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234" r:id="rId2"/>
    <p:sldMasterId id="2147484268" r:id="rId3"/>
    <p:sldMasterId id="2147484280" r:id="rId4"/>
    <p:sldMasterId id="2147484306" r:id="rId5"/>
    <p:sldMasterId id="2147484319" r:id="rId6"/>
    <p:sldMasterId id="2147484332" r:id="rId7"/>
    <p:sldMasterId id="2147484344" r:id="rId8"/>
  </p:sldMasterIdLst>
  <p:notesMasterIdLst>
    <p:notesMasterId r:id="rId74"/>
  </p:notesMasterIdLst>
  <p:sldIdLst>
    <p:sldId id="384" r:id="rId9"/>
    <p:sldId id="480" r:id="rId10"/>
    <p:sldId id="385" r:id="rId11"/>
    <p:sldId id="447" r:id="rId12"/>
    <p:sldId id="389" r:id="rId13"/>
    <p:sldId id="448" r:id="rId14"/>
    <p:sldId id="396" r:id="rId15"/>
    <p:sldId id="392" r:id="rId16"/>
    <p:sldId id="397" r:id="rId17"/>
    <p:sldId id="399" r:id="rId18"/>
    <p:sldId id="394" r:id="rId19"/>
    <p:sldId id="395" r:id="rId20"/>
    <p:sldId id="443" r:id="rId21"/>
    <p:sldId id="398" r:id="rId22"/>
    <p:sldId id="449" r:id="rId23"/>
    <p:sldId id="450" r:id="rId24"/>
    <p:sldId id="400" r:id="rId25"/>
    <p:sldId id="481" r:id="rId26"/>
    <p:sldId id="422" r:id="rId27"/>
    <p:sldId id="423" r:id="rId28"/>
    <p:sldId id="424" r:id="rId29"/>
    <p:sldId id="425" r:id="rId30"/>
    <p:sldId id="482" r:id="rId31"/>
    <p:sldId id="483" r:id="rId32"/>
    <p:sldId id="484" r:id="rId33"/>
    <p:sldId id="429" r:id="rId34"/>
    <p:sldId id="430" r:id="rId35"/>
    <p:sldId id="485" r:id="rId36"/>
    <p:sldId id="432" r:id="rId37"/>
    <p:sldId id="433" r:id="rId38"/>
    <p:sldId id="434" r:id="rId39"/>
    <p:sldId id="435" r:id="rId40"/>
    <p:sldId id="436" r:id="rId41"/>
    <p:sldId id="437" r:id="rId42"/>
    <p:sldId id="438" r:id="rId43"/>
    <p:sldId id="442" r:id="rId44"/>
    <p:sldId id="441" r:id="rId45"/>
    <p:sldId id="465" r:id="rId46"/>
    <p:sldId id="464" r:id="rId47"/>
    <p:sldId id="466" r:id="rId48"/>
    <p:sldId id="452" r:id="rId49"/>
    <p:sldId id="467" r:id="rId50"/>
    <p:sldId id="468" r:id="rId51"/>
    <p:sldId id="469" r:id="rId52"/>
    <p:sldId id="470" r:id="rId53"/>
    <p:sldId id="471" r:id="rId54"/>
    <p:sldId id="453" r:id="rId55"/>
    <p:sldId id="454" r:id="rId56"/>
    <p:sldId id="455" r:id="rId57"/>
    <p:sldId id="456" r:id="rId58"/>
    <p:sldId id="457" r:id="rId59"/>
    <p:sldId id="458" r:id="rId60"/>
    <p:sldId id="459" r:id="rId61"/>
    <p:sldId id="460" r:id="rId62"/>
    <p:sldId id="461" r:id="rId63"/>
    <p:sldId id="462" r:id="rId64"/>
    <p:sldId id="463" r:id="rId65"/>
    <p:sldId id="475" r:id="rId66"/>
    <p:sldId id="476" r:id="rId67"/>
    <p:sldId id="479" r:id="rId68"/>
    <p:sldId id="478" r:id="rId69"/>
    <p:sldId id="477" r:id="rId70"/>
    <p:sldId id="472" r:id="rId71"/>
    <p:sldId id="473" r:id="rId72"/>
    <p:sldId id="474" r:id="rId73"/>
  </p:sldIdLst>
  <p:sldSz cx="9144000" cy="6858000" type="screen4x3"/>
  <p:notesSz cx="6858000" cy="9144000"/>
  <p:custDataLst>
    <p:tags r:id="rId75"/>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D6A300"/>
    <a:srgbClr val="B30838"/>
    <a:srgbClr val="0083E6"/>
    <a:srgbClr val="0033CC"/>
    <a:srgbClr val="F8F3D2"/>
    <a:srgbClr val="6D6E70"/>
    <a:srgbClr val="7D110C"/>
    <a:srgbClr val="598EDD"/>
    <a:srgbClr val="A9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7" autoAdjust="0"/>
    <p:restoredTop sz="94660"/>
  </p:normalViewPr>
  <p:slideViewPr>
    <p:cSldViewPr>
      <p:cViewPr varScale="1">
        <p:scale>
          <a:sx n="121" d="100"/>
          <a:sy n="121" d="100"/>
        </p:scale>
        <p:origin x="1224" y="92"/>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a:t>
            </a:fld>
            <a:endParaRPr lang="en-US" altLang="en-US"/>
          </a:p>
        </p:txBody>
      </p:sp>
    </p:spTree>
    <p:extLst>
      <p:ext uri="{BB962C8B-B14F-4D97-AF65-F5344CB8AC3E}">
        <p14:creationId xmlns:p14="http://schemas.microsoft.com/office/powerpoint/2010/main" val="118390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6A7EAB-2799-42F2-BAB9-281FD94E21A4}"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prstClr val="black"/>
              </a:solidFill>
              <a:effectLst/>
              <a:uLnTx/>
              <a:uFillTx/>
            </a:endParaRPr>
          </a:p>
        </p:txBody>
      </p:sp>
      <p:sp>
        <p:nvSpPr>
          <p:cNvPr id="2496514" name="Rectangle 2"/>
          <p:cNvSpPr>
            <a:spLocks noGrp="1" noRot="1" noChangeAspect="1" noChangeArrowheads="1" noTextEdit="1"/>
          </p:cNvSpPr>
          <p:nvPr>
            <p:ph type="sldImg"/>
          </p:nvPr>
        </p:nvSpPr>
        <p:spPr>
          <a:ln/>
        </p:spPr>
      </p:sp>
      <p:sp>
        <p:nvSpPr>
          <p:cNvPr id="2496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622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4677B-C5CE-4183-A13D-EB29CCD21300}" type="slidenum">
              <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28131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1FE2EF6-2C29-45ED-84E7-564F5EB1109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81848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1E75A1A-6F8B-4F5E-91DB-686FBE50DAC1}" type="slidenum">
              <a:rPr kumimoji="0" lang="en-US" sz="1800" b="1"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1" i="0" u="none" strike="noStrike" kern="0" cap="none" spc="0" normalizeH="0" baseline="0" noProof="0">
              <a:ln>
                <a:noFill/>
              </a:ln>
              <a:solidFill>
                <a:srgbClr val="000000"/>
              </a:solidFill>
              <a:effectLst/>
              <a:uLnTx/>
              <a:uFillTx/>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85125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A387BFC-7041-4634-9E26-7C9D7A5F60C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7010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a:p>
        </p:txBody>
      </p:sp>
      <p:sp>
        <p:nvSpPr>
          <p:cNvPr id="144388" name="Slide Number Placeholder 3"/>
          <p:cNvSpPr>
            <a:spLocks noGrp="1"/>
          </p:cNvSpPr>
          <p:nvPr>
            <p:ph type="sldNum" sz="quarter" idx="5"/>
          </p:nvPr>
        </p:nvSpPr>
        <p:spPr>
          <a:noFill/>
        </p:spPr>
        <p:txBody>
          <a:bodyPr/>
          <a:lstStyle/>
          <a:p>
            <a:pPr marL="0" marR="0" lvl="0" indent="0" defTabSz="914400" eaLnBrk="1" fontAlgn="base" latinLnBrk="0" hangingPunct="1">
              <a:lnSpc>
                <a:spcPct val="100000"/>
              </a:lnSpc>
              <a:spcBef>
                <a:spcPct val="0"/>
              </a:spcBef>
              <a:spcAft>
                <a:spcPct val="0"/>
              </a:spcAft>
              <a:buClrTx/>
              <a:buSzTx/>
              <a:buFontTx/>
              <a:buNone/>
              <a:tabLst/>
              <a:defRPr/>
            </a:pPr>
            <a:fld id="{7353CC8D-5389-4B02-B9D8-2B0D253C4F54}" type="slidenum">
              <a:rPr kumimoji="0" lang="en-US" sz="1800" b="1" i="0" u="none" strike="noStrike" kern="0" cap="none" spc="0" normalizeH="0" baseline="0" noProof="0">
                <a:ln>
                  <a:noFill/>
                </a:ln>
                <a:solidFill>
                  <a:prstClr val="black"/>
                </a:solidFill>
                <a:effectLst/>
                <a:uLnTx/>
                <a:uFillTx/>
                <a:latin typeface="Times New Roman" pitchFamily="18" charset="0"/>
              </a:rPr>
              <a:pPr marL="0" marR="0" lvl="0" indent="0" defTabSz="914400" eaLnBrk="1" fontAlgn="base" latinLnBrk="0" hangingPunct="1">
                <a:lnSpc>
                  <a:spcPct val="100000"/>
                </a:lnSpc>
                <a:spcBef>
                  <a:spcPct val="0"/>
                </a:spcBef>
                <a:spcAft>
                  <a:spcPct val="0"/>
                </a:spcAft>
                <a:buClrTx/>
                <a:buSzTx/>
                <a:buFontTx/>
                <a:buNone/>
                <a:tabLst/>
                <a:defRPr/>
              </a:pPr>
              <a:t>32</a:t>
            </a:fld>
            <a:endParaRPr kumimoji="0" lang="en-US" sz="1800" b="1" i="0" u="none" strike="noStrike" kern="0" cap="none" spc="0" normalizeH="0" baseline="0" noProof="0" dirty="0">
              <a:ln>
                <a:noFill/>
              </a:ln>
              <a:solidFill>
                <a:prstClr val="black"/>
              </a:solidFill>
              <a:effectLst/>
              <a:uLnTx/>
              <a:uFillTx/>
              <a:latin typeface="Times New Roman" pitchFamily="18" charset="0"/>
            </a:endParaRPr>
          </a:p>
        </p:txBody>
      </p:sp>
    </p:spTree>
    <p:extLst>
      <p:ext uri="{BB962C8B-B14F-4D97-AF65-F5344CB8AC3E}">
        <p14:creationId xmlns:p14="http://schemas.microsoft.com/office/powerpoint/2010/main" val="1131823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1FE2EF6-2C29-45ED-84E7-564F5EB11090}"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601791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4677B-C5CE-4183-A13D-EB29CCD21300}"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597260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4677B-C5CE-4183-A13D-EB29CCD21300}"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562614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4677B-C5CE-4183-A13D-EB29CCD21300}"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83921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4677B-C5CE-4183-A13D-EB29CCD21300}"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301669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1FE2EF6-2C29-45ED-84E7-564F5EB1109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3328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45</a:t>
            </a:fld>
            <a:endParaRPr lang="en-US" altLang="en-US"/>
          </a:p>
        </p:txBody>
      </p:sp>
    </p:spTree>
    <p:extLst>
      <p:ext uri="{BB962C8B-B14F-4D97-AF65-F5344CB8AC3E}">
        <p14:creationId xmlns:p14="http://schemas.microsoft.com/office/powerpoint/2010/main" val="3024032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58</a:t>
            </a:fld>
            <a:endParaRPr lang="en-US"/>
          </a:p>
        </p:txBody>
      </p:sp>
    </p:spTree>
    <p:extLst>
      <p:ext uri="{BB962C8B-B14F-4D97-AF65-F5344CB8AC3E}">
        <p14:creationId xmlns:p14="http://schemas.microsoft.com/office/powerpoint/2010/main" val="820972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62</a:t>
            </a:fld>
            <a:endParaRPr lang="en-US"/>
          </a:p>
        </p:txBody>
      </p:sp>
    </p:spTree>
    <p:extLst>
      <p:ext uri="{BB962C8B-B14F-4D97-AF65-F5344CB8AC3E}">
        <p14:creationId xmlns:p14="http://schemas.microsoft.com/office/powerpoint/2010/main" val="140910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each category,</a:t>
            </a:r>
            <a:r>
              <a:rPr lang="en-US" baseline="0" dirty="0"/>
              <a:t> give examples, e.g. Astronomy solon 20 TB night, </a:t>
            </a:r>
          </a:p>
          <a:p>
            <a:r>
              <a:rPr lang="en-US" dirty="0"/>
              <a:t>http://www.datacenterknowledge.com/archives/2009/12/22/the-data-crunching-powerhouse-behind-avatar/</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4677B-C5CE-4183-A13D-EB29CCD21300}"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91548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0950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6372462-40BB-49EC-81D3-B2D2D6D8EF9E}"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403936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CAA1A-C362-4BF3-A61A-2A85217BB912}" type="slidenum">
              <a:rPr kumimoji="0" lang="en-US" sz="1800" b="0"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7347" name="Rectangle 7"/>
          <p:cNvSpPr txBox="1">
            <a:spLocks noGrp="1" noChangeArrowheads="1"/>
          </p:cNvSpPr>
          <p:nvPr/>
        </p:nvSpPr>
        <p:spPr bwMode="auto">
          <a:xfrm>
            <a:off x="3884613" y="8685042"/>
            <a:ext cx="2971800" cy="457360"/>
          </a:xfrm>
          <a:prstGeom prst="rect">
            <a:avLst/>
          </a:prstGeom>
          <a:noFill/>
          <a:ln w="9525">
            <a:noFill/>
            <a:miter lim="800000"/>
            <a:headEnd/>
            <a:tailEnd/>
          </a:ln>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fld id="{2E6B0939-D785-48BF-A7DF-C5E898742F86}" type="slidenum">
              <a:rPr kumimoji="0" lang="en-US" sz="1200" b="0" i="0" u="none" strike="noStrike" kern="0" cap="none" spc="0" normalizeH="0" baseline="0" noProof="0">
                <a:ln>
                  <a:noFill/>
                </a:ln>
                <a:solidFill>
                  <a:prstClr val="black"/>
                </a:solidFill>
                <a:effectLst/>
                <a:uLnTx/>
                <a:uFillTx/>
                <a:latin typeface="Times New Roman"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0" cap="none" spc="0" normalizeH="0" baseline="0" noProof="0">
              <a:ln>
                <a:noFill/>
              </a:ln>
              <a:solidFill>
                <a:prstClr val="black"/>
              </a:solidFill>
              <a:effectLst/>
              <a:uLnTx/>
              <a:uFillTx/>
              <a:latin typeface="Times New Roman" pitchFamily="18" charset="0"/>
              <a:ea typeface="ＭＳ Ｐゴシック" panose="020B0600070205080204" pitchFamily="34" charset="-128"/>
              <a:cs typeface="+mn-cs"/>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9162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A37D9-66D0-4F15-AD0C-AFF5B2B529C4}" type="slidenum">
              <a:rPr kumimoji="0" lang="en-US" sz="1800" b="0"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6323" name="Rectangle 7"/>
          <p:cNvSpPr txBox="1">
            <a:spLocks noGrp="1" noChangeArrowheads="1"/>
          </p:cNvSpPr>
          <p:nvPr/>
        </p:nvSpPr>
        <p:spPr bwMode="auto">
          <a:xfrm>
            <a:off x="3884613" y="8685042"/>
            <a:ext cx="2971800" cy="457360"/>
          </a:xfrm>
          <a:prstGeom prst="rect">
            <a:avLst/>
          </a:prstGeom>
          <a:noFill/>
          <a:ln w="9525">
            <a:noFill/>
            <a:miter lim="800000"/>
            <a:headEnd/>
            <a:tailEnd/>
          </a:ln>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fld id="{24DD2618-11A5-46B2-B0D1-BF0E192D878B}" type="slidenum">
              <a:rPr kumimoji="0" lang="en-US" sz="1200" b="0" i="0" u="none" strike="noStrike" kern="0" cap="none" spc="0" normalizeH="0" baseline="0" noProof="0">
                <a:ln>
                  <a:noFill/>
                </a:ln>
                <a:solidFill>
                  <a:prstClr val="black"/>
                </a:solidFill>
                <a:effectLst/>
                <a:uLnTx/>
                <a:uFillTx/>
                <a:latin typeface="Times New Roman"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0" cap="none" spc="0" normalizeH="0" baseline="0" noProof="0">
              <a:ln>
                <a:noFill/>
              </a:ln>
              <a:solidFill>
                <a:prstClr val="black"/>
              </a:solidFill>
              <a:effectLst/>
              <a:uLnTx/>
              <a:uFillTx/>
              <a:latin typeface="Times New Roman" pitchFamily="18" charset="0"/>
              <a:ea typeface="ＭＳ Ｐゴシック" panose="020B0600070205080204" pitchFamily="34" charset="-128"/>
              <a:cs typeface="+mn-cs"/>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25634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4677B-C5CE-4183-A13D-EB29CCD21300}" type="slidenum">
              <a:rPr kumimoji="0" lang="en-US" sz="1800" b="0" i="0" u="none" strike="noStrike" kern="0" cap="none" spc="0" normalizeH="0" baseline="0" noProof="0" smtClean="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64426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9F24E02-0EF6-43D8-8FD0-B9CA8C55491D}"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prstClr val="black"/>
              </a:solidFill>
              <a:effectLst/>
              <a:uLnTx/>
              <a:uFillTx/>
            </a:endParaRPr>
          </a:p>
        </p:txBody>
      </p:sp>
      <p:sp>
        <p:nvSpPr>
          <p:cNvPr id="2493442" name="Rectangle 2"/>
          <p:cNvSpPr>
            <a:spLocks noGrp="1" noRot="1" noChangeAspect="1" noChangeArrowheads="1" noTextEdit="1"/>
          </p:cNvSpPr>
          <p:nvPr>
            <p:ph type="sldImg"/>
          </p:nvPr>
        </p:nvSpPr>
        <p:spPr>
          <a:ln/>
        </p:spPr>
      </p:sp>
      <p:sp>
        <p:nvSpPr>
          <p:cNvPr id="2493443" name="Rectangle 3"/>
          <p:cNvSpPr>
            <a:spLocks noGrp="1" noChangeArrowheads="1"/>
          </p:cNvSpPr>
          <p:nvPr>
            <p:ph type="body" idx="1"/>
          </p:nvPr>
        </p:nvSpPr>
        <p:spPr>
          <a:xfrm>
            <a:off x="914400" y="4341722"/>
            <a:ext cx="5029200" cy="4116239"/>
          </a:xfrm>
        </p:spPr>
        <p:txBody>
          <a:bodyPr/>
          <a:lstStyle/>
          <a:p>
            <a:endParaRPr lang="en-US"/>
          </a:p>
        </p:txBody>
      </p:sp>
    </p:spTree>
    <p:extLst>
      <p:ext uri="{BB962C8B-B14F-4D97-AF65-F5344CB8AC3E}">
        <p14:creationId xmlns:p14="http://schemas.microsoft.com/office/powerpoint/2010/main" val="1254747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135366-814B-46B1-9CAE-839C17197F07}"/>
              </a:ext>
            </a:extLst>
          </p:cNvPr>
          <p:cNvGrpSpPr/>
          <p:nvPr userDrawn="1"/>
        </p:nvGrpSpPr>
        <p:grpSpPr>
          <a:xfrm>
            <a:off x="2275" y="-5786"/>
            <a:ext cx="9144000" cy="6863786"/>
            <a:chOff x="2275" y="-5786"/>
            <a:chExt cx="9144000" cy="6863786"/>
          </a:xfrm>
        </p:grpSpPr>
        <p:pic>
          <p:nvPicPr>
            <p:cNvPr id="9" name="Picture 8">
              <a:extLst>
                <a:ext uri="{FF2B5EF4-FFF2-40B4-BE49-F238E27FC236}">
                  <a16:creationId xmlns:a16="http://schemas.microsoft.com/office/drawing/2014/main" id="{28CA57A3-14FD-41C3-8D2F-3EBEDE7D084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1111"/>
            <a:stretch/>
          </p:blipFill>
          <p:spPr>
            <a:xfrm>
              <a:off x="2275" y="-5786"/>
              <a:ext cx="9144000" cy="6096000"/>
            </a:xfrm>
            <a:prstGeom prst="rect">
              <a:avLst/>
            </a:prstGeom>
          </p:spPr>
        </p:pic>
        <p:pic>
          <p:nvPicPr>
            <p:cNvPr id="10" name="Picture 9">
              <a:extLst>
                <a:ext uri="{FF2B5EF4-FFF2-40B4-BE49-F238E27FC236}">
                  <a16:creationId xmlns:a16="http://schemas.microsoft.com/office/drawing/2014/main" id="{C0C21F3B-0FCF-4EC9-84D3-72720FCCF4F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117" r="11570"/>
            <a:stretch/>
          </p:blipFill>
          <p:spPr bwMode="auto">
            <a:xfrm>
              <a:off x="2275" y="6096044"/>
              <a:ext cx="9144000" cy="76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Slide Number Placeholder 5">
            <a:extLst>
              <a:ext uri="{FF2B5EF4-FFF2-40B4-BE49-F238E27FC236}">
                <a16:creationId xmlns:a16="http://schemas.microsoft.com/office/drawing/2014/main" id="{D8F5AC19-AAAC-4510-B926-ED6EFE42298B}"/>
              </a:ext>
            </a:extLst>
          </p:cNvPr>
          <p:cNvSpPr txBox="1">
            <a:spLocks/>
          </p:cNvSpPr>
          <p:nvPr userDrawn="1"/>
        </p:nvSpPr>
        <p:spPr>
          <a:xfrm>
            <a:off x="8456792" y="6334384"/>
            <a:ext cx="656771" cy="358122"/>
          </a:xfrm>
          <a:prstGeom prst="rect">
            <a:avLst/>
          </a:prstGeom>
        </p:spPr>
        <p:txBody>
          <a:bodyPr/>
          <a:lstStyle>
            <a:defPPr>
              <a:defRPr lang="en-US"/>
            </a:defPPr>
            <a:lvl1pPr algn="l" rtl="0" eaLnBrk="0" fontAlgn="base" hangingPunct="0">
              <a:spcBef>
                <a:spcPct val="0"/>
              </a:spcBef>
              <a:spcAft>
                <a:spcPct val="0"/>
              </a:spcAft>
              <a:defRPr sz="2000" b="0" i="1" kern="1200">
                <a:solidFill>
                  <a:schemeClr val="tx1"/>
                </a:solidFill>
                <a:latin typeface="Franklin Gothic Medium"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
        <p:nvSpPr>
          <p:cNvPr id="12" name="Date Placeholder 1">
            <a:extLst>
              <a:ext uri="{FF2B5EF4-FFF2-40B4-BE49-F238E27FC236}">
                <a16:creationId xmlns:a16="http://schemas.microsoft.com/office/drawing/2014/main" id="{F5F6FAC1-B851-4A5A-85A9-1947B80CBBB9}"/>
              </a:ext>
            </a:extLst>
          </p:cNvPr>
          <p:cNvSpPr>
            <a:spLocks noGrp="1"/>
          </p:cNvSpPr>
          <p:nvPr>
            <p:ph type="dt" sz="half" idx="2"/>
          </p:nvPr>
        </p:nvSpPr>
        <p:spPr>
          <a:xfrm>
            <a:off x="7472580" y="6327381"/>
            <a:ext cx="9856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8/28/2017</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8016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a:t>8/28/2017</a:t>
            </a:r>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2AF36E3-E0E9-4CDA-9FDD-1B5FEBEA6B24}" type="slidenum">
              <a:rPr lang="en-US" altLang="en-US"/>
              <a:pPr/>
              <a:t>‹#›</a:t>
            </a:fld>
            <a:endParaRPr lang="en-US" altLang="en-US"/>
          </a:p>
        </p:txBody>
      </p:sp>
    </p:spTree>
    <p:extLst>
      <p:ext uri="{BB962C8B-B14F-4D97-AF65-F5344CB8AC3E}">
        <p14:creationId xmlns:p14="http://schemas.microsoft.com/office/powerpoint/2010/main" val="160143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8/28/2017</a:t>
            </a:r>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AEFDAF6-DA03-4B44-8BB1-86B6B3CEE9DD}" type="slidenum">
              <a:rPr lang="en-US" altLang="en-US"/>
              <a:pPr/>
              <a:t>‹#›</a:t>
            </a:fld>
            <a:endParaRPr lang="en-US" altLang="en-US"/>
          </a:p>
        </p:txBody>
      </p:sp>
    </p:spTree>
    <p:extLst>
      <p:ext uri="{BB962C8B-B14F-4D97-AF65-F5344CB8AC3E}">
        <p14:creationId xmlns:p14="http://schemas.microsoft.com/office/powerpoint/2010/main" val="3578010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r>
              <a:rPr lang="en-US" altLang="en-US"/>
              <a:t>8/28/2017</a:t>
            </a: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73A9BA5-A18E-46C2-8199-5AE4E59C7AF5}" type="slidenum">
              <a:rPr lang="en-US" altLang="en-US"/>
              <a:pPr/>
              <a:t>‹#›</a:t>
            </a:fld>
            <a:endParaRPr lang="en-US" altLang="en-US"/>
          </a:p>
        </p:txBody>
      </p:sp>
    </p:spTree>
    <p:extLst>
      <p:ext uri="{BB962C8B-B14F-4D97-AF65-F5344CB8AC3E}">
        <p14:creationId xmlns:p14="http://schemas.microsoft.com/office/powerpoint/2010/main" val="378284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r>
              <a:rPr lang="en-US" altLang="en-US"/>
              <a:t>8/28/2017</a:t>
            </a: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2B84B47-9988-46C7-A284-04564744E31C}" type="slidenum">
              <a:rPr lang="en-US" altLang="en-US"/>
              <a:pPr/>
              <a:t>‹#›</a:t>
            </a:fld>
            <a:endParaRPr lang="en-US" altLang="en-US"/>
          </a:p>
        </p:txBody>
      </p:sp>
    </p:spTree>
    <p:extLst>
      <p:ext uri="{BB962C8B-B14F-4D97-AF65-F5344CB8AC3E}">
        <p14:creationId xmlns:p14="http://schemas.microsoft.com/office/powerpoint/2010/main" val="48604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8/28/2017</a:t>
            </a: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3576302-BFF3-41C3-8FE2-6FAFBE35CA32}" type="slidenum">
              <a:rPr lang="en-US" altLang="en-US"/>
              <a:pPr/>
              <a:t>‹#›</a:t>
            </a:fld>
            <a:endParaRPr lang="en-US" altLang="en-US"/>
          </a:p>
        </p:txBody>
      </p:sp>
    </p:spTree>
    <p:extLst>
      <p:ext uri="{BB962C8B-B14F-4D97-AF65-F5344CB8AC3E}">
        <p14:creationId xmlns:p14="http://schemas.microsoft.com/office/powerpoint/2010/main" val="2281897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8/28/2017</a:t>
            </a: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447FA1-D0B5-420B-ADDC-C0FF9BD95319}" type="slidenum">
              <a:rPr lang="en-US" altLang="en-US"/>
              <a:pPr/>
              <a:t>‹#›</a:t>
            </a:fld>
            <a:endParaRPr lang="en-US" altLang="en-US"/>
          </a:p>
        </p:txBody>
      </p:sp>
    </p:spTree>
    <p:extLst>
      <p:ext uri="{BB962C8B-B14F-4D97-AF65-F5344CB8AC3E}">
        <p14:creationId xmlns:p14="http://schemas.microsoft.com/office/powerpoint/2010/main" val="3327136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8/28/2017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863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17813" y="0"/>
            <a:ext cx="9144000" cy="533400"/>
          </a:xfrm>
          <a:prstGeom prst="rect">
            <a:avLst/>
          </a:prstGeom>
          <a:gradFill flip="none" rotWithShape="1">
            <a:gsLst>
              <a:gs pos="100000">
                <a:srgbClr val="002060"/>
              </a:gs>
              <a:gs pos="4000">
                <a:srgbClr val="493227"/>
              </a:gs>
              <a:gs pos="10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04799" y="0"/>
            <a:ext cx="7906987" cy="506027"/>
          </a:xfrm>
        </p:spPr>
        <p:txBody>
          <a:bodyPr>
            <a:normAutofit/>
          </a:bodyPr>
          <a:lstStyle>
            <a:lvl1pPr algn="l">
              <a:defRPr sz="3600" b="0">
                <a:solidFill>
                  <a:schemeClr val="bg1"/>
                </a:solidFill>
                <a:latin typeface="Candara"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rgbClr val="002060"/>
              </a:buClr>
              <a:buSzPct val="70000"/>
              <a:buFontTx/>
              <a:buBlip>
                <a:blip r:embed="rId2"/>
              </a:buBlip>
              <a:defRPr>
                <a:solidFill>
                  <a:srgbClr val="002060"/>
                </a:solidFill>
                <a:latin typeface="Candara" pitchFamily="34" charset="0"/>
              </a:defRPr>
            </a:lvl1pPr>
            <a:lvl2pPr>
              <a:buClr>
                <a:srgbClr val="7E110D"/>
              </a:buClr>
              <a:defRPr>
                <a:solidFill>
                  <a:srgbClr val="002060"/>
                </a:solidFill>
                <a:latin typeface="Candara" pitchFamily="34" charset="0"/>
              </a:defRPr>
            </a:lvl2pPr>
            <a:lvl3pPr>
              <a:defRPr>
                <a:solidFill>
                  <a:srgbClr val="002060"/>
                </a:solidFill>
                <a:latin typeface="Candara" pitchFamily="34" charset="0"/>
              </a:defRPr>
            </a:lvl3pPr>
            <a:lvl4pPr>
              <a:defRPr>
                <a:solidFill>
                  <a:srgbClr val="002060"/>
                </a:solidFill>
                <a:latin typeface="Candara" pitchFamily="34" charset="0"/>
              </a:defRPr>
            </a:lvl4pPr>
            <a:lvl5pPr>
              <a:defRPr>
                <a:solidFill>
                  <a:srgbClr val="002060"/>
                </a:solidFill>
                <a:latin typeface="Candar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609608"/>
            <a:ext cx="9144000" cy="248392"/>
          </a:xfrm>
          <a:prstGeom prst="rect">
            <a:avLst/>
          </a:prstGeom>
          <a:solidFill>
            <a:srgbClr val="54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ooter Placeholder 4"/>
          <p:cNvSpPr txBox="1">
            <a:spLocks/>
          </p:cNvSpPr>
          <p:nvPr userDrawn="1"/>
        </p:nvSpPr>
        <p:spPr>
          <a:xfrm>
            <a:off x="1866900" y="6609608"/>
            <a:ext cx="5410200" cy="27855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white"/>
                </a:solidFill>
              </a:rPr>
              <a:t>Jaliya Ekanayake - School of Informatics and Computing</a:t>
            </a:r>
            <a:endParaRPr lang="en-US" dirty="0">
              <a:solidFill>
                <a:prstClr val="white"/>
              </a:solidFill>
            </a:endParaRPr>
          </a:p>
        </p:txBody>
      </p:sp>
      <p:sp>
        <p:nvSpPr>
          <p:cNvPr id="9" name="Slide Number Placeholder 5"/>
          <p:cNvSpPr txBox="1">
            <a:spLocks/>
          </p:cNvSpPr>
          <p:nvPr userDrawn="1"/>
        </p:nvSpPr>
        <p:spPr>
          <a:xfrm>
            <a:off x="-17813" y="6523037"/>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EFFF6C-AE4E-4FE6-A064-67A5E3D5DC7A}" type="slidenum">
              <a:rPr lang="en-US" smtClean="0">
                <a:solidFill>
                  <a:prstClr val="white"/>
                </a:solidFill>
              </a:rPr>
              <a:pPr/>
              <a:t>‹#›</a:t>
            </a:fld>
            <a:endParaRPr lang="en-US" dirty="0">
              <a:solidFill>
                <a:prstClr val="white"/>
              </a:solidFill>
            </a:endParaRPr>
          </a:p>
        </p:txBody>
      </p:sp>
      <p:pic>
        <p:nvPicPr>
          <p:cNvPr id="10" name="Picture 2" descr="C:\Users\jaliyaek\Desktop\iub_branding_web\img\iub_crimson.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7600" y="6536864"/>
            <a:ext cx="1219199" cy="31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62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8/28/2017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985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8/28/2017</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990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64AD632-D39B-4368-A5C4-CEDC13280878}"/>
              </a:ext>
            </a:extLst>
          </p:cNvPr>
          <p:cNvGrpSpPr/>
          <p:nvPr userDrawn="1"/>
        </p:nvGrpSpPr>
        <p:grpSpPr>
          <a:xfrm>
            <a:off x="2275" y="-5786"/>
            <a:ext cx="9144000" cy="6863786"/>
            <a:chOff x="2275" y="-5786"/>
            <a:chExt cx="9144000" cy="6863786"/>
          </a:xfrm>
        </p:grpSpPr>
        <p:pic>
          <p:nvPicPr>
            <p:cNvPr id="9" name="Picture 8">
              <a:extLst>
                <a:ext uri="{FF2B5EF4-FFF2-40B4-BE49-F238E27FC236}">
                  <a16:creationId xmlns:a16="http://schemas.microsoft.com/office/drawing/2014/main" id="{801DCC4B-6396-4595-82A6-DA3750C783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1111"/>
            <a:stretch/>
          </p:blipFill>
          <p:spPr>
            <a:xfrm>
              <a:off x="2275" y="-5786"/>
              <a:ext cx="9144000" cy="6096000"/>
            </a:xfrm>
            <a:prstGeom prst="rect">
              <a:avLst/>
            </a:prstGeom>
          </p:spPr>
        </p:pic>
        <p:pic>
          <p:nvPicPr>
            <p:cNvPr id="10" name="Picture 9">
              <a:extLst>
                <a:ext uri="{FF2B5EF4-FFF2-40B4-BE49-F238E27FC236}">
                  <a16:creationId xmlns:a16="http://schemas.microsoft.com/office/drawing/2014/main" id="{06425D4A-839C-4A89-9805-D9DF14A9337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117" r="11570"/>
            <a:stretch/>
          </p:blipFill>
          <p:spPr bwMode="auto">
            <a:xfrm>
              <a:off x="2275" y="6096044"/>
              <a:ext cx="9144000" cy="76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Slide Number Placeholder 5">
            <a:extLst>
              <a:ext uri="{FF2B5EF4-FFF2-40B4-BE49-F238E27FC236}">
                <a16:creationId xmlns:a16="http://schemas.microsoft.com/office/drawing/2014/main" id="{30474567-2785-4F84-96B9-56582E9EA0A9}"/>
              </a:ext>
            </a:extLst>
          </p:cNvPr>
          <p:cNvSpPr txBox="1">
            <a:spLocks/>
          </p:cNvSpPr>
          <p:nvPr userDrawn="1"/>
        </p:nvSpPr>
        <p:spPr>
          <a:xfrm>
            <a:off x="8456792" y="6334384"/>
            <a:ext cx="656771" cy="358122"/>
          </a:xfrm>
          <a:prstGeom prst="rect">
            <a:avLst/>
          </a:prstGeom>
        </p:spPr>
        <p:txBody>
          <a:bodyPr/>
          <a:lstStyle>
            <a:defPPr>
              <a:defRPr lang="en-US"/>
            </a:defPPr>
            <a:lvl1pPr algn="l" rtl="0" eaLnBrk="0" fontAlgn="base" hangingPunct="0">
              <a:spcBef>
                <a:spcPct val="0"/>
              </a:spcBef>
              <a:spcAft>
                <a:spcPct val="0"/>
              </a:spcAft>
              <a:defRPr sz="2000" b="0" i="1" kern="1200">
                <a:solidFill>
                  <a:schemeClr val="tx1"/>
                </a:solidFill>
                <a:latin typeface="Franklin Gothic Medium"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
        <p:nvSpPr>
          <p:cNvPr id="12" name="Date Placeholder 1">
            <a:extLst>
              <a:ext uri="{FF2B5EF4-FFF2-40B4-BE49-F238E27FC236}">
                <a16:creationId xmlns:a16="http://schemas.microsoft.com/office/drawing/2014/main" id="{EB78C823-4B1D-4EA8-930A-26586BF833EE}"/>
              </a:ext>
            </a:extLst>
          </p:cNvPr>
          <p:cNvSpPr>
            <a:spLocks noGrp="1"/>
          </p:cNvSpPr>
          <p:nvPr>
            <p:ph type="dt" sz="half" idx="2"/>
          </p:nvPr>
        </p:nvSpPr>
        <p:spPr>
          <a:xfrm>
            <a:off x="7472580" y="6327381"/>
            <a:ext cx="9856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8/28/2017</a:t>
            </a:r>
          </a:p>
        </p:txBody>
      </p:sp>
    </p:spTree>
    <p:extLst>
      <p:ext uri="{BB962C8B-B14F-4D97-AF65-F5344CB8AC3E}">
        <p14:creationId xmlns:p14="http://schemas.microsoft.com/office/powerpoint/2010/main" val="691912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8/28/2017</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432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8/28/2017</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902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8/28/2017</a:t>
            </a: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786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8/28/2017</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076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8/28/2017</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596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8/28/2017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97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8/28/2017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608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9" descr="350px-Zuoshangjiao.jpg"/>
          <p:cNvPicPr>
            <a:picLocks noChangeAspect="1"/>
          </p:cNvPicPr>
          <p:nvPr userDrawn="1"/>
        </p:nvPicPr>
        <p:blipFill>
          <a:blip r:embed="rId2" cstate="print"/>
          <a:srcRect/>
          <a:stretch>
            <a:fillRect/>
          </a:stretch>
        </p:blipFill>
        <p:spPr bwMode="auto">
          <a:xfrm>
            <a:off x="0" y="0"/>
            <a:ext cx="1600200" cy="154146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r>
              <a:rPr lang="en-US"/>
              <a:t>8/28/2017</a:t>
            </a:r>
          </a:p>
        </p:txBody>
      </p:sp>
      <p:sp>
        <p:nvSpPr>
          <p:cNvPr id="7"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8"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6DE2A6DC-FC13-467F-BF49-80B3C71BA0D5}" type="slidenum">
              <a:rPr lang="en-US"/>
              <a:pPr>
                <a:defRPr/>
              </a:pPr>
              <a:t>‹#›</a:t>
            </a:fld>
            <a:endParaRPr lang="en-US"/>
          </a:p>
        </p:txBody>
      </p:sp>
    </p:spTree>
    <p:extLst>
      <p:ext uri="{BB962C8B-B14F-4D97-AF65-F5344CB8AC3E}">
        <p14:creationId xmlns:p14="http://schemas.microsoft.com/office/powerpoint/2010/main" val="296439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r>
              <a:rPr lang="en-US"/>
              <a:t>8/28/2017</a:t>
            </a:r>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6B00162D-8E02-4130-B82F-611926626364}" type="slidenum">
              <a:rPr lang="en-US"/>
              <a:pPr>
                <a:defRPr/>
              </a:pPr>
              <a:t>‹#›</a:t>
            </a:fld>
            <a:endParaRPr lang="en-US"/>
          </a:p>
        </p:txBody>
      </p:sp>
    </p:spTree>
    <p:extLst>
      <p:ext uri="{BB962C8B-B14F-4D97-AF65-F5344CB8AC3E}">
        <p14:creationId xmlns:p14="http://schemas.microsoft.com/office/powerpoint/2010/main" val="1245155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r>
              <a:rPr lang="en-US"/>
              <a:t>8/28/2017</a:t>
            </a:r>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F110A638-39F8-45C6-887F-6D1E693506F6}" type="slidenum">
              <a:rPr lang="en-US"/>
              <a:pPr>
                <a:defRPr/>
              </a:pPr>
              <a:t>‹#›</a:t>
            </a:fld>
            <a:endParaRPr lang="en-US"/>
          </a:p>
        </p:txBody>
      </p:sp>
    </p:spTree>
    <p:extLst>
      <p:ext uri="{BB962C8B-B14F-4D97-AF65-F5344CB8AC3E}">
        <p14:creationId xmlns:p14="http://schemas.microsoft.com/office/powerpoint/2010/main" val="1527193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EA434F-4DF2-40C8-9BCE-7DD23D36A7CA}"/>
              </a:ext>
            </a:extLst>
          </p:cNvPr>
          <p:cNvGrpSpPr/>
          <p:nvPr userDrawn="1"/>
        </p:nvGrpSpPr>
        <p:grpSpPr>
          <a:xfrm>
            <a:off x="2275" y="-5786"/>
            <a:ext cx="9144000" cy="6863786"/>
            <a:chOff x="2275" y="-5786"/>
            <a:chExt cx="9144000" cy="6863786"/>
          </a:xfrm>
        </p:grpSpPr>
        <p:pic>
          <p:nvPicPr>
            <p:cNvPr id="8" name="Picture 7">
              <a:extLst>
                <a:ext uri="{FF2B5EF4-FFF2-40B4-BE49-F238E27FC236}">
                  <a16:creationId xmlns:a16="http://schemas.microsoft.com/office/drawing/2014/main" id="{10C15143-7BBA-4930-8A1D-BE91643EBC0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1111"/>
            <a:stretch/>
          </p:blipFill>
          <p:spPr>
            <a:xfrm>
              <a:off x="2275" y="-5786"/>
              <a:ext cx="9144000" cy="6096000"/>
            </a:xfrm>
            <a:prstGeom prst="rect">
              <a:avLst/>
            </a:prstGeom>
          </p:spPr>
        </p:pic>
        <p:pic>
          <p:nvPicPr>
            <p:cNvPr id="9" name="Picture 8">
              <a:extLst>
                <a:ext uri="{FF2B5EF4-FFF2-40B4-BE49-F238E27FC236}">
                  <a16:creationId xmlns:a16="http://schemas.microsoft.com/office/drawing/2014/main" id="{205D4142-71A2-4E3A-8A96-346FF2253B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117" r="11570"/>
            <a:stretch/>
          </p:blipFill>
          <p:spPr bwMode="auto">
            <a:xfrm>
              <a:off x="2275" y="6096044"/>
              <a:ext cx="9144000" cy="76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Slide Number Placeholder 5">
            <a:extLst>
              <a:ext uri="{FF2B5EF4-FFF2-40B4-BE49-F238E27FC236}">
                <a16:creationId xmlns:a16="http://schemas.microsoft.com/office/drawing/2014/main" id="{64E1708E-17F8-42E1-B1AE-AD889CBDBD9D}"/>
              </a:ext>
            </a:extLst>
          </p:cNvPr>
          <p:cNvSpPr txBox="1">
            <a:spLocks/>
          </p:cNvSpPr>
          <p:nvPr userDrawn="1"/>
        </p:nvSpPr>
        <p:spPr>
          <a:xfrm>
            <a:off x="8456792" y="6334384"/>
            <a:ext cx="656771" cy="358122"/>
          </a:xfrm>
          <a:prstGeom prst="rect">
            <a:avLst/>
          </a:prstGeom>
        </p:spPr>
        <p:txBody>
          <a:bodyPr/>
          <a:lstStyle>
            <a:defPPr>
              <a:defRPr lang="en-US"/>
            </a:defPPr>
            <a:lvl1pPr algn="l" rtl="0" eaLnBrk="0" fontAlgn="base" hangingPunct="0">
              <a:spcBef>
                <a:spcPct val="0"/>
              </a:spcBef>
              <a:spcAft>
                <a:spcPct val="0"/>
              </a:spcAft>
              <a:defRPr sz="2000" b="0" i="1" kern="1200">
                <a:solidFill>
                  <a:schemeClr val="tx1"/>
                </a:solidFill>
                <a:latin typeface="Franklin Gothic Medium"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
        <p:nvSpPr>
          <p:cNvPr id="11" name="Date Placeholder 1">
            <a:extLst>
              <a:ext uri="{FF2B5EF4-FFF2-40B4-BE49-F238E27FC236}">
                <a16:creationId xmlns:a16="http://schemas.microsoft.com/office/drawing/2014/main" id="{79F2F9CC-DF49-43CF-881B-4A50FD2E060C}"/>
              </a:ext>
            </a:extLst>
          </p:cNvPr>
          <p:cNvSpPr>
            <a:spLocks noGrp="1"/>
          </p:cNvSpPr>
          <p:nvPr>
            <p:ph type="dt" sz="half" idx="2"/>
          </p:nvPr>
        </p:nvSpPr>
        <p:spPr>
          <a:xfrm>
            <a:off x="7472580" y="6327381"/>
            <a:ext cx="9856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8/28/2017</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8455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r>
              <a:rPr lang="en-US"/>
              <a:t>8/28/2017</a:t>
            </a:r>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D5B59801-53C0-4981-8783-4A81BD296442}" type="slidenum">
              <a:rPr lang="en-US"/>
              <a:pPr>
                <a:defRPr/>
              </a:pPr>
              <a:t>‹#›</a:t>
            </a:fld>
            <a:endParaRPr lang="en-US"/>
          </a:p>
        </p:txBody>
      </p:sp>
    </p:spTree>
    <p:extLst>
      <p:ext uri="{BB962C8B-B14F-4D97-AF65-F5344CB8AC3E}">
        <p14:creationId xmlns:p14="http://schemas.microsoft.com/office/powerpoint/2010/main" val="3674262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rtlCol="0"/>
          <a:lstStyle>
            <a:lvl1pPr>
              <a:defRPr>
                <a:solidFill>
                  <a:prstClr val="black">
                    <a:tint val="75000"/>
                  </a:prstClr>
                </a:solidFill>
                <a:latin typeface="Arial" charset="0"/>
              </a:defRPr>
            </a:lvl1pPr>
          </a:lstStyle>
          <a:p>
            <a:pPr>
              <a:defRPr/>
            </a:pPr>
            <a:r>
              <a:rPr lang="en-US"/>
              <a:t>8/28/2017</a:t>
            </a:r>
          </a:p>
        </p:txBody>
      </p:sp>
      <p:sp>
        <p:nvSpPr>
          <p:cNvPr id="8" name="Footer Placeholder 7"/>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9" name="Slide Number Placeholder 8"/>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8193712A-52A6-4BAB-B06E-238B5E43B47F}" type="slidenum">
              <a:rPr lang="en-US"/>
              <a:pPr>
                <a:defRPr/>
              </a:pPr>
              <a:t>‹#›</a:t>
            </a:fld>
            <a:endParaRPr lang="en-US"/>
          </a:p>
        </p:txBody>
      </p:sp>
    </p:spTree>
    <p:extLst>
      <p:ext uri="{BB962C8B-B14F-4D97-AF65-F5344CB8AC3E}">
        <p14:creationId xmlns:p14="http://schemas.microsoft.com/office/powerpoint/2010/main" val="816902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rtlCol="0"/>
          <a:lstStyle>
            <a:lvl1pPr>
              <a:defRPr>
                <a:solidFill>
                  <a:prstClr val="black">
                    <a:tint val="75000"/>
                  </a:prstClr>
                </a:solidFill>
                <a:latin typeface="Arial" charset="0"/>
              </a:defRPr>
            </a:lvl1pPr>
          </a:lstStyle>
          <a:p>
            <a:pPr>
              <a:defRPr/>
            </a:pPr>
            <a:r>
              <a:rPr lang="en-US"/>
              <a:t>8/28/2017</a:t>
            </a:r>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5" name="Slide Number Placeholder 4"/>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160C9DB3-B9BF-458A-916A-29A9EF934A75}" type="slidenum">
              <a:rPr lang="en-US"/>
              <a:pPr>
                <a:defRPr/>
              </a:pPr>
              <a:t>‹#›</a:t>
            </a:fld>
            <a:endParaRPr lang="en-US"/>
          </a:p>
        </p:txBody>
      </p:sp>
    </p:spTree>
    <p:extLst>
      <p:ext uri="{BB962C8B-B14F-4D97-AF65-F5344CB8AC3E}">
        <p14:creationId xmlns:p14="http://schemas.microsoft.com/office/powerpoint/2010/main" val="1156612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prstClr val="black">
                    <a:tint val="75000"/>
                  </a:prstClr>
                </a:solidFill>
                <a:latin typeface="Arial" charset="0"/>
              </a:defRPr>
            </a:lvl1pPr>
          </a:lstStyle>
          <a:p>
            <a:pPr>
              <a:defRPr/>
            </a:pPr>
            <a:r>
              <a:rPr lang="en-US"/>
              <a:t>8/28/2017</a:t>
            </a:r>
          </a:p>
        </p:txBody>
      </p:sp>
      <p:sp>
        <p:nvSpPr>
          <p:cNvPr id="3" name="Footer Placeholder 2"/>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4" name="Slide Number Placeholder 3"/>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FF5BE075-5559-4BF9-9DF6-66473A00C23B}" type="slidenum">
              <a:rPr lang="en-US"/>
              <a:pPr>
                <a:defRPr/>
              </a:pPr>
              <a:t>‹#›</a:t>
            </a:fld>
            <a:endParaRPr lang="en-US"/>
          </a:p>
        </p:txBody>
      </p:sp>
    </p:spTree>
    <p:extLst>
      <p:ext uri="{BB962C8B-B14F-4D97-AF65-F5344CB8AC3E}">
        <p14:creationId xmlns:p14="http://schemas.microsoft.com/office/powerpoint/2010/main" val="1993778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r>
              <a:rPr lang="en-US"/>
              <a:t>8/28/2017</a:t>
            </a:r>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1CB623BB-BEB2-4E3B-932B-B802059BDD66}" type="slidenum">
              <a:rPr lang="en-US"/>
              <a:pPr>
                <a:defRPr/>
              </a:pPr>
              <a:t>‹#›</a:t>
            </a:fld>
            <a:endParaRPr lang="en-US"/>
          </a:p>
        </p:txBody>
      </p:sp>
    </p:spTree>
    <p:extLst>
      <p:ext uri="{BB962C8B-B14F-4D97-AF65-F5344CB8AC3E}">
        <p14:creationId xmlns:p14="http://schemas.microsoft.com/office/powerpoint/2010/main" val="55417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r>
              <a:rPr lang="en-US"/>
              <a:t>8/28/2017</a:t>
            </a:r>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5F2B1EB8-B61E-4B4E-985C-45E95C48859A}" type="slidenum">
              <a:rPr lang="en-US"/>
              <a:pPr>
                <a:defRPr/>
              </a:pPr>
              <a:t>‹#›</a:t>
            </a:fld>
            <a:endParaRPr lang="en-US"/>
          </a:p>
        </p:txBody>
      </p:sp>
    </p:spTree>
    <p:extLst>
      <p:ext uri="{BB962C8B-B14F-4D97-AF65-F5344CB8AC3E}">
        <p14:creationId xmlns:p14="http://schemas.microsoft.com/office/powerpoint/2010/main" val="1870732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r>
              <a:rPr lang="en-US"/>
              <a:t>8/28/2017</a:t>
            </a:r>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969401AE-163D-48B5-B599-998FC48E63FB}" type="slidenum">
              <a:rPr lang="en-US"/>
              <a:pPr>
                <a:defRPr/>
              </a:pPr>
              <a:t>‹#›</a:t>
            </a:fld>
            <a:endParaRPr lang="en-US"/>
          </a:p>
        </p:txBody>
      </p:sp>
    </p:spTree>
    <p:extLst>
      <p:ext uri="{BB962C8B-B14F-4D97-AF65-F5344CB8AC3E}">
        <p14:creationId xmlns:p14="http://schemas.microsoft.com/office/powerpoint/2010/main" val="370081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r>
              <a:rPr lang="en-US"/>
              <a:t>8/28/2017</a:t>
            </a:r>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BD74D3A8-1F0E-4918-B5F9-9554BDC31192}" type="slidenum">
              <a:rPr lang="en-US"/>
              <a:pPr>
                <a:defRPr/>
              </a:pPr>
              <a:t>‹#›</a:t>
            </a:fld>
            <a:endParaRPr lang="en-US"/>
          </a:p>
        </p:txBody>
      </p:sp>
    </p:spTree>
    <p:extLst>
      <p:ext uri="{BB962C8B-B14F-4D97-AF65-F5344CB8AC3E}">
        <p14:creationId xmlns:p14="http://schemas.microsoft.com/office/powerpoint/2010/main" val="2884542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6423934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1053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D1498DD-4D2A-4F86-992E-D775B7CC53FE}"/>
              </a:ext>
            </a:extLst>
          </p:cNvPr>
          <p:cNvGrpSpPr/>
          <p:nvPr userDrawn="1"/>
        </p:nvGrpSpPr>
        <p:grpSpPr>
          <a:xfrm>
            <a:off x="2275" y="-5786"/>
            <a:ext cx="9144000" cy="6863786"/>
            <a:chOff x="2275" y="-5786"/>
            <a:chExt cx="9144000" cy="6863786"/>
          </a:xfrm>
        </p:grpSpPr>
        <p:pic>
          <p:nvPicPr>
            <p:cNvPr id="5" name="Picture 4">
              <a:extLst>
                <a:ext uri="{FF2B5EF4-FFF2-40B4-BE49-F238E27FC236}">
                  <a16:creationId xmlns:a16="http://schemas.microsoft.com/office/drawing/2014/main" id="{AFC2CC45-D4A2-475E-839A-0B390A1964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1111"/>
            <a:stretch/>
          </p:blipFill>
          <p:spPr>
            <a:xfrm>
              <a:off x="2275" y="-5786"/>
              <a:ext cx="9144000" cy="6096000"/>
            </a:xfrm>
            <a:prstGeom prst="rect">
              <a:avLst/>
            </a:prstGeom>
          </p:spPr>
        </p:pic>
        <p:pic>
          <p:nvPicPr>
            <p:cNvPr id="6" name="Picture 5">
              <a:extLst>
                <a:ext uri="{FF2B5EF4-FFF2-40B4-BE49-F238E27FC236}">
                  <a16:creationId xmlns:a16="http://schemas.microsoft.com/office/drawing/2014/main" id="{7D8BD406-A649-414C-9F2E-798F6C4B053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117" r="11570"/>
            <a:stretch/>
          </p:blipFill>
          <p:spPr bwMode="auto">
            <a:xfrm>
              <a:off x="2275" y="6096044"/>
              <a:ext cx="9144000" cy="76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Slide Number Placeholder 5">
            <a:extLst>
              <a:ext uri="{FF2B5EF4-FFF2-40B4-BE49-F238E27FC236}">
                <a16:creationId xmlns:a16="http://schemas.microsoft.com/office/drawing/2014/main" id="{3BD1740D-839F-413E-A019-481CCDE8E22D}"/>
              </a:ext>
            </a:extLst>
          </p:cNvPr>
          <p:cNvSpPr txBox="1">
            <a:spLocks/>
          </p:cNvSpPr>
          <p:nvPr userDrawn="1"/>
        </p:nvSpPr>
        <p:spPr>
          <a:xfrm>
            <a:off x="8456792" y="6334384"/>
            <a:ext cx="656771" cy="358122"/>
          </a:xfrm>
          <a:prstGeom prst="rect">
            <a:avLst/>
          </a:prstGeom>
        </p:spPr>
        <p:txBody>
          <a:bodyPr/>
          <a:lstStyle>
            <a:defPPr>
              <a:defRPr lang="en-US"/>
            </a:defPPr>
            <a:lvl1pPr algn="l" rtl="0" eaLnBrk="0" fontAlgn="base" hangingPunct="0">
              <a:spcBef>
                <a:spcPct val="0"/>
              </a:spcBef>
              <a:spcAft>
                <a:spcPct val="0"/>
              </a:spcAft>
              <a:defRPr sz="2000" b="0" i="1" kern="1200">
                <a:solidFill>
                  <a:schemeClr val="tx1"/>
                </a:solidFill>
                <a:latin typeface="Franklin Gothic Medium"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
        <p:nvSpPr>
          <p:cNvPr id="8" name="Date Placeholder 1">
            <a:extLst>
              <a:ext uri="{FF2B5EF4-FFF2-40B4-BE49-F238E27FC236}">
                <a16:creationId xmlns:a16="http://schemas.microsoft.com/office/drawing/2014/main" id="{3CC3E5CA-92CB-4C7A-AA93-0D9873072B5F}"/>
              </a:ext>
            </a:extLst>
          </p:cNvPr>
          <p:cNvSpPr>
            <a:spLocks noGrp="1"/>
          </p:cNvSpPr>
          <p:nvPr>
            <p:ph type="dt" sz="half" idx="2"/>
          </p:nvPr>
        </p:nvSpPr>
        <p:spPr>
          <a:xfrm>
            <a:off x="7472580" y="6327381"/>
            <a:ext cx="9856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8/28/2017</a:t>
            </a:r>
          </a:p>
        </p:txBody>
      </p:sp>
      <p:sp>
        <p:nvSpPr>
          <p:cNvPr id="2" name="Title 1"/>
          <p:cNvSpPr>
            <a:spLocks noGrp="1"/>
          </p:cNvSpPr>
          <p:nvPr>
            <p:ph type="title"/>
          </p:nvPr>
        </p:nvSpPr>
        <p:spPr>
          <a:xfrm>
            <a:off x="615376" y="1143000"/>
            <a:ext cx="7886700" cy="2852737"/>
          </a:xfrm>
        </p:spPr>
        <p:txBody>
          <a:bodyPr anchor="ctr"/>
          <a:lstStyle>
            <a:lvl1pPr algn="ctr">
              <a:defRPr sz="4800"/>
            </a:lvl1pPr>
          </a:lstStyle>
          <a:p>
            <a:r>
              <a:rPr lang="en-US"/>
              <a:t>Click to edit Master title style</a:t>
            </a:r>
          </a:p>
        </p:txBody>
      </p:sp>
      <p:sp>
        <p:nvSpPr>
          <p:cNvPr id="3" name="Text Placeholder 2"/>
          <p:cNvSpPr>
            <a:spLocks noGrp="1"/>
          </p:cNvSpPr>
          <p:nvPr>
            <p:ph type="body" idx="1"/>
          </p:nvPr>
        </p:nvSpPr>
        <p:spPr>
          <a:xfrm>
            <a:off x="615376" y="399573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52640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7659431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6002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445292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10380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389306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28638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6864159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999297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023577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209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304800"/>
            <a:ext cx="64770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176355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41400"/>
          </a:xfrm>
        </p:spPr>
        <p:txBody>
          <a:bodyPr/>
          <a:lstStyle/>
          <a:p>
            <a:r>
              <a:rPr lang="en-US"/>
              <a:t>Click to edit Master title style</a:t>
            </a:r>
          </a:p>
        </p:txBody>
      </p:sp>
      <p:sp>
        <p:nvSpPr>
          <p:cNvPr id="3" name="Text Placeholder 2"/>
          <p:cNvSpPr>
            <a:spLocks noGrp="1"/>
          </p:cNvSpPr>
          <p:nvPr>
            <p:ph type="body" sz="half" idx="1"/>
          </p:nvPr>
        </p:nvSpPr>
        <p:spPr>
          <a:xfrm>
            <a:off x="152400" y="1600200"/>
            <a:ext cx="434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34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7077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a:t>8/28/2017</a:t>
            </a: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404F4B0-D6F3-433B-8CC1-281CD6E8A0F0}" type="slidenum">
              <a:rPr lang="en-US" altLang="en-US"/>
              <a:pPr/>
              <a:t>‹#›</a:t>
            </a:fld>
            <a:endParaRPr lang="en-US" altLang="en-US"/>
          </a:p>
        </p:txBody>
      </p:sp>
    </p:spTree>
    <p:extLst>
      <p:ext uri="{BB962C8B-B14F-4D97-AF65-F5344CB8AC3E}">
        <p14:creationId xmlns:p14="http://schemas.microsoft.com/office/powerpoint/2010/main" val="21884596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8/28/2017</a:t>
            </a: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8F323D-D80A-4F67-ADC7-AB9DEECD47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65118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8/28/2017</a:t>
            </a: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FE3333-7ECE-4004-8E40-D67A11C5D8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19162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8/28/2017</a:t>
            </a: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431F3A-7341-43D5-9CC1-5C4D40FAC8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90401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8/28/2017</a:t>
            </a: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FCC483-A147-4BE1-9D0A-173683C431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13542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solidFill>
                  <a:srgbClr val="000000"/>
                </a:solidFill>
              </a:rPr>
              <a:t>8/28/2017</a:t>
            </a: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36BB186-EB1D-4553-B351-EE972C7211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5083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solidFill>
                  <a:srgbClr val="000000"/>
                </a:solidFill>
              </a:rPr>
              <a:t>8/28/2017</a:t>
            </a: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BC12BDB-E1E8-405A-8D49-9232673C7F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802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000000"/>
                </a:solidFill>
              </a:rPr>
              <a:t>8/28/2017</a:t>
            </a: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AA5815D-5ECF-4628-B005-D591B554D2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40537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8/28/2017</a:t>
            </a: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B34966F-370C-4260-9CF9-2EC2FD706E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58660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8/28/2017</a:t>
            </a: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66E5B5-948A-4988-907E-914267AA59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0826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8/28/2017</a:t>
            </a: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48683F-CD5C-4AF6-B1E0-7263B4EC01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038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8/28/2017</a:t>
            </a: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4C855BC-D4A2-450E-82CE-0A638DDD20D4}" type="slidenum">
              <a:rPr lang="en-US" altLang="en-US"/>
              <a:pPr/>
              <a:t>‹#›</a:t>
            </a:fld>
            <a:endParaRPr lang="en-US" altLang="en-US"/>
          </a:p>
        </p:txBody>
      </p:sp>
    </p:spTree>
    <p:extLst>
      <p:ext uri="{BB962C8B-B14F-4D97-AF65-F5344CB8AC3E}">
        <p14:creationId xmlns:p14="http://schemas.microsoft.com/office/powerpoint/2010/main" val="40675607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8/28/2017</a:t>
            </a: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09681E-613E-40C2-91C8-CAFB9E1446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03703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a:solidFill>
                  <a:srgbClr val="000000"/>
                </a:solidFill>
              </a:rPr>
              <a:t>8/28/2017</a:t>
            </a: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F7558FCB-F9E4-46B7-8840-286F4A9A41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83346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8/28/2017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extLst>
      <p:ext uri="{BB962C8B-B14F-4D97-AF65-F5344CB8AC3E}">
        <p14:creationId xmlns:p14="http://schemas.microsoft.com/office/powerpoint/2010/main" val="3068196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8/28/2017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extLst>
      <p:ext uri="{BB962C8B-B14F-4D97-AF65-F5344CB8AC3E}">
        <p14:creationId xmlns:p14="http://schemas.microsoft.com/office/powerpoint/2010/main" val="20506149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8/28/2017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extLst>
      <p:ext uri="{BB962C8B-B14F-4D97-AF65-F5344CB8AC3E}">
        <p14:creationId xmlns:p14="http://schemas.microsoft.com/office/powerpoint/2010/main" val="34619705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8/28/2017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extLst>
      <p:ext uri="{BB962C8B-B14F-4D97-AF65-F5344CB8AC3E}">
        <p14:creationId xmlns:p14="http://schemas.microsoft.com/office/powerpoint/2010/main" val="38063199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8/28/2017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extLst>
      <p:ext uri="{BB962C8B-B14F-4D97-AF65-F5344CB8AC3E}">
        <p14:creationId xmlns:p14="http://schemas.microsoft.com/office/powerpoint/2010/main" val="443106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8/28/2017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extLst>
      <p:ext uri="{BB962C8B-B14F-4D97-AF65-F5344CB8AC3E}">
        <p14:creationId xmlns:p14="http://schemas.microsoft.com/office/powerpoint/2010/main" val="38778951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extLst>
      <p:ext uri="{BB962C8B-B14F-4D97-AF65-F5344CB8AC3E}">
        <p14:creationId xmlns:p14="http://schemas.microsoft.com/office/powerpoint/2010/main" val="23647690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8/28/2017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extLst>
      <p:ext uri="{BB962C8B-B14F-4D97-AF65-F5344CB8AC3E}">
        <p14:creationId xmlns:p14="http://schemas.microsoft.com/office/powerpoint/2010/main" val="134108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r>
              <a:rPr lang="en-US" altLang="en-US"/>
              <a:t>8/28/2017</a:t>
            </a: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B2AADCF-E8DD-4D2E-B298-98E897FD0087}" type="slidenum">
              <a:rPr lang="en-US" altLang="en-US"/>
              <a:pPr/>
              <a:t>‹#›</a:t>
            </a:fld>
            <a:endParaRPr lang="en-US" altLang="en-US"/>
          </a:p>
        </p:txBody>
      </p:sp>
    </p:spTree>
    <p:extLst>
      <p:ext uri="{BB962C8B-B14F-4D97-AF65-F5344CB8AC3E}">
        <p14:creationId xmlns:p14="http://schemas.microsoft.com/office/powerpoint/2010/main" val="21824725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8/28/2017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extLst>
      <p:ext uri="{BB962C8B-B14F-4D97-AF65-F5344CB8AC3E}">
        <p14:creationId xmlns:p14="http://schemas.microsoft.com/office/powerpoint/2010/main" val="9069274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8/28/2017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extLst>
      <p:ext uri="{BB962C8B-B14F-4D97-AF65-F5344CB8AC3E}">
        <p14:creationId xmlns:p14="http://schemas.microsoft.com/office/powerpoint/2010/main" val="2070396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8/28/2017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extLst>
      <p:ext uri="{BB962C8B-B14F-4D97-AF65-F5344CB8AC3E}">
        <p14:creationId xmlns:p14="http://schemas.microsoft.com/office/powerpoint/2010/main" val="23030096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8/28/2017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772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8/28/2017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1918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8/28/2017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780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8/28/2017</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1048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8/28/2017</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7435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8/28/2017</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088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8/28/2017</a:t>
            </a: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8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a:t>8/28/2017</a:t>
            </a: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D84212-D030-486D-B279-489EA16426F3}" type="slidenum">
              <a:rPr lang="en-US" altLang="en-US"/>
              <a:pPr/>
              <a:t>‹#›</a:t>
            </a:fld>
            <a:endParaRPr lang="en-US" altLang="en-US"/>
          </a:p>
        </p:txBody>
      </p:sp>
    </p:spTree>
    <p:extLst>
      <p:ext uri="{BB962C8B-B14F-4D97-AF65-F5344CB8AC3E}">
        <p14:creationId xmlns:p14="http://schemas.microsoft.com/office/powerpoint/2010/main" val="42941311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8/28/2017</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1692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8/28/2017</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963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8/28/2017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3842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8/28/2017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6319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a:t>Click to edit Master title style</a:t>
            </a:r>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10168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a:t>8/28/2017</a:t>
            </a:r>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2BEC286-298E-4600-886E-6DB99CBE7F7E}" type="slidenum">
              <a:rPr lang="en-US" altLang="en-US"/>
              <a:pPr/>
              <a:t>‹#›</a:t>
            </a:fld>
            <a:endParaRPr lang="en-US" altLang="en-US"/>
          </a:p>
        </p:txBody>
      </p:sp>
    </p:spTree>
    <p:extLst>
      <p:ext uri="{BB962C8B-B14F-4D97-AF65-F5344CB8AC3E}">
        <p14:creationId xmlns:p14="http://schemas.microsoft.com/office/powerpoint/2010/main" val="772323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5.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7.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5.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8.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8.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C216D68-8FC0-460C-884C-4B2C0BB3FCE0}"/>
              </a:ext>
            </a:extLst>
          </p:cNvPr>
          <p:cNvGrpSpPr/>
          <p:nvPr userDrawn="1"/>
        </p:nvGrpSpPr>
        <p:grpSpPr>
          <a:xfrm>
            <a:off x="2275" y="-5786"/>
            <a:ext cx="9144000" cy="6863786"/>
            <a:chOff x="2275" y="-5786"/>
            <a:chExt cx="9144000" cy="6863786"/>
          </a:xfrm>
        </p:grpSpPr>
        <p:pic>
          <p:nvPicPr>
            <p:cNvPr id="9" name="Picture 8">
              <a:extLst>
                <a:ext uri="{FF2B5EF4-FFF2-40B4-BE49-F238E27FC236}">
                  <a16:creationId xmlns:a16="http://schemas.microsoft.com/office/drawing/2014/main" id="{EF98E4DE-86D1-493D-8C95-6465B46CB56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11111"/>
            <a:stretch/>
          </p:blipFill>
          <p:spPr>
            <a:xfrm>
              <a:off x="2275" y="-5786"/>
              <a:ext cx="9144000" cy="6096000"/>
            </a:xfrm>
            <a:prstGeom prst="rect">
              <a:avLst/>
            </a:prstGeom>
          </p:spPr>
        </p:pic>
        <p:pic>
          <p:nvPicPr>
            <p:cNvPr id="10" name="Picture 9">
              <a:extLst>
                <a:ext uri="{FF2B5EF4-FFF2-40B4-BE49-F238E27FC236}">
                  <a16:creationId xmlns:a16="http://schemas.microsoft.com/office/drawing/2014/main" id="{E87E13FC-5B9A-4FD9-B06B-7E069B6D6CB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7117" r="11570"/>
            <a:stretch/>
          </p:blipFill>
          <p:spPr bwMode="auto">
            <a:xfrm>
              <a:off x="2275" y="6096044"/>
              <a:ext cx="9144000" cy="76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2" name="Date Placeholder 1"/>
          <p:cNvSpPr>
            <a:spLocks noGrp="1"/>
          </p:cNvSpPr>
          <p:nvPr>
            <p:ph type="dt" sz="half" idx="2"/>
          </p:nvPr>
        </p:nvSpPr>
        <p:spPr>
          <a:xfrm>
            <a:off x="7315200" y="6096000"/>
            <a:ext cx="1371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8/28/2017</a:t>
            </a:r>
          </a:p>
        </p:txBody>
      </p:sp>
    </p:spTree>
  </p:cSld>
  <p:clrMap bg1="lt1" tx1="dk1" bg2="lt2" tx2="dk2" accent1="accent1" accent2="accent2" accent3="accent3" accent4="accent4" accent5="accent5" accent6="accent6" hlink="hlink" folHlink="folHlink"/>
  <p:sldLayoutIdLst>
    <p:sldLayoutId id="2147484213" r:id="rId1"/>
    <p:sldLayoutId id="2147484246" r:id="rId2"/>
    <p:sldLayoutId id="2147484247" r:id="rId3"/>
    <p:sldLayoutId id="2147484369" r:id="rId4"/>
  </p:sldLayoutIdLst>
  <p:hf hdr="0" ftr="0"/>
  <p:txStyles>
    <p:titleStyle>
      <a:lvl1pPr algn="l" rtl="0" eaLnBrk="0" fontAlgn="base" hangingPunct="0">
        <a:spcBef>
          <a:spcPct val="0"/>
        </a:spcBef>
        <a:spcAft>
          <a:spcPct val="0"/>
        </a:spcAft>
        <a:defRPr sz="3400" b="1" i="0" u="none">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ltLang="en-US"/>
              <a:t>8/28/2017</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2215762-CA81-410D-8F7A-A06F6A533D41}" type="slidenum">
              <a:rPr lang="en-US" altLang="en-US"/>
              <a:pPr/>
              <a:t>‹#›</a:t>
            </a:fld>
            <a:endParaRPr lang="en-US" altLang="en-US"/>
          </a:p>
        </p:txBody>
      </p:sp>
    </p:spTree>
    <p:extLst>
      <p:ext uri="{BB962C8B-B14F-4D97-AF65-F5344CB8AC3E}">
        <p14:creationId xmlns:p14="http://schemas.microsoft.com/office/powerpoint/2010/main" val="2368340774"/>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hf hdr="0" ftr="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8/28/2017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747689"/>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defRPr/>
            </a:pPr>
            <a:r>
              <a:rPr lang="en-US"/>
              <a:t>8/28/2017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defRPr/>
            </a:pPr>
            <a:fld id="{8F33A4B3-C082-4247-8324-46C7C51AF2AF}" type="slidenum">
              <a:rPr lang="en-US"/>
              <a:pPr defTabSz="457200" fontAlgn="base">
                <a:spcBef>
                  <a:spcPct val="0"/>
                </a:spcBef>
                <a:spcAft>
                  <a:spcPct val="0"/>
                </a:spcAft>
                <a:defRPr/>
              </a:pPr>
              <a:t>‹#›</a:t>
            </a:fld>
            <a:endParaRPr lang="en-US"/>
          </a:p>
        </p:txBody>
      </p:sp>
      <p:pic>
        <p:nvPicPr>
          <p:cNvPr id="5127" name="Picture 6" descr="350px-Zuoshangjiao.jpg"/>
          <p:cNvPicPr>
            <a:picLocks noChangeAspect="1"/>
          </p:cNvPicPr>
          <p:nvPr userDrawn="1"/>
        </p:nvPicPr>
        <p:blipFill>
          <a:blip r:embed="rId13" cstate="print"/>
          <a:srcRect/>
          <a:stretch>
            <a:fillRect/>
          </a:stretch>
        </p:blipFill>
        <p:spPr bwMode="auto">
          <a:xfrm>
            <a:off x="0" y="0"/>
            <a:ext cx="1600200" cy="1541463"/>
          </a:xfrm>
          <a:prstGeom prst="rect">
            <a:avLst/>
          </a:prstGeom>
          <a:noFill/>
          <a:ln w="9525">
            <a:noFill/>
            <a:miter lim="800000"/>
            <a:headEnd/>
            <a:tailEnd/>
          </a:ln>
        </p:spPr>
      </p:pic>
    </p:spTree>
    <p:extLst>
      <p:ext uri="{BB962C8B-B14F-4D97-AF65-F5344CB8AC3E}">
        <p14:creationId xmlns:p14="http://schemas.microsoft.com/office/powerpoint/2010/main" val="3262526262"/>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3266" name="Rectangle 2"/>
          <p:cNvSpPr>
            <a:spLocks noGrp="1" noChangeArrowheads="1"/>
          </p:cNvSpPr>
          <p:nvPr>
            <p:ph type="title"/>
          </p:nvPr>
        </p:nvSpPr>
        <p:spPr bwMode="auto">
          <a:xfrm>
            <a:off x="152400" y="304800"/>
            <a:ext cx="8839200" cy="1041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803267" name="Rectangle 3"/>
          <p:cNvSpPr>
            <a:spLocks noGrp="1" noChangeArrowheads="1"/>
          </p:cNvSpPr>
          <p:nvPr>
            <p:ph type="body" idx="1"/>
          </p:nvPr>
        </p:nvSpPr>
        <p:spPr bwMode="auto">
          <a:xfrm>
            <a:off x="152400" y="1600200"/>
            <a:ext cx="8839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803268" name="Rectangle 4"/>
          <p:cNvSpPr>
            <a:spLocks noChangeArrowheads="1"/>
          </p:cNvSpPr>
          <p:nvPr userDrawn="1"/>
        </p:nvSpPr>
        <p:spPr bwMode="auto">
          <a:xfrm flipV="1">
            <a:off x="1371600" y="6440488"/>
            <a:ext cx="6477000" cy="74612"/>
          </a:xfrm>
          <a:prstGeom prst="rect">
            <a:avLst/>
          </a:prstGeom>
          <a:solidFill>
            <a:srgbClr val="000080"/>
          </a:solidFill>
          <a:ln>
            <a:noFill/>
          </a:ln>
          <a:effectLst/>
          <a:extLs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a:solidFill>
                <a:srgbClr val="000000"/>
              </a:solidFill>
              <a:latin typeface="Times New Roman" pitchFamily="18" charset="0"/>
            </a:endParaRPr>
          </a:p>
        </p:txBody>
      </p:sp>
      <p:sp>
        <p:nvSpPr>
          <p:cNvPr id="1803269" name="Text Box 5"/>
          <p:cNvSpPr txBox="1">
            <a:spLocks noChangeArrowheads="1"/>
          </p:cNvSpPr>
          <p:nvPr userDrawn="1"/>
        </p:nvSpPr>
        <p:spPr bwMode="auto">
          <a:xfrm>
            <a:off x="4572000" y="6553200"/>
            <a:ext cx="3200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fontAlgn="base" hangingPunct="0">
              <a:spcBef>
                <a:spcPct val="0"/>
              </a:spcBef>
              <a:spcAft>
                <a:spcPct val="0"/>
              </a:spcAft>
            </a:pPr>
            <a:r>
              <a:rPr lang="en-US" sz="1000" b="1">
                <a:solidFill>
                  <a:srgbClr val="000000"/>
                </a:solidFill>
                <a:latin typeface="Arial" pitchFamily="34" charset="0"/>
              </a:rPr>
              <a:t>UNIVERSITY OF CALIFORNIA, SAN DIEGO</a:t>
            </a:r>
          </a:p>
        </p:txBody>
      </p:sp>
      <p:sp>
        <p:nvSpPr>
          <p:cNvPr id="1803270" name="Text Box 6"/>
          <p:cNvSpPr txBox="1">
            <a:spLocks noChangeArrowheads="1"/>
          </p:cNvSpPr>
          <p:nvPr userDrawn="1"/>
        </p:nvSpPr>
        <p:spPr bwMode="auto">
          <a:xfrm>
            <a:off x="1355725" y="6248400"/>
            <a:ext cx="565467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fontAlgn="base" hangingPunct="0">
              <a:spcBef>
                <a:spcPct val="0"/>
              </a:spcBef>
              <a:spcAft>
                <a:spcPct val="0"/>
              </a:spcAft>
            </a:pPr>
            <a:r>
              <a:rPr lang="en-US" sz="1000" b="1">
                <a:solidFill>
                  <a:srgbClr val="000000"/>
                </a:solidFill>
                <a:latin typeface="Arial" pitchFamily="34" charset="0"/>
              </a:rPr>
              <a:t>SAN DIEGO SUPERCOMPUTER CENTER</a:t>
            </a:r>
          </a:p>
        </p:txBody>
      </p:sp>
      <p:pic>
        <p:nvPicPr>
          <p:cNvPr id="180327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40688" y="6270625"/>
            <a:ext cx="804862" cy="422275"/>
          </a:xfrm>
          <a:prstGeom prst="rect">
            <a:avLst/>
          </a:prstGeom>
          <a:noFill/>
          <a:extLst>
            <a:ext uri="{909E8E84-426E-40DD-AFC4-6F175D3DCCD1}">
              <a14:hiddenFill xmlns:a14="http://schemas.microsoft.com/office/drawing/2010/main">
                <a:solidFill>
                  <a:srgbClr val="FFFFFF"/>
                </a:solidFill>
              </a14:hiddenFill>
            </a:ext>
          </a:extLst>
        </p:spPr>
      </p:pic>
      <p:pic>
        <p:nvPicPr>
          <p:cNvPr id="1803272" name="Picture 8" descr="SDSC_logo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6172200"/>
            <a:ext cx="952500" cy="495300"/>
          </a:xfrm>
          <a:prstGeom prst="rect">
            <a:avLst/>
          </a:prstGeom>
          <a:noFill/>
          <a:extLst>
            <a:ext uri="{909E8E84-426E-40DD-AFC4-6F175D3DCCD1}">
              <a14:hiddenFill xmlns:a14="http://schemas.microsoft.com/office/drawing/2010/main">
                <a:solidFill>
                  <a:srgbClr val="FFFFFF"/>
                </a:solidFill>
              </a14:hiddenFill>
            </a:ext>
          </a:extLst>
        </p:spPr>
      </p:pic>
      <p:sp>
        <p:nvSpPr>
          <p:cNvPr id="1803273" name="Text Box 9"/>
          <p:cNvSpPr txBox="1">
            <a:spLocks noChangeArrowheads="1"/>
          </p:cNvSpPr>
          <p:nvPr userDrawn="1"/>
        </p:nvSpPr>
        <p:spPr bwMode="auto">
          <a:xfrm>
            <a:off x="3200400" y="6521450"/>
            <a:ext cx="1436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i="1">
                <a:solidFill>
                  <a:srgbClr val="009999"/>
                </a:solidFill>
              </a:rPr>
              <a:t>Fran Berman</a:t>
            </a:r>
          </a:p>
        </p:txBody>
      </p:sp>
    </p:spTree>
    <p:extLst>
      <p:ext uri="{BB962C8B-B14F-4D97-AF65-F5344CB8AC3E}">
        <p14:creationId xmlns:p14="http://schemas.microsoft.com/office/powerpoint/2010/main" val="790346837"/>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Lst>
  <p:transition/>
  <p:hf hdr="0" ftr="0"/>
  <p:txStyles>
    <p:titleStyle>
      <a:lvl1pPr algn="ctr" rtl="0" fontAlgn="base">
        <a:lnSpc>
          <a:spcPct val="95000"/>
        </a:lnSpc>
        <a:spcBef>
          <a:spcPct val="0"/>
        </a:spcBef>
        <a:spcAft>
          <a:spcPct val="0"/>
        </a:spcAft>
        <a:defRPr sz="3600" b="1" i="1">
          <a:solidFill>
            <a:srgbClr val="000099"/>
          </a:solidFill>
          <a:latin typeface="+mj-lt"/>
          <a:ea typeface="+mj-ea"/>
          <a:cs typeface="+mj-cs"/>
        </a:defRPr>
      </a:lvl1pPr>
      <a:lvl2pPr algn="ctr" rtl="0" fontAlgn="base">
        <a:lnSpc>
          <a:spcPct val="95000"/>
        </a:lnSpc>
        <a:spcBef>
          <a:spcPct val="0"/>
        </a:spcBef>
        <a:spcAft>
          <a:spcPct val="0"/>
        </a:spcAft>
        <a:defRPr sz="3600" b="1" i="1">
          <a:solidFill>
            <a:srgbClr val="000099"/>
          </a:solidFill>
          <a:latin typeface="Helvetica" charset="0"/>
        </a:defRPr>
      </a:lvl2pPr>
      <a:lvl3pPr algn="ctr" rtl="0" fontAlgn="base">
        <a:lnSpc>
          <a:spcPct val="95000"/>
        </a:lnSpc>
        <a:spcBef>
          <a:spcPct val="0"/>
        </a:spcBef>
        <a:spcAft>
          <a:spcPct val="0"/>
        </a:spcAft>
        <a:defRPr sz="3600" b="1" i="1">
          <a:solidFill>
            <a:srgbClr val="000099"/>
          </a:solidFill>
          <a:latin typeface="Helvetica" charset="0"/>
        </a:defRPr>
      </a:lvl3pPr>
      <a:lvl4pPr algn="ctr" rtl="0" fontAlgn="base">
        <a:lnSpc>
          <a:spcPct val="95000"/>
        </a:lnSpc>
        <a:spcBef>
          <a:spcPct val="0"/>
        </a:spcBef>
        <a:spcAft>
          <a:spcPct val="0"/>
        </a:spcAft>
        <a:defRPr sz="3600" b="1" i="1">
          <a:solidFill>
            <a:srgbClr val="000099"/>
          </a:solidFill>
          <a:latin typeface="Helvetica" charset="0"/>
        </a:defRPr>
      </a:lvl4pPr>
      <a:lvl5pPr algn="ctr" rtl="0" fontAlgn="base">
        <a:lnSpc>
          <a:spcPct val="95000"/>
        </a:lnSpc>
        <a:spcBef>
          <a:spcPct val="0"/>
        </a:spcBef>
        <a:spcAft>
          <a:spcPct val="0"/>
        </a:spcAft>
        <a:defRPr sz="3600" b="1" i="1">
          <a:solidFill>
            <a:srgbClr val="000099"/>
          </a:solidFill>
          <a:latin typeface="Helvetica" charset="0"/>
        </a:defRPr>
      </a:lvl5pPr>
      <a:lvl6pPr marL="457200" algn="ctr" rtl="0" fontAlgn="base">
        <a:lnSpc>
          <a:spcPct val="95000"/>
        </a:lnSpc>
        <a:spcBef>
          <a:spcPct val="0"/>
        </a:spcBef>
        <a:spcAft>
          <a:spcPct val="0"/>
        </a:spcAft>
        <a:defRPr sz="3600" b="1" i="1">
          <a:solidFill>
            <a:srgbClr val="000099"/>
          </a:solidFill>
          <a:latin typeface="Helvetica" charset="0"/>
        </a:defRPr>
      </a:lvl6pPr>
      <a:lvl7pPr marL="914400" algn="ctr" rtl="0" fontAlgn="base">
        <a:lnSpc>
          <a:spcPct val="95000"/>
        </a:lnSpc>
        <a:spcBef>
          <a:spcPct val="0"/>
        </a:spcBef>
        <a:spcAft>
          <a:spcPct val="0"/>
        </a:spcAft>
        <a:defRPr sz="3600" b="1" i="1">
          <a:solidFill>
            <a:srgbClr val="000099"/>
          </a:solidFill>
          <a:latin typeface="Helvetica" charset="0"/>
        </a:defRPr>
      </a:lvl7pPr>
      <a:lvl8pPr marL="1371600" algn="ctr" rtl="0" fontAlgn="base">
        <a:lnSpc>
          <a:spcPct val="95000"/>
        </a:lnSpc>
        <a:spcBef>
          <a:spcPct val="0"/>
        </a:spcBef>
        <a:spcAft>
          <a:spcPct val="0"/>
        </a:spcAft>
        <a:defRPr sz="3600" b="1" i="1">
          <a:solidFill>
            <a:srgbClr val="000099"/>
          </a:solidFill>
          <a:latin typeface="Helvetica" charset="0"/>
        </a:defRPr>
      </a:lvl8pPr>
      <a:lvl9pPr marL="1828800" algn="ctr" rtl="0" fontAlgn="base">
        <a:lnSpc>
          <a:spcPct val="95000"/>
        </a:lnSpc>
        <a:spcBef>
          <a:spcPct val="0"/>
        </a:spcBef>
        <a:spcAft>
          <a:spcPct val="0"/>
        </a:spcAft>
        <a:defRPr sz="3600" b="1" i="1">
          <a:solidFill>
            <a:srgbClr val="000099"/>
          </a:solidFill>
          <a:latin typeface="Helvetica" charset="0"/>
        </a:defRPr>
      </a:lvl9pPr>
    </p:titleStyle>
    <p:bodyStyle>
      <a:lvl1pPr marL="342900" indent="-342900" algn="l" rtl="0" fontAlgn="base">
        <a:lnSpc>
          <a:spcPct val="95000"/>
        </a:lnSpc>
        <a:spcBef>
          <a:spcPct val="20000"/>
        </a:spcBef>
        <a:spcAft>
          <a:spcPct val="0"/>
        </a:spcAft>
        <a:buClr>
          <a:schemeClr val="tx1"/>
        </a:buClr>
        <a:buSzPct val="100000"/>
        <a:buChar char="•"/>
        <a:defRPr sz="2800" b="1">
          <a:solidFill>
            <a:schemeClr val="tx1"/>
          </a:solidFill>
          <a:latin typeface="+mn-lt"/>
          <a:ea typeface="+mn-ea"/>
          <a:cs typeface="+mn-cs"/>
        </a:defRPr>
      </a:lvl1pPr>
      <a:lvl2pPr marL="742950" indent="-285750" algn="l" rtl="0" fontAlgn="base">
        <a:lnSpc>
          <a:spcPct val="95000"/>
        </a:lnSpc>
        <a:spcBef>
          <a:spcPct val="20000"/>
        </a:spcBef>
        <a:spcAft>
          <a:spcPct val="0"/>
        </a:spcAft>
        <a:buClr>
          <a:schemeClr val="tx1"/>
        </a:buClr>
        <a:buSzPct val="100000"/>
        <a:buChar char="•"/>
        <a:defRPr sz="2400">
          <a:solidFill>
            <a:schemeClr val="tx1"/>
          </a:solidFill>
          <a:latin typeface="+mn-lt"/>
        </a:defRPr>
      </a:lvl2pPr>
      <a:lvl3pPr marL="1143000" indent="-228600" algn="l" rtl="0" fontAlgn="base">
        <a:lnSpc>
          <a:spcPct val="95000"/>
        </a:lnSpc>
        <a:spcBef>
          <a:spcPct val="20000"/>
        </a:spcBef>
        <a:spcAft>
          <a:spcPct val="0"/>
        </a:spcAft>
        <a:buClr>
          <a:schemeClr val="tx1"/>
        </a:buClr>
        <a:buSzPct val="100000"/>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pitchFamily="1" charset="0"/>
        </a:defRPr>
      </a:lvl4pPr>
      <a:lvl5pPr marL="2057400" indent="-228600" algn="l" rtl="0" fontAlgn="base">
        <a:spcBef>
          <a:spcPct val="20000"/>
        </a:spcBef>
        <a:spcAft>
          <a:spcPct val="0"/>
        </a:spcAft>
        <a:buChar char="»"/>
        <a:defRPr sz="2000">
          <a:solidFill>
            <a:schemeClr val="tx1"/>
          </a:solidFill>
          <a:latin typeface="Times" pitchFamily="1" charset="0"/>
        </a:defRPr>
      </a:lvl5pPr>
      <a:lvl6pPr marL="2514600" indent="-228600" algn="l" rtl="0" fontAlgn="base">
        <a:spcBef>
          <a:spcPct val="20000"/>
        </a:spcBef>
        <a:spcAft>
          <a:spcPct val="0"/>
        </a:spcAft>
        <a:buChar char="»"/>
        <a:defRPr sz="2000">
          <a:solidFill>
            <a:schemeClr val="tx1"/>
          </a:solidFill>
          <a:latin typeface="Times" pitchFamily="1" charset="0"/>
        </a:defRPr>
      </a:lvl6pPr>
      <a:lvl7pPr marL="2971800" indent="-228600" algn="l" rtl="0" fontAlgn="base">
        <a:spcBef>
          <a:spcPct val="20000"/>
        </a:spcBef>
        <a:spcAft>
          <a:spcPct val="0"/>
        </a:spcAft>
        <a:buChar char="»"/>
        <a:defRPr sz="2000">
          <a:solidFill>
            <a:schemeClr val="tx1"/>
          </a:solidFill>
          <a:latin typeface="Times" pitchFamily="1" charset="0"/>
        </a:defRPr>
      </a:lvl7pPr>
      <a:lvl8pPr marL="3429000" indent="-228600" algn="l" rtl="0" fontAlgn="base">
        <a:spcBef>
          <a:spcPct val="20000"/>
        </a:spcBef>
        <a:spcAft>
          <a:spcPct val="0"/>
        </a:spcAft>
        <a:buChar char="»"/>
        <a:defRPr sz="2000">
          <a:solidFill>
            <a:schemeClr val="tx1"/>
          </a:solidFill>
          <a:latin typeface="Times" pitchFamily="1" charset="0"/>
        </a:defRPr>
      </a:lvl8pPr>
      <a:lvl9pPr marL="3886200" indent="-228600" algn="l" rtl="0" fontAlgn="base">
        <a:spcBef>
          <a:spcPct val="20000"/>
        </a:spcBef>
        <a:spcAft>
          <a:spcPct val="0"/>
        </a:spcAft>
        <a:buChar char="»"/>
        <a:defRPr sz="2000">
          <a:solidFill>
            <a:schemeClr val="tx1"/>
          </a:solidFill>
          <a:latin typeface="Times"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446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9446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9446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b="0">
                <a:latin typeface="+mn-lt"/>
              </a:defRPr>
            </a:lvl1pPr>
          </a:lstStyle>
          <a:p>
            <a:pPr fontAlgn="base">
              <a:spcBef>
                <a:spcPct val="0"/>
              </a:spcBef>
              <a:spcAft>
                <a:spcPct val="0"/>
              </a:spcAft>
            </a:pPr>
            <a:r>
              <a:rPr lang="en-US">
                <a:solidFill>
                  <a:srgbClr val="000000"/>
                </a:solidFill>
              </a:rPr>
              <a:t>8/28/2017</a:t>
            </a:r>
          </a:p>
        </p:txBody>
      </p:sp>
      <p:sp>
        <p:nvSpPr>
          <p:cNvPr id="24944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b="0">
                <a:latin typeface="+mn-lt"/>
              </a:defRPr>
            </a:lvl1pPr>
          </a:lstStyle>
          <a:p>
            <a:pPr algn="ctr" fontAlgn="base">
              <a:spcBef>
                <a:spcPct val="0"/>
              </a:spcBef>
              <a:spcAft>
                <a:spcPct val="0"/>
              </a:spcAft>
            </a:pPr>
            <a:endParaRPr lang="en-US">
              <a:solidFill>
                <a:srgbClr val="000000"/>
              </a:solidFill>
            </a:endParaRPr>
          </a:p>
        </p:txBody>
      </p:sp>
      <p:sp>
        <p:nvSpPr>
          <p:cNvPr id="249447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0">
                <a:latin typeface="+mn-lt"/>
              </a:defRPr>
            </a:lvl1pPr>
          </a:lstStyle>
          <a:p>
            <a:pPr fontAlgn="base">
              <a:spcBef>
                <a:spcPct val="0"/>
              </a:spcBef>
              <a:spcAft>
                <a:spcPct val="0"/>
              </a:spcAft>
            </a:pPr>
            <a:fld id="{AB81BCF0-48FD-45AE-B65D-662266C541E5}"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855254372"/>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 charset="0"/>
        </a:defRPr>
      </a:lvl2pPr>
      <a:lvl3pPr algn="ctr" rtl="0" fontAlgn="base">
        <a:spcBef>
          <a:spcPct val="0"/>
        </a:spcBef>
        <a:spcAft>
          <a:spcPct val="0"/>
        </a:spcAft>
        <a:defRPr sz="4400">
          <a:solidFill>
            <a:schemeClr val="tx2"/>
          </a:solidFill>
          <a:latin typeface="Times" pitchFamily="1" charset="0"/>
        </a:defRPr>
      </a:lvl3pPr>
      <a:lvl4pPr algn="ctr" rtl="0" fontAlgn="base">
        <a:spcBef>
          <a:spcPct val="0"/>
        </a:spcBef>
        <a:spcAft>
          <a:spcPct val="0"/>
        </a:spcAft>
        <a:defRPr sz="4400">
          <a:solidFill>
            <a:schemeClr val="tx2"/>
          </a:solidFill>
          <a:latin typeface="Times" pitchFamily="1" charset="0"/>
        </a:defRPr>
      </a:lvl4pPr>
      <a:lvl5pPr algn="ctr" rtl="0" fontAlgn="base">
        <a:spcBef>
          <a:spcPct val="0"/>
        </a:spcBef>
        <a:spcAft>
          <a:spcPct val="0"/>
        </a:spcAft>
        <a:defRPr sz="4400">
          <a:solidFill>
            <a:schemeClr val="tx2"/>
          </a:solidFill>
          <a:latin typeface="Times" pitchFamily="1"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8/28/2017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userDrawn="1"/>
        </p:nvPicPr>
        <p:blipFill>
          <a:blip r:embed="rId13" cstate="print"/>
          <a:stretch>
            <a:fillRect/>
          </a:stretch>
        </p:blipFill>
        <p:spPr>
          <a:xfrm>
            <a:off x="0" y="0"/>
            <a:ext cx="1600200" cy="1540764"/>
          </a:xfrm>
          <a:prstGeom prst="rect">
            <a:avLst/>
          </a:prstGeom>
        </p:spPr>
      </p:pic>
    </p:spTree>
    <p:extLst>
      <p:ext uri="{BB962C8B-B14F-4D97-AF65-F5344CB8AC3E}">
        <p14:creationId xmlns:p14="http://schemas.microsoft.com/office/powerpoint/2010/main" val="820553786"/>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8/28/2017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5" cstate="print"/>
          <a:stretch>
            <a:fillRect/>
          </a:stretch>
        </p:blipFill>
        <p:spPr>
          <a:xfrm>
            <a:off x="7464777" y="0"/>
            <a:ext cx="1679223" cy="1143000"/>
          </a:xfrm>
          <a:prstGeom prst="rect">
            <a:avLst/>
          </a:prstGeom>
        </p:spPr>
      </p:pic>
    </p:spTree>
    <p:extLst>
      <p:ext uri="{BB962C8B-B14F-4D97-AF65-F5344CB8AC3E}">
        <p14:creationId xmlns:p14="http://schemas.microsoft.com/office/powerpoint/2010/main" val="151311506"/>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6.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economist.com/node/15579717" TargetMode="External"/><Relationship Id="rId7" Type="http://schemas.openxmlformats.org/officeDocument/2006/relationships/hyperlink" Target="http://research.microsoft.com/en-us/collaboration/fourthparadigm/default.aspx"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hyperlink" Target="http://techcrunch.com/2010/11/10/twitter-tv/" TargetMode="External"/><Relationship Id="rId5" Type="http://schemas.openxmlformats.org/officeDocument/2006/relationships/hyperlink" Target="http://www.ncbi.nlm.nih.gov/genbank/" TargetMode="External"/><Relationship Id="rId4" Type="http://schemas.openxmlformats.org/officeDocument/2006/relationships/hyperlink" Target="http://www.worldwidewebsize.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6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8.xml"/><Relationship Id="rId5" Type="http://schemas.openxmlformats.org/officeDocument/2006/relationships/image" Target="../media/image45.jpe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www.javagrande.org/"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hyperlink" Target="http://www.serverlesscomputing.org/wosc17/" TargetMode="External"/><Relationship Id="rId3" Type="http://schemas.openxmlformats.org/officeDocument/2006/relationships/hyperlink" Target="http://dsc.soic.indiana.edu/publications/SPIDAL-DIBBSreport_July2016.pdf" TargetMode="External"/><Relationship Id="rId7" Type="http://schemas.openxmlformats.org/officeDocument/2006/relationships/hyperlink" Target="http://dsc.soic.indiana.edu/publications/WhitepaperReportOnWorkshopServerlessPanel.pdf" TargetMode="External"/><Relationship Id="rId2" Type="http://schemas.openxmlformats.org/officeDocument/2006/relationships/hyperlink" Target="http://dsc.soic.indiana.edu/presentations/DSCSummary-Aug25-17.pptx" TargetMode="External"/><Relationship Id="rId1" Type="http://schemas.openxmlformats.org/officeDocument/2006/relationships/slideLayout" Target="../slideLayouts/slideLayout1.xml"/><Relationship Id="rId6" Type="http://schemas.openxmlformats.org/officeDocument/2006/relationships/hyperlink" Target="http://dsc.soic.indiana.edu/presentations/SKG-Beijing-Aug15-17.pptx" TargetMode="External"/><Relationship Id="rId11" Type="http://schemas.openxmlformats.org/officeDocument/2006/relationships/hyperlink" Target="http://streamingsystems.org/stream2016.html" TargetMode="External"/><Relationship Id="rId5" Type="http://schemas.openxmlformats.org/officeDocument/2006/relationships/hyperlink" Target="http://dx.doi.org/10.13140/RG.2.2.18363.31524" TargetMode="External"/><Relationship Id="rId10" Type="http://schemas.openxmlformats.org/officeDocument/2006/relationships/hyperlink" Target="https://doi.org/10.2172/1344785" TargetMode="External"/><Relationship Id="rId4" Type="http://schemas.openxmlformats.org/officeDocument/2006/relationships/hyperlink" Target="http://dsc.soic.indiana.edu/publications/Twister2.pdf" TargetMode="External"/><Relationship Id="rId9" Type="http://schemas.openxmlformats.org/officeDocument/2006/relationships/hyperlink" Target="http://dx.doi.org/10.13140/RG.2.2.15007.87206"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dsc.soic.indiana.edu/presentations/MiniUniversity-June14-13.pptx" TargetMode="External"/><Relationship Id="rId13" Type="http://schemas.openxmlformats.org/officeDocument/2006/relationships/hyperlink" Target="http://dsc.soic.indiana.edu/presentations/NESCDPAMay31-07.ppt" TargetMode="External"/><Relationship Id="rId3" Type="http://schemas.openxmlformats.org/officeDocument/2006/relationships/hyperlink" Target="https://www.hartree.stfc.ac.uk/Pages/Big-Data-and-Data-Science-Workshop.aspx" TargetMode="External"/><Relationship Id="rId7" Type="http://schemas.openxmlformats.org/officeDocument/2006/relationships/hyperlink" Target="http://dsc.soic.indiana.edu/presentations/DataScienceCloudsMURPA_QURPA-Aug23-13.pptx" TargetMode="External"/><Relationship Id="rId12" Type="http://schemas.openxmlformats.org/officeDocument/2006/relationships/hyperlink" Target="http://www.msi-ciec.us/" TargetMode="External"/><Relationship Id="rId2" Type="http://schemas.openxmlformats.org/officeDocument/2006/relationships/hyperlink" Target="http://dsc.soic.indiana.edu/presentations/UK-Daresbury-May4.pptx" TargetMode="External"/><Relationship Id="rId1" Type="http://schemas.openxmlformats.org/officeDocument/2006/relationships/slideLayout" Target="../slideLayouts/slideLayout1.xml"/><Relationship Id="rId6" Type="http://schemas.openxmlformats.org/officeDocument/2006/relationships/hyperlink" Target="http://www.spidal.org/" TargetMode="External"/><Relationship Id="rId11" Type="http://schemas.openxmlformats.org/officeDocument/2006/relationships/hyperlink" Target="http://dsc.soic.indiana.edu/presentations/SKC-CI_Aug2-11.pptx" TargetMode="External"/><Relationship Id="rId5" Type="http://schemas.openxmlformats.org/officeDocument/2006/relationships/hyperlink" Target="http://grammars.grlmc.com/BigDat2017/" TargetMode="External"/><Relationship Id="rId15" Type="http://schemas.openxmlformats.org/officeDocument/2006/relationships/hyperlink" Target="http://www.slideshare.net/Foxsden/nescdpa-may31-07" TargetMode="External"/><Relationship Id="rId10" Type="http://schemas.openxmlformats.org/officeDocument/2006/relationships/hyperlink" Target="https://cloudmesh.github.io/classes/i523/2017/course/introduction.html" TargetMode="External"/><Relationship Id="rId4" Type="http://schemas.openxmlformats.org/officeDocument/2006/relationships/hyperlink" Target="http://dsc.soic.indiana.edu/publications/SPIDALTutorialProgram-Feb2017.pdf" TargetMode="External"/><Relationship Id="rId9" Type="http://schemas.openxmlformats.org/officeDocument/2006/relationships/hyperlink" Target="http://www.slideshare.net/Foxsden/big-data-applications-analytics-motivation-big-data-and-the-cloud-centerpieces-of-the-future-economy" TargetMode="External"/><Relationship Id="rId14" Type="http://schemas.openxmlformats.org/officeDocument/2006/relationships/hyperlink" Target="http://wiki.esi.ac.uk/DPA_Workshop_I"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www.slideshare.net/Foxsden/ct-spart-i-may21-07" TargetMode="External"/><Relationship Id="rId13" Type="http://schemas.openxmlformats.org/officeDocument/2006/relationships/hyperlink" Target="http://dsc.soic.indiana.edu/publications/1708.07779v1.pdf" TargetMode="External"/><Relationship Id="rId3" Type="http://schemas.openxmlformats.org/officeDocument/2006/relationships/hyperlink" Target="http://www.slideshare.net/Foxsden/parallel-computing-2007-overview" TargetMode="External"/><Relationship Id="rId7" Type="http://schemas.openxmlformats.org/officeDocument/2006/relationships/hyperlink" Target="http://www.engr.udayton.edu/faculty/wsmari/cts07/" TargetMode="External"/><Relationship Id="rId12" Type="http://schemas.openxmlformats.org/officeDocument/2006/relationships/hyperlink" Target="http://www.indiana.edu/~ssrt/" TargetMode="External"/><Relationship Id="rId2" Type="http://schemas.openxmlformats.org/officeDocument/2006/relationships/hyperlink" Target="http://dsc.soic.indiana.edu/presentations/PC2007/index.html" TargetMode="External"/><Relationship Id="rId1" Type="http://schemas.openxmlformats.org/officeDocument/2006/relationships/slideLayout" Target="../slideLayouts/slideLayout1.xml"/><Relationship Id="rId6" Type="http://schemas.openxmlformats.org/officeDocument/2006/relationships/hyperlink" Target="http://dsc.soic.indiana.edu/presentations/CTSpartIMay21-07.ppt" TargetMode="External"/><Relationship Id="rId11" Type="http://schemas.openxmlformats.org/officeDocument/2006/relationships/hyperlink" Target="http://dsc.soic.indiana.edu/presentations/PWA-ssrt_June8-2015.pptx" TargetMode="External"/><Relationship Id="rId5" Type="http://schemas.openxmlformats.org/officeDocument/2006/relationships/hyperlink" Target="http://dsc.soic.indiana.edu/presentations/informatics.ppt" TargetMode="External"/><Relationship Id="rId10" Type="http://schemas.openxmlformats.org/officeDocument/2006/relationships/hyperlink" Target="http://www.slideshare.net/Foxsden/web20-tutorial-cts" TargetMode="External"/><Relationship Id="rId4" Type="http://schemas.openxmlformats.org/officeDocument/2006/relationships/hyperlink" Target="http://www.slideshare.net/Foxsden/parallel-computing-2007-bring-your-own-parallel-application" TargetMode="External"/><Relationship Id="rId9" Type="http://schemas.openxmlformats.org/officeDocument/2006/relationships/hyperlink" Target="http://dsc.soic.indiana.edu/presentations/Web20Tutorial_CTS.ppt" TargetMode="External"/><Relationship Id="rId14" Type="http://schemas.openxmlformats.org/officeDocument/2006/relationships/hyperlink" Target="https://arxiv.org/abs/1708.07779"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scholar.google.com/citations?view_op=view_citation&amp;hl=en&amp;user=dJ-fD-sAAAAJ&amp;citation_for_view=dJ-fD-sAAAAJ:u5HHmVD_uO8C"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4C7483-22CC-4823-83E7-9B14D9EE3B24}"/>
              </a:ext>
            </a:extLst>
          </p:cNvPr>
          <p:cNvSpPr>
            <a:spLocks noGrp="1"/>
          </p:cNvSpPr>
          <p:nvPr>
            <p:ph type="dt" sz="half" idx="2"/>
          </p:nvPr>
        </p:nvSpPr>
        <p:spPr/>
        <p:txBody>
          <a:bodyPr/>
          <a:lstStyle/>
          <a:p>
            <a:r>
              <a:rPr lang="en-US">
                <a:solidFill>
                  <a:srgbClr val="000000">
                    <a:tint val="75000"/>
                  </a:srgbClr>
                </a:solidFill>
              </a:rPr>
              <a:t>8/28/2017</a:t>
            </a:r>
          </a:p>
        </p:txBody>
      </p:sp>
      <p:sp>
        <p:nvSpPr>
          <p:cNvPr id="2" name="Title 1"/>
          <p:cNvSpPr>
            <a:spLocks noGrp="1"/>
          </p:cNvSpPr>
          <p:nvPr>
            <p:ph type="title" idx="4294967295"/>
          </p:nvPr>
        </p:nvSpPr>
        <p:spPr>
          <a:xfrm>
            <a:off x="0" y="744538"/>
            <a:ext cx="9144000" cy="1085850"/>
          </a:xfrm>
        </p:spPr>
        <p:txBody>
          <a:bodyPr/>
          <a:lstStyle/>
          <a:p>
            <a:pPr algn="ctr"/>
            <a:r>
              <a:rPr lang="en-US" dirty="0"/>
              <a:t>Introduction to Intelligent Systems Engineering E500 - I</a:t>
            </a:r>
            <a:br>
              <a:rPr lang="en-US" dirty="0"/>
            </a:br>
            <a:br>
              <a:rPr lang="en-US" dirty="0"/>
            </a:br>
            <a:r>
              <a:rPr lang="en-US" sz="2800" dirty="0"/>
              <a:t>Cyberinfrastructure Clouds HPC and a little Physics</a:t>
            </a:r>
            <a:endParaRPr lang="en-US" sz="3600" dirty="0"/>
          </a:p>
        </p:txBody>
      </p:sp>
      <p:sp>
        <p:nvSpPr>
          <p:cNvPr id="7" name="Rectangle 6"/>
          <p:cNvSpPr/>
          <p:nvPr/>
        </p:nvSpPr>
        <p:spPr>
          <a:xfrm>
            <a:off x="-50868" y="2598813"/>
            <a:ext cx="9144000" cy="2689967"/>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Geoffrey Fox</a:t>
            </a:r>
            <a:r>
              <a:rPr kumimoji="0" lang="en-US" sz="2400" b="1" i="0" u="none" strike="noStrike" kern="1200" cap="none" spc="0" normalizeH="0" noProof="0" dirty="0">
                <a:ln>
                  <a:noFill/>
                </a:ln>
                <a:solidFill>
                  <a:prstClr val="black"/>
                </a:solidFill>
                <a:effectLst/>
                <a:uLnTx/>
                <a:uFillTx/>
                <a:latin typeface="Arial"/>
                <a:cs typeface="Times New Roman" pitchFamily="18" charset="0"/>
              </a:rPr>
              <a:t> </a:t>
            </a: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August 28, 2017</a:t>
            </a:r>
            <a:endParaRPr lang="en-US" i="0" dirty="0">
              <a:solidFill>
                <a:prstClr val="black"/>
              </a:solidFill>
              <a:latin typeface="Arial"/>
              <a:hlinkClick r:id="rId3"/>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a:cs typeface="+mn-cs"/>
                <a:hlinkClick r:id="rId3"/>
              </a:rPr>
              <a:t>gcf@indiana.edu</a:t>
            </a:r>
            <a:r>
              <a:rPr kumimoji="0" lang="en-US" sz="24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4"/>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6"/>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9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School of Informatics, Computing, and Engineering</a:t>
            </a:r>
            <a:b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b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cs typeface="+mn-cs"/>
            </a:endParaRPr>
          </a:p>
        </p:txBody>
      </p:sp>
      <p:sp>
        <p:nvSpPr>
          <p:cNvPr id="8" name="Subtitle 2"/>
          <p:cNvSpPr txBox="1">
            <a:spLocks/>
          </p:cNvSpPr>
          <p:nvPr/>
        </p:nvSpPr>
        <p:spPr>
          <a:xfrm>
            <a:off x="10998" y="2362200"/>
            <a:ext cx="9144000" cy="408279"/>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endParaRPr lang="en-US" b="1" i="0" kern="0" dirty="0">
              <a:solidFill>
                <a:schemeClr val="bg1"/>
              </a:solidFill>
            </a:endParaRPr>
          </a:p>
        </p:txBody>
      </p:sp>
    </p:spTree>
    <p:extLst>
      <p:ext uri="{BB962C8B-B14F-4D97-AF65-F5344CB8AC3E}">
        <p14:creationId xmlns:p14="http://schemas.microsoft.com/office/powerpoint/2010/main" val="34583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3675"/>
            <a:ext cx="8675913" cy="1143000"/>
          </a:xfrm>
        </p:spPr>
        <p:txBody>
          <a:bodyPr/>
          <a:lstStyle/>
          <a:p>
            <a:r>
              <a:rPr lang="en-US" dirty="0"/>
              <a:t>Extending studies of Parallel Computing</a:t>
            </a:r>
          </a:p>
        </p:txBody>
      </p:sp>
      <p:sp>
        <p:nvSpPr>
          <p:cNvPr id="3" name="Content Placeholder 2"/>
          <p:cNvSpPr>
            <a:spLocks noGrp="1"/>
          </p:cNvSpPr>
          <p:nvPr>
            <p:ph idx="1"/>
          </p:nvPr>
        </p:nvSpPr>
        <p:spPr/>
        <p:txBody>
          <a:bodyPr/>
          <a:lstStyle/>
          <a:p>
            <a:r>
              <a:rPr lang="en-US" dirty="0"/>
              <a:t>Original work in parallel computing nationally was all simulation oriented</a:t>
            </a:r>
          </a:p>
          <a:p>
            <a:r>
              <a:rPr lang="en-US" dirty="0"/>
              <a:t>Study of industry identified need for data intensive applications</a:t>
            </a:r>
          </a:p>
          <a:p>
            <a:r>
              <a:rPr lang="en-US" dirty="0"/>
              <a:t>A ~failed project </a:t>
            </a:r>
            <a:r>
              <a:rPr lang="en-US" dirty="0" err="1"/>
              <a:t>InfoMall</a:t>
            </a:r>
            <a:r>
              <a:rPr lang="en-US" dirty="0"/>
              <a:t> tried to do this but probably before its time</a:t>
            </a:r>
          </a:p>
          <a:p>
            <a:r>
              <a:rPr lang="en-US" dirty="0"/>
              <a:t>Had similar structure to Internet / web 2.0 today</a:t>
            </a:r>
          </a:p>
          <a:p>
            <a:r>
              <a:rPr lang="en-US" dirty="0"/>
              <a:t>Did put a lot of effort into messaging systems (Naradabrokering.org) and applications to synchronous distance education</a:t>
            </a:r>
          </a:p>
          <a:p>
            <a:r>
              <a:rPr lang="en-US" dirty="0"/>
              <a:t>We built good collaboration technology but WebEx, Adobe Connect etc. now do this</a:t>
            </a:r>
          </a:p>
          <a:p>
            <a:pPr lvl="1"/>
            <a:r>
              <a:rPr lang="en-US" dirty="0"/>
              <a:t>The quality of Internet around 1997 was not very good</a:t>
            </a:r>
          </a:p>
          <a:p>
            <a:r>
              <a:rPr lang="en-US" dirty="0"/>
              <a:t>I did correctly identify where good to use and built up strong contacts with Minority Serving Institutions</a:t>
            </a:r>
          </a:p>
          <a:p>
            <a:r>
              <a:rPr lang="en-US" dirty="0"/>
              <a:t>I taught many classes to MSI’s</a:t>
            </a:r>
          </a:p>
          <a:p>
            <a:endParaRPr lang="en-US" dirty="0"/>
          </a:p>
        </p:txBody>
      </p:sp>
      <p:sp>
        <p:nvSpPr>
          <p:cNvPr id="6" name="Date Placeholder 5">
            <a:extLst>
              <a:ext uri="{FF2B5EF4-FFF2-40B4-BE49-F238E27FC236}">
                <a16:creationId xmlns:a16="http://schemas.microsoft.com/office/drawing/2014/main" id="{2464C77C-8FA3-4A40-8973-895A29E01E62}"/>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42386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066800"/>
            <a:ext cx="3429000" cy="1143000"/>
          </a:xfrm>
        </p:spPr>
        <p:txBody>
          <a:bodyPr/>
          <a:lstStyle/>
          <a:p>
            <a:r>
              <a:rPr lang="en-US" altLang="en-US" sz="4000"/>
              <a:t>InfoMall and Partners 1995</a:t>
            </a:r>
            <a:br>
              <a:rPr lang="en-US" altLang="en-US" sz="4000"/>
            </a:br>
            <a:r>
              <a:rPr lang="en-US" altLang="en-US" sz="4000"/>
              <a:t>virtual </a:t>
            </a:r>
            <a:br>
              <a:rPr lang="en-US" altLang="en-US" sz="4000"/>
            </a:br>
            <a:r>
              <a:rPr lang="en-US" altLang="en-US" sz="4000"/>
              <a:t>corporation</a:t>
            </a:r>
          </a:p>
        </p:txBody>
      </p:sp>
      <p:pic>
        <p:nvPicPr>
          <p:cNvPr id="9219" name="Picture 3" descr="\\Rainforest\aaaJulyDecember01\infomall9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2188" y="0"/>
            <a:ext cx="56118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ainforest\aaaJulyDecember01\infomall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44863"/>
            <a:ext cx="4495800" cy="3513137"/>
          </a:xfrm>
          <a:prstGeom prst="rect">
            <a:avLst/>
          </a:prstGeom>
          <a:noFill/>
          <a:extLst>
            <a:ext uri="{909E8E84-426E-40DD-AFC4-6F175D3DCCD1}">
              <a14:hiddenFill xmlns:a14="http://schemas.microsoft.com/office/drawing/2010/main">
                <a:solidFill>
                  <a:srgbClr val="FFFFFF"/>
                </a:solidFill>
              </a14:hiddenFill>
            </a:ext>
          </a:extLst>
        </p:spPr>
      </p:pic>
      <p:sp>
        <p:nvSpPr>
          <p:cNvPr id="9221" name="Text Box 5"/>
          <p:cNvSpPr txBox="1">
            <a:spLocks noChangeArrowheads="1"/>
          </p:cNvSpPr>
          <p:nvPr/>
        </p:nvSpPr>
        <p:spPr bwMode="auto">
          <a:xfrm>
            <a:off x="4495800" y="6035675"/>
            <a:ext cx="1908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April 1994</a:t>
            </a:r>
            <a:br>
              <a:rPr lang="en-US" altLang="en-US" b="1"/>
            </a:br>
            <a:r>
              <a:rPr lang="en-US" altLang="en-US" b="1"/>
              <a:t>Telemedicine</a:t>
            </a:r>
          </a:p>
        </p:txBody>
      </p:sp>
      <p:sp>
        <p:nvSpPr>
          <p:cNvPr id="2" name="Date Placeholder 1">
            <a:extLst>
              <a:ext uri="{FF2B5EF4-FFF2-40B4-BE49-F238E27FC236}">
                <a16:creationId xmlns:a16="http://schemas.microsoft.com/office/drawing/2014/main" id="{016012D4-60CB-4710-8215-B600BABCCB65}"/>
              </a:ext>
            </a:extLst>
          </p:cNvPr>
          <p:cNvSpPr>
            <a:spLocks noGrp="1"/>
          </p:cNvSpPr>
          <p:nvPr>
            <p:ph type="dt" sz="half" idx="10"/>
          </p:nvPr>
        </p:nvSpPr>
        <p:spPr/>
        <p:txBody>
          <a:bodyPr/>
          <a:lstStyle/>
          <a:p>
            <a:r>
              <a:rPr lang="en-US" altLang="en-US"/>
              <a:t>8/28/2017</a:t>
            </a:r>
          </a:p>
        </p:txBody>
      </p:sp>
      <p:sp>
        <p:nvSpPr>
          <p:cNvPr id="3" name="Slide Number Placeholder 2">
            <a:extLst>
              <a:ext uri="{FF2B5EF4-FFF2-40B4-BE49-F238E27FC236}">
                <a16:creationId xmlns:a16="http://schemas.microsoft.com/office/drawing/2014/main" id="{64B26142-9DB4-430F-BB1F-3B2A207CA244}"/>
              </a:ext>
            </a:extLst>
          </p:cNvPr>
          <p:cNvSpPr>
            <a:spLocks noGrp="1"/>
          </p:cNvSpPr>
          <p:nvPr>
            <p:ph type="sldNum" sz="quarter" idx="12"/>
          </p:nvPr>
        </p:nvSpPr>
        <p:spPr/>
        <p:txBody>
          <a:bodyPr/>
          <a:lstStyle/>
          <a:p>
            <a:fld id="{12AF36E3-E0E9-4CDA-9FDD-1B5FEBEA6B24}" type="slidenum">
              <a:rPr lang="en-US" altLang="en-US" smtClean="0"/>
              <a:pPr/>
              <a:t>11</a:t>
            </a:fld>
            <a:endParaRPr lang="en-US" altLang="en-US"/>
          </a:p>
        </p:txBody>
      </p:sp>
    </p:spTree>
    <p:extLst>
      <p:ext uri="{BB962C8B-B14F-4D97-AF65-F5344CB8AC3E}">
        <p14:creationId xmlns:p14="http://schemas.microsoft.com/office/powerpoint/2010/main" val="274437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oxport4\FXP4D\AprilMay01\davistalks\tangogc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4088"/>
            <a:ext cx="5048250" cy="336391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oxport4\FXP4D\AprilMay01\davistalks\tangofo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0238"/>
            <a:ext cx="4959350" cy="3303587"/>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Foxport4\FXP4D\AprilMay01\davistalks\tangowilliebrow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8138" y="627063"/>
            <a:ext cx="4995862" cy="33385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6" name="Object 6"/>
          <p:cNvGraphicFramePr>
            <a:graphicFrameLocks noChangeAspect="1"/>
          </p:cNvGraphicFramePr>
          <p:nvPr/>
        </p:nvGraphicFramePr>
        <p:xfrm>
          <a:off x="5054600" y="3789363"/>
          <a:ext cx="4089400" cy="3068637"/>
        </p:xfrm>
        <a:graphic>
          <a:graphicData uri="http://schemas.openxmlformats.org/presentationml/2006/ole">
            <mc:AlternateContent xmlns:mc="http://schemas.openxmlformats.org/markup-compatibility/2006">
              <mc:Choice xmlns:v="urn:schemas-microsoft-com:vml" Requires="v">
                <p:oleObj spid="_x0000_s2085" name="Presentation" r:id="rId6" imgW="4554360" imgH="3416400" progId="PowerPoint.Show.8">
                  <p:embed/>
                </p:oleObj>
              </mc:Choice>
              <mc:Fallback>
                <p:oleObj name="Presentation" r:id="rId6" imgW="4554360" imgH="3416400" progId="PowerPoint.Show.8">
                  <p:embed/>
                  <p:pic>
                    <p:nvPicPr>
                      <p:cNvPr id="1024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4600" y="3789363"/>
                        <a:ext cx="4089400" cy="306863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7"/>
          <p:cNvSpPr txBox="1">
            <a:spLocks noChangeArrowheads="1"/>
          </p:cNvSpPr>
          <p:nvPr/>
        </p:nvSpPr>
        <p:spPr bwMode="auto">
          <a:xfrm>
            <a:off x="6862763" y="1025525"/>
            <a:ext cx="727075"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b="1">
                <a:solidFill>
                  <a:schemeClr val="accent2"/>
                </a:solidFill>
              </a:rPr>
              <a:t>JSU</a:t>
            </a:r>
          </a:p>
        </p:txBody>
      </p:sp>
      <p:sp>
        <p:nvSpPr>
          <p:cNvPr id="10248" name="Text Box 8"/>
          <p:cNvSpPr txBox="1">
            <a:spLocks noChangeArrowheads="1"/>
          </p:cNvSpPr>
          <p:nvPr/>
        </p:nvSpPr>
        <p:spPr bwMode="auto">
          <a:xfrm>
            <a:off x="2667000" y="3733800"/>
            <a:ext cx="1600200" cy="4616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kumimoji="1" lang="en-US" altLang="en-US" b="1" dirty="0">
                <a:solidFill>
                  <a:schemeClr val="accent2"/>
                </a:solidFill>
              </a:rPr>
              <a:t>Syracuse</a:t>
            </a:r>
          </a:p>
        </p:txBody>
      </p:sp>
      <p:sp>
        <p:nvSpPr>
          <p:cNvPr id="10249" name="Rectangle 9"/>
          <p:cNvSpPr>
            <a:spLocks noGrp="1" noChangeArrowheads="1"/>
          </p:cNvSpPr>
          <p:nvPr>
            <p:ph type="title"/>
          </p:nvPr>
        </p:nvSpPr>
        <p:spPr>
          <a:xfrm>
            <a:off x="0" y="0"/>
            <a:ext cx="9144000" cy="627063"/>
          </a:xfrm>
          <a:solidFill>
            <a:srgbClr val="FFFF00"/>
          </a:solidFill>
        </p:spPr>
        <p:txBody>
          <a:bodyPr/>
          <a:lstStyle/>
          <a:p>
            <a:r>
              <a:rPr lang="en-US" altLang="en-US" sz="3200" dirty="0"/>
              <a:t>Teaching Jackson State Fall 97 to Fall 2001</a:t>
            </a:r>
          </a:p>
        </p:txBody>
      </p:sp>
      <p:sp>
        <p:nvSpPr>
          <p:cNvPr id="4" name="Date Placeholder 3">
            <a:extLst>
              <a:ext uri="{FF2B5EF4-FFF2-40B4-BE49-F238E27FC236}">
                <a16:creationId xmlns:a16="http://schemas.microsoft.com/office/drawing/2014/main" id="{C22949B3-8446-44C2-AEE7-CB078D6F6827}"/>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300013249"/>
      </p:ext>
    </p:extLst>
  </p:cSld>
  <p:clrMapOvr>
    <a:masterClrMapping/>
  </p:clrMapOvr>
  <p:transition>
    <p:checke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6388" y="0"/>
            <a:ext cx="8382000" cy="762000"/>
          </a:xfrm>
        </p:spPr>
        <p:txBody>
          <a:bodyPr/>
          <a:lstStyle/>
          <a:p>
            <a:pPr algn="ctr"/>
            <a:r>
              <a:rPr lang="en-US" altLang="en-US" dirty="0"/>
              <a:t>What does ISE cover?</a:t>
            </a:r>
          </a:p>
        </p:txBody>
      </p:sp>
      <p:sp>
        <p:nvSpPr>
          <p:cNvPr id="9219" name="Content Placeholder 2"/>
          <p:cNvSpPr>
            <a:spLocks noGrp="1"/>
          </p:cNvSpPr>
          <p:nvPr>
            <p:ph idx="1"/>
          </p:nvPr>
        </p:nvSpPr>
        <p:spPr>
          <a:xfrm>
            <a:off x="0" y="609600"/>
            <a:ext cx="9194800" cy="4038600"/>
          </a:xfrm>
        </p:spPr>
        <p:txBody>
          <a:bodyPr/>
          <a:lstStyle/>
          <a:p>
            <a:r>
              <a:rPr lang="en-US" altLang="en-US" b="1"/>
              <a:t>Intelligent Systems: </a:t>
            </a:r>
            <a:r>
              <a:rPr lang="en-US" altLang="en-US"/>
              <a:t>Systems often present traditional </a:t>
            </a:r>
            <a:br>
              <a:rPr lang="en-US" altLang="en-US"/>
            </a:br>
            <a:r>
              <a:rPr lang="en-US" altLang="en-US"/>
              <a:t>                    </a:t>
            </a:r>
            <a:r>
              <a:rPr lang="en-US" altLang="en-US" b="1"/>
              <a:t>Data ….. Information ….. Knowledge </a:t>
            </a:r>
            <a:r>
              <a:rPr lang="en-US" altLang="en-US"/>
              <a:t>pipeline</a:t>
            </a:r>
          </a:p>
          <a:p>
            <a:pPr lvl="1"/>
            <a:r>
              <a:rPr lang="en-US" altLang="en-US"/>
              <a:t>where engineered hardware gathers data and they are converted to information. The intelligent system converts information to knowledge and is essential in a complete engineered system.</a:t>
            </a:r>
          </a:p>
          <a:p>
            <a:pPr lvl="1"/>
            <a:r>
              <a:rPr lang="en-US" altLang="en-US"/>
              <a:t>An example is self driving cars (drones) where lidar, camera, ultrasonic sensors use deep learning (intelligent system) for auto-pilot</a:t>
            </a:r>
          </a:p>
          <a:p>
            <a:pPr lvl="1"/>
            <a:r>
              <a:rPr lang="en-US" altLang="en-US"/>
              <a:t>Here ISE instruction includes machine-learning and clouds</a:t>
            </a:r>
          </a:p>
          <a:p>
            <a:r>
              <a:rPr lang="en-US" altLang="en-US" b="1"/>
              <a:t>Cyber-physical Systems: </a:t>
            </a:r>
            <a:r>
              <a:rPr lang="en-US" altLang="en-US"/>
              <a:t>this refers to areas like robotics and the Internet of Things IoT where 50 billion things are predicted by 2020. Many reports on Smart X (X=Cities to vehicles) are built on IoT</a:t>
            </a:r>
          </a:p>
          <a:p>
            <a:pPr lvl="1"/>
            <a:r>
              <a:rPr lang="en-US" altLang="en-US"/>
              <a:t>This includes embedded systems, streaming data driven control</a:t>
            </a:r>
          </a:p>
          <a:p>
            <a:r>
              <a:rPr lang="en-US" altLang="en-US" b="1"/>
              <a:t>Modelling and Simulation: </a:t>
            </a:r>
            <a:r>
              <a:rPr lang="en-US" altLang="en-US"/>
              <a:t>Several ISE fields involve increasing use of modelling and simulation as in nano (materials genome), bio (virtual tissue, molecular dynamics), CE (new computer designs) ….</a:t>
            </a:r>
          </a:p>
          <a:p>
            <a:pPr lvl="1"/>
            <a:r>
              <a:rPr lang="en-US" altLang="en-US"/>
              <a:t>Graduate and undergraduate modules being developed</a:t>
            </a:r>
          </a:p>
        </p:txBody>
      </p:sp>
      <p:sp>
        <p:nvSpPr>
          <p:cNvPr id="4" name="Date Placeholder 3">
            <a:extLst>
              <a:ext uri="{FF2B5EF4-FFF2-40B4-BE49-F238E27FC236}">
                <a16:creationId xmlns:a16="http://schemas.microsoft.com/office/drawing/2014/main" id="{5444983C-247F-4F8C-99A2-2CC799635440}"/>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898315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685800"/>
          </a:xfrm>
        </p:spPr>
        <p:txBody>
          <a:bodyPr/>
          <a:lstStyle/>
          <a:p>
            <a:pPr algn="ctr"/>
            <a:r>
              <a:rPr lang="en-US" sz="3000" dirty="0"/>
              <a:t>Parallel and Distributed Computing as Systems I</a:t>
            </a:r>
          </a:p>
        </p:txBody>
      </p:sp>
      <p:sp>
        <p:nvSpPr>
          <p:cNvPr id="3" name="Content Placeholder 2"/>
          <p:cNvSpPr>
            <a:spLocks noGrp="1"/>
          </p:cNvSpPr>
          <p:nvPr>
            <p:ph idx="1"/>
          </p:nvPr>
        </p:nvSpPr>
        <p:spPr>
          <a:xfrm>
            <a:off x="0" y="762000"/>
            <a:ext cx="9144000" cy="5181600"/>
          </a:xfrm>
        </p:spPr>
        <p:txBody>
          <a:bodyPr/>
          <a:lstStyle/>
          <a:p>
            <a:r>
              <a:rPr lang="en-US" dirty="0"/>
              <a:t>ISE has “systems” part of computer science and usually systems are built of parts but those parts have different characteristics in different ISE areas</a:t>
            </a:r>
          </a:p>
          <a:p>
            <a:r>
              <a:rPr lang="en-US" dirty="0"/>
              <a:t>Parallel computing is very special – you make the parts from a problem specified as whole</a:t>
            </a:r>
          </a:p>
          <a:p>
            <a:pPr lvl="1"/>
            <a:r>
              <a:rPr lang="en-US" dirty="0"/>
              <a:t>You divide world up into patches in order to simulate weather or climate</a:t>
            </a:r>
          </a:p>
          <a:p>
            <a:pPr lvl="1"/>
            <a:r>
              <a:rPr lang="en-US" dirty="0"/>
              <a:t>You divide data and cluster centers into parts in order to do clustering of points</a:t>
            </a:r>
          </a:p>
          <a:p>
            <a:pPr lvl="1"/>
            <a:r>
              <a:rPr lang="en-US" dirty="0"/>
              <a:t>The parts can be heterogenous in properties but are homogenous in style e.g. in weather, only has mesh points but the mesh points are much closer together and varying rapidly for the tornado</a:t>
            </a:r>
          </a:p>
          <a:p>
            <a:r>
              <a:rPr lang="en-US" dirty="0"/>
              <a:t>In distributed computing, the parts are given to you and as distributed are automatically separated; often parts have totally different functions</a:t>
            </a:r>
          </a:p>
          <a:p>
            <a:pPr lvl="1"/>
            <a:r>
              <a:rPr lang="en-US" dirty="0"/>
              <a:t>The robot and the backend cloud have very different functions</a:t>
            </a:r>
          </a:p>
          <a:p>
            <a:r>
              <a:rPr lang="en-US" dirty="0"/>
              <a:t>Both parallel and distributed systems can be large (you are use billions of mesh points and there are 20 billion thing in IoT)</a:t>
            </a:r>
          </a:p>
        </p:txBody>
      </p:sp>
      <p:sp>
        <p:nvSpPr>
          <p:cNvPr id="6" name="Date Placeholder 5">
            <a:extLst>
              <a:ext uri="{FF2B5EF4-FFF2-40B4-BE49-F238E27FC236}">
                <a16:creationId xmlns:a16="http://schemas.microsoft.com/office/drawing/2014/main" id="{87B78513-35E4-47A0-8730-B2C2BAC8F570}"/>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141019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685800"/>
          </a:xfrm>
        </p:spPr>
        <p:txBody>
          <a:bodyPr/>
          <a:lstStyle/>
          <a:p>
            <a:pPr algn="ctr"/>
            <a:r>
              <a:rPr lang="en-US" sz="2900" dirty="0"/>
              <a:t>Parallel and Distributed Computing as Systems II</a:t>
            </a:r>
          </a:p>
        </p:txBody>
      </p:sp>
      <p:sp>
        <p:nvSpPr>
          <p:cNvPr id="3" name="Content Placeholder 2"/>
          <p:cNvSpPr>
            <a:spLocks noGrp="1"/>
          </p:cNvSpPr>
          <p:nvPr>
            <p:ph idx="1"/>
          </p:nvPr>
        </p:nvSpPr>
        <p:spPr>
          <a:xfrm>
            <a:off x="0" y="762000"/>
            <a:ext cx="9144000" cy="5334000"/>
          </a:xfrm>
        </p:spPr>
        <p:txBody>
          <a:bodyPr/>
          <a:lstStyle/>
          <a:p>
            <a:r>
              <a:rPr lang="en-US" sz="2200" dirty="0"/>
              <a:t>One is tempted to use same ideas and software for both parallel and distributed systems but often constraints are different</a:t>
            </a:r>
          </a:p>
          <a:p>
            <a:pPr lvl="1"/>
            <a:r>
              <a:rPr lang="en-US" sz="2200" dirty="0"/>
              <a:t>Parallel computing needs microsecond latency but</a:t>
            </a:r>
          </a:p>
          <a:p>
            <a:pPr lvl="1"/>
            <a:r>
              <a:rPr lang="en-US" sz="2200" dirty="0"/>
              <a:t>Distributed systems are milliseconds (light takes 5ms to travel 1000 miles) by construction</a:t>
            </a:r>
          </a:p>
          <a:p>
            <a:r>
              <a:rPr lang="en-US" sz="2200" dirty="0"/>
              <a:t>One can decompose by </a:t>
            </a:r>
            <a:r>
              <a:rPr lang="en-US" sz="2200" dirty="0" err="1"/>
              <a:t>sharding</a:t>
            </a:r>
            <a:r>
              <a:rPr lang="en-US" sz="2200" dirty="0"/>
              <a:t> (chopping up a set of data) or by function (clean up data, cluster, visualize)</a:t>
            </a:r>
          </a:p>
          <a:p>
            <a:pPr lvl="1"/>
            <a:r>
              <a:rPr lang="en-US" sz="2200" dirty="0" err="1"/>
              <a:t>Sharded</a:t>
            </a:r>
            <a:r>
              <a:rPr lang="en-US" sz="2200" dirty="0"/>
              <a:t> parts are closely connected; functional parts loosely connected/synchronized</a:t>
            </a:r>
          </a:p>
          <a:p>
            <a:r>
              <a:rPr lang="en-US" sz="2200" dirty="0"/>
              <a:t>Note on general principles, amount of communication (interaction) with outside world decreases as dimension decreases and as size increases (see next slide)</a:t>
            </a:r>
          </a:p>
          <a:p>
            <a:r>
              <a:rPr lang="en-US" sz="2200" dirty="0"/>
              <a:t>One typically optimizes performance or ease of use modulated by cost.</a:t>
            </a:r>
          </a:p>
        </p:txBody>
      </p:sp>
      <p:sp>
        <p:nvSpPr>
          <p:cNvPr id="6" name="Date Placeholder 5">
            <a:extLst>
              <a:ext uri="{FF2B5EF4-FFF2-40B4-BE49-F238E27FC236}">
                <a16:creationId xmlns:a16="http://schemas.microsoft.com/office/drawing/2014/main" id="{E5A9AD0F-CA5A-4831-9856-9F6B13EA7C14}"/>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858173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DBD48CA-69E1-46D8-8879-F1A775CCBDA7}"/>
              </a:ext>
            </a:extLst>
          </p:cNvPr>
          <p:cNvSpPr>
            <a:spLocks noGrp="1"/>
          </p:cNvSpPr>
          <p:nvPr>
            <p:ph type="dt" sz="half" idx="2"/>
          </p:nvPr>
        </p:nvSpPr>
        <p:spPr>
          <a:xfrm>
            <a:off x="6553200" y="6256336"/>
            <a:ext cx="1371600" cy="365125"/>
          </a:xfrm>
        </p:spPr>
        <p:txBody>
          <a:bodyPr/>
          <a:lstStyle/>
          <a:p>
            <a:r>
              <a:rPr lang="en-US"/>
              <a:t>8/28/2017</a:t>
            </a:r>
          </a:p>
        </p:txBody>
      </p:sp>
      <p:pic>
        <p:nvPicPr>
          <p:cNvPr id="6" name="Picture 3" descr="041">
            <a:extLst>
              <a:ext uri="{FF2B5EF4-FFF2-40B4-BE49-F238E27FC236}">
                <a16:creationId xmlns:a16="http://schemas.microsoft.com/office/drawing/2014/main" id="{47A30BDE-F8A2-44ED-A6E3-0B63CD582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909"/>
          <a:stretch>
            <a:fillRect/>
          </a:stretch>
        </p:blipFill>
        <p:spPr bwMode="auto">
          <a:xfrm>
            <a:off x="-1" y="28574"/>
            <a:ext cx="9120964" cy="637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66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76200"/>
            <a:ext cx="8382000" cy="685800"/>
          </a:xfrm>
        </p:spPr>
        <p:txBody>
          <a:bodyPr/>
          <a:lstStyle/>
          <a:p>
            <a:r>
              <a:rPr lang="en-US" dirty="0"/>
              <a:t>Systems Research Components</a:t>
            </a:r>
          </a:p>
        </p:txBody>
      </p:sp>
      <p:sp>
        <p:nvSpPr>
          <p:cNvPr id="3" name="Content Placeholder 2"/>
          <p:cNvSpPr>
            <a:spLocks noGrp="1"/>
          </p:cNvSpPr>
          <p:nvPr>
            <p:ph idx="1"/>
          </p:nvPr>
        </p:nvSpPr>
        <p:spPr>
          <a:xfrm>
            <a:off x="0" y="685800"/>
            <a:ext cx="9144000" cy="4038600"/>
          </a:xfrm>
        </p:spPr>
        <p:txBody>
          <a:bodyPr/>
          <a:lstStyle/>
          <a:p>
            <a:r>
              <a:rPr lang="en-US" dirty="0"/>
              <a:t>Applications</a:t>
            </a:r>
          </a:p>
          <a:p>
            <a:r>
              <a:rPr lang="en-US" dirty="0"/>
              <a:t>Algorithms</a:t>
            </a:r>
          </a:p>
          <a:p>
            <a:r>
              <a:rPr lang="en-US" dirty="0"/>
              <a:t>Systems Software</a:t>
            </a:r>
          </a:p>
          <a:p>
            <a:r>
              <a:rPr lang="en-US" dirty="0"/>
              <a:t>Hardware</a:t>
            </a:r>
          </a:p>
          <a:p>
            <a:r>
              <a:rPr lang="en-US" dirty="0"/>
              <a:t>These components have different characteristics</a:t>
            </a:r>
          </a:p>
          <a:p>
            <a:r>
              <a:rPr lang="en-US" dirty="0"/>
              <a:t>Wide range of application fields (hard to get data, very difficult to have field specific intuition)</a:t>
            </a:r>
          </a:p>
          <a:p>
            <a:r>
              <a:rPr lang="en-US" dirty="0"/>
              <a:t>Algorithms sometimes come from application people and sometimes from ISE; they can be application specific or generic</a:t>
            </a:r>
          </a:p>
          <a:p>
            <a:r>
              <a:rPr lang="en-US" dirty="0"/>
              <a:t>There is a software “stack”</a:t>
            </a:r>
          </a:p>
          <a:p>
            <a:r>
              <a:rPr lang="en-US" dirty="0"/>
              <a:t>Geography: Local (to a cluster), Distributed or Streaming Data/computing have different timing requirements and possibilities ranging from microseconds to many milliseconds</a:t>
            </a:r>
          </a:p>
          <a:p>
            <a:r>
              <a:rPr lang="en-US" dirty="0"/>
              <a:t>Problem structure affects software and hardware</a:t>
            </a:r>
          </a:p>
          <a:p>
            <a:r>
              <a:rPr lang="en-US" dirty="0"/>
              <a:t>Hardware is </a:t>
            </a:r>
            <a:r>
              <a:rPr lang="en-US" dirty="0" err="1"/>
              <a:t>IoT</a:t>
            </a:r>
            <a:r>
              <a:rPr lang="en-US" dirty="0"/>
              <a:t> style and/or Cluster and/or distributed</a:t>
            </a:r>
          </a:p>
          <a:p>
            <a:endParaRPr lang="en-US" dirty="0"/>
          </a:p>
          <a:p>
            <a:endParaRPr lang="en-US" dirty="0"/>
          </a:p>
          <a:p>
            <a:endParaRPr lang="en-US" dirty="0"/>
          </a:p>
        </p:txBody>
      </p:sp>
      <p:sp>
        <p:nvSpPr>
          <p:cNvPr id="6" name="Date Placeholder 5">
            <a:extLst>
              <a:ext uri="{FF2B5EF4-FFF2-40B4-BE49-F238E27FC236}">
                <a16:creationId xmlns:a16="http://schemas.microsoft.com/office/drawing/2014/main" id="{FBF36613-A31B-4F17-AC4C-14A87E56F68B}"/>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1029710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DA6DB-5ED7-4AFD-9244-83915DF2AC8C}"/>
              </a:ext>
            </a:extLst>
          </p:cNvPr>
          <p:cNvSpPr>
            <a:spLocks noGrp="1"/>
          </p:cNvSpPr>
          <p:nvPr>
            <p:ph type="dt" sz="half" idx="2"/>
          </p:nvPr>
        </p:nvSpPr>
        <p:spPr/>
        <p:txBody>
          <a:bodyPr/>
          <a:lstStyle/>
          <a:p>
            <a:r>
              <a:rPr lang="en-US">
                <a:solidFill>
                  <a:srgbClr val="000000">
                    <a:tint val="75000"/>
                  </a:srgbClr>
                </a:solidFill>
              </a:rPr>
              <a:t>8/28/2017</a:t>
            </a:r>
          </a:p>
        </p:txBody>
      </p:sp>
      <p:sp>
        <p:nvSpPr>
          <p:cNvPr id="3" name="Title 2">
            <a:extLst>
              <a:ext uri="{FF2B5EF4-FFF2-40B4-BE49-F238E27FC236}">
                <a16:creationId xmlns:a16="http://schemas.microsoft.com/office/drawing/2014/main" id="{98DBF82D-49E6-4D97-8DDF-A9481C5F03E9}"/>
              </a:ext>
            </a:extLst>
          </p:cNvPr>
          <p:cNvSpPr>
            <a:spLocks noGrp="1"/>
          </p:cNvSpPr>
          <p:nvPr>
            <p:ph type="title"/>
          </p:nvPr>
        </p:nvSpPr>
        <p:spPr/>
        <p:txBody>
          <a:bodyPr/>
          <a:lstStyle/>
          <a:p>
            <a:r>
              <a:rPr lang="en-US" i="1" dirty="0"/>
              <a:t>Cyberinfrastructure and Its Application</a:t>
            </a:r>
            <a:endParaRPr lang="en-US" dirty="0"/>
          </a:p>
        </p:txBody>
      </p:sp>
      <p:sp>
        <p:nvSpPr>
          <p:cNvPr id="4" name="Text Placeholder 3">
            <a:extLst>
              <a:ext uri="{FF2B5EF4-FFF2-40B4-BE49-F238E27FC236}">
                <a16:creationId xmlns:a16="http://schemas.microsoft.com/office/drawing/2014/main" id="{FCAB097B-7B48-44EE-9F75-CDA19EDE8682}"/>
              </a:ext>
            </a:extLst>
          </p:cNvPr>
          <p:cNvSpPr>
            <a:spLocks noGrp="1"/>
          </p:cNvSpPr>
          <p:nvPr>
            <p:ph type="body" idx="1"/>
          </p:nvPr>
        </p:nvSpPr>
        <p:spPr/>
        <p:txBody>
          <a:bodyPr/>
          <a:lstStyle/>
          <a:p>
            <a:pPr algn="ctr"/>
            <a:r>
              <a:rPr lang="en-US" b="1" dirty="0"/>
              <a:t>Cyberinfrastructure Day</a:t>
            </a:r>
          </a:p>
          <a:p>
            <a:pPr algn="ctr"/>
            <a:r>
              <a:rPr lang="en-US" b="1" dirty="0"/>
              <a:t>Salish Kootenai College, Pablo MT</a:t>
            </a:r>
            <a:endParaRPr lang="en-US" b="1" i="1" dirty="0"/>
          </a:p>
          <a:p>
            <a:pPr algn="ctr"/>
            <a:r>
              <a:rPr lang="en-US" b="1" i="1" dirty="0"/>
              <a:t>August 2 2011</a:t>
            </a:r>
          </a:p>
          <a:p>
            <a:pPr algn="ctr"/>
            <a:endParaRPr lang="en-US" dirty="0"/>
          </a:p>
        </p:txBody>
      </p:sp>
    </p:spTree>
    <p:extLst>
      <p:ext uri="{BB962C8B-B14F-4D97-AF65-F5344CB8AC3E}">
        <p14:creationId xmlns:p14="http://schemas.microsoft.com/office/powerpoint/2010/main" val="306626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8640B9-9463-4A69-84CE-54BEFB5D562B}"/>
              </a:ext>
            </a:extLst>
          </p:cNvPr>
          <p:cNvSpPr>
            <a:spLocks noGrp="1"/>
          </p:cNvSpPr>
          <p:nvPr>
            <p:ph type="dt" sz="half" idx="2"/>
          </p:nvPr>
        </p:nvSpPr>
        <p:spPr/>
        <p:txBody>
          <a:bodyPr/>
          <a:lstStyle/>
          <a:p>
            <a:r>
              <a:rPr lang="en-US">
                <a:solidFill>
                  <a:prstClr val="black">
                    <a:tint val="75000"/>
                  </a:prstClr>
                </a:solidFill>
              </a:rPr>
              <a:t>8/28/2017</a:t>
            </a:r>
          </a:p>
        </p:txBody>
      </p:sp>
      <p:sp>
        <p:nvSpPr>
          <p:cNvPr id="2" name="Title 1"/>
          <p:cNvSpPr>
            <a:spLocks noGrp="1"/>
          </p:cNvSpPr>
          <p:nvPr>
            <p:ph type="title"/>
          </p:nvPr>
        </p:nvSpPr>
        <p:spPr>
          <a:xfrm>
            <a:off x="304800" y="152400"/>
            <a:ext cx="8382000" cy="609600"/>
          </a:xfrm>
        </p:spPr>
        <p:txBody>
          <a:bodyPr/>
          <a:lstStyle/>
          <a:p>
            <a:pPr algn="ctr"/>
            <a:r>
              <a:rPr lang="en-US" b="1" dirty="0"/>
              <a:t>Important Trends as of August 2011</a:t>
            </a:r>
          </a:p>
        </p:txBody>
      </p:sp>
      <p:sp>
        <p:nvSpPr>
          <p:cNvPr id="3" name="Content Placeholder 2"/>
          <p:cNvSpPr>
            <a:spLocks noGrp="1"/>
          </p:cNvSpPr>
          <p:nvPr>
            <p:ph idx="1"/>
          </p:nvPr>
        </p:nvSpPr>
        <p:spPr>
          <a:xfrm>
            <a:off x="23648" y="790968"/>
            <a:ext cx="9044152" cy="5305031"/>
          </a:xfrm>
        </p:spPr>
        <p:txBody>
          <a:bodyPr>
            <a:normAutofit/>
          </a:bodyPr>
          <a:lstStyle/>
          <a:p>
            <a:r>
              <a:rPr lang="en-US" sz="2400" dirty="0">
                <a:solidFill>
                  <a:srgbClr val="FF0000"/>
                </a:solidFill>
              </a:rPr>
              <a:t>Data Deluge </a:t>
            </a:r>
            <a:r>
              <a:rPr lang="en-US" sz="2400" dirty="0"/>
              <a:t>in all fields of science</a:t>
            </a:r>
          </a:p>
          <a:p>
            <a:r>
              <a:rPr lang="en-US" sz="2400" dirty="0">
                <a:solidFill>
                  <a:srgbClr val="FF0000"/>
                </a:solidFill>
              </a:rPr>
              <a:t>Multicore</a:t>
            </a:r>
            <a:r>
              <a:rPr lang="en-US" sz="2400" dirty="0"/>
              <a:t> implies parallel computing important again</a:t>
            </a:r>
          </a:p>
          <a:p>
            <a:pPr lvl="1"/>
            <a:r>
              <a:rPr lang="en-US" sz="2400" dirty="0"/>
              <a:t>Performance from extra cores – not extra clock speed</a:t>
            </a:r>
          </a:p>
          <a:p>
            <a:pPr lvl="1"/>
            <a:r>
              <a:rPr lang="en-US" sz="2400" dirty="0"/>
              <a:t>GPU enhanced systems can give big power boost</a:t>
            </a:r>
          </a:p>
          <a:p>
            <a:r>
              <a:rPr lang="en-US" sz="2400" dirty="0">
                <a:solidFill>
                  <a:srgbClr val="FF0000"/>
                </a:solidFill>
              </a:rPr>
              <a:t>Clouds</a:t>
            </a:r>
            <a:r>
              <a:rPr lang="en-US" sz="2400" dirty="0"/>
              <a:t> – new commercially supported data center model replacing compute </a:t>
            </a:r>
            <a:r>
              <a:rPr lang="en-US" sz="2400" dirty="0">
                <a:solidFill>
                  <a:srgbClr val="FF0000"/>
                </a:solidFill>
              </a:rPr>
              <a:t>grids</a:t>
            </a:r>
            <a:r>
              <a:rPr lang="en-US" sz="2400" dirty="0"/>
              <a:t> (and your general purpose computer center)</a:t>
            </a:r>
          </a:p>
          <a:p>
            <a:r>
              <a:rPr lang="en-US" sz="2400" dirty="0">
                <a:solidFill>
                  <a:srgbClr val="FF0000"/>
                </a:solidFill>
              </a:rPr>
              <a:t>Light weight clients</a:t>
            </a:r>
            <a:r>
              <a:rPr lang="en-US" sz="2400" dirty="0"/>
              <a:t>: Sensors, Smartphones and tablets accessing and supported by backend services in cloud</a:t>
            </a:r>
          </a:p>
          <a:p>
            <a:r>
              <a:rPr lang="en-US" sz="2400" dirty="0">
                <a:solidFill>
                  <a:srgbClr val="FF0000"/>
                </a:solidFill>
              </a:rPr>
              <a:t>Commercial efforts </a:t>
            </a:r>
            <a:r>
              <a:rPr lang="en-US" sz="2400" dirty="0"/>
              <a:t>moving</a:t>
            </a:r>
            <a:r>
              <a:rPr lang="en-US" sz="2400" dirty="0">
                <a:solidFill>
                  <a:srgbClr val="FF0000"/>
                </a:solidFill>
              </a:rPr>
              <a:t> much faster </a:t>
            </a:r>
            <a:r>
              <a:rPr lang="en-US" sz="2400" dirty="0"/>
              <a:t>than</a:t>
            </a:r>
            <a:r>
              <a:rPr lang="en-US" sz="2400" dirty="0">
                <a:solidFill>
                  <a:srgbClr val="FF0000"/>
                </a:solidFill>
              </a:rPr>
              <a:t> academia </a:t>
            </a:r>
            <a:r>
              <a:rPr lang="en-US" sz="2400" dirty="0"/>
              <a:t>in both </a:t>
            </a:r>
            <a:r>
              <a:rPr lang="en-US" sz="2400" dirty="0">
                <a:solidFill>
                  <a:srgbClr val="FF0000"/>
                </a:solidFill>
              </a:rPr>
              <a:t>innovation </a:t>
            </a:r>
            <a:r>
              <a:rPr lang="en-US" sz="2400" dirty="0"/>
              <a:t>and </a:t>
            </a:r>
            <a:r>
              <a:rPr lang="en-US" sz="2400" dirty="0">
                <a:solidFill>
                  <a:srgbClr val="FF0000"/>
                </a:solidFill>
              </a:rPr>
              <a:t>deployment</a:t>
            </a:r>
          </a:p>
        </p:txBody>
      </p:sp>
    </p:spTree>
    <p:extLst>
      <p:ext uri="{BB962C8B-B14F-4D97-AF65-F5344CB8AC3E}">
        <p14:creationId xmlns:p14="http://schemas.microsoft.com/office/powerpoint/2010/main" val="369236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DA6DB-5ED7-4AFD-9244-83915DF2AC8C}"/>
              </a:ext>
            </a:extLst>
          </p:cNvPr>
          <p:cNvSpPr>
            <a:spLocks noGrp="1"/>
          </p:cNvSpPr>
          <p:nvPr>
            <p:ph type="dt" sz="half" idx="2"/>
          </p:nvPr>
        </p:nvSpPr>
        <p:spPr/>
        <p:txBody>
          <a:bodyPr/>
          <a:lstStyle/>
          <a:p>
            <a:r>
              <a:rPr lang="en-US">
                <a:solidFill>
                  <a:srgbClr val="000000">
                    <a:tint val="75000"/>
                  </a:srgbClr>
                </a:solidFill>
              </a:rPr>
              <a:t>8/28/2017</a:t>
            </a:r>
          </a:p>
        </p:txBody>
      </p:sp>
      <p:sp>
        <p:nvSpPr>
          <p:cNvPr id="3" name="Title 2">
            <a:extLst>
              <a:ext uri="{FF2B5EF4-FFF2-40B4-BE49-F238E27FC236}">
                <a16:creationId xmlns:a16="http://schemas.microsoft.com/office/drawing/2014/main" id="{98DBF82D-49E6-4D97-8DDF-A9481C5F03E9}"/>
              </a:ext>
            </a:extLst>
          </p:cNvPr>
          <p:cNvSpPr>
            <a:spLocks noGrp="1"/>
          </p:cNvSpPr>
          <p:nvPr>
            <p:ph type="title"/>
          </p:nvPr>
        </p:nvSpPr>
        <p:spPr/>
        <p:txBody>
          <a:bodyPr/>
          <a:lstStyle/>
          <a:p>
            <a:r>
              <a:rPr lang="en-US" dirty="0"/>
              <a:t>Introduction and History</a:t>
            </a:r>
          </a:p>
        </p:txBody>
      </p:sp>
      <p:sp>
        <p:nvSpPr>
          <p:cNvPr id="4" name="Text Placeholder 3">
            <a:extLst>
              <a:ext uri="{FF2B5EF4-FFF2-40B4-BE49-F238E27FC236}">
                <a16:creationId xmlns:a16="http://schemas.microsoft.com/office/drawing/2014/main" id="{FCAB097B-7B48-44EE-9F75-CDA19EDE868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53606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Candara" pitchFamily="34" charset="0"/>
              </a:rPr>
              <a:t>Big Data in Many Domains</a:t>
            </a:r>
          </a:p>
        </p:txBody>
      </p:sp>
      <p:sp>
        <p:nvSpPr>
          <p:cNvPr id="3" name="Content Placeholder 2"/>
          <p:cNvSpPr>
            <a:spLocks noGrp="1"/>
          </p:cNvSpPr>
          <p:nvPr>
            <p:ph idx="1"/>
          </p:nvPr>
        </p:nvSpPr>
        <p:spPr>
          <a:xfrm>
            <a:off x="0" y="609600"/>
            <a:ext cx="9067800" cy="5867400"/>
          </a:xfrm>
        </p:spPr>
        <p:txBody>
          <a:bodyPr>
            <a:normAutofit fontScale="85000" lnSpcReduction="20000"/>
          </a:bodyPr>
          <a:lstStyle/>
          <a:p>
            <a:pPr>
              <a:buFont typeface="Wingdings" pitchFamily="2" charset="2"/>
              <a:buChar char="Ø"/>
            </a:pPr>
            <a:r>
              <a:rPr lang="en-US" sz="2400" dirty="0">
                <a:solidFill>
                  <a:srgbClr val="002060"/>
                </a:solidFill>
                <a:latin typeface="Candara" pitchFamily="34" charset="0"/>
              </a:rPr>
              <a:t>According to </a:t>
            </a:r>
            <a:r>
              <a:rPr lang="en-US" sz="2400" dirty="0">
                <a:solidFill>
                  <a:srgbClr val="002060"/>
                </a:solidFill>
                <a:latin typeface="Candara" pitchFamily="34" charset="0"/>
                <a:hlinkClick r:id="rId3"/>
              </a:rPr>
              <a:t>one</a:t>
            </a:r>
            <a:r>
              <a:rPr lang="en-US" sz="2400" dirty="0">
                <a:solidFill>
                  <a:srgbClr val="002060"/>
                </a:solidFill>
                <a:latin typeface="Candara" pitchFamily="34" charset="0"/>
              </a:rPr>
              <a:t> estimate, we created 150 exabytes (billion gigabytes) of data in 2005. In 2010, we created 1,200 </a:t>
            </a:r>
            <a:r>
              <a:rPr lang="en-US" sz="2400" dirty="0" err="1">
                <a:solidFill>
                  <a:srgbClr val="002060"/>
                </a:solidFill>
                <a:latin typeface="Candara" pitchFamily="34" charset="0"/>
              </a:rPr>
              <a:t>exabytes</a:t>
            </a:r>
            <a:endParaRPr lang="en-US" sz="2400" dirty="0">
              <a:solidFill>
                <a:srgbClr val="002060"/>
              </a:solidFill>
              <a:latin typeface="Candara" pitchFamily="34" charset="0"/>
            </a:endParaRPr>
          </a:p>
          <a:p>
            <a:pPr>
              <a:buFont typeface="Wingdings" pitchFamily="2" charset="2"/>
              <a:buChar char="Ø"/>
            </a:pPr>
            <a:r>
              <a:rPr lang="en-US" sz="2400" dirty="0"/>
              <a:t>Enterprise Storage sold in 2010 was 15 </a:t>
            </a:r>
            <a:r>
              <a:rPr lang="en-US" sz="2400" dirty="0" err="1"/>
              <a:t>Exabytes</a:t>
            </a:r>
            <a:r>
              <a:rPr lang="en-US" sz="2400" dirty="0"/>
              <a:t>; BUT total storage sold (including flash memory etc.) was 1500 </a:t>
            </a:r>
            <a:r>
              <a:rPr lang="en-US" sz="2400" dirty="0" err="1"/>
              <a:t>Exabytes</a:t>
            </a:r>
            <a:endParaRPr lang="en-US" sz="2400" dirty="0"/>
          </a:p>
          <a:p>
            <a:pPr>
              <a:buFont typeface="Wingdings" pitchFamily="2" charset="2"/>
              <a:buChar char="Ø"/>
            </a:pPr>
            <a:endParaRPr lang="en-US" sz="600" dirty="0">
              <a:solidFill>
                <a:srgbClr val="002060"/>
              </a:solidFill>
              <a:latin typeface="Candara" pitchFamily="34" charset="0"/>
            </a:endParaRPr>
          </a:p>
          <a:p>
            <a:pPr>
              <a:buFont typeface="Wingdings" pitchFamily="2" charset="2"/>
              <a:buChar char="Ø"/>
            </a:pPr>
            <a:r>
              <a:rPr lang="en-US" sz="2400" dirty="0">
                <a:solidFill>
                  <a:srgbClr val="002060"/>
                </a:solidFill>
                <a:latin typeface="Candara" pitchFamily="34" charset="0"/>
                <a:hlinkClick r:id="rId4"/>
              </a:rPr>
              <a:t>Size of the web </a:t>
            </a:r>
            <a:r>
              <a:rPr lang="en-US" sz="2400" dirty="0">
                <a:solidFill>
                  <a:srgbClr val="002060"/>
                </a:solidFill>
                <a:latin typeface="Candara" pitchFamily="34" charset="0"/>
              </a:rPr>
              <a:t>~ 3 billion web </a:t>
            </a:r>
            <a:r>
              <a:rPr lang="en-US" sz="2400" dirty="0"/>
              <a:t>pages: MapReduce at Google was on average processing 20PB per day in January 2008</a:t>
            </a:r>
            <a:endParaRPr lang="en-US" sz="2400" dirty="0">
              <a:solidFill>
                <a:srgbClr val="002060"/>
              </a:solidFill>
              <a:latin typeface="Candara" pitchFamily="34" charset="0"/>
            </a:endParaRPr>
          </a:p>
          <a:p>
            <a:pPr>
              <a:buFont typeface="Wingdings" pitchFamily="2" charset="2"/>
              <a:buChar char="Ø"/>
            </a:pPr>
            <a:endParaRPr lang="en-US" sz="600" dirty="0">
              <a:solidFill>
                <a:srgbClr val="002060"/>
              </a:solidFill>
              <a:latin typeface="Candara" pitchFamily="34" charset="0"/>
            </a:endParaRPr>
          </a:p>
          <a:p>
            <a:pPr>
              <a:buFont typeface="Wingdings" pitchFamily="2" charset="2"/>
              <a:buChar char="Ø"/>
            </a:pPr>
            <a:r>
              <a:rPr lang="en-US" sz="2400" dirty="0">
                <a:solidFill>
                  <a:srgbClr val="002060"/>
                </a:solidFill>
                <a:latin typeface="Candara" pitchFamily="34" charset="0"/>
              </a:rPr>
              <a:t>During 2009, American drone aircraft flying over Iraq and Afghanistan sent back around 24 years’ worth of video footage</a:t>
            </a:r>
          </a:p>
          <a:p>
            <a:pPr lvl="1">
              <a:buFont typeface="Wingdings" pitchFamily="2" charset="2"/>
              <a:buChar char="Ø"/>
            </a:pPr>
            <a:r>
              <a:rPr lang="en-US" sz="2000" dirty="0">
                <a:hlinkClick r:id="rId3"/>
              </a:rPr>
              <a:t>http://www.economist.com/node/15579717</a:t>
            </a:r>
            <a:endParaRPr lang="en-US" sz="2000" dirty="0"/>
          </a:p>
          <a:p>
            <a:pPr lvl="1">
              <a:buFont typeface="Wingdings" pitchFamily="2" charset="2"/>
              <a:buChar char="Ø"/>
            </a:pPr>
            <a:r>
              <a:rPr lang="en-US" sz="2000" dirty="0"/>
              <a:t>New models being deployed this year will produce ten times as many data streams as their predecessors, and those in 2011 will produce 30 times as many</a:t>
            </a:r>
            <a:endParaRPr lang="en-US" sz="2000" dirty="0">
              <a:solidFill>
                <a:srgbClr val="002060"/>
              </a:solidFill>
              <a:latin typeface="Candara" pitchFamily="34" charset="0"/>
            </a:endParaRPr>
          </a:p>
          <a:p>
            <a:pPr>
              <a:buFont typeface="Wingdings" pitchFamily="2" charset="2"/>
              <a:buChar char="Ø"/>
            </a:pPr>
            <a:endParaRPr lang="en-US" sz="600" dirty="0">
              <a:solidFill>
                <a:srgbClr val="002060"/>
              </a:solidFill>
              <a:latin typeface="Candara" pitchFamily="34" charset="0"/>
            </a:endParaRPr>
          </a:p>
          <a:p>
            <a:pPr>
              <a:buFont typeface="Wingdings" pitchFamily="2" charset="2"/>
              <a:buChar char="Ø"/>
            </a:pPr>
            <a:r>
              <a:rPr lang="en-US" sz="2400" dirty="0">
                <a:solidFill>
                  <a:srgbClr val="002060"/>
                </a:solidFill>
                <a:latin typeface="Candara" pitchFamily="34" charset="0"/>
              </a:rPr>
              <a:t>~108 million sequence records in </a:t>
            </a:r>
            <a:r>
              <a:rPr lang="en-US" sz="2400" dirty="0">
                <a:solidFill>
                  <a:srgbClr val="002060"/>
                </a:solidFill>
                <a:latin typeface="Candara" pitchFamily="34" charset="0"/>
                <a:hlinkClick r:id="rId5"/>
              </a:rPr>
              <a:t>GenBank</a:t>
            </a:r>
            <a:r>
              <a:rPr lang="en-US" sz="2400" dirty="0">
                <a:solidFill>
                  <a:srgbClr val="002060"/>
                </a:solidFill>
                <a:latin typeface="Candara" pitchFamily="34" charset="0"/>
              </a:rPr>
              <a:t> in 2009, doubling in every 18 months</a:t>
            </a:r>
          </a:p>
          <a:p>
            <a:pPr>
              <a:buFont typeface="Wingdings" pitchFamily="2" charset="2"/>
              <a:buChar char="Ø"/>
            </a:pPr>
            <a:endParaRPr lang="en-US" sz="600" dirty="0">
              <a:solidFill>
                <a:srgbClr val="002060"/>
              </a:solidFill>
              <a:latin typeface="Candara" pitchFamily="34" charset="0"/>
            </a:endParaRPr>
          </a:p>
          <a:p>
            <a:pPr>
              <a:buFont typeface="Wingdings" pitchFamily="2" charset="2"/>
              <a:buChar char="Ø"/>
            </a:pPr>
            <a:r>
              <a:rPr lang="en-US" sz="2400" dirty="0">
                <a:solidFill>
                  <a:srgbClr val="002060"/>
                </a:solidFill>
                <a:latin typeface="Candara" pitchFamily="34" charset="0"/>
              </a:rPr>
              <a:t>~20 million purchases at Wal-Mart a day</a:t>
            </a:r>
          </a:p>
          <a:p>
            <a:pPr>
              <a:buFont typeface="Wingdings" pitchFamily="2" charset="2"/>
              <a:buChar char="Ø"/>
            </a:pPr>
            <a:endParaRPr lang="en-US" sz="600" dirty="0">
              <a:solidFill>
                <a:srgbClr val="002060"/>
              </a:solidFill>
              <a:latin typeface="Candara" pitchFamily="34" charset="0"/>
            </a:endParaRPr>
          </a:p>
          <a:p>
            <a:pPr>
              <a:buFont typeface="Wingdings" pitchFamily="2" charset="2"/>
              <a:buChar char="Ø"/>
            </a:pPr>
            <a:r>
              <a:rPr lang="en-US" sz="2400" dirty="0">
                <a:solidFill>
                  <a:srgbClr val="002060"/>
                </a:solidFill>
                <a:latin typeface="Candara" pitchFamily="34" charset="0"/>
              </a:rPr>
              <a:t>90 million </a:t>
            </a:r>
            <a:r>
              <a:rPr lang="en-US" sz="2400" dirty="0">
                <a:solidFill>
                  <a:srgbClr val="002060"/>
                </a:solidFill>
                <a:latin typeface="Candara" pitchFamily="34" charset="0"/>
                <a:hlinkClick r:id="rId6"/>
              </a:rPr>
              <a:t>Tweets a day</a:t>
            </a:r>
            <a:endParaRPr lang="en-US" sz="2400" dirty="0">
              <a:solidFill>
                <a:srgbClr val="002060"/>
              </a:solidFill>
              <a:latin typeface="Candara" pitchFamily="34" charset="0"/>
            </a:endParaRPr>
          </a:p>
          <a:p>
            <a:pPr>
              <a:buFont typeface="Wingdings" pitchFamily="2" charset="2"/>
              <a:buChar char="Ø"/>
            </a:pPr>
            <a:endParaRPr lang="en-US" sz="600" dirty="0">
              <a:solidFill>
                <a:srgbClr val="002060"/>
              </a:solidFill>
              <a:latin typeface="Candara" pitchFamily="34" charset="0"/>
            </a:endParaRPr>
          </a:p>
          <a:p>
            <a:pPr>
              <a:buFont typeface="Wingdings" pitchFamily="2" charset="2"/>
              <a:buChar char="Ø"/>
            </a:pPr>
            <a:r>
              <a:rPr lang="en-US" sz="2400" dirty="0">
                <a:solidFill>
                  <a:srgbClr val="002060"/>
                </a:solidFill>
                <a:latin typeface="Candara" pitchFamily="34" charset="0"/>
              </a:rPr>
              <a:t>Astronomy, Particle Physics, Medical Records …</a:t>
            </a:r>
          </a:p>
          <a:p>
            <a:pPr>
              <a:buFont typeface="Wingdings" pitchFamily="2" charset="2"/>
              <a:buChar char="Ø"/>
            </a:pPr>
            <a:endParaRPr lang="en-US" sz="600" dirty="0">
              <a:solidFill>
                <a:srgbClr val="002060"/>
              </a:solidFill>
              <a:latin typeface="Candara" pitchFamily="34" charset="0"/>
            </a:endParaRPr>
          </a:p>
          <a:p>
            <a:pPr>
              <a:buFont typeface="Wingdings" pitchFamily="2" charset="2"/>
              <a:buChar char="Ø"/>
            </a:pPr>
            <a:r>
              <a:rPr lang="en-US" sz="2400" dirty="0"/>
              <a:t>Most scientific task shows CPU:IO ratio of 10000:1 – Dr. Jim Gray</a:t>
            </a:r>
          </a:p>
          <a:p>
            <a:pPr>
              <a:buFont typeface="Wingdings" pitchFamily="2" charset="2"/>
              <a:buChar char="Ø"/>
            </a:pPr>
            <a:endParaRPr lang="en-US" sz="600" dirty="0"/>
          </a:p>
          <a:p>
            <a:pPr>
              <a:buFont typeface="Wingdings" pitchFamily="2" charset="2"/>
              <a:buChar char="Ø"/>
            </a:pPr>
            <a:r>
              <a:rPr lang="en-US" sz="2400" i="1" dirty="0">
                <a:hlinkClick r:id="rId7"/>
              </a:rPr>
              <a:t>The Fourth Paradigm: Data-Intensive Scientific Discovery</a:t>
            </a:r>
            <a:endParaRPr lang="en-US" sz="2400" i="1" dirty="0"/>
          </a:p>
          <a:p>
            <a:pPr>
              <a:buFont typeface="Wingdings" pitchFamily="2" charset="2"/>
              <a:buChar char="Ø"/>
            </a:pPr>
            <a:r>
              <a:rPr lang="en-US" sz="2400" i="1" dirty="0"/>
              <a:t>Large Hadron Collider at CERN; 100 Petabytes to find Higgs Boson</a:t>
            </a:r>
            <a:endParaRPr lang="en-US" dirty="0"/>
          </a:p>
          <a:p>
            <a:pPr>
              <a:buFont typeface="Wingdings" pitchFamily="2" charset="2"/>
              <a:buChar char="Ø"/>
            </a:pPr>
            <a:endParaRPr lang="en-US" dirty="0"/>
          </a:p>
          <a:p>
            <a:pPr>
              <a:buFont typeface="Wingdings" pitchFamily="2" charset="2"/>
              <a:buChar char="Ø"/>
            </a:pPr>
            <a:endParaRPr lang="en-US" dirty="0"/>
          </a:p>
        </p:txBody>
      </p:sp>
    </p:spTree>
    <p:extLst>
      <p:ext uri="{BB962C8B-B14F-4D97-AF65-F5344CB8AC3E}">
        <p14:creationId xmlns:p14="http://schemas.microsoft.com/office/powerpoint/2010/main" val="4170135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4"/>
          <p:cNvPicPr>
            <a:picLocks noChangeAspect="1" noChangeArrowheads="1"/>
          </p:cNvPicPr>
          <p:nvPr/>
        </p:nvPicPr>
        <p:blipFill>
          <a:blip r:embed="rId3" cstate="print"/>
          <a:srcRect l="10930" t="17251" r="9434"/>
          <a:stretch>
            <a:fillRect/>
          </a:stretch>
        </p:blipFill>
        <p:spPr bwMode="auto">
          <a:xfrm>
            <a:off x="0" y="-22412"/>
            <a:ext cx="9144000" cy="6880412"/>
          </a:xfrm>
          <a:prstGeom prst="rect">
            <a:avLst/>
          </a:prstGeom>
          <a:noFill/>
          <a:ln w="9525">
            <a:noFill/>
            <a:miter lim="800000"/>
            <a:headEnd/>
            <a:tailEnd/>
          </a:ln>
        </p:spPr>
      </p:pic>
      <p:sp>
        <p:nvSpPr>
          <p:cNvPr id="2" name="Date Placeholder 1">
            <a:extLst>
              <a:ext uri="{FF2B5EF4-FFF2-40B4-BE49-F238E27FC236}">
                <a16:creationId xmlns:a16="http://schemas.microsoft.com/office/drawing/2014/main" id="{FC7F0429-D3EE-4B47-8B7E-9F9A5333511D}"/>
              </a:ext>
            </a:extLst>
          </p:cNvPr>
          <p:cNvSpPr>
            <a:spLocks noGrp="1"/>
          </p:cNvSpPr>
          <p:nvPr>
            <p:ph type="dt" sz="half" idx="10"/>
          </p:nvPr>
        </p:nvSpPr>
        <p:spPr/>
        <p:txBody>
          <a:bodyPr/>
          <a:lstStyle/>
          <a:p>
            <a:pPr>
              <a:defRPr/>
            </a:pPr>
            <a:r>
              <a:rPr lang="en-US"/>
              <a:t>8/28/2017</a:t>
            </a:r>
          </a:p>
        </p:txBody>
      </p:sp>
      <p:sp>
        <p:nvSpPr>
          <p:cNvPr id="3" name="Slide Number Placeholder 2">
            <a:extLst>
              <a:ext uri="{FF2B5EF4-FFF2-40B4-BE49-F238E27FC236}">
                <a16:creationId xmlns:a16="http://schemas.microsoft.com/office/drawing/2014/main" id="{9A04CE0D-A7DB-403A-8088-C4603F01E112}"/>
              </a:ext>
            </a:extLst>
          </p:cNvPr>
          <p:cNvSpPr>
            <a:spLocks noGrp="1"/>
          </p:cNvSpPr>
          <p:nvPr>
            <p:ph type="sldNum" sz="quarter" idx="12"/>
          </p:nvPr>
        </p:nvSpPr>
        <p:spPr/>
        <p:txBody>
          <a:bodyPr/>
          <a:lstStyle/>
          <a:p>
            <a:pPr>
              <a:defRPr/>
            </a:pPr>
            <a:fld id="{160C9DB3-B9BF-458A-916A-29A9EF934A75}" type="slidenum">
              <a:rPr lang="en-US" smtClean="0"/>
              <a:pPr>
                <a:defRPr/>
              </a:pPr>
              <a:t>21</a:t>
            </a:fld>
            <a:endParaRPr lang="en-US"/>
          </a:p>
        </p:txBody>
      </p:sp>
    </p:spTree>
    <p:extLst>
      <p:ext uri="{BB962C8B-B14F-4D97-AF65-F5344CB8AC3E}">
        <p14:creationId xmlns:p14="http://schemas.microsoft.com/office/powerpoint/2010/main" val="1877016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genome.gov/images/content/costpergenome2015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357F0677-D12F-4FF7-8F77-884B4A877F7A}"/>
              </a:ext>
            </a:extLst>
          </p:cNvPr>
          <p:cNvSpPr>
            <a:spLocks noGrp="1"/>
          </p:cNvSpPr>
          <p:nvPr>
            <p:ph type="dt" sz="half" idx="10"/>
          </p:nvPr>
        </p:nvSpPr>
        <p:spPr/>
        <p:txBody>
          <a:bodyPr/>
          <a:lstStyle/>
          <a:p>
            <a:r>
              <a:rPr lang="en-US">
                <a:solidFill>
                  <a:prstClr val="black">
                    <a:tint val="75000"/>
                  </a:prstClr>
                </a:solidFill>
              </a:rPr>
              <a:t>8/28/2017</a:t>
            </a:r>
          </a:p>
        </p:txBody>
      </p:sp>
      <p:sp>
        <p:nvSpPr>
          <p:cNvPr id="3" name="Slide Number Placeholder 2">
            <a:extLst>
              <a:ext uri="{FF2B5EF4-FFF2-40B4-BE49-F238E27FC236}">
                <a16:creationId xmlns:a16="http://schemas.microsoft.com/office/drawing/2014/main" id="{6E33B07D-B01A-484A-99EF-5A1DD78E5FB9}"/>
              </a:ext>
            </a:extLst>
          </p:cNvPr>
          <p:cNvSpPr>
            <a:spLocks noGrp="1"/>
          </p:cNvSpPr>
          <p:nvPr>
            <p:ph type="sldNum" sz="quarter" idx="12"/>
          </p:nvPr>
        </p:nvSpPr>
        <p:spPr/>
        <p:txBody>
          <a:bodyPr/>
          <a:lstStyle/>
          <a:p>
            <a:fld id="{1A0811F1-1ABA-4EC4-9A56-A01FEBF3EE53}"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266607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FE95E5-50A0-4C40-AAB2-15EADEE2B084}"/>
              </a:ext>
            </a:extLst>
          </p:cNvPr>
          <p:cNvSpPr>
            <a:spLocks noGrp="1"/>
          </p:cNvSpPr>
          <p:nvPr>
            <p:ph type="dt" sz="half" idx="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8/28/2017</a:t>
            </a:r>
          </a:p>
        </p:txBody>
      </p:sp>
      <p:sp>
        <p:nvSpPr>
          <p:cNvPr id="26628" name="Rectangle 2"/>
          <p:cNvSpPr>
            <a:spLocks noGrp="1" noChangeArrowheads="1"/>
          </p:cNvSpPr>
          <p:nvPr>
            <p:ph type="title"/>
          </p:nvPr>
        </p:nvSpPr>
        <p:spPr>
          <a:xfrm>
            <a:off x="291662" y="0"/>
            <a:ext cx="8382000" cy="609600"/>
          </a:xfrm>
        </p:spPr>
        <p:txBody>
          <a:bodyPr/>
          <a:lstStyle/>
          <a:p>
            <a:pPr algn="ctr" eaLnBrk="1" hangingPunct="1"/>
            <a:r>
              <a:rPr lang="en-US" dirty="0"/>
              <a:t>What is Cyberinfrastructure</a:t>
            </a:r>
          </a:p>
        </p:txBody>
      </p:sp>
      <p:sp>
        <p:nvSpPr>
          <p:cNvPr id="26629" name="Rectangle 3"/>
          <p:cNvSpPr>
            <a:spLocks noGrp="1" noChangeArrowheads="1"/>
          </p:cNvSpPr>
          <p:nvPr>
            <p:ph idx="1"/>
          </p:nvPr>
        </p:nvSpPr>
        <p:spPr>
          <a:xfrm>
            <a:off x="2628" y="580696"/>
            <a:ext cx="9141372" cy="5439103"/>
          </a:xfrm>
        </p:spPr>
        <p:txBody>
          <a:bodyPr/>
          <a:lstStyle/>
          <a:p>
            <a:pPr eaLnBrk="1" hangingPunct="1"/>
            <a:r>
              <a:rPr lang="en-US" sz="2400" dirty="0"/>
              <a:t>Cyberinfrastructure is (from NSF) infrastructure that supports </a:t>
            </a:r>
            <a:r>
              <a:rPr lang="en-US" sz="2400" dirty="0">
                <a:solidFill>
                  <a:srgbClr val="FF0000"/>
                </a:solidFill>
              </a:rPr>
              <a:t>distributed research and learning </a:t>
            </a:r>
            <a:r>
              <a:rPr lang="en-US" sz="2400" dirty="0"/>
              <a:t>(</a:t>
            </a:r>
            <a:r>
              <a:rPr lang="en-US" sz="2400" dirty="0">
                <a:solidFill>
                  <a:srgbClr val="FF0000"/>
                </a:solidFill>
              </a:rPr>
              <a:t>e-Science, e-Research, e-Education</a:t>
            </a:r>
            <a:r>
              <a:rPr lang="en-US" sz="2400" dirty="0"/>
              <a:t>) </a:t>
            </a:r>
          </a:p>
          <a:p>
            <a:pPr lvl="1" eaLnBrk="1" hangingPunct="1"/>
            <a:r>
              <a:rPr lang="en-US" dirty="0"/>
              <a:t>Links data, people, computers</a:t>
            </a:r>
          </a:p>
          <a:p>
            <a:pPr eaLnBrk="1" hangingPunct="1"/>
            <a:r>
              <a:rPr lang="en-US" sz="2400" dirty="0"/>
              <a:t>Exploits </a:t>
            </a:r>
            <a:r>
              <a:rPr lang="en-US" sz="2400" dirty="0">
                <a:solidFill>
                  <a:srgbClr val="FF0000"/>
                </a:solidFill>
              </a:rPr>
              <a:t>Internet technology </a:t>
            </a:r>
            <a:r>
              <a:rPr lang="en-US" sz="2400" dirty="0"/>
              <a:t>(</a:t>
            </a:r>
            <a:r>
              <a:rPr lang="en-US" sz="2400" dirty="0">
                <a:solidFill>
                  <a:srgbClr val="FF0000"/>
                </a:solidFill>
              </a:rPr>
              <a:t>Web2.0 </a:t>
            </a:r>
            <a:r>
              <a:rPr lang="en-US" sz="2400" dirty="0"/>
              <a:t>and </a:t>
            </a:r>
            <a:r>
              <a:rPr lang="en-US" sz="2400" dirty="0">
                <a:solidFill>
                  <a:srgbClr val="FF0000"/>
                </a:solidFill>
              </a:rPr>
              <a:t>Clouds</a:t>
            </a:r>
            <a:r>
              <a:rPr lang="en-US" sz="2400" dirty="0"/>
              <a:t>) adding (via </a:t>
            </a:r>
            <a:r>
              <a:rPr lang="en-US" sz="2400" dirty="0">
                <a:solidFill>
                  <a:srgbClr val="FF0000"/>
                </a:solidFill>
              </a:rPr>
              <a:t>Grid</a:t>
            </a:r>
            <a:r>
              <a:rPr lang="en-US" sz="2400" dirty="0"/>
              <a:t> technology) management, security, supercomputers etc.</a:t>
            </a:r>
          </a:p>
          <a:p>
            <a:pPr eaLnBrk="1" hangingPunct="1"/>
            <a:r>
              <a:rPr lang="en-US" sz="2400" dirty="0"/>
              <a:t>It has two aspects: </a:t>
            </a:r>
            <a:r>
              <a:rPr lang="en-US" sz="2400" dirty="0">
                <a:solidFill>
                  <a:srgbClr val="FF0000"/>
                </a:solidFill>
              </a:rPr>
              <a:t>parallel </a:t>
            </a:r>
            <a:r>
              <a:rPr lang="en-US" sz="2400" dirty="0"/>
              <a:t>– low latency (microseconds) between nodes and </a:t>
            </a:r>
            <a:r>
              <a:rPr lang="en-US" sz="2400" dirty="0">
                <a:solidFill>
                  <a:srgbClr val="FF0000"/>
                </a:solidFill>
              </a:rPr>
              <a:t>distributed</a:t>
            </a:r>
            <a:r>
              <a:rPr lang="en-US" sz="2400" dirty="0"/>
              <a:t> – </a:t>
            </a:r>
            <a:r>
              <a:rPr lang="en-US" sz="2400" dirty="0" err="1"/>
              <a:t>highish</a:t>
            </a:r>
            <a:r>
              <a:rPr lang="en-US" sz="2400" dirty="0"/>
              <a:t> latency (milliseconds) between nodes</a:t>
            </a:r>
          </a:p>
          <a:p>
            <a:pPr eaLnBrk="1" hangingPunct="1"/>
            <a:r>
              <a:rPr lang="en-US" sz="2400" dirty="0"/>
              <a:t>Parallel needed to get </a:t>
            </a:r>
            <a:r>
              <a:rPr lang="en-US" sz="2400" dirty="0">
                <a:solidFill>
                  <a:srgbClr val="FF0000"/>
                </a:solidFill>
              </a:rPr>
              <a:t>high performance </a:t>
            </a:r>
            <a:r>
              <a:rPr lang="en-US" sz="2400" dirty="0"/>
              <a:t>on </a:t>
            </a:r>
            <a:r>
              <a:rPr lang="en-US" sz="2400" dirty="0">
                <a:solidFill>
                  <a:srgbClr val="FF0000"/>
                </a:solidFill>
              </a:rPr>
              <a:t>individual</a:t>
            </a:r>
            <a:r>
              <a:rPr lang="en-US" sz="2400" dirty="0"/>
              <a:t> large simulations, data analysis etc.; must </a:t>
            </a:r>
            <a:r>
              <a:rPr lang="en-US" sz="2400" dirty="0">
                <a:solidFill>
                  <a:srgbClr val="FF0000"/>
                </a:solidFill>
              </a:rPr>
              <a:t>decompose problem</a:t>
            </a:r>
          </a:p>
          <a:p>
            <a:pPr eaLnBrk="1" hangingPunct="1"/>
            <a:r>
              <a:rPr lang="en-US" sz="2400" dirty="0"/>
              <a:t>Distributed aspect </a:t>
            </a:r>
            <a:r>
              <a:rPr lang="en-US" sz="2400" dirty="0">
                <a:solidFill>
                  <a:srgbClr val="FF0000"/>
                </a:solidFill>
              </a:rPr>
              <a:t>integrates </a:t>
            </a:r>
            <a:r>
              <a:rPr lang="en-US" sz="2400" dirty="0"/>
              <a:t>already distinct components – especially natural for data (as in biology databases etc.)</a:t>
            </a:r>
          </a:p>
        </p:txBody>
      </p:sp>
    </p:spTree>
    <p:extLst>
      <p:ext uri="{BB962C8B-B14F-4D97-AF65-F5344CB8AC3E}">
        <p14:creationId xmlns:p14="http://schemas.microsoft.com/office/powerpoint/2010/main" val="2621375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0C2602-F2C2-47CB-880B-C4101D1E7CE6}"/>
              </a:ext>
            </a:extLst>
          </p:cNvPr>
          <p:cNvSpPr>
            <a:spLocks noGrp="1"/>
          </p:cNvSpPr>
          <p:nvPr>
            <p:ph type="dt" sz="half" idx="2"/>
          </p:nvPr>
        </p:nvSpPr>
        <p:spPr>
          <a:xfrm>
            <a:off x="7472580" y="6327381"/>
            <a:ext cx="98562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8/28/2017</a:t>
            </a:r>
          </a:p>
        </p:txBody>
      </p:sp>
      <p:sp>
        <p:nvSpPr>
          <p:cNvPr id="25604" name="Rectangle 2"/>
          <p:cNvSpPr>
            <a:spLocks noGrp="1" noChangeArrowheads="1"/>
          </p:cNvSpPr>
          <p:nvPr>
            <p:ph type="title"/>
          </p:nvPr>
        </p:nvSpPr>
        <p:spPr>
          <a:xfrm>
            <a:off x="18392" y="0"/>
            <a:ext cx="9125607" cy="533400"/>
          </a:xfrm>
        </p:spPr>
        <p:txBody>
          <a:bodyPr/>
          <a:lstStyle/>
          <a:p>
            <a:pPr algn="ctr" eaLnBrk="1" hangingPunct="1"/>
            <a:r>
              <a:rPr lang="en-US" sz="3600" dirty="0"/>
              <a:t>e-</a:t>
            </a:r>
            <a:r>
              <a:rPr lang="en-US" sz="3600" dirty="0" err="1"/>
              <a:t>moreorlessanything</a:t>
            </a:r>
            <a:endParaRPr lang="en-US" sz="3600" dirty="0"/>
          </a:p>
        </p:txBody>
      </p:sp>
      <p:sp>
        <p:nvSpPr>
          <p:cNvPr id="25605" name="Rectangle 3"/>
          <p:cNvSpPr>
            <a:spLocks noGrp="1" noChangeArrowheads="1"/>
          </p:cNvSpPr>
          <p:nvPr>
            <p:ph idx="1"/>
          </p:nvPr>
        </p:nvSpPr>
        <p:spPr>
          <a:xfrm>
            <a:off x="21021" y="499240"/>
            <a:ext cx="9122978" cy="5596759"/>
          </a:xfrm>
        </p:spPr>
        <p:txBody>
          <a:bodyPr/>
          <a:lstStyle/>
          <a:p>
            <a:pPr eaLnBrk="1" hangingPunct="1">
              <a:spcBef>
                <a:spcPct val="15000"/>
              </a:spcBef>
            </a:pPr>
            <a:r>
              <a:rPr lang="en-US" sz="2200" dirty="0">
                <a:solidFill>
                  <a:srgbClr val="FFFF00"/>
                </a:solidFill>
              </a:rPr>
              <a:t> </a:t>
            </a:r>
            <a:r>
              <a:rPr lang="en-US" sz="2200" dirty="0"/>
              <a:t>‘</a:t>
            </a:r>
            <a:r>
              <a:rPr lang="en-US" sz="2200" dirty="0">
                <a:solidFill>
                  <a:srgbClr val="FF0000"/>
                </a:solidFill>
              </a:rPr>
              <a:t>e-Science</a:t>
            </a:r>
            <a:r>
              <a:rPr lang="en-US" sz="2200" dirty="0"/>
              <a:t> is about global collaboration in key areas of science, and the next generation of infrastructure that will enable it.’ from inventor of term </a:t>
            </a:r>
            <a:r>
              <a:rPr lang="en-US" sz="2200" dirty="0">
                <a:solidFill>
                  <a:srgbClr val="FF0000"/>
                </a:solidFill>
              </a:rPr>
              <a:t>John Taylor </a:t>
            </a:r>
            <a:r>
              <a:rPr lang="en-US" sz="2200" dirty="0"/>
              <a:t>Director General of Research Councils UK, Office of Science and Technology</a:t>
            </a:r>
          </a:p>
          <a:p>
            <a:pPr eaLnBrk="1" hangingPunct="1">
              <a:spcBef>
                <a:spcPct val="15000"/>
              </a:spcBef>
            </a:pPr>
            <a:r>
              <a:rPr lang="en-US" sz="2200" dirty="0"/>
              <a:t> </a:t>
            </a:r>
            <a:r>
              <a:rPr lang="en-US" sz="2200" dirty="0">
                <a:solidFill>
                  <a:srgbClr val="FF0000"/>
                </a:solidFill>
              </a:rPr>
              <a:t>e-Science</a:t>
            </a:r>
            <a:r>
              <a:rPr lang="en-US" sz="2200" dirty="0"/>
              <a:t> is about developing tools and technologies that allow scientists to do ‘faster, better or different’ research</a:t>
            </a:r>
          </a:p>
          <a:p>
            <a:pPr eaLnBrk="1" hangingPunct="1">
              <a:spcBef>
                <a:spcPct val="15000"/>
              </a:spcBef>
            </a:pPr>
            <a:r>
              <a:rPr lang="en-US" sz="2200" dirty="0"/>
              <a:t>Similarly</a:t>
            </a:r>
            <a:r>
              <a:rPr lang="en-US" sz="2200" dirty="0">
                <a:solidFill>
                  <a:srgbClr val="FFFF00"/>
                </a:solidFill>
              </a:rPr>
              <a:t> </a:t>
            </a:r>
            <a:r>
              <a:rPr lang="en-US" sz="2200" dirty="0">
                <a:solidFill>
                  <a:srgbClr val="FF0000"/>
                </a:solidFill>
              </a:rPr>
              <a:t>e-Business</a:t>
            </a:r>
            <a:r>
              <a:rPr lang="en-US" sz="2200" dirty="0"/>
              <a:t> captures the emerging view of corporations as dynamic </a:t>
            </a:r>
            <a:r>
              <a:rPr lang="en-US" sz="2200" dirty="0">
                <a:solidFill>
                  <a:srgbClr val="FF0000"/>
                </a:solidFill>
              </a:rPr>
              <a:t>virtual organizations </a:t>
            </a:r>
            <a:r>
              <a:rPr lang="en-US" sz="2200" dirty="0"/>
              <a:t>linking employees, customers and stakeholders across the world. </a:t>
            </a:r>
          </a:p>
          <a:p>
            <a:pPr eaLnBrk="1" hangingPunct="1">
              <a:spcBef>
                <a:spcPct val="15000"/>
              </a:spcBef>
            </a:pPr>
            <a:r>
              <a:rPr lang="en-US" sz="2200" dirty="0"/>
              <a:t>This generalizes to </a:t>
            </a:r>
            <a:r>
              <a:rPr lang="en-US" sz="2200" dirty="0">
                <a:solidFill>
                  <a:srgbClr val="FF0000"/>
                </a:solidFill>
              </a:rPr>
              <a:t>e-moreorlessanything </a:t>
            </a:r>
            <a:r>
              <a:rPr lang="en-US" sz="2200" dirty="0"/>
              <a:t>including </a:t>
            </a:r>
            <a:r>
              <a:rPr lang="en-US" sz="2200" dirty="0">
                <a:solidFill>
                  <a:srgbClr val="FF0000"/>
                </a:solidFill>
              </a:rPr>
              <a:t>e-</a:t>
            </a:r>
            <a:r>
              <a:rPr lang="en-US" sz="2200" dirty="0" err="1">
                <a:solidFill>
                  <a:srgbClr val="FF0000"/>
                </a:solidFill>
              </a:rPr>
              <a:t>DigitalLibrary</a:t>
            </a:r>
            <a:r>
              <a:rPr lang="en-US" sz="2200" dirty="0"/>
              <a:t>,</a:t>
            </a:r>
            <a:r>
              <a:rPr lang="en-US" sz="2200" dirty="0">
                <a:solidFill>
                  <a:srgbClr val="FFFF00"/>
                </a:solidFill>
              </a:rPr>
              <a:t> </a:t>
            </a:r>
            <a:r>
              <a:rPr lang="en-US" sz="2200" dirty="0">
                <a:solidFill>
                  <a:srgbClr val="FF0000"/>
                </a:solidFill>
              </a:rPr>
              <a:t>e-</a:t>
            </a:r>
            <a:r>
              <a:rPr lang="en-US" sz="2200" dirty="0" err="1">
                <a:solidFill>
                  <a:srgbClr val="FF0000"/>
                </a:solidFill>
              </a:rPr>
              <a:t>FineArts</a:t>
            </a:r>
            <a:r>
              <a:rPr lang="en-US" sz="2200" dirty="0"/>
              <a:t>,</a:t>
            </a:r>
            <a:r>
              <a:rPr lang="en-US" sz="2200" dirty="0">
                <a:solidFill>
                  <a:srgbClr val="FFFF00"/>
                </a:solidFill>
              </a:rPr>
              <a:t> </a:t>
            </a:r>
            <a:r>
              <a:rPr lang="en-US" sz="2200" dirty="0">
                <a:solidFill>
                  <a:srgbClr val="FF0000"/>
                </a:solidFill>
              </a:rPr>
              <a:t>e-</a:t>
            </a:r>
            <a:r>
              <a:rPr lang="en-US" sz="2200" dirty="0" err="1">
                <a:solidFill>
                  <a:srgbClr val="FF0000"/>
                </a:solidFill>
              </a:rPr>
              <a:t>HavingFun</a:t>
            </a:r>
            <a:r>
              <a:rPr lang="en-US" sz="2200" dirty="0">
                <a:solidFill>
                  <a:srgbClr val="FFFF00"/>
                </a:solidFill>
              </a:rPr>
              <a:t> </a:t>
            </a:r>
            <a:r>
              <a:rPr lang="en-US" sz="2200" dirty="0"/>
              <a:t>and</a:t>
            </a:r>
            <a:r>
              <a:rPr lang="en-US" sz="2200" dirty="0">
                <a:solidFill>
                  <a:srgbClr val="FFFF00"/>
                </a:solidFill>
              </a:rPr>
              <a:t> </a:t>
            </a:r>
            <a:r>
              <a:rPr lang="en-US" sz="2200" dirty="0">
                <a:solidFill>
                  <a:srgbClr val="FF0000"/>
                </a:solidFill>
              </a:rPr>
              <a:t>e-Education</a:t>
            </a:r>
          </a:p>
          <a:p>
            <a:pPr eaLnBrk="1" hangingPunct="1">
              <a:spcBef>
                <a:spcPct val="15000"/>
              </a:spcBef>
            </a:pPr>
            <a:r>
              <a:rPr lang="en-US" sz="2200" dirty="0"/>
              <a:t>A </a:t>
            </a:r>
            <a:r>
              <a:rPr lang="en-US" sz="2200" dirty="0">
                <a:solidFill>
                  <a:srgbClr val="FF0000"/>
                </a:solidFill>
              </a:rPr>
              <a:t>deluge of data </a:t>
            </a:r>
            <a:r>
              <a:rPr lang="en-US" sz="2200" dirty="0"/>
              <a:t>of unprecedented and inevitable size must be managed and understood.</a:t>
            </a:r>
          </a:p>
          <a:p>
            <a:pPr eaLnBrk="1" hangingPunct="1">
              <a:spcBef>
                <a:spcPct val="15000"/>
              </a:spcBef>
            </a:pPr>
            <a:r>
              <a:rPr lang="en-US" sz="2200" dirty="0">
                <a:solidFill>
                  <a:srgbClr val="FF0000"/>
                </a:solidFill>
              </a:rPr>
              <a:t>People </a:t>
            </a:r>
            <a:r>
              <a:rPr lang="en-US" sz="2200" dirty="0"/>
              <a:t>(virtual organizations), </a:t>
            </a:r>
            <a:r>
              <a:rPr lang="en-US" sz="2200" dirty="0">
                <a:solidFill>
                  <a:srgbClr val="FF0000"/>
                </a:solidFill>
              </a:rPr>
              <a:t>computers</a:t>
            </a:r>
            <a:r>
              <a:rPr lang="en-US" sz="2200" dirty="0"/>
              <a:t>, </a:t>
            </a:r>
            <a:r>
              <a:rPr lang="en-US" sz="2200" dirty="0">
                <a:solidFill>
                  <a:srgbClr val="FF0000"/>
                </a:solidFill>
              </a:rPr>
              <a:t>data</a:t>
            </a:r>
            <a:r>
              <a:rPr lang="en-US" sz="2200" dirty="0"/>
              <a:t> (including </a:t>
            </a:r>
            <a:r>
              <a:rPr lang="en-US" sz="2200" dirty="0">
                <a:solidFill>
                  <a:srgbClr val="FF0000"/>
                </a:solidFill>
              </a:rPr>
              <a:t>sensors</a:t>
            </a:r>
            <a:r>
              <a:rPr lang="en-US" sz="2200" dirty="0"/>
              <a:t> and </a:t>
            </a:r>
            <a:r>
              <a:rPr lang="en-US" sz="2200" dirty="0">
                <a:solidFill>
                  <a:srgbClr val="FF0000"/>
                </a:solidFill>
              </a:rPr>
              <a:t>instruments</a:t>
            </a:r>
            <a:r>
              <a:rPr lang="en-US" sz="2200" dirty="0"/>
              <a:t>)</a:t>
            </a:r>
            <a:r>
              <a:rPr lang="en-US" sz="2200" dirty="0">
                <a:solidFill>
                  <a:srgbClr val="FFFF00"/>
                </a:solidFill>
              </a:rPr>
              <a:t> </a:t>
            </a:r>
            <a:r>
              <a:rPr lang="en-US" sz="2200" dirty="0"/>
              <a:t>must be linked via hardware and software </a:t>
            </a:r>
            <a:r>
              <a:rPr lang="en-US" sz="2200" dirty="0">
                <a:solidFill>
                  <a:srgbClr val="FF0000"/>
                </a:solidFill>
              </a:rPr>
              <a:t>networks</a:t>
            </a:r>
          </a:p>
        </p:txBody>
      </p:sp>
    </p:spTree>
    <p:extLst>
      <p:ext uri="{BB962C8B-B14F-4D97-AF65-F5344CB8AC3E}">
        <p14:creationId xmlns:p14="http://schemas.microsoft.com/office/powerpoint/2010/main" val="3682413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0EF18B3-513F-4EC4-9AA5-05AE067EF116}"/>
              </a:ext>
            </a:extLst>
          </p:cNvPr>
          <p:cNvSpPr>
            <a:spLocks noGrp="1"/>
          </p:cNvSpPr>
          <p:nvPr>
            <p:ph type="dt" sz="half" idx="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8/28/2017</a:t>
            </a:r>
          </a:p>
        </p:txBody>
      </p:sp>
      <p:sp>
        <p:nvSpPr>
          <p:cNvPr id="3" name="Title 2"/>
          <p:cNvSpPr>
            <a:spLocks noGrp="1"/>
          </p:cNvSpPr>
          <p:nvPr>
            <p:ph type="title"/>
          </p:nvPr>
        </p:nvSpPr>
        <p:spPr>
          <a:xfrm>
            <a:off x="304800" y="0"/>
            <a:ext cx="8382000" cy="685800"/>
          </a:xfrm>
        </p:spPr>
        <p:txBody>
          <a:bodyPr/>
          <a:lstStyle/>
          <a:p>
            <a:pPr algn="ctr"/>
            <a:r>
              <a:rPr lang="en-US" dirty="0"/>
              <a:t>The Span of Cyberinfrastructure</a:t>
            </a:r>
          </a:p>
        </p:txBody>
      </p:sp>
      <p:sp>
        <p:nvSpPr>
          <p:cNvPr id="4" name="Content Placeholder 3"/>
          <p:cNvSpPr>
            <a:spLocks noGrp="1"/>
          </p:cNvSpPr>
          <p:nvPr>
            <p:ph idx="4294967295"/>
          </p:nvPr>
        </p:nvSpPr>
        <p:spPr>
          <a:xfrm>
            <a:off x="0" y="609600"/>
            <a:ext cx="8991600" cy="5486400"/>
          </a:xfrm>
        </p:spPr>
        <p:txBody>
          <a:bodyPr/>
          <a:lstStyle/>
          <a:p>
            <a:r>
              <a:rPr lang="en-US" sz="2400" dirty="0"/>
              <a:t>High definition videoconferencing linking people across the globe</a:t>
            </a:r>
          </a:p>
          <a:p>
            <a:r>
              <a:rPr lang="en-US" sz="2400" dirty="0"/>
              <a:t>Digital Library of music, curriculum, scientific papers</a:t>
            </a:r>
          </a:p>
          <a:p>
            <a:r>
              <a:rPr lang="en-US" sz="2400" dirty="0"/>
              <a:t>Flickr, </a:t>
            </a:r>
            <a:r>
              <a:rPr lang="en-US" sz="2400" dirty="0" err="1"/>
              <a:t>Youtube</a:t>
            </a:r>
            <a:r>
              <a:rPr lang="en-US" sz="2400" dirty="0"/>
              <a:t>, Amazon ….</a:t>
            </a:r>
          </a:p>
          <a:p>
            <a:r>
              <a:rPr lang="en-US" sz="2400" dirty="0"/>
              <a:t>Simulating a new battery design (</a:t>
            </a:r>
            <a:r>
              <a:rPr lang="en-US" sz="2400" dirty="0" err="1"/>
              <a:t>exascale</a:t>
            </a:r>
            <a:r>
              <a:rPr lang="en-US" sz="2400" dirty="0"/>
              <a:t> problem)</a:t>
            </a:r>
          </a:p>
          <a:p>
            <a:r>
              <a:rPr lang="en-US" sz="2400" dirty="0"/>
              <a:t>Sharing data from world’s telescopes</a:t>
            </a:r>
          </a:p>
          <a:p>
            <a:r>
              <a:rPr lang="en-US" sz="2400" dirty="0"/>
              <a:t>Using cloud to analyze your personal genome</a:t>
            </a:r>
          </a:p>
          <a:p>
            <a:r>
              <a:rPr lang="en-US" sz="2400" dirty="0"/>
              <a:t>Enabling all to be equal partners in creating knowledge and converting it to wisdom</a:t>
            </a:r>
          </a:p>
          <a:p>
            <a:r>
              <a:rPr lang="en-US" sz="2400" dirty="0"/>
              <a:t>Analyzing Tweets…documents to discover which stocks will crash; how disease is spreading; linguistic inference; ranking of institutions</a:t>
            </a:r>
          </a:p>
          <a:p>
            <a:endParaRPr lang="en-US" sz="2400" dirty="0"/>
          </a:p>
        </p:txBody>
      </p:sp>
    </p:spTree>
    <p:extLst>
      <p:ext uri="{BB962C8B-B14F-4D97-AF65-F5344CB8AC3E}">
        <p14:creationId xmlns:p14="http://schemas.microsoft.com/office/powerpoint/2010/main" val="3965470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2418" name="Picture 2" descr="Hubble Tele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075" y="1371600"/>
            <a:ext cx="16891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492419" name="Text Box 3"/>
          <p:cNvSpPr txBox="1">
            <a:spLocks noChangeArrowheads="1"/>
          </p:cNvSpPr>
          <p:nvPr/>
        </p:nvSpPr>
        <p:spPr bwMode="auto">
          <a:xfrm>
            <a:off x="7315200" y="1752600"/>
            <a:ext cx="114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0033CC"/>
                </a:solidFill>
                <a:effectLst/>
                <a:uLnTx/>
                <a:uFillTx/>
              </a:rPr>
              <a:t>Hubble Telescope</a:t>
            </a:r>
          </a:p>
        </p:txBody>
      </p:sp>
      <p:pic>
        <p:nvPicPr>
          <p:cNvPr id="2492420" name="Picture 4" descr="palomar_oschin1_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275" y="3200400"/>
            <a:ext cx="1905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492421" name="Text Box 5"/>
          <p:cNvSpPr txBox="1">
            <a:spLocks noChangeArrowheads="1"/>
          </p:cNvSpPr>
          <p:nvPr/>
        </p:nvSpPr>
        <p:spPr bwMode="auto">
          <a:xfrm>
            <a:off x="5638800" y="3657600"/>
            <a:ext cx="12414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0033CC"/>
                </a:solidFill>
                <a:effectLst/>
                <a:uLnTx/>
                <a:uFillTx/>
              </a:rPr>
              <a:t>Palomar Telescope</a:t>
            </a:r>
          </a:p>
        </p:txBody>
      </p:sp>
      <p:pic>
        <p:nvPicPr>
          <p:cNvPr id="2492422" name="Picture 6" descr="Slo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724400"/>
            <a:ext cx="20574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492423" name="Text Box 7"/>
          <p:cNvSpPr txBox="1">
            <a:spLocks noChangeArrowheads="1"/>
          </p:cNvSpPr>
          <p:nvPr/>
        </p:nvSpPr>
        <p:spPr bwMode="auto">
          <a:xfrm>
            <a:off x="7620000" y="5257800"/>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0033CC"/>
                </a:solidFill>
                <a:effectLst/>
                <a:uLnTx/>
                <a:uFillTx/>
              </a:rPr>
              <a:t>Sloan Telescope</a:t>
            </a:r>
          </a:p>
        </p:txBody>
      </p:sp>
      <p:grpSp>
        <p:nvGrpSpPr>
          <p:cNvPr id="2492424" name="Group 8"/>
          <p:cNvGrpSpPr>
            <a:grpSpLocks/>
          </p:cNvGrpSpPr>
          <p:nvPr/>
        </p:nvGrpSpPr>
        <p:grpSpPr bwMode="auto">
          <a:xfrm>
            <a:off x="0" y="990600"/>
            <a:ext cx="5410200" cy="5257800"/>
            <a:chOff x="0" y="624"/>
            <a:chExt cx="3408" cy="3312"/>
          </a:xfrm>
        </p:grpSpPr>
        <p:sp>
          <p:nvSpPr>
            <p:cNvPr id="2492425" name="Rectangle 9"/>
            <p:cNvSpPr>
              <a:spLocks noChangeArrowheads="1"/>
            </p:cNvSpPr>
            <p:nvPr/>
          </p:nvSpPr>
          <p:spPr bwMode="auto">
            <a:xfrm>
              <a:off x="0" y="624"/>
              <a:ext cx="3408" cy="3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Times New Roman" pitchFamily="18" charset="0"/>
              </a:endParaRPr>
            </a:p>
          </p:txBody>
        </p:sp>
        <p:sp>
          <p:nvSpPr>
            <p:cNvPr id="2492426" name="Rectangle 10"/>
            <p:cNvSpPr>
              <a:spLocks noChangeArrowheads="1"/>
            </p:cNvSpPr>
            <p:nvPr/>
          </p:nvSpPr>
          <p:spPr bwMode="auto">
            <a:xfrm>
              <a:off x="0" y="720"/>
              <a:ext cx="3312" cy="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Times New Roman" pitchFamily="18" charset="0"/>
              </a:endParaRPr>
            </a:p>
          </p:txBody>
        </p:sp>
        <p:grpSp>
          <p:nvGrpSpPr>
            <p:cNvPr id="2492427" name="Group 11"/>
            <p:cNvGrpSpPr>
              <a:grpSpLocks/>
            </p:cNvGrpSpPr>
            <p:nvPr/>
          </p:nvGrpSpPr>
          <p:grpSpPr bwMode="auto">
            <a:xfrm>
              <a:off x="384" y="864"/>
              <a:ext cx="2544" cy="2880"/>
              <a:chOff x="384" y="864"/>
              <a:chExt cx="2544" cy="2880"/>
            </a:xfrm>
          </p:grpSpPr>
          <p:pic>
            <p:nvPicPr>
              <p:cNvPr id="2492428" name="Picture 12" descr="Sk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864"/>
                <a:ext cx="2544" cy="2880"/>
              </a:xfrm>
              <a:prstGeom prst="rect">
                <a:avLst/>
              </a:prstGeom>
              <a:noFill/>
              <a:extLst>
                <a:ext uri="{909E8E84-426E-40DD-AFC4-6F175D3DCCD1}">
                  <a14:hiddenFill xmlns:a14="http://schemas.microsoft.com/office/drawing/2010/main">
                    <a:solidFill>
                      <a:srgbClr val="FFFFFF"/>
                    </a:solidFill>
                  </a14:hiddenFill>
                </a:ext>
              </a:extLst>
            </p:spPr>
          </p:pic>
          <p:sp>
            <p:nvSpPr>
              <p:cNvPr id="2492429" name="Rectangle 13"/>
              <p:cNvSpPr>
                <a:spLocks noChangeArrowheads="1"/>
              </p:cNvSpPr>
              <p:nvPr/>
            </p:nvSpPr>
            <p:spPr bwMode="auto">
              <a:xfrm>
                <a:off x="672" y="1152"/>
                <a:ext cx="1872" cy="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rPr>
                  <a:t>“</a:t>
                </a:r>
                <a:r>
                  <a:rPr kumimoji="0" lang="en-US" sz="1600" b="1" i="0" u="none" strike="noStrike" kern="0" cap="none" spc="0" normalizeH="0" baseline="0" noProof="0">
                    <a:ln>
                      <a:noFill/>
                    </a:ln>
                    <a:solidFill>
                      <a:srgbClr val="FFFF66"/>
                    </a:solidFill>
                    <a:effectLst/>
                    <a:uLnTx/>
                    <a:uFillTx/>
                  </a:rPr>
                  <a:t>The Universe is now being explored systematically</a:t>
                </a:r>
                <a:r>
                  <a:rPr kumimoji="0" lang="en-US" sz="1600" b="1" i="0" u="none" strike="noStrike" kern="0" cap="none" spc="0" normalizeH="0" baseline="0" noProof="0">
                    <a:ln>
                      <a:noFill/>
                    </a:ln>
                    <a:solidFill>
                      <a:srgbClr val="FFFFFF"/>
                    </a:solidFill>
                    <a:effectLst/>
                    <a:uLnTx/>
                    <a:uFillTx/>
                  </a:rPr>
                  <a:t>, in a panchromatic way, over a range of spatial and temporal scales that lead to a more complete, and less biased understanding of its constituents, their evolution, their origins, and the physical processes governing them.”</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FFFFFF"/>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1" u="none" strike="noStrike" kern="0" cap="none" spc="0" normalizeH="0" baseline="0" noProof="0">
                    <a:ln>
                      <a:noFill/>
                    </a:ln>
                    <a:solidFill>
                      <a:srgbClr val="FFCC00"/>
                    </a:solidFill>
                    <a:effectLst/>
                    <a:uLnTx/>
                    <a:uFillTx/>
                  </a:rPr>
                  <a:t>Towards a National Virtual Observatory</a:t>
                </a:r>
              </a:p>
              <a:p>
                <a:pPr marL="0" marR="0" lvl="1" indent="0" defTabSz="914400" eaLnBrk="0" fontAlgn="base" latinLnBrk="0" hangingPunct="0">
                  <a:lnSpc>
                    <a:spcPct val="85000"/>
                  </a:lnSpc>
                  <a:spcBef>
                    <a:spcPct val="50000"/>
                  </a:spcBef>
                  <a:spcAft>
                    <a:spcPct val="0"/>
                  </a:spcAft>
                  <a:buClr>
                    <a:srgbClr val="000000"/>
                  </a:buClr>
                  <a:buSzPct val="100000"/>
                  <a:buFontTx/>
                  <a:buChar char="•"/>
                  <a:tabLst/>
                  <a:defRPr/>
                </a:pPr>
                <a:endParaRPr kumimoji="0" lang="en-US" sz="1200" b="1" i="1" u="none" strike="noStrike" kern="0" cap="none" spc="0" normalizeH="0" baseline="0" noProof="0">
                  <a:ln>
                    <a:noFill/>
                  </a:ln>
                  <a:solidFill>
                    <a:srgbClr val="FFCC00"/>
                  </a:solidFill>
                  <a:effectLst/>
                  <a:uLnTx/>
                  <a:uFillTx/>
                </a:endParaRPr>
              </a:p>
            </p:txBody>
          </p:sp>
        </p:grpSp>
      </p:grpSp>
      <p:sp>
        <p:nvSpPr>
          <p:cNvPr id="2492430" name="Rectangle 14"/>
          <p:cNvSpPr>
            <a:spLocks noGrp="1" noChangeArrowheads="1"/>
          </p:cNvSpPr>
          <p:nvPr>
            <p:ph type="title"/>
          </p:nvPr>
        </p:nvSpPr>
        <p:spPr/>
        <p:txBody>
          <a:bodyPr/>
          <a:lstStyle/>
          <a:p>
            <a:r>
              <a:rPr lang="en-US"/>
              <a:t>Tracking the Heavens</a:t>
            </a:r>
          </a:p>
        </p:txBody>
      </p:sp>
    </p:spTree>
    <p:extLst>
      <p:ext uri="{BB962C8B-B14F-4D97-AF65-F5344CB8AC3E}">
        <p14:creationId xmlns:p14="http://schemas.microsoft.com/office/powerpoint/2010/main" val="41856141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8"/>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2DDB6FC-1EC0-4F28-9FDF-038C035F1A21}" type="slidenum">
              <a:rPr kumimoji="0" lang="en-US"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rgbClr val="000000"/>
              </a:solidFill>
              <a:effectLst/>
              <a:uLnTx/>
              <a:uFillTx/>
            </a:endParaRPr>
          </a:p>
        </p:txBody>
      </p:sp>
      <p:sp>
        <p:nvSpPr>
          <p:cNvPr id="2495490" name="Rectangle 2"/>
          <p:cNvSpPr>
            <a:spLocks noGrp="1" noChangeArrowheads="1"/>
          </p:cNvSpPr>
          <p:nvPr>
            <p:ph type="title" sz="quarter"/>
          </p:nvPr>
        </p:nvSpPr>
        <p:spPr>
          <a:xfrm>
            <a:off x="533400" y="152400"/>
            <a:ext cx="8153400" cy="914400"/>
          </a:xfrm>
        </p:spPr>
        <p:txBody>
          <a:bodyPr/>
          <a:lstStyle/>
          <a:p>
            <a:r>
              <a:rPr lang="en-US" sz="3600"/>
              <a:t>Virtual Observatory Astronomy Grid</a:t>
            </a:r>
            <a:br>
              <a:rPr lang="en-US" sz="3600"/>
            </a:br>
            <a:r>
              <a:rPr lang="en-US" sz="3600"/>
              <a:t>Integrate Experiments</a:t>
            </a:r>
            <a:endParaRPr lang="en-US"/>
          </a:p>
        </p:txBody>
      </p:sp>
      <p:pic>
        <p:nvPicPr>
          <p:cNvPr id="2495491" name="Picture 3"/>
          <p:cNvPicPr>
            <a:picLocks noGrp="1" noChangeAspect="1" noChangeArrowheads="1"/>
          </p:cNvPicPr>
          <p:nvPr>
            <p:ph sz="quarter" idx="1"/>
          </p:nvPr>
        </p:nvPicPr>
        <p:blipFill>
          <a:blip r:embed="rId3">
            <a:lum bright="-10000" contrast="28000"/>
            <a:extLst>
              <a:ext uri="{28A0092B-C50C-407E-A947-70E740481C1C}">
                <a14:useLocalDpi xmlns:a14="http://schemas.microsoft.com/office/drawing/2010/main" val="0"/>
              </a:ext>
            </a:extLst>
          </a:blip>
          <a:srcRect/>
          <a:stretch>
            <a:fillRect/>
          </a:stretch>
        </p:blipFill>
        <p:spPr>
          <a:xfrm>
            <a:off x="381000" y="1227138"/>
            <a:ext cx="2743200" cy="2735262"/>
          </a:xfrm>
        </p:spPr>
      </p:pic>
      <p:pic>
        <p:nvPicPr>
          <p:cNvPr id="2495492" name="Picture 4"/>
          <p:cNvPicPr>
            <a:picLocks noGrp="1" noChangeAspect="1" noChangeArrowheads="1"/>
          </p:cNvPicPr>
          <p:nvPr>
            <p:ph sz="quarter" idx="2"/>
          </p:nvPr>
        </p:nvPicPr>
        <p:blipFill>
          <a:blip r:embed="rId4">
            <a:lum bright="-10000" contrast="28000"/>
            <a:extLst>
              <a:ext uri="{28A0092B-C50C-407E-A947-70E740481C1C}">
                <a14:useLocalDpi xmlns:a14="http://schemas.microsoft.com/office/drawing/2010/main" val="0"/>
              </a:ext>
            </a:extLst>
          </a:blip>
          <a:srcRect/>
          <a:stretch>
            <a:fillRect/>
          </a:stretch>
        </p:blipFill>
        <p:spPr>
          <a:xfrm>
            <a:off x="3200400" y="1247775"/>
            <a:ext cx="2895600" cy="2714625"/>
          </a:xfrm>
        </p:spPr>
      </p:pic>
      <p:pic>
        <p:nvPicPr>
          <p:cNvPr id="2495493" name="Picture 5"/>
          <p:cNvPicPr>
            <a:picLocks noGrp="1" noChangeAspect="1" noChangeArrowheads="1"/>
          </p:cNvPicPr>
          <p:nvPr>
            <p:ph sz="quarter" idx="3"/>
          </p:nvPr>
        </p:nvPicPr>
        <p:blipFill>
          <a:blip r:embed="rId5">
            <a:lum bright="-20000" contrast="10000"/>
            <a:extLst>
              <a:ext uri="{28A0092B-C50C-407E-A947-70E740481C1C}">
                <a14:useLocalDpi xmlns:a14="http://schemas.microsoft.com/office/drawing/2010/main" val="0"/>
              </a:ext>
            </a:extLst>
          </a:blip>
          <a:srcRect/>
          <a:stretch>
            <a:fillRect/>
          </a:stretch>
        </p:blipFill>
        <p:spPr>
          <a:xfrm>
            <a:off x="6172200" y="1219200"/>
            <a:ext cx="2725738" cy="2743200"/>
          </a:xfrm>
        </p:spPr>
      </p:pic>
      <p:sp>
        <p:nvSpPr>
          <p:cNvPr id="2495494" name="Text Box 6"/>
          <p:cNvSpPr txBox="1">
            <a:spLocks noChangeArrowheads="1"/>
          </p:cNvSpPr>
          <p:nvPr/>
        </p:nvSpPr>
        <p:spPr bwMode="auto">
          <a:xfrm>
            <a:off x="1295400" y="1219200"/>
            <a:ext cx="91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2B"/>
                </a:solidFill>
                <a:effectLst/>
                <a:uLnTx/>
                <a:uFillTx/>
              </a:rPr>
              <a:t>Radio</a:t>
            </a:r>
          </a:p>
        </p:txBody>
      </p:sp>
      <p:sp>
        <p:nvSpPr>
          <p:cNvPr id="2495495" name="Text Box 7"/>
          <p:cNvSpPr txBox="1">
            <a:spLocks noChangeArrowheads="1"/>
          </p:cNvSpPr>
          <p:nvPr/>
        </p:nvSpPr>
        <p:spPr bwMode="auto">
          <a:xfrm>
            <a:off x="3733800" y="1219200"/>
            <a:ext cx="167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2B"/>
                </a:solidFill>
                <a:effectLst/>
                <a:uLnTx/>
                <a:uFillTx/>
              </a:rPr>
              <a:t>Far-Infrared</a:t>
            </a:r>
          </a:p>
        </p:txBody>
      </p:sp>
      <p:sp>
        <p:nvSpPr>
          <p:cNvPr id="2495496" name="Text Box 8"/>
          <p:cNvSpPr txBox="1">
            <a:spLocks noChangeArrowheads="1"/>
          </p:cNvSpPr>
          <p:nvPr/>
        </p:nvSpPr>
        <p:spPr bwMode="auto">
          <a:xfrm>
            <a:off x="7010400" y="1219200"/>
            <a:ext cx="106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2B"/>
                </a:solidFill>
                <a:effectLst/>
                <a:uLnTx/>
                <a:uFillTx/>
              </a:rPr>
              <a:t>Visible</a:t>
            </a:r>
          </a:p>
        </p:txBody>
      </p:sp>
      <p:pic>
        <p:nvPicPr>
          <p:cNvPr id="249549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40386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5498" name="Text Box 10"/>
          <p:cNvSpPr txBox="1">
            <a:spLocks noChangeArrowheads="1"/>
          </p:cNvSpPr>
          <p:nvPr/>
        </p:nvSpPr>
        <p:spPr bwMode="auto">
          <a:xfrm>
            <a:off x="415925" y="6348413"/>
            <a:ext cx="19399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a:ln>
                  <a:noFill/>
                </a:ln>
                <a:solidFill>
                  <a:srgbClr val="FFFF2B"/>
                </a:solidFill>
                <a:effectLst/>
                <a:uLnTx/>
                <a:uFillTx/>
              </a:rPr>
              <a:t>Visible + X-ray</a:t>
            </a:r>
          </a:p>
        </p:txBody>
      </p:sp>
      <p:pic>
        <p:nvPicPr>
          <p:cNvPr id="249549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046538"/>
            <a:ext cx="5638800" cy="27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5500" name="Text Box 12"/>
          <p:cNvSpPr txBox="1">
            <a:spLocks noChangeArrowheads="1"/>
          </p:cNvSpPr>
          <p:nvPr/>
        </p:nvSpPr>
        <p:spPr bwMode="auto">
          <a:xfrm>
            <a:off x="4727575" y="4038600"/>
            <a:ext cx="12922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a:ln>
                  <a:noFill/>
                </a:ln>
                <a:solidFill>
                  <a:srgbClr val="FFFF2B"/>
                </a:solidFill>
                <a:effectLst/>
                <a:uLnTx/>
                <a:uFillTx/>
              </a:rPr>
              <a:t>Dust Map</a:t>
            </a:r>
          </a:p>
        </p:txBody>
      </p:sp>
      <p:sp>
        <p:nvSpPr>
          <p:cNvPr id="2495501" name="Text Box 13"/>
          <p:cNvSpPr txBox="1">
            <a:spLocks noChangeArrowheads="1"/>
          </p:cNvSpPr>
          <p:nvPr/>
        </p:nvSpPr>
        <p:spPr bwMode="auto">
          <a:xfrm>
            <a:off x="6405563" y="6354763"/>
            <a:ext cx="25098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a:ln>
                  <a:noFill/>
                </a:ln>
                <a:solidFill>
                  <a:srgbClr val="FFFF2B"/>
                </a:solidFill>
                <a:effectLst/>
                <a:uLnTx/>
                <a:uFillTx/>
              </a:rPr>
              <a:t>Galaxy Density Map</a:t>
            </a:r>
          </a:p>
        </p:txBody>
      </p:sp>
      <p:sp>
        <p:nvSpPr>
          <p:cNvPr id="2" name="Date Placeholder 1">
            <a:extLst>
              <a:ext uri="{FF2B5EF4-FFF2-40B4-BE49-F238E27FC236}">
                <a16:creationId xmlns:a16="http://schemas.microsoft.com/office/drawing/2014/main" id="{E3997B7F-6846-454D-BACD-F7B800005B93}"/>
              </a:ext>
            </a:extLst>
          </p:cNvPr>
          <p:cNvSpPr>
            <a:spLocks noGrp="1"/>
          </p:cNvSpPr>
          <p:nvPr>
            <p:ph type="dt" sz="half" idx="10"/>
          </p:nvPr>
        </p:nvSpPr>
        <p:spPr/>
        <p:txBody>
          <a:bodyPr/>
          <a:lstStyle/>
          <a:p>
            <a:r>
              <a:rPr lang="en-US">
                <a:solidFill>
                  <a:srgbClr val="000000"/>
                </a:solidFill>
              </a:rPr>
              <a:t>8/28/2017</a:t>
            </a:r>
          </a:p>
        </p:txBody>
      </p:sp>
    </p:spTree>
    <p:extLst>
      <p:ext uri="{BB962C8B-B14F-4D97-AF65-F5344CB8AC3E}">
        <p14:creationId xmlns:p14="http://schemas.microsoft.com/office/powerpoint/2010/main" val="2639386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8A7F55E-4A81-47FF-997E-9685A86CE637}"/>
              </a:ext>
            </a:extLst>
          </p:cNvPr>
          <p:cNvSpPr>
            <a:spLocks noGrp="1"/>
          </p:cNvSpPr>
          <p:nvPr>
            <p:ph type="dt" sz="half" idx="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a:ln>
                  <a:noFill/>
                </a:ln>
                <a:solidFill>
                  <a:srgbClr val="000000">
                    <a:tint val="75000"/>
                  </a:srgbClr>
                </a:solidFill>
                <a:effectLst/>
                <a:uLnTx/>
                <a:uFillTx/>
                <a:latin typeface="Arial" panose="020B0604020202020204" pitchFamily="34" charset="0"/>
                <a:ea typeface="ＭＳ Ｐゴシック" panose="020B0600070205080204" pitchFamily="34" charset="-128"/>
                <a:cs typeface="+mn-cs"/>
              </a:rPr>
              <a:t>8/28/2017</a:t>
            </a:r>
          </a:p>
        </p:txBody>
      </p:sp>
      <p:sp>
        <p:nvSpPr>
          <p:cNvPr id="2" name="Title 1"/>
          <p:cNvSpPr>
            <a:spLocks noGrp="1"/>
          </p:cNvSpPr>
          <p:nvPr>
            <p:ph type="title"/>
          </p:nvPr>
        </p:nvSpPr>
        <p:spPr>
          <a:xfrm>
            <a:off x="299665" y="-10024"/>
            <a:ext cx="8382000" cy="637873"/>
          </a:xfrm>
        </p:spPr>
        <p:txBody>
          <a:bodyPr/>
          <a:lstStyle/>
          <a:p>
            <a:pPr algn="ctr"/>
            <a:r>
              <a:rPr lang="en-US" b="1" dirty="0"/>
              <a:t>DNA Sequencing Pipeline</a:t>
            </a:r>
          </a:p>
        </p:txBody>
      </p:sp>
      <p:grpSp>
        <p:nvGrpSpPr>
          <p:cNvPr id="4" name="Group 3"/>
          <p:cNvGrpSpPr/>
          <p:nvPr/>
        </p:nvGrpSpPr>
        <p:grpSpPr>
          <a:xfrm>
            <a:off x="76200" y="4152479"/>
            <a:ext cx="8991600" cy="1867321"/>
            <a:chOff x="1263341" y="2588299"/>
            <a:chExt cx="7068639" cy="1162819"/>
          </a:xfrm>
        </p:grpSpPr>
        <p:cxnSp>
          <p:nvCxnSpPr>
            <p:cNvPr id="5" name="Straight Arrow Connector 4"/>
            <p:cNvCxnSpPr>
              <a:stCxn id="26" idx="3"/>
              <a:endCxn id="36" idx="2"/>
            </p:cNvCxnSpPr>
            <p:nvPr/>
          </p:nvCxnSpPr>
          <p:spPr>
            <a:xfrm>
              <a:off x="2313382" y="3248006"/>
              <a:ext cx="273939" cy="989"/>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947384" y="3181703"/>
              <a:ext cx="140871" cy="5313"/>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228"/>
            <p:cNvCxnSpPr>
              <a:stCxn id="31" idx="3"/>
              <a:endCxn id="21" idx="2"/>
            </p:cNvCxnSpPr>
            <p:nvPr/>
          </p:nvCxnSpPr>
          <p:spPr>
            <a:xfrm flipV="1">
              <a:off x="6010261" y="2813825"/>
              <a:ext cx="516735" cy="30231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7533167" y="2778102"/>
              <a:ext cx="798813" cy="594360"/>
              <a:chOff x="8193827" y="2680593"/>
              <a:chExt cx="798813" cy="594360"/>
            </a:xfrm>
          </p:grpSpPr>
          <p:sp>
            <p:nvSpPr>
              <p:cNvPr id="38" name="TextBox 167"/>
              <p:cNvSpPr txBox="1"/>
              <p:nvPr/>
            </p:nvSpPr>
            <p:spPr>
              <a:xfrm>
                <a:off x="8233757" y="2874963"/>
                <a:ext cx="758883" cy="249157"/>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itchFamily="34" charset="0"/>
                    <a:ea typeface="ＭＳ Ｐゴシック"/>
                    <a:cs typeface="Arial" pitchFamily="34" charset="0"/>
                  </a:rPr>
                  <a:t>Visualization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itchFamily="34" charset="0"/>
                    <a:ea typeface="ＭＳ Ｐゴシック"/>
                    <a:cs typeface="Arial" pitchFamily="34" charset="0"/>
                  </a:rPr>
                  <a:t>    </a:t>
                </a:r>
                <a:r>
                  <a:rPr kumimoji="0" lang="en-US" sz="1000" b="1" i="0" u="none" strike="noStrike" kern="1200" cap="none" spc="0" normalizeH="0" baseline="0" noProof="0" dirty="0" err="1">
                    <a:ln>
                      <a:noFill/>
                    </a:ln>
                    <a:solidFill>
                      <a:prstClr val="black"/>
                    </a:solidFill>
                    <a:effectLst/>
                    <a:uLnTx/>
                    <a:uFillTx/>
                    <a:latin typeface="Arial" pitchFamily="34" charset="0"/>
                    <a:ea typeface="ＭＳ Ｐゴシック"/>
                    <a:cs typeface="Arial" pitchFamily="34" charset="0"/>
                  </a:rPr>
                  <a:t>Plotviz</a:t>
                </a:r>
                <a:endParaRPr kumimoji="0" lang="en-US" sz="1000" b="1" i="0" u="none" strike="noStrike" kern="1200" cap="none" spc="0" normalizeH="0" baseline="0" noProof="0" dirty="0">
                  <a:ln>
                    <a:noFill/>
                  </a:ln>
                  <a:solidFill>
                    <a:prstClr val="black"/>
                  </a:solidFill>
                  <a:effectLst/>
                  <a:uLnTx/>
                  <a:uFillTx/>
                  <a:latin typeface="Arial" pitchFamily="34" charset="0"/>
                  <a:ea typeface="ＭＳ Ｐゴシック"/>
                  <a:cs typeface="Arial" pitchFamily="34" charset="0"/>
                </a:endParaRPr>
              </a:p>
            </p:txBody>
          </p:sp>
          <p:sp>
            <p:nvSpPr>
              <p:cNvPr id="39" name="Oval 38"/>
              <p:cNvSpPr/>
              <p:nvPr/>
            </p:nvSpPr>
            <p:spPr>
              <a:xfrm>
                <a:off x="8193827" y="2680593"/>
                <a:ext cx="738909" cy="594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a:ea typeface="ＭＳ Ｐゴシック"/>
                  <a:cs typeface="+mn-cs"/>
                </a:endParaRPr>
              </a:p>
            </p:txBody>
          </p:sp>
        </p:grpSp>
        <p:grpSp>
          <p:nvGrpSpPr>
            <p:cNvPr id="10" name="Group 9"/>
            <p:cNvGrpSpPr/>
            <p:nvPr/>
          </p:nvGrpSpPr>
          <p:grpSpPr>
            <a:xfrm>
              <a:off x="2587322" y="2975210"/>
              <a:ext cx="639516" cy="545592"/>
              <a:chOff x="1614216" y="1569720"/>
              <a:chExt cx="639516" cy="545592"/>
            </a:xfrm>
          </p:grpSpPr>
          <p:sp>
            <p:nvSpPr>
              <p:cNvPr id="36" name="Oval 35"/>
              <p:cNvSpPr/>
              <p:nvPr/>
            </p:nvSpPr>
            <p:spPr>
              <a:xfrm>
                <a:off x="1614216" y="1569720"/>
                <a:ext cx="59808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7" name="TextBox 166"/>
              <p:cNvSpPr txBox="1"/>
              <p:nvPr/>
            </p:nvSpPr>
            <p:spPr>
              <a:xfrm>
                <a:off x="1633470" y="1713034"/>
                <a:ext cx="620262"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B050"/>
                    </a:solidFill>
                    <a:effectLst/>
                    <a:uLnTx/>
                    <a:uFillTx/>
                    <a:latin typeface="Arial" charset="0"/>
                    <a:ea typeface="ＭＳ Ｐゴシック"/>
                    <a:cs typeface="+mn-cs"/>
                  </a:rPr>
                  <a:t>Blocking </a:t>
                </a:r>
              </a:p>
            </p:txBody>
          </p:sp>
        </p:grpSp>
        <p:grpSp>
          <p:nvGrpSpPr>
            <p:cNvPr id="11" name="Group 10"/>
            <p:cNvGrpSpPr/>
            <p:nvPr/>
          </p:nvGrpSpPr>
          <p:grpSpPr>
            <a:xfrm>
              <a:off x="4088255" y="2956158"/>
              <a:ext cx="703725" cy="545592"/>
              <a:chOff x="4286234" y="2819400"/>
              <a:chExt cx="703725" cy="545592"/>
            </a:xfrm>
          </p:grpSpPr>
          <p:sp>
            <p:nvSpPr>
              <p:cNvPr id="34" name="Oval 33"/>
              <p:cNvSpPr/>
              <p:nvPr/>
            </p:nvSpPr>
            <p:spPr>
              <a:xfrm>
                <a:off x="4296213" y="2819400"/>
                <a:ext cx="69374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5" name="TextBox 164"/>
              <p:cNvSpPr txBox="1"/>
              <p:nvPr/>
            </p:nvSpPr>
            <p:spPr>
              <a:xfrm>
                <a:off x="4286234" y="2907268"/>
                <a:ext cx="645465" cy="25873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B050"/>
                    </a:solidFill>
                    <a:effectLst/>
                    <a:uLnTx/>
                    <a:uFillTx/>
                    <a:latin typeface="Arial" charset="0"/>
                    <a:ea typeface="ＭＳ Ｐゴシック"/>
                    <a:cs typeface="+mn-cs"/>
                  </a:rPr>
                  <a:t>Sequence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B050"/>
                    </a:solidFill>
                    <a:effectLst/>
                    <a:uLnTx/>
                    <a:uFillTx/>
                    <a:latin typeface="Arial" charset="0"/>
                    <a:ea typeface="ＭＳ Ｐゴシック"/>
                    <a:cs typeface="+mn-cs"/>
                  </a:rPr>
                  <a:t>alignment</a:t>
                </a:r>
              </a:p>
            </p:txBody>
          </p:sp>
        </p:grpSp>
        <p:grpSp>
          <p:nvGrpSpPr>
            <p:cNvPr id="12" name="Group 11"/>
            <p:cNvGrpSpPr/>
            <p:nvPr/>
          </p:nvGrpSpPr>
          <p:grpSpPr>
            <a:xfrm>
              <a:off x="6523562" y="3324056"/>
              <a:ext cx="519384" cy="427062"/>
              <a:chOff x="4800600" y="1593348"/>
              <a:chExt cx="519384" cy="427062"/>
            </a:xfrm>
          </p:grpSpPr>
          <p:sp>
            <p:nvSpPr>
              <p:cNvPr id="32" name="Oval 31"/>
              <p:cNvSpPr/>
              <p:nvPr/>
            </p:nvSpPr>
            <p:spPr>
              <a:xfrm>
                <a:off x="4800600" y="1593348"/>
                <a:ext cx="519384" cy="4270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3" name="TextBox 162"/>
              <p:cNvSpPr txBox="1"/>
              <p:nvPr/>
            </p:nvSpPr>
            <p:spPr>
              <a:xfrm>
                <a:off x="4882121" y="1722120"/>
                <a:ext cx="380827"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0000"/>
                    </a:solidFill>
                    <a:effectLst/>
                    <a:uLnTx/>
                    <a:uFillTx/>
                    <a:latin typeface="Arial" charset="0"/>
                    <a:ea typeface="ＭＳ Ｐゴシック"/>
                    <a:cs typeface="+mn-cs"/>
                  </a:rPr>
                  <a:t>MDS</a:t>
                </a:r>
              </a:p>
            </p:txBody>
          </p:sp>
        </p:grpSp>
        <p:grpSp>
          <p:nvGrpSpPr>
            <p:cNvPr id="13" name="Group 12"/>
            <p:cNvGrpSpPr/>
            <p:nvPr/>
          </p:nvGrpSpPr>
          <p:grpSpPr>
            <a:xfrm>
              <a:off x="4986324" y="2867043"/>
              <a:ext cx="1023937" cy="838187"/>
              <a:chOff x="5085911" y="2819400"/>
              <a:chExt cx="685800" cy="533400"/>
            </a:xfrm>
          </p:grpSpPr>
          <p:grpSp>
            <p:nvGrpSpPr>
              <p:cNvPr id="28" name="Group 27"/>
              <p:cNvGrpSpPr/>
              <p:nvPr/>
            </p:nvGrpSpPr>
            <p:grpSpPr>
              <a:xfrm>
                <a:off x="5085911" y="2819400"/>
                <a:ext cx="685800" cy="533400"/>
                <a:chOff x="1143000" y="2057400"/>
                <a:chExt cx="533400" cy="381000"/>
              </a:xfrm>
            </p:grpSpPr>
            <p:sp>
              <p:nvSpPr>
                <p:cNvPr id="30" name="Flowchart: Multidocument 29"/>
                <p:cNvSpPr/>
                <p:nvPr/>
              </p:nvSpPr>
              <p:spPr>
                <a:xfrm>
                  <a:off x="1143000" y="2057400"/>
                  <a:ext cx="533400" cy="38100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1" name="TextBox 6"/>
                <p:cNvSpPr txBox="1"/>
                <p:nvPr/>
              </p:nvSpPr>
              <p:spPr>
                <a:xfrm>
                  <a:off x="1143000" y="2133600"/>
                  <a:ext cx="533400" cy="74051"/>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charset="0"/>
                    <a:ea typeface="ＭＳ Ｐゴシック"/>
                    <a:cs typeface="+mn-cs"/>
                  </a:endParaRPr>
                </a:p>
              </p:txBody>
            </p:sp>
          </p:grpSp>
          <p:sp>
            <p:nvSpPr>
              <p:cNvPr id="29" name="TextBox 158"/>
              <p:cNvSpPr txBox="1"/>
              <p:nvPr/>
            </p:nvSpPr>
            <p:spPr>
              <a:xfrm>
                <a:off x="5104882" y="2919378"/>
                <a:ext cx="605946" cy="28967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charset="0"/>
                    <a:ea typeface="ＭＳ Ｐゴシック"/>
                    <a:cs typeface="+mn-cs"/>
                  </a:rPr>
                  <a:t>Dissimilarity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charset="0"/>
                    <a:ea typeface="ＭＳ Ｐゴシック"/>
                    <a:cs typeface="+mn-cs"/>
                  </a:rPr>
                  <a:t>Matrix</a:t>
                </a:r>
                <a:br>
                  <a:rPr kumimoji="0" lang="en-US" sz="1050" b="1" i="0" u="none" strike="noStrike" kern="1200" cap="none" spc="0" normalizeH="0" baseline="0" noProof="0" dirty="0">
                    <a:ln>
                      <a:noFill/>
                    </a:ln>
                    <a:solidFill>
                      <a:prstClr val="black"/>
                    </a:solidFill>
                    <a:effectLst/>
                    <a:uLnTx/>
                    <a:uFillTx/>
                    <a:latin typeface="Arial" charset="0"/>
                    <a:ea typeface="ＭＳ Ｐゴシック"/>
                    <a:cs typeface="+mn-cs"/>
                  </a:rPr>
                </a:br>
                <a:endParaRPr kumimoji="0" lang="en-US" sz="1050" b="1" i="0" u="none" strike="noStrike" kern="1200" cap="none" spc="0" normalizeH="0" baseline="0" noProof="0" dirty="0">
                  <a:ln>
                    <a:noFill/>
                  </a:ln>
                  <a:solidFill>
                    <a:prstClr val="black"/>
                  </a:solidFill>
                  <a:effectLst/>
                  <a:uLnTx/>
                  <a:uFillTx/>
                  <a:latin typeface="Arial" charset="0"/>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charset="0"/>
                    <a:ea typeface="ＭＳ Ｐゴシック"/>
                    <a:cs typeface="+mn-cs"/>
                  </a:rPr>
                  <a:t>N(N-1)/</a:t>
                </a:r>
                <a:r>
                  <a:rPr kumimoji="0" lang="en-US" sz="1000" b="1" i="0" u="none" strike="noStrike" kern="1200" cap="none" spc="0" normalizeH="0" baseline="0" noProof="0" dirty="0">
                    <a:ln>
                      <a:noFill/>
                    </a:ln>
                    <a:solidFill>
                      <a:prstClr val="black"/>
                    </a:solidFill>
                    <a:effectLst/>
                    <a:uLnTx/>
                    <a:uFillTx/>
                    <a:latin typeface="Arial" charset="0"/>
                    <a:ea typeface="ＭＳ Ｐゴシック"/>
                    <a:cs typeface="+mn-cs"/>
                  </a:rPr>
                  <a:t>2 values</a:t>
                </a:r>
              </a:p>
            </p:txBody>
          </p:sp>
        </p:grpSp>
        <p:cxnSp>
          <p:nvCxnSpPr>
            <p:cNvPr id="14" name="Straight Arrow Connector 247"/>
            <p:cNvCxnSpPr/>
            <p:nvPr/>
          </p:nvCxnSpPr>
          <p:spPr>
            <a:xfrm flipV="1">
              <a:off x="7074002" y="3086799"/>
              <a:ext cx="442346" cy="435335"/>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263341" y="2836617"/>
              <a:ext cx="1155294" cy="822778"/>
              <a:chOff x="1354895" y="2753860"/>
              <a:chExt cx="1140059" cy="827540"/>
            </a:xfrm>
          </p:grpSpPr>
          <p:sp>
            <p:nvSpPr>
              <p:cNvPr id="26" name="Flowchart: Multidocument 25"/>
              <p:cNvSpPr/>
              <p:nvPr/>
            </p:nvSpPr>
            <p:spPr>
              <a:xfrm>
                <a:off x="1354895" y="2753860"/>
                <a:ext cx="1036195" cy="82754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27" name="TextBox 6"/>
              <p:cNvSpPr txBox="1"/>
              <p:nvPr/>
            </p:nvSpPr>
            <p:spPr>
              <a:xfrm>
                <a:off x="1414009" y="3018244"/>
                <a:ext cx="1080945" cy="260237"/>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charset="0"/>
                    <a:ea typeface="ＭＳ Ｐゴシック"/>
                    <a:cs typeface="+mn-cs"/>
                  </a:rPr>
                  <a:t>FASTA File</a:t>
                </a:r>
                <a:br>
                  <a:rPr kumimoji="0" lang="en-US" sz="1050" b="1" i="0" u="none" strike="noStrike" kern="1200" cap="none" spc="0" normalizeH="0" baseline="0" noProof="0" dirty="0">
                    <a:ln>
                      <a:noFill/>
                    </a:ln>
                    <a:solidFill>
                      <a:prstClr val="black"/>
                    </a:solidFill>
                    <a:effectLst/>
                    <a:uLnTx/>
                    <a:uFillTx/>
                    <a:latin typeface="Arial" charset="0"/>
                    <a:ea typeface="ＭＳ Ｐゴシック"/>
                    <a:cs typeface="+mn-cs"/>
                  </a:rPr>
                </a:br>
                <a:r>
                  <a:rPr kumimoji="0" lang="en-US" sz="1050" b="1" i="0" u="none" strike="noStrike" kern="1200" cap="none" spc="0" normalizeH="0" baseline="0" noProof="0" dirty="0">
                    <a:ln>
                      <a:noFill/>
                    </a:ln>
                    <a:solidFill>
                      <a:prstClr val="black"/>
                    </a:solidFill>
                    <a:effectLst/>
                    <a:uLnTx/>
                    <a:uFillTx/>
                    <a:latin typeface="Arial" charset="0"/>
                    <a:ea typeface="ＭＳ Ｐゴシック"/>
                    <a:cs typeface="+mn-cs"/>
                  </a:rPr>
                  <a:t>N Sequences</a:t>
                </a:r>
              </a:p>
            </p:txBody>
          </p:sp>
        </p:grpSp>
        <p:grpSp>
          <p:nvGrpSpPr>
            <p:cNvPr id="16" name="Group 15"/>
            <p:cNvGrpSpPr/>
            <p:nvPr/>
          </p:nvGrpSpPr>
          <p:grpSpPr>
            <a:xfrm>
              <a:off x="3293734" y="2899446"/>
              <a:ext cx="685800" cy="66745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Arial" charset="0"/>
                  <a:ea typeface="ＭＳ Ｐゴシック"/>
                  <a:cs typeface="+mn-cs"/>
                </a:endParaRPr>
              </a:p>
            </p:txBody>
          </p:sp>
          <p:sp>
            <p:nvSpPr>
              <p:cNvPr id="25" name="TextBox 154"/>
              <p:cNvSpPr txBox="1"/>
              <p:nvPr/>
            </p:nvSpPr>
            <p:spPr>
              <a:xfrm>
                <a:off x="3475673" y="2886654"/>
                <a:ext cx="643553" cy="35936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B050"/>
                    </a:solidFill>
                    <a:effectLst/>
                    <a:uLnTx/>
                    <a:uFillTx/>
                    <a:latin typeface="Arial" charset="0"/>
                    <a:ea typeface="ＭＳ Ｐゴシック"/>
                    <a:cs typeface="+mn-cs"/>
                  </a:rPr>
                  <a:t>Form block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B050"/>
                    </a:solidFill>
                    <a:effectLst/>
                    <a:uLnTx/>
                    <a:uFillTx/>
                    <a:latin typeface="Arial" charset="0"/>
                    <a:ea typeface="ＭＳ Ｐゴシック"/>
                    <a:cs typeface="+mn-cs"/>
                  </a:rPr>
                  <a:t>Pairings</a:t>
                </a:r>
              </a:p>
            </p:txBody>
          </p:sp>
        </p:grpSp>
        <p:grpSp>
          <p:nvGrpSpPr>
            <p:cNvPr id="17" name="Group 16"/>
            <p:cNvGrpSpPr/>
            <p:nvPr/>
          </p:nvGrpSpPr>
          <p:grpSpPr>
            <a:xfrm>
              <a:off x="6526996" y="2588299"/>
              <a:ext cx="666814" cy="451050"/>
              <a:chOff x="4800600" y="1569721"/>
              <a:chExt cx="666814" cy="451050"/>
            </a:xfrm>
          </p:grpSpPr>
          <p:sp>
            <p:nvSpPr>
              <p:cNvPr id="21" name="Oval 20"/>
              <p:cNvSpPr/>
              <p:nvPr/>
            </p:nvSpPr>
            <p:spPr>
              <a:xfrm>
                <a:off x="4800600" y="1569721"/>
                <a:ext cx="601816" cy="451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22" name="TextBox 151"/>
              <p:cNvSpPr txBox="1"/>
              <p:nvPr/>
            </p:nvSpPr>
            <p:spPr>
              <a:xfrm>
                <a:off x="4808473" y="1664622"/>
                <a:ext cx="658941"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err="1">
                    <a:ln>
                      <a:noFill/>
                    </a:ln>
                    <a:solidFill>
                      <a:srgbClr val="FF0000"/>
                    </a:solidFill>
                    <a:effectLst/>
                    <a:uLnTx/>
                    <a:uFillTx/>
                    <a:latin typeface="Arial" charset="0"/>
                    <a:ea typeface="ＭＳ Ｐゴシック"/>
                    <a:cs typeface="+mn-cs"/>
                  </a:rPr>
                  <a:t>Pairwise</a:t>
                </a:r>
                <a:endParaRPr kumimoji="0" lang="en-US" sz="1050" b="1" i="0" u="none" strike="noStrike" kern="1200" cap="none" spc="0" normalizeH="0" baseline="0" noProof="0" dirty="0">
                  <a:ln>
                    <a:noFill/>
                  </a:ln>
                  <a:solidFill>
                    <a:srgbClr val="FF0000"/>
                  </a:solidFill>
                  <a:effectLst/>
                  <a:uLnTx/>
                  <a:uFillTx/>
                  <a:latin typeface="Arial" charset="0"/>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0000"/>
                    </a:solidFill>
                    <a:effectLst/>
                    <a:uLnTx/>
                    <a:uFillTx/>
                    <a:latin typeface="Arial" charset="0"/>
                    <a:ea typeface="ＭＳ Ｐゴシック"/>
                    <a:cs typeface="+mn-cs"/>
                  </a:rPr>
                  <a:t>clustering</a:t>
                </a:r>
              </a:p>
            </p:txBody>
          </p:sp>
        </p:grpSp>
        <p:cxnSp>
          <p:nvCxnSpPr>
            <p:cNvPr id="18" name="Straight Arrow Connector 263"/>
            <p:cNvCxnSpPr/>
            <p:nvPr/>
          </p:nvCxnSpPr>
          <p:spPr>
            <a:xfrm>
              <a:off x="7133905" y="2802092"/>
              <a:ext cx="356480" cy="274956"/>
            </a:xfrm>
            <a:prstGeom prst="bentConnector3">
              <a:avLst>
                <a:gd name="adj1" fmla="val 44346"/>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010261" y="3116136"/>
              <a:ext cx="513301" cy="421451"/>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3185408" y="3248006"/>
              <a:ext cx="114660" cy="4610"/>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flipV="1">
            <a:off x="4572000" y="5105400"/>
            <a:ext cx="179194" cy="8532"/>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1143000" y="483809"/>
            <a:ext cx="8001001" cy="2743200"/>
            <a:chOff x="496802" y="990600"/>
            <a:chExt cx="7969368" cy="2743200"/>
          </a:xfrm>
        </p:grpSpPr>
        <p:sp>
          <p:nvSpPr>
            <p:cNvPr id="61" name="TextBox 60"/>
            <p:cNvSpPr txBox="1"/>
            <p:nvPr/>
          </p:nvSpPr>
          <p:spPr>
            <a:xfrm>
              <a:off x="496802" y="990600"/>
              <a:ext cx="79693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Illumina/</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Solexa</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Roche/454 Life Sciences   Applied Biosystems/</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SOLiD</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64" name="Group 63"/>
            <p:cNvGrpSpPr/>
            <p:nvPr/>
          </p:nvGrpSpPr>
          <p:grpSpPr>
            <a:xfrm>
              <a:off x="609600" y="1385824"/>
              <a:ext cx="7162800" cy="2347976"/>
              <a:chOff x="609600" y="1385824"/>
              <a:chExt cx="6705600" cy="2067052"/>
            </a:xfrm>
          </p:grpSpPr>
          <p:pic>
            <p:nvPicPr>
              <p:cNvPr id="262146" name="Picture 2"/>
              <p:cNvPicPr>
                <a:picLocks noChangeAspect="1" noChangeArrowheads="1"/>
              </p:cNvPicPr>
              <p:nvPr/>
            </p:nvPicPr>
            <p:blipFill>
              <a:blip r:embed="rId3" cstate="print"/>
              <a:srcRect/>
              <a:stretch>
                <a:fillRect/>
              </a:stretch>
            </p:blipFill>
            <p:spPr bwMode="auto">
              <a:xfrm>
                <a:off x="609600" y="1395413"/>
                <a:ext cx="2286000" cy="204787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rcRect/>
              <a:stretch>
                <a:fillRect/>
              </a:stretch>
            </p:blipFill>
            <p:spPr bwMode="auto">
              <a:xfrm>
                <a:off x="3086100" y="1390650"/>
                <a:ext cx="2057400" cy="205740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rcRect/>
              <a:stretch>
                <a:fillRect/>
              </a:stretch>
            </p:blipFill>
            <p:spPr bwMode="auto">
              <a:xfrm>
                <a:off x="5334000" y="1385824"/>
                <a:ext cx="1981200" cy="2067052"/>
              </a:xfrm>
              <a:prstGeom prst="rect">
                <a:avLst/>
              </a:prstGeom>
              <a:noFill/>
              <a:ln w="9525">
                <a:noFill/>
                <a:miter lim="800000"/>
                <a:headEnd/>
                <a:tailEnd/>
              </a:ln>
            </p:spPr>
          </p:pic>
        </p:grpSp>
      </p:grpSp>
      <p:sp>
        <p:nvSpPr>
          <p:cNvPr id="65" name="Down Arrow 64"/>
          <p:cNvSpPr/>
          <p:nvPr/>
        </p:nvSpPr>
        <p:spPr>
          <a:xfrm rot="2951758">
            <a:off x="3393362" y="3110070"/>
            <a:ext cx="228600" cy="892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ＭＳ Ｐゴシック"/>
              <a:cs typeface="+mn-cs"/>
            </a:endParaRPr>
          </a:p>
        </p:txBody>
      </p:sp>
      <p:pic>
        <p:nvPicPr>
          <p:cNvPr id="262149" name="Picture 5"/>
          <p:cNvPicPr>
            <a:picLocks noChangeAspect="1" noChangeArrowheads="1"/>
          </p:cNvPicPr>
          <p:nvPr/>
        </p:nvPicPr>
        <p:blipFill>
          <a:blip r:embed="rId6" cstate="print"/>
          <a:srcRect/>
          <a:stretch>
            <a:fillRect/>
          </a:stretch>
        </p:blipFill>
        <p:spPr bwMode="auto">
          <a:xfrm>
            <a:off x="152400" y="1524000"/>
            <a:ext cx="914400" cy="914400"/>
          </a:xfrm>
          <a:prstGeom prst="rect">
            <a:avLst/>
          </a:prstGeom>
          <a:noFill/>
          <a:ln w="9525">
            <a:noFill/>
            <a:miter lim="800000"/>
            <a:headEnd/>
            <a:tailEnd/>
          </a:ln>
        </p:spPr>
      </p:pic>
      <p:sp>
        <p:nvSpPr>
          <p:cNvPr id="68" name="TextBox 67"/>
          <p:cNvSpPr txBox="1"/>
          <p:nvPr/>
        </p:nvSpPr>
        <p:spPr>
          <a:xfrm>
            <a:off x="152400" y="1143000"/>
            <a:ext cx="9450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Internet</a:t>
            </a:r>
          </a:p>
        </p:txBody>
      </p:sp>
      <p:sp>
        <p:nvSpPr>
          <p:cNvPr id="69" name="Down Arrow 68"/>
          <p:cNvSpPr/>
          <p:nvPr/>
        </p:nvSpPr>
        <p:spPr>
          <a:xfrm>
            <a:off x="304800" y="25146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70" name="Oval 69"/>
          <p:cNvSpPr/>
          <p:nvPr/>
        </p:nvSpPr>
        <p:spPr>
          <a:xfrm>
            <a:off x="1371600" y="3733800"/>
            <a:ext cx="1828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B050"/>
                </a:solidFill>
                <a:effectLst/>
                <a:uLnTx/>
                <a:uFillTx/>
                <a:latin typeface="Arial"/>
                <a:ea typeface="ＭＳ Ｐゴシック"/>
                <a:cs typeface="+mn-cs"/>
              </a:rPr>
              <a:t>Read Alignment</a:t>
            </a:r>
          </a:p>
        </p:txBody>
      </p:sp>
      <p:sp>
        <p:nvSpPr>
          <p:cNvPr id="71" name="Down Arrow 70"/>
          <p:cNvSpPr/>
          <p:nvPr/>
        </p:nvSpPr>
        <p:spPr>
          <a:xfrm rot="19948085">
            <a:off x="861978" y="2483762"/>
            <a:ext cx="228600" cy="147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ＭＳ Ｐゴシック"/>
              <a:cs typeface="+mn-cs"/>
            </a:endParaRPr>
          </a:p>
        </p:txBody>
      </p:sp>
      <p:cxnSp>
        <p:nvCxnSpPr>
          <p:cNvPr id="73" name="Straight Arrow Connector 72"/>
          <p:cNvCxnSpPr/>
          <p:nvPr/>
        </p:nvCxnSpPr>
        <p:spPr>
          <a:xfrm rot="5400000">
            <a:off x="1980406" y="4572000"/>
            <a:ext cx="3055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343400" y="3200400"/>
            <a:ext cx="417967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~300 million base pairs per day leading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~3000 sequences per day per instrument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500 instruments at ~0.5M</a:t>
            </a:r>
            <a:r>
              <a:rPr kumimoji="0" lang="en-US" sz="1800" b="0"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each</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6" name="TextBox 75"/>
          <p:cNvSpPr txBox="1"/>
          <p:nvPr/>
        </p:nvSpPr>
        <p:spPr>
          <a:xfrm>
            <a:off x="1981200" y="5715000"/>
            <a:ext cx="13075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MapReduce</a:t>
            </a:r>
          </a:p>
        </p:txBody>
      </p:sp>
      <p:sp>
        <p:nvSpPr>
          <p:cNvPr id="77" name="TextBox 76"/>
          <p:cNvSpPr txBox="1"/>
          <p:nvPr/>
        </p:nvSpPr>
        <p:spPr>
          <a:xfrm>
            <a:off x="6833234" y="4953000"/>
            <a:ext cx="5581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MPI</a:t>
            </a:r>
          </a:p>
        </p:txBody>
      </p:sp>
    </p:spTree>
    <p:extLst>
      <p:ext uri="{BB962C8B-B14F-4D97-AF65-F5344CB8AC3E}">
        <p14:creationId xmlns:p14="http://schemas.microsoft.com/office/powerpoint/2010/main" val="722038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C:\Users\Geoffrey Fox\Desktop\mina1.bmp"/>
          <p:cNvPicPr>
            <a:picLocks noChangeAspect="1" noChangeArrowheads="1"/>
          </p:cNvPicPr>
          <p:nvPr/>
        </p:nvPicPr>
        <p:blipFill rotWithShape="1">
          <a:blip r:embed="rId3">
            <a:extLst>
              <a:ext uri="{28A0092B-C50C-407E-A947-70E740481C1C}">
                <a14:useLocalDpi xmlns:a14="http://schemas.microsoft.com/office/drawing/2010/main" val="0"/>
              </a:ext>
            </a:extLst>
          </a:blip>
          <a:srcRect r="43907" b="24581"/>
          <a:stretch/>
        </p:blipFill>
        <p:spPr bwMode="auto">
          <a:xfrm>
            <a:off x="-13447" y="0"/>
            <a:ext cx="9157447" cy="6858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7800" y="6248400"/>
            <a:ext cx="344241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100,043 Metagenomics Sequences</a:t>
            </a:r>
          </a:p>
        </p:txBody>
      </p:sp>
      <p:sp>
        <p:nvSpPr>
          <p:cNvPr id="2" name="Date Placeholder 1">
            <a:extLst>
              <a:ext uri="{FF2B5EF4-FFF2-40B4-BE49-F238E27FC236}">
                <a16:creationId xmlns:a16="http://schemas.microsoft.com/office/drawing/2014/main" id="{C2C7E7A7-47AD-49CD-8FA5-6CD1AF3B1F58}"/>
              </a:ext>
            </a:extLst>
          </p:cNvPr>
          <p:cNvSpPr>
            <a:spLocks noGrp="1"/>
          </p:cNvSpPr>
          <p:nvPr>
            <p:ph type="dt" sz="half" idx="10"/>
          </p:nvPr>
        </p:nvSpPr>
        <p:spPr/>
        <p:txBody>
          <a:bodyPr/>
          <a:lstStyle/>
          <a:p>
            <a:r>
              <a:rPr lang="en-US"/>
              <a:t>8/28/2017</a:t>
            </a:r>
          </a:p>
        </p:txBody>
      </p:sp>
      <p:sp>
        <p:nvSpPr>
          <p:cNvPr id="3" name="Slide Number Placeholder 2">
            <a:extLst>
              <a:ext uri="{FF2B5EF4-FFF2-40B4-BE49-F238E27FC236}">
                <a16:creationId xmlns:a16="http://schemas.microsoft.com/office/drawing/2014/main" id="{CA601560-CE81-47A8-9B68-2FA133CDF4D3}"/>
              </a:ext>
            </a:extLst>
          </p:cNvPr>
          <p:cNvSpPr>
            <a:spLocks noGrp="1"/>
          </p:cNvSpPr>
          <p:nvPr>
            <p:ph type="sldNum" sz="quarter" idx="12"/>
          </p:nvPr>
        </p:nvSpPr>
        <p:spPr/>
        <p:txBody>
          <a:bodyPr/>
          <a:lstStyle/>
          <a:p>
            <a:fld id="{04EFFF6C-AE4E-4FE6-A064-67A5E3D5DC7A}" type="slidenum">
              <a:rPr lang="en-US" smtClean="0"/>
              <a:pPr/>
              <a:t>29</a:t>
            </a:fld>
            <a:endParaRPr lang="en-US"/>
          </a:p>
        </p:txBody>
      </p:sp>
    </p:spTree>
    <p:extLst>
      <p:ext uri="{BB962C8B-B14F-4D97-AF65-F5344CB8AC3E}">
        <p14:creationId xmlns:p14="http://schemas.microsoft.com/office/powerpoint/2010/main" val="87177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1" y="193675"/>
            <a:ext cx="8382000" cy="873125"/>
          </a:xfrm>
        </p:spPr>
        <p:txBody>
          <a:bodyPr/>
          <a:lstStyle/>
          <a:p>
            <a:r>
              <a:rPr lang="en-US" dirty="0"/>
              <a:t>My Motivation for Research</a:t>
            </a:r>
          </a:p>
        </p:txBody>
      </p:sp>
      <p:sp>
        <p:nvSpPr>
          <p:cNvPr id="3" name="Content Placeholder 2"/>
          <p:cNvSpPr>
            <a:spLocks noGrp="1"/>
          </p:cNvSpPr>
          <p:nvPr>
            <p:ph idx="1"/>
          </p:nvPr>
        </p:nvSpPr>
        <p:spPr>
          <a:xfrm>
            <a:off x="306388" y="1336674"/>
            <a:ext cx="8380412" cy="4302125"/>
          </a:xfrm>
        </p:spPr>
        <p:txBody>
          <a:bodyPr/>
          <a:lstStyle/>
          <a:p>
            <a:r>
              <a:rPr lang="en-US" dirty="0"/>
              <a:t>Try to understand things and in particular try to understand how and why computers are useful</a:t>
            </a:r>
          </a:p>
          <a:p>
            <a:r>
              <a:rPr lang="en-US" dirty="0"/>
              <a:t>Started as an undergraduate with summer research </a:t>
            </a:r>
          </a:p>
          <a:p>
            <a:r>
              <a:rPr lang="en-US" dirty="0"/>
              <a:t>As a beginning PhD student, my supervisor told me “Geoffrey: nobody looks at data”</a:t>
            </a:r>
          </a:p>
          <a:p>
            <a:r>
              <a:rPr lang="en-US" dirty="0"/>
              <a:t>So I learnt particle physics theory so I could do high quality data analysis</a:t>
            </a:r>
          </a:p>
          <a:p>
            <a:pPr lvl="1"/>
            <a:r>
              <a:rPr lang="en-US" dirty="0"/>
              <a:t>Build models</a:t>
            </a:r>
          </a:p>
          <a:p>
            <a:pPr lvl="1"/>
            <a:r>
              <a:rPr lang="en-US" dirty="0"/>
              <a:t>Collect together data</a:t>
            </a:r>
          </a:p>
          <a:p>
            <a:pPr lvl="1"/>
            <a:r>
              <a:rPr lang="en-US" dirty="0"/>
              <a:t>Fit models to data</a:t>
            </a:r>
          </a:p>
          <a:p>
            <a:pPr lvl="1"/>
            <a:r>
              <a:rPr lang="en-US" dirty="0"/>
              <a:t>Called </a:t>
            </a:r>
            <a:r>
              <a:rPr lang="en-US" b="1" dirty="0"/>
              <a:t>Phenomenology</a:t>
            </a:r>
            <a:r>
              <a:rPr lang="en-US" dirty="0"/>
              <a:t> in those days but today might be called </a:t>
            </a:r>
            <a:r>
              <a:rPr lang="en-US" b="1" dirty="0"/>
              <a:t>Data Science</a:t>
            </a:r>
          </a:p>
        </p:txBody>
      </p:sp>
      <p:sp>
        <p:nvSpPr>
          <p:cNvPr id="6" name="Date Placeholder 5">
            <a:extLst>
              <a:ext uri="{FF2B5EF4-FFF2-40B4-BE49-F238E27FC236}">
                <a16:creationId xmlns:a16="http://schemas.microsoft.com/office/drawing/2014/main" id="{7B74266E-2328-4325-BA21-28021A4123F7}"/>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1315495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9F96EE9-80A2-4337-BB3B-8BDE320BC204}"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rgbClr val="000000"/>
              </a:solidFill>
              <a:effectLst/>
              <a:uLnTx/>
              <a:uFillTx/>
            </a:endParaRPr>
          </a:p>
        </p:txBody>
      </p:sp>
      <p:pic>
        <p:nvPicPr>
          <p:cNvPr id="14339" name="Picture 7" descr="Picture2"/>
          <p:cNvPicPr>
            <a:picLocks noGrp="1" noChangeAspect="1" noChangeArrowheads="1"/>
          </p:cNvPicPr>
          <p:nvPr>
            <p:ph idx="4294967295"/>
          </p:nvPr>
        </p:nvPicPr>
        <p:blipFill>
          <a:blip r:embed="rId3" cstate="print"/>
          <a:srcRect/>
          <a:stretch>
            <a:fillRect/>
          </a:stretch>
        </p:blipFill>
        <p:spPr>
          <a:xfrm>
            <a:off x="914400" y="0"/>
            <a:ext cx="8229600" cy="6835533"/>
          </a:xfrm>
        </p:spPr>
      </p:pic>
      <p:sp>
        <p:nvSpPr>
          <p:cNvPr id="4" name="TextBox 3"/>
          <p:cNvSpPr txBox="1"/>
          <p:nvPr/>
        </p:nvSpPr>
        <p:spPr>
          <a:xfrm>
            <a:off x="0" y="1295400"/>
            <a:ext cx="2590800"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rPr>
              <a:t>Lightweight Cyberinfrastructure to support mobile Data gathering expeditions plus classic central resources (as a cloud)</a:t>
            </a:r>
          </a:p>
        </p:txBody>
      </p:sp>
      <p:sp>
        <p:nvSpPr>
          <p:cNvPr id="2" name="Date Placeholder 1">
            <a:extLst>
              <a:ext uri="{FF2B5EF4-FFF2-40B4-BE49-F238E27FC236}">
                <a16:creationId xmlns:a16="http://schemas.microsoft.com/office/drawing/2014/main" id="{53F3F6F8-BD84-4A5B-B96B-D868D5C5DB55}"/>
              </a:ext>
            </a:extLst>
          </p:cNvPr>
          <p:cNvSpPr>
            <a:spLocks noGrp="1"/>
          </p:cNvSpPr>
          <p:nvPr>
            <p:ph type="dt" sz="half" idx="10"/>
          </p:nvPr>
        </p:nvSpPr>
        <p:spPr/>
        <p:txBody>
          <a:bodyPr/>
          <a:lstStyle/>
          <a:p>
            <a:r>
              <a:rPr lang="en-US">
                <a:solidFill>
                  <a:srgbClr val="000000"/>
                </a:solidFill>
              </a:rPr>
              <a:t>8/28/2017</a:t>
            </a:r>
          </a:p>
        </p:txBody>
      </p:sp>
    </p:spTree>
    <p:extLst>
      <p:ext uri="{BB962C8B-B14F-4D97-AF65-F5344CB8AC3E}">
        <p14:creationId xmlns:p14="http://schemas.microsoft.com/office/powerpoint/2010/main" val="2584993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0200" cy="1143000"/>
          </a:xfrm>
        </p:spPr>
        <p:txBody>
          <a:bodyPr>
            <a:normAutofit/>
          </a:bodyPr>
          <a:lstStyle/>
          <a:p>
            <a:r>
              <a:rPr lang="en-US" b="1" dirty="0"/>
              <a:t>Data Centers Clouds &amp; </a:t>
            </a:r>
            <a:br>
              <a:rPr lang="en-US" b="1" dirty="0"/>
            </a:br>
            <a:r>
              <a:rPr lang="en-US" b="1" dirty="0"/>
              <a:t>Economies of Scale I</a:t>
            </a:r>
          </a:p>
        </p:txBody>
      </p:sp>
      <p:sp>
        <p:nvSpPr>
          <p:cNvPr id="3" name="Text Placeholder 2"/>
          <p:cNvSpPr>
            <a:spLocks noGrp="1"/>
          </p:cNvSpPr>
          <p:nvPr>
            <p:ph type="body" sz="quarter" idx="4294967295"/>
          </p:nvPr>
        </p:nvSpPr>
        <p:spPr>
          <a:xfrm>
            <a:off x="-5538" y="990288"/>
            <a:ext cx="4749800" cy="4953000"/>
          </a:xfrm>
        </p:spPr>
        <p:txBody>
          <a:bodyPr/>
          <a:lstStyle/>
          <a:p>
            <a:pPr>
              <a:buNone/>
            </a:pPr>
            <a:r>
              <a:rPr lang="en-US" sz="2800" dirty="0"/>
              <a:t>Range in size from “edge” facilities to </a:t>
            </a:r>
            <a:r>
              <a:rPr lang="en-US" sz="2800" dirty="0" err="1"/>
              <a:t>megascale</a:t>
            </a:r>
            <a:r>
              <a:rPr lang="en-US" sz="2800" dirty="0"/>
              <a:t>.</a:t>
            </a:r>
          </a:p>
          <a:p>
            <a:pPr>
              <a:buNone/>
            </a:pPr>
            <a:r>
              <a:rPr lang="en-US" sz="2800" dirty="0"/>
              <a:t>Economies of scale</a:t>
            </a:r>
          </a:p>
          <a:p>
            <a:pPr marL="346075" lvl="1" indent="-234950">
              <a:buNone/>
            </a:pPr>
            <a:r>
              <a:rPr lang="en-US" sz="2400" dirty="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rPr>
                <a:t>Each data center is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rPr>
                <a:t>11.5 times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rPr>
                <a:t>the size of a football field</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extLst>
                    <a:ext uri="{9D8B030D-6E8A-4147-A177-3AD203B41FA5}">
                      <a16:colId xmlns:a16="http://schemas.microsoft.com/office/drawing/2014/main" val="20000"/>
                    </a:ext>
                  </a:extLst>
                </a:gridCol>
                <a:gridCol w="1160145">
                  <a:extLst>
                    <a:ext uri="{9D8B030D-6E8A-4147-A177-3AD203B41FA5}">
                      <a16:colId xmlns:a16="http://schemas.microsoft.com/office/drawing/2014/main" val="20001"/>
                    </a:ext>
                  </a:extLst>
                </a:gridCol>
                <a:gridCol w="1215390">
                  <a:extLst>
                    <a:ext uri="{9D8B030D-6E8A-4147-A177-3AD203B41FA5}">
                      <a16:colId xmlns:a16="http://schemas.microsoft.com/office/drawing/2014/main" val="20002"/>
                    </a:ext>
                  </a:extLst>
                </a:gridCol>
                <a:gridCol w="883920">
                  <a:extLst>
                    <a:ext uri="{9D8B030D-6E8A-4147-A177-3AD203B41FA5}">
                      <a16:colId xmlns:a16="http://schemas.microsoft.com/office/drawing/2014/main" val="20003"/>
                    </a:ext>
                  </a:extLst>
                </a:gridCol>
              </a:tblGrid>
              <a:tr h="671115">
                <a:tc>
                  <a:txBody>
                    <a:bodyPr/>
                    <a:lstStyle/>
                    <a:p>
                      <a:r>
                        <a:rPr lang="en-US" sz="1200" dirty="0"/>
                        <a:t>Technology</a:t>
                      </a:r>
                    </a:p>
                  </a:txBody>
                  <a:tcPr/>
                </a:tc>
                <a:tc>
                  <a:txBody>
                    <a:bodyPr/>
                    <a:lstStyle/>
                    <a:p>
                      <a:r>
                        <a:rPr lang="en-US" sz="1200" dirty="0"/>
                        <a:t>Cost in small-sized</a:t>
                      </a:r>
                      <a:r>
                        <a:rPr lang="en-US" sz="1200" baseline="0" dirty="0"/>
                        <a:t> Data Center</a:t>
                      </a:r>
                      <a:endParaRPr lang="en-US" sz="1200" dirty="0"/>
                    </a:p>
                  </a:txBody>
                  <a:tcPr/>
                </a:tc>
                <a:tc>
                  <a:txBody>
                    <a:bodyPr/>
                    <a:lstStyle/>
                    <a:p>
                      <a:r>
                        <a:rPr lang="en-US" sz="1200" dirty="0"/>
                        <a:t>Cost in Large</a:t>
                      </a:r>
                      <a:r>
                        <a:rPr lang="en-US" sz="1200" baseline="0" dirty="0"/>
                        <a:t> Data Center</a:t>
                      </a:r>
                      <a:endParaRPr lang="en-US" sz="1200" dirty="0"/>
                    </a:p>
                  </a:txBody>
                  <a:tcPr/>
                </a:tc>
                <a:tc>
                  <a:txBody>
                    <a:bodyPr/>
                    <a:lstStyle/>
                    <a:p>
                      <a:r>
                        <a:rPr lang="en-US" sz="1200" dirty="0"/>
                        <a:t>Ratio</a:t>
                      </a:r>
                    </a:p>
                  </a:txBody>
                  <a:tcPr/>
                </a:tc>
                <a:extLst>
                  <a:ext uri="{0D108BD9-81ED-4DB2-BD59-A6C34878D82A}">
                    <a16:rowId xmlns:a16="http://schemas.microsoft.com/office/drawing/2014/main" val="10000"/>
                  </a:ext>
                </a:extLst>
              </a:tr>
              <a:tr h="516243">
                <a:tc>
                  <a:txBody>
                    <a:bodyPr/>
                    <a:lstStyle/>
                    <a:p>
                      <a:r>
                        <a:rPr lang="en-US" sz="1200" dirty="0"/>
                        <a:t>Network</a:t>
                      </a:r>
                    </a:p>
                  </a:txBody>
                  <a:tcPr/>
                </a:tc>
                <a:tc>
                  <a:txBody>
                    <a:bodyPr/>
                    <a:lstStyle/>
                    <a:p>
                      <a:r>
                        <a:rPr lang="en-US" sz="1200" dirty="0"/>
                        <a:t>$95 per Mbps/</a:t>
                      </a:r>
                    </a:p>
                    <a:p>
                      <a:r>
                        <a:rPr lang="en-US" sz="1200" dirty="0"/>
                        <a:t>month</a:t>
                      </a:r>
                    </a:p>
                  </a:txBody>
                  <a:tcPr/>
                </a:tc>
                <a:tc>
                  <a:txBody>
                    <a:bodyPr/>
                    <a:lstStyle/>
                    <a:p>
                      <a:r>
                        <a:rPr lang="en-US" sz="1200" dirty="0"/>
                        <a:t>$13 per</a:t>
                      </a:r>
                      <a:r>
                        <a:rPr lang="en-US" sz="1200" baseline="0" dirty="0"/>
                        <a:t> </a:t>
                      </a:r>
                      <a:r>
                        <a:rPr lang="en-US" sz="1200" dirty="0"/>
                        <a:t>Mbps/</a:t>
                      </a:r>
                    </a:p>
                    <a:p>
                      <a:r>
                        <a:rPr lang="en-US" sz="1200" dirty="0"/>
                        <a:t>month</a:t>
                      </a:r>
                    </a:p>
                  </a:txBody>
                  <a:tcPr/>
                </a:tc>
                <a:tc>
                  <a:txBody>
                    <a:bodyPr/>
                    <a:lstStyle/>
                    <a:p>
                      <a:r>
                        <a:rPr lang="en-US" sz="1200" dirty="0"/>
                        <a:t>   7.1</a:t>
                      </a:r>
                    </a:p>
                  </a:txBody>
                  <a:tcPr/>
                </a:tc>
                <a:extLst>
                  <a:ext uri="{0D108BD9-81ED-4DB2-BD59-A6C34878D82A}">
                    <a16:rowId xmlns:a16="http://schemas.microsoft.com/office/drawing/2014/main" val="10001"/>
                  </a:ext>
                </a:extLst>
              </a:tr>
              <a:tr h="516243">
                <a:tc>
                  <a:txBody>
                    <a:bodyPr/>
                    <a:lstStyle/>
                    <a:p>
                      <a:r>
                        <a:rPr lang="en-US" sz="1200" dirty="0"/>
                        <a:t>Storage</a:t>
                      </a:r>
                    </a:p>
                  </a:txBody>
                  <a:tcPr/>
                </a:tc>
                <a:tc>
                  <a:txBody>
                    <a:bodyPr/>
                    <a:lstStyle/>
                    <a:p>
                      <a:r>
                        <a:rPr lang="en-US" sz="1200" dirty="0"/>
                        <a:t>$2.20 per GB/</a:t>
                      </a:r>
                    </a:p>
                    <a:p>
                      <a:r>
                        <a:rPr lang="en-US" sz="1200" dirty="0"/>
                        <a:t>month</a:t>
                      </a:r>
                    </a:p>
                  </a:txBody>
                  <a:tcPr/>
                </a:tc>
                <a:tc>
                  <a:txBody>
                    <a:bodyPr/>
                    <a:lstStyle/>
                    <a:p>
                      <a:r>
                        <a:rPr lang="en-US" sz="1200" dirty="0"/>
                        <a:t>$0.40 per GB/</a:t>
                      </a:r>
                    </a:p>
                    <a:p>
                      <a:r>
                        <a:rPr lang="en-US" sz="1200" dirty="0"/>
                        <a:t>month</a:t>
                      </a:r>
                    </a:p>
                  </a:txBody>
                  <a:tcPr/>
                </a:tc>
                <a:tc>
                  <a:txBody>
                    <a:bodyPr/>
                    <a:lstStyle/>
                    <a:p>
                      <a:r>
                        <a:rPr lang="en-US" sz="1200" dirty="0"/>
                        <a:t>   5.7</a:t>
                      </a:r>
                    </a:p>
                  </a:txBody>
                  <a:tcPr/>
                </a:tc>
                <a:extLst>
                  <a:ext uri="{0D108BD9-81ED-4DB2-BD59-A6C34878D82A}">
                    <a16:rowId xmlns:a16="http://schemas.microsoft.com/office/drawing/2014/main" val="10002"/>
                  </a:ext>
                </a:extLst>
              </a:tr>
              <a:tr h="671115">
                <a:tc>
                  <a:txBody>
                    <a:bodyPr/>
                    <a:lstStyle/>
                    <a:p>
                      <a:r>
                        <a:rPr lang="en-US" sz="1200" dirty="0"/>
                        <a:t>Administration</a:t>
                      </a:r>
                    </a:p>
                  </a:txBody>
                  <a:tcPr/>
                </a:tc>
                <a:tc>
                  <a:txBody>
                    <a:bodyPr/>
                    <a:lstStyle/>
                    <a:p>
                      <a:r>
                        <a:rPr lang="en-US" sz="1200" dirty="0"/>
                        <a:t>~140 servers/</a:t>
                      </a:r>
                    </a:p>
                    <a:p>
                      <a:r>
                        <a:rPr lang="en-US" sz="1200" dirty="0"/>
                        <a:t>Administrator</a:t>
                      </a:r>
                    </a:p>
                  </a:txBody>
                  <a:tcPr/>
                </a:tc>
                <a:tc>
                  <a:txBody>
                    <a:bodyPr/>
                    <a:lstStyle/>
                    <a:p>
                      <a:r>
                        <a:rPr lang="en-US" sz="1200" dirty="0"/>
                        <a:t>&gt;1000 Servers/</a:t>
                      </a:r>
                    </a:p>
                    <a:p>
                      <a:r>
                        <a:rPr lang="en-US" sz="1200" dirty="0"/>
                        <a:t>Administrator</a:t>
                      </a:r>
                    </a:p>
                  </a:txBody>
                  <a:tcPr/>
                </a:tc>
                <a:tc>
                  <a:txBody>
                    <a:bodyPr/>
                    <a:lstStyle/>
                    <a:p>
                      <a:r>
                        <a:rPr lang="en-US" sz="1200" dirty="0"/>
                        <a:t>   7.1</a:t>
                      </a:r>
                    </a:p>
                  </a:txBody>
                  <a:tcPr/>
                </a:tc>
                <a:extLst>
                  <a:ext uri="{0D108BD9-81ED-4DB2-BD59-A6C34878D82A}">
                    <a16:rowId xmlns:a16="http://schemas.microsoft.com/office/drawing/2014/main" val="10003"/>
                  </a:ext>
                </a:extLst>
              </a:tr>
            </a:tbl>
          </a:graphicData>
        </a:graphic>
      </p:graphicFrame>
      <p:grpSp>
        <p:nvGrpSpPr>
          <p:cNvPr id="10" name="Group 11"/>
          <p:cNvGrpSpPr/>
          <p:nvPr/>
        </p:nvGrpSpPr>
        <p:grpSpPr>
          <a:xfrm>
            <a:off x="-1" y="3576263"/>
            <a:ext cx="9144001" cy="3277820"/>
            <a:chOff x="-1" y="3876440"/>
            <a:chExt cx="9144001" cy="3277820"/>
          </a:xfrm>
        </p:grpSpPr>
        <p:sp>
          <p:nvSpPr>
            <p:cNvPr id="13" name="TextBox 12"/>
            <p:cNvSpPr txBox="1"/>
            <p:nvPr/>
          </p:nvSpPr>
          <p:spPr>
            <a:xfrm>
              <a:off x="-1" y="3876440"/>
              <a:ext cx="4991725" cy="3277820"/>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rPr>
                <a:t>2 Google warehouses of computers on the banks of the Columbia River, in The </a:t>
              </a:r>
              <a:r>
                <a:rPr kumimoji="0" lang="en-US" sz="2300" b="0" i="0" u="none" strike="noStrike" kern="0" cap="none" spc="0" normalizeH="0" baseline="0" noProof="0" dirty="0" err="1">
                  <a:ln>
                    <a:noFill/>
                  </a:ln>
                  <a:solidFill>
                    <a:prstClr val="black"/>
                  </a:solidFill>
                  <a:effectLst/>
                  <a:uLnTx/>
                  <a:uFillTx/>
                </a:rPr>
                <a:t>Dalles</a:t>
              </a:r>
              <a:r>
                <a:rPr kumimoji="0" lang="en-US" sz="2300" b="0" i="0" u="none" strike="noStrike" kern="0" cap="none" spc="0" normalizeH="0" baseline="0" noProof="0" dirty="0">
                  <a:ln>
                    <a:noFill/>
                  </a:ln>
                  <a:solidFill>
                    <a:prstClr val="black"/>
                  </a:solidFill>
                  <a:effectLst/>
                  <a:uLnTx/>
                  <a:uFillTx/>
                </a:rPr>
                <a:t>, Oregon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rPr>
                <a:t>Such centers use 20MW-200MW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rPr>
                <a:t>(Future) each  with 150 watts per CPU</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rPr>
                <a:t>Save money from large size, positioning with cheap power and access with Internet</a:t>
              </a:r>
            </a:p>
          </p:txBody>
        </p:sp>
        <p:pic>
          <p:nvPicPr>
            <p:cNvPr id="14" name="Picture 3"/>
            <p:cNvPicPr>
              <a:picLocks noChangeAspect="1" noChangeArrowheads="1"/>
            </p:cNvPicPr>
            <p:nvPr/>
          </p:nvPicPr>
          <p:blipFill>
            <a:blip r:embed="rId5" cstate="print"/>
            <a:srcRect/>
            <a:stretch>
              <a:fillRect/>
            </a:stretch>
          </p:blipFill>
          <p:spPr bwMode="auto">
            <a:xfrm>
              <a:off x="4991724" y="3943350"/>
              <a:ext cx="4152276" cy="2914650"/>
            </a:xfrm>
            <a:prstGeom prst="rect">
              <a:avLst/>
            </a:prstGeom>
            <a:noFill/>
            <a:ln w="9525">
              <a:noFill/>
              <a:miter lim="800000"/>
              <a:headEnd/>
              <a:tailEnd/>
            </a:ln>
            <a:effectLst/>
          </p:spPr>
        </p:pic>
      </p:grpSp>
    </p:spTree>
    <p:extLst>
      <p:ext uri="{BB962C8B-B14F-4D97-AF65-F5344CB8AC3E}">
        <p14:creationId xmlns:p14="http://schemas.microsoft.com/office/powerpoint/2010/main" val="302517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4F461-41FE-4651-917E-5240D5D376C8}"/>
              </a:ext>
            </a:extLst>
          </p:cNvPr>
          <p:cNvSpPr>
            <a:spLocks noGrp="1"/>
          </p:cNvSpPr>
          <p:nvPr>
            <p:ph type="dt" sz="half" idx="2"/>
          </p:nvPr>
        </p:nvSpPr>
        <p:spPr/>
        <p:txBody>
          <a:bodyPr/>
          <a:lstStyle/>
          <a:p>
            <a:r>
              <a:rPr lang="en-US">
                <a:solidFill>
                  <a:prstClr val="black">
                    <a:tint val="75000"/>
                  </a:prstClr>
                </a:solidFill>
              </a:rPr>
              <a:t>8/28/2017</a:t>
            </a:r>
          </a:p>
        </p:txBody>
      </p:sp>
      <p:sp>
        <p:nvSpPr>
          <p:cNvPr id="8" name="Title 1"/>
          <p:cNvSpPr>
            <a:spLocks noGrp="1"/>
          </p:cNvSpPr>
          <p:nvPr>
            <p:ph type="title"/>
          </p:nvPr>
        </p:nvSpPr>
        <p:spPr>
          <a:xfrm>
            <a:off x="13138" y="-76200"/>
            <a:ext cx="8382000" cy="1143000"/>
          </a:xfrm>
        </p:spPr>
        <p:txBody>
          <a:bodyPr>
            <a:normAutofit/>
          </a:bodyPr>
          <a:lstStyle/>
          <a:p>
            <a:r>
              <a:rPr lang="en-US" sz="3200" b="1" dirty="0"/>
              <a:t>Data Centers, Clouds </a:t>
            </a:r>
            <a:br>
              <a:rPr lang="en-US" sz="3200" b="1" dirty="0"/>
            </a:br>
            <a:r>
              <a:rPr lang="en-US" sz="3200" b="1" dirty="0"/>
              <a:t>&amp; Economies of Scale II</a:t>
            </a:r>
          </a:p>
        </p:txBody>
      </p:sp>
      <p:sp>
        <p:nvSpPr>
          <p:cNvPr id="64515" name="Content Placeholder 2"/>
          <p:cNvSpPr>
            <a:spLocks noGrp="1"/>
          </p:cNvSpPr>
          <p:nvPr>
            <p:ph idx="1"/>
          </p:nvPr>
        </p:nvSpPr>
        <p:spPr>
          <a:xfrm>
            <a:off x="0" y="914400"/>
            <a:ext cx="9144000" cy="2383841"/>
          </a:xfrm>
        </p:spPr>
        <p:txBody>
          <a:bodyPr>
            <a:normAutofit fontScale="92500" lnSpcReduction="10000"/>
          </a:bodyPr>
          <a:lstStyle/>
          <a:p>
            <a:r>
              <a:rPr lang="en-US" sz="2400" dirty="0"/>
              <a:t> Builds giant data centers with 100,000’s of computers;</a:t>
            </a:r>
            <a:br>
              <a:rPr lang="en-US" sz="2400" dirty="0"/>
            </a:br>
            <a:r>
              <a:rPr lang="en-US" sz="2400" dirty="0"/>
              <a:t> ~ 200-1000 to a shipping container with Internet access</a:t>
            </a:r>
          </a:p>
          <a:p>
            <a:r>
              <a:rPr lang="en-US" sz="2400" dirty="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a:t>Rackable</a:t>
            </a:r>
            <a:r>
              <a:rPr lang="en-US" sz="2400" dirty="0"/>
              <a:t> Systems to date.”</a:t>
            </a:r>
          </a:p>
        </p:txBody>
      </p:sp>
      <p:sp>
        <p:nvSpPr>
          <p:cNvPr id="4" name="Slide Number Placeholder 3"/>
          <p:cNvSpPr>
            <a:spLocks noGrp="1"/>
          </p:cNvSpPr>
          <p:nvPr>
            <p:ph type="sldNum" sz="quarter" idx="4294967295"/>
          </p:nvPr>
        </p:nvSpPr>
        <p:spPr>
          <a:xfrm>
            <a:off x="7010400" y="6356350"/>
            <a:ext cx="2133600" cy="365125"/>
          </a:xfrm>
        </p:spPr>
        <p:txBody>
          <a:bodyPr/>
          <a:lstStyle/>
          <a:p>
            <a:pPr marL="0" marR="0" lvl="0" indent="0" defTabSz="914400" eaLnBrk="1" fontAlgn="base" latinLnBrk="0" hangingPunct="1">
              <a:lnSpc>
                <a:spcPct val="100000"/>
              </a:lnSpc>
              <a:spcBef>
                <a:spcPct val="0"/>
              </a:spcBef>
              <a:spcAft>
                <a:spcPct val="0"/>
              </a:spcAft>
              <a:buClrTx/>
              <a:buSzTx/>
              <a:buFontTx/>
              <a:buNone/>
              <a:tabLst/>
              <a:defRPr/>
            </a:pPr>
            <a:fld id="{6FCC8C1C-C7DF-4071-8522-5AB5116975BF}" type="slidenum">
              <a:rPr kumimoji="0" lang="en-US" sz="1000" b="0" i="0" u="none" strike="noStrike" kern="0" cap="none" spc="0" normalizeH="0" baseline="0" noProof="0">
                <a:ln>
                  <a:noFill/>
                </a:ln>
                <a:solidFill>
                  <a:srgbClr val="FFFFFF"/>
                </a:solidFill>
                <a:effectLst>
                  <a:outerShdw blurRad="38100" dist="38100" dir="2700000" algn="tl">
                    <a:srgbClr val="000000"/>
                  </a:outerShdw>
                </a:effectLst>
                <a:uLnTx/>
                <a:uFillTx/>
                <a:latin typeface="Verdana" pitchFamily="34" charset="0"/>
              </a:rPr>
              <a:pPr marL="0" marR="0" lvl="0" indent="0" defTabSz="914400" eaLnBrk="1" fontAlgn="base" latinLnBrk="0" hangingPunct="1">
                <a:lnSpc>
                  <a:spcPct val="100000"/>
                </a:lnSpc>
                <a:spcBef>
                  <a:spcPct val="0"/>
                </a:spcBef>
                <a:spcAft>
                  <a:spcPct val="0"/>
                </a:spcAft>
                <a:buClrTx/>
                <a:buSzTx/>
                <a:buFontTx/>
                <a:buNone/>
                <a:tabLst/>
                <a:defRPr/>
              </a:pPr>
              <a:t>32</a:t>
            </a:fld>
            <a:endParaRPr kumimoji="0" lang="en-US" sz="1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Verdana" pitchFamily="34" charset="0"/>
            </a:endParaRPr>
          </a:p>
        </p:txBody>
      </p:sp>
      <p:pic>
        <p:nvPicPr>
          <p:cNvPr id="273410" name="Picture 2"/>
          <p:cNvPicPr>
            <a:picLocks noChangeAspect="1" noChangeArrowheads="1"/>
          </p:cNvPicPr>
          <p:nvPr/>
        </p:nvPicPr>
        <p:blipFill>
          <a:blip r:embed="rId3" cstate="print"/>
          <a:srcRect/>
          <a:stretch>
            <a:fillRect/>
          </a:stretch>
        </p:blipFill>
        <p:spPr bwMode="auto">
          <a:xfrm>
            <a:off x="6400800" y="2832355"/>
            <a:ext cx="2743200" cy="402564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13138" y="3213572"/>
            <a:ext cx="6387662" cy="3660194"/>
          </a:xfrm>
          <a:prstGeom prst="rect">
            <a:avLst/>
          </a:prstGeom>
          <a:noFill/>
          <a:ln w="9525">
            <a:noFill/>
            <a:miter lim="800000"/>
            <a:headEnd/>
            <a:tailEnd/>
          </a:ln>
          <a:effectLst/>
        </p:spPr>
      </p:pic>
    </p:spTree>
    <p:extLst>
      <p:ext uri="{BB962C8B-B14F-4D97-AF65-F5344CB8AC3E}">
        <p14:creationId xmlns:p14="http://schemas.microsoft.com/office/powerpoint/2010/main" val="1350925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B53505-BCA7-4936-BB15-6A9D80BC4649}"/>
              </a:ext>
            </a:extLst>
          </p:cNvPr>
          <p:cNvSpPr>
            <a:spLocks noGrp="1"/>
          </p:cNvSpPr>
          <p:nvPr>
            <p:ph type="dt" sz="half" idx="2"/>
          </p:nvPr>
        </p:nvSpPr>
        <p:spPr/>
        <p:txBody>
          <a:bodyPr/>
          <a:lstStyle/>
          <a:p>
            <a:r>
              <a:rPr lang="en-US">
                <a:solidFill>
                  <a:prstClr val="black">
                    <a:tint val="75000"/>
                  </a:prstClr>
                </a:solidFill>
              </a:rPr>
              <a:t>8/28/2017</a:t>
            </a:r>
          </a:p>
        </p:txBody>
      </p:sp>
      <p:sp>
        <p:nvSpPr>
          <p:cNvPr id="2" name="Title 1"/>
          <p:cNvSpPr>
            <a:spLocks noGrp="1"/>
          </p:cNvSpPr>
          <p:nvPr>
            <p:ph type="title"/>
          </p:nvPr>
        </p:nvSpPr>
        <p:spPr>
          <a:xfrm>
            <a:off x="0" y="0"/>
            <a:ext cx="9144000" cy="609600"/>
          </a:xfrm>
        </p:spPr>
        <p:txBody>
          <a:bodyPr>
            <a:normAutofit/>
          </a:bodyPr>
          <a:lstStyle/>
          <a:p>
            <a:pPr algn="ctr"/>
            <a:r>
              <a:rPr lang="en-US" b="1" dirty="0"/>
              <a:t>Grids MPI and Clouds </a:t>
            </a:r>
          </a:p>
        </p:txBody>
      </p:sp>
      <p:sp>
        <p:nvSpPr>
          <p:cNvPr id="3" name="Content Placeholder 2"/>
          <p:cNvSpPr>
            <a:spLocks noGrp="1"/>
          </p:cNvSpPr>
          <p:nvPr>
            <p:ph idx="1"/>
          </p:nvPr>
        </p:nvSpPr>
        <p:spPr>
          <a:xfrm>
            <a:off x="0" y="609600"/>
            <a:ext cx="9144000" cy="5486400"/>
          </a:xfrm>
        </p:spPr>
        <p:txBody>
          <a:bodyPr>
            <a:normAutofit fontScale="92500" lnSpcReduction="20000"/>
          </a:bodyPr>
          <a:lstStyle/>
          <a:p>
            <a:r>
              <a:rPr lang="en-US" b="1" dirty="0">
                <a:solidFill>
                  <a:srgbClr val="FF0000"/>
                </a:solidFill>
              </a:rPr>
              <a:t>Grids</a:t>
            </a:r>
            <a:r>
              <a:rPr lang="en-US" dirty="0"/>
              <a:t> are useful for </a:t>
            </a:r>
            <a:r>
              <a:rPr lang="en-US" b="1" dirty="0"/>
              <a:t>managing distributed systems</a:t>
            </a:r>
          </a:p>
          <a:p>
            <a:pPr lvl="1"/>
            <a:r>
              <a:rPr lang="en-US" dirty="0"/>
              <a:t>Pioneered service model for Science</a:t>
            </a:r>
          </a:p>
          <a:p>
            <a:pPr lvl="1"/>
            <a:r>
              <a:rPr lang="en-US" dirty="0"/>
              <a:t>Developed importance of </a:t>
            </a:r>
            <a:r>
              <a:rPr lang="en-US" dirty="0">
                <a:solidFill>
                  <a:srgbClr val="FF0000"/>
                </a:solidFill>
              </a:rPr>
              <a:t>Workflow</a:t>
            </a:r>
          </a:p>
          <a:p>
            <a:pPr lvl="1"/>
            <a:r>
              <a:rPr lang="en-US" dirty="0"/>
              <a:t>Performance issues – communication latency – intrinsic to distributed systems</a:t>
            </a:r>
          </a:p>
          <a:p>
            <a:pPr lvl="1"/>
            <a:r>
              <a:rPr lang="en-US" dirty="0"/>
              <a:t>Can never run large differential equation based simulations or datamining</a:t>
            </a:r>
          </a:p>
          <a:p>
            <a:r>
              <a:rPr lang="en-US" b="1" dirty="0">
                <a:solidFill>
                  <a:srgbClr val="FF0000"/>
                </a:solidFill>
              </a:rPr>
              <a:t>Clouds</a:t>
            </a:r>
            <a:r>
              <a:rPr lang="en-US" b="1" dirty="0"/>
              <a:t> can execute any job class that was good for Grids </a:t>
            </a:r>
            <a:r>
              <a:rPr lang="en-US" dirty="0"/>
              <a:t>plus</a:t>
            </a:r>
          </a:p>
          <a:p>
            <a:pPr lvl="1"/>
            <a:r>
              <a:rPr lang="en-US" dirty="0"/>
              <a:t>More attractive due to platform plus </a:t>
            </a:r>
            <a:r>
              <a:rPr lang="en-US" b="1" dirty="0">
                <a:solidFill>
                  <a:srgbClr val="FF0000"/>
                </a:solidFill>
              </a:rPr>
              <a:t>elastic </a:t>
            </a:r>
            <a:r>
              <a:rPr lang="en-US" dirty="0"/>
              <a:t>on-demand model</a:t>
            </a:r>
          </a:p>
          <a:p>
            <a:pPr lvl="1"/>
            <a:r>
              <a:rPr lang="en-US" b="1" dirty="0">
                <a:solidFill>
                  <a:srgbClr val="FF0000"/>
                </a:solidFill>
              </a:rPr>
              <a:t>MapReduce</a:t>
            </a:r>
            <a:r>
              <a:rPr lang="en-US" b="1" dirty="0"/>
              <a:t> easier to use than MPI for appropriate parallel jobs</a:t>
            </a:r>
          </a:p>
          <a:p>
            <a:pPr lvl="1"/>
            <a:r>
              <a:rPr lang="en-US" dirty="0"/>
              <a:t>Currently have performance limitations due to poor affinity (locality) for compute-compute (MPI) and Compute-data </a:t>
            </a:r>
          </a:p>
          <a:p>
            <a:pPr lvl="1"/>
            <a:r>
              <a:rPr lang="en-US" dirty="0"/>
              <a:t>These limitations are not “inevitable” and should  gradually improve as in July 13 2010 Amazon Cluster announcement</a:t>
            </a:r>
          </a:p>
          <a:p>
            <a:pPr lvl="1"/>
            <a:r>
              <a:rPr lang="en-US" dirty="0"/>
              <a:t>Will probably never be best for most sophisticated parallel differential equation based simulations </a:t>
            </a:r>
          </a:p>
          <a:p>
            <a:r>
              <a:rPr lang="en-US" b="1" dirty="0">
                <a:solidFill>
                  <a:srgbClr val="FF0000"/>
                </a:solidFill>
              </a:rPr>
              <a:t>Classic Supercomputers </a:t>
            </a:r>
            <a:r>
              <a:rPr lang="en-US" dirty="0"/>
              <a:t>(MPI Engines) run </a:t>
            </a:r>
            <a:r>
              <a:rPr lang="en-US" b="1" dirty="0"/>
              <a:t>communication demanding differential equation based simulations </a:t>
            </a:r>
          </a:p>
          <a:p>
            <a:pPr lvl="1"/>
            <a:r>
              <a:rPr lang="en-US" b="1" dirty="0"/>
              <a:t>MapReduce and Clouds replaces MPI </a:t>
            </a:r>
            <a:r>
              <a:rPr lang="en-US" dirty="0"/>
              <a:t>for other problems</a:t>
            </a:r>
          </a:p>
          <a:p>
            <a:pPr lvl="1"/>
            <a:r>
              <a:rPr lang="en-US" dirty="0"/>
              <a:t>Much more data processed today by MapReduce than MPI (Industry Informational Retrieval ~50 </a:t>
            </a:r>
            <a:r>
              <a:rPr lang="en-US" dirty="0" err="1"/>
              <a:t>Petabytes</a:t>
            </a:r>
            <a:r>
              <a:rPr lang="en-US" dirty="0"/>
              <a:t> per day)</a:t>
            </a:r>
          </a:p>
        </p:txBody>
      </p:sp>
    </p:spTree>
    <p:extLst>
      <p:ext uri="{BB962C8B-B14F-4D97-AF65-F5344CB8AC3E}">
        <p14:creationId xmlns:p14="http://schemas.microsoft.com/office/powerpoint/2010/main" val="2787664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E1BE54-15B6-44CD-89E7-1D5C628EE9B9}"/>
              </a:ext>
            </a:extLst>
          </p:cNvPr>
          <p:cNvSpPr>
            <a:spLocks noGrp="1"/>
          </p:cNvSpPr>
          <p:nvPr>
            <p:ph type="dt" sz="half" idx="2"/>
          </p:nvPr>
        </p:nvSpPr>
        <p:spPr/>
        <p:txBody>
          <a:bodyPr/>
          <a:lstStyle/>
          <a:p>
            <a:r>
              <a:rPr lang="en-US">
                <a:solidFill>
                  <a:prstClr val="black">
                    <a:tint val="75000"/>
                  </a:prstClr>
                </a:solidFill>
              </a:rPr>
              <a:t>8/28/2017</a:t>
            </a:r>
          </a:p>
        </p:txBody>
      </p:sp>
      <p:sp>
        <p:nvSpPr>
          <p:cNvPr id="2" name="Title 1"/>
          <p:cNvSpPr>
            <a:spLocks noGrp="1"/>
          </p:cNvSpPr>
          <p:nvPr>
            <p:ph type="title"/>
          </p:nvPr>
        </p:nvSpPr>
        <p:spPr>
          <a:xfrm>
            <a:off x="18392" y="10510"/>
            <a:ext cx="9049407" cy="522890"/>
          </a:xfrm>
        </p:spPr>
        <p:txBody>
          <a:bodyPr/>
          <a:lstStyle/>
          <a:p>
            <a:pPr algn="ctr"/>
            <a:r>
              <a:rPr lang="en-US" b="1" dirty="0"/>
              <a:t>Clouds and Jobs</a:t>
            </a:r>
          </a:p>
        </p:txBody>
      </p:sp>
      <p:sp>
        <p:nvSpPr>
          <p:cNvPr id="3" name="Content Placeholder 2"/>
          <p:cNvSpPr>
            <a:spLocks noGrp="1"/>
          </p:cNvSpPr>
          <p:nvPr>
            <p:ph idx="1"/>
          </p:nvPr>
        </p:nvSpPr>
        <p:spPr>
          <a:xfrm>
            <a:off x="18392" y="533400"/>
            <a:ext cx="9125608" cy="5562600"/>
          </a:xfrm>
        </p:spPr>
        <p:txBody>
          <a:bodyPr>
            <a:normAutofit fontScale="92500" lnSpcReduction="10000"/>
          </a:bodyPr>
          <a:lstStyle/>
          <a:p>
            <a:r>
              <a:rPr lang="en-US" sz="2400" dirty="0"/>
              <a:t>Clouds are a major industry thrust with a growing fraction of IT expenditure that IDC estimates will grow to </a:t>
            </a:r>
            <a:r>
              <a:rPr lang="en-US" sz="2400" dirty="0">
                <a:solidFill>
                  <a:srgbClr val="FF0000"/>
                </a:solidFill>
              </a:rPr>
              <a:t>$44.2 billion direct investment </a:t>
            </a:r>
            <a:r>
              <a:rPr lang="en-US" sz="2400" dirty="0"/>
              <a:t>in 2013 while </a:t>
            </a:r>
            <a:r>
              <a:rPr lang="en-US" sz="2400" dirty="0">
                <a:solidFill>
                  <a:srgbClr val="FF0000"/>
                </a:solidFill>
              </a:rPr>
              <a:t>15% of IT investment in 2011 </a:t>
            </a:r>
            <a:r>
              <a:rPr lang="en-US" sz="2400" dirty="0"/>
              <a:t>will be related to cloud systems with a 30% growth in public sector.</a:t>
            </a:r>
          </a:p>
          <a:p>
            <a:r>
              <a:rPr lang="en-US" sz="2400" dirty="0"/>
              <a:t>Gartner also rates cloud computing high on list of critical emerging technologies with for example “Cloud Computing” and “Cloud Web Platforms” rated as </a:t>
            </a:r>
            <a:r>
              <a:rPr lang="en-US" sz="2400" dirty="0">
                <a:solidFill>
                  <a:srgbClr val="FF0000"/>
                </a:solidFill>
              </a:rPr>
              <a:t>transformational</a:t>
            </a:r>
            <a:r>
              <a:rPr lang="en-US" sz="2400" dirty="0"/>
              <a:t> (their highest rating for impact) in the next 2-5 years.</a:t>
            </a:r>
          </a:p>
          <a:p>
            <a:r>
              <a:rPr lang="en-US" sz="2400" dirty="0"/>
              <a:t>Correspondingly there is and will continue to be major opportunities for new jobs in cloud computing with a recent European study estimating there will be </a:t>
            </a:r>
            <a:r>
              <a:rPr lang="en-US" sz="2400" dirty="0">
                <a:solidFill>
                  <a:srgbClr val="FF0000"/>
                </a:solidFill>
              </a:rPr>
              <a:t>2.4 million new cloud computing jobs in Europe alone by 2015</a:t>
            </a:r>
            <a:r>
              <a:rPr lang="en-US" sz="2400" dirty="0"/>
              <a:t>. </a:t>
            </a:r>
          </a:p>
          <a:p>
            <a:r>
              <a:rPr lang="en-US" sz="2400" dirty="0"/>
              <a:t>Cloud computing is an attractive for projects focusing on </a:t>
            </a:r>
            <a:r>
              <a:rPr lang="en-US" sz="2400" dirty="0">
                <a:solidFill>
                  <a:srgbClr val="FF0000"/>
                </a:solidFill>
              </a:rPr>
              <a:t>workforce development</a:t>
            </a:r>
            <a:r>
              <a:rPr lang="en-US" sz="2400" dirty="0"/>
              <a:t>. Note that the recently signed “America Competes Act” calls out the importance of economic development in broader impact of NSF projects</a:t>
            </a:r>
          </a:p>
        </p:txBody>
      </p:sp>
    </p:spTree>
    <p:extLst>
      <p:ext uri="{BB962C8B-B14F-4D97-AF65-F5344CB8AC3E}">
        <p14:creationId xmlns:p14="http://schemas.microsoft.com/office/powerpoint/2010/main" val="1701816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Gartner 2009 Hype Curve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rPr>
              <a:t>Clouds, Web2.0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nvGrpSpPr>
          <p:cNvPr id="3" name="Group 18"/>
          <p:cNvGrpSpPr/>
          <p:nvPr/>
        </p:nvGrpSpPr>
        <p:grpSpPr>
          <a:xfrm>
            <a:off x="0" y="0"/>
            <a:ext cx="9144000" cy="6096000"/>
            <a:chOff x="0" y="0"/>
            <a:chExt cx="9144000" cy="6096000"/>
          </a:xfrm>
        </p:grpSpPr>
        <p:pic>
          <p:nvPicPr>
            <p:cNvPr id="108546" name="Picture 2" descr="http://weareorganizedchaos.com/wp-content/uploads/2010/08/Gartner-Hype-Cycle-Emerging-Technology-2010.jpg"/>
            <p:cNvPicPr>
              <a:picLocks noChangeAspect="1" noChangeArrowheads="1"/>
            </p:cNvPicPr>
            <p:nvPr/>
          </p:nvPicPr>
          <p:blipFill>
            <a:blip r:embed="rId4" cstate="print"/>
            <a:srcRect r="10000" b="6412"/>
            <a:stretch>
              <a:fillRect/>
            </a:stretch>
          </p:blipFill>
          <p:spPr bwMode="auto">
            <a:xfrm>
              <a:off x="0" y="0"/>
              <a:ext cx="9144000" cy="6096000"/>
            </a:xfrm>
            <a:prstGeom prst="rect">
              <a:avLst/>
            </a:prstGeom>
            <a:noFill/>
          </p:spPr>
        </p:pic>
        <p:sp>
          <p:nvSpPr>
            <p:cNvPr id="18" name="Left Arrow 17"/>
            <p:cNvSpPr/>
            <p:nvPr/>
          </p:nvSpPr>
          <p:spPr>
            <a:xfrm flipV="1">
              <a:off x="5181600" y="60960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grpSp>
        <p:nvGrpSpPr>
          <p:cNvPr id="6" name="Group 16"/>
          <p:cNvGrpSpPr/>
          <p:nvPr/>
        </p:nvGrpSpPr>
        <p:grpSpPr>
          <a:xfrm>
            <a:off x="0" y="0"/>
            <a:ext cx="9144000" cy="6858000"/>
            <a:chOff x="0" y="0"/>
            <a:chExt cx="9144000" cy="6858000"/>
          </a:xfrm>
        </p:grpSpPr>
        <p:grpSp>
          <p:nvGrpSpPr>
            <p:cNvPr id="8" name="Group 14"/>
            <p:cNvGrpSpPr/>
            <p:nvPr/>
          </p:nvGrpSpPr>
          <p:grpSpPr>
            <a:xfrm>
              <a:off x="0" y="0"/>
              <a:ext cx="9144000" cy="6858000"/>
              <a:chOff x="0" y="0"/>
              <a:chExt cx="9144000" cy="6858000"/>
            </a:xfrm>
          </p:grpSpPr>
          <p:grpSp>
            <p:nvGrpSpPr>
              <p:cNvPr id="10" name="Group 12"/>
              <p:cNvGrpSpPr/>
              <p:nvPr/>
            </p:nvGrpSpPr>
            <p:grpSpPr>
              <a:xfrm>
                <a:off x="0" y="0"/>
                <a:ext cx="9144000" cy="6858000"/>
                <a:chOff x="0" y="0"/>
                <a:chExt cx="9144000" cy="6858000"/>
              </a:xfrm>
            </p:grpSpPr>
            <p:pic>
              <p:nvPicPr>
                <p:cNvPr id="108548" name="Picture 4" descr="Gartner Emerging Technology Benefit Matrix 2010"/>
                <p:cNvPicPr>
                  <a:picLocks noChangeAspect="1" noChangeArrowheads="1"/>
                </p:cNvPicPr>
                <p:nvPr/>
              </p:nvPicPr>
              <p:blipFill>
                <a:blip r:embed="rId5" cstate="print"/>
                <a:srcRect/>
                <a:stretch>
                  <a:fillRect/>
                </a:stretch>
              </p:blipFill>
              <p:spPr bwMode="auto">
                <a:xfrm>
                  <a:off x="976312" y="0"/>
                  <a:ext cx="8167688" cy="6858000"/>
                </a:xfrm>
                <a:prstGeom prst="rect">
                  <a:avLst/>
                </a:prstGeom>
                <a:noFill/>
              </p:spPr>
            </p:pic>
            <p:sp>
              <p:nvSpPr>
                <p:cNvPr id="12" name="Rectangle 11"/>
                <p:cNvSpPr/>
                <p:nvPr/>
              </p:nvSpPr>
              <p:spPr>
                <a:xfrm>
                  <a:off x="0" y="685800"/>
                  <a:ext cx="25146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Transformational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High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Moderate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Low</a:t>
                  </a:r>
                </a:p>
              </p:txBody>
            </p:sp>
          </p:grpSp>
          <p:sp>
            <p:nvSpPr>
              <p:cNvPr id="14" name="TextBox 13"/>
              <p:cNvSpPr txBox="1"/>
              <p:nvPr/>
            </p:nvSpPr>
            <p:spPr>
              <a:xfrm>
                <a:off x="4188041" y="840603"/>
                <a:ext cx="1524000" cy="830997"/>
              </a:xfrm>
              <a:prstGeom prst="rect">
                <a:avLst/>
              </a:prstGeom>
              <a:solidFill>
                <a:srgbClr val="D9A40D"/>
              </a:solidFill>
            </p:spPr>
            <p:txBody>
              <a:bodyPr wrap="square" lIns="0"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rPr>
                  <a:t>Cloud Computing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rPr>
                  <a:t>Cloud Web Platforms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rPr>
                  <a:t>Media Tablet</a:t>
                </a:r>
              </a:p>
            </p:txBody>
          </p:sp>
        </p:grpSp>
        <p:sp>
          <p:nvSpPr>
            <p:cNvPr id="16" name="Left Arrow 15"/>
            <p:cNvSpPr/>
            <p:nvPr/>
          </p:nvSpPr>
          <p:spPr>
            <a:xfrm rot="18900000" flipV="1">
              <a:off x="5150656" y="197971"/>
              <a:ext cx="978716" cy="533400"/>
            </a:xfrm>
            <a:prstGeom prst="leftArrow">
              <a:avLst/>
            </a:prstGeom>
            <a:solidFill>
              <a:srgbClr val="D9A40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11" name="Date Placeholder 10">
            <a:extLst>
              <a:ext uri="{FF2B5EF4-FFF2-40B4-BE49-F238E27FC236}">
                <a16:creationId xmlns:a16="http://schemas.microsoft.com/office/drawing/2014/main" id="{21EC0B81-70E6-4420-8DD1-A819384E7AAA}"/>
              </a:ext>
            </a:extLst>
          </p:cNvPr>
          <p:cNvSpPr>
            <a:spLocks noGrp="1"/>
          </p:cNvSpPr>
          <p:nvPr>
            <p:ph type="dt" sz="half" idx="10"/>
          </p:nvPr>
        </p:nvSpPr>
        <p:spPr/>
        <p:txBody>
          <a:bodyPr/>
          <a:lstStyle/>
          <a:p>
            <a:r>
              <a:rPr lang="en-US">
                <a:solidFill>
                  <a:prstClr val="black">
                    <a:tint val="75000"/>
                  </a:prstClr>
                </a:solidFill>
              </a:rPr>
              <a:t>8/28/2017</a:t>
            </a:r>
          </a:p>
        </p:txBody>
      </p:sp>
      <p:sp>
        <p:nvSpPr>
          <p:cNvPr id="13" name="Slide Number Placeholder 12">
            <a:extLst>
              <a:ext uri="{FF2B5EF4-FFF2-40B4-BE49-F238E27FC236}">
                <a16:creationId xmlns:a16="http://schemas.microsoft.com/office/drawing/2014/main" id="{70245EF9-382E-4E88-9F8C-D99A6541D4BD}"/>
              </a:ext>
            </a:extLst>
          </p:cNvPr>
          <p:cNvSpPr>
            <a:spLocks noGrp="1"/>
          </p:cNvSpPr>
          <p:nvPr>
            <p:ph type="sldNum" sz="quarter" idx="12"/>
          </p:nvPr>
        </p:nvSpPr>
        <p:spPr/>
        <p:txBody>
          <a:bodyPr/>
          <a:lstStyle/>
          <a:p>
            <a:fld id="{04EFFF6C-AE4E-4FE6-A064-67A5E3D5DC7A}"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397108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238" y="0"/>
            <a:ext cx="9144000" cy="6134100"/>
            <a:chOff x="32238" y="0"/>
            <a:chExt cx="9144000" cy="6134100"/>
          </a:xfrm>
        </p:grpSpPr>
        <p:pic>
          <p:nvPicPr>
            <p:cNvPr id="9218" name="Picture 2" descr="http://na2.www.gartner.com/imagesrv/newsroom/images/emerging-tech-hc.png;wa0131df2b233dc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8"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5672435"/>
              <a:ext cx="3865161" cy="461665"/>
            </a:xfrm>
            <a:prstGeom prst="rect">
              <a:avLst/>
            </a:prstGeom>
            <a:noFill/>
          </p:spPr>
          <p:txBody>
            <a:bodyPr wrap="none" rtlCol="0">
              <a:spAutoFit/>
            </a:bodyPr>
            <a:lstStyle/>
            <a:p>
              <a:r>
                <a:rPr lang="en-US" b="1" dirty="0"/>
                <a:t>2015 Gartner Hype Curve</a:t>
              </a:r>
            </a:p>
          </p:txBody>
        </p:sp>
      </p:grpSp>
      <p:sp>
        <p:nvSpPr>
          <p:cNvPr id="5" name="Date Placeholder 4">
            <a:extLst>
              <a:ext uri="{FF2B5EF4-FFF2-40B4-BE49-F238E27FC236}">
                <a16:creationId xmlns:a16="http://schemas.microsoft.com/office/drawing/2014/main" id="{0DCCE9DE-BF4D-4805-A5A4-B509935CFF91}"/>
              </a:ext>
            </a:extLst>
          </p:cNvPr>
          <p:cNvSpPr>
            <a:spLocks noGrp="1"/>
          </p:cNvSpPr>
          <p:nvPr>
            <p:ph type="dt" sz="half" idx="2"/>
          </p:nvPr>
        </p:nvSpPr>
        <p:spPr/>
        <p:txBody>
          <a:bodyPr/>
          <a:lstStyle/>
          <a:p>
            <a:r>
              <a:rPr lang="en-US" dirty="0">
                <a:solidFill>
                  <a:srgbClr val="000000">
                    <a:tint val="75000"/>
                  </a:srgbClr>
                </a:solidFill>
              </a:rPr>
              <a:t>8/28/2017</a:t>
            </a:r>
          </a:p>
        </p:txBody>
      </p:sp>
    </p:spTree>
    <p:extLst>
      <p:ext uri="{BB962C8B-B14F-4D97-AF65-F5344CB8AC3E}">
        <p14:creationId xmlns:p14="http://schemas.microsoft.com/office/powerpoint/2010/main" val="3433978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47742" y="6291943"/>
            <a:ext cx="656771" cy="29391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a:xfrm>
            <a:off x="7086600" y="6246813"/>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8/28/2017</a:t>
            </a:r>
          </a:p>
        </p:txBody>
      </p:sp>
      <p:pic>
        <p:nvPicPr>
          <p:cNvPr id="8194" name="Picture 2" descr="http://blogs-images.forbes.com/louiscolumbus/files/2016/08/Hype-cycle-of-emerging-technolog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850"/>
            <a:ext cx="9144000" cy="671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182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A7870A-D7B6-4DC6-BD78-11DA0EC6C659}"/>
              </a:ext>
            </a:extLst>
          </p:cNvPr>
          <p:cNvSpPr>
            <a:spLocks noGrp="1"/>
          </p:cNvSpPr>
          <p:nvPr>
            <p:ph type="title"/>
          </p:nvPr>
        </p:nvSpPr>
        <p:spPr>
          <a:xfrm>
            <a:off x="308427" y="0"/>
            <a:ext cx="8382000" cy="688117"/>
          </a:xfrm>
        </p:spPr>
        <p:txBody>
          <a:bodyPr/>
          <a:lstStyle/>
          <a:p>
            <a:r>
              <a:rPr lang="en-US" dirty="0"/>
              <a:t>Changes from </a:t>
            </a:r>
            <a:r>
              <a:rPr lang="en-US"/>
              <a:t>Hype Cycle 2015 </a:t>
            </a:r>
            <a:r>
              <a:rPr lang="en-US" dirty="0"/>
              <a:t>to 2016</a:t>
            </a:r>
          </a:p>
        </p:txBody>
      </p:sp>
      <p:sp>
        <p:nvSpPr>
          <p:cNvPr id="2" name="Content Placeholder 1">
            <a:extLst>
              <a:ext uri="{FF2B5EF4-FFF2-40B4-BE49-F238E27FC236}">
                <a16:creationId xmlns:a16="http://schemas.microsoft.com/office/drawing/2014/main" id="{634FD279-B0B6-4B31-9FA9-6F1984F07A8E}"/>
              </a:ext>
            </a:extLst>
          </p:cNvPr>
          <p:cNvSpPr>
            <a:spLocks noGrp="1"/>
          </p:cNvSpPr>
          <p:nvPr>
            <p:ph idx="4294967295"/>
          </p:nvPr>
        </p:nvSpPr>
        <p:spPr>
          <a:xfrm>
            <a:off x="0" y="678591"/>
            <a:ext cx="9067800" cy="5345241"/>
          </a:xfrm>
        </p:spPr>
        <p:txBody>
          <a:bodyPr/>
          <a:lstStyle/>
          <a:p>
            <a:r>
              <a:rPr lang="en-US" sz="2200" dirty="0"/>
              <a:t>14 technologies were </a:t>
            </a:r>
            <a:r>
              <a:rPr lang="en-US" sz="2200" b="1" dirty="0"/>
              <a:t>taken off the Hype Cycle </a:t>
            </a:r>
            <a:r>
              <a:rPr lang="en-US" sz="2200" dirty="0"/>
              <a:t>this year including </a:t>
            </a:r>
            <a:r>
              <a:rPr lang="en-US" sz="2200" b="1" dirty="0">
                <a:solidFill>
                  <a:srgbClr val="FF0000"/>
                </a:solidFill>
              </a:rPr>
              <a:t>Hybrid Cloud Computing</a:t>
            </a:r>
            <a:r>
              <a:rPr lang="en-US" sz="2200" dirty="0"/>
              <a:t>, Consumer 3D Printing, and Enterprise 3D Printing, Bioprinting Systems for Organ Transplant, </a:t>
            </a:r>
            <a:r>
              <a:rPr lang="en-US" sz="2200" b="1" dirty="0">
                <a:solidFill>
                  <a:srgbClr val="FF0000"/>
                </a:solidFill>
              </a:rPr>
              <a:t>Advanced Analytics With Self-Service Delivery</a:t>
            </a:r>
            <a:r>
              <a:rPr lang="en-US" sz="2200" dirty="0"/>
              <a:t>, </a:t>
            </a:r>
            <a:r>
              <a:rPr lang="en-US" sz="2200" dirty="0" err="1"/>
              <a:t>Bioacoustic</a:t>
            </a:r>
            <a:r>
              <a:rPr lang="en-US" sz="2200" dirty="0"/>
              <a:t> Sensing, Citizen Data Science, Digital Dexterity, </a:t>
            </a:r>
            <a:r>
              <a:rPr lang="en-US" sz="2200" b="1" dirty="0">
                <a:solidFill>
                  <a:srgbClr val="7030A0"/>
                </a:solidFill>
              </a:rPr>
              <a:t>Digital Security</a:t>
            </a:r>
            <a:r>
              <a:rPr lang="en-US" sz="2200" dirty="0"/>
              <a:t>, </a:t>
            </a:r>
            <a:r>
              <a:rPr lang="en-US" sz="2200" b="1" dirty="0">
                <a:solidFill>
                  <a:srgbClr val="0070C0"/>
                </a:solidFill>
              </a:rPr>
              <a:t>Internet of Things</a:t>
            </a:r>
          </a:p>
          <a:p>
            <a:r>
              <a:rPr lang="en-US" sz="2200" dirty="0"/>
              <a:t>16 new technologies included in the Hype Cycle for the first time this year. These technologies include 4D Printing, </a:t>
            </a:r>
            <a:r>
              <a:rPr lang="en-US" sz="2200" b="1" dirty="0">
                <a:solidFill>
                  <a:srgbClr val="7030A0"/>
                </a:solidFill>
              </a:rPr>
              <a:t>Blockchain</a:t>
            </a:r>
            <a:r>
              <a:rPr lang="en-US" sz="2200" dirty="0"/>
              <a:t>, </a:t>
            </a:r>
            <a:r>
              <a:rPr lang="en-US" sz="2200" b="1" dirty="0">
                <a:solidFill>
                  <a:srgbClr val="FF0000"/>
                </a:solidFill>
              </a:rPr>
              <a:t>General-Purpose Machine Intelligence</a:t>
            </a:r>
            <a:r>
              <a:rPr lang="en-US" sz="2200" dirty="0"/>
              <a:t>, 802.11ax, Context Brokering, </a:t>
            </a:r>
            <a:r>
              <a:rPr lang="en-US" sz="2200" b="1" dirty="0">
                <a:solidFill>
                  <a:srgbClr val="FF0000"/>
                </a:solidFill>
              </a:rPr>
              <a:t>Neuromorphic Hardware</a:t>
            </a:r>
            <a:r>
              <a:rPr lang="en-US" sz="2200" dirty="0"/>
              <a:t>, </a:t>
            </a:r>
            <a:r>
              <a:rPr lang="en-US" sz="2200" b="1" dirty="0">
                <a:solidFill>
                  <a:srgbClr val="7030A0"/>
                </a:solidFill>
              </a:rPr>
              <a:t>Data Broker PaaS (</a:t>
            </a:r>
            <a:r>
              <a:rPr lang="en-US" sz="2200" b="1" dirty="0" err="1">
                <a:solidFill>
                  <a:srgbClr val="7030A0"/>
                </a:solidFill>
              </a:rPr>
              <a:t>dbrPaaS</a:t>
            </a:r>
            <a:r>
              <a:rPr lang="en-US" sz="2200" b="1" dirty="0">
                <a:solidFill>
                  <a:srgbClr val="7030A0"/>
                </a:solidFill>
              </a:rPr>
              <a:t>)</a:t>
            </a:r>
            <a:r>
              <a:rPr lang="en-US" sz="2200" dirty="0"/>
              <a:t>, </a:t>
            </a:r>
            <a:r>
              <a:rPr lang="en-US" sz="2200" b="1" dirty="0">
                <a:solidFill>
                  <a:srgbClr val="FF0000"/>
                </a:solidFill>
              </a:rPr>
              <a:t>Personal Analytics</a:t>
            </a:r>
            <a:r>
              <a:rPr lang="en-US" sz="2200" dirty="0"/>
              <a:t>, </a:t>
            </a:r>
            <a:r>
              <a:rPr lang="en-US" sz="2200" b="1" dirty="0">
                <a:solidFill>
                  <a:srgbClr val="FF0000"/>
                </a:solidFill>
              </a:rPr>
              <a:t>Smart Workspace</a:t>
            </a:r>
            <a:r>
              <a:rPr lang="en-US" sz="2200" dirty="0"/>
              <a:t>, </a:t>
            </a:r>
            <a:r>
              <a:rPr lang="en-US" sz="2200" b="1" dirty="0">
                <a:solidFill>
                  <a:srgbClr val="FF0000"/>
                </a:solidFill>
              </a:rPr>
              <a:t>Smart Data Discovery</a:t>
            </a:r>
            <a:r>
              <a:rPr lang="en-US" sz="2200" b="1" dirty="0"/>
              <a:t>, </a:t>
            </a:r>
            <a:r>
              <a:rPr lang="en-US" sz="2200" b="1" dirty="0">
                <a:solidFill>
                  <a:schemeClr val="accent1">
                    <a:lumMod val="75000"/>
                  </a:schemeClr>
                </a:solidFill>
              </a:rPr>
              <a:t>Commercial UAVs (Drones)</a:t>
            </a:r>
            <a:r>
              <a:rPr lang="en-US" sz="2200" b="1" dirty="0"/>
              <a:t>, </a:t>
            </a:r>
            <a:r>
              <a:rPr lang="en-US" sz="2200" b="1" dirty="0">
                <a:solidFill>
                  <a:srgbClr val="0070C0"/>
                </a:solidFill>
              </a:rPr>
              <a:t>Connected Home</a:t>
            </a:r>
            <a:r>
              <a:rPr lang="en-US" sz="2200" dirty="0"/>
              <a:t>, </a:t>
            </a:r>
            <a:r>
              <a:rPr lang="en-US" sz="2200" b="1" dirty="0">
                <a:solidFill>
                  <a:srgbClr val="FF0000"/>
                </a:solidFill>
              </a:rPr>
              <a:t>Machine Learning</a:t>
            </a:r>
            <a:r>
              <a:rPr lang="en-US" sz="2200" dirty="0"/>
              <a:t>, Nanotube Electronics, </a:t>
            </a:r>
            <a:r>
              <a:rPr lang="en-US" sz="2200" b="1" dirty="0">
                <a:solidFill>
                  <a:srgbClr val="7030A0"/>
                </a:solidFill>
              </a:rPr>
              <a:t>Software-Defined Anything (</a:t>
            </a:r>
            <a:r>
              <a:rPr lang="en-US" sz="2200" b="1" dirty="0" err="1">
                <a:solidFill>
                  <a:srgbClr val="7030A0"/>
                </a:solidFill>
              </a:rPr>
              <a:t>SDx</a:t>
            </a:r>
            <a:r>
              <a:rPr lang="en-US" sz="2200" b="1" dirty="0">
                <a:solidFill>
                  <a:srgbClr val="7030A0"/>
                </a:solidFill>
              </a:rPr>
              <a:t>), </a:t>
            </a:r>
            <a:r>
              <a:rPr lang="en-US" sz="2200" dirty="0"/>
              <a:t>and</a:t>
            </a:r>
            <a:r>
              <a:rPr lang="en-US" sz="2200" b="1" dirty="0"/>
              <a:t> </a:t>
            </a:r>
            <a:r>
              <a:rPr lang="en-US" sz="2200" b="1" dirty="0">
                <a:solidFill>
                  <a:srgbClr val="7030A0"/>
                </a:solidFill>
              </a:rPr>
              <a:t>Enterprise Taxonomy and Ontology Management</a:t>
            </a:r>
            <a:r>
              <a:rPr lang="en-US" sz="2200" dirty="0">
                <a:solidFill>
                  <a:srgbClr val="7030A0"/>
                </a:solidFill>
              </a:rPr>
              <a:t>,</a:t>
            </a:r>
          </a:p>
        </p:txBody>
      </p:sp>
      <p:sp>
        <p:nvSpPr>
          <p:cNvPr id="6" name="TextBox 5">
            <a:extLst>
              <a:ext uri="{FF2B5EF4-FFF2-40B4-BE49-F238E27FC236}">
                <a16:creationId xmlns:a16="http://schemas.microsoft.com/office/drawing/2014/main" id="{94EDD976-768B-4B07-9287-0D1405050D70}"/>
              </a:ext>
            </a:extLst>
          </p:cNvPr>
          <p:cNvSpPr txBox="1"/>
          <p:nvPr/>
        </p:nvSpPr>
        <p:spPr>
          <a:xfrm>
            <a:off x="7076203" y="5239002"/>
            <a:ext cx="2044149" cy="784830"/>
          </a:xfrm>
          <a:prstGeom prst="rect">
            <a:avLst/>
          </a:prstGeom>
          <a:noFill/>
          <a:ln w="12700">
            <a:solidFill>
              <a:schemeClr val="tx1"/>
            </a:solidFill>
          </a:ln>
        </p:spPr>
        <p:txBody>
          <a:bodyPr wrap="none" rtlCol="0">
            <a:spAutoFit/>
          </a:bodyPr>
          <a:lstStyle/>
          <a:p>
            <a:r>
              <a:rPr lang="en-US" sz="1500" b="1" dirty="0">
                <a:solidFill>
                  <a:srgbClr val="0070C0"/>
                </a:solidFill>
              </a:rPr>
              <a:t>IoT</a:t>
            </a:r>
          </a:p>
          <a:p>
            <a:r>
              <a:rPr lang="en-US" sz="1500" b="1" dirty="0">
                <a:solidFill>
                  <a:srgbClr val="FF0000"/>
                </a:solidFill>
              </a:rPr>
              <a:t>Big Data Analysis</a:t>
            </a:r>
          </a:p>
          <a:p>
            <a:r>
              <a:rPr lang="en-US" sz="1500" b="1" dirty="0">
                <a:solidFill>
                  <a:srgbClr val="7030A0"/>
                </a:solidFill>
              </a:rPr>
              <a:t>Computing Systems</a:t>
            </a:r>
          </a:p>
        </p:txBody>
      </p:sp>
      <p:sp>
        <p:nvSpPr>
          <p:cNvPr id="4" name="Date Placeholder 3">
            <a:extLst>
              <a:ext uri="{FF2B5EF4-FFF2-40B4-BE49-F238E27FC236}">
                <a16:creationId xmlns:a16="http://schemas.microsoft.com/office/drawing/2014/main" id="{73E485ED-0CD2-421E-A1C9-13D923FCB71D}"/>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120680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86EE8E-00FC-47EA-B839-A4AA2D96F95D}"/>
              </a:ext>
            </a:extLst>
          </p:cNvPr>
          <p:cNvSpPr>
            <a:spLocks noGrp="1"/>
          </p:cNvSpPr>
          <p:nvPr>
            <p:ph type="title"/>
          </p:nvPr>
        </p:nvSpPr>
        <p:spPr>
          <a:xfrm>
            <a:off x="598713" y="-13271"/>
            <a:ext cx="8382000" cy="699071"/>
          </a:xfrm>
        </p:spPr>
        <p:txBody>
          <a:bodyPr>
            <a:normAutofit/>
          </a:bodyPr>
          <a:lstStyle/>
          <a:p>
            <a:r>
              <a:rPr lang="en-US" dirty="0"/>
              <a:t>Gartner: 4 Business Megatrends</a:t>
            </a:r>
          </a:p>
        </p:txBody>
      </p:sp>
      <p:pic>
        <p:nvPicPr>
          <p:cNvPr id="6" name="Picture 5">
            <a:extLst>
              <a:ext uri="{FF2B5EF4-FFF2-40B4-BE49-F238E27FC236}">
                <a16:creationId xmlns:a16="http://schemas.microsoft.com/office/drawing/2014/main" id="{17F82023-F62E-4697-8882-9F060EA76822}"/>
              </a:ext>
            </a:extLst>
          </p:cNvPr>
          <p:cNvPicPr>
            <a:picLocks noChangeAspect="1"/>
          </p:cNvPicPr>
          <p:nvPr/>
        </p:nvPicPr>
        <p:blipFill rotWithShape="1">
          <a:blip r:embed="rId2"/>
          <a:srcRect r="18297" b="11615"/>
          <a:stretch/>
        </p:blipFill>
        <p:spPr>
          <a:xfrm>
            <a:off x="228600" y="578760"/>
            <a:ext cx="8382000" cy="5150621"/>
          </a:xfrm>
          <a:prstGeom prst="rect">
            <a:avLst/>
          </a:prstGeom>
        </p:spPr>
      </p:pic>
      <p:sp>
        <p:nvSpPr>
          <p:cNvPr id="7" name="Rectangle 6">
            <a:extLst>
              <a:ext uri="{FF2B5EF4-FFF2-40B4-BE49-F238E27FC236}">
                <a16:creationId xmlns:a16="http://schemas.microsoft.com/office/drawing/2014/main" id="{F57478BE-CCD7-4419-AFBD-304BD5869E93}"/>
              </a:ext>
            </a:extLst>
          </p:cNvPr>
          <p:cNvSpPr/>
          <p:nvPr/>
        </p:nvSpPr>
        <p:spPr>
          <a:xfrm>
            <a:off x="0" y="5867400"/>
            <a:ext cx="9144000" cy="276999"/>
          </a:xfrm>
          <a:prstGeom prst="rect">
            <a:avLst/>
          </a:prstGeom>
        </p:spPr>
        <p:txBody>
          <a:bodyPr wrap="square">
            <a:spAutoFit/>
          </a:bodyPr>
          <a:lstStyle/>
          <a:p>
            <a:r>
              <a:rPr lang="en-US" sz="1200" dirty="0"/>
              <a:t>https://www.gartner.com//it/content/3377400/3377422/august_10_gartner_hype_cycles_2016_bburton_mwalker.pdf</a:t>
            </a:r>
          </a:p>
        </p:txBody>
      </p:sp>
      <p:sp>
        <p:nvSpPr>
          <p:cNvPr id="3" name="Date Placeholder 2">
            <a:extLst>
              <a:ext uri="{FF2B5EF4-FFF2-40B4-BE49-F238E27FC236}">
                <a16:creationId xmlns:a16="http://schemas.microsoft.com/office/drawing/2014/main" id="{25FA3520-24E0-4EB6-BABD-702638BEE391}"/>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99335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55746" y="0"/>
            <a:ext cx="4953000" cy="685800"/>
          </a:xfrm>
        </p:spPr>
        <p:txBody>
          <a:bodyPr/>
          <a:lstStyle/>
          <a:p>
            <a:r>
              <a:rPr lang="en-US" dirty="0"/>
              <a:t>Phenomenology 1970</a:t>
            </a:r>
          </a:p>
        </p:txBody>
      </p:sp>
      <p:sp>
        <p:nvSpPr>
          <p:cNvPr id="8" name="Content Placeholder 7"/>
          <p:cNvSpPr>
            <a:spLocks noGrp="1"/>
          </p:cNvSpPr>
          <p:nvPr>
            <p:ph idx="1"/>
          </p:nvPr>
        </p:nvSpPr>
        <p:spPr>
          <a:xfrm>
            <a:off x="101443" y="1992808"/>
            <a:ext cx="9061607" cy="4081760"/>
          </a:xfrm>
        </p:spPr>
        <p:txBody>
          <a:bodyPr>
            <a:normAutofit lnSpcReduction="10000"/>
          </a:bodyPr>
          <a:lstStyle/>
          <a:p>
            <a:r>
              <a:rPr lang="en-US" dirty="0"/>
              <a:t>The basic tool of the phenomenologist is, first, the </a:t>
            </a:r>
            <a:r>
              <a:rPr lang="en-US" b="1" dirty="0"/>
              <a:t>construction of simple models </a:t>
            </a:r>
            <a:r>
              <a:rPr lang="en-US" dirty="0"/>
              <a:t>that embody important theoretical ideas, and then, the critical comparison of these models with all relevant experimental data. </a:t>
            </a:r>
          </a:p>
          <a:p>
            <a:r>
              <a:rPr lang="en-US" dirty="0"/>
              <a:t>It follows that a phenomenologist must combine a broad understanding of theory with a complete knowledge of current and future feasible experiments in order to allow him or her to interact meaningfully with both major branches of a science. </a:t>
            </a:r>
          </a:p>
          <a:p>
            <a:r>
              <a:rPr lang="en-US" dirty="0"/>
              <a:t>The impact of phenomenology is felt in both theory and experiment. Thus it can pinpoint unexpected experimental observations and so delineate areas where new theoretical ideas are needed. Further, it can suggest the most useful experiments to be done to test the latest theories. This is especially important in these barren days where funds are limited, experiments take many "physicist-years" to complete, and theories are multitudinous and complicated.</a:t>
            </a:r>
          </a:p>
        </p:txBody>
      </p:sp>
      <p:sp>
        <p:nvSpPr>
          <p:cNvPr id="2" name="TextBox 1"/>
          <p:cNvSpPr txBox="1"/>
          <p:nvPr/>
        </p:nvSpPr>
        <p:spPr>
          <a:xfrm>
            <a:off x="34768" y="653474"/>
            <a:ext cx="9099707" cy="1323439"/>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000" dirty="0"/>
              <a:t>Note this branch of physics – like some but not all fields – produces data which is essentially impossible to calculate but there are many underlying ideas that need to be respected in interpretation. </a:t>
            </a:r>
          </a:p>
          <a:p>
            <a:pPr marL="342900" indent="-342900">
              <a:buFont typeface="Arial" panose="020B0604020202020204" pitchFamily="34" charset="0"/>
              <a:buChar char="•"/>
            </a:pPr>
            <a:r>
              <a:rPr lang="en-US" sz="2000" dirty="0"/>
              <a:t>Characteristic of much of today’s big data</a:t>
            </a:r>
          </a:p>
        </p:txBody>
      </p:sp>
      <p:sp>
        <p:nvSpPr>
          <p:cNvPr id="3" name="Date Placeholder 2">
            <a:extLst>
              <a:ext uri="{FF2B5EF4-FFF2-40B4-BE49-F238E27FC236}">
                <a16:creationId xmlns:a16="http://schemas.microsoft.com/office/drawing/2014/main" id="{91CE3392-C56B-4D7B-9716-7732F786F0B7}"/>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1633006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A2620-710C-4D03-9A91-FA7FF8064A01}"/>
              </a:ext>
            </a:extLst>
          </p:cNvPr>
          <p:cNvSpPr>
            <a:spLocks noGrp="1"/>
          </p:cNvSpPr>
          <p:nvPr>
            <p:ph type="title"/>
          </p:nvPr>
        </p:nvSpPr>
        <p:spPr>
          <a:xfrm>
            <a:off x="333126" y="29936"/>
            <a:ext cx="8382000" cy="533400"/>
          </a:xfrm>
        </p:spPr>
        <p:txBody>
          <a:bodyPr/>
          <a:lstStyle/>
          <a:p>
            <a:r>
              <a:rPr lang="en-US" dirty="0"/>
              <a:t>2017 Gartner Hype Curve</a:t>
            </a:r>
          </a:p>
        </p:txBody>
      </p:sp>
      <p:sp>
        <p:nvSpPr>
          <p:cNvPr id="2" name="Content Placeholder 1">
            <a:extLst>
              <a:ext uri="{FF2B5EF4-FFF2-40B4-BE49-F238E27FC236}">
                <a16:creationId xmlns:a16="http://schemas.microsoft.com/office/drawing/2014/main" id="{B2BAB84E-AC65-4DF5-AC62-059B888DCA3D}"/>
              </a:ext>
            </a:extLst>
          </p:cNvPr>
          <p:cNvSpPr>
            <a:spLocks noGrp="1"/>
          </p:cNvSpPr>
          <p:nvPr>
            <p:ph idx="1"/>
          </p:nvPr>
        </p:nvSpPr>
        <p:spPr>
          <a:xfrm>
            <a:off x="47625" y="1470861"/>
            <a:ext cx="3726469" cy="4616987"/>
          </a:xfrm>
        </p:spPr>
        <p:txBody>
          <a:bodyPr/>
          <a:lstStyle/>
          <a:p>
            <a:pPr marL="0" indent="0">
              <a:spcBef>
                <a:spcPts val="150"/>
              </a:spcBef>
              <a:buNone/>
            </a:pPr>
            <a:r>
              <a:rPr lang="en-US" sz="1800" b="1" dirty="0"/>
              <a:t>       On the Rise</a:t>
            </a:r>
          </a:p>
          <a:p>
            <a:pPr>
              <a:spcBef>
                <a:spcPts val="150"/>
              </a:spcBef>
            </a:pPr>
            <a:r>
              <a:rPr lang="en-US" sz="1800" dirty="0">
                <a:solidFill>
                  <a:srgbClr val="0070C0"/>
                </a:solidFill>
              </a:rPr>
              <a:t>Smart Dust</a:t>
            </a:r>
          </a:p>
          <a:p>
            <a:pPr>
              <a:spcBef>
                <a:spcPts val="150"/>
              </a:spcBef>
            </a:pPr>
            <a:r>
              <a:rPr lang="en-US" sz="1800" dirty="0"/>
              <a:t>4D Printing</a:t>
            </a:r>
          </a:p>
          <a:p>
            <a:pPr>
              <a:spcBef>
                <a:spcPts val="150"/>
              </a:spcBef>
            </a:pPr>
            <a:r>
              <a:rPr lang="en-US" sz="1800" dirty="0">
                <a:solidFill>
                  <a:srgbClr val="FF0000"/>
                </a:solidFill>
              </a:rPr>
              <a:t>Artificial General Intelligence</a:t>
            </a:r>
          </a:p>
          <a:p>
            <a:pPr>
              <a:spcBef>
                <a:spcPts val="150"/>
              </a:spcBef>
            </a:pPr>
            <a:r>
              <a:rPr lang="en-US" sz="1800" dirty="0">
                <a:solidFill>
                  <a:srgbClr val="FF0000"/>
                </a:solidFill>
              </a:rPr>
              <a:t>Deep Reinforcement Learning</a:t>
            </a:r>
          </a:p>
          <a:p>
            <a:pPr>
              <a:spcBef>
                <a:spcPts val="150"/>
              </a:spcBef>
            </a:pPr>
            <a:r>
              <a:rPr lang="en-US" sz="1800" dirty="0">
                <a:solidFill>
                  <a:srgbClr val="FF0000"/>
                </a:solidFill>
              </a:rPr>
              <a:t>Neuromorphic Hardware</a:t>
            </a:r>
          </a:p>
          <a:p>
            <a:pPr>
              <a:spcBef>
                <a:spcPts val="150"/>
              </a:spcBef>
            </a:pPr>
            <a:r>
              <a:rPr lang="en-US" sz="1800" dirty="0">
                <a:solidFill>
                  <a:srgbClr val="FF0000"/>
                </a:solidFill>
              </a:rPr>
              <a:t>Human Augmentation</a:t>
            </a:r>
          </a:p>
          <a:p>
            <a:pPr>
              <a:spcBef>
                <a:spcPts val="150"/>
              </a:spcBef>
            </a:pPr>
            <a:r>
              <a:rPr lang="en-US" sz="1800" dirty="0">
                <a:solidFill>
                  <a:srgbClr val="0070C0"/>
                </a:solidFill>
              </a:rPr>
              <a:t>5G</a:t>
            </a:r>
          </a:p>
          <a:p>
            <a:pPr>
              <a:spcBef>
                <a:spcPts val="150"/>
              </a:spcBef>
            </a:pPr>
            <a:r>
              <a:rPr lang="en-US" sz="1800" dirty="0" err="1">
                <a:solidFill>
                  <a:srgbClr val="7030A0"/>
                </a:solidFill>
              </a:rPr>
              <a:t>Serverless</a:t>
            </a:r>
            <a:r>
              <a:rPr lang="en-US" sz="1800" dirty="0">
                <a:solidFill>
                  <a:srgbClr val="7030A0"/>
                </a:solidFill>
              </a:rPr>
              <a:t> PaaS</a:t>
            </a:r>
          </a:p>
          <a:p>
            <a:pPr>
              <a:spcBef>
                <a:spcPts val="150"/>
              </a:spcBef>
            </a:pPr>
            <a:r>
              <a:rPr lang="en-US" sz="1800" dirty="0">
                <a:solidFill>
                  <a:srgbClr val="7030A0"/>
                </a:solidFill>
              </a:rPr>
              <a:t>Digital Twin (simulated reality)</a:t>
            </a:r>
          </a:p>
          <a:p>
            <a:pPr>
              <a:spcBef>
                <a:spcPts val="150"/>
              </a:spcBef>
            </a:pPr>
            <a:r>
              <a:rPr lang="en-US" sz="1800" dirty="0"/>
              <a:t>Quantum Computing</a:t>
            </a:r>
          </a:p>
          <a:p>
            <a:pPr>
              <a:spcBef>
                <a:spcPts val="150"/>
              </a:spcBef>
            </a:pPr>
            <a:r>
              <a:rPr lang="en-US" sz="1800" dirty="0"/>
              <a:t>Volumetric Displays</a:t>
            </a:r>
          </a:p>
          <a:p>
            <a:pPr>
              <a:spcBef>
                <a:spcPts val="150"/>
              </a:spcBef>
            </a:pPr>
            <a:r>
              <a:rPr lang="en-US" sz="1800" dirty="0">
                <a:solidFill>
                  <a:srgbClr val="FF0000"/>
                </a:solidFill>
              </a:rPr>
              <a:t>Brain-Computer Interface</a:t>
            </a:r>
          </a:p>
          <a:p>
            <a:pPr>
              <a:spcBef>
                <a:spcPts val="150"/>
              </a:spcBef>
            </a:pPr>
            <a:r>
              <a:rPr lang="en-US" sz="1800" dirty="0">
                <a:solidFill>
                  <a:srgbClr val="FF0000"/>
                </a:solidFill>
              </a:rPr>
              <a:t>Conversational User Interfaces</a:t>
            </a:r>
          </a:p>
          <a:p>
            <a:pPr>
              <a:spcBef>
                <a:spcPts val="150"/>
              </a:spcBef>
            </a:pPr>
            <a:r>
              <a:rPr lang="en-US" sz="1800" dirty="0">
                <a:solidFill>
                  <a:srgbClr val="FF0000"/>
                </a:solidFill>
              </a:rPr>
              <a:t>Smart Workspace</a:t>
            </a:r>
          </a:p>
        </p:txBody>
      </p:sp>
      <p:sp>
        <p:nvSpPr>
          <p:cNvPr id="6" name="Content Placeholder 1">
            <a:extLst>
              <a:ext uri="{FF2B5EF4-FFF2-40B4-BE49-F238E27FC236}">
                <a16:creationId xmlns:a16="http://schemas.microsoft.com/office/drawing/2014/main" id="{7BCB538F-E0C6-4CA4-A812-D500D555B20F}"/>
              </a:ext>
            </a:extLst>
          </p:cNvPr>
          <p:cNvSpPr txBox="1">
            <a:spLocks/>
          </p:cNvSpPr>
          <p:nvPr/>
        </p:nvSpPr>
        <p:spPr>
          <a:xfrm>
            <a:off x="4524126" y="1470861"/>
            <a:ext cx="2252231" cy="4529889"/>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US" sz="1650" dirty="0"/>
          </a:p>
        </p:txBody>
      </p:sp>
      <p:sp>
        <p:nvSpPr>
          <p:cNvPr id="7" name="Content Placeholder 1">
            <a:extLst>
              <a:ext uri="{FF2B5EF4-FFF2-40B4-BE49-F238E27FC236}">
                <a16:creationId xmlns:a16="http://schemas.microsoft.com/office/drawing/2014/main" id="{917D6421-633D-4E1E-8055-25310C059ABD}"/>
              </a:ext>
            </a:extLst>
          </p:cNvPr>
          <p:cNvSpPr txBox="1">
            <a:spLocks/>
          </p:cNvSpPr>
          <p:nvPr/>
        </p:nvSpPr>
        <p:spPr>
          <a:xfrm>
            <a:off x="6064052" y="1960089"/>
            <a:ext cx="3188596" cy="4001339"/>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300"/>
              </a:spcBef>
              <a:buNone/>
            </a:pPr>
            <a:r>
              <a:rPr lang="en-US" sz="1600" b="1" dirty="0"/>
              <a:t>           At the Peak</a:t>
            </a:r>
          </a:p>
          <a:p>
            <a:pPr>
              <a:spcBef>
                <a:spcPts val="300"/>
              </a:spcBef>
            </a:pPr>
            <a:r>
              <a:rPr lang="en-US" sz="1600" dirty="0">
                <a:solidFill>
                  <a:srgbClr val="FF0000"/>
                </a:solidFill>
              </a:rPr>
              <a:t>Augmented Data Discovery</a:t>
            </a:r>
          </a:p>
          <a:p>
            <a:pPr>
              <a:lnSpc>
                <a:spcPct val="100000"/>
              </a:lnSpc>
              <a:spcBef>
                <a:spcPts val="300"/>
              </a:spcBef>
            </a:pPr>
            <a:r>
              <a:rPr lang="en-US" sz="1600" dirty="0">
                <a:solidFill>
                  <a:srgbClr val="7030A0"/>
                </a:solidFill>
              </a:rPr>
              <a:t>Edge Computing</a:t>
            </a:r>
          </a:p>
          <a:p>
            <a:pPr>
              <a:spcBef>
                <a:spcPts val="300"/>
              </a:spcBef>
            </a:pPr>
            <a:r>
              <a:rPr lang="en-US" sz="1600" dirty="0">
                <a:solidFill>
                  <a:srgbClr val="0070C0"/>
                </a:solidFill>
              </a:rPr>
              <a:t>Smart Robots</a:t>
            </a:r>
          </a:p>
          <a:p>
            <a:pPr>
              <a:spcBef>
                <a:spcPts val="300"/>
              </a:spcBef>
            </a:pPr>
            <a:r>
              <a:rPr lang="en-US" sz="1600" dirty="0">
                <a:solidFill>
                  <a:srgbClr val="0070C0"/>
                </a:solidFill>
              </a:rPr>
              <a:t>IoT Platform</a:t>
            </a:r>
          </a:p>
          <a:p>
            <a:pPr>
              <a:spcBef>
                <a:spcPts val="300"/>
              </a:spcBef>
            </a:pPr>
            <a:r>
              <a:rPr lang="en-US" sz="1600" dirty="0">
                <a:solidFill>
                  <a:srgbClr val="FF0000"/>
                </a:solidFill>
              </a:rPr>
              <a:t>Virtual Assistants</a:t>
            </a:r>
          </a:p>
          <a:p>
            <a:pPr>
              <a:spcBef>
                <a:spcPts val="300"/>
              </a:spcBef>
            </a:pPr>
            <a:r>
              <a:rPr lang="en-US" sz="1600" dirty="0">
                <a:solidFill>
                  <a:srgbClr val="0070C0"/>
                </a:solidFill>
              </a:rPr>
              <a:t>Connected Home</a:t>
            </a:r>
          </a:p>
          <a:p>
            <a:pPr>
              <a:spcBef>
                <a:spcPts val="300"/>
              </a:spcBef>
            </a:pPr>
            <a:r>
              <a:rPr lang="en-US" sz="1600" dirty="0">
                <a:solidFill>
                  <a:srgbClr val="FF0000"/>
                </a:solidFill>
              </a:rPr>
              <a:t>Deep Learning</a:t>
            </a:r>
          </a:p>
          <a:p>
            <a:pPr>
              <a:spcBef>
                <a:spcPts val="300"/>
              </a:spcBef>
            </a:pPr>
            <a:r>
              <a:rPr lang="en-US" sz="1600" dirty="0">
                <a:solidFill>
                  <a:srgbClr val="FF0000"/>
                </a:solidFill>
              </a:rPr>
              <a:t>Machine Learning</a:t>
            </a:r>
          </a:p>
          <a:p>
            <a:pPr>
              <a:spcBef>
                <a:spcPts val="300"/>
              </a:spcBef>
            </a:pPr>
            <a:r>
              <a:rPr lang="en-US" sz="1600" dirty="0">
                <a:solidFill>
                  <a:srgbClr val="0070C0"/>
                </a:solidFill>
              </a:rPr>
              <a:t>Autonomous Vehicles</a:t>
            </a:r>
          </a:p>
          <a:p>
            <a:pPr>
              <a:spcBef>
                <a:spcPts val="300"/>
              </a:spcBef>
            </a:pPr>
            <a:r>
              <a:rPr lang="en-US" sz="1600" dirty="0"/>
              <a:t>Nanotube Electronics</a:t>
            </a:r>
          </a:p>
          <a:p>
            <a:pPr>
              <a:spcBef>
                <a:spcPts val="300"/>
              </a:spcBef>
            </a:pPr>
            <a:r>
              <a:rPr lang="en-US" sz="1600" dirty="0">
                <a:solidFill>
                  <a:srgbClr val="7030A0"/>
                </a:solidFill>
              </a:rPr>
              <a:t>Cognitive Computing</a:t>
            </a:r>
          </a:p>
          <a:p>
            <a:pPr>
              <a:spcBef>
                <a:spcPts val="300"/>
              </a:spcBef>
            </a:pPr>
            <a:r>
              <a:rPr lang="en-US" sz="1600" dirty="0">
                <a:solidFill>
                  <a:srgbClr val="7030A0"/>
                </a:solidFill>
              </a:rPr>
              <a:t>Blockchain</a:t>
            </a:r>
          </a:p>
          <a:p>
            <a:pPr>
              <a:spcBef>
                <a:spcPts val="300"/>
              </a:spcBef>
            </a:pPr>
            <a:r>
              <a:rPr lang="en-US" sz="1600" dirty="0">
                <a:solidFill>
                  <a:srgbClr val="0070C0"/>
                </a:solidFill>
              </a:rPr>
              <a:t>Commercial UAVs (Drones)</a:t>
            </a:r>
          </a:p>
        </p:txBody>
      </p:sp>
      <p:sp>
        <p:nvSpPr>
          <p:cNvPr id="8" name="Content Placeholder 1">
            <a:extLst>
              <a:ext uri="{FF2B5EF4-FFF2-40B4-BE49-F238E27FC236}">
                <a16:creationId xmlns:a16="http://schemas.microsoft.com/office/drawing/2014/main" id="{320BEB2D-C249-4DCB-9843-8A76E61DA0DB}"/>
              </a:ext>
            </a:extLst>
          </p:cNvPr>
          <p:cNvSpPr txBox="1">
            <a:spLocks/>
          </p:cNvSpPr>
          <p:nvPr/>
        </p:nvSpPr>
        <p:spPr>
          <a:xfrm>
            <a:off x="6489051" y="172389"/>
            <a:ext cx="2654949" cy="767157"/>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800" b="1" dirty="0"/>
              <a:t>     Climbing the Slope</a:t>
            </a:r>
          </a:p>
          <a:p>
            <a:r>
              <a:rPr lang="en-US" sz="1800" dirty="0"/>
              <a:t>Virtual Reality</a:t>
            </a:r>
          </a:p>
        </p:txBody>
      </p:sp>
      <p:sp>
        <p:nvSpPr>
          <p:cNvPr id="9" name="Content Placeholder 1">
            <a:extLst>
              <a:ext uri="{FF2B5EF4-FFF2-40B4-BE49-F238E27FC236}">
                <a16:creationId xmlns:a16="http://schemas.microsoft.com/office/drawing/2014/main" id="{0BCA0B91-E19E-4BCD-B89C-3DFC8743ED9B}"/>
              </a:ext>
            </a:extLst>
          </p:cNvPr>
          <p:cNvSpPr txBox="1">
            <a:spLocks/>
          </p:cNvSpPr>
          <p:nvPr/>
        </p:nvSpPr>
        <p:spPr>
          <a:xfrm>
            <a:off x="3432758" y="636333"/>
            <a:ext cx="3158963" cy="1499637"/>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600" b="1" dirty="0"/>
              <a:t>       Sliding Into the Trough</a:t>
            </a:r>
          </a:p>
          <a:p>
            <a:r>
              <a:rPr lang="en-US" sz="1600" dirty="0">
                <a:solidFill>
                  <a:srgbClr val="FF0000"/>
                </a:solidFill>
              </a:rPr>
              <a:t>Cognitive Expert Advisors</a:t>
            </a:r>
          </a:p>
          <a:p>
            <a:r>
              <a:rPr lang="en-US" sz="1600" dirty="0">
                <a:solidFill>
                  <a:srgbClr val="7030A0"/>
                </a:solidFill>
              </a:rPr>
              <a:t>Enterprise Taxonomy and Ontology Management</a:t>
            </a:r>
          </a:p>
          <a:p>
            <a:r>
              <a:rPr lang="en-US" sz="1600" dirty="0">
                <a:solidFill>
                  <a:srgbClr val="7030A0"/>
                </a:solidFill>
              </a:rPr>
              <a:t>Software-Defined Security</a:t>
            </a:r>
          </a:p>
          <a:p>
            <a:r>
              <a:rPr lang="en-US" sz="1600" dirty="0"/>
              <a:t>Augmented Reality</a:t>
            </a:r>
          </a:p>
        </p:txBody>
      </p:sp>
      <p:sp>
        <p:nvSpPr>
          <p:cNvPr id="10" name="Rectangle 9">
            <a:extLst>
              <a:ext uri="{FF2B5EF4-FFF2-40B4-BE49-F238E27FC236}">
                <a16:creationId xmlns:a16="http://schemas.microsoft.com/office/drawing/2014/main" id="{ADC4921A-7B54-4DE0-A15F-2EEB7BDE2859}"/>
              </a:ext>
            </a:extLst>
          </p:cNvPr>
          <p:cNvSpPr/>
          <p:nvPr/>
        </p:nvSpPr>
        <p:spPr>
          <a:xfrm>
            <a:off x="5734243" y="5677614"/>
            <a:ext cx="3275045" cy="415498"/>
          </a:xfrm>
          <a:prstGeom prst="rect">
            <a:avLst/>
          </a:prstGeom>
          <a:ln w="12700">
            <a:solidFill>
              <a:schemeClr val="tx1"/>
            </a:solidFill>
          </a:ln>
        </p:spPr>
        <p:txBody>
          <a:bodyPr wrap="square">
            <a:spAutoFit/>
          </a:bodyPr>
          <a:lstStyle/>
          <a:p>
            <a:r>
              <a:rPr lang="en-US" sz="1050" dirty="0"/>
              <a:t>https://www.gartner.com/doc/3768572/hype-cycle-emerging-technologies-</a:t>
            </a:r>
          </a:p>
        </p:txBody>
      </p:sp>
      <p:sp>
        <p:nvSpPr>
          <p:cNvPr id="11" name="TextBox 10">
            <a:extLst>
              <a:ext uri="{FF2B5EF4-FFF2-40B4-BE49-F238E27FC236}">
                <a16:creationId xmlns:a16="http://schemas.microsoft.com/office/drawing/2014/main" id="{5FD7EFBC-73C8-43D9-ABF0-EB64A0D95998}"/>
              </a:ext>
            </a:extLst>
          </p:cNvPr>
          <p:cNvSpPr txBox="1"/>
          <p:nvPr/>
        </p:nvSpPr>
        <p:spPr>
          <a:xfrm>
            <a:off x="757537" y="555967"/>
            <a:ext cx="2044149" cy="784830"/>
          </a:xfrm>
          <a:prstGeom prst="rect">
            <a:avLst/>
          </a:prstGeom>
          <a:noFill/>
          <a:ln w="12700">
            <a:solidFill>
              <a:schemeClr val="tx1"/>
            </a:solidFill>
          </a:ln>
        </p:spPr>
        <p:txBody>
          <a:bodyPr wrap="none" rtlCol="0">
            <a:spAutoFit/>
          </a:bodyPr>
          <a:lstStyle/>
          <a:p>
            <a:r>
              <a:rPr lang="en-US" sz="1500" b="1" dirty="0">
                <a:solidFill>
                  <a:srgbClr val="0070C0"/>
                </a:solidFill>
              </a:rPr>
              <a:t>IoT</a:t>
            </a:r>
          </a:p>
          <a:p>
            <a:r>
              <a:rPr lang="en-US" sz="1500" b="1" dirty="0">
                <a:solidFill>
                  <a:srgbClr val="FF0000"/>
                </a:solidFill>
              </a:rPr>
              <a:t>Big Data Analysis</a:t>
            </a:r>
          </a:p>
          <a:p>
            <a:r>
              <a:rPr lang="en-US" sz="1500" b="1" dirty="0">
                <a:solidFill>
                  <a:srgbClr val="7030A0"/>
                </a:solidFill>
              </a:rPr>
              <a:t>Computing Systems</a:t>
            </a:r>
          </a:p>
        </p:txBody>
      </p:sp>
      <p:sp>
        <p:nvSpPr>
          <p:cNvPr id="4" name="Date Placeholder 3">
            <a:extLst>
              <a:ext uri="{FF2B5EF4-FFF2-40B4-BE49-F238E27FC236}">
                <a16:creationId xmlns:a16="http://schemas.microsoft.com/office/drawing/2014/main" id="{3153450D-5406-4E5F-921A-7571AD5B8D17}"/>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821034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1663" y="1223961"/>
            <a:ext cx="7886700" cy="1938337"/>
          </a:xfrm>
        </p:spPr>
        <p:txBody>
          <a:bodyPr/>
          <a:lstStyle/>
          <a:p>
            <a:r>
              <a:rPr lang="en-US" sz="5400" dirty="0"/>
              <a:t>Clouds, HPC Clouds</a:t>
            </a:r>
            <a:br>
              <a:rPr lang="en-US" sz="5400" dirty="0"/>
            </a:br>
            <a:r>
              <a:rPr lang="en-US" sz="5400" dirty="0"/>
              <a:t>Simulations, Big Data</a:t>
            </a:r>
          </a:p>
        </p:txBody>
      </p:sp>
      <p:sp>
        <p:nvSpPr>
          <p:cNvPr id="3" name="Text Placeholder 2"/>
          <p:cNvSpPr>
            <a:spLocks noGrp="1"/>
          </p:cNvSpPr>
          <p:nvPr>
            <p:ph type="body" idx="1"/>
          </p:nvPr>
        </p:nvSpPr>
        <p:spPr/>
        <p:txBody>
          <a:bodyPr/>
          <a:lstStyle/>
          <a:p>
            <a:endParaRPr lang="en-US"/>
          </a:p>
        </p:txBody>
      </p:sp>
      <p:sp>
        <p:nvSpPr>
          <p:cNvPr id="2" name="Date Placeholder 1">
            <a:extLst>
              <a:ext uri="{FF2B5EF4-FFF2-40B4-BE49-F238E27FC236}">
                <a16:creationId xmlns:a16="http://schemas.microsoft.com/office/drawing/2014/main" id="{64565134-5AE0-42C9-9BB8-22DDE70FB078}"/>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4160878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sz="3200" b="1" dirty="0"/>
              <a:t>2 Aspects of Cloud Computing: </a:t>
            </a:r>
            <a:br>
              <a:rPr lang="en-US" sz="3200" b="1" dirty="0"/>
            </a:br>
            <a:r>
              <a:rPr lang="en-US" sz="3200" b="1" dirty="0"/>
              <a:t>Infrastructure and Runtimes</a:t>
            </a:r>
          </a:p>
        </p:txBody>
      </p:sp>
      <p:sp>
        <p:nvSpPr>
          <p:cNvPr id="3" name="Content Placeholder 2"/>
          <p:cNvSpPr>
            <a:spLocks noGrp="1"/>
          </p:cNvSpPr>
          <p:nvPr>
            <p:ph idx="1"/>
          </p:nvPr>
        </p:nvSpPr>
        <p:spPr>
          <a:xfrm>
            <a:off x="0" y="1066800"/>
            <a:ext cx="9144000" cy="4953000"/>
          </a:xfrm>
        </p:spPr>
        <p:txBody>
          <a:bodyPr>
            <a:normAutofit/>
          </a:bodyPr>
          <a:lstStyle/>
          <a:p>
            <a:r>
              <a:rPr lang="en-US" sz="2400" b="1" dirty="0">
                <a:solidFill>
                  <a:srgbClr val="FF0000"/>
                </a:solidFill>
              </a:rPr>
              <a:t>Cloud infrastructure: </a:t>
            </a:r>
            <a:r>
              <a:rPr lang="en-US" sz="2400" dirty="0"/>
              <a:t>outsourcing of servers, computing, data, file space, utility computing, etc..</a:t>
            </a:r>
          </a:p>
          <a:p>
            <a:r>
              <a:rPr lang="en-US" sz="2400" b="1" dirty="0">
                <a:solidFill>
                  <a:srgbClr val="FF0000"/>
                </a:solidFill>
              </a:rPr>
              <a:t>Cloud runtimes or Platform:</a:t>
            </a:r>
            <a:r>
              <a:rPr lang="en-US" sz="2400" b="1" dirty="0">
                <a:solidFill>
                  <a:srgbClr val="DDF53D"/>
                </a:solidFill>
              </a:rPr>
              <a:t> </a:t>
            </a:r>
            <a:r>
              <a:rPr lang="en-US" sz="2400" dirty="0"/>
              <a:t>tools to do data-parallel (and other) computations. Valid on Clouds and traditional clusters</a:t>
            </a:r>
          </a:p>
          <a:p>
            <a:pPr lvl="1"/>
            <a:r>
              <a:rPr lang="en-US" sz="2400" dirty="0"/>
              <a:t>Apache </a:t>
            </a:r>
            <a:r>
              <a:rPr lang="en-US" sz="2400" dirty="0" err="1"/>
              <a:t>Hadoop</a:t>
            </a:r>
            <a:r>
              <a:rPr lang="en-US" sz="2400" dirty="0"/>
              <a:t>, Google </a:t>
            </a:r>
            <a:r>
              <a:rPr lang="en-US" sz="2400" b="1" dirty="0"/>
              <a:t>MapReduce</a:t>
            </a:r>
            <a:r>
              <a:rPr lang="en-US" sz="2400" dirty="0"/>
              <a:t>, Microsoft Dryad, </a:t>
            </a:r>
            <a:r>
              <a:rPr lang="en-US" sz="2400" dirty="0" err="1"/>
              <a:t>Bigtable</a:t>
            </a:r>
            <a:r>
              <a:rPr lang="en-US" sz="2400" dirty="0"/>
              <a:t>, Chubby and others </a:t>
            </a:r>
          </a:p>
          <a:p>
            <a:pPr lvl="1"/>
            <a:r>
              <a:rPr lang="en-US" sz="2400" dirty="0"/>
              <a:t>MapReduce designed for information retrieval but is excellent for a wide range of </a:t>
            </a:r>
            <a:r>
              <a:rPr lang="en-US" sz="2400" dirty="0">
                <a:solidFill>
                  <a:srgbClr val="FF0000"/>
                </a:solidFill>
              </a:rPr>
              <a:t>science data analysis applications</a:t>
            </a:r>
            <a:endParaRPr lang="en-US" sz="2400" dirty="0"/>
          </a:p>
          <a:p>
            <a:pPr lvl="1"/>
            <a:r>
              <a:rPr lang="en-US" sz="2400" dirty="0"/>
              <a:t>Can also do much traditional parallel computing for data-mining if extended to support </a:t>
            </a:r>
            <a:r>
              <a:rPr lang="en-US" sz="2400" dirty="0">
                <a:solidFill>
                  <a:srgbClr val="FF0000"/>
                </a:solidFill>
              </a:rPr>
              <a:t>iterative</a:t>
            </a:r>
            <a:r>
              <a:rPr lang="en-US" sz="2400" dirty="0"/>
              <a:t> operations</a:t>
            </a:r>
          </a:p>
          <a:p>
            <a:pPr lvl="1"/>
            <a:r>
              <a:rPr lang="en-US" sz="2400" b="1" dirty="0"/>
              <a:t>Data Parallel File system </a:t>
            </a:r>
            <a:r>
              <a:rPr lang="en-US" sz="2400" dirty="0"/>
              <a:t>as in HDFS and Bigtable</a:t>
            </a:r>
          </a:p>
        </p:txBody>
      </p:sp>
      <p:sp>
        <p:nvSpPr>
          <p:cNvPr id="6" name="Date Placeholder 5">
            <a:extLst>
              <a:ext uri="{FF2B5EF4-FFF2-40B4-BE49-F238E27FC236}">
                <a16:creationId xmlns:a16="http://schemas.microsoft.com/office/drawing/2014/main" id="{5AD03D88-35D2-4C44-B8A7-F58E75A04876}"/>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1722510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685800"/>
          </a:xfrm>
        </p:spPr>
        <p:txBody>
          <a:bodyPr/>
          <a:lstStyle/>
          <a:p>
            <a:pPr algn="ctr"/>
            <a:r>
              <a:rPr lang="en-US" dirty="0"/>
              <a:t>Science Computing Environments</a:t>
            </a:r>
          </a:p>
        </p:txBody>
      </p:sp>
      <p:sp>
        <p:nvSpPr>
          <p:cNvPr id="3" name="Content Placeholder 2"/>
          <p:cNvSpPr>
            <a:spLocks noGrp="1"/>
          </p:cNvSpPr>
          <p:nvPr>
            <p:ph idx="1"/>
          </p:nvPr>
        </p:nvSpPr>
        <p:spPr>
          <a:xfrm>
            <a:off x="0" y="609600"/>
            <a:ext cx="9144000" cy="4038600"/>
          </a:xfrm>
        </p:spPr>
        <p:txBody>
          <a:bodyPr/>
          <a:lstStyle/>
          <a:p>
            <a:r>
              <a:rPr lang="en-US" sz="2200" b="1" dirty="0"/>
              <a:t>Large Scale Supercomputers </a:t>
            </a:r>
            <a:r>
              <a:rPr lang="en-US" sz="2200" dirty="0"/>
              <a:t>– Multicore nodes linked by high performance low latency network</a:t>
            </a:r>
          </a:p>
          <a:p>
            <a:pPr lvl="1"/>
            <a:r>
              <a:rPr lang="en-US" sz="2200" dirty="0"/>
              <a:t>Increasingly with GPU enhancement</a:t>
            </a:r>
          </a:p>
          <a:p>
            <a:pPr lvl="1"/>
            <a:r>
              <a:rPr lang="en-US" sz="2200" dirty="0"/>
              <a:t>Suitable for highly parallel simulations</a:t>
            </a:r>
          </a:p>
          <a:p>
            <a:r>
              <a:rPr lang="en-US" sz="2200" b="1" dirty="0"/>
              <a:t>High Throughput Systems </a:t>
            </a:r>
            <a:r>
              <a:rPr lang="en-US" sz="2200" dirty="0"/>
              <a:t>such as European Grid Initiative EGI or Open Science Grid OSG typically aimed at pleasingly parallel jobs</a:t>
            </a:r>
          </a:p>
          <a:p>
            <a:pPr lvl="1"/>
            <a:r>
              <a:rPr lang="en-US" sz="2200" dirty="0"/>
              <a:t>Can use “cycle stealing”</a:t>
            </a:r>
          </a:p>
          <a:p>
            <a:pPr lvl="1"/>
            <a:r>
              <a:rPr lang="en-US" sz="2200" dirty="0"/>
              <a:t>Classic example is </a:t>
            </a:r>
            <a:r>
              <a:rPr lang="en-US" sz="2200" b="1" dirty="0"/>
              <a:t>LHC data analysis </a:t>
            </a:r>
          </a:p>
          <a:p>
            <a:r>
              <a:rPr lang="en-US" sz="2200" b="1" dirty="0"/>
              <a:t>Grids</a:t>
            </a:r>
            <a:r>
              <a:rPr lang="en-US" sz="2200" dirty="0"/>
              <a:t> federate resources as in EGI/OSG or enable convenient access to multiple backend systems including supercomputers</a:t>
            </a:r>
          </a:p>
          <a:p>
            <a:r>
              <a:rPr lang="en-US" sz="2200" dirty="0"/>
              <a:t>Use </a:t>
            </a:r>
            <a:r>
              <a:rPr lang="en-US" sz="2200" b="1" dirty="0"/>
              <a:t>Services</a:t>
            </a:r>
            <a:r>
              <a:rPr lang="en-US" sz="2200" dirty="0"/>
              <a:t> (</a:t>
            </a:r>
            <a:r>
              <a:rPr lang="en-US" sz="2200" b="1" dirty="0"/>
              <a:t>SaaS</a:t>
            </a:r>
            <a:r>
              <a:rPr lang="en-US" sz="2200" dirty="0"/>
              <a:t>)</a:t>
            </a:r>
          </a:p>
          <a:p>
            <a:pPr lvl="1"/>
            <a:r>
              <a:rPr lang="en-US" sz="2200" b="1" dirty="0"/>
              <a:t>Portals</a:t>
            </a:r>
            <a:r>
              <a:rPr lang="en-US" sz="2200" dirty="0"/>
              <a:t> make access convenient and </a:t>
            </a:r>
          </a:p>
          <a:p>
            <a:pPr lvl="1"/>
            <a:r>
              <a:rPr lang="en-US" sz="2200" b="1" dirty="0"/>
              <a:t>Workflow</a:t>
            </a:r>
            <a:r>
              <a:rPr lang="en-US" sz="2200" dirty="0"/>
              <a:t> integrates multiple processes into a single job</a:t>
            </a:r>
          </a:p>
        </p:txBody>
      </p:sp>
      <p:sp>
        <p:nvSpPr>
          <p:cNvPr id="6" name="Date Placeholder 5">
            <a:extLst>
              <a:ext uri="{FF2B5EF4-FFF2-40B4-BE49-F238E27FC236}">
                <a16:creationId xmlns:a16="http://schemas.microsoft.com/office/drawing/2014/main" id="{863A87F2-2405-4206-A15C-F844C2EB687F}"/>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382475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0"/>
            <a:ext cx="8382000" cy="762000"/>
          </a:xfrm>
        </p:spPr>
        <p:txBody>
          <a:bodyPr/>
          <a:lstStyle/>
          <a:p>
            <a:pPr algn="ctr"/>
            <a:r>
              <a:rPr lang="en-US" b="1" dirty="0"/>
              <a:t>Clouds HPC and Grids</a:t>
            </a:r>
          </a:p>
        </p:txBody>
      </p:sp>
      <p:sp>
        <p:nvSpPr>
          <p:cNvPr id="3" name="Content Placeholder 2"/>
          <p:cNvSpPr>
            <a:spLocks noGrp="1"/>
          </p:cNvSpPr>
          <p:nvPr>
            <p:ph idx="1"/>
          </p:nvPr>
        </p:nvSpPr>
        <p:spPr>
          <a:xfrm>
            <a:off x="19050" y="533399"/>
            <a:ext cx="9124950" cy="5691187"/>
          </a:xfrm>
        </p:spPr>
        <p:txBody>
          <a:bodyPr>
            <a:noAutofit/>
          </a:bodyPr>
          <a:lstStyle/>
          <a:p>
            <a:pPr>
              <a:spcBef>
                <a:spcPts val="300"/>
              </a:spcBef>
            </a:pPr>
            <a:r>
              <a:rPr lang="en-US" sz="2400" dirty="0"/>
              <a:t>Synchronization/communication Performance</a:t>
            </a:r>
            <a:br>
              <a:rPr lang="en-US" sz="2400" dirty="0"/>
            </a:br>
            <a:r>
              <a:rPr lang="en-US" sz="2400" b="1" dirty="0"/>
              <a:t>Grids &gt; Clouds &gt; Classic HPC Systems</a:t>
            </a:r>
          </a:p>
          <a:p>
            <a:pPr>
              <a:spcBef>
                <a:spcPts val="300"/>
              </a:spcBef>
            </a:pPr>
            <a:r>
              <a:rPr lang="en-US" sz="2400" b="1" dirty="0"/>
              <a:t>Clouds </a:t>
            </a:r>
            <a:r>
              <a:rPr lang="en-US" sz="2400" dirty="0"/>
              <a:t>naturally execute effectively </a:t>
            </a:r>
            <a:r>
              <a:rPr lang="en-US" sz="2400" b="1" dirty="0"/>
              <a:t>Grid </a:t>
            </a:r>
            <a:r>
              <a:rPr lang="en-US" sz="2400" dirty="0"/>
              <a:t>workloads but are less clear for closely coupled HPC applications</a:t>
            </a:r>
          </a:p>
          <a:p>
            <a:pPr>
              <a:spcBef>
                <a:spcPts val="300"/>
              </a:spcBef>
            </a:pPr>
            <a:r>
              <a:rPr lang="en-US" sz="2400" b="1" dirty="0"/>
              <a:t>Classic HPC machines </a:t>
            </a:r>
            <a:r>
              <a:rPr lang="en-US" sz="2400" dirty="0"/>
              <a:t>as MPI engines offer highest possible performance on closely coupled problems</a:t>
            </a:r>
          </a:p>
          <a:p>
            <a:pPr>
              <a:spcBef>
                <a:spcPts val="300"/>
              </a:spcBef>
            </a:pPr>
            <a:r>
              <a:rPr lang="en-US" sz="2400" dirty="0"/>
              <a:t>The 4 forms of MapReduce/MPI </a:t>
            </a:r>
          </a:p>
          <a:p>
            <a:pPr marL="914400" lvl="1" indent="-457200">
              <a:spcBef>
                <a:spcPts val="300"/>
              </a:spcBef>
              <a:buFont typeface="+mj-lt"/>
              <a:buAutoNum type="arabicParenR"/>
            </a:pPr>
            <a:r>
              <a:rPr lang="en-US" sz="2000" b="1" dirty="0"/>
              <a:t>Map Only </a:t>
            </a:r>
            <a:r>
              <a:rPr lang="en-US" sz="2000" dirty="0"/>
              <a:t>– pleasingly parallel</a:t>
            </a:r>
          </a:p>
          <a:p>
            <a:pPr marL="914400" lvl="1" indent="-457200">
              <a:spcBef>
                <a:spcPts val="300"/>
              </a:spcBef>
              <a:buFont typeface="+mj-lt"/>
              <a:buAutoNum type="arabicParenR"/>
            </a:pPr>
            <a:r>
              <a:rPr lang="en-US" sz="2000" b="1" dirty="0"/>
              <a:t>Classic MapReduce </a:t>
            </a:r>
            <a:r>
              <a:rPr lang="en-US" sz="2000" dirty="0"/>
              <a:t>as in Hadoop; single Map followed by reduction with fault tolerant use of disk</a:t>
            </a:r>
          </a:p>
          <a:p>
            <a:pPr marL="914400" lvl="1" indent="-457200">
              <a:spcBef>
                <a:spcPts val="300"/>
              </a:spcBef>
              <a:buFont typeface="+mj-lt"/>
              <a:buAutoNum type="arabicParenR"/>
            </a:pPr>
            <a:r>
              <a:rPr lang="en-US" sz="2000" b="1" dirty="0"/>
              <a:t>Iterative MapReduce </a:t>
            </a:r>
            <a:r>
              <a:rPr lang="en-US" sz="2000" dirty="0"/>
              <a:t>use for data mining such as Expectation Maximization in clustering etc.; Cache data in memory between iterations and support the large collective communication (Reduce, Scatter, Gather, Multicast) use in data mining</a:t>
            </a:r>
          </a:p>
          <a:p>
            <a:pPr marL="914400" lvl="1" indent="-457200">
              <a:spcBef>
                <a:spcPts val="300"/>
              </a:spcBef>
              <a:buFont typeface="+mj-lt"/>
              <a:buAutoNum type="arabicParenR"/>
            </a:pPr>
            <a:r>
              <a:rPr lang="en-US" sz="2000" b="1" dirty="0"/>
              <a:t>Classic MPI! </a:t>
            </a:r>
            <a:r>
              <a:rPr lang="en-US" sz="2000" dirty="0"/>
              <a:t>Support small point to point messaging efficiently as used in partial differential equation solvers</a:t>
            </a:r>
          </a:p>
          <a:p>
            <a:pPr lvl="1">
              <a:spcBef>
                <a:spcPts val="300"/>
              </a:spcBef>
            </a:pPr>
            <a:endParaRPr lang="en-US" sz="2000" dirty="0"/>
          </a:p>
        </p:txBody>
      </p:sp>
      <p:sp>
        <p:nvSpPr>
          <p:cNvPr id="6" name="Date Placeholder 5">
            <a:extLst>
              <a:ext uri="{FF2B5EF4-FFF2-40B4-BE49-F238E27FC236}">
                <a16:creationId xmlns:a16="http://schemas.microsoft.com/office/drawing/2014/main" id="{1524F33F-45E1-42BA-ACF9-8AB5BFBE4AC0}"/>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977747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590800"/>
            <a:ext cx="2270580" cy="1143000"/>
          </a:xfrm>
        </p:spPr>
        <p:txBody>
          <a:bodyPr/>
          <a:lstStyle/>
          <a:p>
            <a:r>
              <a:rPr lang="en-US" sz="2800" dirty="0"/>
              <a:t>6 Forms of MapReduce</a:t>
            </a:r>
            <a:br>
              <a:rPr lang="en-US" sz="2000" dirty="0"/>
            </a:br>
            <a:br>
              <a:rPr lang="en-US" sz="2000" b="0" dirty="0">
                <a:solidFill>
                  <a:schemeClr val="tx1"/>
                </a:solidFill>
              </a:rPr>
            </a:br>
            <a:r>
              <a:rPr lang="en-US" sz="2000" b="0" dirty="0">
                <a:solidFill>
                  <a:schemeClr val="tx1"/>
                </a:solidFill>
              </a:rPr>
              <a:t>Describes Architecture of </a:t>
            </a:r>
            <a:br>
              <a:rPr lang="en-US" sz="2000" b="0" dirty="0">
                <a:solidFill>
                  <a:schemeClr val="tx1"/>
                </a:solidFill>
              </a:rPr>
            </a:br>
            <a:r>
              <a:rPr lang="en-US" sz="2000" b="0" dirty="0">
                <a:solidFill>
                  <a:schemeClr val="tx1"/>
                </a:solidFill>
              </a:rPr>
              <a:t> - Problem (Model     reflecting data)</a:t>
            </a:r>
            <a:br>
              <a:rPr lang="en-US" sz="2000" b="0" dirty="0">
                <a:solidFill>
                  <a:schemeClr val="tx1"/>
                </a:solidFill>
              </a:rPr>
            </a:br>
            <a:r>
              <a:rPr lang="en-US" sz="2000" b="0" dirty="0">
                <a:solidFill>
                  <a:schemeClr val="tx1"/>
                </a:solidFill>
              </a:rPr>
              <a:t> - Machine</a:t>
            </a:r>
            <a:br>
              <a:rPr lang="en-US" sz="2000" b="0" dirty="0">
                <a:solidFill>
                  <a:schemeClr val="tx1"/>
                </a:solidFill>
              </a:rPr>
            </a:br>
            <a:r>
              <a:rPr lang="en-US" sz="2000" b="0" dirty="0">
                <a:solidFill>
                  <a:schemeClr val="tx1"/>
                </a:solidFill>
              </a:rPr>
              <a:t> - Software</a:t>
            </a:r>
            <a:br>
              <a:rPr lang="en-US" sz="2000" b="0" dirty="0">
                <a:solidFill>
                  <a:schemeClr val="tx1"/>
                </a:solidFill>
              </a:rPr>
            </a:br>
            <a:br>
              <a:rPr lang="en-US" sz="2000" b="0" dirty="0">
                <a:solidFill>
                  <a:schemeClr val="tx1"/>
                </a:solidFill>
              </a:rPr>
            </a:br>
            <a:r>
              <a:rPr lang="en-US" sz="2000" b="0" dirty="0">
                <a:solidFill>
                  <a:schemeClr val="tx1"/>
                </a:solidFill>
              </a:rPr>
              <a:t>2 important variants (software) of Iterative MapReduce and Map-Streaming</a:t>
            </a:r>
            <a:br>
              <a:rPr lang="en-US" sz="2000" b="0" dirty="0">
                <a:solidFill>
                  <a:schemeClr val="tx1"/>
                </a:solidFill>
              </a:rPr>
            </a:br>
            <a:r>
              <a:rPr lang="en-US" sz="2000" dirty="0">
                <a:solidFill>
                  <a:schemeClr val="tx1"/>
                </a:solidFill>
              </a:rPr>
              <a:t>a) “In-place” </a:t>
            </a:r>
            <a:r>
              <a:rPr lang="en-US" sz="2000" b="0" dirty="0">
                <a:solidFill>
                  <a:schemeClr val="tx1"/>
                </a:solidFill>
              </a:rPr>
              <a:t>HPC </a:t>
            </a:r>
            <a:br>
              <a:rPr lang="en-US" sz="2000" dirty="0">
                <a:solidFill>
                  <a:schemeClr val="tx1"/>
                </a:solidFill>
              </a:rPr>
            </a:br>
            <a:r>
              <a:rPr lang="en-US" sz="2000" dirty="0">
                <a:solidFill>
                  <a:schemeClr val="tx1"/>
                </a:solidFill>
              </a:rPr>
              <a:t>b) Flow </a:t>
            </a:r>
            <a:r>
              <a:rPr lang="en-US" sz="2000" b="0" dirty="0">
                <a:solidFill>
                  <a:schemeClr val="tx1"/>
                </a:solidFill>
              </a:rPr>
              <a:t>for model and data</a:t>
            </a:r>
            <a:br>
              <a:rPr lang="en-US" sz="2000" b="0" dirty="0">
                <a:solidFill>
                  <a:schemeClr val="tx1"/>
                </a:solidFill>
              </a:rPr>
            </a:br>
            <a:endParaRPr lang="en-US" sz="2000" b="0" dirty="0">
              <a:solidFill>
                <a:schemeClr val="tx1"/>
              </a:solidFill>
            </a:endParaRPr>
          </a:p>
        </p:txBody>
      </p:sp>
      <p:grpSp>
        <p:nvGrpSpPr>
          <p:cNvPr id="3" name="Group 2"/>
          <p:cNvGrpSpPr>
            <a:grpSpLocks noChangeAspect="1"/>
          </p:cNvGrpSpPr>
          <p:nvPr/>
        </p:nvGrpSpPr>
        <p:grpSpPr>
          <a:xfrm>
            <a:off x="2270580" y="0"/>
            <a:ext cx="6949620" cy="6766560"/>
            <a:chOff x="3522924" y="19792"/>
            <a:chExt cx="5638890" cy="5490359"/>
          </a:xfrm>
        </p:grpSpPr>
        <p:pic>
          <p:nvPicPr>
            <p:cNvPr id="18" name="Picture 17"/>
            <p:cNvPicPr>
              <a:picLocks noChangeAspect="1"/>
            </p:cNvPicPr>
            <p:nvPr/>
          </p:nvPicPr>
          <p:blipFill rotWithShape="1">
            <a:blip r:embed="rId3"/>
            <a:srcRect l="50000" t="394" r="-567" b="-394"/>
            <a:stretch/>
          </p:blipFill>
          <p:spPr>
            <a:xfrm>
              <a:off x="3522924" y="2676693"/>
              <a:ext cx="5638890" cy="2833458"/>
            </a:xfrm>
            <a:prstGeom prst="rect">
              <a:avLst/>
            </a:prstGeom>
          </p:spPr>
        </p:pic>
        <p:pic>
          <p:nvPicPr>
            <p:cNvPr id="19" name="Picture 18"/>
            <p:cNvPicPr>
              <a:picLocks noChangeAspect="1"/>
            </p:cNvPicPr>
            <p:nvPr/>
          </p:nvPicPr>
          <p:blipFill rotWithShape="1">
            <a:blip r:embed="rId3"/>
            <a:srcRect t="-394" r="49432" b="394"/>
            <a:stretch/>
          </p:blipFill>
          <p:spPr>
            <a:xfrm>
              <a:off x="3524072" y="19792"/>
              <a:ext cx="5556100" cy="2791857"/>
            </a:xfrm>
            <a:prstGeom prst="rect">
              <a:avLst/>
            </a:prstGeom>
          </p:spPr>
        </p:pic>
      </p:grpSp>
      <p:sp>
        <p:nvSpPr>
          <p:cNvPr id="5" name="Date Placeholder 4">
            <a:extLst>
              <a:ext uri="{FF2B5EF4-FFF2-40B4-BE49-F238E27FC236}">
                <a16:creationId xmlns:a16="http://schemas.microsoft.com/office/drawing/2014/main" id="{0C0331D1-3F44-4494-94D7-F100C1D04245}"/>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60527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762000"/>
          </a:xfrm>
        </p:spPr>
        <p:txBody>
          <a:bodyPr/>
          <a:lstStyle/>
          <a:p>
            <a:pPr algn="ctr"/>
            <a:r>
              <a:rPr lang="en-US" dirty="0"/>
              <a:t>Classic Parallel Computing</a:t>
            </a:r>
          </a:p>
        </p:txBody>
      </p:sp>
      <p:sp>
        <p:nvSpPr>
          <p:cNvPr id="3" name="Content Placeholder 2"/>
          <p:cNvSpPr>
            <a:spLocks noGrp="1"/>
          </p:cNvSpPr>
          <p:nvPr>
            <p:ph idx="1"/>
          </p:nvPr>
        </p:nvSpPr>
        <p:spPr>
          <a:xfrm>
            <a:off x="76200" y="609600"/>
            <a:ext cx="9067800" cy="5410200"/>
          </a:xfrm>
        </p:spPr>
        <p:txBody>
          <a:bodyPr/>
          <a:lstStyle/>
          <a:p>
            <a:r>
              <a:rPr lang="en-US" b="1" dirty="0">
                <a:solidFill>
                  <a:srgbClr val="FF0000"/>
                </a:solidFill>
              </a:rPr>
              <a:t>HPC: </a:t>
            </a:r>
            <a:r>
              <a:rPr lang="en-US" dirty="0"/>
              <a:t>Typically SPMD (Single Program Multiple Data) “maps” typically processing particles or mesh points interspersed with multitude of low latency messages supported by specialized networks such as Infiniband and technologies like </a:t>
            </a:r>
            <a:r>
              <a:rPr lang="en-US" dirty="0">
                <a:solidFill>
                  <a:srgbClr val="FF0000"/>
                </a:solidFill>
              </a:rPr>
              <a:t>MPI</a:t>
            </a:r>
          </a:p>
          <a:p>
            <a:pPr lvl="1"/>
            <a:r>
              <a:rPr lang="en-US" sz="1800" dirty="0"/>
              <a:t>Often run large capability jobs with 100K (going to 1.5M) cores on same job</a:t>
            </a:r>
          </a:p>
          <a:p>
            <a:pPr lvl="1"/>
            <a:r>
              <a:rPr lang="en-US" sz="1800" dirty="0"/>
              <a:t>National DoE/NSF/NASA facilities run 100% utilization</a:t>
            </a:r>
          </a:p>
          <a:p>
            <a:pPr lvl="1"/>
            <a:r>
              <a:rPr lang="en-US" sz="1800" dirty="0"/>
              <a:t>Fault fragile and cannot tolerate “outlier maps” taking longer than others</a:t>
            </a:r>
          </a:p>
          <a:p>
            <a:r>
              <a:rPr lang="en-US" b="1" dirty="0">
                <a:solidFill>
                  <a:srgbClr val="FF0000"/>
                </a:solidFill>
              </a:rPr>
              <a:t>Clouds: </a:t>
            </a:r>
            <a:r>
              <a:rPr lang="en-US" dirty="0">
                <a:solidFill>
                  <a:srgbClr val="FF0000"/>
                </a:solidFill>
              </a:rPr>
              <a:t>MapReduce</a:t>
            </a:r>
            <a:r>
              <a:rPr lang="en-US" dirty="0"/>
              <a:t> has asynchronous maps typically processing data points with results saved to disk. Final reduce phase integrates results from different maps</a:t>
            </a:r>
          </a:p>
          <a:p>
            <a:pPr lvl="1"/>
            <a:r>
              <a:rPr lang="en-US" sz="1800" dirty="0"/>
              <a:t>Fault tolerant and does not require map synchronization</a:t>
            </a:r>
          </a:p>
          <a:p>
            <a:pPr lvl="1"/>
            <a:r>
              <a:rPr lang="en-US" sz="1800" b="1" dirty="0"/>
              <a:t>Map only </a:t>
            </a:r>
            <a:r>
              <a:rPr lang="en-US" sz="1800" dirty="0"/>
              <a:t>useful special case</a:t>
            </a:r>
          </a:p>
          <a:p>
            <a:r>
              <a:rPr lang="en-US" b="1" dirty="0">
                <a:solidFill>
                  <a:srgbClr val="FF0000"/>
                </a:solidFill>
              </a:rPr>
              <a:t>HPC + Clouds</a:t>
            </a:r>
            <a:r>
              <a:rPr lang="en-US" b="1" dirty="0"/>
              <a:t>: </a:t>
            </a:r>
            <a:r>
              <a:rPr lang="en-US" dirty="0">
                <a:solidFill>
                  <a:srgbClr val="FF0000"/>
                </a:solidFill>
              </a:rPr>
              <a:t>Iterative MapReduce </a:t>
            </a:r>
            <a:r>
              <a:rPr lang="en-US" dirty="0"/>
              <a:t>caches results between “MapReduce” steps and supports SPMD parallel computing with large messages as seen in parallel kernels (linear algebra) in clustering and other data mining</a:t>
            </a:r>
          </a:p>
        </p:txBody>
      </p:sp>
      <p:sp>
        <p:nvSpPr>
          <p:cNvPr id="6" name="Date Placeholder 5">
            <a:extLst>
              <a:ext uri="{FF2B5EF4-FFF2-40B4-BE49-F238E27FC236}">
                <a16:creationId xmlns:a16="http://schemas.microsoft.com/office/drawing/2014/main" id="{32131DAD-5C67-4B11-8385-982C7D4E2CC6}"/>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3936181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4" y="609600"/>
            <a:ext cx="9067800" cy="4293451"/>
          </a:xfrm>
        </p:spPr>
        <p:txBody>
          <a:bodyPr/>
          <a:lstStyle/>
          <a:p>
            <a:r>
              <a:rPr lang="en-US" dirty="0"/>
              <a:t>“High Performance” seems natural for Big Data as this needs a lot of processing and HPC could do it faster?</a:t>
            </a:r>
          </a:p>
          <a:p>
            <a:r>
              <a:rPr lang="en-US" b="1" dirty="0"/>
              <a:t>Cons: </a:t>
            </a:r>
            <a:r>
              <a:rPr lang="en-US" dirty="0"/>
              <a:t>But much big data processing involves I/O of distributed data and this dominates over computing accelerated by HPC</a:t>
            </a:r>
          </a:p>
          <a:p>
            <a:pPr lvl="1"/>
            <a:r>
              <a:rPr lang="en-US" dirty="0"/>
              <a:t>Other problems (such as LHC data processing) are compute dominated but this is </a:t>
            </a:r>
            <a:r>
              <a:rPr lang="en-US" b="1" dirty="0"/>
              <a:t>pleasingly parallel </a:t>
            </a:r>
            <a:r>
              <a:rPr lang="en-US" dirty="0"/>
              <a:t>and so parallel computing and nifty HPC algorithms irrelevant</a:t>
            </a:r>
          </a:p>
          <a:p>
            <a:pPr lvl="1"/>
            <a:r>
              <a:rPr lang="en-US" dirty="0"/>
              <a:t>Other problems (like basic databases) are essentially </a:t>
            </a:r>
            <a:r>
              <a:rPr lang="en-US" b="1" dirty="0"/>
              <a:t>MapReduce</a:t>
            </a:r>
            <a:r>
              <a:rPr lang="en-US" dirty="0"/>
              <a:t> and also do not have tight synchronization constraints addressed by HPC</a:t>
            </a:r>
          </a:p>
          <a:p>
            <a:r>
              <a:rPr lang="en-US" b="1" dirty="0"/>
              <a:t>Pros: </a:t>
            </a:r>
            <a:r>
              <a:rPr lang="en-US" dirty="0"/>
              <a:t>Andrew Ng notes that a leading </a:t>
            </a:r>
            <a:r>
              <a:rPr lang="en-US" b="1" dirty="0"/>
              <a:t>machine learning </a:t>
            </a:r>
            <a:r>
              <a:rPr lang="en-US" dirty="0"/>
              <a:t>group must have both </a:t>
            </a:r>
            <a:r>
              <a:rPr lang="en-US" b="1" dirty="0"/>
              <a:t>deep learning </a:t>
            </a:r>
            <a:r>
              <a:rPr lang="en-US" dirty="0"/>
              <a:t>and </a:t>
            </a:r>
            <a:r>
              <a:rPr lang="en-US" b="1" dirty="0"/>
              <a:t>HPC</a:t>
            </a:r>
            <a:r>
              <a:rPr lang="en-US" dirty="0"/>
              <a:t> excellence.</a:t>
            </a:r>
          </a:p>
          <a:p>
            <a:pPr lvl="1"/>
            <a:r>
              <a:rPr lang="en-US" dirty="0"/>
              <a:t>Some machine learning like topic modelling (LDA), clustering, deep learning, dimension reduction, graph algorithms involve </a:t>
            </a:r>
            <a:r>
              <a:rPr lang="en-US" b="1" dirty="0"/>
              <a:t>Map-Collective </a:t>
            </a:r>
            <a:r>
              <a:rPr lang="en-US" dirty="0"/>
              <a:t>or </a:t>
            </a:r>
            <a:r>
              <a:rPr lang="en-US" b="1" dirty="0"/>
              <a:t>Map-Point to Point iterative </a:t>
            </a:r>
            <a:r>
              <a:rPr lang="en-US" dirty="0"/>
              <a:t>structure and benefit from HPC</a:t>
            </a:r>
          </a:p>
          <a:p>
            <a:pPr lvl="1"/>
            <a:r>
              <a:rPr lang="en-US" b="1" dirty="0"/>
              <a:t>HPC</a:t>
            </a:r>
            <a:r>
              <a:rPr lang="en-US" dirty="0"/>
              <a:t> (MPI) often large factors (10-100) </a:t>
            </a:r>
            <a:r>
              <a:rPr lang="en-US" b="1" dirty="0"/>
              <a:t>faster</a:t>
            </a:r>
            <a:r>
              <a:rPr lang="en-US" dirty="0"/>
              <a:t> </a:t>
            </a:r>
            <a:r>
              <a:rPr lang="en-US" b="1" dirty="0"/>
              <a:t>than Hadoop, Spark, Flink, Storm</a:t>
            </a:r>
          </a:p>
          <a:p>
            <a:endParaRPr lang="en-US" dirty="0"/>
          </a:p>
        </p:txBody>
      </p:sp>
      <p:sp>
        <p:nvSpPr>
          <p:cNvPr id="2" name="Title 1"/>
          <p:cNvSpPr>
            <a:spLocks noGrp="1"/>
          </p:cNvSpPr>
          <p:nvPr>
            <p:ph type="title"/>
          </p:nvPr>
        </p:nvSpPr>
        <p:spPr>
          <a:xfrm>
            <a:off x="0" y="0"/>
            <a:ext cx="9126166" cy="609600"/>
          </a:xfrm>
        </p:spPr>
        <p:txBody>
          <a:bodyPr/>
          <a:lstStyle/>
          <a:p>
            <a:r>
              <a:rPr lang="en-US" dirty="0"/>
              <a:t>Considerations on Big Data v. Clouds/HPC</a:t>
            </a:r>
          </a:p>
        </p:txBody>
      </p:sp>
      <p:sp>
        <p:nvSpPr>
          <p:cNvPr id="6" name="Date Placeholder 5">
            <a:extLst>
              <a:ext uri="{FF2B5EF4-FFF2-40B4-BE49-F238E27FC236}">
                <a16:creationId xmlns:a16="http://schemas.microsoft.com/office/drawing/2014/main" id="{354289BA-5A5F-4CE1-8E0C-4E473DF9A60E}"/>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1737362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636757"/>
            <a:ext cx="9067800" cy="4293451"/>
          </a:xfrm>
        </p:spPr>
        <p:txBody>
          <a:bodyPr/>
          <a:lstStyle/>
          <a:p>
            <a:r>
              <a:rPr lang="en-US" sz="1800" b="1" dirty="0"/>
              <a:t>Exascale</a:t>
            </a:r>
            <a:r>
              <a:rPr lang="en-US" sz="1800" dirty="0"/>
              <a:t> simulations needed as have differential equation based models that need </a:t>
            </a:r>
            <a:r>
              <a:rPr lang="en-US" sz="1800" b="1" dirty="0"/>
              <a:t>small space and time steps </a:t>
            </a:r>
            <a:r>
              <a:rPr lang="en-US" sz="1800" dirty="0"/>
              <a:t>and this leads to numerical formulations that need the memory and compute power of an exascale machine to solve </a:t>
            </a:r>
            <a:r>
              <a:rPr lang="en-US" sz="1800" b="1" dirty="0"/>
              <a:t>individual problems </a:t>
            </a:r>
            <a:r>
              <a:rPr lang="en-US" sz="1800" dirty="0"/>
              <a:t>(</a:t>
            </a:r>
            <a:r>
              <a:rPr lang="en-US" sz="1800" b="1" dirty="0"/>
              <a:t>capability computing</a:t>
            </a:r>
            <a:r>
              <a:rPr lang="en-US" sz="1800" dirty="0"/>
              <a:t>)</a:t>
            </a:r>
          </a:p>
          <a:p>
            <a:r>
              <a:rPr lang="en-US" sz="1800" dirty="0"/>
              <a:t>Big data problems do not have differential operators and it is not obvious that you need a full exascale system to address a single Big Data problem</a:t>
            </a:r>
          </a:p>
          <a:p>
            <a:r>
              <a:rPr lang="en-US" sz="1800" dirty="0"/>
              <a:t>Rather you will be running lots of jobs that are sometimes </a:t>
            </a:r>
            <a:r>
              <a:rPr lang="en-US" sz="1800" b="1" dirty="0"/>
              <a:t>pleasingly parallel/MapReduce</a:t>
            </a:r>
            <a:r>
              <a:rPr lang="en-US" sz="1800" dirty="0"/>
              <a:t> (</a:t>
            </a:r>
            <a:r>
              <a:rPr lang="en-US" sz="1800" b="1" dirty="0">
                <a:solidFill>
                  <a:srgbClr val="FF0000"/>
                </a:solidFill>
              </a:rPr>
              <a:t>Cloud</a:t>
            </a:r>
            <a:r>
              <a:rPr lang="en-US" sz="1800" dirty="0"/>
              <a:t>) and sometimes </a:t>
            </a:r>
            <a:r>
              <a:rPr lang="en-US" sz="1800" b="1" dirty="0"/>
              <a:t>small to medium size HPC jobs</a:t>
            </a:r>
            <a:r>
              <a:rPr lang="en-US" sz="1800" dirty="0"/>
              <a:t> which in </a:t>
            </a:r>
            <a:r>
              <a:rPr lang="en-US" sz="1800" b="1" dirty="0"/>
              <a:t>aggregate</a:t>
            </a:r>
            <a:r>
              <a:rPr lang="en-US" sz="1800" dirty="0"/>
              <a:t> are exascale (</a:t>
            </a:r>
            <a:r>
              <a:rPr lang="en-US" sz="1800" b="1" dirty="0">
                <a:solidFill>
                  <a:srgbClr val="FF0000"/>
                </a:solidFill>
              </a:rPr>
              <a:t>HPC Cloud</a:t>
            </a:r>
            <a:r>
              <a:rPr lang="en-US" sz="1800" dirty="0"/>
              <a:t>) (</a:t>
            </a:r>
            <a:r>
              <a:rPr lang="en-US" sz="1800" b="1" dirty="0"/>
              <a:t>capacity computing</a:t>
            </a:r>
            <a:r>
              <a:rPr lang="en-US" sz="1800" dirty="0"/>
              <a:t>)</a:t>
            </a:r>
          </a:p>
          <a:p>
            <a:pPr lvl="1"/>
            <a:r>
              <a:rPr lang="en-US" sz="1800" b="1" dirty="0"/>
              <a:t>Deep learning </a:t>
            </a:r>
            <a:r>
              <a:rPr lang="en-US" sz="1800" dirty="0"/>
              <a:t>doesn’t exhibit massive parallelism due to stochastic gradient descent using small mini-batches of training data</a:t>
            </a:r>
          </a:p>
          <a:p>
            <a:pPr lvl="1"/>
            <a:r>
              <a:rPr lang="en-US" sz="1800" dirty="0"/>
              <a:t>But deep learning does use </a:t>
            </a:r>
            <a:r>
              <a:rPr lang="en-US" sz="1800" b="1" dirty="0"/>
              <a:t>small </a:t>
            </a:r>
            <a:r>
              <a:rPr lang="en-US" sz="1800" dirty="0"/>
              <a:t>accelerator enhanced HPC clusters.</a:t>
            </a:r>
          </a:p>
          <a:p>
            <a:r>
              <a:rPr lang="en-US" sz="1800" dirty="0"/>
              <a:t>Note </a:t>
            </a:r>
            <a:r>
              <a:rPr lang="en-US" sz="1800" b="1" dirty="0"/>
              <a:t>modest size c</a:t>
            </a:r>
            <a:r>
              <a:rPr lang="en-US" sz="1800" dirty="0"/>
              <a:t>lusters need all the software, hardware and algorithm expertise of HPC.</a:t>
            </a:r>
          </a:p>
          <a:p>
            <a:r>
              <a:rPr lang="en-US" sz="1800" dirty="0"/>
              <a:t>Systems designed for exascale HPC simulations, should be well suited for </a:t>
            </a:r>
            <a:r>
              <a:rPr lang="en-US" sz="1800" b="1" dirty="0"/>
              <a:t>HPC cloud </a:t>
            </a:r>
            <a:r>
              <a:rPr lang="en-US" sz="1800" dirty="0"/>
              <a:t>if </a:t>
            </a:r>
            <a:r>
              <a:rPr lang="en-US" sz="1800" b="1" dirty="0"/>
              <a:t>I/O </a:t>
            </a:r>
            <a:r>
              <a:rPr lang="en-US" sz="1800" dirty="0"/>
              <a:t>handled correctly (as it is in traditional clouds)</a:t>
            </a:r>
          </a:p>
          <a:p>
            <a:r>
              <a:rPr lang="en-US" sz="1800" b="1" dirty="0" err="1"/>
              <a:t>HPCCloud</a:t>
            </a:r>
            <a:r>
              <a:rPr lang="en-US" sz="1800" b="1" dirty="0"/>
              <a:t> 2.0 </a:t>
            </a:r>
            <a:r>
              <a:rPr lang="en-US" sz="1800" dirty="0"/>
              <a:t>uses DevOps to automate deployment on </a:t>
            </a:r>
            <a:r>
              <a:rPr lang="en-US" sz="1800" b="1" dirty="0"/>
              <a:t>cloud or HPC</a:t>
            </a:r>
          </a:p>
          <a:p>
            <a:r>
              <a:rPr lang="en-US" sz="1800" b="1" dirty="0" err="1"/>
              <a:t>HPCCloud</a:t>
            </a:r>
            <a:r>
              <a:rPr lang="en-US" sz="1800" b="1" dirty="0"/>
              <a:t> 3.0 </a:t>
            </a:r>
            <a:r>
              <a:rPr lang="en-US" sz="1800" dirty="0"/>
              <a:t>uses SaaS to deliver </a:t>
            </a:r>
            <a:r>
              <a:rPr lang="en-US" sz="1800" b="1" dirty="0"/>
              <a:t>Wisdom/Insight as a Service</a:t>
            </a:r>
          </a:p>
        </p:txBody>
      </p:sp>
      <p:sp>
        <p:nvSpPr>
          <p:cNvPr id="5" name="Title 4"/>
          <p:cNvSpPr>
            <a:spLocks noGrp="1"/>
          </p:cNvSpPr>
          <p:nvPr>
            <p:ph type="title"/>
          </p:nvPr>
        </p:nvSpPr>
        <p:spPr>
          <a:xfrm>
            <a:off x="0" y="0"/>
            <a:ext cx="9126166" cy="636757"/>
          </a:xfrm>
        </p:spPr>
        <p:txBody>
          <a:bodyPr/>
          <a:lstStyle/>
          <a:p>
            <a:pPr algn="ctr"/>
            <a:r>
              <a:rPr lang="en-US" dirty="0"/>
              <a:t>Why HPC Cloud architectures?</a:t>
            </a:r>
          </a:p>
        </p:txBody>
      </p:sp>
      <p:sp>
        <p:nvSpPr>
          <p:cNvPr id="4" name="Date Placeholder 3">
            <a:extLst>
              <a:ext uri="{FF2B5EF4-FFF2-40B4-BE49-F238E27FC236}">
                <a16:creationId xmlns:a16="http://schemas.microsoft.com/office/drawing/2014/main" id="{6502CA78-2228-4F20-8A7F-31BF09760612}"/>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515569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76" y="1143001"/>
            <a:ext cx="7886700" cy="2286000"/>
          </a:xfrm>
        </p:spPr>
        <p:txBody>
          <a:bodyPr/>
          <a:lstStyle/>
          <a:p>
            <a:pPr algn="ctr"/>
            <a:r>
              <a:rPr lang="en-US" dirty="0"/>
              <a:t>Comparison of Data Analytics with Simulation</a:t>
            </a:r>
          </a:p>
        </p:txBody>
      </p:sp>
      <p:sp>
        <p:nvSpPr>
          <p:cNvPr id="3" name="Subtitle 2"/>
          <p:cNvSpPr>
            <a:spLocks noGrp="1"/>
          </p:cNvSpPr>
          <p:nvPr>
            <p:ph type="body" idx="1"/>
          </p:nvPr>
        </p:nvSpPr>
        <p:spPr>
          <a:xfrm>
            <a:off x="615376" y="3733800"/>
            <a:ext cx="7886700" cy="1500187"/>
          </a:xfrm>
        </p:spPr>
        <p:txBody>
          <a:bodyPr/>
          <a:lstStyle/>
          <a:p>
            <a:endParaRPr lang="en-US" sz="2400" dirty="0">
              <a:solidFill>
                <a:schemeClr val="tx1"/>
              </a:solidFill>
            </a:endParaRPr>
          </a:p>
        </p:txBody>
      </p:sp>
      <p:sp>
        <p:nvSpPr>
          <p:cNvPr id="4" name="Date Placeholder 3">
            <a:extLst>
              <a:ext uri="{FF2B5EF4-FFF2-40B4-BE49-F238E27FC236}">
                <a16:creationId xmlns:a16="http://schemas.microsoft.com/office/drawing/2014/main" id="{3B6D9AE2-DE49-4428-B150-9DB95B95BAA4}"/>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87686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1068" y="0"/>
            <a:ext cx="8952931" cy="890121"/>
          </a:xfrm>
        </p:spPr>
        <p:txBody>
          <a:bodyPr>
            <a:normAutofit/>
          </a:bodyPr>
          <a:lstStyle/>
          <a:p>
            <a:r>
              <a:rPr lang="en-US" dirty="0" err="1"/>
              <a:t>Fermilab</a:t>
            </a:r>
            <a:r>
              <a:rPr lang="en-US" dirty="0"/>
              <a:t> E110 Multiparticle Spectrometer</a:t>
            </a:r>
          </a:p>
        </p:txBody>
      </p:sp>
      <p:pic>
        <p:nvPicPr>
          <p:cNvPr id="2" name="Picture 1"/>
          <p:cNvPicPr>
            <a:picLocks noChangeAspect="1"/>
          </p:cNvPicPr>
          <p:nvPr/>
        </p:nvPicPr>
        <p:blipFill>
          <a:blip r:embed="rId2"/>
          <a:stretch>
            <a:fillRect/>
          </a:stretch>
        </p:blipFill>
        <p:spPr>
          <a:xfrm>
            <a:off x="0" y="1065055"/>
            <a:ext cx="9144000" cy="4233374"/>
          </a:xfrm>
          <a:prstGeom prst="rect">
            <a:avLst/>
          </a:prstGeom>
        </p:spPr>
      </p:pic>
      <p:sp>
        <p:nvSpPr>
          <p:cNvPr id="3" name="Rectangle 2"/>
          <p:cNvSpPr/>
          <p:nvPr/>
        </p:nvSpPr>
        <p:spPr>
          <a:xfrm>
            <a:off x="0" y="5473363"/>
            <a:ext cx="8928484"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Highlights of the reaction π</a:t>
            </a:r>
            <a:r>
              <a:rPr kumimoji="0" lang="en-US" sz="1800" b="0" i="0" u="none" strike="noStrike" kern="0" cap="none" spc="0" normalizeH="0" baseline="3000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p→π</a:t>
            </a:r>
            <a:r>
              <a:rPr kumimoji="0" lang="en-US" sz="1800" b="0" i="0" u="none" strike="noStrike" kern="0" cap="none" spc="0" normalizeH="0" baseline="3000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π</a:t>
            </a:r>
            <a:r>
              <a:rPr kumimoji="0" lang="en-US" sz="1800" b="0" i="0" u="none" strike="noStrike" kern="0" cap="none" spc="0" normalizeH="0" baseline="3000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 at 100 and 175 GeV/c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Nuclear Physics B232 (1984) 189-235 </a:t>
            </a: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Cited by (only) 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7036" y="5960926"/>
            <a:ext cx="826964" cy="868501"/>
          </a:xfrm>
          <a:prstGeom prst="rect">
            <a:avLst/>
          </a:prstGeom>
        </p:spPr>
      </p:pic>
      <p:sp>
        <p:nvSpPr>
          <p:cNvPr id="10" name="Date Placeholder 9">
            <a:extLst>
              <a:ext uri="{FF2B5EF4-FFF2-40B4-BE49-F238E27FC236}">
                <a16:creationId xmlns:a16="http://schemas.microsoft.com/office/drawing/2014/main" id="{5536C1BB-B6FF-4A6F-9B31-2B621CB4E632}"/>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3480022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609600"/>
            <a:ext cx="9067800" cy="5173212"/>
          </a:xfrm>
        </p:spPr>
        <p:txBody>
          <a:bodyPr/>
          <a:lstStyle/>
          <a:p>
            <a:r>
              <a:rPr lang="en-US" b="1" dirty="0"/>
              <a:t>Real-time</a:t>
            </a:r>
            <a:r>
              <a:rPr lang="en-US" dirty="0"/>
              <a:t> (</a:t>
            </a:r>
            <a:r>
              <a:rPr lang="en-US" b="1" dirty="0"/>
              <a:t>streaming</a:t>
            </a:r>
            <a:r>
              <a:rPr lang="en-US" dirty="0"/>
              <a:t>) data is increasingly common in scientific and engineering research, and it is ubiquitous in commercial Big Data (e.g., social network analysis, recommender systems and consumer behavior classification)</a:t>
            </a:r>
          </a:p>
          <a:p>
            <a:pPr lvl="1"/>
            <a:r>
              <a:rPr lang="en-US" dirty="0"/>
              <a:t>So far little use of commercial and Apache technology in analysis of scientific streaming data</a:t>
            </a:r>
          </a:p>
          <a:p>
            <a:r>
              <a:rPr lang="en-US" b="1" dirty="0"/>
              <a:t>Pleasingly parallel </a:t>
            </a:r>
            <a:r>
              <a:rPr lang="en-US" dirty="0"/>
              <a:t>applications important in science (long tail) and data communities</a:t>
            </a:r>
          </a:p>
          <a:p>
            <a:r>
              <a:rPr lang="en-US" b="1" dirty="0"/>
              <a:t>Commercial-Science application differences: </a:t>
            </a:r>
            <a:r>
              <a:rPr lang="en-US" dirty="0"/>
              <a:t>Search and recommender engines have different structure to deep learning, clustering, topic models, graph analyses such as subgraph mining</a:t>
            </a:r>
          </a:p>
          <a:p>
            <a:pPr lvl="1"/>
            <a:r>
              <a:rPr lang="en-US" dirty="0"/>
              <a:t>Latter very sensitive to communication and can be hard to parallelize</a:t>
            </a:r>
          </a:p>
          <a:p>
            <a:pPr lvl="1"/>
            <a:r>
              <a:rPr lang="en-US" dirty="0"/>
              <a:t>Search typically not as important in Science as in commercial use as search volume scales by number of users</a:t>
            </a:r>
          </a:p>
          <a:p>
            <a:r>
              <a:rPr lang="en-US" dirty="0"/>
              <a:t>Should discuss</a:t>
            </a:r>
            <a:r>
              <a:rPr lang="en-US" b="1" dirty="0"/>
              <a:t> data </a:t>
            </a:r>
            <a:r>
              <a:rPr lang="en-US" dirty="0"/>
              <a:t>and </a:t>
            </a:r>
            <a:r>
              <a:rPr lang="en-US" b="1" dirty="0"/>
              <a:t>model</a:t>
            </a:r>
            <a:r>
              <a:rPr lang="en-US" dirty="0"/>
              <a:t> separately</a:t>
            </a:r>
          </a:p>
          <a:p>
            <a:pPr lvl="1"/>
            <a:r>
              <a:rPr lang="en-US" dirty="0"/>
              <a:t>Term data often used rather sloppily and often refers to model</a:t>
            </a:r>
          </a:p>
        </p:txBody>
      </p:sp>
      <p:sp>
        <p:nvSpPr>
          <p:cNvPr id="6" name="Title 5"/>
          <p:cNvSpPr>
            <a:spLocks noGrp="1"/>
          </p:cNvSpPr>
          <p:nvPr>
            <p:ph type="title"/>
          </p:nvPr>
        </p:nvSpPr>
        <p:spPr>
          <a:xfrm>
            <a:off x="342900" y="0"/>
            <a:ext cx="8382000" cy="609600"/>
          </a:xfrm>
        </p:spPr>
        <p:txBody>
          <a:bodyPr/>
          <a:lstStyle/>
          <a:p>
            <a:r>
              <a:rPr lang="en-US" dirty="0"/>
              <a:t>Structure of Applications</a:t>
            </a:r>
          </a:p>
        </p:txBody>
      </p:sp>
      <p:sp>
        <p:nvSpPr>
          <p:cNvPr id="4" name="Date Placeholder 3">
            <a:extLst>
              <a:ext uri="{FF2B5EF4-FFF2-40B4-BE49-F238E27FC236}">
                <a16:creationId xmlns:a16="http://schemas.microsoft.com/office/drawing/2014/main" id="{AA16939E-119D-4839-94F5-A38656BF0A49}"/>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261926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9144000" cy="676275"/>
          </a:xfrm>
        </p:spPr>
        <p:txBody>
          <a:bodyPr>
            <a:noAutofit/>
          </a:bodyPr>
          <a:lstStyle/>
          <a:p>
            <a:pPr algn="ctr"/>
            <a:r>
              <a:rPr lang="en-US" sz="3000" b="1" dirty="0"/>
              <a:t>Comparison of Data Analytics with Simulation I</a:t>
            </a:r>
          </a:p>
        </p:txBody>
      </p:sp>
      <p:sp>
        <p:nvSpPr>
          <p:cNvPr id="3" name="Content Placeholder 2"/>
          <p:cNvSpPr>
            <a:spLocks noGrp="1"/>
          </p:cNvSpPr>
          <p:nvPr>
            <p:ph idx="1"/>
          </p:nvPr>
        </p:nvSpPr>
        <p:spPr>
          <a:xfrm>
            <a:off x="28574" y="685800"/>
            <a:ext cx="9115425" cy="5410200"/>
          </a:xfrm>
        </p:spPr>
        <p:txBody>
          <a:bodyPr>
            <a:normAutofit lnSpcReduction="10000"/>
          </a:bodyPr>
          <a:lstStyle/>
          <a:p>
            <a:r>
              <a:rPr lang="en-US" b="1" dirty="0"/>
              <a:t>Simulations (models) </a:t>
            </a:r>
            <a:r>
              <a:rPr lang="en-US" dirty="0"/>
              <a:t>produce</a:t>
            </a:r>
            <a:r>
              <a:rPr lang="en-US" b="1" dirty="0"/>
              <a:t> big data </a:t>
            </a:r>
            <a:r>
              <a:rPr lang="en-US" dirty="0"/>
              <a:t>as visualization of results – they are </a:t>
            </a:r>
            <a:r>
              <a:rPr lang="en-US" b="1" dirty="0"/>
              <a:t>data source</a:t>
            </a:r>
          </a:p>
          <a:p>
            <a:pPr lvl="1"/>
            <a:r>
              <a:rPr lang="en-US" b="1" dirty="0"/>
              <a:t>Or </a:t>
            </a:r>
            <a:r>
              <a:rPr lang="en-US" dirty="0"/>
              <a:t>consume often smallish data to define a simulation problem</a:t>
            </a:r>
          </a:p>
          <a:p>
            <a:pPr lvl="1"/>
            <a:r>
              <a:rPr lang="en-US" b="1" dirty="0"/>
              <a:t>HPC simulation </a:t>
            </a:r>
            <a:r>
              <a:rPr lang="en-US" dirty="0"/>
              <a:t>in (weather) data assimilation is </a:t>
            </a:r>
            <a:r>
              <a:rPr lang="en-US" b="1" dirty="0"/>
              <a:t>data + model</a:t>
            </a:r>
          </a:p>
          <a:p>
            <a:r>
              <a:rPr lang="en-US" b="1" dirty="0"/>
              <a:t>Pleasingly parallel </a:t>
            </a:r>
            <a:r>
              <a:rPr lang="en-US" dirty="0"/>
              <a:t>often important in both</a:t>
            </a:r>
          </a:p>
          <a:p>
            <a:r>
              <a:rPr lang="en-US" dirty="0"/>
              <a:t>Both are often </a:t>
            </a:r>
            <a:r>
              <a:rPr lang="en-US" b="1" dirty="0"/>
              <a:t>SPMD</a:t>
            </a:r>
            <a:r>
              <a:rPr lang="en-US" dirty="0"/>
              <a:t> and </a:t>
            </a:r>
            <a:r>
              <a:rPr lang="en-US" b="1" dirty="0"/>
              <a:t>BSP</a:t>
            </a:r>
          </a:p>
          <a:p>
            <a:pPr marL="342900" lvl="1" indent="-342900">
              <a:buFont typeface="Arial"/>
              <a:buChar char="•"/>
            </a:pPr>
            <a:r>
              <a:rPr lang="en-US" b="1" dirty="0"/>
              <a:t>Non-iterative MapReduce </a:t>
            </a:r>
            <a:r>
              <a:rPr lang="en-US" dirty="0"/>
              <a:t>is major big data paradigm</a:t>
            </a:r>
          </a:p>
          <a:p>
            <a:pPr lvl="1"/>
            <a:r>
              <a:rPr lang="en-US" sz="1800" dirty="0"/>
              <a:t>not a common simulation paradigm except where “Reduce” summarizes pleasingly parallel execution as in some Monte Carlos</a:t>
            </a:r>
          </a:p>
          <a:p>
            <a:r>
              <a:rPr lang="en-US" dirty="0"/>
              <a:t>Big Data often has </a:t>
            </a:r>
            <a:r>
              <a:rPr lang="en-US" b="1" dirty="0"/>
              <a:t>large collective communication</a:t>
            </a:r>
          </a:p>
          <a:p>
            <a:pPr lvl="1"/>
            <a:r>
              <a:rPr lang="en-US" sz="1800" dirty="0"/>
              <a:t>Classic simulation has a lot of smallish point-to-point messages</a:t>
            </a:r>
          </a:p>
          <a:p>
            <a:pPr lvl="1"/>
            <a:r>
              <a:rPr lang="en-US" sz="1800" dirty="0"/>
              <a:t>Motivates </a:t>
            </a:r>
            <a:r>
              <a:rPr lang="en-US" sz="1800" b="1" dirty="0" err="1"/>
              <a:t>MapCollective</a:t>
            </a:r>
            <a:r>
              <a:rPr lang="en-US" sz="1800" b="1" dirty="0"/>
              <a:t> </a:t>
            </a:r>
            <a:r>
              <a:rPr lang="en-US" sz="1800" dirty="0"/>
              <a:t>model</a:t>
            </a:r>
          </a:p>
          <a:p>
            <a:r>
              <a:rPr lang="en-US" dirty="0"/>
              <a:t>Simulations characterized often by </a:t>
            </a:r>
            <a:r>
              <a:rPr lang="en-US" b="1" dirty="0"/>
              <a:t>difference</a:t>
            </a:r>
            <a:r>
              <a:rPr lang="en-US" dirty="0"/>
              <a:t> or differential operators leading to nearest neighbor </a:t>
            </a:r>
            <a:r>
              <a:rPr lang="en-US" b="1" dirty="0"/>
              <a:t>sparsity</a:t>
            </a:r>
          </a:p>
          <a:p>
            <a:r>
              <a:rPr lang="en-US" sz="1800" dirty="0"/>
              <a:t>Some important </a:t>
            </a:r>
            <a:r>
              <a:rPr lang="en-US" sz="1800" b="1" dirty="0"/>
              <a:t>data analytics </a:t>
            </a:r>
            <a:r>
              <a:rPr lang="en-US" sz="1800" dirty="0"/>
              <a:t>can be </a:t>
            </a:r>
            <a:r>
              <a:rPr lang="en-US" sz="1800" b="1" dirty="0"/>
              <a:t>sparse</a:t>
            </a:r>
            <a:r>
              <a:rPr lang="en-US" sz="1800" dirty="0"/>
              <a:t> as in PageRank and “Bag of words” algorithms but many involve full matrix algorithm</a:t>
            </a:r>
          </a:p>
        </p:txBody>
      </p:sp>
      <p:sp>
        <p:nvSpPr>
          <p:cNvPr id="6" name="Date Placeholder 5">
            <a:extLst>
              <a:ext uri="{FF2B5EF4-FFF2-40B4-BE49-F238E27FC236}">
                <a16:creationId xmlns:a16="http://schemas.microsoft.com/office/drawing/2014/main" id="{A6CFBF3D-E025-44BB-9987-1B587CC18354}"/>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311849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4294967295"/>
          </p:nvPr>
        </p:nvSpPr>
        <p:spPr>
          <a:xfrm>
            <a:off x="4044950" y="0"/>
            <a:ext cx="5099050" cy="1192213"/>
          </a:xfrm>
          <a:solidFill>
            <a:schemeClr val="bg1">
              <a:lumMod val="65000"/>
            </a:schemeClr>
          </a:solidFill>
        </p:spPr>
        <p:txBody>
          <a:bodyPr>
            <a:normAutofit/>
          </a:bodyPr>
          <a:lstStyle/>
          <a:p>
            <a:pPr marL="0" indent="0">
              <a:buNone/>
            </a:pPr>
            <a:r>
              <a:rPr lang="en-US" dirty="0"/>
              <a:t>“Force Diagrams” for macromolecules and Facebook</a:t>
            </a:r>
          </a:p>
        </p:txBody>
      </p:sp>
      <p:sp>
        <p:nvSpPr>
          <p:cNvPr id="4" name="Slide Number Placeholder 3"/>
          <p:cNvSpPr>
            <a:spLocks noGrp="1"/>
          </p:cNvSpPr>
          <p:nvPr>
            <p:ph type="sldNum" sz="quarter" idx="4294967295"/>
          </p:nvPr>
        </p:nvSpPr>
        <p:spPr/>
        <p:txBody>
          <a:bodyPr/>
          <a:lstStyle/>
          <a:p>
            <a:fld id="{C4B85148-DB98-4269-ACE6-2DF49F9918C9}" type="slidenum">
              <a:rPr lang="en-US" smtClean="0">
                <a:solidFill>
                  <a:prstClr val="black"/>
                </a:solidFill>
              </a:rPr>
              <a:pPr/>
              <a:t>52</a:t>
            </a:fld>
            <a:endParaRPr lang="en-US" dirty="0">
              <a:solidFill>
                <a:prstClr val="black"/>
              </a:solidFill>
            </a:endParaRPr>
          </a:p>
        </p:txBody>
      </p:sp>
      <p:sp>
        <p:nvSpPr>
          <p:cNvPr id="6" name="Date Placeholder 5">
            <a:extLst>
              <a:ext uri="{FF2B5EF4-FFF2-40B4-BE49-F238E27FC236}">
                <a16:creationId xmlns:a16="http://schemas.microsoft.com/office/drawing/2014/main" id="{264FEDE9-A18B-415E-B0D5-902A0F7AFECD}"/>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6337348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0"/>
            <a:ext cx="9144000" cy="1143000"/>
          </a:xfrm>
        </p:spPr>
        <p:txBody>
          <a:bodyPr>
            <a:normAutofit/>
          </a:bodyPr>
          <a:lstStyle/>
          <a:p>
            <a:pPr algn="ctr"/>
            <a:r>
              <a:rPr lang="en-US" sz="3100" b="1" dirty="0"/>
              <a:t>Comparison</a:t>
            </a:r>
            <a:r>
              <a:rPr lang="en-US" b="1" dirty="0"/>
              <a:t> of Data Analytics with Simulation II</a:t>
            </a:r>
          </a:p>
        </p:txBody>
      </p:sp>
      <p:sp>
        <p:nvSpPr>
          <p:cNvPr id="3" name="Content Placeholder 2"/>
          <p:cNvSpPr>
            <a:spLocks noGrp="1"/>
          </p:cNvSpPr>
          <p:nvPr>
            <p:ph idx="1"/>
          </p:nvPr>
        </p:nvSpPr>
        <p:spPr>
          <a:xfrm>
            <a:off x="-1" y="990600"/>
            <a:ext cx="9172575" cy="4038600"/>
          </a:xfrm>
        </p:spPr>
        <p:txBody>
          <a:bodyPr>
            <a:noAutofit/>
          </a:bodyPr>
          <a:lstStyle/>
          <a:p>
            <a:r>
              <a:rPr lang="en-US" sz="2200" dirty="0"/>
              <a:t>There are similarities between some </a:t>
            </a:r>
            <a:r>
              <a:rPr lang="en-US" sz="2200" b="1" dirty="0"/>
              <a:t>graph problems and particle simulations </a:t>
            </a:r>
            <a:r>
              <a:rPr lang="en-US" sz="2200" dirty="0"/>
              <a:t>with a particular </a:t>
            </a:r>
            <a:r>
              <a:rPr lang="en-US" sz="2200" b="1" dirty="0"/>
              <a:t>cutoff force.</a:t>
            </a:r>
          </a:p>
          <a:p>
            <a:pPr lvl="1"/>
            <a:r>
              <a:rPr lang="en-US" sz="2200" dirty="0"/>
              <a:t>Both are </a:t>
            </a:r>
            <a:r>
              <a:rPr lang="en-US" sz="2200" b="1" dirty="0"/>
              <a:t>MapPoint-to-Point </a:t>
            </a:r>
            <a:r>
              <a:rPr lang="en-US" sz="2200" dirty="0"/>
              <a:t>problem architecture</a:t>
            </a:r>
          </a:p>
          <a:p>
            <a:r>
              <a:rPr lang="en-US" sz="2200" dirty="0"/>
              <a:t>Note many big data problems are “</a:t>
            </a:r>
            <a:r>
              <a:rPr lang="en-US" sz="2200" b="1" dirty="0"/>
              <a:t>long range force</a:t>
            </a:r>
            <a:r>
              <a:rPr lang="en-US" sz="2200" dirty="0"/>
              <a:t>” (as in gravitational simulations) as all points are linked.</a:t>
            </a:r>
          </a:p>
          <a:p>
            <a:pPr lvl="1"/>
            <a:r>
              <a:rPr lang="en-US" sz="2200" dirty="0"/>
              <a:t>Easiest to parallelize. Often full matrix algorithms</a:t>
            </a:r>
          </a:p>
          <a:p>
            <a:pPr lvl="1"/>
            <a:r>
              <a:rPr lang="en-US" sz="2200" dirty="0"/>
              <a:t>e.g. in DNA sequence studies, distance </a:t>
            </a:r>
            <a:r>
              <a:rPr lang="en-US" sz="2200" dirty="0">
                <a:sym typeface="Symbol"/>
              </a:rPr>
              <a:t></a:t>
            </a:r>
            <a:r>
              <a:rPr lang="en-US" sz="2200" dirty="0"/>
              <a:t>(</a:t>
            </a:r>
            <a:r>
              <a:rPr lang="en-US" sz="2200" i="1" dirty="0" err="1"/>
              <a:t>i</a:t>
            </a:r>
            <a:r>
              <a:rPr lang="en-US" sz="2200" dirty="0"/>
              <a:t>, </a:t>
            </a:r>
            <a:r>
              <a:rPr lang="en-US" sz="2200" i="1" dirty="0">
                <a:sym typeface="Symbol"/>
              </a:rPr>
              <a:t>j</a:t>
            </a:r>
            <a:r>
              <a:rPr lang="en-US" sz="2200" dirty="0"/>
              <a:t>) defined by BLAST, Smith-Waterman, etc., between all sequences </a:t>
            </a:r>
            <a:r>
              <a:rPr lang="en-US" sz="2200" i="1" dirty="0" err="1"/>
              <a:t>i</a:t>
            </a:r>
            <a:r>
              <a:rPr lang="en-US" sz="2200" dirty="0"/>
              <a:t>, </a:t>
            </a:r>
            <a:r>
              <a:rPr lang="en-US" sz="2200" i="1" dirty="0">
                <a:sym typeface="Symbol"/>
              </a:rPr>
              <a:t>j.</a:t>
            </a:r>
          </a:p>
          <a:p>
            <a:pPr lvl="1"/>
            <a:r>
              <a:rPr lang="en-US" sz="2200" dirty="0">
                <a:sym typeface="Symbol"/>
              </a:rPr>
              <a:t>Opportunity for “fast multipole” ideas in big data. See NRC report</a:t>
            </a:r>
            <a:endParaRPr lang="en-US" sz="2200" i="1" dirty="0">
              <a:sym typeface="Symbol"/>
            </a:endParaRPr>
          </a:p>
          <a:p>
            <a:r>
              <a:rPr lang="en-US" sz="2200" dirty="0">
                <a:sym typeface="Symbol"/>
              </a:rPr>
              <a:t>Current Ogres/Diamonds do not have facets to designate </a:t>
            </a:r>
            <a:r>
              <a:rPr lang="en-US" sz="2200" b="1" dirty="0">
                <a:sym typeface="Symbol"/>
              </a:rPr>
              <a:t>underlying hardware</a:t>
            </a:r>
            <a:r>
              <a:rPr lang="en-US" sz="2200" dirty="0">
                <a:sym typeface="Symbol"/>
              </a:rPr>
              <a:t>: GPU v. Many-core (Xeon Phi)  v. Multi-core as these define how maps processed; they keep map-X structure fixed; maybe should change as ability to exploit vector or SIMD parallelism could be a model facet.</a:t>
            </a:r>
          </a:p>
        </p:txBody>
      </p:sp>
      <p:sp>
        <p:nvSpPr>
          <p:cNvPr id="6" name="Date Placeholder 5">
            <a:extLst>
              <a:ext uri="{FF2B5EF4-FFF2-40B4-BE49-F238E27FC236}">
                <a16:creationId xmlns:a16="http://schemas.microsoft.com/office/drawing/2014/main" id="{3472F518-7378-4549-A758-42F075447C69}"/>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3119466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4952999"/>
          </a:xfrm>
        </p:spPr>
        <p:txBody>
          <a:bodyPr>
            <a:normAutofit fontScale="92500"/>
          </a:bodyPr>
          <a:lstStyle/>
          <a:p>
            <a:r>
              <a:rPr lang="en-US" sz="2100" dirty="0">
                <a:sym typeface="Symbol"/>
              </a:rPr>
              <a:t>In image-based </a:t>
            </a:r>
            <a:r>
              <a:rPr lang="en-US" sz="2100" b="1" dirty="0">
                <a:sym typeface="Symbol"/>
              </a:rPr>
              <a:t>deep learning</a:t>
            </a:r>
            <a:r>
              <a:rPr lang="en-US" sz="2100" dirty="0">
                <a:sym typeface="Symbol"/>
              </a:rPr>
              <a:t>, neural network weights are block sparse (corresponding to links to pixel blocks) but can be formulated as full matrix operations on GPUs and MPI in blocks.</a:t>
            </a:r>
          </a:p>
          <a:p>
            <a:r>
              <a:rPr lang="en-US" sz="2100" dirty="0"/>
              <a:t>In </a:t>
            </a:r>
            <a:r>
              <a:rPr lang="en-US" sz="2100" b="1" dirty="0"/>
              <a:t>HPC benchmarking</a:t>
            </a:r>
            <a:r>
              <a:rPr lang="en-US" sz="2100" dirty="0"/>
              <a:t>, </a:t>
            </a:r>
            <a:r>
              <a:rPr lang="en-US" sz="2100" dirty="0" err="1"/>
              <a:t>Linpack</a:t>
            </a:r>
            <a:r>
              <a:rPr lang="en-US" sz="2100" dirty="0"/>
              <a:t> being challenged by a new sparse conjugate gradient benchmark </a:t>
            </a:r>
            <a:r>
              <a:rPr lang="en-US" sz="2100" b="1" dirty="0"/>
              <a:t>HPCG</a:t>
            </a:r>
            <a:r>
              <a:rPr lang="en-US" sz="2100" dirty="0"/>
              <a:t>, while I am diligently using </a:t>
            </a:r>
            <a:r>
              <a:rPr lang="en-US" sz="2100" b="1" dirty="0"/>
              <a:t>non- sparse conjugate gradient solvers </a:t>
            </a:r>
            <a:r>
              <a:rPr lang="en-US" sz="2100" dirty="0"/>
              <a:t>in clustering and Multi-dimensional scaling.</a:t>
            </a:r>
          </a:p>
          <a:p>
            <a:r>
              <a:rPr lang="en-US" sz="2100" b="1" dirty="0"/>
              <a:t>Simulations</a:t>
            </a:r>
            <a:r>
              <a:rPr lang="en-US" sz="2100" dirty="0"/>
              <a:t> tend to need </a:t>
            </a:r>
            <a:r>
              <a:rPr lang="en-US" sz="2100" b="1" dirty="0"/>
              <a:t>high precision </a:t>
            </a:r>
            <a:r>
              <a:rPr lang="en-US" sz="2100" dirty="0"/>
              <a:t>and very accurate results – partly because of differential operators</a:t>
            </a:r>
          </a:p>
          <a:p>
            <a:r>
              <a:rPr lang="en-US" sz="2100" b="1" dirty="0"/>
              <a:t>Big Data </a:t>
            </a:r>
            <a:r>
              <a:rPr lang="en-US" sz="2100" dirty="0"/>
              <a:t>problems often don’t need </a:t>
            </a:r>
            <a:r>
              <a:rPr lang="en-US" sz="2100" b="1" dirty="0"/>
              <a:t>high accuracy </a:t>
            </a:r>
            <a:r>
              <a:rPr lang="en-US" sz="2100" dirty="0"/>
              <a:t>as seen in trend to low precision (16 or 32 bit) deep learning networks</a:t>
            </a:r>
          </a:p>
          <a:p>
            <a:pPr lvl="1"/>
            <a:r>
              <a:rPr lang="en-US" sz="2100" dirty="0"/>
              <a:t>There are no derivatives and the data has inevitable errors</a:t>
            </a:r>
          </a:p>
          <a:p>
            <a:r>
              <a:rPr lang="en-US" sz="2100" dirty="0"/>
              <a:t>Note parallel machine learning (GML not LML) ca</a:t>
            </a:r>
            <a:r>
              <a:rPr lang="en-US" sz="2100" b="1" dirty="0"/>
              <a:t>n benefit from HPC style interconnects </a:t>
            </a:r>
            <a:r>
              <a:rPr lang="en-US" sz="2100" dirty="0"/>
              <a:t>and </a:t>
            </a:r>
            <a:r>
              <a:rPr lang="en-US" sz="2100" b="1" dirty="0"/>
              <a:t>architectures </a:t>
            </a:r>
            <a:r>
              <a:rPr lang="en-US" sz="2100" dirty="0"/>
              <a:t>as seen in GPU-based deep learning </a:t>
            </a:r>
          </a:p>
          <a:p>
            <a:pPr lvl="1"/>
            <a:r>
              <a:rPr lang="en-US" sz="2100" dirty="0"/>
              <a:t>So commodity clouds not necessarily best but modern clouds fine</a:t>
            </a:r>
          </a:p>
          <a:p>
            <a:endParaRPr lang="en-US" sz="2100" dirty="0"/>
          </a:p>
        </p:txBody>
      </p:sp>
      <p:sp>
        <p:nvSpPr>
          <p:cNvPr id="2" name="Title 1"/>
          <p:cNvSpPr>
            <a:spLocks noGrp="1"/>
          </p:cNvSpPr>
          <p:nvPr>
            <p:ph type="title"/>
          </p:nvPr>
        </p:nvSpPr>
        <p:spPr>
          <a:xfrm>
            <a:off x="0" y="19050"/>
            <a:ext cx="9144000" cy="1143000"/>
          </a:xfrm>
        </p:spPr>
        <p:txBody>
          <a:bodyPr>
            <a:normAutofit/>
          </a:bodyPr>
          <a:lstStyle/>
          <a:p>
            <a:pPr algn="ctr"/>
            <a:r>
              <a:rPr lang="en-US" sz="3100" b="1" dirty="0"/>
              <a:t>Comparison</a:t>
            </a:r>
            <a:r>
              <a:rPr lang="en-US" b="1" dirty="0"/>
              <a:t> of Data Analytics with Simulation III</a:t>
            </a:r>
          </a:p>
        </p:txBody>
      </p:sp>
      <p:sp>
        <p:nvSpPr>
          <p:cNvPr id="6" name="Date Placeholder 5">
            <a:extLst>
              <a:ext uri="{FF2B5EF4-FFF2-40B4-BE49-F238E27FC236}">
                <a16:creationId xmlns:a16="http://schemas.microsoft.com/office/drawing/2014/main" id="{66CEC424-5E52-4036-A42E-7F515FB08AFB}"/>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587909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533" y="609600"/>
            <a:ext cx="9067800" cy="5153962"/>
          </a:xfrm>
        </p:spPr>
        <p:txBody>
          <a:bodyPr/>
          <a:lstStyle/>
          <a:p>
            <a:r>
              <a:rPr lang="en-US" b="1" dirty="0"/>
              <a:t>“Atomic” Job Size: </a:t>
            </a:r>
            <a:r>
              <a:rPr lang="en-US" dirty="0"/>
              <a:t>Very large jobs are critical aspects of leading edge simulation, whereas much data analysis is pleasing parallel and involves many quite small jobs. The latter follows from event structure of much observational science. </a:t>
            </a:r>
          </a:p>
          <a:p>
            <a:pPr lvl="1"/>
            <a:r>
              <a:rPr lang="en-US" dirty="0"/>
              <a:t>Accelerators produce a stream of particle collisions; telescopes, light sources or remote sensing a stream of images. The many events produced by modern instruments implies data analysis is a computationally intense problem but can be broken up into many quite small jobs. </a:t>
            </a:r>
          </a:p>
          <a:p>
            <a:pPr lvl="1"/>
            <a:r>
              <a:rPr lang="en-US" dirty="0"/>
              <a:t>Similarly the long tail of science produces streams of events from a multitude of small instruments</a:t>
            </a:r>
          </a:p>
          <a:p>
            <a:r>
              <a:rPr lang="en-US" b="1" dirty="0"/>
              <a:t>Why use HPC machines to analyze data and how large are they?</a:t>
            </a:r>
            <a:r>
              <a:rPr lang="en-US" dirty="0"/>
              <a:t> Some scientific data has been analyzed on HPC machines because the responsible organizations had such machines often purchased to satisfy simulation requirements. Whereas high end simulation requires HPC style machines, that is typically not true for data analysis; that is done on HPC machines because they are available</a:t>
            </a:r>
          </a:p>
          <a:p>
            <a:endParaRPr lang="en-US" dirty="0"/>
          </a:p>
          <a:p>
            <a:endParaRPr lang="en-US" dirty="0"/>
          </a:p>
          <a:p>
            <a:endParaRPr lang="en-US" dirty="0"/>
          </a:p>
        </p:txBody>
      </p:sp>
      <p:sp>
        <p:nvSpPr>
          <p:cNvPr id="6" name="Title 5"/>
          <p:cNvSpPr>
            <a:spLocks noGrp="1"/>
          </p:cNvSpPr>
          <p:nvPr>
            <p:ph type="title"/>
          </p:nvPr>
        </p:nvSpPr>
        <p:spPr>
          <a:xfrm>
            <a:off x="-10240" y="0"/>
            <a:ext cx="9126166" cy="609600"/>
          </a:xfrm>
        </p:spPr>
        <p:txBody>
          <a:bodyPr/>
          <a:lstStyle/>
          <a:p>
            <a:r>
              <a:rPr lang="en-US" dirty="0"/>
              <a:t>Implications of Big Data Requirements</a:t>
            </a:r>
          </a:p>
        </p:txBody>
      </p:sp>
      <p:sp>
        <p:nvSpPr>
          <p:cNvPr id="4" name="Date Placeholder 3">
            <a:extLst>
              <a:ext uri="{FF2B5EF4-FFF2-40B4-BE49-F238E27FC236}">
                <a16:creationId xmlns:a16="http://schemas.microsoft.com/office/drawing/2014/main" id="{9150EF18-CDBF-4CFB-BF9A-27E9E491141A}"/>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626827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88" y="762000"/>
            <a:ext cx="9142412" cy="4038600"/>
          </a:xfrm>
        </p:spPr>
        <p:txBody>
          <a:bodyPr/>
          <a:lstStyle/>
          <a:p>
            <a:r>
              <a:rPr lang="en-US" b="1" dirty="0"/>
              <a:t>HPC/Science use of Big Data Technology now: </a:t>
            </a:r>
            <a:r>
              <a:rPr lang="en-US" dirty="0"/>
              <a:t>Some aspects of the Big Data stack are being adopted by the HPC community: Docker and Deep Learning are two examples. </a:t>
            </a:r>
          </a:p>
          <a:p>
            <a:r>
              <a:rPr lang="en-US" b="1" dirty="0"/>
              <a:t>Big Data use of HPC: </a:t>
            </a:r>
            <a:r>
              <a:rPr lang="en-US" dirty="0"/>
              <a:t>The Big Data community has used (small) HPC clusters for deep learning, and it uses GPUs and FPGAs for training deep learning systems</a:t>
            </a:r>
          </a:p>
          <a:p>
            <a:r>
              <a:rPr lang="en-US" b="1" dirty="0"/>
              <a:t>Docker v. OpenStack(hypervisor): </a:t>
            </a:r>
            <a:r>
              <a:rPr lang="en-US" dirty="0"/>
              <a:t>Docker (or equivalent) is quite likely to be the virtualization approach of choice (compared to say OpenStack) for both data and simulation applications. OpenStack is more complex than Docker and only clearly needed if you share at core level whereas large scale simulations and data analysis seem to just need node level sharing.</a:t>
            </a:r>
          </a:p>
          <a:p>
            <a:pPr lvl="1"/>
            <a:r>
              <a:rPr lang="en-US" dirty="0"/>
              <a:t>Parallel computing almost implies sharing at node not core level</a:t>
            </a:r>
          </a:p>
          <a:p>
            <a:r>
              <a:rPr lang="en-US" b="1" dirty="0"/>
              <a:t>Science use of Big Data: </a:t>
            </a:r>
            <a:r>
              <a:rPr lang="en-US" dirty="0"/>
              <a:t>Some fraction of the scientific community uses Big Data style analysis tools (Hadoop, Spark, Cassandra, Hbase ….)</a:t>
            </a:r>
          </a:p>
          <a:p>
            <a:endParaRPr lang="en-US" dirty="0"/>
          </a:p>
          <a:p>
            <a:endParaRPr lang="en-US" dirty="0"/>
          </a:p>
        </p:txBody>
      </p:sp>
      <p:sp>
        <p:nvSpPr>
          <p:cNvPr id="6" name="Title 5"/>
          <p:cNvSpPr>
            <a:spLocks noGrp="1"/>
          </p:cNvSpPr>
          <p:nvPr>
            <p:ph type="title"/>
          </p:nvPr>
        </p:nvSpPr>
        <p:spPr>
          <a:xfrm>
            <a:off x="0" y="0"/>
            <a:ext cx="8382000" cy="762000"/>
          </a:xfrm>
        </p:spPr>
        <p:txBody>
          <a:bodyPr/>
          <a:lstStyle/>
          <a:p>
            <a:r>
              <a:rPr lang="en-US" dirty="0"/>
              <a:t>Who uses What Software</a:t>
            </a:r>
          </a:p>
        </p:txBody>
      </p:sp>
      <p:sp>
        <p:nvSpPr>
          <p:cNvPr id="4" name="Date Placeholder 3">
            <a:extLst>
              <a:ext uri="{FF2B5EF4-FFF2-40B4-BE49-F238E27FC236}">
                <a16:creationId xmlns:a16="http://schemas.microsoft.com/office/drawing/2014/main" id="{A6A1D72C-2EFE-43EB-B4D0-62CC7BAC0551}"/>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3373936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0638" y="685800"/>
            <a:ext cx="9123362" cy="4038600"/>
          </a:xfrm>
        </p:spPr>
        <p:txBody>
          <a:bodyPr/>
          <a:lstStyle/>
          <a:p>
            <a:r>
              <a:rPr lang="en-US" sz="2400" dirty="0"/>
              <a:t>Language choice C++, Fortran, Java, Scala, Python, R, Matlab needs thought. This is a mixture of technical and social issues.</a:t>
            </a:r>
          </a:p>
          <a:p>
            <a:r>
              <a:rPr lang="en-US" sz="2400" b="1" dirty="0"/>
              <a:t>Java Grande </a:t>
            </a:r>
            <a:r>
              <a:rPr lang="en-US" sz="2400" dirty="0"/>
              <a:t>was a 1997-2000 activity to make Java run fast and web site still there! </a:t>
            </a:r>
            <a:r>
              <a:rPr lang="en-US" sz="2400" dirty="0">
                <a:hlinkClick r:id="rId2"/>
              </a:rPr>
              <a:t>http://www.javagrande.org/</a:t>
            </a:r>
            <a:r>
              <a:rPr lang="en-US" sz="2400" dirty="0"/>
              <a:t> </a:t>
            </a:r>
          </a:p>
          <a:p>
            <a:r>
              <a:rPr lang="en-US" sz="2400" dirty="0"/>
              <a:t>Basic Java now much better but object structure, dynamic memory allocation and Garbage collection have their overheads</a:t>
            </a:r>
          </a:p>
          <a:p>
            <a:r>
              <a:rPr lang="en-US" sz="2400" dirty="0"/>
              <a:t>Java virtual machine JVM dominant Big Data environment?</a:t>
            </a:r>
          </a:p>
          <a:p>
            <a:r>
              <a:rPr lang="en-US" sz="2400" dirty="0"/>
              <a:t>One can mix languages quite efficiently</a:t>
            </a:r>
          </a:p>
          <a:p>
            <a:pPr lvl="1"/>
            <a:r>
              <a:rPr lang="en-US" sz="2400" dirty="0"/>
              <a:t>Java MPI as binding to C++ version excellent</a:t>
            </a:r>
          </a:p>
          <a:p>
            <a:r>
              <a:rPr lang="en-US" sz="2400" dirty="0"/>
              <a:t>Scripting languages Python, R, Matlab address different requirements than Java, C++ ….</a:t>
            </a:r>
          </a:p>
          <a:p>
            <a:endParaRPr lang="en-US" sz="2400" dirty="0"/>
          </a:p>
        </p:txBody>
      </p:sp>
      <p:sp>
        <p:nvSpPr>
          <p:cNvPr id="6" name="Title 5"/>
          <p:cNvSpPr>
            <a:spLocks noGrp="1"/>
          </p:cNvSpPr>
          <p:nvPr>
            <p:ph type="title"/>
          </p:nvPr>
        </p:nvSpPr>
        <p:spPr>
          <a:xfrm>
            <a:off x="19050" y="9525"/>
            <a:ext cx="8382000" cy="676275"/>
          </a:xfrm>
        </p:spPr>
        <p:txBody>
          <a:bodyPr/>
          <a:lstStyle/>
          <a:p>
            <a:r>
              <a:rPr lang="en-US" dirty="0"/>
              <a:t>Choosing Languages</a:t>
            </a:r>
          </a:p>
        </p:txBody>
      </p:sp>
      <p:sp>
        <p:nvSpPr>
          <p:cNvPr id="4" name="Date Placeholder 3">
            <a:extLst>
              <a:ext uri="{FF2B5EF4-FFF2-40B4-BE49-F238E27FC236}">
                <a16:creationId xmlns:a16="http://schemas.microsoft.com/office/drawing/2014/main" id="{9BC5BD9B-3085-4630-920F-C55DE378E626}"/>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1940194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3600" dirty="0"/>
              <a:t>Clouds have highlighted SaaS PaaS IaaS </a:t>
            </a:r>
          </a:p>
        </p:txBody>
      </p:sp>
      <p:sp>
        <p:nvSpPr>
          <p:cNvPr id="4" name="Content Placeholder 3"/>
          <p:cNvSpPr>
            <a:spLocks noGrp="1"/>
          </p:cNvSpPr>
          <p:nvPr>
            <p:ph idx="1"/>
          </p:nvPr>
        </p:nvSpPr>
        <p:spPr>
          <a:xfrm>
            <a:off x="4746847" y="1299318"/>
            <a:ext cx="4043500" cy="5133098"/>
          </a:xfrm>
        </p:spPr>
        <p:txBody>
          <a:bodyPr/>
          <a:lstStyle/>
          <a:p>
            <a:r>
              <a:rPr lang="en-US" sz="2400" dirty="0"/>
              <a:t>Software Services are building blocks of applications</a:t>
            </a:r>
            <a:br>
              <a:rPr lang="en-US" sz="2400" dirty="0"/>
            </a:br>
            <a:endParaRPr lang="en-US" sz="2400" dirty="0"/>
          </a:p>
          <a:p>
            <a:r>
              <a:rPr lang="en-US" sz="2400" dirty="0"/>
              <a:t>The middleware or computing environment including </a:t>
            </a:r>
            <a:r>
              <a:rPr lang="en-US" sz="2400" b="1" dirty="0">
                <a:solidFill>
                  <a:srgbClr val="FF0000"/>
                </a:solidFill>
              </a:rPr>
              <a:t>HPC, Grids</a:t>
            </a:r>
            <a:r>
              <a:rPr lang="en-US" sz="2400" dirty="0"/>
              <a:t> …</a:t>
            </a:r>
            <a:br>
              <a:rPr lang="en-US" sz="2400" dirty="0"/>
            </a:br>
            <a:endParaRPr lang="en-US" sz="2400" dirty="0"/>
          </a:p>
          <a:p>
            <a:r>
              <a:rPr lang="en-US" sz="2400" dirty="0"/>
              <a:t>Docker, OpenStack, plus </a:t>
            </a:r>
            <a:r>
              <a:rPr lang="en-US" sz="2400" b="1" dirty="0">
                <a:solidFill>
                  <a:srgbClr val="FF0000"/>
                </a:solidFill>
              </a:rPr>
              <a:t>Bare-metal</a:t>
            </a:r>
            <a:br>
              <a:rPr lang="en-US" sz="2400" b="1" dirty="0">
                <a:solidFill>
                  <a:srgbClr val="FF0000"/>
                </a:solidFill>
              </a:rPr>
            </a:br>
            <a:endParaRPr lang="en-US" sz="2400" b="1" dirty="0">
              <a:solidFill>
                <a:srgbClr val="FF0000"/>
              </a:solidFill>
            </a:endParaRPr>
          </a:p>
          <a:p>
            <a:r>
              <a:rPr lang="en-US" sz="2400" dirty="0" err="1"/>
              <a:t>OpenFlow</a:t>
            </a:r>
            <a:endParaRPr lang="en-US" sz="2400" dirty="0"/>
          </a:p>
        </p:txBody>
      </p:sp>
      <p:grpSp>
        <p:nvGrpSpPr>
          <p:cNvPr id="41" name="Group 40"/>
          <p:cNvGrpSpPr/>
          <p:nvPr/>
        </p:nvGrpSpPr>
        <p:grpSpPr>
          <a:xfrm>
            <a:off x="285814" y="4187679"/>
            <a:ext cx="4450644" cy="1323438"/>
            <a:chOff x="2133600" y="4844268"/>
            <a:chExt cx="4114800" cy="1317787"/>
          </a:xfrm>
          <a:solidFill>
            <a:schemeClr val="accent1">
              <a:lumMod val="40000"/>
              <a:lumOff val="60000"/>
            </a:schemeClr>
          </a:solidFill>
        </p:grpSpPr>
        <p:sp>
          <p:nvSpPr>
            <p:cNvPr id="42" name="Rounded Rectangle 41"/>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0"/>
            </a:p>
          </p:txBody>
        </p:sp>
        <p:sp>
          <p:nvSpPr>
            <p:cNvPr id="43" name="TextBox 42"/>
            <p:cNvSpPr txBox="1"/>
            <p:nvPr/>
          </p:nvSpPr>
          <p:spPr>
            <a:xfrm>
              <a:off x="2181202" y="4844268"/>
              <a:ext cx="1447800" cy="1317787"/>
            </a:xfrm>
            <a:prstGeom prst="rect">
              <a:avLst/>
            </a:prstGeom>
            <a:noFill/>
          </p:spPr>
          <p:txBody>
            <a:bodyPr wrap="square" rtlCol="0">
              <a:spAutoFit/>
            </a:bodyPr>
            <a:lstStyle/>
            <a:p>
              <a:pPr algn="ctr"/>
              <a:r>
                <a:rPr lang="en-US" sz="2000" i="0" dirty="0">
                  <a:latin typeface="Cooper Std Black" pitchFamily="18" charset="0"/>
                  <a:ea typeface="Adobe Gothic Std B" pitchFamily="34" charset="-128"/>
                </a:rPr>
                <a:t>Infra</a:t>
              </a:r>
            </a:p>
            <a:p>
              <a:pPr algn="ctr"/>
              <a:r>
                <a:rPr lang="en-US" sz="2000" i="0" dirty="0">
                  <a:latin typeface="Cooper Std Black" pitchFamily="18" charset="0"/>
                  <a:ea typeface="Adobe Gothic Std B" pitchFamily="34" charset="-128"/>
                </a:rPr>
                <a:t>structure</a:t>
              </a:r>
            </a:p>
            <a:p>
              <a:r>
                <a:rPr lang="en-US" sz="4000" i="0" dirty="0">
                  <a:latin typeface="Cooper Std Black" pitchFamily="18" charset="0"/>
                  <a:ea typeface="Adobe Gothic Std B" pitchFamily="34" charset="-128"/>
                </a:rPr>
                <a:t>IaaS</a:t>
              </a:r>
            </a:p>
          </p:txBody>
        </p:sp>
        <p:sp>
          <p:nvSpPr>
            <p:cNvPr id="44" name="TextBox 43"/>
            <p:cNvSpPr txBox="1"/>
            <p:nvPr/>
          </p:nvSpPr>
          <p:spPr>
            <a:xfrm>
              <a:off x="3336694" y="4876800"/>
              <a:ext cx="2911706" cy="1195204"/>
            </a:xfrm>
            <a:prstGeom prst="rect">
              <a:avLst/>
            </a:prstGeom>
            <a:noFill/>
          </p:spPr>
          <p:txBody>
            <a:bodyPr wrap="square" rtlCol="0">
              <a:spAutoFit/>
            </a:bodyPr>
            <a:lstStyle/>
            <a:p>
              <a:pPr marL="285750" indent="-285750">
                <a:buFont typeface="Wingdings" pitchFamily="2" charset="2"/>
                <a:buChar char="Ø"/>
              </a:pPr>
              <a:r>
                <a:rPr lang="en-US" sz="1800" b="1" i="0" dirty="0">
                  <a:latin typeface="Calibri" panose="020F0502020204030204" pitchFamily="34" charset="0"/>
                  <a:cs typeface="Calibri" panose="020F0502020204030204" pitchFamily="34" charset="0"/>
                </a:rPr>
                <a:t>Software Defined Computing (virtual Clusters)</a:t>
              </a:r>
            </a:p>
            <a:p>
              <a:pPr marL="285750" indent="-285750">
                <a:buFont typeface="Wingdings" pitchFamily="2" charset="2"/>
                <a:buChar char="Ø"/>
              </a:pPr>
              <a:r>
                <a:rPr lang="en-US" sz="1800" b="1" i="0" dirty="0">
                  <a:latin typeface="Calibri" panose="020F0502020204030204" pitchFamily="34" charset="0"/>
                  <a:cs typeface="Calibri" panose="020F0502020204030204" pitchFamily="34" charset="0"/>
                </a:rPr>
                <a:t>Hypervisor, Bare Metal</a:t>
              </a:r>
            </a:p>
            <a:p>
              <a:pPr marL="285750" indent="-285750">
                <a:buFont typeface="Wingdings" pitchFamily="2" charset="2"/>
                <a:buChar char="Ø"/>
              </a:pPr>
              <a:r>
                <a:rPr lang="en-US" sz="1800" b="1" i="0" dirty="0">
                  <a:latin typeface="Calibri" panose="020F0502020204030204" pitchFamily="34" charset="0"/>
                  <a:cs typeface="Calibri" panose="020F0502020204030204" pitchFamily="34" charset="0"/>
                </a:rPr>
                <a:t>Operating System</a:t>
              </a:r>
            </a:p>
          </p:txBody>
        </p:sp>
      </p:grpSp>
      <p:grpSp>
        <p:nvGrpSpPr>
          <p:cNvPr id="45" name="Group 44"/>
          <p:cNvGrpSpPr/>
          <p:nvPr/>
        </p:nvGrpSpPr>
        <p:grpSpPr>
          <a:xfrm>
            <a:off x="438214" y="2647973"/>
            <a:ext cx="4145844" cy="1518118"/>
            <a:chOff x="2133600" y="2133600"/>
            <a:chExt cx="4145844" cy="1224112"/>
          </a:xfrm>
          <a:solidFill>
            <a:srgbClr val="FFC000"/>
          </a:solidFill>
        </p:grpSpPr>
        <p:sp>
          <p:nvSpPr>
            <p:cNvPr id="46" name="Rounded Rectangle 45"/>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0"/>
            </a:p>
          </p:txBody>
        </p:sp>
        <p:sp>
          <p:nvSpPr>
            <p:cNvPr id="47" name="TextBox 46"/>
            <p:cNvSpPr txBox="1"/>
            <p:nvPr/>
          </p:nvSpPr>
          <p:spPr>
            <a:xfrm>
              <a:off x="2133600" y="2381934"/>
              <a:ext cx="1600200" cy="822477"/>
            </a:xfrm>
            <a:prstGeom prst="rect">
              <a:avLst/>
            </a:prstGeom>
            <a:grpFill/>
          </p:spPr>
          <p:txBody>
            <a:bodyPr wrap="square" rtlCol="0">
              <a:spAutoFit/>
            </a:bodyPr>
            <a:lstStyle/>
            <a:p>
              <a:r>
                <a:rPr lang="en-US" sz="2000" i="0" dirty="0">
                  <a:latin typeface="Cooper Std Black" pitchFamily="18" charset="0"/>
                  <a:ea typeface="Adobe Gothic Std B" pitchFamily="34" charset="-128"/>
                </a:rPr>
                <a:t>Platform</a:t>
              </a:r>
              <a:br>
                <a:rPr lang="en-US" sz="4000" i="0" dirty="0">
                  <a:latin typeface="Cooper Std Black" pitchFamily="18" charset="0"/>
                  <a:ea typeface="Adobe Gothic Std B" pitchFamily="34" charset="-128"/>
                </a:rPr>
              </a:br>
              <a:r>
                <a:rPr lang="en-US" sz="4000" i="0" dirty="0">
                  <a:latin typeface="Cooper Std Black" pitchFamily="18" charset="0"/>
                  <a:ea typeface="Adobe Gothic Std B" pitchFamily="34" charset="-128"/>
                </a:rPr>
                <a:t>PaaS</a:t>
              </a:r>
            </a:p>
          </p:txBody>
        </p:sp>
        <p:sp>
          <p:nvSpPr>
            <p:cNvPr id="48" name="TextBox 47"/>
            <p:cNvSpPr txBox="1"/>
            <p:nvPr/>
          </p:nvSpPr>
          <p:spPr>
            <a:xfrm>
              <a:off x="3612444" y="2166490"/>
              <a:ext cx="2667000" cy="1191222"/>
            </a:xfrm>
            <a:prstGeom prst="rect">
              <a:avLst/>
            </a:prstGeom>
            <a:noFill/>
          </p:spPr>
          <p:txBody>
            <a:bodyPr wrap="square" rtlCol="0">
              <a:spAutoFit/>
            </a:bodyPr>
            <a:lstStyle/>
            <a:p>
              <a:pPr marL="285750" indent="-285750">
                <a:buFont typeface="Wingdings" pitchFamily="2" charset="2"/>
                <a:buChar char="Ø"/>
              </a:pPr>
              <a:r>
                <a:rPr lang="en-US" sz="1800" b="1" i="0" dirty="0">
                  <a:latin typeface="Calibri" panose="020F0502020204030204" pitchFamily="34" charset="0"/>
                  <a:cs typeface="Calibri" panose="020F0502020204030204" pitchFamily="34" charset="0"/>
                </a:rPr>
                <a:t>Cloud e.g. MapReduce</a:t>
              </a:r>
            </a:p>
            <a:p>
              <a:pPr marL="285750" indent="-285750">
                <a:buFont typeface="Wingdings" pitchFamily="2" charset="2"/>
                <a:buChar char="Ø"/>
              </a:pPr>
              <a:r>
                <a:rPr lang="en-US" sz="1800" b="1" i="0" dirty="0">
                  <a:latin typeface="Calibri" panose="020F0502020204030204" pitchFamily="34" charset="0"/>
                  <a:cs typeface="Calibri" panose="020F0502020204030204" pitchFamily="34" charset="0"/>
                </a:rPr>
                <a:t>HPC e.g. </a:t>
              </a:r>
              <a:r>
                <a:rPr lang="en-US" sz="1800" b="1" i="0" dirty="0" err="1">
                  <a:latin typeface="Calibri" panose="020F0502020204030204" pitchFamily="34" charset="0"/>
                  <a:cs typeface="Calibri" panose="020F0502020204030204" pitchFamily="34" charset="0"/>
                </a:rPr>
                <a:t>PETSc</a:t>
              </a:r>
              <a:r>
                <a:rPr lang="en-US" sz="1800" b="1" i="0" dirty="0">
                  <a:latin typeface="Calibri" panose="020F0502020204030204" pitchFamily="34" charset="0"/>
                  <a:cs typeface="Calibri" panose="020F0502020204030204" pitchFamily="34" charset="0"/>
                </a:rPr>
                <a:t>, SAGA</a:t>
              </a:r>
            </a:p>
            <a:p>
              <a:pPr marL="285750" indent="-285750">
                <a:buFont typeface="Wingdings" pitchFamily="2" charset="2"/>
                <a:buChar char="Ø"/>
              </a:pPr>
              <a:r>
                <a:rPr lang="en-US" sz="1800" b="1" i="0" dirty="0">
                  <a:latin typeface="Calibri" panose="020F0502020204030204" pitchFamily="34" charset="0"/>
                  <a:cs typeface="Calibri" panose="020F0502020204030204" pitchFamily="34" charset="0"/>
                </a:rPr>
                <a:t>Computer Science e.g. Compiler tools, Sensor nets, Monitors</a:t>
              </a:r>
            </a:p>
          </p:txBody>
        </p:sp>
      </p:grpSp>
      <p:grpSp>
        <p:nvGrpSpPr>
          <p:cNvPr id="49" name="Group 48"/>
          <p:cNvGrpSpPr/>
          <p:nvPr/>
        </p:nvGrpSpPr>
        <p:grpSpPr>
          <a:xfrm>
            <a:off x="285814" y="5473751"/>
            <a:ext cx="4450644" cy="1100460"/>
            <a:chOff x="2133600" y="4869606"/>
            <a:chExt cx="4114800" cy="1309799"/>
          </a:xfrm>
          <a:solidFill>
            <a:schemeClr val="bg1">
              <a:lumMod val="85000"/>
            </a:schemeClr>
          </a:solidFill>
        </p:grpSpPr>
        <p:sp>
          <p:nvSpPr>
            <p:cNvPr id="50" name="Rounded Rectangle 4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0"/>
            </a:p>
          </p:txBody>
        </p:sp>
        <p:sp>
          <p:nvSpPr>
            <p:cNvPr id="51" name="TextBox 50"/>
            <p:cNvSpPr txBox="1"/>
            <p:nvPr/>
          </p:nvSpPr>
          <p:spPr>
            <a:xfrm>
              <a:off x="2258822" y="4891772"/>
              <a:ext cx="1613969" cy="1287633"/>
            </a:xfrm>
            <a:prstGeom prst="rect">
              <a:avLst/>
            </a:prstGeom>
            <a:noFill/>
          </p:spPr>
          <p:txBody>
            <a:bodyPr wrap="square" rtlCol="0">
              <a:spAutoFit/>
            </a:bodyPr>
            <a:lstStyle/>
            <a:p>
              <a:r>
                <a:rPr lang="en-US" sz="2400" i="0" dirty="0">
                  <a:latin typeface="Cooper Std Black" pitchFamily="18" charset="0"/>
                  <a:ea typeface="Adobe Gothic Std B" pitchFamily="34" charset="-128"/>
                </a:rPr>
                <a:t>Network</a:t>
              </a:r>
            </a:p>
            <a:p>
              <a:r>
                <a:rPr lang="en-US" sz="4000" i="0" dirty="0" err="1">
                  <a:latin typeface="Cooper Std Black" pitchFamily="18" charset="0"/>
                  <a:ea typeface="Adobe Gothic Std B" pitchFamily="34" charset="-128"/>
                </a:rPr>
                <a:t>NaaS</a:t>
              </a:r>
              <a:endParaRPr lang="en-US" sz="4000" i="0" dirty="0">
                <a:latin typeface="Cooper Std Black" pitchFamily="18" charset="0"/>
                <a:ea typeface="Adobe Gothic Std B" pitchFamily="34" charset="-128"/>
              </a:endParaRPr>
            </a:p>
          </p:txBody>
        </p:sp>
        <p:sp>
          <p:nvSpPr>
            <p:cNvPr id="52" name="TextBox 51"/>
            <p:cNvSpPr txBox="1"/>
            <p:nvPr/>
          </p:nvSpPr>
          <p:spPr>
            <a:xfrm>
              <a:off x="3705098" y="4869606"/>
              <a:ext cx="2497532" cy="1098974"/>
            </a:xfrm>
            <a:prstGeom prst="rect">
              <a:avLst/>
            </a:prstGeom>
            <a:noFill/>
          </p:spPr>
          <p:txBody>
            <a:bodyPr wrap="square" rtlCol="0">
              <a:spAutoFit/>
            </a:bodyPr>
            <a:lstStyle/>
            <a:p>
              <a:pPr marL="285750" indent="-285750">
                <a:buFont typeface="Wingdings" pitchFamily="2" charset="2"/>
                <a:buChar char="Ø"/>
              </a:pPr>
              <a:r>
                <a:rPr lang="en-US" sz="1800" b="1" i="0" dirty="0">
                  <a:latin typeface="Calibri" panose="020F0502020204030204" pitchFamily="34" charset="0"/>
                  <a:cs typeface="Calibri" panose="020F0502020204030204" pitchFamily="34" charset="0"/>
                </a:rPr>
                <a:t>Software Defined Networks</a:t>
              </a:r>
            </a:p>
            <a:p>
              <a:pPr marL="285750" indent="-285750">
                <a:buFont typeface="Wingdings" pitchFamily="2" charset="2"/>
                <a:buChar char="Ø"/>
              </a:pPr>
              <a:r>
                <a:rPr lang="en-US" sz="1800" b="1" i="0" dirty="0">
                  <a:latin typeface="Calibri" panose="020F0502020204030204" pitchFamily="34" charset="0"/>
                  <a:cs typeface="Calibri" panose="020F0502020204030204" pitchFamily="34" charset="0"/>
                </a:rPr>
                <a:t>OpenFlow GENI</a:t>
              </a:r>
            </a:p>
          </p:txBody>
        </p:sp>
      </p:grpSp>
      <p:grpSp>
        <p:nvGrpSpPr>
          <p:cNvPr id="53" name="Group 52"/>
          <p:cNvGrpSpPr/>
          <p:nvPr/>
        </p:nvGrpSpPr>
        <p:grpSpPr>
          <a:xfrm>
            <a:off x="452004" y="856556"/>
            <a:ext cx="4132054" cy="1699452"/>
            <a:chOff x="734040" y="1295400"/>
            <a:chExt cx="4132054" cy="1692195"/>
          </a:xfrm>
          <a:solidFill>
            <a:srgbClr val="CC66FF"/>
          </a:solidFill>
        </p:grpSpPr>
        <p:grpSp>
          <p:nvGrpSpPr>
            <p:cNvPr id="54" name="Group 53"/>
            <p:cNvGrpSpPr/>
            <p:nvPr/>
          </p:nvGrpSpPr>
          <p:grpSpPr>
            <a:xfrm>
              <a:off x="734040" y="1295400"/>
              <a:ext cx="4118264" cy="1692195"/>
              <a:chOff x="2130136" y="2133600"/>
              <a:chExt cx="4118264" cy="1154636"/>
            </a:xfrm>
            <a:grpFill/>
          </p:grpSpPr>
          <p:sp>
            <p:nvSpPr>
              <p:cNvPr id="56" name="Rounded Rectangle 55"/>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0"/>
              </a:p>
            </p:txBody>
          </p:sp>
          <p:sp>
            <p:nvSpPr>
              <p:cNvPr id="57" name="TextBox 56"/>
              <p:cNvSpPr txBox="1"/>
              <p:nvPr/>
            </p:nvSpPr>
            <p:spPr>
              <a:xfrm>
                <a:off x="2130136" y="2242693"/>
                <a:ext cx="1600200" cy="1045543"/>
              </a:xfrm>
              <a:prstGeom prst="rect">
                <a:avLst/>
              </a:prstGeom>
              <a:grpFill/>
            </p:spPr>
            <p:txBody>
              <a:bodyPr wrap="square" rtlCol="0">
                <a:spAutoFit/>
              </a:bodyPr>
              <a:lstStyle/>
              <a:p>
                <a:r>
                  <a:rPr lang="en-US" sz="2000" i="0" dirty="0">
                    <a:latin typeface="Cooper Std Black" pitchFamily="18" charset="0"/>
                    <a:ea typeface="Adobe Gothic Std B" pitchFamily="34" charset="-128"/>
                  </a:rPr>
                  <a:t>Software</a:t>
                </a:r>
              </a:p>
              <a:p>
                <a:r>
                  <a:rPr lang="en-US" sz="1600" i="0" dirty="0">
                    <a:latin typeface="Cooper Std Black" pitchFamily="18" charset="0"/>
                    <a:ea typeface="Adobe Gothic Std B" pitchFamily="34" charset="-128"/>
                  </a:rPr>
                  <a:t>(Application</a:t>
                </a:r>
              </a:p>
              <a:p>
                <a:r>
                  <a:rPr lang="en-US" sz="1600" i="0" dirty="0">
                    <a:latin typeface="Cooper Std Black" pitchFamily="18" charset="0"/>
                    <a:ea typeface="Adobe Gothic Std B" pitchFamily="34" charset="-128"/>
                  </a:rPr>
                  <a:t>Or  Usage) </a:t>
                </a:r>
                <a:r>
                  <a:rPr lang="en-US" sz="4000" i="0" dirty="0" err="1">
                    <a:latin typeface="Cooper Std Black" pitchFamily="18" charset="0"/>
                    <a:ea typeface="Adobe Gothic Std B" pitchFamily="34" charset="-128"/>
                  </a:rPr>
                  <a:t>SaaS</a:t>
                </a:r>
                <a:endParaRPr lang="en-US" sz="4000" i="0" dirty="0">
                  <a:latin typeface="Cooper Std Black" pitchFamily="18" charset="0"/>
                  <a:ea typeface="Adobe Gothic Std B" pitchFamily="34" charset="-128"/>
                </a:endParaRPr>
              </a:p>
            </p:txBody>
          </p:sp>
        </p:grpSp>
        <p:sp>
          <p:nvSpPr>
            <p:cNvPr id="55" name="TextBox 54"/>
            <p:cNvSpPr txBox="1"/>
            <p:nvPr/>
          </p:nvSpPr>
          <p:spPr>
            <a:xfrm>
              <a:off x="2199094" y="1397461"/>
              <a:ext cx="2667000" cy="1471020"/>
            </a:xfrm>
            <a:prstGeom prst="rect">
              <a:avLst/>
            </a:prstGeom>
            <a:noFill/>
          </p:spPr>
          <p:txBody>
            <a:bodyPr wrap="square" rtlCol="0">
              <a:spAutoFit/>
            </a:bodyPr>
            <a:lstStyle/>
            <a:p>
              <a:pPr marL="285750" indent="-285750">
                <a:buFont typeface="Wingdings" pitchFamily="2" charset="2"/>
                <a:buChar char="Ø"/>
              </a:pPr>
              <a:r>
                <a:rPr lang="en-US" sz="1800" b="1" i="0" dirty="0">
                  <a:latin typeface="Calibri" panose="020F0502020204030204" pitchFamily="34" charset="0"/>
                  <a:cs typeface="Calibri" panose="020F0502020204030204" pitchFamily="34" charset="0"/>
                </a:rPr>
                <a:t>Education</a:t>
              </a:r>
            </a:p>
            <a:p>
              <a:pPr marL="285750" indent="-285750">
                <a:buFont typeface="Wingdings" pitchFamily="2" charset="2"/>
                <a:buChar char="Ø"/>
              </a:pPr>
              <a:r>
                <a:rPr lang="en-US" sz="1800" b="1" i="0" dirty="0">
                  <a:latin typeface="Calibri" panose="020F0502020204030204" pitchFamily="34" charset="0"/>
                  <a:cs typeface="Calibri" panose="020F0502020204030204" pitchFamily="34" charset="0"/>
                </a:rPr>
                <a:t>Applications</a:t>
              </a:r>
            </a:p>
            <a:p>
              <a:pPr marL="285750" indent="-285750">
                <a:buFont typeface="Wingdings" pitchFamily="2" charset="2"/>
                <a:buChar char="Ø"/>
              </a:pPr>
              <a:r>
                <a:rPr lang="en-US" sz="1800" b="1" i="0" dirty="0">
                  <a:latin typeface="Calibri" panose="020F0502020204030204" pitchFamily="34" charset="0"/>
                  <a:cs typeface="Calibri" panose="020F0502020204030204" pitchFamily="34" charset="0"/>
                </a:rPr>
                <a:t>CS Research Use e.g. test new compiler or storage model</a:t>
              </a:r>
            </a:p>
          </p:txBody>
        </p:sp>
      </p:grpSp>
      <p:sp>
        <p:nvSpPr>
          <p:cNvPr id="3" name="TextBox 2"/>
          <p:cNvSpPr txBox="1"/>
          <p:nvPr/>
        </p:nvSpPr>
        <p:spPr>
          <a:xfrm>
            <a:off x="4557496" y="745013"/>
            <a:ext cx="4668907" cy="461665"/>
          </a:xfrm>
          <a:prstGeom prst="rect">
            <a:avLst/>
          </a:prstGeom>
          <a:noFill/>
        </p:spPr>
        <p:txBody>
          <a:bodyPr wrap="none" rtlCol="0">
            <a:spAutoFit/>
          </a:bodyPr>
          <a:lstStyle/>
          <a:p>
            <a:r>
              <a:rPr lang="en-US" b="1" i="0" dirty="0">
                <a:solidFill>
                  <a:srgbClr val="FF0000"/>
                </a:solidFill>
                <a:latin typeface="Calibri" panose="020F0502020204030204" pitchFamily="34" charset="0"/>
                <a:cs typeface="Calibri" panose="020F0502020204030204" pitchFamily="34" charset="0"/>
              </a:rPr>
              <a:t>But equally valid for classic clusters</a:t>
            </a:r>
          </a:p>
        </p:txBody>
      </p:sp>
      <p:sp>
        <p:nvSpPr>
          <p:cNvPr id="7" name="Date Placeholder 6">
            <a:extLst>
              <a:ext uri="{FF2B5EF4-FFF2-40B4-BE49-F238E27FC236}">
                <a16:creationId xmlns:a16="http://schemas.microsoft.com/office/drawing/2014/main" id="{F0A12E7C-3183-4932-BD7E-9BE357C15137}"/>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1746234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7086600" y="6221413"/>
            <a:ext cx="2057400" cy="365125"/>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a:lstStyle/>
          <a:p>
            <a:r>
              <a:rPr lang="en-US">
                <a:solidFill>
                  <a:srgbClr val="000000">
                    <a:tint val="75000"/>
                  </a:srgbClr>
                </a:solidFill>
              </a:rPr>
              <a:t>8/28/2017</a:t>
            </a:r>
            <a:endParaRPr lang="en-US" dirty="0">
              <a:solidFill>
                <a:srgbClr val="000000">
                  <a:tint val="75000"/>
                </a:srgbClr>
              </a:solidFill>
            </a:endParaRPr>
          </a:p>
        </p:txBody>
      </p:sp>
      <p:sp>
        <p:nvSpPr>
          <p:cNvPr id="4" name="Rectangle 3"/>
          <p:cNvSpPr/>
          <p:nvPr/>
        </p:nvSpPr>
        <p:spPr>
          <a:xfrm>
            <a:off x="0" y="-33754"/>
            <a:ext cx="9144000" cy="338554"/>
          </a:xfrm>
          <a:prstGeom prst="rect">
            <a:avLst/>
          </a:prstGeom>
          <a:noFill/>
        </p:spPr>
        <p:txBody>
          <a:bodyPr wrap="square">
            <a:spAutoFit/>
          </a:bodyPr>
          <a:lstStyle/>
          <a:p>
            <a:pPr algn="ctr"/>
            <a:r>
              <a:rPr lang="en-US" sz="1600" b="1" dirty="0">
                <a:solidFill>
                  <a:srgbClr val="B50B27"/>
                </a:solidFill>
              </a:rPr>
              <a:t>HPC-ABDS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0" y="228600"/>
            <a:ext cx="9144000" cy="66649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281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29D0C8-055E-408E-8E1A-AF217C07F77B}"/>
              </a:ext>
            </a:extLst>
          </p:cNvPr>
          <p:cNvSpPr>
            <a:spLocks noGrp="1"/>
          </p:cNvSpPr>
          <p:nvPr>
            <p:ph type="title"/>
          </p:nvPr>
        </p:nvSpPr>
        <p:spPr/>
        <p:txBody>
          <a:bodyPr/>
          <a:lstStyle/>
          <a:p>
            <a:endParaRPr lang="en-US"/>
          </a:p>
        </p:txBody>
      </p:sp>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t="7207" b="14159"/>
          <a:stretch>
            <a:fillRect/>
          </a:stretch>
        </p:blipFill>
        <p:spPr bwMode="auto">
          <a:xfrm>
            <a:off x="2739" y="63690"/>
            <a:ext cx="67564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8" name="TextBox 4"/>
          <p:cNvSpPr txBox="1">
            <a:spLocks noChangeArrowheads="1"/>
          </p:cNvSpPr>
          <p:nvPr/>
        </p:nvSpPr>
        <p:spPr bwMode="auto">
          <a:xfrm>
            <a:off x="6261974" y="88220"/>
            <a:ext cx="288202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4000" b="1" dirty="0"/>
              <a:t>E350: Triple Regge Data</a:t>
            </a:r>
          </a:p>
        </p:txBody>
      </p:sp>
      <p:sp>
        <p:nvSpPr>
          <p:cNvPr id="5" name="Content Placeholder 4"/>
          <p:cNvSpPr>
            <a:spLocks noGrp="1"/>
          </p:cNvSpPr>
          <p:nvPr>
            <p:ph sz="quarter" idx="4294967295"/>
          </p:nvPr>
        </p:nvSpPr>
        <p:spPr>
          <a:xfrm>
            <a:off x="6359526" y="1507249"/>
            <a:ext cx="2735262" cy="3826751"/>
          </a:xfrm>
          <a:solidFill>
            <a:schemeClr val="bg1"/>
          </a:solidFill>
        </p:spPr>
        <p:txBody>
          <a:bodyPr>
            <a:normAutofit lnSpcReduction="10000"/>
          </a:bodyPr>
          <a:lstStyle/>
          <a:p>
            <a:r>
              <a:rPr lang="en-US" altLang="en-US" dirty="0"/>
              <a:t>Data taken at </a:t>
            </a:r>
            <a:r>
              <a:rPr lang="en-US" altLang="en-US" dirty="0" err="1"/>
              <a:t>Fermilab</a:t>
            </a:r>
            <a:r>
              <a:rPr lang="en-US" altLang="en-US" dirty="0"/>
              <a:t> around 1976</a:t>
            </a:r>
          </a:p>
          <a:p>
            <a:r>
              <a:rPr lang="en-US" altLang="en-US" dirty="0"/>
              <a:t>Striking but not really understood</a:t>
            </a:r>
          </a:p>
          <a:p>
            <a:r>
              <a:rPr lang="en-US" altLang="en-US" dirty="0"/>
              <a:t>Lots of modest (100 - 10,000 data points) optimization problems (10-100 model parameters) to fit model and data</a:t>
            </a:r>
          </a:p>
          <a:p>
            <a:endParaRPr lang="en-US" dirty="0"/>
          </a:p>
        </p:txBody>
      </p:sp>
      <p:sp>
        <p:nvSpPr>
          <p:cNvPr id="3" name="Date Placeholder 2">
            <a:extLst>
              <a:ext uri="{FF2B5EF4-FFF2-40B4-BE49-F238E27FC236}">
                <a16:creationId xmlns:a16="http://schemas.microsoft.com/office/drawing/2014/main" id="{DD7C126E-8747-40D9-83ED-5B987FF13F80}"/>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8959116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 y="609600"/>
            <a:ext cx="9067800" cy="5486400"/>
          </a:xfrm>
        </p:spPr>
        <p:txBody>
          <a:bodyPr/>
          <a:lstStyle/>
          <a:p>
            <a:r>
              <a:rPr lang="en-US" dirty="0"/>
              <a:t>Google likes to show a timeline</a:t>
            </a:r>
          </a:p>
          <a:p>
            <a:r>
              <a:rPr lang="en-US" dirty="0"/>
              <a:t>2002 </a:t>
            </a:r>
            <a:r>
              <a:rPr lang="en-US" b="1" dirty="0"/>
              <a:t>Google File System </a:t>
            </a:r>
            <a:r>
              <a:rPr lang="en-US" dirty="0"/>
              <a:t>GFS ~HDFS</a:t>
            </a:r>
          </a:p>
          <a:p>
            <a:r>
              <a:rPr lang="en-US" dirty="0"/>
              <a:t>2004 </a:t>
            </a:r>
            <a:r>
              <a:rPr lang="en-US" b="1" dirty="0"/>
              <a:t>MapReduce</a:t>
            </a:r>
            <a:r>
              <a:rPr lang="en-US" dirty="0"/>
              <a:t> Apache Hadoop</a:t>
            </a:r>
          </a:p>
          <a:p>
            <a:r>
              <a:rPr lang="en-US" dirty="0"/>
              <a:t>2006 </a:t>
            </a:r>
            <a:r>
              <a:rPr lang="en-US" b="1" dirty="0"/>
              <a:t>Big Table </a:t>
            </a:r>
            <a:r>
              <a:rPr lang="en-US" dirty="0"/>
              <a:t>Apache Hbase</a:t>
            </a:r>
          </a:p>
          <a:p>
            <a:r>
              <a:rPr lang="en-US" dirty="0"/>
              <a:t>2008 </a:t>
            </a:r>
            <a:r>
              <a:rPr lang="en-US" b="1" dirty="0"/>
              <a:t>Dremel </a:t>
            </a:r>
            <a:r>
              <a:rPr lang="en-US" dirty="0"/>
              <a:t>Apache Drill</a:t>
            </a:r>
          </a:p>
          <a:p>
            <a:r>
              <a:rPr lang="en-US" dirty="0"/>
              <a:t>2009 </a:t>
            </a:r>
            <a:r>
              <a:rPr lang="en-US" b="1" dirty="0"/>
              <a:t>Pregel</a:t>
            </a:r>
            <a:r>
              <a:rPr lang="en-US" dirty="0"/>
              <a:t> Apache </a:t>
            </a:r>
            <a:r>
              <a:rPr lang="en-US" dirty="0" err="1"/>
              <a:t>Giraph</a:t>
            </a:r>
            <a:endParaRPr lang="en-US" dirty="0"/>
          </a:p>
          <a:p>
            <a:r>
              <a:rPr lang="en-US" dirty="0"/>
              <a:t>2010 </a:t>
            </a:r>
            <a:r>
              <a:rPr lang="en-US" b="1" dirty="0" err="1"/>
              <a:t>FlumeJava</a:t>
            </a:r>
            <a:r>
              <a:rPr lang="en-US" b="1" dirty="0"/>
              <a:t> </a:t>
            </a:r>
            <a:r>
              <a:rPr lang="en-US" dirty="0"/>
              <a:t>Apache Crunch</a:t>
            </a:r>
          </a:p>
          <a:p>
            <a:r>
              <a:rPr lang="en-US" dirty="0"/>
              <a:t>2010 </a:t>
            </a:r>
            <a:r>
              <a:rPr lang="en-US" b="1" dirty="0"/>
              <a:t>Colossus </a:t>
            </a:r>
            <a:r>
              <a:rPr lang="en-US" dirty="0"/>
              <a:t>better GFS</a:t>
            </a:r>
          </a:p>
          <a:p>
            <a:r>
              <a:rPr lang="en-US" dirty="0"/>
              <a:t>2012 </a:t>
            </a:r>
            <a:r>
              <a:rPr lang="en-US" b="1" dirty="0"/>
              <a:t>Spanner</a:t>
            </a:r>
            <a:r>
              <a:rPr lang="en-US" dirty="0"/>
              <a:t> horizontally scalable NewSQL database ~</a:t>
            </a:r>
            <a:r>
              <a:rPr lang="en-US" dirty="0" err="1"/>
              <a:t>CockroachDB</a:t>
            </a:r>
            <a:endParaRPr lang="en-US" dirty="0"/>
          </a:p>
          <a:p>
            <a:r>
              <a:rPr lang="en-US" dirty="0"/>
              <a:t>2013</a:t>
            </a:r>
            <a:r>
              <a:rPr lang="en-US" b="1" dirty="0"/>
              <a:t> F1</a:t>
            </a:r>
            <a:r>
              <a:rPr lang="en-US" dirty="0"/>
              <a:t> horizontally scalable SQL database</a:t>
            </a:r>
          </a:p>
          <a:p>
            <a:r>
              <a:rPr lang="en-US" dirty="0"/>
              <a:t>2013 </a:t>
            </a:r>
            <a:r>
              <a:rPr lang="en-US" b="1" dirty="0" err="1"/>
              <a:t>MillWheel</a:t>
            </a:r>
            <a:r>
              <a:rPr lang="en-US" dirty="0"/>
              <a:t> ~Apache Storm, Twitter Heron</a:t>
            </a:r>
          </a:p>
          <a:p>
            <a:r>
              <a:rPr lang="en-US" dirty="0"/>
              <a:t>2015 </a:t>
            </a:r>
            <a:r>
              <a:rPr lang="en-US" b="1" dirty="0"/>
              <a:t>Cloud Dataflow </a:t>
            </a:r>
            <a:r>
              <a:rPr lang="en-US" dirty="0"/>
              <a:t>Apache Beam with Spark  or Flink (dataflow) engine</a:t>
            </a:r>
          </a:p>
          <a:p>
            <a:r>
              <a:rPr lang="en-US" dirty="0"/>
              <a:t>Functionalities not identified: </a:t>
            </a:r>
            <a:r>
              <a:rPr lang="en-US" b="1" dirty="0"/>
              <a:t>Security, Data Transfer, Scheduling, </a:t>
            </a:r>
            <a:r>
              <a:rPr lang="en-US" b="1" dirty="0" err="1"/>
              <a:t>serverless</a:t>
            </a:r>
            <a:r>
              <a:rPr lang="en-US" b="1" dirty="0"/>
              <a:t> computing</a:t>
            </a:r>
          </a:p>
        </p:txBody>
      </p:sp>
      <p:sp>
        <p:nvSpPr>
          <p:cNvPr id="3" name="Title 2"/>
          <p:cNvSpPr>
            <a:spLocks noGrp="1"/>
          </p:cNvSpPr>
          <p:nvPr>
            <p:ph type="title"/>
          </p:nvPr>
        </p:nvSpPr>
        <p:spPr>
          <a:xfrm>
            <a:off x="304800" y="0"/>
            <a:ext cx="8382000" cy="609600"/>
          </a:xfrm>
        </p:spPr>
        <p:txBody>
          <a:bodyPr/>
          <a:lstStyle/>
          <a:p>
            <a:pPr algn="ctr"/>
            <a:r>
              <a:rPr lang="en-US" sz="3600" dirty="0"/>
              <a:t>Components of Big Data Stack</a:t>
            </a:r>
          </a:p>
        </p:txBody>
      </p:sp>
      <p:pic>
        <p:nvPicPr>
          <p:cNvPr id="4" name="Picture 3">
            <a:extLst>
              <a:ext uri="{FF2B5EF4-FFF2-40B4-BE49-F238E27FC236}">
                <a16:creationId xmlns:a16="http://schemas.microsoft.com/office/drawing/2014/main" id="{34ACFCD9-8AC3-4AAD-AB73-51B21014B015}"/>
              </a:ext>
            </a:extLst>
          </p:cNvPr>
          <p:cNvPicPr>
            <a:picLocks noChangeAspect="1"/>
          </p:cNvPicPr>
          <p:nvPr/>
        </p:nvPicPr>
        <p:blipFill>
          <a:blip r:embed="rId2"/>
          <a:stretch>
            <a:fillRect/>
          </a:stretch>
        </p:blipFill>
        <p:spPr>
          <a:xfrm>
            <a:off x="4724400" y="1371600"/>
            <a:ext cx="4187844" cy="2247889"/>
          </a:xfrm>
          <a:prstGeom prst="rect">
            <a:avLst/>
          </a:prstGeom>
        </p:spPr>
      </p:pic>
      <p:sp>
        <p:nvSpPr>
          <p:cNvPr id="5" name="TextBox 4">
            <a:extLst>
              <a:ext uri="{FF2B5EF4-FFF2-40B4-BE49-F238E27FC236}">
                <a16:creationId xmlns:a16="http://schemas.microsoft.com/office/drawing/2014/main" id="{4F6F01BE-8834-45F4-B6B8-95BF1137C253}"/>
              </a:ext>
            </a:extLst>
          </p:cNvPr>
          <p:cNvSpPr txBox="1"/>
          <p:nvPr/>
        </p:nvSpPr>
        <p:spPr>
          <a:xfrm>
            <a:off x="2496407" y="5634335"/>
            <a:ext cx="4044505" cy="461665"/>
          </a:xfrm>
          <a:prstGeom prst="rect">
            <a:avLst/>
          </a:prstGeom>
          <a:noFill/>
        </p:spPr>
        <p:txBody>
          <a:bodyPr wrap="none" rtlCol="0">
            <a:spAutoFit/>
          </a:bodyPr>
          <a:lstStyle/>
          <a:p>
            <a:r>
              <a:rPr lang="en-US" dirty="0"/>
              <a:t>All have Apache equivalents</a:t>
            </a:r>
          </a:p>
        </p:txBody>
      </p:sp>
      <p:sp>
        <p:nvSpPr>
          <p:cNvPr id="6" name="Date Placeholder 5">
            <a:extLst>
              <a:ext uri="{FF2B5EF4-FFF2-40B4-BE49-F238E27FC236}">
                <a16:creationId xmlns:a16="http://schemas.microsoft.com/office/drawing/2014/main" id="{EABABB5D-993A-4CB6-A640-5137BDB49D64}"/>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39323452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451C8349-7E18-4941-A789-A725E43A74DA}"/>
              </a:ext>
            </a:extLst>
          </p:cNvPr>
          <p:cNvPicPr>
            <a:picLocks noChangeAspect="1"/>
          </p:cNvPicPr>
          <p:nvPr/>
        </p:nvPicPr>
        <p:blipFill>
          <a:blip r:embed="rId2"/>
          <a:stretch>
            <a:fillRect/>
          </a:stretch>
        </p:blipFill>
        <p:spPr>
          <a:xfrm>
            <a:off x="-17585" y="0"/>
            <a:ext cx="9144000" cy="6473952"/>
          </a:xfrm>
          <a:prstGeom prst="rect">
            <a:avLst/>
          </a:prstGeom>
        </p:spPr>
      </p:pic>
      <p:sp>
        <p:nvSpPr>
          <p:cNvPr id="4" name="Date Placeholder 3">
            <a:extLst>
              <a:ext uri="{FF2B5EF4-FFF2-40B4-BE49-F238E27FC236}">
                <a16:creationId xmlns:a16="http://schemas.microsoft.com/office/drawing/2014/main" id="{C2925E15-9CD8-44DD-B602-F4302C9BA700}"/>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5829569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8229600" cy="507421"/>
          </a:xfrm>
        </p:spPr>
        <p:txBody>
          <a:bodyPr>
            <a:noAutofit/>
          </a:bodyPr>
          <a:lstStyle/>
          <a:p>
            <a:r>
              <a:rPr lang="en-US" sz="2800" b="1" dirty="0"/>
              <a:t>Functionality of 21 HPC-ABDS Layers</a:t>
            </a:r>
          </a:p>
        </p:txBody>
      </p:sp>
      <p:sp>
        <p:nvSpPr>
          <p:cNvPr id="3" name="Content Placeholder 2"/>
          <p:cNvSpPr>
            <a:spLocks noGrp="1"/>
          </p:cNvSpPr>
          <p:nvPr>
            <p:ph idx="1"/>
          </p:nvPr>
        </p:nvSpPr>
        <p:spPr>
          <a:xfrm>
            <a:off x="78509" y="477036"/>
            <a:ext cx="4036291" cy="5609102"/>
          </a:xfrm>
          <a:ln>
            <a:solidFill>
              <a:schemeClr val="tx1"/>
            </a:solidFill>
          </a:ln>
        </p:spPr>
        <p:txBody>
          <a:bodyPr>
            <a:noAutofit/>
          </a:bodyPr>
          <a:lstStyle/>
          <a:p>
            <a:pPr>
              <a:spcBef>
                <a:spcPts val="225"/>
              </a:spcBef>
              <a:buFont typeface="+mj-lt"/>
              <a:buAutoNum type="arabicParenR"/>
            </a:pPr>
            <a:r>
              <a:rPr lang="en-US" sz="2200" dirty="0">
                <a:latin typeface="Calibri" panose="020F0502020204030204" pitchFamily="34" charset="0"/>
              </a:rPr>
              <a:t>Message Protocols:</a:t>
            </a:r>
          </a:p>
          <a:p>
            <a:pPr>
              <a:spcBef>
                <a:spcPts val="225"/>
              </a:spcBef>
              <a:buFont typeface="+mj-lt"/>
              <a:buAutoNum type="arabicParenR"/>
            </a:pPr>
            <a:r>
              <a:rPr lang="en-US" sz="2200" dirty="0">
                <a:latin typeface="Calibri" panose="020F0502020204030204" pitchFamily="34" charset="0"/>
              </a:rPr>
              <a:t>Distributed Coordination:</a:t>
            </a:r>
          </a:p>
          <a:p>
            <a:pPr>
              <a:spcBef>
                <a:spcPts val="225"/>
              </a:spcBef>
              <a:buFont typeface="+mj-lt"/>
              <a:buAutoNum type="arabicParenR"/>
            </a:pPr>
            <a:r>
              <a:rPr lang="en-US" sz="2200" dirty="0">
                <a:latin typeface="Calibri" panose="020F0502020204030204" pitchFamily="34" charset="0"/>
              </a:rPr>
              <a:t>Security &amp; Privacy:</a:t>
            </a:r>
          </a:p>
          <a:p>
            <a:pPr>
              <a:spcBef>
                <a:spcPts val="225"/>
              </a:spcBef>
              <a:buFont typeface="+mj-lt"/>
              <a:buAutoNum type="arabicParenR"/>
            </a:pPr>
            <a:r>
              <a:rPr lang="en-US" sz="2200" dirty="0">
                <a:latin typeface="Calibri" panose="020F0502020204030204" pitchFamily="34" charset="0"/>
              </a:rPr>
              <a:t>Monitoring: </a:t>
            </a:r>
          </a:p>
          <a:p>
            <a:pPr>
              <a:spcBef>
                <a:spcPts val="225"/>
              </a:spcBef>
              <a:buFont typeface="+mj-lt"/>
              <a:buAutoNum type="arabicParenR"/>
            </a:pPr>
            <a:r>
              <a:rPr lang="en-US" sz="2200" dirty="0" err="1">
                <a:latin typeface="Calibri" panose="020F0502020204030204" pitchFamily="34" charset="0"/>
              </a:rPr>
              <a:t>IaaS</a:t>
            </a:r>
            <a:r>
              <a:rPr lang="en-US" sz="2200" dirty="0">
                <a:latin typeface="Calibri" panose="020F0502020204030204" pitchFamily="34" charset="0"/>
              </a:rPr>
              <a:t> Management from HPC to hypervisors:</a:t>
            </a:r>
          </a:p>
          <a:p>
            <a:pPr>
              <a:spcBef>
                <a:spcPts val="225"/>
              </a:spcBef>
              <a:buFont typeface="+mj-lt"/>
              <a:buAutoNum type="arabicParenR"/>
            </a:pPr>
            <a:r>
              <a:rPr lang="en-US" sz="2200" dirty="0">
                <a:latin typeface="Calibri" panose="020F0502020204030204" pitchFamily="34" charset="0"/>
              </a:rPr>
              <a:t>DevOps: </a:t>
            </a:r>
          </a:p>
          <a:p>
            <a:pPr>
              <a:spcBef>
                <a:spcPts val="225"/>
              </a:spcBef>
              <a:buFont typeface="+mj-lt"/>
              <a:buAutoNum type="arabicParenR"/>
            </a:pPr>
            <a:r>
              <a:rPr lang="en-US" sz="2200" dirty="0">
                <a:latin typeface="Calibri" panose="020F0502020204030204" pitchFamily="34" charset="0"/>
              </a:rPr>
              <a:t>Interoperability:</a:t>
            </a:r>
          </a:p>
          <a:p>
            <a:pPr>
              <a:spcBef>
                <a:spcPts val="225"/>
              </a:spcBef>
              <a:buFont typeface="+mj-lt"/>
              <a:buAutoNum type="arabicParenR"/>
            </a:pPr>
            <a:r>
              <a:rPr lang="en-US" sz="2200" dirty="0">
                <a:latin typeface="Calibri" panose="020F0502020204030204" pitchFamily="34" charset="0"/>
              </a:rPr>
              <a:t>File systems: </a:t>
            </a:r>
          </a:p>
          <a:p>
            <a:pPr>
              <a:spcBef>
                <a:spcPts val="225"/>
              </a:spcBef>
              <a:buFont typeface="+mj-lt"/>
              <a:buAutoNum type="arabicParenR"/>
            </a:pPr>
            <a:r>
              <a:rPr lang="en-US" sz="2200" dirty="0">
                <a:latin typeface="Calibri" panose="020F0502020204030204" pitchFamily="34" charset="0"/>
              </a:rPr>
              <a:t>Cluster Resource Management: </a:t>
            </a:r>
          </a:p>
          <a:p>
            <a:pPr>
              <a:spcBef>
                <a:spcPts val="225"/>
              </a:spcBef>
              <a:buFont typeface="+mj-lt"/>
              <a:buAutoNum type="arabicParenR"/>
            </a:pPr>
            <a:r>
              <a:rPr lang="en-US" sz="2200" dirty="0">
                <a:latin typeface="Calibri" panose="020F0502020204030204" pitchFamily="34" charset="0"/>
              </a:rPr>
              <a:t> Data Transport: </a:t>
            </a:r>
          </a:p>
          <a:p>
            <a:pPr>
              <a:spcBef>
                <a:spcPts val="225"/>
              </a:spcBef>
              <a:buFont typeface="+mj-lt"/>
              <a:buAutoNum type="arabicParenR"/>
            </a:pPr>
            <a:r>
              <a:rPr lang="en-US" sz="2200" dirty="0">
                <a:latin typeface="Calibri" panose="020F0502020204030204" pitchFamily="34" charset="0"/>
              </a:rPr>
              <a:t> A) File management</a:t>
            </a:r>
            <a:br>
              <a:rPr lang="en-US" sz="2200" dirty="0">
                <a:latin typeface="Calibri" panose="020F0502020204030204" pitchFamily="34" charset="0"/>
              </a:rPr>
            </a:br>
            <a:r>
              <a:rPr lang="en-US" sz="2200" dirty="0">
                <a:latin typeface="Calibri" panose="020F0502020204030204" pitchFamily="34" charset="0"/>
              </a:rPr>
              <a:t>B) NoSQL</a:t>
            </a:r>
            <a:br>
              <a:rPr lang="en-US" sz="2200" dirty="0">
                <a:latin typeface="Calibri" panose="020F0502020204030204" pitchFamily="34" charset="0"/>
              </a:rPr>
            </a:br>
            <a:r>
              <a:rPr lang="en-US" sz="2200" dirty="0">
                <a:latin typeface="Calibri" panose="020F0502020204030204" pitchFamily="34" charset="0"/>
              </a:rPr>
              <a:t>C) SQL</a:t>
            </a:r>
          </a:p>
        </p:txBody>
      </p:sp>
      <p:sp>
        <p:nvSpPr>
          <p:cNvPr id="8" name="Content Placeholder 2"/>
          <p:cNvSpPr txBox="1">
            <a:spLocks/>
          </p:cNvSpPr>
          <p:nvPr/>
        </p:nvSpPr>
        <p:spPr bwMode="auto">
          <a:xfrm>
            <a:off x="4193309" y="489483"/>
            <a:ext cx="4953001" cy="5609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225"/>
              </a:spcBef>
              <a:buFont typeface="+mj-lt"/>
              <a:buAutoNum type="arabicParenR" startAt="12"/>
            </a:pPr>
            <a:r>
              <a:rPr lang="en-US" sz="2200" i="0" kern="0" dirty="0">
                <a:latin typeface="Calibri" panose="020F0502020204030204" pitchFamily="34" charset="0"/>
              </a:rPr>
              <a:t> In-memory databases &amp; caches / Object-relational mapping / Extraction Tools</a:t>
            </a:r>
          </a:p>
          <a:p>
            <a:pPr>
              <a:spcBef>
                <a:spcPts val="225"/>
              </a:spcBef>
              <a:buFont typeface="+mj-lt"/>
              <a:buAutoNum type="arabicParenR" startAt="12"/>
            </a:pPr>
            <a:r>
              <a:rPr lang="en-US" sz="2200" i="0" kern="0" dirty="0">
                <a:latin typeface="Calibri" panose="020F0502020204030204" pitchFamily="34" charset="0"/>
              </a:rPr>
              <a:t> Inter process communication Collectives, point-to-point, publish-subscribe, MPI:</a:t>
            </a:r>
          </a:p>
          <a:p>
            <a:pPr>
              <a:spcBef>
                <a:spcPts val="225"/>
              </a:spcBef>
              <a:buFont typeface="+mj-lt"/>
              <a:buAutoNum type="arabicParenR" startAt="12"/>
            </a:pPr>
            <a:r>
              <a:rPr lang="en-US" sz="2200" i="0" kern="0" dirty="0">
                <a:latin typeface="Calibri" panose="020F0502020204030204" pitchFamily="34" charset="0"/>
              </a:rPr>
              <a:t> A) Basic Programming model and runtime, SPMD, MapReduce:</a:t>
            </a:r>
            <a:br>
              <a:rPr lang="en-US" sz="2200" i="0" kern="0" dirty="0">
                <a:latin typeface="Calibri" panose="020F0502020204030204" pitchFamily="34" charset="0"/>
              </a:rPr>
            </a:br>
            <a:r>
              <a:rPr lang="en-US" sz="2200" i="0" kern="0" dirty="0">
                <a:latin typeface="Calibri" panose="020F0502020204030204" pitchFamily="34" charset="0"/>
              </a:rPr>
              <a:t>B) Streaming:</a:t>
            </a:r>
          </a:p>
          <a:p>
            <a:pPr>
              <a:spcBef>
                <a:spcPts val="225"/>
              </a:spcBef>
              <a:buFont typeface="+mj-lt"/>
              <a:buAutoNum type="arabicParenR" startAt="12"/>
            </a:pPr>
            <a:r>
              <a:rPr lang="en-US" sz="2200" i="0" kern="0" dirty="0">
                <a:latin typeface="Calibri" panose="020F0502020204030204" pitchFamily="34" charset="0"/>
              </a:rPr>
              <a:t> A) High level Programming: </a:t>
            </a:r>
            <a:br>
              <a:rPr lang="en-US" sz="2200" i="0" kern="0" dirty="0">
                <a:latin typeface="Calibri" panose="020F0502020204030204" pitchFamily="34" charset="0"/>
              </a:rPr>
            </a:br>
            <a:r>
              <a:rPr lang="en-US" sz="2200" i="0" kern="0" dirty="0">
                <a:latin typeface="Calibri" panose="020F0502020204030204" pitchFamily="34" charset="0"/>
              </a:rPr>
              <a:t>B) Frameworks</a:t>
            </a:r>
          </a:p>
          <a:p>
            <a:pPr>
              <a:spcBef>
                <a:spcPts val="225"/>
              </a:spcBef>
              <a:buFont typeface="+mj-lt"/>
              <a:buAutoNum type="arabicParenR" startAt="12"/>
            </a:pPr>
            <a:r>
              <a:rPr lang="en-US" sz="2200" i="0" kern="0" dirty="0">
                <a:latin typeface="Calibri" panose="020F0502020204030204" pitchFamily="34" charset="0"/>
              </a:rPr>
              <a:t> Application and Analytics: </a:t>
            </a:r>
          </a:p>
          <a:p>
            <a:pPr>
              <a:spcBef>
                <a:spcPts val="225"/>
              </a:spcBef>
              <a:buFont typeface="+mj-lt"/>
              <a:buAutoNum type="arabicParenR" startAt="12"/>
            </a:pPr>
            <a:r>
              <a:rPr lang="en-US" sz="2200" i="0" kern="0" dirty="0">
                <a:latin typeface="Calibri" panose="020F0502020204030204" pitchFamily="34" charset="0"/>
              </a:rPr>
              <a:t> Workflow-Orchestration:</a:t>
            </a:r>
          </a:p>
        </p:txBody>
      </p:sp>
      <p:sp>
        <p:nvSpPr>
          <p:cNvPr id="9" name="TextBox 8"/>
          <p:cNvSpPr txBox="1"/>
          <p:nvPr/>
        </p:nvSpPr>
        <p:spPr>
          <a:xfrm>
            <a:off x="2745510" y="5784111"/>
            <a:ext cx="6400800" cy="1015663"/>
          </a:xfrm>
          <a:prstGeom prst="rect">
            <a:avLst/>
          </a:prstGeom>
          <a:solidFill>
            <a:srgbClr val="FFFFCC"/>
          </a:solidFill>
          <a:ln w="38100">
            <a:solidFill>
              <a:schemeClr val="tx1"/>
            </a:solidFill>
          </a:ln>
        </p:spPr>
        <p:txBody>
          <a:bodyPr wrap="square" rtlCol="0">
            <a:spAutoFit/>
          </a:bodyPr>
          <a:lstStyle/>
          <a:p>
            <a:r>
              <a:rPr lang="en-US" sz="2000" i="0" dirty="0">
                <a:latin typeface="+mn-lt"/>
              </a:rPr>
              <a:t>Lesson of large number (350). This is a rich software environment that must be re-used not re-built</a:t>
            </a:r>
          </a:p>
          <a:p>
            <a:r>
              <a:rPr lang="en-US" sz="2000" i="0" dirty="0">
                <a:latin typeface="+mn-lt"/>
              </a:rPr>
              <a:t>Note level 13 </a:t>
            </a:r>
            <a:r>
              <a:rPr lang="en-US" sz="2000" i="0" kern="0" dirty="0">
                <a:latin typeface="+mn-lt"/>
              </a:rPr>
              <a:t> Inter process communication  added</a:t>
            </a:r>
            <a:endParaRPr lang="en-US" sz="2000" i="0" dirty="0">
              <a:latin typeface="+mn-lt"/>
            </a:endParaRPr>
          </a:p>
        </p:txBody>
      </p:sp>
      <p:sp>
        <p:nvSpPr>
          <p:cNvPr id="5" name="Date Placeholder 4">
            <a:extLst>
              <a:ext uri="{FF2B5EF4-FFF2-40B4-BE49-F238E27FC236}">
                <a16:creationId xmlns:a16="http://schemas.microsoft.com/office/drawing/2014/main" id="{BDC8CC33-C3CD-48FE-BC60-95E8C13DBB66}"/>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575724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808492"/>
          </a:xfrm>
        </p:spPr>
        <p:txBody>
          <a:bodyPr/>
          <a:lstStyle/>
          <a:p>
            <a:r>
              <a:rPr lang="en-US" dirty="0"/>
              <a:t>Current Research</a:t>
            </a:r>
          </a:p>
        </p:txBody>
      </p:sp>
      <p:sp>
        <p:nvSpPr>
          <p:cNvPr id="3" name="Content Placeholder 2"/>
          <p:cNvSpPr>
            <a:spLocks noGrp="1"/>
          </p:cNvSpPr>
          <p:nvPr>
            <p:ph idx="1"/>
          </p:nvPr>
        </p:nvSpPr>
        <p:spPr>
          <a:xfrm>
            <a:off x="0" y="838199"/>
            <a:ext cx="9144000" cy="5386387"/>
          </a:xfrm>
        </p:spPr>
        <p:txBody>
          <a:bodyPr/>
          <a:lstStyle/>
          <a:p>
            <a:r>
              <a:rPr lang="en-US" sz="1600" dirty="0"/>
              <a:t>Geoffrey Fox, "</a:t>
            </a:r>
            <a:r>
              <a:rPr lang="en-US" sz="1600" u="sng" dirty="0">
                <a:hlinkClick r:id="rId2"/>
              </a:rPr>
              <a:t>Research in Digital Science Center</a:t>
            </a:r>
            <a:r>
              <a:rPr lang="en-US" sz="1600" dirty="0"/>
              <a:t>", PTI All Hands Meeting, Indiana University Bloomington, August 25 2017 </a:t>
            </a:r>
            <a:r>
              <a:rPr lang="en-US" sz="1600" b="1" dirty="0"/>
              <a:t>Summary of DSC research</a:t>
            </a:r>
          </a:p>
          <a:p>
            <a:r>
              <a:rPr lang="en-US" sz="1600" dirty="0"/>
              <a:t>Indiana University (Fox, </a:t>
            </a:r>
            <a:r>
              <a:rPr lang="en-US" sz="1600" dirty="0" err="1"/>
              <a:t>Qiu</a:t>
            </a:r>
            <a:r>
              <a:rPr lang="en-US" sz="1600" dirty="0"/>
              <a:t>, Crandall, von Laszewski, Rutgers (Jha), Virginia Tech (</a:t>
            </a:r>
            <a:r>
              <a:rPr lang="en-US" sz="1600" dirty="0" err="1"/>
              <a:t>Marathe</a:t>
            </a:r>
            <a:r>
              <a:rPr lang="en-US" sz="1600" dirty="0"/>
              <a:t>), Kansas (Paden), Stony Brook (Wang), Arizona State (</a:t>
            </a:r>
            <a:r>
              <a:rPr lang="en-US" sz="1600" dirty="0" err="1"/>
              <a:t>Beckstein</a:t>
            </a:r>
            <a:r>
              <a:rPr lang="en-US" sz="1600" dirty="0"/>
              <a:t>), Utah (Cheatham) “</a:t>
            </a:r>
            <a:r>
              <a:rPr lang="en-US" sz="1600" dirty="0" err="1"/>
              <a:t>Datanet</a:t>
            </a:r>
            <a:r>
              <a:rPr lang="en-US" sz="1600" dirty="0"/>
              <a:t>: CIF21 DIBBs: Middleware and High Performance Analytics Libraries for Scalable Data Science NSF14-43054 Progress Report” July 2016 </a:t>
            </a:r>
            <a:r>
              <a:rPr lang="en-US" sz="1600" u="sng" dirty="0">
                <a:hlinkClick r:id="rId3"/>
              </a:rPr>
              <a:t>http://dsc.soic.indiana.edu/publications/SPIDAL-DIBBSreport_July2016.pdf</a:t>
            </a:r>
            <a:r>
              <a:rPr lang="en-US" sz="1600" dirty="0"/>
              <a:t> </a:t>
            </a:r>
            <a:r>
              <a:rPr lang="en-US" sz="1600" b="1" dirty="0"/>
              <a:t>NSF Project 21 Month report</a:t>
            </a:r>
            <a:endParaRPr lang="en-US" sz="1600" dirty="0"/>
          </a:p>
          <a:p>
            <a:r>
              <a:rPr lang="en-US" sz="1600" dirty="0" err="1"/>
              <a:t>Supun</a:t>
            </a:r>
            <a:r>
              <a:rPr lang="en-US" sz="1600" dirty="0"/>
              <a:t> </a:t>
            </a:r>
            <a:r>
              <a:rPr lang="en-US" sz="1600" dirty="0" err="1"/>
              <a:t>Kamburugamuve</a:t>
            </a:r>
            <a:r>
              <a:rPr lang="en-US" sz="1600" dirty="0"/>
              <a:t> and Geoffrey Fox, "</a:t>
            </a:r>
            <a:r>
              <a:rPr lang="en-US" sz="1600" u="sng" dirty="0">
                <a:hlinkClick r:id="rId4"/>
              </a:rPr>
              <a:t>Designing Twister2: Efficient Programming Environment Toolkit for Big Data</a:t>
            </a:r>
            <a:r>
              <a:rPr lang="en-US" sz="1600" dirty="0"/>
              <a:t>" Digital Science Center, technical report August 6 2017 </a:t>
            </a:r>
            <a:r>
              <a:rPr lang="en-US" sz="1600" u="sng" dirty="0">
                <a:hlinkClick r:id="rId5"/>
              </a:rPr>
              <a:t>DOI</a:t>
            </a:r>
            <a:r>
              <a:rPr lang="en-US" sz="1600" u="sng" dirty="0"/>
              <a:t> </a:t>
            </a:r>
            <a:r>
              <a:rPr lang="en-US" sz="1600" b="1" dirty="0"/>
              <a:t>Significant Research Activity</a:t>
            </a:r>
          </a:p>
          <a:p>
            <a:r>
              <a:rPr lang="en-US" sz="1600" dirty="0"/>
              <a:t>Geoffrey </a:t>
            </a:r>
            <a:r>
              <a:rPr lang="en-US" sz="1600" dirty="0" err="1"/>
              <a:t>Fox,"</a:t>
            </a:r>
            <a:r>
              <a:rPr lang="en-US" sz="1600" u="sng" dirty="0" err="1">
                <a:hlinkClick r:id="rId6"/>
              </a:rPr>
              <a:t>Next</a:t>
            </a:r>
            <a:r>
              <a:rPr lang="en-US" sz="1600" u="sng" dirty="0">
                <a:hlinkClick r:id="rId6"/>
              </a:rPr>
              <a:t> Generation IoT and Data-based Grid</a:t>
            </a:r>
            <a:r>
              <a:rPr lang="en-US" sz="1600" dirty="0"/>
              <a:t>" The 13th International Conference on Semantics, Knowledge and Grids </a:t>
            </a:r>
            <a:r>
              <a:rPr lang="en-US" sz="1600" u="sng" dirty="0"/>
              <a:t>SKG2017</a:t>
            </a:r>
            <a:r>
              <a:rPr lang="en-US" sz="1600" dirty="0"/>
              <a:t> Beijing, China August 15, 2017 </a:t>
            </a:r>
            <a:r>
              <a:rPr lang="en-US" sz="1600" b="1" dirty="0"/>
              <a:t>Research status</a:t>
            </a:r>
            <a:endParaRPr lang="en-US" sz="1600" dirty="0"/>
          </a:p>
          <a:p>
            <a:r>
              <a:rPr lang="en-US" sz="1600" dirty="0"/>
              <a:t>Geoffrey C. Fox, </a:t>
            </a:r>
            <a:r>
              <a:rPr lang="en-US" sz="1600" dirty="0" err="1"/>
              <a:t>Vatche</a:t>
            </a:r>
            <a:r>
              <a:rPr lang="en-US" sz="1600" dirty="0"/>
              <a:t> </a:t>
            </a:r>
            <a:r>
              <a:rPr lang="en-US" sz="1600" dirty="0" err="1"/>
              <a:t>Ishakian</a:t>
            </a:r>
            <a:r>
              <a:rPr lang="en-US" sz="1600" dirty="0"/>
              <a:t>, Vinod Muthusamy, Aleksander </a:t>
            </a:r>
            <a:r>
              <a:rPr lang="en-US" sz="1600" dirty="0" err="1"/>
              <a:t>Slominski</a:t>
            </a:r>
            <a:r>
              <a:rPr lang="en-US" sz="1600" dirty="0"/>
              <a:t>, "</a:t>
            </a:r>
            <a:r>
              <a:rPr lang="en-US" sz="1600" u="sng" dirty="0">
                <a:hlinkClick r:id="rId7"/>
              </a:rPr>
              <a:t>Status of Serverless Computing and Function-as-a-Service(</a:t>
            </a:r>
            <a:r>
              <a:rPr lang="en-US" sz="1600" u="sng" dirty="0" err="1">
                <a:hlinkClick r:id="rId7"/>
              </a:rPr>
              <a:t>FaaS</a:t>
            </a:r>
            <a:r>
              <a:rPr lang="en-US" sz="1600" u="sng" dirty="0">
                <a:hlinkClick r:id="rId7"/>
              </a:rPr>
              <a:t>) in Industry and Research</a:t>
            </a:r>
            <a:r>
              <a:rPr lang="en-US" sz="1600" dirty="0"/>
              <a:t>", Report from workshop and panel at the First International Workshop on Serverless Computing (</a:t>
            </a:r>
            <a:r>
              <a:rPr lang="en-US" sz="1600" u="sng" dirty="0" err="1">
                <a:hlinkClick r:id="rId8"/>
              </a:rPr>
              <a:t>WoSC</a:t>
            </a:r>
            <a:r>
              <a:rPr lang="en-US" sz="1600" dirty="0"/>
              <a:t>) Atlanta, June 5 2017 </a:t>
            </a:r>
            <a:r>
              <a:rPr lang="en-US" sz="1600" u="sng" dirty="0">
                <a:hlinkClick r:id="rId9"/>
              </a:rPr>
              <a:t>DOI</a:t>
            </a:r>
            <a:r>
              <a:rPr lang="en-US" sz="1600" dirty="0"/>
              <a:t> </a:t>
            </a:r>
            <a:r>
              <a:rPr lang="en-US" sz="1600" b="1" dirty="0"/>
              <a:t>Status of Important Industry Developments</a:t>
            </a:r>
          </a:p>
          <a:p>
            <a:r>
              <a:rPr lang="en-US" sz="1600" dirty="0"/>
              <a:t>Fox, Geoffrey; Jha, Shantenu; Ramakrishnan, Lavanya; "</a:t>
            </a:r>
            <a:r>
              <a:rPr lang="en-US" sz="1600" u="sng" dirty="0">
                <a:hlinkClick r:id="rId10"/>
              </a:rPr>
              <a:t>STREAM2016: Streaming Requirements, Experience, Applications and Middleware Workshop</a:t>
            </a:r>
            <a:r>
              <a:rPr lang="en-US" sz="1600" dirty="0"/>
              <a:t>", Final Report of </a:t>
            </a:r>
            <a:r>
              <a:rPr lang="en-US" sz="1600" u="sng" dirty="0">
                <a:hlinkClick r:id="rId11"/>
              </a:rPr>
              <a:t>Workshop</a:t>
            </a:r>
            <a:r>
              <a:rPr lang="en-US" sz="1600" dirty="0"/>
              <a:t> March 22-23 2016 at Washington DC, </a:t>
            </a:r>
            <a:r>
              <a:rPr lang="en-US" sz="1600" b="1" dirty="0"/>
              <a:t>Status of Streaming data (cloud-edge link)</a:t>
            </a:r>
            <a:endParaRPr lang="en-US" sz="1600" dirty="0"/>
          </a:p>
        </p:txBody>
      </p:sp>
      <p:sp>
        <p:nvSpPr>
          <p:cNvPr id="6" name="Date Placeholder 5">
            <a:extLst>
              <a:ext uri="{FF2B5EF4-FFF2-40B4-BE49-F238E27FC236}">
                <a16:creationId xmlns:a16="http://schemas.microsoft.com/office/drawing/2014/main" id="{0641F28A-65FF-4B08-ABCF-F93FDE4F6D1C}"/>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3701157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808492"/>
          </a:xfrm>
        </p:spPr>
        <p:txBody>
          <a:bodyPr/>
          <a:lstStyle/>
          <a:p>
            <a:r>
              <a:rPr lang="en-US" dirty="0"/>
              <a:t>A little bit in the past</a:t>
            </a:r>
          </a:p>
        </p:txBody>
      </p:sp>
      <p:sp>
        <p:nvSpPr>
          <p:cNvPr id="3" name="Content Placeholder 2"/>
          <p:cNvSpPr>
            <a:spLocks noGrp="1"/>
          </p:cNvSpPr>
          <p:nvPr>
            <p:ph idx="1"/>
          </p:nvPr>
        </p:nvSpPr>
        <p:spPr>
          <a:xfrm>
            <a:off x="-9525" y="762000"/>
            <a:ext cx="9144000" cy="4038600"/>
          </a:xfrm>
        </p:spPr>
        <p:txBody>
          <a:bodyPr/>
          <a:lstStyle/>
          <a:p>
            <a:r>
              <a:rPr lang="en-US" sz="1800" dirty="0"/>
              <a:t>Geoffrey Fox, "</a:t>
            </a:r>
            <a:r>
              <a:rPr lang="en-US" sz="1800" u="sng" dirty="0">
                <a:hlinkClick r:id="rId2"/>
              </a:rPr>
              <a:t>The High Performance Computing enhanced Apache Big Data Stack and Big Data Ogres</a:t>
            </a:r>
            <a:r>
              <a:rPr lang="en-US" sz="1800" dirty="0"/>
              <a:t>", </a:t>
            </a:r>
            <a:r>
              <a:rPr lang="en-US" sz="1800" u="sng" dirty="0">
                <a:hlinkClick r:id="rId3"/>
              </a:rPr>
              <a:t>Workshop</a:t>
            </a:r>
            <a:r>
              <a:rPr lang="en-US" sz="1800" dirty="0"/>
              <a:t> on Big Data and Data Science, </a:t>
            </a:r>
            <a:r>
              <a:rPr lang="en-US" sz="1800" dirty="0" err="1"/>
              <a:t>Hartree</a:t>
            </a:r>
            <a:r>
              <a:rPr lang="en-US" sz="1800" dirty="0"/>
              <a:t> Centre, Daresbury Laboratory, UK, May 4, 2017. </a:t>
            </a:r>
            <a:r>
              <a:rPr lang="en-US" sz="1800" b="1" dirty="0"/>
              <a:t>Data-Simulation Convergence</a:t>
            </a:r>
          </a:p>
          <a:p>
            <a:r>
              <a:rPr lang="en-US" sz="1800" dirty="0"/>
              <a:t>Geoffrey Fox et al. “</a:t>
            </a:r>
            <a:r>
              <a:rPr lang="en-US" sz="1800" u="sng" dirty="0">
                <a:hlinkClick r:id="rId4"/>
              </a:rPr>
              <a:t>Tutorial Program</a:t>
            </a:r>
            <a:r>
              <a:rPr lang="en-US" sz="1800" dirty="0"/>
              <a:t>”, </a:t>
            </a:r>
            <a:r>
              <a:rPr lang="en-US" sz="1800" u="sng" dirty="0" err="1">
                <a:hlinkClick r:id="rId5"/>
              </a:rPr>
              <a:t>BigDat</a:t>
            </a:r>
            <a:r>
              <a:rPr lang="en-US" sz="1800" u="sng" dirty="0">
                <a:hlinkClick r:id="rId5"/>
              </a:rPr>
              <a:t> 2017</a:t>
            </a:r>
            <a:r>
              <a:rPr lang="en-US" sz="1800" dirty="0"/>
              <a:t> MIDAS and SPIDAL </a:t>
            </a:r>
            <a:r>
              <a:rPr lang="en-US" sz="1800" u="sng" dirty="0">
                <a:hlinkClick r:id="rId6"/>
              </a:rPr>
              <a:t>Tutorial</a:t>
            </a:r>
            <a:r>
              <a:rPr lang="en-US" sz="1800" dirty="0"/>
              <a:t> Bari Italy February 13-14 2017 </a:t>
            </a:r>
            <a:r>
              <a:rPr lang="en-US" sz="1800" b="1" dirty="0"/>
              <a:t>Mainly NIST applications and Data Analytics </a:t>
            </a:r>
          </a:p>
          <a:p>
            <a:r>
              <a:rPr lang="en-US" sz="1800" dirty="0"/>
              <a:t>Geoffrey Fox </a:t>
            </a:r>
            <a:r>
              <a:rPr lang="en-US" sz="1800" dirty="0">
                <a:hlinkClick r:id="rId7"/>
              </a:rPr>
              <a:t>Data Science and Clouds</a:t>
            </a:r>
            <a:r>
              <a:rPr lang="en-US" sz="1800" dirty="0"/>
              <a:t> MURPA/QURPA Melbourne /Queensland/Brisbane Virtual Presentation August 23 2013</a:t>
            </a:r>
            <a:r>
              <a:rPr lang="en-US" sz="1800" b="1" dirty="0"/>
              <a:t> Good on use of clouds. Has </a:t>
            </a:r>
            <a:r>
              <a:rPr lang="en-US" sz="1800" b="1" dirty="0" err="1"/>
              <a:t>aaS</a:t>
            </a:r>
            <a:r>
              <a:rPr lang="en-US" sz="1800" b="1" dirty="0"/>
              <a:t> diagram</a:t>
            </a:r>
            <a:endParaRPr lang="en-US" sz="1800" dirty="0"/>
          </a:p>
          <a:p>
            <a:r>
              <a:rPr lang="en-US" sz="1800" dirty="0"/>
              <a:t>Geoffrey Fox </a:t>
            </a:r>
            <a:r>
              <a:rPr lang="en-US" sz="1800" dirty="0">
                <a:hlinkClick r:id="rId8"/>
              </a:rPr>
              <a:t>Data Science and the Cloud; Centerpieces of the Future Economy</a:t>
            </a:r>
            <a:r>
              <a:rPr lang="en-US" sz="1800" dirty="0"/>
              <a:t> June 14 2013 Indiana University Mini University. Updated on </a:t>
            </a:r>
            <a:r>
              <a:rPr lang="en-US" sz="1800" dirty="0" err="1">
                <a:hlinkClick r:id="rId9"/>
              </a:rPr>
              <a:t>Slideshare</a:t>
            </a:r>
            <a:r>
              <a:rPr lang="en-US" sz="1800" dirty="0">
                <a:hlinkClick r:id="rId9"/>
              </a:rPr>
              <a:t> </a:t>
            </a:r>
            <a:r>
              <a:rPr lang="en-US" sz="1800" dirty="0"/>
              <a:t>Jan. 2014 and on </a:t>
            </a:r>
            <a:r>
              <a:rPr lang="en-US" sz="1800" dirty="0" err="1">
                <a:hlinkClick r:id="rId10"/>
              </a:rPr>
              <a:t>Github</a:t>
            </a:r>
            <a:r>
              <a:rPr lang="en-US" sz="1800" dirty="0"/>
              <a:t> Section 3.1.1 Aug. 2017  </a:t>
            </a:r>
            <a:r>
              <a:rPr lang="en-US" sz="1800" b="1" dirty="0"/>
              <a:t>Mainly Commercial Big Data status</a:t>
            </a:r>
            <a:endParaRPr lang="en-US" sz="1800" dirty="0"/>
          </a:p>
          <a:p>
            <a:r>
              <a:rPr lang="en-US" sz="1800" dirty="0"/>
              <a:t>Geoffrey Fox </a:t>
            </a:r>
            <a:r>
              <a:rPr lang="en-US" sz="1800" dirty="0">
                <a:hlinkClick r:id="rId11"/>
              </a:rPr>
              <a:t>Cyberinfrastructure and Its Application</a:t>
            </a:r>
            <a:r>
              <a:rPr lang="en-US" sz="1800" dirty="0"/>
              <a:t> at </a:t>
            </a:r>
            <a:r>
              <a:rPr lang="en-US" sz="1800" dirty="0">
                <a:hlinkClick r:id="rId12"/>
              </a:rPr>
              <a:t>MSI-CIEC</a:t>
            </a:r>
            <a:r>
              <a:rPr lang="en-US" sz="1800" dirty="0"/>
              <a:t> Cyberinfrastructure Day at Salish Kootenai College, Pablo Montana, August 2 2011. </a:t>
            </a:r>
            <a:r>
              <a:rPr lang="en-US" sz="1800" b="1" dirty="0"/>
              <a:t>Good general overview of cyberinfrastructure. </a:t>
            </a:r>
            <a:endParaRPr lang="en-US" sz="1800" dirty="0"/>
          </a:p>
          <a:p>
            <a:r>
              <a:rPr lang="en-US" sz="1800" dirty="0"/>
              <a:t>Geoffrey Fox </a:t>
            </a:r>
            <a:r>
              <a:rPr lang="en-US" sz="1800" dirty="0">
                <a:hlinkClick r:id="rId13"/>
              </a:rPr>
              <a:t>Linking Programming models between Grids, Web 2.0 and Multicore</a:t>
            </a:r>
            <a:r>
              <a:rPr lang="en-US" sz="1800" dirty="0"/>
              <a:t> Distributed Programming Abstractions </a:t>
            </a:r>
            <a:r>
              <a:rPr lang="en-US" sz="1800" dirty="0">
                <a:hlinkClick r:id="rId14"/>
              </a:rPr>
              <a:t>Workshop</a:t>
            </a:r>
            <a:r>
              <a:rPr lang="en-US" sz="1800" dirty="0"/>
              <a:t> NESC Edinburgh UK May 31 2007 </a:t>
            </a:r>
            <a:r>
              <a:rPr lang="en-US" sz="1800" dirty="0" err="1">
                <a:hlinkClick r:id="rId15"/>
              </a:rPr>
              <a:t>Slideshare</a:t>
            </a:r>
            <a:r>
              <a:rPr lang="en-US" sz="1800" dirty="0"/>
              <a:t> </a:t>
            </a:r>
            <a:r>
              <a:rPr lang="en-US" sz="1800" b="1" dirty="0"/>
              <a:t>Comparison of Parallel Computing, Grids, Web 2.0</a:t>
            </a:r>
            <a:endParaRPr lang="en-US" sz="1800" dirty="0"/>
          </a:p>
          <a:p>
            <a:endParaRPr lang="en-US" sz="1400" dirty="0"/>
          </a:p>
        </p:txBody>
      </p:sp>
      <p:sp>
        <p:nvSpPr>
          <p:cNvPr id="6" name="Date Placeholder 5">
            <a:extLst>
              <a:ext uri="{FF2B5EF4-FFF2-40B4-BE49-F238E27FC236}">
                <a16:creationId xmlns:a16="http://schemas.microsoft.com/office/drawing/2014/main" id="{BCF95579-DF90-41FA-988C-42E65E7A7652}"/>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35731798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533400"/>
          </a:xfrm>
        </p:spPr>
        <p:txBody>
          <a:bodyPr/>
          <a:lstStyle/>
          <a:p>
            <a:r>
              <a:rPr lang="en-US" dirty="0"/>
              <a:t>The Past</a:t>
            </a:r>
          </a:p>
        </p:txBody>
      </p:sp>
      <p:sp>
        <p:nvSpPr>
          <p:cNvPr id="3" name="Content Placeholder 2"/>
          <p:cNvSpPr>
            <a:spLocks noGrp="1"/>
          </p:cNvSpPr>
          <p:nvPr>
            <p:ph idx="1"/>
          </p:nvPr>
        </p:nvSpPr>
        <p:spPr>
          <a:xfrm>
            <a:off x="9525" y="542925"/>
            <a:ext cx="9144000" cy="4038600"/>
          </a:xfrm>
        </p:spPr>
        <p:txBody>
          <a:bodyPr/>
          <a:lstStyle/>
          <a:p>
            <a:r>
              <a:rPr lang="en-US" sz="1800" dirty="0"/>
              <a:t>Geoffrey Fox </a:t>
            </a:r>
            <a:r>
              <a:rPr lang="en-US" sz="1800" dirty="0">
                <a:hlinkClick r:id="rId2"/>
              </a:rPr>
              <a:t>Parallel Computing 2007: Lessons for a Multicore Future from the Past</a:t>
            </a:r>
            <a:r>
              <a:rPr lang="en-US" sz="1800" dirty="0"/>
              <a:t> lectures at Microsoft February 26-March 1 2007 with two </a:t>
            </a:r>
            <a:r>
              <a:rPr lang="en-US" sz="1800" dirty="0" err="1"/>
              <a:t>slideshare</a:t>
            </a:r>
            <a:r>
              <a:rPr lang="en-US" sz="1800" dirty="0"/>
              <a:t> presentations </a:t>
            </a:r>
            <a:r>
              <a:rPr lang="en-US" sz="1800" dirty="0">
                <a:hlinkClick r:id="rId3"/>
              </a:rPr>
              <a:t>Overview</a:t>
            </a:r>
            <a:r>
              <a:rPr lang="en-US" sz="1800" dirty="0"/>
              <a:t> and </a:t>
            </a:r>
            <a:r>
              <a:rPr lang="en-US" sz="1800" dirty="0">
                <a:hlinkClick r:id="rId4"/>
              </a:rPr>
              <a:t>Bring your own parallel application</a:t>
            </a:r>
            <a:r>
              <a:rPr lang="en-US" sz="1800" dirty="0"/>
              <a:t> </a:t>
            </a:r>
            <a:r>
              <a:rPr lang="en-US" sz="1800" b="1" dirty="0"/>
              <a:t>Classic Parallel Computing</a:t>
            </a:r>
            <a:endParaRPr lang="en-US" sz="1800" dirty="0"/>
          </a:p>
          <a:p>
            <a:r>
              <a:rPr lang="en-US" sz="1800" dirty="0"/>
              <a:t>Informatics Dean's Advisory Council </a:t>
            </a:r>
            <a:r>
              <a:rPr lang="en-US" sz="1800" dirty="0">
                <a:hlinkClick r:id="rId5"/>
              </a:rPr>
              <a:t>Presentation</a:t>
            </a:r>
            <a:r>
              <a:rPr lang="en-US" sz="1800" dirty="0"/>
              <a:t>, September 22 2001: Informatics and Pervasive Technology Laboratories </a:t>
            </a:r>
            <a:r>
              <a:rPr lang="en-US" sz="1800" b="1" dirty="0"/>
              <a:t>Old work before coming to IU</a:t>
            </a:r>
            <a:endParaRPr lang="en-US" sz="1800" dirty="0"/>
          </a:p>
          <a:p>
            <a:r>
              <a:rPr lang="en-US" sz="1800" dirty="0"/>
              <a:t>Geoffrey Fox and Marlon Pierce </a:t>
            </a:r>
            <a:r>
              <a:rPr lang="en-US" sz="1800" dirty="0">
                <a:hlinkClick r:id="rId6"/>
              </a:rPr>
              <a:t>Web 2.0 in a Web Services and Grid Context Part I: CTS2007 Web 2.0 Tutorial</a:t>
            </a:r>
            <a:r>
              <a:rPr lang="en-US" sz="1800" dirty="0"/>
              <a:t> Part I of Tutorial at 2007 International </a:t>
            </a:r>
            <a:r>
              <a:rPr lang="en-US" sz="1800" dirty="0">
                <a:hlinkClick r:id="rId7"/>
              </a:rPr>
              <a:t>Symposium</a:t>
            </a:r>
            <a:r>
              <a:rPr lang="en-US" sz="1800" dirty="0"/>
              <a:t> on Collaborative Technologies and Systems (CTS 2007) May 21 2007 </a:t>
            </a:r>
            <a:r>
              <a:rPr lang="en-US" sz="1800" dirty="0" err="1">
                <a:hlinkClick r:id="rId8"/>
              </a:rPr>
              <a:t>Slideshare</a:t>
            </a:r>
            <a:r>
              <a:rPr lang="en-US" sz="1800" dirty="0"/>
              <a:t> </a:t>
            </a:r>
            <a:r>
              <a:rPr lang="en-US" sz="1800" b="1" dirty="0"/>
              <a:t>Services, Web Services, mashups, portals</a:t>
            </a:r>
            <a:endParaRPr lang="en-US" sz="1800" dirty="0"/>
          </a:p>
          <a:p>
            <a:r>
              <a:rPr lang="en-US" sz="1800" dirty="0"/>
              <a:t>Marlon Pierce and Geoffrey Fox </a:t>
            </a:r>
            <a:r>
              <a:rPr lang="en-US" sz="1800" dirty="0">
                <a:hlinkClick r:id="rId9"/>
              </a:rPr>
              <a:t>Web 2.0 Tutorial: Part 2</a:t>
            </a:r>
            <a:r>
              <a:rPr lang="en-US" sz="1800" dirty="0"/>
              <a:t> Part II of Tutorial at 2007 International </a:t>
            </a:r>
            <a:r>
              <a:rPr lang="en-US" sz="1800" dirty="0">
                <a:hlinkClick r:id="rId7"/>
              </a:rPr>
              <a:t>Symposium</a:t>
            </a:r>
            <a:r>
              <a:rPr lang="en-US" sz="1800" dirty="0"/>
              <a:t> on Collaborative Technologies and Systems (CTS 2007) May 21 2007 </a:t>
            </a:r>
            <a:r>
              <a:rPr lang="en-US" sz="1800" dirty="0" err="1">
                <a:hlinkClick r:id="rId10"/>
              </a:rPr>
              <a:t>Slideshare</a:t>
            </a:r>
            <a:r>
              <a:rPr lang="en-US" sz="1800" dirty="0"/>
              <a:t> </a:t>
            </a:r>
            <a:r>
              <a:rPr lang="en-US" sz="1800" b="1" dirty="0"/>
              <a:t>Ajax, </a:t>
            </a:r>
            <a:r>
              <a:rPr lang="en-US" sz="1800" b="1" dirty="0" err="1"/>
              <a:t>Json</a:t>
            </a:r>
            <a:r>
              <a:rPr lang="en-US" sz="1800" b="1" dirty="0"/>
              <a:t>, microformats, GWT, REST, social tagging sites, Start Pages, Gadgets</a:t>
            </a:r>
            <a:endParaRPr lang="en-US" sz="1800" dirty="0"/>
          </a:p>
          <a:p>
            <a:r>
              <a:rPr lang="en-US" sz="1800" dirty="0"/>
              <a:t>Geoffrey Fox, </a:t>
            </a:r>
            <a:r>
              <a:rPr lang="en-US" sz="1800" dirty="0">
                <a:hlinkClick r:id="rId11"/>
              </a:rPr>
              <a:t>The Past and the Future</a:t>
            </a:r>
            <a:r>
              <a:rPr lang="en-US" sz="1800" dirty="0"/>
              <a:t>: This talk gives a broad overview, incl. role of hadrons, hadron reaction phenomenology, past achievements and future goals, 2015 International Summer </a:t>
            </a:r>
            <a:r>
              <a:rPr lang="en-US" sz="1800" dirty="0">
                <a:hlinkClick r:id="rId12"/>
              </a:rPr>
              <a:t>Workshop</a:t>
            </a:r>
            <a:r>
              <a:rPr lang="en-US" sz="1800" dirty="0"/>
              <a:t> on Reaction Theory, Indiana University Bloomington, June 8 2015 (</a:t>
            </a:r>
            <a:r>
              <a:rPr lang="en-US" sz="1800" b="1" dirty="0"/>
              <a:t>What I did 35-45 years ago but it’s still state of art</a:t>
            </a:r>
            <a:r>
              <a:rPr lang="en-US" sz="1800" dirty="0"/>
              <a:t>)</a:t>
            </a:r>
          </a:p>
          <a:p>
            <a:pPr lvl="1"/>
            <a:r>
              <a:rPr lang="en-US" sz="1600" dirty="0"/>
              <a:t>Just added "</a:t>
            </a:r>
            <a:r>
              <a:rPr lang="en-US" sz="1600" u="sng" dirty="0">
                <a:hlinkClick r:id="rId13"/>
              </a:rPr>
              <a:t>Analyticity Constraints for Hadron Amplitudes: Going High to Heal Low Energy Issues</a:t>
            </a:r>
            <a:r>
              <a:rPr lang="en-US" sz="1600" dirty="0"/>
              <a:t>", 25 August 2017, </a:t>
            </a:r>
            <a:r>
              <a:rPr lang="en-US" sz="1600" u="sng" dirty="0">
                <a:hlinkClick r:id="rId14"/>
              </a:rPr>
              <a:t>arXiv:1708.07779</a:t>
            </a:r>
            <a:r>
              <a:rPr lang="en-US" sz="1600" dirty="0"/>
              <a:t> </a:t>
            </a:r>
          </a:p>
          <a:p>
            <a:pPr lvl="1"/>
            <a:br>
              <a:rPr lang="en-US" sz="1800" dirty="0"/>
            </a:br>
            <a:endParaRPr lang="en-US" sz="1800" dirty="0"/>
          </a:p>
        </p:txBody>
      </p:sp>
      <p:sp>
        <p:nvSpPr>
          <p:cNvPr id="6" name="Date Placeholder 5">
            <a:extLst>
              <a:ext uri="{FF2B5EF4-FFF2-40B4-BE49-F238E27FC236}">
                <a16:creationId xmlns:a16="http://schemas.microsoft.com/office/drawing/2014/main" id="{B7349359-2C6F-4D82-BFD7-C0FB45477732}"/>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403599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76200"/>
            <a:ext cx="8382000" cy="762000"/>
          </a:xfrm>
        </p:spPr>
        <p:txBody>
          <a:bodyPr/>
          <a:lstStyle/>
          <a:p>
            <a:r>
              <a:rPr lang="en-US" dirty="0"/>
              <a:t>More Erratic Success in Projects</a:t>
            </a:r>
          </a:p>
        </p:txBody>
      </p:sp>
      <p:sp>
        <p:nvSpPr>
          <p:cNvPr id="3" name="Content Placeholder 2"/>
          <p:cNvSpPr>
            <a:spLocks noGrp="1"/>
          </p:cNvSpPr>
          <p:nvPr>
            <p:ph idx="1"/>
          </p:nvPr>
        </p:nvSpPr>
        <p:spPr>
          <a:xfrm>
            <a:off x="265257" y="762000"/>
            <a:ext cx="8380412" cy="4038600"/>
          </a:xfrm>
        </p:spPr>
        <p:txBody>
          <a:bodyPr/>
          <a:lstStyle/>
          <a:p>
            <a:r>
              <a:rPr lang="en-US" dirty="0"/>
              <a:t>Success: Worked with Feynman on making models for particle physics experiments but left area</a:t>
            </a:r>
          </a:p>
          <a:p>
            <a:r>
              <a:rPr lang="en-US" dirty="0"/>
              <a:t>Success Worked with Wolfram on model-independent measures of “event shapes” but left area</a:t>
            </a:r>
          </a:p>
          <a:p>
            <a:pPr lvl="1"/>
            <a:r>
              <a:rPr lang="en-US" u="sng" dirty="0">
                <a:hlinkClick r:id="rId2"/>
              </a:rPr>
              <a:t>Observables for the analysis of event shapes in e+ e− annihilation and other processes</a:t>
            </a:r>
            <a:r>
              <a:rPr lang="en-US" u="sng" dirty="0"/>
              <a:t> </a:t>
            </a:r>
            <a:r>
              <a:rPr lang="en-US" dirty="0"/>
              <a:t>1259 citations</a:t>
            </a:r>
          </a:p>
          <a:p>
            <a:r>
              <a:rPr lang="en-US" dirty="0"/>
              <a:t>Worked with Wolfram on SMP – forerunner of Mathematica funded by my grant. A success for world but I left area</a:t>
            </a:r>
          </a:p>
          <a:p>
            <a:r>
              <a:rPr lang="en-US" dirty="0"/>
              <a:t>Realized parallel computers would work on computational physics after physics colloquium by Carver Mead explained why parallel hardware inevitable</a:t>
            </a:r>
          </a:p>
          <a:p>
            <a:r>
              <a:rPr lang="en-US" dirty="0"/>
              <a:t>Set up an application consortium developing codes and a collaboration with Caltech Computer Science and JPL to build machines</a:t>
            </a:r>
          </a:p>
          <a:p>
            <a:r>
              <a:rPr lang="en-US" dirty="0"/>
              <a:t>A success but funding such interdisciplinary work is a major challenge as is building hardware and software – still true!!</a:t>
            </a:r>
          </a:p>
        </p:txBody>
      </p:sp>
      <p:sp>
        <p:nvSpPr>
          <p:cNvPr id="6" name="Date Placeholder 5">
            <a:extLst>
              <a:ext uri="{FF2B5EF4-FFF2-40B4-BE49-F238E27FC236}">
                <a16:creationId xmlns:a16="http://schemas.microsoft.com/office/drawing/2014/main" id="{EC295556-4B80-4BA5-BC73-0CE7862EFB4C}"/>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274926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30875" y="0"/>
            <a:ext cx="3413125" cy="1450975"/>
          </a:xfrm>
          <a:solidFill>
            <a:schemeClr val="tx1"/>
          </a:solidFill>
        </p:spPr>
        <p:txBody>
          <a:bodyPr/>
          <a:lstStyle/>
          <a:p>
            <a:r>
              <a:rPr lang="en-US" altLang="en-US" b="1">
                <a:solidFill>
                  <a:srgbClr val="FFFF00"/>
                </a:solidFill>
              </a:rPr>
              <a:t>Caltech Hypercube</a:t>
            </a:r>
          </a:p>
        </p:txBody>
      </p:sp>
      <p:pic>
        <p:nvPicPr>
          <p:cNvPr id="5123" name="Picture 3" descr="mark2spc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15000" cy="240188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gcfchuckmar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6175"/>
            <a:ext cx="6380163" cy="4441825"/>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p:cNvSpPr txBox="1">
            <a:spLocks noChangeArrowheads="1"/>
          </p:cNvSpPr>
          <p:nvPr/>
        </p:nvSpPr>
        <p:spPr bwMode="auto">
          <a:xfrm>
            <a:off x="5689600" y="1524000"/>
            <a:ext cx="345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1" lang="en-US" altLang="en-US" sz="1800" b="1" i="0" u="none" strike="noStrike" kern="0" cap="none" spc="0" normalizeH="0" baseline="0" noProof="0">
                <a:ln>
                  <a:noFill/>
                </a:ln>
                <a:solidFill>
                  <a:sysClr val="windowText" lastClr="000000"/>
                </a:solidFill>
                <a:effectLst/>
                <a:uLnTx/>
                <a:uFillTx/>
              </a:rPr>
              <a:t>NASA JPL Mark II 1985</a:t>
            </a:r>
          </a:p>
          <a:p>
            <a:pPr marL="0" marR="0" lvl="0" indent="0" defTabSz="914400" eaLnBrk="0" fontAlgn="auto" latinLnBrk="0" hangingPunct="0">
              <a:lnSpc>
                <a:spcPct val="100000"/>
              </a:lnSpc>
              <a:spcBef>
                <a:spcPts val="0"/>
              </a:spcBef>
              <a:spcAft>
                <a:spcPts val="0"/>
              </a:spcAft>
              <a:buClrTx/>
              <a:buSzTx/>
              <a:buFontTx/>
              <a:buNone/>
              <a:tabLst/>
              <a:defRPr/>
            </a:pPr>
            <a:r>
              <a:rPr kumimoji="1" lang="en-US" altLang="en-US" sz="1800" b="1" i="0" u="none" strike="noStrike" kern="0" cap="none" spc="0" normalizeH="0" baseline="0" noProof="0">
                <a:ln>
                  <a:noFill/>
                </a:ln>
                <a:solidFill>
                  <a:sysClr val="windowText" lastClr="000000"/>
                </a:solidFill>
                <a:effectLst/>
                <a:uLnTx/>
                <a:uFillTx/>
              </a:rPr>
              <a:t>Chuck Seitz 1983</a:t>
            </a:r>
          </a:p>
        </p:txBody>
      </p:sp>
      <p:sp>
        <p:nvSpPr>
          <p:cNvPr id="5128" name="Text Box 8"/>
          <p:cNvSpPr txBox="1">
            <a:spLocks noChangeArrowheads="1"/>
          </p:cNvSpPr>
          <p:nvPr/>
        </p:nvSpPr>
        <p:spPr bwMode="auto">
          <a:xfrm>
            <a:off x="6629400" y="3048000"/>
            <a:ext cx="21875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1" u="none" strike="noStrike" kern="0" cap="none" spc="0" normalizeH="0" baseline="0" noProof="0" dirty="0">
                <a:ln>
                  <a:noFill/>
                </a:ln>
                <a:solidFill>
                  <a:sysClr val="windowText" lastClr="000000"/>
                </a:solidFill>
                <a:effectLst/>
                <a:uLnTx/>
                <a:uFillTx/>
              </a:rPr>
              <a:t>One of the first</a:t>
            </a:r>
            <a:br>
              <a:rPr kumimoji="0" lang="en-US" altLang="en-US" sz="1800" b="1" i="1" u="none" strike="noStrike" kern="0" cap="none" spc="0" normalizeH="0" baseline="0" noProof="0" dirty="0">
                <a:ln>
                  <a:noFill/>
                </a:ln>
                <a:solidFill>
                  <a:sysClr val="windowText" lastClr="000000"/>
                </a:solidFill>
                <a:effectLst/>
                <a:uLnTx/>
                <a:uFillTx/>
              </a:rPr>
            </a:br>
            <a:r>
              <a:rPr kumimoji="0" lang="en-US" altLang="en-US" sz="1800" b="1" i="1" u="none" strike="noStrike" kern="0" cap="none" spc="0" normalizeH="0" baseline="0" noProof="0" dirty="0">
                <a:ln>
                  <a:noFill/>
                </a:ln>
                <a:solidFill>
                  <a:sysClr val="windowText" lastClr="000000"/>
                </a:solidFill>
                <a:effectLst/>
                <a:uLnTx/>
                <a:uFillTx/>
              </a:rPr>
              <a:t>successful</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1" u="none" strike="noStrike" kern="0" cap="none" spc="0" normalizeH="0" baseline="0" noProof="0" dirty="0">
                <a:ln>
                  <a:noFill/>
                </a:ln>
                <a:solidFill>
                  <a:sysClr val="windowText" lastClr="000000"/>
                </a:solidFill>
                <a:effectLst/>
                <a:uLnTx/>
                <a:uFillTx/>
              </a:rPr>
              <a:t>parallel</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1" u="none" strike="noStrike" kern="0" cap="none" spc="0" normalizeH="0" baseline="0" noProof="0" dirty="0">
                <a:ln>
                  <a:noFill/>
                </a:ln>
                <a:solidFill>
                  <a:sysClr val="windowText" lastClr="000000"/>
                </a:solidFill>
                <a:effectLst/>
                <a:uLnTx/>
                <a:uFillTx/>
              </a:rPr>
              <a:t>computers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1" u="none" strike="noStrike" kern="0" cap="none" spc="0" normalizeH="0" baseline="0" noProof="0" dirty="0">
                <a:ln>
                  <a:noFill/>
                </a:ln>
                <a:solidFill>
                  <a:sysClr val="windowText" lastClr="000000"/>
                </a:solidFill>
                <a:effectLst/>
                <a:uLnTx/>
                <a:uFillTx/>
              </a:rPr>
              <a:t>(initially 64-128</a:t>
            </a:r>
            <a:br>
              <a:rPr kumimoji="0" lang="en-US" altLang="en-US" sz="1800" b="1" i="1" u="none" strike="noStrike" kern="0" cap="none" spc="0" normalizeH="0" baseline="0" noProof="0" dirty="0">
                <a:ln>
                  <a:noFill/>
                </a:ln>
                <a:solidFill>
                  <a:sysClr val="windowText" lastClr="000000"/>
                </a:solidFill>
                <a:effectLst/>
                <a:uLnTx/>
                <a:uFillTx/>
              </a:rPr>
            </a:br>
            <a:r>
              <a:rPr kumimoji="0" lang="en-US" altLang="en-US" sz="1800" b="1" i="1" u="none" strike="noStrike" kern="0" cap="none" spc="0" normalizeH="0" baseline="0" noProof="0" dirty="0">
                <a:ln>
                  <a:noFill/>
                </a:ln>
                <a:solidFill>
                  <a:sysClr val="windowText" lastClr="000000"/>
                </a:solidFill>
                <a:effectLst/>
                <a:uLnTx/>
                <a:uFillTx/>
              </a:rPr>
              <a:t>simultaneous </a:t>
            </a:r>
            <a:br>
              <a:rPr kumimoji="0" lang="en-US" altLang="en-US" sz="1800" b="1" i="1" u="none" strike="noStrike" kern="0" cap="none" spc="0" normalizeH="0" baseline="0" noProof="0" dirty="0">
                <a:ln>
                  <a:noFill/>
                </a:ln>
                <a:solidFill>
                  <a:sysClr val="windowText" lastClr="000000"/>
                </a:solidFill>
                <a:effectLst/>
                <a:uLnTx/>
                <a:uFillTx/>
              </a:rPr>
            </a:br>
            <a:r>
              <a:rPr kumimoji="0" lang="en-US" altLang="en-US" sz="1800" b="1" i="1" u="none" strike="noStrike" kern="0" cap="none" spc="0" normalizeH="0" baseline="0" noProof="0" dirty="0">
                <a:ln>
                  <a:noFill/>
                </a:ln>
                <a:solidFill>
                  <a:sysClr val="windowText" lastClr="000000"/>
                </a:solidFill>
                <a:effectLst/>
                <a:uLnTx/>
                <a:uFillTx/>
              </a:rPr>
              <a:t>CPU’s)</a:t>
            </a:r>
          </a:p>
        </p:txBody>
      </p:sp>
      <p:sp>
        <p:nvSpPr>
          <p:cNvPr id="2" name="Date Placeholder 1">
            <a:extLst>
              <a:ext uri="{FF2B5EF4-FFF2-40B4-BE49-F238E27FC236}">
                <a16:creationId xmlns:a16="http://schemas.microsoft.com/office/drawing/2014/main" id="{D32596BE-17F6-465F-AFCC-15A0E20ECACB}"/>
              </a:ext>
            </a:extLst>
          </p:cNvPr>
          <p:cNvSpPr>
            <a:spLocks noGrp="1"/>
          </p:cNvSpPr>
          <p:nvPr>
            <p:ph type="dt" sz="half" idx="10"/>
          </p:nvPr>
        </p:nvSpPr>
        <p:spPr/>
        <p:txBody>
          <a:bodyPr/>
          <a:lstStyle/>
          <a:p>
            <a:r>
              <a:rPr lang="en-US" altLang="en-US"/>
              <a:t>8/28/2017</a:t>
            </a:r>
          </a:p>
        </p:txBody>
      </p:sp>
      <p:sp>
        <p:nvSpPr>
          <p:cNvPr id="3" name="Slide Number Placeholder 2">
            <a:extLst>
              <a:ext uri="{FF2B5EF4-FFF2-40B4-BE49-F238E27FC236}">
                <a16:creationId xmlns:a16="http://schemas.microsoft.com/office/drawing/2014/main" id="{0A63BD01-DCB2-4FC1-BDFC-B79E2ABE1321}"/>
              </a:ext>
            </a:extLst>
          </p:cNvPr>
          <p:cNvSpPr>
            <a:spLocks noGrp="1"/>
          </p:cNvSpPr>
          <p:nvPr>
            <p:ph type="sldNum" sz="quarter" idx="12"/>
          </p:nvPr>
        </p:nvSpPr>
        <p:spPr/>
        <p:txBody>
          <a:bodyPr/>
          <a:lstStyle/>
          <a:p>
            <a:fld id="{12AF36E3-E0E9-4CDA-9FDD-1B5FEBEA6B24}" type="slidenum">
              <a:rPr lang="en-US" altLang="en-US" smtClean="0"/>
              <a:pPr/>
              <a:t>8</a:t>
            </a:fld>
            <a:endParaRPr lang="en-US" altLang="en-US"/>
          </a:p>
        </p:txBody>
      </p:sp>
    </p:spTree>
    <p:extLst>
      <p:ext uri="{BB962C8B-B14F-4D97-AF65-F5344CB8AC3E}">
        <p14:creationId xmlns:p14="http://schemas.microsoft.com/office/powerpoint/2010/main" val="2035824302"/>
      </p:ext>
    </p:extLst>
  </p:cSld>
  <p:clrMapOvr>
    <a:masterClrMapping/>
  </p:clrMapOvr>
  <p:transition>
    <p:checke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Interdisciplinary work?</a:t>
            </a:r>
          </a:p>
        </p:txBody>
      </p:sp>
      <p:sp>
        <p:nvSpPr>
          <p:cNvPr id="3" name="Content Placeholder 2"/>
          <p:cNvSpPr>
            <a:spLocks noGrp="1"/>
          </p:cNvSpPr>
          <p:nvPr>
            <p:ph idx="1"/>
          </p:nvPr>
        </p:nvSpPr>
        <p:spPr/>
        <p:txBody>
          <a:bodyPr/>
          <a:lstStyle/>
          <a:p>
            <a:r>
              <a:rPr lang="en-US" dirty="0"/>
              <a:t>It is essential</a:t>
            </a:r>
          </a:p>
          <a:p>
            <a:r>
              <a:rPr lang="en-US" dirty="0"/>
              <a:t>NSF never gives lots of money to one place (as I had at Caltech from DoE)</a:t>
            </a:r>
          </a:p>
          <a:p>
            <a:r>
              <a:rPr lang="en-US" dirty="0"/>
              <a:t>Need to work with ~best people in a given field</a:t>
            </a:r>
          </a:p>
          <a:p>
            <a:pPr lvl="1"/>
            <a:r>
              <a:rPr lang="en-US" dirty="0"/>
              <a:t>Not so easy to identify</a:t>
            </a:r>
          </a:p>
          <a:p>
            <a:pPr lvl="1"/>
            <a:r>
              <a:rPr lang="en-US" dirty="0"/>
              <a:t>Best people willing to work with you are rarely at your home institution so need lots of travel</a:t>
            </a:r>
          </a:p>
          <a:p>
            <a:r>
              <a:rPr lang="en-US" dirty="0"/>
              <a:t>We should try to build interdisciplinary collaborations in Intelligent Systems Engineering</a:t>
            </a:r>
          </a:p>
        </p:txBody>
      </p:sp>
      <p:sp>
        <p:nvSpPr>
          <p:cNvPr id="6" name="Date Placeholder 5">
            <a:extLst>
              <a:ext uri="{FF2B5EF4-FFF2-40B4-BE49-F238E27FC236}">
                <a16:creationId xmlns:a16="http://schemas.microsoft.com/office/drawing/2014/main" id="{847D433C-3094-48AE-84E0-4E32D97252F4}"/>
              </a:ext>
            </a:extLst>
          </p:cNvPr>
          <p:cNvSpPr>
            <a:spLocks noGrp="1"/>
          </p:cNvSpPr>
          <p:nvPr>
            <p:ph type="dt" sz="half" idx="2"/>
          </p:nvPr>
        </p:nvSpPr>
        <p:spPr/>
        <p:txBody>
          <a:bodyPr/>
          <a:lstStyle/>
          <a:p>
            <a:r>
              <a:rPr lang="en-US">
                <a:solidFill>
                  <a:srgbClr val="000000">
                    <a:tint val="75000"/>
                  </a:srgbClr>
                </a:solidFill>
              </a:rPr>
              <a:t>8/28/2017</a:t>
            </a:r>
          </a:p>
        </p:txBody>
      </p:sp>
    </p:spTree>
    <p:extLst>
      <p:ext uri="{BB962C8B-B14F-4D97-AF65-F5344CB8AC3E}">
        <p14:creationId xmlns:p14="http://schemas.microsoft.com/office/powerpoint/2010/main" val="41665905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NPACI/SDSC (logo) template">
  <a:themeElements>
    <a:clrScheme name="">
      <a:dk1>
        <a:srgbClr val="000000"/>
      </a:dk1>
      <a:lt1>
        <a:srgbClr val="FFFFFF"/>
      </a:lt1>
      <a:dk2>
        <a:srgbClr val="081D58"/>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NPACI/SDSC (logo) 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NPACI/SDSC (logo)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PACI/SDSC (logo)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PACI/SDSC (logo)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PACI/SDSC (logo)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PACI/SDSC (log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PACI/SDSC (log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PACI/SDSC (log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a:themeElements>
    <a:clrScheme name="">
      <a:dk1>
        <a:srgbClr val="000000"/>
      </a:dk1>
      <a:lt1>
        <a:srgbClr val="FFFFFF"/>
      </a:lt1>
      <a:dk2>
        <a:srgbClr val="080551"/>
      </a:dk2>
      <a:lt2>
        <a:srgbClr val="777777"/>
      </a:lt2>
      <a:accent1>
        <a:srgbClr val="FFFFF7"/>
      </a:accent1>
      <a:accent2>
        <a:srgbClr val="2A24CC"/>
      </a:accent2>
      <a:accent3>
        <a:srgbClr val="FFFFFF"/>
      </a:accent3>
      <a:accent4>
        <a:srgbClr val="000000"/>
      </a:accent4>
      <a:accent5>
        <a:srgbClr val="FFFFFA"/>
      </a:accent5>
      <a:accent6>
        <a:srgbClr val="2520B9"/>
      </a:accent6>
      <a:hlink>
        <a:srgbClr val="510302"/>
      </a:hlink>
      <a:folHlink>
        <a:srgbClr val="5C0205"/>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F8E111"/>
        </a:dk1>
        <a:lt1>
          <a:srgbClr val="FFFF05"/>
        </a:lt1>
        <a:dk2>
          <a:srgbClr val="0B0C7A"/>
        </a:dk2>
        <a:lt2>
          <a:srgbClr val="FFFB0A"/>
        </a:lt2>
        <a:accent1>
          <a:srgbClr val="BBE0E3"/>
        </a:accent1>
        <a:accent2>
          <a:srgbClr val="333399"/>
        </a:accent2>
        <a:accent3>
          <a:srgbClr val="AAAABE"/>
        </a:accent3>
        <a:accent4>
          <a:srgbClr val="DADA03"/>
        </a:accent4>
        <a:accent5>
          <a:srgbClr val="DAEDEF"/>
        </a:accent5>
        <a:accent6>
          <a:srgbClr val="2D2D8A"/>
        </a:accent6>
        <a:hlink>
          <a:srgbClr val="F7FFD4"/>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29926</TotalTime>
  <Words>5606</Words>
  <Application>Microsoft Office PowerPoint</Application>
  <PresentationFormat>On-screen Show (4:3)</PresentationFormat>
  <Paragraphs>628</Paragraphs>
  <Slides>65</Slides>
  <Notes>23</Notes>
  <HiddenSlides>0</HiddenSlides>
  <MMClips>0</MMClips>
  <ScaleCrop>false</ScaleCrop>
  <HeadingPairs>
    <vt:vector size="8" baseType="variant">
      <vt:variant>
        <vt:lpstr>Fonts Used</vt:lpstr>
      </vt:variant>
      <vt:variant>
        <vt:i4>13</vt:i4>
      </vt:variant>
      <vt:variant>
        <vt:lpstr>Theme</vt:lpstr>
      </vt:variant>
      <vt:variant>
        <vt:i4>8</vt:i4>
      </vt:variant>
      <vt:variant>
        <vt:lpstr>Embedded OLE Servers</vt:lpstr>
      </vt:variant>
      <vt:variant>
        <vt:i4>1</vt:i4>
      </vt:variant>
      <vt:variant>
        <vt:lpstr>Slide Titles</vt:lpstr>
      </vt:variant>
      <vt:variant>
        <vt:i4>65</vt:i4>
      </vt:variant>
    </vt:vector>
  </HeadingPairs>
  <TitlesOfParts>
    <vt:vector size="87" baseType="lpstr">
      <vt:lpstr>ＭＳ Ｐゴシック</vt:lpstr>
      <vt:lpstr>Adobe Gothic Std B</vt:lpstr>
      <vt:lpstr>Arial</vt:lpstr>
      <vt:lpstr>Calibri</vt:lpstr>
      <vt:lpstr>Candara</vt:lpstr>
      <vt:lpstr>Cooper Std Black</vt:lpstr>
      <vt:lpstr>Franklin Gothic Medium</vt:lpstr>
      <vt:lpstr>Helvetica</vt:lpstr>
      <vt:lpstr>Symbol</vt:lpstr>
      <vt:lpstr>Times</vt:lpstr>
      <vt:lpstr>Times New Roman</vt:lpstr>
      <vt:lpstr>Verdana</vt:lpstr>
      <vt:lpstr>Wingdings</vt:lpstr>
      <vt:lpstr>Blank Presentation</vt:lpstr>
      <vt:lpstr>Default Design</vt:lpstr>
      <vt:lpstr>4_Office Theme</vt:lpstr>
      <vt:lpstr>2_Office Theme</vt:lpstr>
      <vt:lpstr>1_NPACI/SDSC (logo) template</vt:lpstr>
      <vt:lpstr>Blank</vt:lpstr>
      <vt:lpstr>Office Theme</vt:lpstr>
      <vt:lpstr>8_Office Theme</vt:lpstr>
      <vt:lpstr>Presentation</vt:lpstr>
      <vt:lpstr>Introduction to Intelligent Systems Engineering E500 - I  Cyberinfrastructure Clouds HPC and a little Physics</vt:lpstr>
      <vt:lpstr>Introduction and History</vt:lpstr>
      <vt:lpstr>My Motivation for Research</vt:lpstr>
      <vt:lpstr>Phenomenology 1970</vt:lpstr>
      <vt:lpstr>Fermilab E110 Multiparticle Spectrometer</vt:lpstr>
      <vt:lpstr>PowerPoint Presentation</vt:lpstr>
      <vt:lpstr>More Erratic Success in Projects</vt:lpstr>
      <vt:lpstr>Caltech Hypercube</vt:lpstr>
      <vt:lpstr>Principles of Interdisciplinary work?</vt:lpstr>
      <vt:lpstr>Extending studies of Parallel Computing</vt:lpstr>
      <vt:lpstr>InfoMall and Partners 1995 virtual  corporation</vt:lpstr>
      <vt:lpstr>Teaching Jackson State Fall 97 to Fall 2001</vt:lpstr>
      <vt:lpstr>What does ISE cover?</vt:lpstr>
      <vt:lpstr>Parallel and Distributed Computing as Systems I</vt:lpstr>
      <vt:lpstr>Parallel and Distributed Computing as Systems II</vt:lpstr>
      <vt:lpstr>PowerPoint Presentation</vt:lpstr>
      <vt:lpstr>Systems Research Components</vt:lpstr>
      <vt:lpstr>Cyberinfrastructure and Its Application</vt:lpstr>
      <vt:lpstr>Important Trends as of August 2011</vt:lpstr>
      <vt:lpstr>Big Data in Many Domains</vt:lpstr>
      <vt:lpstr>PowerPoint Presentation</vt:lpstr>
      <vt:lpstr>PowerPoint Presentation</vt:lpstr>
      <vt:lpstr>What is Cyberinfrastructure</vt:lpstr>
      <vt:lpstr>e-moreorlessanything</vt:lpstr>
      <vt:lpstr>The Span of Cyberinfrastructure</vt:lpstr>
      <vt:lpstr>Tracking the Heavens</vt:lpstr>
      <vt:lpstr>Virtual Observatory Astronomy Grid Integrate Experiments</vt:lpstr>
      <vt:lpstr>DNA Sequencing Pipeline</vt:lpstr>
      <vt:lpstr>PowerPoint Presentation</vt:lpstr>
      <vt:lpstr>PowerPoint Presentation</vt:lpstr>
      <vt:lpstr>Data Centers Clouds &amp;  Economies of Scale I</vt:lpstr>
      <vt:lpstr>Data Centers, Clouds  &amp; Economies of Scale II</vt:lpstr>
      <vt:lpstr>Grids MPI and Clouds </vt:lpstr>
      <vt:lpstr>Clouds and Jobs</vt:lpstr>
      <vt:lpstr>PowerPoint Presentation</vt:lpstr>
      <vt:lpstr>PowerPoint Presentation</vt:lpstr>
      <vt:lpstr>PowerPoint Presentation</vt:lpstr>
      <vt:lpstr>Changes from Hype Cycle 2015 to 2016</vt:lpstr>
      <vt:lpstr>Gartner: 4 Business Megatrends</vt:lpstr>
      <vt:lpstr>2017 Gartner Hype Curve</vt:lpstr>
      <vt:lpstr>Clouds, HPC Clouds Simulations, Big Data</vt:lpstr>
      <vt:lpstr>2 Aspects of Cloud Computing:  Infrastructure and Runtimes</vt:lpstr>
      <vt:lpstr>Science Computing Environments</vt:lpstr>
      <vt:lpstr>Clouds HPC and Grids</vt:lpstr>
      <vt:lpstr>6 Forms of MapReduce  Describes Architecture of   - Problem (Model     reflecting data)  - Machine  - Software  2 important variants (software) of Iterative MapReduce and Map-Streaming a) “In-place” HPC  b) Flow for model and data </vt:lpstr>
      <vt:lpstr>Classic Parallel Computing</vt:lpstr>
      <vt:lpstr>Considerations on Big Data v. Clouds/HPC</vt:lpstr>
      <vt:lpstr>Why HPC Cloud architectures?</vt:lpstr>
      <vt:lpstr>Comparison of Data Analytics with Simulation</vt:lpstr>
      <vt:lpstr>Structure of Applications</vt:lpstr>
      <vt:lpstr>Comparison of Data Analytics with Simulation I</vt:lpstr>
      <vt:lpstr>PowerPoint Presentation</vt:lpstr>
      <vt:lpstr>Comparison of Data Analytics with Simulation II</vt:lpstr>
      <vt:lpstr>Comparison of Data Analytics with Simulation III</vt:lpstr>
      <vt:lpstr>Implications of Big Data Requirements</vt:lpstr>
      <vt:lpstr>Who uses What Software</vt:lpstr>
      <vt:lpstr>Choosing Languages</vt:lpstr>
      <vt:lpstr>Clouds have highlighted SaaS PaaS IaaS </vt:lpstr>
      <vt:lpstr>PowerPoint Presentation</vt:lpstr>
      <vt:lpstr>Components of Big Data Stack</vt:lpstr>
      <vt:lpstr>PowerPoint Presentation</vt:lpstr>
      <vt:lpstr>Functionality of 21 HPC-ABDS Layers</vt:lpstr>
      <vt:lpstr>Current Research</vt:lpstr>
      <vt:lpstr>A little bit in the past</vt:lpstr>
      <vt:lpstr>The Past</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632</cp:revision>
  <cp:lastPrinted>2009-05-27T19:00:23Z</cp:lastPrinted>
  <dcterms:created xsi:type="dcterms:W3CDTF">2011-04-26T20:44:01Z</dcterms:created>
  <dcterms:modified xsi:type="dcterms:W3CDTF">2017-09-05T00:40:43Z</dcterms:modified>
</cp:coreProperties>
</file>