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38" r:id="rId2"/>
    <p:sldId id="344" r:id="rId3"/>
    <p:sldId id="309" r:id="rId4"/>
    <p:sldId id="394" r:id="rId5"/>
    <p:sldId id="383" r:id="rId6"/>
    <p:sldId id="313" r:id="rId7"/>
    <p:sldId id="380" r:id="rId8"/>
    <p:sldId id="376" r:id="rId9"/>
    <p:sldId id="384" r:id="rId10"/>
    <p:sldId id="385" r:id="rId11"/>
    <p:sldId id="381" r:id="rId12"/>
    <p:sldId id="366" r:id="rId13"/>
    <p:sldId id="378" r:id="rId14"/>
    <p:sldId id="377" r:id="rId15"/>
    <p:sldId id="373" r:id="rId16"/>
    <p:sldId id="375" r:id="rId17"/>
    <p:sldId id="316" r:id="rId18"/>
    <p:sldId id="314" r:id="rId19"/>
    <p:sldId id="386" r:id="rId20"/>
    <p:sldId id="387" r:id="rId21"/>
    <p:sldId id="388" r:id="rId22"/>
    <p:sldId id="389" r:id="rId23"/>
    <p:sldId id="390" r:id="rId24"/>
    <p:sldId id="395" r:id="rId25"/>
    <p:sldId id="337" r:id="rId26"/>
    <p:sldId id="369" r:id="rId27"/>
    <p:sldId id="301" r:id="rId28"/>
    <p:sldId id="365" r:id="rId29"/>
    <p:sldId id="302" r:id="rId30"/>
    <p:sldId id="324" r:id="rId31"/>
    <p:sldId id="331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4586" autoAdjust="0"/>
  </p:normalViewPr>
  <p:slideViewPr>
    <p:cSldViewPr snapToGrid="0">
      <p:cViewPr varScale="1">
        <p:scale>
          <a:sx n="57" d="100"/>
          <a:sy n="57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 may go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0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1EF45-F5B2-4080-B1F0-16FC358B2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3FFEE9B-95F6-4F3E-9615-974B72C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CC8AE0F-5505-4E76-B173-B53155E1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3064B-5DB9-469F-99A2-184F92721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9FE1947-663C-499D-8359-E705348A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7A57607-5EE4-4356-82ED-8B36E655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DF516-7F9A-4EF1-ABB6-6C77F1148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1D0EC06-9E9F-4374-9876-483C370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469BDC6-577C-4125-B5EB-6636A90A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F38B44-8F3F-4C0F-AA8A-19BCF63A4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BB01BF4-C505-48CD-BA9D-077F2604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7B845C4-599E-4915-A033-A5FBB55B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C7F533-A7CA-4271-9387-28B04CF5D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48626-8B36-415F-9E9F-F2B13E879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6C5F80C-C403-4FA3-8234-13B9E391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D4E6-B9EA-4ABE-9D96-5770D2A6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C3AE15-D1A4-4E10-95ED-7D4972149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038F9-4040-4736-BC29-59E8D00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2FCA9E4-F37D-4C68-92C2-CE0BE2EB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50ADA-4F2C-4F0F-8A2F-D79F70FBBA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3047542-FD9C-4655-91F8-399C49097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DFC9D-B3AE-4D05-8CDC-1EB57D6FE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/>
          <a:p>
            <a:pPr algn="r"/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c.soic.indiana.edu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pida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22" y="524913"/>
            <a:ext cx="12192000" cy="249653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Introduction to Intelligent Systems Engineering E500 – II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3600" dirty="0"/>
            </a:br>
            <a:r>
              <a:rPr lang="en-US" sz="3600" dirty="0"/>
              <a:t>Cyberinfrastructure Clouds HPC Edge Computing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-12622" y="3279517"/>
            <a:ext cx="121794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Geoffrey Fox, August 30, 2017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hlinkClick r:id="rId2"/>
              </a:rPr>
              <a:t>gcf@indiana.edu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3"/>
              </a:rPr>
              <a:t>http://www.dsc.soic.indiana.edu/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4"/>
              </a:rPr>
              <a:t>http://spidal.org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/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Digital Science Center</a:t>
            </a: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School of Informatics, Computing, and Engineering</a:t>
            </a:r>
            <a:b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Digital Science Center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lvl="0" algn="ctr" defTabSz="457200">
              <a:spcBef>
                <a:spcPct val="20000"/>
              </a:spcBef>
              <a:defRPr/>
            </a:pPr>
            <a:endParaRPr lang="en-US" sz="2400" b="1" dirty="0">
              <a:solidFill>
                <a:prstClr val="black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EE7F096-D17B-4F39-B83B-FB0EBD9E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47BC28-905E-4984-85CB-AA8EB953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0" y="1897339"/>
            <a:ext cx="2699245" cy="14346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HPC-ABDS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dirty="0"/>
              <a:t>Integrated wide range of HPC and Big Data technologies</a:t>
            </a:r>
            <a:r>
              <a:rPr lang="en-US" dirty="0"/>
              <a:t>.</a:t>
            </a:r>
            <a:br>
              <a:rPr lang="en-US" sz="4000" dirty="0"/>
            </a:br>
            <a:r>
              <a:rPr lang="en-US" sz="4000" dirty="0"/>
              <a:t>I gave up updating!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46FFA-9D8F-455D-9097-8B55495E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7053-472C-407B-BCED-1255C867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9405938" y="1187450"/>
            <a:ext cx="2786062" cy="15636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93337-0B5C-4C7E-B5F8-8752D4CD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4CEB5-688A-4479-8CF9-236C30D7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0995FF-3BE1-4372-BB3F-20798A80915C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E82AF-05AD-4573-94F6-1B9690B0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6532F-070B-4E16-A1E8-3057A7B5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8255"/>
            <a:ext cx="5850294" cy="1126333"/>
          </a:xfrm>
        </p:spPr>
        <p:txBody>
          <a:bodyPr/>
          <a:lstStyle/>
          <a:p>
            <a:pPr algn="ctr"/>
            <a:r>
              <a:rPr lang="en-US" b="1" dirty="0"/>
              <a:t>Mahout and SPIDAL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1225"/>
            <a:ext cx="5943600" cy="5200326"/>
          </a:xfrm>
        </p:spPr>
        <p:txBody>
          <a:bodyPr>
            <a:normAutofit/>
          </a:bodyPr>
          <a:lstStyle/>
          <a:p>
            <a:r>
              <a:rPr lang="en-US" dirty="0"/>
              <a:t>Mahout was Hadoop machine learning library but largely abandoned as Spark outperformed Hadoop</a:t>
            </a:r>
          </a:p>
          <a:p>
            <a:r>
              <a:rPr lang="en-US" dirty="0"/>
              <a:t>SPIDAL outperforms Spark </a:t>
            </a:r>
            <a:r>
              <a:rPr lang="en-US" dirty="0" err="1"/>
              <a:t>Mllib</a:t>
            </a:r>
            <a:r>
              <a:rPr lang="en-US" dirty="0"/>
              <a:t> and Flink due to better communication and in-place dataflow.</a:t>
            </a:r>
          </a:p>
          <a:p>
            <a:r>
              <a:rPr lang="en-US" dirty="0"/>
              <a:t>SPIDAL also has community algorithms</a:t>
            </a:r>
          </a:p>
          <a:p>
            <a:pPr lvl="1"/>
            <a:r>
              <a:rPr lang="en-US" dirty="0"/>
              <a:t>Biomolecular Simulation</a:t>
            </a:r>
          </a:p>
          <a:p>
            <a:pPr lvl="1"/>
            <a:r>
              <a:rPr lang="en-US" dirty="0"/>
              <a:t>Graphs for Network Science</a:t>
            </a:r>
          </a:p>
          <a:p>
            <a:pPr lvl="1"/>
            <a:r>
              <a:rPr lang="en-US" dirty="0"/>
              <a:t>Image processing for pathology and polar science</a:t>
            </a: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C22A43A-6AF1-4B24-9FD3-EC08ACC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D58BF-73D7-4043-96EF-7D49A6DA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4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83348" cy="657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/>
              <a:t>DA-MDS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Irregular DAVS Clustering 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DA </a:t>
            </a:r>
            <a:r>
              <a:rPr lang="en-US" dirty="0" err="1"/>
              <a:t>Semimetric</a:t>
            </a:r>
            <a:r>
              <a:rPr lang="en-US" dirty="0"/>
              <a:t> Clustering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K-means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dirty="0"/>
              <a:t>SVM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 err="1"/>
              <a:t>SubGraph</a:t>
            </a:r>
            <a:r>
              <a:rPr lang="en-US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Latent Dirichlet Allocation 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Matrix Factorization (SGD) Rotate DAAL</a:t>
            </a:r>
          </a:p>
          <a:p>
            <a:r>
              <a:rPr lang="en-US" dirty="0"/>
              <a:t>Recommender System (ALS) Rotate DAAL</a:t>
            </a:r>
          </a:p>
          <a:p>
            <a:r>
              <a:rPr lang="en-US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QR Decomposition (QR) Reduce, Broadcast DAAL</a:t>
            </a:r>
          </a:p>
          <a:p>
            <a:r>
              <a:rPr lang="en-US" sz="2200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Covariance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Low Order Moments Reduce DAAL</a:t>
            </a:r>
          </a:p>
          <a:p>
            <a:r>
              <a:rPr lang="en-US" sz="2200" dirty="0"/>
              <a:t>Naive Bayes Reduce DAAL</a:t>
            </a:r>
          </a:p>
          <a:p>
            <a:r>
              <a:rPr lang="en-US" sz="2200" dirty="0"/>
              <a:t>Linear Regression Reduce DAAL</a:t>
            </a:r>
          </a:p>
          <a:p>
            <a:r>
              <a:rPr lang="en-US" sz="2200" dirty="0"/>
              <a:t>Ridge Regression Reduce DAAL</a:t>
            </a:r>
          </a:p>
          <a:p>
            <a:r>
              <a:rPr lang="en-US" sz="2200" dirty="0"/>
              <a:t>Multi-class Logistic Regression 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47586" y="5766645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C467-9C5A-46B3-9B04-1865C463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F63E2-3FD2-4C88-9DA6-492E3CE5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3" y="3064546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b="1" dirty="0"/>
              <a:t>at a high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57885" y="512225"/>
            <a:ext cx="9055233" cy="3749728"/>
            <a:chOff x="1157885" y="512225"/>
            <a:chExt cx="9055233" cy="37497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57885" y="512225"/>
              <a:ext cx="9055233" cy="3749728"/>
              <a:chOff x="1288514" y="426144"/>
              <a:chExt cx="9055233" cy="37497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288514" y="426144"/>
                <a:ext cx="9055233" cy="3749728"/>
                <a:chOff x="1855528" y="390791"/>
                <a:chExt cx="9055233" cy="374972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55528" y="390791"/>
                  <a:ext cx="8126672" cy="3425430"/>
                  <a:chOff x="0" y="605395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0" y="605395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59BBABB-4561-4D5F-B330-A88FFB96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D5BB983-D6B6-48AE-B082-C73D01EA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4" y="1"/>
            <a:ext cx="10511687" cy="979714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Twister2: “</a:t>
            </a:r>
            <a:r>
              <a:rPr lang="en-US" sz="3600" b="1" dirty="0"/>
              <a:t>Next Generation Grid-Edge–HPC Cloud”</a:t>
            </a:r>
            <a:endParaRPr lang="en-US" sz="4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</a:t>
            </a:r>
            <a:r>
              <a:rPr lang="en-US"/>
              <a:t>has 889 </a:t>
            </a:r>
            <a:r>
              <a:rPr lang="en-US" dirty="0"/>
              <a:t>citations; it was a particular </a:t>
            </a:r>
            <a:br>
              <a:rPr lang="en-US" dirty="0"/>
            </a:br>
            <a:r>
              <a:rPr lang="en-US" dirty="0"/>
              <a:t>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implicitly suggests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CC766-0A39-4C7D-9564-3C76A42B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38C2B-36EB-406D-BBBC-292CDCD9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4856"/>
            <a:ext cx="12011186" cy="5647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of Processing is an Event driven Function (a microservice) replacing libraries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HPC clouds, fogs or devices but these all have similar architecture (see AWS </a:t>
            </a:r>
            <a:r>
              <a:rPr lang="en-US" dirty="0" err="1"/>
              <a:t>Greengrass</a:t>
            </a:r>
            <a:r>
              <a:rPr lang="en-US" dirty="0"/>
              <a:t>)</a:t>
            </a:r>
          </a:p>
          <a:p>
            <a:pPr lvl="1"/>
            <a:r>
              <a:rPr lang="en-US" sz="2800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Analyze the </a:t>
            </a:r>
            <a:r>
              <a:rPr lang="en-US" b="1" dirty="0"/>
              <a:t>runtime of existing systems (More study needed)</a:t>
            </a:r>
          </a:p>
          <a:p>
            <a:pPr lvl="1"/>
            <a:r>
              <a:rPr lang="en-US" sz="2800" dirty="0"/>
              <a:t>Hadoop, Spark, Flink, Naiad (best logo)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 systems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(!) for wide </a:t>
            </a:r>
            <a:br>
              <a:rPr lang="en-US" sz="2800" dirty="0"/>
            </a:br>
            <a:r>
              <a:rPr lang="en-US" sz="2800" dirty="0"/>
              <a:t>area data links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1"/>
            <a:ext cx="10515600" cy="792656"/>
          </a:xfrm>
        </p:spPr>
        <p:txBody>
          <a:bodyPr/>
          <a:lstStyle/>
          <a:p>
            <a:pPr algn="ctr"/>
            <a:r>
              <a:rPr lang="en-US" b="1" dirty="0"/>
              <a:t>Proposed Approach </a:t>
            </a:r>
          </a:p>
        </p:txBody>
      </p:sp>
      <p:pic>
        <p:nvPicPr>
          <p:cNvPr id="1026" name="Picture 2" descr="The naiad of Fincastle by CatherineNodet">
            <a:extLst>
              <a:ext uri="{FF2B5EF4-FFF2-40B4-BE49-F238E27FC236}">
                <a16:creationId xmlns:a16="http://schemas.microsoft.com/office/drawing/2014/main" id="{A94FD14A-B0F4-477B-89E6-BEB177C1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34" y="3488443"/>
            <a:ext cx="1262114" cy="16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66F550-75F3-4DC1-83FA-6367FCCA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468FD-781A-43E4-80F1-77EEB382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0375"/>
            <a:ext cx="8312150" cy="1465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Comparing Spark Flink</a:t>
            </a:r>
            <a:br>
              <a:rPr lang="en-US" b="1" dirty="0"/>
            </a:br>
            <a:r>
              <a:rPr lang="en-US" b="1" dirty="0"/>
              <a:t> and MPI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333" y="3262108"/>
            <a:ext cx="10515600" cy="1500187"/>
          </a:xfrm>
        </p:spPr>
        <p:txBody>
          <a:bodyPr>
            <a:normAutofit/>
          </a:bodyPr>
          <a:lstStyle/>
          <a:p>
            <a:r>
              <a:rPr lang="en-US" sz="2800" dirty="0"/>
              <a:t>On Global Machine Learning.</a:t>
            </a:r>
          </a:p>
          <a:p>
            <a:r>
              <a:rPr lang="en-US" sz="2800" dirty="0"/>
              <a:t>Note this is not why Spark and Flink are successful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2CEFA-E2A1-4899-8C8C-6E9F25E0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3C4D-56B8-4472-A9C3-6E5A0B9E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65688" cy="1325563"/>
          </a:xfrm>
        </p:spPr>
        <p:txBody>
          <a:bodyPr/>
          <a:lstStyle/>
          <a:p>
            <a:r>
              <a:rPr lang="en-US" b="1" dirty="0"/>
              <a:t>Machine Learning with MPI, Spark </a:t>
            </a:r>
            <a:br>
              <a:rPr lang="en-US" b="1" dirty="0"/>
            </a:br>
            <a:r>
              <a:rPr lang="en-US" b="1" dirty="0"/>
              <a:t>and Flink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1825625"/>
            <a:ext cx="11251770" cy="4351338"/>
          </a:xfrm>
        </p:spPr>
        <p:txBody>
          <a:bodyPr>
            <a:normAutofit/>
          </a:bodyPr>
          <a:lstStyle/>
          <a:p>
            <a:r>
              <a:rPr lang="en-US" dirty="0"/>
              <a:t>Three algorithms implemented in three runtimes</a:t>
            </a:r>
          </a:p>
          <a:p>
            <a:pPr lvl="1"/>
            <a:r>
              <a:rPr lang="en-US" dirty="0"/>
              <a:t>Multidimensional Scaling (MDS)</a:t>
            </a:r>
          </a:p>
          <a:p>
            <a:pPr lvl="1"/>
            <a:r>
              <a:rPr lang="en-US" dirty="0" err="1"/>
              <a:t>Terasort</a:t>
            </a:r>
            <a:endParaRPr lang="en-US" dirty="0"/>
          </a:p>
          <a:p>
            <a:pPr lvl="1"/>
            <a:r>
              <a:rPr lang="en-US" dirty="0"/>
              <a:t>K-Means</a:t>
            </a:r>
          </a:p>
          <a:p>
            <a:r>
              <a:rPr lang="en-US" dirty="0"/>
              <a:t>Implementation in Java</a:t>
            </a:r>
          </a:p>
          <a:p>
            <a:pPr lvl="1"/>
            <a:r>
              <a:rPr lang="en-US" dirty="0"/>
              <a:t>MDS is the most complex algorithm - three nested parallel loops</a:t>
            </a:r>
          </a:p>
          <a:p>
            <a:pPr lvl="1"/>
            <a:r>
              <a:rPr lang="en-US" dirty="0"/>
              <a:t>K-Means - one parallel loop</a:t>
            </a:r>
          </a:p>
          <a:p>
            <a:pPr lvl="1"/>
            <a:r>
              <a:rPr lang="en-US" dirty="0" err="1"/>
              <a:t>Terasort</a:t>
            </a:r>
            <a:r>
              <a:rPr lang="en-US" dirty="0"/>
              <a:t> - no iterations</a:t>
            </a:r>
          </a:p>
          <a:p>
            <a:pPr lvl="1"/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E3758E-234D-48D3-B46B-A3A6FF4E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91A74-00EA-4D54-AB65-014B1F8E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DC2B-C2F7-4FBA-9067-4F8DC908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/>
          <a:lstStyle/>
          <a:p>
            <a:pPr algn="ctr"/>
            <a:r>
              <a:rPr lang="en-US" b="1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A6BB-723E-4E7D-AE17-3DDA4C74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38" y="1200935"/>
            <a:ext cx="11601262" cy="4783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two important types of convergence that will </a:t>
            </a:r>
            <a:br>
              <a:rPr lang="en-US" dirty="0"/>
            </a:br>
            <a:r>
              <a:rPr lang="en-US" dirty="0"/>
              <a:t>shape the near-term future of computing sciences. </a:t>
            </a:r>
          </a:p>
          <a:p>
            <a:r>
              <a:rPr lang="en-US" dirty="0"/>
              <a:t>The first is the convergence between HPC, Cloud, and Edge platforms for science. The focus of this presentation</a:t>
            </a:r>
          </a:p>
          <a:p>
            <a:r>
              <a:rPr lang="en-US" dirty="0"/>
              <a:t>The second is the integration between Simulations and Big Data applications. </a:t>
            </a:r>
          </a:p>
          <a:p>
            <a:r>
              <a:rPr lang="en-US" dirty="0"/>
              <a:t>We believe understanding these trends is not just a matter of idle speculation but is important in particular to conceptualize and design future computing platforms for Science. </a:t>
            </a:r>
          </a:p>
          <a:p>
            <a:r>
              <a:rPr lang="en-US" dirty="0"/>
              <a:t>The Twister2 paper presents our analysis of the convergence between simulations and big-data applications as well as selected research about managing the convergence between HPC, Cloud, and Edge platforms.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1D181-DD7B-4241-9CF3-9DC4CE5E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CCBA9-D5C3-4AA4-B2F5-8675037F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898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AF6230F-432D-46BF-BD29-252C7C59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86A5F-029A-4FDE-97E7-3D4A1D63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3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4" y="31246"/>
            <a:ext cx="10911283" cy="1227396"/>
          </a:xfrm>
        </p:spPr>
        <p:txBody>
          <a:bodyPr>
            <a:normAutofit/>
          </a:bodyPr>
          <a:lstStyle/>
          <a:p>
            <a:r>
              <a:rPr lang="en-US" b="1" dirty="0"/>
              <a:t>Multidimensional Scaling: </a:t>
            </a:r>
            <a:r>
              <a:rPr lang="en-US" sz="3600" b="1" dirty="0"/>
              <a:t>3 Nested Parallel </a:t>
            </a:r>
            <a:br>
              <a:rPr lang="en-US" sz="3600" b="1" dirty="0"/>
            </a:br>
            <a:r>
              <a:rPr lang="en-US" sz="3600" b="1" dirty="0"/>
              <a:t>Sections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80" y="1742516"/>
            <a:ext cx="4113730" cy="279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6" y="1742516"/>
            <a:ext cx="4664807" cy="28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" y="1171247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16 nodes 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varying number of nodes. Each node runs 20 parallel tasks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6DBF8F1-0A35-43E4-ACE1-07F4BC13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8333A1-A95B-4331-9A60-83295CBD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789" r="50492" b="4412"/>
          <a:stretch/>
        </p:blipFill>
        <p:spPr>
          <a:xfrm>
            <a:off x="1733493" y="0"/>
            <a:ext cx="103498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908" y="0"/>
            <a:ext cx="6072878" cy="1325563"/>
          </a:xfrm>
        </p:spPr>
        <p:txBody>
          <a:bodyPr/>
          <a:lstStyle/>
          <a:p>
            <a:r>
              <a:rPr lang="en-US" b="1" dirty="0" err="1"/>
              <a:t>Flink</a:t>
            </a:r>
            <a:r>
              <a:rPr lang="en-US" b="1" dirty="0"/>
              <a:t> MDS Dataflow Graph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8E58-F951-4531-9482-2A135C9F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2773" y="6492875"/>
            <a:ext cx="120226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</p:spTree>
    <p:extLst>
      <p:ext uri="{BB962C8B-B14F-4D97-AF65-F5344CB8AC3E}">
        <p14:creationId xmlns:p14="http://schemas.microsoft.com/office/powerpoint/2010/main" val="129196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27888" cy="1325563"/>
          </a:xfrm>
        </p:spPr>
        <p:txBody>
          <a:bodyPr/>
          <a:lstStyle/>
          <a:p>
            <a:r>
              <a:rPr lang="en-US" b="1" dirty="0" err="1"/>
              <a:t>Terasort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1" y="216977"/>
            <a:ext cx="3550959" cy="152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2" y="1953217"/>
            <a:ext cx="3938526" cy="258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6" y="2054332"/>
            <a:ext cx="3719887" cy="300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756" y="1491552"/>
            <a:ext cx="356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Sorting 1TB of data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810" y="4692671"/>
            <a:ext cx="5393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Terasort</a:t>
            </a:r>
            <a:r>
              <a:rPr lang="en-US" dirty="0"/>
              <a:t> execution time in 64 and 32 nodes. Only MPI shows the sorting time and communication time as other two frameworks doesn't provide a viable method to accurately measure them. Sorting time includes data save time. MPI-IB - MPI with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5875" y="5062003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Partition the data using a sample and regroup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5907" y="286830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data using MPI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1196CBD-36F5-4C46-A550-025F33C6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E124FD-565C-4F07-BCFB-790C62E6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9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 Twister2</a:t>
            </a:r>
            <a:br>
              <a:rPr lang="en-US" b="1" dirty="0"/>
            </a:br>
            <a:r>
              <a:rPr lang="en-US" b="1" dirty="0"/>
              <a:t>in detail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3A3FC-39B2-474D-8802-3A1926FE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5EA2-C04E-4F2B-A75A-FE635CAA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2702-C70D-470A-8BB6-6C1C7075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432"/>
            <a:ext cx="12192000" cy="886158"/>
          </a:xfrm>
        </p:spPr>
        <p:txBody>
          <a:bodyPr/>
          <a:lstStyle/>
          <a:p>
            <a:r>
              <a:rPr lang="en-US" b="1" dirty="0"/>
              <a:t>What do we need in runtime for distributed HPC </a:t>
            </a:r>
            <a:r>
              <a:rPr lang="en-US" b="1" dirty="0" err="1"/>
              <a:t>FaaS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AB98C-2766-4260-8DD9-603C4167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878305"/>
            <a:ext cx="11614483" cy="528186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Finish examination of all the current tools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Events</a:t>
            </a:r>
          </a:p>
          <a:p>
            <a:r>
              <a:rPr lang="en-US" dirty="0"/>
              <a:t>Handle State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Scheduling and Invocation of Function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Define and build infrastructure for data-flow graph that needs to be analyzed including data access API for different applications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data flow execution graph with internal event-driven model</a:t>
            </a:r>
          </a:p>
          <a:p>
            <a:r>
              <a:rPr lang="en-US" dirty="0"/>
              <a:t>Handle geographic distribution of Functions and Events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Design and build dataflow collective and P2P communication model (build on Harp)</a:t>
            </a:r>
          </a:p>
          <a:p>
            <a:r>
              <a:rPr lang="en-US" dirty="0"/>
              <a:t>Decide which streaming approach to adopt and integrate</a:t>
            </a:r>
          </a:p>
          <a:p>
            <a:r>
              <a:rPr lang="en-US" dirty="0"/>
              <a:t>Design and build in-memory dataset model (RDD improved) for backup and exchange of data in data flow (fault tolerance)</a:t>
            </a:r>
          </a:p>
          <a:p>
            <a:r>
              <a:rPr lang="en-US" dirty="0"/>
              <a:t>Support DevOps and server-hidden (</a:t>
            </a:r>
            <a:r>
              <a:rPr lang="en-US" dirty="0" err="1"/>
              <a:t>serverless</a:t>
            </a:r>
            <a:r>
              <a:rPr lang="en-US" dirty="0"/>
              <a:t>) cloud models</a:t>
            </a:r>
          </a:p>
          <a:p>
            <a:r>
              <a:rPr lang="en-US" dirty="0"/>
              <a:t>Support elasticity for </a:t>
            </a:r>
            <a:r>
              <a:rPr lang="en-US" dirty="0" err="1"/>
              <a:t>FaaS</a:t>
            </a:r>
            <a:r>
              <a:rPr lang="en-US" dirty="0"/>
              <a:t> (connected to server-hidden)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55302-5DC0-4D50-B596-5B40BBA91CEB}"/>
              </a:ext>
            </a:extLst>
          </p:cNvPr>
          <p:cNvSpPr txBox="1"/>
          <p:nvPr/>
        </p:nvSpPr>
        <p:spPr>
          <a:xfrm>
            <a:off x="8610600" y="1075174"/>
            <a:ext cx="296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is initial (current) work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A23EA-F5BC-4EA3-B0AF-D2C4A424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7FFB14-0D5C-485E-B8E9-871A789D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b="1" dirty="0"/>
              <a:t>Communication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5" y="751602"/>
            <a:ext cx="11747574" cy="548623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Characteristics: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(µs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Basic dataflow: </a:t>
            </a:r>
            <a:r>
              <a:rPr lang="en-US" dirty="0"/>
              <a:t>Model a computation as a graph</a:t>
            </a:r>
          </a:p>
          <a:p>
            <a:pPr lvl="1"/>
            <a:r>
              <a:rPr lang="en-US" dirty="0"/>
              <a:t>Nodes do computations with Task as computations and </a:t>
            </a:r>
            <a:br>
              <a:rPr lang="en-US" dirty="0"/>
            </a:br>
            <a:r>
              <a:rPr lang="en-US" dirty="0"/>
              <a:t>edges are asynchronous  communications</a:t>
            </a:r>
          </a:p>
          <a:p>
            <a:pPr lvl="1"/>
            <a:r>
              <a:rPr lang="en-US" dirty="0"/>
              <a:t>A computation is activated when its input data dependencies</a:t>
            </a:r>
            <a:br>
              <a:rPr lang="en-US" dirty="0"/>
            </a:br>
            <a:r>
              <a:rPr lang="en-US" dirty="0"/>
              <a:t> are satisfied</a:t>
            </a:r>
          </a:p>
          <a:p>
            <a:r>
              <a:rPr lang="en-US" b="1" dirty="0"/>
              <a:t>Streaming dataflow: </a:t>
            </a:r>
            <a:r>
              <a:rPr lang="en-US" dirty="0"/>
              <a:t>with data partitioned into streams</a:t>
            </a:r>
          </a:p>
          <a:p>
            <a:pPr lvl="1"/>
            <a:r>
              <a:rPr lang="en-US" dirty="0"/>
              <a:t>Streams are unbounded, ordered data tuples</a:t>
            </a:r>
          </a:p>
          <a:p>
            <a:pPr lvl="1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 and keep track of state</a:t>
            </a:r>
          </a:p>
          <a:p>
            <a:pPr lvl="1"/>
            <a:r>
              <a:rPr lang="en-US" dirty="0"/>
              <a:t>There is both Model and Data, but only communicate the model</a:t>
            </a:r>
          </a:p>
          <a:p>
            <a:pPr lvl="1"/>
            <a:r>
              <a:rPr lang="en-US" dirty="0"/>
              <a:t>Collective communication operations such as </a:t>
            </a:r>
            <a:r>
              <a:rPr lang="en-US" dirty="0" err="1"/>
              <a:t>AllReduce</a:t>
            </a:r>
            <a:r>
              <a:rPr lang="en-US" dirty="0"/>
              <a:t>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F9FE4-E43F-4496-B830-80313DED5C9B}"/>
              </a:ext>
            </a:extLst>
          </p:cNvPr>
          <p:cNvGrpSpPr/>
          <p:nvPr/>
        </p:nvGrpSpPr>
        <p:grpSpPr>
          <a:xfrm>
            <a:off x="8145651" y="1657943"/>
            <a:ext cx="3905672" cy="1834714"/>
            <a:chOff x="8142301" y="892280"/>
            <a:chExt cx="3905672" cy="183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A4A876-11D0-419B-9CCF-A1642F469BBC}"/>
                </a:ext>
              </a:extLst>
            </p:cNvPr>
            <p:cNvGrpSpPr/>
            <p:nvPr/>
          </p:nvGrpSpPr>
          <p:grpSpPr>
            <a:xfrm>
              <a:off x="8142301" y="892280"/>
              <a:ext cx="3679798" cy="1834714"/>
              <a:chOff x="2289697" y="2647765"/>
              <a:chExt cx="3679798" cy="183471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93281B-5E32-4839-9CDE-0269D78A2D8E}"/>
                  </a:ext>
                </a:extLst>
              </p:cNvPr>
              <p:cNvGrpSpPr/>
              <p:nvPr/>
            </p:nvGrpSpPr>
            <p:grpSpPr>
              <a:xfrm>
                <a:off x="2289698" y="2870446"/>
                <a:ext cx="3679797" cy="859655"/>
                <a:chOff x="2289698" y="1324252"/>
                <a:chExt cx="3679797" cy="859655"/>
              </a:xfrm>
            </p:grpSpPr>
            <p:sp>
              <p:nvSpPr>
                <p:cNvPr id="18" name="Rounded Rectangle 24">
                  <a:extLst>
                    <a:ext uri="{FF2B5EF4-FFF2-40B4-BE49-F238E27FC236}">
                      <a16:creationId xmlns:a16="http://schemas.microsoft.com/office/drawing/2014/main" id="{934AA500-9FDD-4294-BA5D-DEE65BBB0454}"/>
                    </a:ext>
                  </a:extLst>
                </p:cNvPr>
                <p:cNvSpPr/>
                <p:nvPr/>
              </p:nvSpPr>
              <p:spPr>
                <a:xfrm>
                  <a:off x="2689194" y="1324252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</a:p>
              </p:txBody>
            </p:sp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644605A2-9505-4539-9811-BEAB0BAFF14F}"/>
                    </a:ext>
                  </a:extLst>
                </p:cNvPr>
                <p:cNvSpPr/>
                <p:nvPr/>
              </p:nvSpPr>
              <p:spPr>
                <a:xfrm>
                  <a:off x="3783368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</a:t>
                  </a:r>
                </a:p>
              </p:txBody>
            </p:sp>
            <p:sp>
              <p:nvSpPr>
                <p:cNvPr id="20" name="Rounded Rectangle 26">
                  <a:extLst>
                    <a:ext uri="{FF2B5EF4-FFF2-40B4-BE49-F238E27FC236}">
                      <a16:creationId xmlns:a16="http://schemas.microsoft.com/office/drawing/2014/main" id="{88C3AEAD-D8E4-4861-A75F-94356737AEB7}"/>
                    </a:ext>
                  </a:extLst>
                </p:cNvPr>
                <p:cNvSpPr/>
                <p:nvPr/>
              </p:nvSpPr>
              <p:spPr>
                <a:xfrm>
                  <a:off x="4877542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92C765-5D9D-4FAB-B6D3-37AAEE9AD08D}"/>
                    </a:ext>
                  </a:extLst>
                </p:cNvPr>
                <p:cNvCxnSpPr>
                  <a:stCxn id="18" idx="3"/>
                  <a:endCxn id="19" idx="1"/>
                </p:cNvCxnSpPr>
                <p:nvPr/>
              </p:nvCxnSpPr>
              <p:spPr>
                <a:xfrm>
                  <a:off x="3381652" y="1510683"/>
                  <a:ext cx="401716" cy="486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751238A-0718-471A-811A-DE0915C92A7E}"/>
                    </a:ext>
                  </a:extLst>
                </p:cNvPr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4475826" y="1997476"/>
                  <a:ext cx="40171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6E7D0A-2732-40BE-97C3-4742E8C9489F}"/>
                    </a:ext>
                  </a:extLst>
                </p:cNvPr>
                <p:cNvCxnSpPr/>
                <p:nvPr/>
              </p:nvCxnSpPr>
              <p:spPr>
                <a:xfrm>
                  <a:off x="2289698" y="1503285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C1172E7-8D94-47CF-94F0-88265FB63EEE}"/>
                    </a:ext>
                  </a:extLst>
                </p:cNvPr>
                <p:cNvCxnSpPr/>
                <p:nvPr/>
              </p:nvCxnSpPr>
              <p:spPr>
                <a:xfrm>
                  <a:off x="5570000" y="1997476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FCAB2942-BF47-4F10-8572-296656CAAD89}"/>
                  </a:ext>
                </a:extLst>
              </p:cNvPr>
              <p:cNvSpPr/>
              <p:nvPr/>
            </p:nvSpPr>
            <p:spPr>
              <a:xfrm>
                <a:off x="2689194" y="3730100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8" name="Rounded Rectangle 14">
                <a:extLst>
                  <a:ext uri="{FF2B5EF4-FFF2-40B4-BE49-F238E27FC236}">
                    <a16:creationId xmlns:a16="http://schemas.microsoft.com/office/drawing/2014/main" id="{E4FA497F-7649-4A3E-8313-02CC4687F98A}"/>
                  </a:ext>
                </a:extLst>
              </p:cNvPr>
              <p:cNvSpPr/>
              <p:nvPr/>
            </p:nvSpPr>
            <p:spPr>
              <a:xfrm>
                <a:off x="3783368" y="2647765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9" name="Rounded Rectangle 15">
                <a:extLst>
                  <a:ext uri="{FF2B5EF4-FFF2-40B4-BE49-F238E27FC236}">
                    <a16:creationId xmlns:a16="http://schemas.microsoft.com/office/drawing/2014/main" id="{79A0288C-B427-48AE-8FB1-766A5F787D45}"/>
                  </a:ext>
                </a:extLst>
              </p:cNvPr>
              <p:cNvSpPr/>
              <p:nvPr/>
            </p:nvSpPr>
            <p:spPr>
              <a:xfrm>
                <a:off x="3783368" y="4109617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39834C1-15A8-4A44-8F16-A3AFE9DD533E}"/>
                  </a:ext>
                </a:extLst>
              </p:cNvPr>
              <p:cNvCxnSpPr/>
              <p:nvPr/>
            </p:nvCxnSpPr>
            <p:spPr>
              <a:xfrm>
                <a:off x="2289697" y="3916531"/>
                <a:ext cx="3994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484747-9D60-41C2-9B3C-07689357A382}"/>
                  </a:ext>
                </a:extLst>
              </p:cNvPr>
              <p:cNvCxnSpPr>
                <a:stCxn id="18" idx="3"/>
                <a:endCxn id="8" idx="1"/>
              </p:cNvCxnSpPr>
              <p:nvPr/>
            </p:nvCxnSpPr>
            <p:spPr>
              <a:xfrm flipV="1">
                <a:off x="3381652" y="2834196"/>
                <a:ext cx="401716" cy="222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DA10452-41C6-4632-BB92-574C923978B1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381652" y="3056877"/>
                <a:ext cx="401716" cy="1239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FD9C56-AE25-465F-ACF6-41625B6826AD}"/>
                  </a:ext>
                </a:extLst>
              </p:cNvPr>
              <p:cNvCxnSpPr>
                <a:stCxn id="7" idx="3"/>
                <a:endCxn id="9" idx="1"/>
              </p:cNvCxnSpPr>
              <p:nvPr/>
            </p:nvCxnSpPr>
            <p:spPr>
              <a:xfrm>
                <a:off x="3381652" y="3916531"/>
                <a:ext cx="401716" cy="379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CF0C8E9-00BD-4445-A43E-7416E5EC149F}"/>
                  </a:ext>
                </a:extLst>
              </p:cNvPr>
              <p:cNvCxnSpPr>
                <a:stCxn id="7" idx="3"/>
                <a:endCxn id="19" idx="1"/>
              </p:cNvCxnSpPr>
              <p:nvPr/>
            </p:nvCxnSpPr>
            <p:spPr>
              <a:xfrm flipV="1">
                <a:off x="3381652" y="3543670"/>
                <a:ext cx="401716" cy="3728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5ED828-1DA1-4316-920C-16DCD378AEF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 flipV="1">
                <a:off x="3381652" y="2834196"/>
                <a:ext cx="401716" cy="108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BA6D83-4690-4011-AD17-39AA7E258402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4483963" y="2844553"/>
                <a:ext cx="393579" cy="699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A1CD7E-CF93-43CA-8675-708C1371B18C}"/>
                  </a:ext>
                </a:extLst>
              </p:cNvPr>
              <p:cNvCxnSpPr>
                <a:stCxn id="9" idx="3"/>
                <a:endCxn id="20" idx="1"/>
              </p:cNvCxnSpPr>
              <p:nvPr/>
            </p:nvCxnSpPr>
            <p:spPr>
              <a:xfrm flipV="1">
                <a:off x="4475826" y="3543670"/>
                <a:ext cx="401716" cy="75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BCE14B-955C-4990-9787-6C472467FA6F}"/>
                </a:ext>
              </a:extLst>
            </p:cNvPr>
            <p:cNvSpPr txBox="1"/>
            <p:nvPr/>
          </p:nvSpPr>
          <p:spPr>
            <a:xfrm flipH="1">
              <a:off x="10766561" y="2171231"/>
              <a:ext cx="1281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Dataflow</a:t>
              </a:r>
            </a:p>
          </p:txBody>
        </p: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43A110E-96DE-43FA-B5FD-C036E98A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884C689-E7DB-47F4-9AC8-0E8D728F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0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0895"/>
          </a:xfrm>
        </p:spPr>
        <p:txBody>
          <a:bodyPr/>
          <a:lstStyle/>
          <a:p>
            <a:r>
              <a:rPr lang="en-US" b="1" dirty="0"/>
              <a:t>Communication Primitives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5505"/>
          <a:stretch/>
        </p:blipFill>
        <p:spPr>
          <a:xfrm>
            <a:off x="4803183" y="1065118"/>
            <a:ext cx="7184483" cy="493698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960895"/>
            <a:ext cx="4803183" cy="5145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Need Collectives and Point to point</a:t>
            </a:r>
          </a:p>
          <a:p>
            <a:r>
              <a:rPr lang="en-US" sz="3200" dirty="0"/>
              <a:t>Real Dataflow and in-place</a:t>
            </a:r>
          </a:p>
          <a:p>
            <a:r>
              <a:rPr lang="en-US" sz="3200" dirty="0"/>
              <a:t>Big data systems do not implement optimized communications</a:t>
            </a:r>
          </a:p>
          <a:p>
            <a:r>
              <a:rPr lang="en-US" sz="3200" dirty="0"/>
              <a:t>It is interesting to see no Big data </a:t>
            </a:r>
            <a:r>
              <a:rPr lang="en-US" sz="3200" dirty="0" err="1"/>
              <a:t>AllReduce</a:t>
            </a:r>
            <a:r>
              <a:rPr lang="en-US" sz="3200" dirty="0"/>
              <a:t> implementations</a:t>
            </a:r>
          </a:p>
          <a:p>
            <a:pPr lvl="1"/>
            <a:r>
              <a:rPr lang="en-US" sz="2800" dirty="0"/>
              <a:t>AllReduce has to be done with Reduce + Broadcast</a:t>
            </a:r>
          </a:p>
          <a:p>
            <a:r>
              <a:rPr lang="en-US" sz="3200" dirty="0"/>
              <a:t>Should consider RDMA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6F1D9-3DE8-4EB6-8DC5-322B19CA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A8EEF2-A756-43AE-93D4-F518CE46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6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0" y="1"/>
            <a:ext cx="1211336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E7E56-F439-4C5D-BDEB-ADC594B9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35A64-0A5D-4BB3-9540-07E3863C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02"/>
            <a:ext cx="10515600" cy="1018773"/>
          </a:xfrm>
        </p:spPr>
        <p:txBody>
          <a:bodyPr/>
          <a:lstStyle/>
          <a:p>
            <a:r>
              <a:rPr lang="en-US" b="1" dirty="0"/>
              <a:t>Dataflow Graph State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7" y="973394"/>
            <a:ext cx="11893054" cy="5086443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State </a:t>
            </a:r>
            <a:r>
              <a:rPr lang="en-US" sz="3200" dirty="0"/>
              <a:t>is a key issue and handled differently in systems</a:t>
            </a:r>
          </a:p>
          <a:p>
            <a:pPr lvl="1"/>
            <a:r>
              <a:rPr lang="en-US" sz="2800" dirty="0"/>
              <a:t>CORBA, AMT, MPI and Storm/Heron have long running tasks that preserve state</a:t>
            </a:r>
          </a:p>
          <a:p>
            <a:pPr lvl="1"/>
            <a:r>
              <a:rPr lang="en-US" sz="2800" dirty="0"/>
              <a:t>Spark and Flink preserve datasets across dataflow node using in-memory databases</a:t>
            </a:r>
          </a:p>
          <a:p>
            <a:pPr lvl="1"/>
            <a:r>
              <a:rPr lang="en-US" sz="2800" dirty="0"/>
              <a:t>All systems agree on coarse grain dataflow; only  keep state by exchanging data.</a:t>
            </a:r>
          </a:p>
          <a:p>
            <a:r>
              <a:rPr lang="en-US" sz="3200" b="1" dirty="0"/>
              <a:t>Scheduling</a:t>
            </a:r>
            <a:r>
              <a:rPr lang="en-US" sz="3200" dirty="0"/>
              <a:t> is one key area where dataflow systems differ</a:t>
            </a:r>
          </a:p>
          <a:p>
            <a:pPr lvl="1"/>
            <a:r>
              <a:rPr lang="en-US" sz="2800" dirty="0"/>
              <a:t>Dynamic Scheduling (Spark)</a:t>
            </a:r>
          </a:p>
          <a:p>
            <a:pPr lvl="2"/>
            <a:r>
              <a:rPr lang="en-US" sz="2400" dirty="0"/>
              <a:t>Fine grain control of dataflow graph</a:t>
            </a:r>
          </a:p>
          <a:p>
            <a:pPr lvl="2"/>
            <a:r>
              <a:rPr lang="en-US" sz="2400" dirty="0"/>
              <a:t>Graph cannot be optimized</a:t>
            </a:r>
          </a:p>
          <a:p>
            <a:pPr lvl="1"/>
            <a:r>
              <a:rPr lang="en-US" sz="2800" dirty="0"/>
              <a:t>Static Scheduling (Flink)</a:t>
            </a:r>
          </a:p>
          <a:p>
            <a:pPr lvl="2"/>
            <a:r>
              <a:rPr lang="en-US" sz="2400" dirty="0"/>
              <a:t>Less control of the dataflow graph</a:t>
            </a:r>
          </a:p>
          <a:p>
            <a:pPr lvl="2"/>
            <a:r>
              <a:rPr lang="en-US" sz="2400" dirty="0"/>
              <a:t>Graph can be optimized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E92E23-41A6-4372-83E4-86FDB6E4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C98E7-8DF9-472B-AE14-0CF88B39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339"/>
            <a:ext cx="12059322" cy="5200501"/>
          </a:xfrm>
        </p:spPr>
        <p:txBody>
          <a:bodyPr>
            <a:normAutofit/>
          </a:bodyPr>
          <a:lstStyle/>
          <a:p>
            <a:r>
              <a:rPr lang="en-US" dirty="0"/>
              <a:t>Data gaining in importance compared to simulations</a:t>
            </a:r>
          </a:p>
          <a:p>
            <a:pPr lvl="1"/>
            <a:r>
              <a:rPr lang="en-US" sz="2800" dirty="0"/>
              <a:t>Data analysis techniques changing with old and new applications</a:t>
            </a:r>
          </a:p>
          <a:p>
            <a:r>
              <a:rPr lang="en-US" dirty="0"/>
              <a:t>All forms of IT increasing in importance; both data and simulations increasing</a:t>
            </a:r>
          </a:p>
          <a:p>
            <a:r>
              <a:rPr lang="en-US" dirty="0"/>
              <a:t>Internet of Things and </a:t>
            </a:r>
            <a:r>
              <a:rPr lang="en-US" b="1" dirty="0"/>
              <a:t>Edge Computing </a:t>
            </a:r>
            <a:r>
              <a:rPr lang="en-US" dirty="0"/>
              <a:t>growing in importance</a:t>
            </a:r>
          </a:p>
          <a:p>
            <a:r>
              <a:rPr lang="en-US" b="1" dirty="0"/>
              <a:t>Exascale initiative </a:t>
            </a:r>
            <a:r>
              <a:rPr lang="en-US" dirty="0"/>
              <a:t>driving large supercomputers</a:t>
            </a:r>
          </a:p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sz="2800" dirty="0"/>
              <a:t>Clouds becoming diverse with subsystems containing GPU’s, FPGA’s, high performance networks, storage, memory …</a:t>
            </a:r>
          </a:p>
          <a:p>
            <a:pPr lvl="1"/>
            <a:r>
              <a:rPr lang="en-US" sz="2800" dirty="0"/>
              <a:t>They have economies of scale; hard to compete with</a:t>
            </a:r>
          </a:p>
          <a:p>
            <a:r>
              <a:rPr lang="en-US" b="1" dirty="0" err="1"/>
              <a:t>Serverless</a:t>
            </a:r>
            <a:r>
              <a:rPr lang="en-US" b="1" dirty="0"/>
              <a:t> (server hidden) computing attractive to user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9" y="0"/>
            <a:ext cx="10515600" cy="1061389"/>
          </a:xfrm>
        </p:spPr>
        <p:txBody>
          <a:bodyPr/>
          <a:lstStyle/>
          <a:p>
            <a:pPr algn="ctr"/>
            <a:r>
              <a:rPr lang="en-US" b="1" dirty="0"/>
              <a:t>Important Trends 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80A335-8A3E-4467-8F2E-501A3115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63A0-49AA-41F0-A233-3B51E431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Fault Tolerance and State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26517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Similar form of</a:t>
            </a:r>
            <a:r>
              <a:rPr lang="en-US" sz="3600" b="1" dirty="0"/>
              <a:t> check-pointing </a:t>
            </a:r>
            <a:r>
              <a:rPr lang="en-US" sz="3600" dirty="0"/>
              <a:t>mechanism is used </a:t>
            </a:r>
            <a:br>
              <a:rPr lang="en-US" sz="3600" dirty="0"/>
            </a:br>
            <a:r>
              <a:rPr lang="en-US" sz="3600" dirty="0"/>
              <a:t>already in HPC and Big Data </a:t>
            </a:r>
          </a:p>
          <a:p>
            <a:pPr lvl="1"/>
            <a:r>
              <a:rPr lang="en-US" sz="3200" dirty="0"/>
              <a:t>although HPC informal as doesn’t typically specify as a dataflow graph</a:t>
            </a:r>
          </a:p>
          <a:p>
            <a:pPr lvl="1"/>
            <a:r>
              <a:rPr lang="en-US" sz="3200" dirty="0"/>
              <a:t>Flink and Spark do better than MPI due to use of</a:t>
            </a:r>
            <a:r>
              <a:rPr lang="en-US" sz="3200" b="1" dirty="0"/>
              <a:t> database </a:t>
            </a:r>
            <a:r>
              <a:rPr lang="en-US" sz="3200" dirty="0"/>
              <a:t>technologies; MPI is a bit harder due to richer state but there is an obvious integrated model using RDD type snapshots of MPI style jobs</a:t>
            </a:r>
          </a:p>
          <a:p>
            <a:r>
              <a:rPr lang="en-US" sz="3600" dirty="0"/>
              <a:t>Checkpoint </a:t>
            </a:r>
            <a:r>
              <a:rPr lang="en-US" sz="3600" b="1" dirty="0"/>
              <a:t>after each stage of the dataflow graph</a:t>
            </a:r>
          </a:p>
          <a:p>
            <a:pPr lvl="1"/>
            <a:r>
              <a:rPr lang="en-US" sz="3200" dirty="0"/>
              <a:t>Natural synchronization point</a:t>
            </a:r>
          </a:p>
          <a:p>
            <a:pPr lvl="1"/>
            <a:r>
              <a:rPr lang="en-US" sz="3200" dirty="0"/>
              <a:t>Let’s allows user to choose when to checkpoint (not every stage)</a:t>
            </a:r>
          </a:p>
          <a:p>
            <a:pPr lvl="1"/>
            <a:r>
              <a:rPr lang="en-US" sz="3200" dirty="0"/>
              <a:t>Save state as user specifies; Spark just saves Model state which is insufficient for complex algorithms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3779C0-8146-4ED8-A124-6E0CDDCE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E05D7-E69B-4DA9-8997-92C44B50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71B9-6B3C-44DA-B803-1707CAAA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2" y="0"/>
            <a:ext cx="11136824" cy="1325563"/>
          </a:xfrm>
        </p:spPr>
        <p:txBody>
          <a:bodyPr/>
          <a:lstStyle/>
          <a:p>
            <a:r>
              <a:rPr lang="en-US" b="1" dirty="0"/>
              <a:t>Spark </a:t>
            </a:r>
            <a:r>
              <a:rPr lang="en-US" b="1" dirty="0" err="1"/>
              <a:t>Kmeans</a:t>
            </a:r>
            <a:r>
              <a:rPr lang="en-US" b="1" dirty="0"/>
              <a:t>                Flink Streaming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5D6-F2F1-4B5B-A45C-08F68F8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22" y="1694985"/>
            <a:ext cx="4880675" cy="4351338"/>
          </a:xfrm>
        </p:spPr>
        <p:txBody>
          <a:bodyPr>
            <a:normAutofit/>
          </a:bodyPr>
          <a:lstStyle/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image.slidesharecdn.com/streaminganalyticswithapacheflinkstephanewen-160511192751/95/advanced-streaming-analytics-with-apache-flink-and-apache-kafka-stephan-ewen-8-638.jpg?cb=1462995019">
            <a:extLst>
              <a:ext uri="{FF2B5EF4-FFF2-40B4-BE49-F238E27FC236}">
                <a16:creationId xmlns:a16="http://schemas.microsoft.com/office/drawing/2014/main" id="{C874D6C0-C22B-4FD4-A87E-B10BDDC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6" y="929898"/>
            <a:ext cx="7347643" cy="41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A4D520-A331-41CC-8EDF-A82F36A1169D}"/>
              </a:ext>
            </a:extLst>
          </p:cNvPr>
          <p:cNvGrpSpPr/>
          <p:nvPr/>
        </p:nvGrpSpPr>
        <p:grpSpPr>
          <a:xfrm>
            <a:off x="752167" y="4762045"/>
            <a:ext cx="747252" cy="622664"/>
            <a:chOff x="752167" y="4762045"/>
            <a:chExt cx="747252" cy="6226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3068A0-72F8-480A-994E-F62B680AAF49}"/>
                </a:ext>
              </a:extLst>
            </p:cNvPr>
            <p:cNvCxnSpPr>
              <a:cxnSpLocks/>
            </p:cNvCxnSpPr>
            <p:nvPr/>
          </p:nvCxnSpPr>
          <p:spPr>
            <a:xfrm>
              <a:off x="752167" y="4762045"/>
              <a:ext cx="0" cy="6046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6AA33-C274-48C1-AAFB-5D39101124E8}"/>
                </a:ext>
              </a:extLst>
            </p:cNvPr>
            <p:cNvCxnSpPr>
              <a:cxnSpLocks/>
            </p:cNvCxnSpPr>
            <p:nvPr/>
          </p:nvCxnSpPr>
          <p:spPr>
            <a:xfrm>
              <a:off x="752167" y="5384709"/>
              <a:ext cx="7472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E7BCFA-54C9-444A-A110-D9A8033155AE}"/>
              </a:ext>
            </a:extLst>
          </p:cNvPr>
          <p:cNvSpPr txBox="1"/>
          <p:nvPr/>
        </p:nvSpPr>
        <p:spPr>
          <a:xfrm>
            <a:off x="1524101" y="5153876"/>
            <a:ext cx="199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Store C in RDD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F95860-69A3-488A-9843-C239F688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579B5-4CD7-43E4-ABA3-AD7E7A99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171"/>
            <a:ext cx="12191999" cy="1057534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705"/>
            <a:ext cx="12034684" cy="4983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suggest an 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Expand current technology of </a:t>
            </a:r>
            <a:r>
              <a:rPr lang="en-US" dirty="0" err="1"/>
              <a:t>FaaS</a:t>
            </a:r>
            <a:r>
              <a:rPr lang="en-US" dirty="0"/>
              <a:t> (Function as a Service) and server-hidden (</a:t>
            </a:r>
            <a:r>
              <a:rPr lang="en-US" dirty="0" err="1"/>
              <a:t>serverless</a:t>
            </a:r>
            <a:r>
              <a:rPr lang="en-US" dirty="0"/>
              <a:t>) computing</a:t>
            </a:r>
          </a:p>
          <a:p>
            <a:r>
              <a:rPr lang="en-US" dirty="0"/>
              <a:t>We have built a high performance data analysis library SPIDAL</a:t>
            </a:r>
          </a:p>
          <a:p>
            <a:r>
              <a:rPr lang="en-US" dirty="0"/>
              <a:t>We have integrated HPC into many Apache systems with HPC-ABDS</a:t>
            </a:r>
          </a:p>
          <a:p>
            <a:r>
              <a:rPr lang="en-US" dirty="0"/>
              <a:t>We have done a very preliminary analysis of the different runtimes of Hadoop, Spark, Flink, Storm, Heron, Naiad, DARMA (HPC Asynchronous Many Task)</a:t>
            </a:r>
          </a:p>
          <a:p>
            <a:pPr lvl="1"/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Need to be careful about treatment of state – more research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980BB-9D6A-4E39-9415-3AFD4C1CD514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0830C-1912-4BD1-9C84-36F46BD9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D79CF0-3664-4DF9-9CB1-FD903076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7D5-CC80-4FE6-9CB4-23B23C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" y="0"/>
            <a:ext cx="4987413" cy="16765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Event-Driven and </a:t>
            </a:r>
            <a:r>
              <a:rPr lang="en-US" b="1" dirty="0" err="1">
                <a:latin typeface="+mn-lt"/>
              </a:rPr>
              <a:t>Serverless</a:t>
            </a:r>
            <a:r>
              <a:rPr lang="en-US" b="1" dirty="0">
                <a:latin typeface="+mn-lt"/>
              </a:rPr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895F-4299-4D32-AA78-E3E9DE0B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0"/>
            <a:ext cx="7325031" cy="2861691"/>
          </a:xfrm>
        </p:spPr>
        <p:txBody>
          <a:bodyPr>
            <a:normAutofit fontScale="92500"/>
          </a:bodyPr>
          <a:lstStyle/>
          <a:p>
            <a:r>
              <a:rPr lang="en-US" dirty="0"/>
              <a:t>Cloud-owner Provided Cloud-native platform  for</a:t>
            </a:r>
          </a:p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and</a:t>
            </a:r>
          </a:p>
          <a:p>
            <a:r>
              <a:rPr lang="en-US" dirty="0"/>
              <a:t>Event-driven applications which </a:t>
            </a:r>
          </a:p>
          <a:p>
            <a:r>
              <a:rPr lang="en-US" dirty="0"/>
              <a:t>Scale up and down instantly and automatically and</a:t>
            </a:r>
          </a:p>
          <a:p>
            <a:r>
              <a:rPr lang="en-US" dirty="0"/>
              <a:t>Charges for actual usage at a millisecond granularity</a:t>
            </a:r>
          </a:p>
        </p:txBody>
      </p:sp>
      <p:pic>
        <p:nvPicPr>
          <p:cNvPr id="1026" name="Picture 2" descr="https://docs.google.com/drawings/d/sUvoDPhzqReu3L7TUIArRwQ/image?w=624&amp;h=356&amp;rev=144&amp;ac=1">
            <a:extLst>
              <a:ext uri="{FF2B5EF4-FFF2-40B4-BE49-F238E27FC236}">
                <a16:creationId xmlns:a16="http://schemas.microsoft.com/office/drawing/2014/main" id="{3A4234AA-73ED-4213-AD0E-E35F96A1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" y="2383141"/>
            <a:ext cx="6407677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FD559-8FAF-48D0-A3FC-34FD4B073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79"/>
          <a:stretch/>
        </p:blipFill>
        <p:spPr>
          <a:xfrm>
            <a:off x="6461761" y="2734289"/>
            <a:ext cx="5698772" cy="33045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8D62F-8FF9-4E8B-AD79-01A4462C13E5}"/>
              </a:ext>
            </a:extLst>
          </p:cNvPr>
          <p:cNvSpPr txBox="1"/>
          <p:nvPr/>
        </p:nvSpPr>
        <p:spPr>
          <a:xfrm>
            <a:off x="342204" y="1660529"/>
            <a:ext cx="380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 </a:t>
            </a:r>
            <a:r>
              <a:rPr lang="en-US" sz="2400" dirty="0" err="1"/>
              <a:t>GridSolve</a:t>
            </a:r>
            <a:r>
              <a:rPr lang="en-US" sz="2400" dirty="0"/>
              <a:t> as </a:t>
            </a:r>
            <a:r>
              <a:rPr lang="en-US" sz="2400" dirty="0" err="1"/>
              <a:t>FaaS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68F694-384E-44FF-8C2F-D0A4A6F2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742FA-F4B4-452E-905F-7EBC0C90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34526-54A9-4BF8-BE98-89097A7003A8}"/>
              </a:ext>
            </a:extLst>
          </p:cNvPr>
          <p:cNvSpPr txBox="1"/>
          <p:nvPr/>
        </p:nvSpPr>
        <p:spPr>
          <a:xfrm>
            <a:off x="6342737" y="5858704"/>
            <a:ext cx="581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review http://dx.doi.org/10.13140/RG.2.2.15007.87206 </a:t>
            </a:r>
          </a:p>
        </p:txBody>
      </p:sp>
    </p:spTree>
    <p:extLst>
      <p:ext uri="{BB962C8B-B14F-4D97-AF65-F5344CB8AC3E}">
        <p14:creationId xmlns:p14="http://schemas.microsoft.com/office/powerpoint/2010/main" val="36047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864" y="375431"/>
            <a:ext cx="12120465" cy="57047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Rich software stacks: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HPC</a:t>
            </a:r>
            <a:r>
              <a:rPr lang="en-US" dirty="0"/>
              <a:t> for Parallel Computing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Apache</a:t>
            </a:r>
            <a:r>
              <a:rPr lang="en-US" dirty="0"/>
              <a:t> for Big Data Software Stack ABDS including some edge computing (streaming data)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On general principles parallel and distributed computing have different requirements even if sometimes similar functionalities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Big Data requirements are not clear but there are a few key use types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dirty="0"/>
              <a:t>Pleasingly parallel 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Current workloads stress 1) and 2) and are suited to current clouds and to ABDS (no HPC)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69" y="99219"/>
            <a:ext cx="10515600" cy="5524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Important Trends II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EE210A-81F7-47D2-9896-55C196D2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9FC5D-09FD-4553-8E93-ED5ABC1E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2891"/>
            <a:ext cx="12191999" cy="5129936"/>
          </a:xfrm>
        </p:spPr>
        <p:txBody>
          <a:bodyPr>
            <a:normAutofit/>
          </a:bodyPr>
          <a:lstStyle/>
          <a:p>
            <a:r>
              <a:rPr lang="en-US" b="1" dirty="0"/>
              <a:t>Supercomputers </a:t>
            </a:r>
            <a:r>
              <a:rPr lang="en-US" dirty="0"/>
              <a:t>will be essential for large simulations </a:t>
            </a:r>
            <a:br>
              <a:rPr lang="en-US" dirty="0"/>
            </a:br>
            <a:r>
              <a:rPr lang="en-US" dirty="0"/>
              <a:t>and will run other applications </a:t>
            </a:r>
          </a:p>
          <a:p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/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/>
            <a:r>
              <a:rPr lang="en-US" sz="2800" dirty="0"/>
              <a:t>Clouds running in multiple giant datacenters offering all types of computing</a:t>
            </a:r>
          </a:p>
          <a:p>
            <a:pPr lvl="1"/>
            <a:r>
              <a:rPr lang="en-US" sz="2800" dirty="0"/>
              <a:t>Distributed data sources associated with device and Fog processing resources</a:t>
            </a:r>
          </a:p>
          <a:p>
            <a:pPr lvl="1"/>
            <a:r>
              <a:rPr lang="en-US" sz="2800" dirty="0"/>
              <a:t>Server-hidden computing for user pleasure</a:t>
            </a:r>
          </a:p>
          <a:p>
            <a:pPr lvl="1"/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</a:t>
            </a:r>
          </a:p>
          <a:p>
            <a:pPr lvl="1"/>
            <a:r>
              <a:rPr lang="en-US" sz="2800" dirty="0"/>
              <a:t>Needing parallel and distributed (Grid) computing ideas</a:t>
            </a:r>
          </a:p>
          <a:p>
            <a:pPr lvl="1"/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952232"/>
          </a:xfrm>
        </p:spPr>
        <p:txBody>
          <a:bodyPr/>
          <a:lstStyle/>
          <a:p>
            <a:pPr algn="ctr"/>
            <a:r>
              <a:rPr lang="en-US" b="1" dirty="0"/>
              <a:t>Predictions/Assumptions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41F5DF-DC36-4565-858F-A94BF073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D332A-0E53-4618-B009-5A5CD36D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5916"/>
            <a:ext cx="12191998" cy="5153962"/>
          </a:xfrm>
        </p:spPr>
        <p:txBody>
          <a:bodyPr>
            <a:normAutofit/>
          </a:bodyPr>
          <a:lstStyle/>
          <a:p>
            <a:r>
              <a:rPr lang="en-US" b="1" dirty="0"/>
              <a:t>Nexus 1: Applications </a:t>
            </a:r>
            <a:r>
              <a:rPr lang="en-US" dirty="0"/>
              <a:t>– Divide use cases into </a:t>
            </a:r>
            <a:r>
              <a:rPr lang="en-US" b="1" dirty="0"/>
              <a:t>Data</a:t>
            </a:r>
            <a:r>
              <a:rPr lang="en-US" dirty="0"/>
              <a:t> and </a:t>
            </a:r>
            <a:r>
              <a:rPr lang="en-US" b="1" dirty="0"/>
              <a:t>Model </a:t>
            </a:r>
            <a:r>
              <a:rPr lang="en-US" dirty="0"/>
              <a:t>and compare characteristics separately in these two components with 64 Convergence Diamonds (features)</a:t>
            </a:r>
          </a:p>
          <a:p>
            <a:r>
              <a:rPr lang="en-US" b="1" dirty="0"/>
              <a:t>Nexus 2: Software </a:t>
            </a:r>
            <a:r>
              <a:rPr lang="en-US" dirty="0"/>
              <a:t>–</a:t>
            </a:r>
            <a:r>
              <a:rPr lang="en-US" b="1" dirty="0"/>
              <a:t> High Performance Computing (HPC) Enhanced Big Data Stack HPC-ABDS</a:t>
            </a:r>
            <a:r>
              <a:rPr lang="en-US" dirty="0"/>
              <a:t>. 21 Layers adding high performance runtime to Apache systems (Hadoop is fast!). Establish principles to get good performance from Java or C programming languages</a:t>
            </a:r>
          </a:p>
          <a:p>
            <a:r>
              <a:rPr lang="en-US" b="1" dirty="0"/>
              <a:t>Nexus 3: Hardware </a:t>
            </a:r>
            <a:r>
              <a:rPr lang="en-US" dirty="0"/>
              <a:t>– Use </a:t>
            </a:r>
            <a:r>
              <a:rPr lang="en-US" b="1" dirty="0" err="1"/>
              <a:t>Serverless</a:t>
            </a:r>
            <a:r>
              <a:rPr lang="en-US" dirty="0"/>
              <a:t> Infrastructure as a Service IaaS and DevOps (</a:t>
            </a:r>
            <a:r>
              <a:rPr lang="en-US" b="1" dirty="0" err="1"/>
              <a:t>HPCCloud</a:t>
            </a:r>
            <a:r>
              <a:rPr lang="en-US" b="1" dirty="0"/>
              <a:t> 2.0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to automate deployment of event-driven software defined systems on hardware designed for functionality and performance e.g. appropriate disks, interconnect, memory</a:t>
            </a:r>
          </a:p>
          <a:p>
            <a:r>
              <a:rPr lang="en-US" dirty="0"/>
              <a:t>Deliver </a:t>
            </a:r>
            <a:r>
              <a:rPr lang="en-US" b="1" dirty="0"/>
              <a:t>Solutions (wisdom) as a Service </a:t>
            </a:r>
            <a:r>
              <a:rPr lang="en-US" b="1" dirty="0" err="1"/>
              <a:t>HPCCloud</a:t>
            </a:r>
            <a:r>
              <a:rPr lang="en-US" b="1" dirty="0"/>
              <a:t>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27048" cy="957431"/>
          </a:xfrm>
        </p:spPr>
        <p:txBody>
          <a:bodyPr/>
          <a:lstStyle/>
          <a:p>
            <a:pPr algn="ctr"/>
            <a:r>
              <a:rPr lang="en-US" sz="2800" b="1" dirty="0">
                <a:latin typeface="+mn-lt"/>
              </a:rPr>
              <a:t>Convergence Points (Nexus) for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HPC-Cloud-Edge- Big Data-Simulation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C43B5B-F134-4DD1-8B9C-DEF16CF2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86319-862E-4A2E-8CC9-CBD0A80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13049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3049"/>
            <a:ext cx="3030695" cy="611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4EB098-127D-40BE-A36E-B83727D1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C64403-700C-4D24-BE06-37FCD14F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DevOps,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(assume </a:t>
            </a:r>
            <a:r>
              <a:rPr lang="en-US" b="1" dirty="0" err="1"/>
              <a:t>OpenWhisk</a:t>
            </a:r>
            <a:r>
              <a:rPr lang="en-US" b="1" dirty="0"/>
              <a:t> </a:t>
            </a:r>
            <a:r>
              <a:rPr lang="en-US" dirty="0"/>
              <a:t>will improve to handle robustly lots of large functions)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224" y="67010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Components of Big Data Stack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56BC21-618E-477C-943C-1D9A10D5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EF2D5-E5F7-453A-AD92-2548DE98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B6052-72D7-4DBB-A88C-9F5261B8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15" y="1030737"/>
            <a:ext cx="5176345" cy="27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8050</TotalTime>
  <Words>1924</Words>
  <Application>Microsoft Office PowerPoint</Application>
  <PresentationFormat>Widescreen</PresentationFormat>
  <Paragraphs>329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1_Office Theme</vt:lpstr>
      <vt:lpstr>Introduction to Intelligent Systems Engineering E500 – II   Cyberinfrastructure Clouds HPC Edge Computing</vt:lpstr>
      <vt:lpstr>Abstract</vt:lpstr>
      <vt:lpstr>Important Trends I</vt:lpstr>
      <vt:lpstr>Event-Driven and Serverless Computing</vt:lpstr>
      <vt:lpstr>Important Trends II</vt:lpstr>
      <vt:lpstr>Predictions/Assumptions</vt:lpstr>
      <vt:lpstr>Convergence Points (Nexus) for HPC-Cloud-Edge- Big Data-Simulation</vt:lpstr>
      <vt:lpstr>PowerPoint Presentation</vt:lpstr>
      <vt:lpstr>Components of Big Data Stack</vt:lpstr>
      <vt:lpstr>HPC-ABDS  Integrated wide range of HPC and Big Data technologies. I gave up updating!</vt:lpstr>
      <vt:lpstr>64 Features in 4 views for Unified Classification of Big Data and Simulation Applications</vt:lpstr>
      <vt:lpstr>PowerPoint Presentation</vt:lpstr>
      <vt:lpstr>Mahout and SPIDAL</vt:lpstr>
      <vt:lpstr>Core SPIDAL Parallel HPC Library with Collective Used</vt:lpstr>
      <vt:lpstr>Implementing Twister2 at a high level</vt:lpstr>
      <vt:lpstr>Twister2: “Next Generation Grid-Edge–HPC Cloud”</vt:lpstr>
      <vt:lpstr>Proposed Approach </vt:lpstr>
      <vt:lpstr>Comparing Spark Flink  and MPI</vt:lpstr>
      <vt:lpstr>Machine Learning with MPI, Spark  and Flink</vt:lpstr>
      <vt:lpstr>HPC Runtime versus ABDS distributed Computing Model on Data Analytics</vt:lpstr>
      <vt:lpstr>Multidimensional Scaling: 3 Nested Parallel  Sections</vt:lpstr>
      <vt:lpstr>Flink MDS Dataflow Graph</vt:lpstr>
      <vt:lpstr>Terasort</vt:lpstr>
      <vt:lpstr>Implementing  Twister2 in detail</vt:lpstr>
      <vt:lpstr>What do we need in runtime for distributed HPC FaaS</vt:lpstr>
      <vt:lpstr>Communication Support</vt:lpstr>
      <vt:lpstr>Communication Primitives</vt:lpstr>
      <vt:lpstr>PowerPoint Presentation</vt:lpstr>
      <vt:lpstr>Dataflow Graph State and Scheduling</vt:lpstr>
      <vt:lpstr>Fault Tolerance and State  </vt:lpstr>
      <vt:lpstr>Spark Kmeans                Flink Streaming Dataflow</vt:lpstr>
      <vt:lpstr>Summary of Twister2: 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209</cp:revision>
  <dcterms:created xsi:type="dcterms:W3CDTF">2017-06-12T19:54:34Z</dcterms:created>
  <dcterms:modified xsi:type="dcterms:W3CDTF">2017-09-10T23:53:05Z</dcterms:modified>
</cp:coreProperties>
</file>