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8" r:id="rId2"/>
    <p:sldId id="407" r:id="rId3"/>
    <p:sldId id="406" r:id="rId4"/>
    <p:sldId id="363" r:id="rId5"/>
    <p:sldId id="346" r:id="rId6"/>
    <p:sldId id="347" r:id="rId7"/>
    <p:sldId id="349" r:id="rId8"/>
    <p:sldId id="365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586" autoAdjust="0"/>
  </p:normalViewPr>
  <p:slideViewPr>
    <p:cSldViewPr snapToGrid="0">
      <p:cViewPr varScale="1">
        <p:scale>
          <a:sx n="61" d="100"/>
          <a:sy n="61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B59-ACCC-4766-A436-8F527E149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5A3-C1D9-48F8-95AD-F1BFDFC26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116638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B6B9-3823-40E6-AAD9-FAF80F925D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3373-9EBD-4E28-BC43-B9CEC5179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832-80E7-4E23-9DF9-58C956F4D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037-DFF3-4F1F-968D-F339D519F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5105-4CC6-4F23-9A62-0711E0337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10C2-6B84-4C33-92C0-4C65925F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42" y="6332072"/>
            <a:ext cx="2743200" cy="365125"/>
          </a:xfrm>
        </p:spPr>
        <p:txBody>
          <a:bodyPr/>
          <a:lstStyle/>
          <a:p>
            <a:fld id="{82E86CF4-AA86-488B-9245-79D3DE5D9F5C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461"/>
            <a:ext cx="12192000" cy="93601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Research in Digital Science Center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12544" y="1349472"/>
            <a:ext cx="12179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Geoffrey Fox, August 15, 2017 </a:t>
            </a:r>
          </a:p>
          <a:p>
            <a:pPr algn="ctr" defTabSz="457200">
              <a:defRPr/>
            </a:pPr>
            <a:r>
              <a:rPr lang="en-US" sz="2400" b="1" dirty="0">
                <a:cs typeface="Times New Roman" pitchFamily="18" charset="0"/>
              </a:rPr>
              <a:t>Digital Science Center</a:t>
            </a:r>
            <a:endParaRPr lang="en-US" sz="2400" dirty="0">
              <a:latin typeface="Arial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2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416560" y="3286774"/>
            <a:ext cx="11216640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Judy </a:t>
            </a:r>
            <a:r>
              <a:rPr lang="en-US" sz="2400" dirty="0" err="1"/>
              <a:t>Qiu</a:t>
            </a:r>
            <a:r>
              <a:rPr lang="en-US" sz="2400" dirty="0"/>
              <a:t>, David Crandall, Gregor von Laszewski, Dennis Gannon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Supun</a:t>
            </a:r>
            <a:r>
              <a:rPr lang="en-US" sz="2400" dirty="0"/>
              <a:t> </a:t>
            </a:r>
            <a:r>
              <a:rPr lang="en-US" sz="2400" dirty="0" err="1"/>
              <a:t>Kamburugamuve</a:t>
            </a:r>
            <a:r>
              <a:rPr lang="en-US" sz="2400" dirty="0"/>
              <a:t>, </a:t>
            </a:r>
            <a:r>
              <a:rPr lang="en-US" sz="2400" dirty="0" err="1"/>
              <a:t>Pulasthi</a:t>
            </a:r>
            <a:r>
              <a:rPr lang="en-US" sz="2400" dirty="0"/>
              <a:t> </a:t>
            </a:r>
            <a:r>
              <a:rPr lang="en-US" sz="2400" dirty="0" err="1"/>
              <a:t>Wickramasinghe</a:t>
            </a:r>
            <a:r>
              <a:rPr lang="en-US" sz="2400" dirty="0"/>
              <a:t>, </a:t>
            </a:r>
            <a:r>
              <a:rPr lang="en-US" sz="2400" dirty="0" err="1"/>
              <a:t>Hyungro</a:t>
            </a:r>
            <a:r>
              <a:rPr lang="en-US" sz="2400" dirty="0"/>
              <a:t> Lee, Jerome Mitchell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 Peng, </a:t>
            </a:r>
            <a:r>
              <a:rPr lang="en-US" sz="2400" dirty="0" err="1"/>
              <a:t>Langshi</a:t>
            </a:r>
            <a:r>
              <a:rPr lang="en-US" sz="2400" dirty="0"/>
              <a:t> Chen, Kannan </a:t>
            </a:r>
            <a:r>
              <a:rPr lang="en-US" sz="2400" dirty="0" err="1"/>
              <a:t>Govindarajan</a:t>
            </a:r>
            <a:r>
              <a:rPr lang="en-US" sz="2400" dirty="0"/>
              <a:t>, </a:t>
            </a:r>
            <a:r>
              <a:rPr lang="en-US" sz="2400" dirty="0" err="1"/>
              <a:t>Fugang</a:t>
            </a:r>
            <a:r>
              <a:rPr lang="en-US" sz="2400" dirty="0"/>
              <a:t> Wang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collaboration. Biology, Physics, SOIC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Outside Collaborators in funded projects: Arizona, Kansas, NIST, Rutgers, San Diego Supercomputer Center, Stanford, SUNY Stony Brook, Virginia Tech, Univ. of Tennessee </a:t>
            </a:r>
            <a:r>
              <a:rPr lang="en-US" sz="2400" dirty="0" err="1"/>
              <a:t>Knoxsville</a:t>
            </a:r>
            <a:r>
              <a:rPr lang="en-US" sz="2400" dirty="0"/>
              <a:t> and Utah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has 878 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BF3D6-61CB-42BF-998F-84E8609A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F32-80BE-48A6-A423-01E0C2D9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7440"/>
          </a:xfrm>
        </p:spPr>
        <p:txBody>
          <a:bodyPr/>
          <a:lstStyle/>
          <a:p>
            <a:r>
              <a:rPr lang="en-US" dirty="0"/>
              <a:t>Digital Science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340E-5DF2-4843-B0B5-8CC29922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880"/>
            <a:ext cx="12192000" cy="5151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Big Data Engineering (Data Science) research with technology and applied collaborators</a:t>
            </a:r>
          </a:p>
          <a:p>
            <a:pPr lvl="1"/>
            <a:r>
              <a:rPr lang="en-US" dirty="0"/>
              <a:t>System architecture, performance</a:t>
            </a:r>
          </a:p>
          <a:p>
            <a:r>
              <a:rPr lang="en-US" dirty="0"/>
              <a:t>Run computer infrastructure for Cloud and HPC research</a:t>
            </a:r>
          </a:p>
          <a:p>
            <a:pPr lvl="1"/>
            <a:r>
              <a:rPr lang="en-US" dirty="0"/>
              <a:t>64 node system </a:t>
            </a:r>
            <a:r>
              <a:rPr lang="en-US" b="1" dirty="0">
                <a:solidFill>
                  <a:srgbClr val="FF0000"/>
                </a:solidFill>
              </a:rPr>
              <a:t>Tango</a:t>
            </a:r>
            <a:r>
              <a:rPr lang="en-US" dirty="0"/>
              <a:t> with high performance disks (SSD, </a:t>
            </a:r>
            <a:r>
              <a:rPr lang="en-US" dirty="0" err="1"/>
              <a:t>NVRam</a:t>
            </a:r>
            <a:r>
              <a:rPr lang="en-US" dirty="0"/>
              <a:t> = 5x SSD and 25xHDD) and Intel KNL (Knights Landing) manycore (68-72) chips. </a:t>
            </a:r>
            <a:r>
              <a:rPr lang="en-US" dirty="0" err="1"/>
              <a:t>Omnipath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128 node system </a:t>
            </a:r>
            <a:r>
              <a:rPr lang="en-US" b="1" dirty="0">
                <a:solidFill>
                  <a:srgbClr val="FF0000"/>
                </a:solidFill>
              </a:rPr>
              <a:t>Juliet</a:t>
            </a:r>
            <a:r>
              <a:rPr lang="en-US" dirty="0"/>
              <a:t> with two 12-18 core Haswell chips, SSD and conventional HDD disks. </a:t>
            </a:r>
            <a:r>
              <a:rPr lang="en-US" dirty="0" err="1"/>
              <a:t>Infiniband</a:t>
            </a:r>
            <a:r>
              <a:rPr lang="en-US" dirty="0"/>
              <a:t> Interconnect</a:t>
            </a:r>
          </a:p>
          <a:p>
            <a:pPr lvl="1"/>
            <a:r>
              <a:rPr lang="en-US" dirty="0"/>
              <a:t>16 GPU, 4 Haswell node deep learning system  </a:t>
            </a:r>
            <a:r>
              <a:rPr lang="en-US" b="1" dirty="0">
                <a:solidFill>
                  <a:srgbClr val="FF0000"/>
                </a:solidFill>
              </a:rPr>
              <a:t>Romeo</a:t>
            </a:r>
          </a:p>
          <a:p>
            <a:pPr lvl="1"/>
            <a:r>
              <a:rPr lang="en-US" dirty="0"/>
              <a:t>All can run HDFS and store data on nodes</a:t>
            </a:r>
          </a:p>
          <a:p>
            <a:pPr lvl="1"/>
            <a:r>
              <a:rPr lang="en-US" dirty="0"/>
              <a:t>200 older nodes for Docker, OpenStack and general use</a:t>
            </a:r>
          </a:p>
          <a:p>
            <a:r>
              <a:rPr lang="en-US" dirty="0"/>
              <a:t>Teach basic and advanced Cloud Computing and bigdata courses</a:t>
            </a:r>
          </a:p>
          <a:p>
            <a:r>
              <a:rPr lang="en-US" dirty="0"/>
              <a:t>Supported by Gary </a:t>
            </a:r>
            <a:r>
              <a:rPr lang="en-US" dirty="0" err="1"/>
              <a:t>Miksik</a:t>
            </a:r>
            <a:r>
              <a:rPr lang="en-US" dirty="0"/>
              <a:t>, Allan </a:t>
            </a:r>
            <a:r>
              <a:rPr lang="en-US" dirty="0" err="1"/>
              <a:t>Streib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B201-D336-4422-9AA7-C8A11E2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5C6-067B-45A9-BC21-4D8219D8388E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1862-6314-49B3-822E-5E2AB92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C537CA-AC0F-4FA3-B1AB-6FC6890C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61925"/>
            <a:ext cx="12100560" cy="894715"/>
          </a:xfrm>
        </p:spPr>
        <p:txBody>
          <a:bodyPr/>
          <a:lstStyle/>
          <a:p>
            <a:r>
              <a:rPr lang="en-US" dirty="0"/>
              <a:t>Research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B828F-8B62-460A-9491-EA764163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560"/>
            <a:ext cx="12100560" cy="5110480"/>
          </a:xfrm>
        </p:spPr>
        <p:txBody>
          <a:bodyPr>
            <a:normAutofit/>
          </a:bodyPr>
          <a:lstStyle/>
          <a:p>
            <a:r>
              <a:rPr lang="en-US" dirty="0"/>
              <a:t>Building SPIDAL Scalable HPC machine Learning Library</a:t>
            </a:r>
          </a:p>
          <a:p>
            <a:r>
              <a:rPr lang="en-US" dirty="0"/>
              <a:t>Applying current SPIDAL in Biology, Network Science, Pathology</a:t>
            </a:r>
          </a:p>
          <a:p>
            <a:r>
              <a:rPr lang="en-US" dirty="0"/>
              <a:t>Polar (Radar) Image Processing (Crandall)</a:t>
            </a:r>
          </a:p>
          <a:p>
            <a:r>
              <a:rPr lang="en-US" dirty="0"/>
              <a:t>Data analysis of experimental physics scattering results</a:t>
            </a:r>
          </a:p>
          <a:p>
            <a:r>
              <a:rPr lang="en-US" dirty="0"/>
              <a:t>Work with NIST on Big Data Standards and non-proprietary Frameworks</a:t>
            </a:r>
          </a:p>
          <a:p>
            <a:r>
              <a:rPr lang="en-US" dirty="0"/>
              <a:t>Integration of </a:t>
            </a:r>
            <a:r>
              <a:rPr lang="en-US" dirty="0" err="1"/>
              <a:t>Clouds&amp;HPC</a:t>
            </a:r>
            <a:r>
              <a:rPr lang="en-US" dirty="0"/>
              <a:t>; Big </a:t>
            </a:r>
            <a:r>
              <a:rPr lang="en-US" dirty="0" err="1"/>
              <a:t>Data&amp;Simulations</a:t>
            </a:r>
            <a:r>
              <a:rPr lang="en-US" dirty="0"/>
              <a:t> (international community)</a:t>
            </a:r>
          </a:p>
          <a:p>
            <a:r>
              <a:rPr lang="en-US" dirty="0"/>
              <a:t>Harp HPC Machine Learning Framework (</a:t>
            </a:r>
            <a:r>
              <a:rPr lang="en-US" dirty="0" err="1"/>
              <a:t>Qiu</a:t>
            </a:r>
            <a:r>
              <a:rPr lang="en-US" dirty="0"/>
              <a:t>)</a:t>
            </a:r>
          </a:p>
          <a:p>
            <a:r>
              <a:rPr lang="en-US" dirty="0"/>
              <a:t>Twister2 HPC Event Driven Distributed Programming model</a:t>
            </a:r>
          </a:p>
          <a:p>
            <a:r>
              <a:rPr lang="en-US" dirty="0"/>
              <a:t>IoTCloud. Cloud control of robots – licensed to C2RO (Montreal)</a:t>
            </a:r>
          </a:p>
          <a:p>
            <a:r>
              <a:rPr lang="en-US" dirty="0"/>
              <a:t>Cloud Research and DevOps for Software Defined Systems (von Laszewski)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45C9-DDBD-4B26-8F7D-6D3736D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339"/>
            <a:ext cx="12059322" cy="5200501"/>
          </a:xfrm>
        </p:spPr>
        <p:txBody>
          <a:bodyPr>
            <a:normAutofit/>
          </a:bodyPr>
          <a:lstStyle/>
          <a:p>
            <a:r>
              <a:rPr lang="en-US" dirty="0"/>
              <a:t>Data gaining in importance compared to simulations</a:t>
            </a:r>
          </a:p>
          <a:p>
            <a:pPr lvl="1"/>
            <a:r>
              <a:rPr lang="en-US" sz="2800" dirty="0"/>
              <a:t>Data analysis techniques changing with old and new applications</a:t>
            </a:r>
          </a:p>
          <a:p>
            <a:r>
              <a:rPr lang="en-US" dirty="0"/>
              <a:t>All forms of IT increasing in importance; both data and simulations increasing</a:t>
            </a:r>
          </a:p>
          <a:p>
            <a:r>
              <a:rPr lang="en-US" b="1" dirty="0"/>
              <a:t>Internet of Things </a:t>
            </a:r>
            <a:r>
              <a:rPr lang="en-US" dirty="0"/>
              <a:t>and </a:t>
            </a:r>
            <a:r>
              <a:rPr lang="en-US" b="1" dirty="0"/>
              <a:t>Edge Computing </a:t>
            </a:r>
            <a:r>
              <a:rPr lang="en-US" dirty="0"/>
              <a:t>growing in importance</a:t>
            </a:r>
          </a:p>
          <a:p>
            <a:r>
              <a:rPr lang="en-US" b="1" dirty="0"/>
              <a:t>Exascale initiative </a:t>
            </a:r>
            <a:r>
              <a:rPr lang="en-US" dirty="0"/>
              <a:t>driving large supercomputers</a:t>
            </a:r>
          </a:p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sz="2800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sz="2800" dirty="0"/>
              <a:t>They have economies of scale; hard to compete with</a:t>
            </a:r>
          </a:p>
          <a:p>
            <a:r>
              <a:rPr lang="en-US" b="1" dirty="0" err="1"/>
              <a:t>Serverless</a:t>
            </a:r>
            <a:r>
              <a:rPr lang="en-US" b="1" dirty="0"/>
              <a:t>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9" y="0"/>
            <a:ext cx="10515600" cy="106138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Important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FDB55-2F68-4AA1-A53E-1520EAA6D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0776" y="6291264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7D5-CC80-4FE6-9CB4-23B23C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913" y="578644"/>
            <a:ext cx="4987413" cy="1071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Event-Driven and </a:t>
            </a:r>
            <a:r>
              <a:rPr lang="en-US" b="1" dirty="0" err="1">
                <a:latin typeface="+mn-lt"/>
              </a:rPr>
              <a:t>Serverless</a:t>
            </a:r>
            <a:r>
              <a:rPr lang="en-US" b="1" dirty="0">
                <a:latin typeface="+mn-lt"/>
              </a:rPr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0"/>
            <a:ext cx="7325031" cy="2861691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>
                <a:solidFill>
                  <a:srgbClr val="FF0000"/>
                </a:solidFill>
              </a:rPr>
              <a:t>Short-running, Stateless computation </a:t>
            </a:r>
            <a:r>
              <a:rPr lang="en-US" dirty="0"/>
              <a:t>and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and</a:t>
            </a:r>
          </a:p>
          <a:p>
            <a:r>
              <a:rPr lang="en-US" dirty="0"/>
              <a:t>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3" y="2861691"/>
            <a:ext cx="5368412" cy="36570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956567" y="1853410"/>
            <a:ext cx="325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</a:t>
            </a:r>
            <a:r>
              <a:rPr lang="en-US" sz="2400" dirty="0" err="1"/>
              <a:t>GridSolve</a:t>
            </a:r>
            <a:r>
              <a:rPr lang="en-US" sz="2400" dirty="0"/>
              <a:t> was </a:t>
            </a:r>
            <a:r>
              <a:rPr lang="en-US" sz="2400" dirty="0" err="1"/>
              <a:t>FaaS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20381-E291-4A66-A84E-47FCABF3E697}"/>
              </a:ext>
            </a:extLst>
          </p:cNvPr>
          <p:cNvSpPr txBox="1"/>
          <p:nvPr/>
        </p:nvSpPr>
        <p:spPr>
          <a:xfrm>
            <a:off x="2078831" y="132714"/>
            <a:ext cx="21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Hopefully will change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CF8DB0-DCF2-4814-8917-2C109AE4C55B}"/>
              </a:ext>
            </a:extLst>
          </p:cNvPr>
          <p:cNvCxnSpPr>
            <a:cxnSpLocks/>
          </p:cNvCxnSpPr>
          <p:nvPr/>
        </p:nvCxnSpPr>
        <p:spPr>
          <a:xfrm>
            <a:off x="4212138" y="409713"/>
            <a:ext cx="713983" cy="168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7793"/>
            <a:ext cx="12191999" cy="526478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Supercomputers </a:t>
            </a:r>
            <a:r>
              <a:rPr lang="en-US" dirty="0"/>
              <a:t>will be essential for large simulations and will run other applications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Federated 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Server-hidden computing </a:t>
            </a:r>
            <a:r>
              <a:rPr lang="en-US" sz="2800" dirty="0"/>
              <a:t>and </a:t>
            </a:r>
            <a:r>
              <a:rPr lang="en-US" sz="2800" b="1" dirty="0"/>
              <a:t>Function as a Service </a:t>
            </a:r>
            <a:r>
              <a:rPr lang="en-US" sz="2800" b="1" dirty="0" err="1"/>
              <a:t>FaaS</a:t>
            </a:r>
            <a:r>
              <a:rPr lang="en-US" sz="2800" b="1" dirty="0"/>
              <a:t> </a:t>
            </a:r>
            <a:r>
              <a:rPr lang="en-US" sz="2800" dirty="0"/>
              <a:t>for user pleasure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 as </a:t>
            </a:r>
            <a:r>
              <a:rPr lang="en-US" sz="2800" b="1" dirty="0">
                <a:solidFill>
                  <a:srgbClr val="C00000"/>
                </a:solidFill>
              </a:rPr>
              <a:t>HPC-</a:t>
            </a:r>
            <a:r>
              <a:rPr lang="en-US" sz="2800" b="1" dirty="0" err="1">
                <a:solidFill>
                  <a:srgbClr val="C00000"/>
                </a:solidFill>
              </a:rPr>
              <a:t>FaaS</a:t>
            </a:r>
            <a:endParaRPr lang="en-US" sz="28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Needing parallel and distributed (Grid) computing ideas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6296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Predictions/Assumptions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50DA-A899-4D99-893D-22A67A36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 (Level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)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 (Level </a:t>
            </a:r>
            <a:r>
              <a:rPr lang="en-US" dirty="0">
                <a:solidFill>
                  <a:srgbClr val="C00000"/>
                </a:solidFill>
              </a:rPr>
              <a:t>11B</a:t>
            </a:r>
            <a:r>
              <a:rPr lang="en-US" dirty="0"/>
              <a:t>)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 (Level </a:t>
            </a:r>
            <a:r>
              <a:rPr lang="en-US" dirty="0">
                <a:solidFill>
                  <a:srgbClr val="C00000"/>
                </a:solidFill>
              </a:rPr>
              <a:t>15A</a:t>
            </a:r>
            <a:r>
              <a:rPr lang="en-US" dirty="0"/>
              <a:t>)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 (Level </a:t>
            </a:r>
            <a:r>
              <a:rPr lang="en-US" dirty="0">
                <a:solidFill>
                  <a:srgbClr val="C00000"/>
                </a:solidFill>
              </a:rPr>
              <a:t>18</a:t>
            </a:r>
            <a:r>
              <a:rPr lang="en-US" dirty="0"/>
              <a:t>)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 (Level </a:t>
            </a:r>
            <a:r>
              <a:rPr lang="en-US" dirty="0">
                <a:solidFill>
                  <a:srgbClr val="C00000"/>
                </a:solidFill>
              </a:rPr>
              <a:t>14B</a:t>
            </a:r>
            <a:r>
              <a:rPr lang="en-US" dirty="0"/>
              <a:t>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Security(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b="1" dirty="0"/>
              <a:t>), Data Transfer(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b="1" dirty="0"/>
              <a:t>), Scheduling(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b="1" dirty="0"/>
              <a:t>), DevOps(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b="1" dirty="0"/>
              <a:t>),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(where Apache has </a:t>
            </a:r>
            <a:r>
              <a:rPr lang="en-US" b="1" dirty="0" err="1"/>
              <a:t>OpenWhisk</a:t>
            </a:r>
            <a:r>
              <a:rPr lang="en-US" b="1" dirty="0"/>
              <a:t>) 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400" y="73911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Components of Big Data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E2D6-039B-4EA5-B80C-09BE5C5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53A8-E3CA-4064-8871-A5E5946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31" y="1147279"/>
            <a:ext cx="4897651" cy="262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5AF9B-9E37-49A1-8733-161A6E3FABFA}"/>
              </a:ext>
            </a:extLst>
          </p:cNvPr>
          <p:cNvSpPr txBox="1"/>
          <p:nvPr/>
        </p:nvSpPr>
        <p:spPr>
          <a:xfrm>
            <a:off x="8371367" y="5707460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HPC-ABDS Levels in ()</a:t>
            </a:r>
          </a:p>
        </p:txBody>
      </p:sp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8F1CB-C920-43BA-A097-D0615BFB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</TotalTime>
  <Words>897</Words>
  <Application>Microsoft Office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1_Office Theme</vt:lpstr>
      <vt:lpstr>Research in Digital Science Center</vt:lpstr>
      <vt:lpstr>Digital Science Center</vt:lpstr>
      <vt:lpstr>Research Activities</vt:lpstr>
      <vt:lpstr>PowerPoint Presentation</vt:lpstr>
      <vt:lpstr>Important Trends</vt:lpstr>
      <vt:lpstr>Event-Driven and Serverless Computing</vt:lpstr>
      <vt:lpstr>Predictions/Assumptions</vt:lpstr>
      <vt:lpstr>Components of Big Data Stack</vt:lpstr>
      <vt:lpstr>Implementing Twister2 to support a Grid linked to an HPC Cloud</vt:lpstr>
      <vt:lpstr>Twister2: “Next Generation Grid - Edge – HPC Cloud”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201</cp:revision>
  <dcterms:created xsi:type="dcterms:W3CDTF">2017-06-12T19:54:34Z</dcterms:created>
  <dcterms:modified xsi:type="dcterms:W3CDTF">2017-08-18T01:02:46Z</dcterms:modified>
</cp:coreProperties>
</file>