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0"/>
  </p:notesMasterIdLst>
  <p:sldIdLst>
    <p:sldId id="338" r:id="rId3"/>
    <p:sldId id="411" r:id="rId4"/>
    <p:sldId id="410" r:id="rId5"/>
    <p:sldId id="379" r:id="rId6"/>
    <p:sldId id="409" r:id="rId7"/>
    <p:sldId id="257" r:id="rId8"/>
    <p:sldId id="3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4586" autoAdjust="0"/>
  </p:normalViewPr>
  <p:slideViewPr>
    <p:cSldViewPr snapToGrid="0">
      <p:cViewPr varScale="1">
        <p:scale>
          <a:sx n="120" d="100"/>
          <a:sy n="120" d="100"/>
        </p:scale>
        <p:origin x="5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6C858-13FB-4FD4-8798-F8B009BC6775}"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38503E24-3703-4BB6-9434-4E47F3AD0380}">
      <dgm:prSet phldrT="[Text]"/>
      <dgm:spPr/>
      <dgm:t>
        <a:bodyPr/>
        <a:lstStyle/>
        <a:p>
          <a:r>
            <a:rPr lang="en-US" dirty="0"/>
            <a:t>Sensors and Background Data</a:t>
          </a:r>
        </a:p>
      </dgm:t>
    </dgm:pt>
    <dgm:pt modelId="{563A4191-19A3-4FB1-B11A-E194DE74B716}" type="parTrans" cxnId="{A870CC85-B2E6-4BB7-8B19-E4E3E9902575}">
      <dgm:prSet/>
      <dgm:spPr/>
      <dgm:t>
        <a:bodyPr/>
        <a:lstStyle/>
        <a:p>
          <a:endParaRPr lang="en-US"/>
        </a:p>
      </dgm:t>
    </dgm:pt>
    <dgm:pt modelId="{6C62FA5A-A3C2-4C42-975B-8D086595E31F}" type="sibTrans" cxnId="{A870CC85-B2E6-4BB7-8B19-E4E3E9902575}">
      <dgm:prSet/>
      <dgm:spPr>
        <a:ln w="31750"/>
      </dgm:spPr>
      <dgm:t>
        <a:bodyPr/>
        <a:lstStyle/>
        <a:p>
          <a:endParaRPr lang="en-US"/>
        </a:p>
      </dgm:t>
    </dgm:pt>
    <dgm:pt modelId="{774D5D3D-4EC7-4EDA-AF05-67D7FD7D6E93}">
      <dgm:prSet phldrT="[Text]"/>
      <dgm:spPr/>
      <dgm:t>
        <a:bodyPr/>
        <a:lstStyle/>
        <a:p>
          <a:r>
            <a:rPr lang="en-US" dirty="0"/>
            <a:t>Health State Inference</a:t>
          </a:r>
        </a:p>
      </dgm:t>
    </dgm:pt>
    <dgm:pt modelId="{603CDEBB-DE94-4FAB-B5EE-A05D4DA371E9}" type="parTrans" cxnId="{1B8B2D19-AD30-45FD-9C92-7633A70886D0}">
      <dgm:prSet/>
      <dgm:spPr/>
      <dgm:t>
        <a:bodyPr/>
        <a:lstStyle/>
        <a:p>
          <a:endParaRPr lang="en-US"/>
        </a:p>
      </dgm:t>
    </dgm:pt>
    <dgm:pt modelId="{D0B3C009-1E2D-4565-9A7A-D33888DDC736}" type="sibTrans" cxnId="{1B8B2D19-AD30-45FD-9C92-7633A70886D0}">
      <dgm:prSet/>
      <dgm:spPr>
        <a:ln w="31750"/>
      </dgm:spPr>
      <dgm:t>
        <a:bodyPr/>
        <a:lstStyle/>
        <a:p>
          <a:endParaRPr lang="en-US"/>
        </a:p>
      </dgm:t>
    </dgm:pt>
    <dgm:pt modelId="{1938BB1E-0F47-4B00-AD04-57F828542554}">
      <dgm:prSet phldrT="[Text]"/>
      <dgm:spPr/>
      <dgm:t>
        <a:bodyPr/>
        <a:lstStyle/>
        <a:p>
          <a:r>
            <a:rPr lang="en-US" dirty="0"/>
            <a:t>Prognosis/Diagnosis</a:t>
          </a:r>
        </a:p>
      </dgm:t>
    </dgm:pt>
    <dgm:pt modelId="{336A82A6-1A86-4F07-948A-B1FB4B3BA998}" type="parTrans" cxnId="{9B0B353C-38B1-4EF6-9B31-BF468E1CB345}">
      <dgm:prSet/>
      <dgm:spPr/>
      <dgm:t>
        <a:bodyPr/>
        <a:lstStyle/>
        <a:p>
          <a:endParaRPr lang="en-US"/>
        </a:p>
      </dgm:t>
    </dgm:pt>
    <dgm:pt modelId="{E4E1BB1E-7CA0-4761-B662-5D36529FC2E5}" type="sibTrans" cxnId="{9B0B353C-38B1-4EF6-9B31-BF468E1CB345}">
      <dgm:prSet/>
      <dgm:spPr>
        <a:ln w="31750"/>
      </dgm:spPr>
      <dgm:t>
        <a:bodyPr/>
        <a:lstStyle/>
        <a:p>
          <a:endParaRPr lang="en-US"/>
        </a:p>
      </dgm:t>
    </dgm:pt>
    <dgm:pt modelId="{BE3868C4-8B41-4B67-B236-5A804271C792}">
      <dgm:prSet phldrT="[Text]"/>
      <dgm:spPr/>
      <dgm:t>
        <a:bodyPr/>
        <a:lstStyle/>
        <a:p>
          <a:r>
            <a:rPr lang="en-US" dirty="0"/>
            <a:t>Treatment Evaluations</a:t>
          </a:r>
        </a:p>
      </dgm:t>
    </dgm:pt>
    <dgm:pt modelId="{E8B66591-6425-44B2-814D-87A6BDE148BB}" type="parTrans" cxnId="{7DFE5DA0-F56B-4814-B2E2-A55968D2C12F}">
      <dgm:prSet/>
      <dgm:spPr/>
      <dgm:t>
        <a:bodyPr/>
        <a:lstStyle/>
        <a:p>
          <a:endParaRPr lang="en-US"/>
        </a:p>
      </dgm:t>
    </dgm:pt>
    <dgm:pt modelId="{B864825B-9891-488F-BAFB-C086909E15FC}" type="sibTrans" cxnId="{7DFE5DA0-F56B-4814-B2E2-A55968D2C12F}">
      <dgm:prSet>
        <dgm:style>
          <a:lnRef idx="1">
            <a:schemeClr val="accent5"/>
          </a:lnRef>
          <a:fillRef idx="0">
            <a:schemeClr val="accent5"/>
          </a:fillRef>
          <a:effectRef idx="0">
            <a:schemeClr val="accent5"/>
          </a:effectRef>
          <a:fontRef idx="minor">
            <a:schemeClr val="tx1"/>
          </a:fontRef>
        </dgm:style>
      </dgm:prSet>
      <dgm:spPr>
        <a:ln w="31750"/>
      </dgm:spPr>
      <dgm:t>
        <a:bodyPr/>
        <a:lstStyle/>
        <a:p>
          <a:endParaRPr lang="en-US"/>
        </a:p>
      </dgm:t>
    </dgm:pt>
    <dgm:pt modelId="{A625E7DC-23F0-42C7-916B-38BFC5597422}">
      <dgm:prSet phldrT="[Text]"/>
      <dgm:spPr/>
      <dgm:t>
        <a:bodyPr/>
        <a:lstStyle/>
        <a:p>
          <a:r>
            <a:rPr lang="en-US" dirty="0"/>
            <a:t>Intervention Delivery</a:t>
          </a:r>
        </a:p>
      </dgm:t>
    </dgm:pt>
    <dgm:pt modelId="{918017E8-4097-4376-B18E-DDCD5752DEE4}" type="parTrans" cxnId="{71C57D80-5CA9-4AEC-A0BE-9EC7DAC98F61}">
      <dgm:prSet/>
      <dgm:spPr/>
      <dgm:t>
        <a:bodyPr/>
        <a:lstStyle/>
        <a:p>
          <a:endParaRPr lang="en-US"/>
        </a:p>
      </dgm:t>
    </dgm:pt>
    <dgm:pt modelId="{EF2435F7-92D8-48BE-99F8-A15D0840C707}" type="sibTrans" cxnId="{71C57D80-5CA9-4AEC-A0BE-9EC7DAC98F61}">
      <dgm:prSet>
        <dgm:style>
          <a:lnRef idx="0">
            <a:scrgbClr r="0" g="0" b="0"/>
          </a:lnRef>
          <a:fillRef idx="0">
            <a:scrgbClr r="0" g="0" b="0"/>
          </a:fillRef>
          <a:effectRef idx="0">
            <a:scrgbClr r="0" g="0" b="0"/>
          </a:effectRef>
          <a:fontRef idx="minor">
            <a:schemeClr val="tx1"/>
          </a:fontRef>
        </dgm:style>
      </dgm:prSet>
      <dgm:spPr>
        <a:noFill/>
        <a:ln w="31750" cap="flat" cmpd="sng" algn="ctr">
          <a:solidFill>
            <a:schemeClr val="accent5"/>
          </a:solidFill>
          <a:prstDash val="solid"/>
          <a:round/>
          <a:headEnd type="none" w="med" len="med"/>
          <a:tailEnd type="arrow" w="med" len="med"/>
        </a:ln>
      </dgm:spPr>
      <dgm:t>
        <a:bodyPr/>
        <a:lstStyle/>
        <a:p>
          <a:endParaRPr lang="en-US"/>
        </a:p>
      </dgm:t>
    </dgm:pt>
    <dgm:pt modelId="{D3223E08-E1D8-4F6D-8112-D2A958E84769}" type="pres">
      <dgm:prSet presAssocID="{B7D6C858-13FB-4FD4-8798-F8B009BC6775}" presName="cycle" presStyleCnt="0">
        <dgm:presLayoutVars>
          <dgm:dir/>
          <dgm:resizeHandles val="exact"/>
        </dgm:presLayoutVars>
      </dgm:prSet>
      <dgm:spPr/>
    </dgm:pt>
    <dgm:pt modelId="{8DB3D18E-0927-4783-8CC5-0DE3A522AB60}" type="pres">
      <dgm:prSet presAssocID="{38503E24-3703-4BB6-9434-4E47F3AD0380}" presName="node" presStyleLbl="node1" presStyleIdx="0" presStyleCnt="5">
        <dgm:presLayoutVars>
          <dgm:bulletEnabled val="1"/>
        </dgm:presLayoutVars>
      </dgm:prSet>
      <dgm:spPr/>
    </dgm:pt>
    <dgm:pt modelId="{9FBF7972-3D88-4301-9F53-D17720B5A190}" type="pres">
      <dgm:prSet presAssocID="{38503E24-3703-4BB6-9434-4E47F3AD0380}" presName="spNode" presStyleCnt="0"/>
      <dgm:spPr/>
    </dgm:pt>
    <dgm:pt modelId="{39F26CA5-25F0-47E2-97F4-F45C6827F018}" type="pres">
      <dgm:prSet presAssocID="{6C62FA5A-A3C2-4C42-975B-8D086595E31F}" presName="sibTrans" presStyleLbl="sibTrans1D1" presStyleIdx="0" presStyleCnt="5"/>
      <dgm:spPr/>
    </dgm:pt>
    <dgm:pt modelId="{266A17F7-C437-4527-A6BC-C77734ACE3D1}" type="pres">
      <dgm:prSet presAssocID="{774D5D3D-4EC7-4EDA-AF05-67D7FD7D6E93}" presName="node" presStyleLbl="node1" presStyleIdx="1" presStyleCnt="5">
        <dgm:presLayoutVars>
          <dgm:bulletEnabled val="1"/>
        </dgm:presLayoutVars>
      </dgm:prSet>
      <dgm:spPr/>
    </dgm:pt>
    <dgm:pt modelId="{9802D1CF-E9BD-4095-AC05-607D4B8EA52C}" type="pres">
      <dgm:prSet presAssocID="{774D5D3D-4EC7-4EDA-AF05-67D7FD7D6E93}" presName="spNode" presStyleCnt="0"/>
      <dgm:spPr/>
    </dgm:pt>
    <dgm:pt modelId="{09A3CC08-1EBC-4549-8CBF-A055329B0FAF}" type="pres">
      <dgm:prSet presAssocID="{D0B3C009-1E2D-4565-9A7A-D33888DDC736}" presName="sibTrans" presStyleLbl="sibTrans1D1" presStyleIdx="1" presStyleCnt="5"/>
      <dgm:spPr/>
    </dgm:pt>
    <dgm:pt modelId="{D3FFCC3A-B871-4D3E-9B22-FDCAC9F0E707}" type="pres">
      <dgm:prSet presAssocID="{1938BB1E-0F47-4B00-AD04-57F828542554}" presName="node" presStyleLbl="node1" presStyleIdx="2" presStyleCnt="5">
        <dgm:presLayoutVars>
          <dgm:bulletEnabled val="1"/>
        </dgm:presLayoutVars>
      </dgm:prSet>
      <dgm:spPr/>
    </dgm:pt>
    <dgm:pt modelId="{BAFC3373-2CF8-47A6-BA41-E13A6637CFBC}" type="pres">
      <dgm:prSet presAssocID="{1938BB1E-0F47-4B00-AD04-57F828542554}" presName="spNode" presStyleCnt="0"/>
      <dgm:spPr/>
    </dgm:pt>
    <dgm:pt modelId="{8F221920-AF26-423F-BFE1-F744FB83CB3A}" type="pres">
      <dgm:prSet presAssocID="{E4E1BB1E-7CA0-4761-B662-5D36529FC2E5}" presName="sibTrans" presStyleLbl="sibTrans1D1" presStyleIdx="2" presStyleCnt="5"/>
      <dgm:spPr/>
    </dgm:pt>
    <dgm:pt modelId="{77AF59B0-BE9C-424B-83C4-039995A08608}" type="pres">
      <dgm:prSet presAssocID="{BE3868C4-8B41-4B67-B236-5A804271C792}" presName="node" presStyleLbl="node1" presStyleIdx="3" presStyleCnt="5">
        <dgm:presLayoutVars>
          <dgm:bulletEnabled val="1"/>
        </dgm:presLayoutVars>
      </dgm:prSet>
      <dgm:spPr/>
    </dgm:pt>
    <dgm:pt modelId="{2EFDE76E-7DE2-4496-97E2-F536E0417242}" type="pres">
      <dgm:prSet presAssocID="{BE3868C4-8B41-4B67-B236-5A804271C792}" presName="spNode" presStyleCnt="0"/>
      <dgm:spPr/>
    </dgm:pt>
    <dgm:pt modelId="{C6A9F4F9-0D3E-41CD-9E26-637C6BED189F}" type="pres">
      <dgm:prSet presAssocID="{B864825B-9891-488F-BAFB-C086909E15FC}" presName="sibTrans" presStyleLbl="sibTrans1D1" presStyleIdx="3" presStyleCnt="5"/>
      <dgm:spPr/>
    </dgm:pt>
    <dgm:pt modelId="{AC50F40A-361D-4D17-ACC7-7731E626434E}" type="pres">
      <dgm:prSet presAssocID="{A625E7DC-23F0-42C7-916B-38BFC5597422}" presName="node" presStyleLbl="node1" presStyleIdx="4" presStyleCnt="5">
        <dgm:presLayoutVars>
          <dgm:bulletEnabled val="1"/>
        </dgm:presLayoutVars>
      </dgm:prSet>
      <dgm:spPr/>
    </dgm:pt>
    <dgm:pt modelId="{39B11DBF-84E4-4433-AC74-32DA4D46767C}" type="pres">
      <dgm:prSet presAssocID="{A625E7DC-23F0-42C7-916B-38BFC5597422}" presName="spNode" presStyleCnt="0"/>
      <dgm:spPr/>
    </dgm:pt>
    <dgm:pt modelId="{5FC17F8D-6516-4D27-A84B-DDE0F48323A9}" type="pres">
      <dgm:prSet presAssocID="{EF2435F7-92D8-48BE-99F8-A15D0840C707}" presName="sibTrans" presStyleLbl="sibTrans1D1" presStyleIdx="4" presStyleCnt="5"/>
      <dgm:spPr/>
    </dgm:pt>
  </dgm:ptLst>
  <dgm:cxnLst>
    <dgm:cxn modelId="{1B8B2D19-AD30-45FD-9C92-7633A70886D0}" srcId="{B7D6C858-13FB-4FD4-8798-F8B009BC6775}" destId="{774D5D3D-4EC7-4EDA-AF05-67D7FD7D6E93}" srcOrd="1" destOrd="0" parTransId="{603CDEBB-DE94-4FAB-B5EE-A05D4DA371E9}" sibTransId="{D0B3C009-1E2D-4565-9A7A-D33888DDC736}"/>
    <dgm:cxn modelId="{5EFC5022-34E6-4238-AE79-974CE022FF39}" type="presOf" srcId="{EF2435F7-92D8-48BE-99F8-A15D0840C707}" destId="{5FC17F8D-6516-4D27-A84B-DDE0F48323A9}" srcOrd="0" destOrd="0" presId="urn:microsoft.com/office/officeart/2005/8/layout/cycle5"/>
    <dgm:cxn modelId="{AE490326-6EEB-4D9E-B4AB-E10BC8619296}" type="presOf" srcId="{B864825B-9891-488F-BAFB-C086909E15FC}" destId="{C6A9F4F9-0D3E-41CD-9E26-637C6BED189F}" srcOrd="0" destOrd="0" presId="urn:microsoft.com/office/officeart/2005/8/layout/cycle5"/>
    <dgm:cxn modelId="{5C172B27-AE5B-4F8C-828E-EFC7B86A9B76}" type="presOf" srcId="{A625E7DC-23F0-42C7-916B-38BFC5597422}" destId="{AC50F40A-361D-4D17-ACC7-7731E626434E}" srcOrd="0" destOrd="0" presId="urn:microsoft.com/office/officeart/2005/8/layout/cycle5"/>
    <dgm:cxn modelId="{C6FB6E36-E50C-4593-AB9C-0F473B200493}" type="presOf" srcId="{BE3868C4-8B41-4B67-B236-5A804271C792}" destId="{77AF59B0-BE9C-424B-83C4-039995A08608}" srcOrd="0" destOrd="0" presId="urn:microsoft.com/office/officeart/2005/8/layout/cycle5"/>
    <dgm:cxn modelId="{9B0B353C-38B1-4EF6-9B31-BF468E1CB345}" srcId="{B7D6C858-13FB-4FD4-8798-F8B009BC6775}" destId="{1938BB1E-0F47-4B00-AD04-57F828542554}" srcOrd="2" destOrd="0" parTransId="{336A82A6-1A86-4F07-948A-B1FB4B3BA998}" sibTransId="{E4E1BB1E-7CA0-4761-B662-5D36529FC2E5}"/>
    <dgm:cxn modelId="{EEB5037A-BDC4-4A4D-A3B9-67674165A1BC}" type="presOf" srcId="{6C62FA5A-A3C2-4C42-975B-8D086595E31F}" destId="{39F26CA5-25F0-47E2-97F4-F45C6827F018}" srcOrd="0" destOrd="0" presId="urn:microsoft.com/office/officeart/2005/8/layout/cycle5"/>
    <dgm:cxn modelId="{71C57D80-5CA9-4AEC-A0BE-9EC7DAC98F61}" srcId="{B7D6C858-13FB-4FD4-8798-F8B009BC6775}" destId="{A625E7DC-23F0-42C7-916B-38BFC5597422}" srcOrd="4" destOrd="0" parTransId="{918017E8-4097-4376-B18E-DDCD5752DEE4}" sibTransId="{EF2435F7-92D8-48BE-99F8-A15D0840C707}"/>
    <dgm:cxn modelId="{A870CC85-B2E6-4BB7-8B19-E4E3E9902575}" srcId="{B7D6C858-13FB-4FD4-8798-F8B009BC6775}" destId="{38503E24-3703-4BB6-9434-4E47F3AD0380}" srcOrd="0" destOrd="0" parTransId="{563A4191-19A3-4FB1-B11A-E194DE74B716}" sibTransId="{6C62FA5A-A3C2-4C42-975B-8D086595E31F}"/>
    <dgm:cxn modelId="{E7F17493-53D1-4FAC-86A7-50D2E17105C4}" type="presOf" srcId="{B7D6C858-13FB-4FD4-8798-F8B009BC6775}" destId="{D3223E08-E1D8-4F6D-8112-D2A958E84769}" srcOrd="0" destOrd="0" presId="urn:microsoft.com/office/officeart/2005/8/layout/cycle5"/>
    <dgm:cxn modelId="{303AE29E-E96B-42ED-8B13-EB07E2AD5C3C}" type="presOf" srcId="{1938BB1E-0F47-4B00-AD04-57F828542554}" destId="{D3FFCC3A-B871-4D3E-9B22-FDCAC9F0E707}" srcOrd="0" destOrd="0" presId="urn:microsoft.com/office/officeart/2005/8/layout/cycle5"/>
    <dgm:cxn modelId="{7DFE5DA0-F56B-4814-B2E2-A55968D2C12F}" srcId="{B7D6C858-13FB-4FD4-8798-F8B009BC6775}" destId="{BE3868C4-8B41-4B67-B236-5A804271C792}" srcOrd="3" destOrd="0" parTransId="{E8B66591-6425-44B2-814D-87A6BDE148BB}" sibTransId="{B864825B-9891-488F-BAFB-C086909E15FC}"/>
    <dgm:cxn modelId="{96EBEBCA-544A-42D5-8BB3-6C18B70EC402}" type="presOf" srcId="{38503E24-3703-4BB6-9434-4E47F3AD0380}" destId="{8DB3D18E-0927-4783-8CC5-0DE3A522AB60}" srcOrd="0" destOrd="0" presId="urn:microsoft.com/office/officeart/2005/8/layout/cycle5"/>
    <dgm:cxn modelId="{4575FFD3-390A-4698-BC88-083CFE7D98B5}" type="presOf" srcId="{774D5D3D-4EC7-4EDA-AF05-67D7FD7D6E93}" destId="{266A17F7-C437-4527-A6BC-C77734ACE3D1}" srcOrd="0" destOrd="0" presId="urn:microsoft.com/office/officeart/2005/8/layout/cycle5"/>
    <dgm:cxn modelId="{5A2B81D5-62DD-4FF3-9116-1BA4069BC208}" type="presOf" srcId="{E4E1BB1E-7CA0-4761-B662-5D36529FC2E5}" destId="{8F221920-AF26-423F-BFE1-F744FB83CB3A}" srcOrd="0" destOrd="0" presId="urn:microsoft.com/office/officeart/2005/8/layout/cycle5"/>
    <dgm:cxn modelId="{F202D5F5-F97E-4877-AC20-4EB0620CF64C}" type="presOf" srcId="{D0B3C009-1E2D-4565-9A7A-D33888DDC736}" destId="{09A3CC08-1EBC-4549-8CBF-A055329B0FAF}" srcOrd="0" destOrd="0" presId="urn:microsoft.com/office/officeart/2005/8/layout/cycle5"/>
    <dgm:cxn modelId="{FCFFDD49-043F-4689-928A-463B889122C4}" type="presParOf" srcId="{D3223E08-E1D8-4F6D-8112-D2A958E84769}" destId="{8DB3D18E-0927-4783-8CC5-0DE3A522AB60}" srcOrd="0" destOrd="0" presId="urn:microsoft.com/office/officeart/2005/8/layout/cycle5"/>
    <dgm:cxn modelId="{6AAA2065-BC2A-46CB-B3F8-62AE275F16A2}" type="presParOf" srcId="{D3223E08-E1D8-4F6D-8112-D2A958E84769}" destId="{9FBF7972-3D88-4301-9F53-D17720B5A190}" srcOrd="1" destOrd="0" presId="urn:microsoft.com/office/officeart/2005/8/layout/cycle5"/>
    <dgm:cxn modelId="{C02F6AFA-BF74-498B-92B3-A2624EA4BED2}" type="presParOf" srcId="{D3223E08-E1D8-4F6D-8112-D2A958E84769}" destId="{39F26CA5-25F0-47E2-97F4-F45C6827F018}" srcOrd="2" destOrd="0" presId="urn:microsoft.com/office/officeart/2005/8/layout/cycle5"/>
    <dgm:cxn modelId="{C4E089BA-107C-4866-A634-E15F6A570A4A}" type="presParOf" srcId="{D3223E08-E1D8-4F6D-8112-D2A958E84769}" destId="{266A17F7-C437-4527-A6BC-C77734ACE3D1}" srcOrd="3" destOrd="0" presId="urn:microsoft.com/office/officeart/2005/8/layout/cycle5"/>
    <dgm:cxn modelId="{F88FB4DE-EE97-43E2-B87E-ED736BBF9E69}" type="presParOf" srcId="{D3223E08-E1D8-4F6D-8112-D2A958E84769}" destId="{9802D1CF-E9BD-4095-AC05-607D4B8EA52C}" srcOrd="4" destOrd="0" presId="urn:microsoft.com/office/officeart/2005/8/layout/cycle5"/>
    <dgm:cxn modelId="{3D2A8431-8C83-4A8A-8CB2-31EAA10112CF}" type="presParOf" srcId="{D3223E08-E1D8-4F6D-8112-D2A958E84769}" destId="{09A3CC08-1EBC-4549-8CBF-A055329B0FAF}" srcOrd="5" destOrd="0" presId="urn:microsoft.com/office/officeart/2005/8/layout/cycle5"/>
    <dgm:cxn modelId="{B630FAF4-18C0-4F88-9F94-0173031D1F58}" type="presParOf" srcId="{D3223E08-E1D8-4F6D-8112-D2A958E84769}" destId="{D3FFCC3A-B871-4D3E-9B22-FDCAC9F0E707}" srcOrd="6" destOrd="0" presId="urn:microsoft.com/office/officeart/2005/8/layout/cycle5"/>
    <dgm:cxn modelId="{46649E87-B660-4953-A02B-4F8D87465C8E}" type="presParOf" srcId="{D3223E08-E1D8-4F6D-8112-D2A958E84769}" destId="{BAFC3373-2CF8-47A6-BA41-E13A6637CFBC}" srcOrd="7" destOrd="0" presId="urn:microsoft.com/office/officeart/2005/8/layout/cycle5"/>
    <dgm:cxn modelId="{F6136DD0-34F1-4950-B791-F7AF82F9DBD1}" type="presParOf" srcId="{D3223E08-E1D8-4F6D-8112-D2A958E84769}" destId="{8F221920-AF26-423F-BFE1-F744FB83CB3A}" srcOrd="8" destOrd="0" presId="urn:microsoft.com/office/officeart/2005/8/layout/cycle5"/>
    <dgm:cxn modelId="{A8758C88-9215-4371-8A9A-563EF9DC859F}" type="presParOf" srcId="{D3223E08-E1D8-4F6D-8112-D2A958E84769}" destId="{77AF59B0-BE9C-424B-83C4-039995A08608}" srcOrd="9" destOrd="0" presId="urn:microsoft.com/office/officeart/2005/8/layout/cycle5"/>
    <dgm:cxn modelId="{9F38E82C-F80D-4BE3-AB63-7921D1A92173}" type="presParOf" srcId="{D3223E08-E1D8-4F6D-8112-D2A958E84769}" destId="{2EFDE76E-7DE2-4496-97E2-F536E0417242}" srcOrd="10" destOrd="0" presId="urn:microsoft.com/office/officeart/2005/8/layout/cycle5"/>
    <dgm:cxn modelId="{D7BB4546-177A-40FD-841D-09B24E408006}" type="presParOf" srcId="{D3223E08-E1D8-4F6D-8112-D2A958E84769}" destId="{C6A9F4F9-0D3E-41CD-9E26-637C6BED189F}" srcOrd="11" destOrd="0" presId="urn:microsoft.com/office/officeart/2005/8/layout/cycle5"/>
    <dgm:cxn modelId="{973A432E-B6CE-46F6-94E9-F79731486A60}" type="presParOf" srcId="{D3223E08-E1D8-4F6D-8112-D2A958E84769}" destId="{AC50F40A-361D-4D17-ACC7-7731E626434E}" srcOrd="12" destOrd="0" presId="urn:microsoft.com/office/officeart/2005/8/layout/cycle5"/>
    <dgm:cxn modelId="{2EB43D43-557F-4D27-A818-EE6B57A2D5C8}" type="presParOf" srcId="{D3223E08-E1D8-4F6D-8112-D2A958E84769}" destId="{39B11DBF-84E4-4433-AC74-32DA4D46767C}" srcOrd="13" destOrd="0" presId="urn:microsoft.com/office/officeart/2005/8/layout/cycle5"/>
    <dgm:cxn modelId="{663EBF4C-D1D6-48DB-9F2A-B11C224050E4}" type="presParOf" srcId="{D3223E08-E1D8-4F6D-8112-D2A958E84769}" destId="{5FC17F8D-6516-4D27-A84B-DDE0F48323A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3D18E-0927-4783-8CC5-0DE3A522AB60}">
      <dsp:nvSpPr>
        <dsp:cNvPr id="0" name=""/>
        <dsp:cNvSpPr/>
      </dsp:nvSpPr>
      <dsp:spPr>
        <a:xfrm>
          <a:off x="1600692" y="1448"/>
          <a:ext cx="1240645" cy="8064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Sensors and Background Data</a:t>
          </a:r>
        </a:p>
      </dsp:txBody>
      <dsp:txXfrm>
        <a:off x="1640058" y="40814"/>
        <a:ext cx="1161913" cy="727687"/>
      </dsp:txXfrm>
    </dsp:sp>
    <dsp:sp modelId="{39F26CA5-25F0-47E2-97F4-F45C6827F018}">
      <dsp:nvSpPr>
        <dsp:cNvPr id="0" name=""/>
        <dsp:cNvSpPr/>
      </dsp:nvSpPr>
      <dsp:spPr>
        <a:xfrm>
          <a:off x="610935" y="404657"/>
          <a:ext cx="3220159" cy="3220159"/>
        </a:xfrm>
        <a:custGeom>
          <a:avLst/>
          <a:gdLst/>
          <a:ahLst/>
          <a:cxnLst/>
          <a:rect l="0" t="0" r="0" b="0"/>
          <a:pathLst>
            <a:path>
              <a:moveTo>
                <a:pt x="2396348" y="205039"/>
              </a:moveTo>
              <a:arcTo wR="1610079" hR="1610079" stAng="17953897" swAng="1210806"/>
            </a:path>
          </a:pathLst>
        </a:custGeom>
        <a:noFill/>
        <a:ln w="317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266A17F7-C437-4527-A6BC-C77734ACE3D1}">
      <dsp:nvSpPr>
        <dsp:cNvPr id="0" name=""/>
        <dsp:cNvSpPr/>
      </dsp:nvSpPr>
      <dsp:spPr>
        <a:xfrm>
          <a:off x="3131969" y="1113985"/>
          <a:ext cx="1240645" cy="80641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Health State Inference</a:t>
          </a:r>
        </a:p>
      </dsp:txBody>
      <dsp:txXfrm>
        <a:off x="3171335" y="1153351"/>
        <a:ext cx="1161913" cy="727687"/>
      </dsp:txXfrm>
    </dsp:sp>
    <dsp:sp modelId="{09A3CC08-1EBC-4549-8CBF-A055329B0FAF}">
      <dsp:nvSpPr>
        <dsp:cNvPr id="0" name=""/>
        <dsp:cNvSpPr/>
      </dsp:nvSpPr>
      <dsp:spPr>
        <a:xfrm>
          <a:off x="610935" y="404657"/>
          <a:ext cx="3220159" cy="3220159"/>
        </a:xfrm>
        <a:custGeom>
          <a:avLst/>
          <a:gdLst/>
          <a:ahLst/>
          <a:cxnLst/>
          <a:rect l="0" t="0" r="0" b="0"/>
          <a:pathLst>
            <a:path>
              <a:moveTo>
                <a:pt x="3216289" y="1721647"/>
              </a:moveTo>
              <a:arcTo wR="1610079" hR="1610079" stAng="21838403" swAng="1359160"/>
            </a:path>
          </a:pathLst>
        </a:custGeom>
        <a:noFill/>
        <a:ln w="317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D3FFCC3A-B871-4D3E-9B22-FDCAC9F0E707}">
      <dsp:nvSpPr>
        <dsp:cNvPr id="0" name=""/>
        <dsp:cNvSpPr/>
      </dsp:nvSpPr>
      <dsp:spPr>
        <a:xfrm>
          <a:off x="2547073" y="2914109"/>
          <a:ext cx="1240645" cy="8064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Prognosis/Diagnosis</a:t>
          </a:r>
        </a:p>
      </dsp:txBody>
      <dsp:txXfrm>
        <a:off x="2586439" y="2953475"/>
        <a:ext cx="1161913" cy="727687"/>
      </dsp:txXfrm>
    </dsp:sp>
    <dsp:sp modelId="{8F221920-AF26-423F-BFE1-F744FB83CB3A}">
      <dsp:nvSpPr>
        <dsp:cNvPr id="0" name=""/>
        <dsp:cNvSpPr/>
      </dsp:nvSpPr>
      <dsp:spPr>
        <a:xfrm>
          <a:off x="610935" y="404657"/>
          <a:ext cx="3220159" cy="3220159"/>
        </a:xfrm>
        <a:custGeom>
          <a:avLst/>
          <a:gdLst/>
          <a:ahLst/>
          <a:cxnLst/>
          <a:rect l="0" t="0" r="0" b="0"/>
          <a:pathLst>
            <a:path>
              <a:moveTo>
                <a:pt x="1807487" y="3208011"/>
              </a:moveTo>
              <a:arcTo wR="1610079" hR="1610079" stAng="4977443" swAng="845114"/>
            </a:path>
          </a:pathLst>
        </a:custGeom>
        <a:noFill/>
        <a:ln w="317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77AF59B0-BE9C-424B-83C4-039995A08608}">
      <dsp:nvSpPr>
        <dsp:cNvPr id="0" name=""/>
        <dsp:cNvSpPr/>
      </dsp:nvSpPr>
      <dsp:spPr>
        <a:xfrm>
          <a:off x="654311" y="2914109"/>
          <a:ext cx="1240645" cy="80641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Treatment Evaluations</a:t>
          </a:r>
        </a:p>
      </dsp:txBody>
      <dsp:txXfrm>
        <a:off x="693677" y="2953475"/>
        <a:ext cx="1161913" cy="727687"/>
      </dsp:txXfrm>
    </dsp:sp>
    <dsp:sp modelId="{C6A9F4F9-0D3E-41CD-9E26-637C6BED189F}">
      <dsp:nvSpPr>
        <dsp:cNvPr id="0" name=""/>
        <dsp:cNvSpPr/>
      </dsp:nvSpPr>
      <dsp:spPr>
        <a:xfrm>
          <a:off x="610935" y="404657"/>
          <a:ext cx="3220159" cy="3220159"/>
        </a:xfrm>
        <a:custGeom>
          <a:avLst/>
          <a:gdLst/>
          <a:ahLst/>
          <a:cxnLst/>
          <a:rect l="0" t="0" r="0" b="0"/>
          <a:pathLst>
            <a:path>
              <a:moveTo>
                <a:pt x="170748" y="2331662"/>
              </a:moveTo>
              <a:arcTo wR="1610079" hR="1610079" stAng="9202437" swAng="1359160"/>
            </a:path>
          </a:pathLst>
        </a:custGeom>
        <a:noFill/>
        <a:ln w="31750" cap="flat" cmpd="sng" algn="ctr">
          <a:solidFill>
            <a:schemeClr val="accent5"/>
          </a:solidFill>
          <a:prstDash val="solid"/>
          <a:miter lim="800000"/>
          <a:tailEnd type="arrow"/>
        </a:ln>
        <a:effectLst/>
      </dsp:spPr>
      <dsp:style>
        <a:lnRef idx="1">
          <a:schemeClr val="accent5"/>
        </a:lnRef>
        <a:fillRef idx="0">
          <a:schemeClr val="accent5"/>
        </a:fillRef>
        <a:effectRef idx="0">
          <a:schemeClr val="accent5"/>
        </a:effectRef>
        <a:fontRef idx="minor">
          <a:schemeClr val="tx1"/>
        </a:fontRef>
      </dsp:style>
    </dsp:sp>
    <dsp:sp modelId="{AC50F40A-361D-4D17-ACC7-7731E626434E}">
      <dsp:nvSpPr>
        <dsp:cNvPr id="0" name=""/>
        <dsp:cNvSpPr/>
      </dsp:nvSpPr>
      <dsp:spPr>
        <a:xfrm>
          <a:off x="69415" y="1113985"/>
          <a:ext cx="1240645" cy="8064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Intervention Delivery</a:t>
          </a:r>
        </a:p>
      </dsp:txBody>
      <dsp:txXfrm>
        <a:off x="108781" y="1153351"/>
        <a:ext cx="1161913" cy="727687"/>
      </dsp:txXfrm>
    </dsp:sp>
    <dsp:sp modelId="{5FC17F8D-6516-4D27-A84B-DDE0F48323A9}">
      <dsp:nvSpPr>
        <dsp:cNvPr id="0" name=""/>
        <dsp:cNvSpPr/>
      </dsp:nvSpPr>
      <dsp:spPr>
        <a:xfrm>
          <a:off x="610935" y="404657"/>
          <a:ext cx="3220159" cy="3220159"/>
        </a:xfrm>
        <a:custGeom>
          <a:avLst/>
          <a:gdLst/>
          <a:ahLst/>
          <a:cxnLst/>
          <a:rect l="0" t="0" r="0" b="0"/>
          <a:pathLst>
            <a:path>
              <a:moveTo>
                <a:pt x="387378" y="562531"/>
              </a:moveTo>
              <a:arcTo wR="1610079" hR="1610079" stAng="13235297" swAng="1210806"/>
            </a:path>
          </a:pathLst>
        </a:custGeom>
        <a:noFill/>
        <a:ln w="31750"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0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976B59-ACCC-4766-A436-8F527E1498DA}" type="datetime1">
              <a:rPr lang="en-US" smtClean="0">
                <a:solidFill>
                  <a:prstClr val="black">
                    <a:tint val="75000"/>
                  </a:prstClr>
                </a:solidFill>
              </a:rPr>
              <a:t>4/27/2018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41F2-121C-4A63-838F-4BCBAEA2A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26E20-DCD3-4EB5-B3D4-BF43B41DE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C865F9-987F-4FD5-9378-FDFC6C12F3B7}"/>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432C2293-93E7-40C6-B41B-C5017AD1B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5AC7-F444-4845-AB69-D6AA476E2C06}"/>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25564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0D20-CF42-45BF-AD7E-AF54B6BA1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3F6EE-92E3-472A-B416-6BA9B3FED4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5B05F-C9AF-4002-8471-C5C1E1546A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C6BEF-0806-400A-9792-FE24C61485A1}"/>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6" name="Footer Placeholder 5">
            <a:extLst>
              <a:ext uri="{FF2B5EF4-FFF2-40B4-BE49-F238E27FC236}">
                <a16:creationId xmlns:a16="http://schemas.microsoft.com/office/drawing/2014/main" id="{37E7B535-91DB-4F68-88C0-1BB400A7F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57D1E-D8F8-4092-83B6-47C68C6D5843}"/>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146829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8F1E-DA3F-404A-A67D-085A94B36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8EAAC1-2567-45EC-B949-3FCF13BA9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FA86E-FE3F-4BE8-9D6B-0935904B22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4CA129-F38A-47B3-BD96-009F10E65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952AE9-C4EF-49B4-AF5D-718B6FFC50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4F189-7BF0-420A-A321-1023483E1004}"/>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8" name="Footer Placeholder 7">
            <a:extLst>
              <a:ext uri="{FF2B5EF4-FFF2-40B4-BE49-F238E27FC236}">
                <a16:creationId xmlns:a16="http://schemas.microsoft.com/office/drawing/2014/main" id="{9B399236-D21C-4420-AFB1-FD6D9080C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7483F6-19F8-43FD-BBEF-81218F33A153}"/>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719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6B5B-8F7D-468B-BAAE-4B3B2FB6C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E89E6-6071-484E-8F78-883A7B1BE240}"/>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4" name="Footer Placeholder 3">
            <a:extLst>
              <a:ext uri="{FF2B5EF4-FFF2-40B4-BE49-F238E27FC236}">
                <a16:creationId xmlns:a16="http://schemas.microsoft.com/office/drawing/2014/main" id="{936B8A3E-79B3-4B12-B346-817AFD530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329EF3-4C32-49CE-BEE3-F2C62242207D}"/>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219566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11519-E300-4C04-A31A-82D64743172B}"/>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3" name="Footer Placeholder 2">
            <a:extLst>
              <a:ext uri="{FF2B5EF4-FFF2-40B4-BE49-F238E27FC236}">
                <a16:creationId xmlns:a16="http://schemas.microsoft.com/office/drawing/2014/main" id="{5F608835-1F30-405C-9342-C9D79625B4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1E8A75-FE96-4AC9-9495-537C164A7127}"/>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372761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F694-541C-4C00-AEAD-68E4C83BC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FBD32-A717-4A0C-9E84-7AD6196C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7DD95A-2D4A-481A-9E76-AA3B6AF47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EEDC9E-073D-46F7-806D-CBCC75614497}"/>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6" name="Footer Placeholder 5">
            <a:extLst>
              <a:ext uri="{FF2B5EF4-FFF2-40B4-BE49-F238E27FC236}">
                <a16:creationId xmlns:a16="http://schemas.microsoft.com/office/drawing/2014/main" id="{85DCE5A3-5C4E-40D7-B626-B03015F47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DFF86-D03D-49AB-AB25-FCC963D59443}"/>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422119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D944-AB27-4846-A93B-54C1C1324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8B811C-9146-4FA1-9DF6-46BF06DEA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7A12A-EE8C-455D-BD2A-88940E8FA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C3A972-BF5B-478B-9D71-E26966E8970C}"/>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6" name="Footer Placeholder 5">
            <a:extLst>
              <a:ext uri="{FF2B5EF4-FFF2-40B4-BE49-F238E27FC236}">
                <a16:creationId xmlns:a16="http://schemas.microsoft.com/office/drawing/2014/main" id="{D0FB17A6-8F2A-477A-B0B6-650450A15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E8814-308F-46AB-A248-951154678326}"/>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160072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7332-C68C-46E9-B86F-C02C1381C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4BE8C-82FD-40CD-B9E6-8BD196EF87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3B5EF-9798-480C-B182-F0C1E3D13A1A}"/>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1C5B3BEE-2294-4B05-91CB-CF13525B2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B8D1B-F01F-4A6B-A0B9-B348A335AC56}"/>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258315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CE215-D30E-49DE-9125-B82B56CEA8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A8EC5A-C97E-470C-B72B-12870CEACF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A59F8-09D1-4C4C-80DC-7B59C3555D8B}"/>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43DED470-76F8-4F9C-8D20-0FE0CD294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7EC6C-C831-4740-A522-DB8E04573D15}"/>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177929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3085A3-C1D9-48F8-95AD-F1BFDFC26EC5}" type="datetime1">
              <a:rPr lang="en-US" smtClean="0">
                <a:solidFill>
                  <a:prstClr val="black">
                    <a:tint val="75000"/>
                  </a:prstClr>
                </a:solidFill>
              </a:rPr>
              <a:t>4/27/2018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B6B9-3823-40E6-AAD9-FAF80F925D83}" type="datetime1">
              <a:rPr lang="en-US" smtClean="0">
                <a:solidFill>
                  <a:prstClr val="black">
                    <a:tint val="75000"/>
                  </a:prstClr>
                </a:solidFill>
              </a:rPr>
              <a:t>4/27/2018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F3373-9EBD-4E28-BC43-B9CEC5179AF0}" type="datetime1">
              <a:rPr lang="en-US" smtClean="0">
                <a:solidFill>
                  <a:prstClr val="black">
                    <a:tint val="75000"/>
                  </a:prstClr>
                </a:solidFill>
              </a:rPr>
              <a:t>4/27/2018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22832-80E7-4E23-9DF9-58C956F4D88E}" type="datetime1">
              <a:rPr lang="en-US" smtClean="0">
                <a:solidFill>
                  <a:prstClr val="black">
                    <a:tint val="75000"/>
                  </a:prstClr>
                </a:solidFill>
              </a:rPr>
              <a:t>4/27/2018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D037-DFF3-4F1F-968D-F339D519F354}" type="datetime1">
              <a:rPr lang="en-US" smtClean="0">
                <a:solidFill>
                  <a:prstClr val="black">
                    <a:tint val="75000"/>
                  </a:prstClr>
                </a:solidFill>
              </a:rPr>
              <a:t>4/27/2018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6DF3-F17F-426C-87B3-8D689DA7F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9BCE5-C1BA-41DD-A948-3BC38BF7F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B7B38-8088-4310-A094-4A3B8FE9CFB6}"/>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1FA240AD-6B9A-4831-BD63-3F0893125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0E11F-DC0B-4FFB-B72D-6A2ADEDA0D04}"/>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249498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7D55-B536-4FF4-ADAC-A6AAB88C5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04872-1653-4B97-9B79-753E8E2300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E7F86-C624-4B36-A1BF-F89A8AD03822}"/>
              </a:ext>
            </a:extLst>
          </p:cNvPr>
          <p:cNvSpPr>
            <a:spLocks noGrp="1"/>
          </p:cNvSpPr>
          <p:nvPr>
            <p:ph type="dt" sz="half" idx="10"/>
          </p:nvPr>
        </p:nvSpPr>
        <p:spPr/>
        <p:txBody>
          <a:body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0C1C1E35-6C3B-4ADF-B86D-59CA1BABD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44598-1086-4E1A-AE1A-48B64872B0B9}"/>
              </a:ext>
            </a:extLst>
          </p:cNvPr>
          <p:cNvSpPr>
            <a:spLocks noGrp="1"/>
          </p:cNvSpPr>
          <p:nvPr>
            <p:ph type="sldNum" sz="quarter" idx="12"/>
          </p:nvPr>
        </p:nvSpPr>
        <p:spPr/>
        <p:txBody>
          <a:bodyPr/>
          <a:lstStyle/>
          <a:p>
            <a:fld id="{A2189A00-C303-4E6D-85D6-CBAFE7FD36E0}" type="slidenum">
              <a:rPr lang="en-US" smtClean="0"/>
              <a:t>‹#›</a:t>
            </a:fld>
            <a:endParaRPr lang="en-US"/>
          </a:p>
        </p:txBody>
      </p:sp>
    </p:spTree>
    <p:extLst>
      <p:ext uri="{BB962C8B-B14F-4D97-AF65-F5344CB8AC3E}">
        <p14:creationId xmlns:p14="http://schemas.microsoft.com/office/powerpoint/2010/main" val="140716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5105-4CC6-4F23-9A62-0711E03370BF}" type="datetime1">
              <a:rPr lang="en-US" smtClean="0">
                <a:solidFill>
                  <a:prstClr val="black">
                    <a:tint val="75000"/>
                  </a:prstClr>
                </a:solidFill>
              </a:rPr>
              <a:t>4/27/2018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2DEF6-77D0-4292-91AC-A3BB59954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01A843-6BD0-412F-B522-311497F04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8D940-183E-4448-9B3A-DB2182726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08422-4AEB-4DF8-AB70-D2D426983559}" type="datetimeFigureOut">
              <a:rPr lang="en-US" smtClean="0"/>
              <a:t>4/27/2018</a:t>
            </a:fld>
            <a:endParaRPr lang="en-US"/>
          </a:p>
        </p:txBody>
      </p:sp>
      <p:sp>
        <p:nvSpPr>
          <p:cNvPr id="5" name="Footer Placeholder 4">
            <a:extLst>
              <a:ext uri="{FF2B5EF4-FFF2-40B4-BE49-F238E27FC236}">
                <a16:creationId xmlns:a16="http://schemas.microsoft.com/office/drawing/2014/main" id="{3E40E4D4-4BEE-4D29-B1E6-0D6B2FD13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57C50-3C46-42B2-ABF8-7955D1D59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89A00-C303-4E6D-85D6-CBAFE7FD36E0}" type="slidenum">
              <a:rPr lang="en-US" smtClean="0"/>
              <a:t>‹#›</a:t>
            </a:fld>
            <a:endParaRPr lang="en-US"/>
          </a:p>
        </p:txBody>
      </p:sp>
    </p:spTree>
    <p:extLst>
      <p:ext uri="{BB962C8B-B14F-4D97-AF65-F5344CB8AC3E}">
        <p14:creationId xmlns:p14="http://schemas.microsoft.com/office/powerpoint/2010/main" val="31525514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cf@indiana.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emf"/><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9B10C2-6B84-4C33-92C0-4C65925F7CA4}"/>
              </a:ext>
            </a:extLst>
          </p:cNvPr>
          <p:cNvSpPr>
            <a:spLocks noGrp="1"/>
          </p:cNvSpPr>
          <p:nvPr>
            <p:ph type="sldNum" sz="quarter" idx="12"/>
          </p:nvPr>
        </p:nvSpPr>
        <p:spPr>
          <a:xfrm>
            <a:off x="9175142" y="6332072"/>
            <a:ext cx="2743200" cy="365125"/>
          </a:xfrm>
        </p:spPr>
        <p:txBody>
          <a:bodyPr/>
          <a:lstStyle/>
          <a:p>
            <a:fld id="{82E86CF4-AA86-488B-9245-79D3DE5D9F5C}" type="slidenum">
              <a:rPr lang="en-US" smtClean="0">
                <a:solidFill>
                  <a:schemeClr val="tx1"/>
                </a:solidFill>
              </a:rPr>
              <a:pPr/>
              <a:t>1</a:t>
            </a:fld>
            <a:endParaRPr lang="en-US">
              <a:solidFill>
                <a:schemeClr val="tx1"/>
              </a:solidFill>
            </a:endParaRPr>
          </a:p>
        </p:txBody>
      </p:sp>
      <p:sp>
        <p:nvSpPr>
          <p:cNvPr id="2" name="Title 1"/>
          <p:cNvSpPr>
            <a:spLocks noGrp="1"/>
          </p:cNvSpPr>
          <p:nvPr>
            <p:ph type="title"/>
          </p:nvPr>
        </p:nvSpPr>
        <p:spPr>
          <a:xfrm>
            <a:off x="-52885" y="1421991"/>
            <a:ext cx="12192000" cy="936011"/>
          </a:xfrm>
        </p:spPr>
        <p:txBody>
          <a:bodyPr>
            <a:noAutofit/>
          </a:bodyPr>
          <a:lstStyle/>
          <a:p>
            <a:pPr algn="ctr"/>
            <a:r>
              <a:rPr lang="en-US" sz="5400" b="1" dirty="0"/>
              <a:t>Research in Intelligent Systems Engineering</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66332" y="3191719"/>
            <a:ext cx="12179456" cy="1200329"/>
          </a:xfrm>
          <a:prstGeom prst="rect">
            <a:avLst/>
          </a:prstGeom>
        </p:spPr>
        <p:txBody>
          <a:bodyPr wrap="square">
            <a:spAutoFit/>
          </a:bodyPr>
          <a:lstStyle/>
          <a:p>
            <a:pPr lvl="0" algn="ctr" defTabSz="457200">
              <a:defRPr/>
            </a:pPr>
            <a:r>
              <a:rPr lang="en-US" sz="2400" b="1" dirty="0">
                <a:cs typeface="Times New Roman" pitchFamily="18" charset="0"/>
              </a:rPr>
              <a:t>Geoffrey Fox, April 27, 2018</a:t>
            </a:r>
          </a:p>
          <a:p>
            <a:pPr lvl="0" algn="ctr" defTabSz="457200">
              <a:defRPr/>
            </a:pPr>
            <a:r>
              <a:rPr lang="en-US" sz="2400" b="1" dirty="0">
                <a:latin typeface="Arial"/>
                <a:cs typeface="Times New Roman" pitchFamily="18" charset="0"/>
              </a:rPr>
              <a:t>Department of Intelligent Systems Engineering</a:t>
            </a:r>
          </a:p>
          <a:p>
            <a:pPr lvl="0" algn="ctr" defTabSz="457200">
              <a:defRPr/>
            </a:pPr>
            <a:r>
              <a:rPr lang="en-US" sz="2400" dirty="0">
                <a:latin typeface="Arial"/>
                <a:hlinkClick r:id="rId2"/>
              </a:rPr>
              <a:t>gcf@indiana.edu</a:t>
            </a:r>
            <a:endParaRPr lang="en-US" sz="2400" dirty="0">
              <a:latin typeface="Arial"/>
            </a:endParaRPr>
          </a:p>
        </p:txBody>
      </p:sp>
    </p:spTree>
    <p:extLst>
      <p:ext uri="{BB962C8B-B14F-4D97-AF65-F5344CB8AC3E}">
        <p14:creationId xmlns:p14="http://schemas.microsoft.com/office/powerpoint/2010/main" val="22490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252DB-62A4-4C70-A0E3-92AAD650EF21}"/>
              </a:ext>
            </a:extLst>
          </p:cNvPr>
          <p:cNvSpPr>
            <a:spLocks noGrp="1"/>
          </p:cNvSpPr>
          <p:nvPr>
            <p:ph type="title"/>
          </p:nvPr>
        </p:nvSpPr>
        <p:spPr>
          <a:xfrm>
            <a:off x="838200" y="18256"/>
            <a:ext cx="10515600" cy="882698"/>
          </a:xfrm>
        </p:spPr>
        <p:txBody>
          <a:bodyPr/>
          <a:lstStyle/>
          <a:p>
            <a:r>
              <a:rPr lang="en-US" dirty="0"/>
              <a:t>Structure of ISE</a:t>
            </a:r>
          </a:p>
        </p:txBody>
      </p:sp>
      <p:sp>
        <p:nvSpPr>
          <p:cNvPr id="6" name="Content Placeholder 5">
            <a:extLst>
              <a:ext uri="{FF2B5EF4-FFF2-40B4-BE49-F238E27FC236}">
                <a16:creationId xmlns:a16="http://schemas.microsoft.com/office/drawing/2014/main" id="{B682AF8B-BE24-4378-880B-1EDC36F4E6F2}"/>
              </a:ext>
            </a:extLst>
          </p:cNvPr>
          <p:cNvSpPr>
            <a:spLocks noGrp="1"/>
          </p:cNvSpPr>
          <p:nvPr>
            <p:ph idx="1"/>
          </p:nvPr>
        </p:nvSpPr>
        <p:spPr>
          <a:xfrm>
            <a:off x="0" y="729689"/>
            <a:ext cx="12062012" cy="6128311"/>
          </a:xfrm>
        </p:spPr>
        <p:txBody>
          <a:bodyPr>
            <a:normAutofit fontScale="77500" lnSpcReduction="20000"/>
          </a:bodyPr>
          <a:lstStyle/>
          <a:p>
            <a:r>
              <a:rPr lang="en-US" dirty="0"/>
              <a:t>ISE arranged as a collection of centers and laboratories with 18 faculty and support staff/infrastructure</a:t>
            </a:r>
          </a:p>
          <a:p>
            <a:pPr fontAlgn="base"/>
            <a:r>
              <a:rPr lang="en-US" b="1" dirty="0"/>
              <a:t>Deep Learning Laboratory</a:t>
            </a:r>
            <a:r>
              <a:rPr lang="en-US" dirty="0"/>
              <a:t> (Minje Kim): Supported by the Cluster Romeo with Nvidia K80 and Volta GPU's; </a:t>
            </a:r>
            <a:r>
              <a:rPr lang="en-US" dirty="0" err="1"/>
              <a:t>Tensorflow</a:t>
            </a:r>
            <a:r>
              <a:rPr lang="en-US" dirty="0"/>
              <a:t>, Caffe, other software; and diverse large-scale datasets.</a:t>
            </a:r>
          </a:p>
          <a:p>
            <a:pPr fontAlgn="base"/>
            <a:r>
              <a:rPr lang="en-US" b="1" dirty="0"/>
              <a:t>Cloud Computing Laboratory </a:t>
            </a:r>
            <a:r>
              <a:rPr lang="en-US" dirty="0"/>
              <a:t>(Gregor von Laszewski) see later</a:t>
            </a:r>
          </a:p>
          <a:p>
            <a:pPr fontAlgn="base"/>
            <a:r>
              <a:rPr lang="en-US" b="1" dirty="0"/>
              <a:t>High-Performance Big Data Computing Laboratory</a:t>
            </a:r>
            <a:r>
              <a:rPr lang="en-US" dirty="0"/>
              <a:t> (Judy </a:t>
            </a:r>
            <a:r>
              <a:rPr lang="en-US" dirty="0" err="1"/>
              <a:t>Qiu</a:t>
            </a:r>
            <a:r>
              <a:rPr lang="en-US" dirty="0"/>
              <a:t>) see later</a:t>
            </a:r>
          </a:p>
          <a:p>
            <a:pPr fontAlgn="base"/>
            <a:r>
              <a:rPr lang="en-US" b="1" dirty="0"/>
              <a:t>Robotics and Internet of Things</a:t>
            </a:r>
            <a:r>
              <a:rPr lang="en-US" dirty="0"/>
              <a:t> </a:t>
            </a:r>
            <a:r>
              <a:rPr lang="en-US" b="1" dirty="0"/>
              <a:t>Laboratory (</a:t>
            </a:r>
            <a:r>
              <a:rPr lang="en-US" dirty="0" err="1"/>
              <a:t>Lantao</a:t>
            </a:r>
            <a:r>
              <a:rPr lang="en-US" dirty="0"/>
              <a:t> Liu): A smart network of a variety of small devices and robots. A large drone laboratory is being constructed for MESH.</a:t>
            </a:r>
          </a:p>
          <a:p>
            <a:pPr fontAlgn="base"/>
            <a:r>
              <a:rPr lang="en-US" b="1" dirty="0"/>
              <a:t>Network Computing Laboratory</a:t>
            </a:r>
            <a:r>
              <a:rPr lang="en-US" dirty="0"/>
              <a:t> (Martin </a:t>
            </a:r>
            <a:r>
              <a:rPr lang="en-US" dirty="0" err="1"/>
              <a:t>Swany</a:t>
            </a:r>
            <a:r>
              <a:rPr lang="en-US" dirty="0"/>
              <a:t>) focused on networked systems with embedded and reconfigurable computing elements for edge computing and the Internet of Things using a large cluster with FPGAs, network processors and software-defined network infrastructure. MESH and </a:t>
            </a:r>
            <a:r>
              <a:rPr lang="en-US" dirty="0" err="1"/>
              <a:t>Luddy</a:t>
            </a:r>
            <a:r>
              <a:rPr lang="en-US" dirty="0"/>
              <a:t> facilities</a:t>
            </a:r>
          </a:p>
          <a:p>
            <a:pPr fontAlgn="base"/>
            <a:r>
              <a:rPr lang="en-US" b="1" dirty="0"/>
              <a:t>Visualization Laboratory</a:t>
            </a:r>
            <a:r>
              <a:rPr lang="en-US" dirty="0"/>
              <a:t> (Katy </a:t>
            </a:r>
            <a:r>
              <a:rPr lang="en-US" dirty="0" err="1"/>
              <a:t>Börner</a:t>
            </a:r>
            <a:r>
              <a:rPr lang="en-US" dirty="0"/>
              <a:t>): Ultra-high resolution stereo display wall, HTC VIVE, and Microsoft HoloLens setups for data visualization, scientific visualization, and virtual/augmented/mixed reality R&amp;D. </a:t>
            </a:r>
            <a:r>
              <a:rPr lang="en-US" dirty="0" err="1"/>
              <a:t>Luddy</a:t>
            </a:r>
            <a:r>
              <a:rPr lang="en-US" dirty="0"/>
              <a:t> facility</a:t>
            </a:r>
          </a:p>
          <a:p>
            <a:r>
              <a:rPr lang="en-US" b="1" dirty="0"/>
              <a:t>Medical Imaging Laboratory</a:t>
            </a:r>
            <a:r>
              <a:rPr lang="en-US" dirty="0"/>
              <a:t> (</a:t>
            </a:r>
            <a:r>
              <a:rPr lang="en-US" dirty="0" err="1"/>
              <a:t>Eleftherios</a:t>
            </a:r>
            <a:r>
              <a:rPr lang="en-US" dirty="0"/>
              <a:t> </a:t>
            </a:r>
            <a:r>
              <a:rPr lang="en-US" dirty="0" err="1"/>
              <a:t>Garyfallidis</a:t>
            </a:r>
            <a:r>
              <a:rPr lang="en-US" dirty="0"/>
              <a:t>): Access to critical brain and other medical datasets. Provide software tools such as DIPY and NILEARN. Also training available for medical visualization and interactive tractography analysis. Major Open Source Software emphasis (also in HPBDC and </a:t>
            </a:r>
            <a:r>
              <a:rPr lang="en-US" dirty="0" err="1"/>
              <a:t>nanoBIO</a:t>
            </a:r>
            <a:r>
              <a:rPr lang="en-US" dirty="0"/>
              <a:t>)</a:t>
            </a:r>
          </a:p>
          <a:p>
            <a:r>
              <a:rPr lang="en-US" b="1" dirty="0"/>
              <a:t>Fibers &amp; Additive Manufacturing Enabled Systems FAMES Laboratory </a:t>
            </a:r>
            <a:r>
              <a:rPr lang="en-US" dirty="0"/>
              <a:t>(Alexander </a:t>
            </a:r>
            <a:r>
              <a:rPr lang="en-US" dirty="0" err="1"/>
              <a:t>Gumennik</a:t>
            </a:r>
            <a:r>
              <a:rPr lang="en-US" dirty="0"/>
              <a:t>) engineering of fibers and fabrics, embedding ensembles of </a:t>
            </a:r>
            <a:r>
              <a:rPr lang="en-US" dirty="0" err="1"/>
              <a:t>nano</a:t>
            </a:r>
            <a:r>
              <a:rPr lang="en-US" dirty="0"/>
              <a:t>-transducers and sensors. Major MESH Facility</a:t>
            </a:r>
          </a:p>
        </p:txBody>
      </p:sp>
      <p:sp>
        <p:nvSpPr>
          <p:cNvPr id="4" name="Slide Number Placeholder 3">
            <a:extLst>
              <a:ext uri="{FF2B5EF4-FFF2-40B4-BE49-F238E27FC236}">
                <a16:creationId xmlns:a16="http://schemas.microsoft.com/office/drawing/2014/main" id="{41E68008-38DE-4AB0-A29A-713AD1F9E5D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75889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9C73-9D3D-408C-82D8-878228D41C30}"/>
              </a:ext>
            </a:extLst>
          </p:cNvPr>
          <p:cNvSpPr>
            <a:spLocks noGrp="1"/>
          </p:cNvSpPr>
          <p:nvPr>
            <p:ph type="title"/>
          </p:nvPr>
        </p:nvSpPr>
        <p:spPr>
          <a:xfrm>
            <a:off x="848088" y="18255"/>
            <a:ext cx="10515600" cy="754951"/>
          </a:xfrm>
        </p:spPr>
        <p:txBody>
          <a:bodyPr/>
          <a:lstStyle/>
          <a:p>
            <a:r>
              <a:rPr lang="en-US" b="1" dirty="0"/>
              <a:t>Bio/Nano/Neuro Engineering Health</a:t>
            </a:r>
          </a:p>
        </p:txBody>
      </p:sp>
      <p:sp>
        <p:nvSpPr>
          <p:cNvPr id="3" name="Content Placeholder 2">
            <a:extLst>
              <a:ext uri="{FF2B5EF4-FFF2-40B4-BE49-F238E27FC236}">
                <a16:creationId xmlns:a16="http://schemas.microsoft.com/office/drawing/2014/main" id="{241693D5-D1E9-4E31-AE5C-9EE25F9090AB}"/>
              </a:ext>
            </a:extLst>
          </p:cNvPr>
          <p:cNvSpPr>
            <a:spLocks noGrp="1"/>
          </p:cNvSpPr>
          <p:nvPr>
            <p:ph idx="1"/>
          </p:nvPr>
        </p:nvSpPr>
        <p:spPr>
          <a:xfrm>
            <a:off x="0" y="672354"/>
            <a:ext cx="12192000" cy="1842246"/>
          </a:xfrm>
        </p:spPr>
        <p:txBody>
          <a:bodyPr>
            <a:noAutofit/>
          </a:bodyPr>
          <a:lstStyle/>
          <a:p>
            <a:r>
              <a:rPr lang="en-US" sz="2000" dirty="0"/>
              <a:t>10 Faculty: Maria Bondesson, </a:t>
            </a:r>
            <a:r>
              <a:rPr lang="en-US" sz="2000" dirty="0" err="1"/>
              <a:t>Eleftherios</a:t>
            </a:r>
            <a:r>
              <a:rPr lang="en-US" sz="2000" dirty="0"/>
              <a:t> </a:t>
            </a:r>
            <a:r>
              <a:rPr lang="en-US" sz="2000" dirty="0" err="1"/>
              <a:t>Garyfallidis</a:t>
            </a:r>
            <a:r>
              <a:rPr lang="en-US" sz="2000" dirty="0"/>
              <a:t>, James A. Glazier, Alexander </a:t>
            </a:r>
            <a:r>
              <a:rPr lang="en-US" sz="2000" dirty="0" err="1"/>
              <a:t>Gumennik</a:t>
            </a:r>
            <a:r>
              <a:rPr lang="en-US" sz="2000" dirty="0"/>
              <a:t>, Feng Guo, </a:t>
            </a:r>
            <a:r>
              <a:rPr lang="en-US" sz="2000" dirty="0" err="1"/>
              <a:t>Vikram</a:t>
            </a:r>
            <a:r>
              <a:rPr lang="en-US" sz="2000" dirty="0"/>
              <a:t> </a:t>
            </a:r>
            <a:r>
              <a:rPr lang="en-US" sz="2000" dirty="0" err="1"/>
              <a:t>Jadhao</a:t>
            </a:r>
            <a:r>
              <a:rPr lang="en-US" sz="2000" dirty="0"/>
              <a:t>, Minje Kim, Gregory Lewis Paul Macklin, </a:t>
            </a:r>
            <a:r>
              <a:rPr lang="en-US" sz="2000" dirty="0" err="1"/>
              <a:t>Eatai</a:t>
            </a:r>
            <a:r>
              <a:rPr lang="en-US" sz="2000" dirty="0"/>
              <a:t> Roth. Also CE/IS for Big Data/Simulations</a:t>
            </a:r>
          </a:p>
          <a:p>
            <a:r>
              <a:rPr lang="en-US" sz="2000"/>
              <a:t>Laboratories mainly now </a:t>
            </a:r>
            <a:r>
              <a:rPr lang="en-US" sz="2000" dirty="0"/>
              <a:t>in Simon moving to MESH: Bio, </a:t>
            </a:r>
            <a:r>
              <a:rPr lang="en-US" sz="2000" dirty="0" err="1"/>
              <a:t>nano</a:t>
            </a:r>
            <a:endParaRPr lang="en-US" sz="2000" dirty="0"/>
          </a:p>
          <a:p>
            <a:pPr>
              <a:spcBef>
                <a:spcPts val="500"/>
              </a:spcBef>
            </a:pPr>
            <a:r>
              <a:rPr lang="en-US" sz="2000" dirty="0"/>
              <a:t>Current medical care is reactive and open-loop, with long delays between onset of problems, diagnosis, treatment specification, treatment and outcome evaluation</a:t>
            </a:r>
          </a:p>
          <a:p>
            <a:pPr>
              <a:spcBef>
                <a:spcPts val="500"/>
              </a:spcBef>
            </a:pPr>
            <a:r>
              <a:rPr lang="en-US" sz="2000" dirty="0"/>
              <a:t>Integration of sensor technology, informatics, modeling and delivery technologies will allow closed-loop continuous monitoring and prediction of health states of individuals to maintain health and respond more rapidly and effectively when problems do occur</a:t>
            </a:r>
          </a:p>
          <a:p>
            <a:endParaRPr lang="en-US" sz="2000" dirty="0"/>
          </a:p>
        </p:txBody>
      </p:sp>
      <p:sp>
        <p:nvSpPr>
          <p:cNvPr id="5" name="Subtitle 2">
            <a:extLst>
              <a:ext uri="{FF2B5EF4-FFF2-40B4-BE49-F238E27FC236}">
                <a16:creationId xmlns:a16="http://schemas.microsoft.com/office/drawing/2014/main" id="{EE576AFB-4662-422C-B163-98F6CC589F09}"/>
              </a:ext>
            </a:extLst>
          </p:cNvPr>
          <p:cNvSpPr txBox="1">
            <a:spLocks/>
          </p:cNvSpPr>
          <p:nvPr/>
        </p:nvSpPr>
        <p:spPr>
          <a:xfrm>
            <a:off x="213259" y="3282099"/>
            <a:ext cx="5649659" cy="39994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Core skills include:</a:t>
            </a:r>
          </a:p>
          <a:p>
            <a:pPr marL="342900" indent="-342900" algn="l">
              <a:buFont typeface="Arial" panose="020B0604020202020204" pitchFamily="34" charset="0"/>
              <a:buChar char="•"/>
            </a:pPr>
            <a:r>
              <a:rPr lang="en-US" sz="2000" dirty="0"/>
              <a:t>Wearable sensors</a:t>
            </a:r>
          </a:p>
          <a:p>
            <a:pPr marL="342900" indent="-342900" algn="l">
              <a:buFont typeface="Arial" panose="020B0604020202020204" pitchFamily="34" charset="0"/>
              <a:buChar char="•"/>
            </a:pPr>
            <a:r>
              <a:rPr lang="en-US" sz="2000" dirty="0"/>
              <a:t>Image and data analysis</a:t>
            </a:r>
          </a:p>
          <a:p>
            <a:pPr marL="342900" indent="-342900" algn="l">
              <a:buFont typeface="Arial" panose="020B0604020202020204" pitchFamily="34" charset="0"/>
              <a:buChar char="•"/>
            </a:pPr>
            <a:r>
              <a:rPr lang="en-US" sz="2000" dirty="0"/>
              <a:t>Predictive modeling of medical states</a:t>
            </a:r>
          </a:p>
          <a:p>
            <a:pPr marL="342900" indent="-342900" algn="l">
              <a:buFont typeface="Arial" panose="020B0604020202020204" pitchFamily="34" charset="0"/>
              <a:buChar char="•"/>
            </a:pPr>
            <a:r>
              <a:rPr lang="en-US" sz="2000" dirty="0"/>
              <a:t>Design of therapeutic strategies</a:t>
            </a:r>
          </a:p>
          <a:p>
            <a:pPr marL="342900" indent="-342900" algn="l">
              <a:buFont typeface="Arial" panose="020B0604020202020204" pitchFamily="34" charset="0"/>
              <a:buChar char="•"/>
            </a:pPr>
            <a:r>
              <a:rPr lang="en-US" sz="2000" dirty="0"/>
              <a:t>Hardware for intervention delivery</a:t>
            </a:r>
          </a:p>
          <a:p>
            <a:pPr marL="342900" indent="-342900" algn="l">
              <a:buFont typeface="Arial" panose="020B0604020202020204" pitchFamily="34" charset="0"/>
              <a:buChar char="•"/>
            </a:pPr>
            <a:r>
              <a:rPr lang="en-US" sz="2000" dirty="0"/>
              <a:t>Biomedical workflow design</a:t>
            </a:r>
          </a:p>
          <a:p>
            <a:pPr marL="342900" indent="-342900" algn="l">
              <a:buFont typeface="Arial" panose="020B0604020202020204" pitchFamily="34" charset="0"/>
              <a:buChar char="•"/>
            </a:pPr>
            <a:r>
              <a:rPr lang="en-US" sz="2000" dirty="0"/>
              <a:t>Social/legal/economic approaches to health delivery</a:t>
            </a:r>
          </a:p>
        </p:txBody>
      </p:sp>
      <p:graphicFrame>
        <p:nvGraphicFramePr>
          <p:cNvPr id="7" name="Diagram 6">
            <a:extLst>
              <a:ext uri="{FF2B5EF4-FFF2-40B4-BE49-F238E27FC236}">
                <a16:creationId xmlns:a16="http://schemas.microsoft.com/office/drawing/2014/main" id="{171D9D5B-EC17-4EE3-8624-4BF68D878193}"/>
              </a:ext>
            </a:extLst>
          </p:cNvPr>
          <p:cNvGraphicFramePr/>
          <p:nvPr>
            <p:extLst>
              <p:ext uri="{D42A27DB-BD31-4B8C-83A1-F6EECF244321}">
                <p14:modId xmlns:p14="http://schemas.microsoft.com/office/powerpoint/2010/main" val="529656018"/>
              </p:ext>
            </p:extLst>
          </p:nvPr>
        </p:nvGraphicFramePr>
        <p:xfrm>
          <a:off x="7008856" y="2952646"/>
          <a:ext cx="4442031" cy="377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6">
            <a:extLst>
              <a:ext uri="{FF2B5EF4-FFF2-40B4-BE49-F238E27FC236}">
                <a16:creationId xmlns:a16="http://schemas.microsoft.com/office/drawing/2014/main" id="{A0430CA3-B84C-44B0-AC53-F08583A8FA01}"/>
              </a:ext>
            </a:extLst>
          </p:cNvPr>
          <p:cNvSpPr/>
          <p:nvPr/>
        </p:nvSpPr>
        <p:spPr>
          <a:xfrm>
            <a:off x="8831756" y="4184567"/>
            <a:ext cx="878774" cy="665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Patient</a:t>
            </a:r>
          </a:p>
        </p:txBody>
      </p:sp>
      <p:sp>
        <p:nvSpPr>
          <p:cNvPr id="9" name="Rounded Rectangle 7">
            <a:extLst>
              <a:ext uri="{FF2B5EF4-FFF2-40B4-BE49-F238E27FC236}">
                <a16:creationId xmlns:a16="http://schemas.microsoft.com/office/drawing/2014/main" id="{E607060F-CA3C-4AA9-B42F-BA7E57E56252}"/>
              </a:ext>
            </a:extLst>
          </p:cNvPr>
          <p:cNvSpPr/>
          <p:nvPr/>
        </p:nvSpPr>
        <p:spPr>
          <a:xfrm>
            <a:off x="8831756" y="4985595"/>
            <a:ext cx="878774" cy="665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Physician</a:t>
            </a:r>
          </a:p>
        </p:txBody>
      </p:sp>
      <p:cxnSp>
        <p:nvCxnSpPr>
          <p:cNvPr id="10" name="Straight Arrow Connector 9">
            <a:extLst>
              <a:ext uri="{FF2B5EF4-FFF2-40B4-BE49-F238E27FC236}">
                <a16:creationId xmlns:a16="http://schemas.microsoft.com/office/drawing/2014/main" id="{603E4DB5-19C7-40BA-B76D-3AEC74EF30B0}"/>
              </a:ext>
            </a:extLst>
          </p:cNvPr>
          <p:cNvCxnSpPr/>
          <p:nvPr/>
        </p:nvCxnSpPr>
        <p:spPr>
          <a:xfrm flipV="1">
            <a:off x="9271143" y="3709555"/>
            <a:ext cx="0" cy="4750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393663-585E-46EB-940F-408469CCDE35}"/>
              </a:ext>
            </a:extLst>
          </p:cNvPr>
          <p:cNvCxnSpPr/>
          <p:nvPr/>
        </p:nvCxnSpPr>
        <p:spPr>
          <a:xfrm flipH="1">
            <a:off x="9710530" y="4422073"/>
            <a:ext cx="473901" cy="95003"/>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C520FF-AF82-4C0C-AAB5-CAE635BE1585}"/>
              </a:ext>
            </a:extLst>
          </p:cNvPr>
          <p:cNvCxnSpPr/>
          <p:nvPr/>
        </p:nvCxnSpPr>
        <p:spPr>
          <a:xfrm flipH="1">
            <a:off x="9723266" y="4422073"/>
            <a:ext cx="461165" cy="89603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D592BD-639C-4146-B965-01CA72ABDEDF}"/>
              </a:ext>
            </a:extLst>
          </p:cNvPr>
          <p:cNvCxnSpPr>
            <a:stCxn id="9" idx="3"/>
          </p:cNvCxnSpPr>
          <p:nvPr/>
        </p:nvCxnSpPr>
        <p:spPr>
          <a:xfrm>
            <a:off x="9710530" y="5318104"/>
            <a:ext cx="486637" cy="53121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91D118-48D1-405B-9CD6-9B6CA3037E06}"/>
              </a:ext>
            </a:extLst>
          </p:cNvPr>
          <p:cNvCxnSpPr/>
          <p:nvPr/>
        </p:nvCxnSpPr>
        <p:spPr>
          <a:xfrm flipH="1">
            <a:off x="8329320" y="5318104"/>
            <a:ext cx="489700" cy="53121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83B191-2706-4B10-81DC-795D6DCA4559}"/>
              </a:ext>
            </a:extLst>
          </p:cNvPr>
          <p:cNvCxnSpPr>
            <a:stCxn id="8" idx="1"/>
          </p:cNvCxnSpPr>
          <p:nvPr/>
        </p:nvCxnSpPr>
        <p:spPr>
          <a:xfrm flipH="1">
            <a:off x="8316584" y="4517076"/>
            <a:ext cx="515172" cy="133224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EFBFDF-E67B-4923-AA79-017B460B91AC}"/>
              </a:ext>
            </a:extLst>
          </p:cNvPr>
          <p:cNvCxnSpPr>
            <a:endCxn id="8" idx="1"/>
          </p:cNvCxnSpPr>
          <p:nvPr/>
        </p:nvCxnSpPr>
        <p:spPr>
          <a:xfrm>
            <a:off x="8341443" y="4422073"/>
            <a:ext cx="490313" cy="950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5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81FD-3387-4177-92B9-7584968154B2}"/>
              </a:ext>
            </a:extLst>
          </p:cNvPr>
          <p:cNvSpPr>
            <a:spLocks noGrp="1"/>
          </p:cNvSpPr>
          <p:nvPr>
            <p:ph type="title"/>
          </p:nvPr>
        </p:nvSpPr>
        <p:spPr>
          <a:xfrm>
            <a:off x="0" y="81346"/>
            <a:ext cx="12092152" cy="951295"/>
          </a:xfrm>
        </p:spPr>
        <p:txBody>
          <a:bodyPr>
            <a:normAutofit fontScale="90000"/>
          </a:bodyPr>
          <a:lstStyle/>
          <a:p>
            <a:r>
              <a:rPr lang="en-US" b="1" dirty="0">
                <a:latin typeface="+mn-lt"/>
              </a:rPr>
              <a:t>Intelligent System Engineering Computing Infrastructure</a:t>
            </a:r>
          </a:p>
        </p:txBody>
      </p:sp>
      <p:sp>
        <p:nvSpPr>
          <p:cNvPr id="3" name="Content Placeholder 2">
            <a:extLst>
              <a:ext uri="{FF2B5EF4-FFF2-40B4-BE49-F238E27FC236}">
                <a16:creationId xmlns:a16="http://schemas.microsoft.com/office/drawing/2014/main" id="{97E01509-4AC1-415E-BB3A-EEA8491B70C4}"/>
              </a:ext>
            </a:extLst>
          </p:cNvPr>
          <p:cNvSpPr>
            <a:spLocks noGrp="1"/>
          </p:cNvSpPr>
          <p:nvPr>
            <p:ph idx="1"/>
          </p:nvPr>
        </p:nvSpPr>
        <p:spPr>
          <a:xfrm>
            <a:off x="1" y="1155590"/>
            <a:ext cx="12092152" cy="5621064"/>
          </a:xfrm>
        </p:spPr>
        <p:txBody>
          <a:bodyPr>
            <a:normAutofit/>
          </a:bodyPr>
          <a:lstStyle/>
          <a:p>
            <a:r>
              <a:rPr lang="en-US" sz="3200" dirty="0"/>
              <a:t>64-node FPGA+ARM + four 10G Ethernet Cluster (</a:t>
            </a:r>
            <a:r>
              <a:rPr lang="en-US" sz="3200" dirty="0" err="1"/>
              <a:t>Swany</a:t>
            </a:r>
            <a:r>
              <a:rPr lang="en-US" sz="3200" dirty="0"/>
              <a:t>) </a:t>
            </a:r>
            <a:r>
              <a:rPr lang="en-US" sz="3200" b="1" dirty="0"/>
              <a:t>Proteus</a:t>
            </a:r>
          </a:p>
          <a:p>
            <a:pPr lvl="1"/>
            <a:r>
              <a:rPr lang="en-US" sz="2800" dirty="0"/>
              <a:t>Collection of small </a:t>
            </a:r>
            <a:r>
              <a:rPr lang="en-US" sz="2800" dirty="0" err="1"/>
              <a:t>Raspbery</a:t>
            </a:r>
            <a:r>
              <a:rPr lang="en-US" sz="2800" dirty="0"/>
              <a:t> Pi Clusters with Docker </a:t>
            </a:r>
            <a:r>
              <a:rPr lang="en-US" sz="2800" b="1" dirty="0" err="1"/>
              <a:t>Rubus</a:t>
            </a:r>
            <a:endParaRPr lang="en-US" sz="2800" b="1" dirty="0"/>
          </a:p>
          <a:p>
            <a:r>
              <a:rPr lang="en-US" sz="3200" dirty="0"/>
              <a:t>16 K80 GPU + 16 P100 Volta Deep Learning Cluster (Minje Kim, David Crandall) </a:t>
            </a:r>
            <a:r>
              <a:rPr lang="en-US" sz="3200" b="1" dirty="0"/>
              <a:t>Romeo</a:t>
            </a:r>
            <a:endParaRPr lang="en-US" sz="3200" dirty="0"/>
          </a:p>
          <a:p>
            <a:r>
              <a:rPr lang="en-US" sz="3200" dirty="0"/>
              <a:t>128 node Haswell + </a:t>
            </a:r>
            <a:r>
              <a:rPr lang="en-US" sz="3200" dirty="0" err="1"/>
              <a:t>Infiniband</a:t>
            </a:r>
            <a:r>
              <a:rPr lang="en-US" sz="3200" dirty="0"/>
              <a:t> Machine Learning Testbed </a:t>
            </a:r>
            <a:r>
              <a:rPr lang="en-US" sz="3200" b="1" dirty="0"/>
              <a:t>Juliet</a:t>
            </a:r>
          </a:p>
          <a:p>
            <a:r>
              <a:rPr lang="en-US" sz="3200" dirty="0"/>
              <a:t>64 node Intel Knights Landing + </a:t>
            </a:r>
            <a:r>
              <a:rPr lang="en-US" sz="3200" dirty="0" err="1"/>
              <a:t>Omnipath</a:t>
            </a:r>
            <a:r>
              <a:rPr lang="en-US" sz="3200" dirty="0"/>
              <a:t> Machine Learning Testbed </a:t>
            </a:r>
            <a:r>
              <a:rPr lang="en-US" sz="3200" b="1" dirty="0"/>
              <a:t>Tango</a:t>
            </a:r>
          </a:p>
          <a:p>
            <a:r>
              <a:rPr lang="en-US" sz="3200" dirty="0"/>
              <a:t>32 node Xeon Platinum + </a:t>
            </a:r>
            <a:r>
              <a:rPr lang="en-US" sz="3200" dirty="0" err="1"/>
              <a:t>Infiniband</a:t>
            </a:r>
            <a:r>
              <a:rPr lang="en-US" sz="3200" dirty="0"/>
              <a:t> Cloud Computing Clusters (Docker, </a:t>
            </a:r>
            <a:r>
              <a:rPr lang="en-US" sz="3200" dirty="0" err="1"/>
              <a:t>Openstack</a:t>
            </a:r>
            <a:r>
              <a:rPr lang="en-US" sz="3200" dirty="0"/>
              <a:t>) </a:t>
            </a:r>
            <a:r>
              <a:rPr lang="en-US" sz="3200" b="1" dirty="0"/>
              <a:t>Victor, Tempest</a:t>
            </a:r>
          </a:p>
          <a:p>
            <a:pPr marL="0" indent="0">
              <a:buNone/>
            </a:pPr>
            <a:endParaRPr lang="en-US" sz="3200" dirty="0"/>
          </a:p>
        </p:txBody>
      </p:sp>
    </p:spTree>
    <p:extLst>
      <p:ext uri="{BB962C8B-B14F-4D97-AF65-F5344CB8AC3E}">
        <p14:creationId xmlns:p14="http://schemas.microsoft.com/office/powerpoint/2010/main" val="240923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6E22ED-1F9D-4148-AEE3-F2A72BBD6389}"/>
              </a:ext>
            </a:extLst>
          </p:cNvPr>
          <p:cNvPicPr>
            <a:picLocks noChangeAspect="1"/>
          </p:cNvPicPr>
          <p:nvPr/>
        </p:nvPicPr>
        <p:blipFill>
          <a:blip r:embed="rId2"/>
          <a:stretch>
            <a:fillRect/>
          </a:stretch>
        </p:blipFill>
        <p:spPr>
          <a:xfrm>
            <a:off x="64205" y="1977858"/>
            <a:ext cx="6045169" cy="4880143"/>
          </a:xfrm>
          <a:prstGeom prst="rect">
            <a:avLst/>
          </a:prstGeom>
        </p:spPr>
      </p:pic>
      <p:pic>
        <p:nvPicPr>
          <p:cNvPr id="36" name="Picture 35">
            <a:extLst>
              <a:ext uri="{FF2B5EF4-FFF2-40B4-BE49-F238E27FC236}">
                <a16:creationId xmlns:a16="http://schemas.microsoft.com/office/drawing/2014/main" id="{CC068FC8-05B0-47CF-829F-B6A20742BDF2}"/>
              </a:ext>
            </a:extLst>
          </p:cNvPr>
          <p:cNvPicPr>
            <a:picLocks noChangeAspect="1"/>
          </p:cNvPicPr>
          <p:nvPr/>
        </p:nvPicPr>
        <p:blipFill>
          <a:blip r:embed="rId3"/>
          <a:stretch>
            <a:fillRect/>
          </a:stretch>
        </p:blipFill>
        <p:spPr>
          <a:xfrm>
            <a:off x="11276874" y="57150"/>
            <a:ext cx="915126" cy="919331"/>
          </a:xfrm>
          <a:prstGeom prst="rect">
            <a:avLst/>
          </a:prstGeom>
        </p:spPr>
      </p:pic>
      <p:sp>
        <p:nvSpPr>
          <p:cNvPr id="37" name="Rectangle 5">
            <a:extLst>
              <a:ext uri="{FF2B5EF4-FFF2-40B4-BE49-F238E27FC236}">
                <a16:creationId xmlns:a16="http://schemas.microsoft.com/office/drawing/2014/main" id="{49D1E51D-70C8-46B7-BF79-576AA7453A78}"/>
              </a:ext>
            </a:extLst>
          </p:cNvPr>
          <p:cNvSpPr>
            <a:spLocks noChangeArrowheads="1"/>
          </p:cNvSpPr>
          <p:nvPr/>
        </p:nvSpPr>
        <p:spPr bwMode="auto">
          <a:xfrm>
            <a:off x="3016881" y="0"/>
            <a:ext cx="6168682" cy="58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43" tIns="45614" rIns="91243" bIns="45614">
            <a:spAutoFit/>
          </a:bodyPr>
          <a:lstStyle/>
          <a:p>
            <a:pPr algn="ctr">
              <a:spcBef>
                <a:spcPct val="50000"/>
              </a:spcBef>
            </a:pPr>
            <a:r>
              <a:rPr lang="en-US" altLang="en-US" sz="3200" dirty="0">
                <a:solidFill>
                  <a:srgbClr val="163576"/>
                </a:solidFill>
                <a:latin typeface="Arial Black" pitchFamily="34" charset="0"/>
              </a:rPr>
              <a:t>Engineered </a:t>
            </a:r>
            <a:r>
              <a:rPr lang="en-US" altLang="en-US" sz="3200" dirty="0" err="1">
                <a:solidFill>
                  <a:srgbClr val="163576"/>
                </a:solidFill>
                <a:latin typeface="Arial Black" pitchFamily="34" charset="0"/>
              </a:rPr>
              <a:t>nanoBIO</a:t>
            </a:r>
            <a:r>
              <a:rPr lang="en-US" altLang="en-US" sz="3200" dirty="0">
                <a:solidFill>
                  <a:srgbClr val="163576"/>
                </a:solidFill>
                <a:latin typeface="Arial Black" pitchFamily="34" charset="0"/>
              </a:rPr>
              <a:t> Node</a:t>
            </a:r>
          </a:p>
        </p:txBody>
      </p:sp>
      <p:sp>
        <p:nvSpPr>
          <p:cNvPr id="38" name="Rectangle 37">
            <a:extLst>
              <a:ext uri="{FF2B5EF4-FFF2-40B4-BE49-F238E27FC236}">
                <a16:creationId xmlns:a16="http://schemas.microsoft.com/office/drawing/2014/main" id="{BE32B6AD-C801-401B-823B-BC8FE3D7A0D5}"/>
              </a:ext>
            </a:extLst>
          </p:cNvPr>
          <p:cNvSpPr/>
          <p:nvPr/>
        </p:nvSpPr>
        <p:spPr>
          <a:xfrm>
            <a:off x="1992086" y="527116"/>
            <a:ext cx="9176505" cy="307777"/>
          </a:xfrm>
          <a:prstGeom prst="rect">
            <a:avLst/>
          </a:prstGeom>
        </p:spPr>
        <p:txBody>
          <a:bodyPr wrap="square">
            <a:spAutoFit/>
          </a:bodyPr>
          <a:lstStyle/>
          <a:p>
            <a:pPr algn="ctr" eaLnBrk="0" hangingPunct="0"/>
            <a:r>
              <a:rPr lang="en-US" altLang="en-US" sz="1400" b="1" dirty="0">
                <a:solidFill>
                  <a:srgbClr val="163576"/>
                </a:solidFill>
                <a:latin typeface="Arial" charset="0"/>
              </a:rPr>
              <a:t>Indiana University: Intelligent Systems Engineering, Chemistry, Science Gateways Community Institute</a:t>
            </a:r>
          </a:p>
        </p:txBody>
      </p:sp>
      <p:sp>
        <p:nvSpPr>
          <p:cNvPr id="39" name="Rectangle 38">
            <a:extLst>
              <a:ext uri="{FF2B5EF4-FFF2-40B4-BE49-F238E27FC236}">
                <a16:creationId xmlns:a16="http://schemas.microsoft.com/office/drawing/2014/main" id="{067D53B7-1765-407C-92D3-E8C3E097BE7D}"/>
              </a:ext>
            </a:extLst>
          </p:cNvPr>
          <p:cNvSpPr/>
          <p:nvPr/>
        </p:nvSpPr>
        <p:spPr>
          <a:xfrm>
            <a:off x="0" y="883219"/>
            <a:ext cx="12192000" cy="923330"/>
          </a:xfrm>
          <a:prstGeom prst="rect">
            <a:avLst/>
          </a:prstGeom>
        </p:spPr>
        <p:txBody>
          <a:bodyPr wrap="square">
            <a:spAutoFit/>
          </a:bodyPr>
          <a:lstStyle/>
          <a:p>
            <a:r>
              <a:rPr lang="en-US" dirty="0"/>
              <a:t>The Engineered </a:t>
            </a:r>
            <a:r>
              <a:rPr lang="en-US" dirty="0" err="1"/>
              <a:t>nanoBIO</a:t>
            </a:r>
            <a:r>
              <a:rPr lang="en-US" dirty="0"/>
              <a:t> node at Indiana University (IU) will develop a powerful set of integrated computational nanotechnology tools that facilitate the discovery of customized, efficient, and safe nanoscale devices for biological applications. Applications and Frameworks will be deployed and supported on </a:t>
            </a:r>
            <a:r>
              <a:rPr lang="en-US" dirty="0" err="1"/>
              <a:t>nanoHUB</a:t>
            </a:r>
            <a:r>
              <a:rPr lang="en-US" dirty="0"/>
              <a:t>.</a:t>
            </a:r>
          </a:p>
        </p:txBody>
      </p:sp>
      <p:grpSp>
        <p:nvGrpSpPr>
          <p:cNvPr id="40" name="Group 39">
            <a:extLst>
              <a:ext uri="{FF2B5EF4-FFF2-40B4-BE49-F238E27FC236}">
                <a16:creationId xmlns:a16="http://schemas.microsoft.com/office/drawing/2014/main" id="{C28BA3D2-8EB9-43C1-BC2D-B46B526EFD9B}"/>
              </a:ext>
            </a:extLst>
          </p:cNvPr>
          <p:cNvGrpSpPr/>
          <p:nvPr/>
        </p:nvGrpSpPr>
        <p:grpSpPr>
          <a:xfrm>
            <a:off x="6280658" y="5023821"/>
            <a:ext cx="3659408" cy="1814580"/>
            <a:chOff x="596347" y="566937"/>
            <a:chExt cx="10734261" cy="5126202"/>
          </a:xfrm>
        </p:grpSpPr>
        <p:sp>
          <p:nvSpPr>
            <p:cNvPr id="41" name="Rectangle 40">
              <a:extLst>
                <a:ext uri="{FF2B5EF4-FFF2-40B4-BE49-F238E27FC236}">
                  <a16:creationId xmlns:a16="http://schemas.microsoft.com/office/drawing/2014/main" id="{A5038455-7794-46B6-BFA7-8C9EF93E60B6}"/>
                </a:ext>
              </a:extLst>
            </p:cNvPr>
            <p:cNvSpPr/>
            <p:nvPr/>
          </p:nvSpPr>
          <p:spPr>
            <a:xfrm>
              <a:off x="596347" y="566937"/>
              <a:ext cx="10734261" cy="512620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picture containing dome&#10;&#10;Description generated with high confidence">
              <a:extLst>
                <a:ext uri="{FF2B5EF4-FFF2-40B4-BE49-F238E27FC236}">
                  <a16:creationId xmlns:a16="http://schemas.microsoft.com/office/drawing/2014/main" id="{67E6C271-CB1C-4B37-A593-E71E37C86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53" y="1193425"/>
              <a:ext cx="3537345" cy="3537345"/>
            </a:xfrm>
            <a:prstGeom prst="rect">
              <a:avLst/>
            </a:prstGeom>
          </p:spPr>
        </p:pic>
        <p:pic>
          <p:nvPicPr>
            <p:cNvPr id="43" name="Picture 42">
              <a:extLst>
                <a:ext uri="{FF2B5EF4-FFF2-40B4-BE49-F238E27FC236}">
                  <a16:creationId xmlns:a16="http://schemas.microsoft.com/office/drawing/2014/main" id="{0AAA6CA9-99E9-4FC9-9041-B84F9F2D4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487" y="659698"/>
              <a:ext cx="2026111" cy="4604800"/>
            </a:xfrm>
            <a:prstGeom prst="rect">
              <a:avLst/>
            </a:prstGeom>
          </p:spPr>
        </p:pic>
        <p:pic>
          <p:nvPicPr>
            <p:cNvPr id="44" name="Picture 43" descr="A picture containing building, dome&#10;&#10;Description generated with very high confidence">
              <a:extLst>
                <a:ext uri="{FF2B5EF4-FFF2-40B4-BE49-F238E27FC236}">
                  <a16:creationId xmlns:a16="http://schemas.microsoft.com/office/drawing/2014/main" id="{92B4EAF4-9B18-44AA-9A17-9D5E720810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3987" y="659698"/>
              <a:ext cx="2682296" cy="4604800"/>
            </a:xfrm>
            <a:prstGeom prst="rect">
              <a:avLst/>
            </a:prstGeom>
          </p:spPr>
        </p:pic>
      </p:grpSp>
      <p:sp>
        <p:nvSpPr>
          <p:cNvPr id="45" name="TextBox 44">
            <a:extLst>
              <a:ext uri="{FF2B5EF4-FFF2-40B4-BE49-F238E27FC236}">
                <a16:creationId xmlns:a16="http://schemas.microsoft.com/office/drawing/2014/main" id="{23B87C4C-3470-48D6-8087-34A5367E088E}"/>
              </a:ext>
            </a:extLst>
          </p:cNvPr>
          <p:cNvSpPr txBox="1"/>
          <p:nvPr/>
        </p:nvSpPr>
        <p:spPr>
          <a:xfrm>
            <a:off x="6267622" y="6435188"/>
            <a:ext cx="20903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NP Shape Lab</a:t>
            </a:r>
            <a:r>
              <a:rPr kumimoji="0" lang="en-US" sz="2000" b="0" i="0" u="none" strike="noStrike" kern="1200" cap="none" spc="0" normalizeH="0" baseline="0" noProof="0" dirty="0">
                <a:ln>
                  <a:noFill/>
                </a:ln>
                <a:effectLst/>
                <a:uLnTx/>
                <a:uFillTx/>
                <a:latin typeface="Calibri" panose="020F0502020204030204"/>
                <a:ea typeface="+mn-ea"/>
                <a:cs typeface="+mn-cs"/>
              </a:rPr>
              <a:t>:</a:t>
            </a:r>
          </a:p>
        </p:txBody>
      </p:sp>
      <p:sp>
        <p:nvSpPr>
          <p:cNvPr id="46" name="Content Placeholder 9">
            <a:extLst>
              <a:ext uri="{FF2B5EF4-FFF2-40B4-BE49-F238E27FC236}">
                <a16:creationId xmlns:a16="http://schemas.microsoft.com/office/drawing/2014/main" id="{67ED04F0-AA2E-4AE4-A2AE-DD0FCA2FCC11}"/>
              </a:ext>
            </a:extLst>
          </p:cNvPr>
          <p:cNvSpPr txBox="1">
            <a:spLocks/>
          </p:cNvSpPr>
          <p:nvPr/>
        </p:nvSpPr>
        <p:spPr>
          <a:xfrm>
            <a:off x="6267622" y="1802525"/>
            <a:ext cx="5924378" cy="3143250"/>
          </a:xfrm>
          <a:prstGeom prst="rect">
            <a:avLst/>
          </a:prstGeom>
          <a:ln w="28575">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Use in Undergraduate and masters programs in ISE for Nanoengineering and Bioengineering </a:t>
            </a:r>
          </a:p>
          <a:p>
            <a:pPr lvl="1"/>
            <a:r>
              <a:rPr lang="en-US" sz="2600" dirty="0"/>
              <a:t>ISE (Intelligent Systems Engineering) as a new department developing courses from scratch (67 defined in first 2 years)</a:t>
            </a:r>
          </a:p>
          <a:p>
            <a:r>
              <a:rPr lang="en-US" sz="2600" dirty="0"/>
              <a:t>Research Experiences for Undergraduates throughout year</a:t>
            </a:r>
          </a:p>
          <a:p>
            <a:r>
              <a:rPr lang="en-US" sz="2600" dirty="0"/>
              <a:t>Annual engineered </a:t>
            </a:r>
            <a:r>
              <a:rPr lang="en-US" sz="2600" dirty="0" err="1"/>
              <a:t>nanoBIO</a:t>
            </a:r>
            <a:r>
              <a:rPr lang="en-US" sz="2600" dirty="0"/>
              <a:t> workshop</a:t>
            </a:r>
          </a:p>
          <a:p>
            <a:r>
              <a:rPr lang="en-US" sz="2600" dirty="0"/>
              <a:t>Summer Camps for Middle and High School Students</a:t>
            </a:r>
          </a:p>
          <a:p>
            <a:r>
              <a:rPr lang="en-US" sz="2600" dirty="0"/>
              <a:t>Online (</a:t>
            </a:r>
            <a:r>
              <a:rPr lang="en-US" sz="2600" dirty="0" err="1"/>
              <a:t>nanoHUB</a:t>
            </a:r>
            <a:r>
              <a:rPr lang="en-US" sz="2600" dirty="0"/>
              <a:t> and YouTube) courses with accessible content on </a:t>
            </a:r>
            <a:r>
              <a:rPr lang="en-US" sz="2600" dirty="0" err="1"/>
              <a:t>nano</a:t>
            </a:r>
            <a:r>
              <a:rPr lang="en-US" sz="2600" dirty="0"/>
              <a:t> and bioengineering</a:t>
            </a:r>
          </a:p>
          <a:p>
            <a:r>
              <a:rPr lang="en-US" sz="2600" dirty="0"/>
              <a:t>Research and Education tools build on existing simulations, analytics and frameworks: </a:t>
            </a:r>
            <a:r>
              <a:rPr lang="en-US" sz="2600" dirty="0" err="1"/>
              <a:t>Physicell</a:t>
            </a:r>
            <a:r>
              <a:rPr lang="en-US" sz="2600" dirty="0"/>
              <a:t> and CompuCell3D</a:t>
            </a:r>
          </a:p>
          <a:p>
            <a:pPr lvl="1"/>
            <a:endParaRPr lang="en-US" sz="1100" dirty="0"/>
          </a:p>
        </p:txBody>
      </p:sp>
      <p:pic>
        <p:nvPicPr>
          <p:cNvPr id="47" name="Content Placeholder 4">
            <a:extLst>
              <a:ext uri="{FF2B5EF4-FFF2-40B4-BE49-F238E27FC236}">
                <a16:creationId xmlns:a16="http://schemas.microsoft.com/office/drawing/2014/main" id="{9A24B0AA-32B8-4BB3-ACF8-04D669EDEE9C}"/>
              </a:ext>
            </a:extLst>
          </p:cNvPr>
          <p:cNvPicPr>
            <a:picLocks noGrp="1"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10800000">
            <a:off x="10469012" y="4926175"/>
            <a:ext cx="1709484" cy="19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a:extLst>
              <a:ext uri="{FF2B5EF4-FFF2-40B4-BE49-F238E27FC236}">
                <a16:creationId xmlns:a16="http://schemas.microsoft.com/office/drawing/2014/main" id="{09C41973-1195-4F1C-9543-8C331DCC7C07}"/>
              </a:ext>
            </a:extLst>
          </p:cNvPr>
          <p:cNvSpPr/>
          <p:nvPr/>
        </p:nvSpPr>
        <p:spPr>
          <a:xfrm>
            <a:off x="9953102" y="5023821"/>
            <a:ext cx="1031821" cy="369332"/>
          </a:xfrm>
          <a:prstGeom prst="rect">
            <a:avLst/>
          </a:prstGeom>
        </p:spPr>
        <p:txBody>
          <a:bodyPr wrap="none">
            <a:spAutoFit/>
          </a:bodyPr>
          <a:lstStyle/>
          <a:p>
            <a:r>
              <a:rPr lang="en-US" b="1" dirty="0" err="1"/>
              <a:t>PhysiCell</a:t>
            </a:r>
            <a:endParaRPr lang="en-US" b="1" dirty="0"/>
          </a:p>
        </p:txBody>
      </p:sp>
      <p:pic>
        <p:nvPicPr>
          <p:cNvPr id="3" name="Picture 2">
            <a:extLst>
              <a:ext uri="{FF2B5EF4-FFF2-40B4-BE49-F238E27FC236}">
                <a16:creationId xmlns:a16="http://schemas.microsoft.com/office/drawing/2014/main" id="{71494D5A-7AC0-4E71-ACF5-EF19876815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59" y="37467"/>
            <a:ext cx="2077046" cy="865436"/>
          </a:xfrm>
          <a:prstGeom prst="rect">
            <a:avLst/>
          </a:prstGeom>
        </p:spPr>
      </p:pic>
    </p:spTree>
    <p:extLst>
      <p:ext uri="{BB962C8B-B14F-4D97-AF65-F5344CB8AC3E}">
        <p14:creationId xmlns:p14="http://schemas.microsoft.com/office/powerpoint/2010/main" val="193836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D1FA004-A795-4F36-B237-30736CEB0258}"/>
              </a:ext>
            </a:extLst>
          </p:cNvPr>
          <p:cNvGrpSpPr/>
          <p:nvPr/>
        </p:nvGrpSpPr>
        <p:grpSpPr>
          <a:xfrm>
            <a:off x="10757978" y="61927"/>
            <a:ext cx="1413730" cy="6734145"/>
            <a:chOff x="10592190" y="67421"/>
            <a:chExt cx="1413730" cy="6734145"/>
          </a:xfrm>
        </p:grpSpPr>
        <p:pic>
          <p:nvPicPr>
            <p:cNvPr id="55" name="Picture 54" descr="Geoffrey">
              <a:extLst>
                <a:ext uri="{FF2B5EF4-FFF2-40B4-BE49-F238E27FC236}">
                  <a16:creationId xmlns:a16="http://schemas.microsoft.com/office/drawing/2014/main" id="{BD8EA205-9695-43F6-947E-163DBEEBC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964" y="419757"/>
              <a:ext cx="1266956" cy="131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Lei Jiang">
              <a:extLst>
                <a:ext uri="{FF2B5EF4-FFF2-40B4-BE49-F238E27FC236}">
                  <a16:creationId xmlns:a16="http://schemas.microsoft.com/office/drawing/2014/main" id="{5475D1A2-8911-4703-8DC3-8131DE1A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9309" y="2065741"/>
              <a:ext cx="1206611" cy="120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descr="Judy  Qiu">
              <a:extLst>
                <a:ext uri="{FF2B5EF4-FFF2-40B4-BE49-F238E27FC236}">
                  <a16:creationId xmlns:a16="http://schemas.microsoft.com/office/drawing/2014/main" id="{5FAF104B-18FD-4E8F-9C42-181DA6E7F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190" y="5337501"/>
              <a:ext cx="1413730" cy="146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a:extLst>
                <a:ext uri="{FF2B5EF4-FFF2-40B4-BE49-F238E27FC236}">
                  <a16:creationId xmlns:a16="http://schemas.microsoft.com/office/drawing/2014/main" id="{2415C284-322D-4F76-8D6F-B171DC02106D}"/>
                </a:ext>
              </a:extLst>
            </p:cNvPr>
            <p:cNvSpPr txBox="1"/>
            <p:nvPr/>
          </p:nvSpPr>
          <p:spPr>
            <a:xfrm>
              <a:off x="11034179" y="1713405"/>
              <a:ext cx="971741" cy="369332"/>
            </a:xfrm>
            <a:prstGeom prst="rect">
              <a:avLst/>
            </a:prstGeom>
            <a:noFill/>
          </p:spPr>
          <p:txBody>
            <a:bodyPr wrap="none" rtlCol="0">
              <a:spAutoFit/>
            </a:bodyPr>
            <a:lstStyle/>
            <a:p>
              <a:r>
                <a:rPr lang="en-US" dirty="0"/>
                <a:t>Lei Jiang</a:t>
              </a:r>
            </a:p>
          </p:txBody>
        </p:sp>
        <p:sp>
          <p:nvSpPr>
            <p:cNvPr id="75" name="TextBox 74">
              <a:extLst>
                <a:ext uri="{FF2B5EF4-FFF2-40B4-BE49-F238E27FC236}">
                  <a16:creationId xmlns:a16="http://schemas.microsoft.com/office/drawing/2014/main" id="{C8556067-3486-4D13-BEBF-BFBAE7490387}"/>
                </a:ext>
              </a:extLst>
            </p:cNvPr>
            <p:cNvSpPr txBox="1"/>
            <p:nvPr/>
          </p:nvSpPr>
          <p:spPr>
            <a:xfrm>
              <a:off x="10631761" y="67421"/>
              <a:ext cx="1374159" cy="369332"/>
            </a:xfrm>
            <a:prstGeom prst="rect">
              <a:avLst/>
            </a:prstGeom>
            <a:noFill/>
          </p:spPr>
          <p:txBody>
            <a:bodyPr wrap="none" rtlCol="0">
              <a:spAutoFit/>
            </a:bodyPr>
            <a:lstStyle/>
            <a:p>
              <a:r>
                <a:rPr lang="en-US" dirty="0"/>
                <a:t>Geoffrey Fox</a:t>
              </a:r>
            </a:p>
          </p:txBody>
        </p:sp>
        <p:sp>
          <p:nvSpPr>
            <p:cNvPr id="77" name="TextBox 76">
              <a:extLst>
                <a:ext uri="{FF2B5EF4-FFF2-40B4-BE49-F238E27FC236}">
                  <a16:creationId xmlns:a16="http://schemas.microsoft.com/office/drawing/2014/main" id="{48A7098B-DEF3-461E-8A5E-430AAFCD2CB5}"/>
                </a:ext>
              </a:extLst>
            </p:cNvPr>
            <p:cNvSpPr txBox="1"/>
            <p:nvPr/>
          </p:nvSpPr>
          <p:spPr>
            <a:xfrm>
              <a:off x="11016547" y="4985166"/>
              <a:ext cx="989373" cy="369332"/>
            </a:xfrm>
            <a:prstGeom prst="rect">
              <a:avLst/>
            </a:prstGeom>
            <a:noFill/>
          </p:spPr>
          <p:txBody>
            <a:bodyPr wrap="none" rtlCol="0">
              <a:spAutoFit/>
            </a:bodyPr>
            <a:lstStyle/>
            <a:p>
              <a:r>
                <a:rPr lang="en-US" dirty="0"/>
                <a:t>Judy </a:t>
              </a:r>
              <a:r>
                <a:rPr lang="en-US" dirty="0" err="1"/>
                <a:t>Qiu</a:t>
              </a:r>
              <a:endParaRPr lang="en-US" dirty="0"/>
            </a:p>
          </p:txBody>
        </p:sp>
        <p:sp>
          <p:nvSpPr>
            <p:cNvPr id="79" name="TextBox 78">
              <a:extLst>
                <a:ext uri="{FF2B5EF4-FFF2-40B4-BE49-F238E27FC236}">
                  <a16:creationId xmlns:a16="http://schemas.microsoft.com/office/drawing/2014/main" id="{86DBF081-3C45-4F96-B2BB-68F55A7C9909}"/>
                </a:ext>
              </a:extLst>
            </p:cNvPr>
            <p:cNvSpPr txBox="1"/>
            <p:nvPr/>
          </p:nvSpPr>
          <p:spPr>
            <a:xfrm>
              <a:off x="10869070" y="3255810"/>
              <a:ext cx="1136850" cy="369332"/>
            </a:xfrm>
            <a:prstGeom prst="rect">
              <a:avLst/>
            </a:prstGeom>
            <a:noFill/>
          </p:spPr>
          <p:txBody>
            <a:bodyPr wrap="none" rtlCol="0">
              <a:spAutoFit/>
            </a:bodyPr>
            <a:lstStyle/>
            <a:p>
              <a:r>
                <a:rPr lang="en-US" dirty="0"/>
                <a:t>Minje Kim</a:t>
              </a:r>
            </a:p>
          </p:txBody>
        </p:sp>
        <p:pic>
          <p:nvPicPr>
            <p:cNvPr id="80" name="Picture 79" descr="http://minjekim.com/images/minje.jpg">
              <a:extLst>
                <a:ext uri="{FF2B5EF4-FFF2-40B4-BE49-F238E27FC236}">
                  <a16:creationId xmlns:a16="http://schemas.microsoft.com/office/drawing/2014/main" id="{2E85BCCC-59AA-4D5C-8731-5974C7261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000"/>
            <a:stretch>
              <a:fillRect/>
            </a:stretch>
          </p:blipFill>
          <p:spPr bwMode="auto">
            <a:xfrm>
              <a:off x="10962105" y="3608146"/>
              <a:ext cx="1043815" cy="13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DA64EB57-F413-4A08-AF27-2046B8B42DC1}"/>
              </a:ext>
            </a:extLst>
          </p:cNvPr>
          <p:cNvGrpSpPr/>
          <p:nvPr/>
        </p:nvGrpSpPr>
        <p:grpSpPr>
          <a:xfrm>
            <a:off x="19235" y="0"/>
            <a:ext cx="1690591" cy="6827848"/>
            <a:chOff x="-22382" y="12250"/>
            <a:chExt cx="1690591" cy="6827848"/>
          </a:xfrm>
        </p:grpSpPr>
        <p:pic>
          <p:nvPicPr>
            <p:cNvPr id="69" name="Picture 68">
              <a:extLst>
                <a:ext uri="{FF2B5EF4-FFF2-40B4-BE49-F238E27FC236}">
                  <a16:creationId xmlns:a16="http://schemas.microsoft.com/office/drawing/2014/main" id="{21C1A9E4-D916-45A4-A52F-35B904C4380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82" y="335672"/>
              <a:ext cx="1266956" cy="126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http://www.csc.lsu.edu/~whaley/whaley13a.jpg">
              <a:extLst>
                <a:ext uri="{FF2B5EF4-FFF2-40B4-BE49-F238E27FC236}">
                  <a16:creationId xmlns:a16="http://schemas.microsoft.com/office/drawing/2014/main" id="{D03449FC-CB0B-4B2F-92A3-BE65EC97E9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2" y="5337501"/>
              <a:ext cx="1059331" cy="150259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https://www.soic.indiana.edu/img/people/Sterling-Thomas-2014-09.jpg">
              <a:extLst>
                <a:ext uri="{FF2B5EF4-FFF2-40B4-BE49-F238E27FC236}">
                  <a16:creationId xmlns:a16="http://schemas.microsoft.com/office/drawing/2014/main" id="{372D9DED-A124-40BB-9F4D-6AC7967A48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82" y="1880141"/>
              <a:ext cx="1358437" cy="140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E5D07E6-9FA8-4BD8-93DA-867B8CC8D076}"/>
                </a:ext>
              </a:extLst>
            </p:cNvPr>
            <p:cNvSpPr txBox="1"/>
            <p:nvPr/>
          </p:nvSpPr>
          <p:spPr>
            <a:xfrm>
              <a:off x="-22382" y="12250"/>
              <a:ext cx="1475917" cy="369332"/>
            </a:xfrm>
            <a:prstGeom prst="rect">
              <a:avLst/>
            </a:prstGeom>
            <a:noFill/>
          </p:spPr>
          <p:txBody>
            <a:bodyPr wrap="none" rtlCol="0">
              <a:spAutoFit/>
            </a:bodyPr>
            <a:lstStyle/>
            <a:p>
              <a:r>
                <a:rPr lang="en-US" dirty="0"/>
                <a:t>Martin </a:t>
              </a:r>
              <a:r>
                <a:rPr lang="en-US" dirty="0" err="1"/>
                <a:t>Swany</a:t>
              </a:r>
              <a:endParaRPr lang="en-US" dirty="0"/>
            </a:p>
          </p:txBody>
        </p:sp>
        <p:sp>
          <p:nvSpPr>
            <p:cNvPr id="76" name="TextBox 75">
              <a:extLst>
                <a:ext uri="{FF2B5EF4-FFF2-40B4-BE49-F238E27FC236}">
                  <a16:creationId xmlns:a16="http://schemas.microsoft.com/office/drawing/2014/main" id="{3BCE37D5-5AE7-4936-A2B3-74322EE7FB47}"/>
                </a:ext>
              </a:extLst>
            </p:cNvPr>
            <p:cNvSpPr txBox="1"/>
            <p:nvPr/>
          </p:nvSpPr>
          <p:spPr>
            <a:xfrm>
              <a:off x="-22382" y="3240368"/>
              <a:ext cx="1355087" cy="646331"/>
            </a:xfrm>
            <a:prstGeom prst="rect">
              <a:avLst/>
            </a:prstGeom>
            <a:noFill/>
          </p:spPr>
          <p:txBody>
            <a:bodyPr wrap="square" rtlCol="0">
              <a:spAutoFit/>
            </a:bodyPr>
            <a:lstStyle/>
            <a:p>
              <a:r>
                <a:rPr lang="en-US" dirty="0"/>
                <a:t>Gregor von Laszewski</a:t>
              </a:r>
            </a:p>
          </p:txBody>
        </p:sp>
        <p:sp>
          <p:nvSpPr>
            <p:cNvPr id="78" name="TextBox 77">
              <a:extLst>
                <a:ext uri="{FF2B5EF4-FFF2-40B4-BE49-F238E27FC236}">
                  <a16:creationId xmlns:a16="http://schemas.microsoft.com/office/drawing/2014/main" id="{37B901F9-17AA-4AA8-843E-D13840BFFB06}"/>
                </a:ext>
              </a:extLst>
            </p:cNvPr>
            <p:cNvSpPr txBox="1"/>
            <p:nvPr/>
          </p:nvSpPr>
          <p:spPr>
            <a:xfrm>
              <a:off x="-22382" y="1556719"/>
              <a:ext cx="1690591" cy="369332"/>
            </a:xfrm>
            <a:prstGeom prst="rect">
              <a:avLst/>
            </a:prstGeom>
            <a:noFill/>
          </p:spPr>
          <p:txBody>
            <a:bodyPr wrap="none" rtlCol="0">
              <a:spAutoFit/>
            </a:bodyPr>
            <a:lstStyle/>
            <a:p>
              <a:r>
                <a:rPr lang="en-US" dirty="0"/>
                <a:t>Thomas Sterling</a:t>
              </a:r>
            </a:p>
          </p:txBody>
        </p:sp>
        <p:pic>
          <p:nvPicPr>
            <p:cNvPr id="7" name="Picture 2" descr="https://plus.google.com/_/focus/photos/public/AIbEiAIAAABECKnP5ciZ28PkxQEiC3ZjYXJkX3Bob3RvKigzNDBlMzM4MDZhNjIzMzIwNGZhOTIyZWIxYTQ1OGJmNTkxN2NlNWQzMAGnlDBRa7WJchAsDV1rME3Txfa9uw?sz=128">
              <a:extLst>
                <a:ext uri="{FF2B5EF4-FFF2-40B4-BE49-F238E27FC236}">
                  <a16:creationId xmlns:a16="http://schemas.microsoft.com/office/drawing/2014/main" id="{3D0C2463-D3B7-45F3-8337-328E954B9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2" y="384078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E185F86B-42C8-4574-932C-B006C2C8833F}"/>
                </a:ext>
              </a:extLst>
            </p:cNvPr>
            <p:cNvSpPr txBox="1"/>
            <p:nvPr/>
          </p:nvSpPr>
          <p:spPr>
            <a:xfrm>
              <a:off x="-22382" y="5014079"/>
              <a:ext cx="1475917" cy="369332"/>
            </a:xfrm>
            <a:prstGeom prst="rect">
              <a:avLst/>
            </a:prstGeom>
            <a:noFill/>
          </p:spPr>
          <p:txBody>
            <a:bodyPr wrap="none" rtlCol="0">
              <a:spAutoFit/>
            </a:bodyPr>
            <a:lstStyle/>
            <a:p>
              <a:r>
                <a:rPr lang="en-US" dirty="0"/>
                <a:t>Clint Whaley </a:t>
              </a:r>
            </a:p>
          </p:txBody>
        </p:sp>
      </p:grpSp>
      <p:grpSp>
        <p:nvGrpSpPr>
          <p:cNvPr id="23" name="Group 22">
            <a:extLst>
              <a:ext uri="{FF2B5EF4-FFF2-40B4-BE49-F238E27FC236}">
                <a16:creationId xmlns:a16="http://schemas.microsoft.com/office/drawing/2014/main" id="{35068519-47B5-4BCF-A852-BE72582F6EAE}"/>
              </a:ext>
            </a:extLst>
          </p:cNvPr>
          <p:cNvGrpSpPr/>
          <p:nvPr/>
        </p:nvGrpSpPr>
        <p:grpSpPr>
          <a:xfrm>
            <a:off x="1709826" y="3741794"/>
            <a:ext cx="3222522" cy="3016936"/>
            <a:chOff x="4478868" y="1930988"/>
            <a:chExt cx="3222522" cy="3016936"/>
          </a:xfrm>
        </p:grpSpPr>
        <p:sp>
          <p:nvSpPr>
            <p:cNvPr id="18" name="Oval 17">
              <a:extLst>
                <a:ext uri="{FF2B5EF4-FFF2-40B4-BE49-F238E27FC236}">
                  <a16:creationId xmlns:a16="http://schemas.microsoft.com/office/drawing/2014/main" id="{4DEA5839-5F57-478C-A510-D04FE916A818}"/>
                </a:ext>
              </a:extLst>
            </p:cNvPr>
            <p:cNvSpPr/>
            <p:nvPr/>
          </p:nvSpPr>
          <p:spPr>
            <a:xfrm>
              <a:off x="4596621" y="1930988"/>
              <a:ext cx="3016936" cy="30169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a:extLst>
                <a:ext uri="{FF2B5EF4-FFF2-40B4-BE49-F238E27FC236}">
                  <a16:creationId xmlns:a16="http://schemas.microsoft.com/office/drawing/2014/main" id="{876C84C6-B947-4DDE-8290-CA1B106BBF29}"/>
                </a:ext>
              </a:extLst>
            </p:cNvPr>
            <p:cNvPicPr>
              <a:picLocks noChangeAspect="1"/>
            </p:cNvPicPr>
            <p:nvPr/>
          </p:nvPicPr>
          <p:blipFill rotWithShape="1">
            <a:blip r:embed="rId10"/>
            <a:srcRect l="35498" r="32441" b="25372"/>
            <a:stretch/>
          </p:blipFill>
          <p:spPr>
            <a:xfrm>
              <a:off x="4478868" y="2005254"/>
              <a:ext cx="3222522" cy="2942670"/>
            </a:xfrm>
            <a:prstGeom prst="rect">
              <a:avLst/>
            </a:prstGeom>
          </p:spPr>
        </p:pic>
      </p:grpSp>
      <p:sp>
        <p:nvSpPr>
          <p:cNvPr id="24" name="Title 23">
            <a:extLst>
              <a:ext uri="{FF2B5EF4-FFF2-40B4-BE49-F238E27FC236}">
                <a16:creationId xmlns:a16="http://schemas.microsoft.com/office/drawing/2014/main" id="{CCB4E751-99D2-440C-9E0B-9C67BC8C77A6}"/>
              </a:ext>
            </a:extLst>
          </p:cNvPr>
          <p:cNvSpPr>
            <a:spLocks noGrp="1"/>
          </p:cNvSpPr>
          <p:nvPr>
            <p:ph type="title"/>
          </p:nvPr>
        </p:nvSpPr>
        <p:spPr>
          <a:xfrm>
            <a:off x="1413708" y="16407"/>
            <a:ext cx="9364584" cy="823871"/>
          </a:xfrm>
          <a:ln>
            <a:solidFill>
              <a:schemeClr val="tx1"/>
            </a:solidFill>
          </a:ln>
        </p:spPr>
        <p:txBody>
          <a:bodyPr>
            <a:noAutofit/>
          </a:bodyPr>
          <a:lstStyle/>
          <a:p>
            <a:r>
              <a:rPr lang="en-US" sz="2800" b="1" dirty="0">
                <a:latin typeface="+mn-lt"/>
              </a:rPr>
              <a:t>High Performance Computing HPC and Cyberinfrastructure in Department of Intelligent Systems Engineering</a:t>
            </a:r>
          </a:p>
        </p:txBody>
      </p:sp>
      <p:sp>
        <p:nvSpPr>
          <p:cNvPr id="25" name="Content Placeholder 24">
            <a:extLst>
              <a:ext uri="{FF2B5EF4-FFF2-40B4-BE49-F238E27FC236}">
                <a16:creationId xmlns:a16="http://schemas.microsoft.com/office/drawing/2014/main" id="{E5F3FD23-D238-47AB-ACF0-21BB66E7CF1A}"/>
              </a:ext>
            </a:extLst>
          </p:cNvPr>
          <p:cNvSpPr>
            <a:spLocks noGrp="1"/>
          </p:cNvSpPr>
          <p:nvPr>
            <p:ph idx="1"/>
          </p:nvPr>
        </p:nvSpPr>
        <p:spPr>
          <a:xfrm>
            <a:off x="1431412" y="938604"/>
            <a:ext cx="5627729" cy="2606538"/>
          </a:xfrm>
        </p:spPr>
        <p:txBody>
          <a:bodyPr>
            <a:normAutofit fontScale="92500" lnSpcReduction="20000"/>
          </a:bodyPr>
          <a:lstStyle/>
          <a:p>
            <a:r>
              <a:rPr lang="en-US" dirty="0"/>
              <a:t>Design of next generation of Supercomputers: Exascale Machines</a:t>
            </a:r>
          </a:p>
          <a:p>
            <a:pPr lvl="1"/>
            <a:r>
              <a:rPr lang="en-US" dirty="0"/>
              <a:t>New memory, CPU and Software Systems</a:t>
            </a:r>
          </a:p>
          <a:p>
            <a:r>
              <a:rPr lang="en-US" dirty="0"/>
              <a:t>Parallel Big Data systems that are orders of magnitude faster than R, Spark, Flink</a:t>
            </a:r>
          </a:p>
          <a:p>
            <a:pPr lvl="1"/>
            <a:r>
              <a:rPr lang="en-US" dirty="0"/>
              <a:t>30 optimized ML library codes</a:t>
            </a:r>
          </a:p>
          <a:p>
            <a:r>
              <a:rPr lang="en-US" dirty="0"/>
              <a:t>Embedded Edge systems: FPGA, Pi</a:t>
            </a:r>
          </a:p>
          <a:p>
            <a:endParaRPr lang="en-US" dirty="0"/>
          </a:p>
          <a:p>
            <a:endParaRPr lang="en-US" dirty="0"/>
          </a:p>
        </p:txBody>
      </p:sp>
      <p:pic>
        <p:nvPicPr>
          <p:cNvPr id="102" name="Content Placeholder 3">
            <a:extLst>
              <a:ext uri="{FF2B5EF4-FFF2-40B4-BE49-F238E27FC236}">
                <a16:creationId xmlns:a16="http://schemas.microsoft.com/office/drawing/2014/main" id="{D29EE9C1-D3B8-4FD4-967E-366B61A839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7380" y="929172"/>
            <a:ext cx="4050282" cy="2702927"/>
          </a:xfrm>
          <a:prstGeom prst="rect">
            <a:avLst/>
          </a:prstGeom>
        </p:spPr>
      </p:pic>
      <p:sp>
        <p:nvSpPr>
          <p:cNvPr id="103" name="Content Placeholder 24">
            <a:extLst>
              <a:ext uri="{FF2B5EF4-FFF2-40B4-BE49-F238E27FC236}">
                <a16:creationId xmlns:a16="http://schemas.microsoft.com/office/drawing/2014/main" id="{82881511-BA69-4F8C-A83A-7F8B4DB2480A}"/>
              </a:ext>
            </a:extLst>
          </p:cNvPr>
          <p:cNvSpPr txBox="1">
            <a:spLocks/>
          </p:cNvSpPr>
          <p:nvPr/>
        </p:nvSpPr>
        <p:spPr>
          <a:xfrm>
            <a:off x="4844515" y="3755875"/>
            <a:ext cx="6060237" cy="28697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Integration of HPC, Cloud, parallel, networking, distributed and edge systems</a:t>
            </a:r>
          </a:p>
          <a:p>
            <a:pPr lvl="1"/>
            <a:r>
              <a:rPr lang="en-US" dirty="0"/>
              <a:t>High-Performance Big Data Computing</a:t>
            </a:r>
          </a:p>
          <a:p>
            <a:r>
              <a:rPr lang="en-US" dirty="0"/>
              <a:t>Twister2 to subsume Hadoop, Kubernetes, Spark, MPI (958 cites)</a:t>
            </a:r>
          </a:p>
          <a:p>
            <a:r>
              <a:rPr lang="en-US" dirty="0"/>
              <a:t>Run optimized Big Data systems for research and teaching </a:t>
            </a:r>
          </a:p>
        </p:txBody>
      </p:sp>
    </p:spTree>
    <p:extLst>
      <p:ext uri="{BB962C8B-B14F-4D97-AF65-F5344CB8AC3E}">
        <p14:creationId xmlns:p14="http://schemas.microsoft.com/office/powerpoint/2010/main" val="216157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5F7D09-F2AB-4C56-8C72-20216E700D21}"/>
              </a:ext>
            </a:extLst>
          </p:cNvPr>
          <p:cNvGrpSpPr/>
          <p:nvPr/>
        </p:nvGrpSpPr>
        <p:grpSpPr>
          <a:xfrm>
            <a:off x="3054474" y="0"/>
            <a:ext cx="9137526" cy="6858000"/>
            <a:chOff x="31026" y="1"/>
            <a:chExt cx="9137526" cy="6858000"/>
          </a:xfrm>
        </p:grpSpPr>
        <p:pic>
          <p:nvPicPr>
            <p:cNvPr id="5" name="Picture 4">
              <a:extLst>
                <a:ext uri="{FF2B5EF4-FFF2-40B4-BE49-F238E27FC236}">
                  <a16:creationId xmlns:a16="http://schemas.microsoft.com/office/drawing/2014/main" id="{9CA48389-A265-462C-94A5-49CC29D21F81}"/>
                </a:ext>
              </a:extLst>
            </p:cNvPr>
            <p:cNvPicPr/>
            <p:nvPr/>
          </p:nvPicPr>
          <p:blipFill rotWithShape="1">
            <a:blip r:embed="rId3"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6" name="Picture 5">
              <a:extLst>
                <a:ext uri="{FF2B5EF4-FFF2-40B4-BE49-F238E27FC236}">
                  <a16:creationId xmlns:a16="http://schemas.microsoft.com/office/drawing/2014/main" id="{38B6A172-F723-4C29-943E-916B66F6AA51}"/>
                </a:ext>
              </a:extLst>
            </p:cNvPr>
            <p:cNvPicPr>
              <a:picLocks noChangeAspect="1"/>
            </p:cNvPicPr>
            <p:nvPr/>
          </p:nvPicPr>
          <p:blipFill>
            <a:blip r:embed="rId4"/>
            <a:stretch>
              <a:fillRect/>
            </a:stretch>
          </p:blipFill>
          <p:spPr>
            <a:xfrm>
              <a:off x="1019679" y="2155520"/>
              <a:ext cx="1027410" cy="489994"/>
            </a:xfrm>
            <a:prstGeom prst="rect">
              <a:avLst/>
            </a:prstGeom>
          </p:spPr>
        </p:pic>
        <p:pic>
          <p:nvPicPr>
            <p:cNvPr id="7" name="Picture 2" descr="https://lh3.googleusercontent.com/-QTh7oYlVSfs/AAAAAAAAAAI/AAAAAAAAAl8/PD6AyVW6Tqs/s0-c-k-no-ns/photo.jpg">
              <a:extLst>
                <a:ext uri="{FF2B5EF4-FFF2-40B4-BE49-F238E27FC236}">
                  <a16:creationId xmlns:a16="http://schemas.microsoft.com/office/drawing/2014/main" id="{53C4D5EA-849D-42CC-9C52-D2A954899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48AE1D-F360-416B-B77B-1C6664D9CA5A}"/>
                </a:ext>
              </a:extLst>
            </p:cNvPr>
            <p:cNvPicPr>
              <a:picLocks noChangeAspect="1"/>
            </p:cNvPicPr>
            <p:nvPr/>
          </p:nvPicPr>
          <p:blipFill rotWithShape="1">
            <a:blip r:embed="rId6">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9" name="Picture 4" descr="Stony Brook University logo">
              <a:extLst>
                <a:ext uri="{FF2B5EF4-FFF2-40B4-BE49-F238E27FC236}">
                  <a16:creationId xmlns:a16="http://schemas.microsoft.com/office/drawing/2014/main" id="{FB6599EE-0D15-4CAA-835D-D21431655A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0" name="Picture 9">
              <a:extLst>
                <a:ext uri="{FF2B5EF4-FFF2-40B4-BE49-F238E27FC236}">
                  <a16:creationId xmlns:a16="http://schemas.microsoft.com/office/drawing/2014/main" id="{674CC7A7-A273-41C9-B698-E85230F308C3}"/>
                </a:ext>
              </a:extLst>
            </p:cNvPr>
            <p:cNvPicPr>
              <a:picLocks noChangeAspect="1"/>
            </p:cNvPicPr>
            <p:nvPr/>
          </p:nvPicPr>
          <p:blipFill rotWithShape="1">
            <a:blip r:embed="rId6">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1" name="Picture 10">
              <a:extLst>
                <a:ext uri="{FF2B5EF4-FFF2-40B4-BE49-F238E27FC236}">
                  <a16:creationId xmlns:a16="http://schemas.microsoft.com/office/drawing/2014/main" id="{14EB6558-6802-4F58-8391-6D05B34E852A}"/>
                </a:ext>
              </a:extLst>
            </p:cNvPr>
            <p:cNvPicPr>
              <a:picLocks noChangeAspect="1"/>
            </p:cNvPicPr>
            <p:nvPr/>
          </p:nvPicPr>
          <p:blipFill rotWithShape="1">
            <a:blip r:embed="rId6">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2" name="TextBox 11">
              <a:extLst>
                <a:ext uri="{FF2B5EF4-FFF2-40B4-BE49-F238E27FC236}">
                  <a16:creationId xmlns:a16="http://schemas.microsoft.com/office/drawing/2014/main" id="{830424AC-A07B-4DFF-8F91-3DDF3F9686DB}"/>
                </a:ext>
              </a:extLst>
            </p:cNvPr>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13" name="Rectangle 12">
            <a:extLst>
              <a:ext uri="{FF2B5EF4-FFF2-40B4-BE49-F238E27FC236}">
                <a16:creationId xmlns:a16="http://schemas.microsoft.com/office/drawing/2014/main" id="{B172EFAC-2C6E-4F1F-90A5-457FD6BA3A42}"/>
              </a:ext>
            </a:extLst>
          </p:cNvPr>
          <p:cNvSpPr/>
          <p:nvPr/>
        </p:nvSpPr>
        <p:spPr>
          <a:xfrm>
            <a:off x="8321" y="0"/>
            <a:ext cx="3551537" cy="6858000"/>
          </a:xfrm>
          <a:prstGeom prst="rect">
            <a:avLst/>
          </a:prstGeom>
          <a:solidFill>
            <a:schemeClr val="bg1"/>
          </a:solidFill>
        </p:spPr>
        <p:txBody>
          <a:bodyPr wrap="square">
            <a:normAutofit fontScale="92500" lnSpcReduction="10000"/>
          </a:bodyPr>
          <a:lstStyle/>
          <a:p>
            <a:pPr>
              <a:lnSpc>
                <a:spcPct val="115000"/>
              </a:lnSpc>
              <a:spcBef>
                <a:spcPts val="1800"/>
              </a:spcBef>
              <a:spcAft>
                <a:spcPts val="600"/>
              </a:spcAft>
            </a:pPr>
            <a:r>
              <a:rPr lang="en-US" sz="2000" b="1" dirty="0"/>
              <a:t>Fox/ </a:t>
            </a:r>
            <a:r>
              <a:rPr lang="en-US" sz="2000" b="1" dirty="0" err="1"/>
              <a:t>Qiu</a:t>
            </a:r>
            <a:r>
              <a:rPr lang="en-US" sz="2000" b="1" dirty="0"/>
              <a:t>/Crandall </a:t>
            </a:r>
            <a:r>
              <a:rPr lang="en-US" sz="2000" dirty="0">
                <a:latin typeface="Times New Roman" panose="02020603050405020304" pitchFamily="18" charset="0"/>
              </a:rPr>
              <a:t>NSF 1443054: CIF21 DIBBs: </a:t>
            </a:r>
            <a:r>
              <a:rPr lang="en-US" sz="2000" b="1" dirty="0">
                <a:latin typeface="Times New Roman" panose="02020603050405020304" pitchFamily="18" charset="0"/>
              </a:rPr>
              <a:t>Middleware and High Performance Analytics Libraries for Scalable Data Science</a:t>
            </a:r>
          </a:p>
          <a:p>
            <a:pPr>
              <a:lnSpc>
                <a:spcPct val="115000"/>
              </a:lnSpc>
              <a:spcBef>
                <a:spcPts val="1800"/>
              </a:spcBef>
              <a:spcAft>
                <a:spcPts val="600"/>
              </a:spcAft>
            </a:pPr>
            <a:r>
              <a:rPr lang="en-US" sz="2000" b="1" dirty="0">
                <a:latin typeface="Times New Roman" panose="02020603050405020304" pitchFamily="18" charset="0"/>
              </a:rPr>
              <a:t>Ogres</a:t>
            </a:r>
            <a:r>
              <a:rPr lang="en-US" sz="2000" dirty="0">
                <a:latin typeface="Times New Roman" panose="02020603050405020304" pitchFamily="18" charset="0"/>
              </a:rPr>
              <a:t> Big Data Application Feature Analysis</a:t>
            </a:r>
          </a:p>
          <a:p>
            <a:pPr>
              <a:lnSpc>
                <a:spcPct val="115000"/>
              </a:lnSpc>
              <a:spcBef>
                <a:spcPts val="1800"/>
              </a:spcBef>
              <a:spcAft>
                <a:spcPts val="600"/>
              </a:spcAft>
            </a:pPr>
            <a:r>
              <a:rPr lang="en-US" sz="2000" b="1" dirty="0">
                <a:latin typeface="Times New Roman" panose="02020603050405020304" pitchFamily="18" charset="0"/>
              </a:rPr>
              <a:t>Midas</a:t>
            </a:r>
            <a:r>
              <a:rPr lang="en-US" sz="2000" dirty="0">
                <a:latin typeface="Times New Roman" panose="02020603050405020304" pitchFamily="18" charset="0"/>
              </a:rPr>
              <a:t> Middleware: </a:t>
            </a:r>
            <a:br>
              <a:rPr lang="en-US" sz="2000" dirty="0">
                <a:latin typeface="Times New Roman" panose="02020603050405020304" pitchFamily="18" charset="0"/>
              </a:rPr>
            </a:br>
            <a:r>
              <a:rPr lang="en-US" sz="2000" b="1" dirty="0">
                <a:latin typeface="Times New Roman" panose="02020603050405020304" pitchFamily="18" charset="0"/>
              </a:rPr>
              <a:t>HPC-ABDS</a:t>
            </a:r>
            <a:r>
              <a:rPr lang="en-US" sz="2000" dirty="0">
                <a:latin typeface="Times New Roman" panose="02020603050405020304" pitchFamily="18" charset="0"/>
              </a:rPr>
              <a:t> and HPC-</a:t>
            </a:r>
            <a:r>
              <a:rPr lang="en-US" sz="2000" dirty="0" err="1">
                <a:latin typeface="Times New Roman" panose="02020603050405020304" pitchFamily="18" charset="0"/>
              </a:rPr>
              <a:t>FaaS</a:t>
            </a:r>
            <a:r>
              <a:rPr lang="en-US" sz="2000" dirty="0">
                <a:latin typeface="Times New Roman" panose="02020603050405020304" pitchFamily="18" charset="0"/>
              </a:rPr>
              <a:t> Software</a:t>
            </a:r>
            <a:br>
              <a:rPr lang="en-US" sz="2000" dirty="0">
                <a:latin typeface="Times New Roman" panose="02020603050405020304" pitchFamily="18" charset="0"/>
              </a:rPr>
            </a:br>
            <a:r>
              <a:rPr lang="en-US" sz="2000" b="1" dirty="0">
                <a:latin typeface="Times New Roman" panose="02020603050405020304" pitchFamily="18" charset="0"/>
              </a:rPr>
              <a:t>Harp</a:t>
            </a:r>
            <a:r>
              <a:rPr lang="en-US" sz="2000" dirty="0">
                <a:latin typeface="Times New Roman" panose="02020603050405020304" pitchFamily="18" charset="0"/>
              </a:rPr>
              <a:t> and </a:t>
            </a:r>
            <a:r>
              <a:rPr lang="en-US" sz="2000" b="1" dirty="0">
                <a:latin typeface="Times New Roman" panose="02020603050405020304" pitchFamily="18" charset="0"/>
              </a:rPr>
              <a:t>Twister2</a:t>
            </a:r>
            <a:r>
              <a:rPr lang="en-US" sz="2000" dirty="0">
                <a:latin typeface="Times New Roman" panose="02020603050405020304" pitchFamily="18" charset="0"/>
              </a:rPr>
              <a:t> Building Blocks</a:t>
            </a:r>
          </a:p>
          <a:p>
            <a:pPr>
              <a:lnSpc>
                <a:spcPct val="115000"/>
              </a:lnSpc>
              <a:spcBef>
                <a:spcPts val="1800"/>
              </a:spcBef>
              <a:spcAft>
                <a:spcPts val="600"/>
              </a:spcAft>
            </a:pPr>
            <a:r>
              <a:rPr lang="en-US" sz="2000" b="1" dirty="0">
                <a:latin typeface="Times New Roman" panose="02020603050405020304" pitchFamily="18" charset="0"/>
              </a:rPr>
              <a:t>SPIDAL</a:t>
            </a:r>
            <a:r>
              <a:rPr lang="en-US" sz="2000" dirty="0">
                <a:latin typeface="Times New Roman" panose="02020603050405020304" pitchFamily="18" charset="0"/>
              </a:rPr>
              <a:t> Data Analytics Library</a:t>
            </a:r>
          </a:p>
          <a:p>
            <a:pPr>
              <a:lnSpc>
                <a:spcPct val="115000"/>
              </a:lnSpc>
              <a:spcBef>
                <a:spcPts val="1800"/>
              </a:spcBef>
              <a:spcAft>
                <a:spcPts val="600"/>
              </a:spcAft>
            </a:pPr>
            <a:r>
              <a:rPr lang="en-US" sz="2000" dirty="0">
                <a:latin typeface="Times New Roman" panose="02020603050405020304" pitchFamily="18" charset="0"/>
              </a:rPr>
              <a:t>Weekly Collaboration Meetings</a:t>
            </a:r>
            <a:br>
              <a:rPr lang="en-US" sz="2000" dirty="0">
                <a:latin typeface="Times New Roman" panose="02020603050405020304" pitchFamily="18" charset="0"/>
              </a:rPr>
            </a:br>
            <a:r>
              <a:rPr lang="en-US" sz="2000" dirty="0">
                <a:latin typeface="Times New Roman" panose="02020603050405020304" pitchFamily="18" charset="0"/>
              </a:rPr>
              <a:t>NSF PI Meetings</a:t>
            </a:r>
            <a:br>
              <a:rPr lang="en-US" sz="2000" dirty="0">
                <a:latin typeface="Times New Roman" panose="02020603050405020304" pitchFamily="18" charset="0"/>
              </a:rPr>
            </a:br>
            <a:r>
              <a:rPr lang="en-US" sz="2000" dirty="0">
                <a:latin typeface="Times New Roman" panose="02020603050405020304" pitchFamily="18" charset="0"/>
              </a:rPr>
              <a:t>Substantial Management Overhead</a:t>
            </a:r>
            <a:br>
              <a:rPr lang="en-US" sz="2000" dirty="0">
                <a:latin typeface="Times New Roman" panose="02020603050405020304" pitchFamily="18" charset="0"/>
              </a:rPr>
            </a:br>
            <a:r>
              <a:rPr lang="en-US" sz="2000" dirty="0">
                <a:latin typeface="Times New Roman" panose="02020603050405020304" pitchFamily="18" charset="0"/>
              </a:rPr>
              <a:t>$1M a year for 5 years</a:t>
            </a:r>
          </a:p>
        </p:txBody>
      </p:sp>
      <p:sp>
        <p:nvSpPr>
          <p:cNvPr id="4" name="TextBox 3">
            <a:extLst>
              <a:ext uri="{FF2B5EF4-FFF2-40B4-BE49-F238E27FC236}">
                <a16:creationId xmlns:a16="http://schemas.microsoft.com/office/drawing/2014/main" id="{BDCD0288-4D70-4A66-8953-97B291DE581F}"/>
              </a:ext>
            </a:extLst>
          </p:cNvPr>
          <p:cNvSpPr txBox="1"/>
          <p:nvPr/>
        </p:nvSpPr>
        <p:spPr>
          <a:xfrm>
            <a:off x="3512807" y="-27262"/>
            <a:ext cx="4555016" cy="646331"/>
          </a:xfrm>
          <a:prstGeom prst="rect">
            <a:avLst/>
          </a:prstGeom>
          <a:solidFill>
            <a:schemeClr val="bg1"/>
          </a:solidFill>
        </p:spPr>
        <p:txBody>
          <a:bodyPr wrap="square" rtlCol="0">
            <a:spAutoFit/>
          </a:bodyPr>
          <a:lstStyle/>
          <a:p>
            <a:r>
              <a:rPr lang="en-US" dirty="0"/>
              <a:t>Large Interdisciplinary Project – 7 institutions</a:t>
            </a:r>
          </a:p>
          <a:p>
            <a:r>
              <a:rPr lang="en-US" dirty="0"/>
              <a:t>Cyberinfrastructure – Algorithms - Applications</a:t>
            </a:r>
          </a:p>
        </p:txBody>
      </p:sp>
      <p:sp>
        <p:nvSpPr>
          <p:cNvPr id="2" name="TextBox 1">
            <a:extLst>
              <a:ext uri="{FF2B5EF4-FFF2-40B4-BE49-F238E27FC236}">
                <a16:creationId xmlns:a16="http://schemas.microsoft.com/office/drawing/2014/main" id="{5A6FE917-1D50-4CF3-AF32-62AD4CDB6180}"/>
              </a:ext>
            </a:extLst>
          </p:cNvPr>
          <p:cNvSpPr txBox="1"/>
          <p:nvPr/>
        </p:nvSpPr>
        <p:spPr>
          <a:xfrm>
            <a:off x="3266030" y="697113"/>
            <a:ext cx="3599365" cy="646331"/>
          </a:xfrm>
          <a:prstGeom prst="rect">
            <a:avLst/>
          </a:prstGeom>
          <a:solidFill>
            <a:schemeClr val="accent4"/>
          </a:solidFill>
        </p:spPr>
        <p:txBody>
          <a:bodyPr wrap="square" rtlCol="0">
            <a:spAutoFit/>
          </a:bodyPr>
          <a:lstStyle/>
          <a:p>
            <a:r>
              <a:rPr lang="en-US" dirty="0"/>
              <a:t>For major grants, need multi-institution approach ERC and I/UCRC</a:t>
            </a:r>
          </a:p>
        </p:txBody>
      </p:sp>
    </p:spTree>
    <p:extLst>
      <p:ext uri="{BB962C8B-B14F-4D97-AF65-F5344CB8AC3E}">
        <p14:creationId xmlns:p14="http://schemas.microsoft.com/office/powerpoint/2010/main" val="194842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13841</TotalTime>
  <Words>863</Words>
  <Application>Microsoft Office PowerPoint</Application>
  <PresentationFormat>Widescreen</PresentationFormat>
  <Paragraphs>82</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Black</vt:lpstr>
      <vt:lpstr>Calibri</vt:lpstr>
      <vt:lpstr>Calibri Light</vt:lpstr>
      <vt:lpstr>Times New Roman</vt:lpstr>
      <vt:lpstr>1_Office Theme</vt:lpstr>
      <vt:lpstr>Office Theme</vt:lpstr>
      <vt:lpstr>Research in Intelligent Systems Engineering</vt:lpstr>
      <vt:lpstr>Structure of ISE</vt:lpstr>
      <vt:lpstr>Bio/Nano/Neuro Engineering Health</vt:lpstr>
      <vt:lpstr>Intelligent System Engineering Computing Infrastructure</vt:lpstr>
      <vt:lpstr>PowerPoint Presentation</vt:lpstr>
      <vt:lpstr>High Performance Computing HPC and Cyberinfrastructure in Department of Intelligent Systems Engineering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226</cp:revision>
  <dcterms:created xsi:type="dcterms:W3CDTF">2017-06-12T19:54:34Z</dcterms:created>
  <dcterms:modified xsi:type="dcterms:W3CDTF">2018-04-27T19:07:57Z</dcterms:modified>
</cp:coreProperties>
</file>