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24" r:id="rId2"/>
  </p:sldMasterIdLst>
  <p:notesMasterIdLst>
    <p:notesMasterId r:id="rId65"/>
  </p:notesMasterIdLst>
  <p:sldIdLst>
    <p:sldId id="297" r:id="rId3"/>
    <p:sldId id="386" r:id="rId4"/>
    <p:sldId id="298" r:id="rId5"/>
    <p:sldId id="299" r:id="rId6"/>
    <p:sldId id="339" r:id="rId7"/>
    <p:sldId id="300" r:id="rId8"/>
    <p:sldId id="301" r:id="rId9"/>
    <p:sldId id="302" r:id="rId10"/>
    <p:sldId id="385" r:id="rId11"/>
    <p:sldId id="303" r:id="rId12"/>
    <p:sldId id="331" r:id="rId13"/>
    <p:sldId id="338" r:id="rId14"/>
    <p:sldId id="384" r:id="rId15"/>
    <p:sldId id="383" r:id="rId16"/>
    <p:sldId id="379" r:id="rId17"/>
    <p:sldId id="382" r:id="rId18"/>
    <p:sldId id="305" r:id="rId19"/>
    <p:sldId id="306" r:id="rId20"/>
    <p:sldId id="336" r:id="rId21"/>
    <p:sldId id="326" r:id="rId22"/>
    <p:sldId id="340" r:id="rId23"/>
    <p:sldId id="328" r:id="rId24"/>
    <p:sldId id="327" r:id="rId25"/>
    <p:sldId id="309" r:id="rId26"/>
    <p:sldId id="329" r:id="rId27"/>
    <p:sldId id="330" r:id="rId28"/>
    <p:sldId id="310" r:id="rId29"/>
    <p:sldId id="311" r:id="rId30"/>
    <p:sldId id="312" r:id="rId31"/>
    <p:sldId id="313" r:id="rId32"/>
    <p:sldId id="314" r:id="rId33"/>
    <p:sldId id="315" r:id="rId34"/>
    <p:sldId id="337" r:id="rId35"/>
    <p:sldId id="335" r:id="rId36"/>
    <p:sldId id="316" r:id="rId37"/>
    <p:sldId id="317" r:id="rId38"/>
    <p:sldId id="387" r:id="rId39"/>
    <p:sldId id="332" r:id="rId40"/>
    <p:sldId id="341" r:id="rId41"/>
    <p:sldId id="343" r:id="rId42"/>
    <p:sldId id="346" r:id="rId43"/>
    <p:sldId id="350" r:id="rId44"/>
    <p:sldId id="351" r:id="rId45"/>
    <p:sldId id="352" r:id="rId46"/>
    <p:sldId id="353" r:id="rId47"/>
    <p:sldId id="356" r:id="rId48"/>
    <p:sldId id="361" r:id="rId49"/>
    <p:sldId id="364" r:id="rId50"/>
    <p:sldId id="365" r:id="rId51"/>
    <p:sldId id="366" r:id="rId52"/>
    <p:sldId id="367" r:id="rId53"/>
    <p:sldId id="368" r:id="rId54"/>
    <p:sldId id="369" r:id="rId55"/>
    <p:sldId id="370" r:id="rId56"/>
    <p:sldId id="371" r:id="rId57"/>
    <p:sldId id="372" r:id="rId58"/>
    <p:sldId id="373" r:id="rId59"/>
    <p:sldId id="374" r:id="rId60"/>
    <p:sldId id="375" r:id="rId61"/>
    <p:sldId id="376" r:id="rId62"/>
    <p:sldId id="333" r:id="rId63"/>
    <p:sldId id="334"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9" autoAdjust="0"/>
    <p:restoredTop sz="83228" autoAdjust="0"/>
  </p:normalViewPr>
  <p:slideViewPr>
    <p:cSldViewPr>
      <p:cViewPr varScale="1">
        <p:scale>
          <a:sx n="108" d="100"/>
          <a:sy n="108" d="100"/>
        </p:scale>
        <p:origin x="-624" y="-90"/>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thilina\Dropbox\papers\Twister4AzureEScience\twister4azure_7_3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20"/>
    </c:view3D>
    <c:floor>
      <c:thickness val="0"/>
    </c:floor>
    <c:sideWall>
      <c:thickness val="0"/>
    </c:sideWall>
    <c:backWall>
      <c:thickness val="0"/>
    </c:backWall>
    <c:plotArea>
      <c:layout>
        <c:manualLayout>
          <c:layoutTarget val="inner"/>
          <c:xMode val="edge"/>
          <c:yMode val="edge"/>
          <c:x val="1.6666666666666666E-2"/>
          <c:y val="0.05"/>
          <c:w val="0.95416666666666672"/>
          <c:h val="0.93125000000000002"/>
        </c:manualLayout>
      </c:layout>
      <c:pie3DChart>
        <c:varyColors val="1"/>
        <c:ser>
          <c:idx val="0"/>
          <c:order val="0"/>
          <c:tx>
            <c:strRef>
              <c:f>Hoja1!$B$1</c:f>
              <c:strCache>
                <c:ptCount val="1"/>
                <c:pt idx="0">
                  <c:v>Columna1</c:v>
                </c:pt>
              </c:strCache>
            </c:strRef>
          </c:tx>
          <c:cat>
            <c:numRef>
              <c:f>Hoja1!$A$2:$A$12</c:f>
              <c:numCache>
                <c:formatCode>General</c:formatCode>
                <c:ptCount val="11"/>
              </c:numCache>
            </c:numRef>
          </c:cat>
          <c:val>
            <c:numRef>
              <c:f>Hoja1!$B$2:$B$12</c:f>
              <c:numCache>
                <c:formatCode>General</c:formatCode>
                <c:ptCount val="11"/>
                <c:pt idx="0">
                  <c:v>3</c:v>
                </c:pt>
                <c:pt idx="1">
                  <c:v>4</c:v>
                </c:pt>
                <c:pt idx="2">
                  <c:v>1</c:v>
                </c:pt>
                <c:pt idx="3">
                  <c:v>2</c:v>
                </c:pt>
                <c:pt idx="4">
                  <c:v>1</c:v>
                </c:pt>
                <c:pt idx="5">
                  <c:v>2</c:v>
                </c:pt>
                <c:pt idx="6">
                  <c:v>3</c:v>
                </c:pt>
                <c:pt idx="7">
                  <c:v>7</c:v>
                </c:pt>
                <c:pt idx="8">
                  <c:v>1</c:v>
                </c:pt>
                <c:pt idx="9">
                  <c:v>2</c:v>
                </c:pt>
                <c:pt idx="10">
                  <c:v>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88839895013123"/>
          <c:y val="5.1400554097404488E-2"/>
          <c:w val="0.73287055724532624"/>
          <c:h val="0.70543348070444367"/>
        </c:manualLayout>
      </c:layout>
      <c:lineChart>
        <c:grouping val="standard"/>
        <c:varyColors val="0"/>
        <c:ser>
          <c:idx val="0"/>
          <c:order val="0"/>
          <c:tx>
            <c:v>Twister4Azure</c:v>
          </c:tx>
          <c:cat>
            <c:strRef>
              <c:f>'MDS (2)'!$F$5:$F$8</c:f>
              <c:strCache>
                <c:ptCount val="4"/>
                <c:pt idx="0">
                  <c:v>32 X 102400</c:v>
                </c:pt>
                <c:pt idx="1">
                  <c:v>64  X 144384</c:v>
                </c:pt>
                <c:pt idx="2">
                  <c:v>96  X 176640</c:v>
                </c:pt>
                <c:pt idx="3">
                  <c:v>128 X 204800</c:v>
                </c:pt>
              </c:strCache>
            </c:strRef>
          </c:cat>
          <c:val>
            <c:numRef>
              <c:f>'MDS (2)'!$G$5:$G$8</c:f>
              <c:numCache>
                <c:formatCode>General</c:formatCode>
                <c:ptCount val="4"/>
                <c:pt idx="0">
                  <c:v>1533</c:v>
                </c:pt>
                <c:pt idx="1">
                  <c:v>1578</c:v>
                </c:pt>
                <c:pt idx="2">
                  <c:v>1659</c:v>
                </c:pt>
                <c:pt idx="3">
                  <c:v>1735</c:v>
                </c:pt>
              </c:numCache>
            </c:numRef>
          </c:val>
          <c:smooth val="0"/>
        </c:ser>
        <c:ser>
          <c:idx val="1"/>
          <c:order val="1"/>
          <c:tx>
            <c:v>Twister</c:v>
          </c:tx>
          <c:val>
            <c:numRef>
              <c:f>'MDS (2)'!$H$5:$H$8</c:f>
              <c:numCache>
                <c:formatCode>General</c:formatCode>
                <c:ptCount val="4"/>
                <c:pt idx="0">
                  <c:v>808.05399999999997</c:v>
                </c:pt>
                <c:pt idx="1">
                  <c:v>844.45849999999996</c:v>
                </c:pt>
                <c:pt idx="2">
                  <c:v>874.96249999999998</c:v>
                </c:pt>
                <c:pt idx="3">
                  <c:v>904.23</c:v>
                </c:pt>
              </c:numCache>
            </c:numRef>
          </c:val>
          <c:smooth val="0"/>
        </c:ser>
        <c:ser>
          <c:idx val="2"/>
          <c:order val="2"/>
          <c:tx>
            <c:v>Twister4Azure Adjusted</c:v>
          </c:tx>
          <c:val>
            <c:numRef>
              <c:f>'MDS (2)'!$I$5:$I$8</c:f>
              <c:numCache>
                <c:formatCode>General</c:formatCode>
                <c:ptCount val="4"/>
                <c:pt idx="0">
                  <c:v>697.04541746372547</c:v>
                </c:pt>
                <c:pt idx="1">
                  <c:v>717.5066332405471</c:v>
                </c:pt>
                <c:pt idx="2">
                  <c:v>754.33682163882622</c:v>
                </c:pt>
                <c:pt idx="3">
                  <c:v>788.89354161745837</c:v>
                </c:pt>
              </c:numCache>
            </c:numRef>
          </c:val>
          <c:smooth val="0"/>
        </c:ser>
        <c:dLbls>
          <c:showLegendKey val="0"/>
          <c:showVal val="0"/>
          <c:showCatName val="0"/>
          <c:showSerName val="0"/>
          <c:showPercent val="0"/>
          <c:showBubbleSize val="0"/>
        </c:dLbls>
        <c:marker val="1"/>
        <c:smooth val="0"/>
        <c:axId val="191785600"/>
        <c:axId val="196875776"/>
      </c:lineChart>
      <c:catAx>
        <c:axId val="191785600"/>
        <c:scaling>
          <c:orientation val="minMax"/>
        </c:scaling>
        <c:delete val="0"/>
        <c:axPos val="b"/>
        <c:title>
          <c:tx>
            <c:rich>
              <a:bodyPr/>
              <a:lstStyle/>
              <a:p>
                <a:pPr>
                  <a:defRPr/>
                </a:pPr>
                <a:r>
                  <a:rPr lang="en-US" dirty="0" err="1"/>
                  <a:t>Num</a:t>
                </a:r>
                <a:r>
                  <a:rPr lang="en-US" dirty="0"/>
                  <a:t> </a:t>
                </a:r>
                <a:r>
                  <a:rPr lang="en-US" dirty="0" smtClean="0"/>
                  <a:t>Cores </a:t>
                </a:r>
                <a:r>
                  <a:rPr lang="en-US" dirty="0"/>
                  <a:t>X </a:t>
                </a:r>
                <a:r>
                  <a:rPr lang="en-US" dirty="0" err="1"/>
                  <a:t>Num</a:t>
                </a:r>
                <a:r>
                  <a:rPr lang="en-US" dirty="0"/>
                  <a:t> Data Points</a:t>
                </a:r>
              </a:p>
            </c:rich>
          </c:tx>
          <c:overlay val="0"/>
        </c:title>
        <c:numFmt formatCode="General" sourceLinked="1"/>
        <c:majorTickMark val="out"/>
        <c:minorTickMark val="none"/>
        <c:tickLblPos val="nextTo"/>
        <c:txPr>
          <a:bodyPr rot="1440000"/>
          <a:lstStyle/>
          <a:p>
            <a:pPr>
              <a:defRPr/>
            </a:pPr>
            <a:endParaRPr lang="en-US"/>
          </a:p>
        </c:txPr>
        <c:crossAx val="196875776"/>
        <c:crosses val="autoZero"/>
        <c:auto val="1"/>
        <c:lblAlgn val="ctr"/>
        <c:lblOffset val="100"/>
        <c:noMultiLvlLbl val="0"/>
      </c:catAx>
      <c:valAx>
        <c:axId val="196875776"/>
        <c:scaling>
          <c:orientation val="minMax"/>
        </c:scaling>
        <c:delete val="0"/>
        <c:axPos val="l"/>
        <c:majorGridlines/>
        <c:title>
          <c:tx>
            <c:rich>
              <a:bodyPr rot="-5400000" vert="horz"/>
              <a:lstStyle/>
              <a:p>
                <a:pPr>
                  <a:defRPr/>
                </a:pPr>
                <a:r>
                  <a:rPr lang="en-US"/>
                  <a:t>Execution Time (s)</a:t>
                </a:r>
              </a:p>
            </c:rich>
          </c:tx>
          <c:overlay val="0"/>
        </c:title>
        <c:numFmt formatCode="General" sourceLinked="1"/>
        <c:majorTickMark val="out"/>
        <c:minorTickMark val="none"/>
        <c:tickLblPos val="nextTo"/>
        <c:crossAx val="191785600"/>
        <c:crosses val="autoZero"/>
        <c:crossBetween val="midCat"/>
        <c:majorUnit val="400"/>
      </c:valAx>
    </c:plotArea>
    <c:legend>
      <c:legendPos val="r"/>
      <c:layout>
        <c:manualLayout>
          <c:xMode val="edge"/>
          <c:yMode val="edge"/>
          <c:x val="0.64760434729052374"/>
          <c:y val="0.55809998090540436"/>
          <c:w val="0.33795521949647994"/>
          <c:h val="0.19453954651002867"/>
        </c:manualLayout>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73840769903762"/>
          <c:y val="5.1400554097404488E-2"/>
          <c:w val="0.83834492563429563"/>
          <c:h val="0.73444808982210552"/>
        </c:manualLayout>
      </c:layout>
      <c:lineChart>
        <c:grouping val="standard"/>
        <c:varyColors val="0"/>
        <c:ser>
          <c:idx val="0"/>
          <c:order val="0"/>
          <c:tx>
            <c:v>Twister4Azure</c:v>
          </c:tx>
          <c:cat>
            <c:numRef>
              <c:f>'MDS (2)'!$F$44:$F$47</c:f>
              <c:numCache>
                <c:formatCode>General</c:formatCode>
                <c:ptCount val="4"/>
                <c:pt idx="0">
                  <c:v>102400</c:v>
                </c:pt>
                <c:pt idx="1">
                  <c:v>144384</c:v>
                </c:pt>
                <c:pt idx="2">
                  <c:v>176640</c:v>
                </c:pt>
                <c:pt idx="3">
                  <c:v>204800</c:v>
                </c:pt>
              </c:numCache>
            </c:numRef>
          </c:cat>
          <c:val>
            <c:numRef>
              <c:f>'MDS (2)'!$L$44:$L$47</c:f>
              <c:numCache>
                <c:formatCode>General</c:formatCode>
                <c:ptCount val="4"/>
                <c:pt idx="0">
                  <c:v>262</c:v>
                </c:pt>
                <c:pt idx="1">
                  <c:v>250</c:v>
                </c:pt>
                <c:pt idx="2">
                  <c:v>214.16666666666666</c:v>
                </c:pt>
                <c:pt idx="3">
                  <c:v>216.875</c:v>
                </c:pt>
              </c:numCache>
            </c:numRef>
          </c:val>
          <c:smooth val="0"/>
        </c:ser>
        <c:ser>
          <c:idx val="1"/>
          <c:order val="1"/>
          <c:tx>
            <c:v>Twister</c:v>
          </c:tx>
          <c:cat>
            <c:numRef>
              <c:f>'MDS (2)'!$F$44:$F$47</c:f>
              <c:numCache>
                <c:formatCode>General</c:formatCode>
                <c:ptCount val="4"/>
                <c:pt idx="0">
                  <c:v>102400</c:v>
                </c:pt>
                <c:pt idx="1">
                  <c:v>144384</c:v>
                </c:pt>
                <c:pt idx="2">
                  <c:v>176640</c:v>
                </c:pt>
                <c:pt idx="3">
                  <c:v>204800</c:v>
                </c:pt>
              </c:numCache>
            </c:numRef>
          </c:cat>
          <c:val>
            <c:numRef>
              <c:f>'MDS (2)'!$M$44:$M$47</c:f>
              <c:numCache>
                <c:formatCode>General</c:formatCode>
                <c:ptCount val="4"/>
                <c:pt idx="0">
                  <c:v>120.327</c:v>
                </c:pt>
                <c:pt idx="1">
                  <c:v>117.67425</c:v>
                </c:pt>
                <c:pt idx="2">
                  <c:v>108.4055</c:v>
                </c:pt>
                <c:pt idx="3">
                  <c:v>102.61475</c:v>
                </c:pt>
              </c:numCache>
            </c:numRef>
          </c:val>
          <c:smooth val="0"/>
        </c:ser>
        <c:ser>
          <c:idx val="2"/>
          <c:order val="2"/>
          <c:tx>
            <c:v>Twister4Azure Adjusted</c:v>
          </c:tx>
          <c:cat>
            <c:numRef>
              <c:f>'MDS (2)'!$F$44:$F$47</c:f>
              <c:numCache>
                <c:formatCode>General</c:formatCode>
                <c:ptCount val="4"/>
                <c:pt idx="0">
                  <c:v>102400</c:v>
                </c:pt>
                <c:pt idx="1">
                  <c:v>144384</c:v>
                </c:pt>
                <c:pt idx="2">
                  <c:v>176640</c:v>
                </c:pt>
                <c:pt idx="3">
                  <c:v>204800</c:v>
                </c:pt>
              </c:numCache>
            </c:numRef>
          </c:cat>
          <c:val>
            <c:numRef>
              <c:f>'MDS (2)'!$N$44:$N$47</c:f>
              <c:numCache>
                <c:formatCode>General</c:formatCode>
                <c:ptCount val="4"/>
                <c:pt idx="0">
                  <c:v>119.12974518949515</c:v>
                </c:pt>
                <c:pt idx="1">
                  <c:v>113.67342098234271</c:v>
                </c:pt>
                <c:pt idx="2">
                  <c:v>97.380230641540265</c:v>
                </c:pt>
                <c:pt idx="3">
                  <c:v>98.611692702182296</c:v>
                </c:pt>
              </c:numCache>
            </c:numRef>
          </c:val>
          <c:smooth val="0"/>
        </c:ser>
        <c:dLbls>
          <c:showLegendKey val="0"/>
          <c:showVal val="0"/>
          <c:showCatName val="0"/>
          <c:showSerName val="0"/>
          <c:showPercent val="0"/>
          <c:showBubbleSize val="0"/>
        </c:dLbls>
        <c:marker val="1"/>
        <c:smooth val="0"/>
        <c:axId val="197618304"/>
        <c:axId val="197759744"/>
      </c:lineChart>
      <c:catAx>
        <c:axId val="197618304"/>
        <c:scaling>
          <c:orientation val="minMax"/>
        </c:scaling>
        <c:delete val="0"/>
        <c:axPos val="b"/>
        <c:title>
          <c:tx>
            <c:rich>
              <a:bodyPr/>
              <a:lstStyle/>
              <a:p>
                <a:pPr>
                  <a:defRPr/>
                </a:pPr>
                <a:r>
                  <a:rPr lang="en-US"/>
                  <a:t>Number of Data Points</a:t>
                </a:r>
              </a:p>
            </c:rich>
          </c:tx>
          <c:overlay val="0"/>
        </c:title>
        <c:numFmt formatCode="General" sourceLinked="1"/>
        <c:majorTickMark val="out"/>
        <c:minorTickMark val="none"/>
        <c:tickLblPos val="nextTo"/>
        <c:crossAx val="197759744"/>
        <c:crosses val="autoZero"/>
        <c:auto val="1"/>
        <c:lblAlgn val="ctr"/>
        <c:lblOffset val="100"/>
        <c:noMultiLvlLbl val="0"/>
      </c:catAx>
      <c:valAx>
        <c:axId val="197759744"/>
        <c:scaling>
          <c:orientation val="minMax"/>
        </c:scaling>
        <c:delete val="0"/>
        <c:axPos val="l"/>
        <c:majorGridlines/>
        <c:title>
          <c:tx>
            <c:rich>
              <a:bodyPr rot="-5400000" vert="horz"/>
              <a:lstStyle/>
              <a:p>
                <a:pPr>
                  <a:defRPr/>
                </a:pPr>
                <a:r>
                  <a:rPr lang="en-US"/>
                  <a:t>Execution Time Per Block</a:t>
                </a:r>
              </a:p>
            </c:rich>
          </c:tx>
          <c:overlay val="0"/>
        </c:title>
        <c:numFmt formatCode="General" sourceLinked="1"/>
        <c:majorTickMark val="out"/>
        <c:minorTickMark val="none"/>
        <c:tickLblPos val="nextTo"/>
        <c:crossAx val="197618304"/>
        <c:crosses val="autoZero"/>
        <c:crossBetween val="midCat"/>
      </c:valAx>
    </c:plotArea>
    <c:legend>
      <c:legendPos val="r"/>
      <c:layout>
        <c:manualLayout>
          <c:xMode val="edge"/>
          <c:yMode val="edge"/>
          <c:x val="0.10981918926800817"/>
          <c:y val="0.66551509186351709"/>
          <c:w val="0.85208557263675355"/>
          <c:h val="9.9525371828521461E-2"/>
        </c:manualLayout>
      </c:layout>
      <c:overlay val="0"/>
    </c:legend>
    <c:plotVisOnly val="1"/>
    <c:dispBlanksAs val="gap"/>
    <c:showDLblsOverMax val="0"/>
  </c:chart>
  <c:txPr>
    <a:bodyPr/>
    <a:lstStyle/>
    <a:p>
      <a:pPr>
        <a:defRPr lang="en-US"/>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0991546337403461"/>
          <c:y val="9.8986468350006407E-2"/>
          <c:w val="0.49045775528058999"/>
          <c:h val="0.83341261227977004"/>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Sheet1!$A$1:$A$16</c:f>
              <c:strCache>
                <c:ptCount val="16"/>
                <c:pt idx="0">
                  <c:v>PAPI </c:v>
                </c:pt>
                <c:pt idx="1">
                  <c:v>Pegasus </c:v>
                </c:pt>
                <c:pt idx="2">
                  <c:v>Vampir </c:v>
                </c:pt>
                <c:pt idx="3">
                  <c:v>Globus </c:v>
                </c:pt>
                <c:pt idx="4">
                  <c:v>gLite </c:v>
                </c:pt>
                <c:pt idx="5">
                  <c:v>Unicore 6</c:v>
                </c:pt>
                <c:pt idx="6">
                  <c:v>Genesis II </c:v>
                </c:pt>
                <c:pt idx="7">
                  <c:v>OpenNebula </c:v>
                </c:pt>
                <c:pt idx="8">
                  <c:v>OpenStack</c:v>
                </c:pt>
                <c:pt idx="9">
                  <c:v>Twister </c:v>
                </c:pt>
                <c:pt idx="10">
                  <c:v>XSEDE Software Stack</c:v>
                </c:pt>
                <c:pt idx="11">
                  <c:v>MapReduce </c:v>
                </c:pt>
                <c:pt idx="12">
                  <c:v>Hadoop </c:v>
                </c:pt>
                <c:pt idx="13">
                  <c:v>HPC</c:v>
                </c:pt>
                <c:pt idx="14">
                  <c:v>Eucalyptus </c:v>
                </c:pt>
                <c:pt idx="15">
                  <c:v>Nimbus </c:v>
                </c:pt>
              </c:strCache>
            </c:strRef>
          </c:cat>
          <c:val>
            <c:numRef>
              <c:f>Sheet1!$C$1:$C$16</c:f>
              <c:numCache>
                <c:formatCode>0.00%</c:formatCode>
                <c:ptCount val="16"/>
                <c:pt idx="0">
                  <c:v>2.3E-2</c:v>
                </c:pt>
                <c:pt idx="1">
                  <c:v>0.04</c:v>
                </c:pt>
                <c:pt idx="2">
                  <c:v>0.04</c:v>
                </c:pt>
                <c:pt idx="3">
                  <c:v>4.5999999999999999E-2</c:v>
                </c:pt>
                <c:pt idx="4">
                  <c:v>8.5999999999999993E-2</c:v>
                </c:pt>
                <c:pt idx="5">
                  <c:v>8.5999999999999993E-2</c:v>
                </c:pt>
                <c:pt idx="6">
                  <c:v>0.14899999999999999</c:v>
                </c:pt>
                <c:pt idx="7">
                  <c:v>0.155</c:v>
                </c:pt>
                <c:pt idx="8">
                  <c:v>0.155</c:v>
                </c:pt>
                <c:pt idx="9">
                  <c:v>0.155</c:v>
                </c:pt>
                <c:pt idx="10">
                  <c:v>0.23599999999999999</c:v>
                </c:pt>
                <c:pt idx="11">
                  <c:v>0.32800000000000001</c:v>
                </c:pt>
                <c:pt idx="12">
                  <c:v>0.35099999999999998</c:v>
                </c:pt>
                <c:pt idx="13">
                  <c:v>0.44800000000000001</c:v>
                </c:pt>
                <c:pt idx="14">
                  <c:v>0.52300000000000002</c:v>
                </c:pt>
                <c:pt idx="15">
                  <c:v>0.56899999999999995</c:v>
                </c:pt>
              </c:numCache>
            </c:numRef>
          </c:val>
        </c:ser>
        <c:dLbls>
          <c:showLegendKey val="0"/>
          <c:showVal val="0"/>
          <c:showCatName val="0"/>
          <c:showSerName val="0"/>
          <c:showPercent val="0"/>
          <c:showBubbleSize val="0"/>
        </c:dLbls>
        <c:gapWidth val="100"/>
        <c:axId val="198019328"/>
        <c:axId val="197987328"/>
      </c:barChart>
      <c:valAx>
        <c:axId val="197987328"/>
        <c:scaling>
          <c:orientation val="minMax"/>
        </c:scaling>
        <c:delete val="0"/>
        <c:axPos val="b"/>
        <c:majorGridlines/>
        <c:numFmt formatCode="0%" sourceLinked="0"/>
        <c:majorTickMark val="out"/>
        <c:minorTickMark val="none"/>
        <c:tickLblPos val="nextTo"/>
        <c:txPr>
          <a:bodyPr rot="-2700000"/>
          <a:lstStyle/>
          <a:p>
            <a:pPr>
              <a:defRPr/>
            </a:pPr>
            <a:endParaRPr lang="en-US"/>
          </a:p>
        </c:txPr>
        <c:crossAx val="198019328"/>
        <c:crosses val="autoZero"/>
        <c:crossBetween val="between"/>
      </c:valAx>
      <c:catAx>
        <c:axId val="198019328"/>
        <c:scaling>
          <c:orientation val="minMax"/>
        </c:scaling>
        <c:delete val="0"/>
        <c:axPos val="l"/>
        <c:majorTickMark val="out"/>
        <c:minorTickMark val="none"/>
        <c:tickLblPos val="nextTo"/>
        <c:crossAx val="197987328"/>
        <c:crosses val="autoZero"/>
        <c:auto val="1"/>
        <c:lblAlgn val="ctr"/>
        <c:lblOffset val="100"/>
        <c:noMultiLvlLbl val="0"/>
      </c:cat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pieChart>
        <c:varyColors val="1"/>
        <c:ser>
          <c:idx val="0"/>
          <c:order val="0"/>
          <c:dPt>
            <c:idx val="5"/>
            <c:bubble3D val="0"/>
            <c:explosion val="1"/>
          </c:dPt>
          <c:dLbls>
            <c:dLbl>
              <c:idx val="2"/>
              <c:tx>
                <c:rich>
                  <a:bodyPr/>
                  <a:lstStyle/>
                  <a:p>
                    <a:r>
                      <a:rPr lang="en-US"/>
                      <a:t>other Domain Science 
14%</a:t>
                    </a:r>
                  </a:p>
                </c:rich>
              </c:tx>
              <c:showLegendKey val="0"/>
              <c:showVal val="0"/>
              <c:showCatName val="1"/>
              <c:showSerName val="0"/>
              <c:showPercent val="1"/>
              <c:showBubbleSize val="0"/>
            </c:dLbl>
            <c:dLbl>
              <c:idx val="4"/>
              <c:tx>
                <c:rich>
                  <a:bodyPr/>
                  <a:lstStyle/>
                  <a:p>
                    <a:pPr>
                      <a:defRPr/>
                    </a:pPr>
                    <a:r>
                      <a:rPr lang="en-US"/>
                      <a:t>Inter-operability
3%</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Sheet2!$A$1:$A$6</c:f>
              <c:strCache>
                <c:ptCount val="6"/>
                <c:pt idx="0">
                  <c:v>Education</c:v>
                </c:pt>
                <c:pt idx="1">
                  <c:v>Computer Science</c:v>
                </c:pt>
                <c:pt idx="2">
                  <c:v>Domain Science NOT Life Science</c:v>
                </c:pt>
                <c:pt idx="3">
                  <c:v>Life Science</c:v>
                </c:pt>
                <c:pt idx="4">
                  <c:v>Interoperability</c:v>
                </c:pt>
                <c:pt idx="5">
                  <c:v>Technology Evaluation </c:v>
                </c:pt>
              </c:strCache>
            </c:strRef>
          </c:cat>
          <c:val>
            <c:numRef>
              <c:f>Sheet2!$B$1:$B$6</c:f>
              <c:numCache>
                <c:formatCode>General</c:formatCode>
                <c:ptCount val="6"/>
                <c:pt idx="0">
                  <c:v>13</c:v>
                </c:pt>
                <c:pt idx="1">
                  <c:v>50</c:v>
                </c:pt>
                <c:pt idx="2">
                  <c:v>21</c:v>
                </c:pt>
                <c:pt idx="3">
                  <c:v>21</c:v>
                </c:pt>
                <c:pt idx="4">
                  <c:v>4</c:v>
                </c:pt>
                <c:pt idx="5">
                  <c:v>35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400" b="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64875210566602"/>
          <c:y val="4.30883106071819E-2"/>
          <c:w val="0.84603470682669502"/>
          <c:h val="0.77992599145485997"/>
        </c:manualLayout>
      </c:layout>
      <c:barChart>
        <c:barDir val="col"/>
        <c:grouping val="stacked"/>
        <c:varyColors val="0"/>
        <c:ser>
          <c:idx val="0"/>
          <c:order val="0"/>
          <c:tx>
            <c:strRef>
              <c:f>Generate_centos!$A$9</c:f>
              <c:strCache>
                <c:ptCount val="1"/>
                <c:pt idx="0">
                  <c:v>(1) Boot VM</c:v>
                </c:pt>
              </c:strCache>
            </c:strRef>
          </c:tx>
          <c:spPr>
            <a:solidFill>
              <a:schemeClr val="tx2"/>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Generate_ubuntu!$P$9:$S$9</c:f>
              <c:numCache>
                <c:formatCode>General</c:formatCode>
                <c:ptCount val="4"/>
                <c:pt idx="0">
                  <c:v>56.796834945699999</c:v>
                </c:pt>
                <c:pt idx="1">
                  <c:v>73.612567941366663</c:v>
                </c:pt>
                <c:pt idx="2">
                  <c:v>145.67268031294549</c:v>
                </c:pt>
                <c:pt idx="3">
                  <c:v>192.74707335235831</c:v>
                </c:pt>
              </c:numCache>
            </c:numRef>
          </c:val>
        </c:ser>
        <c:ser>
          <c:idx val="1"/>
          <c:order val="1"/>
          <c:tx>
            <c:strRef>
              <c:f>Generate_centos!$A$10</c:f>
              <c:strCache>
                <c:ptCount val="1"/>
                <c:pt idx="0">
                  <c:v>(2) Generate Image</c:v>
                </c:pt>
              </c:strCache>
            </c:strRef>
          </c:tx>
          <c:spPr>
            <a:solidFill>
              <a:srgbClr val="FF33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Generate_ubuntu!$P$10:$S$10</c:f>
              <c:numCache>
                <c:formatCode>General</c:formatCode>
                <c:ptCount val="4"/>
                <c:pt idx="0">
                  <c:v>369.72024432799998</c:v>
                </c:pt>
                <c:pt idx="1">
                  <c:v>454.35630214216673</c:v>
                </c:pt>
                <c:pt idx="2">
                  <c:v>631.72811100709077</c:v>
                </c:pt>
                <c:pt idx="3">
                  <c:v>995.86243329449871</c:v>
                </c:pt>
              </c:numCache>
            </c:numRef>
          </c:val>
        </c:ser>
        <c:ser>
          <c:idx val="2"/>
          <c:order val="2"/>
          <c:tx>
            <c:strRef>
              <c:f>Generate_centos!$A$12</c:f>
              <c:strCache>
                <c:ptCount val="1"/>
                <c:pt idx="0">
                  <c:v>(3) Compress Image</c:v>
                </c:pt>
              </c:strCache>
            </c:strRef>
          </c:tx>
          <c:spPr>
            <a:solidFill>
              <a:srgbClr val="6699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Generate_ubuntu!$P$12:$S$12</c:f>
              <c:numCache>
                <c:formatCode>General</c:formatCode>
                <c:ptCount val="4"/>
                <c:pt idx="0">
                  <c:v>25.455267747233339</c:v>
                </c:pt>
                <c:pt idx="1">
                  <c:v>26.051242152850001</c:v>
                </c:pt>
                <c:pt idx="2">
                  <c:v>27.85086926546364</c:v>
                </c:pt>
                <c:pt idx="3">
                  <c:v>31.385108937816671</c:v>
                </c:pt>
              </c:numCache>
            </c:numRef>
          </c:val>
        </c:ser>
        <c:ser>
          <c:idx val="3"/>
          <c:order val="3"/>
          <c:tx>
            <c:strRef>
              <c:f>Generate_centos!$A$13</c:f>
              <c:strCache>
                <c:ptCount val="1"/>
                <c:pt idx="0">
                  <c:v>(4) Upload It to the Repository</c:v>
                </c:pt>
              </c:strCache>
            </c:strRef>
          </c:tx>
          <c:spPr>
            <a:solidFill>
              <a:srgbClr val="990033"/>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Generate_ubuntu!$P$13:$S$13</c:f>
              <c:numCache>
                <c:formatCode>General</c:formatCode>
                <c:ptCount val="4"/>
                <c:pt idx="0">
                  <c:v>4.2869629859933402</c:v>
                </c:pt>
                <c:pt idx="1">
                  <c:v>4.3599288860949956</c:v>
                </c:pt>
                <c:pt idx="2">
                  <c:v>6.8283293680681796</c:v>
                </c:pt>
                <c:pt idx="3">
                  <c:v>9.2701921264329172</c:v>
                </c:pt>
              </c:numCache>
            </c:numRef>
          </c:val>
        </c:ser>
        <c:dLbls>
          <c:showLegendKey val="0"/>
          <c:showVal val="0"/>
          <c:showCatName val="0"/>
          <c:showSerName val="0"/>
          <c:showPercent val="0"/>
          <c:showBubbleSize val="0"/>
        </c:dLbls>
        <c:gapWidth val="150"/>
        <c:overlap val="100"/>
        <c:axId val="110439040"/>
        <c:axId val="110478080"/>
      </c:barChart>
      <c:catAx>
        <c:axId val="110439040"/>
        <c:scaling>
          <c:orientation val="minMax"/>
        </c:scaling>
        <c:delete val="0"/>
        <c:axPos val="b"/>
        <c:title>
          <c:tx>
            <c:rich>
              <a:bodyPr/>
              <a:lstStyle/>
              <a:p>
                <a:pPr>
                  <a:defRPr sz="1800"/>
                </a:pPr>
                <a:r>
                  <a:rPr lang="en-US" sz="1800"/>
                  <a:t>Number of Concurrent</a:t>
                </a:r>
                <a:r>
                  <a:rPr lang="en-US" sz="1800" baseline="0"/>
                  <a:t> Requests</a:t>
                </a:r>
                <a:endParaRPr lang="en-US" sz="1800"/>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478080"/>
        <c:crosses val="autoZero"/>
        <c:auto val="1"/>
        <c:lblAlgn val="ctr"/>
        <c:lblOffset val="100"/>
        <c:noMultiLvlLbl val="0"/>
      </c:catAx>
      <c:valAx>
        <c:axId val="110478080"/>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439040"/>
        <c:crosses val="autoZero"/>
        <c:crossBetween val="between"/>
      </c:valAx>
      <c:spPr>
        <a:ln>
          <a:solidFill>
            <a:schemeClr val="tx1"/>
          </a:solidFill>
        </a:ln>
      </c:spPr>
    </c:plotArea>
    <c:legend>
      <c:legendPos val="r"/>
      <c:layout>
        <c:manualLayout>
          <c:xMode val="edge"/>
          <c:yMode val="edge"/>
          <c:x val="0.14686614173228299"/>
          <c:y val="5.9692414481247701E-2"/>
          <c:w val="0.43685583808840256"/>
          <c:h val="0.35220913757364886"/>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55902442019299"/>
          <c:y val="3.74775343786495E-2"/>
          <c:w val="0.84405504136544296"/>
          <c:h val="0.77992599145485997"/>
        </c:manualLayout>
      </c:layout>
      <c:barChart>
        <c:barDir val="col"/>
        <c:grouping val="stacked"/>
        <c:varyColors val="0"/>
        <c:ser>
          <c:idx val="0"/>
          <c:order val="0"/>
          <c:tx>
            <c:strRef>
              <c:f>Generate_centos!$A$9</c:f>
              <c:strCache>
                <c:ptCount val="1"/>
                <c:pt idx="0">
                  <c:v>(1) Boot VM</c:v>
                </c:pt>
              </c:strCache>
            </c:strRef>
          </c:tx>
          <c:spPr>
            <a:solidFill>
              <a:schemeClr val="tx2"/>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Generate_centos!$P$9:$S$9</c:f>
              <c:numCache>
                <c:formatCode>General</c:formatCode>
                <c:ptCount val="4"/>
                <c:pt idx="0">
                  <c:v>125.44038105</c:v>
                </c:pt>
                <c:pt idx="1">
                  <c:v>171.9120091598333</c:v>
                </c:pt>
                <c:pt idx="2">
                  <c:v>277.60600892708322</c:v>
                </c:pt>
                <c:pt idx="3">
                  <c:v>526.4673868092724</c:v>
                </c:pt>
              </c:numCache>
            </c:numRef>
          </c:val>
        </c:ser>
        <c:ser>
          <c:idx val="1"/>
          <c:order val="1"/>
          <c:tx>
            <c:strRef>
              <c:f>Generate_centos!$A$10</c:f>
              <c:strCache>
                <c:ptCount val="1"/>
                <c:pt idx="0">
                  <c:v>(2) Generate Image</c:v>
                </c:pt>
              </c:strCache>
            </c:strRef>
          </c:tx>
          <c:spPr>
            <a:solidFill>
              <a:srgbClr val="FF33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Generate_centos!$P$10:$S$10</c:f>
              <c:numCache>
                <c:formatCode>General</c:formatCode>
                <c:ptCount val="4"/>
                <c:pt idx="0">
                  <c:v>222.1113590396667</c:v>
                </c:pt>
                <c:pt idx="1">
                  <c:v>231.65657734883331</c:v>
                </c:pt>
                <c:pt idx="2">
                  <c:v>340.27042913433331</c:v>
                </c:pt>
                <c:pt idx="3">
                  <c:v>426.10014711718202</c:v>
                </c:pt>
              </c:numCache>
            </c:numRef>
          </c:val>
        </c:ser>
        <c:ser>
          <c:idx val="2"/>
          <c:order val="2"/>
          <c:tx>
            <c:strRef>
              <c:f>Generate_centos!$A$12</c:f>
              <c:strCache>
                <c:ptCount val="1"/>
                <c:pt idx="0">
                  <c:v>(3) Compress Image</c:v>
                </c:pt>
              </c:strCache>
            </c:strRef>
          </c:tx>
          <c:spPr>
            <a:solidFill>
              <a:srgbClr val="6699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Generate_centos!$P$12:$S$12</c:f>
              <c:numCache>
                <c:formatCode>General</c:formatCode>
                <c:ptCount val="4"/>
                <c:pt idx="0">
                  <c:v>40.020244995766582</c:v>
                </c:pt>
                <c:pt idx="1">
                  <c:v>40.420981526383343</c:v>
                </c:pt>
                <c:pt idx="2">
                  <c:v>41.779637455933241</c:v>
                </c:pt>
                <c:pt idx="3">
                  <c:v>42.308220874181814</c:v>
                </c:pt>
              </c:numCache>
            </c:numRef>
          </c:val>
        </c:ser>
        <c:ser>
          <c:idx val="3"/>
          <c:order val="3"/>
          <c:tx>
            <c:strRef>
              <c:f>Generate_centos!$A$13</c:f>
              <c:strCache>
                <c:ptCount val="1"/>
                <c:pt idx="0">
                  <c:v>(4) Upload It to the Repository</c:v>
                </c:pt>
              </c:strCache>
            </c:strRef>
          </c:tx>
          <c:spPr>
            <a:solidFill>
              <a:srgbClr val="990033"/>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Generate_centos!$P$13:$S$13</c:f>
              <c:numCache>
                <c:formatCode>General</c:formatCode>
                <c:ptCount val="4"/>
                <c:pt idx="0">
                  <c:v>7.3930342992166667</c:v>
                </c:pt>
                <c:pt idx="1">
                  <c:v>8.8468381961083349</c:v>
                </c:pt>
                <c:pt idx="2">
                  <c:v>12.50011092424916</c:v>
                </c:pt>
                <c:pt idx="3">
                  <c:v>19.336537014348639</c:v>
                </c:pt>
              </c:numCache>
            </c:numRef>
          </c:val>
        </c:ser>
        <c:dLbls>
          <c:showLegendKey val="0"/>
          <c:showVal val="0"/>
          <c:showCatName val="0"/>
          <c:showSerName val="0"/>
          <c:showPercent val="0"/>
          <c:showBubbleSize val="0"/>
        </c:dLbls>
        <c:gapWidth val="150"/>
        <c:overlap val="100"/>
        <c:axId val="110509056"/>
        <c:axId val="110511232"/>
      </c:barChart>
      <c:catAx>
        <c:axId val="110509056"/>
        <c:scaling>
          <c:orientation val="minMax"/>
        </c:scaling>
        <c:delete val="0"/>
        <c:axPos val="b"/>
        <c:title>
          <c:tx>
            <c:rich>
              <a:bodyPr/>
              <a:lstStyle/>
              <a:p>
                <a:pPr>
                  <a:defRPr sz="1800"/>
                </a:pPr>
                <a:r>
                  <a:rPr lang="en-US" sz="1800"/>
                  <a:t>Number of Concurrent</a:t>
                </a:r>
                <a:r>
                  <a:rPr lang="en-US" sz="1800" baseline="0"/>
                  <a:t> Requests</a:t>
                </a:r>
                <a:endParaRPr lang="en-US" sz="1800"/>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511232"/>
        <c:crosses val="autoZero"/>
        <c:auto val="1"/>
        <c:lblAlgn val="ctr"/>
        <c:lblOffset val="100"/>
        <c:noMultiLvlLbl val="0"/>
      </c:catAx>
      <c:valAx>
        <c:axId val="110511232"/>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509056"/>
        <c:crosses val="autoZero"/>
        <c:crossBetween val="between"/>
      </c:valAx>
      <c:spPr>
        <a:ln>
          <a:solidFill>
            <a:schemeClr val="tx1"/>
          </a:solidFill>
        </a:ln>
      </c:spPr>
    </c:plotArea>
    <c:legend>
      <c:legendPos val="r"/>
      <c:layout>
        <c:manualLayout>
          <c:xMode val="edge"/>
          <c:yMode val="edge"/>
          <c:x val="0.14669214593789801"/>
          <c:y val="6.2447235417886798E-2"/>
          <c:w val="0.60258694225721798"/>
          <c:h val="0.32969464182830799"/>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366402156929"/>
          <c:y val="3.74775343786495E-2"/>
          <c:w val="0.84201859738349805"/>
          <c:h val="0.77992599145485997"/>
        </c:manualLayout>
      </c:layout>
      <c:barChart>
        <c:barDir val="col"/>
        <c:grouping val="stacked"/>
        <c:varyColors val="0"/>
        <c:ser>
          <c:idx val="0"/>
          <c:order val="0"/>
          <c:tx>
            <c:strRef>
              <c:f>Generate_centos_cache_india!$O$9</c:f>
              <c:strCache>
                <c:ptCount val="1"/>
                <c:pt idx="0">
                  <c:v>(1) Retrieve/Uncompress base image from Repository</c:v>
                </c:pt>
              </c:strCache>
            </c:strRef>
          </c:tx>
          <c:spPr>
            <a:solidFill>
              <a:schemeClr val="tx2"/>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Generate_centos_cache_india!$P$9:$S$9</c:f>
              <c:numCache>
                <c:formatCode>General</c:formatCode>
                <c:ptCount val="4"/>
                <c:pt idx="0">
                  <c:v>16.330365975700001</c:v>
                </c:pt>
                <c:pt idx="1">
                  <c:v>19.325264692316669</c:v>
                </c:pt>
                <c:pt idx="2">
                  <c:v>107.014776229875</c:v>
                </c:pt>
                <c:pt idx="3">
                  <c:v>354.00298859286659</c:v>
                </c:pt>
              </c:numCache>
            </c:numRef>
          </c:val>
        </c:ser>
        <c:ser>
          <c:idx val="1"/>
          <c:order val="1"/>
          <c:tx>
            <c:strRef>
              <c:f>Generate_centos_cache_india!$O$10</c:f>
              <c:strCache>
                <c:ptCount val="1"/>
                <c:pt idx="0">
                  <c:v>(2) Generate Image</c:v>
                </c:pt>
              </c:strCache>
            </c:strRef>
          </c:tx>
          <c:spPr>
            <a:solidFill>
              <a:srgbClr val="FF3300"/>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Generate_centos_cache_india!$P$10:$S$10</c:f>
              <c:numCache>
                <c:formatCode>General</c:formatCode>
                <c:ptCount val="4"/>
                <c:pt idx="0">
                  <c:v>56.519041617699912</c:v>
                </c:pt>
                <c:pt idx="1">
                  <c:v>106.37765355891671</c:v>
                </c:pt>
                <c:pt idx="2">
                  <c:v>136.0205741724167</c:v>
                </c:pt>
                <c:pt idx="3">
                  <c:v>124.6577619075467</c:v>
                </c:pt>
              </c:numCache>
            </c:numRef>
          </c:val>
        </c:ser>
        <c:ser>
          <c:idx val="2"/>
          <c:order val="2"/>
          <c:tx>
            <c:strRef>
              <c:f>Generate_centos_cache_india!$O$11</c:f>
              <c:strCache>
                <c:ptCount val="1"/>
                <c:pt idx="0">
                  <c:v>(3) Compress Image</c:v>
                </c:pt>
              </c:strCache>
            </c:strRef>
          </c:tx>
          <c:spPr>
            <a:solidFill>
              <a:srgbClr val="669900"/>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Generate_centos_cache_india!$P$11:$S$11</c:f>
              <c:numCache>
                <c:formatCode>General</c:formatCode>
                <c:ptCount val="4"/>
                <c:pt idx="0">
                  <c:v>39.743036746966673</c:v>
                </c:pt>
                <c:pt idx="1">
                  <c:v>39.607070803649997</c:v>
                </c:pt>
                <c:pt idx="2">
                  <c:v>40.284262160466582</c:v>
                </c:pt>
                <c:pt idx="3">
                  <c:v>60.51958365446</c:v>
                </c:pt>
              </c:numCache>
            </c:numRef>
          </c:val>
        </c:ser>
        <c:ser>
          <c:idx val="3"/>
          <c:order val="3"/>
          <c:tx>
            <c:strRef>
              <c:f>Generate_centos_cache_india!$O$12</c:f>
              <c:strCache>
                <c:ptCount val="1"/>
                <c:pt idx="0">
                  <c:v>(4) Upload it to the Repository</c:v>
                </c:pt>
              </c:strCache>
            </c:strRef>
          </c:tx>
          <c:spPr>
            <a:solidFill>
              <a:srgbClr val="990033"/>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Generate_centos_cache!$P$12:$S$12</c:f>
              <c:numCache>
                <c:formatCode>General</c:formatCode>
                <c:ptCount val="4"/>
                <c:pt idx="0">
                  <c:v>16.041307687766668</c:v>
                </c:pt>
                <c:pt idx="1">
                  <c:v>16.357141876219998</c:v>
                </c:pt>
                <c:pt idx="2">
                  <c:v>23.058422128366669</c:v>
                </c:pt>
                <c:pt idx="3">
                  <c:v>17.398685080664279</c:v>
                </c:pt>
              </c:numCache>
            </c:numRef>
          </c:val>
        </c:ser>
        <c:dLbls>
          <c:showLegendKey val="0"/>
          <c:showVal val="0"/>
          <c:showCatName val="0"/>
          <c:showSerName val="0"/>
          <c:showPercent val="0"/>
          <c:showBubbleSize val="0"/>
        </c:dLbls>
        <c:gapWidth val="150"/>
        <c:overlap val="100"/>
        <c:axId val="110677376"/>
        <c:axId val="110683648"/>
      </c:barChart>
      <c:catAx>
        <c:axId val="110677376"/>
        <c:scaling>
          <c:orientation val="minMax"/>
        </c:scaling>
        <c:delete val="0"/>
        <c:axPos val="b"/>
        <c:title>
          <c:tx>
            <c:rich>
              <a:bodyPr/>
              <a:lstStyle/>
              <a:p>
                <a:pPr>
                  <a:defRPr sz="1800"/>
                </a:pPr>
                <a:r>
                  <a:rPr lang="en-US" sz="1800"/>
                  <a:t>Number of Concurrent</a:t>
                </a:r>
                <a:r>
                  <a:rPr lang="en-US" sz="1800" baseline="0"/>
                  <a:t> Requests</a:t>
                </a:r>
                <a:endParaRPr lang="en-US" sz="1800"/>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683648"/>
        <c:crosses val="autoZero"/>
        <c:auto val="1"/>
        <c:lblAlgn val="ctr"/>
        <c:lblOffset val="100"/>
        <c:noMultiLvlLbl val="0"/>
      </c:catAx>
      <c:valAx>
        <c:axId val="110683648"/>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677376"/>
        <c:crosses val="autoZero"/>
        <c:crossBetween val="between"/>
      </c:valAx>
      <c:spPr>
        <a:ln>
          <a:solidFill>
            <a:schemeClr val="tx1"/>
          </a:solidFill>
        </a:ln>
      </c:spPr>
    </c:plotArea>
    <c:legend>
      <c:legendPos val="r"/>
      <c:layout>
        <c:manualLayout>
          <c:xMode val="edge"/>
          <c:yMode val="edge"/>
          <c:x val="0.15650693955084399"/>
          <c:y val="6.7956877291164994E-2"/>
          <c:w val="0.72126397867581704"/>
          <c:h val="0.32237088132578501"/>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366402156929"/>
          <c:y val="3.74775343786495E-2"/>
          <c:w val="0.84005045485819096"/>
          <c:h val="0.77992599145485997"/>
        </c:manualLayout>
      </c:layout>
      <c:barChart>
        <c:barDir val="col"/>
        <c:grouping val="stacked"/>
        <c:varyColors val="0"/>
        <c:ser>
          <c:idx val="0"/>
          <c:order val="0"/>
          <c:tx>
            <c:strRef>
              <c:f>Generate_ubuntu_cache_india!$O$9</c:f>
              <c:strCache>
                <c:ptCount val="1"/>
                <c:pt idx="0">
                  <c:v>(1) Retrieve/Uncompress base image from Repository</c:v>
                </c:pt>
              </c:strCache>
            </c:strRef>
          </c:tx>
          <c:spPr>
            <a:solidFill>
              <a:schemeClr val="tx2"/>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Generate_ubuntu_cache_india!$P$9:$S$9</c:f>
              <c:numCache>
                <c:formatCode>General</c:formatCode>
                <c:ptCount val="4"/>
                <c:pt idx="0">
                  <c:v>13.050985733666669</c:v>
                </c:pt>
                <c:pt idx="1">
                  <c:v>14.542925278349999</c:v>
                </c:pt>
                <c:pt idx="2">
                  <c:v>89.418533802033309</c:v>
                </c:pt>
                <c:pt idx="3">
                  <c:v>275.84638185486671</c:v>
                </c:pt>
              </c:numCache>
            </c:numRef>
          </c:val>
        </c:ser>
        <c:ser>
          <c:idx val="1"/>
          <c:order val="1"/>
          <c:tx>
            <c:strRef>
              <c:f>Generate_ubuntu_cache_india!$O$10</c:f>
              <c:strCache>
                <c:ptCount val="1"/>
                <c:pt idx="0">
                  <c:v>(2) Generate Image</c:v>
                </c:pt>
              </c:strCache>
            </c:strRef>
          </c:tx>
          <c:spPr>
            <a:solidFill>
              <a:srgbClr val="FF3300"/>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Generate_ubuntu_cache_india!$P$10:$S$10</c:f>
              <c:numCache>
                <c:formatCode>General</c:formatCode>
                <c:ptCount val="4"/>
                <c:pt idx="0">
                  <c:v>61.381297667833159</c:v>
                </c:pt>
                <c:pt idx="1">
                  <c:v>118.91915667066669</c:v>
                </c:pt>
                <c:pt idx="2">
                  <c:v>167.94059668644451</c:v>
                </c:pt>
                <c:pt idx="3">
                  <c:v>138.82018073394659</c:v>
                </c:pt>
              </c:numCache>
            </c:numRef>
          </c:val>
        </c:ser>
        <c:ser>
          <c:idx val="2"/>
          <c:order val="2"/>
          <c:tx>
            <c:strRef>
              <c:f>Generate_ubuntu_cache_india!$O$11</c:f>
              <c:strCache>
                <c:ptCount val="1"/>
                <c:pt idx="0">
                  <c:v>(3) Compress Image</c:v>
                </c:pt>
              </c:strCache>
            </c:strRef>
          </c:tx>
          <c:spPr>
            <a:solidFill>
              <a:srgbClr val="669900"/>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Generate_ubuntu_cache_india!$P$11:$S$11</c:f>
              <c:numCache>
                <c:formatCode>General</c:formatCode>
                <c:ptCount val="4"/>
                <c:pt idx="0">
                  <c:v>25.994787375133239</c:v>
                </c:pt>
                <c:pt idx="1">
                  <c:v>26.049766023949999</c:v>
                </c:pt>
                <c:pt idx="2">
                  <c:v>26.59896087646667</c:v>
                </c:pt>
                <c:pt idx="3">
                  <c:v>37.251622883466567</c:v>
                </c:pt>
              </c:numCache>
            </c:numRef>
          </c:val>
        </c:ser>
        <c:ser>
          <c:idx val="3"/>
          <c:order val="3"/>
          <c:tx>
            <c:strRef>
              <c:f>Generate_ubuntu_cache_india!$O$12</c:f>
              <c:strCache>
                <c:ptCount val="1"/>
                <c:pt idx="0">
                  <c:v>(4) Upload it to the Repository</c:v>
                </c:pt>
              </c:strCache>
            </c:strRef>
          </c:tx>
          <c:spPr>
            <a:solidFill>
              <a:srgbClr val="990033"/>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Generate_ubuntu_cache_india!$P$12:$S$12</c:f>
              <c:numCache>
                <c:formatCode>General</c:formatCode>
                <c:ptCount val="4"/>
                <c:pt idx="0">
                  <c:v>4.3200453917166666</c:v>
                </c:pt>
                <c:pt idx="1">
                  <c:v>5.3232676188149997</c:v>
                </c:pt>
                <c:pt idx="2">
                  <c:v>13.01540811856778</c:v>
                </c:pt>
                <c:pt idx="3">
                  <c:v>20.582925430933319</c:v>
                </c:pt>
              </c:numCache>
            </c:numRef>
          </c:val>
        </c:ser>
        <c:dLbls>
          <c:showLegendKey val="0"/>
          <c:showVal val="0"/>
          <c:showCatName val="0"/>
          <c:showSerName val="0"/>
          <c:showPercent val="0"/>
          <c:showBubbleSize val="0"/>
        </c:dLbls>
        <c:gapWidth val="150"/>
        <c:overlap val="100"/>
        <c:axId val="110792704"/>
        <c:axId val="110794624"/>
      </c:barChart>
      <c:catAx>
        <c:axId val="110792704"/>
        <c:scaling>
          <c:orientation val="minMax"/>
        </c:scaling>
        <c:delete val="0"/>
        <c:axPos val="b"/>
        <c:title>
          <c:tx>
            <c:rich>
              <a:bodyPr/>
              <a:lstStyle/>
              <a:p>
                <a:pPr>
                  <a:defRPr sz="1800"/>
                </a:pPr>
                <a:r>
                  <a:rPr lang="en-US" sz="1800"/>
                  <a:t>Number of Concurrent</a:t>
                </a:r>
                <a:r>
                  <a:rPr lang="en-US" sz="1800" baseline="0"/>
                  <a:t> Requests</a:t>
                </a:r>
                <a:endParaRPr lang="en-US" sz="1800"/>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794624"/>
        <c:crosses val="autoZero"/>
        <c:auto val="1"/>
        <c:lblAlgn val="ctr"/>
        <c:lblOffset val="100"/>
        <c:noMultiLvlLbl val="0"/>
      </c:catAx>
      <c:valAx>
        <c:axId val="110794624"/>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792704"/>
        <c:crosses val="autoZero"/>
        <c:crossBetween val="between"/>
      </c:valAx>
      <c:spPr>
        <a:ln>
          <a:solidFill>
            <a:schemeClr val="tx1"/>
          </a:solidFill>
        </a:ln>
      </c:spPr>
    </c:plotArea>
    <c:legend>
      <c:legendPos val="r"/>
      <c:layout>
        <c:manualLayout>
          <c:xMode val="edge"/>
          <c:yMode val="edge"/>
          <c:x val="0.15650693955084399"/>
          <c:y val="6.7956877291164994E-2"/>
          <c:w val="0.72126397867581704"/>
          <c:h val="0.32237088132578501"/>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8/4/2012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31425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Most</a:t>
            </a:r>
            <a:r>
              <a:rPr lang="en-US" baseline="0" dirty="0" smtClean="0"/>
              <a:t> of these</a:t>
            </a:r>
            <a:r>
              <a:rPr lang="en-US" dirty="0" smtClean="0"/>
              <a:t> applications consists of iterative computation and communication steps</a:t>
            </a:r>
            <a:r>
              <a:rPr lang="en-US" baseline="0" dirty="0" smtClean="0"/>
              <a:t> where single iterations can easily be specified as  </a:t>
            </a:r>
            <a:r>
              <a:rPr lang="en-US" baseline="0" dirty="0" err="1" smtClean="0"/>
              <a:t>MapReduce</a:t>
            </a:r>
            <a:r>
              <a:rPr lang="en-US" baseline="0" dirty="0" smtClean="0"/>
              <a:t> computations.</a:t>
            </a:r>
            <a:endParaRPr lang="en-US" dirty="0" smtClean="0"/>
          </a:p>
          <a:p>
            <a:r>
              <a:rPr lang="en-US" dirty="0" smtClean="0"/>
              <a:t>Large 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Loop-variant results.. Orders 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err="1" smtClean="0"/>
              <a:t>MapReduce</a:t>
            </a:r>
            <a:r>
              <a:rPr lang="en-US" dirty="0" smtClean="0"/>
              <a:t>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24</a:t>
            </a:fld>
            <a:endParaRPr lang="en-US"/>
          </a:p>
        </p:txBody>
      </p:sp>
    </p:spTree>
    <p:extLst>
      <p:ext uri="{BB962C8B-B14F-4D97-AF65-F5344CB8AC3E}">
        <p14:creationId xmlns:p14="http://schemas.microsoft.com/office/powerpoint/2010/main" val="3030550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27</a:t>
            </a:fld>
            <a:endParaRPr lang="en-US"/>
          </a:p>
        </p:txBody>
      </p:sp>
    </p:spTree>
    <p:extLst>
      <p:ext uri="{BB962C8B-B14F-4D97-AF65-F5344CB8AC3E}">
        <p14:creationId xmlns:p14="http://schemas.microsoft.com/office/powerpoint/2010/main" val="312395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41</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pPr/>
              <a:t>43</a:t>
            </a:fld>
            <a:endParaRPr lang="en-US"/>
          </a:p>
        </p:txBody>
      </p:sp>
    </p:spTree>
    <p:extLst>
      <p:ext uri="{BB962C8B-B14F-4D97-AF65-F5344CB8AC3E}">
        <p14:creationId xmlns:p14="http://schemas.microsoft.com/office/powerpoint/2010/main" val="1509069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Times New Roman" pitchFamily="18" charset="0"/>
              </a:rPr>
              <a:t>the figures use a stacked bar chart to depict the time spent in each phase of this process including . This (1) boot the VM, (2) generate the image and install user</a:t>
            </a:r>
            <a:r>
              <a:rPr lang="en-US" altLang="en-US" dirty="0" smtClean="0">
                <a:latin typeface="Times New Roman" pitchFamily="18" charset="0"/>
              </a:rPr>
              <a:t>’</a:t>
            </a:r>
            <a:r>
              <a:rPr lang="en-US" dirty="0" smtClean="0">
                <a:latin typeface="Times New Roman" pitchFamily="18" charset="0"/>
              </a:rPr>
              <a:t>s software, (3) compress the image, and (4) upload the image to the repository.</a:t>
            </a:r>
          </a:p>
          <a:p>
            <a:pPr>
              <a:defRPr/>
            </a:pPr>
            <a:endParaRPr lang="en-US" dirty="0" smtClean="0">
              <a:latin typeface="Times New Roman" pitchFamily="18" charset="0"/>
            </a:endParaRPr>
          </a:p>
          <a:p>
            <a:pPr>
              <a:defRPr/>
            </a:pPr>
            <a:r>
              <a:rPr lang="en-US" dirty="0" smtClean="0">
                <a:latin typeface="Times New Roman" pitchFamily="18" charset="0"/>
              </a:rPr>
              <a:t>we observe the virtualization layer (blue section) introduces significant overhead in the process, which is higher in the case of centos. Next, the orange section represent the time to generate and install the user</a:t>
            </a:r>
            <a:r>
              <a:rPr lang="en-US" altLang="en-US" dirty="0" smtClean="0">
                <a:latin typeface="Times New Roman" pitchFamily="18" charset="0"/>
              </a:rPr>
              <a:t>’</a:t>
            </a:r>
            <a:r>
              <a:rPr lang="en-US" dirty="0" smtClean="0">
                <a:latin typeface="Times New Roman" pitchFamily="18" charset="0"/>
              </a:rPr>
              <a:t>s software. Here, generating the image from scratch is the most time consuming part. This is up to 69% for Centos and up to 83% in the case of Ubuntu.</a:t>
            </a:r>
          </a:p>
          <a:p>
            <a:pPr>
              <a:defRPr/>
            </a:pPr>
            <a:endParaRPr lang="en-US" dirty="0" smtClean="0">
              <a:latin typeface="Times New Roman" pitchFamily="18" charset="0"/>
            </a:endParaRPr>
          </a:p>
          <a:p>
            <a:pPr>
              <a:defRPr/>
            </a:pPr>
            <a:r>
              <a:rPr lang="en-US" dirty="0" smtClean="0">
                <a:latin typeface="Times New Roman" pitchFamily="18" charset="0"/>
              </a:rPr>
              <a:t>For this reason, we considered to manage base images that can be used to save time during the image creation process.</a:t>
            </a:r>
          </a:p>
          <a:p>
            <a:pPr>
              <a:defRPr/>
            </a:pPr>
            <a:endParaRPr lang="en-US" dirty="0" smtClean="0">
              <a:latin typeface="Times New Roman" pitchFamily="18"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7C5801CA-0A60-4594-BDA1-BF28A2423675}" type="slidenum">
              <a:rPr lang="en-US" sz="1200" smtClean="0"/>
              <a:pPr eaLnBrk="1" hangingPunct="1">
                <a:defRPr/>
              </a:pPr>
              <a:t>49</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Times New Roman" pitchFamily="18" charset="0"/>
              </a:rPr>
              <a:t>Here, we show the results of creating images using a base image stored in the image repository. So, first, we retrieve the base image and </a:t>
            </a:r>
            <a:r>
              <a:rPr lang="en-US" dirty="0" err="1" smtClean="0">
                <a:latin typeface="Times New Roman" pitchFamily="18" charset="0"/>
              </a:rPr>
              <a:t>uncompress</a:t>
            </a:r>
            <a:r>
              <a:rPr lang="en-US" dirty="0" smtClean="0">
                <a:latin typeface="Times New Roman" pitchFamily="18" charset="0"/>
              </a:rPr>
              <a:t> it, then we install the software required by the user and finally we compress the image and upload to the repository.</a:t>
            </a:r>
          </a:p>
          <a:p>
            <a:pPr>
              <a:defRPr/>
            </a:pPr>
            <a:endParaRPr lang="en-US" dirty="0" smtClean="0">
              <a:latin typeface="Times New Roman" pitchFamily="18" charset="0"/>
            </a:endParaRPr>
          </a:p>
          <a:p>
            <a:pPr>
              <a:defRPr/>
            </a:pPr>
            <a:r>
              <a:rPr lang="en-US" dirty="0" smtClean="0">
                <a:latin typeface="Times New Roman" pitchFamily="18" charset="0"/>
              </a:rPr>
              <a:t>By using a base image, the time spent in the creation process is reduced dramatically. In particular,  we have reduced the overall time of this process up to an 80% in the case of 1 </a:t>
            </a:r>
            <a:r>
              <a:rPr lang="en-US" dirty="0" err="1" smtClean="0">
                <a:latin typeface="Times New Roman" pitchFamily="18" charset="0"/>
              </a:rPr>
              <a:t>ubuntu</a:t>
            </a:r>
            <a:r>
              <a:rPr lang="en-US" dirty="0" smtClean="0">
                <a:latin typeface="Times New Roman" pitchFamily="18" charset="0"/>
              </a:rPr>
              <a:t> image.</a:t>
            </a:r>
          </a:p>
          <a:p>
            <a:pPr>
              <a:defRPr/>
            </a:pPr>
            <a:endParaRPr lang="en-US" dirty="0" smtClean="0">
              <a:latin typeface="Times New Roman" pitchFamily="18" charset="0"/>
            </a:endParaRPr>
          </a:p>
          <a:p>
            <a:pPr>
              <a:defRPr/>
            </a:pPr>
            <a:r>
              <a:rPr lang="en-US" dirty="0" smtClean="0">
                <a:latin typeface="Times New Roman" pitchFamily="18" charset="0"/>
              </a:rPr>
              <a:t>There are two reasons: there is no need to create the base image every time, and we do not need to use the virtualization layer since the base image already has the desired OS and only needs to be upgraded with the software requested by the user. </a:t>
            </a:r>
          </a:p>
          <a:p>
            <a:pPr>
              <a:defRPr/>
            </a:pPr>
            <a:endParaRPr lang="en-US" dirty="0" smtClean="0">
              <a:latin typeface="Times New Roman" pitchFamily="18" charset="0"/>
            </a:endParaRPr>
          </a:p>
          <a:p>
            <a:pPr>
              <a:defRPr/>
            </a:pPr>
            <a:r>
              <a:rPr lang="en-US" dirty="0" smtClean="0">
                <a:latin typeface="Times New Roman" pitchFamily="18" charset="0"/>
              </a:rPr>
              <a:t>-------------</a:t>
            </a:r>
          </a:p>
          <a:p>
            <a:pPr>
              <a:defRPr/>
            </a:pPr>
            <a:r>
              <a:rPr lang="en-US" dirty="0" smtClean="0">
                <a:latin typeface="Times New Roman" pitchFamily="18" charset="0"/>
              </a:rPr>
              <a:t>This means that the time to create an image has been reduced from six minutes to less than two minutes for a single request. For the worst case, we reduced the time from 16 minutes to less than nine minutes, where we used one processors handling eight concurrent requests.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F50410D3-765D-48B7-A139-07D409912DED}" type="slidenum">
              <a:rPr lang="en-US" sz="1200" smtClean="0"/>
              <a:pPr eaLnBrk="1" hangingPunct="1">
                <a:defRPr/>
              </a:pPr>
              <a:t>50</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4</a:t>
            </a:fld>
            <a:endParaRPr lang="en-US"/>
          </a:p>
        </p:txBody>
      </p:sp>
    </p:spTree>
    <p:extLst>
      <p:ext uri="{BB962C8B-B14F-4D97-AF65-F5344CB8AC3E}">
        <p14:creationId xmlns:p14="http://schemas.microsoft.com/office/powerpoint/2010/main" val="344564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6</a:t>
            </a:fld>
            <a:endParaRPr lang="en-US"/>
          </a:p>
        </p:txBody>
      </p:sp>
    </p:spTree>
    <p:extLst>
      <p:ext uri="{BB962C8B-B14F-4D97-AF65-F5344CB8AC3E}">
        <p14:creationId xmlns:p14="http://schemas.microsoft.com/office/powerpoint/2010/main" val="87216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0D83CE-30FB-428A-9F72-0E578CC68C21}" type="slidenum">
              <a:rPr lang="es-ES" smtClean="0">
                <a:solidFill>
                  <a:prstClr val="black"/>
                </a:solidFill>
              </a:rPr>
              <a:pPr/>
              <a:t>9</a:t>
            </a:fld>
            <a:endParaRPr lang="es-ES">
              <a:solidFill>
                <a:prstClr val="black"/>
              </a:solidFill>
            </a:endParaRPr>
          </a:p>
        </p:txBody>
      </p:sp>
    </p:spTree>
    <p:extLst>
      <p:ext uri="{BB962C8B-B14F-4D97-AF65-F5344CB8AC3E}">
        <p14:creationId xmlns:p14="http://schemas.microsoft.com/office/powerpoint/2010/main" val="401773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The publish/subscribe (pub/sub) design pattern [</a:t>
            </a:r>
            <a:r>
              <a:rPr lang="en-US" dirty="0">
                <a:hlinkClick r:id="" action="ppaction://hlinkfile" tooltip="G. Hohpe, 2003 #3333"/>
              </a:rPr>
              <a:t>5</a:t>
            </a:r>
            <a:r>
              <a:rPr lang="en-US" dirty="0"/>
              <a:t>] describes a loosely-coupled architecture based message-oriented communication between distributed applications.  In such an arrangement applications may fire-and-forget messages to a broker that manages the details of message delivery.  This is an especially powerful benefit in heterogeneous environments, allowing clients to be written using different languages and even possibly different wire protocols.  The pub/sub provider acts as the middle-man, allowing heterogeneous integration and interaction in an asynchronous (non-blocking) manner.</a:t>
            </a:r>
          </a:p>
          <a:p>
            <a:r>
              <a:rPr lang="en-US" dirty="0"/>
              <a:t>The pub/sub architecture uses destinations known as </a:t>
            </a:r>
            <a:r>
              <a:rPr lang="en-US" i="1" dirty="0"/>
              <a:t>topics</a:t>
            </a:r>
            <a:r>
              <a:rPr lang="en-US" dirty="0"/>
              <a:t>.  Publishers address messages to a topic and subscribers register to receive messages from the topic.  Publishers and subscribers are generally anonymous and may dynamically publish or subscribe to the content hierarchy. The system takes care of distributing the messages arriving from a topic's multiple publishers to its multiple subscribers. Topics retain messages only as long as it takes to distribute them to current subscribers.   Figure 1 illustrates pub/sub messaging.</a:t>
            </a:r>
          </a:p>
          <a:p>
            <a:r>
              <a:rPr lang="en-US" dirty="0"/>
              <a:t>Message publication is inherently asynchronous in that no fundamental timing dependency exists between the production and the consumption of a message.  Messages can be consumed in either of two ways</a:t>
            </a:r>
            <a:r>
              <a:rPr lang="en-US" dirty="0" smtClean="0"/>
              <a:t>:</a:t>
            </a:r>
          </a:p>
          <a:p>
            <a:endParaRPr lang="en-US" dirty="0"/>
          </a:p>
          <a:p>
            <a:pPr lvl="0"/>
            <a:r>
              <a:rPr lang="en-US" b="1" dirty="0"/>
              <a:t>Synchronously.</a:t>
            </a:r>
            <a:r>
              <a:rPr lang="en-US" dirty="0"/>
              <a:t> A subscriber or a receiver explicitly fetches the message from the destination by calling the receive method. The receive method can block until a message arrives or can time out if a message does not arrive within a specified time limit.</a:t>
            </a:r>
          </a:p>
          <a:p>
            <a:pPr lvl="0"/>
            <a:r>
              <a:rPr lang="en-US" b="1" dirty="0"/>
              <a:t>Asynchronously.</a:t>
            </a:r>
            <a:r>
              <a:rPr lang="en-US" dirty="0"/>
              <a:t> A client can register a </a:t>
            </a:r>
            <a:r>
              <a:rPr lang="en-US" i="1" dirty="0"/>
              <a:t>message listener</a:t>
            </a:r>
            <a:r>
              <a:rPr lang="en-US" dirty="0"/>
              <a:t> with a consumer. A message listener is similar to an event listener.</a:t>
            </a:r>
          </a:p>
          <a:p>
            <a:endParaRPr lang="en-US" dirty="0"/>
          </a:p>
          <a:p>
            <a:endParaRPr lang="en-US" dirty="0"/>
          </a:p>
        </p:txBody>
      </p:sp>
      <p:sp>
        <p:nvSpPr>
          <p:cNvPr id="4" name="Slide Number Placeholder 3"/>
          <p:cNvSpPr>
            <a:spLocks noGrp="1"/>
          </p:cNvSpPr>
          <p:nvPr>
            <p:ph type="sldNum" sz="quarter" idx="10"/>
          </p:nvPr>
        </p:nvSpPr>
        <p:spPr/>
        <p:txBody>
          <a:bodyPr/>
          <a:lstStyle/>
          <a:p>
            <a:fld id="{0BF062AA-A949-427F-A019-0DC8FCE637B2}" type="slidenum">
              <a:rPr lang="en-US" smtClean="0"/>
              <a:pPr/>
              <a:t>14</a:t>
            </a:fld>
            <a:endParaRPr lang="en-US" dirty="0"/>
          </a:p>
        </p:txBody>
      </p:sp>
    </p:spTree>
    <p:extLst>
      <p:ext uri="{BB962C8B-B14F-4D97-AF65-F5344CB8AC3E}">
        <p14:creationId xmlns:p14="http://schemas.microsoft.com/office/powerpoint/2010/main" val="423693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15</a:t>
            </a:fld>
            <a:endParaRPr lang="en-US"/>
          </a:p>
        </p:txBody>
      </p:sp>
    </p:spTree>
    <p:extLst>
      <p:ext uri="{BB962C8B-B14F-4D97-AF65-F5344CB8AC3E}">
        <p14:creationId xmlns:p14="http://schemas.microsoft.com/office/powerpoint/2010/main" val="340216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18</a:t>
            </a:fld>
            <a:endParaRPr lang="en-US"/>
          </a:p>
        </p:txBody>
      </p:sp>
    </p:spTree>
    <p:extLst>
      <p:ext uri="{BB962C8B-B14F-4D97-AF65-F5344CB8AC3E}">
        <p14:creationId xmlns:p14="http://schemas.microsoft.com/office/powerpoint/2010/main" val="1632101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72462-40BB-49EC-81D3-B2D2D6D8EF9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34315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8/4/2012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64531524"/>
      </p:ext>
    </p:extLst>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637200562"/>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s-ES" smtClean="0"/>
              <a:t>Haga clic para modificar el estilo de título del patrón</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7"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8"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181542984"/>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4"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073697680"/>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3"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26857841"/>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1153583"/>
            <a:ext cx="3008313" cy="1162050"/>
          </a:xfrm>
        </p:spPr>
        <p:txBody>
          <a:bodyPr anchor="b"/>
          <a:lstStyle>
            <a:lvl1pPr algn="l">
              <a:defRPr sz="2000" b="1"/>
            </a:lvl1pPr>
          </a:lstStyle>
          <a:p>
            <a:r>
              <a:rPr lang="es-ES" smtClean="0"/>
              <a:t>Haga clic para modificar el estilo de título del patrón</a:t>
            </a:r>
            <a:endParaRPr lang="it-IT" dirty="0"/>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testo 3"/>
          <p:cNvSpPr>
            <a:spLocks noGrp="1"/>
          </p:cNvSpPr>
          <p:nvPr>
            <p:ph type="body" sz="half" idx="2"/>
          </p:nvPr>
        </p:nvSpPr>
        <p:spPr>
          <a:xfrm>
            <a:off x="457200" y="2315633"/>
            <a:ext cx="3008313" cy="38105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2753183917"/>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969928"/>
            <a:ext cx="5486400" cy="566738"/>
          </a:xfrm>
        </p:spPr>
        <p:txBody>
          <a:bodyPr anchor="b"/>
          <a:lstStyle>
            <a:lvl1pPr algn="l">
              <a:defRPr sz="2000" b="1"/>
            </a:lvl1pPr>
          </a:lstStyle>
          <a:p>
            <a:r>
              <a:rPr lang="es-ES" smtClean="0"/>
              <a:t>Haga clic para modificar el estilo de título del patrón</a:t>
            </a:r>
            <a:endParaRPr lang="it-IT"/>
          </a:p>
        </p:txBody>
      </p:sp>
      <p:sp>
        <p:nvSpPr>
          <p:cNvPr id="3" name="Segnaposto immagine 2"/>
          <p:cNvSpPr>
            <a:spLocks noGrp="1"/>
          </p:cNvSpPr>
          <p:nvPr>
            <p:ph type="pic" idx="1"/>
          </p:nvPr>
        </p:nvSpPr>
        <p:spPr>
          <a:xfrm>
            <a:off x="1792288" y="1132417"/>
            <a:ext cx="5486400" cy="376448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it-IT" noProof="0" smtClean="0"/>
          </a:p>
        </p:txBody>
      </p:sp>
      <p:sp>
        <p:nvSpPr>
          <p:cNvPr id="4" name="Segnaposto testo 3"/>
          <p:cNvSpPr>
            <a:spLocks noGrp="1"/>
          </p:cNvSpPr>
          <p:nvPr>
            <p:ph type="body" sz="half" idx="2"/>
          </p:nvPr>
        </p:nvSpPr>
        <p:spPr>
          <a:xfrm>
            <a:off x="1792288" y="553666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857496878"/>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testo verticale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688913045"/>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it-IT"/>
          </a:p>
        </p:txBody>
      </p:sp>
      <p:sp>
        <p:nvSpPr>
          <p:cNvPr id="3" name="Segnaposto testo verticale 2"/>
          <p:cNvSpPr>
            <a:spLocks noGrp="1"/>
          </p:cNvSpPr>
          <p:nvPr>
            <p:ph type="body" orient="vert" idx="1"/>
          </p:nvPr>
        </p:nvSpPr>
        <p:spPr>
          <a:xfrm>
            <a:off x="457200" y="1174750"/>
            <a:ext cx="6019800" cy="49514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71952260"/>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8/4/2012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8/4/2012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8/4/2012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8/4/2012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8/4/2012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8/4/2012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it-IT" dirty="0"/>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683339465"/>
      </p:ext>
    </p:extLst>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stile</a:t>
            </a:r>
            <a:endParaRPr lang="it-IT" dirty="0"/>
          </a:p>
        </p:txBody>
      </p:sp>
      <p:sp>
        <p:nvSpPr>
          <p:cNvPr id="3" name="Segnaposto contenut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dirty="0"/>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317916846"/>
      </p:ext>
    </p:extLst>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8/4/2012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2846388" y="0"/>
            <a:ext cx="5840412"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p:cNvSpPr>
            <a:spLocks noGrp="1"/>
          </p:cNvSpPr>
          <p:nvPr>
            <p:ph type="sldNum" sz="quarter" idx="4"/>
          </p:nvPr>
        </p:nvSpPr>
        <p:spPr>
          <a:xfrm>
            <a:off x="0" y="6492875"/>
            <a:ext cx="6350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cs typeface="+mn-cs"/>
              </a:defRPr>
            </a:lvl1pPr>
          </a:lstStyle>
          <a:p>
            <a:fld id="{5CAD0137-A6C9-432D-8888-8878A5138444}" type="slidenum">
              <a:rPr lang="es-ES" smtClean="0">
                <a:solidFill>
                  <a:prstClr val="white"/>
                </a:solidFill>
              </a:rPr>
              <a:pPr/>
              <a:t>‹#›</a:t>
            </a:fld>
            <a:endParaRPr lang="es-ES">
              <a:solidFill>
                <a:prstClr val="white"/>
              </a:solidFill>
            </a:endParaRPr>
          </a:p>
        </p:txBody>
      </p:sp>
      <p:sp>
        <p:nvSpPr>
          <p:cNvPr id="7" name="Segnaposto piè di pagina 4"/>
          <p:cNvSpPr>
            <a:spLocks noGrp="1"/>
          </p:cNvSpPr>
          <p:nvPr>
            <p:ph type="ftr" sz="quarter" idx="3"/>
          </p:nvPr>
        </p:nvSpPr>
        <p:spPr>
          <a:xfrm>
            <a:off x="1371600" y="6483350"/>
            <a:ext cx="7772400" cy="365125"/>
          </a:xfrm>
          <a:prstGeom prst="rect">
            <a:avLst/>
          </a:prstGeom>
        </p:spPr>
        <p:txBody>
          <a:bodyPr/>
          <a:lstStyle>
            <a:lvl1pPr algn="ctr" fontAlgn="auto">
              <a:spcBef>
                <a:spcPts val="0"/>
              </a:spcBef>
              <a:spcAft>
                <a:spcPts val="0"/>
              </a:spcAft>
              <a:defRPr sz="1200">
                <a:solidFill>
                  <a:schemeClr val="bg1"/>
                </a:solidFill>
                <a:latin typeface="+mn-lt"/>
                <a:ea typeface="+mn-ea"/>
                <a:cs typeface="+mn-cs"/>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89525977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wipe/>
  </p:transition>
  <p:timing>
    <p:tnLst>
      <p:par>
        <p:cTn id="1" dur="indefinite" restart="never" nodeType="tmRoot"/>
      </p:par>
    </p:tnLst>
  </p:timing>
  <p:hf hdr="0" dt="0"/>
  <p:txStyles>
    <p:titleStyle>
      <a:lvl1pPr algn="ctr" defTabSz="457200" rtl="0" eaLnBrk="1" fontAlgn="base" hangingPunct="1">
        <a:spcBef>
          <a:spcPct val="0"/>
        </a:spcBef>
        <a:spcAft>
          <a:spcPct val="0"/>
        </a:spcAft>
        <a:defRPr sz="3600" kern="1200">
          <a:solidFill>
            <a:srgbClr val="766190"/>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11.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hyperlink" Target="https://sites.google.com/site/opensourceiotclou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sites.google.com/site/opensourceiotclou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991600" cy="1905000"/>
          </a:xfrm>
        </p:spPr>
        <p:txBody>
          <a:bodyPr>
            <a:noAutofit/>
          </a:bodyPr>
          <a:lstStyle/>
          <a:p>
            <a:r>
              <a:rPr lang="en-US" sz="4800" i="1" dirty="0"/>
              <a:t>Science Clouds and Their Use in Data Intensive Applications</a:t>
            </a:r>
            <a:endParaRPr lang="en-US" sz="4800" b="1" dirty="0"/>
          </a:p>
        </p:txBody>
      </p:sp>
      <p:sp>
        <p:nvSpPr>
          <p:cNvPr id="3" name="Subtitle 2"/>
          <p:cNvSpPr>
            <a:spLocks noGrp="1"/>
          </p:cNvSpPr>
          <p:nvPr>
            <p:ph type="subTitle" idx="1"/>
          </p:nvPr>
        </p:nvSpPr>
        <p:spPr>
          <a:xfrm>
            <a:off x="0" y="2362200"/>
            <a:ext cx="9144000" cy="1295400"/>
          </a:xfrm>
        </p:spPr>
        <p:txBody>
          <a:bodyPr>
            <a:noAutofit/>
          </a:bodyPr>
          <a:lstStyle/>
          <a:p>
            <a:r>
              <a:rPr lang="en-US" sz="2400" b="1" dirty="0" smtClean="0">
                <a:solidFill>
                  <a:schemeClr val="tx1"/>
                </a:solidFill>
              </a:rPr>
              <a:t>July 12 2012</a:t>
            </a:r>
          </a:p>
          <a:p>
            <a:r>
              <a:rPr lang="en-US" sz="2400" dirty="0">
                <a:solidFill>
                  <a:schemeClr val="tx1"/>
                </a:solidFill>
              </a:rPr>
              <a:t>The 10th IEEE International Symposium on </a:t>
            </a:r>
            <a:br>
              <a:rPr lang="en-US" sz="2400" dirty="0">
                <a:solidFill>
                  <a:schemeClr val="tx1"/>
                </a:solidFill>
              </a:rPr>
            </a:br>
            <a:r>
              <a:rPr lang="en-US" sz="2400" dirty="0">
                <a:solidFill>
                  <a:schemeClr val="tx1"/>
                </a:solidFill>
              </a:rPr>
              <a:t>Parallel and Distributed Processing with </a:t>
            </a:r>
            <a:r>
              <a:rPr lang="en-US" sz="2400" dirty="0" smtClean="0">
                <a:solidFill>
                  <a:schemeClr val="tx1"/>
                </a:solidFill>
              </a:rPr>
              <a:t>Applications ISPA2012</a:t>
            </a:r>
            <a:endParaRPr lang="en-US" sz="2400" dirty="0">
              <a:solidFill>
                <a:schemeClr val="tx1"/>
              </a:solidFill>
            </a:endParaRPr>
          </a:p>
          <a:p>
            <a:r>
              <a:rPr lang="en-US" sz="2400" dirty="0" err="1"/>
              <a:t>Leganés</a:t>
            </a:r>
            <a:r>
              <a:rPr lang="en-US" sz="2400" dirty="0"/>
              <a:t>, Madrid, 10-13 July 2012 </a:t>
            </a:r>
            <a:endParaRPr lang="it-IT" sz="2400" b="1" dirty="0" smtClean="0">
              <a:solidFill>
                <a:schemeClr val="tx1"/>
              </a:solidFill>
            </a:endParaRPr>
          </a:p>
        </p:txBody>
      </p:sp>
      <p:sp>
        <p:nvSpPr>
          <p:cNvPr id="5" name="Subtitle 2"/>
          <p:cNvSpPr txBox="1">
            <a:spLocks/>
          </p:cNvSpPr>
          <p:nvPr/>
        </p:nvSpPr>
        <p:spPr>
          <a:xfrm>
            <a:off x="0" y="4419600"/>
            <a:ext cx="9144000" cy="16002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b="1" dirty="0">
                <a:solidFill>
                  <a:prstClr val="black"/>
                </a:solidFill>
                <a:ea typeface="ＭＳ Ｐゴシック" charset="0"/>
                <a:cs typeface="ＭＳ Ｐゴシック"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1900" dirty="0" smtClean="0">
                <a:solidFill>
                  <a:prstClr val="black"/>
                </a:solidFill>
                <a:cs typeface="Times New Roman" pitchFamily="18" charset="0"/>
              </a:rPr>
              <a:t>Informatics, Computing and Physics</a:t>
            </a:r>
          </a:p>
          <a:p>
            <a:pPr algn="ctr">
              <a:spcBef>
                <a:spcPct val="20000"/>
              </a:spcBef>
              <a:defRPr/>
            </a:pPr>
            <a:r>
              <a:rPr lang="en-US" sz="1900" dirty="0" smtClean="0">
                <a:solidFill>
                  <a:prstClr val="black"/>
                </a:solidFill>
                <a:cs typeface="Times New Roman" pitchFamily="18" charset="0"/>
              </a:rPr>
              <a:t>Indiana </a:t>
            </a:r>
            <a:r>
              <a:rPr lang="en-US" sz="1900" dirty="0">
                <a:solidFill>
                  <a:prstClr val="black"/>
                </a:solidFill>
                <a:cs typeface="Times New Roman" pitchFamily="18" charset="0"/>
              </a:rPr>
              <a:t>University </a:t>
            </a:r>
            <a:r>
              <a:rPr lang="en-US" sz="1900" dirty="0" smtClean="0">
                <a:solidFill>
                  <a:prstClr val="black"/>
                </a:solidFill>
                <a:cs typeface="Times New Roman" pitchFamily="18" charset="0"/>
              </a:rPr>
              <a:t>Bloomington</a:t>
            </a: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a:t>
            </a:r>
            <a:r>
              <a:rPr lang="en-US" sz="2400" dirty="0" smtClean="0"/>
              <a:t>be 24 </a:t>
            </a:r>
            <a:r>
              <a:rPr lang="en-US" sz="2400" dirty="0"/>
              <a:t>billion devices on the </a:t>
            </a:r>
            <a:r>
              <a:rPr lang="en-US" sz="2400" dirty="0" smtClean="0"/>
              <a:t>Internet by 2020.  </a:t>
            </a:r>
            <a:r>
              <a:rPr lang="en-US" sz="2400" dirty="0"/>
              <a:t>Most will be small sensors that send streams of information into the cloud where it will be processed and integrated with other streams and turned into knowledge that will help our lives in a </a:t>
            </a:r>
            <a:r>
              <a:rPr lang="en-US" sz="2400" dirty="0" smtClean="0"/>
              <a:t>multitude of </a:t>
            </a:r>
            <a:r>
              <a:rPr lang="en-US" sz="2400" dirty="0"/>
              <a:t>small and big ways.  </a:t>
            </a:r>
            <a:endParaRPr lang="en-US" sz="2400" dirty="0" smtClean="0"/>
          </a:p>
          <a:p>
            <a:r>
              <a:rPr lang="en-US" sz="2400" dirty="0" smtClean="0"/>
              <a:t>It </a:t>
            </a:r>
            <a:r>
              <a:rPr lang="en-US" sz="2400" dirty="0"/>
              <a:t>is not unreasonable for us to believe that we will each have our own cloud-based personal agent that monitors all of the data about our life and anticipates our needs 24x7.   </a:t>
            </a:r>
            <a:endParaRPr lang="en-US" sz="2400" dirty="0" smtClean="0"/>
          </a:p>
          <a:p>
            <a:r>
              <a:rPr lang="en-US" sz="2400" dirty="0" smtClean="0"/>
              <a:t>The </a:t>
            </a:r>
            <a:r>
              <a:rPr lang="en-US" sz="2400" dirty="0"/>
              <a:t>cloud will become increasing important as a controller of and resource provider for the Internet of Things. </a:t>
            </a:r>
            <a:endParaRPr lang="en-US" sz="2400" dirty="0" smtClean="0"/>
          </a:p>
          <a:p>
            <a:r>
              <a:rPr lang="en-US" sz="2400" dirty="0" smtClean="0"/>
              <a:t>As </a:t>
            </a:r>
            <a:r>
              <a:rPr lang="en-US" sz="2400" dirty="0"/>
              <a:t>well as today’s use for smart phone and gaming console support, “smart homes” and “ubiquitous cities” build on this vision and we could expect a growth in cloud supported/controlled robotics</a:t>
            </a:r>
            <a:r>
              <a:rPr lang="en-US" sz="2400" dirty="0" smtClean="0"/>
              <a:t>.</a:t>
            </a:r>
          </a:p>
          <a:p>
            <a:r>
              <a:rPr lang="en-US" sz="2400" dirty="0" smtClean="0"/>
              <a:t>Natural parallelism over “things”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10</a:t>
            </a:fld>
            <a:endParaRPr lang="en-US"/>
          </a:p>
        </p:txBody>
      </p:sp>
    </p:spTree>
    <p:extLst>
      <p:ext uri="{BB962C8B-B14F-4D97-AF65-F5344CB8AC3E}">
        <p14:creationId xmlns:p14="http://schemas.microsoft.com/office/powerpoint/2010/main" val="4994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1143000"/>
          </a:xfrm>
        </p:spPr>
        <p:txBody>
          <a:bodyPr/>
          <a:lstStyle/>
          <a:p>
            <a:r>
              <a:rPr lang="en-US" sz="4000" dirty="0"/>
              <a:t>Internet of Things: Sensor Grids</a:t>
            </a:r>
            <a:br>
              <a:rPr lang="en-US" sz="4000" dirty="0"/>
            </a:br>
            <a:r>
              <a:rPr lang="en-US" sz="4000" dirty="0"/>
              <a:t>A pleasingly parallel example on Clouds</a:t>
            </a:r>
          </a:p>
        </p:txBody>
      </p:sp>
      <p:sp>
        <p:nvSpPr>
          <p:cNvPr id="3" name="Content Placeholder 2"/>
          <p:cNvSpPr>
            <a:spLocks noGrp="1"/>
          </p:cNvSpPr>
          <p:nvPr>
            <p:ph idx="1"/>
          </p:nvPr>
        </p:nvSpPr>
        <p:spPr>
          <a:xfrm>
            <a:off x="0" y="1295400"/>
            <a:ext cx="9144000" cy="5638800"/>
          </a:xfrm>
        </p:spPr>
        <p:txBody>
          <a:bodyPr/>
          <a:lstStyle/>
          <a:p>
            <a:r>
              <a:rPr lang="en-US" sz="2400" b="1" dirty="0"/>
              <a:t>A sensor (“Thing”) </a:t>
            </a:r>
            <a:r>
              <a:rPr lang="en-US" sz="2400" dirty="0"/>
              <a:t>is any source or sink of time series</a:t>
            </a:r>
          </a:p>
          <a:p>
            <a:pPr lvl="1"/>
            <a:r>
              <a:rPr lang="en-US" sz="2200" dirty="0"/>
              <a:t>In the thin client era, smart phones, Kindles, tablets, Kinects, web-cams are sensors</a:t>
            </a:r>
          </a:p>
          <a:p>
            <a:pPr lvl="1"/>
            <a:r>
              <a:rPr lang="en-US" sz="2200" dirty="0"/>
              <a:t>Robots, distributed instruments such as environmental measures are sensors</a:t>
            </a:r>
          </a:p>
          <a:p>
            <a:pPr lvl="1"/>
            <a:r>
              <a:rPr lang="en-US" sz="2200" dirty="0"/>
              <a:t>Web pages, </a:t>
            </a:r>
            <a:r>
              <a:rPr lang="en-US" sz="2200" dirty="0" err="1"/>
              <a:t>Googledocs</a:t>
            </a:r>
            <a:r>
              <a:rPr lang="en-US" sz="2200" dirty="0"/>
              <a:t>, Office 365, WebEx are sensors</a:t>
            </a:r>
          </a:p>
          <a:p>
            <a:pPr lvl="1"/>
            <a:r>
              <a:rPr lang="en-US" sz="2200" dirty="0"/>
              <a:t>Ubiquitous Cities/Homes are full of sensors</a:t>
            </a:r>
          </a:p>
          <a:p>
            <a:r>
              <a:rPr lang="en-US" sz="2400" dirty="0"/>
              <a:t>They have IP address on Internet</a:t>
            </a:r>
          </a:p>
          <a:p>
            <a:r>
              <a:rPr lang="en-US" sz="2400" dirty="0"/>
              <a:t>Sensors – being intrinsically distributed are </a:t>
            </a:r>
            <a:r>
              <a:rPr lang="en-US" sz="2400" b="1" dirty="0"/>
              <a:t>Grids</a:t>
            </a:r>
          </a:p>
          <a:p>
            <a:r>
              <a:rPr lang="en-US" sz="2400" dirty="0"/>
              <a:t>However natural implementation uses </a:t>
            </a:r>
            <a:r>
              <a:rPr lang="en-US" sz="2400" b="1" dirty="0"/>
              <a:t>clouds</a:t>
            </a:r>
            <a:r>
              <a:rPr lang="en-US" sz="2400" dirty="0"/>
              <a:t> to consolidate and control and collaborate with sensors </a:t>
            </a:r>
          </a:p>
          <a:p>
            <a:r>
              <a:rPr lang="en-US" sz="2400" dirty="0"/>
              <a:t>Sensors are typically “small” and have </a:t>
            </a:r>
            <a:r>
              <a:rPr lang="en-US" sz="2400" b="1" dirty="0"/>
              <a:t>pleasingly parallel cloud implementations</a:t>
            </a:r>
            <a:r>
              <a:rPr lang="en-US" sz="2400" dirty="0"/>
              <a:t> </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11</a:t>
            </a:fld>
            <a:endParaRPr lang="en-US"/>
          </a:p>
        </p:txBody>
      </p:sp>
    </p:spTree>
    <p:extLst>
      <p:ext uri="{BB962C8B-B14F-4D97-AF65-F5344CB8AC3E}">
        <p14:creationId xmlns:p14="http://schemas.microsoft.com/office/powerpoint/2010/main" val="1080646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914400"/>
          </a:xfrm>
        </p:spPr>
        <p:txBody>
          <a:bodyPr>
            <a:normAutofit/>
          </a:bodyPr>
          <a:lstStyle/>
          <a:p>
            <a:r>
              <a:rPr lang="en-US" b="1" dirty="0" smtClean="0"/>
              <a:t>Sensors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2895604"/>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295781" y="932878"/>
            <a:ext cx="1162050" cy="981076"/>
          </a:xfrm>
          <a:prstGeom prst="rect">
            <a:avLst/>
          </a:prstGeom>
          <a:noFill/>
          <a:ln w="9525">
            <a:noFill/>
            <a:miter lim="800000"/>
            <a:headEnd/>
            <a:tailEnd/>
          </a:ln>
        </p:spPr>
      </p:pic>
      <p:sp>
        <p:nvSpPr>
          <p:cNvPr id="12" name="Oval 11"/>
          <p:cNvSpPr/>
          <p:nvPr/>
        </p:nvSpPr>
        <p:spPr>
          <a:xfrm flipV="1">
            <a:off x="4419600" y="4343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3340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0866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3581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1905001"/>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3581401"/>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133601"/>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5410201"/>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133601"/>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457950" y="253746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3810001"/>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7086600" y="4259911"/>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6" cstate="print"/>
          <a:srcRect/>
          <a:stretch>
            <a:fillRect/>
          </a:stretch>
        </p:blipFill>
        <p:spPr bwMode="auto">
          <a:xfrm>
            <a:off x="1143000" y="2895601"/>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7" cstate="print"/>
          <a:srcRect/>
          <a:stretch>
            <a:fillRect/>
          </a:stretch>
        </p:blipFill>
        <p:spPr bwMode="auto">
          <a:xfrm>
            <a:off x="152400" y="4876801"/>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8" cstate="print"/>
          <a:srcRect/>
          <a:stretch>
            <a:fillRect/>
          </a:stretch>
        </p:blipFill>
        <p:spPr bwMode="auto">
          <a:xfrm>
            <a:off x="5029200" y="4276728"/>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9" cstate="print"/>
          <a:srcRect/>
          <a:stretch>
            <a:fillRect/>
          </a:stretch>
        </p:blipFill>
        <p:spPr bwMode="auto">
          <a:xfrm>
            <a:off x="512443" y="1423416"/>
            <a:ext cx="1343027" cy="1343024"/>
          </a:xfrm>
          <a:prstGeom prst="rect">
            <a:avLst/>
          </a:prstGeom>
          <a:noFill/>
          <a:ln w="9525">
            <a:noFill/>
            <a:miter lim="800000"/>
            <a:headEnd/>
            <a:tailEnd/>
          </a:ln>
        </p:spPr>
      </p:pic>
      <p:sp>
        <p:nvSpPr>
          <p:cNvPr id="3" name="TextBox 2"/>
          <p:cNvSpPr txBox="1"/>
          <p:nvPr/>
        </p:nvSpPr>
        <p:spPr>
          <a:xfrm>
            <a:off x="161544" y="4429129"/>
            <a:ext cx="2758704" cy="461665"/>
          </a:xfrm>
          <a:prstGeom prst="rect">
            <a:avLst/>
          </a:prstGeom>
          <a:noFill/>
        </p:spPr>
        <p:txBody>
          <a:bodyPr wrap="none" rtlCol="0">
            <a:spAutoFit/>
          </a:bodyPr>
          <a:lstStyle/>
          <a:p>
            <a:r>
              <a:rPr lang="en-US" sz="2400" dirty="0" smtClean="0"/>
              <a:t>A larger sensor ………</a:t>
            </a:r>
            <a:endParaRPr lang="en-US" sz="2400" dirty="0"/>
          </a:p>
        </p:txBody>
      </p:sp>
      <p:sp>
        <p:nvSpPr>
          <p:cNvPr id="27" name="TextBox 26"/>
          <p:cNvSpPr txBox="1"/>
          <p:nvPr/>
        </p:nvSpPr>
        <p:spPr>
          <a:xfrm>
            <a:off x="152400" y="859536"/>
            <a:ext cx="1994457" cy="461665"/>
          </a:xfrm>
          <a:prstGeom prst="rect">
            <a:avLst/>
          </a:prstGeom>
          <a:noFill/>
        </p:spPr>
        <p:txBody>
          <a:bodyPr wrap="none" rtlCol="0">
            <a:spAutoFit/>
          </a:bodyPr>
          <a:lstStyle/>
          <a:p>
            <a:r>
              <a:rPr lang="en-US" sz="2400" dirty="0" smtClean="0"/>
              <a:t>Output Sensor</a:t>
            </a:r>
            <a:endParaRPr lang="en-US" sz="2400" dirty="0"/>
          </a:p>
        </p:txBody>
      </p:sp>
      <p:pic>
        <p:nvPicPr>
          <p:cNvPr id="29" name="Picture 2" descr="http://reviews.cnet.com/i/tim/2010/06/14/product_005_540x3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5477" y="859536"/>
            <a:ext cx="1550724" cy="9706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1910" y="838200"/>
            <a:ext cx="1256728" cy="12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 name="Object 32"/>
          <p:cNvGraphicFramePr>
            <a:graphicFrameLocks noGrp="1" noChangeAspect="1"/>
          </p:cNvGraphicFramePr>
          <p:nvPr>
            <p:extLst>
              <p:ext uri="{D42A27DB-BD31-4B8C-83A1-F6EECF244321}">
                <p14:modId xmlns:p14="http://schemas.microsoft.com/office/powerpoint/2010/main" val="1488725021"/>
              </p:ext>
            </p:extLst>
          </p:nvPr>
        </p:nvGraphicFramePr>
        <p:xfrm>
          <a:off x="5791194" y="859536"/>
          <a:ext cx="1620629" cy="1367765"/>
        </p:xfrm>
        <a:graphic>
          <a:graphicData uri="http://schemas.openxmlformats.org/presentationml/2006/ole">
            <mc:AlternateContent xmlns:mc="http://schemas.openxmlformats.org/markup-compatibility/2006">
              <mc:Choice xmlns:v="urn:schemas-microsoft-com:vml" Requires="v">
                <p:oleObj spid="_x0000_s4142" name="PhotoImpact" r:id="rId12" imgW="2685714" imgH="2266667" progId="">
                  <p:embed/>
                </p:oleObj>
              </mc:Choice>
              <mc:Fallback>
                <p:oleObj name="PhotoImpact" r:id="rId12" imgW="2685714" imgH="2266667" progId="">
                  <p:embed/>
                  <p:pic>
                    <p:nvPicPr>
                      <p:cNvPr id="0" name=""/>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194" y="859536"/>
                        <a:ext cx="1620629" cy="1367765"/>
                      </a:xfrm>
                      <a:prstGeom prst="rect">
                        <a:avLst/>
                      </a:prstGeom>
                      <a:noFill/>
                      <a:ln>
                        <a:noFill/>
                      </a:ln>
                      <a:effectLst/>
                    </p:spPr>
                  </p:pic>
                </p:oleObj>
              </mc:Fallback>
            </mc:AlternateContent>
          </a:graphicData>
        </a:graphic>
      </p:graphicFrame>
      <p:sp>
        <p:nvSpPr>
          <p:cNvPr id="34" name="Oval 33"/>
          <p:cNvSpPr/>
          <p:nvPr/>
        </p:nvSpPr>
        <p:spPr>
          <a:xfrm flipV="1">
            <a:off x="8477250" y="334899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35" name="Straight Arrow Connector 34"/>
          <p:cNvCxnSpPr/>
          <p:nvPr/>
        </p:nvCxnSpPr>
        <p:spPr>
          <a:xfrm>
            <a:off x="8477250" y="2286001"/>
            <a:ext cx="76200" cy="91059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591" y="6362339"/>
            <a:ext cx="9034461" cy="400110"/>
          </a:xfrm>
          <a:prstGeom prst="rect">
            <a:avLst/>
          </a:prstGeom>
          <a:solidFill>
            <a:schemeClr val="bg1"/>
          </a:solidFill>
        </p:spPr>
        <p:txBody>
          <a:bodyPr wrap="none" rtlCol="0">
            <a:spAutoFit/>
          </a:bodyPr>
          <a:lstStyle/>
          <a:p>
            <a:r>
              <a:rPr lang="en-US" sz="2000" b="1" u="sng" dirty="0">
                <a:hlinkClick r:id="rId14"/>
              </a:rPr>
              <a:t>https://sites.google.com/site/opensourceiotcloud</a:t>
            </a:r>
            <a:r>
              <a:rPr lang="en-US" sz="2000" b="1" u="sng" dirty="0" smtClean="0">
                <a:hlinkClick r:id="rId14"/>
              </a:rPr>
              <a:t>/</a:t>
            </a:r>
            <a:r>
              <a:rPr lang="en-US" sz="2000" b="1" dirty="0" smtClean="0"/>
              <a:t> Open Source Sensor (</a:t>
            </a:r>
            <a:r>
              <a:rPr lang="en-US" sz="2000" b="1" dirty="0" err="1" smtClean="0"/>
              <a:t>IoT</a:t>
            </a:r>
            <a:r>
              <a:rPr lang="en-US" sz="2000" b="1" dirty="0" smtClean="0"/>
              <a:t>) Cloud</a:t>
            </a:r>
            <a:endParaRPr lang="en-US" sz="2000" b="1" dirty="0"/>
          </a:p>
        </p:txBody>
      </p:sp>
    </p:spTree>
    <p:extLst>
      <p:ext uri="{BB962C8B-B14F-4D97-AF65-F5344CB8AC3E}">
        <p14:creationId xmlns:p14="http://schemas.microsoft.com/office/powerpoint/2010/main" val="800871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80962"/>
            <a:ext cx="8374484" cy="6777038"/>
          </a:xfrm>
        </p:spPr>
      </p:pic>
      <p:sp>
        <p:nvSpPr>
          <p:cNvPr id="2" name="Title 1"/>
          <p:cNvSpPr>
            <a:spLocks noGrp="1"/>
          </p:cNvSpPr>
          <p:nvPr>
            <p:ph type="title"/>
          </p:nvPr>
        </p:nvSpPr>
        <p:spPr>
          <a:xfrm>
            <a:off x="0" y="15240"/>
            <a:ext cx="3429000" cy="1143000"/>
          </a:xfrm>
          <a:solidFill>
            <a:schemeClr val="bg1"/>
          </a:solidFill>
        </p:spPr>
        <p:txBody>
          <a:bodyPr/>
          <a:lstStyle/>
          <a:p>
            <a:r>
              <a:rPr lang="en-US" dirty="0" smtClean="0"/>
              <a:t>Sensor Cloud </a:t>
            </a:r>
            <a:r>
              <a:rPr lang="en-US" dirty="0"/>
              <a:t>Architecture</a:t>
            </a:r>
          </a:p>
        </p:txBody>
      </p:sp>
      <p:sp>
        <p:nvSpPr>
          <p:cNvPr id="5" name="TextBox 4"/>
          <p:cNvSpPr txBox="1"/>
          <p:nvPr/>
        </p:nvSpPr>
        <p:spPr>
          <a:xfrm>
            <a:off x="7101840" y="30480"/>
            <a:ext cx="2057400" cy="2031325"/>
          </a:xfrm>
          <a:prstGeom prst="rect">
            <a:avLst/>
          </a:prstGeom>
          <a:solidFill>
            <a:schemeClr val="bg2"/>
          </a:solidFill>
          <a:ln>
            <a:solidFill>
              <a:schemeClr val="tx1"/>
            </a:solidFill>
          </a:ln>
        </p:spPr>
        <p:txBody>
          <a:bodyPr wrap="square" rtlCol="0">
            <a:spAutoFit/>
          </a:bodyPr>
          <a:lstStyle/>
          <a:p>
            <a:r>
              <a:rPr lang="en-US" dirty="0"/>
              <a:t>Originally brokers were from </a:t>
            </a:r>
            <a:r>
              <a:rPr lang="en-US" dirty="0" smtClean="0"/>
              <a:t>NaradaBrokering</a:t>
            </a:r>
          </a:p>
          <a:p>
            <a:endParaRPr lang="en-US" dirty="0"/>
          </a:p>
          <a:p>
            <a:r>
              <a:rPr lang="en-US" dirty="0" smtClean="0"/>
              <a:t>Replacing </a:t>
            </a:r>
            <a:r>
              <a:rPr lang="en-US" dirty="0"/>
              <a:t>with ActiveMQ and </a:t>
            </a:r>
            <a:r>
              <a:rPr lang="en-US" dirty="0" err="1"/>
              <a:t>Netty</a:t>
            </a:r>
            <a:r>
              <a:rPr lang="en-US" dirty="0"/>
              <a:t> for </a:t>
            </a:r>
            <a:r>
              <a:rPr lang="en-US" dirty="0" smtClean="0"/>
              <a:t>streaming</a:t>
            </a:r>
            <a:endParaRPr lang="en-US" dirty="0"/>
          </a:p>
        </p:txBody>
      </p:sp>
    </p:spTree>
    <p:extLst>
      <p:ext uri="{BB962C8B-B14F-4D97-AF65-F5344CB8AC3E}">
        <p14:creationId xmlns:p14="http://schemas.microsoft.com/office/powerpoint/2010/main" val="4282541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15240"/>
            <a:ext cx="8229600" cy="1143000"/>
          </a:xfrm>
        </p:spPr>
        <p:txBody>
          <a:bodyPr/>
          <a:lstStyle/>
          <a:p>
            <a:pPr algn="ctr"/>
            <a:r>
              <a:rPr lang="en-US" dirty="0" smtClean="0"/>
              <a:t>Pub/Sub Messaging</a:t>
            </a:r>
            <a:endParaRPr lang="en-US" dirty="0"/>
          </a:p>
        </p:txBody>
      </p:sp>
      <p:sp>
        <p:nvSpPr>
          <p:cNvPr id="8" name="Content Placeholder 7"/>
          <p:cNvSpPr>
            <a:spLocks noGrp="1"/>
          </p:cNvSpPr>
          <p:nvPr>
            <p:ph sz="half" idx="1"/>
          </p:nvPr>
        </p:nvSpPr>
        <p:spPr>
          <a:xfrm>
            <a:off x="-15240" y="838200"/>
            <a:ext cx="3901440" cy="4525963"/>
          </a:xfrm>
        </p:spPr>
        <p:txBody>
          <a:bodyPr/>
          <a:lstStyle/>
          <a:p>
            <a:r>
              <a:rPr lang="en-US" dirty="0" smtClean="0"/>
              <a:t>At the core Sensor Cloud is a pub/sub system</a:t>
            </a:r>
            <a:endParaRPr lang="en-US" dirty="0"/>
          </a:p>
          <a:p>
            <a:r>
              <a:rPr lang="en-US" dirty="0" smtClean="0"/>
              <a:t>Publishers send data to topics with no information about potential subscribers</a:t>
            </a:r>
          </a:p>
          <a:p>
            <a:r>
              <a:rPr lang="en-US" dirty="0" smtClean="0"/>
              <a:t>Subscribers subscribe to topics of interest and similarly have no knowledge of the publishers</a:t>
            </a:r>
            <a:endParaRPr lang="en-US" dirty="0"/>
          </a:p>
        </p:txBody>
      </p:sp>
      <p:pic>
        <p:nvPicPr>
          <p:cNvPr id="10" name="Content Placeholder 9" descr="pubsub.png"/>
          <p:cNvPicPr>
            <a:picLocks noGrp="1"/>
          </p:cNvPicPr>
          <p:nvPr>
            <p:ph sz="half" idx="2"/>
          </p:nvPr>
        </p:nvPicPr>
        <p:blipFill rotWithShape="1">
          <a:blip r:embed="rId3" cstate="print"/>
          <a:srcRect l="5705"/>
          <a:stretch/>
        </p:blipFill>
        <p:spPr>
          <a:xfrm>
            <a:off x="3853816" y="1219200"/>
            <a:ext cx="5290184" cy="4724400"/>
          </a:xfrm>
          <a:prstGeom prst="rect">
            <a:avLst/>
          </a:prstGeom>
        </p:spPr>
      </p:pic>
      <p:sp>
        <p:nvSpPr>
          <p:cNvPr id="2" name="TextBox 1"/>
          <p:cNvSpPr txBox="1"/>
          <p:nvPr/>
        </p:nvSpPr>
        <p:spPr>
          <a:xfrm>
            <a:off x="3581400" y="5851922"/>
            <a:ext cx="5580823" cy="369332"/>
          </a:xfrm>
          <a:prstGeom prst="rect">
            <a:avLst/>
          </a:prstGeom>
          <a:noFill/>
        </p:spPr>
        <p:txBody>
          <a:bodyPr wrap="none" rtlCol="0">
            <a:spAutoFit/>
          </a:bodyPr>
          <a:lstStyle/>
          <a:p>
            <a:r>
              <a:rPr lang="en-US" dirty="0"/>
              <a:t>URL:  </a:t>
            </a:r>
            <a:r>
              <a:rPr lang="en-US" dirty="0">
                <a:hlinkClick r:id="rId4"/>
              </a:rPr>
              <a:t>https://sites.google.com/site/opensourceiotcloud/</a:t>
            </a:r>
            <a:r>
              <a:rPr lang="en-US" dirty="0" smtClean="0"/>
              <a:t>  </a:t>
            </a:r>
            <a:endParaRPr lang="en-US" dirty="0"/>
          </a:p>
        </p:txBody>
      </p:sp>
    </p:spTree>
    <p:extLst>
      <p:ext uri="{BB962C8B-B14F-4D97-AF65-F5344CB8AC3E}">
        <p14:creationId xmlns:p14="http://schemas.microsoft.com/office/powerpoint/2010/main" val="4015046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 y="30480"/>
            <a:ext cx="9136086" cy="1143000"/>
          </a:xfrm>
        </p:spPr>
        <p:txBody>
          <a:bodyPr/>
          <a:lstStyle/>
          <a:p>
            <a:r>
              <a:rPr lang="en-US" dirty="0" smtClean="0"/>
              <a:t>GPS Sensor: Multiple Brokers in Cloud</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15</a:t>
            </a:fld>
            <a:endParaRPr lang="en-US"/>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608"/>
          <a:stretch/>
        </p:blipFill>
        <p:spPr bwMode="auto">
          <a:xfrm>
            <a:off x="3164" y="2171700"/>
            <a:ext cx="9136086"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442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839200" cy="1143000"/>
          </a:xfrm>
        </p:spPr>
        <p:txBody>
          <a:bodyPr/>
          <a:lstStyle/>
          <a:p>
            <a:r>
              <a:rPr lang="en-US" dirty="0" smtClean="0"/>
              <a:t>Web-scale </a:t>
            </a:r>
            <a:r>
              <a:rPr lang="en-US" dirty="0"/>
              <a:t>and National-scale </a:t>
            </a:r>
            <a:r>
              <a:rPr lang="en-US" dirty="0" smtClean="0"/>
              <a:t/>
            </a:r>
            <a:br>
              <a:rPr lang="en-US" dirty="0" smtClean="0"/>
            </a:br>
            <a:r>
              <a:rPr lang="en-US" dirty="0" smtClean="0"/>
              <a:t>Inter-Cloud Latency</a:t>
            </a:r>
            <a:endParaRPr lang="en-US" dirty="0"/>
          </a:p>
        </p:txBody>
      </p:sp>
      <p:sp>
        <p:nvSpPr>
          <p:cNvPr id="138242" name="Rectangle 1026"/>
          <p:cNvSpPr>
            <a:spLocks noChangeArrowheads="1"/>
          </p:cNvSpPr>
          <p:nvPr/>
        </p:nvSpPr>
        <p:spPr bwMode="auto">
          <a:xfrm>
            <a:off x="1862138" y="230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8247" name="Rectangle 1031"/>
          <p:cNvSpPr>
            <a:spLocks noChangeArrowheads="1"/>
          </p:cNvSpPr>
          <p:nvPr/>
        </p:nvSpPr>
        <p:spPr bwMode="auto">
          <a:xfrm>
            <a:off x="2033588" y="1971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8246" name="Picture 1030" descr="EC2 FutureGrid Latency Plots01 Apr. 26 03.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0" y="1600199"/>
            <a:ext cx="9158330" cy="5257801"/>
          </a:xfrm>
          <a:prstGeom prst="rect">
            <a:avLst/>
          </a:prstGeom>
          <a:noFill/>
          <a:extLst>
            <a:ext uri="{909E8E84-426E-40DD-AFC4-6F175D3DCCD1}">
              <a14:hiddenFill xmlns:a14="http://schemas.microsoft.com/office/drawing/2010/main">
                <a:solidFill>
                  <a:srgbClr val="FFFFFF"/>
                </a:solidFill>
              </a14:hiddenFill>
            </a:ext>
          </a:extLst>
        </p:spPr>
      </p:pic>
      <p:sp>
        <p:nvSpPr>
          <p:cNvPr id="138248" name="Text Box 1032"/>
          <p:cNvSpPr txBox="1">
            <a:spLocks noChangeArrowheads="1"/>
          </p:cNvSpPr>
          <p:nvPr/>
        </p:nvSpPr>
        <p:spPr bwMode="auto">
          <a:xfrm>
            <a:off x="1219200" y="2133571"/>
            <a:ext cx="67080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Inter-cloud latency is proportional to distance between clouds.</a:t>
            </a:r>
          </a:p>
        </p:txBody>
      </p:sp>
      <p:sp>
        <p:nvSpPr>
          <p:cNvPr id="3" name="TextBox 2"/>
          <p:cNvSpPr txBox="1"/>
          <p:nvPr/>
        </p:nvSpPr>
        <p:spPr>
          <a:xfrm>
            <a:off x="5410200" y="6324600"/>
            <a:ext cx="3139514" cy="369332"/>
          </a:xfrm>
          <a:prstGeom prst="rect">
            <a:avLst/>
          </a:prstGeom>
          <a:noFill/>
        </p:spPr>
        <p:txBody>
          <a:bodyPr wrap="none" rtlCol="0">
            <a:spAutoFit/>
          </a:bodyPr>
          <a:lstStyle/>
          <a:p>
            <a:r>
              <a:rPr lang="en-US" dirty="0" smtClean="0"/>
              <a:t>Relevant </a:t>
            </a:r>
            <a:r>
              <a:rPr lang="en-US" smtClean="0"/>
              <a:t>especially for Robotics</a:t>
            </a:r>
            <a:endParaRPr lang="en-US" dirty="0"/>
          </a:p>
        </p:txBody>
      </p:sp>
    </p:spTree>
    <p:extLst>
      <p:ext uri="{BB962C8B-B14F-4D97-AF65-F5344CB8AC3E}">
        <p14:creationId xmlns:p14="http://schemas.microsoft.com/office/powerpoint/2010/main" val="1503406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533400"/>
            <a:ext cx="9144000" cy="5410200"/>
          </a:xfrm>
        </p:spPr>
        <p:txBody>
          <a:bodyPr/>
          <a:lstStyle/>
          <a:p>
            <a:r>
              <a:rPr lang="en-US" sz="2400" b="1" dirty="0" smtClean="0">
                <a:solidFill>
                  <a:srgbClr val="FF0000"/>
                </a:solidFill>
              </a:rPr>
              <a:t>HPC: </a:t>
            </a:r>
            <a:r>
              <a:rPr lang="en-US" sz="2400" dirty="0" smtClean="0"/>
              <a:t>Typically SPMD (Single Program Multiple Data) “maps” typically processing particles or mesh points interspersed with multitude of low latency messages supported by specialized networks such as Infiniband and technologies like </a:t>
            </a:r>
            <a:r>
              <a:rPr lang="en-US" sz="2400" dirty="0" smtClean="0">
                <a:solidFill>
                  <a:srgbClr val="FF0000"/>
                </a:solidFill>
              </a:rPr>
              <a:t>MPI</a:t>
            </a:r>
          </a:p>
          <a:p>
            <a:pPr lvl="1"/>
            <a:r>
              <a:rPr lang="en-US" sz="2000" dirty="0" smtClean="0"/>
              <a:t>Often run large capability jobs with 100K (going to 1.5M) cores 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b="1" dirty="0" smtClean="0"/>
              <a:t>Map only </a:t>
            </a:r>
            <a:r>
              <a:rPr lang="en-US" sz="2000" dirty="0" smtClean="0"/>
              <a:t>useful special case</a:t>
            </a:r>
          </a:p>
          <a:p>
            <a:r>
              <a:rPr lang="en-US" sz="2400" b="1" dirty="0" smtClean="0">
                <a:solidFill>
                  <a:srgbClr val="FF0000"/>
                </a:solidFill>
              </a:rPr>
              <a:t>HPC +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kernels (linear algebra)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17</a:t>
            </a:fld>
            <a:endParaRPr lang="en-US"/>
          </a:p>
        </p:txBody>
      </p:sp>
    </p:spTree>
    <p:extLst>
      <p:ext uri="{BB962C8B-B14F-4D97-AF65-F5344CB8AC3E}">
        <p14:creationId xmlns:p14="http://schemas.microsoft.com/office/powerpoint/2010/main" val="2325212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18</a:t>
            </a:fld>
            <a:endParaRPr lang="en-US"/>
          </a:p>
        </p:txBody>
      </p:sp>
      <p:grpSp>
        <p:nvGrpSpPr>
          <p:cNvPr id="5" name="Canvas 17"/>
          <p:cNvGrpSpPr/>
          <p:nvPr/>
        </p:nvGrpSpPr>
        <p:grpSpPr>
          <a:xfrm>
            <a:off x="10493" y="1001387"/>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a:t>
              </a:r>
              <a:r>
                <a:rPr lang="en-US" sz="1600" b="1" dirty="0" smtClean="0">
                  <a:solidFill>
                    <a:srgbClr val="000000"/>
                  </a:solidFill>
                  <a:effectLst/>
                  <a:latin typeface="Arial"/>
                  <a:ea typeface="Times New Roman"/>
                </a:rPr>
                <a:t>Extensions</a:t>
              </a:r>
            </a:p>
            <a:p>
              <a:pPr marL="0" marR="0" algn="ctr">
                <a:lnSpc>
                  <a:spcPct val="150000"/>
                </a:lnSpc>
                <a:spcBef>
                  <a:spcPts val="0"/>
                </a:spcBef>
                <a:spcAft>
                  <a:spcPts val="0"/>
                </a:spcAft>
              </a:pPr>
              <a:r>
                <a:rPr lang="en-US" sz="1600" b="1" dirty="0" smtClean="0">
                  <a:solidFill>
                    <a:srgbClr val="000000"/>
                  </a:solidFill>
                  <a:latin typeface="Arial"/>
                  <a:ea typeface="Times New Roman"/>
                </a:rPr>
                <a:t>Science Clouds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smtClean="0">
                  <a:solidFill>
                    <a:srgbClr val="000000"/>
                  </a:solidFill>
                  <a:effectLst/>
                  <a:latin typeface="Arial"/>
                  <a:ea typeface="Times New Roman"/>
                </a:rPr>
                <a:t>MPI</a:t>
              </a:r>
              <a:endParaRPr lang="en-US" sz="1400" b="1" dirty="0" smtClean="0">
                <a:solidFill>
                  <a:srgbClr val="000000"/>
                </a:solidFill>
                <a:effectLst/>
                <a:latin typeface="Arial"/>
                <a:ea typeface="Times New Roman"/>
              </a:endParaRPr>
            </a:p>
            <a:p>
              <a:pPr marL="0" marR="0" algn="ctr">
                <a:lnSpc>
                  <a:spcPct val="150000"/>
                </a:lnSpc>
                <a:spcBef>
                  <a:spcPts val="0"/>
                </a:spcBef>
                <a:spcAft>
                  <a:spcPts val="0"/>
                </a:spcAft>
              </a:pPr>
              <a:r>
                <a:rPr lang="en-US" sz="1400" b="1" dirty="0">
                  <a:solidFill>
                    <a:srgbClr val="000000"/>
                  </a:solidFill>
                  <a:latin typeface="Arial"/>
                  <a:ea typeface="Times New Roman"/>
                </a:rPr>
                <a:t>E</a:t>
              </a:r>
              <a:r>
                <a:rPr lang="en-US" sz="1400" b="1" dirty="0" smtClean="0">
                  <a:solidFill>
                    <a:srgbClr val="000000"/>
                  </a:solidFill>
                  <a:latin typeface="Arial"/>
                  <a:ea typeface="Times New Roman"/>
                </a:rPr>
                <a:t>xascale</a:t>
              </a:r>
              <a:endParaRPr lang="en-US" sz="14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Tree>
    <p:extLst>
      <p:ext uri="{BB962C8B-B14F-4D97-AF65-F5344CB8AC3E}">
        <p14:creationId xmlns:p14="http://schemas.microsoft.com/office/powerpoint/2010/main" val="826178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6" y="76200"/>
            <a:ext cx="9144000" cy="914400"/>
          </a:xfrm>
        </p:spPr>
        <p:txBody>
          <a:bodyPr/>
          <a:lstStyle/>
          <a:p>
            <a:r>
              <a:rPr lang="en-US" sz="4000" dirty="0" smtClean="0"/>
              <a:t>Commercial “Web 2.0” Cloud Applications</a:t>
            </a:r>
            <a:endParaRPr lang="en-US" sz="4000" dirty="0"/>
          </a:p>
        </p:txBody>
      </p:sp>
      <p:sp>
        <p:nvSpPr>
          <p:cNvPr id="3" name="Content Placeholder 2"/>
          <p:cNvSpPr>
            <a:spLocks noGrp="1"/>
          </p:cNvSpPr>
          <p:nvPr>
            <p:ph idx="1"/>
          </p:nvPr>
        </p:nvSpPr>
        <p:spPr>
          <a:xfrm>
            <a:off x="0" y="914400"/>
            <a:ext cx="9144000" cy="5257800"/>
          </a:xfrm>
        </p:spPr>
        <p:txBody>
          <a:bodyPr/>
          <a:lstStyle/>
          <a:p>
            <a:r>
              <a:rPr lang="en-US" b="1" dirty="0" smtClean="0"/>
              <a:t>Internet search</a:t>
            </a:r>
            <a:r>
              <a:rPr lang="en-US" dirty="0" smtClean="0"/>
              <a:t>, </a:t>
            </a:r>
            <a:r>
              <a:rPr lang="en-US" b="1" dirty="0" smtClean="0"/>
              <a:t>Social networking</a:t>
            </a:r>
            <a:r>
              <a:rPr lang="en-US" dirty="0" smtClean="0"/>
              <a:t>, </a:t>
            </a:r>
            <a:r>
              <a:rPr lang="en-US" b="1" dirty="0" smtClean="0"/>
              <a:t>e-commerce</a:t>
            </a:r>
            <a:r>
              <a:rPr lang="en-US" dirty="0" smtClean="0"/>
              <a:t>, </a:t>
            </a:r>
            <a:r>
              <a:rPr lang="en-US" b="1" dirty="0" smtClean="0"/>
              <a:t>cloud storage</a:t>
            </a:r>
          </a:p>
          <a:p>
            <a:r>
              <a:rPr lang="en-US" dirty="0" smtClean="0"/>
              <a:t>These are </a:t>
            </a:r>
            <a:r>
              <a:rPr lang="en-US" b="1" dirty="0" smtClean="0"/>
              <a:t>larger systems than used in HPC </a:t>
            </a:r>
            <a:r>
              <a:rPr lang="en-US" dirty="0" smtClean="0"/>
              <a:t>with huge levels of parallelism coming from</a:t>
            </a:r>
          </a:p>
          <a:p>
            <a:pPr lvl="1"/>
            <a:r>
              <a:rPr lang="en-US" dirty="0" smtClean="0"/>
              <a:t>Processing of </a:t>
            </a:r>
            <a:r>
              <a:rPr lang="en-US" b="1" dirty="0" smtClean="0"/>
              <a:t>lots of users </a:t>
            </a:r>
            <a:r>
              <a:rPr lang="en-US" dirty="0" smtClean="0"/>
              <a:t>or </a:t>
            </a:r>
          </a:p>
          <a:p>
            <a:pPr lvl="1"/>
            <a:r>
              <a:rPr lang="en-US" dirty="0"/>
              <a:t>A</a:t>
            </a:r>
            <a:r>
              <a:rPr lang="en-US" dirty="0" smtClean="0"/>
              <a:t>n </a:t>
            </a:r>
            <a:r>
              <a:rPr lang="en-US" b="1" dirty="0" smtClean="0"/>
              <a:t>intrinsically parallel </a:t>
            </a:r>
            <a:r>
              <a:rPr lang="en-US" dirty="0" smtClean="0"/>
              <a:t>Tweet or Web </a:t>
            </a:r>
            <a:r>
              <a:rPr lang="en-US" b="1" dirty="0" smtClean="0"/>
              <a:t>search</a:t>
            </a:r>
          </a:p>
          <a:p>
            <a:r>
              <a:rPr lang="en-US" b="1" dirty="0" smtClean="0">
                <a:solidFill>
                  <a:srgbClr val="FF0000"/>
                </a:solidFill>
              </a:rPr>
              <a:t>Classic MapReduce </a:t>
            </a:r>
            <a:r>
              <a:rPr lang="en-US" b="1" dirty="0" smtClean="0"/>
              <a:t>is suitable </a:t>
            </a:r>
            <a:r>
              <a:rPr lang="en-US" dirty="0" smtClean="0"/>
              <a:t>(although Page Rank component of search is parallel linear algebra) </a:t>
            </a:r>
          </a:p>
          <a:p>
            <a:r>
              <a:rPr lang="en-US" b="1" dirty="0" smtClean="0"/>
              <a:t>Data Intensive</a:t>
            </a:r>
          </a:p>
          <a:p>
            <a:r>
              <a:rPr lang="en-US" dirty="0" smtClean="0"/>
              <a:t>Do not need </a:t>
            </a:r>
            <a:r>
              <a:rPr lang="en-US" dirty="0" smtClean="0">
                <a:solidFill>
                  <a:srgbClr val="FF0000"/>
                </a:solidFill>
              </a:rPr>
              <a:t>microsecond messaging latency</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a:p>
        </p:txBody>
      </p:sp>
    </p:spTree>
    <p:extLst>
      <p:ext uri="{BB962C8B-B14F-4D97-AF65-F5344CB8AC3E}">
        <p14:creationId xmlns:p14="http://schemas.microsoft.com/office/powerpoint/2010/main" val="1252996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Abstract</a:t>
            </a:r>
            <a:endParaRPr lang="en-US" dirty="0"/>
          </a:p>
        </p:txBody>
      </p:sp>
      <p:sp>
        <p:nvSpPr>
          <p:cNvPr id="3" name="Content Placeholder 2"/>
          <p:cNvSpPr>
            <a:spLocks noGrp="1"/>
          </p:cNvSpPr>
          <p:nvPr>
            <p:ph idx="1"/>
          </p:nvPr>
        </p:nvSpPr>
        <p:spPr>
          <a:xfrm>
            <a:off x="0" y="609600"/>
            <a:ext cx="9144000" cy="5486400"/>
          </a:xfrm>
        </p:spPr>
        <p:txBody>
          <a:bodyPr/>
          <a:lstStyle/>
          <a:p>
            <a:r>
              <a:rPr lang="en-US" sz="2500" b="1" dirty="0"/>
              <a:t>We describe lessons from FutureGrid and commercial clouds on the use of clouds for science discussing both Infrastructure as a Service and MapReduce applied to bioinformatics applications. </a:t>
            </a:r>
            <a:endParaRPr lang="en-US" sz="2500" b="1" dirty="0" smtClean="0"/>
          </a:p>
          <a:p>
            <a:r>
              <a:rPr lang="en-US" sz="2500" b="1" dirty="0" smtClean="0"/>
              <a:t>We </a:t>
            </a:r>
            <a:r>
              <a:rPr lang="en-US" sz="2500" b="1" dirty="0"/>
              <a:t>first introduce clouds and discuss the characteristics of problems that run well on them. We try to answer when you need your own cluster; when you need a Grid; when a national supercomputer; and when a cloud. </a:t>
            </a:r>
            <a:endParaRPr lang="en-US" sz="2500" b="1" dirty="0" smtClean="0"/>
          </a:p>
          <a:p>
            <a:r>
              <a:rPr lang="en-US" sz="2500" b="1" dirty="0" smtClean="0"/>
              <a:t>We </a:t>
            </a:r>
            <a:r>
              <a:rPr lang="en-US" sz="2500" b="1" dirty="0"/>
              <a:t>compare "academic" and commercial clouds and the experience on FutureGrid with Nimbus, Eucalyptus, OpenStack and OpenNebula. </a:t>
            </a:r>
            <a:endParaRPr lang="en-US" sz="2500" b="1" dirty="0" smtClean="0"/>
          </a:p>
          <a:p>
            <a:r>
              <a:rPr lang="en-US" sz="2500" b="1" dirty="0" smtClean="0"/>
              <a:t>We </a:t>
            </a:r>
            <a:r>
              <a:rPr lang="en-US" sz="2500" b="1" dirty="0"/>
              <a:t>look at programming models especially MapReduce and Iterative </a:t>
            </a:r>
            <a:r>
              <a:rPr lang="en-US" sz="2500" b="1" dirty="0" err="1"/>
              <a:t>Mapreduce</a:t>
            </a:r>
            <a:r>
              <a:rPr lang="en-US" sz="2500" b="1" dirty="0"/>
              <a:t> and their use on data analytics. We compare with an Internet of Things application with a Sensor Grid controlled by a cloud infrastructure. </a:t>
            </a:r>
          </a:p>
          <a:p>
            <a:endParaRPr lang="en-US" sz="25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3973312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Data Intensive Applications</a:t>
            </a:r>
            <a:endParaRPr lang="en-US" dirty="0"/>
          </a:p>
        </p:txBody>
      </p:sp>
      <p:sp>
        <p:nvSpPr>
          <p:cNvPr id="4" name="Content Placeholder 3"/>
          <p:cNvSpPr>
            <a:spLocks noGrp="1"/>
          </p:cNvSpPr>
          <p:nvPr>
            <p:ph idx="1"/>
          </p:nvPr>
        </p:nvSpPr>
        <p:spPr>
          <a:xfrm>
            <a:off x="0" y="762000"/>
            <a:ext cx="9144000" cy="4525963"/>
          </a:xfrm>
        </p:spPr>
        <p:txBody>
          <a:bodyPr/>
          <a:lstStyle/>
          <a:p>
            <a:r>
              <a:rPr lang="en-US" sz="2400" b="1" dirty="0" smtClean="0"/>
              <a:t>Applications</a:t>
            </a:r>
            <a:r>
              <a:rPr lang="en-US" sz="2400" dirty="0" smtClean="0"/>
              <a:t> tend to be </a:t>
            </a:r>
            <a:r>
              <a:rPr lang="en-US" sz="2400" b="1" dirty="0" smtClean="0"/>
              <a:t>new</a:t>
            </a:r>
            <a:r>
              <a:rPr lang="en-US" sz="2400" dirty="0" smtClean="0"/>
              <a:t> and so can consider </a:t>
            </a:r>
            <a:r>
              <a:rPr lang="en-US" sz="2400" b="1" dirty="0" smtClean="0"/>
              <a:t>emerging technologies</a:t>
            </a:r>
            <a:r>
              <a:rPr lang="en-US" sz="2400" dirty="0" smtClean="0"/>
              <a:t> such as clouds</a:t>
            </a:r>
          </a:p>
          <a:p>
            <a:r>
              <a:rPr lang="en-US" sz="2400" dirty="0" smtClean="0"/>
              <a:t>Do not have lots of small </a:t>
            </a:r>
            <a:r>
              <a:rPr lang="en-US" sz="2400" i="1" dirty="0" smtClean="0"/>
              <a:t>messages</a:t>
            </a:r>
            <a:r>
              <a:rPr lang="en-US" sz="2400" dirty="0" smtClean="0"/>
              <a:t> but rather </a:t>
            </a:r>
            <a:r>
              <a:rPr lang="en-US" sz="2400" b="1" dirty="0" smtClean="0"/>
              <a:t>large reduction</a:t>
            </a:r>
            <a:r>
              <a:rPr lang="en-US" sz="2400" dirty="0" smtClean="0"/>
              <a:t> (aka Collective) operations</a:t>
            </a:r>
          </a:p>
          <a:p>
            <a:pPr lvl="1"/>
            <a:r>
              <a:rPr lang="en-US" sz="2000" b="1" dirty="0" smtClean="0"/>
              <a:t>New optimizations </a:t>
            </a:r>
            <a:r>
              <a:rPr lang="en-US" sz="2000" dirty="0" smtClean="0"/>
              <a:t>e.g. for huge messages</a:t>
            </a:r>
          </a:p>
          <a:p>
            <a:pPr lvl="1"/>
            <a:r>
              <a:rPr lang="en-US" sz="2000" dirty="0" smtClean="0"/>
              <a:t>e.g. </a:t>
            </a:r>
            <a:r>
              <a:rPr lang="en-US" sz="2000" b="1" dirty="0" smtClean="0"/>
              <a:t>Expectation Maximization (EM) </a:t>
            </a:r>
            <a:r>
              <a:rPr lang="en-US" sz="2000" dirty="0" smtClean="0"/>
              <a:t>dominated by broadcasts and reductions</a:t>
            </a:r>
          </a:p>
          <a:p>
            <a:r>
              <a:rPr lang="en-US" sz="2400" dirty="0" smtClean="0"/>
              <a:t>Not clearly a single exascale job but rather </a:t>
            </a:r>
            <a:r>
              <a:rPr lang="en-US" sz="2400" b="1" dirty="0" smtClean="0"/>
              <a:t>many smaller </a:t>
            </a:r>
            <a:r>
              <a:rPr lang="en-US" sz="2400" dirty="0" smtClean="0"/>
              <a:t>(but not sequential) jobs e.g. to analyze groups of sequences</a:t>
            </a:r>
          </a:p>
          <a:p>
            <a:r>
              <a:rPr lang="en-US" sz="2400" dirty="0" smtClean="0"/>
              <a:t>Algorithms not clearly robust enough to analyze lots of data</a:t>
            </a:r>
          </a:p>
          <a:p>
            <a:pPr lvl="1"/>
            <a:r>
              <a:rPr lang="en-US" sz="1800" dirty="0" smtClean="0"/>
              <a:t>Current standard </a:t>
            </a:r>
            <a:r>
              <a:rPr lang="en-US" sz="1800" b="1" dirty="0" smtClean="0"/>
              <a:t>algorithms</a:t>
            </a:r>
            <a:r>
              <a:rPr lang="en-US" sz="1800" dirty="0" smtClean="0"/>
              <a:t> such as those in R library </a:t>
            </a:r>
            <a:r>
              <a:rPr lang="en-US" sz="1800" b="1" dirty="0" smtClean="0"/>
              <a:t>not designed for big data</a:t>
            </a:r>
          </a:p>
          <a:p>
            <a:r>
              <a:rPr lang="en-US" sz="2400" dirty="0" smtClean="0"/>
              <a:t>Our Experience </a:t>
            </a:r>
          </a:p>
          <a:p>
            <a:pPr lvl="1"/>
            <a:r>
              <a:rPr lang="en-US" sz="2000" dirty="0" smtClean="0">
                <a:solidFill>
                  <a:srgbClr val="FF0000"/>
                </a:solidFill>
              </a:rPr>
              <a:t>Multidimensional Scaling MDS </a:t>
            </a:r>
            <a:r>
              <a:rPr lang="en-US" sz="2000" dirty="0" smtClean="0"/>
              <a:t>is iterative </a:t>
            </a:r>
            <a:r>
              <a:rPr lang="en-US" sz="2000" b="1" dirty="0" smtClean="0"/>
              <a:t>rectangular matrix-matrix multiplication </a:t>
            </a:r>
            <a:r>
              <a:rPr lang="en-US" sz="2000" dirty="0" smtClean="0"/>
              <a:t>controlled by EM</a:t>
            </a:r>
          </a:p>
          <a:p>
            <a:pPr lvl="1"/>
            <a:r>
              <a:rPr lang="en-US" sz="2000" dirty="0" smtClean="0"/>
              <a:t>Look in detail at </a:t>
            </a:r>
            <a:r>
              <a:rPr lang="en-US" sz="2000" b="1" dirty="0" smtClean="0"/>
              <a:t>Deterministically Annealed </a:t>
            </a:r>
            <a:r>
              <a:rPr lang="en-US" sz="2000" b="1" dirty="0" smtClean="0">
                <a:solidFill>
                  <a:srgbClr val="FF0000"/>
                </a:solidFill>
              </a:rPr>
              <a:t>Pairwise Clustering </a:t>
            </a:r>
            <a:r>
              <a:rPr lang="en-US" sz="2000" dirty="0" smtClean="0"/>
              <a:t>as an EM example</a:t>
            </a:r>
            <a:endParaRPr lang="en-US" sz="20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20</a:t>
            </a:fld>
            <a:endParaRPr lang="en-US"/>
          </a:p>
        </p:txBody>
      </p:sp>
    </p:spTree>
    <p:extLst>
      <p:ext uri="{BB962C8B-B14F-4D97-AF65-F5344CB8AC3E}">
        <p14:creationId xmlns:p14="http://schemas.microsoft.com/office/powerpoint/2010/main" val="3645615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gcf\aaaJanMarch2011\cost_per_meg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775"/>
            <a:ext cx="9067800" cy="68008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1400" y="2518258"/>
            <a:ext cx="4292600" cy="830997"/>
          </a:xfrm>
          <a:prstGeom prst="rect">
            <a:avLst/>
          </a:prstGeom>
          <a:solidFill>
            <a:schemeClr val="bg1"/>
          </a:solidFill>
        </p:spPr>
        <p:txBody>
          <a:bodyPr wrap="square" rtlCol="0">
            <a:spAutoFit/>
          </a:bodyPr>
          <a:lstStyle/>
          <a:p>
            <a:r>
              <a:rPr lang="en-US" sz="2400" dirty="0" smtClean="0"/>
              <a:t>Full Personal Genomics: 3 petabytes per day</a:t>
            </a:r>
            <a:endParaRPr lang="en-US" sz="2400" dirty="0"/>
          </a:p>
        </p:txBody>
      </p:sp>
    </p:spTree>
    <p:extLst>
      <p:ext uri="{BB962C8B-B14F-4D97-AF65-F5344CB8AC3E}">
        <p14:creationId xmlns:p14="http://schemas.microsoft.com/office/powerpoint/2010/main" val="3180430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22</a:t>
            </a:fld>
            <a:endParaRPr lang="en-US"/>
          </a:p>
        </p:txBody>
      </p:sp>
      <p:pic>
        <p:nvPicPr>
          <p:cNvPr id="8194" name="Picture 2" descr="C:\Users\Geoffrey Fox\Downloads\haixu_100K_K6B.png"/>
          <p:cNvPicPr>
            <a:picLocks noChangeAspect="1" noChangeArrowheads="1"/>
          </p:cNvPicPr>
          <p:nvPr/>
        </p:nvPicPr>
        <p:blipFill rotWithShape="1">
          <a:blip r:embed="rId2">
            <a:extLst>
              <a:ext uri="{28A0092B-C50C-407E-A947-70E740481C1C}">
                <a14:useLocalDpi xmlns:a14="http://schemas.microsoft.com/office/drawing/2010/main" val="0"/>
              </a:ext>
            </a:extLst>
          </a:blip>
          <a:srcRect r="15486"/>
          <a:stretch/>
        </p:blipFill>
        <p:spPr bwMode="auto">
          <a:xfrm>
            <a:off x="0" y="-2866"/>
            <a:ext cx="9067800" cy="68706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62600" y="1752600"/>
            <a:ext cx="3505201" cy="1323439"/>
          </a:xfrm>
          <a:prstGeom prst="rect">
            <a:avLst/>
          </a:prstGeom>
          <a:noFill/>
        </p:spPr>
        <p:txBody>
          <a:bodyPr wrap="square" rtlCol="0">
            <a:spAutoFit/>
          </a:bodyPr>
          <a:lstStyle/>
          <a:p>
            <a:r>
              <a:rPr lang="en-US" sz="2000" dirty="0" smtClean="0">
                <a:solidFill>
                  <a:schemeClr val="bg1"/>
                </a:solidFill>
              </a:rPr>
              <a:t>Intermediate step in DA-PWC</a:t>
            </a:r>
          </a:p>
          <a:p>
            <a:r>
              <a:rPr lang="en-US" sz="2000" dirty="0" smtClean="0">
                <a:solidFill>
                  <a:schemeClr val="bg1"/>
                </a:solidFill>
              </a:rPr>
              <a:t>With 6 clusters</a:t>
            </a:r>
          </a:p>
          <a:p>
            <a:r>
              <a:rPr lang="en-US" sz="2000" dirty="0" smtClean="0">
                <a:solidFill>
                  <a:schemeClr val="bg1"/>
                </a:solidFill>
              </a:rPr>
              <a:t>MDS used to project from high dimensional to 3D space</a:t>
            </a:r>
            <a:endParaRPr lang="en-US" sz="2000" dirty="0">
              <a:solidFill>
                <a:schemeClr val="bg1"/>
              </a:solidFill>
            </a:endParaRPr>
          </a:p>
        </p:txBody>
      </p:sp>
      <p:sp>
        <p:nvSpPr>
          <p:cNvPr id="5" name="TextBox 4"/>
          <p:cNvSpPr txBox="1"/>
          <p:nvPr/>
        </p:nvSpPr>
        <p:spPr>
          <a:xfrm>
            <a:off x="214745" y="4419600"/>
            <a:ext cx="3733800" cy="1323439"/>
          </a:xfrm>
          <a:prstGeom prst="rect">
            <a:avLst/>
          </a:prstGeom>
          <a:noFill/>
        </p:spPr>
        <p:txBody>
          <a:bodyPr wrap="square" rtlCol="0">
            <a:spAutoFit/>
          </a:bodyPr>
          <a:lstStyle/>
          <a:p>
            <a:r>
              <a:rPr lang="en-US" sz="2000" dirty="0" smtClean="0">
                <a:solidFill>
                  <a:schemeClr val="bg1"/>
                </a:solidFill>
              </a:rPr>
              <a:t>Each of 100K points is a sequence. Clusters are Fungi families. 140 Clusters at end of iteration</a:t>
            </a:r>
          </a:p>
          <a:p>
            <a:r>
              <a:rPr lang="en-US" sz="2000" dirty="0" smtClean="0">
                <a:solidFill>
                  <a:schemeClr val="bg1"/>
                </a:solidFill>
              </a:rPr>
              <a:t>N=100K points is 10^5 core hours</a:t>
            </a:r>
            <a:endParaRPr lang="en-US" sz="2000" dirty="0">
              <a:solidFill>
                <a:schemeClr val="bg1"/>
              </a:solidFill>
            </a:endParaRPr>
          </a:p>
        </p:txBody>
      </p:sp>
      <p:sp>
        <p:nvSpPr>
          <p:cNvPr id="6" name="TextBox 5"/>
          <p:cNvSpPr txBox="1"/>
          <p:nvPr/>
        </p:nvSpPr>
        <p:spPr>
          <a:xfrm>
            <a:off x="1143000" y="6257778"/>
            <a:ext cx="3733800" cy="400110"/>
          </a:xfrm>
          <a:prstGeom prst="rect">
            <a:avLst/>
          </a:prstGeom>
          <a:noFill/>
        </p:spPr>
        <p:txBody>
          <a:bodyPr wrap="square" rtlCol="0">
            <a:spAutoFit/>
          </a:bodyPr>
          <a:lstStyle/>
          <a:p>
            <a:r>
              <a:rPr lang="en-US" sz="2000" dirty="0" smtClean="0">
                <a:solidFill>
                  <a:schemeClr val="bg1"/>
                </a:solidFill>
              </a:rPr>
              <a:t>Scales between O(N) and O(N</a:t>
            </a:r>
            <a:r>
              <a:rPr lang="en-US" sz="2000" baseline="30000" dirty="0" smtClean="0">
                <a:solidFill>
                  <a:schemeClr val="bg1"/>
                </a:solidFill>
              </a:rPr>
              <a:t>2</a:t>
            </a:r>
            <a:r>
              <a:rPr lang="en-US" sz="2000" dirty="0" smtClean="0">
                <a:solidFill>
                  <a:schemeClr val="bg1"/>
                </a:solidFill>
              </a:rPr>
              <a:t>) </a:t>
            </a:r>
            <a:endParaRPr lang="en-US" sz="2000" dirty="0">
              <a:solidFill>
                <a:schemeClr val="bg1"/>
              </a:solidFill>
            </a:endParaRPr>
          </a:p>
        </p:txBody>
      </p:sp>
    </p:spTree>
    <p:extLst>
      <p:ext uri="{BB962C8B-B14F-4D97-AF65-F5344CB8AC3E}">
        <p14:creationId xmlns:p14="http://schemas.microsoft.com/office/powerpoint/2010/main" val="497031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22229" cy="2971800"/>
          </a:xfrm>
        </p:spPr>
        <p:txBody>
          <a:bodyPr/>
          <a:lstStyle/>
          <a:p>
            <a:pPr marL="514350" indent="-514350">
              <a:buFont typeface="+mj-lt"/>
              <a:buAutoNum type="arabicParenR"/>
            </a:pPr>
            <a:r>
              <a:rPr lang="en-US" sz="3000" b="1" dirty="0" smtClean="0">
                <a:solidFill>
                  <a:srgbClr val="FF0000"/>
                </a:solidFill>
              </a:rPr>
              <a:t>A(k</a:t>
            </a:r>
            <a:r>
              <a:rPr lang="en-US" sz="3000" b="1" dirty="0">
                <a:solidFill>
                  <a:srgbClr val="FF0000"/>
                </a:solidFill>
              </a:rPr>
              <a:t>) = - 0.5 </a:t>
            </a:r>
            <a:r>
              <a:rPr lang="en-US" sz="3000" b="1" dirty="0">
                <a:solidFill>
                  <a:srgbClr val="FF0000"/>
                </a:solidFill>
                <a:sym typeface="Symbol"/>
              </a:rPr>
              <a:t></a:t>
            </a:r>
            <a:r>
              <a:rPr lang="en-US" sz="3000" b="1" i="1" baseline="-25000" dirty="0">
                <a:solidFill>
                  <a:srgbClr val="FF0000"/>
                </a:solidFill>
              </a:rPr>
              <a:t>i</a:t>
            </a:r>
            <a:r>
              <a:rPr lang="en-US" sz="3000" b="1" baseline="-25000" dirty="0">
                <a:solidFill>
                  <a:srgbClr val="FF0000"/>
                </a:solidFill>
              </a:rPr>
              <a:t>=1</a:t>
            </a:r>
            <a:r>
              <a:rPr lang="en-US" sz="3000" b="1" baseline="30000" dirty="0">
                <a:solidFill>
                  <a:srgbClr val="FF0000"/>
                </a:solidFill>
              </a:rPr>
              <a:t>N</a:t>
            </a:r>
            <a:r>
              <a:rPr lang="en-US" sz="3000" b="1" dirty="0">
                <a:solidFill>
                  <a:srgbClr val="FF0000"/>
                </a:solidFill>
              </a:rPr>
              <a:t> </a:t>
            </a:r>
            <a:r>
              <a:rPr lang="en-US" sz="3000" b="1" dirty="0">
                <a:solidFill>
                  <a:srgbClr val="FF0000"/>
                </a:solidFill>
                <a:sym typeface="Symbol"/>
              </a:rPr>
              <a:t></a:t>
            </a:r>
            <a:r>
              <a:rPr lang="en-US" sz="3000" b="1" i="1" baseline="-25000" dirty="0">
                <a:solidFill>
                  <a:srgbClr val="FF0000"/>
                </a:solidFill>
              </a:rPr>
              <a:t>j</a:t>
            </a:r>
            <a:r>
              <a:rPr lang="en-US" sz="3000" b="1" baseline="-25000" dirty="0">
                <a:solidFill>
                  <a:srgbClr val="FF0000"/>
                </a:solidFill>
              </a:rPr>
              <a:t>=1</a:t>
            </a:r>
            <a:r>
              <a:rPr lang="en-US" sz="3000" b="1" baseline="30000" dirty="0">
                <a:solidFill>
                  <a:srgbClr val="FF0000"/>
                </a:solidFill>
              </a:rPr>
              <a:t>N</a:t>
            </a:r>
            <a:r>
              <a:rPr lang="en-US" sz="3000" b="1" dirty="0">
                <a:solidFill>
                  <a:srgbClr val="FF0000"/>
                </a:solidFill>
              </a:rPr>
              <a:t> </a:t>
            </a:r>
            <a:r>
              <a:rPr lang="en-US" sz="3000" b="1" dirty="0" smtClean="0">
                <a:solidFill>
                  <a:srgbClr val="FF0000"/>
                </a:solidFill>
                <a:sym typeface="Symbol"/>
              </a:rPr>
              <a:t></a:t>
            </a:r>
            <a:r>
              <a:rPr lang="en-US" sz="3000" b="1" dirty="0" smtClean="0">
                <a:solidFill>
                  <a:srgbClr val="FF0000"/>
                </a:solidFill>
              </a:rPr>
              <a:t>(</a:t>
            </a:r>
            <a:r>
              <a:rPr lang="en-US" sz="3000" b="1" i="1" dirty="0">
                <a:solidFill>
                  <a:srgbClr val="FF0000"/>
                </a:solidFill>
              </a:rPr>
              <a:t>i</a:t>
            </a:r>
            <a:r>
              <a:rPr lang="en-US" sz="3000" b="1" dirty="0">
                <a:solidFill>
                  <a:srgbClr val="FF0000"/>
                </a:solidFill>
              </a:rPr>
              <a:t>, </a:t>
            </a:r>
            <a:r>
              <a:rPr lang="en-US" sz="3000" b="1" i="1" dirty="0">
                <a:solidFill>
                  <a:srgbClr val="FF0000"/>
                </a:solidFill>
              </a:rPr>
              <a:t>j</a:t>
            </a:r>
            <a:r>
              <a:rPr lang="en-US" sz="3000" b="1" dirty="0">
                <a:solidFill>
                  <a:srgbClr val="FF0000"/>
                </a:solidFill>
              </a:rPr>
              <a:t>) &lt;</a:t>
            </a:r>
            <a:r>
              <a:rPr lang="en-US" sz="3000" b="1" dirty="0" err="1">
                <a:solidFill>
                  <a:srgbClr val="FF0000"/>
                </a:solidFill>
              </a:rPr>
              <a:t>M</a:t>
            </a:r>
            <a:r>
              <a:rPr lang="en-US" sz="3000" b="1" i="1" baseline="-25000" dirty="0" err="1">
                <a:solidFill>
                  <a:srgbClr val="FF0000"/>
                </a:solidFill>
              </a:rPr>
              <a:t>i</a:t>
            </a:r>
            <a:r>
              <a:rPr lang="en-US" sz="3000" b="1" dirty="0">
                <a:solidFill>
                  <a:srgbClr val="FF0000"/>
                </a:solidFill>
              </a:rPr>
              <a:t>(</a:t>
            </a:r>
            <a:r>
              <a:rPr lang="en-US" sz="3000" b="1" i="1" dirty="0">
                <a:solidFill>
                  <a:srgbClr val="FF0000"/>
                </a:solidFill>
              </a:rPr>
              <a:t>k</a:t>
            </a:r>
            <a:r>
              <a:rPr lang="en-US" sz="3000" b="1" dirty="0">
                <a:solidFill>
                  <a:srgbClr val="FF0000"/>
                </a:solidFill>
              </a:rPr>
              <a:t>)&gt; &lt;</a:t>
            </a:r>
            <a:r>
              <a:rPr lang="en-US" sz="3000" b="1" dirty="0" err="1">
                <a:solidFill>
                  <a:srgbClr val="FF0000"/>
                </a:solidFill>
              </a:rPr>
              <a:t>M</a:t>
            </a:r>
            <a:r>
              <a:rPr lang="en-US" sz="3000" b="1" i="1" baseline="-25000" dirty="0" err="1">
                <a:solidFill>
                  <a:srgbClr val="FF0000"/>
                </a:solidFill>
              </a:rPr>
              <a:t>j</a:t>
            </a:r>
            <a:r>
              <a:rPr lang="en-US" sz="3000" b="1" dirty="0">
                <a:solidFill>
                  <a:srgbClr val="FF0000"/>
                </a:solidFill>
              </a:rPr>
              <a:t>(</a:t>
            </a:r>
            <a:r>
              <a:rPr lang="en-US" sz="3000" b="1" i="1" dirty="0">
                <a:solidFill>
                  <a:srgbClr val="FF0000"/>
                </a:solidFill>
              </a:rPr>
              <a:t>k</a:t>
            </a:r>
            <a:r>
              <a:rPr lang="en-US" sz="3000" b="1" dirty="0">
                <a:solidFill>
                  <a:srgbClr val="FF0000"/>
                </a:solidFill>
              </a:rPr>
              <a:t>)&gt; / &lt;C(k)&gt;</a:t>
            </a:r>
            <a:r>
              <a:rPr lang="en-US" sz="3000" b="1" baseline="30000" dirty="0" smtClean="0">
                <a:solidFill>
                  <a:srgbClr val="FF0000"/>
                </a:solidFill>
              </a:rPr>
              <a:t>2</a:t>
            </a:r>
            <a:endParaRPr lang="en-US" b="1" baseline="30000" dirty="0">
              <a:solidFill>
                <a:srgbClr val="FF0000"/>
              </a:solidFill>
            </a:endParaRPr>
          </a:p>
          <a:p>
            <a:pPr marL="514350" indent="-514350">
              <a:buFont typeface="+mj-lt"/>
              <a:buAutoNum type="arabicParenR"/>
            </a:pPr>
            <a:r>
              <a:rPr lang="en-US" b="1" dirty="0" smtClean="0">
                <a:solidFill>
                  <a:srgbClr val="FF0000"/>
                </a:solidFill>
              </a:rPr>
              <a:t>B</a:t>
            </a:r>
            <a:r>
              <a:rPr lang="en-US" b="1" baseline="-25000" dirty="0" smtClean="0">
                <a:solidFill>
                  <a:srgbClr val="FF0000"/>
                </a:solidFill>
                <a:sym typeface="Symbol"/>
              </a:rPr>
              <a:t>i</a:t>
            </a:r>
            <a:r>
              <a:rPr lang="en-US" b="1" dirty="0" smtClean="0">
                <a:solidFill>
                  <a:srgbClr val="FF0000"/>
                </a:solidFill>
              </a:rPr>
              <a:t>(k</a:t>
            </a:r>
            <a:r>
              <a:rPr lang="en-US" b="1" dirty="0">
                <a:solidFill>
                  <a:srgbClr val="FF0000"/>
                </a:solidFill>
              </a:rPr>
              <a:t>) =  </a:t>
            </a:r>
            <a:r>
              <a:rPr lang="en-US" b="1" dirty="0" smtClean="0">
                <a:solidFill>
                  <a:srgbClr val="FF0000"/>
                </a:solidFill>
                <a:sym typeface="Symbol"/>
              </a:rPr>
              <a:t></a:t>
            </a:r>
            <a:r>
              <a:rPr lang="en-US" b="1" i="1" baseline="-25000" dirty="0" smtClean="0">
                <a:solidFill>
                  <a:srgbClr val="FF0000"/>
                </a:solidFill>
              </a:rPr>
              <a:t>j</a:t>
            </a:r>
            <a:r>
              <a:rPr lang="en-US" b="1" baseline="-25000" dirty="0" smtClean="0">
                <a:solidFill>
                  <a:srgbClr val="FF0000"/>
                </a:solidFill>
              </a:rPr>
              <a:t>=1</a:t>
            </a:r>
            <a:r>
              <a:rPr lang="en-US" b="1" baseline="30000" dirty="0" smtClean="0">
                <a:solidFill>
                  <a:srgbClr val="FF0000"/>
                </a:solidFill>
              </a:rPr>
              <a:t>N</a:t>
            </a:r>
            <a:r>
              <a:rPr lang="en-US" b="1" dirty="0" smtClean="0">
                <a:solidFill>
                  <a:srgbClr val="FF0000"/>
                </a:solidFill>
              </a:rPr>
              <a:t> </a:t>
            </a:r>
            <a:r>
              <a:rPr lang="en-US" b="1" dirty="0" smtClean="0">
                <a:solidFill>
                  <a:srgbClr val="FF0000"/>
                </a:solidFill>
                <a:sym typeface="Symbol"/>
              </a:rPr>
              <a:t></a:t>
            </a:r>
            <a:r>
              <a:rPr lang="en-US" b="1" dirty="0" smtClean="0">
                <a:solidFill>
                  <a:srgbClr val="FF0000"/>
                </a:solidFill>
              </a:rPr>
              <a:t>(</a:t>
            </a:r>
            <a:r>
              <a:rPr lang="en-US" b="1" i="1" dirty="0">
                <a:solidFill>
                  <a:srgbClr val="FF0000"/>
                </a:solidFill>
              </a:rPr>
              <a:t>i</a:t>
            </a:r>
            <a:r>
              <a:rPr lang="en-US" b="1" dirty="0">
                <a:solidFill>
                  <a:srgbClr val="FF0000"/>
                </a:solidFill>
              </a:rPr>
              <a:t>, </a:t>
            </a:r>
            <a:r>
              <a:rPr lang="en-US" b="1" i="1" dirty="0" smtClean="0">
                <a:solidFill>
                  <a:srgbClr val="FF0000"/>
                </a:solidFill>
                <a:sym typeface="Symbol"/>
              </a:rPr>
              <a:t>j</a:t>
            </a:r>
            <a:r>
              <a:rPr lang="en-US" b="1" dirty="0" smtClean="0">
                <a:solidFill>
                  <a:srgbClr val="FF0000"/>
                </a:solidFill>
              </a:rPr>
              <a:t>) </a:t>
            </a:r>
            <a:r>
              <a:rPr lang="en-US" b="1" dirty="0">
                <a:solidFill>
                  <a:srgbClr val="FF0000"/>
                </a:solidFill>
              </a:rPr>
              <a:t>&lt;</a:t>
            </a:r>
            <a:r>
              <a:rPr lang="en-US" b="1" dirty="0" err="1" smtClean="0">
                <a:solidFill>
                  <a:srgbClr val="FF0000"/>
                </a:solidFill>
              </a:rPr>
              <a:t>M</a:t>
            </a:r>
            <a:r>
              <a:rPr lang="en-US" b="1" i="1" baseline="-25000" dirty="0" err="1" smtClean="0">
                <a:solidFill>
                  <a:srgbClr val="FF0000"/>
                </a:solidFill>
              </a:rPr>
              <a:t>j</a:t>
            </a:r>
            <a:r>
              <a:rPr lang="en-US" b="1" dirty="0" smtClean="0">
                <a:solidFill>
                  <a:srgbClr val="FF0000"/>
                </a:solidFill>
              </a:rPr>
              <a:t>(</a:t>
            </a:r>
            <a:r>
              <a:rPr lang="en-US" b="1" i="1" dirty="0" smtClean="0">
                <a:solidFill>
                  <a:srgbClr val="FF0000"/>
                </a:solidFill>
              </a:rPr>
              <a:t>k</a:t>
            </a:r>
            <a:r>
              <a:rPr lang="en-US" b="1" dirty="0">
                <a:solidFill>
                  <a:srgbClr val="FF0000"/>
                </a:solidFill>
              </a:rPr>
              <a:t>)&gt; / &lt;C(k)&gt;	</a:t>
            </a:r>
            <a:endParaRPr lang="en-US" b="1" dirty="0" smtClean="0">
              <a:solidFill>
                <a:srgbClr val="FF0000"/>
              </a:solidFill>
            </a:endParaRPr>
          </a:p>
          <a:p>
            <a:pPr marL="514350" indent="-514350">
              <a:buFont typeface="+mj-lt"/>
              <a:buAutoNum type="arabicParenR"/>
            </a:pPr>
            <a:r>
              <a:rPr lang="en-US" b="1" dirty="0" smtClean="0">
                <a:solidFill>
                  <a:srgbClr val="FF0000"/>
                </a:solidFill>
                <a:sym typeface="Symbol"/>
              </a:rPr>
              <a:t></a:t>
            </a:r>
            <a:r>
              <a:rPr lang="en-US" b="1" baseline="-25000" dirty="0" smtClean="0">
                <a:solidFill>
                  <a:srgbClr val="FF0000"/>
                </a:solidFill>
                <a:sym typeface="Symbol"/>
              </a:rPr>
              <a:t>i</a:t>
            </a:r>
            <a:r>
              <a:rPr lang="en-US" b="1" dirty="0" smtClean="0">
                <a:solidFill>
                  <a:srgbClr val="FF0000"/>
                </a:solidFill>
              </a:rPr>
              <a:t>(</a:t>
            </a:r>
            <a:r>
              <a:rPr lang="en-US" b="1" i="1" dirty="0" smtClean="0">
                <a:solidFill>
                  <a:srgbClr val="FF0000"/>
                </a:solidFill>
              </a:rPr>
              <a:t>k</a:t>
            </a:r>
            <a:r>
              <a:rPr lang="en-US" b="1" dirty="0">
                <a:solidFill>
                  <a:srgbClr val="FF0000"/>
                </a:solidFill>
              </a:rPr>
              <a:t>) = (</a:t>
            </a:r>
            <a:r>
              <a:rPr lang="en-US" b="1" dirty="0" smtClean="0">
                <a:solidFill>
                  <a:srgbClr val="FF0000"/>
                </a:solidFill>
              </a:rPr>
              <a:t>B</a:t>
            </a:r>
            <a:r>
              <a:rPr lang="en-US" b="1" baseline="-25000" dirty="0" smtClean="0">
                <a:solidFill>
                  <a:srgbClr val="FF0000"/>
                </a:solidFill>
                <a:sym typeface="Symbol"/>
              </a:rPr>
              <a:t>i</a:t>
            </a:r>
            <a:r>
              <a:rPr lang="en-US" b="1" dirty="0" smtClean="0">
                <a:solidFill>
                  <a:srgbClr val="FF0000"/>
                </a:solidFill>
              </a:rPr>
              <a:t>(k</a:t>
            </a:r>
            <a:r>
              <a:rPr lang="en-US" b="1" dirty="0">
                <a:solidFill>
                  <a:srgbClr val="FF0000"/>
                </a:solidFill>
              </a:rPr>
              <a:t>) + A(k))</a:t>
            </a:r>
            <a:r>
              <a:rPr lang="en-US" b="1" dirty="0"/>
              <a:t>			</a:t>
            </a:r>
            <a:endParaRPr lang="en-US" b="1" dirty="0" smtClean="0"/>
          </a:p>
          <a:p>
            <a:pPr marL="514350" indent="-514350">
              <a:buFont typeface="+mj-lt"/>
              <a:buAutoNum type="arabicParenR"/>
            </a:pPr>
            <a:r>
              <a:rPr lang="en-US" sz="3100" b="1" dirty="0" smtClean="0"/>
              <a:t>&lt;</a:t>
            </a:r>
            <a:r>
              <a:rPr lang="en-US" sz="3100" b="1" dirty="0" err="1" smtClean="0"/>
              <a:t>M</a:t>
            </a:r>
            <a:r>
              <a:rPr lang="en-US" sz="3100" b="1" i="1" baseline="-25000" dirty="0" err="1" smtClean="0"/>
              <a:t>i</a:t>
            </a:r>
            <a:r>
              <a:rPr lang="en-US" sz="3100" b="1" dirty="0" smtClean="0"/>
              <a:t>(</a:t>
            </a:r>
            <a:r>
              <a:rPr lang="en-US" sz="3100" b="1" i="1" dirty="0" smtClean="0"/>
              <a:t>k</a:t>
            </a:r>
            <a:r>
              <a:rPr lang="en-US" sz="3100" b="1" dirty="0" smtClean="0"/>
              <a:t>)&gt; </a:t>
            </a:r>
            <a:r>
              <a:rPr lang="en-US" sz="3100" b="1" dirty="0"/>
              <a:t>= </a:t>
            </a:r>
            <a:r>
              <a:rPr lang="en-US" sz="3100" b="1" dirty="0" err="1" smtClean="0"/>
              <a:t>exp</a:t>
            </a:r>
            <a:r>
              <a:rPr lang="en-US" sz="3100" b="1" dirty="0"/>
              <a:t>( -</a:t>
            </a:r>
            <a:r>
              <a:rPr lang="en-US" sz="3100" b="1" dirty="0">
                <a:sym typeface="Symbol"/>
              </a:rPr>
              <a:t></a:t>
            </a:r>
            <a:r>
              <a:rPr lang="en-US" sz="3100" b="1" i="1" baseline="-25000" dirty="0"/>
              <a:t>i</a:t>
            </a:r>
            <a:r>
              <a:rPr lang="en-US" sz="3100" b="1" dirty="0"/>
              <a:t>(</a:t>
            </a:r>
            <a:r>
              <a:rPr lang="en-US" sz="3100" b="1" i="1" dirty="0"/>
              <a:t>k</a:t>
            </a:r>
            <a:r>
              <a:rPr lang="en-US" sz="3100" b="1" dirty="0"/>
              <a:t>)/T </a:t>
            </a:r>
            <a:r>
              <a:rPr lang="en-US" sz="3100" b="1" dirty="0" smtClean="0"/>
              <a:t>)/</a:t>
            </a:r>
            <a:r>
              <a:rPr lang="en-US" sz="3100" b="1" dirty="0">
                <a:sym typeface="Symbol"/>
              </a:rPr>
              <a:t></a:t>
            </a:r>
            <a:r>
              <a:rPr lang="en-US" sz="3100" b="1" baseline="-25000" dirty="0"/>
              <a:t>k=1</a:t>
            </a:r>
            <a:r>
              <a:rPr lang="en-US" sz="3100" b="1" baseline="30000" dirty="0"/>
              <a:t>K</a:t>
            </a:r>
            <a:r>
              <a:rPr lang="en-US" sz="3100" b="1" dirty="0"/>
              <a:t> </a:t>
            </a:r>
            <a:r>
              <a:rPr lang="en-US" sz="3100" b="1" dirty="0" err="1" smtClean="0"/>
              <a:t>exp</a:t>
            </a:r>
            <a:r>
              <a:rPr lang="en-US" sz="3100" b="1" dirty="0" smtClean="0"/>
              <a:t>(-</a:t>
            </a:r>
            <a:r>
              <a:rPr lang="en-US" sz="3100" b="1" dirty="0">
                <a:sym typeface="Symbol"/>
              </a:rPr>
              <a:t></a:t>
            </a:r>
            <a:r>
              <a:rPr lang="en-US" sz="3100" b="1" i="1" baseline="-25000" dirty="0"/>
              <a:t>i</a:t>
            </a:r>
            <a:r>
              <a:rPr lang="en-US" sz="3100" b="1" dirty="0"/>
              <a:t>(</a:t>
            </a:r>
            <a:r>
              <a:rPr lang="en-US" sz="3100" b="1" i="1" dirty="0"/>
              <a:t>k</a:t>
            </a:r>
            <a:r>
              <a:rPr lang="en-US" sz="3100" b="1" dirty="0"/>
              <a:t>)/</a:t>
            </a:r>
            <a:r>
              <a:rPr lang="en-US" sz="3100" b="1" dirty="0" smtClean="0"/>
              <a:t>T)</a:t>
            </a:r>
          </a:p>
          <a:p>
            <a:pPr marL="514350" indent="-514350">
              <a:buFont typeface="+mj-lt"/>
              <a:buAutoNum type="arabicParenR"/>
            </a:pPr>
            <a:r>
              <a:rPr lang="en-US" b="1" dirty="0" smtClean="0"/>
              <a:t>C(k</a:t>
            </a:r>
            <a:r>
              <a:rPr lang="en-US" b="1" dirty="0"/>
              <a:t>) = </a:t>
            </a:r>
            <a:r>
              <a:rPr lang="en-US" b="1" dirty="0">
                <a:sym typeface="Symbol"/>
              </a:rPr>
              <a:t></a:t>
            </a:r>
            <a:r>
              <a:rPr lang="en-US" b="1" i="1" baseline="-25000" dirty="0"/>
              <a:t>i</a:t>
            </a:r>
            <a:r>
              <a:rPr lang="en-US" b="1" baseline="-25000" dirty="0"/>
              <a:t>=1</a:t>
            </a:r>
            <a:r>
              <a:rPr lang="en-US" b="1" baseline="30000" dirty="0"/>
              <a:t>N</a:t>
            </a:r>
            <a:r>
              <a:rPr lang="en-US" b="1" dirty="0"/>
              <a:t> </a:t>
            </a:r>
            <a:r>
              <a:rPr lang="en-US" b="1" dirty="0" smtClean="0"/>
              <a:t>&lt;</a:t>
            </a:r>
            <a:r>
              <a:rPr lang="en-US" b="1" dirty="0" err="1" smtClean="0"/>
              <a:t>M</a:t>
            </a:r>
            <a:r>
              <a:rPr lang="en-US" b="1" i="1" baseline="-25000" dirty="0" err="1" smtClean="0"/>
              <a:t>i</a:t>
            </a:r>
            <a:r>
              <a:rPr lang="en-US" b="1" dirty="0" smtClean="0"/>
              <a:t>(</a:t>
            </a:r>
            <a:r>
              <a:rPr lang="en-US" b="1" i="1" dirty="0" smtClean="0"/>
              <a:t>k</a:t>
            </a:r>
            <a:r>
              <a:rPr lang="en-US" b="1" dirty="0" smtClean="0"/>
              <a:t>)&gt;</a:t>
            </a:r>
            <a:r>
              <a:rPr lang="en-US" b="1" dirty="0"/>
              <a:t>	</a:t>
            </a:r>
          </a:p>
        </p:txBody>
      </p:sp>
      <p:sp>
        <p:nvSpPr>
          <p:cNvPr id="2" name="Title 1"/>
          <p:cNvSpPr>
            <a:spLocks noGrp="1"/>
          </p:cNvSpPr>
          <p:nvPr>
            <p:ph type="title"/>
          </p:nvPr>
        </p:nvSpPr>
        <p:spPr>
          <a:xfrm>
            <a:off x="0" y="381000"/>
            <a:ext cx="9144000" cy="1143000"/>
          </a:xfrm>
        </p:spPr>
        <p:txBody>
          <a:bodyPr/>
          <a:lstStyle/>
          <a:p>
            <a:r>
              <a:rPr lang="en-US" dirty="0" smtClean="0"/>
              <a:t>DA-PWC EM Steps (</a:t>
            </a:r>
            <a:r>
              <a:rPr lang="en-US" dirty="0" smtClean="0">
                <a:solidFill>
                  <a:srgbClr val="FF0000"/>
                </a:solidFill>
              </a:rPr>
              <a:t>Expectation</a:t>
            </a:r>
            <a:r>
              <a:rPr lang="en-US" dirty="0" smtClean="0"/>
              <a:t> </a:t>
            </a:r>
            <a:r>
              <a:rPr lang="en-US" dirty="0" smtClean="0">
                <a:solidFill>
                  <a:srgbClr val="FF0000"/>
                </a:solidFill>
              </a:rPr>
              <a:t>E is red</a:t>
            </a:r>
            <a:r>
              <a:rPr lang="en-US" dirty="0" smtClean="0"/>
              <a:t>, Maximization M Black)</a:t>
            </a:r>
            <a:br>
              <a:rPr lang="en-US" dirty="0" smtClean="0"/>
            </a:br>
            <a:r>
              <a:rPr lang="en-US" dirty="0" smtClean="0"/>
              <a:t>k runs over clusters; </a:t>
            </a:r>
            <a:r>
              <a:rPr lang="en-US" i="1" dirty="0" err="1" smtClean="0"/>
              <a:t>i,j</a:t>
            </a:r>
            <a:r>
              <a:rPr lang="en-US" dirty="0" smtClean="0"/>
              <a:t> points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sp>
        <p:nvSpPr>
          <p:cNvPr id="5" name="TextBox 4"/>
          <p:cNvSpPr txBox="1"/>
          <p:nvPr/>
        </p:nvSpPr>
        <p:spPr>
          <a:xfrm>
            <a:off x="117784" y="4876800"/>
            <a:ext cx="8950015" cy="1569660"/>
          </a:xfrm>
          <a:prstGeom prst="rect">
            <a:avLst/>
          </a:prstGeom>
          <a:noFill/>
          <a:ln w="12700">
            <a:solidFill>
              <a:schemeClr val="tx1"/>
            </a:solidFill>
          </a:ln>
        </p:spPr>
        <p:txBody>
          <a:bodyPr wrap="square" rtlCol="0">
            <a:spAutoFit/>
          </a:bodyPr>
          <a:lstStyle/>
          <a:p>
            <a:pPr marL="342900" indent="-342900">
              <a:buFont typeface="Arial" pitchFamily="34" charset="0"/>
              <a:buChar char="•"/>
            </a:pPr>
            <a:r>
              <a:rPr lang="en-US" sz="2400" b="1" dirty="0" smtClean="0">
                <a:solidFill>
                  <a:prstClr val="black"/>
                </a:solidFill>
              </a:rPr>
              <a:t>Parallelize by distributing points </a:t>
            </a:r>
            <a:r>
              <a:rPr lang="en-US" sz="2400" b="1" dirty="0" err="1" smtClean="0">
                <a:solidFill>
                  <a:prstClr val="black"/>
                </a:solidFill>
              </a:rPr>
              <a:t>i</a:t>
            </a:r>
            <a:r>
              <a:rPr lang="en-US" sz="2400" b="1" dirty="0" smtClean="0">
                <a:solidFill>
                  <a:prstClr val="black"/>
                </a:solidFill>
              </a:rPr>
              <a:t> across processes</a:t>
            </a:r>
          </a:p>
          <a:p>
            <a:pPr marL="342900" indent="-342900">
              <a:buFont typeface="Arial" pitchFamily="34" charset="0"/>
              <a:buChar char="•"/>
            </a:pPr>
            <a:r>
              <a:rPr lang="en-US" sz="2400" b="1" dirty="0" smtClean="0">
                <a:solidFill>
                  <a:prstClr val="black"/>
                </a:solidFill>
              </a:rPr>
              <a:t>Clusters k in simplest case are parameters held by all tasks – fails when k reaches ~10,000. Real challenge to automatic </a:t>
            </a:r>
            <a:r>
              <a:rPr lang="en-US" sz="2400" b="1" dirty="0" err="1" smtClean="0">
                <a:solidFill>
                  <a:prstClr val="black"/>
                </a:solidFill>
              </a:rPr>
              <a:t>parallelizer</a:t>
            </a:r>
            <a:r>
              <a:rPr lang="en-US" sz="2400" b="1" dirty="0" smtClean="0">
                <a:solidFill>
                  <a:prstClr val="black"/>
                </a:solidFill>
              </a:rPr>
              <a:t>!</a:t>
            </a:r>
          </a:p>
          <a:p>
            <a:pPr marL="342900" indent="-342900">
              <a:buFont typeface="Arial" pitchFamily="34" charset="0"/>
              <a:buChar char="•"/>
            </a:pPr>
            <a:r>
              <a:rPr lang="en-US" sz="2400" b="1" dirty="0" smtClean="0">
                <a:solidFill>
                  <a:prstClr val="black"/>
                </a:solidFill>
              </a:rPr>
              <a:t>Either Broadcasts of </a:t>
            </a:r>
            <a:r>
              <a:rPr lang="en-US" sz="2400" b="1" dirty="0"/>
              <a:t>&lt;</a:t>
            </a:r>
            <a:r>
              <a:rPr lang="en-US" sz="2400" b="1" dirty="0" err="1"/>
              <a:t>M</a:t>
            </a:r>
            <a:r>
              <a:rPr lang="en-US" sz="2400" b="1" i="1" baseline="-25000" dirty="0" err="1"/>
              <a:t>i</a:t>
            </a:r>
            <a:r>
              <a:rPr lang="en-US" sz="2400" b="1" dirty="0"/>
              <a:t>(</a:t>
            </a:r>
            <a:r>
              <a:rPr lang="en-US" sz="2400" b="1" i="1" dirty="0"/>
              <a:t>k</a:t>
            </a:r>
            <a:r>
              <a:rPr lang="en-US" sz="2400" b="1" dirty="0"/>
              <a:t>)&gt; </a:t>
            </a:r>
            <a:r>
              <a:rPr lang="en-US" sz="2400" b="1" dirty="0" smtClean="0"/>
              <a:t> and/or reductions</a:t>
            </a:r>
            <a:endParaRPr lang="en-US" sz="2400" b="1" dirty="0" smtClean="0">
              <a:solidFill>
                <a:prstClr val="black"/>
              </a:solidFill>
            </a:endParaRPr>
          </a:p>
        </p:txBody>
      </p:sp>
      <p:sp>
        <p:nvSpPr>
          <p:cNvPr id="7" name="TextBox 6"/>
          <p:cNvSpPr txBox="1"/>
          <p:nvPr/>
        </p:nvSpPr>
        <p:spPr>
          <a:xfrm>
            <a:off x="6934200" y="2590800"/>
            <a:ext cx="1981200" cy="1200329"/>
          </a:xfrm>
          <a:prstGeom prst="rect">
            <a:avLst/>
          </a:prstGeom>
          <a:noFill/>
          <a:ln w="38100">
            <a:solidFill>
              <a:schemeClr val="tx1"/>
            </a:solidFill>
          </a:ln>
        </p:spPr>
        <p:txBody>
          <a:bodyPr wrap="square" rtlCol="0">
            <a:spAutoFit/>
          </a:bodyPr>
          <a:lstStyle/>
          <a:p>
            <a:r>
              <a:rPr lang="en-US" sz="2400" b="1" dirty="0">
                <a:sym typeface="Symbol"/>
              </a:rPr>
              <a:t></a:t>
            </a:r>
            <a:r>
              <a:rPr lang="en-US" sz="2400" b="1" dirty="0"/>
              <a:t>(</a:t>
            </a:r>
            <a:r>
              <a:rPr lang="en-US" sz="2400" b="1" i="1" dirty="0" err="1"/>
              <a:t>i</a:t>
            </a:r>
            <a:r>
              <a:rPr lang="en-US" sz="2400" b="1" dirty="0"/>
              <a:t>, </a:t>
            </a:r>
            <a:r>
              <a:rPr lang="en-US" sz="2400" b="1" i="1" dirty="0"/>
              <a:t>j</a:t>
            </a:r>
            <a:r>
              <a:rPr lang="en-US" sz="2400" b="1" dirty="0" smtClean="0"/>
              <a:t>) distance between </a:t>
            </a:r>
            <a:r>
              <a:rPr lang="en-US" sz="2400" b="1" dirty="0"/>
              <a:t>points </a:t>
            </a:r>
            <a:r>
              <a:rPr lang="en-US" sz="2400" b="1" i="1" dirty="0" smtClean="0"/>
              <a:t>I </a:t>
            </a:r>
            <a:r>
              <a:rPr lang="en-US" sz="2400" b="1" dirty="0" smtClean="0"/>
              <a:t>and</a:t>
            </a:r>
            <a:r>
              <a:rPr lang="en-US" sz="2400" b="1" i="1" dirty="0" smtClean="0"/>
              <a:t> j</a:t>
            </a:r>
            <a:endParaRPr lang="en-US" sz="2400" i="1" dirty="0"/>
          </a:p>
        </p:txBody>
      </p:sp>
    </p:spTree>
    <p:extLst>
      <p:ext uri="{BB962C8B-B14F-4D97-AF65-F5344CB8AC3E}">
        <p14:creationId xmlns:p14="http://schemas.microsoft.com/office/powerpoint/2010/main" val="1353619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
            <a:ext cx="6117375" cy="1143000"/>
          </a:xfrm>
        </p:spPr>
        <p:txBody>
          <a:bodyPr>
            <a:normAutofit fontScale="90000"/>
          </a:bodyPr>
          <a:lstStyle/>
          <a:p>
            <a:r>
              <a:rPr lang="en-US" sz="3600" dirty="0" smtClean="0"/>
              <a:t>Twister for Data Intensive </a:t>
            </a:r>
            <a:br>
              <a:rPr lang="en-US" sz="3600" dirty="0" smtClean="0"/>
            </a:br>
            <a:r>
              <a:rPr lang="en-US" sz="3600" dirty="0" smtClean="0"/>
              <a:t>Iterative Applications</a:t>
            </a:r>
            <a:endParaRPr lang="en-US" sz="3600" dirty="0"/>
          </a:p>
        </p:txBody>
      </p:sp>
      <p:sp>
        <p:nvSpPr>
          <p:cNvPr id="3" name="Content Placeholder 2"/>
          <p:cNvSpPr>
            <a:spLocks noGrp="1"/>
          </p:cNvSpPr>
          <p:nvPr>
            <p:ph idx="1"/>
          </p:nvPr>
        </p:nvSpPr>
        <p:spPr>
          <a:xfrm>
            <a:off x="76200" y="4876800"/>
            <a:ext cx="9067800" cy="1981200"/>
          </a:xfrm>
        </p:spPr>
        <p:txBody>
          <a:bodyPr>
            <a:normAutofit fontScale="85000" lnSpcReduction="20000"/>
          </a:bodyPr>
          <a:lstStyle/>
          <a:p>
            <a:r>
              <a:rPr lang="en-US" dirty="0"/>
              <a:t>(Iterative) MapReduce </a:t>
            </a:r>
            <a:r>
              <a:rPr lang="en-US" dirty="0" smtClean="0"/>
              <a:t>structure with Map-Collective is framework</a:t>
            </a:r>
          </a:p>
          <a:p>
            <a:r>
              <a:rPr lang="en-US" dirty="0" smtClean="0"/>
              <a:t>Twister runs on Linux or Azure</a:t>
            </a:r>
          </a:p>
          <a:p>
            <a:r>
              <a:rPr lang="en-US" dirty="0"/>
              <a:t>Twister4Azure is built on top of Azure </a:t>
            </a:r>
            <a:r>
              <a:rPr lang="en-US" b="1" dirty="0"/>
              <a:t>tables</a:t>
            </a:r>
            <a:r>
              <a:rPr lang="en-US" dirty="0"/>
              <a:t>, </a:t>
            </a:r>
            <a:r>
              <a:rPr lang="en-US" b="1" dirty="0"/>
              <a:t>queues</a:t>
            </a:r>
            <a:r>
              <a:rPr lang="en-US" dirty="0"/>
              <a:t>, </a:t>
            </a:r>
            <a:r>
              <a:rPr lang="en-US" b="1" dirty="0" smtClean="0"/>
              <a:t>storage</a:t>
            </a:r>
          </a:p>
        </p:txBody>
      </p:sp>
      <p:grpSp>
        <p:nvGrpSpPr>
          <p:cNvPr id="9" name="Group 8"/>
          <p:cNvGrpSpPr/>
          <p:nvPr/>
        </p:nvGrpSpPr>
        <p:grpSpPr>
          <a:xfrm>
            <a:off x="962467" y="1339324"/>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0" name="Oval Callout 9"/>
          <p:cNvSpPr/>
          <p:nvPr/>
        </p:nvSpPr>
        <p:spPr>
          <a:xfrm>
            <a:off x="3795347" y="3831771"/>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6277885" y="152400"/>
            <a:ext cx="2108696" cy="1045029"/>
          </a:xfrm>
          <a:prstGeom prst="wedgeEllipseCallout">
            <a:avLst>
              <a:gd name="adj1" fmla="val -35341"/>
              <a:gd name="adj2" fmla="val 717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Generalize to arbitrary Collective </a:t>
            </a:r>
            <a:endParaRPr lang="en-US" b="1" dirty="0"/>
          </a:p>
        </p:txBody>
      </p:sp>
      <p:sp>
        <p:nvSpPr>
          <p:cNvPr id="14" name="Rounded Rectangular Callout 13"/>
          <p:cNvSpPr/>
          <p:nvPr/>
        </p:nvSpPr>
        <p:spPr>
          <a:xfrm>
            <a:off x="760022" y="1397493"/>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
        <p:nvSpPr>
          <p:cNvPr id="33" name="Oval Callout 32"/>
          <p:cNvSpPr/>
          <p:nvPr/>
        </p:nvSpPr>
        <p:spPr>
          <a:xfrm>
            <a:off x="6858001" y="3004083"/>
            <a:ext cx="2133600" cy="1350202"/>
          </a:xfrm>
          <a:prstGeom prst="wedgeEllipseCallout">
            <a:avLst>
              <a:gd name="adj1" fmla="val -28906"/>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Smaller Loop-Variant Data</a:t>
            </a:r>
          </a:p>
        </p:txBody>
      </p:sp>
    </p:spTree>
    <p:extLst>
      <p:ext uri="{BB962C8B-B14F-4D97-AF65-F5344CB8AC3E}">
        <p14:creationId xmlns:p14="http://schemas.microsoft.com/office/powerpoint/2010/main" val="1924277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91200" y="274638"/>
            <a:ext cx="2895600" cy="1143000"/>
          </a:xfrm>
        </p:spPr>
        <p:txBody>
          <a:bodyPr/>
          <a:lstStyle/>
          <a:p>
            <a:r>
              <a:rPr lang="en-US" dirty="0" smtClean="0"/>
              <a:t>MDS</a:t>
            </a:r>
            <a:r>
              <a:rPr lang="en-US" dirty="0"/>
              <a:t> </a:t>
            </a:r>
            <a:r>
              <a:rPr lang="en-US" dirty="0" smtClean="0"/>
              <a:t>Azure 128 cores</a:t>
            </a:r>
            <a:endParaRPr lang="en-US" dirty="0"/>
          </a:p>
        </p:txBody>
      </p:sp>
      <p:sp>
        <p:nvSpPr>
          <p:cNvPr id="14" name="Content Placeholder 13"/>
          <p:cNvSpPr>
            <a:spLocks noGrp="1"/>
          </p:cNvSpPr>
          <p:nvPr>
            <p:ph idx="1"/>
          </p:nvPr>
        </p:nvSpPr>
        <p:spPr>
          <a:xfrm>
            <a:off x="5791200" y="1600200"/>
            <a:ext cx="3352800" cy="4525963"/>
          </a:xfrm>
        </p:spPr>
        <p:txBody>
          <a:bodyPr/>
          <a:lstStyle/>
          <a:p>
            <a:r>
              <a:rPr lang="en-US" dirty="0" smtClean="0"/>
              <a:t>Note fluctuations limit performance</a:t>
            </a:r>
          </a:p>
          <a:p>
            <a:r>
              <a:rPr lang="en-US" dirty="0" smtClean="0"/>
              <a:t>Each step is two (blue followed by red) rectangular matrix multiplications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25</a:t>
            </a:fld>
            <a:endParaRPr lang="en-US"/>
          </a:p>
        </p:txBody>
      </p:sp>
      <p:grpSp>
        <p:nvGrpSpPr>
          <p:cNvPr id="3" name="Group 2"/>
          <p:cNvGrpSpPr/>
          <p:nvPr/>
        </p:nvGrpSpPr>
        <p:grpSpPr>
          <a:xfrm>
            <a:off x="189186" y="0"/>
            <a:ext cx="5219427" cy="6553200"/>
            <a:chOff x="189186" y="0"/>
            <a:chExt cx="5219427" cy="655320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42"/>
            <a:stretch/>
          </p:blipFill>
          <p:spPr bwMode="auto">
            <a:xfrm>
              <a:off x="189186" y="0"/>
              <a:ext cx="5219427" cy="639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866368"/>
              <a:ext cx="3053208" cy="369332"/>
            </a:xfrm>
            <a:prstGeom prst="rect">
              <a:avLst/>
            </a:prstGeom>
            <a:solidFill>
              <a:schemeClr val="bg1"/>
            </a:solidFill>
          </p:spPr>
          <p:txBody>
            <a:bodyPr wrap="none" rtlCol="0">
              <a:spAutoFit/>
            </a:bodyPr>
            <a:lstStyle/>
            <a:p>
              <a:r>
                <a:rPr lang="en-US" b="1" dirty="0" smtClean="0"/>
                <a:t>Execution Time versus Map ID</a:t>
              </a:r>
              <a:endParaRPr lang="en-US" b="1" dirty="0"/>
            </a:p>
          </p:txBody>
        </p:sp>
        <p:sp>
          <p:nvSpPr>
            <p:cNvPr id="7" name="TextBox 6"/>
            <p:cNvSpPr txBox="1"/>
            <p:nvPr/>
          </p:nvSpPr>
          <p:spPr>
            <a:xfrm>
              <a:off x="588678" y="6183868"/>
              <a:ext cx="4420441" cy="369332"/>
            </a:xfrm>
            <a:prstGeom prst="rect">
              <a:avLst/>
            </a:prstGeom>
            <a:solidFill>
              <a:schemeClr val="bg1"/>
            </a:solidFill>
          </p:spPr>
          <p:txBody>
            <a:bodyPr wrap="none" rtlCol="0">
              <a:spAutoFit/>
            </a:bodyPr>
            <a:lstStyle/>
            <a:p>
              <a:r>
                <a:rPr lang="en-US" b="1" dirty="0" smtClean="0"/>
                <a:t>Number of Executing Map Tasks versus Time</a:t>
              </a:r>
              <a:endParaRPr lang="en-US" b="1" dirty="0"/>
            </a:p>
          </p:txBody>
        </p:sp>
      </p:grpSp>
    </p:spTree>
    <p:extLst>
      <p:ext uri="{BB962C8B-B14F-4D97-AF65-F5344CB8AC3E}">
        <p14:creationId xmlns:p14="http://schemas.microsoft.com/office/powerpoint/2010/main" val="905473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91200" y="274638"/>
            <a:ext cx="2895600" cy="1143000"/>
          </a:xfrm>
        </p:spPr>
        <p:txBody>
          <a:bodyPr/>
          <a:lstStyle/>
          <a:p>
            <a:r>
              <a:rPr lang="en-US" dirty="0" smtClean="0"/>
              <a:t>MDS</a:t>
            </a:r>
            <a:r>
              <a:rPr lang="en-US" dirty="0"/>
              <a:t> </a:t>
            </a:r>
            <a:r>
              <a:rPr lang="en-US" dirty="0" smtClean="0"/>
              <a:t>Azure 128 cores</a:t>
            </a:r>
            <a:endParaRPr lang="en-US" dirty="0"/>
          </a:p>
        </p:txBody>
      </p:sp>
      <p:sp>
        <p:nvSpPr>
          <p:cNvPr id="14" name="Content Placeholder 13"/>
          <p:cNvSpPr>
            <a:spLocks noGrp="1"/>
          </p:cNvSpPr>
          <p:nvPr>
            <p:ph idx="1"/>
          </p:nvPr>
        </p:nvSpPr>
        <p:spPr>
          <a:xfrm>
            <a:off x="5562600" y="1524000"/>
            <a:ext cx="3581400" cy="4525963"/>
          </a:xfrm>
        </p:spPr>
        <p:txBody>
          <a:bodyPr/>
          <a:lstStyle/>
          <a:p>
            <a:r>
              <a:rPr lang="en-US" dirty="0" smtClean="0"/>
              <a:t>Top is weak scaling</a:t>
            </a:r>
          </a:p>
          <a:p>
            <a:r>
              <a:rPr lang="en-US" dirty="0" smtClean="0"/>
              <a:t>Bottom 128 cores, vary data size</a:t>
            </a:r>
          </a:p>
          <a:p>
            <a:r>
              <a:rPr lang="en-US" dirty="0" smtClean="0"/>
              <a:t>Twister is on non virtualized Linux</a:t>
            </a:r>
          </a:p>
          <a:p>
            <a:r>
              <a:rPr lang="en-US" dirty="0" smtClean="0"/>
              <a:t>“Adjusted” takes out sequential performance difference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26</a:t>
            </a:fld>
            <a:endParaRPr lang="en-US"/>
          </a:p>
        </p:txBody>
      </p:sp>
      <p:grpSp>
        <p:nvGrpSpPr>
          <p:cNvPr id="8" name="Group 7"/>
          <p:cNvGrpSpPr/>
          <p:nvPr/>
        </p:nvGrpSpPr>
        <p:grpSpPr>
          <a:xfrm>
            <a:off x="76200" y="76200"/>
            <a:ext cx="5562600" cy="6019800"/>
            <a:chOff x="1828800" y="609600"/>
            <a:chExt cx="5276850" cy="5791200"/>
          </a:xfrm>
        </p:grpSpPr>
        <p:graphicFrame>
          <p:nvGraphicFramePr>
            <p:cNvPr id="9" name="Chart 8"/>
            <p:cNvGraphicFramePr>
              <a:graphicFrameLocks/>
            </p:cNvGraphicFramePr>
            <p:nvPr>
              <p:extLst>
                <p:ext uri="{D42A27DB-BD31-4B8C-83A1-F6EECF244321}">
                  <p14:modId xmlns:p14="http://schemas.microsoft.com/office/powerpoint/2010/main" val="120688747"/>
                </p:ext>
              </p:extLst>
            </p:nvPr>
          </p:nvGraphicFramePr>
          <p:xfrm>
            <a:off x="1828800" y="609600"/>
            <a:ext cx="5276850" cy="29956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ext uri="{D42A27DB-BD31-4B8C-83A1-F6EECF244321}">
                  <p14:modId xmlns:p14="http://schemas.microsoft.com/office/powerpoint/2010/main" val="2062541038"/>
                </p:ext>
              </p:extLst>
            </p:nvPr>
          </p:nvGraphicFramePr>
          <p:xfrm>
            <a:off x="2066925" y="3657600"/>
            <a:ext cx="4800600" cy="27432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946981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23"/>
            <a:ext cx="8229600" cy="806777"/>
          </a:xfrm>
        </p:spPr>
        <p:txBody>
          <a:bodyPr/>
          <a:lstStyle/>
          <a:p>
            <a:r>
              <a:rPr lang="en-US" dirty="0" smtClean="0"/>
              <a:t>What to use in Clouds: Cloud </a:t>
            </a:r>
            <a:r>
              <a:rPr lang="en-US" dirty="0" err="1" smtClean="0"/>
              <a:t>PaaS</a:t>
            </a:r>
            <a:endParaRPr lang="en-US" dirty="0"/>
          </a:p>
        </p:txBody>
      </p:sp>
      <p:sp>
        <p:nvSpPr>
          <p:cNvPr id="3" name="Content Placeholder 2"/>
          <p:cNvSpPr>
            <a:spLocks noGrp="1"/>
          </p:cNvSpPr>
          <p:nvPr>
            <p:ph idx="1"/>
          </p:nvPr>
        </p:nvSpPr>
        <p:spPr>
          <a:xfrm>
            <a:off x="0" y="685800"/>
            <a:ext cx="9144000" cy="4525963"/>
          </a:xfrm>
        </p:spPr>
        <p:txBody>
          <a:bodyPr/>
          <a:lstStyle/>
          <a:p>
            <a:r>
              <a:rPr lang="en-US" sz="2800" dirty="0" smtClean="0"/>
              <a:t>HDFS style </a:t>
            </a:r>
            <a:r>
              <a:rPr lang="en-US" sz="2800" b="1" dirty="0" smtClean="0"/>
              <a:t>file system </a:t>
            </a:r>
            <a:r>
              <a:rPr lang="en-US" sz="2800" dirty="0" smtClean="0"/>
              <a:t>to collocate data and computing</a:t>
            </a:r>
          </a:p>
          <a:p>
            <a:r>
              <a:rPr lang="en-US" sz="2800" b="1" dirty="0" smtClean="0"/>
              <a:t>Queues</a:t>
            </a:r>
            <a:r>
              <a:rPr lang="en-US" sz="2800" dirty="0" smtClean="0"/>
              <a:t> to manage multiple tasks</a:t>
            </a:r>
          </a:p>
          <a:p>
            <a:r>
              <a:rPr lang="en-US" sz="2800" b="1" dirty="0" smtClean="0"/>
              <a:t>Tables</a:t>
            </a:r>
            <a:r>
              <a:rPr lang="en-US" sz="2800" dirty="0" smtClean="0"/>
              <a:t> to track job information</a:t>
            </a:r>
          </a:p>
          <a:p>
            <a:r>
              <a:rPr lang="en-US" sz="2800" b="1" dirty="0" smtClean="0"/>
              <a:t>MapReduce</a:t>
            </a:r>
            <a:r>
              <a:rPr lang="en-US" sz="2800" dirty="0" smtClean="0"/>
              <a:t> and </a:t>
            </a:r>
            <a:r>
              <a:rPr lang="en-US" sz="2800" b="1" dirty="0" smtClean="0"/>
              <a:t>Iterative MapReduce </a:t>
            </a:r>
            <a:r>
              <a:rPr lang="en-US" sz="2800" dirty="0" smtClean="0"/>
              <a:t>to support parallelism</a:t>
            </a:r>
          </a:p>
          <a:p>
            <a:r>
              <a:rPr lang="en-US" sz="2800" b="1" dirty="0" smtClean="0"/>
              <a:t>Services </a:t>
            </a:r>
            <a:r>
              <a:rPr lang="en-US" sz="2800" dirty="0" smtClean="0"/>
              <a:t>for everything</a:t>
            </a:r>
          </a:p>
          <a:p>
            <a:r>
              <a:rPr lang="en-US" sz="2800" b="1" dirty="0" smtClean="0"/>
              <a:t>Portals</a:t>
            </a:r>
            <a:r>
              <a:rPr lang="en-US" sz="2800" dirty="0" smtClean="0"/>
              <a:t> as User Interface</a:t>
            </a:r>
          </a:p>
          <a:p>
            <a:r>
              <a:rPr lang="en-US" sz="2800" b="1" dirty="0" smtClean="0"/>
              <a:t>Appliances</a:t>
            </a:r>
            <a:r>
              <a:rPr lang="en-US" sz="2800" dirty="0" smtClean="0"/>
              <a:t> and </a:t>
            </a:r>
            <a:r>
              <a:rPr lang="en-US" sz="2800" b="1" dirty="0" smtClean="0"/>
              <a:t>Roles</a:t>
            </a:r>
            <a:r>
              <a:rPr lang="en-US" sz="2800" dirty="0" smtClean="0"/>
              <a:t> as customized images</a:t>
            </a:r>
          </a:p>
          <a:p>
            <a:r>
              <a:rPr lang="en-US" sz="2800" dirty="0" smtClean="0"/>
              <a:t>Software tools like </a:t>
            </a:r>
            <a:r>
              <a:rPr lang="en-US" sz="2800" b="1" dirty="0" smtClean="0"/>
              <a:t>Google App Engine, </a:t>
            </a:r>
            <a:r>
              <a:rPr lang="en-US" sz="2800" b="1" dirty="0" err="1" smtClean="0"/>
              <a:t>memcached</a:t>
            </a:r>
            <a:endParaRPr lang="en-US" sz="2800" b="1" dirty="0" smtClean="0"/>
          </a:p>
          <a:p>
            <a:r>
              <a:rPr lang="en-US" sz="2800" b="1" dirty="0" smtClean="0"/>
              <a:t>Workflow </a:t>
            </a:r>
            <a:r>
              <a:rPr lang="en-US" sz="2800" dirty="0" smtClean="0"/>
              <a:t>to link multiple services (functions)</a:t>
            </a:r>
          </a:p>
          <a:p>
            <a:r>
              <a:rPr lang="en-US" sz="2800" b="1" dirty="0" smtClean="0"/>
              <a:t>Data Parallel Languages </a:t>
            </a:r>
            <a:r>
              <a:rPr lang="en-US" sz="2800" dirty="0" smtClean="0"/>
              <a:t>like Pig; more successful than HPF?</a:t>
            </a:r>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spTree>
    <p:extLst>
      <p:ext uri="{BB962C8B-B14F-4D97-AF65-F5344CB8AC3E}">
        <p14:creationId xmlns:p14="http://schemas.microsoft.com/office/powerpoint/2010/main" val="911975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 y="304800"/>
            <a:ext cx="8991600" cy="914400"/>
          </a:xfrm>
        </p:spPr>
        <p:txBody>
          <a:bodyPr/>
          <a:lstStyle/>
          <a:p>
            <a:r>
              <a:rPr lang="en-US" sz="3600" dirty="0" smtClean="0"/>
              <a:t>What to use in Grids and Supercomputers?</a:t>
            </a:r>
            <a:br>
              <a:rPr lang="en-US" sz="3600" dirty="0" smtClean="0"/>
            </a:br>
            <a:r>
              <a:rPr lang="en-US" sz="3600" dirty="0" smtClean="0"/>
              <a:t>HPC </a:t>
            </a:r>
            <a:r>
              <a:rPr lang="en-US" sz="3600" dirty="0" err="1" smtClean="0"/>
              <a:t>PaaS</a:t>
            </a:r>
            <a:endParaRPr lang="en-US" sz="3600" dirty="0"/>
          </a:p>
        </p:txBody>
      </p:sp>
      <p:sp>
        <p:nvSpPr>
          <p:cNvPr id="3" name="Content Placeholder 2"/>
          <p:cNvSpPr>
            <a:spLocks noGrp="1"/>
          </p:cNvSpPr>
          <p:nvPr>
            <p:ph idx="1"/>
          </p:nvPr>
        </p:nvSpPr>
        <p:spPr>
          <a:xfrm>
            <a:off x="0" y="1219200"/>
            <a:ext cx="9144000" cy="4525963"/>
          </a:xfrm>
        </p:spPr>
        <p:txBody>
          <a:bodyPr/>
          <a:lstStyle/>
          <a:p>
            <a:r>
              <a:rPr lang="en-US" sz="2800" b="1" dirty="0" smtClean="0"/>
              <a:t>Services Portals</a:t>
            </a:r>
            <a:r>
              <a:rPr lang="en-US" sz="2800" dirty="0" smtClean="0"/>
              <a:t> and </a:t>
            </a:r>
            <a:r>
              <a:rPr lang="en-US" sz="2800" b="1" dirty="0" smtClean="0"/>
              <a:t>Workflow</a:t>
            </a:r>
            <a:r>
              <a:rPr lang="en-US" sz="2800" dirty="0" smtClean="0"/>
              <a:t> as in clouds</a:t>
            </a:r>
          </a:p>
          <a:p>
            <a:r>
              <a:rPr lang="en-US" sz="2800" b="1" dirty="0" smtClean="0"/>
              <a:t>MPI </a:t>
            </a:r>
            <a:r>
              <a:rPr lang="en-US" sz="2800" dirty="0" smtClean="0"/>
              <a:t>and </a:t>
            </a:r>
            <a:r>
              <a:rPr lang="en-US" sz="2800" b="1" dirty="0" smtClean="0"/>
              <a:t>GPU/multicore threaded</a:t>
            </a:r>
            <a:r>
              <a:rPr lang="en-US" sz="2800" dirty="0" smtClean="0"/>
              <a:t> parallelism</a:t>
            </a:r>
          </a:p>
          <a:p>
            <a:r>
              <a:rPr lang="en-US" sz="2800" b="1" dirty="0" smtClean="0"/>
              <a:t>GridFTP </a:t>
            </a:r>
            <a:r>
              <a:rPr lang="en-US" sz="2800" dirty="0" smtClean="0"/>
              <a:t>and high speed networking</a:t>
            </a:r>
          </a:p>
          <a:p>
            <a:r>
              <a:rPr lang="en-US" sz="2800" b="1" dirty="0" smtClean="0"/>
              <a:t>Wonderful libraries </a:t>
            </a:r>
            <a:r>
              <a:rPr lang="en-US" sz="2800" dirty="0" smtClean="0"/>
              <a:t>supporting parallel linear algebra, particle evolution, partial differential equation solution</a:t>
            </a:r>
          </a:p>
          <a:p>
            <a:r>
              <a:rPr lang="en-US" sz="2800" b="1" dirty="0" smtClean="0"/>
              <a:t>Globus, Condor, SAGA, Unicore, Genesis </a:t>
            </a:r>
            <a:r>
              <a:rPr lang="en-US" sz="2800" dirty="0" smtClean="0"/>
              <a:t>for Grids</a:t>
            </a:r>
          </a:p>
          <a:p>
            <a:r>
              <a:rPr lang="en-US" sz="2800" b="1" dirty="0" smtClean="0"/>
              <a:t>Parallel I/O </a:t>
            </a:r>
            <a:r>
              <a:rPr lang="en-US" sz="2800" dirty="0" smtClean="0"/>
              <a:t>for high performance in an application</a:t>
            </a:r>
          </a:p>
          <a:p>
            <a:r>
              <a:rPr lang="en-US" sz="2800" b="1" dirty="0" smtClean="0"/>
              <a:t>Wide area File System </a:t>
            </a:r>
            <a:r>
              <a:rPr lang="en-US" sz="2800" dirty="0" smtClean="0"/>
              <a:t>(e.g. Lustre) supporting file sharing</a:t>
            </a:r>
          </a:p>
          <a:p>
            <a:r>
              <a:rPr lang="en-US" sz="2800" dirty="0" smtClean="0"/>
              <a:t>This is a rather different style of </a:t>
            </a:r>
            <a:r>
              <a:rPr lang="en-US" sz="2800" b="1" dirty="0" err="1" smtClean="0"/>
              <a:t>PaaS</a:t>
            </a:r>
            <a:r>
              <a:rPr lang="en-US" sz="2800" dirty="0" smtClean="0"/>
              <a:t> from clouds – </a:t>
            </a:r>
            <a:br>
              <a:rPr lang="en-US" sz="2800" dirty="0" smtClean="0"/>
            </a:br>
            <a:r>
              <a:rPr lang="en-US" sz="2800" b="1" dirty="0" smtClean="0"/>
              <a:t>shouldn’t we unify</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28</a:t>
            </a:fld>
            <a:endParaRPr lang="en-US"/>
          </a:p>
        </p:txBody>
      </p:sp>
    </p:spTree>
    <p:extLst>
      <p:ext uri="{BB962C8B-B14F-4D97-AF65-F5344CB8AC3E}">
        <p14:creationId xmlns:p14="http://schemas.microsoft.com/office/powerpoint/2010/main" val="1717100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Is </a:t>
            </a:r>
            <a:r>
              <a:rPr lang="en-US" dirty="0" err="1" smtClean="0"/>
              <a:t>PaaS</a:t>
            </a:r>
            <a:r>
              <a:rPr lang="en-US" dirty="0" smtClean="0"/>
              <a:t> a good idea?</a:t>
            </a:r>
            <a:endParaRPr lang="en-US" dirty="0"/>
          </a:p>
        </p:txBody>
      </p:sp>
      <p:sp>
        <p:nvSpPr>
          <p:cNvPr id="3" name="Content Placeholder 2"/>
          <p:cNvSpPr>
            <a:spLocks noGrp="1"/>
          </p:cNvSpPr>
          <p:nvPr>
            <p:ph idx="1"/>
          </p:nvPr>
        </p:nvSpPr>
        <p:spPr>
          <a:xfrm>
            <a:off x="-17318" y="685800"/>
            <a:ext cx="9144000" cy="4525963"/>
          </a:xfrm>
        </p:spPr>
        <p:txBody>
          <a:bodyPr/>
          <a:lstStyle/>
          <a:p>
            <a:r>
              <a:rPr lang="en-US" sz="2800" dirty="0" smtClean="0"/>
              <a:t>If you have </a:t>
            </a:r>
            <a:r>
              <a:rPr lang="en-US" sz="2800" b="1" dirty="0" smtClean="0"/>
              <a:t>existing code</a:t>
            </a:r>
            <a:r>
              <a:rPr lang="en-US" sz="2800" dirty="0" smtClean="0"/>
              <a:t>, </a:t>
            </a:r>
            <a:r>
              <a:rPr lang="en-US" sz="2800" dirty="0" err="1" smtClean="0"/>
              <a:t>PaaS</a:t>
            </a:r>
            <a:r>
              <a:rPr lang="en-US" sz="2800" dirty="0" smtClean="0"/>
              <a:t> may not be very relevant immediately</a:t>
            </a:r>
          </a:p>
          <a:p>
            <a:pPr lvl="1"/>
            <a:r>
              <a:rPr lang="en-US" sz="2400" dirty="0" smtClean="0"/>
              <a:t>Just need </a:t>
            </a:r>
            <a:r>
              <a:rPr lang="en-US" sz="2400" b="1" dirty="0" smtClean="0"/>
              <a:t>IaaS</a:t>
            </a:r>
            <a:r>
              <a:rPr lang="en-US" sz="2400" dirty="0" smtClean="0"/>
              <a:t> to put code on clouds</a:t>
            </a:r>
          </a:p>
          <a:p>
            <a:r>
              <a:rPr lang="en-US" sz="2800" dirty="0" smtClean="0"/>
              <a:t>But surely it must be good to offer </a:t>
            </a:r>
            <a:r>
              <a:rPr lang="en-US" sz="2800" b="1" dirty="0" smtClean="0"/>
              <a:t>high level tools</a:t>
            </a:r>
            <a:r>
              <a:rPr lang="en-US" sz="2800" dirty="0" smtClean="0"/>
              <a:t>?</a:t>
            </a:r>
          </a:p>
          <a:p>
            <a:r>
              <a:rPr lang="en-US" sz="2800" dirty="0" smtClean="0"/>
              <a:t>For  example, Twister4Azure is built on top of Azure </a:t>
            </a:r>
            <a:r>
              <a:rPr lang="en-US" sz="2800" b="1" dirty="0" smtClean="0"/>
              <a:t>tables</a:t>
            </a:r>
            <a:r>
              <a:rPr lang="en-US" sz="2800" dirty="0" smtClean="0"/>
              <a:t>, </a:t>
            </a:r>
            <a:r>
              <a:rPr lang="en-US" sz="2800" b="1" dirty="0" smtClean="0"/>
              <a:t>queues</a:t>
            </a:r>
            <a:r>
              <a:rPr lang="en-US" sz="2800" dirty="0" smtClean="0"/>
              <a:t>, </a:t>
            </a:r>
            <a:r>
              <a:rPr lang="en-US" sz="2800" b="1" dirty="0" smtClean="0"/>
              <a:t>storage</a:t>
            </a:r>
          </a:p>
          <a:p>
            <a:r>
              <a:rPr lang="en-US" sz="2800" dirty="0" smtClean="0"/>
              <a:t>Historically </a:t>
            </a:r>
            <a:r>
              <a:rPr lang="en-US" sz="2800" b="1" dirty="0" smtClean="0"/>
              <a:t>HPCC</a:t>
            </a:r>
            <a:r>
              <a:rPr lang="en-US" sz="2800" dirty="0" smtClean="0"/>
              <a:t> 1990-2000 built MPI, libraries, (parallel) compilers ..</a:t>
            </a:r>
          </a:p>
          <a:p>
            <a:r>
              <a:rPr lang="en-US" sz="2800" b="1" dirty="0" smtClean="0"/>
              <a:t>Grids</a:t>
            </a:r>
            <a:r>
              <a:rPr lang="en-US" sz="2800" dirty="0" smtClean="0"/>
              <a:t> 2000-2010 built federation, scheduling, portals and workflow</a:t>
            </a:r>
          </a:p>
          <a:p>
            <a:r>
              <a:rPr lang="en-US" sz="2800" b="1" dirty="0" smtClean="0"/>
              <a:t>Clouds </a:t>
            </a:r>
            <a:r>
              <a:rPr lang="en-US" sz="2800" dirty="0" smtClean="0"/>
              <a:t>2010-…. have a fresh interest in powerful programming models </a:t>
            </a:r>
          </a:p>
          <a:p>
            <a:endParaRPr lang="en-US" sz="2800" dirty="0" smtClean="0"/>
          </a:p>
          <a:p>
            <a:pPr lvl="1"/>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29</a:t>
            </a:fld>
            <a:endParaRPr lang="en-US"/>
          </a:p>
        </p:txBody>
      </p:sp>
    </p:spTree>
    <p:extLst>
      <p:ext uri="{BB962C8B-B14F-4D97-AF65-F5344CB8AC3E}">
        <p14:creationId xmlns:p14="http://schemas.microsoft.com/office/powerpoint/2010/main" val="4250731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a:p>
            <a:r>
              <a:rPr lang="en-US" sz="2400" dirty="0" smtClean="0"/>
              <a:t>Specialized </a:t>
            </a:r>
            <a:r>
              <a:rPr lang="en-US" sz="2400" b="1" dirty="0" smtClean="0"/>
              <a:t>visualization</a:t>
            </a:r>
            <a:r>
              <a:rPr lang="en-US" sz="2400" dirty="0" smtClean="0"/>
              <a:t>, </a:t>
            </a:r>
            <a:r>
              <a:rPr lang="en-US" sz="2400" b="1" dirty="0" smtClean="0"/>
              <a:t>shared memory parallelization </a:t>
            </a:r>
            <a:r>
              <a:rPr lang="en-US" sz="2400" dirty="0" smtClean="0"/>
              <a:t>etc. </a:t>
            </a:r>
            <a:r>
              <a:rPr lang="en-US" sz="2400" dirty="0"/>
              <a:t>machines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3</a:t>
            </a:fld>
            <a:endParaRPr lang="en-US" dirty="0"/>
          </a:p>
        </p:txBody>
      </p:sp>
    </p:spTree>
    <p:extLst>
      <p:ext uri="{BB962C8B-B14F-4D97-AF65-F5344CB8AC3E}">
        <p14:creationId xmlns:p14="http://schemas.microsoft.com/office/powerpoint/2010/main" val="307861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423"/>
            <a:ext cx="8229600" cy="882977"/>
          </a:xfrm>
        </p:spPr>
        <p:txBody>
          <a:bodyPr/>
          <a:lstStyle/>
          <a:p>
            <a:r>
              <a:rPr lang="en-US" dirty="0" smtClean="0"/>
              <a:t>How to use Clouds I</a:t>
            </a:r>
            <a:endParaRPr lang="en-US" dirty="0"/>
          </a:p>
        </p:txBody>
      </p:sp>
      <p:sp>
        <p:nvSpPr>
          <p:cNvPr id="3" name="Content Placeholder 2"/>
          <p:cNvSpPr>
            <a:spLocks noGrp="1"/>
          </p:cNvSpPr>
          <p:nvPr>
            <p:ph idx="1"/>
          </p:nvPr>
        </p:nvSpPr>
        <p:spPr>
          <a:xfrm>
            <a:off x="228600" y="762000"/>
            <a:ext cx="8763000" cy="4525963"/>
          </a:xfrm>
        </p:spPr>
        <p:txBody>
          <a:bodyPr/>
          <a:lstStyle/>
          <a:p>
            <a:pPr marL="457200" indent="-457200">
              <a:buFont typeface="+mj-lt"/>
              <a:buAutoNum type="arabicParenR"/>
            </a:pPr>
            <a:r>
              <a:rPr lang="en-US" sz="2400" b="1" dirty="0" smtClean="0"/>
              <a:t>Build </a:t>
            </a:r>
            <a:r>
              <a:rPr lang="en-US" sz="2400" b="1" dirty="0"/>
              <a:t>the application as a service.</a:t>
            </a:r>
            <a:r>
              <a:rPr lang="en-US" sz="2400" dirty="0"/>
              <a:t>   Because you are deploying one or more full virtual machines and because clouds are designed to host web services, you want your application to support multiple users or, at least, a sequence of multiple executions.   </a:t>
            </a:r>
            <a:endParaRPr lang="en-US" sz="2400" dirty="0" smtClean="0"/>
          </a:p>
          <a:p>
            <a:pPr lvl="1">
              <a:buFont typeface="Arial" pitchFamily="34" charset="0"/>
              <a:buChar char="•"/>
            </a:pPr>
            <a:r>
              <a:rPr lang="en-US" sz="2000" dirty="0" smtClean="0"/>
              <a:t>If </a:t>
            </a:r>
            <a:r>
              <a:rPr lang="en-US" sz="2000" dirty="0"/>
              <a:t>you are not using the application, scale down the number of servers and scale up with demand.  </a:t>
            </a:r>
            <a:endParaRPr lang="en-US" sz="2000" dirty="0" smtClean="0"/>
          </a:p>
          <a:p>
            <a:pPr lvl="1">
              <a:buFont typeface="Arial" pitchFamily="34" charset="0"/>
              <a:buChar char="•"/>
            </a:pPr>
            <a:r>
              <a:rPr lang="en-US" sz="2000" dirty="0" smtClean="0"/>
              <a:t>Attempting </a:t>
            </a:r>
            <a:r>
              <a:rPr lang="en-US" sz="2000" dirty="0"/>
              <a:t>to deploy 100 VMs to run a program that executes for 10 minutes is a waste of resources because the deployment may take more than 10 minutes.  </a:t>
            </a:r>
            <a:endParaRPr lang="en-US" sz="2000" dirty="0" smtClean="0"/>
          </a:p>
          <a:p>
            <a:pPr lvl="1">
              <a:buFont typeface="Arial" pitchFamily="34" charset="0"/>
              <a:buChar char="•"/>
            </a:pPr>
            <a:r>
              <a:rPr lang="en-US" sz="2000" dirty="0" smtClean="0"/>
              <a:t>To </a:t>
            </a:r>
            <a:r>
              <a:rPr lang="en-US" sz="2000" dirty="0"/>
              <a:t>minimize start up time one needs to have services running continuously ready to process the incoming demand.</a:t>
            </a:r>
          </a:p>
          <a:p>
            <a:pPr marL="457200" indent="-457200">
              <a:buFont typeface="+mj-lt"/>
              <a:buAutoNum type="arabicParenR"/>
            </a:pPr>
            <a:r>
              <a:rPr lang="en-US" sz="2400" b="1" dirty="0" smtClean="0"/>
              <a:t>Build </a:t>
            </a:r>
            <a:r>
              <a:rPr lang="en-US" sz="2400" b="1" dirty="0"/>
              <a:t>on existing cloud deployments.</a:t>
            </a:r>
            <a:r>
              <a:rPr lang="en-US" sz="2400" dirty="0"/>
              <a:t>   </a:t>
            </a:r>
            <a:r>
              <a:rPr lang="en-US" sz="2400" dirty="0" smtClean="0"/>
              <a:t>For example </a:t>
            </a:r>
            <a:r>
              <a:rPr lang="en-US" sz="2400" dirty="0"/>
              <a:t>use an existing </a:t>
            </a:r>
            <a:r>
              <a:rPr lang="en-US" sz="2400" dirty="0" smtClean="0"/>
              <a:t>MapReduce </a:t>
            </a:r>
            <a:r>
              <a:rPr lang="en-US" sz="2400" dirty="0"/>
              <a:t>deployment such as Hadoop </a:t>
            </a:r>
            <a:r>
              <a:rPr lang="en-US" sz="2400" dirty="0" smtClean="0"/>
              <a:t>or existing Roles and Appliances (Images)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30</a:t>
            </a:fld>
            <a:endParaRPr lang="en-US"/>
          </a:p>
        </p:txBody>
      </p:sp>
    </p:spTree>
    <p:extLst>
      <p:ext uri="{BB962C8B-B14F-4D97-AF65-F5344CB8AC3E}">
        <p14:creationId xmlns:p14="http://schemas.microsoft.com/office/powerpoint/2010/main" val="194806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a:t>How to use Clouds </a:t>
            </a:r>
            <a:r>
              <a:rPr lang="en-US" dirty="0" smtClean="0"/>
              <a:t>II</a:t>
            </a:r>
            <a:endParaRPr lang="en-US" dirty="0"/>
          </a:p>
        </p:txBody>
      </p:sp>
      <p:sp>
        <p:nvSpPr>
          <p:cNvPr id="3" name="Content Placeholder 2"/>
          <p:cNvSpPr>
            <a:spLocks noGrp="1"/>
          </p:cNvSpPr>
          <p:nvPr>
            <p:ph idx="1"/>
          </p:nvPr>
        </p:nvSpPr>
        <p:spPr>
          <a:xfrm>
            <a:off x="76200" y="762000"/>
            <a:ext cx="9067800" cy="4525963"/>
          </a:xfrm>
        </p:spPr>
        <p:txBody>
          <a:bodyPr/>
          <a:lstStyle/>
          <a:p>
            <a:pPr marL="457200" indent="-457200">
              <a:buFont typeface="+mj-lt"/>
              <a:buAutoNum type="arabicParenR" startAt="3"/>
            </a:pPr>
            <a:r>
              <a:rPr lang="en-US" sz="2400" b="1" dirty="0" smtClean="0"/>
              <a:t>Use </a:t>
            </a:r>
            <a:r>
              <a:rPr lang="en-US" sz="2400" b="1" dirty="0" err="1"/>
              <a:t>PaaS</a:t>
            </a:r>
            <a:r>
              <a:rPr lang="en-US" sz="2400" b="1" dirty="0"/>
              <a:t> if possible.  </a:t>
            </a:r>
            <a:r>
              <a:rPr lang="en-US" sz="2400" dirty="0"/>
              <a:t>For platform-as-a-service clouds like Azure use the tools that are provided such as queues, web and worker roles and blob, table and SQL storage.  </a:t>
            </a:r>
            <a:endParaRPr lang="en-US" sz="2400" dirty="0" smtClean="0"/>
          </a:p>
          <a:p>
            <a:pPr marL="857250" lvl="1" indent="-457200">
              <a:buFont typeface="+mj-lt"/>
              <a:buAutoNum type="arabicParenR" startAt="3"/>
            </a:pPr>
            <a:r>
              <a:rPr lang="en-US" sz="2000" dirty="0" smtClean="0"/>
              <a:t>Note HPC systems don’t offer much in </a:t>
            </a:r>
            <a:r>
              <a:rPr lang="en-US" sz="2000" dirty="0" err="1" smtClean="0"/>
              <a:t>PaaS</a:t>
            </a:r>
            <a:r>
              <a:rPr lang="en-US" sz="2000" dirty="0" smtClean="0"/>
              <a:t> area</a:t>
            </a:r>
            <a:endParaRPr lang="en-US" sz="2000" dirty="0"/>
          </a:p>
          <a:p>
            <a:pPr marL="457200" indent="-457200">
              <a:buFont typeface="+mj-lt"/>
              <a:buAutoNum type="arabicParenR" startAt="3"/>
            </a:pPr>
            <a:r>
              <a:rPr lang="en-US" sz="2400" b="1" dirty="0" smtClean="0"/>
              <a:t>Design </a:t>
            </a:r>
            <a:r>
              <a:rPr lang="en-US" sz="2400" b="1" dirty="0"/>
              <a:t>for failure.</a:t>
            </a:r>
            <a:r>
              <a:rPr lang="en-US" sz="2400" dirty="0"/>
              <a:t>   Applications that are services that run forever will experience failures.   The cloud has mechanisms that automatically recover lost resources, but the application needs to be designed to be fault tolerant. </a:t>
            </a:r>
            <a:endParaRPr lang="en-US" sz="2400" dirty="0" smtClean="0"/>
          </a:p>
          <a:p>
            <a:pPr marL="857250" lvl="1" indent="-457200">
              <a:buFont typeface="Arial" pitchFamily="34" charset="0"/>
              <a:buChar char="•"/>
            </a:pPr>
            <a:r>
              <a:rPr lang="en-US" sz="2000" dirty="0" smtClean="0"/>
              <a:t>In </a:t>
            </a:r>
            <a:r>
              <a:rPr lang="en-US" sz="2000" dirty="0"/>
              <a:t>particular, environments like MapReduce (Hadoop, Daytona, Twister4Azure) will automatically recover many explicit failures and adopt scheduling strategies that recover performance "failures" from for example delayed tasks. </a:t>
            </a:r>
            <a:endParaRPr lang="en-US" sz="2000" dirty="0" smtClean="0"/>
          </a:p>
          <a:p>
            <a:pPr marL="857250" lvl="1" indent="-457200">
              <a:buFont typeface="Arial" pitchFamily="34" charset="0"/>
              <a:buChar char="•"/>
            </a:pPr>
            <a:r>
              <a:rPr lang="en-US" sz="2000" dirty="0" smtClean="0"/>
              <a:t>One </a:t>
            </a:r>
            <a:r>
              <a:rPr lang="en-US" sz="2000" dirty="0"/>
              <a:t>expects an increasing number of such Platform features to be offered by clouds and users will still need to program in  a fashion that allows task failures but be rewarded by environments that transparently cope with these failures</a:t>
            </a:r>
            <a:r>
              <a:rPr lang="en-US" sz="2000" dirty="0" smtClean="0"/>
              <a:t>. (Need to build more such robust environments)</a:t>
            </a:r>
            <a:endParaRPr lang="en-US" sz="2000" dirty="0"/>
          </a:p>
          <a:p>
            <a:pPr marL="514350" indent="-514350">
              <a:buFont typeface="+mj-lt"/>
              <a:buAutoNum type="arabicParenR" startAt="3"/>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31</a:t>
            </a:fld>
            <a:endParaRPr lang="en-US"/>
          </a:p>
        </p:txBody>
      </p:sp>
    </p:spTree>
    <p:extLst>
      <p:ext uri="{BB962C8B-B14F-4D97-AF65-F5344CB8AC3E}">
        <p14:creationId xmlns:p14="http://schemas.microsoft.com/office/powerpoint/2010/main" val="5130776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62000"/>
          </a:xfrm>
        </p:spPr>
        <p:txBody>
          <a:bodyPr/>
          <a:lstStyle/>
          <a:p>
            <a:r>
              <a:rPr lang="en-US" dirty="0"/>
              <a:t>How to use Clouds </a:t>
            </a:r>
            <a:r>
              <a:rPr lang="en-US" dirty="0" smtClean="0"/>
              <a:t>III</a:t>
            </a:r>
            <a:endParaRPr lang="en-US" dirty="0"/>
          </a:p>
        </p:txBody>
      </p:sp>
      <p:sp>
        <p:nvSpPr>
          <p:cNvPr id="3" name="Content Placeholder 2"/>
          <p:cNvSpPr>
            <a:spLocks noGrp="1"/>
          </p:cNvSpPr>
          <p:nvPr>
            <p:ph idx="1"/>
          </p:nvPr>
        </p:nvSpPr>
        <p:spPr>
          <a:xfrm>
            <a:off x="22781" y="685800"/>
            <a:ext cx="8229600" cy="5181600"/>
          </a:xfrm>
        </p:spPr>
        <p:txBody>
          <a:bodyPr/>
          <a:lstStyle/>
          <a:p>
            <a:pPr marL="457200" indent="-457200">
              <a:buFont typeface="+mj-lt"/>
              <a:buAutoNum type="arabicParenR" startAt="5"/>
            </a:pPr>
            <a:r>
              <a:rPr lang="en-US" sz="2400" b="1" dirty="0" smtClean="0"/>
              <a:t>Use </a:t>
            </a:r>
            <a:r>
              <a:rPr lang="en-US" sz="2400" b="1" dirty="0"/>
              <a:t>as a Service where possible.</a:t>
            </a:r>
            <a:r>
              <a:rPr lang="en-US" sz="2400" dirty="0"/>
              <a:t> Capabilities such as </a:t>
            </a:r>
            <a:r>
              <a:rPr lang="en-US" sz="2400" dirty="0" err="1"/>
              <a:t>SQLaaS</a:t>
            </a:r>
            <a:r>
              <a:rPr lang="en-US" sz="2400" dirty="0"/>
              <a:t> (database as a service or a database appliance) provide a friendlier approach than the traditional non-cloud approach exemplified by installing MySQL on the local disk. </a:t>
            </a:r>
          </a:p>
          <a:p>
            <a:pPr lvl="1">
              <a:buFont typeface="Arial" pitchFamily="34" charset="0"/>
              <a:buChar char="•"/>
            </a:pPr>
            <a:r>
              <a:rPr lang="en-US" sz="2000" dirty="0"/>
              <a:t>Suggest that  many prepackaged </a:t>
            </a:r>
            <a:r>
              <a:rPr lang="en-US" sz="2000" dirty="0" err="1"/>
              <a:t>aaS</a:t>
            </a:r>
            <a:r>
              <a:rPr lang="en-US" sz="2000" dirty="0"/>
              <a:t> capabilities such as </a:t>
            </a:r>
            <a:r>
              <a:rPr lang="en-US" sz="2000" dirty="0">
                <a:solidFill>
                  <a:srgbClr val="FF0000"/>
                </a:solidFill>
              </a:rPr>
              <a:t>Workflow as a Service </a:t>
            </a:r>
            <a:r>
              <a:rPr lang="en-US" sz="2000" dirty="0"/>
              <a:t>for eScience will be developed and simplify the development of sophisticated applications.</a:t>
            </a:r>
          </a:p>
          <a:p>
            <a:pPr marL="457200" indent="-457200">
              <a:buFont typeface="+mj-lt"/>
              <a:buAutoNum type="arabicParenR" startAt="5"/>
            </a:pPr>
            <a:r>
              <a:rPr lang="en-US" sz="2400" b="1" dirty="0" smtClean="0"/>
              <a:t>Moving </a:t>
            </a:r>
            <a:r>
              <a:rPr lang="en-US" sz="2400" b="1" dirty="0"/>
              <a:t>Data is a challenge.</a:t>
            </a:r>
            <a:r>
              <a:rPr lang="en-US" sz="2400" dirty="0"/>
              <a:t>   The general rule is that one should move computation to the data, but if the only computational resource available is a the cloud, you are stuck if the data is not also there. </a:t>
            </a:r>
            <a:endParaRPr lang="en-US" sz="2400" dirty="0" smtClean="0"/>
          </a:p>
          <a:p>
            <a:pPr marL="857250" lvl="1" indent="-457200">
              <a:buFont typeface="Arial" pitchFamily="34" charset="0"/>
              <a:buChar char="•"/>
            </a:pPr>
            <a:r>
              <a:rPr lang="en-US" sz="2000" dirty="0" smtClean="0"/>
              <a:t>Persuade Cloud Vendor to host your data free in cloud</a:t>
            </a:r>
          </a:p>
          <a:p>
            <a:pPr marL="857250" lvl="1" indent="-457200">
              <a:buFont typeface="Arial" pitchFamily="34" charset="0"/>
              <a:buChar char="•"/>
            </a:pPr>
            <a:r>
              <a:rPr lang="en-US" sz="2000" dirty="0" smtClean="0"/>
              <a:t>Persuade Internet2 to provide good link to Cloud</a:t>
            </a:r>
          </a:p>
          <a:p>
            <a:pPr marL="857250" lvl="1" indent="-457200">
              <a:buFont typeface="Arial" pitchFamily="34" charset="0"/>
              <a:buChar char="•"/>
            </a:pPr>
            <a:r>
              <a:rPr lang="en-US" sz="2000" dirty="0" smtClean="0"/>
              <a:t>Decide on Object Store v. HDFS style (or v. Lustre WAFS on HPC)</a:t>
            </a:r>
            <a:endParaRPr lang="en-US" sz="2000" dirty="0"/>
          </a:p>
          <a:p>
            <a:pPr marL="514350" indent="-514350">
              <a:buFont typeface="+mj-lt"/>
              <a:buAutoNum type="arabicParenR" startAt="5"/>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32</a:t>
            </a:fld>
            <a:endParaRPr lang="en-US"/>
          </a:p>
        </p:txBody>
      </p:sp>
    </p:spTree>
    <p:extLst>
      <p:ext uri="{BB962C8B-B14F-4D97-AF65-F5344CB8AC3E}">
        <p14:creationId xmlns:p14="http://schemas.microsoft.com/office/powerpoint/2010/main" val="29676985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t>aaS</a:t>
            </a:r>
            <a:r>
              <a:rPr lang="en-US" dirty="0" smtClean="0"/>
              <a:t> versus Roles/Appliances</a:t>
            </a:r>
            <a:endParaRPr lang="en-US" dirty="0"/>
          </a:p>
        </p:txBody>
      </p:sp>
      <p:sp>
        <p:nvSpPr>
          <p:cNvPr id="3" name="Content Placeholder 2"/>
          <p:cNvSpPr>
            <a:spLocks noGrp="1"/>
          </p:cNvSpPr>
          <p:nvPr>
            <p:ph idx="1"/>
          </p:nvPr>
        </p:nvSpPr>
        <p:spPr>
          <a:xfrm>
            <a:off x="0" y="990600"/>
            <a:ext cx="9067800" cy="4525963"/>
          </a:xfrm>
        </p:spPr>
        <p:txBody>
          <a:bodyPr/>
          <a:lstStyle/>
          <a:p>
            <a:r>
              <a:rPr lang="en-US" sz="2800" dirty="0" smtClean="0"/>
              <a:t>If you package a capability X as </a:t>
            </a:r>
            <a:r>
              <a:rPr lang="en-US" sz="2800" b="1" dirty="0" err="1" smtClean="0"/>
              <a:t>XaaS</a:t>
            </a:r>
            <a:r>
              <a:rPr lang="en-US" sz="2800" dirty="0" smtClean="0"/>
              <a:t>, it runs on a separate VM and you interact with messages</a:t>
            </a:r>
          </a:p>
          <a:p>
            <a:pPr lvl="1"/>
            <a:r>
              <a:rPr lang="en-US" sz="2400" b="1" dirty="0" err="1"/>
              <a:t>SQLaaS</a:t>
            </a:r>
            <a:r>
              <a:rPr lang="en-US" sz="2400" dirty="0"/>
              <a:t> offers databases via messages similar to old JDBC </a:t>
            </a:r>
            <a:r>
              <a:rPr lang="en-US" sz="2400" dirty="0" smtClean="0"/>
              <a:t>model</a:t>
            </a:r>
          </a:p>
          <a:p>
            <a:r>
              <a:rPr lang="en-US" sz="2800" dirty="0" smtClean="0"/>
              <a:t>If you build a </a:t>
            </a:r>
            <a:r>
              <a:rPr lang="en-US" sz="2800" b="1" dirty="0" smtClean="0"/>
              <a:t>role</a:t>
            </a:r>
            <a:r>
              <a:rPr lang="en-US" sz="2800" dirty="0" smtClean="0"/>
              <a:t> or </a:t>
            </a:r>
            <a:r>
              <a:rPr lang="en-US" sz="2800" b="1" dirty="0" smtClean="0"/>
              <a:t>appliance</a:t>
            </a:r>
            <a:r>
              <a:rPr lang="en-US" sz="2800" dirty="0" smtClean="0"/>
              <a:t> with X, then X built into VM and you just need to add your own code and run</a:t>
            </a:r>
          </a:p>
          <a:p>
            <a:pPr lvl="1"/>
            <a:r>
              <a:rPr lang="en-US" sz="2400" b="1" dirty="0" smtClean="0"/>
              <a:t>Generalized worker role </a:t>
            </a:r>
            <a:r>
              <a:rPr lang="en-US" sz="2400" dirty="0" smtClean="0"/>
              <a:t>builds in I/O and scheduling</a:t>
            </a:r>
          </a:p>
          <a:p>
            <a:r>
              <a:rPr lang="en-US" sz="2800" dirty="0" smtClean="0"/>
              <a:t>Lets take all capabilities – MPI, MapReduce, Workflow .. – and offer as </a:t>
            </a:r>
            <a:r>
              <a:rPr lang="en-US" sz="2800" b="1" dirty="0" smtClean="0"/>
              <a:t>roles</a:t>
            </a:r>
            <a:r>
              <a:rPr lang="en-US" sz="2800" dirty="0" smtClean="0"/>
              <a:t> or </a:t>
            </a:r>
            <a:r>
              <a:rPr lang="en-US" sz="2800" b="1" dirty="0" err="1" smtClean="0"/>
              <a:t>aaS</a:t>
            </a:r>
            <a:r>
              <a:rPr lang="en-US" sz="2800" b="1" dirty="0" smtClean="0"/>
              <a:t> </a:t>
            </a:r>
            <a:r>
              <a:rPr lang="en-US" sz="2800" dirty="0" smtClean="0"/>
              <a:t>(or both)</a:t>
            </a:r>
          </a:p>
          <a:p>
            <a:r>
              <a:rPr lang="en-US" sz="2800" dirty="0" smtClean="0"/>
              <a:t>Perhaps workflow has a controller  </a:t>
            </a:r>
            <a:r>
              <a:rPr lang="en-US" sz="2800" dirty="0" err="1" smtClean="0"/>
              <a:t>aaS</a:t>
            </a:r>
            <a:r>
              <a:rPr lang="en-US" sz="2800" dirty="0" smtClean="0"/>
              <a:t> with graphical design tool while runtime packaged in a role?</a:t>
            </a:r>
          </a:p>
          <a:p>
            <a:r>
              <a:rPr lang="en-US" sz="2800" dirty="0" smtClean="0"/>
              <a:t>Need to think through packaging of parallelism</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33</a:t>
            </a:fld>
            <a:endParaRPr lang="en-US"/>
          </a:p>
        </p:txBody>
      </p:sp>
    </p:spTree>
    <p:extLst>
      <p:ext uri="{BB962C8B-B14F-4D97-AF65-F5344CB8AC3E}">
        <p14:creationId xmlns:p14="http://schemas.microsoft.com/office/powerpoint/2010/main" val="704664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t>Private Clouds</a:t>
            </a:r>
            <a:endParaRPr lang="en-US" dirty="0"/>
          </a:p>
        </p:txBody>
      </p:sp>
      <p:sp>
        <p:nvSpPr>
          <p:cNvPr id="3" name="Content Placeholder 2"/>
          <p:cNvSpPr>
            <a:spLocks noGrp="1"/>
          </p:cNvSpPr>
          <p:nvPr>
            <p:ph idx="1"/>
          </p:nvPr>
        </p:nvSpPr>
        <p:spPr>
          <a:xfrm>
            <a:off x="0" y="685800"/>
            <a:ext cx="8839200" cy="5410200"/>
          </a:xfrm>
        </p:spPr>
        <p:txBody>
          <a:bodyPr/>
          <a:lstStyle/>
          <a:p>
            <a:r>
              <a:rPr lang="en-US" sz="2400" dirty="0" smtClean="0"/>
              <a:t>Define as non commercial cloud used to support science</a:t>
            </a:r>
          </a:p>
          <a:p>
            <a:r>
              <a:rPr lang="en-US" sz="2400" b="1" dirty="0" smtClean="0"/>
              <a:t>What does it take to make </a:t>
            </a:r>
            <a:r>
              <a:rPr lang="en-US" sz="2400" b="1" dirty="0"/>
              <a:t>private cloud platforms competitive with commercial </a:t>
            </a:r>
            <a:r>
              <a:rPr lang="en-US" sz="2400" b="1" dirty="0" smtClean="0"/>
              <a:t>systems?</a:t>
            </a:r>
            <a:endParaRPr lang="en-US" sz="2400" b="1" dirty="0"/>
          </a:p>
          <a:p>
            <a:r>
              <a:rPr lang="en-US" sz="2400" dirty="0"/>
              <a:t>Plenty of work at </a:t>
            </a:r>
            <a:r>
              <a:rPr lang="en-US" sz="2400" b="1" dirty="0"/>
              <a:t>VM management level </a:t>
            </a:r>
            <a:r>
              <a:rPr lang="en-US" sz="2400" dirty="0"/>
              <a:t>with Eucalyptus, Nimbus, OpenNebula, OpenStack </a:t>
            </a:r>
            <a:endParaRPr lang="en-US" sz="2400" dirty="0" smtClean="0"/>
          </a:p>
          <a:p>
            <a:pPr lvl="1"/>
            <a:r>
              <a:rPr lang="en-US" sz="2000" dirty="0" smtClean="0"/>
              <a:t>Only now maturing</a:t>
            </a:r>
          </a:p>
          <a:p>
            <a:pPr lvl="1"/>
            <a:r>
              <a:rPr lang="en-US" sz="2000" dirty="0" smtClean="0"/>
              <a:t>Nimbus and OpenNebula pretty solid but not widely adopted in USA</a:t>
            </a:r>
          </a:p>
          <a:p>
            <a:pPr lvl="1"/>
            <a:r>
              <a:rPr lang="en-US" sz="2000" dirty="0" smtClean="0"/>
              <a:t>OpenStack and Eucalyptus recent major improvements</a:t>
            </a:r>
            <a:endParaRPr lang="en-US" sz="2000" dirty="0"/>
          </a:p>
          <a:p>
            <a:r>
              <a:rPr lang="en-US" sz="2400" b="1" dirty="0"/>
              <a:t>O</a:t>
            </a:r>
            <a:r>
              <a:rPr lang="en-US" sz="2400" b="1" dirty="0" smtClean="0"/>
              <a:t>pen </a:t>
            </a:r>
            <a:r>
              <a:rPr lang="en-US" sz="2400" b="1" dirty="0"/>
              <a:t>source </a:t>
            </a:r>
            <a:r>
              <a:rPr lang="en-US" sz="2400" b="1" dirty="0" err="1" smtClean="0"/>
              <a:t>PaaS</a:t>
            </a:r>
            <a:r>
              <a:rPr lang="en-US" sz="2400" b="1" dirty="0" smtClean="0"/>
              <a:t> </a:t>
            </a:r>
            <a:r>
              <a:rPr lang="en-US" sz="2400" dirty="0" smtClean="0"/>
              <a:t>tools </a:t>
            </a:r>
            <a:r>
              <a:rPr lang="en-US" sz="2400" dirty="0"/>
              <a:t>like Hadoop, </a:t>
            </a:r>
            <a:r>
              <a:rPr lang="en-US" sz="2400" dirty="0" err="1"/>
              <a:t>Hbase</a:t>
            </a:r>
            <a:r>
              <a:rPr lang="en-US" sz="2400" dirty="0"/>
              <a:t>, Cassandra, Zookeeper </a:t>
            </a:r>
            <a:r>
              <a:rPr lang="en-US" sz="2400" dirty="0" smtClean="0"/>
              <a:t>but not integrated into platform </a:t>
            </a:r>
          </a:p>
          <a:p>
            <a:r>
              <a:rPr lang="en-US" sz="2400" b="1" dirty="0" smtClean="0"/>
              <a:t>Need dynamic </a:t>
            </a:r>
            <a:r>
              <a:rPr lang="en-US" sz="2400" b="1" dirty="0"/>
              <a:t>resource </a:t>
            </a:r>
            <a:r>
              <a:rPr lang="en-US" sz="2400" dirty="0" smtClean="0"/>
              <a:t>management in a “not really elastic” environment as limited size</a:t>
            </a:r>
          </a:p>
          <a:p>
            <a:r>
              <a:rPr lang="en-US" sz="2400" b="1" dirty="0" smtClean="0"/>
              <a:t>Federation</a:t>
            </a:r>
            <a:r>
              <a:rPr lang="en-US" sz="2400" dirty="0" smtClean="0"/>
              <a:t> of distributed components (as in grids) to make a decent size system</a:t>
            </a:r>
            <a:endParaRPr lang="en-US" sz="2400"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34</a:t>
            </a:fld>
            <a:endParaRPr lang="en-US"/>
          </a:p>
        </p:txBody>
      </p:sp>
    </p:spTree>
    <p:extLst>
      <p:ext uri="{BB962C8B-B14F-4D97-AF65-F5344CB8AC3E}">
        <p14:creationId xmlns:p14="http://schemas.microsoft.com/office/powerpoint/2010/main" val="2292693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668"/>
            <a:ext cx="8229600" cy="806532"/>
          </a:xfrm>
        </p:spPr>
        <p:txBody>
          <a:bodyPr/>
          <a:lstStyle/>
          <a:p>
            <a:r>
              <a:rPr lang="en-US" dirty="0" smtClean="0"/>
              <a:t>Architecture of Data Repositories?</a:t>
            </a:r>
            <a:endParaRPr lang="en-US" dirty="0"/>
          </a:p>
        </p:txBody>
      </p:sp>
      <p:sp>
        <p:nvSpPr>
          <p:cNvPr id="4" name="Content Placeholder 3"/>
          <p:cNvSpPr>
            <a:spLocks noGrp="1"/>
          </p:cNvSpPr>
          <p:nvPr>
            <p:ph idx="1"/>
          </p:nvPr>
        </p:nvSpPr>
        <p:spPr>
          <a:xfrm>
            <a:off x="152400" y="762000"/>
            <a:ext cx="8991600" cy="4525963"/>
          </a:xfrm>
        </p:spPr>
        <p:txBody>
          <a:bodyPr/>
          <a:lstStyle/>
          <a:p>
            <a:r>
              <a:rPr lang="en-US" dirty="0" smtClean="0"/>
              <a:t>Traditionally governments set up repositories for data associated with particular missions</a:t>
            </a:r>
          </a:p>
          <a:p>
            <a:pPr lvl="1"/>
            <a:r>
              <a:rPr lang="en-US" dirty="0" smtClean="0"/>
              <a:t>For example </a:t>
            </a:r>
            <a:r>
              <a:rPr lang="en-US" dirty="0"/>
              <a:t>EOSDIS (Earth </a:t>
            </a:r>
            <a:r>
              <a:rPr lang="en-US" dirty="0" smtClean="0"/>
              <a:t>Observation), </a:t>
            </a:r>
            <a:r>
              <a:rPr lang="en-US" dirty="0" err="1" smtClean="0"/>
              <a:t>GenBank</a:t>
            </a:r>
            <a:r>
              <a:rPr lang="en-US" dirty="0" smtClean="0"/>
              <a:t> (Genomics), NSIDC (Polar science), IPAC (Infrared astronomy)</a:t>
            </a:r>
          </a:p>
          <a:p>
            <a:pPr lvl="1"/>
            <a:r>
              <a:rPr lang="en-US" dirty="0" smtClean="0"/>
              <a:t>LHC/OSG computing grids for particle physics</a:t>
            </a:r>
          </a:p>
          <a:p>
            <a:r>
              <a:rPr lang="en-US" dirty="0" smtClean="0"/>
              <a:t>This is complicated by volume of data deluge, distributed instruments as in gene sequencers (maybe centralize?) and need for intense computing like Blast</a:t>
            </a:r>
          </a:p>
          <a:p>
            <a:pPr lvl="1"/>
            <a:r>
              <a:rPr lang="en-US" dirty="0" smtClean="0"/>
              <a:t>i.e. </a:t>
            </a:r>
            <a:r>
              <a:rPr lang="en-US" b="1" dirty="0" smtClean="0"/>
              <a:t>repositories need lots of computing</a:t>
            </a:r>
            <a:r>
              <a:rPr lang="en-US" dirty="0" smtClean="0"/>
              <a:t>?</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35</a:t>
            </a:fld>
            <a:endParaRPr lang="en-US"/>
          </a:p>
        </p:txBody>
      </p:sp>
    </p:spTree>
    <p:extLst>
      <p:ext uri="{BB962C8B-B14F-4D97-AF65-F5344CB8AC3E}">
        <p14:creationId xmlns:p14="http://schemas.microsoft.com/office/powerpoint/2010/main" val="19520403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 y="152400"/>
            <a:ext cx="9144000" cy="609600"/>
          </a:xfrm>
        </p:spPr>
        <p:txBody>
          <a:bodyPr/>
          <a:lstStyle/>
          <a:p>
            <a:r>
              <a:rPr lang="en-US" sz="4000" dirty="0" smtClean="0"/>
              <a:t>Clouds as Support for Data Repositories?</a:t>
            </a:r>
            <a:endParaRPr lang="en-US" sz="4000" dirty="0"/>
          </a:p>
        </p:txBody>
      </p:sp>
      <p:sp>
        <p:nvSpPr>
          <p:cNvPr id="3" name="Content Placeholder 2"/>
          <p:cNvSpPr>
            <a:spLocks noGrp="1"/>
          </p:cNvSpPr>
          <p:nvPr>
            <p:ph idx="1"/>
          </p:nvPr>
        </p:nvSpPr>
        <p:spPr>
          <a:xfrm>
            <a:off x="76200" y="685800"/>
            <a:ext cx="9067800" cy="4525963"/>
          </a:xfrm>
        </p:spPr>
        <p:txBody>
          <a:bodyPr/>
          <a:lstStyle/>
          <a:p>
            <a:r>
              <a:rPr lang="en-US" sz="2400" dirty="0" smtClean="0"/>
              <a:t>The </a:t>
            </a:r>
            <a:r>
              <a:rPr lang="en-US" sz="2400" b="1" dirty="0" smtClean="0"/>
              <a:t>data deluge </a:t>
            </a:r>
            <a:r>
              <a:rPr lang="en-US" sz="2400" dirty="0" smtClean="0"/>
              <a:t>needs cost effective computing</a:t>
            </a:r>
          </a:p>
          <a:p>
            <a:pPr lvl="1"/>
            <a:r>
              <a:rPr lang="en-US" sz="2400" dirty="0" smtClean="0"/>
              <a:t>Clouds are by definition cheapest</a:t>
            </a:r>
          </a:p>
          <a:p>
            <a:pPr lvl="1"/>
            <a:r>
              <a:rPr lang="en-US" sz="2400" dirty="0" smtClean="0"/>
              <a:t>Need data and computing co-located</a:t>
            </a:r>
          </a:p>
          <a:p>
            <a:r>
              <a:rPr lang="en-US" sz="2400" b="1" dirty="0" smtClean="0"/>
              <a:t>Shared resources </a:t>
            </a:r>
            <a:r>
              <a:rPr lang="en-US" sz="2400" dirty="0" smtClean="0"/>
              <a:t>essential (to be cost effective and large)</a:t>
            </a:r>
          </a:p>
          <a:p>
            <a:pPr lvl="1"/>
            <a:r>
              <a:rPr lang="en-US" sz="2400" dirty="0" smtClean="0"/>
              <a:t>Can’t have every scientists downloading petabytes to personal cluster</a:t>
            </a:r>
          </a:p>
          <a:p>
            <a:r>
              <a:rPr lang="en-US" sz="2400" dirty="0" smtClean="0"/>
              <a:t>Need to reconcile </a:t>
            </a:r>
            <a:r>
              <a:rPr lang="en-US" sz="2400" b="1" dirty="0" smtClean="0"/>
              <a:t>distributed</a:t>
            </a:r>
            <a:r>
              <a:rPr lang="en-US" sz="2400" dirty="0" smtClean="0"/>
              <a:t> (initial source of )</a:t>
            </a:r>
            <a:r>
              <a:rPr lang="en-US" sz="2400" b="1" dirty="0" smtClean="0"/>
              <a:t> data </a:t>
            </a:r>
            <a:r>
              <a:rPr lang="en-US" sz="2400" dirty="0" smtClean="0"/>
              <a:t>with shared  analysis</a:t>
            </a:r>
          </a:p>
          <a:p>
            <a:pPr lvl="1"/>
            <a:r>
              <a:rPr lang="en-US" sz="2400" dirty="0" smtClean="0"/>
              <a:t>Can move data to (discipline specific) clouds</a:t>
            </a:r>
          </a:p>
          <a:p>
            <a:pPr lvl="1"/>
            <a:r>
              <a:rPr lang="en-US" sz="2400" dirty="0" smtClean="0"/>
              <a:t>How do you deal with multi-disciplinary studies</a:t>
            </a:r>
          </a:p>
          <a:p>
            <a:r>
              <a:rPr lang="en-US" sz="2400" b="1" dirty="0" smtClean="0"/>
              <a:t>Data repositories of future will have cheap data and elastic cloud analysis support?</a:t>
            </a:r>
          </a:p>
          <a:p>
            <a:pPr lvl="1"/>
            <a:r>
              <a:rPr lang="en-US" sz="2400" dirty="0" smtClean="0"/>
              <a:t>Hosted free if data can be used commercially?</a:t>
            </a:r>
          </a:p>
          <a:p>
            <a:endParaRPr lang="en-US" sz="2400" b="1" dirty="0" smtClean="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36</a:t>
            </a:fld>
            <a:endParaRPr lang="en-US"/>
          </a:p>
        </p:txBody>
      </p:sp>
    </p:spTree>
    <p:extLst>
      <p:ext uri="{BB962C8B-B14F-4D97-AF65-F5344CB8AC3E}">
        <p14:creationId xmlns:p14="http://schemas.microsoft.com/office/powerpoint/2010/main" val="17300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990600"/>
          </a:xfrm>
        </p:spPr>
        <p:txBody>
          <a:bodyPr/>
          <a:lstStyle/>
          <a:p>
            <a:r>
              <a:rPr lang="en-US" dirty="0" smtClean="0"/>
              <a:t>Computational Science as a Service</a:t>
            </a:r>
            <a:endParaRPr lang="en-US" dirty="0"/>
          </a:p>
        </p:txBody>
      </p:sp>
      <p:sp>
        <p:nvSpPr>
          <p:cNvPr id="3" name="Content Placeholder 2"/>
          <p:cNvSpPr>
            <a:spLocks noGrp="1"/>
          </p:cNvSpPr>
          <p:nvPr>
            <p:ph idx="1"/>
          </p:nvPr>
        </p:nvSpPr>
        <p:spPr>
          <a:xfrm>
            <a:off x="-28903" y="762000"/>
            <a:ext cx="9122979" cy="5638800"/>
          </a:xfrm>
        </p:spPr>
        <p:txBody>
          <a:bodyPr/>
          <a:lstStyle/>
          <a:p>
            <a:pPr>
              <a:spcBef>
                <a:spcPts val="0"/>
              </a:spcBef>
            </a:pPr>
            <a:r>
              <a:rPr lang="en-US" sz="2000" dirty="0" smtClean="0"/>
              <a:t>Traditional Computer Center has a variety of capabilities supporting (scientific computing/scholarly research) users.</a:t>
            </a:r>
          </a:p>
          <a:p>
            <a:pPr lvl="1">
              <a:spcBef>
                <a:spcPts val="0"/>
              </a:spcBef>
            </a:pPr>
            <a:r>
              <a:rPr lang="en-US" sz="2000" dirty="0" smtClean="0"/>
              <a:t>Lets call </a:t>
            </a:r>
            <a:r>
              <a:rPr lang="en-US" sz="2000" dirty="0"/>
              <a:t>this </a:t>
            </a:r>
            <a:r>
              <a:rPr lang="en-US" sz="2000" b="1" dirty="0">
                <a:solidFill>
                  <a:srgbClr val="FF0000"/>
                </a:solidFill>
              </a:rPr>
              <a:t>Computational Science as a </a:t>
            </a:r>
            <a:r>
              <a:rPr lang="en-US" sz="2000" b="1" dirty="0" smtClean="0">
                <a:solidFill>
                  <a:srgbClr val="FF0000"/>
                </a:solidFill>
              </a:rPr>
              <a:t>Service</a:t>
            </a:r>
          </a:p>
          <a:p>
            <a:pPr>
              <a:spcBef>
                <a:spcPts val="0"/>
              </a:spcBef>
            </a:pPr>
            <a:r>
              <a:rPr lang="en-US" sz="2000" b="1" dirty="0" smtClean="0">
                <a:solidFill>
                  <a:srgbClr val="FF0000"/>
                </a:solidFill>
              </a:rPr>
              <a:t>IaaS, </a:t>
            </a:r>
            <a:r>
              <a:rPr lang="en-US" sz="2000" b="1" dirty="0" err="1" smtClean="0">
                <a:solidFill>
                  <a:srgbClr val="FF0000"/>
                </a:solidFill>
              </a:rPr>
              <a:t>PaaS</a:t>
            </a:r>
            <a:r>
              <a:rPr lang="en-US" sz="2000" b="1" dirty="0" smtClean="0">
                <a:solidFill>
                  <a:srgbClr val="FF0000"/>
                </a:solidFill>
              </a:rPr>
              <a:t> </a:t>
            </a:r>
            <a:r>
              <a:rPr lang="en-US" sz="2000" dirty="0" smtClean="0"/>
              <a:t>and</a:t>
            </a:r>
            <a:r>
              <a:rPr lang="en-US" sz="2000" dirty="0" smtClean="0">
                <a:solidFill>
                  <a:srgbClr val="FF0000"/>
                </a:solidFill>
              </a:rPr>
              <a:t> </a:t>
            </a:r>
            <a:r>
              <a:rPr lang="en-US" sz="2000" b="1" dirty="0" err="1" smtClean="0">
                <a:solidFill>
                  <a:srgbClr val="FF0000"/>
                </a:solidFill>
              </a:rPr>
              <a:t>SaaS</a:t>
            </a:r>
            <a:r>
              <a:rPr lang="en-US" sz="2000" b="1" dirty="0" smtClean="0">
                <a:solidFill>
                  <a:srgbClr val="FF0000"/>
                </a:solidFill>
              </a:rPr>
              <a:t> </a:t>
            </a:r>
            <a:r>
              <a:rPr lang="en-US" sz="2000" dirty="0" smtClean="0"/>
              <a:t>are lower level parts of these capabilities but commercial clouds do not include </a:t>
            </a:r>
          </a:p>
          <a:p>
            <a:pPr marL="914400" lvl="1" indent="-457200">
              <a:spcBef>
                <a:spcPts val="0"/>
              </a:spcBef>
              <a:buFont typeface="+mj-lt"/>
              <a:buAutoNum type="arabicParenR"/>
            </a:pPr>
            <a:r>
              <a:rPr lang="en-US" sz="2000" dirty="0" smtClean="0"/>
              <a:t>Developing roles/appliances for particular users</a:t>
            </a:r>
          </a:p>
          <a:p>
            <a:pPr marL="914400" lvl="1" indent="-457200">
              <a:spcBef>
                <a:spcPts val="0"/>
              </a:spcBef>
              <a:buFont typeface="+mj-lt"/>
              <a:buAutoNum type="arabicParenR"/>
            </a:pPr>
            <a:r>
              <a:rPr lang="en-US" sz="2000" dirty="0" smtClean="0"/>
              <a:t>Supplying custom </a:t>
            </a:r>
            <a:r>
              <a:rPr lang="en-US" sz="2000" dirty="0" err="1" smtClean="0"/>
              <a:t>SaaS</a:t>
            </a:r>
            <a:r>
              <a:rPr lang="en-US" sz="2000" dirty="0" smtClean="0"/>
              <a:t> aimed at user communities</a:t>
            </a:r>
          </a:p>
          <a:p>
            <a:pPr marL="914400" lvl="1" indent="-457200">
              <a:spcBef>
                <a:spcPts val="0"/>
              </a:spcBef>
              <a:buFont typeface="+mj-lt"/>
              <a:buAutoNum type="arabicParenR"/>
            </a:pPr>
            <a:r>
              <a:rPr lang="en-US" sz="2000" dirty="0" smtClean="0"/>
              <a:t>Community Portals</a:t>
            </a:r>
          </a:p>
          <a:p>
            <a:pPr marL="914400" lvl="1" indent="-457200">
              <a:spcBef>
                <a:spcPts val="0"/>
              </a:spcBef>
              <a:buFont typeface="+mj-lt"/>
              <a:buAutoNum type="arabicParenR"/>
            </a:pPr>
            <a:r>
              <a:rPr lang="en-US" sz="2000" dirty="0" smtClean="0"/>
              <a:t>Integration across disparate resources for data and compute (i.e. grids)</a:t>
            </a:r>
          </a:p>
          <a:p>
            <a:pPr marL="914400" lvl="1" indent="-457200">
              <a:spcBef>
                <a:spcPts val="0"/>
              </a:spcBef>
              <a:buFont typeface="+mj-lt"/>
              <a:buAutoNum type="arabicParenR"/>
            </a:pPr>
            <a:r>
              <a:rPr lang="en-US" sz="2000" dirty="0" smtClean="0"/>
              <a:t>Consulting on use of particular appliances and </a:t>
            </a:r>
            <a:r>
              <a:rPr lang="en-US" sz="2000" dirty="0" err="1" smtClean="0"/>
              <a:t>SaaS</a:t>
            </a:r>
            <a:r>
              <a:rPr lang="en-US" sz="2000" dirty="0" smtClean="0"/>
              <a:t> i.e. on particular software components</a:t>
            </a:r>
          </a:p>
          <a:p>
            <a:pPr marL="914400" lvl="1" indent="-457200">
              <a:spcBef>
                <a:spcPts val="0"/>
              </a:spcBef>
              <a:buFont typeface="+mj-lt"/>
              <a:buAutoNum type="arabicParenR"/>
            </a:pPr>
            <a:r>
              <a:rPr lang="en-US" sz="2000" dirty="0" smtClean="0"/>
              <a:t>Debugging and other problem solving</a:t>
            </a:r>
          </a:p>
          <a:p>
            <a:pPr marL="914400" lvl="1" indent="-457200">
              <a:spcBef>
                <a:spcPts val="0"/>
              </a:spcBef>
              <a:buFont typeface="+mj-lt"/>
              <a:buAutoNum type="arabicParenR"/>
            </a:pPr>
            <a:r>
              <a:rPr lang="en-US" sz="2000" dirty="0" smtClean="0"/>
              <a:t>Data transfer and network link services  </a:t>
            </a:r>
          </a:p>
          <a:p>
            <a:pPr marL="914400" lvl="1" indent="-457200">
              <a:spcBef>
                <a:spcPts val="0"/>
              </a:spcBef>
              <a:buFont typeface="+mj-lt"/>
              <a:buAutoNum type="arabicParenR"/>
            </a:pPr>
            <a:r>
              <a:rPr lang="en-US" sz="2000" dirty="0" smtClean="0"/>
              <a:t>Archival storage</a:t>
            </a:r>
          </a:p>
          <a:p>
            <a:pPr marL="914400" lvl="1" indent="-457200">
              <a:spcBef>
                <a:spcPts val="0"/>
              </a:spcBef>
              <a:buFont typeface="+mj-lt"/>
              <a:buAutoNum type="arabicParenR"/>
            </a:pPr>
            <a:r>
              <a:rPr lang="en-US" sz="2000" dirty="0" smtClean="0"/>
              <a:t>Administrative issues such as (local) accounting</a:t>
            </a:r>
          </a:p>
          <a:p>
            <a:pPr>
              <a:spcBef>
                <a:spcPts val="0"/>
              </a:spcBef>
            </a:pPr>
            <a:r>
              <a:rPr lang="en-US" sz="2000" dirty="0" smtClean="0"/>
              <a:t>This allows us to develop a new model of a computer center where </a:t>
            </a:r>
            <a:r>
              <a:rPr lang="en-US" sz="2000" b="1" dirty="0" smtClean="0"/>
              <a:t>commercial companies operate base hardware/software</a:t>
            </a:r>
          </a:p>
          <a:p>
            <a:pPr>
              <a:spcBef>
                <a:spcPts val="0"/>
              </a:spcBef>
            </a:pPr>
            <a:r>
              <a:rPr lang="en-US" sz="2000" dirty="0" smtClean="0"/>
              <a:t>A  combination of XSEDE, Internet2 (USA) and computer center supply 1) to 9)</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37</a:t>
            </a:fld>
            <a:endParaRPr lang="en-US" dirty="0"/>
          </a:p>
        </p:txBody>
      </p:sp>
    </p:spTree>
    <p:extLst>
      <p:ext uri="{BB962C8B-B14F-4D97-AF65-F5344CB8AC3E}">
        <p14:creationId xmlns:p14="http://schemas.microsoft.com/office/powerpoint/2010/main" val="16500737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3400" y="28353"/>
            <a:ext cx="8229600" cy="962247"/>
          </a:xfrm>
        </p:spPr>
        <p:txBody>
          <a:bodyPr/>
          <a:lstStyle/>
          <a:p>
            <a:r>
              <a:rPr lang="en-US" dirty="0" smtClean="0"/>
              <a:t>Using Science Clouds in a Nutshell</a:t>
            </a:r>
            <a:endParaRPr lang="en-US" dirty="0"/>
          </a:p>
        </p:txBody>
      </p:sp>
      <p:sp>
        <p:nvSpPr>
          <p:cNvPr id="14" name="Content Placeholder 13"/>
          <p:cNvSpPr>
            <a:spLocks noGrp="1"/>
          </p:cNvSpPr>
          <p:nvPr>
            <p:ph idx="1"/>
          </p:nvPr>
        </p:nvSpPr>
        <p:spPr>
          <a:xfrm>
            <a:off x="-21265" y="914400"/>
            <a:ext cx="9144000" cy="4525963"/>
          </a:xfrm>
        </p:spPr>
        <p:txBody>
          <a:bodyPr/>
          <a:lstStyle/>
          <a:p>
            <a:r>
              <a:rPr lang="en-US" sz="2400" b="1" dirty="0" smtClean="0"/>
              <a:t>High Throughput Computing</a:t>
            </a:r>
            <a:r>
              <a:rPr lang="en-US" sz="2400" dirty="0" smtClean="0"/>
              <a:t>; pleasingly parallel; grid applications</a:t>
            </a:r>
          </a:p>
          <a:p>
            <a:r>
              <a:rPr lang="en-US" sz="2400" b="1" dirty="0" smtClean="0"/>
              <a:t>Multiple users </a:t>
            </a:r>
            <a:r>
              <a:rPr lang="en-US" sz="2400" dirty="0" smtClean="0"/>
              <a:t>(long tail of science) and </a:t>
            </a:r>
            <a:r>
              <a:rPr lang="en-US" sz="2400" b="1" dirty="0" smtClean="0"/>
              <a:t>usages</a:t>
            </a:r>
            <a:r>
              <a:rPr lang="en-US" sz="2400" dirty="0" smtClean="0"/>
              <a:t> (parameter searches)</a:t>
            </a:r>
          </a:p>
          <a:p>
            <a:r>
              <a:rPr lang="en-US" sz="2400" b="1" dirty="0" smtClean="0"/>
              <a:t>Internet of Things </a:t>
            </a:r>
            <a:r>
              <a:rPr lang="en-US" sz="2400" dirty="0" smtClean="0"/>
              <a:t>(Sensor nets) as in cloud support of smart phones</a:t>
            </a:r>
          </a:p>
          <a:p>
            <a:r>
              <a:rPr lang="en-US" sz="2400" dirty="0" smtClean="0"/>
              <a:t>(</a:t>
            </a:r>
            <a:r>
              <a:rPr lang="en-US" sz="2400" b="1" dirty="0" smtClean="0"/>
              <a:t>Iterative</a:t>
            </a:r>
            <a:r>
              <a:rPr lang="en-US" sz="2400" dirty="0" smtClean="0"/>
              <a:t>) </a:t>
            </a:r>
            <a:r>
              <a:rPr lang="en-US" sz="2400" b="1" dirty="0" smtClean="0"/>
              <a:t>MapReduce</a:t>
            </a:r>
            <a:r>
              <a:rPr lang="en-US" sz="2400" dirty="0" smtClean="0"/>
              <a:t> including “most” data analysis</a:t>
            </a:r>
          </a:p>
          <a:p>
            <a:r>
              <a:rPr lang="en-US" sz="2400" dirty="0" smtClean="0"/>
              <a:t>Exploiting </a:t>
            </a:r>
            <a:r>
              <a:rPr lang="en-US" sz="2400" b="1" dirty="0" smtClean="0"/>
              <a:t>elasticity</a:t>
            </a:r>
            <a:r>
              <a:rPr lang="en-US" sz="2400" dirty="0" smtClean="0"/>
              <a:t> and </a:t>
            </a:r>
            <a:r>
              <a:rPr lang="en-US" sz="2400" b="1" dirty="0" smtClean="0"/>
              <a:t>platforms </a:t>
            </a:r>
            <a:r>
              <a:rPr lang="en-US" sz="2400" dirty="0" smtClean="0"/>
              <a:t>(HDFS, Object Stores, Queues ..)</a:t>
            </a:r>
          </a:p>
          <a:p>
            <a:r>
              <a:rPr lang="en-US" sz="2400" dirty="0" smtClean="0"/>
              <a:t>Use </a:t>
            </a:r>
            <a:r>
              <a:rPr lang="en-US" sz="2400" b="1" dirty="0" smtClean="0"/>
              <a:t>worker roles</a:t>
            </a:r>
            <a:r>
              <a:rPr lang="en-US" sz="2400" dirty="0" smtClean="0"/>
              <a:t>, </a:t>
            </a:r>
            <a:r>
              <a:rPr lang="en-US" sz="2400" b="1" dirty="0" smtClean="0"/>
              <a:t>services</a:t>
            </a:r>
            <a:r>
              <a:rPr lang="en-US" sz="2400" dirty="0" smtClean="0"/>
              <a:t>, </a:t>
            </a:r>
            <a:r>
              <a:rPr lang="en-US" sz="2400" b="1" dirty="0" smtClean="0"/>
              <a:t>portals</a:t>
            </a:r>
            <a:r>
              <a:rPr lang="en-US" sz="2400" dirty="0" smtClean="0"/>
              <a:t> (gateways) and </a:t>
            </a:r>
            <a:r>
              <a:rPr lang="en-US" sz="2400" b="1" dirty="0" smtClean="0"/>
              <a:t>workflow</a:t>
            </a:r>
          </a:p>
          <a:p>
            <a:r>
              <a:rPr lang="en-US" sz="2400" dirty="0" smtClean="0"/>
              <a:t>Good Strategies:</a:t>
            </a:r>
          </a:p>
          <a:p>
            <a:pPr lvl="1"/>
            <a:r>
              <a:rPr lang="en-US" sz="2000" dirty="0" smtClean="0"/>
              <a:t>Build </a:t>
            </a:r>
            <a:r>
              <a:rPr lang="en-US" sz="2000" dirty="0"/>
              <a:t>the application </a:t>
            </a:r>
            <a:r>
              <a:rPr lang="en-US" sz="2000" b="1" dirty="0"/>
              <a:t>as a service</a:t>
            </a:r>
            <a:r>
              <a:rPr lang="en-US" sz="2000" dirty="0"/>
              <a:t>; </a:t>
            </a:r>
            <a:endParaRPr lang="en-US" sz="2000" dirty="0" smtClean="0"/>
          </a:p>
          <a:p>
            <a:pPr lvl="1"/>
            <a:r>
              <a:rPr lang="en-US" sz="2000" dirty="0" smtClean="0"/>
              <a:t>Build </a:t>
            </a:r>
            <a:r>
              <a:rPr lang="en-US" sz="2000" dirty="0"/>
              <a:t>on existing cloud deployments such as</a:t>
            </a:r>
            <a:r>
              <a:rPr lang="en-US" sz="2000" b="1" dirty="0"/>
              <a:t> Hadoop</a:t>
            </a:r>
            <a:r>
              <a:rPr lang="en-US" sz="2000" dirty="0"/>
              <a:t>; </a:t>
            </a:r>
            <a:endParaRPr lang="en-US" sz="2000" dirty="0" smtClean="0"/>
          </a:p>
          <a:p>
            <a:pPr lvl="1"/>
            <a:r>
              <a:rPr lang="en-US" sz="2000" b="1" dirty="0" smtClean="0"/>
              <a:t>Use </a:t>
            </a:r>
            <a:r>
              <a:rPr lang="en-US" sz="2000" b="1" dirty="0" err="1"/>
              <a:t>PaaS</a:t>
            </a:r>
            <a:r>
              <a:rPr lang="en-US" sz="2000" b="1" dirty="0"/>
              <a:t> </a:t>
            </a:r>
            <a:r>
              <a:rPr lang="en-US" sz="2000" dirty="0"/>
              <a:t>if possible; </a:t>
            </a:r>
            <a:endParaRPr lang="en-US" sz="2000" dirty="0" smtClean="0"/>
          </a:p>
          <a:p>
            <a:pPr lvl="1"/>
            <a:r>
              <a:rPr lang="en-US" sz="2000" b="1" dirty="0" smtClean="0"/>
              <a:t>Design </a:t>
            </a:r>
            <a:r>
              <a:rPr lang="en-US" sz="2000" b="1" dirty="0"/>
              <a:t>for failure</a:t>
            </a:r>
            <a:r>
              <a:rPr lang="en-US" sz="2000" dirty="0"/>
              <a:t>; </a:t>
            </a:r>
            <a:endParaRPr lang="en-US" sz="2000" dirty="0" smtClean="0"/>
          </a:p>
          <a:p>
            <a:pPr lvl="1"/>
            <a:r>
              <a:rPr lang="en-US" sz="2000" b="1" dirty="0" smtClean="0"/>
              <a:t>Use </a:t>
            </a:r>
            <a:r>
              <a:rPr lang="en-US" sz="2000" b="1" dirty="0"/>
              <a:t>as a Service </a:t>
            </a:r>
            <a:r>
              <a:rPr lang="en-US" sz="2000" dirty="0"/>
              <a:t>(e.g. </a:t>
            </a:r>
            <a:r>
              <a:rPr lang="en-US" sz="2000" dirty="0" err="1"/>
              <a:t>SQLaaS</a:t>
            </a:r>
            <a:r>
              <a:rPr lang="en-US" sz="2000" dirty="0"/>
              <a:t>) where possible; </a:t>
            </a:r>
            <a:endParaRPr lang="en-US" sz="2000" dirty="0" smtClean="0"/>
          </a:p>
          <a:p>
            <a:pPr lvl="1"/>
            <a:r>
              <a:rPr lang="en-US" sz="2000" dirty="0" smtClean="0"/>
              <a:t>Address Challenge of </a:t>
            </a:r>
            <a:r>
              <a:rPr lang="en-US" sz="2000" b="1" dirty="0" smtClean="0"/>
              <a:t>Moving Data</a:t>
            </a:r>
            <a:endParaRPr lang="en-US" sz="20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38</a:t>
            </a:fld>
            <a:endParaRPr lang="en-US"/>
          </a:p>
        </p:txBody>
      </p:sp>
    </p:spTree>
    <p:extLst>
      <p:ext uri="{BB962C8B-B14F-4D97-AF65-F5344CB8AC3E}">
        <p14:creationId xmlns:p14="http://schemas.microsoft.com/office/powerpoint/2010/main" val="104259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 I</a:t>
            </a:r>
            <a:endParaRPr lang="en-US" b="1" dirty="0"/>
          </a:p>
        </p:txBody>
      </p:sp>
      <p:sp>
        <p:nvSpPr>
          <p:cNvPr id="3" name="Content Placeholder 2"/>
          <p:cNvSpPr>
            <a:spLocks noGrp="1"/>
          </p:cNvSpPr>
          <p:nvPr>
            <p:ph idx="1"/>
          </p:nvPr>
        </p:nvSpPr>
        <p:spPr>
          <a:xfrm>
            <a:off x="0" y="609600"/>
            <a:ext cx="9144000" cy="4525963"/>
          </a:xfrm>
        </p:spPr>
        <p:txBody>
          <a:bodyPr>
            <a:noAutofit/>
          </a:bodyPr>
          <a:lstStyle/>
          <a:p>
            <a:r>
              <a:rPr lang="en-US" sz="2500" dirty="0" smtClean="0">
                <a:cs typeface="Times New Roman" pitchFamily="18" charset="0"/>
              </a:rPr>
              <a:t>FutureGrid is an </a:t>
            </a:r>
            <a:r>
              <a:rPr lang="en-US" sz="2500" dirty="0" smtClean="0">
                <a:solidFill>
                  <a:srgbClr val="FF0000"/>
                </a:solidFill>
                <a:cs typeface="Times New Roman" pitchFamily="18" charset="0"/>
              </a:rPr>
              <a:t>international testbed </a:t>
            </a:r>
            <a:r>
              <a:rPr lang="en-US" sz="2500" dirty="0" smtClean="0">
                <a:cs typeface="Times New Roman" pitchFamily="18" charset="0"/>
              </a:rPr>
              <a:t>modeled on Grid5000</a:t>
            </a:r>
          </a:p>
          <a:p>
            <a:pPr lvl="1"/>
            <a:r>
              <a:rPr lang="en-US" sz="2100" dirty="0" smtClean="0">
                <a:cs typeface="Times New Roman" pitchFamily="18" charset="0"/>
              </a:rPr>
              <a:t>July 6 2012: 227 Projects, &gt;920 users</a:t>
            </a:r>
          </a:p>
          <a:p>
            <a:r>
              <a:rPr lang="en-US" sz="2500" dirty="0" smtClean="0"/>
              <a:t>Supporting international </a:t>
            </a:r>
            <a:r>
              <a:rPr lang="en-US" sz="2500" dirty="0" smtClean="0">
                <a:solidFill>
                  <a:srgbClr val="FF0000"/>
                </a:solidFill>
              </a:rPr>
              <a:t>Computer Science </a:t>
            </a:r>
            <a:r>
              <a:rPr lang="en-US" sz="2500" dirty="0" smtClean="0"/>
              <a:t>and </a:t>
            </a:r>
            <a:r>
              <a:rPr lang="en-US" sz="2500" dirty="0" smtClean="0">
                <a:solidFill>
                  <a:srgbClr val="FF0000"/>
                </a:solidFill>
              </a:rPr>
              <a:t>Computational Science </a:t>
            </a:r>
            <a:r>
              <a:rPr lang="en-US" sz="2500" dirty="0" smtClean="0"/>
              <a:t>research in cloud, grid and parallel computing (HPC)</a:t>
            </a:r>
            <a:endParaRPr lang="en-US" sz="2500" dirty="0" smtClean="0">
              <a:solidFill>
                <a:srgbClr val="FF0000"/>
              </a:solidFill>
            </a:endParaRPr>
          </a:p>
          <a:p>
            <a:pPr lvl="1"/>
            <a:r>
              <a:rPr lang="en-US" sz="2500" dirty="0" smtClean="0"/>
              <a:t>Industry and Academia</a:t>
            </a:r>
          </a:p>
          <a:p>
            <a:r>
              <a:rPr lang="en-US" sz="2500" dirty="0" smtClean="0">
                <a:cs typeface="Times New Roman" pitchFamily="18" charset="0"/>
              </a:rPr>
              <a:t>The FutureGrid testbed provides to its users:</a:t>
            </a:r>
          </a:p>
          <a:p>
            <a:pPr lvl="1"/>
            <a:r>
              <a:rPr lang="en-US" sz="2500" dirty="0" smtClean="0">
                <a:cs typeface="Times New Roman" pitchFamily="18" charset="0"/>
              </a:rPr>
              <a:t>A flexible development and testing platform for middleware and application users looking at </a:t>
            </a:r>
            <a:r>
              <a:rPr lang="en-US" sz="2500" dirty="0" smtClean="0">
                <a:solidFill>
                  <a:srgbClr val="FF0000"/>
                </a:solidFill>
                <a:cs typeface="Times New Roman" pitchFamily="18" charset="0"/>
              </a:rPr>
              <a:t>interoperability</a:t>
            </a:r>
            <a:r>
              <a:rPr lang="en-US" sz="2500" dirty="0" smtClean="0">
                <a:cs typeface="Times New Roman" pitchFamily="18" charset="0"/>
              </a:rPr>
              <a:t>, </a:t>
            </a:r>
            <a:r>
              <a:rPr lang="en-US" sz="2500" dirty="0" smtClean="0">
                <a:solidFill>
                  <a:srgbClr val="FF0000"/>
                </a:solidFill>
                <a:cs typeface="Times New Roman" pitchFamily="18" charset="0"/>
              </a:rPr>
              <a:t>functionality</a:t>
            </a:r>
            <a:r>
              <a:rPr lang="en-US" sz="2500" dirty="0" smtClean="0">
                <a:cs typeface="Times New Roman" pitchFamily="18" charset="0"/>
              </a:rPr>
              <a:t>, </a:t>
            </a:r>
            <a:r>
              <a:rPr lang="en-US" sz="2500" dirty="0" smtClean="0">
                <a:solidFill>
                  <a:srgbClr val="FF0000"/>
                </a:solidFill>
                <a:cs typeface="Times New Roman" pitchFamily="18" charset="0"/>
              </a:rPr>
              <a:t>performance</a:t>
            </a:r>
            <a:r>
              <a:rPr lang="en-US" sz="2500" dirty="0" smtClean="0">
                <a:cs typeface="Times New Roman" pitchFamily="18" charset="0"/>
              </a:rPr>
              <a:t> or </a:t>
            </a:r>
            <a:r>
              <a:rPr lang="en-US" sz="2500" dirty="0" smtClean="0">
                <a:solidFill>
                  <a:srgbClr val="FF0000"/>
                </a:solidFill>
                <a:cs typeface="Times New Roman" pitchFamily="18" charset="0"/>
              </a:rPr>
              <a:t>evaluation</a:t>
            </a:r>
          </a:p>
          <a:p>
            <a:pPr lvl="1"/>
            <a:r>
              <a:rPr lang="en-US" sz="2400" dirty="0">
                <a:cs typeface="Times New Roman" pitchFamily="18" charset="0"/>
              </a:rPr>
              <a:t>FutureGrid is </a:t>
            </a:r>
            <a:r>
              <a:rPr lang="en-US" sz="2400" dirty="0">
                <a:solidFill>
                  <a:srgbClr val="FF0000"/>
                </a:solidFill>
                <a:cs typeface="Times New Roman" pitchFamily="18" charset="0"/>
              </a:rPr>
              <a:t>user-customizable</a:t>
            </a:r>
            <a:r>
              <a:rPr lang="en-US" sz="2400" dirty="0">
                <a:cs typeface="Times New Roman" pitchFamily="18" charset="0"/>
              </a:rPr>
              <a:t>, </a:t>
            </a:r>
            <a:r>
              <a:rPr lang="en-US" sz="2400" dirty="0">
                <a:solidFill>
                  <a:srgbClr val="FF0000"/>
                </a:solidFill>
                <a:cs typeface="Times New Roman" pitchFamily="18" charset="0"/>
              </a:rPr>
              <a:t>accessed interactively </a:t>
            </a:r>
            <a:r>
              <a:rPr lang="en-US" sz="2400" dirty="0">
                <a:cs typeface="Times New Roman" pitchFamily="18" charset="0"/>
              </a:rPr>
              <a:t>and supports </a:t>
            </a:r>
            <a:r>
              <a:rPr lang="en-US" sz="2400" dirty="0">
                <a:solidFill>
                  <a:srgbClr val="FF0000"/>
                </a:solidFill>
                <a:cs typeface="Times New Roman" pitchFamily="18" charset="0"/>
              </a:rPr>
              <a:t>Grid</a:t>
            </a:r>
            <a:r>
              <a:rPr lang="en-US" sz="2400" dirty="0">
                <a:cs typeface="Times New Roman" pitchFamily="18" charset="0"/>
              </a:rPr>
              <a:t>, </a:t>
            </a:r>
            <a:r>
              <a:rPr lang="en-US" sz="2400" dirty="0">
                <a:solidFill>
                  <a:srgbClr val="FF0000"/>
                </a:solidFill>
                <a:cs typeface="Times New Roman" pitchFamily="18" charset="0"/>
              </a:rPr>
              <a:t>Cloud</a:t>
            </a:r>
            <a:r>
              <a:rPr lang="en-US" sz="2400" dirty="0">
                <a:cs typeface="Times New Roman" pitchFamily="18" charset="0"/>
              </a:rPr>
              <a:t> and </a:t>
            </a:r>
            <a:r>
              <a:rPr lang="en-US" sz="2400" dirty="0">
                <a:solidFill>
                  <a:srgbClr val="FF0000"/>
                </a:solidFill>
                <a:cs typeface="Times New Roman" pitchFamily="18" charset="0"/>
              </a:rPr>
              <a:t>HPC </a:t>
            </a:r>
            <a:r>
              <a:rPr lang="en-US" sz="2400" dirty="0">
                <a:cs typeface="Times New Roman" pitchFamily="18" charset="0"/>
              </a:rPr>
              <a:t>software with and without virtualization.  </a:t>
            </a:r>
          </a:p>
          <a:p>
            <a:pPr lvl="1"/>
            <a:r>
              <a:rPr lang="en-US" sz="2500" dirty="0" smtClean="0">
                <a:cs typeface="Times New Roman" pitchFamily="18" charset="0"/>
              </a:rPr>
              <a:t>A rich </a:t>
            </a:r>
            <a:r>
              <a:rPr lang="en-US" sz="2500" dirty="0" smtClean="0">
                <a:solidFill>
                  <a:srgbClr val="FF0000"/>
                </a:solidFill>
                <a:cs typeface="Times New Roman" pitchFamily="18" charset="0"/>
              </a:rPr>
              <a:t>education and teaching </a:t>
            </a:r>
            <a:r>
              <a:rPr lang="en-US" sz="2500" dirty="0" smtClean="0">
                <a:cs typeface="Times New Roman" pitchFamily="18" charset="0"/>
              </a:rPr>
              <a:t>platform for advanced cyberinfrastructure (computer science) classes</a:t>
            </a:r>
            <a:endParaRPr lang="en-US" sz="2500" dirty="0" smtClean="0"/>
          </a:p>
          <a:p>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855416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Some Observations</a:t>
            </a:r>
            <a:endParaRPr lang="en-US" dirty="0"/>
          </a:p>
        </p:txBody>
      </p:sp>
      <p:sp>
        <p:nvSpPr>
          <p:cNvPr id="3" name="Content Placeholder 2"/>
          <p:cNvSpPr>
            <a:spLocks noGrp="1"/>
          </p:cNvSpPr>
          <p:nvPr>
            <p:ph idx="1"/>
          </p:nvPr>
        </p:nvSpPr>
        <p:spPr>
          <a:xfrm>
            <a:off x="152400" y="838200"/>
            <a:ext cx="8839200" cy="5562600"/>
          </a:xfrm>
        </p:spPr>
        <p:txBody>
          <a:bodyPr/>
          <a:lstStyle/>
          <a:p>
            <a:pPr marL="274320">
              <a:spcBef>
                <a:spcPts val="300"/>
              </a:spcBef>
            </a:pPr>
            <a:r>
              <a:rPr lang="en-US" sz="2400" b="1" dirty="0" smtClean="0"/>
              <a:t>Classic </a:t>
            </a:r>
            <a:r>
              <a:rPr lang="en-US" sz="2400" b="1" dirty="0"/>
              <a:t>HPC machines </a:t>
            </a:r>
            <a:r>
              <a:rPr lang="en-US" sz="2400" dirty="0"/>
              <a:t>as MPI engines offer highest possible performance on closely coupled </a:t>
            </a:r>
            <a:r>
              <a:rPr lang="en-US" sz="2400" dirty="0" smtClean="0"/>
              <a:t>problems</a:t>
            </a:r>
          </a:p>
          <a:p>
            <a:pPr marL="674370" lvl="1">
              <a:spcBef>
                <a:spcPts val="300"/>
              </a:spcBef>
            </a:pPr>
            <a:r>
              <a:rPr lang="en-US" sz="2000" dirty="0" smtClean="0"/>
              <a:t>Not going to change soon (maybe delivered by Amazon)</a:t>
            </a:r>
            <a:endParaRPr lang="en-US" sz="2000" dirty="0"/>
          </a:p>
          <a:p>
            <a:pPr marL="274320">
              <a:spcBef>
                <a:spcPts val="300"/>
              </a:spcBef>
            </a:pPr>
            <a:r>
              <a:rPr lang="en-US" sz="2400" b="1" dirty="0" smtClean="0"/>
              <a:t>Clouds</a:t>
            </a:r>
            <a:r>
              <a:rPr lang="en-US" sz="2400" dirty="0" smtClean="0"/>
              <a:t> offer from different points of view</a:t>
            </a:r>
          </a:p>
          <a:p>
            <a:pPr marL="674370" lvl="2">
              <a:spcBef>
                <a:spcPts val="300"/>
              </a:spcBef>
            </a:pPr>
            <a:r>
              <a:rPr lang="en-US" sz="2000" dirty="0" smtClean="0"/>
              <a:t>On-demand service (</a:t>
            </a:r>
            <a:r>
              <a:rPr lang="en-US" sz="2000" b="1" dirty="0" smtClean="0"/>
              <a:t>elastic</a:t>
            </a:r>
            <a:r>
              <a:rPr lang="en-US" sz="2000" dirty="0" smtClean="0"/>
              <a:t>)</a:t>
            </a:r>
          </a:p>
          <a:p>
            <a:pPr marL="674370" lvl="2">
              <a:spcBef>
                <a:spcPts val="300"/>
              </a:spcBef>
            </a:pPr>
            <a:r>
              <a:rPr lang="en-US" sz="2000" b="1" dirty="0" smtClean="0"/>
              <a:t>Economies of scale from sharing</a:t>
            </a:r>
          </a:p>
          <a:p>
            <a:pPr marL="674370" lvl="2">
              <a:spcBef>
                <a:spcPts val="300"/>
              </a:spcBef>
            </a:pPr>
            <a:r>
              <a:rPr lang="en-US" sz="2000" dirty="0" smtClean="0"/>
              <a:t>Powerful new </a:t>
            </a:r>
            <a:r>
              <a:rPr lang="en-US" sz="2000" b="1" dirty="0" smtClean="0"/>
              <a:t>software models </a:t>
            </a:r>
            <a:r>
              <a:rPr lang="en-US" sz="2000" dirty="0" smtClean="0"/>
              <a:t>such as </a:t>
            </a:r>
            <a:r>
              <a:rPr lang="en-US" sz="2000" b="1" dirty="0" smtClean="0"/>
              <a:t>MapReduce, </a:t>
            </a:r>
            <a:r>
              <a:rPr lang="en-US" sz="2000" dirty="0" smtClean="0"/>
              <a:t>which have </a:t>
            </a:r>
            <a:r>
              <a:rPr lang="en-US" sz="2000" b="1" dirty="0" smtClean="0"/>
              <a:t>advantages over classic HPC environments</a:t>
            </a:r>
          </a:p>
          <a:p>
            <a:pPr marL="674370" lvl="2">
              <a:spcBef>
                <a:spcPts val="300"/>
              </a:spcBef>
            </a:pPr>
            <a:r>
              <a:rPr lang="en-US" sz="2000" b="1" dirty="0" smtClean="0"/>
              <a:t>Plenty of jobs </a:t>
            </a:r>
            <a:r>
              <a:rPr lang="en-US" sz="2000" dirty="0" smtClean="0"/>
              <a:t>making it attractive for students &amp; curricula</a:t>
            </a:r>
          </a:p>
          <a:p>
            <a:pPr marL="674370" lvl="2">
              <a:spcBef>
                <a:spcPts val="300"/>
              </a:spcBef>
            </a:pPr>
            <a:r>
              <a:rPr lang="en-US" sz="2000" b="1" dirty="0" smtClean="0"/>
              <a:t>Security</a:t>
            </a:r>
            <a:r>
              <a:rPr lang="en-US" sz="2000" dirty="0" smtClean="0"/>
              <a:t> challenges</a:t>
            </a:r>
          </a:p>
          <a:p>
            <a:pPr marL="274320">
              <a:spcBef>
                <a:spcPts val="300"/>
              </a:spcBef>
            </a:pPr>
            <a:r>
              <a:rPr lang="en-US" sz="2400" b="1" dirty="0" smtClean="0"/>
              <a:t>HPC problems </a:t>
            </a:r>
            <a:r>
              <a:rPr lang="en-US" sz="2400" dirty="0" smtClean="0"/>
              <a:t>running well on clouds have above  advantages</a:t>
            </a:r>
          </a:p>
          <a:p>
            <a:pPr marL="274320">
              <a:spcBef>
                <a:spcPts val="300"/>
              </a:spcBef>
            </a:pPr>
            <a:r>
              <a:rPr lang="en-US" sz="2400" dirty="0" smtClean="0">
                <a:cs typeface="ＭＳ Ｐゴシック" charset="0"/>
              </a:rPr>
              <a:t>Note </a:t>
            </a:r>
            <a:r>
              <a:rPr lang="en-US" sz="2400" dirty="0">
                <a:cs typeface="ＭＳ Ｐゴシック" charset="0"/>
              </a:rPr>
              <a:t>100% utilization of Supercomputers makes elasticity moot for capability (very large) jobs and makes capacity (many modest) use </a:t>
            </a:r>
            <a:r>
              <a:rPr lang="en-US" sz="2400" dirty="0" smtClean="0">
                <a:cs typeface="ＭＳ Ｐゴシック" charset="0"/>
              </a:rPr>
              <a:t>not be on-demand</a:t>
            </a:r>
          </a:p>
          <a:p>
            <a:pPr marL="274320">
              <a:spcBef>
                <a:spcPts val="300"/>
              </a:spcBef>
            </a:pPr>
            <a:r>
              <a:rPr lang="en-US" sz="2400" dirty="0" smtClean="0"/>
              <a:t>Need </a:t>
            </a:r>
            <a:r>
              <a:rPr lang="en-US" sz="2400" b="1" dirty="0" smtClean="0"/>
              <a:t>Cloud-HPC Interoperability</a:t>
            </a:r>
            <a:endParaRPr lang="en-US" sz="2400" b="1" dirty="0"/>
          </a:p>
          <a:p>
            <a:pPr marL="274320">
              <a:spcBef>
                <a:spcPts val="300"/>
              </a:spcBef>
            </a:pP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a:t>
            </a:fld>
            <a:endParaRPr lang="en-US"/>
          </a:p>
        </p:txBody>
      </p:sp>
    </p:spTree>
    <p:extLst>
      <p:ext uri="{BB962C8B-B14F-4D97-AF65-F5344CB8AC3E}">
        <p14:creationId xmlns:p14="http://schemas.microsoft.com/office/powerpoint/2010/main" val="3919011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II</a:t>
            </a:r>
            <a:endParaRPr lang="en-US" b="1" dirty="0"/>
          </a:p>
        </p:txBody>
      </p:sp>
      <p:sp>
        <p:nvSpPr>
          <p:cNvPr id="3" name="Content Placeholder 2"/>
          <p:cNvSpPr>
            <a:spLocks noGrp="1"/>
          </p:cNvSpPr>
          <p:nvPr>
            <p:ph idx="1"/>
          </p:nvPr>
        </p:nvSpPr>
        <p:spPr>
          <a:xfrm>
            <a:off x="-34751" y="7620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provisioning </a:t>
            </a:r>
            <a:r>
              <a:rPr lang="en-US" sz="2400" dirty="0" smtClean="0">
                <a:latin typeface="Arial" pitchFamily="34" charset="0"/>
                <a:cs typeface="Arial" pitchFamily="34" charset="0"/>
              </a:rPr>
              <a:t>software as needed onto “bare-metal” using Moab/xCAT (need to generalize)</a:t>
            </a: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MapReduce (Hadoop, (Dryad), Twister),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Globus, Xen,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 Nimbus, Eucalyptus, OpenNebula, KVM, Windows …..</a:t>
            </a:r>
          </a:p>
          <a:p>
            <a:pPr lvl="1"/>
            <a:r>
              <a:rPr lang="en-US" sz="2000" dirty="0" smtClean="0">
                <a:latin typeface="Arial" pitchFamily="34" charset="0"/>
                <a:cs typeface="Arial" pitchFamily="34" charset="0"/>
              </a:rPr>
              <a:t>Either statically or dynamically</a:t>
            </a: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has ~4400 distributed cores with a </a:t>
            </a:r>
            <a:r>
              <a:rPr lang="en-US" sz="2400" b="1" dirty="0" smtClean="0">
                <a:latin typeface="Arial" pitchFamily="34" charset="0"/>
                <a:cs typeface="Arial" pitchFamily="34" charset="0"/>
              </a:rPr>
              <a:t>dedicated network</a:t>
            </a:r>
            <a:r>
              <a:rPr lang="en-US" sz="2400" dirty="0" smtClean="0">
                <a:latin typeface="Arial" pitchFamily="34" charset="0"/>
                <a:cs typeface="Arial" pitchFamily="34" charset="0"/>
              </a:rPr>
              <a:t> and a Spirent XGEM network fault and delay generator</a:t>
            </a:r>
          </a:p>
          <a:p>
            <a:pPr>
              <a:buNone/>
            </a:pPr>
            <a:endParaRPr lang="en-US" sz="2600" dirty="0"/>
          </a:p>
        </p:txBody>
      </p:sp>
      <p:grpSp>
        <p:nvGrpSpPr>
          <p:cNvPr id="17" name="Group 16"/>
          <p:cNvGrpSpPr/>
          <p:nvPr/>
        </p:nvGrpSpPr>
        <p:grpSpPr>
          <a:xfrm>
            <a:off x="1066800" y="5181600"/>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Image1</a:t>
                </a:r>
                <a:endParaRPr lang="en-US" dirty="0">
                  <a:solidFill>
                    <a:schemeClr val="tx1"/>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Image2</a:t>
                </a:r>
                <a:endParaRPr lang="en-US" dirty="0">
                  <a:solidFill>
                    <a:schemeClr val="tx1"/>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schemeClr val="tx1"/>
                    </a:solidFill>
                  </a:rPr>
                  <a:t>ImageN</a:t>
                </a:r>
                <a:endParaRPr lang="en-US" dirty="0">
                  <a:solidFill>
                    <a:schemeClr val="tx1"/>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t>…</a:t>
                </a:r>
                <a:endParaRPr lang="en-US" sz="2400" dirty="0"/>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t>Load</a:t>
              </a:r>
              <a:endParaRPr lang="en-US" dirty="0"/>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t>Choose</a:t>
              </a:r>
              <a:endParaRPr lang="en-US" dirty="0"/>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t>Run</a:t>
              </a:r>
              <a:endParaRPr lang="en-US" dirty="0"/>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34350511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3804864"/>
              </p:ext>
            </p:extLst>
          </p:nvPr>
        </p:nvGraphicFramePr>
        <p:xfrm>
          <a:off x="838200" y="1083310"/>
          <a:ext cx="7848598" cy="4860290"/>
        </p:xfrm>
        <a:graphic>
          <a:graphicData uri="http://schemas.openxmlformats.org/drawingml/2006/table">
            <a:tbl>
              <a:tblPr/>
              <a:tblGrid>
                <a:gridCol w="1162171"/>
                <a:gridCol w="1162171"/>
                <a:gridCol w="699272"/>
                <a:gridCol w="633286"/>
                <a:gridCol w="736744"/>
                <a:gridCol w="863422"/>
                <a:gridCol w="863423"/>
                <a:gridCol w="623231"/>
                <a:gridCol w="1104878"/>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charset="0"/>
                          <a:ea typeface="Times" charset="0"/>
                          <a:cs typeface="Times New Roman" charset="0"/>
                        </a:rPr>
                        <a:t>Name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india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alamo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Dell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hotel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sierra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xray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foxtrot</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Bravo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(12 TB per Server)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Delta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 With Tesla GPU’s</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 CPU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dirty="0" smtClean="0"/>
                        <a:t>32 GPU’s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192+ 14336 GPU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9</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1536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(12 TB per Server)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8039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Calibri" charset="0"/>
                          <a:ea typeface="Times" charset="0"/>
                          <a:cs typeface="Times New Roman" charset="0"/>
                        </a:rPr>
                        <a:t> </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TOTAL Cores 4384</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52343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5 Use Types for FutureGrid</a:t>
            </a:r>
            <a:endParaRPr lang="en-US" dirty="0"/>
          </a:p>
        </p:txBody>
      </p:sp>
      <p:sp>
        <p:nvSpPr>
          <p:cNvPr id="3" name="Content Placeholder 2"/>
          <p:cNvSpPr>
            <a:spLocks noGrp="1"/>
          </p:cNvSpPr>
          <p:nvPr>
            <p:ph idx="1"/>
          </p:nvPr>
        </p:nvSpPr>
        <p:spPr>
          <a:xfrm>
            <a:off x="0" y="762000"/>
            <a:ext cx="9144000" cy="6096000"/>
          </a:xfrm>
          <a:solidFill>
            <a:schemeClr val="bg1"/>
          </a:solidFill>
        </p:spPr>
        <p:txBody>
          <a:bodyPr/>
          <a:lstStyle/>
          <a:p>
            <a:pPr>
              <a:spcBef>
                <a:spcPts val="0"/>
              </a:spcBef>
            </a:pPr>
            <a:r>
              <a:rPr lang="en-US" sz="2800" b="1" dirty="0" smtClean="0"/>
              <a:t>222 </a:t>
            </a:r>
            <a:r>
              <a:rPr lang="en-US" sz="2800" dirty="0" smtClean="0"/>
              <a:t>approved projects (~960 users) July 6 2012</a:t>
            </a:r>
          </a:p>
          <a:p>
            <a:pPr lvl="1">
              <a:spcBef>
                <a:spcPts val="0"/>
              </a:spcBef>
            </a:pPr>
            <a:r>
              <a:rPr lang="en-US" sz="2400" dirty="0" smtClean="0"/>
              <a:t>USA, China, India, Pakistan, lots of European countries</a:t>
            </a:r>
          </a:p>
          <a:p>
            <a:pPr lvl="1">
              <a:spcBef>
                <a:spcPts val="0"/>
              </a:spcBef>
            </a:pPr>
            <a:r>
              <a:rPr lang="en-US" sz="2400" dirty="0" smtClean="0"/>
              <a:t>Industry, Government, Academia</a:t>
            </a:r>
            <a:endParaRPr lang="en-US" sz="2000" dirty="0" smtClean="0"/>
          </a:p>
          <a:p>
            <a:pPr>
              <a:spcBef>
                <a:spcPts val="0"/>
              </a:spcBef>
            </a:pPr>
            <a:r>
              <a:rPr lang="en-US" sz="2800" b="1" dirty="0" smtClean="0"/>
              <a:t>Training Education and Outreach (8%)</a:t>
            </a:r>
          </a:p>
          <a:p>
            <a:pPr lvl="1">
              <a:spcBef>
                <a:spcPts val="0"/>
              </a:spcBef>
            </a:pPr>
            <a:r>
              <a:rPr lang="en-US" sz="2400" dirty="0" smtClean="0"/>
              <a:t>Semester and short events; promising for small universities</a:t>
            </a:r>
          </a:p>
          <a:p>
            <a:pPr>
              <a:spcBef>
                <a:spcPts val="0"/>
              </a:spcBef>
            </a:pPr>
            <a:r>
              <a:rPr lang="en-US" sz="2800" b="1" dirty="0" smtClean="0"/>
              <a:t>Interoperability test-beds (3%)</a:t>
            </a:r>
          </a:p>
          <a:p>
            <a:pPr lvl="1">
              <a:spcBef>
                <a:spcPts val="0"/>
              </a:spcBef>
            </a:pPr>
            <a:r>
              <a:rPr lang="en-US" sz="2400" dirty="0" smtClean="0"/>
              <a:t>Grids and Clouds; </a:t>
            </a:r>
            <a:r>
              <a:rPr lang="en-US" sz="2400" b="1" dirty="0" smtClean="0"/>
              <a:t>Standards</a:t>
            </a:r>
            <a:r>
              <a:rPr lang="en-US" sz="2400" dirty="0" smtClean="0"/>
              <a:t>; from Open Grid Forum OGF</a:t>
            </a:r>
          </a:p>
          <a:p>
            <a:pPr>
              <a:spcBef>
                <a:spcPts val="0"/>
              </a:spcBef>
            </a:pPr>
            <a:r>
              <a:rPr lang="en-US" sz="2800" b="1" dirty="0" smtClean="0"/>
              <a:t>Domain Science applications (31%)</a:t>
            </a:r>
          </a:p>
          <a:p>
            <a:pPr lvl="1">
              <a:spcBef>
                <a:spcPts val="0"/>
              </a:spcBef>
            </a:pPr>
            <a:r>
              <a:rPr lang="en-US" sz="2400" dirty="0" smtClean="0"/>
              <a:t>Life science highlighted (18%), Non Life Science (13%)</a:t>
            </a:r>
          </a:p>
          <a:p>
            <a:pPr>
              <a:spcBef>
                <a:spcPts val="0"/>
              </a:spcBef>
            </a:pPr>
            <a:r>
              <a:rPr lang="en-US" sz="2800" b="1" dirty="0" smtClean="0"/>
              <a:t>Computer science (47%)</a:t>
            </a:r>
          </a:p>
          <a:p>
            <a:pPr lvl="1">
              <a:spcBef>
                <a:spcPts val="0"/>
              </a:spcBef>
            </a:pPr>
            <a:r>
              <a:rPr lang="en-US" sz="2400" dirty="0" smtClean="0"/>
              <a:t>Largest current category</a:t>
            </a:r>
          </a:p>
          <a:p>
            <a:pPr>
              <a:spcBef>
                <a:spcPts val="0"/>
              </a:spcBef>
            </a:pPr>
            <a:r>
              <a:rPr lang="en-US" sz="2800" b="1" dirty="0" smtClean="0"/>
              <a:t>Computer Systems Evaluation (27%)</a:t>
            </a:r>
          </a:p>
          <a:p>
            <a:pPr lvl="1">
              <a:spcBef>
                <a:spcPts val="0"/>
              </a:spcBef>
            </a:pPr>
            <a:r>
              <a:rPr lang="en-US" sz="2400" dirty="0" smtClean="0"/>
              <a:t>XSEDE (TIS, TAS), OSG, EGI</a:t>
            </a:r>
          </a:p>
          <a:p>
            <a:pPr>
              <a:spcBef>
                <a:spcPts val="0"/>
              </a:spcBef>
            </a:pPr>
            <a:r>
              <a:rPr lang="en-US" sz="2800" dirty="0" smtClean="0"/>
              <a:t>Clouds are meant to need less support than other models; FutureGrid needs more </a:t>
            </a:r>
            <a:r>
              <a:rPr lang="en-US" sz="2800" b="1" dirty="0" smtClean="0"/>
              <a:t>user support </a:t>
            </a:r>
            <a:r>
              <a:rPr lang="en-US" sz="2800" dirty="0" smtClean="0"/>
              <a:t>…….</a:t>
            </a:r>
          </a:p>
        </p:txBody>
      </p:sp>
      <p:sp>
        <p:nvSpPr>
          <p:cNvPr id="4" name="Slide Number Placeholder 3"/>
          <p:cNvSpPr>
            <a:spLocks noGrp="1"/>
          </p:cNvSpPr>
          <p:nvPr>
            <p:ph type="sldNum" sz="quarter" idx="12"/>
          </p:nvPr>
        </p:nvSpPr>
        <p:spPr/>
        <p:txBody>
          <a:bodyPr/>
          <a:lstStyle/>
          <a:p>
            <a:fld id="{94CC141A-9CC6-41A7-A7D0-011D836CC6E2}" type="slidenum">
              <a:rPr lang="en-US" smtClean="0"/>
              <a:pPr/>
              <a:t>42</a:t>
            </a:fld>
            <a:endParaRPr lang="en-US"/>
          </a:p>
        </p:txBody>
      </p:sp>
    </p:spTree>
    <p:extLst>
      <p:ext uri="{BB962C8B-B14F-4D97-AF65-F5344CB8AC3E}">
        <p14:creationId xmlns:p14="http://schemas.microsoft.com/office/powerpoint/2010/main" val="380076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43</a:t>
            </a:fld>
            <a:endParaRPr lang="en-US"/>
          </a:p>
        </p:txBody>
      </p:sp>
      <p:sp>
        <p:nvSpPr>
          <p:cNvPr id="5" name="Rectangle 4"/>
          <p:cNvSpPr/>
          <p:nvPr/>
        </p:nvSpPr>
        <p:spPr>
          <a:xfrm>
            <a:off x="1676400" y="304800"/>
            <a:ext cx="7010400" cy="461665"/>
          </a:xfrm>
          <a:prstGeom prst="rect">
            <a:avLst/>
          </a:prstGeom>
        </p:spPr>
        <p:txBody>
          <a:bodyPr wrap="square">
            <a:spAutoFit/>
          </a:bodyPr>
          <a:lstStyle/>
          <a:p>
            <a:pPr lvl="1">
              <a:spcBef>
                <a:spcPts val="0"/>
              </a:spcBef>
            </a:pPr>
            <a:r>
              <a:rPr lang="en-US" sz="2400" dirty="0"/>
              <a:t>https://</a:t>
            </a:r>
            <a:r>
              <a:rPr lang="en-US" sz="2400" dirty="0" smtClean="0"/>
              <a:t>portal.futuregrid.org/projects</a:t>
            </a:r>
            <a:endParaRPr lang="en-US" sz="20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083" t="28841" r="25750" b="9402"/>
          <a:stretch/>
        </p:blipFill>
        <p:spPr bwMode="auto">
          <a:xfrm>
            <a:off x="25706" y="5508"/>
            <a:ext cx="81852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1579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528347"/>
          </a:xfrm>
        </p:spPr>
        <p:txBody>
          <a:bodyPr/>
          <a:lstStyle/>
          <a:p>
            <a:r>
              <a:rPr lang="en-US" dirty="0" smtClean="0"/>
              <a:t>Recent Projects</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44</a:t>
            </a:fld>
            <a:endParaRPr lang="en-US"/>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557" t="34033" r="19032" b="9438"/>
          <a:stretch/>
        </p:blipFill>
        <p:spPr bwMode="auto">
          <a:xfrm>
            <a:off x="0" y="528347"/>
            <a:ext cx="9144000" cy="634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2578" y="14111"/>
            <a:ext cx="8487949" cy="6858000"/>
            <a:chOff x="22578" y="14111"/>
            <a:chExt cx="8487949" cy="685800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239" t="9543" r="21538"/>
            <a:stretch/>
          </p:blipFill>
          <p:spPr bwMode="auto">
            <a:xfrm>
              <a:off x="22578" y="14111"/>
              <a:ext cx="612574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48327" y="19671"/>
              <a:ext cx="2362200" cy="2862322"/>
            </a:xfrm>
            <a:prstGeom prst="rect">
              <a:avLst/>
            </a:prstGeom>
            <a:solidFill>
              <a:schemeClr val="bg1"/>
            </a:solidFill>
          </p:spPr>
          <p:txBody>
            <a:bodyPr wrap="square" rtlCol="0">
              <a:spAutoFit/>
            </a:bodyPr>
            <a:lstStyle/>
            <a:p>
              <a:r>
                <a:rPr lang="en-US" b="1" dirty="0" smtClean="0"/>
                <a:t>Have Competitions</a:t>
              </a:r>
            </a:p>
            <a:p>
              <a:r>
                <a:rPr lang="en-US" b="1" dirty="0" smtClean="0"/>
                <a:t>Last one just finished</a:t>
              </a:r>
            </a:p>
            <a:p>
              <a:r>
                <a:rPr lang="en-US" b="1" dirty="0" smtClean="0"/>
                <a:t>Grand Prize</a:t>
              </a:r>
            </a:p>
            <a:p>
              <a:r>
                <a:rPr lang="en-US" b="1" dirty="0" smtClean="0"/>
                <a:t>Trip to SC12</a:t>
              </a:r>
            </a:p>
            <a:p>
              <a:endParaRPr lang="en-US" b="1" dirty="0"/>
            </a:p>
            <a:p>
              <a:r>
                <a:rPr lang="en-US" b="1" dirty="0" smtClean="0"/>
                <a:t>Next Competition</a:t>
              </a:r>
            </a:p>
            <a:p>
              <a:r>
                <a:rPr lang="en-US" b="1" dirty="0" smtClean="0"/>
                <a:t>Beginning of August</a:t>
              </a:r>
            </a:p>
            <a:p>
              <a:r>
                <a:rPr lang="en-US" b="1" dirty="0" smtClean="0"/>
                <a:t>For our Science Cloud  Summer School</a:t>
              </a:r>
            </a:p>
            <a:p>
              <a:endParaRPr lang="en-US" b="1" dirty="0"/>
            </a:p>
          </p:txBody>
        </p:sp>
      </p:grpSp>
    </p:spTree>
    <p:extLst>
      <p:ext uri="{BB962C8B-B14F-4D97-AF65-F5344CB8AC3E}">
        <p14:creationId xmlns:p14="http://schemas.microsoft.com/office/powerpoint/2010/main" val="92762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FutureGrid Technologies and Areas</a:t>
            </a:r>
            <a:endParaRPr lang="en-US" dirty="0"/>
          </a:p>
        </p:txBody>
      </p:sp>
      <p:sp>
        <p:nvSpPr>
          <p:cNvPr id="3" name="Content Placeholder 2"/>
          <p:cNvSpPr>
            <a:spLocks noGrp="1"/>
          </p:cNvSpPr>
          <p:nvPr>
            <p:ph idx="1"/>
          </p:nvPr>
        </p:nvSpPr>
        <p:spPr>
          <a:xfrm>
            <a:off x="5715000" y="1524000"/>
            <a:ext cx="2667000" cy="457200"/>
          </a:xfrm>
        </p:spPr>
        <p:txBody>
          <a:bodyPr/>
          <a:lstStyle/>
          <a:p>
            <a:r>
              <a:rPr lang="en-US" dirty="0" smtClean="0"/>
              <a:t>220 Projects</a:t>
            </a:r>
            <a:endParaRPr lang="en-US" dirty="0"/>
          </a:p>
        </p:txBody>
      </p:sp>
      <p:graphicFrame>
        <p:nvGraphicFramePr>
          <p:cNvPr id="5" name="Chart 4"/>
          <p:cNvGraphicFramePr/>
          <p:nvPr>
            <p:extLst>
              <p:ext uri="{D42A27DB-BD31-4B8C-83A1-F6EECF244321}">
                <p14:modId xmlns:p14="http://schemas.microsoft.com/office/powerpoint/2010/main" val="625283580"/>
              </p:ext>
            </p:extLst>
          </p:nvPr>
        </p:nvGraphicFramePr>
        <p:xfrm>
          <a:off x="-10633" y="1295400"/>
          <a:ext cx="6096000" cy="5020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286366980"/>
              </p:ext>
            </p:extLst>
          </p:nvPr>
        </p:nvGraphicFramePr>
        <p:xfrm>
          <a:off x="4572000" y="2514600"/>
          <a:ext cx="45720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980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11" descr="Screen shot 2012-06-13 at 11.28.4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9358" y="1303338"/>
            <a:ext cx="4487862"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 name="Title 1"/>
          <p:cNvSpPr>
            <a:spLocks noGrp="1"/>
          </p:cNvSpPr>
          <p:nvPr>
            <p:ph type="title"/>
          </p:nvPr>
        </p:nvSpPr>
        <p:spPr>
          <a:xfrm>
            <a:off x="-5508" y="126835"/>
            <a:ext cx="9144000" cy="1143000"/>
          </a:xfrm>
        </p:spPr>
        <p:txBody>
          <a:bodyPr/>
          <a:lstStyle/>
          <a:p>
            <a:r>
              <a:rPr lang="en-US" dirty="0" smtClean="0">
                <a:latin typeface="Calibri" charset="0"/>
              </a:rPr>
              <a:t>GPU’s in Cloud: Xen PCI </a:t>
            </a:r>
            <a:r>
              <a:rPr lang="en-US" dirty="0" err="1">
                <a:latin typeface="Calibri" charset="0"/>
              </a:rPr>
              <a:t>Passthrough</a:t>
            </a:r>
            <a:endParaRPr lang="en-US" dirty="0">
              <a:latin typeface="Calibri" charset="0"/>
            </a:endParaRPr>
          </a:p>
        </p:txBody>
      </p:sp>
      <p:sp>
        <p:nvSpPr>
          <p:cNvPr id="17410" name="Content Placeholder 9"/>
          <p:cNvSpPr>
            <a:spLocks noGrp="1"/>
          </p:cNvSpPr>
          <p:nvPr>
            <p:ph sz="half" idx="1"/>
          </p:nvPr>
        </p:nvSpPr>
        <p:spPr>
          <a:xfrm>
            <a:off x="24788" y="1143000"/>
            <a:ext cx="4969435" cy="4525963"/>
          </a:xfrm>
        </p:spPr>
        <p:txBody>
          <a:bodyPr/>
          <a:lstStyle/>
          <a:p>
            <a:r>
              <a:rPr lang="en-US" dirty="0">
                <a:latin typeface="Calibri" charset="0"/>
              </a:rPr>
              <a:t>Pass through the </a:t>
            </a:r>
            <a:r>
              <a:rPr lang="en-US" dirty="0" smtClean="0">
                <a:latin typeface="Calibri" charset="0"/>
              </a:rPr>
              <a:t>PCI-E GPU device to </a:t>
            </a:r>
            <a:r>
              <a:rPr lang="en-US" dirty="0" err="1" smtClean="0">
                <a:latin typeface="Calibri" charset="0"/>
              </a:rPr>
              <a:t>DomU</a:t>
            </a:r>
            <a:endParaRPr lang="en-US" dirty="0" smtClean="0">
              <a:latin typeface="Calibri" charset="0"/>
            </a:endParaRPr>
          </a:p>
          <a:p>
            <a:r>
              <a:rPr lang="en-US" dirty="0" smtClean="0">
                <a:latin typeface="Calibri" charset="0"/>
              </a:rPr>
              <a:t>Use </a:t>
            </a:r>
            <a:r>
              <a:rPr lang="en-US" dirty="0" err="1" smtClean="0">
                <a:latin typeface="Calibri" charset="0"/>
              </a:rPr>
              <a:t>Nvidia</a:t>
            </a:r>
            <a:r>
              <a:rPr lang="en-US" dirty="0" smtClean="0">
                <a:latin typeface="Calibri" charset="0"/>
              </a:rPr>
              <a:t> Tesla CUDA programming model</a:t>
            </a:r>
          </a:p>
          <a:p>
            <a:r>
              <a:rPr lang="en-US" dirty="0" smtClean="0">
                <a:latin typeface="Calibri" charset="0"/>
              </a:rPr>
              <a:t>Work at </a:t>
            </a:r>
            <a:r>
              <a:rPr lang="en-US" b="1" dirty="0" smtClean="0">
                <a:latin typeface="Calibri" charset="0"/>
              </a:rPr>
              <a:t>ISI East </a:t>
            </a:r>
            <a:r>
              <a:rPr lang="en-US" dirty="0" smtClean="0">
                <a:latin typeface="Calibri" charset="0"/>
              </a:rPr>
              <a:t>(USC)</a:t>
            </a:r>
          </a:p>
          <a:p>
            <a:r>
              <a:rPr lang="en-US" dirty="0" smtClean="0">
                <a:latin typeface="Calibri" charset="0"/>
              </a:rPr>
              <a:t>Intel </a:t>
            </a:r>
            <a:r>
              <a:rPr lang="en-US" dirty="0">
                <a:latin typeface="Calibri" charset="0"/>
              </a:rPr>
              <a:t>VT-d or AMD IOMMU </a:t>
            </a:r>
            <a:r>
              <a:rPr lang="en-US" dirty="0" smtClean="0">
                <a:latin typeface="Calibri" charset="0"/>
              </a:rPr>
              <a:t>extensions</a:t>
            </a:r>
          </a:p>
          <a:p>
            <a:r>
              <a:rPr lang="en-US" dirty="0">
                <a:latin typeface="Calibri" charset="0"/>
              </a:rPr>
              <a:t>Xen </a:t>
            </a:r>
            <a:r>
              <a:rPr lang="en-US" dirty="0" err="1">
                <a:latin typeface="Calibri" charset="0"/>
              </a:rPr>
              <a:t>pci</a:t>
            </a:r>
            <a:r>
              <a:rPr lang="en-US" dirty="0">
                <a:latin typeface="Calibri" charset="0"/>
              </a:rPr>
              <a:t>-back </a:t>
            </a:r>
            <a:endParaRPr lang="en-US" dirty="0" smtClean="0">
              <a:latin typeface="Calibri" charset="0"/>
            </a:endParaRPr>
          </a:p>
          <a:p>
            <a:r>
              <a:rPr lang="en-US" dirty="0" smtClean="0">
                <a:latin typeface="Calibri" charset="0"/>
              </a:rPr>
              <a:t>FutureGrid “delta” has16 192GB memory nodes each with 2 GPU’s (</a:t>
            </a:r>
            <a:r>
              <a:rPr lang="en-US" dirty="0"/>
              <a:t>Tesla C2075 - </a:t>
            </a:r>
            <a:r>
              <a:rPr lang="en-US" dirty="0" smtClean="0"/>
              <a:t>6GB)</a:t>
            </a:r>
            <a:endParaRPr lang="en-US" dirty="0">
              <a:latin typeface="Calibri" charset="0"/>
            </a:endParaRPr>
          </a:p>
          <a:p>
            <a:pPr marL="0" indent="0">
              <a:buNone/>
            </a:pPr>
            <a:endParaRPr lang="en-US" dirty="0">
              <a:latin typeface="Calibri" charset="0"/>
            </a:endParaRPr>
          </a:p>
        </p:txBody>
      </p:sp>
      <p:sp>
        <p:nvSpPr>
          <p:cNvPr id="17411" name="Footer Placeholder 3"/>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solidFill>
                  <a:srgbClr val="898989"/>
                </a:solidFill>
                <a:latin typeface="Calibri" charset="0"/>
              </a:rPr>
              <a:t>http://futuregrid.org</a:t>
            </a:r>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21FDFC-5F09-6E4F-9CE1-93D46BEA39A1}" type="slidenum">
              <a:rPr lang="en-US" sz="1200">
                <a:solidFill>
                  <a:srgbClr val="898989"/>
                </a:solidFill>
                <a:latin typeface="Calibri" charset="0"/>
              </a:rPr>
              <a:pPr eaLnBrk="1" hangingPunct="1"/>
              <a:t>46</a:t>
            </a:fld>
            <a:endParaRPr lang="en-US" sz="1200">
              <a:solidFill>
                <a:srgbClr val="898989"/>
              </a:solidFill>
              <a:latin typeface="Calibri" charset="0"/>
            </a:endParaRPr>
          </a:p>
        </p:txBody>
      </p:sp>
      <p:sp>
        <p:nvSpPr>
          <p:cNvPr id="3" name="Rectangle 2"/>
          <p:cNvSpPr/>
          <p:nvPr/>
        </p:nvSpPr>
        <p:spPr>
          <a:xfrm>
            <a:off x="5412144" y="6139805"/>
            <a:ext cx="1215312"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GPU1</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6496500" y="6125517"/>
            <a:ext cx="1215312"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GPU2</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7526299" y="6135238"/>
            <a:ext cx="1215312"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GPU3</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10-Point Star 3"/>
          <p:cNvSpPr/>
          <p:nvPr/>
        </p:nvSpPr>
        <p:spPr>
          <a:xfrm>
            <a:off x="5579100" y="1303338"/>
            <a:ext cx="860700" cy="443056"/>
          </a:xfrm>
          <a:prstGeom prst="star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CUDA</a:t>
            </a:r>
            <a:endParaRPr lang="en-US" sz="1400" dirty="0"/>
          </a:p>
        </p:txBody>
      </p:sp>
      <p:sp>
        <p:nvSpPr>
          <p:cNvPr id="12" name="10-Point Star 11"/>
          <p:cNvSpPr/>
          <p:nvPr/>
        </p:nvSpPr>
        <p:spPr>
          <a:xfrm>
            <a:off x="6614880" y="1307527"/>
            <a:ext cx="860700" cy="443056"/>
          </a:xfrm>
          <a:prstGeom prst="star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CUDA</a:t>
            </a:r>
            <a:endParaRPr lang="en-US" sz="1400" dirty="0"/>
          </a:p>
        </p:txBody>
      </p:sp>
      <p:sp>
        <p:nvSpPr>
          <p:cNvPr id="13" name="10-Point Star 12"/>
          <p:cNvSpPr/>
          <p:nvPr/>
        </p:nvSpPr>
        <p:spPr>
          <a:xfrm>
            <a:off x="7570544" y="1273507"/>
            <a:ext cx="860700" cy="443056"/>
          </a:xfrm>
          <a:prstGeom prst="star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CUDA</a:t>
            </a:r>
            <a:endParaRPr lang="en-US" sz="1400" dirty="0"/>
          </a:p>
        </p:txBody>
      </p:sp>
    </p:spTree>
    <p:extLst>
      <p:ext uri="{BB962C8B-B14F-4D97-AF65-F5344CB8AC3E}">
        <p14:creationId xmlns:p14="http://schemas.microsoft.com/office/powerpoint/2010/main" val="42083421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497205" y="0"/>
            <a:ext cx="8149590" cy="659130"/>
          </a:xfrm>
        </p:spPr>
        <p:txBody>
          <a:bodyPr lIns="0" tIns="0" rIns="0" bIns="0"/>
          <a:lstStyle/>
          <a:p>
            <a:pPr eaLnBrk="1" hangingPunct="1">
              <a:lnSpc>
                <a:spcPct val="95000"/>
              </a:lnSpc>
              <a:defRPr/>
            </a:pPr>
            <a:r>
              <a:rPr lang="en-US" dirty="0" err="1" smtClean="0">
                <a:solidFill>
                  <a:srgbClr val="000000"/>
                </a:solidFill>
                <a:latin typeface="Arial" charset="0"/>
                <a:cs typeface="+mj-cs"/>
              </a:rPr>
              <a:t>RAINing</a:t>
            </a:r>
            <a:r>
              <a:rPr lang="en-US" dirty="0" smtClean="0">
                <a:solidFill>
                  <a:srgbClr val="000000"/>
                </a:solidFill>
                <a:latin typeface="Arial" charset="0"/>
                <a:cs typeface="+mj-cs"/>
              </a:rPr>
              <a:t> on </a:t>
            </a:r>
            <a:r>
              <a:rPr lang="en-US" dirty="0">
                <a:solidFill>
                  <a:srgbClr val="000000"/>
                </a:solidFill>
                <a:latin typeface="Arial" charset="0"/>
                <a:cs typeface="+mj-cs"/>
              </a:rPr>
              <a:t>FutureGrid</a:t>
            </a:r>
          </a:p>
        </p:txBody>
      </p:sp>
      <p:sp>
        <p:nvSpPr>
          <p:cNvPr id="9221"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pic>
        <p:nvPicPr>
          <p:cNvPr id="204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59130"/>
            <a:ext cx="7554462" cy="6198870"/>
          </a:xfrm>
          <a:prstGeom prst="rect">
            <a:avLst/>
          </a:prstGeom>
          <a:solidFill>
            <a:schemeClr val="bg1"/>
          </a:solidFill>
          <a:ln>
            <a:noFill/>
          </a:ln>
          <a:extLst/>
        </p:spPr>
      </p:pic>
      <p:sp>
        <p:nvSpPr>
          <p:cNvPr id="2" name="Date Placeholder 1"/>
          <p:cNvSpPr>
            <a:spLocks noGrp="1"/>
          </p:cNvSpPr>
          <p:nvPr>
            <p:ph type="dt" sz="half" idx="10"/>
          </p:nvPr>
        </p:nvSpPr>
        <p:spPr/>
        <p:txBody>
          <a:bodyPr/>
          <a:lstStyle/>
          <a:p>
            <a:fld id="{9258C5D6-D76E-5948-8452-CD191699ABE4}" type="datetime1">
              <a:rPr lang="en-US" smtClean="0"/>
              <a:t>8/4/2012</a:t>
            </a:fld>
            <a:endParaRPr lang="en-US"/>
          </a:p>
        </p:txBody>
      </p:sp>
      <p:sp>
        <p:nvSpPr>
          <p:cNvPr id="4" name="Slide Number Placeholder 3"/>
          <p:cNvSpPr>
            <a:spLocks noGrp="1"/>
          </p:cNvSpPr>
          <p:nvPr>
            <p:ph type="sldNum" sz="quarter" idx="12"/>
          </p:nvPr>
        </p:nvSpPr>
        <p:spPr/>
        <p:txBody>
          <a:bodyPr/>
          <a:lstStyle/>
          <a:p>
            <a:fld id="{14EB8B87-E7C0-334D-BEA7-32F58CF9455F}" type="slidenum">
              <a:rPr lang="en-US" smtClean="0"/>
              <a:t>47</a:t>
            </a:fld>
            <a:endParaRPr lang="en-US"/>
          </a:p>
        </p:txBody>
      </p:sp>
    </p:spTree>
    <p:extLst>
      <p:ext uri="{BB962C8B-B14F-4D97-AF65-F5344CB8AC3E}">
        <p14:creationId xmlns:p14="http://schemas.microsoft.com/office/powerpoint/2010/main" val="3821605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6-19 at 9.19.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144" y="1771828"/>
            <a:ext cx="4654856" cy="4600093"/>
          </a:xfrm>
          <a:prstGeom prst="rect">
            <a:avLst/>
          </a:prstGeom>
        </p:spPr>
      </p:pic>
      <p:pic>
        <p:nvPicPr>
          <p:cNvPr id="5" name="Picture 4" descr="Screen shot 2012-06-19 at 9.12.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45" y="1771828"/>
            <a:ext cx="4624912" cy="4913691"/>
          </a:xfrm>
          <a:prstGeom prst="rect">
            <a:avLst/>
          </a:prstGeom>
        </p:spPr>
      </p:pic>
      <p:sp>
        <p:nvSpPr>
          <p:cNvPr id="2" name="Title 1"/>
          <p:cNvSpPr>
            <a:spLocks noGrp="1"/>
          </p:cNvSpPr>
          <p:nvPr>
            <p:ph type="title"/>
          </p:nvPr>
        </p:nvSpPr>
        <p:spPr/>
        <p:txBody>
          <a:bodyPr/>
          <a:lstStyle/>
          <a:p>
            <a:r>
              <a:rPr lang="en-US" dirty="0" smtClean="0"/>
              <a:t>VM Image Management</a:t>
            </a:r>
            <a:endParaRPr lang="en-US" dirty="0"/>
          </a:p>
        </p:txBody>
      </p:sp>
    </p:spTree>
    <p:extLst>
      <p:ext uri="{BB962C8B-B14F-4D97-AF65-F5344CB8AC3E}">
        <p14:creationId xmlns:p14="http://schemas.microsoft.com/office/powerpoint/2010/main" val="1158337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05740"/>
            <a:ext cx="8229600" cy="548640"/>
          </a:xfrm>
        </p:spPr>
        <p:txBody>
          <a:bodyPr/>
          <a:lstStyle/>
          <a:p>
            <a:r>
              <a:rPr lang="en-US" smtClean="0">
                <a:latin typeface="Times New Roman" pitchFamily="18" charset="0"/>
                <a:cs typeface="Times New Roman" pitchFamily="18" charset="0"/>
              </a:rPr>
              <a:t>Create Image from Scratch</a:t>
            </a:r>
          </a:p>
        </p:txBody>
      </p:sp>
      <p:sp>
        <p:nvSpPr>
          <p:cNvPr id="28675" name="Footer Placeholder 3"/>
          <p:cNvSpPr>
            <a:spLocks noGrp="1"/>
          </p:cNvSpPr>
          <p:nvPr>
            <p:ph type="ftr" sz="quarter" idx="4294967295"/>
          </p:nvPr>
        </p:nvSpPr>
        <p:spPr bwMode="auto">
          <a:xfrm>
            <a:off x="3124677" y="6356509"/>
            <a:ext cx="2894648" cy="364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sz="2200">
                <a:solidFill>
                  <a:schemeClr val="tx1"/>
                </a:solidFill>
                <a:latin typeface="Times New Roman" pitchFamily="18" charset="0"/>
                <a:ea typeface="MS PGothic" pitchFamily="34" charset="-128"/>
              </a:defRPr>
            </a:lvl1pPr>
            <a:lvl2pPr marL="668655" indent="-257175" eaLnBrk="0" hangingPunct="0">
              <a:defRPr sz="2200">
                <a:solidFill>
                  <a:schemeClr val="tx1"/>
                </a:solidFill>
                <a:latin typeface="Times New Roman" pitchFamily="18" charset="0"/>
                <a:ea typeface="MS PGothic" pitchFamily="34" charset="-128"/>
              </a:defRPr>
            </a:lvl2pPr>
            <a:lvl3pPr marL="1028700" indent="-205740" eaLnBrk="0" hangingPunct="0">
              <a:defRPr sz="2200">
                <a:solidFill>
                  <a:schemeClr val="tx1"/>
                </a:solidFill>
                <a:latin typeface="Times New Roman" pitchFamily="18" charset="0"/>
                <a:ea typeface="MS PGothic" pitchFamily="34" charset="-128"/>
              </a:defRPr>
            </a:lvl3pPr>
            <a:lvl4pPr marL="1440180" indent="-205740" eaLnBrk="0" hangingPunct="0">
              <a:defRPr sz="2200">
                <a:solidFill>
                  <a:schemeClr val="tx1"/>
                </a:solidFill>
                <a:latin typeface="Times New Roman" pitchFamily="18" charset="0"/>
                <a:ea typeface="MS PGothic" pitchFamily="34" charset="-128"/>
              </a:defRPr>
            </a:lvl4pPr>
            <a:lvl5pPr marL="1851660" indent="-205740" eaLnBrk="0" hangingPunct="0">
              <a:defRPr sz="2200">
                <a:solidFill>
                  <a:schemeClr val="tx1"/>
                </a:solidFill>
                <a:latin typeface="Times New Roman" pitchFamily="18" charset="0"/>
                <a:ea typeface="MS PGothic" pitchFamily="34" charset="-128"/>
              </a:defRPr>
            </a:lvl5pPr>
            <a:lvl6pPr marL="2263140" indent="-205740"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620" indent="-205740"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6100" indent="-205740"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580" indent="-205740"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pPr eaLnBrk="1" hangingPunct="1"/>
            <a:r>
              <a:rPr lang="en-US" sz="1100">
                <a:solidFill>
                  <a:srgbClr val="898989"/>
                </a:solidFill>
                <a:latin typeface="Arial" charset="0"/>
              </a:rPr>
              <a:t>         https://portal.futuregrid.org</a:t>
            </a:r>
          </a:p>
        </p:txBody>
      </p:sp>
      <p:sp>
        <p:nvSpPr>
          <p:cNvPr id="28678" name="TextBox 6"/>
          <p:cNvSpPr txBox="1">
            <a:spLocks noChangeArrowheads="1"/>
          </p:cNvSpPr>
          <p:nvPr/>
        </p:nvSpPr>
        <p:spPr bwMode="auto">
          <a:xfrm>
            <a:off x="182880" y="1988820"/>
            <a:ext cx="120975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CentOS</a:t>
            </a:r>
          </a:p>
        </p:txBody>
      </p:sp>
      <p:sp>
        <p:nvSpPr>
          <p:cNvPr id="28679" name="TextBox 7"/>
          <p:cNvSpPr txBox="1">
            <a:spLocks noChangeArrowheads="1"/>
          </p:cNvSpPr>
          <p:nvPr/>
        </p:nvSpPr>
        <p:spPr bwMode="auto">
          <a:xfrm>
            <a:off x="251460" y="4800600"/>
            <a:ext cx="117769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Ubuntu</a:t>
            </a:r>
          </a:p>
        </p:txBody>
      </p:sp>
      <p:graphicFrame>
        <p:nvGraphicFramePr>
          <p:cNvPr id="6" name="Chart 5"/>
          <p:cNvGraphicFramePr>
            <a:graphicFrameLocks/>
          </p:cNvGraphicFramePr>
          <p:nvPr>
            <p:extLst>
              <p:ext uri="{D42A27DB-BD31-4B8C-83A1-F6EECF244321}">
                <p14:modId xmlns:p14="http://schemas.microsoft.com/office/powerpoint/2010/main" val="3218656460"/>
              </p:ext>
            </p:extLst>
          </p:nvPr>
        </p:nvGraphicFramePr>
        <p:xfrm>
          <a:off x="1623060" y="3771900"/>
          <a:ext cx="7126605" cy="28781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642253787"/>
              </p:ext>
            </p:extLst>
          </p:nvPr>
        </p:nvGraphicFramePr>
        <p:xfrm>
          <a:off x="1623060" y="891540"/>
          <a:ext cx="7183755" cy="2811780"/>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2544599" y="1909398"/>
            <a:ext cx="5754971" cy="3800894"/>
            <a:chOff x="2544599" y="1909398"/>
            <a:chExt cx="5754971" cy="3800894"/>
          </a:xfrm>
        </p:grpSpPr>
        <p:sp>
          <p:nvSpPr>
            <p:cNvPr id="9" name="Rectangle 8"/>
            <p:cNvSpPr/>
            <p:nvPr/>
          </p:nvSpPr>
          <p:spPr>
            <a:xfrm rot="21162932">
              <a:off x="2544599" y="4879295"/>
              <a:ext cx="5621137"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Takes Up to 83%</a:t>
              </a:r>
            </a:p>
          </p:txBody>
        </p:sp>
        <p:sp>
          <p:nvSpPr>
            <p:cNvPr id="10" name="Rectangle 9"/>
            <p:cNvSpPr/>
            <p:nvPr/>
          </p:nvSpPr>
          <p:spPr>
            <a:xfrm rot="21274974">
              <a:off x="2678433" y="1909398"/>
              <a:ext cx="5621137"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Takes Up to 69%</a:t>
              </a:r>
            </a:p>
          </p:txBody>
        </p:sp>
      </p:grpSp>
    </p:spTree>
    <p:extLst>
      <p:ext uri="{BB962C8B-B14F-4D97-AF65-F5344CB8AC3E}">
        <p14:creationId xmlns:p14="http://schemas.microsoft.com/office/powerpoint/2010/main" val="322883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5</a:t>
            </a:fld>
            <a:endParaRPr lang="en-US"/>
          </a:p>
        </p:txBody>
      </p:sp>
      <p:pic>
        <p:nvPicPr>
          <p:cNvPr id="7170" name="Picture 2" descr="C:\Users\Geoffrey Fox\Downloads\03-05CloudJobs_l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33796"/>
          <a:stretch/>
        </p:blipFill>
        <p:spPr bwMode="auto">
          <a:xfrm>
            <a:off x="-24063" y="120316"/>
            <a:ext cx="9165478" cy="67376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7400" y="6312932"/>
            <a:ext cx="3319114" cy="400110"/>
          </a:xfrm>
          <a:prstGeom prst="rect">
            <a:avLst/>
          </a:prstGeom>
          <a:noFill/>
        </p:spPr>
        <p:txBody>
          <a:bodyPr wrap="none" rtlCol="0">
            <a:spAutoFit/>
          </a:bodyPr>
          <a:lstStyle/>
          <a:p>
            <a:r>
              <a:rPr lang="en-US" sz="2000" b="1" dirty="0" smtClean="0"/>
              <a:t>14 million Cloud Jobs by 2015</a:t>
            </a:r>
            <a:endParaRPr lang="en-US" sz="2000" b="1" dirty="0"/>
          </a:p>
        </p:txBody>
      </p:sp>
    </p:spTree>
    <p:extLst>
      <p:ext uri="{BB962C8B-B14F-4D97-AF65-F5344CB8AC3E}">
        <p14:creationId xmlns:p14="http://schemas.microsoft.com/office/powerpoint/2010/main" val="1051070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05740"/>
            <a:ext cx="8229600" cy="548640"/>
          </a:xfrm>
        </p:spPr>
        <p:txBody>
          <a:bodyPr/>
          <a:lstStyle/>
          <a:p>
            <a:r>
              <a:rPr lang="en-US" smtClean="0">
                <a:latin typeface="Times New Roman" pitchFamily="18" charset="0"/>
                <a:cs typeface="Times New Roman" pitchFamily="18" charset="0"/>
              </a:rPr>
              <a:t>Create Image from Base Image</a:t>
            </a:r>
          </a:p>
        </p:txBody>
      </p:sp>
      <p:sp>
        <p:nvSpPr>
          <p:cNvPr id="29699" name="Footer Placeholder 3"/>
          <p:cNvSpPr>
            <a:spLocks noGrp="1"/>
          </p:cNvSpPr>
          <p:nvPr>
            <p:ph type="ftr" sz="quarter" idx="4294967295"/>
          </p:nvPr>
        </p:nvSpPr>
        <p:spPr bwMode="auto">
          <a:xfrm>
            <a:off x="3124677" y="6356509"/>
            <a:ext cx="2894648" cy="364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sz="2200">
                <a:solidFill>
                  <a:schemeClr val="tx1"/>
                </a:solidFill>
                <a:latin typeface="Times New Roman" pitchFamily="18" charset="0"/>
                <a:ea typeface="MS PGothic" pitchFamily="34" charset="-128"/>
              </a:defRPr>
            </a:lvl1pPr>
            <a:lvl2pPr marL="668655" indent="-257175" eaLnBrk="0" hangingPunct="0">
              <a:defRPr sz="2200">
                <a:solidFill>
                  <a:schemeClr val="tx1"/>
                </a:solidFill>
                <a:latin typeface="Times New Roman" pitchFamily="18" charset="0"/>
                <a:ea typeface="MS PGothic" pitchFamily="34" charset="-128"/>
              </a:defRPr>
            </a:lvl2pPr>
            <a:lvl3pPr marL="1028700" indent="-205740" eaLnBrk="0" hangingPunct="0">
              <a:defRPr sz="2200">
                <a:solidFill>
                  <a:schemeClr val="tx1"/>
                </a:solidFill>
                <a:latin typeface="Times New Roman" pitchFamily="18" charset="0"/>
                <a:ea typeface="MS PGothic" pitchFamily="34" charset="-128"/>
              </a:defRPr>
            </a:lvl3pPr>
            <a:lvl4pPr marL="1440180" indent="-205740" eaLnBrk="0" hangingPunct="0">
              <a:defRPr sz="2200">
                <a:solidFill>
                  <a:schemeClr val="tx1"/>
                </a:solidFill>
                <a:latin typeface="Times New Roman" pitchFamily="18" charset="0"/>
                <a:ea typeface="MS PGothic" pitchFamily="34" charset="-128"/>
              </a:defRPr>
            </a:lvl4pPr>
            <a:lvl5pPr marL="1851660" indent="-205740" eaLnBrk="0" hangingPunct="0">
              <a:defRPr sz="2200">
                <a:solidFill>
                  <a:schemeClr val="tx1"/>
                </a:solidFill>
                <a:latin typeface="Times New Roman" pitchFamily="18" charset="0"/>
                <a:ea typeface="MS PGothic" pitchFamily="34" charset="-128"/>
              </a:defRPr>
            </a:lvl5pPr>
            <a:lvl6pPr marL="2263140" indent="-205740"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620" indent="-205740"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6100" indent="-205740"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580" indent="-205740"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pPr eaLnBrk="1" hangingPunct="1"/>
            <a:r>
              <a:rPr lang="en-US" sz="1100">
                <a:solidFill>
                  <a:srgbClr val="898989"/>
                </a:solidFill>
                <a:latin typeface="Arial" charset="0"/>
              </a:rPr>
              <a:t>         https://portal.futuregrid.org</a:t>
            </a:r>
          </a:p>
        </p:txBody>
      </p:sp>
      <p:sp>
        <p:nvSpPr>
          <p:cNvPr id="29700" name="TextBox 6"/>
          <p:cNvSpPr txBox="1">
            <a:spLocks noChangeArrowheads="1"/>
          </p:cNvSpPr>
          <p:nvPr/>
        </p:nvSpPr>
        <p:spPr bwMode="auto">
          <a:xfrm>
            <a:off x="182880" y="1988820"/>
            <a:ext cx="120975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CentOS</a:t>
            </a:r>
          </a:p>
        </p:txBody>
      </p:sp>
      <p:sp>
        <p:nvSpPr>
          <p:cNvPr id="29701" name="TextBox 7"/>
          <p:cNvSpPr txBox="1">
            <a:spLocks noChangeArrowheads="1"/>
          </p:cNvSpPr>
          <p:nvPr/>
        </p:nvSpPr>
        <p:spPr bwMode="auto">
          <a:xfrm>
            <a:off x="251460" y="4800600"/>
            <a:ext cx="117769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Ubuntu</a:t>
            </a:r>
          </a:p>
        </p:txBody>
      </p:sp>
      <p:graphicFrame>
        <p:nvGraphicFramePr>
          <p:cNvPr id="9" name="Chart 8"/>
          <p:cNvGraphicFramePr>
            <a:graphicFrameLocks/>
          </p:cNvGraphicFramePr>
          <p:nvPr/>
        </p:nvGraphicFramePr>
        <p:xfrm>
          <a:off x="1554480" y="891540"/>
          <a:ext cx="7200900" cy="2811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nvGraphicFramePr>
        <p:xfrm>
          <a:off x="1554480" y="3771900"/>
          <a:ext cx="7200900" cy="2811780"/>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p:cNvGrpSpPr/>
          <p:nvPr/>
        </p:nvGrpSpPr>
        <p:grpSpPr>
          <a:xfrm>
            <a:off x="2610397" y="1829326"/>
            <a:ext cx="5514840" cy="3779937"/>
            <a:chOff x="2610397" y="1829326"/>
            <a:chExt cx="5514840" cy="3779937"/>
          </a:xfrm>
        </p:grpSpPr>
        <p:sp>
          <p:nvSpPr>
            <p:cNvPr id="12" name="Rectangle 11"/>
            <p:cNvSpPr/>
            <p:nvPr/>
          </p:nvSpPr>
          <p:spPr>
            <a:xfrm rot="21274974">
              <a:off x="2747556" y="4778266"/>
              <a:ext cx="5377681"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Reduces 62-80%</a:t>
              </a:r>
            </a:p>
          </p:txBody>
        </p:sp>
        <p:sp>
          <p:nvSpPr>
            <p:cNvPr id="13" name="Rectangle 12"/>
            <p:cNvSpPr/>
            <p:nvPr/>
          </p:nvSpPr>
          <p:spPr>
            <a:xfrm rot="21274974">
              <a:off x="2610397" y="1829326"/>
              <a:ext cx="5377681"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Reduces 55-67%</a:t>
              </a:r>
            </a:p>
          </p:txBody>
        </p:sp>
      </p:grpSp>
    </p:spTree>
    <p:extLst>
      <p:ext uri="{BB962C8B-B14F-4D97-AF65-F5344CB8AC3E}">
        <p14:creationId xmlns:p14="http://schemas.microsoft.com/office/powerpoint/2010/main" val="48255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9067802" cy="639762"/>
          </a:xfrm>
        </p:spPr>
        <p:txBody>
          <a:bodyPr/>
          <a:lstStyle/>
          <a:p>
            <a:r>
              <a:rPr lang="en-US" sz="3600" dirty="0" err="1" smtClean="0"/>
              <a:t>Templated</a:t>
            </a:r>
            <a:r>
              <a:rPr lang="en-US" sz="3600" dirty="0" smtClean="0"/>
              <a:t>(Abstract) </a:t>
            </a:r>
            <a:r>
              <a:rPr lang="en-US" sz="3600" dirty="0"/>
              <a:t>Dynamic </a:t>
            </a:r>
            <a:r>
              <a:rPr lang="en-US" sz="3600" dirty="0" smtClean="0"/>
              <a:t>Provisioning</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51</a:t>
            </a:fld>
            <a:endParaRPr lang="en-US"/>
          </a:p>
        </p:txBody>
      </p:sp>
      <p:sp>
        <p:nvSpPr>
          <p:cNvPr id="3" name="Content Placeholder 2"/>
          <p:cNvSpPr>
            <a:spLocks noGrp="1"/>
          </p:cNvSpPr>
          <p:nvPr>
            <p:ph idx="1"/>
          </p:nvPr>
        </p:nvSpPr>
        <p:spPr>
          <a:xfrm>
            <a:off x="-4498" y="685800"/>
            <a:ext cx="9110330" cy="990600"/>
          </a:xfrm>
          <a:solidFill>
            <a:schemeClr val="bg1"/>
          </a:solidFill>
        </p:spPr>
        <p:txBody>
          <a:bodyPr/>
          <a:lstStyle/>
          <a:p>
            <a:r>
              <a:rPr lang="en-US" dirty="0" smtClean="0"/>
              <a:t>Abstract Specification of image mapped to various HPC and Cloud environments</a:t>
            </a:r>
            <a:endParaRPr lang="en-US" dirty="0"/>
          </a:p>
        </p:txBody>
      </p:sp>
      <p:grpSp>
        <p:nvGrpSpPr>
          <p:cNvPr id="10" name="Group 9"/>
          <p:cNvGrpSpPr/>
          <p:nvPr/>
        </p:nvGrpSpPr>
        <p:grpSpPr>
          <a:xfrm>
            <a:off x="0" y="1853613"/>
            <a:ext cx="9143999" cy="4892721"/>
            <a:chOff x="0" y="1853613"/>
            <a:chExt cx="9143999" cy="4892721"/>
          </a:xfrm>
        </p:grpSpPr>
        <p:sp>
          <p:nvSpPr>
            <p:cNvPr id="8" name="Shape 293"/>
            <p:cNvSpPr/>
            <p:nvPr/>
          </p:nvSpPr>
          <p:spPr>
            <a:xfrm>
              <a:off x="0" y="1853613"/>
              <a:ext cx="9143999" cy="4892721"/>
            </a:xfrm>
            <a:prstGeom prst="rect">
              <a:avLst/>
            </a:prstGeom>
            <a:blipFill>
              <a:blip r:embed="rId2"/>
              <a:stretch>
                <a:fillRect/>
              </a:stretch>
            </a:blipFill>
            <a:ln>
              <a:noFill/>
            </a:ln>
          </p:spPr>
        </p:sp>
        <p:sp>
          <p:nvSpPr>
            <p:cNvPr id="9" name="TextBox 8"/>
            <p:cNvSpPr txBox="1"/>
            <p:nvPr/>
          </p:nvSpPr>
          <p:spPr>
            <a:xfrm>
              <a:off x="6705600" y="4953000"/>
              <a:ext cx="2362200" cy="1200329"/>
            </a:xfrm>
            <a:prstGeom prst="rect">
              <a:avLst/>
            </a:prstGeom>
            <a:noFill/>
          </p:spPr>
          <p:txBody>
            <a:bodyPr wrap="square" rtlCol="0">
              <a:spAutoFit/>
            </a:bodyPr>
            <a:lstStyle/>
            <a:p>
              <a:r>
                <a:rPr lang="en-US" dirty="0" smtClean="0"/>
                <a:t>Essex replaces Cactus</a:t>
              </a:r>
            </a:p>
            <a:p>
              <a:r>
                <a:rPr lang="en-US" dirty="0" smtClean="0"/>
                <a:t>Current Eucalyptus 3 commercial while version 2 Open Source</a:t>
              </a:r>
              <a:endParaRPr lang="en-US" dirty="0"/>
            </a:p>
          </p:txBody>
        </p:sp>
      </p:grpSp>
      <p:grpSp>
        <p:nvGrpSpPr>
          <p:cNvPr id="14" name="Group 13"/>
          <p:cNvGrpSpPr/>
          <p:nvPr/>
        </p:nvGrpSpPr>
        <p:grpSpPr>
          <a:xfrm>
            <a:off x="-1" y="685800"/>
            <a:ext cx="9143999" cy="6060534"/>
            <a:chOff x="-1" y="685800"/>
            <a:chExt cx="9143999" cy="6060534"/>
          </a:xfrm>
        </p:grpSpPr>
        <p:sp>
          <p:nvSpPr>
            <p:cNvPr id="11" name="Shape 301"/>
            <p:cNvSpPr/>
            <p:nvPr/>
          </p:nvSpPr>
          <p:spPr>
            <a:xfrm>
              <a:off x="-1" y="685800"/>
              <a:ext cx="9143999" cy="6060534"/>
            </a:xfrm>
            <a:prstGeom prst="rect">
              <a:avLst/>
            </a:prstGeom>
            <a:blipFill>
              <a:blip r:embed="rId3"/>
              <a:stretch>
                <a:fillRect/>
              </a:stretch>
            </a:blipFill>
            <a:ln>
              <a:noFill/>
            </a:ln>
          </p:spPr>
        </p:sp>
        <p:sp>
          <p:nvSpPr>
            <p:cNvPr id="12" name="TextBox 11"/>
            <p:cNvSpPr txBox="1"/>
            <p:nvPr/>
          </p:nvSpPr>
          <p:spPr>
            <a:xfrm>
              <a:off x="6934200" y="1207282"/>
              <a:ext cx="2133600" cy="923330"/>
            </a:xfrm>
            <a:prstGeom prst="rect">
              <a:avLst/>
            </a:prstGeom>
            <a:noFill/>
          </p:spPr>
          <p:txBody>
            <a:bodyPr wrap="square" rtlCol="0">
              <a:spAutoFit/>
            </a:bodyPr>
            <a:lstStyle/>
            <a:p>
              <a:r>
                <a:rPr lang="en-US" dirty="0" smtClean="0"/>
                <a:t>OpenNebula</a:t>
              </a:r>
              <a:br>
                <a:rPr lang="en-US" dirty="0" smtClean="0"/>
              </a:br>
              <a:r>
                <a:rPr lang="en-US" dirty="0" smtClean="0"/>
                <a:t>Parallel  provisioning now supported</a:t>
              </a:r>
              <a:endParaRPr lang="en-US" dirty="0"/>
            </a:p>
          </p:txBody>
        </p:sp>
        <p:sp>
          <p:nvSpPr>
            <p:cNvPr id="13" name="TextBox 12"/>
            <p:cNvSpPr txBox="1"/>
            <p:nvPr/>
          </p:nvSpPr>
          <p:spPr>
            <a:xfrm>
              <a:off x="5715001" y="4800600"/>
              <a:ext cx="3352800" cy="646331"/>
            </a:xfrm>
            <a:prstGeom prst="rect">
              <a:avLst/>
            </a:prstGeom>
            <a:noFill/>
          </p:spPr>
          <p:txBody>
            <a:bodyPr wrap="square" rtlCol="0">
              <a:spAutoFit/>
            </a:bodyPr>
            <a:lstStyle/>
            <a:p>
              <a:r>
                <a:rPr lang="en-US" dirty="0" smtClean="0"/>
                <a:t>Moab/xCAT HPC – high as need reboot before use</a:t>
              </a:r>
              <a:endParaRPr lang="en-US" dirty="0"/>
            </a:p>
          </p:txBody>
        </p:sp>
      </p:grpSp>
    </p:spTree>
    <p:extLst>
      <p:ext uri="{BB962C8B-B14F-4D97-AF65-F5344CB8AC3E}">
        <p14:creationId xmlns:p14="http://schemas.microsoft.com/office/powerpoint/2010/main" val="100413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4000" dirty="0" smtClean="0"/>
              <a:t>Evaluate Cloud Environments: Interfaces</a:t>
            </a:r>
            <a:endParaRPr lang="en-US" sz="4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42180489"/>
              </p:ext>
            </p:extLst>
          </p:nvPr>
        </p:nvGraphicFramePr>
        <p:xfrm>
          <a:off x="2" y="990600"/>
          <a:ext cx="9018493" cy="5059680"/>
        </p:xfrm>
        <a:graphic>
          <a:graphicData uri="http://schemas.openxmlformats.org/drawingml/2006/table">
            <a:tbl>
              <a:tblPr firstRow="1" bandRow="1">
                <a:tableStyleId>{22838BEF-8BB2-4498-84A7-C5851F593DF1}</a:tableStyleId>
              </a:tblPr>
              <a:tblGrid>
                <a:gridCol w="1253679"/>
                <a:gridCol w="2843068"/>
                <a:gridCol w="4921746"/>
              </a:tblGrid>
              <a:tr h="778412">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endParaRPr lang="en-US" sz="2400" dirty="0" smtClean="0">
                        <a:effectLst/>
                        <a:latin typeface="Times New Roman"/>
                        <a:ea typeface="SimSun"/>
                      </a:endParaRPr>
                    </a:p>
                    <a:p>
                      <a:pPr marL="0" marR="0" algn="l">
                        <a:spcBef>
                          <a:spcPts val="0"/>
                        </a:spcBef>
                        <a:spcAft>
                          <a:spcPts val="0"/>
                        </a:spcAft>
                      </a:pP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rPr>
                        <a:t>OpenStack (Cactus)</a:t>
                      </a:r>
                      <a:endParaRPr lang="en-US" sz="2400" b="1" dirty="0">
                        <a:effectLst/>
                        <a:latin typeface="Times New Roman"/>
                        <a:ea typeface="SimSun"/>
                      </a:endParaRPr>
                    </a:p>
                  </a:txBody>
                  <a:tcPr marL="68580" marR="68580" marT="0" marB="0"/>
                </a:tc>
                <a:tc>
                  <a:txBody>
                    <a:bodyPr/>
                    <a:lstStyle/>
                    <a:p>
                      <a:pPr marL="0" marR="0" algn="ctr">
                        <a:spcBef>
                          <a:spcPts val="0"/>
                        </a:spcBef>
                        <a:spcAft>
                          <a:spcPts val="0"/>
                        </a:spcAft>
                      </a:pPr>
                      <a:r>
                        <a:rPr lang="en-US" sz="2400" b="0" dirty="0">
                          <a:effectLst/>
                        </a:rPr>
                        <a:t>EC2 and S3, Rest </a:t>
                      </a:r>
                      <a:r>
                        <a:rPr lang="en-US" sz="2400" b="0" dirty="0" smtClean="0">
                          <a:effectLst/>
                        </a:rPr>
                        <a:t>Interface</a:t>
                      </a:r>
                      <a:endParaRPr lang="en-US" sz="2400" b="0" dirty="0">
                        <a:effectLst/>
                      </a:endParaRPr>
                    </a:p>
                  </a:txBody>
                  <a:tcPr marL="68580" marR="68580" marT="0" marB="0"/>
                </a:tc>
              </a:tr>
              <a:tr h="778412">
                <a:tc>
                  <a:txBody>
                    <a:bodyPr/>
                    <a:lstStyle/>
                    <a:p>
                      <a:pPr marL="0" marR="0" algn="l">
                        <a:spcBef>
                          <a:spcPts val="0"/>
                        </a:spcBef>
                        <a:spcAft>
                          <a:spcPts val="0"/>
                        </a:spcAft>
                      </a:pPr>
                      <a:r>
                        <a:rPr lang="en-US" sz="2400" dirty="0" smtClean="0">
                          <a:effectLst/>
                        </a:rPr>
                        <a:t>✓✓</a:t>
                      </a: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latin typeface="Times New Roman"/>
                          <a:ea typeface="SimSun"/>
                        </a:rPr>
                        <a:t>OpenStack</a:t>
                      </a:r>
                    </a:p>
                    <a:p>
                      <a:pPr marL="0" marR="0" algn="l">
                        <a:spcBef>
                          <a:spcPts val="0"/>
                        </a:spcBef>
                        <a:spcAft>
                          <a:spcPts val="0"/>
                        </a:spcAft>
                      </a:pPr>
                      <a:r>
                        <a:rPr lang="en-US" sz="2400" b="1" dirty="0" smtClean="0">
                          <a:effectLst/>
                          <a:latin typeface="Times New Roman"/>
                          <a:ea typeface="SimSun"/>
                        </a:rPr>
                        <a:t>(Essex)</a:t>
                      </a:r>
                      <a:endParaRPr lang="en-US" sz="2400" b="1" dirty="0">
                        <a:effectLst/>
                        <a:latin typeface="Times New Roman"/>
                        <a:ea typeface="SimSun"/>
                      </a:endParaRPr>
                    </a:p>
                  </a:txBody>
                  <a:tcPr marL="68580" marR="68580" marT="0" marB="0"/>
                </a:tc>
                <a:tc>
                  <a:txBody>
                    <a:bodyPr/>
                    <a:lstStyle/>
                    <a:p>
                      <a:pPr marL="0" marR="0" indent="0" algn="ctr" defTabSz="457196" rtl="0" eaLnBrk="1" fontAlgn="auto" latinLnBrk="0" hangingPunct="1">
                        <a:lnSpc>
                          <a:spcPct val="100000"/>
                        </a:lnSpc>
                        <a:spcBef>
                          <a:spcPts val="0"/>
                        </a:spcBef>
                        <a:spcAft>
                          <a:spcPts val="0"/>
                        </a:spcAft>
                        <a:buClrTx/>
                        <a:buSzTx/>
                        <a:buFontTx/>
                        <a:buNone/>
                        <a:tabLst/>
                        <a:defRPr/>
                      </a:pPr>
                      <a:r>
                        <a:rPr lang="en-US" sz="2400" b="0" dirty="0" smtClean="0">
                          <a:effectLst/>
                        </a:rPr>
                        <a:t>EC2 and S3, Rest Interface, OCCI</a:t>
                      </a:r>
                    </a:p>
                    <a:p>
                      <a:pPr marL="0" marR="0" algn="ctr">
                        <a:spcBef>
                          <a:spcPts val="0"/>
                        </a:spcBef>
                        <a:spcAft>
                          <a:spcPts val="0"/>
                        </a:spcAft>
                      </a:pPr>
                      <a:endParaRPr lang="en-US" sz="2400" dirty="0">
                        <a:effectLst/>
                        <a:latin typeface="Times New Roman"/>
                        <a:ea typeface="SimSun"/>
                      </a:endParaRPr>
                    </a:p>
                  </a:txBody>
                  <a:tcPr marL="68580" marR="68580" marT="0" marB="0"/>
                </a:tc>
              </a:tr>
              <a:tr h="875714">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Eucalyptus (2.0)</a:t>
                      </a:r>
                    </a:p>
                  </a:txBody>
                  <a:tcPr/>
                </a:tc>
                <a:tc>
                  <a:txBody>
                    <a:bodyPr/>
                    <a:lstStyle/>
                    <a:p>
                      <a:pPr marL="0" marR="0" algn="ctr">
                        <a:spcBef>
                          <a:spcPts val="0"/>
                        </a:spcBef>
                        <a:spcAft>
                          <a:spcPts val="0"/>
                        </a:spcAft>
                      </a:pPr>
                      <a:r>
                        <a:rPr lang="en-US" sz="2400" dirty="0" smtClean="0">
                          <a:effectLst/>
                        </a:rPr>
                        <a:t>EC2 and S3, Rest Interface</a:t>
                      </a:r>
                    </a:p>
                  </a:txBody>
                  <a:tcPr/>
                </a:tc>
              </a:tr>
              <a:tr h="875714">
                <a:tc>
                  <a:txBody>
                    <a:bodyPr/>
                    <a:lstStyle/>
                    <a:p>
                      <a:r>
                        <a:rPr lang="en-US" sz="2400" dirty="0" smtClean="0">
                          <a:effectLst/>
                        </a:rPr>
                        <a:t>✓✓</a:t>
                      </a:r>
                      <a:endParaRPr lang="en-US" sz="2400" b="1" dirty="0"/>
                    </a:p>
                  </a:txBody>
                  <a:tcPr/>
                </a:tc>
                <a:tc>
                  <a:txBody>
                    <a:bodyPr/>
                    <a:lstStyle/>
                    <a:p>
                      <a:r>
                        <a:rPr lang="en-US" sz="2400" b="1" dirty="0" smtClean="0"/>
                        <a:t>Eucalyptus (3.1)</a:t>
                      </a:r>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dirty="0" smtClean="0">
                          <a:effectLst/>
                        </a:rPr>
                        <a:t>EC2 and S3, Rest Interface, OCCI</a:t>
                      </a:r>
                    </a:p>
                    <a:p>
                      <a:endParaRPr lang="en-US" sz="2400" dirty="0"/>
                    </a:p>
                  </a:txBody>
                  <a:tcPr/>
                </a:tc>
              </a:tr>
              <a:tr h="875714">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Nimbus</a:t>
                      </a:r>
                    </a:p>
                    <a:p>
                      <a:endParaRPr lang="en-US" sz="2400" b="1" dirty="0"/>
                    </a:p>
                  </a:txBody>
                  <a:tcPr/>
                </a:tc>
                <a:tc>
                  <a:txBody>
                    <a:bodyPr/>
                    <a:lstStyle/>
                    <a:p>
                      <a:pPr marL="0" marR="0" algn="ctr">
                        <a:spcBef>
                          <a:spcPts val="0"/>
                        </a:spcBef>
                        <a:spcAft>
                          <a:spcPts val="0"/>
                        </a:spcAft>
                      </a:pPr>
                      <a:r>
                        <a:rPr lang="en-US" sz="2400" dirty="0" smtClean="0">
                          <a:effectLst/>
                        </a:rPr>
                        <a:t>EC2 and S3, Rest Interface</a:t>
                      </a:r>
                    </a:p>
                    <a:p>
                      <a:endParaRPr lang="en-US" sz="2400" dirty="0"/>
                    </a:p>
                  </a:txBody>
                  <a:tcPr/>
                </a:tc>
              </a:tr>
              <a:tr h="875714">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err="1" smtClean="0">
                          <a:effectLst/>
                        </a:rPr>
                        <a:t>OpenNebula</a:t>
                      </a:r>
                      <a:endParaRPr lang="en-US" sz="2400" b="1" dirty="0" smtClean="0">
                        <a:effectLst/>
                      </a:endParaRPr>
                    </a:p>
                    <a:p>
                      <a:endParaRPr lang="en-US" sz="2400" b="1" dirty="0"/>
                    </a:p>
                  </a:txBody>
                  <a:tcPr/>
                </a:tc>
                <a:tc>
                  <a:txBody>
                    <a:bodyPr/>
                    <a:lstStyle/>
                    <a:p>
                      <a:pPr marL="0" marR="0" algn="ctr">
                        <a:spcBef>
                          <a:spcPts val="0"/>
                        </a:spcBef>
                        <a:spcAft>
                          <a:spcPts val="0"/>
                        </a:spcAft>
                      </a:pPr>
                      <a:r>
                        <a:rPr lang="en-US" sz="2400" dirty="0" smtClean="0">
                          <a:effectLst/>
                        </a:rPr>
                        <a:t>Native XML/RPC, EC2 and S3, OCCI, Rest Interface</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52</a:t>
            </a:fld>
            <a:endParaRPr lang="en-US"/>
          </a:p>
        </p:txBody>
      </p:sp>
    </p:spTree>
    <p:extLst>
      <p:ext uri="{BB962C8B-B14F-4D97-AF65-F5344CB8AC3E}">
        <p14:creationId xmlns:p14="http://schemas.microsoft.com/office/powerpoint/2010/main" val="13239670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Hypervisor</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99427870"/>
              </p:ext>
            </p:extLst>
          </p:nvPr>
        </p:nvGraphicFramePr>
        <p:xfrm>
          <a:off x="0" y="1447800"/>
          <a:ext cx="9018492" cy="3505196"/>
        </p:xfrm>
        <a:graphic>
          <a:graphicData uri="http://schemas.openxmlformats.org/drawingml/2006/table">
            <a:tbl>
              <a:tblPr firstRow="1" bandRow="1">
                <a:tableStyleId>{22838BEF-8BB2-4498-84A7-C5851F593DF1}</a:tableStyleId>
              </a:tblPr>
              <a:tblGrid>
                <a:gridCol w="2048373"/>
                <a:gridCol w="2048373"/>
                <a:gridCol w="4921746"/>
              </a:tblGrid>
              <a:tr h="801188">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kern="1200" dirty="0" smtClean="0">
                        <a:solidFill>
                          <a:schemeClr val="dk1"/>
                        </a:solidFill>
                        <a:effectLst/>
                        <a:latin typeface="+mn-lt"/>
                        <a:ea typeface="+mn-ea"/>
                        <a:cs typeface="+mn-cs"/>
                      </a:endParaRPr>
                    </a:p>
                    <a:p>
                      <a:pPr marL="0" marR="0" algn="l">
                        <a:spcBef>
                          <a:spcPts val="0"/>
                        </a:spcBef>
                        <a:spcAft>
                          <a:spcPts val="0"/>
                        </a:spcAft>
                      </a:pP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rPr>
                        <a:t>OpenStack</a:t>
                      </a:r>
                      <a:endParaRPr lang="en-US" sz="2400" b="1" dirty="0">
                        <a:effectLst/>
                        <a:latin typeface="Times New Roman"/>
                        <a:ea typeface="SimSun"/>
                      </a:endParaRPr>
                    </a:p>
                  </a:txBody>
                  <a:tcPr marL="68580" marR="68580" marT="0" marB="0"/>
                </a:tc>
                <a:tc>
                  <a:txBody>
                    <a:bodyPr/>
                    <a:lstStyle/>
                    <a:p>
                      <a:pPr algn="ctr"/>
                      <a:r>
                        <a:rPr lang="en-US" sz="2400" b="0" kern="1200" dirty="0" smtClean="0">
                          <a:solidFill>
                            <a:schemeClr val="dk1"/>
                          </a:solidFill>
                          <a:effectLst/>
                          <a:latin typeface="+mn-lt"/>
                          <a:ea typeface="+mn-ea"/>
                          <a:cs typeface="+mn-cs"/>
                        </a:rPr>
                        <a:t>KVM, XEN, VMware </a:t>
                      </a:r>
                      <a:r>
                        <a:rPr lang="en-US" sz="2400" b="0" kern="1200" dirty="0" err="1" smtClean="0">
                          <a:solidFill>
                            <a:schemeClr val="dk1"/>
                          </a:solidFill>
                          <a:effectLst/>
                          <a:latin typeface="+mn-lt"/>
                          <a:ea typeface="+mn-ea"/>
                          <a:cs typeface="+mn-cs"/>
                        </a:rPr>
                        <a:t>Vsphere</a:t>
                      </a:r>
                      <a:r>
                        <a:rPr lang="en-US" sz="2400" b="0" kern="1200" dirty="0" smtClean="0">
                          <a:solidFill>
                            <a:schemeClr val="dk1"/>
                          </a:solidFill>
                          <a:effectLst/>
                          <a:latin typeface="+mn-lt"/>
                          <a:ea typeface="+mn-ea"/>
                          <a:cs typeface="+mn-cs"/>
                        </a:rPr>
                        <a:t>, LXC, UML and MS </a:t>
                      </a:r>
                      <a:r>
                        <a:rPr lang="en-US" sz="2400" b="0" kern="1200" dirty="0" err="1" smtClean="0">
                          <a:solidFill>
                            <a:schemeClr val="dk1"/>
                          </a:solidFill>
                          <a:effectLst/>
                          <a:latin typeface="+mn-lt"/>
                          <a:ea typeface="+mn-ea"/>
                          <a:cs typeface="+mn-cs"/>
                        </a:rPr>
                        <a:t>HyperV</a:t>
                      </a:r>
                      <a:endParaRPr lang="en-US" sz="2400" b="0" kern="1200" dirty="0" smtClean="0">
                        <a:solidFill>
                          <a:schemeClr val="dk1"/>
                        </a:solidFill>
                        <a:effectLst/>
                        <a:latin typeface="+mn-lt"/>
                        <a:ea typeface="+mn-ea"/>
                        <a:cs typeface="+mn-cs"/>
                      </a:endParaRPr>
                    </a:p>
                  </a:txBody>
                  <a:tcPr marL="68580" marR="68580" marT="0" marB="0"/>
                </a:tc>
              </a:tr>
              <a:tr h="90133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Eucalyptus </a:t>
                      </a:r>
                    </a:p>
                    <a:p>
                      <a:endParaRPr lang="en-US" sz="2400" b="1" dirty="0"/>
                    </a:p>
                  </a:txBody>
                  <a:tcPr/>
                </a:tc>
                <a:tc>
                  <a:txBody>
                    <a:bodyPr/>
                    <a:lstStyle/>
                    <a:p>
                      <a:pPr algn="ctr"/>
                      <a:r>
                        <a:rPr lang="en-US" sz="2400" b="0" kern="1200" dirty="0" smtClean="0">
                          <a:solidFill>
                            <a:schemeClr val="dk1"/>
                          </a:solidFill>
                          <a:effectLst/>
                          <a:latin typeface="+mn-lt"/>
                          <a:ea typeface="+mn-ea"/>
                          <a:cs typeface="+mn-cs"/>
                        </a:rPr>
                        <a:t>KVM and XEN. </a:t>
                      </a:r>
                      <a:r>
                        <a:rPr lang="en-US" sz="2400" b="0" kern="1200" dirty="0" err="1" smtClean="0">
                          <a:solidFill>
                            <a:schemeClr val="dk1"/>
                          </a:solidFill>
                          <a:effectLst/>
                          <a:latin typeface="+mn-lt"/>
                          <a:ea typeface="+mn-ea"/>
                          <a:cs typeface="+mn-cs"/>
                        </a:rPr>
                        <a:t>VMWare</a:t>
                      </a:r>
                      <a:r>
                        <a:rPr lang="en-US" sz="2400" b="0" kern="1200" dirty="0" smtClean="0">
                          <a:solidFill>
                            <a:schemeClr val="dk1"/>
                          </a:solidFill>
                          <a:effectLst/>
                          <a:latin typeface="+mn-lt"/>
                          <a:ea typeface="+mn-ea"/>
                          <a:cs typeface="+mn-cs"/>
                        </a:rPr>
                        <a:t> in the enterprise edition.</a:t>
                      </a:r>
                    </a:p>
                  </a:txBody>
                  <a:tcPr/>
                </a:tc>
              </a:tr>
              <a:tr h="90133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Nimbus</a:t>
                      </a:r>
                    </a:p>
                    <a:p>
                      <a:endParaRPr lang="en-US" sz="2400" b="1" dirty="0"/>
                    </a:p>
                  </a:txBody>
                  <a:tcPr/>
                </a:tc>
                <a:tc>
                  <a:txBody>
                    <a:bodyPr/>
                    <a:lstStyle/>
                    <a:p>
                      <a:pPr algn="ctr"/>
                      <a:r>
                        <a:rPr lang="en-US" sz="2400" b="0" kern="1200" dirty="0" smtClean="0">
                          <a:solidFill>
                            <a:schemeClr val="dk1"/>
                          </a:solidFill>
                          <a:effectLst/>
                          <a:latin typeface="+mn-lt"/>
                          <a:ea typeface="+mn-ea"/>
                          <a:cs typeface="+mn-cs"/>
                        </a:rPr>
                        <a:t>KVM and XEN</a:t>
                      </a:r>
                    </a:p>
                    <a:p>
                      <a:pPr algn="ctr"/>
                      <a:r>
                        <a:rPr lang="en-US" sz="2400" b="0" kern="1200" dirty="0" smtClean="0">
                          <a:solidFill>
                            <a:schemeClr val="dk1"/>
                          </a:solidFill>
                          <a:effectLst/>
                          <a:latin typeface="+mn-lt"/>
                          <a:ea typeface="+mn-ea"/>
                          <a:cs typeface="+mn-cs"/>
                        </a:rPr>
                        <a:t> </a:t>
                      </a:r>
                    </a:p>
                  </a:txBody>
                  <a:tcPr/>
                </a:tc>
              </a:tr>
              <a:tr h="90133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err="1" smtClean="0">
                          <a:effectLst/>
                        </a:rPr>
                        <a:t>OpenNebula</a:t>
                      </a:r>
                      <a:endParaRPr lang="en-US" sz="2400" b="1" dirty="0" smtClean="0">
                        <a:effectLst/>
                      </a:endParaRPr>
                    </a:p>
                    <a:p>
                      <a:endParaRPr lang="en-US" sz="2400" b="1" dirty="0"/>
                    </a:p>
                  </a:txBody>
                  <a:tcPr/>
                </a:tc>
                <a:tc>
                  <a:txBody>
                    <a:bodyPr/>
                    <a:lstStyle/>
                    <a:p>
                      <a:pPr algn="ctr"/>
                      <a:r>
                        <a:rPr lang="en-US" sz="2400" b="0" kern="1200" dirty="0" smtClean="0">
                          <a:solidFill>
                            <a:schemeClr val="dk1"/>
                          </a:solidFill>
                          <a:effectLst/>
                          <a:latin typeface="+mn-lt"/>
                          <a:ea typeface="+mn-ea"/>
                          <a:cs typeface="+mn-cs"/>
                        </a:rPr>
                        <a:t>KVM, XEN and </a:t>
                      </a:r>
                      <a:r>
                        <a:rPr lang="en-US" sz="2400" b="0" kern="1200" dirty="0" err="1" smtClean="0">
                          <a:solidFill>
                            <a:schemeClr val="dk1"/>
                          </a:solidFill>
                          <a:effectLst/>
                          <a:latin typeface="+mn-lt"/>
                          <a:ea typeface="+mn-ea"/>
                          <a:cs typeface="+mn-cs"/>
                        </a:rPr>
                        <a:t>VMWare</a:t>
                      </a:r>
                      <a:endParaRPr lang="en-US" sz="2400" b="0" kern="1200" dirty="0" smtClean="0">
                        <a:solidFill>
                          <a:schemeClr val="dk1"/>
                        </a:solidFill>
                        <a:effectLst/>
                        <a:latin typeface="+mn-lt"/>
                        <a:ea typeface="+mn-ea"/>
                        <a:cs typeface="+mn-cs"/>
                      </a:endParaRPr>
                    </a:p>
                    <a:p>
                      <a:pPr algn="ctr"/>
                      <a:r>
                        <a:rPr lang="en-US" sz="2400" b="0" kern="1200" dirty="0" smtClean="0">
                          <a:solidFill>
                            <a:schemeClr val="dk1"/>
                          </a:solidFill>
                          <a:effectLst/>
                          <a:latin typeface="+mn-lt"/>
                          <a:ea typeface="+mn-ea"/>
                          <a:cs typeface="+mn-cs"/>
                        </a:rPr>
                        <a:t> </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53</a:t>
            </a:fld>
            <a:endParaRPr lang="en-US"/>
          </a:p>
        </p:txBody>
      </p:sp>
    </p:spTree>
    <p:extLst>
      <p:ext uri="{BB962C8B-B14F-4D97-AF65-F5344CB8AC3E}">
        <p14:creationId xmlns:p14="http://schemas.microsoft.com/office/powerpoint/2010/main" val="11901688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68"/>
          </a:xfrm>
        </p:spPr>
        <p:txBody>
          <a:bodyPr/>
          <a:lstStyle/>
          <a:p>
            <a:r>
              <a:rPr lang="en-US" dirty="0" smtClean="0"/>
              <a:t>Networking</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92201319"/>
              </p:ext>
            </p:extLst>
          </p:nvPr>
        </p:nvGraphicFramePr>
        <p:xfrm>
          <a:off x="26893" y="914400"/>
          <a:ext cx="9117107" cy="4785359"/>
        </p:xfrm>
        <a:graphic>
          <a:graphicData uri="http://schemas.openxmlformats.org/drawingml/2006/table">
            <a:tbl>
              <a:tblPr firstRow="1" bandRow="1">
                <a:tableStyleId>{22838BEF-8BB2-4498-84A7-C5851F593DF1}</a:tableStyleId>
              </a:tblPr>
              <a:tblGrid>
                <a:gridCol w="2070772"/>
                <a:gridCol w="2070772"/>
                <a:gridCol w="4975563"/>
              </a:tblGrid>
              <a:tr h="150128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effectLst/>
                          <a:latin typeface="Zapf Dingbats"/>
                          <a:ea typeface="+mn-ea"/>
                          <a:cs typeface="+mn-cs"/>
                        </a:rPr>
                        <a:t>✓✓✓</a:t>
                      </a:r>
                      <a:r>
                        <a:rPr lang="en-US" sz="1600" b="0" dirty="0" smtClean="0">
                          <a:effectLst/>
                        </a:rPr>
                        <a:t> </a:t>
                      </a:r>
                      <a:endParaRPr lang="en-US" sz="1600" b="0" kern="1200" dirty="0" smtClean="0">
                        <a:solidFill>
                          <a:schemeClr val="dk1"/>
                        </a:solidFill>
                        <a:effectLst/>
                        <a:latin typeface="+mn-lt"/>
                        <a:ea typeface="+mn-ea"/>
                        <a:cs typeface="+mn-cs"/>
                      </a:endParaRPr>
                    </a:p>
                    <a:p>
                      <a:pPr marL="0" marR="0" algn="l">
                        <a:spcBef>
                          <a:spcPts val="0"/>
                        </a:spcBef>
                        <a:spcAft>
                          <a:spcPts val="0"/>
                        </a:spcAft>
                      </a:pPr>
                      <a:endParaRPr lang="en-US" sz="1600" b="1" dirty="0">
                        <a:effectLst/>
                        <a:latin typeface="Times New Roman"/>
                        <a:ea typeface="SimSun"/>
                      </a:endParaRPr>
                    </a:p>
                  </a:txBody>
                  <a:tcPr marL="68580" marR="68580" marT="0" marB="0"/>
                </a:tc>
                <a:tc>
                  <a:txBody>
                    <a:bodyPr/>
                    <a:lstStyle/>
                    <a:p>
                      <a:pPr marL="0" marR="0" algn="l">
                        <a:spcBef>
                          <a:spcPts val="0"/>
                        </a:spcBef>
                        <a:spcAft>
                          <a:spcPts val="0"/>
                        </a:spcAft>
                      </a:pPr>
                      <a:r>
                        <a:rPr lang="en-US" sz="1600" b="1" dirty="0" smtClean="0">
                          <a:effectLst/>
                        </a:rPr>
                        <a:t>OpenStack</a:t>
                      </a:r>
                      <a:br>
                        <a:rPr lang="en-US" sz="1600" b="1" dirty="0" smtClean="0">
                          <a:effectLst/>
                        </a:rPr>
                      </a:br>
                      <a:endParaRPr lang="en-US" sz="1600" b="1" dirty="0">
                        <a:effectLst/>
                        <a:latin typeface="Times New Roman"/>
                        <a:ea typeface="SimSun"/>
                      </a:endParaRPr>
                    </a:p>
                  </a:txBody>
                  <a:tcPr marL="68580" marR="68580" marT="0" marB="0"/>
                </a:tc>
                <a:tc>
                  <a:txBody>
                    <a:bodyPr/>
                    <a:lstStyle/>
                    <a:p>
                      <a:r>
                        <a:rPr lang="en-US" sz="1600" b="0" kern="1200" dirty="0" smtClean="0">
                          <a:solidFill>
                            <a:schemeClr val="dk1"/>
                          </a:solidFill>
                          <a:effectLst/>
                          <a:latin typeface="+mn-lt"/>
                          <a:ea typeface="+mn-ea"/>
                          <a:cs typeface="+mn-cs"/>
                        </a:rPr>
                        <a:t>- Two modes: </a:t>
                      </a:r>
                    </a:p>
                    <a:p>
                      <a:r>
                        <a:rPr lang="en-US" sz="1600" b="0" kern="1200" dirty="0" smtClean="0">
                          <a:solidFill>
                            <a:schemeClr val="dk1"/>
                          </a:solidFill>
                          <a:effectLst/>
                          <a:latin typeface="+mn-lt"/>
                          <a:ea typeface="+mn-ea"/>
                          <a:cs typeface="+mn-cs"/>
                        </a:rPr>
                        <a:t>(a) Flat networking</a:t>
                      </a:r>
                      <a:br>
                        <a:rPr lang="en-US" sz="1600" b="0" kern="1200" dirty="0" smtClean="0">
                          <a:solidFill>
                            <a:schemeClr val="dk1"/>
                          </a:solidFill>
                          <a:effectLst/>
                          <a:latin typeface="+mn-lt"/>
                          <a:ea typeface="+mn-ea"/>
                          <a:cs typeface="+mn-cs"/>
                        </a:rPr>
                      </a:br>
                      <a:r>
                        <a:rPr lang="en-US" sz="1600" b="0" kern="1200" dirty="0" smtClean="0">
                          <a:solidFill>
                            <a:schemeClr val="dk1"/>
                          </a:solidFill>
                          <a:effectLst/>
                          <a:latin typeface="+mn-lt"/>
                          <a:ea typeface="+mn-ea"/>
                          <a:cs typeface="+mn-cs"/>
                        </a:rPr>
                        <a:t>(b) VLAN networking</a:t>
                      </a:r>
                    </a:p>
                    <a:p>
                      <a:r>
                        <a:rPr lang="en-US" sz="1600" b="0" kern="1200" dirty="0" smtClean="0">
                          <a:solidFill>
                            <a:schemeClr val="dk1"/>
                          </a:solidFill>
                          <a:effectLst/>
                          <a:latin typeface="+mn-lt"/>
                          <a:ea typeface="+mn-ea"/>
                          <a:cs typeface="+mn-cs"/>
                        </a:rPr>
                        <a:t>-Creates Bridges automatically</a:t>
                      </a:r>
                    </a:p>
                    <a:p>
                      <a:r>
                        <a:rPr lang="en-US" sz="1600" b="0" kern="1200" dirty="0" smtClean="0">
                          <a:solidFill>
                            <a:schemeClr val="dk1"/>
                          </a:solidFill>
                          <a:effectLst/>
                          <a:latin typeface="+mn-lt"/>
                          <a:ea typeface="+mn-ea"/>
                          <a:cs typeface="+mn-cs"/>
                        </a:rPr>
                        <a:t>-Uses IP forwarding for public IP</a:t>
                      </a:r>
                    </a:p>
                    <a:p>
                      <a:r>
                        <a:rPr lang="en-US" sz="1600" b="0" kern="1200" dirty="0" smtClean="0">
                          <a:solidFill>
                            <a:schemeClr val="dk1"/>
                          </a:solidFill>
                          <a:effectLst/>
                          <a:latin typeface="+mn-lt"/>
                          <a:ea typeface="+mn-ea"/>
                          <a:cs typeface="+mn-cs"/>
                        </a:rPr>
                        <a:t>-VMs only have private IPs</a:t>
                      </a:r>
                    </a:p>
                  </a:txBody>
                  <a:tcPr marL="68580" marR="68580" marT="0" marB="0"/>
                </a:tc>
              </a:tr>
              <a:tr h="1344905">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Zapf Dingbats"/>
                          <a:ea typeface="+mn-ea"/>
                          <a:cs typeface="+mn-cs"/>
                        </a:rPr>
                        <a:t>✓✓✓</a:t>
                      </a:r>
                      <a:r>
                        <a:rPr lang="en-US" sz="1600" dirty="0" smtClean="0">
                          <a:effectLst/>
                        </a:rPr>
                        <a:t> </a:t>
                      </a:r>
                      <a:endParaRPr lang="en-US" sz="1600" b="0" dirty="0" smtClean="0"/>
                    </a:p>
                    <a:p>
                      <a:pPr marL="0" marR="0" indent="0" algn="l" defTabSz="457196"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dirty="0" smtClean="0">
                          <a:effectLst/>
                        </a:rPr>
                        <a:t>Eucalyptus</a:t>
                      </a:r>
                      <a:endParaRPr lang="en-US" sz="1600" b="1" dirty="0"/>
                    </a:p>
                  </a:txBody>
                  <a:tcPr/>
                </a:tc>
                <a:tc>
                  <a:txBody>
                    <a:bodyPr/>
                    <a:lstStyle/>
                    <a:p>
                      <a:r>
                        <a:rPr lang="en-US" sz="1600" kern="1200" dirty="0" smtClean="0">
                          <a:solidFill>
                            <a:schemeClr val="dk1"/>
                          </a:solidFill>
                          <a:effectLst/>
                          <a:latin typeface="+mn-lt"/>
                          <a:ea typeface="+mn-ea"/>
                          <a:cs typeface="+mn-cs"/>
                        </a:rPr>
                        <a:t>- Four modes: (a) managed; (b) managed-</a:t>
                      </a:r>
                      <a:r>
                        <a:rPr lang="en-US" sz="1600" kern="1200" dirty="0" err="1" smtClean="0">
                          <a:solidFill>
                            <a:schemeClr val="dk1"/>
                          </a:solidFill>
                          <a:effectLst/>
                          <a:latin typeface="+mn-lt"/>
                          <a:ea typeface="+mn-ea"/>
                          <a:cs typeface="+mn-cs"/>
                        </a:rPr>
                        <a:t>noLAN</a:t>
                      </a:r>
                      <a:r>
                        <a:rPr lang="en-US" sz="1600" kern="1200" dirty="0" smtClean="0">
                          <a:solidFill>
                            <a:schemeClr val="dk1"/>
                          </a:solidFill>
                          <a:effectLst/>
                          <a:latin typeface="+mn-lt"/>
                          <a:ea typeface="+mn-ea"/>
                          <a:cs typeface="+mn-cs"/>
                        </a:rPr>
                        <a:t>; (c) system; and (d) static</a:t>
                      </a:r>
                    </a:p>
                    <a:p>
                      <a:r>
                        <a:rPr lang="en-US" sz="1600" kern="1200" dirty="0" smtClean="0">
                          <a:solidFill>
                            <a:schemeClr val="dk1"/>
                          </a:solidFill>
                          <a:effectLst/>
                          <a:latin typeface="+mn-lt"/>
                          <a:ea typeface="+mn-ea"/>
                          <a:cs typeface="+mn-cs"/>
                        </a:rPr>
                        <a:t>- In (a) &amp; (b) bridges are created automatically</a:t>
                      </a:r>
                    </a:p>
                    <a:p>
                      <a:r>
                        <a:rPr lang="en-US" sz="1600" kern="1200" dirty="0" smtClean="0">
                          <a:solidFill>
                            <a:schemeClr val="dk1"/>
                          </a:solidFill>
                          <a:effectLst/>
                          <a:latin typeface="+mn-lt"/>
                          <a:ea typeface="+mn-ea"/>
                          <a:cs typeface="+mn-cs"/>
                        </a:rPr>
                        <a:t>- IP forwarding for public IP</a:t>
                      </a:r>
                    </a:p>
                    <a:p>
                      <a:r>
                        <a:rPr lang="en-US" sz="1600" kern="1200" dirty="0" smtClean="0">
                          <a:solidFill>
                            <a:schemeClr val="dk1"/>
                          </a:solidFill>
                          <a:effectLst/>
                          <a:latin typeface="+mn-lt"/>
                          <a:ea typeface="+mn-ea"/>
                          <a:cs typeface="+mn-cs"/>
                        </a:rPr>
                        <a:t>-VMs only have private IPs</a:t>
                      </a:r>
                    </a:p>
                  </a:txBody>
                  <a:tcPr/>
                </a:tc>
              </a:tr>
              <a:tr h="844475">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Zapf Dingbats"/>
                          <a:ea typeface="+mn-ea"/>
                          <a:cs typeface="+mn-cs"/>
                        </a:rPr>
                        <a:t>✓✓</a:t>
                      </a:r>
                      <a:r>
                        <a:rPr lang="en-US" sz="1600" dirty="0" smtClean="0">
                          <a:effectLst/>
                        </a:rPr>
                        <a:t> </a:t>
                      </a:r>
                      <a:endParaRPr lang="en-US" sz="1600" b="0" dirty="0" smtClean="0"/>
                    </a:p>
                    <a:p>
                      <a:endParaRPr lang="en-US" sz="16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dirty="0" smtClean="0">
                          <a:effectLst/>
                        </a:rPr>
                        <a:t>Nimbus</a:t>
                      </a:r>
                    </a:p>
                    <a:p>
                      <a:endParaRPr lang="en-US" sz="1600" b="1" dirty="0"/>
                    </a:p>
                  </a:txBody>
                  <a:tcPr/>
                </a:tc>
                <a:tc>
                  <a:txBody>
                    <a:bodyPr/>
                    <a:lstStyle/>
                    <a:p>
                      <a:r>
                        <a:rPr lang="en-US" sz="1600" kern="1200" dirty="0" smtClean="0">
                          <a:solidFill>
                            <a:schemeClr val="dk1"/>
                          </a:solidFill>
                          <a:effectLst/>
                          <a:latin typeface="+mn-lt"/>
                          <a:ea typeface="+mn-ea"/>
                          <a:cs typeface="+mn-cs"/>
                        </a:rPr>
                        <a:t>- IP assigned using a DHCP server that can be configured in two ways.</a:t>
                      </a:r>
                    </a:p>
                    <a:p>
                      <a:pPr marL="285750" indent="-285750">
                        <a:buFontTx/>
                        <a:buChar char="-"/>
                      </a:pPr>
                      <a:r>
                        <a:rPr lang="en-US" sz="1600" kern="1200" dirty="0" smtClean="0">
                          <a:solidFill>
                            <a:schemeClr val="dk1"/>
                          </a:solidFill>
                          <a:effectLst/>
                          <a:latin typeface="+mn-lt"/>
                          <a:ea typeface="+mn-ea"/>
                          <a:cs typeface="+mn-cs"/>
                        </a:rPr>
                        <a:t>Bridges must exists in the compute nodes</a:t>
                      </a:r>
                    </a:p>
                  </a:txBody>
                  <a:tcPr/>
                </a:tc>
              </a:tr>
              <a:tr h="1094690">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Zapf Dingbats"/>
                          <a:ea typeface="+mn-ea"/>
                          <a:cs typeface="+mn-cs"/>
                        </a:rPr>
                        <a:t>✓✓✓</a:t>
                      </a:r>
                      <a:r>
                        <a:rPr lang="en-US" sz="1600" dirty="0" smtClean="0">
                          <a:effectLst/>
                        </a:rPr>
                        <a:t> </a:t>
                      </a:r>
                      <a:endParaRPr lang="en-US" sz="1600" b="0" dirty="0" smtClean="0"/>
                    </a:p>
                    <a:p>
                      <a:endParaRPr lang="en-US" sz="16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dirty="0" err="1" smtClean="0">
                          <a:effectLst/>
                        </a:rPr>
                        <a:t>OpenNebula</a:t>
                      </a:r>
                      <a:endParaRPr lang="en-US" sz="1600" b="1" dirty="0" smtClean="0">
                        <a:effectLst/>
                      </a:endParaRPr>
                    </a:p>
                    <a:p>
                      <a:endParaRPr lang="en-US" sz="1600" b="1" dirty="0"/>
                    </a:p>
                  </a:txBody>
                  <a:tcPr/>
                </a:tc>
                <a:tc>
                  <a:txBody>
                    <a:bodyPr/>
                    <a:lstStyle/>
                    <a:p>
                      <a:r>
                        <a:rPr lang="en-US" sz="1600" kern="1200" dirty="0" smtClean="0">
                          <a:solidFill>
                            <a:schemeClr val="dk1"/>
                          </a:solidFill>
                          <a:effectLst/>
                          <a:latin typeface="+mn-lt"/>
                          <a:ea typeface="+mn-ea"/>
                          <a:cs typeface="+mn-cs"/>
                        </a:rPr>
                        <a:t>- Networks can be defined to support </a:t>
                      </a:r>
                      <a:r>
                        <a:rPr lang="en-US" sz="1600" kern="1200" dirty="0" err="1" smtClean="0">
                          <a:solidFill>
                            <a:schemeClr val="dk1"/>
                          </a:solidFill>
                          <a:effectLst/>
                          <a:latin typeface="+mn-lt"/>
                          <a:ea typeface="+mn-ea"/>
                          <a:cs typeface="+mn-cs"/>
                        </a:rPr>
                        <a:t>Ebtable</a:t>
                      </a:r>
                      <a:r>
                        <a:rPr lang="en-US" sz="1600" kern="1200" dirty="0" smtClean="0">
                          <a:solidFill>
                            <a:schemeClr val="dk1"/>
                          </a:solidFill>
                          <a:effectLst/>
                          <a:latin typeface="+mn-lt"/>
                          <a:ea typeface="+mn-ea"/>
                          <a:cs typeface="+mn-cs"/>
                        </a:rPr>
                        <a:t>, Open </a:t>
                      </a:r>
                      <a:r>
                        <a:rPr lang="en-US" sz="1600" kern="1200" dirty="0" err="1" smtClean="0">
                          <a:solidFill>
                            <a:schemeClr val="dk1"/>
                          </a:solidFill>
                          <a:effectLst/>
                          <a:latin typeface="+mn-lt"/>
                          <a:ea typeface="+mn-ea"/>
                          <a:cs typeface="+mn-cs"/>
                        </a:rPr>
                        <a:t>vSwitch</a:t>
                      </a:r>
                      <a:r>
                        <a:rPr lang="en-US" sz="1600" kern="1200" dirty="0" smtClean="0">
                          <a:solidFill>
                            <a:schemeClr val="dk1"/>
                          </a:solidFill>
                          <a:effectLst/>
                          <a:latin typeface="+mn-lt"/>
                          <a:ea typeface="+mn-ea"/>
                          <a:cs typeface="+mn-cs"/>
                        </a:rPr>
                        <a:t> and 802.1Q tagging</a:t>
                      </a:r>
                    </a:p>
                    <a:p>
                      <a:r>
                        <a:rPr lang="en-US" sz="1600" kern="1200" dirty="0" smtClean="0">
                          <a:solidFill>
                            <a:schemeClr val="dk1"/>
                          </a:solidFill>
                          <a:effectLst/>
                          <a:latin typeface="+mn-lt"/>
                          <a:ea typeface="+mn-ea"/>
                          <a:cs typeface="+mn-cs"/>
                        </a:rPr>
                        <a:t>-Bridges must exists in the compute nodes</a:t>
                      </a:r>
                    </a:p>
                    <a:p>
                      <a:r>
                        <a:rPr lang="en-US" sz="1600" kern="1200" dirty="0" smtClean="0">
                          <a:solidFill>
                            <a:schemeClr val="dk1"/>
                          </a:solidFill>
                          <a:effectLst/>
                          <a:latin typeface="+mn-lt"/>
                          <a:ea typeface="+mn-ea"/>
                          <a:cs typeface="+mn-cs"/>
                        </a:rPr>
                        <a:t>-IP are setup inside VM</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54</a:t>
            </a:fld>
            <a:endParaRPr lang="en-US"/>
          </a:p>
        </p:txBody>
      </p:sp>
    </p:spTree>
    <p:extLst>
      <p:ext uri="{BB962C8B-B14F-4D97-AF65-F5344CB8AC3E}">
        <p14:creationId xmlns:p14="http://schemas.microsoft.com/office/powerpoint/2010/main" val="36088826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Software Deployment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38885473"/>
              </p:ext>
            </p:extLst>
          </p:nvPr>
        </p:nvGraphicFramePr>
        <p:xfrm>
          <a:off x="0" y="1447798"/>
          <a:ext cx="9144000" cy="4711588"/>
        </p:xfrm>
        <a:graphic>
          <a:graphicData uri="http://schemas.openxmlformats.org/drawingml/2006/table">
            <a:tbl>
              <a:tblPr firstRow="1" bandRow="1">
                <a:tableStyleId>{22838BEF-8BB2-4498-84A7-C5851F593DF1}</a:tableStyleId>
              </a:tblPr>
              <a:tblGrid>
                <a:gridCol w="2076880"/>
                <a:gridCol w="2076880"/>
                <a:gridCol w="4990240"/>
              </a:tblGrid>
              <a:tr h="123808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0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p>
                      <a:pPr marL="0" marR="0" algn="l">
                        <a:spcBef>
                          <a:spcPts val="0"/>
                        </a:spcBef>
                        <a:spcAft>
                          <a:spcPts val="0"/>
                        </a:spcAft>
                      </a:pPr>
                      <a:endParaRPr lang="en-US" sz="2700" b="1" dirty="0">
                        <a:effectLst/>
                        <a:latin typeface="Times New Roman"/>
                        <a:ea typeface="SimSun"/>
                      </a:endParaRPr>
                    </a:p>
                  </a:txBody>
                  <a:tcPr marL="77380" marR="77380" marT="0" marB="0"/>
                </a:tc>
                <a:tc>
                  <a:txBody>
                    <a:bodyPr/>
                    <a:lstStyle/>
                    <a:p>
                      <a:pPr marL="0" marR="0" algn="l">
                        <a:spcBef>
                          <a:spcPts val="0"/>
                        </a:spcBef>
                        <a:spcAft>
                          <a:spcPts val="0"/>
                        </a:spcAft>
                      </a:pPr>
                      <a:r>
                        <a:rPr lang="en-US" sz="2700" b="1" dirty="0" smtClean="0">
                          <a:effectLst/>
                        </a:rPr>
                        <a:t>OpenStack</a:t>
                      </a:r>
                      <a:endParaRPr lang="en-US" sz="2700" b="1" dirty="0">
                        <a:effectLst/>
                        <a:latin typeface="Times New Roman"/>
                        <a:ea typeface="SimSun"/>
                      </a:endParaRPr>
                    </a:p>
                  </a:txBody>
                  <a:tcPr marL="77380" marR="77380" marT="0" marB="0"/>
                </a:tc>
                <a:tc>
                  <a:txBody>
                    <a:bodyPr/>
                    <a:lstStyle/>
                    <a:p>
                      <a:r>
                        <a:rPr lang="en-US" sz="2000" b="0" kern="1200" dirty="0" smtClean="0">
                          <a:solidFill>
                            <a:schemeClr val="dk1"/>
                          </a:solidFill>
                          <a:effectLst/>
                          <a:latin typeface="+mn-lt"/>
                          <a:ea typeface="+mn-ea"/>
                          <a:cs typeface="+mn-cs"/>
                        </a:rPr>
                        <a:t>- Software is composed by component that can be placed in different machines.</a:t>
                      </a:r>
                    </a:p>
                    <a:p>
                      <a:r>
                        <a:rPr lang="en-US" sz="2000" b="0" kern="1200" dirty="0" smtClean="0">
                          <a:solidFill>
                            <a:schemeClr val="dk1"/>
                          </a:solidFill>
                          <a:effectLst/>
                          <a:latin typeface="+mn-lt"/>
                          <a:ea typeface="+mn-ea"/>
                          <a:cs typeface="+mn-cs"/>
                        </a:rPr>
                        <a:t>- Compute nodes need to install OpenStack software</a:t>
                      </a:r>
                    </a:p>
                  </a:txBody>
                  <a:tcPr marL="77380" marR="77380" marT="0" marB="0"/>
                </a:tc>
              </a:tr>
              <a:tr h="1341255">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effectLst/>
                          <a:latin typeface="Zapf Dingbats"/>
                          <a:ea typeface="+mn-ea"/>
                          <a:cs typeface="+mn-cs"/>
                        </a:rPr>
                        <a:t>✓</a:t>
                      </a:r>
                      <a:r>
                        <a:rPr lang="en-US" sz="2700" dirty="0" smtClean="0">
                          <a:effectLst/>
                        </a:rPr>
                        <a:t> </a:t>
                      </a:r>
                      <a:endParaRPr lang="en-US" sz="2700" b="0" dirty="0" smtClean="0"/>
                    </a:p>
                    <a:p>
                      <a:endParaRPr lang="en-US" sz="2700" b="1" dirty="0"/>
                    </a:p>
                  </a:txBody>
                  <a:tcPr marL="103173" marR="103173" marT="51587" marB="51587"/>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a:t>
                      </a:r>
                    </a:p>
                    <a:p>
                      <a:endParaRPr lang="en-US" sz="2700" b="1" dirty="0"/>
                    </a:p>
                  </a:txBody>
                  <a:tcPr marL="103173" marR="103173" marT="51587" marB="51587"/>
                </a:tc>
                <a:tc>
                  <a:txBody>
                    <a:bodyPr/>
                    <a:lstStyle/>
                    <a:p>
                      <a:r>
                        <a:rPr lang="en-US" sz="2000" kern="1200" dirty="0" smtClean="0">
                          <a:solidFill>
                            <a:schemeClr val="dk1"/>
                          </a:solidFill>
                          <a:effectLst/>
                          <a:latin typeface="+mn-lt"/>
                          <a:ea typeface="+mn-ea"/>
                          <a:cs typeface="+mn-cs"/>
                        </a:rPr>
                        <a:t>- Software is composed by component that can be placed in different machines.</a:t>
                      </a:r>
                    </a:p>
                    <a:p>
                      <a:r>
                        <a:rPr lang="en-US" sz="2000" kern="1200" dirty="0" smtClean="0">
                          <a:solidFill>
                            <a:schemeClr val="dk1"/>
                          </a:solidFill>
                          <a:effectLst/>
                          <a:latin typeface="+mn-lt"/>
                          <a:ea typeface="+mn-ea"/>
                          <a:cs typeface="+mn-cs"/>
                        </a:rPr>
                        <a:t>- Compute nodes need to install Eucalyptus software</a:t>
                      </a:r>
                    </a:p>
                  </a:txBody>
                  <a:tcPr marL="103173" marR="103173" marT="51587" marB="51587"/>
                </a:tc>
              </a:tr>
              <a:tr h="106612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3600" dirty="0" smtClean="0">
                          <a:effectLst/>
                        </a:rPr>
                        <a:t> </a:t>
                      </a:r>
                      <a:endParaRPr lang="en-US" sz="3600" b="0" dirty="0" smtClean="0"/>
                    </a:p>
                    <a:p>
                      <a:endParaRPr lang="en-US" sz="2700" b="1" dirty="0"/>
                    </a:p>
                  </a:txBody>
                  <a:tcPr marL="103173" marR="103173" marT="51587" marB="51587"/>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p>
                      <a:endParaRPr lang="en-US" sz="2700" b="1" dirty="0"/>
                    </a:p>
                  </a:txBody>
                  <a:tcPr marL="103173" marR="103173" marT="51587" marB="51587"/>
                </a:tc>
                <a:tc>
                  <a:txBody>
                    <a:bodyPr/>
                    <a:lstStyle/>
                    <a:p>
                      <a:r>
                        <a:rPr lang="en-US" sz="2000" kern="1200" dirty="0" smtClean="0">
                          <a:solidFill>
                            <a:schemeClr val="dk1"/>
                          </a:solidFill>
                          <a:effectLst/>
                          <a:latin typeface="+mn-lt"/>
                          <a:ea typeface="+mn-ea"/>
                          <a:cs typeface="+mn-cs"/>
                        </a:rPr>
                        <a:t>Software is installed in frontend and compute nodes</a:t>
                      </a:r>
                    </a:p>
                  </a:txBody>
                  <a:tcPr marL="103173" marR="103173" marT="51587" marB="51587"/>
                </a:tc>
              </a:tr>
              <a:tr h="106612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3600" dirty="0" smtClean="0">
                          <a:effectLst/>
                        </a:rPr>
                        <a:t> </a:t>
                      </a:r>
                      <a:endParaRPr lang="en-US" sz="3600" b="0" dirty="0" smtClean="0"/>
                    </a:p>
                    <a:p>
                      <a:endParaRPr lang="en-US" sz="2700" b="1" dirty="0"/>
                    </a:p>
                  </a:txBody>
                  <a:tcPr marL="103173" marR="103173" marT="51587" marB="51587"/>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p>
                      <a:endParaRPr lang="en-US" sz="2700" b="1" dirty="0"/>
                    </a:p>
                  </a:txBody>
                  <a:tcPr marL="103173" marR="103173" marT="51587" marB="51587"/>
                </a:tc>
                <a:tc>
                  <a:txBody>
                    <a:bodyPr/>
                    <a:lstStyle/>
                    <a:p>
                      <a:r>
                        <a:rPr lang="en-US" sz="2000" kern="1200" dirty="0" smtClean="0">
                          <a:solidFill>
                            <a:schemeClr val="dk1"/>
                          </a:solidFill>
                          <a:effectLst/>
                          <a:latin typeface="+mn-lt"/>
                          <a:ea typeface="+mn-ea"/>
                          <a:cs typeface="+mn-cs"/>
                        </a:rPr>
                        <a:t>Software is installed in frontend</a:t>
                      </a:r>
                    </a:p>
                  </a:txBody>
                  <a:tcPr marL="103173" marR="103173" marT="51587" marB="51587"/>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55</a:t>
            </a:fld>
            <a:endParaRPr lang="en-US"/>
          </a:p>
        </p:txBody>
      </p:sp>
    </p:spTree>
    <p:extLst>
      <p:ext uri="{BB962C8B-B14F-4D97-AF65-F5344CB8AC3E}">
        <p14:creationId xmlns:p14="http://schemas.microsoft.com/office/powerpoint/2010/main" val="33795838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DevOps</a:t>
            </a:r>
            <a:r>
              <a:rPr lang="en-US" dirty="0" smtClean="0"/>
              <a:t> Deployment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19817340"/>
              </p:ext>
            </p:extLst>
          </p:nvPr>
        </p:nvGraphicFramePr>
        <p:xfrm>
          <a:off x="5508" y="1524000"/>
          <a:ext cx="9109175" cy="2972515"/>
        </p:xfrm>
        <a:graphic>
          <a:graphicData uri="http://schemas.openxmlformats.org/drawingml/2006/table">
            <a:tbl>
              <a:tblPr firstRow="1" bandRow="1">
                <a:tableStyleId>{22838BEF-8BB2-4498-84A7-C5851F593DF1}</a:tableStyleId>
              </a:tblPr>
              <a:tblGrid>
                <a:gridCol w="2068970"/>
                <a:gridCol w="2068970"/>
                <a:gridCol w="4971235"/>
              </a:tblGrid>
              <a:tr h="863617">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txBody>
                  <a:tcPr marL="77085" marR="77085" marT="0" marB="0"/>
                </a:tc>
                <a:tc>
                  <a:txBody>
                    <a:bodyPr/>
                    <a:lstStyle/>
                    <a:p>
                      <a:pPr marL="0" marR="0" algn="l">
                        <a:spcBef>
                          <a:spcPts val="0"/>
                        </a:spcBef>
                        <a:spcAft>
                          <a:spcPts val="0"/>
                        </a:spcAft>
                      </a:pPr>
                      <a:r>
                        <a:rPr lang="en-US" sz="2700" b="1" dirty="0" smtClean="0">
                          <a:effectLst/>
                        </a:rPr>
                        <a:t>OpenStack</a:t>
                      </a:r>
                      <a:endParaRPr lang="en-US" sz="2700" b="1" dirty="0">
                        <a:effectLst/>
                        <a:latin typeface="Times New Roman"/>
                        <a:ea typeface="SimSun"/>
                      </a:endParaRPr>
                    </a:p>
                  </a:txBody>
                  <a:tcPr marL="77085" marR="77085" marT="0" marB="0"/>
                </a:tc>
                <a:tc>
                  <a:txBody>
                    <a:bodyPr/>
                    <a:lstStyle/>
                    <a:p>
                      <a:r>
                        <a:rPr lang="en-US" sz="2700" b="0" kern="1200" dirty="0" smtClean="0">
                          <a:solidFill>
                            <a:schemeClr val="dk1"/>
                          </a:solidFill>
                          <a:effectLst/>
                          <a:latin typeface="+mn-lt"/>
                          <a:ea typeface="+mn-ea"/>
                          <a:cs typeface="+mn-cs"/>
                        </a:rPr>
                        <a:t>Chef, Crowbar, (Puppet), juju</a:t>
                      </a:r>
                    </a:p>
                  </a:txBody>
                  <a:tcPr marL="77085" marR="77085" marT="0" marB="0"/>
                </a:tc>
              </a:tr>
              <a:tr h="925025">
                <a:tc>
                  <a:txBody>
                    <a:bodyPr/>
                    <a:lstStyle/>
                    <a:p>
                      <a:r>
                        <a:rPr lang="en-US" sz="2700" b="1" kern="1200" dirty="0" smtClean="0">
                          <a:solidFill>
                            <a:schemeClr val="dk1"/>
                          </a:solidFill>
                          <a:effectLst/>
                          <a:latin typeface="Zapf Dingbats"/>
                          <a:ea typeface="+mn-ea"/>
                          <a:cs typeface="+mn-cs"/>
                        </a:rPr>
                        <a:t>✓</a:t>
                      </a:r>
                      <a:endParaRPr lang="en-US" sz="2700" b="1" dirty="0"/>
                    </a:p>
                  </a:txBody>
                  <a:tcPr marL="102781" marR="102781" marT="51390" marB="5139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a:t>
                      </a:r>
                    </a:p>
                    <a:p>
                      <a:endParaRPr lang="en-US" sz="2700" b="1" dirty="0"/>
                    </a:p>
                  </a:txBody>
                  <a:tcPr marL="102781" marR="102781" marT="51390" marB="51390"/>
                </a:tc>
                <a:tc>
                  <a:txBody>
                    <a:bodyPr/>
                    <a:lstStyle/>
                    <a:p>
                      <a:r>
                        <a:rPr lang="en-US" sz="2700" kern="1200" dirty="0" smtClean="0">
                          <a:solidFill>
                            <a:schemeClr val="dk1"/>
                          </a:solidFill>
                          <a:effectLst/>
                          <a:latin typeface="+mn-lt"/>
                          <a:ea typeface="+mn-ea"/>
                          <a:cs typeface="+mn-cs"/>
                        </a:rPr>
                        <a:t>Chef*, Puppet* </a:t>
                      </a:r>
                      <a:br>
                        <a:rPr lang="en-US" sz="2700" kern="1200" dirty="0" smtClean="0">
                          <a:solidFill>
                            <a:schemeClr val="dk1"/>
                          </a:solidFill>
                          <a:effectLst/>
                          <a:latin typeface="+mn-lt"/>
                          <a:ea typeface="+mn-ea"/>
                          <a:cs typeface="+mn-cs"/>
                        </a:rPr>
                      </a:br>
                      <a:r>
                        <a:rPr lang="en-US" sz="2700" kern="1200" dirty="0" smtClean="0">
                          <a:solidFill>
                            <a:schemeClr val="dk1"/>
                          </a:solidFill>
                          <a:effectLst/>
                          <a:latin typeface="+mn-lt"/>
                          <a:ea typeface="+mn-ea"/>
                          <a:cs typeface="+mn-cs"/>
                        </a:rPr>
                        <a:t>(*according to vendor)</a:t>
                      </a:r>
                      <a:r>
                        <a:rPr lang="en-US" sz="2700" dirty="0" smtClean="0">
                          <a:effectLst/>
                        </a:rPr>
                        <a:t> </a:t>
                      </a:r>
                      <a:endParaRPr lang="en-US" sz="2700" b="0" dirty="0"/>
                    </a:p>
                  </a:txBody>
                  <a:tcPr marL="102781" marR="102781" marT="51390" marB="51390"/>
                </a:tc>
              </a:tr>
              <a:tr h="591579">
                <a:tc>
                  <a:txBody>
                    <a:bodyPr/>
                    <a:lstStyle/>
                    <a:p>
                      <a:endParaRPr lang="en-US" sz="2700" b="1" dirty="0"/>
                    </a:p>
                  </a:txBody>
                  <a:tcPr marL="102781" marR="102781" marT="51390" marB="5139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txBody>
                  <a:tcPr marL="102781" marR="102781" marT="51390" marB="51390"/>
                </a:tc>
                <a:tc>
                  <a:txBody>
                    <a:bodyPr/>
                    <a:lstStyle/>
                    <a:p>
                      <a:r>
                        <a:rPr lang="en-US" sz="2700" kern="1200" dirty="0" smtClean="0">
                          <a:solidFill>
                            <a:schemeClr val="dk1"/>
                          </a:solidFill>
                          <a:effectLst/>
                          <a:latin typeface="+mn-lt"/>
                          <a:ea typeface="+mn-ea"/>
                          <a:cs typeface="+mn-cs"/>
                        </a:rPr>
                        <a:t>no</a:t>
                      </a:r>
                      <a:r>
                        <a:rPr lang="en-US" sz="2700" dirty="0" smtClean="0">
                          <a:effectLst/>
                        </a:rPr>
                        <a:t> </a:t>
                      </a:r>
                      <a:endParaRPr lang="en-US" sz="2700" b="0" dirty="0"/>
                    </a:p>
                  </a:txBody>
                  <a:tcPr marL="102781" marR="102781" marT="51390" marB="51390"/>
                </a:tc>
              </a:tr>
              <a:tr h="59157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2700" dirty="0" smtClean="0">
                          <a:effectLst/>
                        </a:rPr>
                        <a:t> </a:t>
                      </a:r>
                      <a:endParaRPr lang="en-US" sz="2700" b="0" dirty="0" smtClean="0"/>
                    </a:p>
                  </a:txBody>
                  <a:tcPr marL="102781" marR="102781" marT="51390" marB="5139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txBody>
                  <a:tcPr marL="102781" marR="102781" marT="51390" marB="51390"/>
                </a:tc>
                <a:tc>
                  <a:txBody>
                    <a:bodyPr/>
                    <a:lstStyle/>
                    <a:p>
                      <a:r>
                        <a:rPr lang="en-US" sz="2700" kern="1200" dirty="0" smtClean="0">
                          <a:solidFill>
                            <a:schemeClr val="dk1"/>
                          </a:solidFill>
                          <a:effectLst/>
                          <a:latin typeface="+mn-lt"/>
                          <a:ea typeface="+mn-ea"/>
                          <a:cs typeface="+mn-cs"/>
                        </a:rPr>
                        <a:t>Chef, Puppet</a:t>
                      </a:r>
                      <a:endParaRPr lang="en-US" sz="2700" b="0" dirty="0"/>
                    </a:p>
                  </a:txBody>
                  <a:tcPr marL="102781" marR="102781" marT="51390" marB="51390"/>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56</a:t>
            </a:fld>
            <a:endParaRPr lang="en-US"/>
          </a:p>
        </p:txBody>
      </p:sp>
    </p:spTree>
    <p:extLst>
      <p:ext uri="{BB962C8B-B14F-4D97-AF65-F5344CB8AC3E}">
        <p14:creationId xmlns:p14="http://schemas.microsoft.com/office/powerpoint/2010/main" val="7490036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a:t>Storage (Image </a:t>
            </a:r>
            <a:r>
              <a:rPr lang="en-US" dirty="0" smtClean="0"/>
              <a:t>Transfer)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87336668"/>
              </p:ext>
            </p:extLst>
          </p:nvPr>
        </p:nvGraphicFramePr>
        <p:xfrm>
          <a:off x="23870" y="1524000"/>
          <a:ext cx="9120129" cy="3019704"/>
        </p:xfrm>
        <a:graphic>
          <a:graphicData uri="http://schemas.openxmlformats.org/drawingml/2006/table">
            <a:tbl>
              <a:tblPr firstRow="1" bandRow="1">
                <a:tableStyleId>{22838BEF-8BB2-4498-84A7-C5851F593DF1}</a:tableStyleId>
              </a:tblPr>
              <a:tblGrid>
                <a:gridCol w="1368694"/>
                <a:gridCol w="2774222"/>
                <a:gridCol w="4977213"/>
              </a:tblGrid>
              <a:tr h="908985">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p>
                      <a:pPr marL="0" marR="0" algn="l">
                        <a:spcBef>
                          <a:spcPts val="0"/>
                        </a:spcBef>
                        <a:spcAft>
                          <a:spcPts val="0"/>
                        </a:spcAft>
                      </a:pPr>
                      <a:endParaRPr lang="en-US" sz="2700" b="1" dirty="0">
                        <a:effectLst/>
                        <a:latin typeface="Times New Roman"/>
                        <a:ea typeface="SimSun"/>
                      </a:endParaRPr>
                    </a:p>
                  </a:txBody>
                  <a:tcPr marL="77178" marR="77178" marT="0" marB="0"/>
                </a:tc>
                <a:tc>
                  <a:txBody>
                    <a:bodyPr/>
                    <a:lstStyle/>
                    <a:p>
                      <a:pPr marL="0" marR="0" algn="l">
                        <a:spcBef>
                          <a:spcPts val="0"/>
                        </a:spcBef>
                        <a:spcAft>
                          <a:spcPts val="0"/>
                        </a:spcAft>
                      </a:pPr>
                      <a:r>
                        <a:rPr lang="en-US" sz="2700" b="1" dirty="0" smtClean="0">
                          <a:effectLst/>
                        </a:rPr>
                        <a:t>OpenStack </a:t>
                      </a:r>
                      <a:endParaRPr lang="en-US" sz="2700" b="1" dirty="0">
                        <a:effectLst/>
                        <a:latin typeface="Times New Roman"/>
                        <a:ea typeface="SimSun"/>
                      </a:endParaRPr>
                    </a:p>
                  </a:txBody>
                  <a:tcPr marL="77178" marR="77178" marT="0" marB="0"/>
                </a:tc>
                <a:tc>
                  <a:txBody>
                    <a:bodyPr/>
                    <a:lstStyle/>
                    <a:p>
                      <a:r>
                        <a:rPr lang="en-US" sz="2700" b="0" kern="1200" dirty="0" smtClean="0">
                          <a:solidFill>
                            <a:schemeClr val="dk1"/>
                          </a:solidFill>
                          <a:effectLst/>
                          <a:latin typeface="+mn-lt"/>
                          <a:ea typeface="+mn-ea"/>
                          <a:cs typeface="+mn-cs"/>
                        </a:rPr>
                        <a:t>- Swift (http/s)</a:t>
                      </a:r>
                    </a:p>
                    <a:p>
                      <a:r>
                        <a:rPr lang="en-US" sz="2700" b="0" kern="1200" dirty="0" smtClean="0">
                          <a:solidFill>
                            <a:schemeClr val="dk1"/>
                          </a:solidFill>
                          <a:effectLst/>
                          <a:latin typeface="+mn-lt"/>
                          <a:ea typeface="+mn-ea"/>
                          <a:cs typeface="+mn-cs"/>
                        </a:rPr>
                        <a:t>- Unix </a:t>
                      </a:r>
                      <a:r>
                        <a:rPr lang="en-US" sz="2700" b="0" kern="1200" dirty="0" err="1" smtClean="0">
                          <a:solidFill>
                            <a:schemeClr val="dk1"/>
                          </a:solidFill>
                          <a:effectLst/>
                          <a:latin typeface="+mn-lt"/>
                          <a:ea typeface="+mn-ea"/>
                          <a:cs typeface="+mn-cs"/>
                        </a:rPr>
                        <a:t>filesystem</a:t>
                      </a:r>
                      <a:r>
                        <a:rPr lang="en-US" sz="2700" b="0" kern="1200" dirty="0" smtClean="0">
                          <a:solidFill>
                            <a:schemeClr val="dk1"/>
                          </a:solidFill>
                          <a:effectLst/>
                          <a:latin typeface="+mn-lt"/>
                          <a:ea typeface="+mn-ea"/>
                          <a:cs typeface="+mn-cs"/>
                        </a:rPr>
                        <a:t> (</a:t>
                      </a:r>
                      <a:r>
                        <a:rPr lang="en-US" sz="2700" b="0" kern="1200" dirty="0" err="1" smtClean="0">
                          <a:solidFill>
                            <a:schemeClr val="dk1"/>
                          </a:solidFill>
                          <a:effectLst/>
                          <a:latin typeface="+mn-lt"/>
                          <a:ea typeface="+mn-ea"/>
                          <a:cs typeface="+mn-cs"/>
                        </a:rPr>
                        <a:t>ssh</a:t>
                      </a:r>
                      <a:r>
                        <a:rPr lang="en-US" sz="2700" b="0" kern="1200" dirty="0" smtClean="0">
                          <a:solidFill>
                            <a:schemeClr val="dk1"/>
                          </a:solidFill>
                          <a:effectLst/>
                          <a:latin typeface="+mn-lt"/>
                          <a:ea typeface="+mn-ea"/>
                          <a:cs typeface="+mn-cs"/>
                        </a:rPr>
                        <a:t>)</a:t>
                      </a:r>
                      <a:endParaRPr lang="en-US" sz="2700" b="0" kern="1200" dirty="0">
                        <a:solidFill>
                          <a:schemeClr val="dk1"/>
                        </a:solidFill>
                        <a:effectLst/>
                        <a:latin typeface="+mn-lt"/>
                        <a:ea typeface="+mn-ea"/>
                        <a:cs typeface="+mn-cs"/>
                      </a:endParaRPr>
                    </a:p>
                  </a:txBody>
                  <a:tcPr marL="77178" marR="77178" marT="0" marB="0"/>
                </a:tc>
              </a:tr>
              <a:tr h="59229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txBody>
                  <a:tcPr marL="102904" marR="102904" marT="51452" marB="5145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a:t>
                      </a:r>
                      <a:endParaRPr lang="en-US" sz="2700" b="1" dirty="0"/>
                    </a:p>
                  </a:txBody>
                  <a:tcPr marL="102904" marR="102904" marT="51452" marB="51452"/>
                </a:tc>
                <a:tc>
                  <a:txBody>
                    <a:bodyPr/>
                    <a:lstStyle/>
                    <a:p>
                      <a:r>
                        <a:rPr lang="en-US" sz="2700" b="0" kern="1200" dirty="0" smtClean="0">
                          <a:solidFill>
                            <a:schemeClr val="dk1"/>
                          </a:solidFill>
                          <a:effectLst/>
                          <a:latin typeface="+mn-lt"/>
                          <a:ea typeface="+mn-ea"/>
                          <a:cs typeface="+mn-cs"/>
                        </a:rPr>
                        <a:t>Walrus (http/s)</a:t>
                      </a:r>
                    </a:p>
                  </a:txBody>
                  <a:tcPr marL="102904" marR="102904" marT="51452" marB="51452"/>
                </a:tc>
              </a:tr>
              <a:tr h="59229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txBody>
                  <a:tcPr marL="102904" marR="102904" marT="51452" marB="5145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txBody>
                  <a:tcPr marL="102904" marR="102904" marT="51452" marB="51452"/>
                </a:tc>
                <a:tc>
                  <a:txBody>
                    <a:bodyPr/>
                    <a:lstStyle/>
                    <a:p>
                      <a:r>
                        <a:rPr lang="en-US" sz="2700" b="0" kern="1200" dirty="0" smtClean="0">
                          <a:solidFill>
                            <a:schemeClr val="dk1"/>
                          </a:solidFill>
                          <a:effectLst/>
                          <a:latin typeface="+mn-lt"/>
                          <a:ea typeface="+mn-ea"/>
                          <a:cs typeface="+mn-cs"/>
                        </a:rPr>
                        <a:t>Cumulus (http/https)</a:t>
                      </a:r>
                    </a:p>
                  </a:txBody>
                  <a:tcPr marL="102904" marR="102904" marT="51452" marB="51452"/>
                </a:tc>
              </a:tr>
              <a:tr h="926137">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p>
                      <a:endParaRPr lang="en-US" sz="2700" b="1" dirty="0"/>
                    </a:p>
                  </a:txBody>
                  <a:tcPr marL="102904" marR="102904" marT="51452" marB="5145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p>
                      <a:endParaRPr lang="en-US" sz="2700" b="1" dirty="0"/>
                    </a:p>
                  </a:txBody>
                  <a:tcPr marL="102904" marR="102904" marT="51452" marB="51452"/>
                </a:tc>
                <a:tc>
                  <a:txBody>
                    <a:bodyPr/>
                    <a:lstStyle/>
                    <a:p>
                      <a:r>
                        <a:rPr lang="en-US" sz="2700" b="0" kern="1200" dirty="0" smtClean="0">
                          <a:solidFill>
                            <a:schemeClr val="dk1"/>
                          </a:solidFill>
                          <a:effectLst/>
                          <a:latin typeface="+mn-lt"/>
                          <a:ea typeface="+mn-ea"/>
                          <a:cs typeface="+mn-cs"/>
                        </a:rPr>
                        <a:t>Unix </a:t>
                      </a:r>
                      <a:r>
                        <a:rPr lang="en-US" sz="2700" b="0" kern="1200" dirty="0" err="1" smtClean="0">
                          <a:solidFill>
                            <a:schemeClr val="dk1"/>
                          </a:solidFill>
                          <a:effectLst/>
                          <a:latin typeface="+mn-lt"/>
                          <a:ea typeface="+mn-ea"/>
                          <a:cs typeface="+mn-cs"/>
                        </a:rPr>
                        <a:t>Filesystem</a:t>
                      </a:r>
                      <a:r>
                        <a:rPr lang="en-US" sz="2700" b="0" kern="1200" dirty="0" smtClean="0">
                          <a:solidFill>
                            <a:schemeClr val="dk1"/>
                          </a:solidFill>
                          <a:effectLst/>
                          <a:latin typeface="+mn-lt"/>
                          <a:ea typeface="+mn-ea"/>
                          <a:cs typeface="+mn-cs"/>
                        </a:rPr>
                        <a:t> (</a:t>
                      </a:r>
                      <a:r>
                        <a:rPr lang="en-US" sz="2700" b="0" kern="1200" dirty="0" err="1" smtClean="0">
                          <a:solidFill>
                            <a:schemeClr val="dk1"/>
                          </a:solidFill>
                          <a:effectLst/>
                          <a:latin typeface="+mn-lt"/>
                          <a:ea typeface="+mn-ea"/>
                          <a:cs typeface="+mn-cs"/>
                        </a:rPr>
                        <a:t>ssh</a:t>
                      </a:r>
                      <a:r>
                        <a:rPr lang="en-US" sz="2700" b="0" kern="1200" dirty="0" smtClean="0">
                          <a:solidFill>
                            <a:schemeClr val="dk1"/>
                          </a:solidFill>
                          <a:effectLst/>
                          <a:latin typeface="+mn-lt"/>
                          <a:ea typeface="+mn-ea"/>
                          <a:cs typeface="+mn-cs"/>
                        </a:rPr>
                        <a:t>, shared </a:t>
                      </a:r>
                      <a:r>
                        <a:rPr lang="en-US" sz="2700" b="0" kern="1200" dirty="0" err="1" smtClean="0">
                          <a:solidFill>
                            <a:schemeClr val="dk1"/>
                          </a:solidFill>
                          <a:effectLst/>
                          <a:latin typeface="+mn-lt"/>
                          <a:ea typeface="+mn-ea"/>
                          <a:cs typeface="+mn-cs"/>
                        </a:rPr>
                        <a:t>filesystem</a:t>
                      </a:r>
                      <a:r>
                        <a:rPr lang="en-US" sz="2700" b="0" kern="1200" dirty="0" smtClean="0">
                          <a:solidFill>
                            <a:schemeClr val="dk1"/>
                          </a:solidFill>
                          <a:effectLst/>
                          <a:latin typeface="+mn-lt"/>
                          <a:ea typeface="+mn-ea"/>
                          <a:cs typeface="+mn-cs"/>
                        </a:rPr>
                        <a:t> or LVM with </a:t>
                      </a:r>
                      <a:r>
                        <a:rPr lang="en-US" sz="2700" b="0" kern="1200" dirty="0" err="1" smtClean="0">
                          <a:solidFill>
                            <a:schemeClr val="dk1"/>
                          </a:solidFill>
                          <a:effectLst/>
                          <a:latin typeface="+mn-lt"/>
                          <a:ea typeface="+mn-ea"/>
                          <a:cs typeface="+mn-cs"/>
                        </a:rPr>
                        <a:t>CoW</a:t>
                      </a:r>
                      <a:r>
                        <a:rPr lang="en-US" sz="2700" b="0" kern="1200" dirty="0" smtClean="0">
                          <a:solidFill>
                            <a:schemeClr val="dk1"/>
                          </a:solidFill>
                          <a:effectLst/>
                          <a:latin typeface="+mn-lt"/>
                          <a:ea typeface="+mn-ea"/>
                          <a:cs typeface="+mn-cs"/>
                        </a:rPr>
                        <a:t>)</a:t>
                      </a:r>
                    </a:p>
                  </a:txBody>
                  <a:tcPr marL="102904" marR="102904" marT="51452" marB="51452"/>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57</a:t>
            </a:fld>
            <a:endParaRPr lang="en-US"/>
          </a:p>
        </p:txBody>
      </p:sp>
    </p:spTree>
    <p:extLst>
      <p:ext uri="{BB962C8B-B14F-4D97-AF65-F5344CB8AC3E}">
        <p14:creationId xmlns:p14="http://schemas.microsoft.com/office/powerpoint/2010/main" val="4997445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4"/>
            <a:ext cx="8229600" cy="1143000"/>
          </a:xfrm>
        </p:spPr>
        <p:txBody>
          <a:bodyPr/>
          <a:lstStyle/>
          <a:p>
            <a:r>
              <a:rPr lang="en-US" dirty="0"/>
              <a:t>Authentication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98930942"/>
              </p:ext>
            </p:extLst>
          </p:nvPr>
        </p:nvGraphicFramePr>
        <p:xfrm>
          <a:off x="19280" y="1219200"/>
          <a:ext cx="9124720" cy="4351664"/>
        </p:xfrm>
        <a:graphic>
          <a:graphicData uri="http://schemas.openxmlformats.org/drawingml/2006/table">
            <a:tbl>
              <a:tblPr firstRow="1" bandRow="1">
                <a:tableStyleId>{22838BEF-8BB2-4498-84A7-C5851F593DF1}</a:tableStyleId>
              </a:tblPr>
              <a:tblGrid>
                <a:gridCol w="1470320"/>
                <a:gridCol w="2674682"/>
                <a:gridCol w="4979718"/>
              </a:tblGrid>
              <a:tr h="823647">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txBody>
                  <a:tcPr marL="77217" marR="77217" marT="0" marB="0"/>
                </a:tc>
                <a:tc>
                  <a:txBody>
                    <a:bodyPr/>
                    <a:lstStyle/>
                    <a:p>
                      <a:pPr marL="0" marR="0" algn="l">
                        <a:spcBef>
                          <a:spcPts val="0"/>
                        </a:spcBef>
                        <a:spcAft>
                          <a:spcPts val="0"/>
                        </a:spcAft>
                      </a:pPr>
                      <a:r>
                        <a:rPr lang="en-US" sz="2700" b="1" dirty="0" smtClean="0">
                          <a:effectLst/>
                        </a:rPr>
                        <a:t>OpenStack (Cactus)</a:t>
                      </a:r>
                      <a:endParaRPr lang="en-US" sz="2700" b="1" dirty="0">
                        <a:effectLst/>
                        <a:latin typeface="Times New Roman"/>
                        <a:ea typeface="SimSun"/>
                      </a:endParaRPr>
                    </a:p>
                  </a:txBody>
                  <a:tcPr marL="77217" marR="77217" marT="0" marB="0"/>
                </a:tc>
                <a:tc>
                  <a:txBody>
                    <a:bodyPr/>
                    <a:lstStyle/>
                    <a:p>
                      <a:r>
                        <a:rPr lang="en-US" sz="2700" b="0" kern="1200" dirty="0" smtClean="0">
                          <a:solidFill>
                            <a:schemeClr val="dk1"/>
                          </a:solidFill>
                          <a:effectLst/>
                          <a:latin typeface="+mn-lt"/>
                          <a:ea typeface="+mn-ea"/>
                          <a:cs typeface="+mn-cs"/>
                        </a:rPr>
                        <a:t>X509 credentials, LDAP</a:t>
                      </a:r>
                    </a:p>
                  </a:txBody>
                  <a:tcPr marL="77217" marR="77217" marT="0" marB="0"/>
                </a:tc>
              </a:tr>
              <a:tr h="823647">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endParaRPr lang="en-US" sz="2700" b="0" kern="1200" dirty="0" smtClean="0">
                        <a:solidFill>
                          <a:schemeClr val="dk1"/>
                        </a:solidFill>
                        <a:effectLst/>
                        <a:latin typeface="+mn-lt"/>
                        <a:ea typeface="+mn-ea"/>
                        <a:cs typeface="+mn-cs"/>
                      </a:endParaRPr>
                    </a:p>
                    <a:p>
                      <a:pPr marL="0" marR="0" algn="l">
                        <a:spcBef>
                          <a:spcPts val="0"/>
                        </a:spcBef>
                        <a:spcAft>
                          <a:spcPts val="0"/>
                        </a:spcAft>
                      </a:pPr>
                      <a:endParaRPr lang="en-US" sz="2700" b="1" dirty="0">
                        <a:effectLst/>
                        <a:latin typeface="Times New Roman"/>
                        <a:ea typeface="SimSun"/>
                      </a:endParaRPr>
                    </a:p>
                  </a:txBody>
                  <a:tcPr marL="77217" marR="77217" marT="0" marB="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OpenStack (Essex)</a:t>
                      </a:r>
                      <a:endParaRPr lang="en-US" sz="2700" b="1" dirty="0" smtClean="0">
                        <a:effectLst/>
                        <a:latin typeface="Times New Roman"/>
                        <a:ea typeface="SimSun"/>
                      </a:endParaRPr>
                    </a:p>
                  </a:txBody>
                  <a:tcPr marL="77217" marR="77217" marT="0" marB="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mn-lt"/>
                          <a:ea typeface="+mn-ea"/>
                          <a:cs typeface="+mn-cs"/>
                        </a:rPr>
                        <a:t>X509 credentials, (LDAP)</a:t>
                      </a:r>
                    </a:p>
                    <a:p>
                      <a:endParaRPr lang="en-US" sz="2700" b="0" kern="1200" dirty="0">
                        <a:solidFill>
                          <a:schemeClr val="dk1"/>
                        </a:solidFill>
                        <a:effectLst/>
                        <a:latin typeface="+mn-lt"/>
                        <a:ea typeface="+mn-ea"/>
                        <a:cs typeface="+mn-cs"/>
                      </a:endParaRPr>
                    </a:p>
                  </a:txBody>
                  <a:tcPr marL="77217" marR="77217" marT="0" marB="0"/>
                </a:tc>
              </a:tr>
              <a:tr h="59258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2700" dirty="0" smtClean="0">
                          <a:effectLst/>
                        </a:rPr>
                        <a:t> </a:t>
                      </a:r>
                      <a:endParaRPr lang="en-US" sz="2700" b="0" dirty="0" smtClean="0"/>
                    </a:p>
                  </a:txBody>
                  <a:tcPr marL="102956" marR="102956" marT="51478" marB="51478"/>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 2.0</a:t>
                      </a:r>
                    </a:p>
                  </a:txBody>
                  <a:tcPr marL="102956" marR="102956" marT="51478" marB="51478"/>
                </a:tc>
                <a:tc>
                  <a:txBody>
                    <a:bodyPr/>
                    <a:lstStyle/>
                    <a:p>
                      <a:r>
                        <a:rPr lang="en-US" sz="2700" kern="1200" dirty="0" smtClean="0">
                          <a:solidFill>
                            <a:schemeClr val="dk1"/>
                          </a:solidFill>
                          <a:effectLst/>
                          <a:latin typeface="+mn-lt"/>
                          <a:ea typeface="+mn-ea"/>
                          <a:cs typeface="+mn-cs"/>
                        </a:rPr>
                        <a:t>X509 credentials</a:t>
                      </a:r>
                    </a:p>
                  </a:txBody>
                  <a:tcPr marL="102956" marR="102956" marT="51478" marB="51478"/>
                </a:tc>
              </a:tr>
              <a:tr h="59258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kern="1200" dirty="0" smtClean="0">
                        <a:solidFill>
                          <a:schemeClr val="dk1"/>
                        </a:solidFill>
                        <a:effectLst/>
                        <a:latin typeface="+mn-lt"/>
                        <a:ea typeface="+mn-ea"/>
                        <a:cs typeface="+mn-cs"/>
                      </a:endParaRPr>
                    </a:p>
                  </a:txBody>
                  <a:tcPr marL="102956" marR="102956" marT="51478" marB="51478"/>
                </a:tc>
                <a:tc>
                  <a:txBody>
                    <a:bodyPr/>
                    <a:lstStyle/>
                    <a:p>
                      <a:r>
                        <a:rPr lang="en-US" sz="2700" b="1" dirty="0" smtClean="0"/>
                        <a:t>Eucalyptus 3.1</a:t>
                      </a:r>
                      <a:endParaRPr lang="en-US" sz="2700" b="1" dirty="0"/>
                    </a:p>
                  </a:txBody>
                  <a:tcPr marL="102956" marR="102956" marT="51478" marB="51478"/>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mn-lt"/>
                          <a:ea typeface="+mn-ea"/>
                          <a:cs typeface="+mn-cs"/>
                        </a:rPr>
                        <a:t>X509 credentials, LDAP</a:t>
                      </a:r>
                    </a:p>
                  </a:txBody>
                  <a:tcPr marL="102956" marR="102956" marT="51478" marB="51478"/>
                </a:tc>
              </a:tr>
              <a:tr h="59258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2700" dirty="0" smtClean="0">
                          <a:effectLst/>
                        </a:rPr>
                        <a:t> </a:t>
                      </a:r>
                      <a:endParaRPr lang="en-US" sz="2700" b="0" dirty="0" smtClean="0"/>
                    </a:p>
                  </a:txBody>
                  <a:tcPr marL="102956" marR="102956" marT="51478" marB="51478"/>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txBody>
                  <a:tcPr marL="102956" marR="102956" marT="51478" marB="51478"/>
                </a:tc>
                <a:tc>
                  <a:txBody>
                    <a:bodyPr/>
                    <a:lstStyle/>
                    <a:p>
                      <a:r>
                        <a:rPr lang="en-US" sz="2700" kern="1200" dirty="0" smtClean="0">
                          <a:solidFill>
                            <a:schemeClr val="dk1"/>
                          </a:solidFill>
                          <a:effectLst/>
                          <a:latin typeface="+mn-lt"/>
                          <a:ea typeface="+mn-ea"/>
                          <a:cs typeface="+mn-cs"/>
                        </a:rPr>
                        <a:t>X509 credentials,</a:t>
                      </a:r>
                      <a:r>
                        <a:rPr lang="en-US" sz="2700" kern="1200" baseline="0" dirty="0" smtClean="0">
                          <a:solidFill>
                            <a:schemeClr val="dk1"/>
                          </a:solidFill>
                          <a:effectLst/>
                          <a:latin typeface="+mn-lt"/>
                          <a:ea typeface="+mn-ea"/>
                          <a:cs typeface="+mn-cs"/>
                        </a:rPr>
                        <a:t> </a:t>
                      </a:r>
                      <a:r>
                        <a:rPr lang="en-US" sz="2700" kern="1200" dirty="0" smtClean="0">
                          <a:solidFill>
                            <a:schemeClr val="dk1"/>
                          </a:solidFill>
                          <a:effectLst/>
                          <a:latin typeface="+mn-lt"/>
                          <a:ea typeface="+mn-ea"/>
                          <a:cs typeface="+mn-cs"/>
                        </a:rPr>
                        <a:t>Grids</a:t>
                      </a:r>
                    </a:p>
                  </a:txBody>
                  <a:tcPr marL="102956" marR="102956" marT="51478" marB="51478"/>
                </a:tc>
              </a:tr>
              <a:tr h="926603">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kern="1200" dirty="0" smtClean="0">
                          <a:solidFill>
                            <a:schemeClr val="dk1"/>
                          </a:solidFill>
                          <a:effectLst/>
                          <a:latin typeface="Zapf Dingbats"/>
                          <a:ea typeface="+mn-ea"/>
                          <a:cs typeface="+mn-cs"/>
                        </a:rPr>
                        <a:t>✓✓✓</a:t>
                      </a:r>
                      <a:r>
                        <a:rPr lang="en-US" sz="2700" dirty="0" smtClean="0">
                          <a:effectLst/>
                        </a:rPr>
                        <a:t> </a:t>
                      </a:r>
                      <a:endParaRPr lang="en-US" sz="2700" b="0" dirty="0" smtClean="0"/>
                    </a:p>
                    <a:p>
                      <a:endParaRPr lang="en-US" sz="2700" b="1" dirty="0"/>
                    </a:p>
                  </a:txBody>
                  <a:tcPr marL="102956" marR="102956" marT="51478" marB="51478"/>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p>
                      <a:endParaRPr lang="en-US" sz="2700" b="1" dirty="0"/>
                    </a:p>
                  </a:txBody>
                  <a:tcPr marL="102956" marR="102956" marT="51478" marB="51478"/>
                </a:tc>
                <a:tc>
                  <a:txBody>
                    <a:bodyPr/>
                    <a:lstStyle/>
                    <a:p>
                      <a:r>
                        <a:rPr lang="en-US" sz="2700" kern="1200" dirty="0" smtClean="0">
                          <a:solidFill>
                            <a:schemeClr val="dk1"/>
                          </a:solidFill>
                          <a:effectLst/>
                          <a:latin typeface="+mn-lt"/>
                          <a:ea typeface="+mn-ea"/>
                          <a:cs typeface="+mn-cs"/>
                        </a:rPr>
                        <a:t>X509 credential, </a:t>
                      </a:r>
                      <a:r>
                        <a:rPr lang="en-US" sz="2700" kern="1200" dirty="0" err="1" smtClean="0">
                          <a:solidFill>
                            <a:schemeClr val="dk1"/>
                          </a:solidFill>
                          <a:effectLst/>
                          <a:latin typeface="+mn-lt"/>
                          <a:ea typeface="+mn-ea"/>
                          <a:cs typeface="+mn-cs"/>
                        </a:rPr>
                        <a:t>ssh</a:t>
                      </a:r>
                      <a:r>
                        <a:rPr lang="en-US" sz="2700" kern="1200" dirty="0" smtClean="0">
                          <a:solidFill>
                            <a:schemeClr val="dk1"/>
                          </a:solidFill>
                          <a:effectLst/>
                          <a:latin typeface="+mn-lt"/>
                          <a:ea typeface="+mn-ea"/>
                          <a:cs typeface="+mn-cs"/>
                        </a:rPr>
                        <a:t> </a:t>
                      </a:r>
                      <a:r>
                        <a:rPr lang="en-US" sz="2700" kern="1200" dirty="0" err="1" smtClean="0">
                          <a:solidFill>
                            <a:schemeClr val="dk1"/>
                          </a:solidFill>
                          <a:effectLst/>
                          <a:latin typeface="+mn-lt"/>
                          <a:ea typeface="+mn-ea"/>
                          <a:cs typeface="+mn-cs"/>
                        </a:rPr>
                        <a:t>rsa</a:t>
                      </a:r>
                      <a:r>
                        <a:rPr lang="en-US" sz="2700" kern="1200" dirty="0" smtClean="0">
                          <a:solidFill>
                            <a:schemeClr val="dk1"/>
                          </a:solidFill>
                          <a:effectLst/>
                          <a:latin typeface="+mn-lt"/>
                          <a:ea typeface="+mn-ea"/>
                          <a:cs typeface="+mn-cs"/>
                        </a:rPr>
                        <a:t> </a:t>
                      </a:r>
                      <a:r>
                        <a:rPr lang="en-US" sz="2700" kern="1200" dirty="0" err="1" smtClean="0">
                          <a:solidFill>
                            <a:schemeClr val="dk1"/>
                          </a:solidFill>
                          <a:effectLst/>
                          <a:latin typeface="+mn-lt"/>
                          <a:ea typeface="+mn-ea"/>
                          <a:cs typeface="+mn-cs"/>
                        </a:rPr>
                        <a:t>keypair</a:t>
                      </a:r>
                      <a:r>
                        <a:rPr lang="en-US" sz="2700" kern="1200" dirty="0" smtClean="0">
                          <a:solidFill>
                            <a:schemeClr val="dk1"/>
                          </a:solidFill>
                          <a:effectLst/>
                          <a:latin typeface="+mn-lt"/>
                          <a:ea typeface="+mn-ea"/>
                          <a:cs typeface="+mn-cs"/>
                        </a:rPr>
                        <a:t>, password, LDAP</a:t>
                      </a:r>
                    </a:p>
                  </a:txBody>
                  <a:tcPr marL="102956" marR="102956" marT="51478" marB="51478"/>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58</a:t>
            </a:fld>
            <a:endParaRPr lang="en-US"/>
          </a:p>
        </p:txBody>
      </p:sp>
    </p:spTree>
    <p:extLst>
      <p:ext uri="{BB962C8B-B14F-4D97-AF65-F5344CB8AC3E}">
        <p14:creationId xmlns:p14="http://schemas.microsoft.com/office/powerpoint/2010/main" val="32317121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Release </a:t>
            </a:r>
            <a:r>
              <a:rPr lang="en-US" dirty="0"/>
              <a:t>Frequency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34776605"/>
              </p:ext>
            </p:extLst>
          </p:nvPr>
        </p:nvGraphicFramePr>
        <p:xfrm>
          <a:off x="918" y="1752600"/>
          <a:ext cx="9143081" cy="2562207"/>
        </p:xfrm>
        <a:graphic>
          <a:graphicData uri="http://schemas.openxmlformats.org/drawingml/2006/table">
            <a:tbl>
              <a:tblPr firstRow="1" bandRow="1">
                <a:tableStyleId>{22838BEF-8BB2-4498-84A7-C5851F593DF1}</a:tableStyleId>
              </a:tblPr>
              <a:tblGrid>
                <a:gridCol w="2076671"/>
                <a:gridCol w="2076671"/>
                <a:gridCol w="4989739"/>
              </a:tblGrid>
              <a:tr h="780864">
                <a:tc>
                  <a:txBody>
                    <a:bodyPr/>
                    <a:lstStyle/>
                    <a:p>
                      <a:pPr marL="0" marR="0" algn="l">
                        <a:spcBef>
                          <a:spcPts val="0"/>
                        </a:spcBef>
                        <a:spcAft>
                          <a:spcPts val="0"/>
                        </a:spcAft>
                      </a:pPr>
                      <a:endParaRPr lang="en-US" sz="2700" b="1" dirty="0">
                        <a:effectLst/>
                        <a:latin typeface="Times New Roman"/>
                        <a:ea typeface="SimSun"/>
                      </a:endParaRPr>
                    </a:p>
                  </a:txBody>
                  <a:tcPr marL="77372" marR="77372" marT="0" marB="0"/>
                </a:tc>
                <a:tc>
                  <a:txBody>
                    <a:bodyPr/>
                    <a:lstStyle/>
                    <a:p>
                      <a:pPr marL="0" marR="0" algn="l">
                        <a:spcBef>
                          <a:spcPts val="0"/>
                        </a:spcBef>
                        <a:spcAft>
                          <a:spcPts val="0"/>
                        </a:spcAft>
                      </a:pPr>
                      <a:r>
                        <a:rPr lang="en-US" sz="2700" b="1" dirty="0" smtClean="0">
                          <a:effectLst/>
                        </a:rPr>
                        <a:t>OpenStack</a:t>
                      </a:r>
                      <a:endParaRPr lang="en-US" sz="2700" b="1" dirty="0">
                        <a:effectLst/>
                        <a:latin typeface="Times New Roman"/>
                        <a:ea typeface="SimSun"/>
                      </a:endParaRPr>
                    </a:p>
                  </a:txBody>
                  <a:tcPr marL="77372" marR="77372" marT="0" marB="0"/>
                </a:tc>
                <a:tc>
                  <a:txBody>
                    <a:bodyPr/>
                    <a:lstStyle/>
                    <a:p>
                      <a:r>
                        <a:rPr lang="en-US" sz="2700" b="0" kern="1200" dirty="0" smtClean="0">
                          <a:solidFill>
                            <a:schemeClr val="dk1"/>
                          </a:solidFill>
                          <a:effectLst/>
                          <a:latin typeface="+mn-lt"/>
                          <a:ea typeface="+mn-ea"/>
                          <a:cs typeface="+mn-cs"/>
                        </a:rPr>
                        <a:t>&lt;4month</a:t>
                      </a:r>
                      <a:r>
                        <a:rPr lang="en-US" sz="2700" b="0" dirty="0" smtClean="0">
                          <a:effectLst/>
                        </a:rPr>
                        <a:t> </a:t>
                      </a:r>
                      <a:endParaRPr lang="en-US" sz="2700" b="0" kern="1200" dirty="0">
                        <a:solidFill>
                          <a:schemeClr val="dk1"/>
                        </a:solidFill>
                        <a:effectLst/>
                        <a:latin typeface="+mn-lt"/>
                        <a:ea typeface="+mn-ea"/>
                        <a:cs typeface="+mn-cs"/>
                      </a:endParaRPr>
                    </a:p>
                  </a:txBody>
                  <a:tcPr marL="77372" marR="77372" marT="0" marB="0"/>
                </a:tc>
              </a:tr>
              <a:tr h="59378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a:t>
                      </a:r>
                    </a:p>
                  </a:txBody>
                  <a:tcPr marL="103163" marR="103163" marT="51582" marB="51582"/>
                </a:tc>
                <a:tc>
                  <a:txBody>
                    <a:bodyPr/>
                    <a:lstStyle/>
                    <a:p>
                      <a:r>
                        <a:rPr lang="en-US" sz="2700" b="0" kern="1200" dirty="0" smtClean="0">
                          <a:solidFill>
                            <a:schemeClr val="dk1"/>
                          </a:solidFill>
                          <a:effectLst/>
                          <a:latin typeface="+mn-lt"/>
                          <a:ea typeface="+mn-ea"/>
                          <a:cs typeface="+mn-cs"/>
                        </a:rPr>
                        <a:t>&gt;4 month</a:t>
                      </a:r>
                    </a:p>
                  </a:txBody>
                  <a:tcPr marL="103163" marR="103163" marT="51582" marB="51582"/>
                </a:tc>
              </a:tr>
              <a:tr h="593781">
                <a:tc>
                  <a:txBody>
                    <a:bodyPr/>
                    <a:lstStyle/>
                    <a:p>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txBody>
                  <a:tcPr marL="103163" marR="103163" marT="51582" marB="51582"/>
                </a:tc>
                <a:tc>
                  <a:txBody>
                    <a:bodyPr/>
                    <a:lstStyle/>
                    <a:p>
                      <a:r>
                        <a:rPr lang="en-US" sz="2700" b="0" kern="1200" dirty="0" smtClean="0">
                          <a:solidFill>
                            <a:schemeClr val="dk1"/>
                          </a:solidFill>
                          <a:effectLst/>
                          <a:latin typeface="+mn-lt"/>
                          <a:ea typeface="+mn-ea"/>
                          <a:cs typeface="+mn-cs"/>
                        </a:rPr>
                        <a:t>&lt;4 month</a:t>
                      </a:r>
                      <a:r>
                        <a:rPr lang="en-US" sz="2700" b="0" dirty="0" smtClean="0">
                          <a:effectLst/>
                        </a:rPr>
                        <a:t> </a:t>
                      </a:r>
                      <a:endParaRPr lang="en-US" sz="2700" b="0" dirty="0"/>
                    </a:p>
                  </a:txBody>
                  <a:tcPr marL="103163" marR="103163" marT="51582" marB="51582"/>
                </a:tc>
              </a:tr>
              <a:tr h="593781">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0" dirty="0" smtClean="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txBody>
                  <a:tcPr marL="103163" marR="103163" marT="51582" marB="51582"/>
                </a:tc>
                <a:tc>
                  <a:txBody>
                    <a:bodyPr/>
                    <a:lstStyle/>
                    <a:p>
                      <a:r>
                        <a:rPr lang="en-US" sz="2700" b="0" kern="1200" dirty="0" smtClean="0">
                          <a:solidFill>
                            <a:schemeClr val="dk1"/>
                          </a:solidFill>
                          <a:effectLst/>
                          <a:latin typeface="+mn-lt"/>
                          <a:ea typeface="+mn-ea"/>
                          <a:cs typeface="+mn-cs"/>
                        </a:rPr>
                        <a:t>&gt;6 month</a:t>
                      </a:r>
                    </a:p>
                  </a:txBody>
                  <a:tcPr marL="103163" marR="103163" marT="51582" marB="51582"/>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59</a:t>
            </a:fld>
            <a:endParaRPr lang="en-US"/>
          </a:p>
        </p:txBody>
      </p:sp>
    </p:spTree>
    <p:extLst>
      <p:ext uri="{BB962C8B-B14F-4D97-AF65-F5344CB8AC3E}">
        <p14:creationId xmlns:p14="http://schemas.microsoft.com/office/powerpoint/2010/main" val="1238383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and Grids/HPC</a:t>
            </a:r>
            <a:endParaRPr lang="en-US" b="1" dirty="0"/>
          </a:p>
        </p:txBody>
      </p:sp>
      <p:sp>
        <p:nvSpPr>
          <p:cNvPr id="3" name="Content Placeholder 2"/>
          <p:cNvSpPr>
            <a:spLocks noGrp="1"/>
          </p:cNvSpPr>
          <p:nvPr>
            <p:ph idx="1"/>
          </p:nvPr>
        </p:nvSpPr>
        <p:spPr>
          <a:xfrm>
            <a:off x="0" y="838200"/>
            <a:ext cx="8991600" cy="5715000"/>
          </a:xfrm>
        </p:spPr>
        <p:txBody>
          <a:bodyPr>
            <a:noAutofit/>
          </a:bodyPr>
          <a:lstStyle/>
          <a:p>
            <a:pPr>
              <a:spcBef>
                <a:spcPts val="300"/>
              </a:spcBef>
            </a:pPr>
            <a:r>
              <a:rPr lang="en-US" sz="2800" dirty="0" smtClean="0"/>
              <a:t>Synchronization/communication Performance</a:t>
            </a:r>
            <a:br>
              <a:rPr lang="en-US" sz="2800" dirty="0" smtClean="0"/>
            </a:br>
            <a:r>
              <a:rPr lang="en-US" sz="2800" b="1" dirty="0" smtClean="0"/>
              <a:t>Grids &gt; Clouds &gt; Classic HPC Systems</a:t>
            </a:r>
          </a:p>
          <a:p>
            <a:pPr>
              <a:spcBef>
                <a:spcPts val="300"/>
              </a:spcBef>
            </a:pPr>
            <a:r>
              <a:rPr lang="en-US" sz="2800" dirty="0" smtClean="0"/>
              <a:t>Clouds naturally execute effectively Grid workloads but are less clear for closely coupled HPC applications</a:t>
            </a:r>
          </a:p>
          <a:p>
            <a:pPr>
              <a:spcBef>
                <a:spcPts val="300"/>
              </a:spcBef>
            </a:pPr>
            <a:r>
              <a:rPr lang="en-US" sz="2800" b="1" dirty="0" smtClean="0"/>
              <a:t>Service Oriented Architectures portals </a:t>
            </a:r>
            <a:r>
              <a:rPr lang="en-US" sz="2800" dirty="0" smtClean="0"/>
              <a:t>and </a:t>
            </a:r>
            <a:r>
              <a:rPr lang="en-US" sz="2800" b="1" dirty="0" smtClean="0"/>
              <a:t>workflow </a:t>
            </a:r>
            <a:r>
              <a:rPr lang="en-US" sz="2800" dirty="0" smtClean="0"/>
              <a:t>appear to work similarly in both grids and clouds</a:t>
            </a:r>
          </a:p>
          <a:p>
            <a:pPr>
              <a:spcBef>
                <a:spcPts val="300"/>
              </a:spcBef>
            </a:pPr>
            <a:r>
              <a:rPr lang="en-US" sz="2800" dirty="0" smtClean="0"/>
              <a:t>May be for immediate future, science supported by a mixture of</a:t>
            </a:r>
          </a:p>
          <a:p>
            <a:pPr lvl="1">
              <a:spcBef>
                <a:spcPts val="300"/>
              </a:spcBef>
            </a:pPr>
            <a:r>
              <a:rPr lang="en-US" sz="2400" b="1" dirty="0" smtClean="0"/>
              <a:t>Clouds</a:t>
            </a:r>
            <a:r>
              <a:rPr lang="en-US" sz="2400" dirty="0" smtClean="0"/>
              <a:t> – some practical differences between private and public clouds – size and software</a:t>
            </a:r>
          </a:p>
          <a:p>
            <a:pPr lvl="1">
              <a:spcBef>
                <a:spcPts val="300"/>
              </a:spcBef>
            </a:pPr>
            <a:r>
              <a:rPr lang="en-US" sz="2400" b="1" dirty="0" smtClean="0"/>
              <a:t>High Throughput Systems </a:t>
            </a:r>
            <a:r>
              <a:rPr lang="en-US" sz="2400" dirty="0" smtClean="0"/>
              <a:t>(moving to clouds  as convenient)</a:t>
            </a:r>
          </a:p>
          <a:p>
            <a:pPr lvl="1">
              <a:spcBef>
                <a:spcPts val="300"/>
              </a:spcBef>
            </a:pPr>
            <a:r>
              <a:rPr lang="en-US" sz="2400" b="1" dirty="0" smtClean="0"/>
              <a:t>Grids</a:t>
            </a:r>
            <a:r>
              <a:rPr lang="en-US" sz="2400" dirty="0" smtClean="0"/>
              <a:t> for distributed data and access</a:t>
            </a:r>
          </a:p>
          <a:p>
            <a:pPr lvl="1">
              <a:spcBef>
                <a:spcPts val="300"/>
              </a:spcBef>
            </a:pPr>
            <a:r>
              <a:rPr lang="en-US" sz="2400" b="1" dirty="0" smtClean="0"/>
              <a:t>Supercomputers</a:t>
            </a:r>
            <a:r>
              <a:rPr lang="en-US" sz="2400" dirty="0" smtClean="0"/>
              <a:t> (“MPI Engines”) going to exascale</a:t>
            </a:r>
            <a:endParaRPr lang="en-US" sz="2400" dirty="0"/>
          </a:p>
        </p:txBody>
      </p:sp>
    </p:spTree>
    <p:extLst>
      <p:ext uri="{BB962C8B-B14F-4D97-AF65-F5344CB8AC3E}">
        <p14:creationId xmlns:p14="http://schemas.microsoft.com/office/powerpoint/2010/main" val="36968152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License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36609815"/>
              </p:ext>
            </p:extLst>
          </p:nvPr>
        </p:nvGraphicFramePr>
        <p:xfrm>
          <a:off x="0" y="1066799"/>
          <a:ext cx="9143081" cy="5364481"/>
        </p:xfrm>
        <a:graphic>
          <a:graphicData uri="http://schemas.openxmlformats.org/drawingml/2006/table">
            <a:tbl>
              <a:tblPr firstRow="1" bandRow="1">
                <a:tableStyleId>{22838BEF-8BB2-4498-84A7-C5851F593DF1}</a:tableStyleId>
              </a:tblPr>
              <a:tblGrid>
                <a:gridCol w="2076671"/>
                <a:gridCol w="2076671"/>
                <a:gridCol w="4989739"/>
              </a:tblGrid>
              <a:tr h="825305">
                <a:tc>
                  <a:txBody>
                    <a:bodyPr/>
                    <a:lstStyle/>
                    <a:p>
                      <a:pPr marL="0" marR="0" algn="l">
                        <a:spcBef>
                          <a:spcPts val="0"/>
                        </a:spcBef>
                        <a:spcAft>
                          <a:spcPts val="0"/>
                        </a:spcAft>
                      </a:pPr>
                      <a:r>
                        <a:rPr lang="en-US" sz="2700" b="0" kern="1200" dirty="0" smtClean="0">
                          <a:solidFill>
                            <a:schemeClr val="dk1"/>
                          </a:solidFill>
                          <a:effectLst/>
                          <a:latin typeface="Zapf Dingbats"/>
                          <a:ea typeface="+mn-ea"/>
                          <a:cs typeface="+mn-cs"/>
                        </a:rPr>
                        <a:t>✓</a:t>
                      </a:r>
                      <a:r>
                        <a:rPr lang="en-US" sz="2700" b="0" dirty="0" smtClean="0">
                          <a:effectLst/>
                        </a:rPr>
                        <a:t> </a:t>
                      </a: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1" dirty="0">
                        <a:effectLst/>
                        <a:latin typeface="Times New Roman"/>
                        <a:ea typeface="SimSun"/>
                      </a:endParaRPr>
                    </a:p>
                  </a:txBody>
                  <a:tcPr marL="77372" marR="77372" marT="0" marB="0"/>
                </a:tc>
                <a:tc>
                  <a:txBody>
                    <a:bodyPr/>
                    <a:lstStyle/>
                    <a:p>
                      <a:pPr marL="0" marR="0" algn="l">
                        <a:spcBef>
                          <a:spcPts val="0"/>
                        </a:spcBef>
                        <a:spcAft>
                          <a:spcPts val="0"/>
                        </a:spcAft>
                      </a:pPr>
                      <a:r>
                        <a:rPr lang="en-US" sz="2700" b="1" dirty="0" smtClean="0">
                          <a:effectLst/>
                        </a:rPr>
                        <a:t>OpenStack</a:t>
                      </a:r>
                    </a:p>
                    <a:p>
                      <a:pPr marL="0" marR="0" algn="l">
                        <a:spcBef>
                          <a:spcPts val="0"/>
                        </a:spcBef>
                        <a:spcAft>
                          <a:spcPts val="0"/>
                        </a:spcAft>
                      </a:pPr>
                      <a:endParaRPr lang="en-US" sz="2700" b="1" dirty="0">
                        <a:effectLst/>
                        <a:latin typeface="Times New Roman"/>
                        <a:ea typeface="SimSun"/>
                      </a:endParaRPr>
                    </a:p>
                  </a:txBody>
                  <a:tcPr marL="77372" marR="77372" marT="0" marB="0"/>
                </a:tc>
                <a:tc>
                  <a:txBody>
                    <a:bodyPr/>
                    <a:lstStyle/>
                    <a:p>
                      <a:r>
                        <a:rPr lang="en-US" sz="2700" b="0" kern="1200" dirty="0" smtClean="0">
                          <a:solidFill>
                            <a:schemeClr val="dk1"/>
                          </a:solidFill>
                          <a:effectLst/>
                          <a:latin typeface="+mn-lt"/>
                          <a:ea typeface="+mn-ea"/>
                          <a:cs typeface="+mn-cs"/>
                        </a:rPr>
                        <a:t>Open Source Apache</a:t>
                      </a:r>
                      <a:endParaRPr lang="en-US" sz="2700" b="0" kern="1200" dirty="0">
                        <a:solidFill>
                          <a:schemeClr val="dk1"/>
                        </a:solidFill>
                        <a:effectLst/>
                        <a:latin typeface="+mn-lt"/>
                        <a:ea typeface="+mn-ea"/>
                        <a:cs typeface="+mn-cs"/>
                      </a:endParaRPr>
                    </a:p>
                  </a:txBody>
                  <a:tcPr marL="77372" marR="77372" marT="0" marB="0"/>
                </a:tc>
              </a:tr>
              <a:tr h="1341120">
                <a:tc>
                  <a:txBody>
                    <a:bodyPr/>
                    <a:lstStyle/>
                    <a:p>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 2.0</a:t>
                      </a:r>
                    </a:p>
                    <a:p>
                      <a:endParaRPr lang="en-US" sz="2700" b="1" dirty="0"/>
                    </a:p>
                  </a:txBody>
                  <a:tcPr marL="103163" marR="103163" marT="51582" marB="51582"/>
                </a:tc>
                <a:tc>
                  <a:txBody>
                    <a:bodyPr/>
                    <a:lstStyle/>
                    <a:p>
                      <a:r>
                        <a:rPr lang="en-US" sz="2700" b="0" kern="1200" dirty="0" smtClean="0">
                          <a:solidFill>
                            <a:schemeClr val="dk1"/>
                          </a:solidFill>
                          <a:effectLst/>
                          <a:latin typeface="+mn-lt"/>
                          <a:ea typeface="+mn-ea"/>
                          <a:cs typeface="+mn-cs"/>
                        </a:rPr>
                        <a:t>Open Source ≠ Commercial (3.0)</a:t>
                      </a:r>
                      <a:endParaRPr lang="en-US" sz="2700" b="0" dirty="0"/>
                    </a:p>
                  </a:txBody>
                  <a:tcPr marL="103163" marR="103163" marT="51582" marB="51582"/>
                </a:tc>
              </a:tr>
              <a:tr h="1341120">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Zapf Dingbats"/>
                          <a:ea typeface="+mn-ea"/>
                          <a:cs typeface="+mn-cs"/>
                        </a:rPr>
                        <a:t>✓</a:t>
                      </a:r>
                      <a:endParaRPr lang="en-US" sz="2700" b="1" dirty="0" smtClean="0"/>
                    </a:p>
                    <a:p>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Eucalyptus 3.1</a:t>
                      </a:r>
                    </a:p>
                    <a:p>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0" kern="1200" dirty="0" smtClean="0">
                          <a:solidFill>
                            <a:schemeClr val="dk1"/>
                          </a:solidFill>
                          <a:effectLst/>
                          <a:latin typeface="+mn-lt"/>
                          <a:ea typeface="+mn-ea"/>
                          <a:cs typeface="+mn-cs"/>
                        </a:rPr>
                        <a:t>Open Source,</a:t>
                      </a:r>
                      <a:r>
                        <a:rPr lang="en-US" sz="2700" b="0" kern="1200" baseline="0" dirty="0" smtClean="0">
                          <a:solidFill>
                            <a:schemeClr val="dk1"/>
                          </a:solidFill>
                          <a:effectLst/>
                          <a:latin typeface="+mn-lt"/>
                          <a:ea typeface="+mn-ea"/>
                          <a:cs typeface="+mn-cs"/>
                        </a:rPr>
                        <a:t> (</a:t>
                      </a:r>
                      <a:r>
                        <a:rPr lang="en-US" sz="2700" b="0" kern="1200" dirty="0" smtClean="0">
                          <a:solidFill>
                            <a:schemeClr val="dk1"/>
                          </a:solidFill>
                          <a:effectLst/>
                          <a:latin typeface="+mn-lt"/>
                          <a:ea typeface="+mn-ea"/>
                          <a:cs typeface="+mn-cs"/>
                        </a:rPr>
                        <a:t>Commercial add </a:t>
                      </a:r>
                      <a:r>
                        <a:rPr lang="en-US" sz="2700" b="0" kern="1200" dirty="0" err="1" smtClean="0">
                          <a:solidFill>
                            <a:schemeClr val="dk1"/>
                          </a:solidFill>
                          <a:effectLst/>
                          <a:latin typeface="+mn-lt"/>
                          <a:ea typeface="+mn-ea"/>
                          <a:cs typeface="+mn-cs"/>
                        </a:rPr>
                        <a:t>ons</a:t>
                      </a:r>
                      <a:r>
                        <a:rPr lang="en-US" sz="2700" b="0" kern="1200" dirty="0" smtClean="0">
                          <a:solidFill>
                            <a:schemeClr val="dk1"/>
                          </a:solidFill>
                          <a:effectLst/>
                          <a:latin typeface="+mn-lt"/>
                          <a:ea typeface="+mn-ea"/>
                          <a:cs typeface="+mn-cs"/>
                        </a:rPr>
                        <a:t>)</a:t>
                      </a:r>
                      <a:endParaRPr lang="en-US" sz="2700" b="0" dirty="0" smtClean="0"/>
                    </a:p>
                    <a:p>
                      <a:endParaRPr lang="en-US" sz="2700" b="0" dirty="0"/>
                    </a:p>
                  </a:txBody>
                  <a:tcPr marL="103163" marR="103163" marT="51582" marB="51582"/>
                </a:tc>
              </a:tr>
              <a:tr h="928468">
                <a:tc>
                  <a:txBody>
                    <a:bodyPr/>
                    <a:lstStyle/>
                    <a:p>
                      <a:r>
                        <a:rPr lang="en-US" sz="2700" b="0" kern="1200" dirty="0" smtClean="0">
                          <a:solidFill>
                            <a:schemeClr val="dk1"/>
                          </a:solidFill>
                          <a:effectLst/>
                          <a:latin typeface="Zapf Dingbats"/>
                          <a:ea typeface="+mn-ea"/>
                          <a:cs typeface="+mn-cs"/>
                        </a:rPr>
                        <a:t>✓</a:t>
                      </a:r>
                      <a:r>
                        <a:rPr lang="en-US" sz="2700" b="0" dirty="0" smtClean="0">
                          <a:effectLst/>
                        </a:rPr>
                        <a:t> </a:t>
                      </a: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smtClean="0">
                          <a:effectLst/>
                        </a:rPr>
                        <a:t>Nimbus</a:t>
                      </a:r>
                    </a:p>
                    <a:p>
                      <a:endParaRPr lang="en-US" sz="2700" b="1" dirty="0"/>
                    </a:p>
                  </a:txBody>
                  <a:tcPr marL="103163" marR="103163" marT="51582" marB="51582"/>
                </a:tc>
                <a:tc>
                  <a:txBody>
                    <a:bodyPr/>
                    <a:lstStyle/>
                    <a:p>
                      <a:r>
                        <a:rPr lang="en-US" sz="2700" b="0" kern="1200" dirty="0" smtClean="0">
                          <a:solidFill>
                            <a:schemeClr val="dk1"/>
                          </a:solidFill>
                          <a:effectLst/>
                          <a:latin typeface="+mn-lt"/>
                          <a:ea typeface="+mn-ea"/>
                          <a:cs typeface="+mn-cs"/>
                        </a:rPr>
                        <a:t>Open Source Apache</a:t>
                      </a:r>
                      <a:endParaRPr lang="en-US" sz="2700" b="0" dirty="0"/>
                    </a:p>
                  </a:txBody>
                  <a:tcPr marL="103163" marR="103163" marT="51582" marB="51582"/>
                </a:tc>
              </a:tr>
              <a:tr h="928468">
                <a:tc>
                  <a:txBody>
                    <a:bodyPr/>
                    <a:lstStyle/>
                    <a:p>
                      <a:r>
                        <a:rPr lang="en-US" sz="2700" b="0" kern="1200" dirty="0" smtClean="0">
                          <a:solidFill>
                            <a:schemeClr val="dk1"/>
                          </a:solidFill>
                          <a:effectLst/>
                          <a:latin typeface="Zapf Dingbats"/>
                          <a:ea typeface="+mn-ea"/>
                          <a:cs typeface="+mn-cs"/>
                        </a:rPr>
                        <a:t>✓</a:t>
                      </a:r>
                      <a:r>
                        <a:rPr lang="en-US" sz="2700" b="0" dirty="0" smtClean="0">
                          <a:effectLst/>
                        </a:rPr>
                        <a:t> </a:t>
                      </a:r>
                      <a:r>
                        <a:rPr lang="en-US" sz="2700" b="0" kern="1200" dirty="0" smtClean="0">
                          <a:solidFill>
                            <a:schemeClr val="dk1"/>
                          </a:solidFill>
                          <a:effectLst/>
                          <a:latin typeface="Zapf Dingbats"/>
                          <a:ea typeface="+mn-ea"/>
                          <a:cs typeface="+mn-cs"/>
                        </a:rPr>
                        <a:t>✓</a:t>
                      </a:r>
                      <a:r>
                        <a:rPr lang="en-US" sz="2700" b="0" dirty="0" smtClean="0">
                          <a:effectLst/>
                        </a:rPr>
                        <a:t> </a:t>
                      </a:r>
                      <a:endParaRPr lang="en-US" sz="2700" b="1" dirty="0"/>
                    </a:p>
                  </a:txBody>
                  <a:tcPr marL="103163" marR="103163" marT="51582" marB="51582"/>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700" b="1" dirty="0" err="1" smtClean="0">
                          <a:effectLst/>
                        </a:rPr>
                        <a:t>OpenNebula</a:t>
                      </a:r>
                      <a:endParaRPr lang="en-US" sz="2700" b="1" dirty="0" smtClean="0">
                        <a:effectLst/>
                      </a:endParaRPr>
                    </a:p>
                    <a:p>
                      <a:endParaRPr lang="en-US" sz="2700" b="1" dirty="0"/>
                    </a:p>
                  </a:txBody>
                  <a:tcPr marL="103163" marR="103163" marT="51582" marB="51582"/>
                </a:tc>
                <a:tc>
                  <a:txBody>
                    <a:bodyPr/>
                    <a:lstStyle/>
                    <a:p>
                      <a:r>
                        <a:rPr lang="en-US" sz="2700" b="0" kern="1200" dirty="0" smtClean="0">
                          <a:solidFill>
                            <a:schemeClr val="dk1"/>
                          </a:solidFill>
                          <a:effectLst/>
                          <a:latin typeface="+mn-lt"/>
                          <a:ea typeface="+mn-ea"/>
                          <a:cs typeface="+mn-cs"/>
                        </a:rPr>
                        <a:t>Open</a:t>
                      </a:r>
                      <a:r>
                        <a:rPr lang="en-US" sz="2700" b="0" kern="1200" baseline="0" dirty="0" smtClean="0">
                          <a:solidFill>
                            <a:schemeClr val="dk1"/>
                          </a:solidFill>
                          <a:effectLst/>
                          <a:latin typeface="+mn-lt"/>
                          <a:ea typeface="+mn-ea"/>
                          <a:cs typeface="+mn-cs"/>
                        </a:rPr>
                        <a:t> S</a:t>
                      </a:r>
                      <a:r>
                        <a:rPr lang="en-US" sz="2700" b="0" kern="1200" dirty="0" smtClean="0">
                          <a:solidFill>
                            <a:schemeClr val="dk1"/>
                          </a:solidFill>
                          <a:effectLst/>
                          <a:latin typeface="+mn-lt"/>
                          <a:ea typeface="+mn-ea"/>
                          <a:cs typeface="+mn-cs"/>
                        </a:rPr>
                        <a:t>ource Apache</a:t>
                      </a:r>
                      <a:endParaRPr lang="en-US" sz="2700" b="0" dirty="0"/>
                    </a:p>
                  </a:txBody>
                  <a:tcPr marL="103163" marR="103163" marT="51582" marB="51582"/>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8/4/2012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60</a:t>
            </a:fld>
            <a:endParaRPr lang="en-US"/>
          </a:p>
        </p:txBody>
      </p:sp>
    </p:spTree>
    <p:extLst>
      <p:ext uri="{BB962C8B-B14F-4D97-AF65-F5344CB8AC3E}">
        <p14:creationId xmlns:p14="http://schemas.microsoft.com/office/powerpoint/2010/main" val="23798396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dirty="0" smtClean="0"/>
              <a:t>Cosmic Comments I</a:t>
            </a:r>
            <a:endParaRPr lang="en-US" dirty="0"/>
          </a:p>
        </p:txBody>
      </p:sp>
      <p:sp>
        <p:nvSpPr>
          <p:cNvPr id="3" name="Content Placeholder 2"/>
          <p:cNvSpPr>
            <a:spLocks noGrp="1"/>
          </p:cNvSpPr>
          <p:nvPr>
            <p:ph idx="1"/>
          </p:nvPr>
        </p:nvSpPr>
        <p:spPr>
          <a:xfrm>
            <a:off x="-10886" y="762000"/>
            <a:ext cx="9154886" cy="5410200"/>
          </a:xfrm>
        </p:spPr>
        <p:txBody>
          <a:bodyPr/>
          <a:lstStyle/>
          <a:p>
            <a:r>
              <a:rPr lang="en-US" sz="2400" dirty="0"/>
              <a:t>Does </a:t>
            </a:r>
            <a:r>
              <a:rPr lang="en-US" sz="2400" b="1" dirty="0"/>
              <a:t>Cloud + MPI Engine </a:t>
            </a:r>
            <a:r>
              <a:rPr lang="en-US" sz="2400" dirty="0" smtClean="0"/>
              <a:t>for computing + </a:t>
            </a:r>
            <a:r>
              <a:rPr lang="en-US" sz="2400" b="1" dirty="0" smtClean="0"/>
              <a:t>grids</a:t>
            </a:r>
            <a:r>
              <a:rPr lang="en-US" sz="2400" dirty="0" smtClean="0"/>
              <a:t> for data cover all?</a:t>
            </a:r>
            <a:endParaRPr lang="en-US" sz="2400" dirty="0"/>
          </a:p>
          <a:p>
            <a:pPr lvl="1"/>
            <a:r>
              <a:rPr lang="en-US" sz="2400" dirty="0"/>
              <a:t>Will current </a:t>
            </a:r>
            <a:r>
              <a:rPr lang="en-US" sz="2400" b="1" dirty="0" smtClean="0"/>
              <a:t>high </a:t>
            </a:r>
            <a:r>
              <a:rPr lang="en-US" sz="2400" b="1" dirty="0"/>
              <a:t>throughput computing </a:t>
            </a:r>
            <a:r>
              <a:rPr lang="en-US" sz="2400" dirty="0"/>
              <a:t>and </a:t>
            </a:r>
            <a:r>
              <a:rPr lang="en-US" sz="2400" b="1" dirty="0"/>
              <a:t>cloud</a:t>
            </a:r>
            <a:r>
              <a:rPr lang="en-US" sz="2400" dirty="0"/>
              <a:t> concepts merge?</a:t>
            </a:r>
          </a:p>
          <a:p>
            <a:r>
              <a:rPr lang="en-US" sz="2400" dirty="0"/>
              <a:t>Need </a:t>
            </a:r>
            <a:r>
              <a:rPr lang="en-US" sz="2400" b="1" dirty="0" smtClean="0"/>
              <a:t>interoperable data </a:t>
            </a:r>
            <a:r>
              <a:rPr lang="en-US" sz="2400" b="1" dirty="0"/>
              <a:t>analytics libraries </a:t>
            </a:r>
            <a:r>
              <a:rPr lang="en-US" sz="2400" dirty="0"/>
              <a:t>for HPC and Clouds</a:t>
            </a:r>
          </a:p>
          <a:p>
            <a:r>
              <a:rPr lang="en-US" sz="2400" dirty="0" smtClean="0"/>
              <a:t>Can we </a:t>
            </a:r>
            <a:r>
              <a:rPr lang="en-US" sz="2400" b="1" dirty="0" smtClean="0"/>
              <a:t>characterize data analytics applications</a:t>
            </a:r>
            <a:r>
              <a:rPr lang="en-US" sz="2400" dirty="0" smtClean="0"/>
              <a:t>?</a:t>
            </a:r>
          </a:p>
          <a:p>
            <a:pPr lvl="1"/>
            <a:r>
              <a:rPr lang="en-US" sz="2400" dirty="0" smtClean="0"/>
              <a:t>I said modest size and kernels need reduction operations and are often full matrix  linear algebra (true?)</a:t>
            </a:r>
          </a:p>
          <a:p>
            <a:r>
              <a:rPr lang="en-US" sz="2400" dirty="0" smtClean="0"/>
              <a:t>Does a “modest-size </a:t>
            </a:r>
            <a:r>
              <a:rPr lang="en-US" sz="2400" b="1" dirty="0" smtClean="0"/>
              <a:t>private science cloud</a:t>
            </a:r>
            <a:r>
              <a:rPr lang="en-US" sz="2400" dirty="0" smtClean="0"/>
              <a:t>” make sense </a:t>
            </a:r>
          </a:p>
          <a:p>
            <a:pPr lvl="1"/>
            <a:r>
              <a:rPr lang="en-US" sz="2400" dirty="0" smtClean="0"/>
              <a:t>Too small to be elastic?</a:t>
            </a:r>
          </a:p>
          <a:p>
            <a:r>
              <a:rPr lang="en-US" sz="2400" dirty="0" smtClean="0"/>
              <a:t>Should </a:t>
            </a:r>
            <a:r>
              <a:rPr lang="en-US" sz="2400" b="1" dirty="0" smtClean="0"/>
              <a:t>governments fund use of commercial clouds </a:t>
            </a:r>
            <a:r>
              <a:rPr lang="en-US" sz="2400" dirty="0" smtClean="0"/>
              <a:t>(or build their own)</a:t>
            </a:r>
          </a:p>
          <a:p>
            <a:pPr lvl="1"/>
            <a:r>
              <a:rPr lang="en-US" sz="2400" dirty="0" smtClean="0"/>
              <a:t>Most science doesn’t have privacy issues motivating private clouds</a:t>
            </a:r>
          </a:p>
          <a:p>
            <a:r>
              <a:rPr lang="en-US" sz="2400" dirty="0" smtClean="0"/>
              <a:t>Most interest in clouds from “new” applications such as </a:t>
            </a:r>
            <a:r>
              <a:rPr lang="en-US" sz="2400" b="1" dirty="0" smtClean="0"/>
              <a:t>life sciences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61</a:t>
            </a:fld>
            <a:endParaRPr lang="en-US"/>
          </a:p>
        </p:txBody>
      </p:sp>
    </p:spTree>
    <p:extLst>
      <p:ext uri="{BB962C8B-B14F-4D97-AF65-F5344CB8AC3E}">
        <p14:creationId xmlns:p14="http://schemas.microsoft.com/office/powerpoint/2010/main" val="18622747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dirty="0" smtClean="0"/>
              <a:t>Cosmic Comments II</a:t>
            </a:r>
            <a:endParaRPr lang="en-US" dirty="0"/>
          </a:p>
        </p:txBody>
      </p:sp>
      <p:sp>
        <p:nvSpPr>
          <p:cNvPr id="3" name="Content Placeholder 2"/>
          <p:cNvSpPr>
            <a:spLocks noGrp="1"/>
          </p:cNvSpPr>
          <p:nvPr>
            <p:ph idx="1"/>
          </p:nvPr>
        </p:nvSpPr>
        <p:spPr>
          <a:xfrm>
            <a:off x="-10886" y="838200"/>
            <a:ext cx="9154886" cy="5410200"/>
          </a:xfrm>
        </p:spPr>
        <p:txBody>
          <a:bodyPr/>
          <a:lstStyle/>
          <a:p>
            <a:r>
              <a:rPr lang="en-US" sz="2400" dirty="0" smtClean="0"/>
              <a:t>Recent </a:t>
            </a:r>
            <a:r>
              <a:rPr lang="en-US" sz="2400" b="1" dirty="0" smtClean="0"/>
              <a:t>private </a:t>
            </a:r>
            <a:r>
              <a:rPr lang="en-US" sz="2400" b="1" dirty="0"/>
              <a:t>cloud infrastructure </a:t>
            </a:r>
            <a:r>
              <a:rPr lang="en-US" sz="2400" dirty="0"/>
              <a:t>(Eucalyptus 3, OpenStack </a:t>
            </a:r>
            <a:r>
              <a:rPr lang="en-US" sz="2400" dirty="0" smtClean="0"/>
              <a:t>Essex in USA) </a:t>
            </a:r>
            <a:r>
              <a:rPr lang="en-US" sz="2400" dirty="0"/>
              <a:t>much </a:t>
            </a:r>
            <a:r>
              <a:rPr lang="en-US" sz="2400" dirty="0" smtClean="0"/>
              <a:t>improved</a:t>
            </a:r>
          </a:p>
          <a:p>
            <a:pPr lvl="1"/>
            <a:r>
              <a:rPr lang="en-US" sz="2400" dirty="0" smtClean="0"/>
              <a:t>Nimbus, OpenNebula still good</a:t>
            </a:r>
          </a:p>
          <a:p>
            <a:r>
              <a:rPr lang="en-US" sz="2400" dirty="0" smtClean="0"/>
              <a:t>But are they really competitive with </a:t>
            </a:r>
            <a:r>
              <a:rPr lang="en-US" sz="2400" b="1" dirty="0" smtClean="0"/>
              <a:t>commercial cloud fabric runtime</a:t>
            </a:r>
            <a:r>
              <a:rPr lang="en-US" sz="2400" dirty="0" smtClean="0"/>
              <a:t>?</a:t>
            </a:r>
          </a:p>
          <a:p>
            <a:r>
              <a:rPr lang="en-US" sz="2400" dirty="0" smtClean="0"/>
              <a:t>Should we </a:t>
            </a:r>
            <a:r>
              <a:rPr lang="en-US" sz="2400" b="1" dirty="0" smtClean="0"/>
              <a:t>integrate HPC and Cloud Platforms</a:t>
            </a:r>
            <a:r>
              <a:rPr lang="en-US" sz="2400" dirty="0" smtClean="0"/>
              <a:t>?</a:t>
            </a:r>
            <a:endParaRPr lang="en-US" sz="2400" dirty="0"/>
          </a:p>
          <a:p>
            <a:r>
              <a:rPr lang="en-US" sz="2400" dirty="0" smtClean="0"/>
              <a:t>Is </a:t>
            </a:r>
            <a:r>
              <a:rPr lang="en-US" sz="2400" b="1" dirty="0" smtClean="0"/>
              <a:t>Computational Science as a Service </a:t>
            </a:r>
            <a:r>
              <a:rPr lang="en-US" sz="2400" dirty="0" smtClean="0"/>
              <a:t>interesting?</a:t>
            </a:r>
          </a:p>
          <a:p>
            <a:pPr lvl="1"/>
            <a:r>
              <a:rPr lang="en-US" sz="2000" dirty="0" smtClean="0"/>
              <a:t>Many related commercial offerings e.g. MapReduce value added vendors</a:t>
            </a:r>
          </a:p>
          <a:p>
            <a:r>
              <a:rPr lang="en-US" sz="2400" dirty="0" smtClean="0"/>
              <a:t>More </a:t>
            </a:r>
            <a:r>
              <a:rPr lang="en-US" sz="2400" b="1" dirty="0"/>
              <a:t>employment opportunities </a:t>
            </a:r>
            <a:r>
              <a:rPr lang="en-US" sz="2400" dirty="0"/>
              <a:t>in clouds than HPC and Grids; so cloud related activities popular with students</a:t>
            </a:r>
          </a:p>
          <a:p>
            <a:r>
              <a:rPr lang="en-US" sz="2400" b="1" dirty="0" smtClean="0"/>
              <a:t>Science </a:t>
            </a:r>
            <a:r>
              <a:rPr lang="en-US" sz="2400" b="1" dirty="0"/>
              <a:t>Cloud Summer School July 30-August </a:t>
            </a:r>
            <a:r>
              <a:rPr lang="en-US" sz="2400" b="1" dirty="0" smtClean="0"/>
              <a:t>3  </a:t>
            </a:r>
            <a:endParaRPr lang="en-US" sz="2400" b="1" dirty="0"/>
          </a:p>
          <a:p>
            <a:pPr lvl="1"/>
            <a:r>
              <a:rPr lang="en-US" sz="2400" dirty="0"/>
              <a:t>Part of virtual summer school in computational science and engineering and expect over 200 participants spread over 9 </a:t>
            </a:r>
            <a:r>
              <a:rPr lang="en-US" sz="2400" dirty="0" smtClean="0"/>
              <a:t>sites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62</a:t>
            </a:fld>
            <a:endParaRPr lang="en-US"/>
          </a:p>
        </p:txBody>
      </p:sp>
    </p:spTree>
    <p:extLst>
      <p:ext uri="{BB962C8B-B14F-4D97-AF65-F5344CB8AC3E}">
        <p14:creationId xmlns:p14="http://schemas.microsoft.com/office/powerpoint/2010/main" val="2409093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16497" y="609600"/>
            <a:ext cx="9042991" cy="5715000"/>
          </a:xfrm>
        </p:spPr>
        <p:txBody>
          <a:bodyPr/>
          <a:lstStyle/>
          <a:p>
            <a:pPr>
              <a:spcBef>
                <a:spcPts val="200"/>
              </a:spcBef>
            </a:pPr>
            <a:r>
              <a:rPr lang="en-US" sz="2800" b="1" dirty="0" smtClean="0"/>
              <a:t>Pleasingly parallel </a:t>
            </a:r>
            <a:r>
              <a:rPr lang="en-US" sz="2800" dirty="0" smtClean="0"/>
              <a:t>applications of all sorts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800" b="1" dirty="0" smtClean="0"/>
              <a:t>Commercial and Science Data analytics </a:t>
            </a:r>
            <a:r>
              <a:rPr lang="en-US" sz="2800" dirty="0" smtClean="0"/>
              <a:t>that can use MapReduce </a:t>
            </a:r>
            <a:r>
              <a:rPr lang="en-US" sz="2800" b="1" dirty="0" smtClean="0"/>
              <a:t>(</a:t>
            </a:r>
            <a:r>
              <a:rPr lang="en-US" sz="2800" dirty="0" smtClean="0"/>
              <a:t>some of such apps) or its</a:t>
            </a:r>
            <a:r>
              <a:rPr lang="en-US" sz="2800" b="1" dirty="0" smtClean="0"/>
              <a:t> iterative </a:t>
            </a:r>
            <a:r>
              <a:rPr lang="en-US" sz="2800" dirty="0" smtClean="0"/>
              <a:t>variants (most</a:t>
            </a:r>
            <a:r>
              <a:rPr lang="en-US" sz="2800" dirty="0"/>
              <a:t> </a:t>
            </a:r>
            <a:r>
              <a:rPr lang="en-US" sz="2800" dirty="0" smtClean="0"/>
              <a:t>other data analytics apps)</a:t>
            </a:r>
          </a:p>
          <a:p>
            <a:pPr>
              <a:spcBef>
                <a:spcPts val="200"/>
              </a:spcBef>
            </a:pPr>
            <a:r>
              <a:rPr lang="en-US" sz="2800" b="1" dirty="0" smtClean="0"/>
              <a:t>Which science applications are using clouds</a:t>
            </a:r>
            <a:r>
              <a:rPr lang="en-US" sz="2800" dirty="0" smtClean="0"/>
              <a:t>? </a:t>
            </a:r>
          </a:p>
          <a:p>
            <a:pPr lvl="1">
              <a:spcBef>
                <a:spcPts val="200"/>
              </a:spcBef>
            </a:pPr>
            <a:r>
              <a:rPr lang="en-US" sz="2400" dirty="0" smtClean="0"/>
              <a:t>Many demonstrations –Conferences, OOI, HEP ….</a:t>
            </a:r>
          </a:p>
          <a:p>
            <a:pPr lvl="1">
              <a:spcBef>
                <a:spcPts val="200"/>
              </a:spcBef>
            </a:pPr>
            <a:r>
              <a:rPr lang="en-US" sz="2400" b="1" dirty="0" smtClean="0"/>
              <a:t>Venus-C </a:t>
            </a:r>
            <a:r>
              <a:rPr lang="en-US" sz="2400" dirty="0" smtClean="0"/>
              <a:t>(Azure in Europe): 27 applications </a:t>
            </a:r>
            <a:r>
              <a:rPr lang="en-US" sz="2400" b="1" dirty="0" smtClean="0"/>
              <a:t>not using </a:t>
            </a:r>
            <a:r>
              <a:rPr lang="en-US" sz="2400" dirty="0" smtClean="0"/>
              <a:t>Scheduler, Workflow or MapReduce (except roll your own)</a:t>
            </a:r>
          </a:p>
          <a:p>
            <a:pPr lvl="1">
              <a:spcBef>
                <a:spcPts val="200"/>
              </a:spcBef>
            </a:pPr>
            <a:r>
              <a:rPr lang="en-US" sz="2400" dirty="0" smtClean="0"/>
              <a:t>50% of applications on</a:t>
            </a:r>
            <a:r>
              <a:rPr lang="en-US" sz="2400" b="1" dirty="0" smtClean="0"/>
              <a:t> FutureGrid </a:t>
            </a:r>
            <a:r>
              <a:rPr lang="en-US" sz="2400" dirty="0" smtClean="0"/>
              <a:t>are from Life Science but there is more computer science than total applications </a:t>
            </a:r>
          </a:p>
          <a:p>
            <a:pPr lvl="1">
              <a:spcBef>
                <a:spcPts val="200"/>
              </a:spcBef>
            </a:pPr>
            <a:r>
              <a:rPr lang="en-US" sz="2400" dirty="0" smtClean="0"/>
              <a:t>Locally </a:t>
            </a:r>
            <a:r>
              <a:rPr lang="en-US" sz="2400" b="1" dirty="0" smtClean="0"/>
              <a:t>Lilly</a:t>
            </a:r>
            <a:r>
              <a:rPr lang="en-US" sz="2400" dirty="0" smtClean="0"/>
              <a:t> corporation is major commercial cloud user (for drug discovery) but Biology department is not</a:t>
            </a:r>
          </a:p>
        </p:txBody>
      </p:sp>
      <p:sp>
        <p:nvSpPr>
          <p:cNvPr id="4" name="Slide Number Placeholder 3"/>
          <p:cNvSpPr>
            <a:spLocks noGrp="1"/>
          </p:cNvSpPr>
          <p:nvPr>
            <p:ph type="sldNum" sz="quarter" idx="12"/>
          </p:nvPr>
        </p:nvSpPr>
        <p:spPr/>
        <p:txBody>
          <a:bodyPr/>
          <a:lstStyle/>
          <a:p>
            <a:fld id="{94CC141A-9CC6-41A7-A7D0-011D836CC6E2}" type="slidenum">
              <a:rPr lang="en-US" smtClean="0"/>
              <a:pPr/>
              <a:t>7</a:t>
            </a:fld>
            <a:endParaRPr lang="en-US"/>
          </a:p>
        </p:txBody>
      </p:sp>
    </p:spTree>
    <p:extLst>
      <p:ext uri="{BB962C8B-B14F-4D97-AF65-F5344CB8AC3E}">
        <p14:creationId xmlns:p14="http://schemas.microsoft.com/office/powerpoint/2010/main" val="2143469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52"/>
            <a:ext cx="8229600" cy="884548"/>
          </a:xfrm>
        </p:spPr>
        <p:txBody>
          <a:bodyPr/>
          <a:lstStyle/>
          <a:p>
            <a:r>
              <a:rPr lang="en-US" dirty="0" smtClean="0"/>
              <a:t>Parallelism over Users and Usages</a:t>
            </a:r>
            <a:endParaRPr lang="en-US" dirty="0"/>
          </a:p>
        </p:txBody>
      </p:sp>
      <p:sp>
        <p:nvSpPr>
          <p:cNvPr id="3" name="Content Placeholder 2"/>
          <p:cNvSpPr>
            <a:spLocks noGrp="1"/>
          </p:cNvSpPr>
          <p:nvPr>
            <p:ph idx="1"/>
          </p:nvPr>
        </p:nvSpPr>
        <p:spPr>
          <a:xfrm>
            <a:off x="27494" y="762000"/>
            <a:ext cx="9116505" cy="4525963"/>
          </a:xfrm>
        </p:spPr>
        <p:txBody>
          <a:bodyPr/>
          <a:lstStyle/>
          <a:p>
            <a:r>
              <a:rPr lang="en-US" sz="2400" dirty="0" smtClean="0"/>
              <a:t>“</a:t>
            </a:r>
            <a:r>
              <a:rPr lang="en-US" sz="2400" b="1" dirty="0" smtClean="0"/>
              <a:t>Long </a:t>
            </a:r>
            <a:r>
              <a:rPr lang="en-US" sz="2400" b="1" dirty="0"/>
              <a:t>tail of science</a:t>
            </a:r>
            <a:r>
              <a:rPr lang="en-US" sz="2400" dirty="0"/>
              <a:t>” </a:t>
            </a:r>
            <a:r>
              <a:rPr lang="en-US" sz="2400" dirty="0" smtClean="0"/>
              <a:t>can be an important </a:t>
            </a:r>
            <a:r>
              <a:rPr lang="en-US" sz="2400" dirty="0"/>
              <a:t>usage mode of clouds. </a:t>
            </a:r>
            <a:endParaRPr lang="en-US" sz="2400" dirty="0" smtClean="0"/>
          </a:p>
          <a:p>
            <a:r>
              <a:rPr lang="en-US" sz="2400" dirty="0" smtClean="0"/>
              <a:t>In </a:t>
            </a:r>
            <a:r>
              <a:rPr lang="en-US" sz="2400" dirty="0"/>
              <a:t>some areas like particle physics and astronomy, i.e. “</a:t>
            </a:r>
            <a:r>
              <a:rPr lang="en-US" sz="2400" b="1" dirty="0"/>
              <a:t>big science</a:t>
            </a:r>
            <a:r>
              <a:rPr lang="en-US" sz="2400" dirty="0"/>
              <a:t>”, there are just a few major instruments generating now petascale data driving discovery in a coordinated fashion. </a:t>
            </a:r>
            <a:endParaRPr lang="en-US" sz="2400" dirty="0" smtClean="0"/>
          </a:p>
          <a:p>
            <a:r>
              <a:rPr lang="en-US" sz="2400" dirty="0" smtClean="0"/>
              <a:t>In </a:t>
            </a:r>
            <a:r>
              <a:rPr lang="en-US" sz="2400" dirty="0"/>
              <a:t>other areas such as genomics and environmental science, there are many </a:t>
            </a:r>
            <a:r>
              <a:rPr lang="en-US" sz="2400" b="1" dirty="0"/>
              <a:t>“individual” researchers </a:t>
            </a:r>
            <a:r>
              <a:rPr lang="en-US" sz="2400" dirty="0"/>
              <a:t>with distributed collection and analysis of data whose total data and processing needs can match the size of big science. </a:t>
            </a:r>
            <a:endParaRPr lang="en-US" sz="2400" dirty="0" smtClean="0"/>
          </a:p>
          <a:p>
            <a:r>
              <a:rPr lang="en-US" sz="2400" b="1" dirty="0" smtClean="0"/>
              <a:t>Clouds </a:t>
            </a:r>
            <a:r>
              <a:rPr lang="en-US" sz="2400" dirty="0"/>
              <a:t>can provide scaling </a:t>
            </a:r>
            <a:r>
              <a:rPr lang="en-US" sz="2400" dirty="0" smtClean="0"/>
              <a:t>convenient resources </a:t>
            </a:r>
            <a:r>
              <a:rPr lang="en-US" sz="2400" dirty="0"/>
              <a:t>for this important aspect of science</a:t>
            </a:r>
            <a:r>
              <a:rPr lang="en-US" sz="2400" dirty="0" smtClean="0"/>
              <a:t>.</a:t>
            </a:r>
          </a:p>
          <a:p>
            <a:r>
              <a:rPr lang="en-US" sz="2400" dirty="0" smtClean="0"/>
              <a:t>Can be </a:t>
            </a:r>
            <a:r>
              <a:rPr lang="en-US" sz="2400" b="1" dirty="0" smtClean="0"/>
              <a:t>map only </a:t>
            </a:r>
            <a:r>
              <a:rPr lang="en-US" sz="2400" dirty="0" smtClean="0"/>
              <a:t>use of MapReduce if different usages naturally linked e.g. exploring docking of multiple chemicals or alignment of multiple DNA sequences</a:t>
            </a:r>
          </a:p>
          <a:p>
            <a:pPr lvl="1"/>
            <a:r>
              <a:rPr lang="en-US" sz="2000" dirty="0" smtClean="0"/>
              <a:t>Collecting together or summarizing multiple “maps” is a </a:t>
            </a:r>
            <a:r>
              <a:rPr lang="en-US" sz="2000" b="1" dirty="0" smtClean="0"/>
              <a:t>simple Reduction</a:t>
            </a:r>
            <a:endParaRPr lang="en-US" sz="2000" b="1"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8</a:t>
            </a:fld>
            <a:endParaRPr lang="en-US"/>
          </a:p>
        </p:txBody>
      </p:sp>
    </p:spTree>
    <p:extLst>
      <p:ext uri="{BB962C8B-B14F-4D97-AF65-F5344CB8AC3E}">
        <p14:creationId xmlns:p14="http://schemas.microsoft.com/office/powerpoint/2010/main" val="582233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1944" y="76200"/>
            <a:ext cx="6944239" cy="1143000"/>
          </a:xfrm>
        </p:spPr>
        <p:txBody>
          <a:bodyPr>
            <a:noAutofit/>
          </a:bodyPr>
          <a:lstStyle/>
          <a:p>
            <a:r>
              <a:rPr lang="en-GB" b="1" dirty="0" smtClean="0"/>
              <a:t>27 Venus-C Azure Applications</a:t>
            </a:r>
            <a:endParaRPr lang="en-GB" b="1" dirty="0"/>
          </a:p>
        </p:txBody>
      </p:sp>
      <p:sp>
        <p:nvSpPr>
          <p:cNvPr id="4" name="3 Marcador de número de diapositiva"/>
          <p:cNvSpPr>
            <a:spLocks noGrp="1"/>
          </p:cNvSpPr>
          <p:nvPr>
            <p:ph type="sldNum" sz="quarter" idx="4294967295"/>
          </p:nvPr>
        </p:nvSpPr>
        <p:spPr>
          <a:xfrm>
            <a:off x="0" y="6492875"/>
            <a:ext cx="635000" cy="365125"/>
          </a:xfrm>
          <a:prstGeom prst="rect">
            <a:avLst/>
          </a:prstGeom>
        </p:spPr>
        <p:txBody>
          <a:bodyPr/>
          <a:lstStyle/>
          <a:p>
            <a:fld id="{5CAD0137-A6C9-432D-8888-8878A5138444}" type="slidenum">
              <a:rPr lang="en-GB" smtClean="0">
                <a:solidFill>
                  <a:prstClr val="white"/>
                </a:solidFill>
              </a:rPr>
              <a:pPr/>
              <a:t>9</a:t>
            </a:fld>
            <a:endParaRPr lang="en-GB">
              <a:solidFill>
                <a:prstClr val="white"/>
              </a:solidFill>
            </a:endParaRPr>
          </a:p>
        </p:txBody>
      </p:sp>
      <p:graphicFrame>
        <p:nvGraphicFramePr>
          <p:cNvPr id="21" name="20 Gráfico"/>
          <p:cNvGraphicFramePr/>
          <p:nvPr>
            <p:extLst>
              <p:ext uri="{D42A27DB-BD31-4B8C-83A1-F6EECF244321}">
                <p14:modId xmlns:p14="http://schemas.microsoft.com/office/powerpoint/2010/main" val="2596176004"/>
              </p:ext>
            </p:extLst>
          </p:nvPr>
        </p:nvGraphicFramePr>
        <p:xfrm>
          <a:off x="1691680" y="2051448"/>
          <a:ext cx="5619969" cy="3727571"/>
        </p:xfrm>
        <a:graphic>
          <a:graphicData uri="http://schemas.openxmlformats.org/drawingml/2006/chart">
            <c:chart xmlns:c="http://schemas.openxmlformats.org/drawingml/2006/chart" xmlns:r="http://schemas.openxmlformats.org/officeDocument/2006/relationships" r:id="rId3"/>
          </a:graphicData>
        </a:graphic>
      </p:graphicFrame>
      <p:sp>
        <p:nvSpPr>
          <p:cNvPr id="22" name="1 Llamada con línea 1 (barra de énfasis)"/>
          <p:cNvSpPr/>
          <p:nvPr/>
        </p:nvSpPr>
        <p:spPr>
          <a:xfrm>
            <a:off x="5868144" y="1462788"/>
            <a:ext cx="1643761" cy="851564"/>
          </a:xfrm>
          <a:prstGeom prst="accentCallout1">
            <a:avLst>
              <a:gd name="adj1" fmla="val 17018"/>
              <a:gd name="adj2" fmla="val -2264"/>
              <a:gd name="adj3" fmla="val 147912"/>
              <a:gd name="adj4" fmla="val -4075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215968"/>
                </a:solidFill>
              </a:rPr>
              <a:t>Chemistry (3)</a:t>
            </a:r>
            <a:endParaRPr lang="en-GB" b="1" dirty="0" smtClean="0">
              <a:solidFill>
                <a:srgbClr val="215968"/>
              </a:solidFill>
            </a:endParaRPr>
          </a:p>
          <a:p>
            <a:pPr marL="176213" indent="-176213"/>
            <a:r>
              <a:rPr lang="en-GB" dirty="0" smtClean="0">
                <a:solidFill>
                  <a:srgbClr val="215968"/>
                </a:solidFill>
              </a:rPr>
              <a:t>•	Lead Optimization in Drug Discovery</a:t>
            </a:r>
          </a:p>
          <a:p>
            <a:pPr marL="176213" indent="-176213"/>
            <a:r>
              <a:rPr lang="en-GB" dirty="0" smtClean="0">
                <a:solidFill>
                  <a:srgbClr val="215968"/>
                </a:solidFill>
              </a:rPr>
              <a:t>•	Molecular Docking</a:t>
            </a:r>
          </a:p>
          <a:p>
            <a:endParaRPr lang="en-GB" dirty="0">
              <a:solidFill>
                <a:srgbClr val="215968"/>
              </a:solidFill>
            </a:endParaRPr>
          </a:p>
        </p:txBody>
      </p:sp>
      <p:sp>
        <p:nvSpPr>
          <p:cNvPr id="23" name="1 Llamada con línea 1 (barra de énfasis)"/>
          <p:cNvSpPr/>
          <p:nvPr/>
        </p:nvSpPr>
        <p:spPr>
          <a:xfrm>
            <a:off x="6956284" y="2394536"/>
            <a:ext cx="2225558" cy="1080120"/>
          </a:xfrm>
          <a:prstGeom prst="accentCallout1">
            <a:avLst>
              <a:gd name="adj1" fmla="val 46059"/>
              <a:gd name="adj2" fmla="val -2264"/>
              <a:gd name="adj3" fmla="val 77000"/>
              <a:gd name="adj4" fmla="val -2695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215968"/>
                </a:solidFill>
              </a:rPr>
              <a:t>Civil</a:t>
            </a:r>
            <a:r>
              <a:rPr lang="en-GB" dirty="0" smtClean="0">
                <a:solidFill>
                  <a:srgbClr val="215968"/>
                </a:solidFill>
              </a:rPr>
              <a:t> </a:t>
            </a:r>
            <a:r>
              <a:rPr lang="en-GB" sz="1400" b="1" dirty="0" smtClean="0">
                <a:solidFill>
                  <a:srgbClr val="215968"/>
                </a:solidFill>
              </a:rPr>
              <a:t>Eng. and Arch. (4)</a:t>
            </a:r>
          </a:p>
          <a:p>
            <a:pPr marL="176213" indent="-176213"/>
            <a:r>
              <a:rPr lang="en-GB" dirty="0" smtClean="0">
                <a:solidFill>
                  <a:srgbClr val="215968"/>
                </a:solidFill>
              </a:rPr>
              <a:t>•	Structural Analysis</a:t>
            </a:r>
          </a:p>
          <a:p>
            <a:pPr marL="176213" indent="-176213"/>
            <a:r>
              <a:rPr lang="en-GB" dirty="0" smtClean="0">
                <a:solidFill>
                  <a:srgbClr val="215968"/>
                </a:solidFill>
              </a:rPr>
              <a:t>•	Building information Management</a:t>
            </a:r>
          </a:p>
          <a:p>
            <a:pPr marL="176213" indent="-176213"/>
            <a:r>
              <a:rPr lang="en-GB" dirty="0" smtClean="0">
                <a:solidFill>
                  <a:srgbClr val="215968"/>
                </a:solidFill>
              </a:rPr>
              <a:t>•	Energy Efficiency in Buildings</a:t>
            </a:r>
          </a:p>
          <a:p>
            <a:pPr marL="176213" indent="-176213"/>
            <a:r>
              <a:rPr lang="en-GB" dirty="0" smtClean="0">
                <a:solidFill>
                  <a:srgbClr val="215968"/>
                </a:solidFill>
              </a:rPr>
              <a:t>•	Soil structure simulation</a:t>
            </a:r>
          </a:p>
          <a:p>
            <a:endParaRPr lang="en-GB" dirty="0" smtClean="0">
              <a:solidFill>
                <a:srgbClr val="215968"/>
              </a:solidFill>
            </a:endParaRPr>
          </a:p>
          <a:p>
            <a:endParaRPr lang="en-GB" dirty="0">
              <a:solidFill>
                <a:srgbClr val="215968"/>
              </a:solidFill>
            </a:endParaRPr>
          </a:p>
        </p:txBody>
      </p:sp>
      <p:sp>
        <p:nvSpPr>
          <p:cNvPr id="24" name="1 Llamada con línea 1 (barra de énfasis)"/>
          <p:cNvSpPr/>
          <p:nvPr/>
        </p:nvSpPr>
        <p:spPr>
          <a:xfrm>
            <a:off x="7392972" y="3548156"/>
            <a:ext cx="1683212" cy="540060"/>
          </a:xfrm>
          <a:prstGeom prst="accentCallout1">
            <a:avLst>
              <a:gd name="adj1" fmla="val 18750"/>
              <a:gd name="adj2" fmla="val -8333"/>
              <a:gd name="adj3" fmla="val 67540"/>
              <a:gd name="adj4" fmla="val -46469"/>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Earth Sciences (1)</a:t>
            </a:r>
          </a:p>
          <a:p>
            <a:pPr marL="176213" indent="-176213"/>
            <a:r>
              <a:rPr lang="en-GB" dirty="0" smtClean="0">
                <a:solidFill>
                  <a:srgbClr val="4BACC6">
                    <a:lumMod val="50000"/>
                  </a:srgbClr>
                </a:solidFill>
              </a:rPr>
              <a:t>•	Seismic propagation</a:t>
            </a:r>
          </a:p>
          <a:p>
            <a:pPr marL="176213" indent="-176213"/>
            <a:endParaRPr lang="en-GB" dirty="0">
              <a:solidFill>
                <a:srgbClr val="4BACC6">
                  <a:lumMod val="50000"/>
                </a:srgbClr>
              </a:solidFill>
            </a:endParaRPr>
          </a:p>
        </p:txBody>
      </p:sp>
      <p:sp>
        <p:nvSpPr>
          <p:cNvPr id="25" name="1 Llamada con línea 1 (barra de énfasis)"/>
          <p:cNvSpPr/>
          <p:nvPr/>
        </p:nvSpPr>
        <p:spPr>
          <a:xfrm>
            <a:off x="7377350" y="4164712"/>
            <a:ext cx="1583344" cy="1080120"/>
          </a:xfrm>
          <a:prstGeom prst="accentCallout1">
            <a:avLst>
              <a:gd name="adj1" fmla="val 18750"/>
              <a:gd name="adj2" fmla="val -8333"/>
              <a:gd name="adj3" fmla="val 23065"/>
              <a:gd name="adj4" fmla="val -612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4BACC6">
                    <a:lumMod val="50000"/>
                  </a:srgbClr>
                </a:solidFill>
              </a:rPr>
              <a:t>ICT</a:t>
            </a:r>
            <a:r>
              <a:rPr lang="en-GB" sz="1400" b="1" dirty="0" smtClean="0">
                <a:solidFill>
                  <a:srgbClr val="4BACC6">
                    <a:lumMod val="50000"/>
                  </a:srgbClr>
                </a:solidFill>
              </a:rPr>
              <a:t> (2)</a:t>
            </a:r>
          </a:p>
          <a:p>
            <a:pPr marL="176213" indent="-176213"/>
            <a:r>
              <a:rPr lang="en-GB" dirty="0" smtClean="0">
                <a:solidFill>
                  <a:srgbClr val="4BACC6">
                    <a:lumMod val="50000"/>
                  </a:srgbClr>
                </a:solidFill>
              </a:rPr>
              <a:t> •	Logistics and vehicle routing</a:t>
            </a:r>
          </a:p>
          <a:p>
            <a:pPr marL="176213" indent="-176213"/>
            <a:r>
              <a:rPr lang="en-GB" dirty="0" smtClean="0">
                <a:solidFill>
                  <a:srgbClr val="4BACC6">
                    <a:lumMod val="50000"/>
                  </a:srgbClr>
                </a:solidFill>
              </a:rPr>
              <a:t>•	Social networks analysis</a:t>
            </a:r>
          </a:p>
          <a:p>
            <a:endParaRPr lang="en-GB" dirty="0">
              <a:solidFill>
                <a:srgbClr val="4BACC6">
                  <a:lumMod val="50000"/>
                </a:srgbClr>
              </a:solidFill>
            </a:endParaRPr>
          </a:p>
        </p:txBody>
      </p:sp>
      <p:sp>
        <p:nvSpPr>
          <p:cNvPr id="26" name="1 Llamada con línea 1 (barra de énfasis)"/>
          <p:cNvSpPr/>
          <p:nvPr/>
        </p:nvSpPr>
        <p:spPr>
          <a:xfrm>
            <a:off x="6804248" y="5244832"/>
            <a:ext cx="1944216" cy="540060"/>
          </a:xfrm>
          <a:prstGeom prst="accentCallout1">
            <a:avLst>
              <a:gd name="adj1" fmla="val 18750"/>
              <a:gd name="adj2" fmla="val -8333"/>
              <a:gd name="adj3" fmla="val -96862"/>
              <a:gd name="adj4" fmla="val -54826"/>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4BACC6">
                    <a:lumMod val="50000"/>
                  </a:srgbClr>
                </a:solidFill>
              </a:rPr>
              <a:t>Mathematics (1)</a:t>
            </a:r>
          </a:p>
          <a:p>
            <a:pPr marL="176213" indent="-176213"/>
            <a:r>
              <a:rPr lang="en-GB" dirty="0" smtClean="0">
                <a:solidFill>
                  <a:srgbClr val="4BACC6">
                    <a:lumMod val="50000"/>
                  </a:srgbClr>
                </a:solidFill>
              </a:rPr>
              <a:t>•	Computational Algebra</a:t>
            </a:r>
            <a:endParaRPr lang="en-GB" dirty="0">
              <a:solidFill>
                <a:srgbClr val="4BACC6">
                  <a:lumMod val="50000"/>
                </a:srgbClr>
              </a:solidFill>
            </a:endParaRPr>
          </a:p>
        </p:txBody>
      </p:sp>
      <p:sp>
        <p:nvSpPr>
          <p:cNvPr id="27" name="1 Llamada con línea 1 (barra de énfasis)"/>
          <p:cNvSpPr/>
          <p:nvPr/>
        </p:nvSpPr>
        <p:spPr>
          <a:xfrm>
            <a:off x="1105459" y="5220242"/>
            <a:ext cx="2137718" cy="1104358"/>
          </a:xfrm>
          <a:prstGeom prst="accentCallout1">
            <a:avLst>
              <a:gd name="adj1" fmla="val 17385"/>
              <a:gd name="adj2" fmla="val 97868"/>
              <a:gd name="adj3" fmla="val -39255"/>
              <a:gd name="adj4" fmla="val 15859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9388" indent="-177800"/>
            <a:r>
              <a:rPr lang="en-GB" sz="1400" b="1" dirty="0" smtClean="0">
                <a:solidFill>
                  <a:srgbClr val="215968"/>
                </a:solidFill>
              </a:rPr>
              <a:t>Medicine (3) </a:t>
            </a:r>
            <a:endParaRPr lang="en-GB" sz="1400" b="1" dirty="0">
              <a:solidFill>
                <a:srgbClr val="215968"/>
              </a:solidFill>
            </a:endParaRPr>
          </a:p>
          <a:p>
            <a:pPr marL="179388" indent="-177800"/>
            <a:r>
              <a:rPr lang="en-GB" sz="1400" b="1" dirty="0" smtClean="0">
                <a:solidFill>
                  <a:srgbClr val="215968"/>
                </a:solidFill>
              </a:rPr>
              <a:t>  </a:t>
            </a:r>
            <a:r>
              <a:rPr lang="en-GB" dirty="0" smtClean="0">
                <a:solidFill>
                  <a:srgbClr val="215968"/>
                </a:solidFill>
              </a:rPr>
              <a:t>• Intensive Care Units decision support.</a:t>
            </a:r>
          </a:p>
          <a:p>
            <a:pPr marL="265113" indent="-177800"/>
            <a:r>
              <a:rPr lang="en-GB" dirty="0" smtClean="0">
                <a:solidFill>
                  <a:srgbClr val="215968"/>
                </a:solidFill>
              </a:rPr>
              <a:t>•	IM Radiotherapy planning.</a:t>
            </a:r>
          </a:p>
          <a:p>
            <a:pPr marL="265113" indent="-177800"/>
            <a:r>
              <a:rPr lang="en-GB" dirty="0" smtClean="0">
                <a:solidFill>
                  <a:srgbClr val="215968"/>
                </a:solidFill>
              </a:rPr>
              <a:t>•	Brain Imaging</a:t>
            </a:r>
          </a:p>
          <a:p>
            <a:pPr marL="265113" indent="-177800"/>
            <a:endParaRPr lang="en-GB" dirty="0">
              <a:solidFill>
                <a:srgbClr val="215968"/>
              </a:solidFill>
            </a:endParaRPr>
          </a:p>
        </p:txBody>
      </p:sp>
      <p:sp>
        <p:nvSpPr>
          <p:cNvPr id="28" name="1 Llamada con línea 1 (barra de énfasis)"/>
          <p:cNvSpPr/>
          <p:nvPr/>
        </p:nvSpPr>
        <p:spPr>
          <a:xfrm>
            <a:off x="48979" y="3820443"/>
            <a:ext cx="2182761" cy="1080120"/>
          </a:xfrm>
          <a:prstGeom prst="accentCallout1">
            <a:avLst>
              <a:gd name="adj1" fmla="val 50156"/>
              <a:gd name="adj2" fmla="val 97868"/>
              <a:gd name="adj3" fmla="val 31939"/>
              <a:gd name="adj4" fmla="val 126075"/>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215968"/>
                </a:solidFill>
              </a:rPr>
              <a:t>Mol</a:t>
            </a:r>
            <a:r>
              <a:rPr lang="en-GB" sz="1400" b="1" dirty="0" smtClean="0">
                <a:solidFill>
                  <a:srgbClr val="215968"/>
                </a:solidFill>
              </a:rPr>
              <a:t>, Cell. &amp; Gen. Bio. (7)</a:t>
            </a:r>
          </a:p>
          <a:p>
            <a:pPr marL="265113" indent="-177800"/>
            <a:r>
              <a:rPr lang="en-GB" dirty="0" smtClean="0">
                <a:solidFill>
                  <a:srgbClr val="4BACC6">
                    <a:lumMod val="50000"/>
                  </a:srgbClr>
                </a:solidFill>
              </a:rPr>
              <a:t>•	Genomic sequence analysis</a:t>
            </a:r>
          </a:p>
          <a:p>
            <a:pPr marL="265113" indent="-177800"/>
            <a:r>
              <a:rPr lang="en-GB" dirty="0" smtClean="0">
                <a:solidFill>
                  <a:srgbClr val="4BACC6">
                    <a:lumMod val="50000"/>
                  </a:srgbClr>
                </a:solidFill>
              </a:rPr>
              <a:t>•	RNA prediction and analysis</a:t>
            </a:r>
          </a:p>
          <a:p>
            <a:pPr marL="265113" indent="-177800"/>
            <a:r>
              <a:rPr lang="en-GB" dirty="0" smtClean="0">
                <a:solidFill>
                  <a:srgbClr val="4BACC6">
                    <a:lumMod val="50000"/>
                  </a:srgbClr>
                </a:solidFill>
              </a:rPr>
              <a:t>•	System Biology</a:t>
            </a:r>
          </a:p>
          <a:p>
            <a:pPr marL="265113" indent="-177800"/>
            <a:r>
              <a:rPr lang="en-GB" dirty="0" smtClean="0">
                <a:solidFill>
                  <a:srgbClr val="4BACC6">
                    <a:lumMod val="50000"/>
                  </a:srgbClr>
                </a:solidFill>
              </a:rPr>
              <a:t>•	Loci Mapping</a:t>
            </a:r>
          </a:p>
          <a:p>
            <a:pPr marL="265113" indent="-177800"/>
            <a:r>
              <a:rPr lang="en-GB" dirty="0" smtClean="0">
                <a:solidFill>
                  <a:srgbClr val="4BACC6">
                    <a:lumMod val="50000"/>
                  </a:srgbClr>
                </a:solidFill>
              </a:rPr>
              <a:t>•	Micro-arrays quality.</a:t>
            </a:r>
          </a:p>
          <a:p>
            <a:pPr marL="265113" indent="-177800"/>
            <a:endParaRPr lang="en-GB" dirty="0">
              <a:solidFill>
                <a:srgbClr val="4BACC6">
                  <a:lumMod val="50000"/>
                </a:srgbClr>
              </a:solidFill>
            </a:endParaRPr>
          </a:p>
        </p:txBody>
      </p:sp>
      <p:sp>
        <p:nvSpPr>
          <p:cNvPr id="29" name="1 Llamada con línea 1 (barra de énfasis)"/>
          <p:cNvSpPr/>
          <p:nvPr/>
        </p:nvSpPr>
        <p:spPr>
          <a:xfrm>
            <a:off x="57820" y="2934596"/>
            <a:ext cx="1944216" cy="691574"/>
          </a:xfrm>
          <a:prstGeom prst="accentCallout1">
            <a:avLst>
              <a:gd name="adj1" fmla="val 33954"/>
              <a:gd name="adj2" fmla="val 97109"/>
              <a:gd name="adj3" fmla="val -6871"/>
              <a:gd name="adj4" fmla="val 163823"/>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Physics (1)</a:t>
            </a:r>
          </a:p>
          <a:p>
            <a:pPr marL="265113" indent="-177800"/>
            <a:r>
              <a:rPr lang="en-GB" dirty="0" smtClean="0">
                <a:solidFill>
                  <a:srgbClr val="4BACC6">
                    <a:lumMod val="50000"/>
                  </a:srgbClr>
                </a:solidFill>
              </a:rPr>
              <a:t>•	Simulation of Galaxies configuration</a:t>
            </a:r>
            <a:endParaRPr lang="en-GB" dirty="0">
              <a:solidFill>
                <a:srgbClr val="4BACC6">
                  <a:lumMod val="50000"/>
                </a:srgbClr>
              </a:solidFill>
            </a:endParaRPr>
          </a:p>
        </p:txBody>
      </p:sp>
      <p:sp>
        <p:nvSpPr>
          <p:cNvPr id="30" name="1 Llamada con línea 1 (barra de énfasis)"/>
          <p:cNvSpPr/>
          <p:nvPr/>
        </p:nvSpPr>
        <p:spPr>
          <a:xfrm>
            <a:off x="395536" y="1897202"/>
            <a:ext cx="1944216" cy="701282"/>
          </a:xfrm>
          <a:prstGeom prst="accentCallout1">
            <a:avLst>
              <a:gd name="adj1" fmla="val 46839"/>
              <a:gd name="adj2" fmla="val 86489"/>
              <a:gd name="adj3" fmla="val 97368"/>
              <a:gd name="adj4" fmla="val 1646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smtClean="0">
                <a:solidFill>
                  <a:srgbClr val="4BACC6">
                    <a:lumMod val="50000"/>
                  </a:srgbClr>
                </a:solidFill>
              </a:rPr>
              <a:t>Biodiversity &amp; </a:t>
            </a:r>
          </a:p>
          <a:p>
            <a:r>
              <a:rPr lang="en-GB" sz="1400" b="1" smtClean="0">
                <a:solidFill>
                  <a:srgbClr val="4BACC6">
                    <a:lumMod val="50000"/>
                  </a:srgbClr>
                </a:solidFill>
              </a:rPr>
              <a:t>Biology (2)</a:t>
            </a:r>
          </a:p>
          <a:p>
            <a:pPr marL="265113" indent="-177800"/>
            <a:r>
              <a:rPr lang="en-GB" smtClean="0">
                <a:solidFill>
                  <a:srgbClr val="4BACC6">
                    <a:lumMod val="50000"/>
                  </a:srgbClr>
                </a:solidFill>
              </a:rPr>
              <a:t>•	Biodiversity maps in marine species</a:t>
            </a:r>
          </a:p>
          <a:p>
            <a:pPr marL="265113" indent="-177800"/>
            <a:r>
              <a:rPr lang="en-GB" smtClean="0">
                <a:solidFill>
                  <a:srgbClr val="4BACC6">
                    <a:lumMod val="50000"/>
                  </a:srgbClr>
                </a:solidFill>
              </a:rPr>
              <a:t>•	Gait simulation</a:t>
            </a:r>
            <a:endParaRPr lang="en-GB">
              <a:solidFill>
                <a:srgbClr val="4BACC6">
                  <a:lumMod val="50000"/>
                </a:srgbClr>
              </a:solidFill>
            </a:endParaRPr>
          </a:p>
        </p:txBody>
      </p:sp>
      <p:sp>
        <p:nvSpPr>
          <p:cNvPr id="31" name="1 Llamada con línea 1 (barra de énfasis)"/>
          <p:cNvSpPr/>
          <p:nvPr/>
        </p:nvSpPr>
        <p:spPr>
          <a:xfrm>
            <a:off x="2339752" y="1611594"/>
            <a:ext cx="1944216" cy="665278"/>
          </a:xfrm>
          <a:prstGeom prst="accentCallout1">
            <a:avLst>
              <a:gd name="adj1" fmla="val 63810"/>
              <a:gd name="adj2" fmla="val 97868"/>
              <a:gd name="adj3" fmla="val 162314"/>
              <a:gd name="adj4" fmla="val 10323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smtClean="0">
                <a:solidFill>
                  <a:srgbClr val="215968"/>
                </a:solidFill>
              </a:rPr>
              <a:t>Civil Protection (1)</a:t>
            </a:r>
          </a:p>
          <a:p>
            <a:pPr marL="265113" indent="-177800"/>
            <a:r>
              <a:rPr lang="en-GB" smtClean="0">
                <a:solidFill>
                  <a:srgbClr val="4BACC6">
                    <a:lumMod val="50000"/>
                  </a:srgbClr>
                </a:solidFill>
              </a:rPr>
              <a:t>•	Fire Risk estimation and fire propagation</a:t>
            </a:r>
            <a:endParaRPr lang="en-GB">
              <a:solidFill>
                <a:srgbClr val="4BACC6">
                  <a:lumMod val="50000"/>
                </a:srgbClr>
              </a:solidFill>
            </a:endParaRPr>
          </a:p>
        </p:txBody>
      </p:sp>
      <p:sp>
        <p:nvSpPr>
          <p:cNvPr id="32" name="1 Llamada con línea 1 (barra de énfasis)"/>
          <p:cNvSpPr/>
          <p:nvPr/>
        </p:nvSpPr>
        <p:spPr>
          <a:xfrm>
            <a:off x="3995936" y="5784892"/>
            <a:ext cx="2520280" cy="757354"/>
          </a:xfrm>
          <a:prstGeom prst="accentCallout1">
            <a:avLst>
              <a:gd name="adj1" fmla="val 13719"/>
              <a:gd name="adj2" fmla="val 97782"/>
              <a:gd name="adj3" fmla="val -121118"/>
              <a:gd name="adj4" fmla="val 5873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300"/>
              </a:spcBef>
            </a:pPr>
            <a:r>
              <a:rPr lang="en-GB" sz="1400" b="1" dirty="0" err="1" smtClean="0">
                <a:solidFill>
                  <a:srgbClr val="4BACC6">
                    <a:lumMod val="50000"/>
                  </a:srgbClr>
                </a:solidFill>
              </a:rPr>
              <a:t>Mech</a:t>
            </a:r>
            <a:r>
              <a:rPr lang="en-GB" sz="1400" b="1" dirty="0" smtClean="0">
                <a:solidFill>
                  <a:srgbClr val="4BACC6">
                    <a:lumMod val="50000"/>
                  </a:srgbClr>
                </a:solidFill>
              </a:rPr>
              <a:t>, Naval &amp; Aero. Eng. (2)</a:t>
            </a:r>
          </a:p>
          <a:p>
            <a:pPr marL="176213" indent="-176213"/>
            <a:r>
              <a:rPr lang="en-GB" dirty="0" smtClean="0">
                <a:solidFill>
                  <a:srgbClr val="4BACC6">
                    <a:lumMod val="50000"/>
                  </a:srgbClr>
                </a:solidFill>
              </a:rPr>
              <a:t>•	Vessels monitoring</a:t>
            </a:r>
          </a:p>
          <a:p>
            <a:pPr marL="176213" indent="-176213"/>
            <a:r>
              <a:rPr lang="en-GB" dirty="0" smtClean="0">
                <a:solidFill>
                  <a:srgbClr val="4BACC6">
                    <a:lumMod val="50000"/>
                  </a:srgbClr>
                </a:solidFill>
              </a:rPr>
              <a:t>•	Bevel gear manufacturing simulation</a:t>
            </a:r>
          </a:p>
          <a:p>
            <a:pPr marL="176213" indent="-176213"/>
            <a:r>
              <a:rPr lang="en-GB" dirty="0" smtClean="0">
                <a:solidFill>
                  <a:srgbClr val="4BACC6">
                    <a:lumMod val="50000"/>
                  </a:srgbClr>
                </a:solidFill>
              </a:rPr>
              <a:t> </a:t>
            </a:r>
            <a:endParaRPr lang="en-GB" dirty="0">
              <a:solidFill>
                <a:srgbClr val="4BACC6">
                  <a:lumMod val="50000"/>
                </a:srgbClr>
              </a:solidFill>
            </a:endParaRPr>
          </a:p>
        </p:txBody>
      </p:sp>
      <p:sp>
        <p:nvSpPr>
          <p:cNvPr id="6" name="5 Marcador de pie de página"/>
          <p:cNvSpPr>
            <a:spLocks noGrp="1"/>
          </p:cNvSpPr>
          <p:nvPr>
            <p:ph type="ftr" sz="quarter" idx="11"/>
          </p:nvPr>
        </p:nvSpPr>
        <p:spPr>
          <a:xfrm>
            <a:off x="1371600" y="6597352"/>
            <a:ext cx="7772400" cy="189715"/>
          </a:xfrm>
        </p:spPr>
        <p:txBody>
          <a:body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501978445"/>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ENU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16162</TotalTime>
  <Words>5269</Words>
  <Application>Microsoft Office PowerPoint</Application>
  <PresentationFormat>On-screen Show (4:3)</PresentationFormat>
  <Paragraphs>826</Paragraphs>
  <Slides>62</Slides>
  <Notes>19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62</vt:i4>
      </vt:variant>
    </vt:vector>
  </HeadingPairs>
  <TitlesOfParts>
    <vt:vector size="65" baseType="lpstr">
      <vt:lpstr>3_Office Theme</vt:lpstr>
      <vt:lpstr>VENUS-C</vt:lpstr>
      <vt:lpstr>PhotoImpact</vt:lpstr>
      <vt:lpstr>Science Clouds and Their Use in Data Intensive Applications</vt:lpstr>
      <vt:lpstr>Abstract</vt:lpstr>
      <vt:lpstr>Science Computing Environments</vt:lpstr>
      <vt:lpstr>Some Observations</vt:lpstr>
      <vt:lpstr>PowerPoint Presentation</vt:lpstr>
      <vt:lpstr>Clouds and Grids/HPC</vt:lpstr>
      <vt:lpstr>What Applications work in Clouds</vt:lpstr>
      <vt:lpstr>Parallelism over Users and Usages</vt:lpstr>
      <vt:lpstr>27 Venus-C Azure Applications</vt:lpstr>
      <vt:lpstr>Internet of Things and the Cloud </vt:lpstr>
      <vt:lpstr>Internet of Things: Sensor Grids A pleasingly parallel example on Clouds</vt:lpstr>
      <vt:lpstr>Sensors as a Service</vt:lpstr>
      <vt:lpstr>Sensor Cloud Architecture</vt:lpstr>
      <vt:lpstr>Pub/Sub Messaging</vt:lpstr>
      <vt:lpstr>GPS Sensor: Multiple Brokers in Cloud</vt:lpstr>
      <vt:lpstr>Web-scale and National-scale  Inter-Cloud Latency</vt:lpstr>
      <vt:lpstr>Classic Parallel Computing</vt:lpstr>
      <vt:lpstr>4 Forms of MapReduce</vt:lpstr>
      <vt:lpstr>Commercial “Web 2.0” Cloud Applications</vt:lpstr>
      <vt:lpstr>Data Intensive Applications</vt:lpstr>
      <vt:lpstr>PowerPoint Presentation</vt:lpstr>
      <vt:lpstr>PowerPoint Presentation</vt:lpstr>
      <vt:lpstr>DA-PWC EM Steps (Expectation E is red, Maximization M Black) k runs over clusters; i,j points</vt:lpstr>
      <vt:lpstr>Twister for Data Intensive  Iterative Applications</vt:lpstr>
      <vt:lpstr>MDS Azure 128 cores</vt:lpstr>
      <vt:lpstr>MDS Azure 128 cores</vt:lpstr>
      <vt:lpstr>What to use in Clouds: Cloud PaaS</vt:lpstr>
      <vt:lpstr>What to use in Grids and Supercomputers? HPC PaaS</vt:lpstr>
      <vt:lpstr>Is PaaS a good idea?</vt:lpstr>
      <vt:lpstr>How to use Clouds I</vt:lpstr>
      <vt:lpstr>How to use Clouds II</vt:lpstr>
      <vt:lpstr>How to use Clouds III</vt:lpstr>
      <vt:lpstr>aaS versus Roles/Appliances</vt:lpstr>
      <vt:lpstr>Private Clouds</vt:lpstr>
      <vt:lpstr>Architecture of Data Repositories?</vt:lpstr>
      <vt:lpstr>Clouds as Support for Data Repositories?</vt:lpstr>
      <vt:lpstr>Computational Science as a Service</vt:lpstr>
      <vt:lpstr>Using Science Clouds in a Nutshell</vt:lpstr>
      <vt:lpstr>FutureGrid key Concepts I</vt:lpstr>
      <vt:lpstr>FutureGrid key Concepts II</vt:lpstr>
      <vt:lpstr>Compute Hardware</vt:lpstr>
      <vt:lpstr>5 Use Types for FutureGrid</vt:lpstr>
      <vt:lpstr>PowerPoint Presentation</vt:lpstr>
      <vt:lpstr>Recent Projects</vt:lpstr>
      <vt:lpstr>Distribution of FutureGrid Technologies and Areas</vt:lpstr>
      <vt:lpstr>GPU’s in Cloud: Xen PCI Passthrough</vt:lpstr>
      <vt:lpstr>RAINing on FutureGrid</vt:lpstr>
      <vt:lpstr>VM Image Management</vt:lpstr>
      <vt:lpstr>Create Image from Scratch</vt:lpstr>
      <vt:lpstr>Create Image from Base Image</vt:lpstr>
      <vt:lpstr>Templated(Abstract) Dynamic Provisioning</vt:lpstr>
      <vt:lpstr>Evaluate Cloud Environments: Interfaces</vt:lpstr>
      <vt:lpstr>Hypervisor</vt:lpstr>
      <vt:lpstr>Networking</vt:lpstr>
      <vt:lpstr>Software Deployment</vt:lpstr>
      <vt:lpstr>DevOps Deployment</vt:lpstr>
      <vt:lpstr>Storage (Image Transfer) </vt:lpstr>
      <vt:lpstr>Authentication </vt:lpstr>
      <vt:lpstr>Typical Release Frequency</vt:lpstr>
      <vt:lpstr>License </vt:lpstr>
      <vt:lpstr>Cosmic Comments I</vt:lpstr>
      <vt:lpstr>Cosmic Comments II</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809</cp:revision>
  <dcterms:created xsi:type="dcterms:W3CDTF">2010-11-02T19:01:47Z</dcterms:created>
  <dcterms:modified xsi:type="dcterms:W3CDTF">2012-08-04T12:49:02Z</dcterms:modified>
</cp:coreProperties>
</file>