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5" r:id="rId2"/>
    <p:sldMasterId id="2147483738" r:id="rId3"/>
  </p:sldMasterIdLst>
  <p:notesMasterIdLst>
    <p:notesMasterId r:id="rId57"/>
  </p:notesMasterIdLst>
  <p:sldIdLst>
    <p:sldId id="267" r:id="rId4"/>
    <p:sldId id="427" r:id="rId5"/>
    <p:sldId id="422" r:id="rId6"/>
    <p:sldId id="348" r:id="rId7"/>
    <p:sldId id="411" r:id="rId8"/>
    <p:sldId id="417" r:id="rId9"/>
    <p:sldId id="412" r:id="rId10"/>
    <p:sldId id="505" r:id="rId11"/>
    <p:sldId id="507" r:id="rId12"/>
    <p:sldId id="416" r:id="rId13"/>
    <p:sldId id="508" r:id="rId14"/>
    <p:sldId id="428" r:id="rId15"/>
    <p:sldId id="429" r:id="rId16"/>
    <p:sldId id="430" r:id="rId17"/>
    <p:sldId id="450" r:id="rId18"/>
    <p:sldId id="538" r:id="rId19"/>
    <p:sldId id="448" r:id="rId20"/>
    <p:sldId id="533" r:id="rId21"/>
    <p:sldId id="474" r:id="rId22"/>
    <p:sldId id="535" r:id="rId23"/>
    <p:sldId id="536" r:id="rId24"/>
    <p:sldId id="537" r:id="rId25"/>
    <p:sldId id="534" r:id="rId26"/>
    <p:sldId id="539" r:id="rId27"/>
    <p:sldId id="540" r:id="rId28"/>
    <p:sldId id="541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52" r:id="rId50"/>
    <p:sldId id="553" r:id="rId51"/>
    <p:sldId id="554" r:id="rId52"/>
    <p:sldId id="476" r:id="rId53"/>
    <p:sldId id="516" r:id="rId54"/>
    <p:sldId id="532" r:id="rId55"/>
    <p:sldId id="52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1" autoAdjust="0"/>
    <p:restoredTop sz="89293" autoAdjust="0"/>
  </p:normalViewPr>
  <p:slideViewPr>
    <p:cSldViewPr>
      <p:cViewPr varScale="1">
        <p:scale>
          <a:sx n="89" d="100"/>
          <a:sy n="8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yan\Documents\Research%20Assistant\NIH%20Project\mina\mina_experimen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98226083808"/>
          <c:y val="8.1481481481481502E-2"/>
          <c:w val="0.78362476242193901"/>
          <c:h val="0.7429219282192292"/>
        </c:manualLayout>
      </c:layout>
      <c:lineChart>
        <c:grouping val="standard"/>
        <c:varyColors val="0"/>
        <c:ser>
          <c:idx val="2"/>
          <c:order val="0"/>
          <c:tx>
            <c:v>Total Mismatches</c:v>
          </c:tx>
          <c:spPr>
            <a:ln w="12700"/>
          </c:spPr>
          <c:cat>
            <c:numRef>
              <c:f>'C:\Users\Saliya\Desktop\[junkMacroLines.xlsx]MacroLine1ExtAlignment'!$H$5:$H$12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'C:\Users\Saliya\Desktop\[junkMacroLines.xlsx]MacroLine1ExtAlignment'!$N$5:$N$12</c:f>
              <c:numCache>
                <c:formatCode>General</c:formatCode>
                <c:ptCount val="8"/>
                <c:pt idx="0">
                  <c:v>29</c:v>
                </c:pt>
                <c:pt idx="1">
                  <c:v>64</c:v>
                </c:pt>
                <c:pt idx="2">
                  <c:v>94</c:v>
                </c:pt>
                <c:pt idx="3">
                  <c:v>117</c:v>
                </c:pt>
                <c:pt idx="4">
                  <c:v>137</c:v>
                </c:pt>
                <c:pt idx="5">
                  <c:v>169</c:v>
                </c:pt>
                <c:pt idx="6">
                  <c:v>197</c:v>
                </c:pt>
                <c:pt idx="7">
                  <c:v>246</c:v>
                </c:pt>
              </c:numCache>
            </c:numRef>
          </c:val>
          <c:smooth val="0"/>
        </c:ser>
        <c:ser>
          <c:idx val="3"/>
          <c:order val="1"/>
          <c:tx>
            <c:v>Mismatches by Gaps</c:v>
          </c:tx>
          <c:spPr>
            <a:ln w="12700"/>
          </c:spPr>
          <c:marker>
            <c:symbol val="circle"/>
            <c:size val="4"/>
            <c:spPr>
              <a:ln w="12700"/>
            </c:spPr>
          </c:marker>
          <c:cat>
            <c:numRef>
              <c:f>'C:\Users\Saliya\Desktop\[junkMacroLines.xlsx]MacroLine1ExtAlignment'!$H$5:$H$12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'C:\Users\Saliya\Desktop\[junkMacroLines.xlsx]MacroLine1ExtAlignment'!$O$5:$O$12</c:f>
              <c:numCache>
                <c:formatCode>General</c:formatCode>
                <c:ptCount val="8"/>
                <c:pt idx="0">
                  <c:v>26</c:v>
                </c:pt>
                <c:pt idx="1">
                  <c:v>58</c:v>
                </c:pt>
                <c:pt idx="2">
                  <c:v>92</c:v>
                </c:pt>
                <c:pt idx="3">
                  <c:v>110</c:v>
                </c:pt>
                <c:pt idx="4">
                  <c:v>132</c:v>
                </c:pt>
                <c:pt idx="5">
                  <c:v>160</c:v>
                </c:pt>
                <c:pt idx="6">
                  <c:v>191</c:v>
                </c:pt>
                <c:pt idx="7">
                  <c:v>223</c:v>
                </c:pt>
              </c:numCache>
            </c:numRef>
          </c:val>
          <c:smooth val="0"/>
        </c:ser>
        <c:ser>
          <c:idx val="4"/>
          <c:order val="2"/>
          <c:tx>
            <c:v>Original Length</c:v>
          </c:tx>
          <c:spPr>
            <a:ln w="12700"/>
          </c:spPr>
          <c:marker>
            <c:spPr>
              <a:ln w="12700"/>
            </c:spPr>
          </c:marker>
          <c:val>
            <c:numRef>
              <c:f>'C:\Users\Saliya\Desktop\[junkMacroLines.xlsx]MacroLine1ExtAlignment'!$K$5:$K$12</c:f>
              <c:numCache>
                <c:formatCode>General</c:formatCode>
                <c:ptCount val="8"/>
                <c:pt idx="0">
                  <c:v>473</c:v>
                </c:pt>
                <c:pt idx="1">
                  <c:v>448</c:v>
                </c:pt>
                <c:pt idx="2">
                  <c:v>417</c:v>
                </c:pt>
                <c:pt idx="3">
                  <c:v>397</c:v>
                </c:pt>
                <c:pt idx="4">
                  <c:v>367</c:v>
                </c:pt>
                <c:pt idx="5">
                  <c:v>347</c:v>
                </c:pt>
                <c:pt idx="6">
                  <c:v>315</c:v>
                </c:pt>
                <c:pt idx="7">
                  <c:v>284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87456"/>
        <c:axId val="270390016"/>
      </c:lineChart>
      <c:catAx>
        <c:axId val="27038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Point ID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270390016"/>
        <c:crosses val="autoZero"/>
        <c:auto val="1"/>
        <c:lblAlgn val="ctr"/>
        <c:lblOffset val="100"/>
        <c:noMultiLvlLbl val="0"/>
      </c:catAx>
      <c:valAx>
        <c:axId val="270390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27038745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20100208627767679"/>
          <c:y val="0.33290110444612236"/>
          <c:w val="0.50332155595935124"/>
          <c:h val="0.21709926120397607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30153669441626"/>
          <c:y val="4.1337842916196917E-2"/>
          <c:w val="0.84871342769270408"/>
          <c:h val="0.8040945569877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mixed!$C$1</c:f>
              <c:strCache>
                <c:ptCount val="1"/>
                <c:pt idx="0">
                  <c:v>DA-PWC</c:v>
                </c:pt>
              </c:strCache>
            </c:strRef>
          </c:tx>
          <c:invertIfNegative val="0"/>
          <c:cat>
            <c:strRef>
              <c:f>mixed!$A$2:$A$35</c:f>
              <c:strCache>
                <c:ptCount val="34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200</c:v>
                </c:pt>
                <c:pt idx="12">
                  <c:v>300</c:v>
                </c:pt>
                <c:pt idx="13">
                  <c:v>400</c:v>
                </c:pt>
                <c:pt idx="14">
                  <c:v>500</c:v>
                </c:pt>
                <c:pt idx="15">
                  <c:v>600</c:v>
                </c:pt>
                <c:pt idx="16">
                  <c:v>700</c:v>
                </c:pt>
                <c:pt idx="17">
                  <c:v>800</c:v>
                </c:pt>
                <c:pt idx="18">
                  <c:v>900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4000</c:v>
                </c:pt>
                <c:pt idx="23">
                  <c:v>5000</c:v>
                </c:pt>
                <c:pt idx="24">
                  <c:v>6000</c:v>
                </c:pt>
                <c:pt idx="25">
                  <c:v>7000</c:v>
                </c:pt>
                <c:pt idx="26">
                  <c:v>8000</c:v>
                </c:pt>
                <c:pt idx="27">
                  <c:v>9000</c:v>
                </c:pt>
                <c:pt idx="28">
                  <c:v>10000</c:v>
                </c:pt>
                <c:pt idx="29">
                  <c:v>20000</c:v>
                </c:pt>
                <c:pt idx="30">
                  <c:v>30000</c:v>
                </c:pt>
                <c:pt idx="31">
                  <c:v>40000</c:v>
                </c:pt>
                <c:pt idx="32">
                  <c:v>more</c:v>
                </c:pt>
                <c:pt idx="33">
                  <c:v>60000</c:v>
                </c:pt>
              </c:strCache>
            </c:strRef>
          </c:cat>
          <c:val>
            <c:numRef>
              <c:f>mixed!$C$2:$C$35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9</c:v>
                </c:pt>
                <c:pt idx="14">
                  <c:v>7</c:v>
                </c:pt>
                <c:pt idx="15">
                  <c:v>6</c:v>
                </c:pt>
                <c:pt idx="16">
                  <c:v>12</c:v>
                </c:pt>
                <c:pt idx="17">
                  <c:v>8</c:v>
                </c:pt>
                <c:pt idx="18">
                  <c:v>9</c:v>
                </c:pt>
                <c:pt idx="19">
                  <c:v>5</c:v>
                </c:pt>
                <c:pt idx="20">
                  <c:v>46</c:v>
                </c:pt>
                <c:pt idx="21">
                  <c:v>25</c:v>
                </c:pt>
                <c:pt idx="22">
                  <c:v>15</c:v>
                </c:pt>
                <c:pt idx="23">
                  <c:v>4</c:v>
                </c:pt>
                <c:pt idx="24">
                  <c:v>6</c:v>
                </c:pt>
                <c:pt idx="25">
                  <c:v>8</c:v>
                </c:pt>
                <c:pt idx="26">
                  <c:v>7</c:v>
                </c:pt>
                <c:pt idx="27">
                  <c:v>2</c:v>
                </c:pt>
                <c:pt idx="28">
                  <c:v>1</c:v>
                </c:pt>
                <c:pt idx="29">
                  <c:v>8</c:v>
                </c:pt>
                <c:pt idx="30">
                  <c:v>3</c:v>
                </c:pt>
                <c:pt idx="31">
                  <c:v>3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ser>
          <c:idx val="1"/>
          <c:order val="1"/>
          <c:tx>
            <c:strRef>
              <c:f>mixed!$E$1</c:f>
              <c:strCache>
                <c:ptCount val="1"/>
                <c:pt idx="0">
                  <c:v>CD-HIT default</c:v>
                </c:pt>
              </c:strCache>
            </c:strRef>
          </c:tx>
          <c:invertIfNegative val="0"/>
          <c:cat>
            <c:strRef>
              <c:f>mixed!$A$2:$A$35</c:f>
              <c:strCache>
                <c:ptCount val="34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200</c:v>
                </c:pt>
                <c:pt idx="12">
                  <c:v>300</c:v>
                </c:pt>
                <c:pt idx="13">
                  <c:v>400</c:v>
                </c:pt>
                <c:pt idx="14">
                  <c:v>500</c:v>
                </c:pt>
                <c:pt idx="15">
                  <c:v>600</c:v>
                </c:pt>
                <c:pt idx="16">
                  <c:v>700</c:v>
                </c:pt>
                <c:pt idx="17">
                  <c:v>800</c:v>
                </c:pt>
                <c:pt idx="18">
                  <c:v>900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4000</c:v>
                </c:pt>
                <c:pt idx="23">
                  <c:v>5000</c:v>
                </c:pt>
                <c:pt idx="24">
                  <c:v>6000</c:v>
                </c:pt>
                <c:pt idx="25">
                  <c:v>7000</c:v>
                </c:pt>
                <c:pt idx="26">
                  <c:v>8000</c:v>
                </c:pt>
                <c:pt idx="27">
                  <c:v>9000</c:v>
                </c:pt>
                <c:pt idx="28">
                  <c:v>10000</c:v>
                </c:pt>
                <c:pt idx="29">
                  <c:v>20000</c:v>
                </c:pt>
                <c:pt idx="30">
                  <c:v>30000</c:v>
                </c:pt>
                <c:pt idx="31">
                  <c:v>40000</c:v>
                </c:pt>
                <c:pt idx="32">
                  <c:v>more</c:v>
                </c:pt>
                <c:pt idx="33">
                  <c:v>60000</c:v>
                </c:pt>
              </c:strCache>
            </c:strRef>
          </c:cat>
          <c:val>
            <c:numRef>
              <c:f>mixed!$E$2:$E$35</c:f>
              <c:numCache>
                <c:formatCode>General</c:formatCode>
                <c:ptCount val="34"/>
                <c:pt idx="0">
                  <c:v>1858</c:v>
                </c:pt>
                <c:pt idx="1">
                  <c:v>3617</c:v>
                </c:pt>
                <c:pt idx="2">
                  <c:v>865</c:v>
                </c:pt>
                <c:pt idx="3">
                  <c:v>416</c:v>
                </c:pt>
                <c:pt idx="4">
                  <c:v>285</c:v>
                </c:pt>
                <c:pt idx="5">
                  <c:v>167</c:v>
                </c:pt>
                <c:pt idx="6">
                  <c:v>125</c:v>
                </c:pt>
                <c:pt idx="7">
                  <c:v>91</c:v>
                </c:pt>
                <c:pt idx="8">
                  <c:v>67</c:v>
                </c:pt>
                <c:pt idx="9">
                  <c:v>76</c:v>
                </c:pt>
                <c:pt idx="10">
                  <c:v>56</c:v>
                </c:pt>
                <c:pt idx="11">
                  <c:v>274</c:v>
                </c:pt>
                <c:pt idx="12">
                  <c:v>114</c:v>
                </c:pt>
                <c:pt idx="13">
                  <c:v>95</c:v>
                </c:pt>
                <c:pt idx="14">
                  <c:v>45</c:v>
                </c:pt>
                <c:pt idx="15">
                  <c:v>36</c:v>
                </c:pt>
                <c:pt idx="16">
                  <c:v>45</c:v>
                </c:pt>
                <c:pt idx="17">
                  <c:v>23</c:v>
                </c:pt>
                <c:pt idx="18">
                  <c:v>14</c:v>
                </c:pt>
                <c:pt idx="19">
                  <c:v>11</c:v>
                </c:pt>
                <c:pt idx="20">
                  <c:v>77</c:v>
                </c:pt>
                <c:pt idx="21">
                  <c:v>25</c:v>
                </c:pt>
                <c:pt idx="22">
                  <c:v>15</c:v>
                </c:pt>
                <c:pt idx="23">
                  <c:v>6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ser>
          <c:idx val="2"/>
          <c:order val="2"/>
          <c:tx>
            <c:strRef>
              <c:f>mixed!$F$1</c:f>
              <c:strCache>
                <c:ptCount val="1"/>
                <c:pt idx="0">
                  <c:v>UCLUST default</c:v>
                </c:pt>
              </c:strCache>
            </c:strRef>
          </c:tx>
          <c:invertIfNegative val="0"/>
          <c:cat>
            <c:strRef>
              <c:f>mixed!$A$2:$A$35</c:f>
              <c:strCache>
                <c:ptCount val="34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200</c:v>
                </c:pt>
                <c:pt idx="12">
                  <c:v>300</c:v>
                </c:pt>
                <c:pt idx="13">
                  <c:v>400</c:v>
                </c:pt>
                <c:pt idx="14">
                  <c:v>500</c:v>
                </c:pt>
                <c:pt idx="15">
                  <c:v>600</c:v>
                </c:pt>
                <c:pt idx="16">
                  <c:v>700</c:v>
                </c:pt>
                <c:pt idx="17">
                  <c:v>800</c:v>
                </c:pt>
                <c:pt idx="18">
                  <c:v>900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4000</c:v>
                </c:pt>
                <c:pt idx="23">
                  <c:v>5000</c:v>
                </c:pt>
                <c:pt idx="24">
                  <c:v>6000</c:v>
                </c:pt>
                <c:pt idx="25">
                  <c:v>7000</c:v>
                </c:pt>
                <c:pt idx="26">
                  <c:v>8000</c:v>
                </c:pt>
                <c:pt idx="27">
                  <c:v>9000</c:v>
                </c:pt>
                <c:pt idx="28">
                  <c:v>10000</c:v>
                </c:pt>
                <c:pt idx="29">
                  <c:v>20000</c:v>
                </c:pt>
                <c:pt idx="30">
                  <c:v>30000</c:v>
                </c:pt>
                <c:pt idx="31">
                  <c:v>40000</c:v>
                </c:pt>
                <c:pt idx="32">
                  <c:v>more</c:v>
                </c:pt>
                <c:pt idx="33">
                  <c:v>60000</c:v>
                </c:pt>
              </c:strCache>
            </c:strRef>
          </c:cat>
          <c:val>
            <c:numRef>
              <c:f>mixed!$F$2:$F$35</c:f>
              <c:numCache>
                <c:formatCode>General</c:formatCode>
                <c:ptCount val="34"/>
                <c:pt idx="0">
                  <c:v>1343</c:v>
                </c:pt>
                <c:pt idx="1">
                  <c:v>2486</c:v>
                </c:pt>
                <c:pt idx="2">
                  <c:v>613</c:v>
                </c:pt>
                <c:pt idx="3">
                  <c:v>331</c:v>
                </c:pt>
                <c:pt idx="4">
                  <c:v>182</c:v>
                </c:pt>
                <c:pt idx="5">
                  <c:v>149</c:v>
                </c:pt>
                <c:pt idx="6">
                  <c:v>109</c:v>
                </c:pt>
                <c:pt idx="7">
                  <c:v>65</c:v>
                </c:pt>
                <c:pt idx="8">
                  <c:v>63</c:v>
                </c:pt>
                <c:pt idx="9">
                  <c:v>57</c:v>
                </c:pt>
                <c:pt idx="10">
                  <c:v>43</c:v>
                </c:pt>
                <c:pt idx="11">
                  <c:v>221</c:v>
                </c:pt>
                <c:pt idx="12">
                  <c:v>92</c:v>
                </c:pt>
                <c:pt idx="13">
                  <c:v>53</c:v>
                </c:pt>
                <c:pt idx="14">
                  <c:v>29</c:v>
                </c:pt>
                <c:pt idx="15">
                  <c:v>20</c:v>
                </c:pt>
                <c:pt idx="16">
                  <c:v>16</c:v>
                </c:pt>
                <c:pt idx="17">
                  <c:v>9</c:v>
                </c:pt>
                <c:pt idx="18">
                  <c:v>8</c:v>
                </c:pt>
                <c:pt idx="19">
                  <c:v>10</c:v>
                </c:pt>
                <c:pt idx="20">
                  <c:v>48</c:v>
                </c:pt>
                <c:pt idx="21">
                  <c:v>18</c:v>
                </c:pt>
                <c:pt idx="22">
                  <c:v>8</c:v>
                </c:pt>
                <c:pt idx="23">
                  <c:v>5</c:v>
                </c:pt>
                <c:pt idx="24">
                  <c:v>5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1</c:v>
                </c:pt>
                <c:pt idx="29">
                  <c:v>3</c:v>
                </c:pt>
                <c:pt idx="30">
                  <c:v>4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131840"/>
        <c:axId val="170133760"/>
      </c:barChart>
      <c:catAx>
        <c:axId val="170131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Sequence </a:t>
                </a:r>
                <a:r>
                  <a:rPr lang="en-US" sz="1600" dirty="0" smtClean="0"/>
                  <a:t>Count in Cluster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133760"/>
        <c:crosses val="autoZero"/>
        <c:auto val="1"/>
        <c:lblAlgn val="ctr"/>
        <c:lblOffset val="100"/>
        <c:noMultiLvlLbl val="0"/>
      </c:catAx>
      <c:valAx>
        <c:axId val="17013376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13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010603294153453"/>
          <c:y val="4.6638961796442113E-2"/>
          <c:w val="0.36716638979304261"/>
          <c:h val="0.2703424224749684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700">
          <a:latin typeface="+mj-lt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BA62C668-5731-4B0F-98C4-51D55DB7B7F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1AEDCEA-3D9E-4206-A0A6-7D61E9218FC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CC076BCC-8F20-4DB8-ABCA-1842309024C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8C7B248A-6BE6-45EE-9B6E-6326B0BABE0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89E7F182-7C15-4FBC-ABC9-A82CDAC1926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A1CC1B3-CAF8-426E-8019-35ABE271773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A9B3D952-FBAB-4745-93A5-ABB7DE26524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A88F128-2963-464A-9289-220CD2FA89C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on</a:t>
            </a:r>
            <a:r>
              <a:rPr lang="en-US" baseline="0" dirty="0" smtClean="0"/>
              <a:t> right is stress from polarizing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3680"/>
            <a:ext cx="9144000" cy="114348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008"/>
            <a:ext cx="1296000" cy="9908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2321" y="1600008"/>
            <a:ext cx="7771680" cy="9908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65"/>
            <a:ext cx="1296000" cy="70135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91D2DA-D2F9-49B4-BE39-E89B3AF33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</p:spTree>
    <p:extLst>
      <p:ext uri="{BB962C8B-B14F-4D97-AF65-F5344CB8AC3E}">
        <p14:creationId xmlns:p14="http://schemas.microsoft.com/office/powerpoint/2010/main" val="377283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1D283C-9E56-4AB9-884A-93B3FD429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</p:spTree>
    <p:extLst>
      <p:ext uri="{BB962C8B-B14F-4D97-AF65-F5344CB8AC3E}">
        <p14:creationId xmlns:p14="http://schemas.microsoft.com/office/powerpoint/2010/main" val="139408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3051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68B791-8AE2-40AD-8FE9-423BCBABA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</p:spTree>
    <p:extLst>
      <p:ext uri="{BB962C8B-B14F-4D97-AF65-F5344CB8AC3E}">
        <p14:creationId xmlns:p14="http://schemas.microsoft.com/office/powerpoint/2010/main" val="176097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6A27-AEB5-45E9-8C14-588744EA2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816"/>
            <a:ext cx="532800" cy="38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060100-B73B-4588-8E66-4A361E3BA5F4}" type="slidenum">
              <a:rPr 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5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5" tIns="182861" rIns="137145" bIns="9143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1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8B03-7E19-4FA5-9E84-24EF50A02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8640" y="4572481"/>
            <a:ext cx="9144000" cy="88713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640" y="4663210"/>
            <a:ext cx="1463040" cy="7128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5121" y="4654569"/>
            <a:ext cx="7598880" cy="7128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201" y="0"/>
            <a:ext cx="100800" cy="686664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160" y="6248817"/>
            <a:ext cx="2666880" cy="36435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531"/>
            <a:ext cx="1447200" cy="663909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45CD85-1BE5-4FF5-B48C-642AF9E80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599840" y="6248817"/>
            <a:ext cx="4572000" cy="36435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</p:spTree>
    <p:extLst>
      <p:ext uri="{BB962C8B-B14F-4D97-AF65-F5344CB8AC3E}">
        <p14:creationId xmlns:p14="http://schemas.microsoft.com/office/powerpoint/2010/main" val="345198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B8D8-3173-4097-9C57-8042E4FC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1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960" y="0"/>
            <a:ext cx="31968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1600" y="609184"/>
            <a:ext cx="228960" cy="624881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1600" y="0"/>
            <a:ext cx="228960" cy="532856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609601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441" y="6248817"/>
            <a:ext cx="2208960" cy="36435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920" y="6248817"/>
            <a:ext cx="5572800" cy="36435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90372" y="144028"/>
            <a:ext cx="532856" cy="24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7CC3-2B4D-4429-912C-CAC00DC8D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A81D-B98A-4B85-A572-6F490F96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68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3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4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1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6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1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35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05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06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E533-1280-4C0A-B635-28BA24B20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D0D-D315-4239-B44F-A2961D5BB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10/5/2012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867"/>
            <a:ext cx="9144000" cy="88713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640" y="6052956"/>
            <a:ext cx="2249280" cy="714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8720" y="6044315"/>
            <a:ext cx="6785280" cy="7128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1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321" y="6068797"/>
            <a:ext cx="2057760" cy="685512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ECMLS 2012</a:t>
            </a: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121" y="236185"/>
            <a:ext cx="5868000" cy="36579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EBDDC3"/>
                </a:solidFill>
              </a:rPr>
              <a:t>Visualizing PSU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0640" y="228984"/>
            <a:ext cx="838080" cy="38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B61DC-5CB5-4F9E-AA1A-474738810F7D}" type="slidenum">
              <a:rPr 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38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937F-38FE-4C10-9BCA-090ACA15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10/5/2012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121" y="228985"/>
            <a:ext cx="8153280" cy="9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000" y="1600008"/>
            <a:ext cx="815472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5520" y="6248817"/>
            <a:ext cx="2666880" cy="36435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121" y="6248817"/>
            <a:ext cx="5421600" cy="364358"/>
          </a:xfrm>
          <a:prstGeom prst="rect">
            <a:avLst/>
          </a:prstGeom>
        </p:spPr>
        <p:txBody>
          <a:bodyPr vert="horz" lIns="91430" tIns="45715" rIns="91430" bIns="45715" anchor="ctr"/>
          <a:lstStyle>
            <a:lvl1pPr algn="r" eaLnBrk="1" latinLnBrk="0" hangingPunct="1"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210"/>
            <a:ext cx="9144000" cy="31971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295"/>
            <a:ext cx="532800" cy="22898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400" y="1280295"/>
            <a:ext cx="8553600" cy="22898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654"/>
            <a:ext cx="532800" cy="244826"/>
          </a:xfrm>
          <a:prstGeom prst="rect">
            <a:avLst/>
          </a:prstGeom>
        </p:spPr>
        <p:txBody>
          <a:bodyPr vert="horz" lIns="91430" tIns="45715" rIns="91430" bIns="45715" anchor="ctr" anchorCtr="0">
            <a:normAutofit/>
          </a:bodyPr>
          <a:lstStyle>
            <a:lvl1pPr algn="ctr" eaLnBrk="1" latinLnBrk="0" hangingPunct="1">
              <a:buFont typeface="Times New Roman" pitchFamily="16" charset="0"/>
              <a:buNone/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5D873B73-DB50-4A64-BC7B-EDA2A587DA4B}" type="slidenum">
              <a:rPr lang="en-US"/>
              <a:pPr defTabSz="414726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1472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8294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24417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65890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685" indent="-319685" algn="l" rtl="0" eaLnBrk="0" fontAlgn="base" hangingPunct="0">
        <a:spcBef>
          <a:spcPts val="703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69" indent="-273604" algn="l" rtl="0" eaLnBrk="0" fontAlgn="base" hangingPunct="0">
        <a:spcBef>
          <a:spcPts val="544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3" indent="-227523" algn="l" rtl="0" eaLnBrk="0" fontAlgn="base" hangingPunct="0">
        <a:spcBef>
          <a:spcPts val="499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indent="-227523" algn="l" rtl="0" eaLnBrk="0" fontAlgn="base" hangingPunct="0">
        <a:spcBef>
          <a:spcPts val="397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7" indent="-227523" algn="l" rtl="0" eaLnBrk="0" fontAlgn="base" hangingPunct="0">
        <a:spcBef>
          <a:spcPts val="397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02" indent="-22857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93" indent="-22857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85" indent="-22857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77" indent="-22857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1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smtClean="0"/>
              <a:t>Proteomics Metagenomics</a:t>
            </a:r>
            <a:br>
              <a:rPr lang="en-US" sz="4800" smtClean="0"/>
            </a:br>
            <a:r>
              <a:rPr lang="en-US" sz="4800" smtClean="0"/>
              <a:t>and </a:t>
            </a:r>
            <a:r>
              <a:rPr lang="en-US" sz="4800" dirty="0" smtClean="0"/>
              <a:t>Deterministic Annealing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689" y="22098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Indiana University </a:t>
            </a:r>
            <a:endParaRPr lang="en-US" sz="2400" b="1" dirty="0" smtClean="0"/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400" b="1" dirty="0" smtClean="0">
                <a:solidFill>
                  <a:schemeClr val="tx1"/>
                </a:solidFill>
              </a:rPr>
              <a:t>October 5 2012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495800"/>
            <a:ext cx="91440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dirty="0" smtClean="0"/>
              <a:t>System becomes unstable as Temperature lowered and</a:t>
            </a:r>
            <a:r>
              <a:rPr lang="en-US" sz="2400" dirty="0" smtClean="0"/>
              <a:t> there </a:t>
            </a: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 and need NOT specify desired # clusters; rather specify cluster resolution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51153"/>
            <a:ext cx="9144000" cy="6861175"/>
            <a:chOff x="30480" y="25400"/>
            <a:chExt cx="9144000" cy="6861175"/>
          </a:xfrm>
        </p:grpSpPr>
        <p:pic>
          <p:nvPicPr>
            <p:cNvPr id="9" name="Picture 2" descr="0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" y="25400"/>
              <a:ext cx="9144000" cy="686117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295400"/>
              <a:ext cx="4419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Rose, K.,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Gurewitz</a:t>
              </a:r>
              <a:r>
                <a:rPr lang="en-US" sz="1800" dirty="0" smtClean="0">
                  <a:solidFill>
                    <a:schemeClr val="bg1"/>
                  </a:solidFill>
                </a:rPr>
                <a:t>, E., and Fox, G. C. ``Statistical mechanics and phase transitions in clustering,'' </a:t>
              </a:r>
              <a:r>
                <a:rPr lang="en-US" sz="1800" i="1" dirty="0" smtClean="0">
                  <a:solidFill>
                    <a:schemeClr val="bg1"/>
                  </a:solidFill>
                </a:rPr>
                <a:t>Physical Review Letters</a:t>
              </a:r>
              <a:r>
                <a:rPr lang="en-US" sz="1800" dirty="0" smtClean="0">
                  <a:solidFill>
                    <a:schemeClr val="bg1"/>
                  </a:solidFill>
                </a:rPr>
                <a:t>, 65(8):945-948, August 1990.</a:t>
              </a:r>
            </a:p>
            <a:p>
              <a:pPr algn="l"/>
              <a:endParaRPr lang="en-US" sz="180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My #6 most cited article (425 cites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including 15 in 2012)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/>
          <a:stretch/>
        </p:blipFill>
        <p:spPr bwMode="auto">
          <a:xfrm>
            <a:off x="-17060" y="0"/>
            <a:ext cx="81048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908" y="5739474"/>
            <a:ext cx="25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Temperature -- End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707208"/>
            <a:ext cx="260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Temperature -- Start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55808" y="1456825"/>
            <a:ext cx="2058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Introduce Sponge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1656880"/>
            <a:ext cx="16001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3250" y="2446741"/>
            <a:ext cx="5137625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Running on 8 nodes, 16 cores each</a:t>
            </a:r>
          </a:p>
          <a:p>
            <a:r>
              <a:rPr lang="en-US" sz="2400" dirty="0" smtClean="0"/>
              <a:t>241605 Peaks</a:t>
            </a:r>
          </a:p>
          <a:p>
            <a:r>
              <a:rPr lang="en-US" sz="2400" dirty="0" smtClean="0"/>
              <a:t>Complex Parallelization of</a:t>
            </a:r>
          </a:p>
          <a:p>
            <a:r>
              <a:rPr lang="en-US" sz="2400" dirty="0" smtClean="0"/>
              <a:t>Peaks=points (usual) and</a:t>
            </a:r>
            <a:br>
              <a:rPr lang="en-US" sz="2400" dirty="0" smtClean="0"/>
            </a:br>
            <a:r>
              <a:rPr lang="en-US" sz="2400" dirty="0" smtClean="0"/>
              <a:t>Clusters (Switch on after # gets to 256)</a:t>
            </a:r>
          </a:p>
        </p:txBody>
      </p:sp>
    </p:spTree>
    <p:extLst>
      <p:ext uri="{BB962C8B-B14F-4D97-AF65-F5344CB8AC3E}">
        <p14:creationId xmlns:p14="http://schemas.microsoft.com/office/powerpoint/2010/main" val="18236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72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non-DA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Dimension reduction gives </a:t>
            </a:r>
            <a:r>
              <a:rPr lang="en-US" sz="2800" dirty="0" smtClean="0">
                <a:solidFill>
                  <a:srgbClr val="FF0000"/>
                </a:solidFill>
              </a:rPr>
              <a:t>Low dimension mappings </a:t>
            </a:r>
            <a:r>
              <a:rPr lang="en-US" sz="2800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No-vector </a:t>
            </a:r>
            <a:r>
              <a:rPr lang="en-US" sz="2800" dirty="0"/>
              <a:t>(can’t define metric space) problems are O(N</a:t>
            </a:r>
            <a:r>
              <a:rPr lang="en-US" sz="2800" baseline="30000" dirty="0"/>
              <a:t>2</a:t>
            </a:r>
            <a:r>
              <a:rPr lang="en-US" sz="28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Genes are no-vector unless multiply aligned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For no-vector case, one can develop </a:t>
            </a:r>
            <a:r>
              <a:rPr lang="en-US" sz="2800" dirty="0" smtClean="0"/>
              <a:t>O(N</a:t>
            </a:r>
            <a:r>
              <a:rPr lang="en-US" sz="2800" dirty="0"/>
              <a:t>) or </a:t>
            </a:r>
            <a:r>
              <a:rPr lang="en-US" sz="2800" dirty="0">
                <a:solidFill>
                  <a:srgbClr val="FF0000"/>
                </a:solidFill>
              </a:rPr>
              <a:t>O(</a:t>
            </a:r>
            <a:r>
              <a:rPr lang="en-US" sz="2800" dirty="0" err="1">
                <a:solidFill>
                  <a:srgbClr val="FF0000"/>
                </a:solidFill>
              </a:rPr>
              <a:t>NlogN</a:t>
            </a:r>
            <a:r>
              <a:rPr lang="en-US" sz="2800" dirty="0">
                <a:solidFill>
                  <a:srgbClr val="FF0000"/>
                </a:solidFill>
              </a:rPr>
              <a:t>) methods </a:t>
            </a:r>
            <a:r>
              <a:rPr lang="en-US" sz="2800" dirty="0"/>
              <a:t>as in “Fast </a:t>
            </a:r>
            <a:r>
              <a:rPr lang="en-US" sz="2800" dirty="0" err="1"/>
              <a:t>Multipole</a:t>
            </a:r>
            <a:r>
              <a:rPr lang="en-US" sz="2800" dirty="0"/>
              <a:t> and </a:t>
            </a:r>
            <a:r>
              <a:rPr lang="en-US" sz="2800" dirty="0" err="1"/>
              <a:t>OctTree</a:t>
            </a:r>
            <a:r>
              <a:rPr lang="en-US" sz="2800" dirty="0"/>
              <a:t> methods”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Map high dimensional data to 3D and use classic methods developed </a:t>
            </a:r>
            <a:r>
              <a:rPr lang="en-US" dirty="0" smtClean="0"/>
              <a:t>originally to </a:t>
            </a:r>
            <a:r>
              <a:rPr lang="en-US" dirty="0"/>
              <a:t>speed up O(N</a:t>
            </a:r>
            <a:r>
              <a:rPr lang="en-US" baseline="30000" dirty="0"/>
              <a:t>2</a:t>
            </a:r>
            <a:r>
              <a:rPr lang="en-US" dirty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111" y="685800"/>
            <a:ext cx="91440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</a:rPr>
              <a:t>Analysis of Mess Spectrometry data to find peptides by clustering peaks (Broad Institute)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~0.5 million points in 2 dimensions (one experiment) --  ~ 50,000 clusters summed over charges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Metagenomics – 0.5  million (increasing rapidly) points NOT in a vector space – hundreds of clusters per sample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Pathology Images (cf. Joel’s talk) 2 Dimensions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Social image analysis is in a </a:t>
            </a:r>
            <a:r>
              <a:rPr lang="en-US" sz="2800" dirty="0" err="1" smtClean="0">
                <a:solidFill>
                  <a:srgbClr val="FF0000"/>
                </a:solidFill>
              </a:rPr>
              <a:t>highish</a:t>
            </a:r>
            <a:r>
              <a:rPr lang="en-US" sz="2800" dirty="0" smtClean="0">
                <a:solidFill>
                  <a:srgbClr val="FF0000"/>
                </a:solidFill>
              </a:rPr>
              <a:t> dimension vector space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10-50 million images; 1000 features per image; million clusters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Finding communities from network graphs coming from Social media contacts etc.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 vector space; can be huge in all ways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8322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Applied to</a:t>
            </a:r>
            <a:br>
              <a:rPr lang="en-US" sz="2400" dirty="0" smtClean="0"/>
            </a:br>
            <a:r>
              <a:rPr lang="en-US" sz="2400" dirty="0" smtClean="0"/>
              <a:t>Proteomics </a:t>
            </a:r>
            <a:br>
              <a:rPr lang="en-US" sz="2400" dirty="0" smtClean="0"/>
            </a:br>
            <a:r>
              <a:rPr lang="en-US" sz="2400" dirty="0" smtClean="0"/>
              <a:t>Mass </a:t>
            </a:r>
            <a:r>
              <a:rPr lang="en-US" sz="2400" dirty="0"/>
              <a:t>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125675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~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ffrey Fox\Desktop\AzaleaDskT\Pyne\Run42-DarTB\DarTB-T20_60Clust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r="12285"/>
          <a:stretch/>
        </p:blipFill>
        <p:spPr bwMode="auto">
          <a:xfrm>
            <a:off x="0" y="1353276"/>
            <a:ext cx="9144000" cy="54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56" y="152400"/>
            <a:ext cx="9180689" cy="1143000"/>
          </a:xfrm>
        </p:spPr>
        <p:txBody>
          <a:bodyPr/>
          <a:lstStyle/>
          <a:p>
            <a:r>
              <a:rPr lang="en-US" dirty="0"/>
              <a:t>Proteomics 2D DA Clustering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T= 25000 60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20426"/>
          </a:xfrm>
        </p:spPr>
        <p:txBody>
          <a:bodyPr/>
          <a:lstStyle/>
          <a:p>
            <a:r>
              <a:rPr lang="en-US" dirty="0" smtClean="0"/>
              <a:t>Proteomics 2D DA Clustering T=0.1</a:t>
            </a:r>
            <a:br>
              <a:rPr lang="en-US" dirty="0" smtClean="0"/>
            </a:br>
            <a:r>
              <a:rPr lang="en-US" sz="3200" dirty="0" smtClean="0"/>
              <a:t>small sample of ~30,000 Clusters Count &gt;=2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 descr="C:\Users\Geoffrey Fox\Desktop\AzaleaDskT\Pyne\Run64(3SpongeP.1)\cluster-M3000-C522Scaled_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/>
          <a:stretch/>
        </p:blipFill>
        <p:spPr bwMode="auto">
          <a:xfrm>
            <a:off x="-3313" y="1298222"/>
            <a:ext cx="9144000" cy="5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199" y="2710934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Sponge Peaks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771" y="3694907"/>
            <a:ext cx="89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Centers</a:t>
            </a:r>
            <a:endParaRPr lang="en-US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8229600" cy="1143000"/>
          </a:xfrm>
        </p:spPr>
        <p:txBody>
          <a:bodyPr/>
          <a:lstStyle/>
          <a:p>
            <a:r>
              <a:rPr lang="en-US" b="1" dirty="0" smtClean="0"/>
              <a:t>Some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067800" cy="34389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high performance </a:t>
            </a:r>
            <a:r>
              <a:rPr lang="en-US" dirty="0" smtClean="0"/>
              <a:t>– achieve with parallel computing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robust algorithms </a:t>
            </a:r>
            <a:r>
              <a:rPr lang="en-US" dirty="0" smtClean="0"/>
              <a:t>as more opportunity to make mistakes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Tends to remove </a:t>
            </a:r>
            <a:r>
              <a:rPr lang="en-US" sz="2800" dirty="0"/>
              <a:t>local </a:t>
            </a:r>
            <a:r>
              <a:rPr lang="en-US" sz="2800" dirty="0" smtClean="0"/>
              <a:t>optima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5742"/>
            <a:ext cx="6042942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Return to my heritage (physics) with an approach I called </a:t>
            </a:r>
            <a:r>
              <a:rPr lang="en-US" sz="2200" dirty="0">
                <a:solidFill>
                  <a:srgbClr val="FF0000"/>
                </a:solidFill>
              </a:rPr>
              <a:t>Physical Computation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(cf. also genetic </a:t>
            </a:r>
            <a:r>
              <a:rPr lang="en-US" sz="2200" dirty="0" err="1" smtClean="0"/>
              <a:t>algs</a:t>
            </a:r>
            <a:r>
              <a:rPr lang="en-US" sz="2200" dirty="0" smtClean="0"/>
              <a:t>) -- methods </a:t>
            </a:r>
            <a:r>
              <a:rPr lang="en-US" sz="2200" dirty="0"/>
              <a:t>based on analogies to </a:t>
            </a:r>
            <a:r>
              <a:rPr lang="en-US" sz="2200" dirty="0" smtClean="0"/>
              <a:t>nature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</a:t>
            </a:r>
            <a:r>
              <a:rPr lang="en-US" sz="2200" dirty="0" smtClean="0"/>
              <a:t>anneal i.e</a:t>
            </a:r>
            <a:r>
              <a:rPr lang="en-US" sz="2200" dirty="0"/>
              <a:t>. you equilibrate at each temperature as you cool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Basic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N Number of Points and K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Clusters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NK Unknowns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)&gt;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determined by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= (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)&gt;  =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p(k)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-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)/T ) /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k=1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p(k)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-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)/T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C(k) =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=1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)&gt;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Number of points in Cluster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=1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)&gt;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C(k)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p(k) = C(k) / 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Iterate T = “∞” to 0.025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)&gt; probability that point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cluster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28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r>
              <a:rPr lang="en-US" dirty="0" smtClean="0"/>
              <a:t>Decompose points </a:t>
            </a:r>
            <a:r>
              <a:rPr lang="en-US" i="1" dirty="0" err="1" smtClean="0"/>
              <a:t>i</a:t>
            </a:r>
            <a:r>
              <a:rPr lang="en-US" dirty="0" smtClean="0"/>
              <a:t> over processors</a:t>
            </a:r>
          </a:p>
          <a:p>
            <a:r>
              <a:rPr lang="en-US" dirty="0" smtClean="0"/>
              <a:t>Equations either pleasingly parallel “maps” over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Or “All-Reductions” summing over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for each cluster</a:t>
            </a:r>
          </a:p>
          <a:p>
            <a:r>
              <a:rPr lang="en-US" dirty="0" smtClean="0"/>
              <a:t>Each process holds all clusters and calculates contributions to clusters from points in node</a:t>
            </a:r>
          </a:p>
          <a:p>
            <a:pPr lvl="1"/>
            <a:r>
              <a:rPr lang="en-US" dirty="0" smtClean="0"/>
              <a:t>e.g.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Y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=1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 &lt;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)&gt;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C(k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Runs well in MPI or MapReduce</a:t>
            </a:r>
          </a:p>
          <a:p>
            <a:pPr lvl="1"/>
            <a:r>
              <a:rPr lang="en-US" sz="3200" dirty="0">
                <a:cs typeface="ＭＳ Ｐゴシック" charset="0"/>
                <a:sym typeface="Symbol"/>
              </a:rPr>
              <a:t>See all the MapReduce k-means papers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Better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" y="762000"/>
            <a:ext cx="9110133" cy="4525963"/>
          </a:xfrm>
        </p:spPr>
        <p:txBody>
          <a:bodyPr/>
          <a:lstStyle/>
          <a:p>
            <a:r>
              <a:rPr lang="en-US" dirty="0" smtClean="0"/>
              <a:t>This model is correct at start but each point does not really contribute to each cluster as damped exponentially by </a:t>
            </a:r>
            <a:r>
              <a:rPr lang="en-US" dirty="0" err="1"/>
              <a:t>exp</a:t>
            </a:r>
            <a:r>
              <a:rPr lang="en-US" dirty="0"/>
              <a:t>( </a:t>
            </a:r>
            <a:r>
              <a:rPr lang="en-US" dirty="0" smtClean="0"/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/T ) </a:t>
            </a:r>
          </a:p>
          <a:p>
            <a:r>
              <a:rPr lang="en-US" dirty="0" smtClean="0"/>
              <a:t>For Proteomics problem, on average 6.45 clusters needed per point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Y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))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/T </a:t>
            </a:r>
            <a:r>
              <a:rPr lang="en-US" dirty="0" smtClean="0"/>
              <a:t>≤ ~40 (Average number of Clusters ~ 20,000)</a:t>
            </a:r>
          </a:p>
          <a:p>
            <a:pPr lvl="1"/>
            <a:r>
              <a:rPr lang="en-US" dirty="0" smtClean="0"/>
              <a:t>A factor of ~3000</a:t>
            </a:r>
          </a:p>
          <a:p>
            <a:r>
              <a:rPr lang="en-US" dirty="0" smtClean="0"/>
              <a:t>So only need to keep nearby clusters for each point</a:t>
            </a:r>
          </a:p>
          <a:p>
            <a:r>
              <a:rPr lang="en-US" dirty="0" smtClean="0"/>
              <a:t>Further reductions are not global; they are nearest neighbor and calculated by </a:t>
            </a:r>
            <a:r>
              <a:rPr lang="en-US" dirty="0" smtClean="0">
                <a:solidFill>
                  <a:srgbClr val="FF0000"/>
                </a:solidFill>
              </a:rPr>
              <a:t>parallelism over clusters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9144000" cy="6209795"/>
            <a:chOff x="0" y="228600"/>
            <a:chExt cx="9144000" cy="6209795"/>
          </a:xfrm>
        </p:grpSpPr>
        <p:pic>
          <p:nvPicPr>
            <p:cNvPr id="2050" name="Picture 2" descr="C:\Users\Geoffrey Fox\Desktop\DASpeedu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"/>
              <a:ext cx="9144000" cy="549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8200" y="1491734"/>
              <a:ext cx="1301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Speedup</a:t>
              </a:r>
              <a:endParaRPr lang="en-US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5976730"/>
              <a:ext cx="385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 (#cores or nodes)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000" y="228985"/>
            <a:ext cx="8154720" cy="990824"/>
          </a:xfrm>
        </p:spPr>
        <p:txBody>
          <a:bodyPr/>
          <a:lstStyle/>
          <a:p>
            <a:pPr eaLnBrk="1" hangingPunct="1"/>
            <a:r>
              <a:rPr lang="en-US" smtClean="0"/>
              <a:t>MDS Details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5E4D676-B6C4-457A-AB6E-96E590E34D5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8320" y="1600010"/>
            <a:ext cx="8995680" cy="4496152"/>
          </a:xfrm>
        </p:spPr>
        <p:txBody>
          <a:bodyPr>
            <a:noAutofit/>
          </a:bodyPr>
          <a:lstStyle/>
          <a:p>
            <a:pPr marL="391645" indent="-293733" eaLnBrk="1" fontAlgn="auto" hangingPunct="1">
              <a:spcBef>
                <a:spcPts val="700"/>
              </a:spcBef>
              <a:spcAft>
                <a:spcPts val="0"/>
              </a:spcAft>
              <a:buSzPct val="45000"/>
              <a:buFont typeface="Wingdings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b="1" i="1" dirty="0" smtClean="0"/>
              <a:t>f</a:t>
            </a:r>
            <a:r>
              <a:rPr lang="en-US" dirty="0" smtClean="0"/>
              <a:t> chosen heuristically to increase the ratio of standard deviation to mean for         and to increase the range of dissimilarity measures.</a:t>
            </a:r>
          </a:p>
          <a:p>
            <a:pPr marL="391645" indent="-293733" eaLnBrk="1" fontAlgn="auto" hangingPunct="1">
              <a:spcBef>
                <a:spcPts val="700"/>
              </a:spcBef>
              <a:spcAft>
                <a:spcPts val="0"/>
              </a:spcAft>
              <a:buSzPct val="45000"/>
              <a:buFont typeface="Wingdings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b="1" i="1" dirty="0" smtClean="0"/>
              <a:t>O(n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 complexity to map </a:t>
            </a:r>
            <a:r>
              <a:rPr lang="en-US" b="1" i="1" dirty="0" smtClean="0"/>
              <a:t>n</a:t>
            </a:r>
            <a:r>
              <a:rPr lang="en-US" dirty="0" smtClean="0"/>
              <a:t> sequences into 3D.</a:t>
            </a:r>
          </a:p>
          <a:p>
            <a:pPr marL="391645" indent="-293733" eaLnBrk="1" fontAlgn="auto" hangingPunct="1">
              <a:spcBef>
                <a:spcPts val="700"/>
              </a:spcBef>
              <a:spcAft>
                <a:spcPts val="0"/>
              </a:spcAft>
              <a:buSzPct val="45000"/>
              <a:buFont typeface="Wingdings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MDS can be solved using EM (SMACOF – fastest but limited) or directly by Newton's method (it’s just </a:t>
            </a:r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)</a:t>
            </a:r>
            <a:endParaRPr lang="en-US" dirty="0" smtClean="0"/>
          </a:p>
          <a:p>
            <a:pPr marL="391645" indent="-293733" eaLnBrk="1" fontAlgn="auto" hangingPunct="1">
              <a:spcBef>
                <a:spcPts val="700"/>
              </a:spcBef>
              <a:spcAft>
                <a:spcPts val="0"/>
              </a:spcAft>
              <a:buSzPct val="45000"/>
              <a:buFont typeface="Wingdings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Used robust implementation of nonlinear </a:t>
            </a:r>
            <a:r>
              <a:rPr lang="en-US" dirty="0">
                <a:sym typeface="Symbol"/>
              </a:rPr>
              <a:t>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/>
              <a:t>minimization with Levenberg-Marquardt</a:t>
            </a:r>
          </a:p>
          <a:p>
            <a:pPr marL="391645" indent="-293733" eaLnBrk="1" fontAlgn="auto" hangingPunct="1">
              <a:spcBef>
                <a:spcPts val="700"/>
              </a:spcBef>
              <a:spcAft>
                <a:spcPts val="0"/>
              </a:spcAft>
              <a:buSzPct val="45000"/>
              <a:buFont typeface="Wingdings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 smtClean="0"/>
              <a:t>3D projections visualized  in </a:t>
            </a:r>
            <a:r>
              <a:rPr lang="en-US" dirty="0" err="1" smtClean="0"/>
              <a:t>PlotViz</a:t>
            </a:r>
            <a:endParaRPr lang="en-US" dirty="0" smtClean="0"/>
          </a:p>
          <a:p>
            <a:pPr marL="391645" indent="-293733" eaLnBrk="1" fontAlgn="auto" hangingPunct="1">
              <a:spcBef>
                <a:spcPts val="700"/>
              </a:spcBef>
              <a:spcAft>
                <a:spcPts val="0"/>
              </a:spcAft>
              <a:buSzPct val="45000"/>
              <a:buFont typeface="Wingdings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endParaRPr lang="en-US" sz="600" dirty="0"/>
          </a:p>
          <a:p>
            <a:pPr marL="319974" indent="-319974" eaLnBrk="1" fontAlgn="auto" hangingPunct="1">
              <a:spcBef>
                <a:spcPts val="7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3811681" y="2115584"/>
          <a:ext cx="807840" cy="47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406224" imgH="241195" progId="Equation.3">
                  <p:embed/>
                </p:oleObj>
              </mc:Choice>
              <mc:Fallback>
                <p:oleObj name="Equation" r:id="rId3" imgW="40622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681" y="2115584"/>
                        <a:ext cx="807840" cy="479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000" y="228985"/>
            <a:ext cx="8154720" cy="990824"/>
          </a:xfrm>
        </p:spPr>
        <p:txBody>
          <a:bodyPr/>
          <a:lstStyle/>
          <a:p>
            <a:pPr eaLnBrk="1" hangingPunct="1"/>
            <a:r>
              <a:rPr lang="en-US" smtClean="0"/>
              <a:t>MDS Details</a:t>
            </a: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E3356F-7A04-4B46-AEE6-5D4D4A5C80B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3558" name="Content Placeholder 5"/>
          <p:cNvSpPr>
            <a:spLocks noGrp="1"/>
          </p:cNvSpPr>
          <p:nvPr>
            <p:ph sz="quarter" idx="1"/>
          </p:nvPr>
        </p:nvSpPr>
        <p:spPr>
          <a:xfrm>
            <a:off x="148320" y="1424310"/>
            <a:ext cx="8847360" cy="4496152"/>
          </a:xfrm>
        </p:spPr>
        <p:txBody>
          <a:bodyPr/>
          <a:lstStyle/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Input Data: 100K sequences from well-characterized prokaryotic COGs. 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Proximity measure: sequence alignment scores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Scores calculated using Needleman-Wunsch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Scores “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sqrt 4D”</a:t>
            </a:r>
            <a:r>
              <a:rPr lang="en-US" smtClean="0"/>
              <a:t> transformed and fed into MDS</a:t>
            </a:r>
          </a:p>
          <a:p>
            <a:pPr marL="711296" lvl="1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Analytic form for transformation to 4D</a:t>
            </a:r>
          </a:p>
          <a:p>
            <a:pPr marL="711296" lvl="1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>
                <a:sym typeface="Symbol" pitchFamily="18" charset="2"/>
              </a:rPr>
              <a:t></a:t>
            </a:r>
            <a:r>
              <a:rPr lang="en-US" i="1" baseline="-25000" smtClean="0">
                <a:sym typeface="Symbol" pitchFamily="18" charset="2"/>
              </a:rPr>
              <a:t>ij</a:t>
            </a:r>
            <a:r>
              <a:rPr lang="en-US" i="1" baseline="30000" smtClean="0">
                <a:sym typeface="Symbol" pitchFamily="18" charset="2"/>
              </a:rPr>
              <a:t>n </a:t>
            </a:r>
            <a:r>
              <a:rPr lang="en-US" i="1" smtClean="0">
                <a:sym typeface="Symbol" pitchFamily="18" charset="2"/>
              </a:rPr>
              <a:t>decreases dimension n &gt; 1; increases n &lt; 1</a:t>
            </a:r>
            <a:endParaRPr lang="en-US" baseline="30000" smtClean="0"/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“sqrt</a:t>
            </a:r>
            <a:r>
              <a:rPr lang="en-US" smtClean="0"/>
              <a:t> 4D” reduced dimension of distance data from 244 for  </a:t>
            </a:r>
            <a:r>
              <a:rPr lang="en-US" smtClean="0">
                <a:sym typeface="Symbol" pitchFamily="18" charset="2"/>
              </a:rPr>
              <a:t></a:t>
            </a:r>
            <a:r>
              <a:rPr lang="en-US" i="1" baseline="-25000" smtClean="0">
                <a:sym typeface="Symbol" pitchFamily="18" charset="2"/>
              </a:rPr>
              <a:t>ij</a:t>
            </a:r>
            <a:r>
              <a:rPr lang="en-US" smtClean="0"/>
              <a:t>  to14 for  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</a:t>
            </a:r>
            <a:r>
              <a:rPr lang="en-US" i="1" baseline="-25000" smtClean="0">
                <a:sym typeface="Symbol" pitchFamily="18" charset="2"/>
              </a:rPr>
              <a:t>ij</a:t>
            </a:r>
            <a:r>
              <a:rPr lang="en-US" smtClean="0"/>
              <a:t>)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Hence more uniform coverage of Euclidean space</a:t>
            </a:r>
          </a:p>
        </p:txBody>
      </p:sp>
    </p:spTree>
    <p:extLst>
      <p:ext uri="{BB962C8B-B14F-4D97-AF65-F5344CB8AC3E}">
        <p14:creationId xmlns:p14="http://schemas.microsoft.com/office/powerpoint/2010/main" val="33283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 eaLnBrk="1" hangingPunct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3D View of 100K COG Sequences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DCACFE7-A33D-427B-AADF-7E37429520F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1562566"/>
            <a:ext cx="7084800" cy="46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104929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 eaLnBrk="1" hangingPunct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Implementation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92D99A-4F3E-4984-97A3-8CFDC03C56E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400960" cy="4451508"/>
          </a:xfrm>
        </p:spPr>
        <p:txBody>
          <a:bodyPr/>
          <a:lstStyle/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NW computed in parallel on 100 node 8-core system. 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Used Twister (IU) in the Reduce phase of MapReduce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MDS Calculations performed on 768 core MS HPC cluster (32 nodes)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Scaling, parallel MPI with threading intranode 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Parallel efficiency of the code approximately 70%</a:t>
            </a:r>
          </a:p>
          <a:p>
            <a:pPr marL="391645" lvl="1" indent="-293733" eaLnBrk="1" hangingPunct="1">
              <a:spcBef>
                <a:spcPts val="703"/>
              </a:spcBef>
              <a:buClr>
                <a:schemeClr val="accent2"/>
              </a:buClr>
              <a:buSzPct val="45000"/>
              <a:buFont typeface="Wingdings" pitchFamily="2" charset="2"/>
              <a:buChar char="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/>
              <a:t>Lost efficiency due memory bandwidth saturation</a:t>
            </a:r>
            <a:r>
              <a:rPr lang="en-US" smtClean="0"/>
              <a:t> </a:t>
            </a:r>
          </a:p>
          <a:p>
            <a:pPr marL="391645" indent="-293733" eaLnBrk="1" hangingPunct="1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NW required 1 day, MDS job - 3 days. </a:t>
            </a:r>
          </a:p>
        </p:txBody>
      </p:sp>
      <p:sp>
        <p:nvSpPr>
          <p:cNvPr id="2560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192827393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 eaLnBrk="1" hangingPunct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Cluster Annotation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ECF743-5C28-41C0-B8D9-AE70ABF406E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424800" y="1562565"/>
          <a:ext cx="8432640" cy="4599837"/>
        </p:xfrm>
        <a:graphic>
          <a:graphicData uri="http://schemas.openxmlformats.org/drawingml/2006/table">
            <a:tbl>
              <a:tblPr/>
              <a:tblGrid>
                <a:gridCol w="1175040"/>
                <a:gridCol w="6151680"/>
                <a:gridCol w="1105920"/>
              </a:tblGrid>
              <a:tr h="340085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Annotation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Uniref100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COG1131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multidrug transport system, ATPase component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14406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698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COG1136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antimicrobial peptide transport system, ATPase component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7306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COG1126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polar amino acid transport system, ATPase component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4061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COG3839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sugar transport systems, ATPase component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4121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698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COG0444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dipeptide/oligopeptide/nickel transport system ATPase comp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3520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COG4608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oligopeptide transport system, ATPase component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3074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3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COG3842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ABC-type spermidine/putrescine transport systems, ATPase comp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3665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COG0333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Ribosomal protein L32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1148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COG0454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Histone acetyltransferase HPA2 and Related acetyltransferases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14085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COG0477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Permeases of the major facilitator superfamily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48590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70"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COG1028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Dehydrogenases with different specificities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37461</a:t>
                      </a:r>
                    </a:p>
                  </a:txBody>
                  <a:tcPr marL="81638" marR="81638" marT="55265" marB="4246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6" name="Date Placeholder 4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1202029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NW vs Euclidean </a:t>
            </a:r>
            <a:r>
              <a:rPr lang="en-US" dirty="0" smtClean="0"/>
              <a:t>Distances</a:t>
            </a:r>
            <a:endParaRPr lang="en-US" dirty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520876-8126-4A4E-88CD-DABA9C26EB8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565"/>
            <a:ext cx="9144000" cy="4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368241209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22960"/>
          </a:xfrm>
        </p:spPr>
        <p:txBody>
          <a:bodyPr/>
          <a:lstStyle/>
          <a:p>
            <a:r>
              <a:rPr lang="en-US" b="1" dirty="0" smtClean="0"/>
              <a:t>Some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1146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800" dirty="0" smtClean="0"/>
              <a:t>is better than many well-used optimization problems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/>
              <a:t>Started as “Elastic Net” by Durbin for Travelling Salesman Problem TSP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/>
              <a:t>Basic idea behind deterministic annealing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mean field </a:t>
            </a:r>
            <a:r>
              <a:rPr lang="en-US" sz="2800" dirty="0" smtClean="0"/>
              <a:t>approximation, which is also used </a:t>
            </a:r>
            <a:r>
              <a:rPr lang="en-US" sz="2800" dirty="0"/>
              <a:t>in “Variational Bayes” and </a:t>
            </a:r>
            <a:r>
              <a:rPr lang="en-US" sz="2800" dirty="0" smtClean="0"/>
              <a:t>“Variational inference”</a:t>
            </a:r>
          </a:p>
          <a:p>
            <a:pPr marL="342900" lvl="1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Markov chain Monte Carlo (MCMC) methods are </a:t>
            </a:r>
            <a:r>
              <a:rPr lang="en-US" dirty="0" smtClean="0"/>
              <a:t>roughly single temperature </a:t>
            </a:r>
            <a:r>
              <a:rPr lang="en-US" dirty="0" smtClean="0">
                <a:solidFill>
                  <a:srgbClr val="FF0000"/>
                </a:solidFill>
              </a:rPr>
              <a:t>simulated </a:t>
            </a:r>
            <a:r>
              <a:rPr lang="en-US" dirty="0">
                <a:solidFill>
                  <a:srgbClr val="FF0000"/>
                </a:solidFill>
              </a:rPr>
              <a:t>annealing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29075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267200"/>
            <a:ext cx="365760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Less </a:t>
            </a:r>
            <a:r>
              <a:rPr lang="en-US" sz="2400" dirty="0"/>
              <a:t>sensitive to </a:t>
            </a:r>
            <a:r>
              <a:rPr lang="en-US" sz="2400" dirty="0" smtClean="0"/>
              <a:t>initial conditions</a:t>
            </a:r>
            <a:endParaRPr lang="en-US" sz="2400" dirty="0"/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Avoid </a:t>
            </a:r>
            <a:r>
              <a:rPr lang="en-US" sz="2400" dirty="0"/>
              <a:t>local </a:t>
            </a:r>
            <a:r>
              <a:rPr lang="en-US" sz="2400" dirty="0" smtClean="0"/>
              <a:t>optima</a:t>
            </a:r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Not equivalent to trying random initial starts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 eaLnBrk="1" hangingPunct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Dendrogram of Cluster Centroids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E128F-AEFB-4EFF-9E41-B770DC06511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20" y="1631693"/>
            <a:ext cx="7257600" cy="45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32655071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 eaLnBrk="1" hangingPunct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Selected Clusters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1B34C3-4FCD-4611-89D8-FBD571D3C3F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0" y="1562564"/>
            <a:ext cx="5875200" cy="45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31813674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</p:spPr>
        <p:txBody>
          <a:bodyPr tIns="35199"/>
          <a:lstStyle/>
          <a:p>
            <a:pPr eaLnBrk="1" hangingPunct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mtClean="0"/>
              <a:t>Heatmap for Selected Clusters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4F1C70-ECDF-4124-B317-2ADCAE630ED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692"/>
            <a:ext cx="9144000" cy="45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</p:spTree>
    <p:extLst>
      <p:ext uri="{BB962C8B-B14F-4D97-AF65-F5344CB8AC3E}">
        <p14:creationId xmlns:p14="http://schemas.microsoft.com/office/powerpoint/2010/main" val="44685065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000" y="228985"/>
            <a:ext cx="8154720" cy="990824"/>
          </a:xfrm>
        </p:spPr>
        <p:txBody>
          <a:bodyPr/>
          <a:lstStyle/>
          <a:p>
            <a:r>
              <a:rPr lang="en-US" smtClean="0"/>
              <a:t>Future Steps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010"/>
            <a:ext cx="9144000" cy="4496152"/>
          </a:xfrm>
        </p:spPr>
        <p:txBody>
          <a:bodyPr/>
          <a:lstStyle/>
          <a:p>
            <a:r>
              <a:rPr lang="en-US" sz="2500"/>
              <a:t>Comparison Needleman-Wunsch v. Blast v. PSIBlast</a:t>
            </a:r>
          </a:p>
          <a:p>
            <a:pPr lvl="1"/>
            <a:r>
              <a:rPr lang="en-US" sz="2300"/>
              <a:t>NW easier as complete; Blast has missing distances</a:t>
            </a:r>
          </a:p>
          <a:p>
            <a:r>
              <a:rPr lang="en-US" sz="2500"/>
              <a:t>Different Transformations distance </a:t>
            </a:r>
            <a:r>
              <a:rPr lang="en-US" sz="2500">
                <a:sym typeface="Wingdings" pitchFamily="2" charset="2"/>
              </a:rPr>
              <a:t> monotonic function(distance) to reduce formal starting dimension (increase sigma/mean)</a:t>
            </a:r>
          </a:p>
          <a:p>
            <a:r>
              <a:rPr lang="en-US" sz="2500"/>
              <a:t>Automate cluster consensus finding as sequence that minimizes maximum distance to other sequences</a:t>
            </a:r>
          </a:p>
          <a:p>
            <a:r>
              <a:rPr lang="en-US" sz="2500"/>
              <a:t>Improve O(N</a:t>
            </a:r>
            <a:r>
              <a:rPr lang="en-US" sz="2500" baseline="30000"/>
              <a:t>2</a:t>
            </a:r>
            <a:r>
              <a:rPr lang="en-US" sz="2500"/>
              <a:t>) to O(N) complexity by interpolating new sequences to original set and only doing small regions with O(N</a:t>
            </a:r>
            <a:r>
              <a:rPr lang="en-US" sz="2500" baseline="30000"/>
              <a:t>2</a:t>
            </a:r>
            <a:r>
              <a:rPr lang="en-US" sz="2500"/>
              <a:t>)</a:t>
            </a:r>
          </a:p>
          <a:p>
            <a:pPr lvl="1"/>
            <a:r>
              <a:rPr lang="en-US" sz="2500"/>
              <a:t>Successful in metagenomics</a:t>
            </a:r>
          </a:p>
          <a:p>
            <a:pPr lvl="1"/>
            <a:r>
              <a:rPr lang="en-US" sz="2500"/>
              <a:t>Can use Oct-tree from 3D mapping or set of consensus vectors</a:t>
            </a:r>
          </a:p>
          <a:p>
            <a:pPr lvl="1"/>
            <a:r>
              <a:rPr lang="en-US" sz="2500"/>
              <a:t>Some clusters diffuse?</a:t>
            </a:r>
          </a:p>
          <a:p>
            <a:endParaRPr lang="en-US" sz="250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957A1DA-CE18-47C2-80B9-2F398EFAD23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E6CD88B-DBA8-4167-A4B6-2B836DBD371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2773" name="Picture 2" descr="http://salsahpc.indiana.edu/manxcat/cog_95672_blast_normalized_bitscore_tm10_tp6_sammon/Manxcat_cog_blast_95672_transm10_transp6_numdistcut0_unsetdist%28gt0.96%29_samm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" y="27365"/>
            <a:ext cx="9123840" cy="68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6438241" y="249147"/>
            <a:ext cx="2328480" cy="990824"/>
          </a:xfrm>
        </p:spPr>
        <p:txBody>
          <a:bodyPr/>
          <a:lstStyle/>
          <a:p>
            <a:r>
              <a:rPr lang="en-US" smtClean="0"/>
              <a:t>Blast</a:t>
            </a:r>
            <a:r>
              <a:rPr lang="en-US" baseline="3000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38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3397F9-D91D-4538-8672-F1B7CB7B9D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3797" name="Picture 2" descr="http://salsahpc.indiana.edu/manxcat/cog_95672_blast_normalized_bitscore_tm10_tp6_sammon/whole-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/>
          <a:stretch>
            <a:fillRect/>
          </a:stretch>
        </p:blipFill>
        <p:spPr bwMode="auto">
          <a:xfrm>
            <a:off x="28802" y="0"/>
            <a:ext cx="7296480" cy="68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6852960" y="2530346"/>
            <a:ext cx="2291040" cy="990824"/>
          </a:xfrm>
        </p:spPr>
        <p:txBody>
          <a:bodyPr/>
          <a:lstStyle/>
          <a:p>
            <a:r>
              <a:rPr lang="en-US" smtClean="0"/>
              <a:t>Full Data</a:t>
            </a:r>
            <a:br>
              <a:rPr lang="en-US" smtClean="0"/>
            </a:br>
            <a:r>
              <a:rPr lang="en-US" smtClean="0"/>
              <a:t>Blast</a:t>
            </a:r>
            <a:r>
              <a:rPr lang="en-US" baseline="30000" smtClean="0"/>
              <a:t>6</a:t>
            </a:r>
            <a:br>
              <a:rPr lang="en-US" baseline="30000" smtClean="0"/>
            </a:br>
            <a:r>
              <a:rPr lang="en-US" smtClean="0"/>
              <a:t>Original</a:t>
            </a:r>
            <a:br>
              <a:rPr lang="en-US" smtClean="0"/>
            </a:br>
            <a:r>
              <a:rPr lang="en-US" smtClean="0"/>
              <a:t>run has 0.96 cut</a:t>
            </a:r>
          </a:p>
        </p:txBody>
      </p:sp>
    </p:spTree>
    <p:extLst>
      <p:ext uri="{BB962C8B-B14F-4D97-AF65-F5344CB8AC3E}">
        <p14:creationId xmlns:p14="http://schemas.microsoft.com/office/powerpoint/2010/main" val="869602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ECMLS 2012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775F55"/>
                </a:solidFill>
              </a:rPr>
              <a:t>Visualizing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5A76C23-5973-4B6E-B181-DF5B5E79632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4821" name="Title 1"/>
          <p:cNvSpPr>
            <a:spLocks noGrp="1"/>
          </p:cNvSpPr>
          <p:nvPr>
            <p:ph type="title"/>
          </p:nvPr>
        </p:nvSpPr>
        <p:spPr>
          <a:xfrm>
            <a:off x="6852960" y="3221619"/>
            <a:ext cx="2291040" cy="990824"/>
          </a:xfrm>
        </p:spPr>
        <p:txBody>
          <a:bodyPr/>
          <a:lstStyle/>
          <a:p>
            <a:r>
              <a:rPr lang="en-US" smtClean="0"/>
              <a:t>Cluster Data</a:t>
            </a:r>
            <a:br>
              <a:rPr lang="en-US" smtClean="0"/>
            </a:br>
            <a:r>
              <a:rPr lang="en-US" smtClean="0"/>
              <a:t>Blast</a:t>
            </a:r>
            <a:r>
              <a:rPr lang="en-US" baseline="30000" smtClean="0"/>
              <a:t>6</a:t>
            </a:r>
            <a:br>
              <a:rPr lang="en-US" baseline="30000" smtClean="0"/>
            </a:br>
            <a:r>
              <a:rPr lang="en-US" smtClean="0"/>
              <a:t>Original</a:t>
            </a:r>
            <a:br>
              <a:rPr lang="en-US" smtClean="0"/>
            </a:br>
            <a:r>
              <a:rPr lang="en-US" smtClean="0"/>
              <a:t>run has 0.96 cut</a:t>
            </a:r>
          </a:p>
        </p:txBody>
      </p:sp>
      <p:pic>
        <p:nvPicPr>
          <p:cNvPr id="34822" name="Picture 2" descr="http://salsahpc.indiana.edu/manxcat/cog_95672_blast_normalized_bitscore_tm10_tp6_sammon/selected-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880" cy="68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5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ounded Rectangle 221"/>
          <p:cNvSpPr/>
          <p:nvPr/>
        </p:nvSpPr>
        <p:spPr>
          <a:xfrm>
            <a:off x="4800600" y="2514600"/>
            <a:ext cx="3657600" cy="419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77" y="838200"/>
            <a:ext cx="8229600" cy="850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DACIDR                            Flow Chart</a:t>
            </a:r>
            <a:endParaRPr lang="en-US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4030980" y="990600"/>
            <a:ext cx="838200" cy="906103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16S </a:t>
            </a:r>
            <a:r>
              <a:rPr lang="en-US" sz="1200" b="1" dirty="0" err="1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rRNA</a:t>
            </a:r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 Data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79915" y="3628294"/>
            <a:ext cx="9906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All-Pair Sequence Alignment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562534" y="4676092"/>
            <a:ext cx="1447800" cy="518587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Heuristic Interpolation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971800" y="3581400"/>
            <a:ext cx="9906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Pairwise Clustering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81300" y="4632048"/>
            <a:ext cx="13716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Multidimensional Scaling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737477" y="4593948"/>
            <a:ext cx="1075477" cy="68580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Dissimilarity Matrix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5067300" y="4532584"/>
            <a:ext cx="1009650" cy="821227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Sample Clustering Result</a:t>
            </a:r>
          </a:p>
        </p:txBody>
      </p:sp>
      <p:sp>
        <p:nvSpPr>
          <p:cNvPr id="11" name="Flowchart: Multidocument 10"/>
          <p:cNvSpPr/>
          <p:nvPr/>
        </p:nvSpPr>
        <p:spPr>
          <a:xfrm>
            <a:off x="6562534" y="5727131"/>
            <a:ext cx="1255649" cy="909050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Target Dimension Result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802380" y="5876856"/>
            <a:ext cx="12954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Visualization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4" idx="2"/>
            <a:endCxn id="60" idx="0"/>
          </p:cNvCxnSpPr>
          <p:nvPr/>
        </p:nvCxnSpPr>
        <p:spPr>
          <a:xfrm rot="5400000">
            <a:off x="2476001" y="777554"/>
            <a:ext cx="830958" cy="30006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2"/>
            <a:endCxn id="59" idx="0"/>
          </p:cNvCxnSpPr>
          <p:nvPr/>
        </p:nvCxnSpPr>
        <p:spPr>
          <a:xfrm rot="16200000" flipH="1">
            <a:off x="5466371" y="787811"/>
            <a:ext cx="861436" cy="30105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9" idx="0"/>
          </p:cNvCxnSpPr>
          <p:nvPr/>
        </p:nvCxnSpPr>
        <p:spPr>
          <a:xfrm rot="16200000" flipH="1">
            <a:off x="1097188" y="4415920"/>
            <a:ext cx="356054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3"/>
            <a:endCxn id="7" idx="1"/>
          </p:cNvCxnSpPr>
          <p:nvPr/>
        </p:nvCxnSpPr>
        <p:spPr>
          <a:xfrm flipV="1">
            <a:off x="1812954" y="3886200"/>
            <a:ext cx="1158846" cy="10506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3"/>
            <a:endCxn id="8" idx="1"/>
          </p:cNvCxnSpPr>
          <p:nvPr/>
        </p:nvCxnSpPr>
        <p:spPr>
          <a:xfrm>
            <a:off x="1812954" y="4936848"/>
            <a:ext cx="96834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10" idx="1"/>
          </p:cNvCxnSpPr>
          <p:nvPr/>
        </p:nvCxnSpPr>
        <p:spPr>
          <a:xfrm>
            <a:off x="3962400" y="3886200"/>
            <a:ext cx="1104900" cy="10569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  <a:endCxn id="10" idx="1"/>
          </p:cNvCxnSpPr>
          <p:nvPr/>
        </p:nvCxnSpPr>
        <p:spPr>
          <a:xfrm>
            <a:off x="4152900" y="4936848"/>
            <a:ext cx="9144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3"/>
            <a:endCxn id="6" idx="1"/>
          </p:cNvCxnSpPr>
          <p:nvPr/>
        </p:nvCxnSpPr>
        <p:spPr>
          <a:xfrm flipV="1">
            <a:off x="6076950" y="4935386"/>
            <a:ext cx="485584" cy="78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11" idx="0"/>
          </p:cNvCxnSpPr>
          <p:nvPr/>
        </p:nvCxnSpPr>
        <p:spPr>
          <a:xfrm rot="5400000">
            <a:off x="7015363" y="5456060"/>
            <a:ext cx="532452" cy="96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1"/>
            <a:endCxn id="12" idx="3"/>
          </p:cNvCxnSpPr>
          <p:nvPr/>
        </p:nvCxnSpPr>
        <p:spPr>
          <a:xfrm rot="10800000">
            <a:off x="5097780" y="6181656"/>
            <a:ext cx="146475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Flowchart: Multidocument 58"/>
          <p:cNvSpPr/>
          <p:nvPr/>
        </p:nvSpPr>
        <p:spPr>
          <a:xfrm>
            <a:off x="6925620" y="2723825"/>
            <a:ext cx="838200" cy="906103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Out-sample Set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0" name="Flowchart: Multidocument 59"/>
          <p:cNvSpPr/>
          <p:nvPr/>
        </p:nvSpPr>
        <p:spPr>
          <a:xfrm>
            <a:off x="914400" y="2693347"/>
            <a:ext cx="838200" cy="644213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Sample Set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cxnSp>
        <p:nvCxnSpPr>
          <p:cNvPr id="64" name="Elbow Connector 63"/>
          <p:cNvCxnSpPr>
            <a:stCxn id="60" idx="2"/>
            <a:endCxn id="5" idx="0"/>
          </p:cNvCxnSpPr>
          <p:nvPr/>
        </p:nvCxnSpPr>
        <p:spPr>
          <a:xfrm rot="16200000" flipH="1">
            <a:off x="1117649" y="3470727"/>
            <a:ext cx="31513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59" idx="2"/>
            <a:endCxn id="6" idx="0"/>
          </p:cNvCxnSpPr>
          <p:nvPr/>
        </p:nvCxnSpPr>
        <p:spPr>
          <a:xfrm rot="5400000">
            <a:off x="6746195" y="4135853"/>
            <a:ext cx="108047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12" idx="1"/>
          </p:cNvCxnSpPr>
          <p:nvPr/>
        </p:nvCxnSpPr>
        <p:spPr>
          <a:xfrm rot="10800000">
            <a:off x="2392378" y="6168254"/>
            <a:ext cx="1410003" cy="134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737477" y="5727132"/>
            <a:ext cx="1654901" cy="8260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Further Analysis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60" grpId="0" animBg="1"/>
      <p:bldP spid="2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Input: Sample Set Result/Out-sample Set FASTA File</a:t>
            </a:r>
          </a:p>
          <a:p>
            <a:r>
              <a:rPr lang="en-US" sz="2400" b="1" dirty="0" smtClean="0"/>
              <a:t>Output: Full Set Result.</a:t>
            </a:r>
          </a:p>
          <a:p>
            <a:r>
              <a:rPr lang="en-US" sz="2400" dirty="0" smtClean="0"/>
              <a:t>SMACOF uses </a:t>
            </a:r>
            <a:r>
              <a:rPr lang="en-US" sz="2400" i="1" dirty="0" smtClean="0"/>
              <a:t>O(N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) </a:t>
            </a:r>
            <a:r>
              <a:rPr lang="en-US" sz="2400" dirty="0" smtClean="0"/>
              <a:t>memory, which could be a limitation for million-scale dataset</a:t>
            </a:r>
          </a:p>
          <a:p>
            <a:r>
              <a:rPr lang="en-US" sz="2400" dirty="0" smtClean="0"/>
              <a:t>MI-MDS finds k nearest neighbor (k-NN) points in the sample set for sequences in the out-sample set. Then use this k points to determine the out-sample dimension reduction result.</a:t>
            </a:r>
          </a:p>
          <a:p>
            <a:r>
              <a:rPr lang="en-US" sz="2400" dirty="0" smtClean="0"/>
              <a:t>It doesn’t need </a:t>
            </a:r>
            <a:r>
              <a:rPr lang="en-US" sz="2400" i="1" dirty="0" smtClean="0"/>
              <a:t>O(N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 memory and can be pleasingly parallelized.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ounded Rectangle 221"/>
          <p:cNvSpPr/>
          <p:nvPr/>
        </p:nvSpPr>
        <p:spPr>
          <a:xfrm>
            <a:off x="457200" y="5562600"/>
            <a:ext cx="76962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77" y="838200"/>
            <a:ext cx="8229600" cy="850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DACIDR                            Flow Chart</a:t>
            </a:r>
            <a:endParaRPr lang="en-US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4030980" y="990600"/>
            <a:ext cx="838200" cy="906103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16S </a:t>
            </a:r>
            <a:r>
              <a:rPr lang="en-US" sz="1200" b="1" dirty="0" err="1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rRNA</a:t>
            </a:r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 Data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79915" y="3628294"/>
            <a:ext cx="9906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All-Pair Sequence Alignment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562534" y="4676092"/>
            <a:ext cx="1447800" cy="518587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Heuristic Interpolation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971800" y="3581400"/>
            <a:ext cx="9906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Pairwise Clustering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81300" y="4632048"/>
            <a:ext cx="13716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Multidimensional Scaling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737477" y="4593948"/>
            <a:ext cx="1075477" cy="68580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Dissimilarity Matrix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5067300" y="4532584"/>
            <a:ext cx="1009650" cy="821227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Sample Clustering Result</a:t>
            </a:r>
          </a:p>
        </p:txBody>
      </p:sp>
      <p:sp>
        <p:nvSpPr>
          <p:cNvPr id="11" name="Flowchart: Multidocument 10"/>
          <p:cNvSpPr/>
          <p:nvPr/>
        </p:nvSpPr>
        <p:spPr>
          <a:xfrm>
            <a:off x="6562534" y="5727131"/>
            <a:ext cx="1255649" cy="909050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Target Dimension Result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802380" y="5876856"/>
            <a:ext cx="1295400" cy="6096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Visualization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4" idx="2"/>
            <a:endCxn id="60" idx="0"/>
          </p:cNvCxnSpPr>
          <p:nvPr/>
        </p:nvCxnSpPr>
        <p:spPr>
          <a:xfrm rot="5400000">
            <a:off x="2476001" y="777554"/>
            <a:ext cx="830958" cy="30006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2"/>
            <a:endCxn id="59" idx="0"/>
          </p:cNvCxnSpPr>
          <p:nvPr/>
        </p:nvCxnSpPr>
        <p:spPr>
          <a:xfrm rot="16200000" flipH="1">
            <a:off x="5466371" y="787811"/>
            <a:ext cx="861436" cy="30105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9" idx="0"/>
          </p:cNvCxnSpPr>
          <p:nvPr/>
        </p:nvCxnSpPr>
        <p:spPr>
          <a:xfrm rot="16200000" flipH="1">
            <a:off x="1097188" y="4415920"/>
            <a:ext cx="356054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3"/>
            <a:endCxn id="7" idx="1"/>
          </p:cNvCxnSpPr>
          <p:nvPr/>
        </p:nvCxnSpPr>
        <p:spPr>
          <a:xfrm flipV="1">
            <a:off x="1812954" y="3886200"/>
            <a:ext cx="1158846" cy="10506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3"/>
            <a:endCxn id="8" idx="1"/>
          </p:cNvCxnSpPr>
          <p:nvPr/>
        </p:nvCxnSpPr>
        <p:spPr>
          <a:xfrm>
            <a:off x="1812954" y="4936848"/>
            <a:ext cx="96834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10" idx="1"/>
          </p:cNvCxnSpPr>
          <p:nvPr/>
        </p:nvCxnSpPr>
        <p:spPr>
          <a:xfrm>
            <a:off x="3962400" y="3886200"/>
            <a:ext cx="1104900" cy="10569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  <a:endCxn id="10" idx="1"/>
          </p:cNvCxnSpPr>
          <p:nvPr/>
        </p:nvCxnSpPr>
        <p:spPr>
          <a:xfrm>
            <a:off x="4152900" y="4936848"/>
            <a:ext cx="9144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3"/>
            <a:endCxn id="6" idx="1"/>
          </p:cNvCxnSpPr>
          <p:nvPr/>
        </p:nvCxnSpPr>
        <p:spPr>
          <a:xfrm flipV="1">
            <a:off x="6076950" y="4935386"/>
            <a:ext cx="485584" cy="78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11" idx="0"/>
          </p:cNvCxnSpPr>
          <p:nvPr/>
        </p:nvCxnSpPr>
        <p:spPr>
          <a:xfrm rot="5400000">
            <a:off x="7015363" y="5456060"/>
            <a:ext cx="532452" cy="96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1"/>
            <a:endCxn id="12" idx="3"/>
          </p:cNvCxnSpPr>
          <p:nvPr/>
        </p:nvCxnSpPr>
        <p:spPr>
          <a:xfrm rot="10800000">
            <a:off x="5097780" y="6181656"/>
            <a:ext cx="146475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Flowchart: Multidocument 58"/>
          <p:cNvSpPr/>
          <p:nvPr/>
        </p:nvSpPr>
        <p:spPr>
          <a:xfrm>
            <a:off x="6925620" y="2723825"/>
            <a:ext cx="838200" cy="906103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Out-sample Set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0" name="Flowchart: Multidocument 59"/>
          <p:cNvSpPr/>
          <p:nvPr/>
        </p:nvSpPr>
        <p:spPr>
          <a:xfrm>
            <a:off x="914400" y="2693347"/>
            <a:ext cx="838200" cy="644213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Calibri"/>
                <a:cs typeface="Times New Roman" pitchFamily="18" charset="0"/>
              </a:rPr>
              <a:t>Sample Set</a:t>
            </a:r>
            <a:endParaRPr lang="en-US" sz="1200" b="1" dirty="0">
              <a:solidFill>
                <a:prstClr val="white">
                  <a:lumMod val="95000"/>
                </a:prstClr>
              </a:solidFill>
              <a:latin typeface="Calibri"/>
              <a:cs typeface="Times New Roman" pitchFamily="18" charset="0"/>
            </a:endParaRPr>
          </a:p>
        </p:txBody>
      </p:sp>
      <p:cxnSp>
        <p:nvCxnSpPr>
          <p:cNvPr id="64" name="Elbow Connector 63"/>
          <p:cNvCxnSpPr>
            <a:stCxn id="60" idx="2"/>
            <a:endCxn id="5" idx="0"/>
          </p:cNvCxnSpPr>
          <p:nvPr/>
        </p:nvCxnSpPr>
        <p:spPr>
          <a:xfrm rot="16200000" flipH="1">
            <a:off x="1117649" y="3470727"/>
            <a:ext cx="31513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59" idx="2"/>
            <a:endCxn id="6" idx="0"/>
          </p:cNvCxnSpPr>
          <p:nvPr/>
        </p:nvCxnSpPr>
        <p:spPr>
          <a:xfrm rot="5400000">
            <a:off x="6746195" y="4135853"/>
            <a:ext cx="108047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12" idx="1"/>
          </p:cNvCxnSpPr>
          <p:nvPr/>
        </p:nvCxnSpPr>
        <p:spPr>
          <a:xfrm rot="10800000">
            <a:off x="2392378" y="6168254"/>
            <a:ext cx="1410003" cy="134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737477" y="5727132"/>
            <a:ext cx="1654901" cy="8260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Further Analysis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(Our) Uses 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9" y="685800"/>
            <a:ext cx="9067800" cy="5334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 Generative Topographic Mapping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Multidimensional Scaling) MDS </a:t>
            </a:r>
            <a:r>
              <a:rPr lang="en-US" sz="2400" dirty="0" smtClean="0">
                <a:solidFill>
                  <a:srgbClr val="000000"/>
                </a:solidFill>
              </a:rPr>
              <a:t>(Just use pairwise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</a:t>
            </a:r>
            <a:r>
              <a:rPr lang="en-US" sz="2800" dirty="0" smtClean="0">
                <a:solidFill>
                  <a:srgbClr val="FF0000"/>
                </a:solidFill>
              </a:rPr>
              <a:t>HMM</a:t>
            </a:r>
            <a:r>
              <a:rPr lang="en-US" sz="2800" dirty="0" smtClean="0"/>
              <a:t> &amp;  </a:t>
            </a:r>
            <a:r>
              <a:rPr lang="en-US" sz="28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less study)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for finding “hidden factors”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PlotViz3 to visualize the 3D plot generated in previous step.</a:t>
            </a:r>
          </a:p>
          <a:p>
            <a:r>
              <a:rPr lang="en-US" dirty="0" smtClean="0"/>
              <a:t>It can show the sequence name, highlight interesting points, even remotely connect to HPC cluster and do dimension reduction and streaming back result.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71067"/>
            <a:ext cx="1778809" cy="157831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79634"/>
            <a:ext cx="1759498" cy="156118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00600"/>
            <a:ext cx="1735869" cy="154021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362200" y="5486399"/>
            <a:ext cx="838200" cy="16050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81600" y="5494507"/>
            <a:ext cx="762000" cy="15239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1178" y="5201375"/>
            <a:ext cx="102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Zoom 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3405" y="5117067"/>
            <a:ext cx="83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Rotate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Sequence Partition Tree is a method inspired by Barnes-Hut Tree used in </a:t>
            </a:r>
            <a:r>
              <a:rPr lang="en-US" dirty="0"/>
              <a:t>astrophysics </a:t>
            </a:r>
            <a:r>
              <a:rPr lang="en-US" dirty="0" smtClean="0"/>
              <a:t>simulations.</a:t>
            </a:r>
          </a:p>
          <a:p>
            <a:r>
              <a:rPr lang="en-US" dirty="0" smtClean="0"/>
              <a:t>SSP-Tree is an </a:t>
            </a:r>
            <a:r>
              <a:rPr lang="en-US" dirty="0" err="1" smtClean="0"/>
              <a:t>octree</a:t>
            </a:r>
            <a:r>
              <a:rPr lang="en-US" dirty="0" smtClean="0"/>
              <a:t> to partition the sample sequence space in 3D.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551977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3843371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615933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4615933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22006" y="4612915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F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79206" y="4612915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Cambria" pitchFamily="18" charset="0"/>
            </a:endParaRPr>
          </a:p>
        </p:txBody>
      </p:sp>
      <p:cxnSp>
        <p:nvCxnSpPr>
          <p:cNvPr id="10" name="Straight Connector 9"/>
          <p:cNvCxnSpPr>
            <a:stCxn id="6" idx="0"/>
            <a:endCxn id="5" idx="4"/>
          </p:cNvCxnSpPr>
          <p:nvPr/>
        </p:nvCxnSpPr>
        <p:spPr>
          <a:xfrm flipV="1">
            <a:off x="2209800" y="4148171"/>
            <a:ext cx="685800" cy="467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5" idx="4"/>
          </p:cNvCxnSpPr>
          <p:nvPr/>
        </p:nvCxnSpPr>
        <p:spPr>
          <a:xfrm flipV="1">
            <a:off x="2667000" y="4148171"/>
            <a:ext cx="228600" cy="467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  <a:endCxn id="5" idx="4"/>
          </p:cNvCxnSpPr>
          <p:nvPr/>
        </p:nvCxnSpPr>
        <p:spPr>
          <a:xfrm flipH="1" flipV="1">
            <a:off x="2895600" y="4148171"/>
            <a:ext cx="178806" cy="464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  <a:endCxn id="5" idx="4"/>
          </p:cNvCxnSpPr>
          <p:nvPr/>
        </p:nvCxnSpPr>
        <p:spPr>
          <a:xfrm flipH="1" flipV="1">
            <a:off x="2895600" y="4148171"/>
            <a:ext cx="636006" cy="464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46564" y="5291171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B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5291171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6" idx="4"/>
            <a:endCxn id="14" idx="0"/>
          </p:cNvCxnSpPr>
          <p:nvPr/>
        </p:nvCxnSpPr>
        <p:spPr>
          <a:xfrm flipH="1">
            <a:off x="1898964" y="4920733"/>
            <a:ext cx="310836" cy="37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5" idx="0"/>
          </p:cNvCxnSpPr>
          <p:nvPr/>
        </p:nvCxnSpPr>
        <p:spPr>
          <a:xfrm>
            <a:off x="2209800" y="4920733"/>
            <a:ext cx="152400" cy="37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24400" y="3625333"/>
            <a:ext cx="2438400" cy="228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3628351"/>
            <a:ext cx="1219200" cy="11369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3628351"/>
            <a:ext cx="1219200" cy="11369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4765315"/>
            <a:ext cx="1219200" cy="11460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4768333"/>
            <a:ext cx="609600" cy="5699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5338324"/>
            <a:ext cx="609600" cy="573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95400" y="5283061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90800" y="5291171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>
            <a:stCxn id="24" idx="7"/>
            <a:endCxn id="6" idx="4"/>
          </p:cNvCxnSpPr>
          <p:nvPr/>
        </p:nvCxnSpPr>
        <p:spPr>
          <a:xfrm flipV="1">
            <a:off x="1555563" y="4920733"/>
            <a:ext cx="654237" cy="406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6" idx="4"/>
          </p:cNvCxnSpPr>
          <p:nvPr/>
        </p:nvCxnSpPr>
        <p:spPr>
          <a:xfrm flipH="1" flipV="1">
            <a:off x="2209800" y="4920733"/>
            <a:ext cx="533400" cy="37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35517" y="5307203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G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81743" y="5307203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H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9" idx="4"/>
            <a:endCxn id="28" idx="0"/>
          </p:cNvCxnSpPr>
          <p:nvPr/>
        </p:nvCxnSpPr>
        <p:spPr>
          <a:xfrm flipH="1">
            <a:off x="3287917" y="4917715"/>
            <a:ext cx="243689" cy="389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4"/>
            <a:endCxn id="29" idx="0"/>
          </p:cNvCxnSpPr>
          <p:nvPr/>
        </p:nvCxnSpPr>
        <p:spPr>
          <a:xfrm>
            <a:off x="3531606" y="4917715"/>
            <a:ext cx="302537" cy="389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400" y="4771352"/>
            <a:ext cx="609600" cy="5699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5341343"/>
            <a:ext cx="609600" cy="5699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38433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181600" y="51387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57800" y="53673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51387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00800" y="53673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53200" y="52149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29400" y="53673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81800" y="39957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800" y="505959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0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5000" y="506257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1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23636" y="505959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2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23636" y="437379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4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19054" y="437677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5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506257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3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6600" y="506257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6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3800" y="506257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7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3200" y="353559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0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19336" y="437379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1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5200" y="437379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Cambria" pitchFamily="18" charset="0"/>
              </a:rPr>
              <a:t>2</a:t>
            </a:r>
            <a:endParaRPr lang="en-US" sz="1400" b="1" i="1" baseline="-25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84120" y="6031468"/>
            <a:ext cx="458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 example for SSP-Tree in 2D with 8 points</a:t>
            </a:r>
          </a:p>
        </p:txBody>
      </p:sp>
      <p:sp>
        <p:nvSpPr>
          <p:cNvPr id="55" name="Oval 54"/>
          <p:cNvSpPr/>
          <p:nvPr/>
        </p:nvSpPr>
        <p:spPr>
          <a:xfrm>
            <a:off x="6553200" y="5213482"/>
            <a:ext cx="114300" cy="114216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57800" y="5365882"/>
            <a:ext cx="114300" cy="114216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743700" y="3962400"/>
            <a:ext cx="114300" cy="114216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181600" y="3810000"/>
            <a:ext cx="114300" cy="114216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24400" y="3628351"/>
            <a:ext cx="2438400" cy="228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24400" y="3631369"/>
            <a:ext cx="1219200" cy="1136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43600" y="3631369"/>
            <a:ext cx="1219200" cy="1136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43600" y="4768333"/>
            <a:ext cx="1219200" cy="1146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MI-MDS has to compare every out-sample point to every sample point to find k-NN points</a:t>
            </a:r>
          </a:p>
          <a:p>
            <a:r>
              <a:rPr lang="en-US" dirty="0" smtClean="0"/>
              <a:t>HI-MDS compare with each center point of each tree node, and searches k-NN points from top to bottom</a:t>
            </a:r>
          </a:p>
          <a:p>
            <a:r>
              <a:rPr lang="en-US" dirty="0" smtClean="0"/>
              <a:t>HE-MDS directly search nearest terminal node and find k-NN points within that node or its nearest nodes.</a:t>
            </a:r>
          </a:p>
          <a:p>
            <a:r>
              <a:rPr lang="en-US" dirty="0" smtClean="0"/>
              <a:t>Computation complexity</a:t>
            </a:r>
          </a:p>
          <a:p>
            <a:pPr lvl="1"/>
            <a:r>
              <a:rPr lang="en-US" dirty="0" smtClean="0"/>
              <a:t>MI-MDS: </a:t>
            </a:r>
            <a:r>
              <a:rPr lang="en-US" i="1" dirty="0" smtClean="0"/>
              <a:t>O(NM)</a:t>
            </a:r>
          </a:p>
          <a:p>
            <a:pPr lvl="1"/>
            <a:r>
              <a:rPr lang="en-US" dirty="0" smtClean="0"/>
              <a:t>HI-MDS: </a:t>
            </a:r>
            <a:r>
              <a:rPr lang="en-US" i="1" dirty="0" smtClean="0"/>
              <a:t>O(</a:t>
            </a:r>
            <a:r>
              <a:rPr lang="en-US" i="1" dirty="0" err="1" smtClean="0"/>
              <a:t>NlogM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HE-MDS: </a:t>
            </a:r>
            <a:r>
              <a:rPr lang="en-US" i="1" dirty="0" smtClean="0"/>
              <a:t>O(N(N</a:t>
            </a:r>
            <a:r>
              <a:rPr lang="en-US" i="1" baseline="-25000" dirty="0" smtClean="0"/>
              <a:t>T</a:t>
            </a:r>
            <a:r>
              <a:rPr lang="en-US" i="1" dirty="0" smtClean="0"/>
              <a:t> + M</a:t>
            </a:r>
            <a:r>
              <a:rPr lang="en-US" i="1" baseline="-25000" dirty="0" smtClean="0"/>
              <a:t>T</a:t>
            </a:r>
            <a:r>
              <a:rPr lang="en-US" i="1" dirty="0" smtClean="0"/>
              <a:t>))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34840"/>
            <a:ext cx="2168525" cy="188214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05773" y="6400800"/>
            <a:ext cx="193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3D plot after HE-MI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91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Terminal nodes can be divided into: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: Inter-galactic void</a:t>
            </a:r>
          </a:p>
          <a:p>
            <a:pPr lvl="1"/>
            <a:r>
              <a:rPr lang="en-US" i="1" dirty="0" smtClean="0"/>
              <a:t>U</a:t>
            </a:r>
            <a:r>
              <a:rPr lang="en-US" dirty="0" smtClean="0"/>
              <a:t>: Undecided node</a:t>
            </a:r>
          </a:p>
          <a:p>
            <a:pPr lvl="1"/>
            <a:r>
              <a:rPr lang="en-US" i="1" dirty="0" smtClean="0"/>
              <a:t>G</a:t>
            </a:r>
            <a:r>
              <a:rPr lang="en-US" dirty="0" smtClean="0"/>
              <a:t>: Decided node</a:t>
            </a:r>
          </a:p>
          <a:p>
            <a:r>
              <a:rPr lang="en-US" dirty="0" smtClean="0"/>
              <a:t>Take </a:t>
            </a:r>
            <a:r>
              <a:rPr lang="en-US" i="1" dirty="0" smtClean="0"/>
              <a:t>H(t)</a:t>
            </a:r>
            <a:r>
              <a:rPr lang="en-US" dirty="0" smtClean="0"/>
              <a:t> to determine if a terminal node </a:t>
            </a:r>
            <a:r>
              <a:rPr lang="en-US" i="1" dirty="0" smtClean="0"/>
              <a:t>t</a:t>
            </a:r>
            <a:r>
              <a:rPr lang="en-US" dirty="0" smtClean="0"/>
              <a:t> should be assigned to </a:t>
            </a:r>
            <a:r>
              <a:rPr lang="en-US" i="1" dirty="0" smtClean="0"/>
              <a:t>V</a:t>
            </a:r>
          </a:p>
          <a:p>
            <a:r>
              <a:rPr lang="en-US" dirty="0" smtClean="0"/>
              <a:t>Take a fraction function </a:t>
            </a:r>
            <a:r>
              <a:rPr lang="en-US" i="1" dirty="0" smtClean="0"/>
              <a:t>F(t)</a:t>
            </a:r>
            <a:r>
              <a:rPr lang="en-US" dirty="0" smtClean="0"/>
              <a:t> to determine if a terminal node </a:t>
            </a:r>
            <a:r>
              <a:rPr lang="en-US" i="1" dirty="0" smtClean="0"/>
              <a:t>t</a:t>
            </a:r>
            <a:r>
              <a:rPr lang="en-US" dirty="0" smtClean="0"/>
              <a:t> should be assigned to </a:t>
            </a:r>
            <a:r>
              <a:rPr lang="en-US" i="1" dirty="0" smtClean="0"/>
              <a:t>G.</a:t>
            </a:r>
          </a:p>
          <a:p>
            <a:r>
              <a:rPr lang="en-US" dirty="0" smtClean="0"/>
              <a:t>Update center points of each terminal node</a:t>
            </a:r>
            <a:r>
              <a:rPr lang="en-US" i="1" dirty="0" smtClean="0"/>
              <a:t> t </a:t>
            </a:r>
            <a:r>
              <a:rPr lang="en-US" dirty="0" smtClean="0"/>
              <a:t>at the end of each iteration.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1821180"/>
            <a:ext cx="2232660" cy="198882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4419600"/>
            <a:ext cx="2209800" cy="19812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35606" y="1457682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Before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7036" y="4050268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After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389120"/>
          </a:xfrm>
        </p:spPr>
        <p:txBody>
          <a:bodyPr/>
          <a:lstStyle/>
          <a:p>
            <a:r>
              <a:rPr lang="en-US" dirty="0" smtClean="0"/>
              <a:t>DACIDR create an initial clustering result </a:t>
            </a:r>
            <a:r>
              <a:rPr lang="en-US" i="1" dirty="0" smtClean="0"/>
              <a:t>W = {w</a:t>
            </a:r>
            <a:r>
              <a:rPr lang="en-US" i="1" baseline="-25000" dirty="0" smtClean="0"/>
              <a:t>1</a:t>
            </a:r>
            <a:r>
              <a:rPr lang="en-US" i="1" dirty="0" smtClean="0"/>
              <a:t>, w</a:t>
            </a:r>
            <a:r>
              <a:rPr lang="en-US" i="1" baseline="-25000" dirty="0" smtClean="0"/>
              <a:t>2</a:t>
            </a:r>
            <a:r>
              <a:rPr lang="en-US" i="1" dirty="0" smtClean="0"/>
              <a:t>, w</a:t>
            </a:r>
            <a:r>
              <a:rPr lang="en-US" i="1" baseline="-25000" dirty="0" smtClean="0"/>
              <a:t>3</a:t>
            </a:r>
            <a:r>
              <a:rPr lang="en-US" i="1" dirty="0" smtClean="0"/>
              <a:t>, … w</a:t>
            </a:r>
            <a:r>
              <a:rPr lang="en-US" i="1" baseline="-25000" dirty="0" smtClean="0"/>
              <a:t>r</a:t>
            </a:r>
            <a:r>
              <a:rPr lang="en-US" i="1" dirty="0" smtClean="0"/>
              <a:t>}. </a:t>
            </a:r>
          </a:p>
          <a:p>
            <a:r>
              <a:rPr lang="en-US" dirty="0" smtClean="0"/>
              <a:t>Possible Interesting Structures inside each mega region.</a:t>
            </a:r>
          </a:p>
          <a:p>
            <a:r>
              <a:rPr lang="en-US" i="1" dirty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 -&gt; W</a:t>
            </a:r>
            <a:r>
              <a:rPr lang="en-US" i="1" baseline="-25000" dirty="0" smtClean="0"/>
              <a:t>1</a:t>
            </a:r>
            <a:r>
              <a:rPr lang="en-US" i="1" dirty="0" smtClean="0"/>
              <a:t>’ = {w1</a:t>
            </a:r>
            <a:r>
              <a:rPr lang="en-US" i="1" baseline="-25000" dirty="0" smtClean="0"/>
              <a:t>1</a:t>
            </a:r>
            <a:r>
              <a:rPr lang="en-US" i="1" dirty="0" smtClean="0"/>
              <a:t>’, w1</a:t>
            </a:r>
            <a:r>
              <a:rPr lang="en-US" i="1" baseline="-25000" dirty="0" smtClean="0"/>
              <a:t>2</a:t>
            </a:r>
            <a:r>
              <a:rPr lang="en-US" i="1" dirty="0" smtClean="0"/>
              <a:t>’, w1</a:t>
            </a:r>
            <a:r>
              <a:rPr lang="en-US" i="1" baseline="-25000" dirty="0" smtClean="0"/>
              <a:t>3</a:t>
            </a:r>
            <a:r>
              <a:rPr lang="en-US" i="1" dirty="0" smtClean="0"/>
              <a:t>’, …, w1</a:t>
            </a:r>
            <a:r>
              <a:rPr lang="en-US" i="1" baseline="-25000" dirty="0" smtClean="0"/>
              <a:t>r</a:t>
            </a:r>
            <a:r>
              <a:rPr lang="en-US" i="1" baseline="-40000" dirty="0" smtClean="0"/>
              <a:t>1</a:t>
            </a:r>
            <a:r>
              <a:rPr lang="en-US" i="1" dirty="0" smtClean="0"/>
              <a:t>’};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-&gt; 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’ </a:t>
            </a:r>
            <a:r>
              <a:rPr lang="en-US" i="1" dirty="0"/>
              <a:t>= {</a:t>
            </a:r>
            <a:r>
              <a:rPr lang="en-US" i="1" dirty="0" smtClean="0"/>
              <a:t>w2</a:t>
            </a:r>
            <a:r>
              <a:rPr lang="en-US" i="1" baseline="-25000" dirty="0" smtClean="0"/>
              <a:t>1</a:t>
            </a:r>
            <a:r>
              <a:rPr lang="en-US" i="1" dirty="0"/>
              <a:t>’, </a:t>
            </a:r>
            <a:r>
              <a:rPr lang="en-US" i="1" dirty="0" smtClean="0"/>
              <a:t>w2</a:t>
            </a:r>
            <a:r>
              <a:rPr lang="en-US" i="1" baseline="-25000" dirty="0" smtClean="0"/>
              <a:t>2</a:t>
            </a:r>
            <a:r>
              <a:rPr lang="en-US" i="1" dirty="0"/>
              <a:t>’, </a:t>
            </a:r>
            <a:r>
              <a:rPr lang="en-US" i="1" dirty="0" smtClean="0"/>
              <a:t>w2</a:t>
            </a:r>
            <a:r>
              <a:rPr lang="en-US" i="1" baseline="-25000" dirty="0" smtClean="0"/>
              <a:t>3</a:t>
            </a:r>
            <a:r>
              <a:rPr lang="en-US" i="1" dirty="0"/>
              <a:t>’, …, </a:t>
            </a:r>
            <a:r>
              <a:rPr lang="en-US" i="1" dirty="0" smtClean="0"/>
              <a:t>w2</a:t>
            </a:r>
            <a:r>
              <a:rPr lang="en-US" i="1" baseline="-25000" dirty="0" smtClean="0"/>
              <a:t>r</a:t>
            </a:r>
            <a:r>
              <a:rPr lang="en-US" i="1" baseline="-40000" dirty="0" smtClean="0"/>
              <a:t>2</a:t>
            </a:r>
            <a:r>
              <a:rPr lang="en-US" i="1" dirty="0" smtClean="0"/>
              <a:t>’};</a:t>
            </a:r>
            <a:endParaRPr lang="en-US" i="1" dirty="0"/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3</a:t>
            </a:r>
            <a:r>
              <a:rPr lang="en-US" i="1" dirty="0" smtClean="0"/>
              <a:t> </a:t>
            </a:r>
            <a:r>
              <a:rPr lang="en-US" i="1" dirty="0"/>
              <a:t>-&gt; </a:t>
            </a:r>
            <a:r>
              <a:rPr lang="en-US" i="1" dirty="0" smtClean="0"/>
              <a:t>W</a:t>
            </a:r>
            <a:r>
              <a:rPr lang="en-US" i="1" baseline="-25000" dirty="0" smtClean="0"/>
              <a:t>3</a:t>
            </a:r>
            <a:r>
              <a:rPr lang="en-US" i="1" dirty="0" smtClean="0"/>
              <a:t>’ </a:t>
            </a:r>
            <a:r>
              <a:rPr lang="en-US" i="1" dirty="0"/>
              <a:t>= {</a:t>
            </a:r>
            <a:r>
              <a:rPr lang="en-US" i="1" dirty="0" smtClean="0"/>
              <a:t>w3</a:t>
            </a:r>
            <a:r>
              <a:rPr lang="en-US" i="1" baseline="-25000" dirty="0" smtClean="0"/>
              <a:t>1</a:t>
            </a:r>
            <a:r>
              <a:rPr lang="en-US" i="1" dirty="0"/>
              <a:t>’, </a:t>
            </a:r>
            <a:r>
              <a:rPr lang="en-US" i="1" dirty="0" smtClean="0"/>
              <a:t>w3</a:t>
            </a:r>
            <a:r>
              <a:rPr lang="en-US" i="1" baseline="-25000" dirty="0" smtClean="0"/>
              <a:t>2</a:t>
            </a:r>
            <a:r>
              <a:rPr lang="en-US" i="1" dirty="0"/>
              <a:t>’, </a:t>
            </a:r>
            <a:r>
              <a:rPr lang="en-US" i="1" dirty="0" smtClean="0"/>
              <a:t>w3</a:t>
            </a:r>
            <a:r>
              <a:rPr lang="en-US" i="1" baseline="-25000" dirty="0" smtClean="0"/>
              <a:t>3</a:t>
            </a:r>
            <a:r>
              <a:rPr lang="en-US" i="1" dirty="0"/>
              <a:t>’, …, </a:t>
            </a:r>
            <a:r>
              <a:rPr lang="en-US" i="1" dirty="0" smtClean="0"/>
              <a:t>w3</a:t>
            </a:r>
            <a:r>
              <a:rPr lang="en-US" i="1" baseline="-25000" dirty="0" smtClean="0"/>
              <a:t>r</a:t>
            </a:r>
            <a:r>
              <a:rPr lang="en-US" i="1" baseline="-40000" dirty="0" smtClean="0"/>
              <a:t>3</a:t>
            </a:r>
            <a:r>
              <a:rPr lang="en-US" i="1" dirty="0" smtClean="0"/>
              <a:t>’};</a:t>
            </a:r>
            <a:endParaRPr lang="en-US" i="1" dirty="0"/>
          </a:p>
          <a:p>
            <a:r>
              <a:rPr lang="en-US" i="1" dirty="0" smtClean="0"/>
              <a:t>…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r</a:t>
            </a:r>
            <a:r>
              <a:rPr lang="en-US" i="1" dirty="0" smtClean="0"/>
              <a:t> </a:t>
            </a:r>
            <a:r>
              <a:rPr lang="en-US" i="1" dirty="0"/>
              <a:t>-&gt; </a:t>
            </a:r>
            <a:r>
              <a:rPr lang="en-US" i="1" dirty="0" smtClean="0"/>
              <a:t>W</a:t>
            </a:r>
            <a:r>
              <a:rPr lang="en-US" i="1" baseline="-25000" dirty="0" smtClean="0"/>
              <a:t>r</a:t>
            </a:r>
            <a:r>
              <a:rPr lang="en-US" i="1" dirty="0" smtClean="0"/>
              <a:t>’ </a:t>
            </a:r>
            <a:r>
              <a:rPr lang="en-US" i="1" dirty="0"/>
              <a:t>= {</a:t>
            </a:r>
            <a:r>
              <a:rPr lang="en-US" i="1" dirty="0" smtClean="0"/>
              <a:t>wr</a:t>
            </a:r>
            <a:r>
              <a:rPr lang="en-US" i="1" baseline="-25000" dirty="0" smtClean="0"/>
              <a:t>1</a:t>
            </a:r>
            <a:r>
              <a:rPr lang="en-US" i="1" dirty="0"/>
              <a:t>’, </a:t>
            </a:r>
            <a:r>
              <a:rPr lang="en-US" i="1" dirty="0" smtClean="0"/>
              <a:t>wr</a:t>
            </a:r>
            <a:r>
              <a:rPr lang="en-US" i="1" baseline="-25000" dirty="0" smtClean="0"/>
              <a:t>2</a:t>
            </a:r>
            <a:r>
              <a:rPr lang="en-US" i="1" dirty="0"/>
              <a:t>’, </a:t>
            </a:r>
            <a:r>
              <a:rPr lang="en-US" i="1" dirty="0" smtClean="0"/>
              <a:t>wr</a:t>
            </a:r>
            <a:r>
              <a:rPr lang="en-US" i="1" baseline="-25000" dirty="0" smtClean="0"/>
              <a:t>3</a:t>
            </a:r>
            <a:r>
              <a:rPr lang="en-US" i="1" dirty="0"/>
              <a:t>’, …, </a:t>
            </a:r>
            <a:r>
              <a:rPr lang="en-US" i="1" dirty="0" err="1" smtClean="0"/>
              <a:t>wr</a:t>
            </a:r>
            <a:r>
              <a:rPr lang="en-US" i="1" baseline="-25000" dirty="0" err="1" smtClean="0"/>
              <a:t>r</a:t>
            </a:r>
            <a:r>
              <a:rPr lang="en-US" i="1" baseline="-40000" dirty="0" err="1" smtClean="0"/>
              <a:t>r</a:t>
            </a:r>
            <a:r>
              <a:rPr lang="en-US" i="1" dirty="0" smtClean="0"/>
              <a:t>’};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1026" name="Picture 2" descr="C:\Users\Ryan\Documents\Research Assistant\NIH Project\ACM-BCB'12\Screenshot\mina_region_1(28)_zeroid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94" y="4191001"/>
            <a:ext cx="2146994" cy="1905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yan\Documents\Research Assistant\NIH Project\ACM-BCB'12\Screenshot\16S rRNA_only_show_mega_region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94" y="1447800"/>
            <a:ext cx="2146994" cy="1905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391400" y="3505200"/>
            <a:ext cx="457200" cy="5334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3487876"/>
            <a:ext cx="11416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Mega Region 1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Recursive Clustering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and Visualization</a:t>
            </a:r>
          </a:p>
          <a:p>
            <a:pPr lvl="1"/>
            <a:r>
              <a:rPr lang="en-US" dirty="0" smtClean="0"/>
              <a:t>Input Data: 1.1 million 16S </a:t>
            </a:r>
            <a:r>
              <a:rPr lang="en-US" dirty="0" err="1" smtClean="0"/>
              <a:t>rRNA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Environment: 32 nodes (768 cores) of Tempest and 100 nodes (800 cores) of </a:t>
            </a:r>
            <a:r>
              <a:rPr lang="en-US" dirty="0" err="1" smtClean="0"/>
              <a:t>PolarGrid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SW </a:t>
            </a:r>
            <a:r>
              <a:rPr lang="en-US" dirty="0" err="1" smtClean="0"/>
              <a:t>vs</a:t>
            </a:r>
            <a:r>
              <a:rPr lang="en-US" dirty="0" smtClean="0"/>
              <a:t> NW</a:t>
            </a:r>
          </a:p>
          <a:p>
            <a:r>
              <a:rPr lang="en-US" dirty="0" smtClean="0"/>
              <a:t>PWC </a:t>
            </a:r>
            <a:r>
              <a:rPr lang="en-US" dirty="0" err="1" smtClean="0"/>
              <a:t>vs</a:t>
            </a:r>
            <a:r>
              <a:rPr lang="en-US" dirty="0" smtClean="0"/>
              <a:t> UCLUST/CDHIT</a:t>
            </a:r>
          </a:p>
          <a:p>
            <a:r>
              <a:rPr lang="en-US" dirty="0" smtClean="0"/>
              <a:t>HE-MI </a:t>
            </a:r>
            <a:r>
              <a:rPr lang="en-US" dirty="0" err="1" smtClean="0"/>
              <a:t>vs</a:t>
            </a:r>
            <a:r>
              <a:rPr lang="en-US" dirty="0" smtClean="0"/>
              <a:t> MI-MDS/HI-MI</a:t>
            </a:r>
          </a:p>
        </p:txBody>
      </p:sp>
    </p:spTree>
    <p:extLst>
      <p:ext uri="{BB962C8B-B14F-4D97-AF65-F5344CB8AC3E}">
        <p14:creationId xmlns:p14="http://schemas.microsoft.com/office/powerpoint/2010/main" val="33484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</a:t>
            </a:r>
            <a:r>
              <a:rPr lang="en-US" dirty="0" err="1" smtClean="0"/>
              <a:t>vs</a:t>
            </a:r>
            <a:r>
              <a:rPr lang="en-US" dirty="0" smtClean="0"/>
              <a:t> NW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867400" cy="4389120"/>
          </a:xfrm>
        </p:spPr>
        <p:txBody>
          <a:bodyPr/>
          <a:lstStyle/>
          <a:p>
            <a:r>
              <a:rPr lang="en-US" dirty="0" smtClean="0"/>
              <a:t>Smith Waterman performs local alignment while Needleman </a:t>
            </a:r>
            <a:r>
              <a:rPr lang="en-US" dirty="0" err="1" smtClean="0"/>
              <a:t>Wunsch</a:t>
            </a:r>
            <a:r>
              <a:rPr lang="en-US" dirty="0" smtClean="0"/>
              <a:t> performs global alignment.</a:t>
            </a:r>
          </a:p>
          <a:p>
            <a:r>
              <a:rPr lang="en-US" dirty="0" smtClean="0"/>
              <a:t>Global alignment suffers problem from various lengths in this dataset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12916"/>
            <a:ext cx="2072004" cy="192786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Ryan\Documents\Research Assistant\NIH Project\ACM-BCB'12\Screenshot\16S rRNA 100k Sample DA-PWC Result same 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919294"/>
            <a:ext cx="2102484" cy="186550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2486" y="16002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2486" y="390811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NW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37693"/>
            <a:ext cx="2461260" cy="167830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0822662"/>
              </p:ext>
            </p:extLst>
          </p:nvPr>
        </p:nvGraphicFramePr>
        <p:xfrm>
          <a:off x="533400" y="4212917"/>
          <a:ext cx="2971800" cy="218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7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D465FE-6FA2-48E7-BFF7-3C122E52F69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5843" name="Picture 3" descr="C:\Users\Geoffrey Fox\Desktop\Bh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5803"/>
          <a:stretch>
            <a:fillRect/>
          </a:stretch>
        </p:blipFill>
        <p:spPr bwMode="auto">
          <a:xfrm>
            <a:off x="1226882" y="-14402"/>
            <a:ext cx="7924320" cy="68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Content Placeholder 4"/>
          <p:cNvSpPr>
            <a:spLocks noGrp="1"/>
          </p:cNvSpPr>
          <p:nvPr>
            <p:ph idx="1"/>
          </p:nvPr>
        </p:nvSpPr>
        <p:spPr>
          <a:xfrm>
            <a:off x="-20160" y="30245"/>
            <a:ext cx="3221280" cy="187507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/>
              <a:t>Use Barnes Hut OctTree originally developed to make O(N</a:t>
            </a:r>
            <a:r>
              <a:rPr lang="en-US" sz="2400" baseline="30000"/>
              <a:t>2</a:t>
            </a:r>
            <a:r>
              <a:rPr lang="en-US" sz="2400"/>
              <a:t>) astrophysics O(NlogN)</a:t>
            </a:r>
          </a:p>
        </p:txBody>
      </p:sp>
    </p:spTree>
    <p:extLst>
      <p:ext uri="{BB962C8B-B14F-4D97-AF65-F5344CB8AC3E}">
        <p14:creationId xmlns:p14="http://schemas.microsoft.com/office/powerpoint/2010/main" val="26808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8AB8693-FB23-459E-AA5E-2CB4E043D0C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6867" name="Picture 2" descr="C:\Users\Geoffrey Fox\Desktop\Rc_haixu_100k_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8" r="15759" b="7304"/>
          <a:stretch>
            <a:fillRect/>
          </a:stretch>
        </p:blipFill>
        <p:spPr bwMode="auto">
          <a:xfrm>
            <a:off x="761761" y="1441"/>
            <a:ext cx="8382240" cy="68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152642" y="152656"/>
            <a:ext cx="3276000" cy="1142040"/>
          </a:xfrm>
          <a:solidFill>
            <a:schemeClr val="bg1"/>
          </a:solidFill>
        </p:spPr>
        <p:txBody>
          <a:bodyPr/>
          <a:lstStyle/>
          <a:p>
            <a:r>
              <a:rPr lang="en-US" sz="2800"/>
              <a:t>OctTree for 100K sample of Fungi</a:t>
            </a:r>
          </a:p>
        </p:txBody>
      </p:sp>
      <p:sp>
        <p:nvSpPr>
          <p:cNvPr id="36869" name="Title 1"/>
          <p:cNvSpPr txBox="1">
            <a:spLocks/>
          </p:cNvSpPr>
          <p:nvPr/>
        </p:nvSpPr>
        <p:spPr bwMode="auto">
          <a:xfrm>
            <a:off x="0" y="4952680"/>
            <a:ext cx="2972160" cy="12961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/>
          <a:p>
            <a:pPr algn="ctr" defTabSz="41468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 b="1">
                <a:solidFill>
                  <a:srgbClr val="000000"/>
                </a:solidFill>
                <a:ea typeface="MS PGothic" pitchFamily="34" charset="-128"/>
              </a:rPr>
              <a:t>We use OctTree for logarithmic interpolation</a:t>
            </a:r>
          </a:p>
        </p:txBody>
      </p:sp>
    </p:spTree>
    <p:extLst>
      <p:ext uri="{BB962C8B-B14F-4D97-AF65-F5344CB8AC3E}">
        <p14:creationId xmlns:p14="http://schemas.microsoft.com/office/powerpoint/2010/main" val="19051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6480" y="21604"/>
            <a:ext cx="8231040" cy="849689"/>
          </a:xfrm>
        </p:spPr>
        <p:txBody>
          <a:bodyPr/>
          <a:lstStyle/>
          <a:p>
            <a:r>
              <a:rPr lang="en-US" smtClean="0"/>
              <a:t>440K Interpolated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098386A-9490-4AE5-AED2-CF81673C30E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7892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347"/>
            <a:ext cx="9144000" cy="585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222"/>
            <a:ext cx="8229600" cy="685800"/>
          </a:xfrm>
        </p:spPr>
        <p:txBody>
          <a:bodyPr/>
          <a:lstStyle/>
          <a:p>
            <a:r>
              <a:rPr lang="en-US" b="1" dirty="0" smtClean="0"/>
              <a:t>Basic Deterministic Annealing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222" y="533400"/>
            <a:ext cx="9144000" cy="55626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Gibbs</a:t>
            </a:r>
            <a:r>
              <a:rPr lang="en-US" sz="2500" dirty="0" smtClean="0"/>
              <a:t> Distribution at Temperature T</a:t>
            </a:r>
            <a:br>
              <a:rPr lang="en-US" sz="2500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=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)/T) /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500" dirty="0" smtClean="0">
                <a:solidFill>
                  <a:srgbClr val="FF0000"/>
                </a:solidFill>
              </a:rPr>
              <a:t> d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500" dirty="0" smtClean="0"/>
              <a:t>Or </a:t>
            </a:r>
            <a:r>
              <a:rPr lang="en-US" sz="2500" dirty="0" smtClean="0">
                <a:solidFill>
                  <a:srgbClr val="FF0000"/>
                </a:solidFill>
              </a:rPr>
              <a:t>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=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 + F/T ) </a:t>
            </a:r>
            <a:r>
              <a:rPr lang="en-US" sz="2500" dirty="0" smtClean="0"/>
              <a:t>				</a:t>
            </a:r>
          </a:p>
          <a:p>
            <a:r>
              <a:rPr lang="en-US" sz="2500" dirty="0" smtClean="0"/>
              <a:t>Minimize </a:t>
            </a:r>
            <a:r>
              <a:rPr lang="en-US" sz="2500" dirty="0" smtClean="0">
                <a:solidFill>
                  <a:srgbClr val="FF0000"/>
                </a:solidFill>
              </a:rPr>
              <a:t>Free Energy </a:t>
            </a:r>
            <a:r>
              <a:rPr lang="en-US" sz="2500" dirty="0" smtClean="0"/>
              <a:t>combining Objective Function and Entropy</a:t>
            </a:r>
            <a:br>
              <a:rPr lang="en-US" sz="2500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F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= &lt; H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- T S(P) &gt; =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500" dirty="0" smtClean="0">
                <a:solidFill>
                  <a:srgbClr val="FF0000"/>
                </a:solidFill>
              </a:rPr>
              <a:t> d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 {P(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)H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+ T 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err="1" smtClean="0">
                <a:solidFill>
                  <a:srgbClr val="FF0000"/>
                </a:solidFill>
              </a:rPr>
              <a:t>lnP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500" dirty="0" smtClean="0"/>
              <a:t>H is objective function to be minimized as a function of parameters </a:t>
            </a:r>
            <a:r>
              <a:rPr lang="en-US" sz="2500" u="sng" dirty="0" smtClean="0">
                <a:sym typeface="Symbol"/>
              </a:rPr>
              <a:t></a:t>
            </a:r>
            <a:r>
              <a:rPr lang="en-US" sz="2500" dirty="0" smtClean="0">
                <a:sym typeface="Symbol"/>
              </a:rPr>
              <a:t> </a:t>
            </a:r>
          </a:p>
          <a:p>
            <a:r>
              <a:rPr lang="en-US" sz="2500" dirty="0" smtClean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5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5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500" dirty="0" smtClean="0">
                <a:sym typeface="Symbol"/>
              </a:rPr>
              <a:t>corresponds to doing integrals analytically (by mean field approximation) and is much faster than Monte Carlo</a:t>
            </a:r>
          </a:p>
          <a:p>
            <a:r>
              <a:rPr lang="en-US" sz="2500" dirty="0" smtClean="0">
                <a:sym typeface="Symbol"/>
              </a:rPr>
              <a:t>In each case temperature is lowered slowly – say by a factor 0.95 to 0.9999 at each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Metagenomics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362" name="Picture 2" descr="C:\Users\Geoffrey Fox\Desktop\680k_hierarchical_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70" y="152400"/>
            <a:ext cx="9144000" cy="762000"/>
          </a:xfrm>
        </p:spPr>
        <p:txBody>
          <a:bodyPr/>
          <a:lstStyle/>
          <a:p>
            <a:r>
              <a:rPr lang="en-US" sz="4000" dirty="0" smtClean="0"/>
              <a:t>Metagenomics with 3 Clustering Methods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1219200"/>
          </a:xfrm>
        </p:spPr>
        <p:txBody>
          <a:bodyPr/>
          <a:lstStyle/>
          <a:p>
            <a:r>
              <a:rPr lang="en-US" sz="2400" b="1" dirty="0" smtClean="0"/>
              <a:t>DA-PWC 188 Clusters; CD-Hit 6000; UCLUST 8418</a:t>
            </a:r>
          </a:p>
          <a:p>
            <a:r>
              <a:rPr lang="en-US" sz="2400" b="1" dirty="0" smtClean="0"/>
              <a:t>DA-PWC doesn’t need seeding like other methods – All clusters found by splitting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0625228"/>
              </p:ext>
            </p:extLst>
          </p:nvPr>
        </p:nvGraphicFramePr>
        <p:xfrm>
          <a:off x="0" y="21336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2290128"/>
            <a:ext cx="11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 Clusters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9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8" y="304800"/>
            <a:ext cx="4104526" cy="1143000"/>
          </a:xfrm>
        </p:spPr>
        <p:txBody>
          <a:bodyPr/>
          <a:lstStyle/>
          <a:p>
            <a:r>
              <a:rPr lang="en-US" dirty="0" smtClean="0"/>
              <a:t>“Divergent” Data Sample</a:t>
            </a:r>
            <a:br>
              <a:rPr lang="en-US" dirty="0" smtClean="0"/>
            </a:br>
            <a:r>
              <a:rPr lang="en-US" sz="3200" b="0" dirty="0" smtClean="0"/>
              <a:t>23 True Sequences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6281" y="2603100"/>
            <a:ext cx="4572000" cy="4254900"/>
            <a:chOff x="0" y="2270588"/>
            <a:chExt cx="4572000" cy="4254900"/>
          </a:xfrm>
        </p:grpSpPr>
        <p:pic>
          <p:nvPicPr>
            <p:cNvPr id="2053" name="Picture 5" descr="C:\Users\Geoffrey Fox\Downloads\divergent_15761_swg_da_cdhit09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9" t="24303" r="15267" b="20721"/>
            <a:stretch/>
          </p:blipFill>
          <p:spPr bwMode="auto">
            <a:xfrm>
              <a:off x="0" y="2270588"/>
              <a:ext cx="4572000" cy="42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59881" y="2280282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CDhit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158179"/>
            <a:ext cx="4572000" cy="4692115"/>
            <a:chOff x="4578849" y="2165885"/>
            <a:chExt cx="4572000" cy="4692115"/>
          </a:xfrm>
        </p:grpSpPr>
        <p:pic>
          <p:nvPicPr>
            <p:cNvPr id="2054" name="Picture 6" descr="C:\Users\Geoffrey Fox\Downloads\divergent_15761_swg_da_uclust097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3" t="19556" r="15241" b="20074"/>
            <a:stretch/>
          </p:blipFill>
          <p:spPr bwMode="auto">
            <a:xfrm>
              <a:off x="4578849" y="2165885"/>
              <a:ext cx="4572000" cy="46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27632" y="2190126"/>
              <a:ext cx="1016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UClust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650" y="3156975"/>
            <a:ext cx="923333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Divergent Data Set </a:t>
            </a:r>
            <a:r>
              <a:rPr lang="en-US" dirty="0"/>
              <a:t>                   </a:t>
            </a:r>
            <a:r>
              <a:rPr lang="en-US" dirty="0" smtClean="0"/>
              <a:t> </a:t>
            </a:r>
            <a:r>
              <a:rPr lang="en-US" dirty="0"/>
              <a:t>                                 </a:t>
            </a:r>
            <a:r>
              <a:rPr lang="en-US" dirty="0" smtClean="0"/>
              <a:t>                                </a:t>
            </a:r>
            <a:r>
              <a:rPr lang="en-US" b="1" dirty="0" err="1" smtClean="0"/>
              <a:t>UClust</a:t>
            </a:r>
            <a:r>
              <a:rPr lang="en-US" b="1" dirty="0" smtClean="0"/>
              <a:t> </a:t>
            </a:r>
            <a:r>
              <a:rPr lang="en-US" b="1" dirty="0"/>
              <a:t>(Cuts 0.65 </a:t>
            </a:r>
            <a:r>
              <a:rPr lang="en-US" b="1" dirty="0" smtClean="0"/>
              <a:t>to 0.95)</a:t>
            </a:r>
            <a:endParaRPr lang="en-US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                                 DAPWC</a:t>
            </a:r>
            <a:r>
              <a:rPr lang="en-US" b="1" dirty="0"/>
              <a:t>    0.65    0.75        </a:t>
            </a:r>
            <a:r>
              <a:rPr lang="en-US" b="1" dirty="0" smtClean="0"/>
              <a:t>0.85 </a:t>
            </a:r>
            <a:r>
              <a:rPr lang="en-US" b="1" dirty="0"/>
              <a:t>     </a:t>
            </a:r>
            <a:r>
              <a:rPr lang="en-US" b="1" dirty="0" smtClean="0"/>
              <a:t>0.95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Total </a:t>
            </a:r>
            <a:r>
              <a:rPr lang="en-US" dirty="0" smtClean="0"/>
              <a:t># of </a:t>
            </a:r>
            <a:r>
              <a:rPr lang="en-US" dirty="0"/>
              <a:t>clusters                                                           </a:t>
            </a:r>
            <a:r>
              <a:rPr lang="en-US" dirty="0" smtClean="0"/>
              <a:t>	23</a:t>
            </a:r>
            <a:r>
              <a:rPr lang="en-US" dirty="0"/>
              <a:t>           </a:t>
            </a:r>
            <a:r>
              <a:rPr lang="en-US" dirty="0" smtClean="0"/>
              <a:t>4 </a:t>
            </a:r>
            <a:r>
              <a:rPr lang="en-US" dirty="0"/>
              <a:t>          10       36         </a:t>
            </a:r>
            <a:r>
              <a:rPr lang="en-US" dirty="0" smtClean="0"/>
              <a:t>91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Total </a:t>
            </a:r>
            <a:r>
              <a:rPr lang="en-US" dirty="0" smtClean="0"/>
              <a:t># </a:t>
            </a:r>
            <a:r>
              <a:rPr lang="en-US" dirty="0"/>
              <a:t>of clusters uniquely identified                         </a:t>
            </a:r>
            <a:r>
              <a:rPr lang="en-US" dirty="0" smtClean="0"/>
              <a:t>               23</a:t>
            </a:r>
            <a:r>
              <a:rPr lang="en-US" dirty="0"/>
              <a:t>           </a:t>
            </a:r>
            <a:r>
              <a:rPr lang="en-US" dirty="0" smtClean="0"/>
              <a:t>0</a:t>
            </a:r>
            <a:r>
              <a:rPr lang="en-US" dirty="0"/>
              <a:t>            0        </a:t>
            </a:r>
            <a:r>
              <a:rPr lang="en-US" dirty="0" smtClean="0"/>
              <a:t>13 </a:t>
            </a:r>
            <a:r>
              <a:rPr lang="en-US" dirty="0"/>
              <a:t>        </a:t>
            </a:r>
            <a:r>
              <a:rPr lang="en-US" dirty="0" smtClean="0"/>
              <a:t>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i.e. one original cluster goes to </a:t>
            </a:r>
            <a:r>
              <a:rPr lang="en-US" dirty="0" smtClean="0"/>
              <a:t>1 </a:t>
            </a:r>
            <a:r>
              <a:rPr lang="en-US" dirty="0" err="1"/>
              <a:t>uclust</a:t>
            </a:r>
            <a:r>
              <a:rPr lang="en-US" dirty="0"/>
              <a:t> cluster 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# </a:t>
            </a:r>
            <a:r>
              <a:rPr lang="en-US" dirty="0"/>
              <a:t>of shared clusters with significant sharing    </a:t>
            </a:r>
            <a:r>
              <a:rPr lang="en-US" dirty="0" smtClean="0"/>
              <a:t>                 </a:t>
            </a:r>
            <a:r>
              <a:rPr lang="en-US" dirty="0"/>
              <a:t>0            </a:t>
            </a:r>
            <a:r>
              <a:rPr lang="en-US" dirty="0" smtClean="0"/>
              <a:t>4</a:t>
            </a:r>
            <a:r>
              <a:rPr lang="en-US" dirty="0"/>
              <a:t>           </a:t>
            </a:r>
            <a:r>
              <a:rPr lang="en-US" dirty="0" smtClean="0"/>
              <a:t>10 </a:t>
            </a:r>
            <a:r>
              <a:rPr lang="en-US" dirty="0"/>
              <a:t>        </a:t>
            </a:r>
            <a:r>
              <a:rPr lang="en-US" dirty="0" smtClean="0"/>
              <a:t>5 </a:t>
            </a:r>
            <a:r>
              <a:rPr lang="en-US" dirty="0"/>
              <a:t>          0</a:t>
            </a:r>
            <a:br>
              <a:rPr lang="en-US" dirty="0"/>
            </a:br>
            <a:r>
              <a:rPr lang="en-US" dirty="0"/>
              <a:t>(one </a:t>
            </a:r>
            <a:r>
              <a:rPr lang="en-US" dirty="0" err="1"/>
              <a:t>uclust</a:t>
            </a:r>
            <a:r>
              <a:rPr lang="en-US" dirty="0"/>
              <a:t> cluster goes to &gt; 1 real cluster)   </a:t>
            </a:r>
            <a:endParaRPr lang="en-US" dirty="0" smtClean="0"/>
          </a:p>
          <a:p>
            <a:r>
              <a:rPr lang="en-US" dirty="0" smtClean="0"/>
              <a:t>Total # </a:t>
            </a:r>
            <a:r>
              <a:rPr lang="en-US" dirty="0"/>
              <a:t>of </a:t>
            </a:r>
            <a:r>
              <a:rPr lang="en-US" dirty="0" err="1"/>
              <a:t>uclust</a:t>
            </a:r>
            <a:r>
              <a:rPr lang="en-US" dirty="0"/>
              <a:t> clusters that are just part of a real cluster     </a:t>
            </a:r>
            <a:r>
              <a:rPr lang="en-US" dirty="0" smtClean="0"/>
              <a:t>0</a:t>
            </a:r>
            <a:r>
              <a:rPr lang="en-US" dirty="0"/>
              <a:t>            </a:t>
            </a:r>
            <a:r>
              <a:rPr lang="en-US" dirty="0" smtClean="0"/>
              <a:t>4</a:t>
            </a:r>
            <a:r>
              <a:rPr lang="en-US" dirty="0"/>
              <a:t>           </a:t>
            </a:r>
            <a:r>
              <a:rPr lang="en-US" dirty="0" smtClean="0"/>
              <a:t>10 </a:t>
            </a:r>
            <a:r>
              <a:rPr lang="en-US" dirty="0"/>
              <a:t>     </a:t>
            </a:r>
            <a:r>
              <a:rPr lang="en-US" dirty="0" smtClean="0"/>
              <a:t>17(11</a:t>
            </a:r>
            <a:r>
              <a:rPr lang="en-US" dirty="0"/>
              <a:t>)  </a:t>
            </a:r>
            <a:r>
              <a:rPr lang="en-US" dirty="0" smtClean="0"/>
              <a:t>72(62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(numbers in brackets only have one member) </a:t>
            </a:r>
          </a:p>
          <a:p>
            <a:r>
              <a:rPr lang="en-US" dirty="0" smtClean="0"/>
              <a:t>Total # </a:t>
            </a:r>
            <a:r>
              <a:rPr lang="en-US" dirty="0"/>
              <a:t>of real clusters that are </a:t>
            </a:r>
            <a:r>
              <a:rPr lang="en-US" dirty="0" smtClean="0"/>
              <a:t>1 </a:t>
            </a:r>
            <a:r>
              <a:rPr lang="en-US" dirty="0" err="1"/>
              <a:t>uclust</a:t>
            </a:r>
            <a:r>
              <a:rPr lang="en-US" dirty="0"/>
              <a:t> cluster    </a:t>
            </a:r>
            <a:r>
              <a:rPr lang="en-US" dirty="0" smtClean="0"/>
              <a:t>                     0</a:t>
            </a:r>
            <a:r>
              <a:rPr lang="en-US" dirty="0"/>
              <a:t>            </a:t>
            </a:r>
            <a:r>
              <a:rPr lang="en-US" dirty="0" smtClean="0"/>
              <a:t>14</a:t>
            </a:r>
            <a:r>
              <a:rPr lang="en-US" dirty="0"/>
              <a:t>            9          </a:t>
            </a:r>
            <a:r>
              <a:rPr lang="en-US" dirty="0" smtClean="0"/>
              <a:t>5 </a:t>
            </a:r>
            <a:r>
              <a:rPr lang="en-US" dirty="0"/>
              <a:t>         </a:t>
            </a:r>
            <a:r>
              <a:rPr lang="en-US" dirty="0" smtClean="0"/>
              <a:t>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err="1"/>
              <a:t>uclust</a:t>
            </a:r>
            <a:r>
              <a:rPr lang="en-US" dirty="0"/>
              <a:t> cluster is spread over multiple real clusters </a:t>
            </a:r>
            <a:endParaRPr lang="en-US" dirty="0" smtClean="0"/>
          </a:p>
          <a:p>
            <a:r>
              <a:rPr lang="en-US" dirty="0" smtClean="0"/>
              <a:t>Total # </a:t>
            </a:r>
            <a:r>
              <a:rPr lang="en-US" dirty="0"/>
              <a:t>of real clusters that have                                  </a:t>
            </a:r>
            <a:r>
              <a:rPr lang="en-US" dirty="0" smtClean="0"/>
              <a:t>                0</a:t>
            </a:r>
            <a:r>
              <a:rPr lang="en-US" dirty="0"/>
              <a:t>              </a:t>
            </a:r>
            <a:r>
              <a:rPr lang="en-US" dirty="0" smtClean="0"/>
              <a:t>9</a:t>
            </a:r>
            <a:r>
              <a:rPr lang="en-US" dirty="0"/>
              <a:t>           </a:t>
            </a:r>
            <a:r>
              <a:rPr lang="en-US" dirty="0" smtClean="0"/>
              <a:t>14 </a:t>
            </a:r>
            <a:r>
              <a:rPr lang="en-US" dirty="0"/>
              <a:t>        </a:t>
            </a:r>
            <a:r>
              <a:rPr lang="en-US" dirty="0" smtClean="0"/>
              <a:t>5 </a:t>
            </a:r>
            <a:r>
              <a:rPr lang="en-US" dirty="0"/>
              <a:t>         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significant contribution from &gt; 1 </a:t>
            </a:r>
            <a:r>
              <a:rPr lang="en-US" dirty="0" err="1"/>
              <a:t>uclust</a:t>
            </a:r>
            <a:r>
              <a:rPr lang="en-US" dirty="0"/>
              <a:t> cluster  </a:t>
            </a:r>
            <a:endParaRPr lang="en-US" dirty="0" smtClean="0"/>
          </a:p>
        </p:txBody>
      </p:sp>
      <p:pic>
        <p:nvPicPr>
          <p:cNvPr id="2056" name="Picture 8" descr="C:\Users\Geoffrey Fox\Downloads\divergent_hist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6" y="7434"/>
            <a:ext cx="3741736" cy="26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650" y="9021"/>
            <a:ext cx="6550924" cy="6858000"/>
            <a:chOff x="17794" y="1598836"/>
            <a:chExt cx="6550924" cy="6858000"/>
          </a:xfrm>
        </p:grpSpPr>
        <p:pic>
          <p:nvPicPr>
            <p:cNvPr id="26" name="Picture 7" descr="C:\Users\Geoffrey Fox\Downloads\divergent_0(23)_to_0(23)_zeroidx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4" t="9994" r="28219" b="8838"/>
            <a:stretch/>
          </p:blipFill>
          <p:spPr bwMode="auto">
            <a:xfrm>
              <a:off x="17794" y="1598836"/>
              <a:ext cx="655092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14785" y="1624389"/>
              <a:ext cx="125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DA-PWC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3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r>
              <a:rPr lang="en-US" sz="2400" dirty="0" smtClean="0"/>
              <a:t>Clustering(and other DA)  like a particle (or PIC) code with </a:t>
            </a:r>
            <a:r>
              <a:rPr lang="en-US" sz="2400" b="1" dirty="0" smtClean="0"/>
              <a:t>range of interaction (SQRT(T)) that varies</a:t>
            </a:r>
            <a:r>
              <a:rPr lang="en-US" sz="2400" dirty="0" smtClean="0"/>
              <a:t> during iteration</a:t>
            </a:r>
          </a:p>
          <a:p>
            <a:pPr lvl="1"/>
            <a:r>
              <a:rPr lang="en-US" sz="2000" dirty="0" smtClean="0"/>
              <a:t>Spans long range force (T=∞) to nearest neighbor(T~0.1)</a:t>
            </a:r>
          </a:p>
          <a:p>
            <a:r>
              <a:rPr lang="en-US" sz="2400" b="1" dirty="0" smtClean="0"/>
              <a:t>Data Intensive </a:t>
            </a:r>
            <a:r>
              <a:rPr lang="en-US" sz="2400" dirty="0" smtClean="0"/>
              <a:t>programs are not like simulations as they have</a:t>
            </a:r>
            <a:r>
              <a:rPr lang="en-US" sz="2400" b="1" dirty="0" smtClean="0"/>
              <a:t> large “reductions” (“collectives”)</a:t>
            </a:r>
            <a:r>
              <a:rPr lang="en-US" sz="2400" dirty="0" smtClean="0"/>
              <a:t> and do not have many small messages</a:t>
            </a:r>
          </a:p>
          <a:p>
            <a:pPr lvl="1"/>
            <a:r>
              <a:rPr lang="en-US" sz="2000" dirty="0" smtClean="0"/>
              <a:t>Good for Clouds(MapReduce) and HPC(MPI)</a:t>
            </a:r>
          </a:p>
          <a:p>
            <a:r>
              <a:rPr lang="en-US" sz="2400" dirty="0" smtClean="0"/>
              <a:t>Need an initiative to build SPIDAL </a:t>
            </a:r>
            <a:r>
              <a:rPr lang="en-US" sz="2400" b="1" dirty="0" smtClean="0"/>
              <a:t>scalable high performance data analytics library</a:t>
            </a:r>
            <a:r>
              <a:rPr lang="en-US" sz="2400" dirty="0" smtClean="0"/>
              <a:t> on top of</a:t>
            </a:r>
            <a:r>
              <a:rPr lang="en-US" sz="2400" b="1" dirty="0" smtClean="0"/>
              <a:t> interoperable cloud-HPC platform</a:t>
            </a:r>
          </a:p>
          <a:p>
            <a:pPr lvl="1"/>
            <a:r>
              <a:rPr lang="en-US" sz="2000" dirty="0" smtClean="0"/>
              <a:t>Working with </a:t>
            </a:r>
            <a:r>
              <a:rPr lang="en-US" sz="2000" dirty="0" err="1" smtClean="0"/>
              <a:t>Saltz</a:t>
            </a:r>
            <a:r>
              <a:rPr lang="en-US" sz="2000" dirty="0" smtClean="0"/>
              <a:t> and others on this! Collaboration welcome</a:t>
            </a:r>
          </a:p>
          <a:p>
            <a:r>
              <a:rPr lang="en-US" sz="2400" dirty="0" smtClean="0"/>
              <a:t>Many promising algorithms such as </a:t>
            </a:r>
            <a:r>
              <a:rPr lang="en-US" sz="2400" b="1" dirty="0" smtClean="0"/>
              <a:t>deterministic annealing </a:t>
            </a:r>
            <a:r>
              <a:rPr lang="en-US" sz="2400" dirty="0" smtClean="0"/>
              <a:t>not used as implementations not available in R/Matlab/Mahout etc. – DA </a:t>
            </a:r>
            <a:r>
              <a:rPr lang="en-US" sz="2400" b="1" dirty="0" smtClean="0"/>
              <a:t>clearly superior</a:t>
            </a:r>
            <a:r>
              <a:rPr lang="en-US" sz="2400" dirty="0" smtClean="0"/>
              <a:t> in theory and practice than well used systems</a:t>
            </a:r>
          </a:p>
          <a:p>
            <a:pPr lvl="1"/>
            <a:r>
              <a:rPr lang="en-US" sz="2000" dirty="0" smtClean="0"/>
              <a:t>More software and runs longer but can be </a:t>
            </a:r>
            <a:r>
              <a:rPr lang="en-US" sz="2000" b="1" dirty="0" smtClean="0"/>
              <a:t>efficiently if nontrivially parallelized </a:t>
            </a:r>
            <a:r>
              <a:rPr lang="en-US" sz="2000" dirty="0" smtClean="0"/>
              <a:t>so runtime not a big issue</a:t>
            </a:r>
          </a:p>
          <a:p>
            <a:pPr lvl="1"/>
            <a:r>
              <a:rPr lang="en-US" sz="2000" dirty="0" smtClean="0"/>
              <a:t>Current DA codes 3000-10,000 lines of (mainly) C# each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 Central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Here points to cluster are in a </a:t>
            </a:r>
            <a:r>
              <a:rPr lang="en-US" sz="2800" b="1" dirty="0" smtClean="0"/>
              <a:t>metric space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where this is probability that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Central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PW</a:t>
            </a:r>
            <a:r>
              <a:rPr lang="en-US" sz="2800" dirty="0" smtClean="0"/>
              <a:t>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Linear form allows DA integrals to be done analytically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)&gt;  = 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) /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Centers </a:t>
            </a:r>
            <a:r>
              <a:rPr lang="en-US" u="sng" dirty="0"/>
              <a:t>Y</a:t>
            </a:r>
            <a:r>
              <a:rPr lang="en-US" dirty="0"/>
              <a:t>(k) are determined in M </a:t>
            </a:r>
            <a:r>
              <a:rPr lang="en-US" dirty="0" smtClean="0"/>
              <a:t>step of EM method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</a:t>
            </a:r>
            <a:r>
              <a:rPr lang="en-US" sz="2400" dirty="0" smtClean="0"/>
              <a:t>false </a:t>
            </a:r>
            <a:r>
              <a:rPr lang="en-US" sz="2400" dirty="0"/>
              <a:t>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/>
          <a:lstStyle/>
          <a:p>
            <a:r>
              <a:rPr lang="en-US" b="1" dirty="0" smtClean="0"/>
              <a:t>General Features of 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4" y="990600"/>
            <a:ext cx="9033933" cy="5638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many problems, decreasing temperature is classic </a:t>
            </a:r>
            <a:r>
              <a:rPr lang="en-US" sz="2800" dirty="0" err="1">
                <a:solidFill>
                  <a:srgbClr val="FF0000"/>
                </a:solidFill>
              </a:rPr>
              <a:t>multiscale</a:t>
            </a:r>
            <a:r>
              <a:rPr lang="en-US" sz="2800" dirty="0"/>
              <a:t> – finer resolution </a:t>
            </a:r>
            <a:r>
              <a:rPr lang="en-US" sz="2800" dirty="0" smtClean="0"/>
              <a:t>(√T </a:t>
            </a:r>
            <a:r>
              <a:rPr lang="en-US" sz="2800" dirty="0"/>
              <a:t>is “just” distance scale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We have  factors like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2400" dirty="0">
                <a:solidFill>
                  <a:srgbClr val="FF0000"/>
                </a:solidFill>
              </a:rPr>
              <a:t>)- </a:t>
            </a:r>
            <a:r>
              <a:rPr lang="en-US" sz="2400" u="sng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 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clustering, one then looks at </a:t>
            </a:r>
            <a:r>
              <a:rPr lang="en-US" sz="2800" dirty="0" smtClean="0">
                <a:solidFill>
                  <a:srgbClr val="FF0000"/>
                </a:solidFill>
              </a:rPr>
              <a:t>second derivative matrix </a:t>
            </a:r>
            <a:r>
              <a:rPr lang="en-US" sz="2800" dirty="0" smtClean="0"/>
              <a:t>(can derive analytically) of Free Energy and as temperature is lowered this develops </a:t>
            </a:r>
            <a:r>
              <a:rPr lang="en-US" sz="2800" dirty="0" smtClean="0">
                <a:solidFill>
                  <a:srgbClr val="FF0000"/>
                </a:solidFill>
              </a:rPr>
              <a:t>negative eigenvalue 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Or have multiple clusters at each center and </a:t>
            </a:r>
            <a:r>
              <a:rPr lang="en-US" sz="2000" dirty="0" smtClean="0"/>
              <a:t>perturb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Trade-off depends on problem – high dimension takes time to find eigenvector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This 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 till desired resolution reached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6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838200"/>
          </a:xfrm>
        </p:spPr>
        <p:txBody>
          <a:bodyPr/>
          <a:lstStyle/>
          <a:p>
            <a:r>
              <a:rPr lang="en-US" dirty="0" smtClean="0"/>
              <a:t>Continuous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8991600" cy="5562599"/>
          </a:xfrm>
        </p:spPr>
        <p:txBody>
          <a:bodyPr/>
          <a:lstStyle/>
          <a:p>
            <a:r>
              <a:rPr lang="en-US" sz="2400" dirty="0" smtClean="0"/>
              <a:t>This is a subtlety introduced by Ken Rose but not widely known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ake a cluster k and split into 2 with centers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and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with initial values</a:t>
            </a:r>
            <a:r>
              <a:rPr lang="en-US" sz="2400" dirty="0"/>
              <a:t> </a:t>
            </a:r>
            <a:r>
              <a:rPr lang="en-US" sz="2400" b="1" u="sng" dirty="0" smtClean="0"/>
              <a:t>Y</a:t>
            </a:r>
            <a:r>
              <a:rPr lang="en-US" sz="2400" b="1" dirty="0" smtClean="0"/>
              <a:t>(k)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 = </a:t>
            </a:r>
            <a:r>
              <a:rPr lang="en-US" sz="2400" b="1" u="sng" dirty="0"/>
              <a:t>Y</a:t>
            </a:r>
            <a:r>
              <a:rPr lang="en-US" sz="2400" b="1" dirty="0"/>
              <a:t>(k)</a:t>
            </a:r>
            <a:r>
              <a:rPr lang="en-US" sz="2400" b="1" baseline="-25000" dirty="0"/>
              <a:t>B </a:t>
            </a:r>
            <a:r>
              <a:rPr lang="en-US" sz="2400" dirty="0" smtClean="0"/>
              <a:t>at original center </a:t>
            </a:r>
            <a:r>
              <a:rPr lang="en-US" sz="2400" u="sng" dirty="0"/>
              <a:t>Y</a:t>
            </a:r>
            <a:r>
              <a:rPr lang="en-US" sz="2400" dirty="0"/>
              <a:t>(k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Then typically if you make this change</a:t>
            </a:r>
            <a:br>
              <a:rPr lang="en-US" sz="2400" dirty="0" smtClean="0"/>
            </a:br>
            <a:r>
              <a:rPr lang="en-US" sz="2400" dirty="0" smtClean="0"/>
              <a:t> and perturb the </a:t>
            </a:r>
            <a:r>
              <a:rPr lang="en-US" sz="2400" b="1" u="sng" dirty="0"/>
              <a:t>Y</a:t>
            </a:r>
            <a:r>
              <a:rPr lang="en-US" sz="2400" b="1" dirty="0"/>
              <a:t>(k)</a:t>
            </a:r>
            <a:r>
              <a:rPr lang="en-US" sz="2400" b="1" baseline="-25000" dirty="0"/>
              <a:t>A</a:t>
            </a:r>
            <a:r>
              <a:rPr lang="en-US" sz="2400" b="1" dirty="0"/>
              <a:t> </a:t>
            </a:r>
            <a:r>
              <a:rPr lang="en-US" sz="2400" b="1" u="sng" dirty="0" smtClean="0"/>
              <a:t>Y</a:t>
            </a:r>
            <a:r>
              <a:rPr lang="en-US" sz="2400" b="1" dirty="0" smtClean="0"/>
              <a:t>(k)</a:t>
            </a:r>
            <a:r>
              <a:rPr lang="en-US" sz="2400" b="1" baseline="-25000" dirty="0" smtClean="0"/>
              <a:t>B</a:t>
            </a:r>
            <a:r>
              <a:rPr lang="en-US" sz="2400" dirty="0" smtClean="0"/>
              <a:t>, they will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return to starting position </a:t>
            </a:r>
            <a:br>
              <a:rPr lang="en-US" sz="2400" dirty="0" smtClean="0"/>
            </a:br>
            <a:r>
              <a:rPr lang="en-US" sz="2400" dirty="0" smtClean="0"/>
              <a:t>as F at stable minimum </a:t>
            </a:r>
            <a:endParaRPr lang="en-US" sz="2000" dirty="0" smtClean="0"/>
          </a:p>
          <a:p>
            <a:r>
              <a:rPr lang="en-US" sz="2400" dirty="0" smtClean="0"/>
              <a:t>But instability can develop and one finds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Implement by adding arbitrary number p(k) of centers for each cluster </a:t>
            </a:r>
            <a:r>
              <a:rPr lang="en-US" sz="2400" b="1" dirty="0" err="1"/>
              <a:t>Z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 = </a:t>
            </a:r>
            <a:r>
              <a:rPr lang="en-US" sz="2400" b="1" dirty="0">
                <a:sym typeface="Symbol"/>
              </a:rPr>
              <a:t></a:t>
            </a:r>
            <a:r>
              <a:rPr lang="en-US" sz="2400" b="1" baseline="-25000" dirty="0"/>
              <a:t>k=1</a:t>
            </a:r>
            <a:r>
              <a:rPr lang="en-US" sz="2400" b="1" baseline="30000" dirty="0"/>
              <a:t>K</a:t>
            </a:r>
            <a:r>
              <a:rPr lang="en-US" sz="2400" b="1" dirty="0"/>
              <a:t> p(k) </a:t>
            </a:r>
            <a:r>
              <a:rPr lang="en-US" sz="2400" b="1" dirty="0" err="1"/>
              <a:t>exp</a:t>
            </a:r>
            <a:r>
              <a:rPr lang="en-US" sz="2400" b="1" dirty="0"/>
              <a:t>(-</a:t>
            </a:r>
            <a:r>
              <a:rPr lang="en-US" sz="2400" b="1" dirty="0">
                <a:sym typeface="Symbol"/>
              </a:rPr>
              <a:t>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(</a:t>
            </a:r>
            <a:r>
              <a:rPr lang="en-US" sz="2400" b="1" i="1" dirty="0"/>
              <a:t>k</a:t>
            </a:r>
            <a:r>
              <a:rPr lang="en-US" sz="2400" b="1" dirty="0"/>
              <a:t>)/T) </a:t>
            </a:r>
            <a:r>
              <a:rPr lang="en-US" sz="2400" dirty="0" smtClean="0"/>
              <a:t>and M step gives </a:t>
            </a:r>
            <a:r>
              <a:rPr lang="en-US" sz="2400" b="1" dirty="0" smtClean="0"/>
              <a:t>p(k) = C(k)/N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alve p(k) at splits; can’t split easily in standard case p(k) =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50530" y="2057400"/>
            <a:ext cx="3501390" cy="1436132"/>
            <a:chOff x="1623060" y="3733800"/>
            <a:chExt cx="3501390" cy="1436132"/>
          </a:xfrm>
        </p:grpSpPr>
        <p:grpSp>
          <p:nvGrpSpPr>
            <p:cNvPr id="19" name="Group 18"/>
            <p:cNvGrpSpPr/>
            <p:nvPr/>
          </p:nvGrpSpPr>
          <p:grpSpPr>
            <a:xfrm>
              <a:off x="3257550" y="3733800"/>
              <a:ext cx="1866900" cy="1066800"/>
              <a:chOff x="3257550" y="3886200"/>
              <a:chExt cx="1866900" cy="1066800"/>
            </a:xfrm>
          </p:grpSpPr>
          <p:grpSp>
            <p:nvGrpSpPr>
              <p:cNvPr id="11" name="Group 10"/>
              <p:cNvGrpSpPr/>
              <p:nvPr/>
            </p:nvGrpSpPr>
            <p:grpSpPr>
              <a:xfrm flipV="1">
                <a:off x="3467100" y="3886200"/>
                <a:ext cx="1447800" cy="838200"/>
                <a:chOff x="914400" y="5029200"/>
                <a:chExt cx="1447800" cy="838200"/>
              </a:xfrm>
            </p:grpSpPr>
            <p:sp>
              <p:nvSpPr>
                <p:cNvPr id="12" name="Arc 11"/>
                <p:cNvSpPr/>
                <p:nvPr/>
              </p:nvSpPr>
              <p:spPr>
                <a:xfrm rot="5400000" flipH="1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16200000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257550" y="4114800"/>
                <a:ext cx="1866900" cy="838200"/>
                <a:chOff x="2895600" y="4114800"/>
                <a:chExt cx="1866900" cy="8382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95600" y="4114800"/>
                  <a:ext cx="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895600" y="4953000"/>
                  <a:ext cx="1866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/>
            <p:cNvSpPr txBox="1"/>
            <p:nvPr/>
          </p:nvSpPr>
          <p:spPr>
            <a:xfrm>
              <a:off x="1623060" y="4137658"/>
              <a:ext cx="144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 Energy F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67100" y="4800600"/>
              <a:ext cx="15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and </a:t>
              </a:r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3590808"/>
            <a:ext cx="3400412" cy="1551980"/>
            <a:chOff x="180988" y="5219700"/>
            <a:chExt cx="3400412" cy="1551980"/>
          </a:xfrm>
        </p:grpSpPr>
        <p:sp>
          <p:nvSpPr>
            <p:cNvPr id="40" name="TextBox 39"/>
            <p:cNvSpPr txBox="1"/>
            <p:nvPr/>
          </p:nvSpPr>
          <p:spPr>
            <a:xfrm>
              <a:off x="1714500" y="640234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  <a:r>
                <a:rPr lang="en-US" dirty="0" smtClean="0"/>
                <a:t>+ </a:t>
              </a:r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80988" y="5219700"/>
              <a:ext cx="3400412" cy="1066800"/>
              <a:chOff x="180988" y="5219700"/>
              <a:chExt cx="3400412" cy="10668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714500" y="5219700"/>
                <a:ext cx="1866900" cy="1066800"/>
                <a:chOff x="3257550" y="3886200"/>
                <a:chExt cx="1866900" cy="10668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 flipV="1">
                  <a:off x="3467100" y="3886200"/>
                  <a:ext cx="1447800" cy="838200"/>
                  <a:chOff x="914400" y="5029200"/>
                  <a:chExt cx="1447800" cy="838200"/>
                </a:xfrm>
              </p:grpSpPr>
              <p:sp>
                <p:nvSpPr>
                  <p:cNvPr id="27" name="Arc 26"/>
                  <p:cNvSpPr/>
                  <p:nvPr/>
                </p:nvSpPr>
                <p:spPr>
                  <a:xfrm rot="5400000" flipH="1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>
                  <a:xfrm rot="16200000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3257550" y="4114800"/>
                  <a:ext cx="1866900" cy="838200"/>
                  <a:chOff x="2895600" y="4114800"/>
                  <a:chExt cx="1866900" cy="838200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895600" y="4114800"/>
                    <a:ext cx="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2895600" y="4953000"/>
                    <a:ext cx="18669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180988" y="5606534"/>
                <a:ext cx="1449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Free Energy F</a:t>
                </a:r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326368" y="3893544"/>
            <a:ext cx="3467100" cy="1201698"/>
            <a:chOff x="3886200" y="5433060"/>
            <a:chExt cx="3467100" cy="1201698"/>
          </a:xfrm>
        </p:grpSpPr>
        <p:grpSp>
          <p:nvGrpSpPr>
            <p:cNvPr id="43" name="Group 42"/>
            <p:cNvGrpSpPr/>
            <p:nvPr/>
          </p:nvGrpSpPr>
          <p:grpSpPr>
            <a:xfrm>
              <a:off x="3886200" y="5433060"/>
              <a:ext cx="3467100" cy="969288"/>
              <a:chOff x="3886200" y="5433060"/>
              <a:chExt cx="3467100" cy="96928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486400" y="5433060"/>
                <a:ext cx="1866900" cy="969288"/>
                <a:chOff x="5962650" y="5448300"/>
                <a:chExt cx="1866900" cy="96928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248400" y="5579388"/>
                  <a:ext cx="1447800" cy="838200"/>
                  <a:chOff x="914400" y="5029200"/>
                  <a:chExt cx="1447800" cy="838200"/>
                </a:xfrm>
              </p:grpSpPr>
              <p:sp>
                <p:nvSpPr>
                  <p:cNvPr id="5" name="Arc 4"/>
                  <p:cNvSpPr/>
                  <p:nvPr/>
                </p:nvSpPr>
                <p:spPr>
                  <a:xfrm rot="5400000" flipH="1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Arc 5"/>
                  <p:cNvSpPr/>
                  <p:nvPr/>
                </p:nvSpPr>
                <p:spPr>
                  <a:xfrm rot="16200000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962650" y="5448300"/>
                  <a:ext cx="1866900" cy="838200"/>
                  <a:chOff x="2895600" y="4114800"/>
                  <a:chExt cx="1866900" cy="838200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895600" y="4114800"/>
                    <a:ext cx="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895600" y="4953000"/>
                    <a:ext cx="18669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TextBox 37"/>
              <p:cNvSpPr txBox="1"/>
              <p:nvPr/>
            </p:nvSpPr>
            <p:spPr>
              <a:xfrm>
                <a:off x="3886200" y="5629156"/>
                <a:ext cx="1449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Free Energy F</a:t>
                </a:r>
                <a:endParaRPr lang="en-US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638800" y="626542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  <a:r>
                <a:rPr lang="en-US" dirty="0" smtClean="0"/>
                <a:t>- </a:t>
              </a:r>
              <a:r>
                <a:rPr lang="en-US" u="sng" dirty="0" smtClean="0"/>
                <a:t>Y</a:t>
              </a:r>
              <a:r>
                <a:rPr lang="en-US" dirty="0" smtClean="0"/>
                <a:t>(k)</a:t>
              </a:r>
              <a:r>
                <a:rPr lang="en-US" baseline="-25000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8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15482</TotalTime>
  <Words>2580</Words>
  <Application>Microsoft Office PowerPoint</Application>
  <PresentationFormat>On-screen Show (4:3)</PresentationFormat>
  <Paragraphs>445</Paragraphs>
  <Slides>53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3_Office Theme</vt:lpstr>
      <vt:lpstr>Median</vt:lpstr>
      <vt:lpstr>Flow</vt:lpstr>
      <vt:lpstr>Microsoft Equation 3.0</vt:lpstr>
      <vt:lpstr>Proteomics Metagenomics and Deterministic Annealing</vt:lpstr>
      <vt:lpstr>Some Motivation</vt:lpstr>
      <vt:lpstr>Some Ideas</vt:lpstr>
      <vt:lpstr>(Our) Uses of Deterministic Annealing</vt:lpstr>
      <vt:lpstr>Basic Deterministic Annealing</vt:lpstr>
      <vt:lpstr>Implementation of DA Central Clustering</vt:lpstr>
      <vt:lpstr>Deterministic Annealing</vt:lpstr>
      <vt:lpstr>General Features of DA</vt:lpstr>
      <vt:lpstr>Continuous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non-DA Ideas</vt:lpstr>
      <vt:lpstr>Some Problems</vt:lpstr>
      <vt:lpstr>Trimmed Clustering</vt:lpstr>
      <vt:lpstr>Proteomics 2D DA Clustering  T= 25000 60 Clusters</vt:lpstr>
      <vt:lpstr>Proteomics 2D DA Clustering T=0.1 small sample of ~30,000 Clusters Count &gt;=2</vt:lpstr>
      <vt:lpstr>Basic Equations</vt:lpstr>
      <vt:lpstr>Simple Parallelism</vt:lpstr>
      <vt:lpstr>Better Parallelism</vt:lpstr>
      <vt:lpstr>PowerPoint Presentation</vt:lpstr>
      <vt:lpstr>MDS Details</vt:lpstr>
      <vt:lpstr>MDS Details</vt:lpstr>
      <vt:lpstr>3D View of 100K COG Sequences</vt:lpstr>
      <vt:lpstr>Implementation</vt:lpstr>
      <vt:lpstr>Cluster Annotation</vt:lpstr>
      <vt:lpstr>Heatmap of NW vs Euclidean Distances</vt:lpstr>
      <vt:lpstr>Dendrogram of Cluster Centroids</vt:lpstr>
      <vt:lpstr>Selected Clusters</vt:lpstr>
      <vt:lpstr>Heatmap for Selected Clusters</vt:lpstr>
      <vt:lpstr>Future Steps</vt:lpstr>
      <vt:lpstr>Blast6</vt:lpstr>
      <vt:lpstr>Full Data Blast6 Original run has 0.96 cut</vt:lpstr>
      <vt:lpstr>Cluster Data Blast6 Original run has 0.96 cut</vt:lpstr>
      <vt:lpstr>DACIDR                            Flow Chart</vt:lpstr>
      <vt:lpstr>Interpolation</vt:lpstr>
      <vt:lpstr>DACIDR                            Flow Chart</vt:lpstr>
      <vt:lpstr>Visualization</vt:lpstr>
      <vt:lpstr>SSP-Tree</vt:lpstr>
      <vt:lpstr>Heuristic Interpolation</vt:lpstr>
      <vt:lpstr>Region Refinement</vt:lpstr>
      <vt:lpstr>Recursive Clustering</vt:lpstr>
      <vt:lpstr>Experiments</vt:lpstr>
      <vt:lpstr>SW vs NW</vt:lpstr>
      <vt:lpstr>PowerPoint Presentation</vt:lpstr>
      <vt:lpstr>OctTree for 100K sample of Fungi</vt:lpstr>
      <vt:lpstr>440K Interpolated</vt:lpstr>
      <vt:lpstr>Metagenomics</vt:lpstr>
      <vt:lpstr>Metagenomics with 3 Clustering Methods</vt:lpstr>
      <vt:lpstr>“Divergent” Data Sample 23 True Sequences</vt:lpstr>
      <vt:lpstr>Conclusions and 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460</cp:revision>
  <dcterms:created xsi:type="dcterms:W3CDTF">2010-05-04T01:29:55Z</dcterms:created>
  <dcterms:modified xsi:type="dcterms:W3CDTF">2012-10-05T13:47:59Z</dcterms:modified>
</cp:coreProperties>
</file>