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44" r:id="rId1"/>
  </p:sldMasterIdLst>
  <p:notesMasterIdLst>
    <p:notesMasterId r:id="rId31"/>
  </p:notesMasterIdLst>
  <p:sldIdLst>
    <p:sldId id="265" r:id="rId2"/>
    <p:sldId id="266" r:id="rId3"/>
    <p:sldId id="280" r:id="rId4"/>
    <p:sldId id="281" r:id="rId5"/>
    <p:sldId id="283" r:id="rId6"/>
    <p:sldId id="286" r:id="rId7"/>
    <p:sldId id="285" r:id="rId8"/>
    <p:sldId id="284" r:id="rId9"/>
    <p:sldId id="277" r:id="rId10"/>
    <p:sldId id="267" r:id="rId11"/>
    <p:sldId id="268" r:id="rId12"/>
    <p:sldId id="269" r:id="rId13"/>
    <p:sldId id="270" r:id="rId14"/>
    <p:sldId id="276" r:id="rId15"/>
    <p:sldId id="271" r:id="rId16"/>
    <p:sldId id="272" r:id="rId17"/>
    <p:sldId id="273" r:id="rId18"/>
    <p:sldId id="274" r:id="rId19"/>
    <p:sldId id="275" r:id="rId20"/>
    <p:sldId id="278" r:id="rId21"/>
    <p:sldId id="257" r:id="rId22"/>
    <p:sldId id="258" r:id="rId23"/>
    <p:sldId id="260" r:id="rId24"/>
    <p:sldId id="259" r:id="rId25"/>
    <p:sldId id="279" r:id="rId26"/>
    <p:sldId id="261" r:id="rId27"/>
    <p:sldId id="262" r:id="rId28"/>
    <p:sldId id="263" r:id="rId29"/>
    <p:sldId id="26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Default Section" id="{1A8A31C0-D5DA-4D64-86A7-4CDD198DD5D5}">
          <p14:sldIdLst>
            <p14:sldId id="257"/>
            <p14:sldId id="258"/>
            <p14:sldId id="260"/>
            <p14:sldId id="259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246F4-2D75-7F46-B5FA-C8FAD76F7D3F}" type="datetimeFigureOut">
              <a:rPr lang="en-US" smtClean="0"/>
              <a:t>8/27/10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F1076-C799-4049-BB11-E0D80DA4B8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B935E6B-DD20-4000-BDF2-14619905A58B}" type="slidenum">
              <a:rPr lang="en-US"/>
              <a:pPr/>
              <a:t>10</a:t>
            </a:fld>
            <a:endParaRPr lang="en-US"/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86680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7AC757-8857-4BAC-8EF0-01A0FB0EC497}" type="slidenum">
              <a:rPr lang="en-US"/>
              <a:pPr/>
              <a:t>11</a:t>
            </a:fld>
            <a:endParaRPr lang="en-US"/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86680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E4A132-CC30-499E-BA1F-5AB9431DA976}" type="slidenum">
              <a:rPr lang="en-US"/>
              <a:pPr/>
              <a:t>12</a:t>
            </a:fld>
            <a:endParaRPr lang="en-US"/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86680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A1846D4-8872-4C76-97B5-B506D05D87D4}" type="slidenum">
              <a:rPr lang="en-US"/>
              <a:pPr/>
              <a:t>13</a:t>
            </a:fld>
            <a:endParaRPr lang="en-US"/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86680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/>
              <a:pPr/>
              <a:t>8/27/10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463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/>
              <a:pPr/>
              <a:t>8/27/10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36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/>
              <a:pPr/>
              <a:t>8/27/10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1558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60" y="620706"/>
            <a:ext cx="7672320" cy="9274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61E68-448B-446E-8642-0E3B6CD75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/>
              <a:pPr/>
              <a:t>8/27/10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707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/>
              <a:pPr/>
              <a:t>8/27/10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945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/>
              <a:pPr/>
              <a:t>8/27/10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66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/>
              <a:pPr/>
              <a:t>8/27/10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676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/>
              <a:pPr/>
              <a:t>8/27/10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796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/>
              <a:pPr/>
              <a:t>8/27/10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410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/>
              <a:pPr/>
              <a:t>8/27/10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185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/>
              <a:pPr/>
              <a:t>8/27/10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187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804ED-97B2-476F-ABF6-E096E49555EF}" type="datetimeFigureOut">
              <a:rPr lang="en-US" smtClean="0"/>
              <a:pPr/>
              <a:t>8/27/10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A55A-47FD-499B-8833-D8CB8448B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407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IU </a:t>
            </a:r>
            <a:r>
              <a:rPr lang="en-US" dirty="0" err="1" smtClean="0"/>
              <a:t>QuakeSim</a:t>
            </a:r>
            <a:r>
              <a:rPr lang="en-US" dirty="0" smtClean="0"/>
              <a:t>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Co-PIs: Marlon Pierce, Geoffrey Fox</a:t>
            </a:r>
          </a:p>
          <a:p>
            <a:r>
              <a:rPr lang="en-US" dirty="0" smtClean="0"/>
              <a:t>Students and Staff: </a:t>
            </a:r>
            <a:r>
              <a:rPr lang="en-US" dirty="0" err="1" smtClean="0"/>
              <a:t>Xiaoming</a:t>
            </a:r>
            <a:r>
              <a:rPr lang="en-US" dirty="0" smtClean="0"/>
              <a:t> </a:t>
            </a:r>
            <a:r>
              <a:rPr lang="en-US" dirty="0" err="1" smtClean="0"/>
              <a:t>Gao</a:t>
            </a:r>
            <a:r>
              <a:rPr lang="en-US" dirty="0" smtClean="0"/>
              <a:t>, Jun </a:t>
            </a:r>
            <a:r>
              <a:rPr lang="en-US" dirty="0" err="1" smtClean="0"/>
              <a:t>Ji</a:t>
            </a:r>
            <a:r>
              <a:rPr lang="en-US" dirty="0" smtClean="0"/>
              <a:t>, Jun Wang, Marie Ma, Josh Rosen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53760" y="191541"/>
            <a:ext cx="7673760" cy="1134839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900" dirty="0" smtClean="0"/>
              <a:t>De-trend and de-noise options in daily RDAHMM service</a:t>
            </a:r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2903040" y="1761305"/>
            <a:ext cx="2488320" cy="426285"/>
          </a:xfrm>
          <a:prstGeom prst="roundRect">
            <a:avLst>
              <a:gd name="adj" fmla="val 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GPS displacement data</a:t>
            </a: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4147200" y="1244291"/>
            <a:ext cx="1440" cy="5170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4088160" y="1216928"/>
            <a:ext cx="1866240" cy="426285"/>
          </a:xfrm>
          <a:prstGeom prst="roundRect">
            <a:avLst>
              <a:gd name="adj" fmla="val 333"/>
            </a:avLst>
          </a:prstGeom>
          <a:noFill/>
          <a:ln w="9525">
            <a:noFill/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GRWS invocation</a:t>
            </a: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4147200" y="2187590"/>
            <a:ext cx="1440" cy="4262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2844000" y="2613875"/>
            <a:ext cx="2636640" cy="426285"/>
          </a:xfrm>
          <a:prstGeom prst="roundRect">
            <a:avLst>
              <a:gd name="adj" fmla="val 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Fill missing data with </a:t>
            </a:r>
            <a:r>
              <a:rPr lang="en-US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NaN</a:t>
            </a:r>
            <a:endParaRPr lang="en-US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2903040" y="3466444"/>
            <a:ext cx="2488320" cy="426285"/>
          </a:xfrm>
          <a:prstGeom prst="roundRect">
            <a:avLst>
              <a:gd name="adj" fmla="val 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De-trend</a:t>
            </a:r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4147200" y="3040160"/>
            <a:ext cx="1440" cy="4262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0" name="AutoShape 9"/>
          <p:cNvSpPr>
            <a:spLocks noChangeArrowheads="1"/>
          </p:cNvSpPr>
          <p:nvPr/>
        </p:nvSpPr>
        <p:spPr bwMode="auto">
          <a:xfrm>
            <a:off x="2903040" y="4320453"/>
            <a:ext cx="2488320" cy="426285"/>
          </a:xfrm>
          <a:prstGeom prst="roundRect">
            <a:avLst>
              <a:gd name="adj" fmla="val 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De-noise</a:t>
            </a:r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4147200" y="3894169"/>
            <a:ext cx="1440" cy="4262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2" name="AutoShape 11"/>
          <p:cNvSpPr>
            <a:spLocks noChangeArrowheads="1"/>
          </p:cNvSpPr>
          <p:nvPr/>
        </p:nvSpPr>
        <p:spPr bwMode="auto">
          <a:xfrm>
            <a:off x="2695680" y="5173023"/>
            <a:ext cx="2903040" cy="426285"/>
          </a:xfrm>
          <a:prstGeom prst="roundRect">
            <a:avLst>
              <a:gd name="adj" fmla="val 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Fill </a:t>
            </a:r>
            <a:r>
              <a:rPr lang="en-US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NaN</a:t>
            </a:r>
            <a:r>
              <a:rPr lang="en-US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with duplicated data</a:t>
            </a:r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>
            <a:off x="4147200" y="4746738"/>
            <a:ext cx="1440" cy="4262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4" name="Line 13"/>
          <p:cNvSpPr>
            <a:spLocks noChangeShapeType="1"/>
          </p:cNvSpPr>
          <p:nvPr/>
        </p:nvSpPr>
        <p:spPr bwMode="auto">
          <a:xfrm>
            <a:off x="4147200" y="5599308"/>
            <a:ext cx="1440" cy="4147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5" name="AutoShape 14"/>
          <p:cNvSpPr>
            <a:spLocks noChangeArrowheads="1"/>
          </p:cNvSpPr>
          <p:nvPr/>
        </p:nvSpPr>
        <p:spPr bwMode="auto">
          <a:xfrm>
            <a:off x="2488320" y="6014071"/>
            <a:ext cx="3317760" cy="426285"/>
          </a:xfrm>
          <a:prstGeom prst="roundRect">
            <a:avLst>
              <a:gd name="adj" fmla="val 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RDAHMM modeling or evaluation</a:t>
            </a:r>
          </a:p>
        </p:txBody>
      </p:sp>
      <p:sp>
        <p:nvSpPr>
          <p:cNvPr id="5136" name="Right Brace 17"/>
          <p:cNvSpPr>
            <a:spLocks/>
          </p:cNvSpPr>
          <p:nvPr/>
        </p:nvSpPr>
        <p:spPr bwMode="auto">
          <a:xfrm>
            <a:off x="5816160" y="2599474"/>
            <a:ext cx="276480" cy="3041599"/>
          </a:xfrm>
          <a:prstGeom prst="rightBrace">
            <a:avLst>
              <a:gd name="adj1" fmla="val 835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7" name="TextBox 18"/>
          <p:cNvSpPr txBox="1">
            <a:spLocks noChangeArrowheads="1"/>
          </p:cNvSpPr>
          <p:nvPr/>
        </p:nvSpPr>
        <p:spPr bwMode="auto">
          <a:xfrm>
            <a:off x="6143642" y="3239603"/>
            <a:ext cx="2695680" cy="174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dirty="0" smtClean="0"/>
              <a:t>Implemented as separate services.  Will be integrated into a workflow </a:t>
            </a:r>
            <a:r>
              <a:rPr lang="en-US" dirty="0" smtClean="0"/>
              <a:t>composer to allow developers to control pipeline.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640" y="150985"/>
            <a:ext cx="8262720" cy="846809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 smtClean="0"/>
              <a:t>New</a:t>
            </a:r>
            <a:r>
              <a:rPr lang="en-US" sz="2900" dirty="0" smtClean="0"/>
              <a:t> Interactive Plotting </a:t>
            </a:r>
            <a:r>
              <a:rPr lang="en-US" sz="2900" dirty="0" smtClean="0"/>
              <a:t>C</a:t>
            </a:r>
            <a:r>
              <a:rPr lang="en-US" sz="2900" dirty="0" smtClean="0"/>
              <a:t>omponent (More Later)</a:t>
            </a:r>
            <a:endParaRPr lang="en-US" sz="2900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093229" y="5388628"/>
            <a:ext cx="4700160" cy="1106036"/>
          </a:xfrm>
        </p:spPr>
        <p:txBody>
          <a:bodyPr anchor="ctr"/>
          <a:lstStyle/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smtClean="0"/>
              <a:t>- better point and line connections</a:t>
            </a: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smtClean="0"/>
              <a:t>- zoom-in and zoom-out in time scale</a:t>
            </a: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smtClean="0"/>
              <a:t>- slide-though along time axis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560" y="1004086"/>
            <a:ext cx="5045760" cy="429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01281" y="387401"/>
            <a:ext cx="8055360" cy="846809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 smtClean="0"/>
              <a:t>KML</a:t>
            </a:r>
            <a:r>
              <a:rPr lang="en-US" sz="2900" dirty="0" smtClean="0"/>
              <a:t> Creation Service </a:t>
            </a:r>
            <a:r>
              <a:rPr lang="en-US" sz="2900" dirty="0" smtClean="0"/>
              <a:t>for</a:t>
            </a:r>
            <a:r>
              <a:rPr lang="en-US" sz="2900" dirty="0" smtClean="0"/>
              <a:t> Date Range</a:t>
            </a:r>
            <a:endParaRPr lang="en-US" sz="2900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920" y="1216928"/>
            <a:ext cx="1451520" cy="7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5440" y="1216928"/>
            <a:ext cx="6635520" cy="486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8716" y="2501630"/>
            <a:ext cx="15755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and download KML of GPS-RDAHMM history with data range.  Playable as a movie in Google Earth.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53760" y="594783"/>
            <a:ext cx="7673760" cy="846809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900" dirty="0" smtClean="0"/>
              <a:t>Google Map auto-center disabled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5440" y="1355182"/>
            <a:ext cx="5058720" cy="431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RDAHMM GPS Viewer Updates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 Rosen, </a:t>
            </a:r>
            <a:r>
              <a:rPr lang="en-US" dirty="0" err="1" smtClean="0"/>
              <a:t>Xiaoming</a:t>
            </a:r>
            <a:r>
              <a:rPr lang="en-US" dirty="0" smtClean="0"/>
              <a:t> </a:t>
            </a:r>
            <a:r>
              <a:rPr lang="en-US" dirty="0" err="1" smtClean="0"/>
              <a:t>Gao</a:t>
            </a:r>
            <a:r>
              <a:rPr lang="en-US" dirty="0" smtClean="0"/>
              <a:t>, and Robert </a:t>
            </a:r>
            <a:r>
              <a:rPr lang="en-US" dirty="0" err="1" smtClean="0"/>
              <a:t>Granat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120" y="757237"/>
            <a:ext cx="64389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972" y="2110163"/>
            <a:ext cx="2157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made several updates to our interactive GPS viewer. 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747713"/>
            <a:ext cx="64579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2590800" y="58674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6172200"/>
            <a:ext cx="222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 Date Chooser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4293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10" idx="0"/>
          </p:cNvCxnSpPr>
          <p:nvPr/>
        </p:nvCxnSpPr>
        <p:spPr>
          <a:xfrm rot="5400000" flipH="1" flipV="1">
            <a:off x="4225670" y="5216270"/>
            <a:ext cx="609600" cy="387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715000"/>
            <a:ext cx="8673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dual slider allows you to navigate by hand.  The slider also moves as a whole to keep the </a:t>
            </a:r>
          </a:p>
          <a:p>
            <a:r>
              <a:rPr lang="en-US" dirty="0" smtClean="0"/>
              <a:t>Interval static.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64198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943600"/>
            <a:ext cx="7421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three axes can be displayed simultaneously to see the whole picture.  The </a:t>
            </a:r>
          </a:p>
          <a:p>
            <a:r>
              <a:rPr lang="en-US" dirty="0" smtClean="0"/>
              <a:t>date filtering applies to each graph so the data lines up properly.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65246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5943600"/>
            <a:ext cx="6723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Pop-ups with detailed. point specific data can be found by moving the</a:t>
            </a:r>
          </a:p>
          <a:p>
            <a:r>
              <a:rPr lang="en-US" dirty="0" smtClean="0"/>
              <a:t>mouse over the graphs.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Xiaoming</a:t>
            </a:r>
            <a:r>
              <a:rPr lang="en-US" dirty="0" smtClean="0"/>
              <a:t> </a:t>
            </a:r>
            <a:r>
              <a:rPr lang="en-US" dirty="0" err="1" smtClean="0"/>
              <a:t>Gao</a:t>
            </a:r>
            <a:r>
              <a:rPr lang="en-US" dirty="0" smtClean="0"/>
              <a:t>: graduate student, developer of the RDAHMM-related Web interfaces and services.</a:t>
            </a:r>
          </a:p>
          <a:p>
            <a:r>
              <a:rPr lang="en-US" dirty="0" smtClean="0"/>
              <a:t>Jun </a:t>
            </a:r>
            <a:r>
              <a:rPr lang="en-US" dirty="0" err="1" smtClean="0"/>
              <a:t>Ji</a:t>
            </a:r>
            <a:r>
              <a:rPr lang="en-US" dirty="0" smtClean="0"/>
              <a:t>: hourly staff, developer of deformation analysis (</a:t>
            </a:r>
            <a:r>
              <a:rPr lang="en-US" dirty="0" err="1" smtClean="0"/>
              <a:t>Disloc</a:t>
            </a:r>
            <a:r>
              <a:rPr lang="en-US" dirty="0" smtClean="0"/>
              <a:t>, Simplex, </a:t>
            </a:r>
            <a:r>
              <a:rPr lang="en-US" dirty="0" err="1" smtClean="0"/>
              <a:t>Geofest</a:t>
            </a:r>
            <a:r>
              <a:rPr lang="en-US" dirty="0" smtClean="0"/>
              <a:t>) Web interfaces and support.</a:t>
            </a:r>
          </a:p>
          <a:p>
            <a:pPr lvl="1"/>
            <a:r>
              <a:rPr lang="en-US" dirty="0" err="1" smtClean="0"/>
              <a:t>Ji</a:t>
            </a:r>
            <a:r>
              <a:rPr lang="en-US" dirty="0" smtClean="0"/>
              <a:t> completed his M.S. in May 2010, is working on the project through OPT. </a:t>
            </a:r>
          </a:p>
          <a:p>
            <a:r>
              <a:rPr lang="en-US" dirty="0" smtClean="0"/>
              <a:t>Jun Wang: full time staff, working on visualization services, GIS, and E-DECIDER related deliverables. </a:t>
            </a:r>
          </a:p>
          <a:p>
            <a:r>
              <a:rPr lang="en-US" dirty="0" smtClean="0"/>
              <a:t>Josh Rosen: full time staff, developed the RDAHMM GPS flash viewer.</a:t>
            </a:r>
          </a:p>
          <a:p>
            <a:pPr lvl="1"/>
            <a:r>
              <a:rPr lang="en-US" dirty="0" smtClean="0"/>
              <a:t>Josh worked part time to upgrade the viewer.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Plotting and Plotting Services (In Development)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 Wang, </a:t>
            </a:r>
            <a:r>
              <a:rPr lang="en-US" dirty="0" err="1" smtClean="0"/>
              <a:t>Rami</a:t>
            </a:r>
            <a:r>
              <a:rPr lang="en-US" dirty="0" smtClean="0"/>
              <a:t> Al-</a:t>
            </a:r>
            <a:r>
              <a:rPr lang="en-US" dirty="0" err="1" smtClean="0"/>
              <a:t>G</a:t>
            </a:r>
            <a:r>
              <a:rPr lang="en-US" dirty="0" err="1" smtClean="0"/>
              <a:t>hanmi</a:t>
            </a:r>
            <a:r>
              <a:rPr lang="en-US" dirty="0" smtClean="0"/>
              <a:t>, Jay Parker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Matplotlib Based Plotting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any field-specific plots used in Earthquake studies are produced by various desktop applications, and it is difficult to seamlessly incorporate them into web portals.</a:t>
            </a:r>
          </a:p>
          <a:p>
            <a:r>
              <a:rPr lang="en-US" dirty="0"/>
              <a:t>We propose to develop </a:t>
            </a:r>
            <a:r>
              <a:rPr lang="en-US" dirty="0" smtClean="0"/>
              <a:t>an </a:t>
            </a:r>
            <a:r>
              <a:rPr lang="en-US" dirty="0"/>
              <a:t>unified plotting service based on Matplotlib for QuakeSim, E-DECIDER and future related projects.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goal of this plotting service is to produce the visualization products for multiple related projects with the same </a:t>
            </a:r>
            <a:r>
              <a:rPr lang="en-US" dirty="0" smtClean="0"/>
              <a:t>easy-to-access web service </a:t>
            </a:r>
            <a:r>
              <a:rPr lang="en-US" dirty="0"/>
              <a:t>interface.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10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Matplotlib Based Plotting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Matplotlib </a:t>
            </a:r>
            <a:r>
              <a:rPr lang="en-US" dirty="0" smtClean="0"/>
              <a:t>is a Python </a:t>
            </a:r>
            <a:r>
              <a:rPr lang="en-US" dirty="0"/>
              <a:t>2D plotting library for scientific data visualization. </a:t>
            </a:r>
            <a:endParaRPr lang="en-US" dirty="0" smtClean="0"/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/>
              <a:t>Python has a large library to handle many different types of </a:t>
            </a:r>
            <a:r>
              <a:rPr lang="en-US" dirty="0" smtClean="0"/>
              <a:t>scientific data formats used in </a:t>
            </a:r>
            <a:r>
              <a:rPr lang="en-US" dirty="0"/>
              <a:t>earthquake </a:t>
            </a:r>
            <a:r>
              <a:rPr lang="en-US" dirty="0" smtClean="0"/>
              <a:t>study</a:t>
            </a:r>
            <a:endParaRPr lang="en-US" dirty="0"/>
          </a:p>
          <a:p>
            <a:pPr lvl="1"/>
            <a:r>
              <a:rPr lang="en-US" dirty="0"/>
              <a:t>Matplotlib can produce publication quality figures directly.</a:t>
            </a:r>
          </a:p>
          <a:p>
            <a:pPr lvl="1"/>
            <a:r>
              <a:rPr lang="en-US" dirty="0"/>
              <a:t>QuakeSim, E-DECIDER, and other related projects can use the same plotting service with </a:t>
            </a:r>
            <a:r>
              <a:rPr lang="en-US" dirty="0" smtClean="0"/>
              <a:t>the unified </a:t>
            </a:r>
            <a:r>
              <a:rPr lang="en-US" dirty="0"/>
              <a:t>API. </a:t>
            </a:r>
          </a:p>
          <a:p>
            <a:pPr lvl="1"/>
            <a:r>
              <a:rPr lang="en-US" dirty="0"/>
              <a:t>The service modules are compact and portable and can be easily deployed on different computing platforms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It may be time-consuming to port </a:t>
            </a:r>
            <a:r>
              <a:rPr lang="en-US" dirty="0"/>
              <a:t>the existing plotting applications to </a:t>
            </a:r>
            <a:r>
              <a:rPr lang="en-US" dirty="0" smtClean="0"/>
              <a:t>Python for </a:t>
            </a:r>
            <a:r>
              <a:rPr lang="en-US" dirty="0"/>
              <a:t>some complex visualization products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76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Matplotlib Based Plotting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r>
              <a:rPr lang="en-US" dirty="0" smtClean="0"/>
              <a:t>Current development</a:t>
            </a:r>
          </a:p>
          <a:p>
            <a:pPr lvl="1"/>
            <a:r>
              <a:rPr lang="en-US" dirty="0"/>
              <a:t>Produce </a:t>
            </a:r>
            <a:r>
              <a:rPr lang="en-US" dirty="0" err="1"/>
              <a:t>D</a:t>
            </a:r>
            <a:r>
              <a:rPr lang="en-US" dirty="0" err="1" smtClean="0"/>
              <a:t>isloc</a:t>
            </a:r>
            <a:r>
              <a:rPr lang="en-US" dirty="0" smtClean="0"/>
              <a:t> </a:t>
            </a:r>
            <a:r>
              <a:rPr lang="en-US" dirty="0"/>
              <a:t>interferogram for the model produced by </a:t>
            </a:r>
            <a:r>
              <a:rPr lang="en-US" dirty="0" smtClean="0"/>
              <a:t>Simplex</a:t>
            </a:r>
            <a:endParaRPr lang="en-US" dirty="0"/>
          </a:p>
          <a:p>
            <a:pPr lvl="1"/>
            <a:r>
              <a:rPr lang="en-US" dirty="0"/>
              <a:t>Produce interferogram from ROI-PAC file </a:t>
            </a:r>
            <a:r>
              <a:rPr lang="en-US" dirty="0" smtClean="0"/>
              <a:t>directly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40249" y="4150581"/>
            <a:ext cx="1707751" cy="1707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6209" y="5911334"/>
            <a:ext cx="209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Disloc</a:t>
            </a:r>
            <a:r>
              <a:rPr lang="en-US" dirty="0" smtClean="0"/>
              <a:t> interferogram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191000" y="4143103"/>
            <a:ext cx="3547575" cy="1732451"/>
            <a:chOff x="3926284" y="4143103"/>
            <a:chExt cx="3547575" cy="1732451"/>
          </a:xfrm>
        </p:grpSpPr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9873" t="18203" r="25889" b="18145"/>
            <a:stretch/>
          </p:blipFill>
          <p:spPr>
            <a:xfrm>
              <a:off x="3926284" y="4165626"/>
              <a:ext cx="1014984" cy="17099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0049" t="17971" r="25889" b="18145"/>
            <a:stretch/>
          </p:blipFill>
          <p:spPr>
            <a:xfrm>
              <a:off x="5213834" y="4165625"/>
              <a:ext cx="1014984" cy="17099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458875" y="4143103"/>
              <a:ext cx="1014984" cy="170992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761554" y="5914849"/>
            <a:ext cx="444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ROI-PAC: phase, amplitude and interferogram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91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Matplotlib Based Plotting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Short term goal</a:t>
            </a:r>
          </a:p>
          <a:p>
            <a:pPr lvl="1"/>
            <a:r>
              <a:rPr lang="en-US" dirty="0"/>
              <a:t>Select a suitable web service model for plotting service</a:t>
            </a:r>
          </a:p>
          <a:p>
            <a:pPr lvl="1"/>
            <a:r>
              <a:rPr lang="en-US" dirty="0"/>
              <a:t>Design service API</a:t>
            </a:r>
          </a:p>
          <a:p>
            <a:pPr lvl="1"/>
            <a:r>
              <a:rPr lang="en-US" dirty="0"/>
              <a:t>Identify the current visualization needs from QuakeSim and E-DECIDER</a:t>
            </a:r>
          </a:p>
          <a:p>
            <a:pPr lvl="1"/>
            <a:r>
              <a:rPr lang="en-US" dirty="0"/>
              <a:t>Port codes from </a:t>
            </a:r>
            <a:r>
              <a:rPr lang="en-US" dirty="0" err="1"/>
              <a:t>Matlab</a:t>
            </a:r>
            <a:r>
              <a:rPr lang="en-US" dirty="0"/>
              <a:t> and other applications to Python</a:t>
            </a:r>
          </a:p>
          <a:p>
            <a:pPr lvl="1"/>
            <a:r>
              <a:rPr lang="en-US" dirty="0"/>
              <a:t>Develop tools to incorporate plotting service and Google </a:t>
            </a:r>
            <a:r>
              <a:rPr lang="en-US" dirty="0" smtClean="0"/>
              <a:t>Earth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Long term goal</a:t>
            </a:r>
          </a:p>
          <a:p>
            <a:pPr lvl="1"/>
            <a:r>
              <a:rPr lang="en-US" dirty="0" smtClean="0"/>
              <a:t>Provide interactive plotting service on the portals based on the emerging HTML5 technology, without any plugins required on the client.</a:t>
            </a:r>
          </a:p>
          <a:p>
            <a:pPr lvl="1"/>
            <a:r>
              <a:rPr lang="en-US" dirty="0" smtClean="0"/>
              <a:t>Develop new types of visualization products that help the decision maker and general public to understand the scientific results from research tools supplied by QuakeSim and E-DECIDER. 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96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Earthquake Loss Estimation Service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 Wang, </a:t>
            </a:r>
            <a:r>
              <a:rPr lang="en-US" dirty="0" err="1" smtClean="0"/>
              <a:t>Maggi</a:t>
            </a:r>
            <a:r>
              <a:rPr lang="en-US" dirty="0" smtClean="0"/>
              <a:t> </a:t>
            </a:r>
            <a:r>
              <a:rPr lang="en-US" dirty="0" err="1" smtClean="0"/>
              <a:t>Glasscoe</a:t>
            </a:r>
            <a:endParaRPr lang="en-US" dirty="0" smtClean="0"/>
          </a:p>
          <a:p>
            <a:r>
              <a:rPr lang="en-US" dirty="0" smtClean="0"/>
              <a:t>This is a synergistic E-DECIDER activity in development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Earthquake Loss Estimation Web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the HAZUS-MH earthquake </a:t>
            </a:r>
            <a:r>
              <a:rPr lang="en-US" dirty="0"/>
              <a:t>m</a:t>
            </a:r>
            <a:r>
              <a:rPr lang="en-US" dirty="0" smtClean="0"/>
              <a:t>odel for loss estimation on southern California region</a:t>
            </a:r>
          </a:p>
          <a:p>
            <a:r>
              <a:rPr lang="en-US" dirty="0" smtClean="0"/>
              <a:t>Web-based service, support near real-time USGS earthquake feed and user-defined scenario study</a:t>
            </a:r>
          </a:p>
          <a:p>
            <a:r>
              <a:rPr lang="en-US" dirty="0" smtClean="0"/>
              <a:t>Loss estimation on different scale: county, census tract and parcel</a:t>
            </a:r>
          </a:p>
          <a:p>
            <a:r>
              <a:rPr lang="en-US" dirty="0" smtClean="0"/>
              <a:t>Multiple delivery methods for different type of users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04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HAZUS-MH Earthquake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PESH (potential earth science hazards): </a:t>
            </a:r>
          </a:p>
          <a:p>
            <a:pPr lvl="1"/>
            <a:r>
              <a:rPr lang="en-US" dirty="0" smtClean="0"/>
              <a:t>Peak ground acceleration (PGA)</a:t>
            </a:r>
          </a:p>
          <a:p>
            <a:pPr lvl="1"/>
            <a:r>
              <a:rPr lang="en-US" dirty="0" smtClean="0"/>
              <a:t>peak ground velocity (PGV)</a:t>
            </a:r>
          </a:p>
          <a:p>
            <a:pPr lvl="1"/>
            <a:r>
              <a:rPr lang="en-US" dirty="0" smtClean="0"/>
              <a:t>spectral acceleration at 1.0 sec (SA10)</a:t>
            </a:r>
          </a:p>
          <a:p>
            <a:pPr lvl="1"/>
            <a:r>
              <a:rPr lang="en-US" dirty="0" smtClean="0"/>
              <a:t>spectral acceleration at 0.3 sec (SA03)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507" t="8812" r="7602" b="9217"/>
          <a:stretch/>
        </p:blipFill>
        <p:spPr>
          <a:xfrm>
            <a:off x="1447800" y="4387866"/>
            <a:ext cx="2353096" cy="1867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916" t="9623" r="7724" b="9913"/>
          <a:stretch/>
        </p:blipFill>
        <p:spPr>
          <a:xfrm>
            <a:off x="4572000" y="4387866"/>
            <a:ext cx="2362200" cy="1867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2041" y="6272254"/>
            <a:ext cx="170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Earthquake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7597" y="6272254"/>
            <a:ext cx="210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Scenario Earthquake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99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Earthquake Loss Estimation Web Service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381000" y="1761877"/>
            <a:ext cx="8305800" cy="3800723"/>
            <a:chOff x="381000" y="1761877"/>
            <a:chExt cx="8305800" cy="3800723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720255" y="1990477"/>
              <a:ext cx="1975237" cy="457200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USGS Real-time Earthquake RSS</a:t>
              </a:r>
              <a:endParaRPr lang="en-US" dirty="0"/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3824246" y="2681793"/>
              <a:ext cx="1828800" cy="1723014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HAZUS-MH</a:t>
              </a:r>
              <a:endParaRPr lang="en-US" dirty="0"/>
            </a:p>
          </p:txBody>
        </p:sp>
        <p:cxnSp>
          <p:nvCxnSpPr>
            <p:cNvPr id="7" name="Elbow Connector 6"/>
            <p:cNvCxnSpPr>
              <a:stCxn id="4" idx="2"/>
              <a:endCxn id="5" idx="1"/>
            </p:cNvCxnSpPr>
            <p:nvPr/>
          </p:nvCxnSpPr>
          <p:spPr>
            <a:xfrm rot="16200000" flipH="1">
              <a:off x="2218249" y="1937302"/>
              <a:ext cx="1095623" cy="2116372"/>
            </a:xfrm>
            <a:prstGeom prst="bentConnector2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30788" y="3187484"/>
              <a:ext cx="18705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Magnitude &gt; threshold</a:t>
              </a:r>
              <a:endParaRPr lang="en-US" sz="1400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2695493" y="4876800"/>
              <a:ext cx="1828800" cy="457200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Scenario Earthquake</a:t>
              </a:r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81000" y="4556098"/>
              <a:ext cx="1600200" cy="457200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QuakeSim</a:t>
              </a:r>
              <a:endParaRPr lang="en-US" dirty="0"/>
            </a:p>
          </p:txBody>
        </p:sp>
        <p:sp>
          <p:nvSpPr>
            <p:cNvPr id="21" name="Flowchart: Alternate Process 20"/>
            <p:cNvSpPr/>
            <p:nvPr/>
          </p:nvSpPr>
          <p:spPr>
            <a:xfrm>
              <a:off x="383650" y="5105400"/>
              <a:ext cx="1600200" cy="457200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Other Sources</a:t>
              </a:r>
              <a:endParaRPr lang="en-US" dirty="0"/>
            </a:p>
          </p:txBody>
        </p:sp>
        <p:cxnSp>
          <p:nvCxnSpPr>
            <p:cNvPr id="23" name="Elbow Connector 22"/>
            <p:cNvCxnSpPr>
              <a:stCxn id="20" idx="3"/>
              <a:endCxn id="19" idx="1"/>
            </p:cNvCxnSpPr>
            <p:nvPr/>
          </p:nvCxnSpPr>
          <p:spPr>
            <a:xfrm>
              <a:off x="1981200" y="4784698"/>
              <a:ext cx="714293" cy="320702"/>
            </a:xfrm>
            <a:prstGeom prst="bentConnector3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21" idx="3"/>
              <a:endCxn id="19" idx="1"/>
            </p:cNvCxnSpPr>
            <p:nvPr/>
          </p:nvCxnSpPr>
          <p:spPr>
            <a:xfrm flipV="1">
              <a:off x="1983850" y="5105400"/>
              <a:ext cx="711643" cy="228600"/>
            </a:xfrm>
            <a:prstGeom prst="bentConnector3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19" idx="3"/>
              <a:endCxn id="5" idx="2"/>
            </p:cNvCxnSpPr>
            <p:nvPr/>
          </p:nvCxnSpPr>
          <p:spPr>
            <a:xfrm flipV="1">
              <a:off x="4524293" y="4404807"/>
              <a:ext cx="214353" cy="700593"/>
            </a:xfrm>
            <a:prstGeom prst="bentConnector2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Flowchart: Alternate Process 50"/>
            <p:cNvSpPr/>
            <p:nvPr/>
          </p:nvSpPr>
          <p:spPr>
            <a:xfrm>
              <a:off x="3824247" y="1761877"/>
              <a:ext cx="1828800" cy="457200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Parcel Data*</a:t>
              </a:r>
              <a:endParaRPr lang="en-US" dirty="0"/>
            </a:p>
          </p:txBody>
        </p:sp>
        <p:cxnSp>
          <p:nvCxnSpPr>
            <p:cNvPr id="53" name="Elbow Connector 52"/>
            <p:cNvCxnSpPr>
              <a:stCxn id="51" idx="2"/>
              <a:endCxn id="5" idx="0"/>
            </p:cNvCxnSpPr>
            <p:nvPr/>
          </p:nvCxnSpPr>
          <p:spPr>
            <a:xfrm rot="5400000">
              <a:off x="4507289" y="2450435"/>
              <a:ext cx="462716" cy="1"/>
            </a:xfrm>
            <a:prstGeom prst="bentConnector3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Flowchart: Alternate Process 58"/>
            <p:cNvSpPr/>
            <p:nvPr/>
          </p:nvSpPr>
          <p:spPr>
            <a:xfrm>
              <a:off x="4243346" y="3124200"/>
              <a:ext cx="990600" cy="320338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County</a:t>
              </a:r>
              <a:endParaRPr lang="en-US" dirty="0"/>
            </a:p>
          </p:txBody>
        </p:sp>
        <p:sp>
          <p:nvSpPr>
            <p:cNvPr id="63" name="Flowchart: Alternate Process 62"/>
            <p:cNvSpPr/>
            <p:nvPr/>
          </p:nvSpPr>
          <p:spPr>
            <a:xfrm>
              <a:off x="4243346" y="3505200"/>
              <a:ext cx="990600" cy="320338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Tract</a:t>
              </a:r>
              <a:endParaRPr lang="en-US" dirty="0"/>
            </a:p>
          </p:txBody>
        </p:sp>
        <p:sp>
          <p:nvSpPr>
            <p:cNvPr id="68" name="Flowchart: Alternate Process 67"/>
            <p:cNvSpPr/>
            <p:nvPr/>
          </p:nvSpPr>
          <p:spPr>
            <a:xfrm>
              <a:off x="4243346" y="3901738"/>
              <a:ext cx="990600" cy="320338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Parcel</a:t>
              </a:r>
              <a:endParaRPr lang="en-US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400800" y="2354249"/>
              <a:ext cx="2286000" cy="2362200"/>
              <a:chOff x="6467061" y="2422498"/>
              <a:chExt cx="2286000" cy="2362200"/>
            </a:xfrm>
          </p:grpSpPr>
          <p:sp>
            <p:nvSpPr>
              <p:cNvPr id="75" name="Flowchart: Alternate Process 74"/>
              <p:cNvSpPr/>
              <p:nvPr/>
            </p:nvSpPr>
            <p:spPr>
              <a:xfrm>
                <a:off x="6467061" y="2422498"/>
                <a:ext cx="2286000" cy="2362200"/>
              </a:xfrm>
              <a:prstGeom prst="flowChartAlternate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6632382" y="2574898"/>
                <a:ext cx="1955358" cy="2061708"/>
                <a:chOff x="6619461" y="2667000"/>
                <a:chExt cx="1955358" cy="2061708"/>
              </a:xfrm>
            </p:grpSpPr>
            <p:sp>
              <p:nvSpPr>
                <p:cNvPr id="70" name="Flowchart: Alternate Process 69"/>
                <p:cNvSpPr/>
                <p:nvPr/>
              </p:nvSpPr>
              <p:spPr>
                <a:xfrm>
                  <a:off x="6639339" y="3733668"/>
                  <a:ext cx="1915602" cy="457200"/>
                </a:xfrm>
                <a:prstGeom prst="flowChartAlternateProcess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Google Map</a:t>
                  </a:r>
                  <a:endParaRPr lang="en-US" dirty="0"/>
                </a:p>
              </p:txBody>
            </p:sp>
            <p:sp>
              <p:nvSpPr>
                <p:cNvPr id="71" name="Flowchart: Alternate Process 70"/>
                <p:cNvSpPr/>
                <p:nvPr/>
              </p:nvSpPr>
              <p:spPr>
                <a:xfrm>
                  <a:off x="6619461" y="2667000"/>
                  <a:ext cx="1935480" cy="457200"/>
                </a:xfrm>
                <a:prstGeom prst="flowChartAlternateProcess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Estimation Report</a:t>
                  </a:r>
                  <a:endParaRPr lang="en-US" dirty="0"/>
                </a:p>
              </p:txBody>
            </p:sp>
            <p:sp>
              <p:nvSpPr>
                <p:cNvPr id="72" name="Flowchart: Alternate Process 71"/>
                <p:cNvSpPr/>
                <p:nvPr/>
              </p:nvSpPr>
              <p:spPr>
                <a:xfrm>
                  <a:off x="6639339" y="4271508"/>
                  <a:ext cx="1935480" cy="457200"/>
                </a:xfrm>
                <a:prstGeom prst="flowChartAlternateProcess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Mobile Device</a:t>
                  </a:r>
                  <a:endParaRPr lang="en-US" dirty="0"/>
                </a:p>
              </p:txBody>
            </p:sp>
            <p:sp>
              <p:nvSpPr>
                <p:cNvPr id="73" name="Flowchart: Alternate Process 72"/>
                <p:cNvSpPr/>
                <p:nvPr/>
              </p:nvSpPr>
              <p:spPr>
                <a:xfrm>
                  <a:off x="6619461" y="3200400"/>
                  <a:ext cx="1935480" cy="457200"/>
                </a:xfrm>
                <a:prstGeom prst="flowChartAlternateProcess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Loss Map</a:t>
                  </a:r>
                  <a:endParaRPr lang="en-US" dirty="0"/>
                </a:p>
              </p:txBody>
            </p:sp>
          </p:grpSp>
        </p:grpSp>
        <p:cxnSp>
          <p:nvCxnSpPr>
            <p:cNvPr id="78" name="Elbow Connector 77"/>
            <p:cNvCxnSpPr>
              <a:stCxn id="5" idx="3"/>
              <a:endCxn id="75" idx="1"/>
            </p:cNvCxnSpPr>
            <p:nvPr/>
          </p:nvCxnSpPr>
          <p:spPr>
            <a:xfrm flipV="1">
              <a:off x="5653046" y="3535349"/>
              <a:ext cx="747754" cy="7951"/>
            </a:xfrm>
            <a:prstGeom prst="bentConnector3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Rectangle 81"/>
          <p:cNvSpPr/>
          <p:nvPr/>
        </p:nvSpPr>
        <p:spPr>
          <a:xfrm>
            <a:off x="1141344" y="5894381"/>
            <a:ext cx="7545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*Parcel data is not included in HAZUS-MH data. Real estate service zillow.com can be used to update the market value.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Earthquake Loss Estimation Web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propose this web service as part of E-DECIDER</a:t>
            </a:r>
          </a:p>
          <a:p>
            <a:r>
              <a:rPr lang="en-US" dirty="0" smtClean="0"/>
              <a:t>Current goal</a:t>
            </a:r>
          </a:p>
          <a:p>
            <a:pPr lvl="1"/>
            <a:r>
              <a:rPr lang="en-US" dirty="0" smtClean="0"/>
              <a:t>Work out the technic details to automate the HAZUS-MH process</a:t>
            </a:r>
          </a:p>
          <a:p>
            <a:pPr lvl="1"/>
            <a:r>
              <a:rPr lang="en-US" dirty="0" smtClean="0"/>
              <a:t>Implement the web service to monitor USGS earthquake feed, and start loss estimation automatically</a:t>
            </a:r>
          </a:p>
          <a:p>
            <a:pPr lvl="1"/>
            <a:r>
              <a:rPr lang="en-US" dirty="0" smtClean="0"/>
              <a:t>Generate scenario earthquake from QuakeSim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9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Disloc</a:t>
            </a:r>
            <a:r>
              <a:rPr lang="en-US" dirty="0" smtClean="0"/>
              <a:t>, Simplex Updates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 </a:t>
            </a:r>
            <a:r>
              <a:rPr lang="en-US" dirty="0" err="1" smtClean="0"/>
              <a:t>Ji</a:t>
            </a:r>
            <a:r>
              <a:rPr lang="en-US" dirty="0" smtClean="0"/>
              <a:t>, Andrea </a:t>
            </a:r>
            <a:r>
              <a:rPr lang="en-US" dirty="0" err="1" smtClean="0"/>
              <a:t>Donnellan</a:t>
            </a:r>
            <a:r>
              <a:rPr lang="en-US" dirty="0" smtClean="0"/>
              <a:t>, Jay Parker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08-27 at 5.55.59 PM.png"/>
          <p:cNvPicPr>
            <a:picLocks noChangeAspect="1"/>
          </p:cNvPicPr>
          <p:nvPr/>
        </p:nvPicPr>
        <p:blipFill>
          <a:blip r:embed="rId2"/>
          <a:srcRect l="2032" t="1591" r="39456" b="24146"/>
          <a:stretch>
            <a:fillRect/>
          </a:stretch>
        </p:blipFill>
        <p:spPr>
          <a:xfrm>
            <a:off x="2588846" y="1260231"/>
            <a:ext cx="6389076" cy="547076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00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Disloc</a:t>
            </a:r>
            <a:r>
              <a:rPr lang="en-US" dirty="0" smtClean="0"/>
              <a:t>-RSS Service and User Interface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584" y="2157900"/>
            <a:ext cx="2425350" cy="37856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Subscribes to USGS earthquake RSS feed, calculates </a:t>
            </a:r>
            <a:r>
              <a:rPr lang="en-US" sz="2000" dirty="0" err="1" smtClean="0"/>
              <a:t>Disloc</a:t>
            </a:r>
            <a:r>
              <a:rPr lang="en-US" sz="2000" dirty="0" smtClean="0"/>
              <a:t> deformations and </a:t>
            </a:r>
            <a:r>
              <a:rPr lang="en-US" sz="2000" dirty="0" err="1" smtClean="0"/>
              <a:t>InSAR</a:t>
            </a:r>
            <a:r>
              <a:rPr lang="en-US" sz="2000" dirty="0" smtClean="0"/>
              <a:t> </a:t>
            </a:r>
            <a:r>
              <a:rPr lang="en-US" sz="2000" dirty="0" err="1" smtClean="0"/>
              <a:t>interferograms</a:t>
            </a:r>
            <a:r>
              <a:rPr lang="en-US" sz="2000" dirty="0" smtClean="0"/>
              <a:t> for every earthquake in the world with M&gt;5.</a:t>
            </a:r>
          </a:p>
          <a:p>
            <a:endParaRPr lang="en-US" sz="2000" dirty="0" smtClean="0"/>
          </a:p>
          <a:p>
            <a:r>
              <a:rPr lang="en-US" sz="2000" dirty="0" smtClean="0"/>
              <a:t>Uses previously developed </a:t>
            </a:r>
            <a:r>
              <a:rPr lang="en-US" sz="2000" dirty="0" err="1" smtClean="0"/>
              <a:t>Disloc</a:t>
            </a:r>
            <a:r>
              <a:rPr lang="en-US" sz="2000" dirty="0" smtClean="0"/>
              <a:t> services.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8-27 at 5.56.37 PM.png"/>
          <p:cNvPicPr>
            <a:picLocks noChangeAspect="1"/>
          </p:cNvPicPr>
          <p:nvPr/>
        </p:nvPicPr>
        <p:blipFill>
          <a:blip r:embed="rId2"/>
          <a:srcRect r="39033" b="23671"/>
          <a:stretch>
            <a:fillRect/>
          </a:stretch>
        </p:blipFill>
        <p:spPr>
          <a:xfrm>
            <a:off x="861906" y="0"/>
            <a:ext cx="7118350" cy="6012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1324" y="5889543"/>
            <a:ext cx="6664938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Interferogram</a:t>
            </a:r>
            <a:r>
              <a:rPr lang="en-US" sz="2400" dirty="0" smtClean="0"/>
              <a:t> plot of the same earthquake in previous slide.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8-27 at 6.01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081"/>
            <a:ext cx="9144000" cy="6169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1538" y="5001853"/>
            <a:ext cx="7649308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Users can also copy the earthquakes into their personal workspace to modify the default </a:t>
            </a:r>
            <a:r>
              <a:rPr lang="en-US" sz="3200" dirty="0" err="1" smtClean="0"/>
              <a:t>Disloc</a:t>
            </a:r>
            <a:r>
              <a:rPr lang="en-US" sz="3200" dirty="0" smtClean="0"/>
              <a:t> settings.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Simplex is an inversion code that determines best-fit fault models for a particular set of observed displacements or velocities.</a:t>
            </a:r>
          </a:p>
          <a:p>
            <a:r>
              <a:rPr lang="en-US" dirty="0" smtClean="0"/>
              <a:t>We have added UNAVCO GPS station velocities to Simplex’s user interface.</a:t>
            </a:r>
          </a:p>
          <a:p>
            <a:pPr lvl="1"/>
            <a:r>
              <a:rPr lang="en-US" dirty="0" smtClean="0"/>
              <a:t>Using a Web service provided by UNAVCO.</a:t>
            </a:r>
          </a:p>
          <a:p>
            <a:pPr lvl="1"/>
            <a:r>
              <a:rPr lang="en-US" dirty="0" smtClean="0"/>
              <a:t>Supplements JPL GIPSY and Scripps GLOBK values from </a:t>
            </a:r>
            <a:r>
              <a:rPr lang="en-US" dirty="0" err="1" smtClean="0"/>
              <a:t>Yehuda</a:t>
            </a:r>
            <a:r>
              <a:rPr lang="en-US" dirty="0" smtClean="0"/>
              <a:t> Bock’s team’s GRWS service.</a:t>
            </a:r>
          </a:p>
          <a:p>
            <a:r>
              <a:rPr lang="en-US" dirty="0" smtClean="0"/>
              <a:t>This is introduces a problem, since the services give different values.  </a:t>
            </a:r>
          </a:p>
          <a:p>
            <a:pPr lvl="1"/>
            <a:r>
              <a:rPr lang="en-US" dirty="0" smtClean="0"/>
              <a:t>Need an easy interface for selecting the ones you want.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A description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3222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" descr="A description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1780" y="2996299"/>
            <a:ext cx="633222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93057" y="525151"/>
            <a:ext cx="2507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Select GPS stations with map interface. This may have multiple values.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491" y="3429000"/>
            <a:ext cx="250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View multiple values, select the data source that you want.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to RDAHMM Services and Interfaces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Xiaoming</a:t>
            </a:r>
            <a:r>
              <a:rPr lang="en-US" dirty="0" smtClean="0"/>
              <a:t> </a:t>
            </a:r>
            <a:r>
              <a:rPr lang="en-US" dirty="0" err="1" smtClean="0"/>
              <a:t>Gao</a:t>
            </a:r>
            <a:r>
              <a:rPr lang="en-US" dirty="0" smtClean="0"/>
              <a:t>, Robert </a:t>
            </a:r>
            <a:r>
              <a:rPr lang="en-US" dirty="0" err="1" smtClean="0"/>
              <a:t>Granat</a:t>
            </a:r>
            <a:endParaRPr lang="en-US" dirty="0" smtClean="0"/>
          </a:p>
          <a:p>
            <a:r>
              <a:rPr lang="en-US" dirty="0" smtClean="0"/>
              <a:t>This work is an outgrowth of Dr. </a:t>
            </a:r>
            <a:r>
              <a:rPr lang="en-US" dirty="0" err="1" smtClean="0"/>
              <a:t>Granat’s</a:t>
            </a:r>
            <a:r>
              <a:rPr lang="en-US" dirty="0" smtClean="0"/>
              <a:t> IU visit, 6/23-6/25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1143</Words>
  <Application>Microsoft Macintosh PowerPoint</Application>
  <PresentationFormat>On-screen Show (4:3)</PresentationFormat>
  <Paragraphs>130</Paragraphs>
  <Slides>29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IU QuakeSim Updates</vt:lpstr>
      <vt:lpstr>IU People</vt:lpstr>
      <vt:lpstr>Disloc, Simplex Updates</vt:lpstr>
      <vt:lpstr>Disloc-RSS Service and User Interface</vt:lpstr>
      <vt:lpstr>Slide 5</vt:lpstr>
      <vt:lpstr>Slide 6</vt:lpstr>
      <vt:lpstr>Simplex Updates</vt:lpstr>
      <vt:lpstr>Slide 8</vt:lpstr>
      <vt:lpstr>Update to RDAHMM Services and Interfaces</vt:lpstr>
      <vt:lpstr>De-trend and de-noise options in daily RDAHMM service</vt:lpstr>
      <vt:lpstr>New Interactive Plotting Component (More Later)</vt:lpstr>
      <vt:lpstr>KML Creation Service for Date Range</vt:lpstr>
      <vt:lpstr>Google Map auto-center disabled</vt:lpstr>
      <vt:lpstr>RDAHMM GPS Viewer Updates</vt:lpstr>
      <vt:lpstr>Slide 15</vt:lpstr>
      <vt:lpstr>Slide 16</vt:lpstr>
      <vt:lpstr>Slide 17</vt:lpstr>
      <vt:lpstr>Slide 18</vt:lpstr>
      <vt:lpstr>Slide 19</vt:lpstr>
      <vt:lpstr>Matlab Plotting and Plotting Services (In Development)</vt:lpstr>
      <vt:lpstr>Matplotlib Based Plotting Service</vt:lpstr>
      <vt:lpstr>Matplotlib Based Plotting Service</vt:lpstr>
      <vt:lpstr>Matplotlib Based Plotting Service</vt:lpstr>
      <vt:lpstr>Matplotlib Based Plotting Service</vt:lpstr>
      <vt:lpstr>Earthquake Loss Estimation Service</vt:lpstr>
      <vt:lpstr>Earthquake Loss Estimation Web Service</vt:lpstr>
      <vt:lpstr>HAZUS-MH Earthquake Model </vt:lpstr>
      <vt:lpstr>Earthquake Loss Estimation Web Service</vt:lpstr>
      <vt:lpstr>Earthquake Loss Estimation Web Service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GISDeveloper</dc:creator>
  <cp:lastModifiedBy>Marlon Pierce</cp:lastModifiedBy>
  <cp:revision>49</cp:revision>
  <dcterms:created xsi:type="dcterms:W3CDTF">2010-08-27T21:07:08Z</dcterms:created>
  <dcterms:modified xsi:type="dcterms:W3CDTF">2010-08-27T22:19:12Z</dcterms:modified>
</cp:coreProperties>
</file>