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45" r:id="rId2"/>
    <p:sldId id="334" r:id="rId3"/>
    <p:sldId id="336" r:id="rId4"/>
    <p:sldId id="346" r:id="rId5"/>
    <p:sldId id="347" r:id="rId6"/>
    <p:sldId id="342" r:id="rId7"/>
    <p:sldId id="328" r:id="rId8"/>
    <p:sldId id="338" r:id="rId9"/>
    <p:sldId id="339" r:id="rId10"/>
    <p:sldId id="327" r:id="rId11"/>
    <p:sldId id="332" r:id="rId12"/>
    <p:sldId id="344" r:id="rId13"/>
  </p:sldIdLst>
  <p:sldSz cx="9144000" cy="5143500" type="screen16x9"/>
  <p:notesSz cx="6858000" cy="9144000"/>
  <p:defaultTextStyle>
    <a:defPPr>
      <a:defRPr lang="en-US"/>
    </a:defPPr>
    <a:lvl1pPr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341313" indent="1158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684213" indent="2301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027113" indent="3444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1370013" indent="458788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zier" initials="JAG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532"/>
    <a:srgbClr val="990000"/>
    <a:srgbClr val="006297"/>
    <a:srgbClr val="DC8722"/>
    <a:srgbClr val="F2BE48"/>
    <a:srgbClr val="808080"/>
    <a:srgbClr val="006298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4"/>
    <p:restoredTop sz="96087" autoAdjust="0"/>
  </p:normalViewPr>
  <p:slideViewPr>
    <p:cSldViewPr snapToGrid="0" snapToObjects="1" showGuides="1">
      <p:cViewPr varScale="1">
        <p:scale>
          <a:sx n="92" d="100"/>
          <a:sy n="92" d="100"/>
        </p:scale>
        <p:origin x="84" y="1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7BB58-C310-4BA9-B9C0-EBBF08C140D2}" type="doc">
      <dgm:prSet loTypeId="urn:microsoft.com/office/officeart/2005/8/layout/process2" loCatId="process" qsTypeId="urn:microsoft.com/office/officeart/2005/8/quickstyle/3d2" qsCatId="3D" csTypeId="urn:microsoft.com/office/officeart/2005/8/colors/colorful1" csCatId="colorful" phldr="1"/>
      <dgm:spPr/>
    </dgm:pt>
    <dgm:pt modelId="{52DC0F2A-A3DC-4A76-B794-66B4192BE12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i="0" dirty="0"/>
            <a:t>Extravasation</a:t>
          </a:r>
          <a:endParaRPr lang="en-US" sz="1400" b="1" dirty="0"/>
        </a:p>
      </dgm:t>
    </dgm:pt>
    <dgm:pt modelId="{7AD1045C-4914-45FF-A849-DB0A43D78995}" type="parTrans" cxnId="{51011268-ECCE-40D9-8B50-396CEA9F40F0}">
      <dgm:prSet/>
      <dgm:spPr/>
      <dgm:t>
        <a:bodyPr/>
        <a:lstStyle/>
        <a:p>
          <a:endParaRPr lang="en-US"/>
        </a:p>
      </dgm:t>
    </dgm:pt>
    <dgm:pt modelId="{16EB9DBF-4FD6-48B0-9108-B739485C655E}" type="sibTrans" cxnId="{51011268-ECCE-40D9-8B50-396CEA9F40F0}">
      <dgm:prSet/>
      <dgm:spPr/>
      <dgm:t>
        <a:bodyPr/>
        <a:lstStyle/>
        <a:p>
          <a:endParaRPr lang="en-US" dirty="0"/>
        </a:p>
      </dgm:t>
    </dgm:pt>
    <dgm:pt modelId="{FC3E1DA5-3E8D-40DE-8878-BAE88DED275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dirty="0"/>
            <a:t>Transport in Tissues</a:t>
          </a:r>
        </a:p>
      </dgm:t>
    </dgm:pt>
    <dgm:pt modelId="{8F5FA139-C326-4B77-B788-E7C0B7CD35F4}" type="parTrans" cxnId="{B3CD250E-0647-43DA-9A94-CE97D27E0356}">
      <dgm:prSet/>
      <dgm:spPr/>
      <dgm:t>
        <a:bodyPr/>
        <a:lstStyle/>
        <a:p>
          <a:endParaRPr lang="en-US"/>
        </a:p>
      </dgm:t>
    </dgm:pt>
    <dgm:pt modelId="{66FAF10F-03EE-4035-81CF-B6E63E4FCA1F}" type="sibTrans" cxnId="{B3CD250E-0647-43DA-9A94-CE97D27E0356}">
      <dgm:prSet/>
      <dgm:spPr/>
      <dgm:t>
        <a:bodyPr/>
        <a:lstStyle/>
        <a:p>
          <a:endParaRPr lang="en-US" dirty="0"/>
        </a:p>
      </dgm:t>
    </dgm:pt>
    <dgm:pt modelId="{9DDAF6F3-F38E-4DC4-8424-16675001783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/>
            <a:t>Cell, ECM, NP Interactions</a:t>
          </a:r>
        </a:p>
      </dgm:t>
    </dgm:pt>
    <dgm:pt modelId="{7933A3FA-3727-49ED-81DB-DE7DCC1419F5}" type="parTrans" cxnId="{141FDE85-62A5-4353-907B-11D6A4714018}">
      <dgm:prSet/>
      <dgm:spPr/>
      <dgm:t>
        <a:bodyPr/>
        <a:lstStyle/>
        <a:p>
          <a:endParaRPr lang="en-US"/>
        </a:p>
      </dgm:t>
    </dgm:pt>
    <dgm:pt modelId="{4FA5445C-D6D4-4D23-947B-4353A2B3533F}" type="sibTrans" cxnId="{141FDE85-62A5-4353-907B-11D6A4714018}">
      <dgm:prSet/>
      <dgm:spPr/>
      <dgm:t>
        <a:bodyPr/>
        <a:lstStyle/>
        <a:p>
          <a:endParaRPr lang="en-US" dirty="0"/>
        </a:p>
      </dgm:t>
    </dgm:pt>
    <dgm:pt modelId="{FE9FD5F4-CF0B-4D6B-9610-C331F8A8280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dirty="0"/>
            <a:t>Endocytosis</a:t>
          </a:r>
        </a:p>
      </dgm:t>
    </dgm:pt>
    <dgm:pt modelId="{3D9B4F2B-6527-495A-9DFB-D9EA48173853}" type="parTrans" cxnId="{64624F2F-624E-4977-8595-7E820F664C5A}">
      <dgm:prSet/>
      <dgm:spPr/>
      <dgm:t>
        <a:bodyPr/>
        <a:lstStyle/>
        <a:p>
          <a:endParaRPr lang="en-US"/>
        </a:p>
      </dgm:t>
    </dgm:pt>
    <dgm:pt modelId="{F14E3175-57EF-4857-8E61-3F590AA4931E}" type="sibTrans" cxnId="{64624F2F-624E-4977-8595-7E820F664C5A}">
      <dgm:prSet/>
      <dgm:spPr/>
      <dgm:t>
        <a:bodyPr/>
        <a:lstStyle/>
        <a:p>
          <a:endParaRPr lang="en-US" dirty="0"/>
        </a:p>
      </dgm:t>
    </dgm:pt>
    <dgm:pt modelId="{E76DBADA-1AFC-472E-ABF2-DC9E39597CF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dirty="0"/>
            <a:t>Action On Cells</a:t>
          </a:r>
        </a:p>
      </dgm:t>
    </dgm:pt>
    <dgm:pt modelId="{2848AFEC-EE31-47CF-B9CA-55E0F3472CFA}" type="parTrans" cxnId="{B235F5CD-A6C3-48AF-A490-DA33F7CD9ACA}">
      <dgm:prSet/>
      <dgm:spPr/>
      <dgm:t>
        <a:bodyPr/>
        <a:lstStyle/>
        <a:p>
          <a:endParaRPr lang="en-US"/>
        </a:p>
      </dgm:t>
    </dgm:pt>
    <dgm:pt modelId="{8399C0EF-ADF5-483E-808E-A587A01A0A0A}" type="sibTrans" cxnId="{B235F5CD-A6C3-48AF-A490-DA33F7CD9ACA}">
      <dgm:prSet/>
      <dgm:spPr/>
      <dgm:t>
        <a:bodyPr/>
        <a:lstStyle/>
        <a:p>
          <a:endParaRPr lang="en-US"/>
        </a:p>
      </dgm:t>
    </dgm:pt>
    <dgm:pt modelId="{CA043D1D-E8F0-41F8-9376-05303F0BB031}">
      <dgm:prSet phldrT="[Text]" custT="1"/>
      <dgm:spPr/>
      <dgm:t>
        <a:bodyPr/>
        <a:lstStyle/>
        <a:p>
          <a:r>
            <a:rPr lang="en-US" sz="1400" b="1" dirty="0" err="1"/>
            <a:t>Dossage</a:t>
          </a:r>
          <a:endParaRPr lang="en-US" sz="1400" b="1" dirty="0"/>
        </a:p>
      </dgm:t>
    </dgm:pt>
    <dgm:pt modelId="{C216A376-5E41-4952-AAD3-C3DAB855B8A7}" type="parTrans" cxnId="{575687E3-1C13-4686-998E-7F5D71E8F01A}">
      <dgm:prSet/>
      <dgm:spPr/>
      <dgm:t>
        <a:bodyPr/>
        <a:lstStyle/>
        <a:p>
          <a:endParaRPr lang="en-US"/>
        </a:p>
      </dgm:t>
    </dgm:pt>
    <dgm:pt modelId="{37801858-367A-4CAC-85B9-97FC9AB1A6F5}" type="sibTrans" cxnId="{575687E3-1C13-4686-998E-7F5D71E8F01A}">
      <dgm:prSet/>
      <dgm:spPr/>
      <dgm:t>
        <a:bodyPr/>
        <a:lstStyle/>
        <a:p>
          <a:endParaRPr lang="en-US" dirty="0"/>
        </a:p>
      </dgm:t>
    </dgm:pt>
    <dgm:pt modelId="{E34EB27C-C33B-4D37-92A2-EFF440465685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dirty="0"/>
            <a:t>Circulation</a:t>
          </a:r>
        </a:p>
      </dgm:t>
    </dgm:pt>
    <dgm:pt modelId="{8314270D-0295-4A83-B055-88A64883C2E9}" type="parTrans" cxnId="{CA6C2CB8-9C28-44F1-9EE4-FB731AF1D7E7}">
      <dgm:prSet/>
      <dgm:spPr/>
      <dgm:t>
        <a:bodyPr/>
        <a:lstStyle/>
        <a:p>
          <a:endParaRPr lang="en-US"/>
        </a:p>
      </dgm:t>
    </dgm:pt>
    <dgm:pt modelId="{1E308958-636C-46FE-B054-EF7B681D62F4}" type="sibTrans" cxnId="{CA6C2CB8-9C28-44F1-9EE4-FB731AF1D7E7}">
      <dgm:prSet/>
      <dgm:spPr/>
      <dgm:t>
        <a:bodyPr/>
        <a:lstStyle/>
        <a:p>
          <a:endParaRPr lang="en-US" dirty="0"/>
        </a:p>
      </dgm:t>
    </dgm:pt>
    <dgm:pt modelId="{A7D0F58A-E3FF-490A-924B-8D53296B7026}" type="pres">
      <dgm:prSet presAssocID="{A8A7BB58-C310-4BA9-B9C0-EBBF08C140D2}" presName="linearFlow" presStyleCnt="0">
        <dgm:presLayoutVars>
          <dgm:resizeHandles val="exact"/>
        </dgm:presLayoutVars>
      </dgm:prSet>
      <dgm:spPr/>
    </dgm:pt>
    <dgm:pt modelId="{1A0AFA7C-9B1B-4A97-948C-9A1D341B60CE}" type="pres">
      <dgm:prSet presAssocID="{CA043D1D-E8F0-41F8-9376-05303F0BB031}" presName="node" presStyleLbl="node1" presStyleIdx="0" presStyleCnt="7" custLinFactNeighborY="-35162">
        <dgm:presLayoutVars>
          <dgm:bulletEnabled val="1"/>
        </dgm:presLayoutVars>
      </dgm:prSet>
      <dgm:spPr/>
    </dgm:pt>
    <dgm:pt modelId="{47D7D24B-B63C-44E2-B812-A05DE075F3C7}" type="pres">
      <dgm:prSet presAssocID="{37801858-367A-4CAC-85B9-97FC9AB1A6F5}" presName="sibTrans" presStyleLbl="sibTrans2D1" presStyleIdx="0" presStyleCnt="6"/>
      <dgm:spPr/>
    </dgm:pt>
    <dgm:pt modelId="{D5D18EA7-C025-49CB-B575-68B2BF5A0660}" type="pres">
      <dgm:prSet presAssocID="{37801858-367A-4CAC-85B9-97FC9AB1A6F5}" presName="connectorText" presStyleLbl="sibTrans2D1" presStyleIdx="0" presStyleCnt="6"/>
      <dgm:spPr/>
    </dgm:pt>
    <dgm:pt modelId="{575E69EE-3C64-4993-96BC-2BAAA2C76062}" type="pres">
      <dgm:prSet presAssocID="{E34EB27C-C33B-4D37-92A2-EFF440465685}" presName="node" presStyleLbl="node1" presStyleIdx="1" presStyleCnt="7">
        <dgm:presLayoutVars>
          <dgm:bulletEnabled val="1"/>
        </dgm:presLayoutVars>
      </dgm:prSet>
      <dgm:spPr/>
    </dgm:pt>
    <dgm:pt modelId="{8825772E-C001-44B4-B0F6-F73BF8AEB7F1}" type="pres">
      <dgm:prSet presAssocID="{1E308958-636C-46FE-B054-EF7B681D62F4}" presName="sibTrans" presStyleLbl="sibTrans2D1" presStyleIdx="1" presStyleCnt="6"/>
      <dgm:spPr/>
    </dgm:pt>
    <dgm:pt modelId="{9D1B3C6D-17BA-4A1D-8966-4CD65A5916B3}" type="pres">
      <dgm:prSet presAssocID="{1E308958-636C-46FE-B054-EF7B681D62F4}" presName="connectorText" presStyleLbl="sibTrans2D1" presStyleIdx="1" presStyleCnt="6"/>
      <dgm:spPr/>
    </dgm:pt>
    <dgm:pt modelId="{26B94E22-6DC3-4E52-AACA-5D87769D4400}" type="pres">
      <dgm:prSet presAssocID="{52DC0F2A-A3DC-4A76-B794-66B4192BE12A}" presName="node" presStyleLbl="node1" presStyleIdx="2" presStyleCnt="7">
        <dgm:presLayoutVars>
          <dgm:bulletEnabled val="1"/>
        </dgm:presLayoutVars>
      </dgm:prSet>
      <dgm:spPr/>
    </dgm:pt>
    <dgm:pt modelId="{7AA48FE0-F823-4585-AAC7-6F5D8D825830}" type="pres">
      <dgm:prSet presAssocID="{16EB9DBF-4FD6-48B0-9108-B739485C655E}" presName="sibTrans" presStyleLbl="sibTrans2D1" presStyleIdx="2" presStyleCnt="6"/>
      <dgm:spPr/>
    </dgm:pt>
    <dgm:pt modelId="{5F945244-B966-4EE9-AAB8-F1F61349DF7C}" type="pres">
      <dgm:prSet presAssocID="{16EB9DBF-4FD6-48B0-9108-B739485C655E}" presName="connectorText" presStyleLbl="sibTrans2D1" presStyleIdx="2" presStyleCnt="6"/>
      <dgm:spPr/>
    </dgm:pt>
    <dgm:pt modelId="{44C37FA4-4097-44F5-A299-BB43293CEBAB}" type="pres">
      <dgm:prSet presAssocID="{FC3E1DA5-3E8D-40DE-8878-BAE88DED2756}" presName="node" presStyleLbl="node1" presStyleIdx="3" presStyleCnt="7">
        <dgm:presLayoutVars>
          <dgm:bulletEnabled val="1"/>
        </dgm:presLayoutVars>
      </dgm:prSet>
      <dgm:spPr/>
    </dgm:pt>
    <dgm:pt modelId="{D890C15F-C262-45AA-967D-6CF7391568A4}" type="pres">
      <dgm:prSet presAssocID="{66FAF10F-03EE-4035-81CF-B6E63E4FCA1F}" presName="sibTrans" presStyleLbl="sibTrans2D1" presStyleIdx="3" presStyleCnt="6"/>
      <dgm:spPr/>
    </dgm:pt>
    <dgm:pt modelId="{D8198928-67F9-401B-9905-33E45245AAA1}" type="pres">
      <dgm:prSet presAssocID="{66FAF10F-03EE-4035-81CF-B6E63E4FCA1F}" presName="connectorText" presStyleLbl="sibTrans2D1" presStyleIdx="3" presStyleCnt="6"/>
      <dgm:spPr/>
    </dgm:pt>
    <dgm:pt modelId="{6FF40B92-3188-436F-8DAB-F30E4FA03004}" type="pres">
      <dgm:prSet presAssocID="{9DDAF6F3-F38E-4DC4-8424-166750017831}" presName="node" presStyleLbl="node1" presStyleIdx="4" presStyleCnt="7">
        <dgm:presLayoutVars>
          <dgm:bulletEnabled val="1"/>
        </dgm:presLayoutVars>
      </dgm:prSet>
      <dgm:spPr/>
    </dgm:pt>
    <dgm:pt modelId="{FDFB3716-076B-400D-85C2-377F7AD5E431}" type="pres">
      <dgm:prSet presAssocID="{4FA5445C-D6D4-4D23-947B-4353A2B3533F}" presName="sibTrans" presStyleLbl="sibTrans2D1" presStyleIdx="4" presStyleCnt="6"/>
      <dgm:spPr/>
    </dgm:pt>
    <dgm:pt modelId="{0FA8C36D-5E9F-469D-8E96-2FCF3D13934A}" type="pres">
      <dgm:prSet presAssocID="{4FA5445C-D6D4-4D23-947B-4353A2B3533F}" presName="connectorText" presStyleLbl="sibTrans2D1" presStyleIdx="4" presStyleCnt="6"/>
      <dgm:spPr/>
    </dgm:pt>
    <dgm:pt modelId="{E8D54422-942B-4065-8031-263B54541591}" type="pres">
      <dgm:prSet presAssocID="{FE9FD5F4-CF0B-4D6B-9610-C331F8A82809}" presName="node" presStyleLbl="node1" presStyleIdx="5" presStyleCnt="7">
        <dgm:presLayoutVars>
          <dgm:bulletEnabled val="1"/>
        </dgm:presLayoutVars>
      </dgm:prSet>
      <dgm:spPr/>
    </dgm:pt>
    <dgm:pt modelId="{2F82B491-D8AB-4639-90AD-8A47F178492D}" type="pres">
      <dgm:prSet presAssocID="{F14E3175-57EF-4857-8E61-3F590AA4931E}" presName="sibTrans" presStyleLbl="sibTrans2D1" presStyleIdx="5" presStyleCnt="6"/>
      <dgm:spPr/>
    </dgm:pt>
    <dgm:pt modelId="{145ADF2A-2963-47EA-9FAF-FF8D9355F81C}" type="pres">
      <dgm:prSet presAssocID="{F14E3175-57EF-4857-8E61-3F590AA4931E}" presName="connectorText" presStyleLbl="sibTrans2D1" presStyleIdx="5" presStyleCnt="6"/>
      <dgm:spPr/>
    </dgm:pt>
    <dgm:pt modelId="{20B28B29-2F2D-49E7-98A1-80987091A7E0}" type="pres">
      <dgm:prSet presAssocID="{E76DBADA-1AFC-472E-ABF2-DC9E39597CFB}" presName="node" presStyleLbl="node1" presStyleIdx="6" presStyleCnt="7">
        <dgm:presLayoutVars>
          <dgm:bulletEnabled val="1"/>
        </dgm:presLayoutVars>
      </dgm:prSet>
      <dgm:spPr/>
    </dgm:pt>
  </dgm:ptLst>
  <dgm:cxnLst>
    <dgm:cxn modelId="{3D026B04-59A7-6B40-B2EF-E328D31D26D4}" type="presOf" srcId="{16EB9DBF-4FD6-48B0-9108-B739485C655E}" destId="{7AA48FE0-F823-4585-AAC7-6F5D8D825830}" srcOrd="0" destOrd="0" presId="urn:microsoft.com/office/officeart/2005/8/layout/process2"/>
    <dgm:cxn modelId="{AE46BB05-B4C3-6545-9139-06F4AF9ED237}" type="presOf" srcId="{4FA5445C-D6D4-4D23-947B-4353A2B3533F}" destId="{FDFB3716-076B-400D-85C2-377F7AD5E431}" srcOrd="0" destOrd="0" presId="urn:microsoft.com/office/officeart/2005/8/layout/process2"/>
    <dgm:cxn modelId="{B3CD250E-0647-43DA-9A94-CE97D27E0356}" srcId="{A8A7BB58-C310-4BA9-B9C0-EBBF08C140D2}" destId="{FC3E1DA5-3E8D-40DE-8878-BAE88DED2756}" srcOrd="3" destOrd="0" parTransId="{8F5FA139-C326-4B77-B788-E7C0B7CD35F4}" sibTransId="{66FAF10F-03EE-4035-81CF-B6E63E4FCA1F}"/>
    <dgm:cxn modelId="{BD6DB01C-AA36-B84B-ADD6-1C83AB34944B}" type="presOf" srcId="{CA043D1D-E8F0-41F8-9376-05303F0BB031}" destId="{1A0AFA7C-9B1B-4A97-948C-9A1D341B60CE}" srcOrd="0" destOrd="0" presId="urn:microsoft.com/office/officeart/2005/8/layout/process2"/>
    <dgm:cxn modelId="{6A0ED31E-5D6B-244B-91BC-9AFDAEA16741}" type="presOf" srcId="{1E308958-636C-46FE-B054-EF7B681D62F4}" destId="{9D1B3C6D-17BA-4A1D-8966-4CD65A5916B3}" srcOrd="1" destOrd="0" presId="urn:microsoft.com/office/officeart/2005/8/layout/process2"/>
    <dgm:cxn modelId="{30BAC120-CE44-004D-92A2-F61A3725A166}" type="presOf" srcId="{E76DBADA-1AFC-472E-ABF2-DC9E39597CFB}" destId="{20B28B29-2F2D-49E7-98A1-80987091A7E0}" srcOrd="0" destOrd="0" presId="urn:microsoft.com/office/officeart/2005/8/layout/process2"/>
    <dgm:cxn modelId="{9947112B-0A8B-9246-AF75-F50F0BB046CE}" type="presOf" srcId="{F14E3175-57EF-4857-8E61-3F590AA4931E}" destId="{145ADF2A-2963-47EA-9FAF-FF8D9355F81C}" srcOrd="1" destOrd="0" presId="urn:microsoft.com/office/officeart/2005/8/layout/process2"/>
    <dgm:cxn modelId="{64624F2F-624E-4977-8595-7E820F664C5A}" srcId="{A8A7BB58-C310-4BA9-B9C0-EBBF08C140D2}" destId="{FE9FD5F4-CF0B-4D6B-9610-C331F8A82809}" srcOrd="5" destOrd="0" parTransId="{3D9B4F2B-6527-495A-9DFB-D9EA48173853}" sibTransId="{F14E3175-57EF-4857-8E61-3F590AA4931E}"/>
    <dgm:cxn modelId="{89720A37-D821-EE46-8D4D-754DC5204623}" type="presOf" srcId="{16EB9DBF-4FD6-48B0-9108-B739485C655E}" destId="{5F945244-B966-4EE9-AAB8-F1F61349DF7C}" srcOrd="1" destOrd="0" presId="urn:microsoft.com/office/officeart/2005/8/layout/process2"/>
    <dgm:cxn modelId="{039BF440-B189-664A-AEBB-F6CE880D185D}" type="presOf" srcId="{E34EB27C-C33B-4D37-92A2-EFF440465685}" destId="{575E69EE-3C64-4993-96BC-2BAAA2C76062}" srcOrd="0" destOrd="0" presId="urn:microsoft.com/office/officeart/2005/8/layout/process2"/>
    <dgm:cxn modelId="{51011268-ECCE-40D9-8B50-396CEA9F40F0}" srcId="{A8A7BB58-C310-4BA9-B9C0-EBBF08C140D2}" destId="{52DC0F2A-A3DC-4A76-B794-66B4192BE12A}" srcOrd="2" destOrd="0" parTransId="{7AD1045C-4914-45FF-A849-DB0A43D78995}" sibTransId="{16EB9DBF-4FD6-48B0-9108-B739485C655E}"/>
    <dgm:cxn modelId="{96DCF56C-B8A2-7744-9D66-678939278429}" type="presOf" srcId="{A8A7BB58-C310-4BA9-B9C0-EBBF08C140D2}" destId="{A7D0F58A-E3FF-490A-924B-8D53296B7026}" srcOrd="0" destOrd="0" presId="urn:microsoft.com/office/officeart/2005/8/layout/process2"/>
    <dgm:cxn modelId="{5832A36D-C2F0-734D-8238-94DE99EB4B70}" type="presOf" srcId="{1E308958-636C-46FE-B054-EF7B681D62F4}" destId="{8825772E-C001-44B4-B0F6-F73BF8AEB7F1}" srcOrd="0" destOrd="0" presId="urn:microsoft.com/office/officeart/2005/8/layout/process2"/>
    <dgm:cxn modelId="{C313894F-02B4-4349-860F-B3A34E1FFF04}" type="presOf" srcId="{52DC0F2A-A3DC-4A76-B794-66B4192BE12A}" destId="{26B94E22-6DC3-4E52-AACA-5D87769D4400}" srcOrd="0" destOrd="0" presId="urn:microsoft.com/office/officeart/2005/8/layout/process2"/>
    <dgm:cxn modelId="{DD537584-2959-9046-BC78-1587C1BAEBB7}" type="presOf" srcId="{F14E3175-57EF-4857-8E61-3F590AA4931E}" destId="{2F82B491-D8AB-4639-90AD-8A47F178492D}" srcOrd="0" destOrd="0" presId="urn:microsoft.com/office/officeart/2005/8/layout/process2"/>
    <dgm:cxn modelId="{141FDE85-62A5-4353-907B-11D6A4714018}" srcId="{A8A7BB58-C310-4BA9-B9C0-EBBF08C140D2}" destId="{9DDAF6F3-F38E-4DC4-8424-166750017831}" srcOrd="4" destOrd="0" parTransId="{7933A3FA-3727-49ED-81DB-DE7DCC1419F5}" sibTransId="{4FA5445C-D6D4-4D23-947B-4353A2B3533F}"/>
    <dgm:cxn modelId="{34281F99-A579-C248-80AF-8D016F6F7610}" type="presOf" srcId="{37801858-367A-4CAC-85B9-97FC9AB1A6F5}" destId="{47D7D24B-B63C-44E2-B812-A05DE075F3C7}" srcOrd="0" destOrd="0" presId="urn:microsoft.com/office/officeart/2005/8/layout/process2"/>
    <dgm:cxn modelId="{B75E43AB-FDA1-7A4C-94CA-7D0049078397}" type="presOf" srcId="{37801858-367A-4CAC-85B9-97FC9AB1A6F5}" destId="{D5D18EA7-C025-49CB-B575-68B2BF5A0660}" srcOrd="1" destOrd="0" presId="urn:microsoft.com/office/officeart/2005/8/layout/process2"/>
    <dgm:cxn modelId="{CA6C2CB8-9C28-44F1-9EE4-FB731AF1D7E7}" srcId="{A8A7BB58-C310-4BA9-B9C0-EBBF08C140D2}" destId="{E34EB27C-C33B-4D37-92A2-EFF440465685}" srcOrd="1" destOrd="0" parTransId="{8314270D-0295-4A83-B055-88A64883C2E9}" sibTransId="{1E308958-636C-46FE-B054-EF7B681D62F4}"/>
    <dgm:cxn modelId="{49D2ECBF-C454-274E-A57E-1B43AA81890B}" type="presOf" srcId="{66FAF10F-03EE-4035-81CF-B6E63E4FCA1F}" destId="{D8198928-67F9-401B-9905-33E45245AAA1}" srcOrd="1" destOrd="0" presId="urn:microsoft.com/office/officeart/2005/8/layout/process2"/>
    <dgm:cxn modelId="{F2A8E6C5-C01D-F340-B636-69E5A50A8FD9}" type="presOf" srcId="{66FAF10F-03EE-4035-81CF-B6E63E4FCA1F}" destId="{D890C15F-C262-45AA-967D-6CF7391568A4}" srcOrd="0" destOrd="0" presId="urn:microsoft.com/office/officeart/2005/8/layout/process2"/>
    <dgm:cxn modelId="{AFF484C7-C6A9-614D-9419-2534C90399E4}" type="presOf" srcId="{4FA5445C-D6D4-4D23-947B-4353A2B3533F}" destId="{0FA8C36D-5E9F-469D-8E96-2FCF3D13934A}" srcOrd="1" destOrd="0" presId="urn:microsoft.com/office/officeart/2005/8/layout/process2"/>
    <dgm:cxn modelId="{B235F5CD-A6C3-48AF-A490-DA33F7CD9ACA}" srcId="{A8A7BB58-C310-4BA9-B9C0-EBBF08C140D2}" destId="{E76DBADA-1AFC-472E-ABF2-DC9E39597CFB}" srcOrd="6" destOrd="0" parTransId="{2848AFEC-EE31-47CF-B9CA-55E0F3472CFA}" sibTransId="{8399C0EF-ADF5-483E-808E-A587A01A0A0A}"/>
    <dgm:cxn modelId="{01ED01D0-59B3-0B4B-B774-9EBDA302ECFD}" type="presOf" srcId="{FE9FD5F4-CF0B-4D6B-9610-C331F8A82809}" destId="{E8D54422-942B-4065-8031-263B54541591}" srcOrd="0" destOrd="0" presId="urn:microsoft.com/office/officeart/2005/8/layout/process2"/>
    <dgm:cxn modelId="{EE5622DF-ECED-FA4A-96E3-7A5B03C2E109}" type="presOf" srcId="{9DDAF6F3-F38E-4DC4-8424-166750017831}" destId="{6FF40B92-3188-436F-8DAB-F30E4FA03004}" srcOrd="0" destOrd="0" presId="urn:microsoft.com/office/officeart/2005/8/layout/process2"/>
    <dgm:cxn modelId="{575687E3-1C13-4686-998E-7F5D71E8F01A}" srcId="{A8A7BB58-C310-4BA9-B9C0-EBBF08C140D2}" destId="{CA043D1D-E8F0-41F8-9376-05303F0BB031}" srcOrd="0" destOrd="0" parTransId="{C216A376-5E41-4952-AAD3-C3DAB855B8A7}" sibTransId="{37801858-367A-4CAC-85B9-97FC9AB1A6F5}"/>
    <dgm:cxn modelId="{52401FE5-A297-B246-B571-067F312F69D2}" type="presOf" srcId="{FC3E1DA5-3E8D-40DE-8878-BAE88DED2756}" destId="{44C37FA4-4097-44F5-A299-BB43293CEBAB}" srcOrd="0" destOrd="0" presId="urn:microsoft.com/office/officeart/2005/8/layout/process2"/>
    <dgm:cxn modelId="{F65DC3F3-DE23-5E47-A219-7177213F2F63}" type="presParOf" srcId="{A7D0F58A-E3FF-490A-924B-8D53296B7026}" destId="{1A0AFA7C-9B1B-4A97-948C-9A1D341B60CE}" srcOrd="0" destOrd="0" presId="urn:microsoft.com/office/officeart/2005/8/layout/process2"/>
    <dgm:cxn modelId="{49359B17-7640-FE4B-9CAB-A1A1BD3F0397}" type="presParOf" srcId="{A7D0F58A-E3FF-490A-924B-8D53296B7026}" destId="{47D7D24B-B63C-44E2-B812-A05DE075F3C7}" srcOrd="1" destOrd="0" presId="urn:microsoft.com/office/officeart/2005/8/layout/process2"/>
    <dgm:cxn modelId="{7E4864C1-A643-6D42-8D2A-F3F4F091D063}" type="presParOf" srcId="{47D7D24B-B63C-44E2-B812-A05DE075F3C7}" destId="{D5D18EA7-C025-49CB-B575-68B2BF5A0660}" srcOrd="0" destOrd="0" presId="urn:microsoft.com/office/officeart/2005/8/layout/process2"/>
    <dgm:cxn modelId="{E6471A03-50C2-444F-983C-0EC57D7F1AE5}" type="presParOf" srcId="{A7D0F58A-E3FF-490A-924B-8D53296B7026}" destId="{575E69EE-3C64-4993-96BC-2BAAA2C76062}" srcOrd="2" destOrd="0" presId="urn:microsoft.com/office/officeart/2005/8/layout/process2"/>
    <dgm:cxn modelId="{12C65B40-4963-0147-A0B1-F016CCF74B40}" type="presParOf" srcId="{A7D0F58A-E3FF-490A-924B-8D53296B7026}" destId="{8825772E-C001-44B4-B0F6-F73BF8AEB7F1}" srcOrd="3" destOrd="0" presId="urn:microsoft.com/office/officeart/2005/8/layout/process2"/>
    <dgm:cxn modelId="{8A42B448-8999-9344-B046-BBFD9984E5F2}" type="presParOf" srcId="{8825772E-C001-44B4-B0F6-F73BF8AEB7F1}" destId="{9D1B3C6D-17BA-4A1D-8966-4CD65A5916B3}" srcOrd="0" destOrd="0" presId="urn:microsoft.com/office/officeart/2005/8/layout/process2"/>
    <dgm:cxn modelId="{8CA7AADE-EB64-3445-9D88-4AD48D25D9D3}" type="presParOf" srcId="{A7D0F58A-E3FF-490A-924B-8D53296B7026}" destId="{26B94E22-6DC3-4E52-AACA-5D87769D4400}" srcOrd="4" destOrd="0" presId="urn:microsoft.com/office/officeart/2005/8/layout/process2"/>
    <dgm:cxn modelId="{1AB8D7A5-4595-BD4B-B64E-6370349F6790}" type="presParOf" srcId="{A7D0F58A-E3FF-490A-924B-8D53296B7026}" destId="{7AA48FE0-F823-4585-AAC7-6F5D8D825830}" srcOrd="5" destOrd="0" presId="urn:microsoft.com/office/officeart/2005/8/layout/process2"/>
    <dgm:cxn modelId="{5BB26E99-89FA-A64E-B685-AA519962DA75}" type="presParOf" srcId="{7AA48FE0-F823-4585-AAC7-6F5D8D825830}" destId="{5F945244-B966-4EE9-AAB8-F1F61349DF7C}" srcOrd="0" destOrd="0" presId="urn:microsoft.com/office/officeart/2005/8/layout/process2"/>
    <dgm:cxn modelId="{22958092-D740-9340-A113-06BC0DD8F549}" type="presParOf" srcId="{A7D0F58A-E3FF-490A-924B-8D53296B7026}" destId="{44C37FA4-4097-44F5-A299-BB43293CEBAB}" srcOrd="6" destOrd="0" presId="urn:microsoft.com/office/officeart/2005/8/layout/process2"/>
    <dgm:cxn modelId="{147AD14E-A36B-BA42-9B83-DACE4815F937}" type="presParOf" srcId="{A7D0F58A-E3FF-490A-924B-8D53296B7026}" destId="{D890C15F-C262-45AA-967D-6CF7391568A4}" srcOrd="7" destOrd="0" presId="urn:microsoft.com/office/officeart/2005/8/layout/process2"/>
    <dgm:cxn modelId="{7903E5FB-44E8-614A-8BA8-8178286ED115}" type="presParOf" srcId="{D890C15F-C262-45AA-967D-6CF7391568A4}" destId="{D8198928-67F9-401B-9905-33E45245AAA1}" srcOrd="0" destOrd="0" presId="urn:microsoft.com/office/officeart/2005/8/layout/process2"/>
    <dgm:cxn modelId="{9E9B1A31-4386-EF4B-A37D-44E31D2B441F}" type="presParOf" srcId="{A7D0F58A-E3FF-490A-924B-8D53296B7026}" destId="{6FF40B92-3188-436F-8DAB-F30E4FA03004}" srcOrd="8" destOrd="0" presId="urn:microsoft.com/office/officeart/2005/8/layout/process2"/>
    <dgm:cxn modelId="{394200A4-F933-AE4D-9F90-D5A62EB211AB}" type="presParOf" srcId="{A7D0F58A-E3FF-490A-924B-8D53296B7026}" destId="{FDFB3716-076B-400D-85C2-377F7AD5E431}" srcOrd="9" destOrd="0" presId="urn:microsoft.com/office/officeart/2005/8/layout/process2"/>
    <dgm:cxn modelId="{390C5B9D-2933-5741-8116-AFEF4D2CA239}" type="presParOf" srcId="{FDFB3716-076B-400D-85C2-377F7AD5E431}" destId="{0FA8C36D-5E9F-469D-8E96-2FCF3D13934A}" srcOrd="0" destOrd="0" presId="urn:microsoft.com/office/officeart/2005/8/layout/process2"/>
    <dgm:cxn modelId="{B62EFDC3-C943-9947-B90E-02BB411EF44E}" type="presParOf" srcId="{A7D0F58A-E3FF-490A-924B-8D53296B7026}" destId="{E8D54422-942B-4065-8031-263B54541591}" srcOrd="10" destOrd="0" presId="urn:microsoft.com/office/officeart/2005/8/layout/process2"/>
    <dgm:cxn modelId="{EB07385C-B9BC-634E-A387-3F6153627026}" type="presParOf" srcId="{A7D0F58A-E3FF-490A-924B-8D53296B7026}" destId="{2F82B491-D8AB-4639-90AD-8A47F178492D}" srcOrd="11" destOrd="0" presId="urn:microsoft.com/office/officeart/2005/8/layout/process2"/>
    <dgm:cxn modelId="{7D51253B-E6FA-3B4E-85F2-DE8A26AD81EC}" type="presParOf" srcId="{2F82B491-D8AB-4639-90AD-8A47F178492D}" destId="{145ADF2A-2963-47EA-9FAF-FF8D9355F81C}" srcOrd="0" destOrd="0" presId="urn:microsoft.com/office/officeart/2005/8/layout/process2"/>
    <dgm:cxn modelId="{65386F02-014A-3B46-92FB-B219CCFED7AE}" type="presParOf" srcId="{A7D0F58A-E3FF-490A-924B-8D53296B7026}" destId="{20B28B29-2F2D-49E7-98A1-80987091A7E0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A7BB58-C310-4BA9-B9C0-EBBF08C140D2}" type="doc">
      <dgm:prSet loTypeId="urn:microsoft.com/office/officeart/2005/8/layout/process2" loCatId="process" qsTypeId="urn:microsoft.com/office/officeart/2005/8/quickstyle/3d2" qsCatId="3D" csTypeId="urn:microsoft.com/office/officeart/2005/8/colors/colorful1" csCatId="colorful" phldr="1"/>
      <dgm:spPr/>
    </dgm:pt>
    <dgm:pt modelId="{CA043D1D-E8F0-41F8-9376-05303F0BB031}">
      <dgm:prSet phldrT="[Text]" custT="1"/>
      <dgm:spPr/>
      <dgm:t>
        <a:bodyPr/>
        <a:lstStyle/>
        <a:p>
          <a:r>
            <a:rPr lang="en-US" sz="1400" b="1" dirty="0"/>
            <a:t>Nanoparticle Tools </a:t>
          </a:r>
        </a:p>
        <a:p>
          <a:r>
            <a:rPr lang="en-US" sz="1400" b="1" dirty="0"/>
            <a:t>(&lt; 100 nm)</a:t>
          </a:r>
        </a:p>
      </dgm:t>
    </dgm:pt>
    <dgm:pt modelId="{C216A376-5E41-4952-AAD3-C3DAB855B8A7}" type="parTrans" cxnId="{575687E3-1C13-4686-998E-7F5D71E8F01A}">
      <dgm:prSet/>
      <dgm:spPr/>
      <dgm:t>
        <a:bodyPr/>
        <a:lstStyle/>
        <a:p>
          <a:endParaRPr lang="en-US"/>
        </a:p>
      </dgm:t>
    </dgm:pt>
    <dgm:pt modelId="{37801858-367A-4CAC-85B9-97FC9AB1A6F5}" type="sibTrans" cxnId="{575687E3-1C13-4686-998E-7F5D71E8F01A}">
      <dgm:prSet/>
      <dgm:spPr/>
      <dgm:t>
        <a:bodyPr/>
        <a:lstStyle/>
        <a:p>
          <a:endParaRPr lang="en-US" dirty="0"/>
        </a:p>
      </dgm:t>
    </dgm:pt>
    <dgm:pt modelId="{E76DBADA-1AFC-472E-ABF2-DC9E39597CFB}">
      <dgm:prSet phldrT="[Text]" custT="1"/>
      <dgm:spPr>
        <a:gradFill rotWithShape="0">
          <a:gsLst>
            <a:gs pos="0">
              <a:srgbClr val="990000"/>
            </a:gs>
            <a:gs pos="50000">
              <a:srgbClr val="A80532"/>
            </a:gs>
            <a:gs pos="100000">
              <a:srgbClr val="FF0000"/>
            </a:gs>
          </a:gsLst>
        </a:gradFill>
      </dgm:spPr>
      <dgm:t>
        <a:bodyPr/>
        <a:lstStyle/>
        <a:p>
          <a:pPr>
            <a:spcAft>
              <a:spcPts val="0"/>
            </a:spcAft>
          </a:pPr>
          <a:r>
            <a:rPr lang="en-US" sz="1400" b="1" dirty="0"/>
            <a:t>Tissue Tools</a:t>
          </a:r>
        </a:p>
        <a:p>
          <a:pPr>
            <a:spcAft>
              <a:spcPts val="0"/>
            </a:spcAft>
          </a:pPr>
          <a:r>
            <a:rPr lang="en-US" sz="1400" b="1" dirty="0"/>
            <a:t>(&gt; 100𝜇m)</a:t>
          </a:r>
        </a:p>
      </dgm:t>
    </dgm:pt>
    <dgm:pt modelId="{8399C0EF-ADF5-483E-808E-A587A01A0A0A}" type="sibTrans" cxnId="{B235F5CD-A6C3-48AF-A490-DA33F7CD9ACA}">
      <dgm:prSet/>
      <dgm:spPr/>
      <dgm:t>
        <a:bodyPr/>
        <a:lstStyle/>
        <a:p>
          <a:endParaRPr lang="en-US"/>
        </a:p>
      </dgm:t>
    </dgm:pt>
    <dgm:pt modelId="{2848AFEC-EE31-47CF-B9CA-55E0F3472CFA}" type="parTrans" cxnId="{B235F5CD-A6C3-48AF-A490-DA33F7CD9ACA}">
      <dgm:prSet/>
      <dgm:spPr/>
      <dgm:t>
        <a:bodyPr/>
        <a:lstStyle/>
        <a:p>
          <a:endParaRPr lang="en-US"/>
        </a:p>
      </dgm:t>
    </dgm:pt>
    <dgm:pt modelId="{9DDAF6F3-F38E-4DC4-8424-166750017831}">
      <dgm:prSet phldrT="[Text]" custT="1"/>
      <dgm:spPr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5">
                <a:lumMod val="75000"/>
              </a:schemeClr>
            </a:gs>
            <a:gs pos="100000">
              <a:schemeClr val="accent5">
                <a:lumMod val="50000"/>
              </a:schemeClr>
            </a:gs>
          </a:gsLst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en-US" sz="1400" dirty="0"/>
            <a:t>Nano-Cell </a:t>
          </a:r>
          <a:r>
            <a:rPr lang="en-US" sz="1400" b="1" dirty="0"/>
            <a:t>Tools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/>
            <a:t>(~500nm to 100𝜇m)</a:t>
          </a:r>
        </a:p>
      </dgm:t>
    </dgm:pt>
    <dgm:pt modelId="{4FA5445C-D6D4-4D23-947B-4353A2B3533F}" type="sibTrans" cxnId="{141FDE85-62A5-4353-907B-11D6A4714018}">
      <dgm:prSet/>
      <dgm:spPr/>
      <dgm:t>
        <a:bodyPr/>
        <a:lstStyle/>
        <a:p>
          <a:endParaRPr lang="en-US" dirty="0"/>
        </a:p>
      </dgm:t>
    </dgm:pt>
    <dgm:pt modelId="{7933A3FA-3727-49ED-81DB-DE7DCC1419F5}" type="parTrans" cxnId="{141FDE85-62A5-4353-907B-11D6A4714018}">
      <dgm:prSet/>
      <dgm:spPr/>
      <dgm:t>
        <a:bodyPr/>
        <a:lstStyle/>
        <a:p>
          <a:endParaRPr lang="en-US"/>
        </a:p>
      </dgm:t>
    </dgm:pt>
    <dgm:pt modelId="{A7D0F58A-E3FF-490A-924B-8D53296B7026}" type="pres">
      <dgm:prSet presAssocID="{A8A7BB58-C310-4BA9-B9C0-EBBF08C140D2}" presName="linearFlow" presStyleCnt="0">
        <dgm:presLayoutVars>
          <dgm:resizeHandles val="exact"/>
        </dgm:presLayoutVars>
      </dgm:prSet>
      <dgm:spPr/>
    </dgm:pt>
    <dgm:pt modelId="{1A0AFA7C-9B1B-4A97-948C-9A1D341B60CE}" type="pres">
      <dgm:prSet presAssocID="{CA043D1D-E8F0-41F8-9376-05303F0BB031}" presName="node" presStyleLbl="node1" presStyleIdx="0" presStyleCnt="3" custScaleX="127651" custLinFactNeighborY="-35162">
        <dgm:presLayoutVars>
          <dgm:bulletEnabled val="1"/>
        </dgm:presLayoutVars>
      </dgm:prSet>
      <dgm:spPr/>
    </dgm:pt>
    <dgm:pt modelId="{47D7D24B-B63C-44E2-B812-A05DE075F3C7}" type="pres">
      <dgm:prSet presAssocID="{37801858-367A-4CAC-85B9-97FC9AB1A6F5}" presName="sibTrans" presStyleLbl="sibTrans2D1" presStyleIdx="0" presStyleCnt="2" custAng="5400000"/>
      <dgm:spPr>
        <a:prstGeom prst="upDownArrow">
          <a:avLst/>
        </a:prstGeom>
      </dgm:spPr>
    </dgm:pt>
    <dgm:pt modelId="{D5D18EA7-C025-49CB-B575-68B2BF5A0660}" type="pres">
      <dgm:prSet presAssocID="{37801858-367A-4CAC-85B9-97FC9AB1A6F5}" presName="connectorText" presStyleLbl="sibTrans2D1" presStyleIdx="0" presStyleCnt="2"/>
      <dgm:spPr/>
    </dgm:pt>
    <dgm:pt modelId="{6FF40B92-3188-436F-8DAB-F30E4FA03004}" type="pres">
      <dgm:prSet presAssocID="{9DDAF6F3-F38E-4DC4-8424-166750017831}" presName="node" presStyleLbl="node1" presStyleIdx="1" presStyleCnt="3" custScaleX="127651">
        <dgm:presLayoutVars>
          <dgm:bulletEnabled val="1"/>
        </dgm:presLayoutVars>
      </dgm:prSet>
      <dgm:spPr/>
    </dgm:pt>
    <dgm:pt modelId="{FDFB3716-076B-400D-85C2-377F7AD5E431}" type="pres">
      <dgm:prSet presAssocID="{4FA5445C-D6D4-4D23-947B-4353A2B3533F}" presName="sibTrans" presStyleLbl="sibTrans2D1" presStyleIdx="1" presStyleCnt="2" custAng="5400000"/>
      <dgm:spPr>
        <a:prstGeom prst="upDownArrow">
          <a:avLst/>
        </a:prstGeom>
      </dgm:spPr>
    </dgm:pt>
    <dgm:pt modelId="{0FA8C36D-5E9F-469D-8E96-2FCF3D13934A}" type="pres">
      <dgm:prSet presAssocID="{4FA5445C-D6D4-4D23-947B-4353A2B3533F}" presName="connectorText" presStyleLbl="sibTrans2D1" presStyleIdx="1" presStyleCnt="2"/>
      <dgm:spPr/>
    </dgm:pt>
    <dgm:pt modelId="{20B28B29-2F2D-49E7-98A1-80987091A7E0}" type="pres">
      <dgm:prSet presAssocID="{E76DBADA-1AFC-472E-ABF2-DC9E39597CFB}" presName="node" presStyleLbl="node1" presStyleIdx="2" presStyleCnt="3" custScaleX="127651">
        <dgm:presLayoutVars>
          <dgm:bulletEnabled val="1"/>
        </dgm:presLayoutVars>
      </dgm:prSet>
      <dgm:spPr/>
    </dgm:pt>
  </dgm:ptLst>
  <dgm:cxnLst>
    <dgm:cxn modelId="{130A1002-151A-C946-BA95-B2724125DF1F}" type="presOf" srcId="{37801858-367A-4CAC-85B9-97FC9AB1A6F5}" destId="{47D7D24B-B63C-44E2-B812-A05DE075F3C7}" srcOrd="0" destOrd="0" presId="urn:microsoft.com/office/officeart/2005/8/layout/process2"/>
    <dgm:cxn modelId="{8A192C48-38F7-AE47-A694-1917D086C4A4}" type="presOf" srcId="{CA043D1D-E8F0-41F8-9376-05303F0BB031}" destId="{1A0AFA7C-9B1B-4A97-948C-9A1D341B60CE}" srcOrd="0" destOrd="0" presId="urn:microsoft.com/office/officeart/2005/8/layout/process2"/>
    <dgm:cxn modelId="{8BA4BE6C-8AC6-F744-8E77-6046A9A67434}" type="presOf" srcId="{4FA5445C-D6D4-4D23-947B-4353A2B3533F}" destId="{0FA8C36D-5E9F-469D-8E96-2FCF3D13934A}" srcOrd="1" destOrd="0" presId="urn:microsoft.com/office/officeart/2005/8/layout/process2"/>
    <dgm:cxn modelId="{141FDE85-62A5-4353-907B-11D6A4714018}" srcId="{A8A7BB58-C310-4BA9-B9C0-EBBF08C140D2}" destId="{9DDAF6F3-F38E-4DC4-8424-166750017831}" srcOrd="1" destOrd="0" parTransId="{7933A3FA-3727-49ED-81DB-DE7DCC1419F5}" sibTransId="{4FA5445C-D6D4-4D23-947B-4353A2B3533F}"/>
    <dgm:cxn modelId="{416E27A8-2C8E-FF45-9F0F-352CCA448D08}" type="presOf" srcId="{E76DBADA-1AFC-472E-ABF2-DC9E39597CFB}" destId="{20B28B29-2F2D-49E7-98A1-80987091A7E0}" srcOrd="0" destOrd="0" presId="urn:microsoft.com/office/officeart/2005/8/layout/process2"/>
    <dgm:cxn modelId="{B235F5CD-A6C3-48AF-A490-DA33F7CD9ACA}" srcId="{A8A7BB58-C310-4BA9-B9C0-EBBF08C140D2}" destId="{E76DBADA-1AFC-472E-ABF2-DC9E39597CFB}" srcOrd="2" destOrd="0" parTransId="{2848AFEC-EE31-47CF-B9CA-55E0F3472CFA}" sibTransId="{8399C0EF-ADF5-483E-808E-A587A01A0A0A}"/>
    <dgm:cxn modelId="{4DE777DC-2746-9B42-A534-05D8AD651F40}" type="presOf" srcId="{37801858-367A-4CAC-85B9-97FC9AB1A6F5}" destId="{D5D18EA7-C025-49CB-B575-68B2BF5A0660}" srcOrd="1" destOrd="0" presId="urn:microsoft.com/office/officeart/2005/8/layout/process2"/>
    <dgm:cxn modelId="{575687E3-1C13-4686-998E-7F5D71E8F01A}" srcId="{A8A7BB58-C310-4BA9-B9C0-EBBF08C140D2}" destId="{CA043D1D-E8F0-41F8-9376-05303F0BB031}" srcOrd="0" destOrd="0" parTransId="{C216A376-5E41-4952-AAD3-C3DAB855B8A7}" sibTransId="{37801858-367A-4CAC-85B9-97FC9AB1A6F5}"/>
    <dgm:cxn modelId="{ED0E4DE5-B736-374B-AF70-0FF67D3D083C}" type="presOf" srcId="{4FA5445C-D6D4-4D23-947B-4353A2B3533F}" destId="{FDFB3716-076B-400D-85C2-377F7AD5E431}" srcOrd="0" destOrd="0" presId="urn:microsoft.com/office/officeart/2005/8/layout/process2"/>
    <dgm:cxn modelId="{73C384E7-36E9-1241-9E73-E79333ABF47A}" type="presOf" srcId="{9DDAF6F3-F38E-4DC4-8424-166750017831}" destId="{6FF40B92-3188-436F-8DAB-F30E4FA03004}" srcOrd="0" destOrd="0" presId="urn:microsoft.com/office/officeart/2005/8/layout/process2"/>
    <dgm:cxn modelId="{4441E7F7-7322-9543-AAB1-29220E5E6916}" type="presOf" srcId="{A8A7BB58-C310-4BA9-B9C0-EBBF08C140D2}" destId="{A7D0F58A-E3FF-490A-924B-8D53296B7026}" srcOrd="0" destOrd="0" presId="urn:microsoft.com/office/officeart/2005/8/layout/process2"/>
    <dgm:cxn modelId="{624EBBE9-8A41-9D48-B434-93A25B033758}" type="presParOf" srcId="{A7D0F58A-E3FF-490A-924B-8D53296B7026}" destId="{1A0AFA7C-9B1B-4A97-948C-9A1D341B60CE}" srcOrd="0" destOrd="0" presId="urn:microsoft.com/office/officeart/2005/8/layout/process2"/>
    <dgm:cxn modelId="{1F60FD09-5C2C-5546-85B9-3ECE3A10DB17}" type="presParOf" srcId="{A7D0F58A-E3FF-490A-924B-8D53296B7026}" destId="{47D7D24B-B63C-44E2-B812-A05DE075F3C7}" srcOrd="1" destOrd="0" presId="urn:microsoft.com/office/officeart/2005/8/layout/process2"/>
    <dgm:cxn modelId="{232A7A27-9C06-4640-AFB4-9970F8684B01}" type="presParOf" srcId="{47D7D24B-B63C-44E2-B812-A05DE075F3C7}" destId="{D5D18EA7-C025-49CB-B575-68B2BF5A0660}" srcOrd="0" destOrd="0" presId="urn:microsoft.com/office/officeart/2005/8/layout/process2"/>
    <dgm:cxn modelId="{C7F17F50-B6DB-7145-A543-216019843866}" type="presParOf" srcId="{A7D0F58A-E3FF-490A-924B-8D53296B7026}" destId="{6FF40B92-3188-436F-8DAB-F30E4FA03004}" srcOrd="2" destOrd="0" presId="urn:microsoft.com/office/officeart/2005/8/layout/process2"/>
    <dgm:cxn modelId="{002CF479-9E14-614C-9E5C-A5C2D50CB066}" type="presParOf" srcId="{A7D0F58A-E3FF-490A-924B-8D53296B7026}" destId="{FDFB3716-076B-400D-85C2-377F7AD5E431}" srcOrd="3" destOrd="0" presId="urn:microsoft.com/office/officeart/2005/8/layout/process2"/>
    <dgm:cxn modelId="{FDD98739-2C37-CF42-AC30-474318C344D5}" type="presParOf" srcId="{FDFB3716-076B-400D-85C2-377F7AD5E431}" destId="{0FA8C36D-5E9F-469D-8E96-2FCF3D13934A}" srcOrd="0" destOrd="0" presId="urn:microsoft.com/office/officeart/2005/8/layout/process2"/>
    <dgm:cxn modelId="{5B333ED4-D5A4-0A42-8040-DFC4D2BE034A}" type="presParOf" srcId="{A7D0F58A-E3FF-490A-924B-8D53296B7026}" destId="{20B28B29-2F2D-49E7-98A1-80987091A7E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AFA7C-9B1B-4A97-948C-9A1D341B60CE}">
      <dsp:nvSpPr>
        <dsp:cNvPr id="0" name=""/>
        <dsp:cNvSpPr/>
      </dsp:nvSpPr>
      <dsp:spPr>
        <a:xfrm>
          <a:off x="470831" y="0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Dossage</a:t>
          </a:r>
          <a:endParaRPr lang="en-US" sz="1400" b="1" kern="1200" dirty="0"/>
        </a:p>
      </dsp:txBody>
      <dsp:txXfrm>
        <a:off x="481037" y="10206"/>
        <a:ext cx="1373419" cy="328045"/>
      </dsp:txXfrm>
    </dsp:sp>
    <dsp:sp modelId="{47D7D24B-B63C-44E2-B812-A05DE075F3C7}">
      <dsp:nvSpPr>
        <dsp:cNvPr id="0" name=""/>
        <dsp:cNvSpPr/>
      </dsp:nvSpPr>
      <dsp:spPr>
        <a:xfrm rot="5400000">
          <a:off x="1101612" y="358233"/>
          <a:ext cx="132268" cy="156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 rot="-5400000">
        <a:off x="1120704" y="370502"/>
        <a:ext cx="94084" cy="92588"/>
      </dsp:txXfrm>
    </dsp:sp>
    <dsp:sp modelId="{575E69EE-3C64-4993-96BC-2BAAA2C76062}">
      <dsp:nvSpPr>
        <dsp:cNvPr id="0" name=""/>
        <dsp:cNvSpPr/>
      </dsp:nvSpPr>
      <dsp:spPr>
        <a:xfrm>
          <a:off x="470831" y="524815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Circulation</a:t>
          </a:r>
        </a:p>
      </dsp:txBody>
      <dsp:txXfrm>
        <a:off x="481037" y="535021"/>
        <a:ext cx="1373419" cy="328045"/>
      </dsp:txXfrm>
    </dsp:sp>
    <dsp:sp modelId="{8825772E-C001-44B4-B0F6-F73BF8AEB7F1}">
      <dsp:nvSpPr>
        <dsp:cNvPr id="0" name=""/>
        <dsp:cNvSpPr/>
      </dsp:nvSpPr>
      <dsp:spPr>
        <a:xfrm rot="5400000">
          <a:off x="1102411" y="881984"/>
          <a:ext cx="130671" cy="156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-5400000">
        <a:off x="1120705" y="895052"/>
        <a:ext cx="94084" cy="91470"/>
      </dsp:txXfrm>
    </dsp:sp>
    <dsp:sp modelId="{26B94E22-6DC3-4E52-AACA-5D87769D4400}">
      <dsp:nvSpPr>
        <dsp:cNvPr id="0" name=""/>
        <dsp:cNvSpPr/>
      </dsp:nvSpPr>
      <dsp:spPr>
        <a:xfrm>
          <a:off x="470831" y="1047502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i="0" kern="1200" dirty="0"/>
            <a:t>Extravasation</a:t>
          </a:r>
          <a:endParaRPr lang="en-US" sz="1400" b="1" kern="1200" dirty="0"/>
        </a:p>
      </dsp:txBody>
      <dsp:txXfrm>
        <a:off x="481037" y="1057708"/>
        <a:ext cx="1373419" cy="328045"/>
      </dsp:txXfrm>
    </dsp:sp>
    <dsp:sp modelId="{7AA48FE0-F823-4585-AAC7-6F5D8D825830}">
      <dsp:nvSpPr>
        <dsp:cNvPr id="0" name=""/>
        <dsp:cNvSpPr/>
      </dsp:nvSpPr>
      <dsp:spPr>
        <a:xfrm rot="5400000">
          <a:off x="1102411" y="1404671"/>
          <a:ext cx="130671" cy="156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-5400000">
        <a:off x="1120705" y="1417739"/>
        <a:ext cx="94084" cy="91470"/>
      </dsp:txXfrm>
    </dsp:sp>
    <dsp:sp modelId="{44C37FA4-4097-44F5-A299-BB43293CEBAB}">
      <dsp:nvSpPr>
        <dsp:cNvPr id="0" name=""/>
        <dsp:cNvSpPr/>
      </dsp:nvSpPr>
      <dsp:spPr>
        <a:xfrm>
          <a:off x="470831" y="1570189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Transport in Tissues</a:t>
          </a:r>
        </a:p>
      </dsp:txBody>
      <dsp:txXfrm>
        <a:off x="481037" y="1580395"/>
        <a:ext cx="1373419" cy="328045"/>
      </dsp:txXfrm>
    </dsp:sp>
    <dsp:sp modelId="{D890C15F-C262-45AA-967D-6CF7391568A4}">
      <dsp:nvSpPr>
        <dsp:cNvPr id="0" name=""/>
        <dsp:cNvSpPr/>
      </dsp:nvSpPr>
      <dsp:spPr>
        <a:xfrm rot="5400000">
          <a:off x="1102411" y="1927358"/>
          <a:ext cx="130671" cy="156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-5400000">
        <a:off x="1120705" y="1940426"/>
        <a:ext cx="94084" cy="91470"/>
      </dsp:txXfrm>
    </dsp:sp>
    <dsp:sp modelId="{6FF40B92-3188-436F-8DAB-F30E4FA03004}">
      <dsp:nvSpPr>
        <dsp:cNvPr id="0" name=""/>
        <dsp:cNvSpPr/>
      </dsp:nvSpPr>
      <dsp:spPr>
        <a:xfrm>
          <a:off x="470831" y="2092875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Cell, ECM, NP Interactions</a:t>
          </a:r>
        </a:p>
      </dsp:txBody>
      <dsp:txXfrm>
        <a:off x="481037" y="2103081"/>
        <a:ext cx="1373419" cy="328045"/>
      </dsp:txXfrm>
    </dsp:sp>
    <dsp:sp modelId="{FDFB3716-076B-400D-85C2-377F7AD5E431}">
      <dsp:nvSpPr>
        <dsp:cNvPr id="0" name=""/>
        <dsp:cNvSpPr/>
      </dsp:nvSpPr>
      <dsp:spPr>
        <a:xfrm rot="5400000">
          <a:off x="1102411" y="2450045"/>
          <a:ext cx="130671" cy="156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-5400000">
        <a:off x="1120705" y="2463113"/>
        <a:ext cx="94084" cy="91470"/>
      </dsp:txXfrm>
    </dsp:sp>
    <dsp:sp modelId="{E8D54422-942B-4065-8031-263B54541591}">
      <dsp:nvSpPr>
        <dsp:cNvPr id="0" name=""/>
        <dsp:cNvSpPr/>
      </dsp:nvSpPr>
      <dsp:spPr>
        <a:xfrm>
          <a:off x="470831" y="2615562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Endocytosis</a:t>
          </a:r>
        </a:p>
      </dsp:txBody>
      <dsp:txXfrm>
        <a:off x="481037" y="2625768"/>
        <a:ext cx="1373419" cy="328045"/>
      </dsp:txXfrm>
    </dsp:sp>
    <dsp:sp modelId="{2F82B491-D8AB-4639-90AD-8A47F178492D}">
      <dsp:nvSpPr>
        <dsp:cNvPr id="0" name=""/>
        <dsp:cNvSpPr/>
      </dsp:nvSpPr>
      <dsp:spPr>
        <a:xfrm rot="5400000">
          <a:off x="1102411" y="2972731"/>
          <a:ext cx="130671" cy="156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-5400000">
        <a:off x="1120705" y="2985799"/>
        <a:ext cx="94084" cy="91470"/>
      </dsp:txXfrm>
    </dsp:sp>
    <dsp:sp modelId="{20B28B29-2F2D-49E7-98A1-80987091A7E0}">
      <dsp:nvSpPr>
        <dsp:cNvPr id="0" name=""/>
        <dsp:cNvSpPr/>
      </dsp:nvSpPr>
      <dsp:spPr>
        <a:xfrm>
          <a:off x="470831" y="3138249"/>
          <a:ext cx="1393831" cy="3484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Action On Cells</a:t>
          </a:r>
        </a:p>
      </dsp:txBody>
      <dsp:txXfrm>
        <a:off x="481037" y="3148455"/>
        <a:ext cx="1373419" cy="328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AFA7C-9B1B-4A97-948C-9A1D341B60CE}">
      <dsp:nvSpPr>
        <dsp:cNvPr id="0" name=""/>
        <dsp:cNvSpPr/>
      </dsp:nvSpPr>
      <dsp:spPr>
        <a:xfrm>
          <a:off x="49790" y="0"/>
          <a:ext cx="2235912" cy="973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Nanoparticle Tools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(&lt; 100 nm)</a:t>
          </a:r>
        </a:p>
      </dsp:txBody>
      <dsp:txXfrm>
        <a:off x="78291" y="28501"/>
        <a:ext cx="2178910" cy="916099"/>
      </dsp:txXfrm>
    </dsp:sp>
    <dsp:sp modelId="{47D7D24B-B63C-44E2-B812-A05DE075F3C7}">
      <dsp:nvSpPr>
        <dsp:cNvPr id="0" name=""/>
        <dsp:cNvSpPr/>
      </dsp:nvSpPr>
      <dsp:spPr>
        <a:xfrm rot="10800000">
          <a:off x="985290" y="997429"/>
          <a:ext cx="364913" cy="437895"/>
        </a:xfrm>
        <a:prstGeom prst="up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-5400000">
        <a:off x="1091115" y="1088657"/>
        <a:ext cx="262737" cy="255439"/>
      </dsp:txXfrm>
    </dsp:sp>
    <dsp:sp modelId="{6FF40B92-3188-436F-8DAB-F30E4FA03004}">
      <dsp:nvSpPr>
        <dsp:cNvPr id="0" name=""/>
        <dsp:cNvSpPr/>
      </dsp:nvSpPr>
      <dsp:spPr>
        <a:xfrm>
          <a:off x="49790" y="1459652"/>
          <a:ext cx="2235912" cy="973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5">
                <a:lumMod val="75000"/>
              </a:schemeClr>
            </a:gs>
            <a:gs pos="100000">
              <a:schemeClr val="accent5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1400" kern="1200" dirty="0"/>
            <a:t>Nano-Cell </a:t>
          </a:r>
          <a:r>
            <a:rPr lang="en-US" sz="1400" b="1" kern="1200" dirty="0"/>
            <a:t>Tools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(~500nm to 100𝜇m)</a:t>
          </a:r>
        </a:p>
      </dsp:txBody>
      <dsp:txXfrm>
        <a:off x="78291" y="1488153"/>
        <a:ext cx="2178910" cy="916099"/>
      </dsp:txXfrm>
    </dsp:sp>
    <dsp:sp modelId="{FDFB3716-076B-400D-85C2-377F7AD5E431}">
      <dsp:nvSpPr>
        <dsp:cNvPr id="0" name=""/>
        <dsp:cNvSpPr/>
      </dsp:nvSpPr>
      <dsp:spPr>
        <a:xfrm rot="10800000">
          <a:off x="985290" y="2457081"/>
          <a:ext cx="364913" cy="437895"/>
        </a:xfrm>
        <a:prstGeom prst="up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-5400000">
        <a:off x="1091115" y="2548309"/>
        <a:ext cx="262737" cy="255439"/>
      </dsp:txXfrm>
    </dsp:sp>
    <dsp:sp modelId="{20B28B29-2F2D-49E7-98A1-80987091A7E0}">
      <dsp:nvSpPr>
        <dsp:cNvPr id="0" name=""/>
        <dsp:cNvSpPr/>
      </dsp:nvSpPr>
      <dsp:spPr>
        <a:xfrm>
          <a:off x="49790" y="2919304"/>
          <a:ext cx="2235912" cy="97310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90000"/>
            </a:gs>
            <a:gs pos="50000">
              <a:srgbClr val="A80532"/>
            </a:gs>
            <a:gs pos="100000">
              <a:srgbClr val="FF00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Tissue Tools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/>
            <a:t>(&gt; 100𝜇m)</a:t>
          </a:r>
        </a:p>
      </dsp:txBody>
      <dsp:txXfrm>
        <a:off x="78291" y="2947805"/>
        <a:ext cx="2178910" cy="916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AC7D5A-5852-7B44-B6BB-275DC4399E67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7803193-FCA0-6748-8BD4-F29C990F53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13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42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71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013" algn="l" defTabSz="684213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03193-FCA0-6748-8BD4-F29C990F53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803193-FCA0-6748-8BD4-F29C990F53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9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75FD8B72-F16A-EC45-9FC3-49B2FB3B6A1B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22F94E5E-9D14-B94C-8082-37E84987EE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18044"/>
            <a:ext cx="9144000" cy="7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4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8013"/>
            <a:ext cx="9144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6E36AB76-54B9-AA4F-91DD-F5191D65C80D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C629E35A-7BB8-5147-95CC-3ABAE2CE0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2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C3778266-94E0-EF4C-8F4D-E06EC0D8AE1F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3A548C5F-E1EE-A341-9872-077AED5062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18044"/>
            <a:ext cx="9144000" cy="7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7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E23D5C5B-37A5-2B4C-AF91-5B7C93F66D90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C2A020FB-706C-D748-BDCB-93BC392AE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18044"/>
            <a:ext cx="9144000" cy="7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46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4D1A1A26-6338-5846-89C8-A4E45B51E0E4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896D883B-B73C-514E-863C-DA07A3AE14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18044"/>
            <a:ext cx="9144000" cy="7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6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E7E98E93-EE7C-014F-A1D1-C7BBEF695864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9F823074-C3FB-AF48-962A-9909C27E60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18044"/>
            <a:ext cx="9144000" cy="7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40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A1BB51F9-8BEC-484D-85CB-45A0DE713928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7EA434D6-62F0-3D4B-9D14-FC0154A3B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18044"/>
            <a:ext cx="9144000" cy="72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36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4B44BA73-E49C-6B42-B137-563BA9FD5F3B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13E40573-DD6B-8B46-A92C-CE30148FA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4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8013"/>
            <a:ext cx="9144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A09F88D8-D49E-2348-8302-670710B3149F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32C6BE84-73FC-F740-92C8-8937BBEDB7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8013"/>
            <a:ext cx="91440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BCCC82B1-B8EB-EA44-85C7-9F7032034D8E}" type="datetimeFigureOut">
              <a:rPr lang="en-US"/>
              <a:pPr>
                <a:defRPr/>
              </a:pPr>
              <a:t>10/17/2017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</a:defRPr>
            </a:lvl1pPr>
          </a:lstStyle>
          <a:p>
            <a:pPr>
              <a:defRPr/>
            </a:pPr>
            <a:fld id="{09E47E1A-B195-2640-9046-86C6AE883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2897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990000"/>
          </a:solidFill>
          <a:latin typeface="Arial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mpuCell3D/CompuCell3D" TargetMode="External"/><Relationship Id="rId2" Type="http://schemas.openxmlformats.org/officeDocument/2006/relationships/hyperlink" Target="https://www.allanswered.com/community/s/compucell3d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1143000" y="611945"/>
            <a:ext cx="6858000" cy="2020527"/>
          </a:xfrm>
        </p:spPr>
        <p:txBody>
          <a:bodyPr/>
          <a:lstStyle/>
          <a:p>
            <a:r>
              <a:rPr lang="en-US" altLang="en-US" dirty="0"/>
              <a:t>Nano-Cell Activities Subunit</a:t>
            </a:r>
            <a:br>
              <a:rPr lang="en-US" altLang="en-US" dirty="0"/>
            </a:br>
            <a:r>
              <a:rPr lang="en-US" altLang="en-US" dirty="0"/>
              <a:t>ENBCT7-9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type="subTitle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James Glazier and Andy Somogyi</a:t>
            </a:r>
          </a:p>
        </p:txBody>
      </p:sp>
    </p:spTree>
    <p:extLst>
      <p:ext uri="{BB962C8B-B14F-4D97-AF65-F5344CB8AC3E}">
        <p14:creationId xmlns:p14="http://schemas.microsoft.com/office/powerpoint/2010/main" val="765550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12127" y="87903"/>
            <a:ext cx="6011301" cy="993775"/>
          </a:xfrm>
        </p:spPr>
        <p:txBody>
          <a:bodyPr/>
          <a:lstStyle/>
          <a:p>
            <a:r>
              <a:rPr lang="en-US" altLang="en-US" dirty="0"/>
              <a:t>Cell </a:t>
            </a:r>
            <a:r>
              <a:rPr lang="en-US" altLang="en-US"/>
              <a:t>Simulator Demonstration 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127" y="1077756"/>
            <a:ext cx="3549337" cy="319336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Operates in real-time</a:t>
            </a:r>
          </a:p>
          <a:p>
            <a:r>
              <a:rPr lang="en-US" dirty="0"/>
              <a:t>Dynamic Adaptive Mesh Finite Element simulator </a:t>
            </a:r>
            <a:r>
              <a:rPr lang="mr-IN" dirty="0"/>
              <a:t>–</a:t>
            </a:r>
            <a:r>
              <a:rPr lang="en-US" dirty="0"/>
              <a:t> adaptively adjusts to level of detail, maximizes computational efficiency</a:t>
            </a:r>
          </a:p>
          <a:p>
            <a:r>
              <a:rPr lang="en-US" dirty="0"/>
              <a:t>Represents both chemical and mechanical processes in the data structure </a:t>
            </a:r>
            <a:r>
              <a:rPr lang="mr-IN" dirty="0"/>
              <a:t>–</a:t>
            </a:r>
            <a:r>
              <a:rPr lang="en-US" dirty="0"/>
              <a:t> maximizes consistency and efficiency, results in simpler and more maintainable code base with no ‘glue’  </a:t>
            </a:r>
          </a:p>
        </p:txBody>
      </p:sp>
      <p:pic>
        <p:nvPicPr>
          <p:cNvPr id="4" name="cells3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4909" y="584790"/>
            <a:ext cx="4056984" cy="3682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72379" y="-82682"/>
            <a:ext cx="7886700" cy="993775"/>
          </a:xfrm>
        </p:spPr>
        <p:txBody>
          <a:bodyPr/>
          <a:lstStyle/>
          <a:p>
            <a:r>
              <a:rPr lang="en-US" altLang="en-US" dirty="0"/>
              <a:t>CompuCell3D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136431" y="697725"/>
            <a:ext cx="3575810" cy="356947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en-US" altLang="en-US" dirty="0"/>
              <a:t>Open-source ecosystem for multiscale and simulation which integrates molecular to tissue-level scales</a:t>
            </a:r>
          </a:p>
          <a:p>
            <a:r>
              <a:rPr lang="en-US" altLang="en-US" dirty="0"/>
              <a:t>Describes models using SBML/CC3D-XML/Python (no compilation)</a:t>
            </a:r>
          </a:p>
          <a:p>
            <a:r>
              <a:rPr lang="en-US" altLang="en-US" dirty="0"/>
              <a:t>Desktop and batch cluster execution—not client server structured</a:t>
            </a:r>
          </a:p>
          <a:p>
            <a:r>
              <a:rPr lang="en-US" altLang="en-US" dirty="0"/>
              <a:t>Multicore and multithreaded but not MPI parallel</a:t>
            </a:r>
          </a:p>
          <a:p>
            <a:r>
              <a:rPr lang="en-US" altLang="en-US" dirty="0"/>
              <a:t>Evaluate porting CompuCell3D to the nanohub Rapture environment </a:t>
            </a:r>
          </a:p>
          <a:p>
            <a:r>
              <a:rPr lang="en-US" altLang="en-US" dirty="0"/>
              <a:t>Investigate porting core CompuCell3D libraries for Jupyter notebooks</a:t>
            </a:r>
          </a:p>
        </p:txBody>
      </p:sp>
      <p:pic>
        <p:nvPicPr>
          <p:cNvPr id="5" name="Picture 2" descr="C:\Users\m\Pictures\twedit++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54" y="350451"/>
            <a:ext cx="4480206" cy="29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73" y="1620875"/>
            <a:ext cx="3426594" cy="20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\Pictures\CompuCell3D_running_de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33" y="1809274"/>
            <a:ext cx="3416517" cy="24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49517" y="226512"/>
            <a:ext cx="8621228" cy="524259"/>
          </a:xfrm>
        </p:spPr>
        <p:txBody>
          <a:bodyPr/>
          <a:lstStyle/>
          <a:p>
            <a:r>
              <a:rPr lang="en-US" altLang="en-US" dirty="0"/>
              <a:t>Community Building / Outreach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49517" y="827773"/>
            <a:ext cx="8236218" cy="343942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altLang="en-US" dirty="0"/>
              <a:t>CompuCell3D is widely used worldwide in both graduate and undergraduate courses in computational biology</a:t>
            </a:r>
          </a:p>
          <a:p>
            <a:r>
              <a:rPr lang="en-US" altLang="en-US" dirty="0"/>
              <a:t>Extend current annual CC3D workshops to new nanohub tools, and evaluate the need for bi-yearly workshops</a:t>
            </a:r>
          </a:p>
          <a:p>
            <a:r>
              <a:rPr lang="en-US" altLang="en-US" dirty="0"/>
              <a:t>Outreach for new tools to existing CC3D user community </a:t>
            </a:r>
          </a:p>
          <a:p>
            <a:r>
              <a:rPr lang="en-US" altLang="en-US" dirty="0"/>
              <a:t>Expand and update user documentation to include new tools</a:t>
            </a:r>
          </a:p>
          <a:p>
            <a:r>
              <a:rPr lang="en-US" altLang="en-US" dirty="0"/>
              <a:t>Active user community:</a:t>
            </a:r>
            <a:br>
              <a:rPr lang="en-US" altLang="en-US" dirty="0"/>
            </a:br>
            <a:r>
              <a:rPr lang="en-US" altLang="en-US" dirty="0"/>
              <a:t>	</a:t>
            </a:r>
            <a:r>
              <a:rPr lang="en-US" altLang="en-US" dirty="0">
                <a:hlinkClick r:id="rId2"/>
              </a:rPr>
              <a:t>https://www.allanswered.com/community/s/compucell3d/</a:t>
            </a:r>
            <a:endParaRPr lang="en-US" altLang="en-US" dirty="0"/>
          </a:p>
          <a:p>
            <a:r>
              <a:rPr lang="en-US" altLang="en-US" dirty="0"/>
              <a:t>Current development takes place on </a:t>
            </a:r>
            <a:r>
              <a:rPr lang="en-US" altLang="en-US" dirty="0" err="1"/>
              <a:t>github</a:t>
            </a:r>
            <a:r>
              <a:rPr lang="en-US" altLang="en-US" dirty="0"/>
              <a:t>, extend to nanohub</a:t>
            </a:r>
            <a:br>
              <a:rPr lang="en-US" altLang="en-US" dirty="0"/>
            </a:br>
            <a:r>
              <a:rPr lang="en-US" altLang="en-US" dirty="0"/>
              <a:t>	</a:t>
            </a:r>
            <a:r>
              <a:rPr lang="en-US" altLang="en-US" dirty="0">
                <a:hlinkClick r:id="rId3"/>
              </a:rPr>
              <a:t>https://github.com/CompuCell3D/CompuCell3D</a:t>
            </a:r>
            <a:endParaRPr lang="en-US" altLang="en-US" dirty="0"/>
          </a:p>
          <a:p>
            <a:r>
              <a:rPr lang="en-US" altLang="en-US" dirty="0"/>
              <a:t>Create and support developer community</a:t>
            </a:r>
          </a:p>
        </p:txBody>
      </p:sp>
    </p:spTree>
    <p:extLst>
      <p:ext uri="{BB962C8B-B14F-4D97-AF65-F5344CB8AC3E}">
        <p14:creationId xmlns:p14="http://schemas.microsoft.com/office/powerpoint/2010/main" val="163182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56"/>
          <p:cNvGraphicFramePr/>
          <p:nvPr>
            <p:extLst>
              <p:ext uri="{D42A27DB-BD31-4B8C-83A1-F6EECF244321}">
                <p14:modId xmlns:p14="http://schemas.microsoft.com/office/powerpoint/2010/main" val="2036212509"/>
              </p:ext>
            </p:extLst>
          </p:nvPr>
        </p:nvGraphicFramePr>
        <p:xfrm>
          <a:off x="6140610" y="622995"/>
          <a:ext cx="2335494" cy="3488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25376" y="175846"/>
            <a:ext cx="6785841" cy="447149"/>
          </a:xfrm>
        </p:spPr>
        <p:txBody>
          <a:bodyPr/>
          <a:lstStyle/>
          <a:p>
            <a:r>
              <a:rPr lang="en-US" altLang="en-US"/>
              <a:t>Nano-Cell Level </a:t>
            </a:r>
            <a:r>
              <a:rPr lang="en-US" altLang="en-US" dirty="0"/>
              <a:t>Tools ENBCT7-9</a:t>
            </a:r>
          </a:p>
        </p:txBody>
      </p:sp>
      <p:sp>
        <p:nvSpPr>
          <p:cNvPr id="81" name="Arc 80"/>
          <p:cNvSpPr/>
          <p:nvPr/>
        </p:nvSpPr>
        <p:spPr>
          <a:xfrm>
            <a:off x="7917421" y="2383901"/>
            <a:ext cx="661723" cy="1570033"/>
          </a:xfrm>
          <a:prstGeom prst="arc">
            <a:avLst>
              <a:gd name="adj1" fmla="val 16200000"/>
              <a:gd name="adj2" fmla="val 5476382"/>
            </a:avLst>
          </a:prstGeom>
          <a:ln w="476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75" name="Arc 74"/>
          <p:cNvSpPr/>
          <p:nvPr/>
        </p:nvSpPr>
        <p:spPr>
          <a:xfrm>
            <a:off x="7725671" y="802852"/>
            <a:ext cx="650586" cy="438634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58" name="Right Triangle 57"/>
          <p:cNvSpPr/>
          <p:nvPr/>
        </p:nvSpPr>
        <p:spPr>
          <a:xfrm flipH="1" flipV="1">
            <a:off x="5892141" y="622995"/>
            <a:ext cx="414172" cy="3590239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5331148" y="2098708"/>
            <a:ext cx="710879" cy="440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Length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454815" y="2154972"/>
            <a:ext cx="2287333" cy="207179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prstClr val="white"/>
              </a:solidFill>
            </a:endParaRPr>
          </a:p>
        </p:txBody>
      </p:sp>
      <p:pic>
        <p:nvPicPr>
          <p:cNvPr id="134" name="Picture 17" descr="Biocomplex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65" y="5338083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Arc 140"/>
          <p:cNvSpPr/>
          <p:nvPr/>
        </p:nvSpPr>
        <p:spPr>
          <a:xfrm>
            <a:off x="7727063" y="1337938"/>
            <a:ext cx="650586" cy="438634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142" name="Arc 141"/>
          <p:cNvSpPr/>
          <p:nvPr/>
        </p:nvSpPr>
        <p:spPr>
          <a:xfrm>
            <a:off x="7725671" y="1875523"/>
            <a:ext cx="650586" cy="438634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143" name="Arc 142"/>
          <p:cNvSpPr/>
          <p:nvPr/>
        </p:nvSpPr>
        <p:spPr>
          <a:xfrm>
            <a:off x="7739885" y="2418486"/>
            <a:ext cx="650586" cy="438634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144" name="Arc 143"/>
          <p:cNvSpPr/>
          <p:nvPr/>
        </p:nvSpPr>
        <p:spPr>
          <a:xfrm>
            <a:off x="7748258" y="2953113"/>
            <a:ext cx="650586" cy="438634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145" name="Arc 144"/>
          <p:cNvSpPr/>
          <p:nvPr/>
        </p:nvSpPr>
        <p:spPr>
          <a:xfrm>
            <a:off x="7777571" y="3498913"/>
            <a:ext cx="650586" cy="438634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147" name="Arc 146"/>
          <p:cNvSpPr/>
          <p:nvPr/>
        </p:nvSpPr>
        <p:spPr>
          <a:xfrm>
            <a:off x="7990843" y="1831785"/>
            <a:ext cx="633763" cy="2096766"/>
          </a:xfrm>
          <a:prstGeom prst="arc">
            <a:avLst>
              <a:gd name="adj1" fmla="val 16045073"/>
              <a:gd name="adj2" fmla="val 5476382"/>
            </a:avLst>
          </a:prstGeom>
          <a:ln w="476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  <p:sp>
        <p:nvSpPr>
          <p:cNvPr id="148" name="Content Placeholder 2"/>
          <p:cNvSpPr>
            <a:spLocks noGrp="1"/>
          </p:cNvSpPr>
          <p:nvPr>
            <p:ph idx="1"/>
          </p:nvPr>
        </p:nvSpPr>
        <p:spPr bwMode="auto">
          <a:xfrm>
            <a:off x="455647" y="802852"/>
            <a:ext cx="4847828" cy="346434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The pathway and effects of nanoparticles in an organism depend on processes at a multitude of interacting scales</a:t>
            </a:r>
          </a:p>
          <a:p>
            <a:r>
              <a:rPr lang="en-US" dirty="0"/>
              <a:t>The </a:t>
            </a:r>
            <a:r>
              <a:rPr lang="en-US" altLang="en-US" dirty="0"/>
              <a:t>Nano-Cell </a:t>
            </a:r>
            <a:r>
              <a:rPr lang="en-US" dirty="0"/>
              <a:t>Tools focus on the boxed scales</a:t>
            </a:r>
          </a:p>
        </p:txBody>
      </p:sp>
      <p:sp>
        <p:nvSpPr>
          <p:cNvPr id="150" name="Arc 149"/>
          <p:cNvSpPr/>
          <p:nvPr/>
        </p:nvSpPr>
        <p:spPr>
          <a:xfrm>
            <a:off x="7762644" y="2952158"/>
            <a:ext cx="709621" cy="893975"/>
          </a:xfrm>
          <a:prstGeom prst="arc">
            <a:avLst>
              <a:gd name="adj1" fmla="val 16205848"/>
              <a:gd name="adj2" fmla="val 5476382"/>
            </a:avLst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56"/>
          <p:cNvGraphicFramePr/>
          <p:nvPr>
            <p:extLst>
              <p:ext uri="{D42A27DB-BD31-4B8C-83A1-F6EECF244321}">
                <p14:modId xmlns:p14="http://schemas.microsoft.com/office/powerpoint/2010/main" val="484828750"/>
              </p:ext>
            </p:extLst>
          </p:nvPr>
        </p:nvGraphicFramePr>
        <p:xfrm>
          <a:off x="6140610" y="219425"/>
          <a:ext cx="2335494" cy="389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25377" y="219425"/>
            <a:ext cx="5421276" cy="403570"/>
          </a:xfrm>
        </p:spPr>
        <p:txBody>
          <a:bodyPr/>
          <a:lstStyle/>
          <a:p>
            <a:r>
              <a:rPr lang="en-US" altLang="en-US" dirty="0"/>
              <a:t>Nano-Cell Level Tools</a:t>
            </a:r>
          </a:p>
        </p:txBody>
      </p:sp>
      <p:sp>
        <p:nvSpPr>
          <p:cNvPr id="58" name="Right Triangle 57"/>
          <p:cNvSpPr/>
          <p:nvPr/>
        </p:nvSpPr>
        <p:spPr>
          <a:xfrm rot="10800000" flipH="1" flipV="1">
            <a:off x="5693610" y="519036"/>
            <a:ext cx="414172" cy="3590239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5147977" y="2094048"/>
            <a:ext cx="710879" cy="440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Length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864195" y="4968751"/>
            <a:ext cx="342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Coupled ODE, Stochastic, MD,…</a:t>
            </a:r>
          </a:p>
        </p:txBody>
      </p:sp>
      <p:pic>
        <p:nvPicPr>
          <p:cNvPr id="134" name="Picture 17" descr="Biocomplexity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565" y="5338083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Content Placeholder 2"/>
          <p:cNvSpPr>
            <a:spLocks noGrp="1"/>
          </p:cNvSpPr>
          <p:nvPr>
            <p:ph idx="1"/>
          </p:nvPr>
        </p:nvSpPr>
        <p:spPr bwMode="auto">
          <a:xfrm>
            <a:off x="221381" y="802852"/>
            <a:ext cx="5082094" cy="346434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Consist of three components</a:t>
            </a:r>
          </a:p>
          <a:p>
            <a:pPr lvl="1"/>
            <a:r>
              <a:rPr lang="en-US" altLang="en-US" dirty="0"/>
              <a:t>NP Biotransport, ENBCT8</a:t>
            </a:r>
          </a:p>
          <a:p>
            <a:pPr lvl="2"/>
            <a:r>
              <a:rPr lang="en-US" altLang="en-US" dirty="0"/>
              <a:t>Generates micro scale models parameters from nano-scale simulation results</a:t>
            </a:r>
          </a:p>
          <a:p>
            <a:pPr lvl="1"/>
            <a:r>
              <a:rPr lang="en-US" altLang="en-US" dirty="0"/>
              <a:t>Cell Simulator, ENBCT7</a:t>
            </a:r>
          </a:p>
          <a:p>
            <a:pPr lvl="2"/>
            <a:r>
              <a:rPr lang="en-US" altLang="en-US" dirty="0"/>
              <a:t>Detailed simulation of a single motile cell to small clusters of cells</a:t>
            </a:r>
          </a:p>
          <a:p>
            <a:pPr lvl="1"/>
            <a:r>
              <a:rPr lang="en-US" altLang="en-US" dirty="0"/>
              <a:t>Nanodevice-Cell Phenotype Link, ENBCT9</a:t>
            </a:r>
          </a:p>
          <a:p>
            <a:pPr lvl="2"/>
            <a:r>
              <a:rPr lang="en-US" altLang="en-US" dirty="0"/>
              <a:t>Generates model parameters for tissue scale tools. 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580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00280" y="-68909"/>
            <a:ext cx="6635092" cy="1363137"/>
          </a:xfrm>
        </p:spPr>
        <p:txBody>
          <a:bodyPr/>
          <a:lstStyle/>
          <a:p>
            <a:r>
              <a:rPr lang="en-US" altLang="en-US" dirty="0"/>
              <a:t>Use Case—Predict Cell Motility </a:t>
            </a:r>
            <a:r>
              <a:rPr lang="en-US" altLang="en-US"/>
              <a:t>from Polymerization rates</a:t>
            </a:r>
            <a:endParaRPr lang="en-US" altLang="en-US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00280" y="1174653"/>
            <a:ext cx="8236218" cy="44313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400" dirty="0"/>
              <a:t>Input Parameters: Actin and Myosin microscale behaviors</a:t>
            </a:r>
          </a:p>
          <a:p>
            <a:r>
              <a:rPr lang="en-US" altLang="en-US" sz="1400" dirty="0"/>
              <a:t>Output Parameters, diffusivity, timescales</a:t>
            </a:r>
          </a:p>
        </p:txBody>
      </p:sp>
      <p:pic>
        <p:nvPicPr>
          <p:cNvPr id="4" name="image1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0" y="2116488"/>
            <a:ext cx="2962569" cy="2162549"/>
          </a:xfrm>
          <a:prstGeom prst="rect">
            <a:avLst/>
          </a:prstGeom>
          <a:ln/>
        </p:spPr>
      </p:pic>
      <p:pic>
        <p:nvPicPr>
          <p:cNvPr id="5" name="Espaço Reservado para Conteúdo 3" descr="ExperimentalDataAdjustedByFurth(2)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824" y="2524904"/>
            <a:ext cx="2340390" cy="1259910"/>
          </a:xfrm>
          <a:prstGeom prst="rect">
            <a:avLst/>
          </a:prstGeom>
        </p:spPr>
      </p:pic>
      <p:pic>
        <p:nvPicPr>
          <p:cNvPr id="6" name="Rita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2612" y="2116488"/>
            <a:ext cx="2768991" cy="20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49517" y="346088"/>
            <a:ext cx="8621228" cy="807463"/>
          </a:xfrm>
        </p:spPr>
        <p:txBody>
          <a:bodyPr/>
          <a:lstStyle/>
          <a:p>
            <a:r>
              <a:rPr lang="en-US" altLang="en-US" dirty="0"/>
              <a:t>Use-Case: Predict Small-Scale </a:t>
            </a:r>
            <a:r>
              <a:rPr lang="en-US" altLang="en-US"/>
              <a:t>Tissue Pathology from Cell Interactions and Design Therapy</a:t>
            </a:r>
            <a:endParaRPr lang="en-US" altLang="en-US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451876" y="1442080"/>
            <a:ext cx="4961037" cy="647114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r>
              <a:rPr lang="en-US" sz="2400" dirty="0"/>
              <a:t>Input Parameters, cell adhesion, contact inhibition thresholds</a:t>
            </a:r>
          </a:p>
          <a:p>
            <a:r>
              <a:rPr lang="en-US" sz="2400" dirty="0"/>
              <a:t>Output--Tissue Dynamics</a:t>
            </a:r>
          </a:p>
          <a:p>
            <a:endParaRPr lang="en-US" altLang="en-US" dirty="0"/>
          </a:p>
        </p:txBody>
      </p:sp>
      <p:pic>
        <p:nvPicPr>
          <p:cNvPr id="4" name="Tube1Cyst--4view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517" y="2089194"/>
            <a:ext cx="2921891" cy="2191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80" y="2762620"/>
            <a:ext cx="2880883" cy="146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51470" b="51576"/>
          <a:stretch>
            <a:fillRect/>
          </a:stretch>
        </p:blipFill>
        <p:spPr bwMode="auto">
          <a:xfrm>
            <a:off x="6791031" y="2540977"/>
            <a:ext cx="1685186" cy="16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54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49517" y="226512"/>
            <a:ext cx="8621228" cy="524259"/>
          </a:xfrm>
        </p:spPr>
        <p:txBody>
          <a:bodyPr/>
          <a:lstStyle/>
          <a:p>
            <a:r>
              <a:rPr lang="en-US" altLang="en-US" dirty="0"/>
              <a:t>Nano-Cell Level Tools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49517" y="827773"/>
            <a:ext cx="8236218" cy="3439427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/>
          </a:p>
          <a:p>
            <a:endParaRPr lang="en-US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533565"/>
              </p:ext>
            </p:extLst>
          </p:nvPr>
        </p:nvGraphicFramePr>
        <p:xfrm>
          <a:off x="349515" y="673027"/>
          <a:ext cx="862123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7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438">
                <a:tc>
                  <a:txBody>
                    <a:bodyPr/>
                    <a:lstStyle/>
                    <a:p>
                      <a:r>
                        <a:rPr lang="en-US" dirty="0"/>
                        <a:t>Tool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Computing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565">
                <a:tc>
                  <a:txBody>
                    <a:bodyPr/>
                    <a:lstStyle/>
                    <a:p>
                      <a:r>
                        <a:rPr lang="en-US" dirty="0"/>
                        <a:t>ENBCT7: Cell Simulator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Enables steerable</a:t>
                      </a:r>
                      <a:r>
                        <a:rPr lang="en-US" baseline="0" dirty="0"/>
                        <a:t>, highly detailed simulations of a single cell to small clusters (~100) of cells, and the surrounding ECM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Active Development, planning</a:t>
                      </a:r>
                      <a:r>
                        <a:rPr lang="en-US" baseline="0" dirty="0"/>
                        <a:t> for initial release in Q1 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C++, currently single threaded.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OpenGl</a:t>
                      </a:r>
                      <a:r>
                        <a:rPr lang="en-US" baseline="0" dirty="0"/>
                        <a:t> graphics. Future GPU computation via OpenCL. Could run days for research even </a:t>
                      </a:r>
                      <a:r>
                        <a:rPr lang="en-US" baseline="0"/>
                        <a:t>when parallel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491">
                <a:tc>
                  <a:txBody>
                    <a:bodyPr/>
                    <a:lstStyle/>
                    <a:p>
                      <a:r>
                        <a:rPr lang="en-US" dirty="0"/>
                        <a:t>ENBCT8: NP Biotransport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Generates parameterized</a:t>
                      </a:r>
                      <a:r>
                        <a:rPr lang="en-US" baseline="0" dirty="0"/>
                        <a:t> cell-scale models of nanoparticles from nano-scale simulation results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Planned 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C++,</a:t>
                      </a:r>
                      <a:r>
                        <a:rPr lang="en-US" baseline="0" dirty="0"/>
                        <a:t> ~seconds run time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480">
                <a:tc>
                  <a:txBody>
                    <a:bodyPr/>
                    <a:lstStyle/>
                    <a:p>
                      <a:r>
                        <a:rPr lang="en-US" altLang="en-US" dirty="0"/>
                        <a:t>ENBCT9: </a:t>
                      </a:r>
                      <a:r>
                        <a:rPr lang="en-US" dirty="0"/>
                        <a:t>Cell Phenotype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Generates parameterized tissue-scale</a:t>
                      </a:r>
                      <a:r>
                        <a:rPr lang="en-US" baseline="0" dirty="0"/>
                        <a:t> models of cell-nanoparticle behaviors from cellular-scale simulations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Planned Y3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C++,</a:t>
                      </a:r>
                      <a:r>
                        <a:rPr lang="en-US" baseline="0" dirty="0"/>
                        <a:t> ~seconds run time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42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6994558" cy="567026"/>
          </a:xfrm>
        </p:spPr>
        <p:txBody>
          <a:bodyPr/>
          <a:lstStyle/>
          <a:p>
            <a:r>
              <a:rPr lang="en-US" altLang="en-US" dirty="0"/>
              <a:t>Cell-NP Interactions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841665"/>
            <a:ext cx="5411212" cy="342553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dirty="0"/>
              <a:t>Cells exist in a dynamic microenvironment of ECM and other cells</a:t>
            </a:r>
          </a:p>
          <a:p>
            <a:r>
              <a:rPr lang="en-US" dirty="0"/>
              <a:t>Cells interact via chemical and mechanical processes with their environment </a:t>
            </a:r>
          </a:p>
          <a:p>
            <a:r>
              <a:rPr lang="en-US" dirty="0"/>
              <a:t>Cells both create and respond to the environment that surrounds them</a:t>
            </a:r>
          </a:p>
          <a:p>
            <a:r>
              <a:rPr lang="en-US" dirty="0"/>
              <a:t>NPs must travel through ECM before interacting with cells</a:t>
            </a:r>
          </a:p>
          <a:p>
            <a:r>
              <a:rPr lang="en-US" dirty="0"/>
              <a:t>Membrane is heterogeneous and dynamic </a:t>
            </a:r>
          </a:p>
          <a:p>
            <a:r>
              <a:rPr lang="en-US" dirty="0"/>
              <a:t>Different membrane receptors react differently to NP and other chemical signals</a:t>
            </a:r>
          </a:p>
          <a:p>
            <a:r>
              <a:rPr lang="en-US" dirty="0"/>
              <a:t>Cells also respond to internalized NPs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62" y="274639"/>
            <a:ext cx="2691399" cy="42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9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49517" y="226512"/>
            <a:ext cx="8621228" cy="524259"/>
          </a:xfrm>
        </p:spPr>
        <p:txBody>
          <a:bodyPr/>
          <a:lstStyle/>
          <a:p>
            <a:r>
              <a:rPr lang="en-US" altLang="en-US" dirty="0"/>
              <a:t>Addressing Computational Challenges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49517" y="827773"/>
            <a:ext cx="6195663" cy="343942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altLang="en-US" dirty="0"/>
              <a:t>Components move, change shape and reorganize so cannot use standard FE mesh approaches—</a:t>
            </a:r>
            <a:r>
              <a:rPr lang="en-US" altLang="en-US" b="1" dirty="0"/>
              <a:t>Solution</a:t>
            </a:r>
            <a:r>
              <a:rPr lang="en-US" altLang="en-US" dirty="0"/>
              <a:t>: Dynamic finite-element data structure that supports runtime topological and structural mesh rearrangement</a:t>
            </a:r>
          </a:p>
          <a:p>
            <a:r>
              <a:rPr lang="en-US" altLang="en-US" dirty="0"/>
              <a:t>Cell behaviors depend on and effect through both chemical and mechanical processes—</a:t>
            </a:r>
            <a:r>
              <a:rPr lang="en-US" altLang="en-US" b="1" dirty="0"/>
              <a:t>Solution</a:t>
            </a:r>
            <a:r>
              <a:rPr lang="en-US" altLang="en-US" dirty="0"/>
              <a:t>: FE elements support consistent treatment of chemical and mechanical properties</a:t>
            </a:r>
          </a:p>
          <a:p>
            <a:r>
              <a:rPr lang="en-US" altLang="en-US" dirty="0"/>
              <a:t>Metabolic, signaling and transport operate on a faster time scale than cell motion, which in slower than tissue scale—</a:t>
            </a:r>
            <a:r>
              <a:rPr lang="en-US" altLang="en-US" b="1" dirty="0"/>
              <a:t>Solution</a:t>
            </a:r>
            <a:r>
              <a:rPr lang="en-US" altLang="en-US" dirty="0"/>
              <a:t>: time evolution formally separates timescales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56" y="821307"/>
            <a:ext cx="1626668" cy="1655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63" y="2547486"/>
            <a:ext cx="1896454" cy="15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49517" y="226512"/>
            <a:ext cx="8621228" cy="524259"/>
          </a:xfrm>
        </p:spPr>
        <p:txBody>
          <a:bodyPr/>
          <a:lstStyle/>
          <a:p>
            <a:r>
              <a:rPr lang="en-US" altLang="en-US" dirty="0"/>
              <a:t>Deliverables </a:t>
            </a:r>
            <a:r>
              <a:rPr lang="mr-IN" altLang="en-US" dirty="0"/>
              <a:t>–</a:t>
            </a:r>
            <a:r>
              <a:rPr lang="en-US" altLang="en-US" dirty="0"/>
              <a:t> Finite Element Cell Sim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349517" y="981777"/>
            <a:ext cx="4819248" cy="3285423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r>
              <a:rPr lang="en-US" altLang="en-US" dirty="0"/>
              <a:t>Y1—desktop version of our Finite Element cell dynamics simulator</a:t>
            </a:r>
          </a:p>
          <a:p>
            <a:r>
              <a:rPr lang="en-US" altLang="en-US" dirty="0"/>
              <a:t>Enables users to simulate one to hundreds of detailed interacting cells with NP interactions </a:t>
            </a:r>
          </a:p>
          <a:p>
            <a:r>
              <a:rPr lang="en-US" altLang="en-US" dirty="0"/>
              <a:t>Models can include complete reaction-transport processes within and between cell membranes, cytoplasm, cells and environment</a:t>
            </a:r>
          </a:p>
          <a:p>
            <a:r>
              <a:rPr lang="en-US" altLang="en-US" dirty="0"/>
              <a:t>Initially hard-coded NP descriptions, later import results of MD simulations</a:t>
            </a:r>
          </a:p>
          <a:p>
            <a:r>
              <a:rPr lang="en-US" altLang="en-US" dirty="0"/>
              <a:t>FEM cell simulator with interactive display via </a:t>
            </a:r>
            <a:r>
              <a:rPr lang="en-US" altLang="en-US" dirty="0" err="1"/>
              <a:t>OpenGl</a:t>
            </a:r>
            <a:r>
              <a:rPr lang="en-US" altLang="en-US" dirty="0"/>
              <a:t>, enables users to monitor, interact with, and steer running simulations</a:t>
            </a:r>
          </a:p>
          <a:p>
            <a:r>
              <a:rPr lang="en-US" altLang="en-US" dirty="0"/>
              <a:t>Models parameters displayed as ‘sliders’ in GUI, so users can tune values</a:t>
            </a:r>
          </a:p>
          <a:p>
            <a:r>
              <a:rPr lang="en-US" altLang="en-US" dirty="0"/>
              <a:t>Initial integrated rendering engine. Later remote rendering and display in Jupyter notebook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637" y="789272"/>
            <a:ext cx="3622108" cy="1600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765" y="2544193"/>
            <a:ext cx="3907857" cy="14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91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2866109-2C4B-694B-9562-CBD4A7EF4A52}" vid="{E2DAD485-B9D0-6C4D-937A-FCC8056896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SICE-Template</Template>
  <TotalTime>4173</TotalTime>
  <Words>724</Words>
  <Application>Microsoft Office PowerPoint</Application>
  <PresentationFormat>On-screen Show (16:9)</PresentationFormat>
  <Paragraphs>95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Mangal</vt:lpstr>
      <vt:lpstr>Office Theme</vt:lpstr>
      <vt:lpstr>Nano-Cell Activities Subunit ENBCT7-9</vt:lpstr>
      <vt:lpstr>Nano-Cell Level Tools ENBCT7-9</vt:lpstr>
      <vt:lpstr>Nano-Cell Level Tools</vt:lpstr>
      <vt:lpstr>Use Case—Predict Cell Motility from Polymerization rates</vt:lpstr>
      <vt:lpstr>Use-Case: Predict Small-Scale Tissue Pathology from Cell Interactions and Design Therapy</vt:lpstr>
      <vt:lpstr>Nano-Cell Level Tools</vt:lpstr>
      <vt:lpstr>Cell-NP Interactions</vt:lpstr>
      <vt:lpstr>Addressing Computational Challenges</vt:lpstr>
      <vt:lpstr>Deliverables – Finite Element Cell Sim</vt:lpstr>
      <vt:lpstr>Cell Simulator Demonstration </vt:lpstr>
      <vt:lpstr>CompuCell3D</vt:lpstr>
      <vt:lpstr>Community Building / Outreach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Somogyi</dc:creator>
  <cp:lastModifiedBy>Geoffrey Fox</cp:lastModifiedBy>
  <cp:revision>76</cp:revision>
  <cp:lastPrinted>2016-10-13T20:36:44Z</cp:lastPrinted>
  <dcterms:created xsi:type="dcterms:W3CDTF">2017-10-14T19:13:11Z</dcterms:created>
  <dcterms:modified xsi:type="dcterms:W3CDTF">2017-10-17T18:28:44Z</dcterms:modified>
</cp:coreProperties>
</file>