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80" r:id="rId3"/>
    <p:sldId id="281" r:id="rId4"/>
    <p:sldId id="263" r:id="rId5"/>
    <p:sldId id="270" r:id="rId6"/>
    <p:sldId id="273" r:id="rId7"/>
    <p:sldId id="274" r:id="rId8"/>
    <p:sldId id="276" r:id="rId9"/>
    <p:sldId id="272" r:id="rId10"/>
    <p:sldId id="275" r:id="rId11"/>
    <p:sldId id="278" r:id="rId12"/>
    <p:sldId id="277" r:id="rId13"/>
    <p:sldId id="271" r:id="rId14"/>
    <p:sldId id="279" r:id="rId15"/>
    <p:sldId id="25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70" autoAdjust="0"/>
    <p:restoredTop sz="94660"/>
  </p:normalViewPr>
  <p:slideViewPr>
    <p:cSldViewPr snapToGrid="0">
      <p:cViewPr varScale="1">
        <p:scale>
          <a:sx n="61" d="100"/>
          <a:sy n="61" d="100"/>
        </p:scale>
        <p:origin x="68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EAF5E-CC59-4C91-9766-5799FD5C2B02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18ECF-C390-4726-A1DF-FA4AEBE56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62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endParaRPr lang="en-US" sz="1200" dirty="0">
              <a:solidFill>
                <a:schemeClr val="tx1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0AE4B-2730-48F1-80D2-120EB7EAEFE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25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0568E-77BB-4C66-8BB2-29C5BA966AA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14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endParaRPr lang="en-US" sz="1200" dirty="0">
              <a:solidFill>
                <a:schemeClr val="tx1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0AE4B-2730-48F1-80D2-120EB7EAEFE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0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400BC-2883-47DE-A83D-B026E269A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A0F573-FEFE-44A2-9472-7E992EEF9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81778-972A-41E6-9A03-E5A6AC52E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81A9-5638-4396-AF4E-88874F94FD04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5145F-BB83-4F41-9B18-4BD640957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08422-30F7-4CB6-89F6-50C485C8B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A945-B13F-4807-AF04-256E08D86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38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BC549-ECB4-4575-BF5A-CC190E62C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ED6C5E-2E96-4CF6-BE73-95469AB904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04808-9810-4567-AC63-00EFD6A2B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81A9-5638-4396-AF4E-88874F94FD04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BAFDE-47C4-4C4C-8E3D-3E693F766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D8E1A-D0D4-44F2-8C4F-064C1275E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A945-B13F-4807-AF04-256E08D86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2FB9B4-A5AA-4E1F-949B-5D9DF90489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1625EF-0927-454F-8F98-D149C7AB05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D9C549-432A-4426-8375-FA06107B0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81A9-5638-4396-AF4E-88874F94FD04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75550-5CC7-4739-B2C2-7EB6E3A8D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CB0D9-797A-4872-99AD-4FA7FED46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A945-B13F-4807-AF04-256E08D86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77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2E0681-A260-457F-A39E-7A3EA8749E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212B37D4-40DD-4274-A6A2-ACF8C18F4D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3" y="6356349"/>
            <a:ext cx="1364935" cy="365125"/>
          </a:xfrm>
          <a:prstGeom prst="rect">
            <a:avLst/>
          </a:prstGeom>
        </p:spPr>
        <p:txBody>
          <a:bodyPr/>
          <a:lstStyle/>
          <a:p>
            <a:fld id="{8C9865E0-B3EC-4F1F-B4C2-2E6E604427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D688705D-7DDA-4F35-B6D7-1C012CE7D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926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C47036-F792-473C-A103-9B0E762E27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99BAADAF-1EB7-485C-9A36-F76ED6461B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3" y="6356349"/>
            <a:ext cx="1316297" cy="365125"/>
          </a:xfrm>
          <a:prstGeom prst="rect">
            <a:avLst/>
          </a:prstGeom>
        </p:spPr>
        <p:txBody>
          <a:bodyPr/>
          <a:lstStyle/>
          <a:p>
            <a:fld id="{0105E2CA-3D1B-40B7-AEAA-5DA74A30CD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E155DCD6-826B-4502-AE78-BF7E1DD10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93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CDEF5C-85F5-4775-9366-191A42E18B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3121B1A-466D-46F2-8EE2-A65E82093D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3" y="6356349"/>
            <a:ext cx="1345480" cy="365125"/>
          </a:xfrm>
          <a:prstGeom prst="rect">
            <a:avLst/>
          </a:prstGeom>
        </p:spPr>
        <p:txBody>
          <a:bodyPr/>
          <a:lstStyle/>
          <a:p>
            <a:fld id="{F6EE81C8-2D34-402D-BA22-97E41F651D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ADDF30C4-625F-4FFC-82FC-CBB51ABA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10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218DEA-C096-4B44-BD52-C9BA200FE1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8CD8579A-96E7-4425-9FCA-53BFD1D94D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2" y="6356349"/>
            <a:ext cx="1374663" cy="365125"/>
          </a:xfrm>
          <a:prstGeom prst="rect">
            <a:avLst/>
          </a:prstGeom>
        </p:spPr>
        <p:txBody>
          <a:bodyPr/>
          <a:lstStyle/>
          <a:p>
            <a:fld id="{5A09C5A8-646C-404E-B85E-43946883FCF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ED3DEF36-265F-4BDC-A65B-A7791245A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199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3F7C5D-8415-4ACD-881D-3746F55502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DDDD171A-4741-48A9-AC97-DEBDEFD46F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2" y="6356349"/>
            <a:ext cx="1374663" cy="365125"/>
          </a:xfrm>
          <a:prstGeom prst="rect">
            <a:avLst/>
          </a:prstGeom>
        </p:spPr>
        <p:txBody>
          <a:bodyPr/>
          <a:lstStyle/>
          <a:p>
            <a:fld id="{2BB3F41A-B518-4ED2-BD2A-2630F571EA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E30E8083-1377-4C20-A248-55817015F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0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C750A6-F0D6-495D-938D-6B166FF8B8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5116DF92-B1AE-4CE3-ADB1-1F692AFF41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3" y="6356349"/>
            <a:ext cx="1335752" cy="365125"/>
          </a:xfrm>
          <a:prstGeom prst="rect">
            <a:avLst/>
          </a:prstGeom>
        </p:spPr>
        <p:txBody>
          <a:bodyPr/>
          <a:lstStyle/>
          <a:p>
            <a:fld id="{1DC4C83C-63AA-4E1A-B39E-13E1BA4027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5E115B-BE13-4A5D-93DF-2A91920CA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5029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D585A1-C498-4605-80DC-2390A258F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9205D0-0D77-40DD-8D77-E56E7DEBBF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3" y="6356349"/>
            <a:ext cx="1306569" cy="365125"/>
          </a:xfrm>
          <a:prstGeom prst="rect">
            <a:avLst/>
          </a:prstGeom>
        </p:spPr>
        <p:txBody>
          <a:bodyPr/>
          <a:lstStyle/>
          <a:p>
            <a:fld id="{AE1E8A7D-0C9E-4158-BD17-4958662D71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A4A44FA9-6810-4658-BC23-75C25305A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957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68221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9FC66F-16C5-4876-946B-E740E441C3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7969BB6B-313C-4F95-AAE8-72ADCDACFA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2" y="6356349"/>
            <a:ext cx="1364935" cy="365125"/>
          </a:xfrm>
          <a:prstGeom prst="rect">
            <a:avLst/>
          </a:prstGeom>
        </p:spPr>
        <p:txBody>
          <a:bodyPr/>
          <a:lstStyle/>
          <a:p>
            <a:fld id="{21A31419-4C56-49E7-9132-8C29916C41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8B434362-D6C3-4B13-B8DA-25DEC06C3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442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0BFDF-467B-4643-8276-3EB665B7A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C6FEF-31C8-4665-94AE-C0C67FA1A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77D58-3694-4B5A-B256-ABFF66D6F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81A9-5638-4396-AF4E-88874F94FD04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18857-5437-4B6A-B2AC-7AEC55A00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B844F-8398-4C50-ABDC-63F092253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A945-B13F-4807-AF04-256E08D86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EB581-7F36-4161-9FDC-D1454F860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6F091-FD1C-40B5-ADB0-217CB74CF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08935-208D-43C3-B941-18938EE97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81A9-5638-4396-AF4E-88874F94FD04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45AFC-D3B8-423F-9181-FEB58A206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E1D3B-7E31-49B2-BBD0-8ADF1DEE7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A945-B13F-4807-AF04-256E08D86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70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E9F8A-4C1D-4862-AE21-1DF4EAA9F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7D448-2D3E-4998-A309-641BFB34F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D7BFB8-B1D0-4700-8C65-E4DB1B8900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887B6E-E7CD-417F-8819-9ADB28BD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81A9-5638-4396-AF4E-88874F94FD04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1ADD6C-5D30-48F0-B2EE-0FB5A47FA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44214D-D11F-4FC9-BBB9-E1B8B9625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A945-B13F-4807-AF04-256E08D86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63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D7FC4-68D6-4D72-B5C9-63E7928E2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AB7022-B21E-4AE3-8BD8-2918DC0E9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930A62-F8E1-488B-B270-76DE361DA3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452213-46D9-4B17-9A5C-D5833C7C5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F59F3C-9404-430C-8922-698EDEDAF7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5F2A75-5439-445B-AEC0-B33D38373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81A9-5638-4396-AF4E-88874F94FD04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02AD18-D94B-483A-BC4C-F347A5FBD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D1326-F295-44BB-B14A-AD18226BD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A945-B13F-4807-AF04-256E08D86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81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BCD37-7CDB-40E9-A107-AFF3DD223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DD1004-3E27-416A-AE5D-A1FCF855F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81A9-5638-4396-AF4E-88874F94FD04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F8DB10-1463-413E-B554-0F278A7C4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1E47C5-BC1D-423A-80DC-7C0EB0937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A945-B13F-4807-AF04-256E08D86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84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43BCE6-EBCF-474B-AEB9-B87096D13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81A9-5638-4396-AF4E-88874F94FD04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1DAE7B-AAD8-4E82-AC62-326BFFC62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0813D8-E7B7-43A1-8DEE-504315DFE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A945-B13F-4807-AF04-256E08D86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57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451AB-9719-4EEB-94D9-7953FA10D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F42C7-81C9-476A-9362-6526DC04E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8FF228-F805-4C39-B663-49619E88A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6A189D-516A-41EE-AAEF-B806A4436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81A9-5638-4396-AF4E-88874F94FD04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6E5A2D-2A02-4177-A653-7E560785A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1D883B-80E7-4473-835E-AC38FBCDE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A945-B13F-4807-AF04-256E08D86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71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78F77-8790-4616-A544-97BC9DAB0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474127-CFD1-4712-B20C-6DA8D91463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D71094-6103-4D79-A5D2-F39624B1B1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E58CC-F4AC-4656-B2B4-194FA01C7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81A9-5638-4396-AF4E-88874F94FD04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9D06BF-23CA-4D33-9A96-6E9E20479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EEA9F5-4344-4504-9EB4-70C748830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A945-B13F-4807-AF04-256E08D86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859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5A2663-B73B-4E10-B2BF-336A58F18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F4609A-1C74-4EC0-B4DB-6D690111F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89A6F-D3D8-4B7C-894A-F8F982B15A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881A9-5638-4396-AF4E-88874F94FD04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42536-2DC9-42EB-BE10-B3E723E7CA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BB35A-F136-4336-A2AF-41ADFA8B9B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CA945-B13F-4807-AF04-256E08D86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1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7DDF134B-7FC4-4C79-8ADD-8A057F4DBA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1133" y="6356349"/>
            <a:ext cx="1355207" cy="365125"/>
          </a:xfrm>
          <a:prstGeom prst="rect">
            <a:avLst/>
          </a:prstGeom>
        </p:spPr>
        <p:txBody>
          <a:bodyPr/>
          <a:lstStyle/>
          <a:p>
            <a:fld id="{79EB1900-E03E-4653-9427-DE696F8791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124A0B62-2458-4801-B384-2386E03CE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13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182034-52BA-48E5-BBB9-69C29C0855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Engineered </a:t>
            </a:r>
            <a:r>
              <a:rPr lang="en-US" b="1" dirty="0" err="1"/>
              <a:t>nanoBIO</a:t>
            </a:r>
            <a:r>
              <a:rPr lang="en-US" b="1" dirty="0"/>
              <a:t> Node at Indiana University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CA5EE68-4FE3-4F5C-ABFD-1F2165525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520" y="3602038"/>
            <a:ext cx="11280038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October 17 2017</a:t>
            </a:r>
          </a:p>
          <a:p>
            <a:r>
              <a:rPr lang="en-US" dirty="0"/>
              <a:t>Washington DC </a:t>
            </a:r>
          </a:p>
          <a:p>
            <a:r>
              <a:rPr lang="en-US" dirty="0"/>
              <a:t>Geoffrey Fox, James Glazier, </a:t>
            </a:r>
            <a:r>
              <a:rPr lang="en-US" dirty="0" err="1"/>
              <a:t>Vikram</a:t>
            </a:r>
            <a:r>
              <a:rPr lang="en-US" dirty="0"/>
              <a:t> </a:t>
            </a:r>
            <a:r>
              <a:rPr lang="en-US" dirty="0" err="1"/>
              <a:t>Jadhao</a:t>
            </a:r>
            <a:r>
              <a:rPr lang="en-US" dirty="0"/>
              <a:t>, </a:t>
            </a:r>
            <a:r>
              <a:rPr lang="en-US" dirty="0">
                <a:solidFill>
                  <a:srgbClr val="000000"/>
                </a:solidFill>
              </a:rPr>
              <a:t>Paul Macklin, </a:t>
            </a:r>
            <a:r>
              <a:rPr lang="en-US" dirty="0"/>
              <a:t>Laura Pettit, </a:t>
            </a:r>
            <a:r>
              <a:rPr lang="en-US" dirty="0">
                <a:solidFill>
                  <a:srgbClr val="000000"/>
                </a:solidFill>
              </a:rPr>
              <a:t>Andy </a:t>
            </a:r>
            <a:r>
              <a:rPr lang="en-US" dirty="0" err="1">
                <a:solidFill>
                  <a:srgbClr val="000000"/>
                </a:solidFill>
              </a:rPr>
              <a:t>Somogyi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Intelligent Systems Engineering Department, Indiana University Bloomington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479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A5782-774A-4753-A061-84B9C837E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" y="0"/>
            <a:ext cx="12058498" cy="943661"/>
          </a:xfrm>
        </p:spPr>
        <p:txBody>
          <a:bodyPr/>
          <a:lstStyle/>
          <a:p>
            <a:pPr algn="ctr"/>
            <a:r>
              <a:rPr lang="en-US" b="1" dirty="0"/>
              <a:t>Evaluation Metrics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72D62-D475-4AFB-A5A0-16017A754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771" y="943661"/>
            <a:ext cx="11616538" cy="583752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/>
              <a:t>Management Deliverables</a:t>
            </a:r>
            <a:br>
              <a:rPr lang="en-US" u="sng" dirty="0"/>
            </a:br>
            <a:endParaRPr lang="en-US" b="1" dirty="0"/>
          </a:p>
          <a:p>
            <a:r>
              <a:rPr lang="en-US" dirty="0"/>
              <a:t>Review of Effectiveness of Management functions in implementing Mission, Vision, Goals from Team and External Valuation </a:t>
            </a:r>
          </a:p>
          <a:p>
            <a:r>
              <a:rPr lang="en-US" dirty="0"/>
              <a:t>Fulfillment of Values </a:t>
            </a:r>
          </a:p>
          <a:p>
            <a:r>
              <a:rPr lang="en-US" dirty="0"/>
              <a:t>Diversity </a:t>
            </a:r>
          </a:p>
          <a:p>
            <a:r>
              <a:rPr lang="en-US" dirty="0"/>
              <a:t>Advisory Board Function</a:t>
            </a:r>
          </a:p>
          <a:p>
            <a:r>
              <a:rPr lang="en-US" dirty="0"/>
              <a:t>Fulfillment of Data Management Plan and associated Software and Data Sharing plus Reproducibility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u="sng" dirty="0"/>
              <a:t>Incidental Deliverables</a:t>
            </a:r>
            <a:br>
              <a:rPr lang="en-US" u="sng" dirty="0"/>
            </a:br>
            <a:endParaRPr lang="en-US" b="1" dirty="0"/>
          </a:p>
          <a:p>
            <a:r>
              <a:rPr lang="en-US" dirty="0"/>
              <a:t>Team Papers Citing NCN-ENB</a:t>
            </a:r>
          </a:p>
          <a:p>
            <a:r>
              <a:rPr lang="en-US" dirty="0"/>
              <a:t>Team Presentations citing NCN-ENB</a:t>
            </a:r>
          </a:p>
          <a:p>
            <a:r>
              <a:rPr lang="en-US" dirty="0"/>
              <a:t>General Achievement of Team Members (awards, all papers, courses)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314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loud 35">
            <a:extLst>
              <a:ext uri="{FF2B5EF4-FFF2-40B4-BE49-F238E27FC236}">
                <a16:creationId xmlns:a16="http://schemas.microsoft.com/office/drawing/2014/main" id="{C1317B34-44BF-41B0-A554-738AD4CCD4E4}"/>
              </a:ext>
            </a:extLst>
          </p:cNvPr>
          <p:cNvSpPr/>
          <p:nvPr/>
        </p:nvSpPr>
        <p:spPr>
          <a:xfrm>
            <a:off x="8631095" y="615376"/>
            <a:ext cx="1697430" cy="1089050"/>
          </a:xfrm>
          <a:prstGeom prst="cloud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nanoHUB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162801" y="4992572"/>
            <a:ext cx="2229715" cy="14514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Engineer Functional Nanoparticles and Self-Assembled Nanodevices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47278" y="4591391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nano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51756" y="2839342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nano-cell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88311" y="991502"/>
            <a:ext cx="775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macro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1696339" y="5676860"/>
            <a:ext cx="1752600" cy="990600"/>
            <a:chOff x="457200" y="5638800"/>
            <a:chExt cx="1752600" cy="990600"/>
          </a:xfrm>
        </p:grpSpPr>
        <p:sp>
          <p:nvSpPr>
            <p:cNvPr id="66" name="Oval 65"/>
            <p:cNvSpPr/>
            <p:nvPr/>
          </p:nvSpPr>
          <p:spPr>
            <a:xfrm>
              <a:off x="457200" y="5638800"/>
              <a:ext cx="1752600" cy="99060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90733" y="5934045"/>
              <a:ext cx="14117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Experiment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7819039" y="6475822"/>
            <a:ext cx="917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Jadhao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223091" y="4685496"/>
            <a:ext cx="907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Glazier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572640" y="2839342"/>
            <a:ext cx="1007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Macklin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582453" y="184635"/>
            <a:ext cx="6395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Engineered nanoBIO Node at Indiana University</a:t>
            </a:r>
          </a:p>
        </p:txBody>
      </p:sp>
      <p:cxnSp>
        <p:nvCxnSpPr>
          <p:cNvPr id="49" name="Straight Arrow Connector 48"/>
          <p:cNvCxnSpPr>
            <a:cxnSpLocks/>
          </p:cNvCxnSpPr>
          <p:nvPr/>
        </p:nvCxnSpPr>
        <p:spPr>
          <a:xfrm flipV="1">
            <a:off x="8277657" y="3613159"/>
            <a:ext cx="0" cy="10106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cxnSpLocks/>
          </p:cNvCxnSpPr>
          <p:nvPr/>
        </p:nvCxnSpPr>
        <p:spPr>
          <a:xfrm flipV="1">
            <a:off x="6894665" y="3356674"/>
            <a:ext cx="413244" cy="4063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FB7496D-7993-43C4-8997-EF01EAB2163D}"/>
              </a:ext>
            </a:extLst>
          </p:cNvPr>
          <p:cNvGrpSpPr/>
          <p:nvPr/>
        </p:nvGrpSpPr>
        <p:grpSpPr>
          <a:xfrm>
            <a:off x="6768056" y="1791756"/>
            <a:ext cx="1994944" cy="1637245"/>
            <a:chOff x="5350513" y="1779486"/>
            <a:chExt cx="1809440" cy="148500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53D62F5-A79C-4F0E-9D39-0A71B375AF21}"/>
                </a:ext>
              </a:extLst>
            </p:cNvPr>
            <p:cNvSpPr/>
            <p:nvPr/>
          </p:nvSpPr>
          <p:spPr>
            <a:xfrm>
              <a:off x="5465349" y="1779486"/>
              <a:ext cx="1574964" cy="14850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350513" y="2124740"/>
              <a:ext cx="1809440" cy="642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Infrastructure: 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ISE Labs + UITS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6F882C36-537A-4B67-A776-7347BA4BDFFE}"/>
              </a:ext>
            </a:extLst>
          </p:cNvPr>
          <p:cNvSpPr txBox="1"/>
          <p:nvPr/>
        </p:nvSpPr>
        <p:spPr>
          <a:xfrm>
            <a:off x="3968923" y="6467405"/>
            <a:ext cx="1438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Douglas Lab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FAEFBDE-BF51-4A53-A7A2-CE172F8BF52E}"/>
              </a:ext>
            </a:extLst>
          </p:cNvPr>
          <p:cNvCxnSpPr>
            <a:cxnSpLocks/>
          </p:cNvCxnSpPr>
          <p:nvPr/>
        </p:nvCxnSpPr>
        <p:spPr>
          <a:xfrm>
            <a:off x="4361945" y="2168438"/>
            <a:ext cx="1580632" cy="79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4" name="Rounded Rectangle 7">
            <a:extLst>
              <a:ext uri="{FF2B5EF4-FFF2-40B4-BE49-F238E27FC236}">
                <a16:creationId xmlns:a16="http://schemas.microsoft.com/office/drawing/2014/main" id="{70D4092B-47D7-449E-8C8E-F3BB5994D98B}"/>
              </a:ext>
            </a:extLst>
          </p:cNvPr>
          <p:cNvSpPr/>
          <p:nvPr/>
        </p:nvSpPr>
        <p:spPr>
          <a:xfrm>
            <a:off x="4562044" y="3198599"/>
            <a:ext cx="2229715" cy="14514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Control Cell-Nanoparticle (NP) Interactions &amp; Evaluate NP-Cell Phenotype</a:t>
            </a:r>
          </a:p>
        </p:txBody>
      </p:sp>
      <p:sp>
        <p:nvSpPr>
          <p:cNvPr id="58" name="Rounded Rectangle 7">
            <a:extLst>
              <a:ext uri="{FF2B5EF4-FFF2-40B4-BE49-F238E27FC236}">
                <a16:creationId xmlns:a16="http://schemas.microsoft.com/office/drawing/2014/main" id="{6F189D6C-32E1-459F-ABD8-72BDBD9A8CFE}"/>
              </a:ext>
            </a:extLst>
          </p:cNvPr>
          <p:cNvSpPr/>
          <p:nvPr/>
        </p:nvSpPr>
        <p:spPr>
          <a:xfrm>
            <a:off x="1940490" y="1371338"/>
            <a:ext cx="2229715" cy="14514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Engineer Multicellular Systems Informed by NP design &amp; NP-cell phenotype</a:t>
            </a:r>
          </a:p>
          <a:p>
            <a:pPr algn="ctr"/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A4123DD-CCBB-4AF3-B8A0-22401C9A6120}"/>
              </a:ext>
            </a:extLst>
          </p:cNvPr>
          <p:cNvGrpSpPr/>
          <p:nvPr/>
        </p:nvGrpSpPr>
        <p:grpSpPr>
          <a:xfrm>
            <a:off x="4114800" y="2590800"/>
            <a:ext cx="482332" cy="786292"/>
            <a:chOff x="2712420" y="2718783"/>
            <a:chExt cx="482332" cy="786292"/>
          </a:xfrm>
        </p:grpSpPr>
        <p:sp>
          <p:nvSpPr>
            <p:cNvPr id="9" name="Right Arrow 8"/>
            <p:cNvSpPr/>
            <p:nvPr/>
          </p:nvSpPr>
          <p:spPr>
            <a:xfrm rot="2700000">
              <a:off x="2783097" y="2889048"/>
              <a:ext cx="581920" cy="241390"/>
            </a:xfrm>
            <a:prstGeom prst="righ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ight Arrow 8">
              <a:extLst>
                <a:ext uri="{FF2B5EF4-FFF2-40B4-BE49-F238E27FC236}">
                  <a16:creationId xmlns:a16="http://schemas.microsoft.com/office/drawing/2014/main" id="{B642FA18-7109-4512-9DD1-1EAB89AE09A4}"/>
                </a:ext>
              </a:extLst>
            </p:cNvPr>
            <p:cNvSpPr/>
            <p:nvPr/>
          </p:nvSpPr>
          <p:spPr>
            <a:xfrm rot="13500000">
              <a:off x="2542155" y="3093420"/>
              <a:ext cx="581920" cy="241390"/>
            </a:xfrm>
            <a:prstGeom prst="righ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3959E27-F25D-4F75-9E0E-05C9945D81CE}"/>
              </a:ext>
            </a:extLst>
          </p:cNvPr>
          <p:cNvGrpSpPr/>
          <p:nvPr/>
        </p:nvGrpSpPr>
        <p:grpSpPr>
          <a:xfrm>
            <a:off x="6705600" y="4419600"/>
            <a:ext cx="482332" cy="786292"/>
            <a:chOff x="2712420" y="2718783"/>
            <a:chExt cx="482332" cy="786292"/>
          </a:xfrm>
        </p:grpSpPr>
        <p:sp>
          <p:nvSpPr>
            <p:cNvPr id="62" name="Right Arrow 8">
              <a:extLst>
                <a:ext uri="{FF2B5EF4-FFF2-40B4-BE49-F238E27FC236}">
                  <a16:creationId xmlns:a16="http://schemas.microsoft.com/office/drawing/2014/main" id="{B04C8238-467E-4CD9-8E95-FA74E63B648F}"/>
                </a:ext>
              </a:extLst>
            </p:cNvPr>
            <p:cNvSpPr/>
            <p:nvPr/>
          </p:nvSpPr>
          <p:spPr>
            <a:xfrm rot="2700000">
              <a:off x="2783097" y="2889048"/>
              <a:ext cx="581920" cy="241390"/>
            </a:xfrm>
            <a:prstGeom prst="righ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ight Arrow 8">
              <a:extLst>
                <a:ext uri="{FF2B5EF4-FFF2-40B4-BE49-F238E27FC236}">
                  <a16:creationId xmlns:a16="http://schemas.microsoft.com/office/drawing/2014/main" id="{82F47839-E5F2-481D-AC7D-55F68D28A8FE}"/>
                </a:ext>
              </a:extLst>
            </p:cNvPr>
            <p:cNvSpPr/>
            <p:nvPr/>
          </p:nvSpPr>
          <p:spPr>
            <a:xfrm rot="13500000">
              <a:off x="2542155" y="3093420"/>
              <a:ext cx="581920" cy="241390"/>
            </a:xfrm>
            <a:prstGeom prst="righ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C630CCC2-4320-4290-B5B3-2D074F77AF64}"/>
              </a:ext>
            </a:extLst>
          </p:cNvPr>
          <p:cNvSpPr/>
          <p:nvPr/>
        </p:nvSpPr>
        <p:spPr>
          <a:xfrm rot="18946949">
            <a:off x="8377915" y="1671391"/>
            <a:ext cx="549706" cy="32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Arrow: Up-Down 91">
            <a:extLst>
              <a:ext uri="{FF2B5EF4-FFF2-40B4-BE49-F238E27FC236}">
                <a16:creationId xmlns:a16="http://schemas.microsoft.com/office/drawing/2014/main" id="{7EF8954E-364E-47A1-BD28-5D19E7459B18}"/>
              </a:ext>
            </a:extLst>
          </p:cNvPr>
          <p:cNvSpPr/>
          <p:nvPr/>
        </p:nvSpPr>
        <p:spPr>
          <a:xfrm rot="2803223">
            <a:off x="3474251" y="4673129"/>
            <a:ext cx="484632" cy="1216152"/>
          </a:xfrm>
          <a:prstGeom prst="up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Arrow: Up-Down 92">
            <a:extLst>
              <a:ext uri="{FF2B5EF4-FFF2-40B4-BE49-F238E27FC236}">
                <a16:creationId xmlns:a16="http://schemas.microsoft.com/office/drawing/2014/main" id="{F50622C4-26B0-48B0-9D1A-57FE1EFB4E34}"/>
              </a:ext>
            </a:extLst>
          </p:cNvPr>
          <p:cNvSpPr/>
          <p:nvPr/>
        </p:nvSpPr>
        <p:spPr>
          <a:xfrm rot="5400000">
            <a:off x="4050131" y="5593582"/>
            <a:ext cx="484632" cy="1216152"/>
          </a:xfrm>
          <a:prstGeom prst="up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Arrow: Up-Down 94">
            <a:extLst>
              <a:ext uri="{FF2B5EF4-FFF2-40B4-BE49-F238E27FC236}">
                <a16:creationId xmlns:a16="http://schemas.microsoft.com/office/drawing/2014/main" id="{F27C17F6-AF9B-4054-B14A-7A50D90FD036}"/>
              </a:ext>
            </a:extLst>
          </p:cNvPr>
          <p:cNvSpPr/>
          <p:nvPr/>
        </p:nvSpPr>
        <p:spPr>
          <a:xfrm>
            <a:off x="2340137" y="4306856"/>
            <a:ext cx="484632" cy="1216152"/>
          </a:xfrm>
          <a:prstGeom prst="up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5ED7E6-9E75-4A3A-802A-1AAEAD3F15DC}"/>
              </a:ext>
            </a:extLst>
          </p:cNvPr>
          <p:cNvSpPr txBox="1"/>
          <p:nvPr/>
        </p:nvSpPr>
        <p:spPr>
          <a:xfrm>
            <a:off x="8631660" y="2139996"/>
            <a:ext cx="540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Fox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BAD5784-1900-4AB1-A44F-7BFE800392E2}"/>
              </a:ext>
            </a:extLst>
          </p:cNvPr>
          <p:cNvSpPr txBox="1"/>
          <p:nvPr/>
        </p:nvSpPr>
        <p:spPr>
          <a:xfrm>
            <a:off x="3889258" y="5522300"/>
            <a:ext cx="1229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Validation</a:t>
            </a:r>
          </a:p>
        </p:txBody>
      </p:sp>
      <p:sp>
        <p:nvSpPr>
          <p:cNvPr id="35" name="Rounded Rectangle 7">
            <a:extLst>
              <a:ext uri="{FF2B5EF4-FFF2-40B4-BE49-F238E27FC236}">
                <a16:creationId xmlns:a16="http://schemas.microsoft.com/office/drawing/2014/main" id="{71EB0760-5F24-4D57-ABA0-AB21E330C626}"/>
              </a:ext>
            </a:extLst>
          </p:cNvPr>
          <p:cNvSpPr/>
          <p:nvPr/>
        </p:nvSpPr>
        <p:spPr>
          <a:xfrm>
            <a:off x="10109606" y="5085606"/>
            <a:ext cx="1635700" cy="1116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Other Tools</a:t>
            </a:r>
            <a:br>
              <a:rPr lang="en-US" dirty="0"/>
            </a:br>
            <a:r>
              <a:rPr lang="en-US" dirty="0"/>
              <a:t>Visualization</a:t>
            </a:r>
          </a:p>
          <a:p>
            <a:pPr algn="ctr"/>
            <a:r>
              <a:rPr lang="en-US" dirty="0"/>
              <a:t>Data Analytics</a:t>
            </a:r>
          </a:p>
          <a:p>
            <a:pPr algn="ctr"/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540F90E-6F9E-410A-8111-3B2AE9F1945A}"/>
              </a:ext>
            </a:extLst>
          </p:cNvPr>
          <p:cNvSpPr txBox="1"/>
          <p:nvPr/>
        </p:nvSpPr>
        <p:spPr>
          <a:xfrm>
            <a:off x="10608160" y="6201658"/>
            <a:ext cx="540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Fox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EBC3FBF-0806-4207-B294-8F9D3823898E}"/>
              </a:ext>
            </a:extLst>
          </p:cNvPr>
          <p:cNvCxnSpPr>
            <a:cxnSpLocks/>
          </p:cNvCxnSpPr>
          <p:nvPr/>
        </p:nvCxnSpPr>
        <p:spPr>
          <a:xfrm flipH="1" flipV="1">
            <a:off x="8654874" y="3244353"/>
            <a:ext cx="2149676" cy="17482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697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9923F4E9-1365-4040-A41E-D62467E4D0B3}"/>
              </a:ext>
            </a:extLst>
          </p:cNvPr>
          <p:cNvGrpSpPr/>
          <p:nvPr/>
        </p:nvGrpSpPr>
        <p:grpSpPr>
          <a:xfrm>
            <a:off x="82678" y="607178"/>
            <a:ext cx="8405701" cy="6163920"/>
            <a:chOff x="367963" y="607178"/>
            <a:chExt cx="8405701" cy="6163920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25D084CD-E311-40B7-A605-54AFFC6ECF15}"/>
                </a:ext>
              </a:extLst>
            </p:cNvPr>
            <p:cNvSpPr/>
            <p:nvPr/>
          </p:nvSpPr>
          <p:spPr>
            <a:xfrm>
              <a:off x="3077872" y="1724142"/>
              <a:ext cx="515620" cy="38989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PI</a:t>
              </a:r>
              <a:endParaRPr lang="en-US" sz="1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FCCA799-6B83-409C-A4D2-A701320D2739}"/>
                </a:ext>
              </a:extLst>
            </p:cNvPr>
            <p:cNvCxnSpPr/>
            <p:nvPr/>
          </p:nvCxnSpPr>
          <p:spPr>
            <a:xfrm>
              <a:off x="6461230" y="2155795"/>
              <a:ext cx="914400" cy="8001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A5EEFFB-7E94-42B2-956E-18FC88C51140}"/>
                </a:ext>
              </a:extLst>
            </p:cNvPr>
            <p:cNvCxnSpPr>
              <a:cxnSpLocks/>
              <a:stCxn id="57" idx="2"/>
            </p:cNvCxnSpPr>
            <p:nvPr/>
          </p:nvCxnSpPr>
          <p:spPr>
            <a:xfrm>
              <a:off x="3335682" y="2114032"/>
              <a:ext cx="1468524" cy="9732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7F4037E-9DDA-4735-BFD2-0EC78F2327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17139" y="2122254"/>
              <a:ext cx="0" cy="96907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8BD4C32-CDDE-4971-9C46-49BFD666434F}"/>
                </a:ext>
              </a:extLst>
            </p:cNvPr>
            <p:cNvCxnSpPr>
              <a:cxnSpLocks/>
              <a:endCxn id="57" idx="2"/>
            </p:cNvCxnSpPr>
            <p:nvPr/>
          </p:nvCxnSpPr>
          <p:spPr>
            <a:xfrm flipV="1">
              <a:off x="2104053" y="2114032"/>
              <a:ext cx="1231629" cy="9505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D0EEFAE-E3F7-4841-970C-076B7EFDEC60}"/>
                </a:ext>
              </a:extLst>
            </p:cNvPr>
            <p:cNvCxnSpPr/>
            <p:nvPr/>
          </p:nvCxnSpPr>
          <p:spPr>
            <a:xfrm flipV="1">
              <a:off x="1097346" y="3407528"/>
              <a:ext cx="800100" cy="914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DFE6173-0345-457A-836A-36F340D924F0}"/>
                </a:ext>
              </a:extLst>
            </p:cNvPr>
            <p:cNvCxnSpPr/>
            <p:nvPr/>
          </p:nvCxnSpPr>
          <p:spPr>
            <a:xfrm>
              <a:off x="1886055" y="3407528"/>
              <a:ext cx="800100" cy="914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54268E-0E29-4041-A582-8BC98E811686}"/>
                </a:ext>
              </a:extLst>
            </p:cNvPr>
            <p:cNvCxnSpPr/>
            <p:nvPr/>
          </p:nvCxnSpPr>
          <p:spPr>
            <a:xfrm>
              <a:off x="1897446" y="3407528"/>
              <a:ext cx="0" cy="914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0029AC2-07E2-4753-826D-3CC4D8DF9D88}"/>
                </a:ext>
              </a:extLst>
            </p:cNvPr>
            <p:cNvCxnSpPr>
              <a:cxnSpLocks/>
            </p:cNvCxnSpPr>
            <p:nvPr/>
          </p:nvCxnSpPr>
          <p:spPr>
            <a:xfrm>
              <a:off x="4868693" y="4254014"/>
              <a:ext cx="433662" cy="10958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1B8584C-910E-4E78-B411-74E398DF180D}"/>
                </a:ext>
              </a:extLst>
            </p:cNvPr>
            <p:cNvCxnSpPr>
              <a:cxnSpLocks/>
              <a:endCxn id="59" idx="0"/>
            </p:cNvCxnSpPr>
            <p:nvPr/>
          </p:nvCxnSpPr>
          <p:spPr>
            <a:xfrm flipH="1">
              <a:off x="4125257" y="4272568"/>
              <a:ext cx="743032" cy="10796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FDD5505-1D34-478D-B484-04C8E502C2E7}"/>
                </a:ext>
              </a:extLst>
            </p:cNvPr>
            <p:cNvCxnSpPr/>
            <p:nvPr/>
          </p:nvCxnSpPr>
          <p:spPr>
            <a:xfrm>
              <a:off x="1800562" y="2321043"/>
              <a:ext cx="457200" cy="45720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3DB926C-578C-4C6C-BACF-4482C50A06E4}"/>
                </a:ext>
              </a:extLst>
            </p:cNvPr>
            <p:cNvCxnSpPr/>
            <p:nvPr/>
          </p:nvCxnSpPr>
          <p:spPr>
            <a:xfrm>
              <a:off x="2202525" y="2046723"/>
              <a:ext cx="457200" cy="45720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2E0AB4B-8714-4370-9B8F-A0F86297DE87}"/>
                </a:ext>
              </a:extLst>
            </p:cNvPr>
            <p:cNvCxnSpPr/>
            <p:nvPr/>
          </p:nvCxnSpPr>
          <p:spPr>
            <a:xfrm>
              <a:off x="3596303" y="1921628"/>
              <a:ext cx="232410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178D7D6-6B3E-4451-A90A-B3F432E6D7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51518" y="3553347"/>
              <a:ext cx="981730" cy="1016814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2A1F5EE-B7AF-44FD-9BE1-B191E9905239}"/>
                </a:ext>
              </a:extLst>
            </p:cNvPr>
            <p:cNvCxnSpPr/>
            <p:nvPr/>
          </p:nvCxnSpPr>
          <p:spPr>
            <a:xfrm>
              <a:off x="3593763" y="2033388"/>
              <a:ext cx="2277110" cy="8001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B5379A2-C2A0-49E4-AF85-51360D76BF97}"/>
                </a:ext>
              </a:extLst>
            </p:cNvPr>
            <p:cNvCxnSpPr/>
            <p:nvPr/>
          </p:nvCxnSpPr>
          <p:spPr>
            <a:xfrm>
              <a:off x="2927416" y="4893428"/>
              <a:ext cx="0" cy="3429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1574D9F-AE57-40F4-86A9-56C854F9E2FB}"/>
                </a:ext>
              </a:extLst>
            </p:cNvPr>
            <p:cNvCxnSpPr/>
            <p:nvPr/>
          </p:nvCxnSpPr>
          <p:spPr>
            <a:xfrm>
              <a:off x="1901256" y="4893428"/>
              <a:ext cx="0" cy="3429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9E77327-9D00-450E-86C6-8ACDB5CF73A5}"/>
                </a:ext>
              </a:extLst>
            </p:cNvPr>
            <p:cNvCxnSpPr/>
            <p:nvPr/>
          </p:nvCxnSpPr>
          <p:spPr>
            <a:xfrm>
              <a:off x="868746" y="4893428"/>
              <a:ext cx="0" cy="3429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10B61CA-8C34-41C6-87DA-DC2CE6637EC4}"/>
                </a:ext>
              </a:extLst>
            </p:cNvPr>
            <p:cNvCxnSpPr/>
            <p:nvPr/>
          </p:nvCxnSpPr>
          <p:spPr>
            <a:xfrm flipV="1">
              <a:off x="3593763" y="1007228"/>
              <a:ext cx="2277110" cy="8001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0A98711-6C38-44EE-80B3-2427AD078627}"/>
                </a:ext>
              </a:extLst>
            </p:cNvPr>
            <p:cNvCxnSpPr/>
            <p:nvPr/>
          </p:nvCxnSpPr>
          <p:spPr>
            <a:xfrm flipV="1">
              <a:off x="6459960" y="1927195"/>
              <a:ext cx="38798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0234444-F6A0-4C27-982A-CEAD52833572}"/>
                </a:ext>
              </a:extLst>
            </p:cNvPr>
            <p:cNvCxnSpPr/>
            <p:nvPr/>
          </p:nvCxnSpPr>
          <p:spPr>
            <a:xfrm flipH="1">
              <a:off x="6273905" y="2270095"/>
              <a:ext cx="0" cy="330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4A41659-7F04-4E04-BC6A-1192AAD39451}"/>
                </a:ext>
              </a:extLst>
            </p:cNvPr>
            <p:cNvGrpSpPr/>
            <p:nvPr/>
          </p:nvGrpSpPr>
          <p:grpSpPr>
            <a:xfrm>
              <a:off x="5919768" y="1578728"/>
              <a:ext cx="685800" cy="685800"/>
              <a:chOff x="0" y="0"/>
              <a:chExt cx="685800" cy="685800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87A66512-7347-4E73-8DD6-874613C435F6}"/>
                  </a:ext>
                </a:extLst>
              </p:cNvPr>
              <p:cNvSpPr/>
              <p:nvPr/>
            </p:nvSpPr>
            <p:spPr>
              <a:xfrm>
                <a:off x="0" y="0"/>
                <a:ext cx="685800" cy="6858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28" name="Text Box 40">
                <a:extLst>
                  <a:ext uri="{FF2B5EF4-FFF2-40B4-BE49-F238E27FC236}">
                    <a16:creationId xmlns:a16="http://schemas.microsoft.com/office/drawing/2014/main" id="{8BE4E68D-B554-45FC-8452-A4097BCB7D32}"/>
                  </a:ext>
                </a:extLst>
              </p:cNvPr>
              <p:cNvSpPr txBox="1"/>
              <p:nvPr/>
            </p:nvSpPr>
            <p:spPr>
              <a:xfrm>
                <a:off x="31750" y="95250"/>
                <a:ext cx="622300" cy="49530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nano HUB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328DB90-6A04-47D5-9864-2F9F90A9E57A}"/>
                </a:ext>
              </a:extLst>
            </p:cNvPr>
            <p:cNvGrpSpPr/>
            <p:nvPr/>
          </p:nvGrpSpPr>
          <p:grpSpPr>
            <a:xfrm>
              <a:off x="7005618" y="2950328"/>
              <a:ext cx="685800" cy="685800"/>
              <a:chOff x="0" y="0"/>
              <a:chExt cx="685800" cy="685800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E84DE4D2-40E8-4D4F-9490-7E75D4B0174F}"/>
                  </a:ext>
                </a:extLst>
              </p:cNvPr>
              <p:cNvSpPr/>
              <p:nvPr/>
            </p:nvSpPr>
            <p:spPr>
              <a:xfrm>
                <a:off x="0" y="0"/>
                <a:ext cx="685800" cy="6858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31" name="Text Box 43">
                <a:extLst>
                  <a:ext uri="{FF2B5EF4-FFF2-40B4-BE49-F238E27FC236}">
                    <a16:creationId xmlns:a16="http://schemas.microsoft.com/office/drawing/2014/main" id="{0CDDB280-A864-4F2D-8AEB-676BE0E56912}"/>
                  </a:ext>
                </a:extLst>
              </p:cNvPr>
              <p:cNvSpPr txBox="1"/>
              <p:nvPr/>
            </p:nvSpPr>
            <p:spPr>
              <a:xfrm>
                <a:off x="31750" y="95250"/>
                <a:ext cx="622300" cy="49530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HUB zero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0647915-8B67-469D-996F-02DA40F88EB0}"/>
                </a:ext>
              </a:extLst>
            </p:cNvPr>
            <p:cNvGrpSpPr/>
            <p:nvPr/>
          </p:nvGrpSpPr>
          <p:grpSpPr>
            <a:xfrm>
              <a:off x="5806103" y="607178"/>
              <a:ext cx="914400" cy="742950"/>
              <a:chOff x="0" y="0"/>
              <a:chExt cx="914400" cy="742950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0A32A346-B49F-4703-85FD-A6AF9E1C91D4}"/>
                  </a:ext>
                </a:extLst>
              </p:cNvPr>
              <p:cNvSpPr/>
              <p:nvPr/>
            </p:nvSpPr>
            <p:spPr>
              <a:xfrm>
                <a:off x="82550" y="0"/>
                <a:ext cx="742950" cy="74295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34" name="Text Box 46">
                <a:extLst>
                  <a:ext uri="{FF2B5EF4-FFF2-40B4-BE49-F238E27FC236}">
                    <a16:creationId xmlns:a16="http://schemas.microsoft.com/office/drawing/2014/main" id="{84ECA97E-4A28-4BB2-83F5-09F2BDA57055}"/>
                  </a:ext>
                </a:extLst>
              </p:cNvPr>
              <p:cNvSpPr txBox="1"/>
              <p:nvPr/>
            </p:nvSpPr>
            <p:spPr>
              <a:xfrm>
                <a:off x="0" y="152400"/>
                <a:ext cx="914400" cy="49530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Advisory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Committee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9F55DFF-2ACF-4767-9F3D-05D7EF2E6013}"/>
                </a:ext>
              </a:extLst>
            </p:cNvPr>
            <p:cNvCxnSpPr/>
            <p:nvPr/>
          </p:nvCxnSpPr>
          <p:spPr>
            <a:xfrm>
              <a:off x="6273270" y="1355695"/>
              <a:ext cx="0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65B032C9-EB26-4C61-99B4-3107E5054B07}"/>
                </a:ext>
              </a:extLst>
            </p:cNvPr>
            <p:cNvGrpSpPr/>
            <p:nvPr/>
          </p:nvGrpSpPr>
          <p:grpSpPr>
            <a:xfrm>
              <a:off x="367963" y="4319388"/>
              <a:ext cx="952500" cy="685800"/>
              <a:chOff x="0" y="0"/>
              <a:chExt cx="952500" cy="685800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B8118FFD-68F4-4F9D-B574-3EA6DF5A62BF}"/>
                  </a:ext>
                </a:extLst>
              </p:cNvPr>
              <p:cNvSpPr/>
              <p:nvPr/>
            </p:nvSpPr>
            <p:spPr>
              <a:xfrm>
                <a:off x="19050" y="0"/>
                <a:ext cx="914400" cy="68580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10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Text Box 51">
                <a:extLst>
                  <a:ext uri="{FF2B5EF4-FFF2-40B4-BE49-F238E27FC236}">
                    <a16:creationId xmlns:a16="http://schemas.microsoft.com/office/drawing/2014/main" id="{5D0710A7-C87B-46AB-82D4-D25ECCEB7E6E}"/>
                  </a:ext>
                </a:extLst>
              </p:cNvPr>
              <p:cNvSpPr txBox="1"/>
              <p:nvPr/>
            </p:nvSpPr>
            <p:spPr>
              <a:xfrm>
                <a:off x="0" y="38100"/>
                <a:ext cx="952500" cy="64770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Nanodevice Design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1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nano</a:t>
                </a:r>
                <a:r>
                  <a:rPr lang="en-US" sz="1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46EBDF5-0224-4BFA-932A-F6AC0F8E3DBB}"/>
                </a:ext>
              </a:extLst>
            </p:cNvPr>
            <p:cNvGrpSpPr/>
            <p:nvPr/>
          </p:nvGrpSpPr>
          <p:grpSpPr>
            <a:xfrm>
              <a:off x="1403013" y="4319388"/>
              <a:ext cx="952500" cy="685800"/>
              <a:chOff x="0" y="0"/>
              <a:chExt cx="952500" cy="685800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2B840BB0-5F34-4237-A25B-7A65D4530054}"/>
                  </a:ext>
                </a:extLst>
              </p:cNvPr>
              <p:cNvSpPr/>
              <p:nvPr/>
            </p:nvSpPr>
            <p:spPr>
              <a:xfrm>
                <a:off x="12335" y="0"/>
                <a:ext cx="914400" cy="68580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10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Text Box 56">
                <a:extLst>
                  <a:ext uri="{FF2B5EF4-FFF2-40B4-BE49-F238E27FC236}">
                    <a16:creationId xmlns:a16="http://schemas.microsoft.com/office/drawing/2014/main" id="{AB1F9214-CE32-4411-ABFD-58C7FDCE8526}"/>
                  </a:ext>
                </a:extLst>
              </p:cNvPr>
              <p:cNvSpPr txBox="1"/>
              <p:nvPr/>
            </p:nvSpPr>
            <p:spPr>
              <a:xfrm>
                <a:off x="0" y="38100"/>
                <a:ext cx="952500" cy="64770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Nano-Cell Interaction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(micro)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96D05F4-1997-4935-B8A7-DA5C980F88A8}"/>
                </a:ext>
              </a:extLst>
            </p:cNvPr>
            <p:cNvGrpSpPr/>
            <p:nvPr/>
          </p:nvGrpSpPr>
          <p:grpSpPr>
            <a:xfrm>
              <a:off x="2326579" y="4319388"/>
              <a:ext cx="1104900" cy="685800"/>
              <a:chOff x="-25124" y="0"/>
              <a:chExt cx="1104900" cy="685800"/>
            </a:xfrm>
          </p:grpSpPr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D77CE518-DE06-422D-B56E-66820542761B}"/>
                  </a:ext>
                </a:extLst>
              </p:cNvPr>
              <p:cNvSpPr/>
              <p:nvPr/>
            </p:nvSpPr>
            <p:spPr>
              <a:xfrm>
                <a:off x="88179" y="0"/>
                <a:ext cx="914400" cy="68580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10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Text Box 61">
                <a:extLst>
                  <a:ext uri="{FF2B5EF4-FFF2-40B4-BE49-F238E27FC236}">
                    <a16:creationId xmlns:a16="http://schemas.microsoft.com/office/drawing/2014/main" id="{A2516875-2C03-409E-B077-DB15931283DF}"/>
                  </a:ext>
                </a:extLst>
              </p:cNvPr>
              <p:cNvSpPr txBox="1"/>
              <p:nvPr/>
            </p:nvSpPr>
            <p:spPr>
              <a:xfrm>
                <a:off x="-25124" y="38100"/>
                <a:ext cx="1104900" cy="64770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Nano-guided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Multicell Engr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(macro)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899DD56-0C22-45A1-88CA-90E244DD3AA5}"/>
                </a:ext>
              </a:extLst>
            </p:cNvPr>
            <p:cNvGrpSpPr/>
            <p:nvPr/>
          </p:nvGrpSpPr>
          <p:grpSpPr>
            <a:xfrm>
              <a:off x="4362834" y="3083110"/>
              <a:ext cx="1143000" cy="457200"/>
              <a:chOff x="0" y="0"/>
              <a:chExt cx="1143000" cy="457200"/>
            </a:xfrm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EF89EB01-8DDD-4A69-B4A2-1898D69569E5}"/>
                  </a:ext>
                </a:extLst>
              </p:cNvPr>
              <p:cNvSpPr/>
              <p:nvPr/>
            </p:nvSpPr>
            <p:spPr>
              <a:xfrm>
                <a:off x="114300" y="0"/>
                <a:ext cx="914400" cy="45720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10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Text Box 63">
                <a:extLst>
                  <a:ext uri="{FF2B5EF4-FFF2-40B4-BE49-F238E27FC236}">
                    <a16:creationId xmlns:a16="http://schemas.microsoft.com/office/drawing/2014/main" id="{FC4D589C-830C-47AB-A98F-279D84A0800A}"/>
                  </a:ext>
                </a:extLst>
              </p:cNvPr>
              <p:cNvSpPr txBox="1"/>
              <p:nvPr/>
            </p:nvSpPr>
            <p:spPr>
              <a:xfrm>
                <a:off x="0" y="95250"/>
                <a:ext cx="1143000" cy="30480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Infrastructure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5207E386-C0ED-4E7B-865A-437C52CE8514}"/>
                </a:ext>
              </a:extLst>
            </p:cNvPr>
            <p:cNvGrpSpPr/>
            <p:nvPr/>
          </p:nvGrpSpPr>
          <p:grpSpPr>
            <a:xfrm>
              <a:off x="5860713" y="5379838"/>
              <a:ext cx="1104900" cy="762000"/>
              <a:chOff x="0" y="0"/>
              <a:chExt cx="1104900" cy="762000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207B4210-532C-42CA-BE93-61B10D89F2EB}"/>
                  </a:ext>
                </a:extLst>
              </p:cNvPr>
              <p:cNvSpPr/>
              <p:nvPr/>
            </p:nvSpPr>
            <p:spPr>
              <a:xfrm>
                <a:off x="95250" y="0"/>
                <a:ext cx="914400" cy="68580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10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Text Box 69">
                <a:extLst>
                  <a:ext uri="{FF2B5EF4-FFF2-40B4-BE49-F238E27FC236}">
                    <a16:creationId xmlns:a16="http://schemas.microsoft.com/office/drawing/2014/main" id="{ABFFF0B8-5A57-4192-B9B7-429B187EC215}"/>
                  </a:ext>
                </a:extLst>
              </p:cNvPr>
              <p:cNvSpPr txBox="1"/>
              <p:nvPr/>
            </p:nvSpPr>
            <p:spPr>
              <a:xfrm>
                <a:off x="0" y="114300"/>
                <a:ext cx="1104900" cy="64770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Gateway and</a:t>
                </a:r>
                <a:br>
                  <a:rPr lang="en-US" sz="1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1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Middleware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896942FC-B1DB-4904-A796-0CA9D5F51979}"/>
                </a:ext>
              </a:extLst>
            </p:cNvPr>
            <p:cNvGrpSpPr/>
            <p:nvPr/>
          </p:nvGrpSpPr>
          <p:grpSpPr>
            <a:xfrm>
              <a:off x="2813116" y="3100188"/>
              <a:ext cx="1143000" cy="457200"/>
              <a:chOff x="0" y="0"/>
              <a:chExt cx="1143000" cy="457200"/>
            </a:xfrm>
            <a:noFill/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4351E06A-B891-4212-8535-8E07C1F08BEF}"/>
                  </a:ext>
                </a:extLst>
              </p:cNvPr>
              <p:cNvSpPr/>
              <p:nvPr/>
            </p:nvSpPr>
            <p:spPr>
              <a:xfrm>
                <a:off x="114300" y="0"/>
                <a:ext cx="914400" cy="45720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10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Text Box 75">
                <a:extLst>
                  <a:ext uri="{FF2B5EF4-FFF2-40B4-BE49-F238E27FC236}">
                    <a16:creationId xmlns:a16="http://schemas.microsoft.com/office/drawing/2014/main" id="{40329CC6-69D8-4A90-A8B2-413C2D631124}"/>
                  </a:ext>
                </a:extLst>
              </p:cNvPr>
              <p:cNvSpPr txBox="1"/>
              <p:nvPr/>
            </p:nvSpPr>
            <p:spPr>
              <a:xfrm>
                <a:off x="0" y="95250"/>
                <a:ext cx="1143000" cy="304800"/>
              </a:xfrm>
              <a:prstGeom prst="rect">
                <a:avLst/>
              </a:prstGeom>
              <a:grp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Outreach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A50779DD-25CC-4518-8C4F-D9FB97FF74C0}"/>
                </a:ext>
              </a:extLst>
            </p:cNvPr>
            <p:cNvGrpSpPr/>
            <p:nvPr/>
          </p:nvGrpSpPr>
          <p:grpSpPr>
            <a:xfrm>
              <a:off x="1303953" y="3064628"/>
              <a:ext cx="1143000" cy="457200"/>
              <a:chOff x="0" y="0"/>
              <a:chExt cx="1143000" cy="457200"/>
            </a:xfrm>
          </p:grpSpPr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8F556638-DFEC-4432-B79E-43F586240A39}"/>
                  </a:ext>
                </a:extLst>
              </p:cNvPr>
              <p:cNvSpPr/>
              <p:nvPr/>
            </p:nvSpPr>
            <p:spPr>
              <a:xfrm>
                <a:off x="114300" y="0"/>
                <a:ext cx="914400" cy="45720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10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Text Box 78">
                <a:extLst>
                  <a:ext uri="{FF2B5EF4-FFF2-40B4-BE49-F238E27FC236}">
                    <a16:creationId xmlns:a16="http://schemas.microsoft.com/office/drawing/2014/main" id="{E21CE395-13FA-4843-B3D1-4D3B20C28546}"/>
                  </a:ext>
                </a:extLst>
              </p:cNvPr>
              <p:cNvSpPr txBox="1"/>
              <p:nvPr/>
            </p:nvSpPr>
            <p:spPr>
              <a:xfrm>
                <a:off x="0" y="95250"/>
                <a:ext cx="1143000" cy="30480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Tools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A68FE3D1-03AF-4C7C-A4AF-7679A0FD91FC}"/>
                </a:ext>
              </a:extLst>
            </p:cNvPr>
            <p:cNvGrpSpPr/>
            <p:nvPr/>
          </p:nvGrpSpPr>
          <p:grpSpPr>
            <a:xfrm>
              <a:off x="3571323" y="5352249"/>
              <a:ext cx="1104900" cy="706822"/>
              <a:chOff x="-1484" y="0"/>
              <a:chExt cx="1104900" cy="706822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D8E57C32-B75A-4C2B-B817-E88749133196}"/>
                  </a:ext>
                </a:extLst>
              </p:cNvPr>
              <p:cNvSpPr/>
              <p:nvPr/>
            </p:nvSpPr>
            <p:spPr>
              <a:xfrm>
                <a:off x="95250" y="0"/>
                <a:ext cx="914400" cy="68580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10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Text Box 81">
                <a:extLst>
                  <a:ext uri="{FF2B5EF4-FFF2-40B4-BE49-F238E27FC236}">
                    <a16:creationId xmlns:a16="http://schemas.microsoft.com/office/drawing/2014/main" id="{35CBE862-0C65-4703-A7B0-B0F255B27851}"/>
                  </a:ext>
                </a:extLst>
              </p:cNvPr>
              <p:cNvSpPr txBox="1"/>
              <p:nvPr/>
            </p:nvSpPr>
            <p:spPr>
              <a:xfrm>
                <a:off x="-1484" y="59122"/>
                <a:ext cx="1104900" cy="64770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Software Testing/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Deployment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1" name="Rectangle: Rounded Corners 84">
              <a:extLst>
                <a:ext uri="{FF2B5EF4-FFF2-40B4-BE49-F238E27FC236}">
                  <a16:creationId xmlns:a16="http://schemas.microsoft.com/office/drawing/2014/main" id="{0D180AAC-FC07-47B3-9A58-9FE72C8EA5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8305" y="763791"/>
              <a:ext cx="3338829" cy="4572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ENGINEERED </a:t>
              </a:r>
              <a:r>
                <a:rPr kumimoji="0" lang="en-US" altLang="en-US" sz="1600" b="0" i="0" u="none" strike="noStrike" cap="none" normalizeH="0" baseline="0" dirty="0" err="1">
                  <a:ln>
                    <a:noFill/>
                  </a:ln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nanoBIO</a:t>
              </a: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NODE</a:t>
              </a:r>
              <a:endPara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2D157B60-0256-49EB-B74B-063FFC81CB27}"/>
                </a:ext>
              </a:extLst>
            </p:cNvPr>
            <p:cNvGrpSpPr/>
            <p:nvPr/>
          </p:nvGrpSpPr>
          <p:grpSpPr>
            <a:xfrm>
              <a:off x="963593" y="1696838"/>
              <a:ext cx="1143000" cy="457200"/>
              <a:chOff x="0" y="0"/>
              <a:chExt cx="1143000" cy="457200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B8BCDF74-B42B-4932-AFEC-42F2B7D15A3B}"/>
                  </a:ext>
                </a:extLst>
              </p:cNvPr>
              <p:cNvSpPr/>
              <p:nvPr/>
            </p:nvSpPr>
            <p:spPr>
              <a:xfrm>
                <a:off x="60385" y="0"/>
                <a:ext cx="1028700" cy="45720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10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Text Box 85">
                <a:extLst>
                  <a:ext uri="{FF2B5EF4-FFF2-40B4-BE49-F238E27FC236}">
                    <a16:creationId xmlns:a16="http://schemas.microsoft.com/office/drawing/2014/main" id="{22D6EC39-BF15-4C91-A632-6FED371BE235}"/>
                  </a:ext>
                </a:extLst>
              </p:cNvPr>
              <p:cNvSpPr txBox="1"/>
              <p:nvPr/>
            </p:nvSpPr>
            <p:spPr>
              <a:xfrm>
                <a:off x="0" y="77638"/>
                <a:ext cx="1143000" cy="30480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Community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8BF53B2A-AC6C-4F0B-8F46-842ABB7F41D0}"/>
                </a:ext>
              </a:extLst>
            </p:cNvPr>
            <p:cNvGrpSpPr/>
            <p:nvPr/>
          </p:nvGrpSpPr>
          <p:grpSpPr>
            <a:xfrm>
              <a:off x="482566" y="5702481"/>
              <a:ext cx="2743200" cy="304800"/>
              <a:chOff x="318238" y="5652783"/>
              <a:chExt cx="2743200" cy="304800"/>
            </a:xfrm>
            <a:solidFill>
              <a:srgbClr val="FBF2A1"/>
            </a:solidFill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80486306-3364-4B9C-A4E8-72C3921C103B}"/>
                  </a:ext>
                </a:extLst>
              </p:cNvPr>
              <p:cNvSpPr/>
              <p:nvPr/>
            </p:nvSpPr>
            <p:spPr>
              <a:xfrm>
                <a:off x="318238" y="5659884"/>
                <a:ext cx="2743200" cy="297699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10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Text Box 89">
                <a:extLst>
                  <a:ext uri="{FF2B5EF4-FFF2-40B4-BE49-F238E27FC236}">
                    <a16:creationId xmlns:a16="http://schemas.microsoft.com/office/drawing/2014/main" id="{841988E8-D76B-42C7-899B-7FECA8731E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3380" y="5652783"/>
                <a:ext cx="2395066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>
                    <a:ln>
                      <a:noFill/>
                    </a:ln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Experiments (Validation)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2705056-F90F-4F1D-8100-BE3F63FA4560}"/>
                </a:ext>
              </a:extLst>
            </p:cNvPr>
            <p:cNvGrpSpPr/>
            <p:nvPr/>
          </p:nvGrpSpPr>
          <p:grpSpPr>
            <a:xfrm>
              <a:off x="4715381" y="5362760"/>
              <a:ext cx="1104900" cy="691935"/>
              <a:chOff x="7828" y="-17078"/>
              <a:chExt cx="1104900" cy="691935"/>
            </a:xfrm>
          </p:grpSpPr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FB8F93E4-2FA3-4162-9A61-61C24529CA9F}"/>
                  </a:ext>
                </a:extLst>
              </p:cNvPr>
              <p:cNvSpPr/>
              <p:nvPr/>
            </p:nvSpPr>
            <p:spPr>
              <a:xfrm>
                <a:off x="117685" y="-17078"/>
                <a:ext cx="914400" cy="68580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10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Text Box 7">
                <a:extLst>
                  <a:ext uri="{FF2B5EF4-FFF2-40B4-BE49-F238E27FC236}">
                    <a16:creationId xmlns:a16="http://schemas.microsoft.com/office/drawing/2014/main" id="{7E617860-8E94-4A2B-A78B-CDEFC30965AF}"/>
                  </a:ext>
                </a:extLst>
              </p:cNvPr>
              <p:cNvSpPr txBox="1"/>
              <p:nvPr/>
            </p:nvSpPr>
            <p:spPr>
              <a:xfrm>
                <a:off x="7828" y="27157"/>
                <a:ext cx="1104900" cy="64770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HPC Parallelism Performance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000319DC-9D79-4BDE-A754-721E238E1D45}"/>
                </a:ext>
              </a:extLst>
            </p:cNvPr>
            <p:cNvCxnSpPr>
              <a:cxnSpLocks/>
            </p:cNvCxnSpPr>
            <p:nvPr/>
          </p:nvCxnSpPr>
          <p:spPr>
            <a:xfrm>
              <a:off x="4868693" y="4264957"/>
              <a:ext cx="1583012" cy="11039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33C24D69-7C65-4852-A347-70E047C1E317}"/>
                </a:ext>
              </a:extLst>
            </p:cNvPr>
            <p:cNvGrpSpPr/>
            <p:nvPr/>
          </p:nvGrpSpPr>
          <p:grpSpPr>
            <a:xfrm>
              <a:off x="5788091" y="2606793"/>
              <a:ext cx="914400" cy="812800"/>
              <a:chOff x="0" y="0"/>
              <a:chExt cx="914400" cy="812800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25ABA611-6943-4F10-BB7F-71280009B58E}"/>
                  </a:ext>
                </a:extLst>
              </p:cNvPr>
              <p:cNvSpPr/>
              <p:nvPr/>
            </p:nvSpPr>
            <p:spPr>
              <a:xfrm>
                <a:off x="50800" y="0"/>
                <a:ext cx="812800" cy="8128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75" name="Text Box 11">
                <a:extLst>
                  <a:ext uri="{FF2B5EF4-FFF2-40B4-BE49-F238E27FC236}">
                    <a16:creationId xmlns:a16="http://schemas.microsoft.com/office/drawing/2014/main" id="{1D430D21-596D-42C8-8E2C-79243D098148}"/>
                  </a:ext>
                </a:extLst>
              </p:cNvPr>
              <p:cNvSpPr txBox="1"/>
              <p:nvPr/>
            </p:nvSpPr>
            <p:spPr>
              <a:xfrm>
                <a:off x="0" y="171450"/>
                <a:ext cx="914400" cy="46990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nanoMFG node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29524FEB-A506-4725-AF63-31D12900DDBE}"/>
                </a:ext>
              </a:extLst>
            </p:cNvPr>
            <p:cNvGrpSpPr/>
            <p:nvPr/>
          </p:nvGrpSpPr>
          <p:grpSpPr>
            <a:xfrm>
              <a:off x="6801783" y="1716047"/>
              <a:ext cx="1143000" cy="457200"/>
              <a:chOff x="0" y="0"/>
              <a:chExt cx="1143000" cy="457200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id="{7146D6EC-665F-43AE-8A90-BB14D02674C0}"/>
                  </a:ext>
                </a:extLst>
              </p:cNvPr>
              <p:cNvSpPr/>
              <p:nvPr/>
            </p:nvSpPr>
            <p:spPr>
              <a:xfrm>
                <a:off x="60385" y="0"/>
                <a:ext cx="1028700" cy="45720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10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Text Box 85">
                <a:extLst>
                  <a:ext uri="{FF2B5EF4-FFF2-40B4-BE49-F238E27FC236}">
                    <a16:creationId xmlns:a16="http://schemas.microsoft.com/office/drawing/2014/main" id="{F65D31CB-DEE7-4200-9005-9837D9785107}"/>
                  </a:ext>
                </a:extLst>
              </p:cNvPr>
              <p:cNvSpPr txBox="1"/>
              <p:nvPr/>
            </p:nvSpPr>
            <p:spPr>
              <a:xfrm>
                <a:off x="0" y="77638"/>
                <a:ext cx="1143000" cy="30480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Community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E642C448-6789-43A5-9637-F48991ACF57B}"/>
                </a:ext>
              </a:extLst>
            </p:cNvPr>
            <p:cNvGrpSpPr/>
            <p:nvPr/>
          </p:nvGrpSpPr>
          <p:grpSpPr>
            <a:xfrm>
              <a:off x="7944783" y="5186330"/>
              <a:ext cx="828881" cy="685800"/>
              <a:chOff x="0" y="0"/>
              <a:chExt cx="685800" cy="685800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9B6198C-DABE-4C51-B4A0-E52BFB559EBA}"/>
                  </a:ext>
                </a:extLst>
              </p:cNvPr>
              <p:cNvSpPr/>
              <p:nvPr/>
            </p:nvSpPr>
            <p:spPr>
              <a:xfrm>
                <a:off x="0" y="0"/>
                <a:ext cx="685800" cy="6858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86" name="Text Box 43">
                <a:extLst>
                  <a:ext uri="{FF2B5EF4-FFF2-40B4-BE49-F238E27FC236}">
                    <a16:creationId xmlns:a16="http://schemas.microsoft.com/office/drawing/2014/main" id="{B0204886-9443-4400-BA2D-97BCA5B47029}"/>
                  </a:ext>
                </a:extLst>
              </p:cNvPr>
              <p:cNvSpPr txBox="1"/>
              <p:nvPr/>
            </p:nvSpPr>
            <p:spPr>
              <a:xfrm>
                <a:off x="31750" y="95250"/>
                <a:ext cx="622300" cy="49530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Gateway Institute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E17441F0-B6ED-43B8-B0C4-345B17275533}"/>
                </a:ext>
              </a:extLst>
            </p:cNvPr>
            <p:cNvGrpSpPr/>
            <p:nvPr/>
          </p:nvGrpSpPr>
          <p:grpSpPr>
            <a:xfrm>
              <a:off x="7037368" y="3725817"/>
              <a:ext cx="782226" cy="685800"/>
              <a:chOff x="0" y="0"/>
              <a:chExt cx="685800" cy="685800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276C3C6A-4D9C-4F0D-AB4F-417D6810D7F4}"/>
                  </a:ext>
                </a:extLst>
              </p:cNvPr>
              <p:cNvSpPr/>
              <p:nvPr/>
            </p:nvSpPr>
            <p:spPr>
              <a:xfrm>
                <a:off x="0" y="0"/>
                <a:ext cx="685800" cy="6858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89" name="Text Box 43">
                <a:extLst>
                  <a:ext uri="{FF2B5EF4-FFF2-40B4-BE49-F238E27FC236}">
                    <a16:creationId xmlns:a16="http://schemas.microsoft.com/office/drawing/2014/main" id="{9F55CC67-F2DF-478F-B0A7-5436574BA744}"/>
                  </a:ext>
                </a:extLst>
              </p:cNvPr>
              <p:cNvSpPr txBox="1"/>
              <p:nvPr/>
            </p:nvSpPr>
            <p:spPr>
              <a:xfrm>
                <a:off x="31750" y="95250"/>
                <a:ext cx="622300" cy="49530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Cyber Platform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8E55EA8F-3C87-46D1-8A4A-1142690BF132}"/>
                </a:ext>
              </a:extLst>
            </p:cNvPr>
            <p:cNvGrpSpPr/>
            <p:nvPr/>
          </p:nvGrpSpPr>
          <p:grpSpPr>
            <a:xfrm>
              <a:off x="7983157" y="6090359"/>
              <a:ext cx="770083" cy="504951"/>
              <a:chOff x="0" y="0"/>
              <a:chExt cx="685800" cy="685800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E39B121B-922E-4988-A794-7F4712B13AB8}"/>
                  </a:ext>
                </a:extLst>
              </p:cNvPr>
              <p:cNvSpPr/>
              <p:nvPr/>
            </p:nvSpPr>
            <p:spPr>
              <a:xfrm>
                <a:off x="0" y="0"/>
                <a:ext cx="685800" cy="6858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93" name="Text Box 43">
                <a:extLst>
                  <a:ext uri="{FF2B5EF4-FFF2-40B4-BE49-F238E27FC236}">
                    <a16:creationId xmlns:a16="http://schemas.microsoft.com/office/drawing/2014/main" id="{4CC622D2-711E-4870-8F90-2B6F4DE29FC3}"/>
                  </a:ext>
                </a:extLst>
              </p:cNvPr>
              <p:cNvSpPr txBox="1"/>
              <p:nvPr/>
            </p:nvSpPr>
            <p:spPr>
              <a:xfrm>
                <a:off x="31750" y="95250"/>
                <a:ext cx="622300" cy="49530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XSEDE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1A659777-1B9A-455D-88FF-2E122D03EBB0}"/>
                </a:ext>
              </a:extLst>
            </p:cNvPr>
            <p:cNvGrpSpPr/>
            <p:nvPr/>
          </p:nvGrpSpPr>
          <p:grpSpPr>
            <a:xfrm>
              <a:off x="482566" y="5330219"/>
              <a:ext cx="2743200" cy="308248"/>
              <a:chOff x="-110490" y="5904553"/>
              <a:chExt cx="2743200" cy="308248"/>
            </a:xfrm>
          </p:grpSpPr>
          <p:sp>
            <p:nvSpPr>
              <p:cNvPr id="111" name="Rectangle: Rounded Corners 110">
                <a:extLst>
                  <a:ext uri="{FF2B5EF4-FFF2-40B4-BE49-F238E27FC236}">
                    <a16:creationId xmlns:a16="http://schemas.microsoft.com/office/drawing/2014/main" id="{8DBF36B2-C27C-4D81-8406-2509440B1689}"/>
                  </a:ext>
                </a:extLst>
              </p:cNvPr>
              <p:cNvSpPr/>
              <p:nvPr/>
            </p:nvSpPr>
            <p:spPr>
              <a:xfrm>
                <a:off x="-110490" y="5904553"/>
                <a:ext cx="2743200" cy="297699"/>
              </a:xfrm>
              <a:prstGeom prst="roundRect">
                <a:avLst/>
              </a:prstGeom>
              <a:solidFill>
                <a:srgbClr val="FBF2A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10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" name="Text Box 89">
                <a:extLst>
                  <a:ext uri="{FF2B5EF4-FFF2-40B4-BE49-F238E27FC236}">
                    <a16:creationId xmlns:a16="http://schemas.microsoft.com/office/drawing/2014/main" id="{36241390-BDA4-48E1-A883-08CB257287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2895" y="5908001"/>
                <a:ext cx="11430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>
                    <a:ln>
                      <a:noFill/>
                    </a:ln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Computation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92828DCD-B949-4FAB-9CA5-C38DEC11CE05}"/>
                </a:ext>
              </a:extLst>
            </p:cNvPr>
            <p:cNvGrpSpPr/>
            <p:nvPr/>
          </p:nvGrpSpPr>
          <p:grpSpPr>
            <a:xfrm>
              <a:off x="482566" y="6442910"/>
              <a:ext cx="2743200" cy="328188"/>
              <a:chOff x="-110490" y="5874064"/>
              <a:chExt cx="2743200" cy="328188"/>
            </a:xfrm>
          </p:grpSpPr>
          <p:sp>
            <p:nvSpPr>
              <p:cNvPr id="114" name="Rectangle: Rounded Corners 113">
                <a:extLst>
                  <a:ext uri="{FF2B5EF4-FFF2-40B4-BE49-F238E27FC236}">
                    <a16:creationId xmlns:a16="http://schemas.microsoft.com/office/drawing/2014/main" id="{8E181BAB-FA39-4019-AC14-968A8B8854F1}"/>
                  </a:ext>
                </a:extLst>
              </p:cNvPr>
              <p:cNvSpPr/>
              <p:nvPr/>
            </p:nvSpPr>
            <p:spPr>
              <a:xfrm>
                <a:off x="-110490" y="5904553"/>
                <a:ext cx="2743200" cy="297699"/>
              </a:xfrm>
              <a:prstGeom prst="roundRect">
                <a:avLst/>
              </a:prstGeom>
              <a:solidFill>
                <a:srgbClr val="FBF2A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10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5" name="Text Box 89">
                <a:extLst>
                  <a:ext uri="{FF2B5EF4-FFF2-40B4-BE49-F238E27FC236}">
                    <a16:creationId xmlns:a16="http://schemas.microsoft.com/office/drawing/2014/main" id="{7E3D55C1-3001-48C1-A732-32CD9687F6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4476" y="5874064"/>
                <a:ext cx="1633267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>
                    <a:ln>
                      <a:noFill/>
                    </a:ln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Education Resources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90BE4467-1741-41BD-AD8B-50964DB75BA8}"/>
                </a:ext>
              </a:extLst>
            </p:cNvPr>
            <p:cNvGrpSpPr/>
            <p:nvPr/>
          </p:nvGrpSpPr>
          <p:grpSpPr>
            <a:xfrm>
              <a:off x="482566" y="6071295"/>
              <a:ext cx="2743200" cy="307602"/>
              <a:chOff x="-301336" y="6571230"/>
              <a:chExt cx="2743200" cy="307602"/>
            </a:xfrm>
          </p:grpSpPr>
          <p:sp>
            <p:nvSpPr>
              <p:cNvPr id="117" name="Rectangle: Rounded Corners 116">
                <a:extLst>
                  <a:ext uri="{FF2B5EF4-FFF2-40B4-BE49-F238E27FC236}">
                    <a16:creationId xmlns:a16="http://schemas.microsoft.com/office/drawing/2014/main" id="{9A388408-F383-4B11-A381-C3EF945D71EE}"/>
                  </a:ext>
                </a:extLst>
              </p:cNvPr>
              <p:cNvSpPr/>
              <p:nvPr/>
            </p:nvSpPr>
            <p:spPr>
              <a:xfrm>
                <a:off x="-301336" y="6571230"/>
                <a:ext cx="2743200" cy="297699"/>
              </a:xfrm>
              <a:prstGeom prst="roundRect">
                <a:avLst/>
              </a:prstGeom>
              <a:solidFill>
                <a:srgbClr val="FBF2A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10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8" name="Text Box 89">
                <a:extLst>
                  <a:ext uri="{FF2B5EF4-FFF2-40B4-BE49-F238E27FC236}">
                    <a16:creationId xmlns:a16="http://schemas.microsoft.com/office/drawing/2014/main" id="{DB9C8778-89A6-4AA4-AA62-61A0D83236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561" y="6574032"/>
                <a:ext cx="2041406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Research Tutorials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410B023A-489D-44ED-82CF-2101399D69D6}"/>
                </a:ext>
              </a:extLst>
            </p:cNvPr>
            <p:cNvGrpSpPr/>
            <p:nvPr/>
          </p:nvGrpSpPr>
          <p:grpSpPr>
            <a:xfrm>
              <a:off x="4984695" y="4029499"/>
              <a:ext cx="756405" cy="389157"/>
              <a:chOff x="0" y="0"/>
              <a:chExt cx="1143000" cy="457200"/>
            </a:xfrm>
          </p:grpSpPr>
          <p:sp>
            <p:nvSpPr>
              <p:cNvPr id="123" name="Rectangle: Rounded Corners 122">
                <a:extLst>
                  <a:ext uri="{FF2B5EF4-FFF2-40B4-BE49-F238E27FC236}">
                    <a16:creationId xmlns:a16="http://schemas.microsoft.com/office/drawing/2014/main" id="{DE31495D-6807-49CD-8B0C-955EAFFD7E9C}"/>
                  </a:ext>
                </a:extLst>
              </p:cNvPr>
              <p:cNvSpPr/>
              <p:nvPr/>
            </p:nvSpPr>
            <p:spPr>
              <a:xfrm>
                <a:off x="114300" y="0"/>
                <a:ext cx="914400" cy="45720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10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4" name="Text Box 63">
                <a:extLst>
                  <a:ext uri="{FF2B5EF4-FFF2-40B4-BE49-F238E27FC236}">
                    <a16:creationId xmlns:a16="http://schemas.microsoft.com/office/drawing/2014/main" id="{AEABE66D-65E2-487B-904E-4E544A45AF14}"/>
                  </a:ext>
                </a:extLst>
              </p:cNvPr>
              <p:cNvSpPr txBox="1"/>
              <p:nvPr/>
            </p:nvSpPr>
            <p:spPr>
              <a:xfrm>
                <a:off x="0" y="66977"/>
                <a:ext cx="1143000" cy="30480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UITS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64B6CA23-66FC-4906-B14E-F0C0F949C081}"/>
                </a:ext>
              </a:extLst>
            </p:cNvPr>
            <p:cNvGrpSpPr/>
            <p:nvPr/>
          </p:nvGrpSpPr>
          <p:grpSpPr>
            <a:xfrm>
              <a:off x="3943644" y="4029499"/>
              <a:ext cx="829892" cy="389157"/>
              <a:chOff x="0" y="0"/>
              <a:chExt cx="1143000" cy="457200"/>
            </a:xfrm>
          </p:grpSpPr>
          <p:sp>
            <p:nvSpPr>
              <p:cNvPr id="126" name="Rectangle: Rounded Corners 125">
                <a:extLst>
                  <a:ext uri="{FF2B5EF4-FFF2-40B4-BE49-F238E27FC236}">
                    <a16:creationId xmlns:a16="http://schemas.microsoft.com/office/drawing/2014/main" id="{B3A500FA-03FA-4EED-8CC9-B9E0BB01545B}"/>
                  </a:ext>
                </a:extLst>
              </p:cNvPr>
              <p:cNvSpPr/>
              <p:nvPr/>
            </p:nvSpPr>
            <p:spPr>
              <a:xfrm>
                <a:off x="114300" y="0"/>
                <a:ext cx="914400" cy="45720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10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7" name="Text Box 63">
                <a:extLst>
                  <a:ext uri="{FF2B5EF4-FFF2-40B4-BE49-F238E27FC236}">
                    <a16:creationId xmlns:a16="http://schemas.microsoft.com/office/drawing/2014/main" id="{48D519B0-3A9F-4448-B91A-A2D507876982}"/>
                  </a:ext>
                </a:extLst>
              </p:cNvPr>
              <p:cNvSpPr txBox="1"/>
              <p:nvPr/>
            </p:nvSpPr>
            <p:spPr>
              <a:xfrm>
                <a:off x="0" y="66977"/>
                <a:ext cx="1143000" cy="30480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ISE Labs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84B1DA86-1378-415A-8D5E-AEC5FB1913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41502" y="4398711"/>
              <a:ext cx="571161" cy="577061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86E5B792-D285-4A5B-A829-4207E558AA8E}"/>
                </a:ext>
              </a:extLst>
            </p:cNvPr>
            <p:cNvCxnSpPr>
              <a:cxnSpLocks/>
            </p:cNvCxnSpPr>
            <p:nvPr/>
          </p:nvCxnSpPr>
          <p:spPr>
            <a:xfrm>
              <a:off x="7073582" y="5529230"/>
              <a:ext cx="733363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6DDA7E5D-621D-4582-BA39-4C5FFDA08B8F}"/>
                </a:ext>
              </a:extLst>
            </p:cNvPr>
            <p:cNvCxnSpPr>
              <a:cxnSpLocks/>
            </p:cNvCxnSpPr>
            <p:nvPr/>
          </p:nvCxnSpPr>
          <p:spPr>
            <a:xfrm>
              <a:off x="7086231" y="6163927"/>
              <a:ext cx="804637" cy="107273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2E441438-549C-4FC7-9B95-30BADE64AB89}"/>
                </a:ext>
              </a:extLst>
            </p:cNvPr>
            <p:cNvGrpSpPr/>
            <p:nvPr/>
          </p:nvGrpSpPr>
          <p:grpSpPr>
            <a:xfrm>
              <a:off x="3397230" y="3640302"/>
              <a:ext cx="989223" cy="331789"/>
              <a:chOff x="7803384" y="4160768"/>
              <a:chExt cx="1467626" cy="331789"/>
            </a:xfrm>
          </p:grpSpPr>
          <p:sp>
            <p:nvSpPr>
              <p:cNvPr id="136" name="Rectangle: Rounded Corners 135">
                <a:extLst>
                  <a:ext uri="{FF2B5EF4-FFF2-40B4-BE49-F238E27FC236}">
                    <a16:creationId xmlns:a16="http://schemas.microsoft.com/office/drawing/2014/main" id="{BF22127C-2643-4C50-BA61-E1E7EAD8EFEF}"/>
                  </a:ext>
                </a:extLst>
              </p:cNvPr>
              <p:cNvSpPr/>
              <p:nvPr/>
            </p:nvSpPr>
            <p:spPr>
              <a:xfrm>
                <a:off x="7894454" y="4160768"/>
                <a:ext cx="1262480" cy="297699"/>
              </a:xfrm>
              <a:prstGeom prst="roundRect">
                <a:avLst/>
              </a:prstGeom>
              <a:solidFill>
                <a:srgbClr val="FBF2A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10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Text Box 89">
                <a:extLst>
                  <a:ext uri="{FF2B5EF4-FFF2-40B4-BE49-F238E27FC236}">
                    <a16:creationId xmlns:a16="http://schemas.microsoft.com/office/drawing/2014/main" id="{48BF7974-B613-4B02-A8DE-C1F130824C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03384" y="4187757"/>
                <a:ext cx="1467626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Education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643DF6A8-EA89-4F9D-A232-E1B432284057}"/>
                </a:ext>
              </a:extLst>
            </p:cNvPr>
            <p:cNvGrpSpPr/>
            <p:nvPr/>
          </p:nvGrpSpPr>
          <p:grpSpPr>
            <a:xfrm>
              <a:off x="2395393" y="3631872"/>
              <a:ext cx="989223" cy="331789"/>
              <a:chOff x="7803384" y="4160768"/>
              <a:chExt cx="1467626" cy="331789"/>
            </a:xfrm>
          </p:grpSpPr>
          <p:sp>
            <p:nvSpPr>
              <p:cNvPr id="139" name="Rectangle: Rounded Corners 138">
                <a:extLst>
                  <a:ext uri="{FF2B5EF4-FFF2-40B4-BE49-F238E27FC236}">
                    <a16:creationId xmlns:a16="http://schemas.microsoft.com/office/drawing/2014/main" id="{BABFBE1A-92E5-455D-BEFD-6A05007E641C}"/>
                  </a:ext>
                </a:extLst>
              </p:cNvPr>
              <p:cNvSpPr/>
              <p:nvPr/>
            </p:nvSpPr>
            <p:spPr>
              <a:xfrm>
                <a:off x="7894454" y="4160768"/>
                <a:ext cx="1262480" cy="297699"/>
              </a:xfrm>
              <a:prstGeom prst="roundRect">
                <a:avLst/>
              </a:prstGeom>
              <a:solidFill>
                <a:srgbClr val="FBF2A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10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 Box 89">
                <a:extLst>
                  <a:ext uri="{FF2B5EF4-FFF2-40B4-BE49-F238E27FC236}">
                    <a16:creationId xmlns:a16="http://schemas.microsoft.com/office/drawing/2014/main" id="{F9158DAB-8303-4A48-863B-E451127E16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03384" y="4187757"/>
                <a:ext cx="1467626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Research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</p:grp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970461EE-FA15-42FC-B3B4-55CBFF5583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58590" y="3534990"/>
              <a:ext cx="575744" cy="4885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8D9E73B-7093-48A0-9232-43FC2533DFA1}"/>
                </a:ext>
              </a:extLst>
            </p:cNvPr>
            <p:cNvCxnSpPr>
              <a:cxnSpLocks/>
              <a:stCxn id="46" idx="2"/>
            </p:cNvCxnSpPr>
            <p:nvPr/>
          </p:nvCxnSpPr>
          <p:spPr>
            <a:xfrm>
              <a:off x="4934334" y="3540310"/>
              <a:ext cx="391531" cy="4877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D4417C30-6B71-4255-AA08-C803DF431EFF}"/>
                </a:ext>
              </a:extLst>
            </p:cNvPr>
            <p:cNvCxnSpPr>
              <a:cxnSpLocks/>
            </p:cNvCxnSpPr>
            <p:nvPr/>
          </p:nvCxnSpPr>
          <p:spPr>
            <a:xfrm>
              <a:off x="4690547" y="4234742"/>
              <a:ext cx="38520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B62B497-355E-4BEA-8CC9-A162D6C07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0" y="-551"/>
            <a:ext cx="11353800" cy="751599"/>
          </a:xfrm>
        </p:spPr>
        <p:txBody>
          <a:bodyPr/>
          <a:lstStyle/>
          <a:p>
            <a:r>
              <a:rPr lang="en-US" b="1" dirty="0"/>
              <a:t>Engineered </a:t>
            </a:r>
            <a:r>
              <a:rPr lang="en-US" b="1" dirty="0" err="1"/>
              <a:t>nanoBIO</a:t>
            </a:r>
            <a:r>
              <a:rPr lang="en-US" b="1" dirty="0"/>
              <a:t> node Management Structure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20A8F9C-3200-4E41-B5ED-674A7B18CB55}"/>
              </a:ext>
            </a:extLst>
          </p:cNvPr>
          <p:cNvGrpSpPr/>
          <p:nvPr/>
        </p:nvGrpSpPr>
        <p:grpSpPr>
          <a:xfrm>
            <a:off x="7934367" y="1947957"/>
            <a:ext cx="3990654" cy="2043967"/>
            <a:chOff x="7972596" y="2092478"/>
            <a:chExt cx="3990654" cy="204396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A39C9A0-91E9-428B-A333-10A6B28EB281}"/>
                </a:ext>
              </a:extLst>
            </p:cNvPr>
            <p:cNvSpPr txBox="1"/>
            <p:nvPr/>
          </p:nvSpPr>
          <p:spPr>
            <a:xfrm>
              <a:off x="7972735" y="2092478"/>
              <a:ext cx="3990515" cy="20313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Decision Making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Unit Committees</a:t>
              </a:r>
            </a:p>
            <a:p>
              <a:pPr algn="ctr"/>
              <a:r>
                <a:rPr lang="en-US" dirty="0"/>
                <a:t>Full Technical Committee</a:t>
              </a:r>
            </a:p>
            <a:p>
              <a:pPr algn="ctr"/>
              <a:r>
                <a:rPr lang="en-US" dirty="0"/>
                <a:t>Executive Committee (co-PI’s, unit leads)</a:t>
              </a:r>
            </a:p>
            <a:p>
              <a:pPr algn="ctr"/>
              <a:r>
                <a:rPr lang="en-US" dirty="0"/>
                <a:t>PI</a:t>
              </a:r>
            </a:p>
            <a:p>
              <a:pPr algn="ctr"/>
              <a:r>
                <a:rPr lang="en-US" dirty="0"/>
                <a:t>NSF, Advisory Committee, Collaborators</a:t>
              </a: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A8B69DC0-FE45-4592-84DB-C6F207CF405E}"/>
                </a:ext>
              </a:extLst>
            </p:cNvPr>
            <p:cNvCxnSpPr/>
            <p:nvPr/>
          </p:nvCxnSpPr>
          <p:spPr>
            <a:xfrm>
              <a:off x="11963112" y="2370980"/>
              <a:ext cx="0" cy="17654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074462B2-A183-4E51-9B22-D0D7E49351D7}"/>
                </a:ext>
              </a:extLst>
            </p:cNvPr>
            <p:cNvCxnSpPr/>
            <p:nvPr/>
          </p:nvCxnSpPr>
          <p:spPr>
            <a:xfrm>
              <a:off x="7972596" y="2352973"/>
              <a:ext cx="0" cy="17654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46757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4DC18-E57B-4418-86CF-EC020BCB0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03" y="3139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Funded Activity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A5690-C3B3-4EEE-83F6-C259E5BE8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8625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Major Computational Tool Areas</a:t>
            </a:r>
          </a:p>
          <a:p>
            <a:pPr lvl="1"/>
            <a:r>
              <a:rPr lang="en-US" dirty="0"/>
              <a:t>Nano</a:t>
            </a:r>
          </a:p>
          <a:p>
            <a:pPr lvl="1"/>
            <a:r>
              <a:rPr lang="en-US" dirty="0"/>
              <a:t>Nano-cell</a:t>
            </a:r>
          </a:p>
          <a:p>
            <a:pPr lvl="1"/>
            <a:r>
              <a:rPr lang="en-US" dirty="0"/>
              <a:t>Macro</a:t>
            </a:r>
          </a:p>
          <a:p>
            <a:pPr lvl="1"/>
            <a:r>
              <a:rPr lang="en-US" dirty="0"/>
              <a:t>Other Tools: Visualization and Data Analytics</a:t>
            </a:r>
          </a:p>
          <a:p>
            <a:r>
              <a:rPr lang="en-US" dirty="0"/>
              <a:t>Validation of tools</a:t>
            </a:r>
          </a:p>
          <a:p>
            <a:r>
              <a:rPr lang="en-US" dirty="0"/>
              <a:t>Infrastructure linking to NCN-CP and XSEDE</a:t>
            </a:r>
            <a:br>
              <a:rPr lang="en-US" dirty="0"/>
            </a:br>
            <a:endParaRPr lang="en-US" dirty="0"/>
          </a:p>
          <a:p>
            <a:r>
              <a:rPr lang="en-US" dirty="0"/>
              <a:t>Research Administration and Technical Management</a:t>
            </a:r>
          </a:p>
          <a:p>
            <a:r>
              <a:rPr lang="en-US" dirty="0"/>
              <a:t>Outreach and Collaboration</a:t>
            </a:r>
          </a:p>
          <a:p>
            <a:r>
              <a:rPr lang="en-US" dirty="0"/>
              <a:t>Software Engineering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02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/>
          </p:cNvSpPr>
          <p:nvPr/>
        </p:nvSpPr>
        <p:spPr bwMode="auto">
          <a:xfrm>
            <a:off x="1694090" y="3884326"/>
            <a:ext cx="4098330" cy="45541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endParaRPr lang="en-US" sz="2500" dirty="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E4D863F-167C-4CBB-B18E-78CB17E93283}"/>
              </a:ext>
            </a:extLst>
          </p:cNvPr>
          <p:cNvSpPr txBox="1">
            <a:spLocks/>
          </p:cNvSpPr>
          <p:nvPr/>
        </p:nvSpPr>
        <p:spPr>
          <a:xfrm>
            <a:off x="3021496" y="263207"/>
            <a:ext cx="6149009" cy="1045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82BF073-87D4-4F49-B634-E7A26D123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411" y="-11597"/>
            <a:ext cx="10746639" cy="1072302"/>
          </a:xfrm>
        </p:spPr>
        <p:txBody>
          <a:bodyPr/>
          <a:lstStyle/>
          <a:p>
            <a:pPr algn="ctr"/>
            <a:r>
              <a:rPr lang="en-US" b="1" dirty="0"/>
              <a:t>Objectives of Engineered </a:t>
            </a:r>
            <a:r>
              <a:rPr lang="en-US" b="1" dirty="0" err="1"/>
              <a:t>nanoBIO</a:t>
            </a:r>
            <a:r>
              <a:rPr lang="en-US" b="1" dirty="0"/>
              <a:t> Node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32A2906-304A-4FFB-BD24-3D947D5E8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586" y="1060706"/>
            <a:ext cx="11170310" cy="5632702"/>
          </a:xfrm>
        </p:spPr>
        <p:txBody>
          <a:bodyPr>
            <a:normAutofit/>
          </a:bodyPr>
          <a:lstStyle/>
          <a:p>
            <a:r>
              <a:rPr lang="en-US" dirty="0"/>
              <a:t>The successful application of </a:t>
            </a:r>
            <a:r>
              <a:rPr lang="en-US" b="1" dirty="0"/>
              <a:t>nanotechnology in the biological realm requires the engineering of </a:t>
            </a:r>
            <a:r>
              <a:rPr lang="en-US" b="1" dirty="0" err="1"/>
              <a:t>nanoBIO</a:t>
            </a:r>
            <a:r>
              <a:rPr lang="en-US" b="1" dirty="0"/>
              <a:t> devices/particles</a:t>
            </a:r>
            <a:r>
              <a:rPr lang="en-US" dirty="0"/>
              <a:t> based on the knowledge of how these interact with biological systems at the bioenvironment, cell, and tissue, and levels. </a:t>
            </a:r>
          </a:p>
          <a:p>
            <a:r>
              <a:rPr lang="en-US" dirty="0"/>
              <a:t>The Engineered </a:t>
            </a:r>
            <a:r>
              <a:rPr lang="en-US" dirty="0" err="1"/>
              <a:t>nanoBIO</a:t>
            </a:r>
            <a:r>
              <a:rPr lang="en-US" dirty="0"/>
              <a:t> node at Indiana University</a:t>
            </a:r>
            <a:r>
              <a:rPr lang="en-US" b="1" dirty="0"/>
              <a:t> </a:t>
            </a:r>
            <a:r>
              <a:rPr lang="en-US" dirty="0"/>
              <a:t>(IU) </a:t>
            </a:r>
            <a:r>
              <a:rPr lang="en-US" b="1" dirty="0"/>
              <a:t>will develop a powerful set of integrated, parallelized, computational nanotechnology tools that address this complex, multiscale problem</a:t>
            </a:r>
            <a:r>
              <a:rPr lang="en-US" dirty="0"/>
              <a:t> and facilitate the discovery of customized, efficient, and safe nanoscale devices/particles for biological applications.</a:t>
            </a:r>
          </a:p>
          <a:p>
            <a:r>
              <a:rPr lang="en-US" dirty="0"/>
              <a:t>The tools will be deployed on the </a:t>
            </a:r>
            <a:r>
              <a:rPr lang="en-US" b="1" dirty="0"/>
              <a:t>online portal </a:t>
            </a:r>
            <a:r>
              <a:rPr lang="en-US" b="1" dirty="0" err="1"/>
              <a:t>nanoHUB</a:t>
            </a:r>
            <a:r>
              <a:rPr lang="en-US" b="1" dirty="0"/>
              <a:t> </a:t>
            </a:r>
            <a:r>
              <a:rPr lang="en-US" dirty="0"/>
              <a:t>with computational codes on GitHub. The IU node will create and expand a vibrant community of nanotechnology users and developers.</a:t>
            </a:r>
          </a:p>
        </p:txBody>
      </p:sp>
    </p:spTree>
    <p:extLst>
      <p:ext uri="{BB962C8B-B14F-4D97-AF65-F5344CB8AC3E}">
        <p14:creationId xmlns:p14="http://schemas.microsoft.com/office/powerpoint/2010/main" val="374717127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A38E7E8-77C4-4FE3-8393-CB1CA33C8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9631"/>
            <a:ext cx="5490575" cy="23972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A8CE30-A973-49CB-997A-D02F82F5E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915" y="116741"/>
            <a:ext cx="3974606" cy="397460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62F5D5E-254F-4531-BA6A-B5A5F6F21BE5}"/>
              </a:ext>
            </a:extLst>
          </p:cNvPr>
          <p:cNvGrpSpPr/>
          <p:nvPr/>
        </p:nvGrpSpPr>
        <p:grpSpPr>
          <a:xfrm>
            <a:off x="5852522" y="0"/>
            <a:ext cx="6173946" cy="3220630"/>
            <a:chOff x="596347" y="566937"/>
            <a:chExt cx="10734261" cy="512620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9F9AC15-28D3-4FCD-9BC3-9F5AE52D87DD}"/>
                </a:ext>
              </a:extLst>
            </p:cNvPr>
            <p:cNvSpPr/>
            <p:nvPr/>
          </p:nvSpPr>
          <p:spPr>
            <a:xfrm>
              <a:off x="596347" y="566937"/>
              <a:ext cx="10734261" cy="5126202"/>
            </a:xfrm>
            <a:prstGeom prst="rect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 picture containing dome&#10;&#10;Description generated with high confidence">
              <a:extLst>
                <a:ext uri="{FF2B5EF4-FFF2-40B4-BE49-F238E27FC236}">
                  <a16:creationId xmlns:a16="http://schemas.microsoft.com/office/drawing/2014/main" id="{6367AB72-BD3F-4095-B5AC-C32DF2D5CA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753" y="1193425"/>
              <a:ext cx="3537345" cy="353734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48C9E75-7E0B-440D-9C79-C0BB0F1E2C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9487" y="659698"/>
              <a:ext cx="2026111" cy="4604800"/>
            </a:xfrm>
            <a:prstGeom prst="rect">
              <a:avLst/>
            </a:prstGeom>
          </p:spPr>
        </p:pic>
        <p:pic>
          <p:nvPicPr>
            <p:cNvPr id="8" name="Picture 7" descr="A picture containing building, dome&#10;&#10;Description generated with very high confidence">
              <a:extLst>
                <a:ext uri="{FF2B5EF4-FFF2-40B4-BE49-F238E27FC236}">
                  <a16:creationId xmlns:a16="http://schemas.microsoft.com/office/drawing/2014/main" id="{2FFA39E4-3AE6-4BF2-83F4-A5D15EAF8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3987" y="659698"/>
              <a:ext cx="2682296" cy="4604800"/>
            </a:xfrm>
            <a:prstGeom prst="rect">
              <a:avLst/>
            </a:prstGeom>
          </p:spPr>
        </p:pic>
      </p:grpSp>
      <p:pic>
        <p:nvPicPr>
          <p:cNvPr id="11" name="Picture 10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3DF6C9AF-CA99-4D6B-B12B-FFDFD5436C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590" y="3538331"/>
            <a:ext cx="7075939" cy="31941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84D3F0-9362-4382-A4FC-72600AA01AC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0" r="28569"/>
          <a:stretch/>
        </p:blipFill>
        <p:spPr>
          <a:xfrm>
            <a:off x="-123510" y="165271"/>
            <a:ext cx="1879482" cy="465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80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/>
          </p:cNvSpPr>
          <p:nvPr/>
        </p:nvSpPr>
        <p:spPr bwMode="auto">
          <a:xfrm>
            <a:off x="1694090" y="3884326"/>
            <a:ext cx="4098330" cy="45541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endParaRPr lang="en-US" sz="2500" dirty="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E4D863F-167C-4CBB-B18E-78CB17E93283}"/>
              </a:ext>
            </a:extLst>
          </p:cNvPr>
          <p:cNvSpPr txBox="1">
            <a:spLocks/>
          </p:cNvSpPr>
          <p:nvPr/>
        </p:nvSpPr>
        <p:spPr>
          <a:xfrm>
            <a:off x="1558138" y="130685"/>
            <a:ext cx="7622438" cy="1045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8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83AEBE-AB9A-4904-B347-884C919B6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19" y="0"/>
            <a:ext cx="10884407" cy="1104595"/>
          </a:xfrm>
        </p:spPr>
        <p:txBody>
          <a:bodyPr/>
          <a:lstStyle/>
          <a:p>
            <a:pPr algn="ctr"/>
            <a:r>
              <a:rPr lang="en-US" b="1" dirty="0"/>
              <a:t>Vision for Engineered </a:t>
            </a:r>
            <a:r>
              <a:rPr lang="en-US" b="1" dirty="0" err="1"/>
              <a:t>nanoBIO</a:t>
            </a:r>
            <a:r>
              <a:rPr lang="en-US" b="1" dirty="0"/>
              <a:t> Node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36042-26AC-4728-A680-B8FDBCB1A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619" y="848563"/>
            <a:ext cx="11052658" cy="554492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 its original formulation due to Feynman almost six decades back, nanotechnology began around a simple but powerful vision of a device engineered to write the entire Encyclopedia Britannica on the head of a pin.</a:t>
            </a:r>
          </a:p>
          <a:p>
            <a:r>
              <a:rPr lang="en-US" dirty="0"/>
              <a:t>The safe and successful application of nanotechnology in the biological realm demands an advance in the original vision of Feynman due to the inherent multiscale nature of biology. </a:t>
            </a:r>
          </a:p>
          <a:p>
            <a:pPr lvl="1"/>
            <a:r>
              <a:rPr lang="en-US" dirty="0"/>
              <a:t>Advance with Validated Computational and Data Science</a:t>
            </a:r>
          </a:p>
          <a:p>
            <a:r>
              <a:rPr lang="en-US" dirty="0"/>
              <a:t>Engineering of these </a:t>
            </a:r>
            <a:r>
              <a:rPr lang="en-US" dirty="0" err="1"/>
              <a:t>nanoBIO</a:t>
            </a:r>
            <a:r>
              <a:rPr lang="en-US" dirty="0"/>
              <a:t> devices must be based on the knowledge of how nanotechnology-based devices interact with biological systems at the bioenvironment, cell, tissue, and organ levels. </a:t>
            </a:r>
          </a:p>
          <a:p>
            <a:r>
              <a:rPr lang="en-US" dirty="0"/>
              <a:t>The Engineered </a:t>
            </a:r>
            <a:r>
              <a:rPr lang="en-US" dirty="0" err="1"/>
              <a:t>nanoBIO</a:t>
            </a:r>
            <a:r>
              <a:rPr lang="en-US" dirty="0"/>
              <a:t> node at Indiana University (IU) will develop a powerful set of integrated computational nanotechnology tools that address this complex, multiscale problem and facilitate the discovery of customized, efficient, and safe nanoscale devices for biological applications.</a:t>
            </a:r>
          </a:p>
          <a:p>
            <a:r>
              <a:rPr lang="en-US" dirty="0"/>
              <a:t>Collaborate with other NCN nodes and build NCN Network</a:t>
            </a:r>
          </a:p>
        </p:txBody>
      </p:sp>
    </p:spTree>
    <p:extLst>
      <p:ext uri="{BB962C8B-B14F-4D97-AF65-F5344CB8AC3E}">
        <p14:creationId xmlns:p14="http://schemas.microsoft.com/office/powerpoint/2010/main" val="418443990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F15720E-A2B4-45B2-9489-D1CF18EFC6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586148"/>
              </p:ext>
            </p:extLst>
          </p:nvPr>
        </p:nvGraphicFramePr>
        <p:xfrm>
          <a:off x="0" y="290694"/>
          <a:ext cx="12192000" cy="6567306"/>
        </p:xfrm>
        <a:graphic>
          <a:graphicData uri="http://schemas.openxmlformats.org/drawingml/2006/table">
            <a:tbl>
              <a:tblPr/>
              <a:tblGrid>
                <a:gridCol w="1996120">
                  <a:extLst>
                    <a:ext uri="{9D8B030D-6E8A-4147-A177-3AD203B41FA5}">
                      <a16:colId xmlns:a16="http://schemas.microsoft.com/office/drawing/2014/main" val="137330663"/>
                    </a:ext>
                  </a:extLst>
                </a:gridCol>
                <a:gridCol w="4050956">
                  <a:extLst>
                    <a:ext uri="{9D8B030D-6E8A-4147-A177-3AD203B41FA5}">
                      <a16:colId xmlns:a16="http://schemas.microsoft.com/office/drawing/2014/main" val="4244192293"/>
                    </a:ext>
                  </a:extLst>
                </a:gridCol>
                <a:gridCol w="1702573">
                  <a:extLst>
                    <a:ext uri="{9D8B030D-6E8A-4147-A177-3AD203B41FA5}">
                      <a16:colId xmlns:a16="http://schemas.microsoft.com/office/drawing/2014/main" val="3120688434"/>
                    </a:ext>
                  </a:extLst>
                </a:gridCol>
                <a:gridCol w="4442351">
                  <a:extLst>
                    <a:ext uri="{9D8B030D-6E8A-4147-A177-3AD203B41FA5}">
                      <a16:colId xmlns:a16="http://schemas.microsoft.com/office/drawing/2014/main" val="190296520"/>
                    </a:ext>
                  </a:extLst>
                </a:gridCol>
              </a:tblGrid>
              <a:tr h="30399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Name</a:t>
                      </a:r>
                      <a:endParaRPr lang="en-US" sz="1600">
                        <a:effectLst/>
                      </a:endParaRPr>
                    </a:p>
                  </a:txBody>
                  <a:tcPr marL="34956" marR="34956" marT="34956" marB="349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Expertise</a:t>
                      </a:r>
                      <a:endParaRPr lang="en-US" sz="1600" dirty="0">
                        <a:effectLst/>
                      </a:endParaRPr>
                    </a:p>
                  </a:txBody>
                  <a:tcPr marL="34956" marR="34956" marT="34956" marB="349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Role</a:t>
                      </a:r>
                      <a:endParaRPr lang="en-US" sz="1600" dirty="0">
                        <a:effectLst/>
                      </a:endParaRPr>
                    </a:p>
                  </a:txBody>
                  <a:tcPr marL="34956" marR="34956" marT="34956" marB="349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Contributions in the Node</a:t>
                      </a:r>
                      <a:endParaRPr lang="en-US" sz="1600" dirty="0">
                        <a:effectLst/>
                      </a:endParaRPr>
                    </a:p>
                  </a:txBody>
                  <a:tcPr marL="34956" marR="34956" marT="34956" marB="349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6347718"/>
                  </a:ext>
                </a:extLst>
              </a:tr>
              <a:tr h="77651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Geoffrey Fox</a:t>
                      </a:r>
                      <a:endParaRPr lang="en-US" sz="1600" dirty="0">
                        <a:effectLst/>
                      </a:endParaRPr>
                    </a:p>
                  </a:txBody>
                  <a:tcPr marL="34956" marR="34956" marT="34956" marB="349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Cyberinfrastructure, parallel computing, high-performance computing, computational physics, high-performance data analysis</a:t>
                      </a:r>
                      <a:endParaRPr lang="en-US" sz="1600" dirty="0">
                        <a:effectLst/>
                      </a:endParaRPr>
                    </a:p>
                  </a:txBody>
                  <a:tcPr marL="34956" marR="34956" marT="34956" marB="349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</a:t>
                      </a:r>
                      <a:endParaRPr lang="en-US" sz="1600" dirty="0">
                        <a:effectLst/>
                      </a:endParaRPr>
                    </a:p>
                  </a:txBody>
                  <a:tcPr marL="34956" marR="34956" marT="34956" marB="349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Overall management, tools for large data-set analysis and visualization, providing scalable platforms</a:t>
                      </a:r>
                      <a:endParaRPr lang="en-US" sz="1600" dirty="0">
                        <a:effectLst/>
                      </a:endParaRPr>
                    </a:p>
                  </a:txBody>
                  <a:tcPr marL="34956" marR="34956" marT="34956" marB="349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555508"/>
                  </a:ext>
                </a:extLst>
              </a:tr>
              <a:tr h="77651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Vikram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Jadhao</a:t>
                      </a:r>
                      <a:endParaRPr lang="en-US" sz="1600" dirty="0">
                        <a:effectLst/>
                      </a:endParaRPr>
                    </a:p>
                  </a:txBody>
                  <a:tcPr marL="34956" marR="34956" marT="34956" marB="349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Soft matter at the nanoscale, simulation of soft materials, charged soft matter</a:t>
                      </a:r>
                      <a:endParaRPr lang="en-US" sz="1600">
                        <a:effectLst/>
                      </a:endParaRPr>
                    </a:p>
                  </a:txBody>
                  <a:tcPr marL="34956" marR="34956" marT="34956" marB="349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Co-PI</a:t>
                      </a:r>
                      <a:endParaRPr lang="en-US" sz="1600">
                        <a:effectLst/>
                      </a:endParaRPr>
                    </a:p>
                  </a:txBody>
                  <a:tcPr marL="34956" marR="34956" marT="34956" marB="349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Tools for nanoscale device design and assembly, engineered nanoparticle response, cell-nanodevice interactions</a:t>
                      </a:r>
                      <a:endParaRPr lang="en-US" sz="1600">
                        <a:effectLst/>
                      </a:endParaRPr>
                    </a:p>
                  </a:txBody>
                  <a:tcPr marL="34956" marR="34956" marT="34956" marB="349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71041"/>
                  </a:ext>
                </a:extLst>
              </a:tr>
              <a:tr h="77651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Paul Macklin</a:t>
                      </a:r>
                      <a:endParaRPr lang="en-US" sz="1600" dirty="0">
                        <a:effectLst/>
                      </a:endParaRPr>
                    </a:p>
                  </a:txBody>
                  <a:tcPr marL="34956" marR="34956" marT="34956" marB="349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Computational models for multicellular systems, cancer modeling and simulation, bioengineering</a:t>
                      </a:r>
                      <a:endParaRPr lang="en-US" sz="1600" dirty="0">
                        <a:effectLst/>
                      </a:endParaRPr>
                    </a:p>
                  </a:txBody>
                  <a:tcPr marL="34956" marR="34956" marT="34956" marB="349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Co-PI</a:t>
                      </a:r>
                      <a:endParaRPr lang="en-US" sz="1600">
                        <a:effectLst/>
                      </a:endParaRPr>
                    </a:p>
                  </a:txBody>
                  <a:tcPr marL="34956" marR="34956" marT="34956" marB="349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Tools for cell-nanodevice interactions, nanoparticle-mediated multicellular engineering, cell phenotype libraries</a:t>
                      </a:r>
                      <a:endParaRPr lang="en-US" sz="1600">
                        <a:effectLst/>
                      </a:endParaRPr>
                    </a:p>
                  </a:txBody>
                  <a:tcPr marL="34956" marR="34956" marT="34956" marB="349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834523"/>
                  </a:ext>
                </a:extLst>
              </a:tr>
              <a:tr h="54025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James Glazier</a:t>
                      </a:r>
                      <a:endParaRPr lang="en-US" sz="1600" dirty="0">
                        <a:effectLst/>
                      </a:endParaRPr>
                    </a:p>
                  </a:txBody>
                  <a:tcPr marL="34956" marR="34956" marT="34956" marB="349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Developmental biology, multicellular networks, multiscale simulation</a:t>
                      </a:r>
                      <a:endParaRPr lang="en-US" sz="1600" dirty="0">
                        <a:effectLst/>
                      </a:endParaRPr>
                    </a:p>
                  </a:txBody>
                  <a:tcPr marL="34956" marR="34956" marT="34956" marB="349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Co-PI</a:t>
                      </a:r>
                      <a:endParaRPr lang="en-US" sz="1600" dirty="0">
                        <a:effectLst/>
                      </a:endParaRPr>
                    </a:p>
                  </a:txBody>
                  <a:tcPr marL="34956" marR="34956" marT="34956" marB="349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Tools for cell-nanodevice interactions, multicellular simulation, community building</a:t>
                      </a:r>
                      <a:endParaRPr lang="en-US" sz="1600" dirty="0">
                        <a:effectLst/>
                      </a:endParaRPr>
                    </a:p>
                  </a:txBody>
                  <a:tcPr marL="34956" marR="34956" marT="34956" marB="349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725118"/>
                  </a:ext>
                </a:extLst>
              </a:tr>
              <a:tr h="54025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Trevor Douglas</a:t>
                      </a:r>
                      <a:endParaRPr lang="en-US" sz="1600">
                        <a:effectLst/>
                      </a:endParaRPr>
                    </a:p>
                  </a:txBody>
                  <a:tcPr marL="34956" marR="34956" marT="34956" marB="349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Biomimetic materials design, virus nanoparticle assembly</a:t>
                      </a:r>
                      <a:endParaRPr lang="en-US" sz="1600">
                        <a:effectLst/>
                      </a:endParaRPr>
                    </a:p>
                  </a:txBody>
                  <a:tcPr marL="34956" marR="34956" marT="34956" marB="349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Co-PI</a:t>
                      </a:r>
                      <a:endParaRPr lang="en-US" sz="1600">
                        <a:effectLst/>
                      </a:endParaRPr>
                    </a:p>
                  </a:txBody>
                  <a:tcPr marL="34956" marR="34956" marT="34956" marB="349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Simulation tool-experiment linking, validation and improvement of computational tools</a:t>
                      </a:r>
                      <a:endParaRPr lang="en-US" sz="1600" dirty="0">
                        <a:effectLst/>
                      </a:endParaRPr>
                    </a:p>
                  </a:txBody>
                  <a:tcPr marL="34956" marR="34956" marT="34956" marB="349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7256795"/>
                  </a:ext>
                </a:extLst>
              </a:tr>
              <a:tr h="54025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Andy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Somogyi</a:t>
                      </a:r>
                      <a:endParaRPr lang="en-US" sz="1600" dirty="0">
                        <a:effectLst/>
                      </a:endParaRPr>
                    </a:p>
                  </a:txBody>
                  <a:tcPr marL="34956" marR="34956" marT="34956" marB="349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Computational modeling of cells, active matter</a:t>
                      </a:r>
                      <a:endParaRPr lang="en-US" sz="1600" dirty="0">
                        <a:effectLst/>
                      </a:endParaRPr>
                    </a:p>
                  </a:txBody>
                  <a:tcPr marL="34956" marR="34956" marT="34956" marB="349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Senior Personnel</a:t>
                      </a:r>
                      <a:endParaRPr lang="en-US" sz="1600" dirty="0">
                        <a:effectLst/>
                      </a:endParaRPr>
                    </a:p>
                  </a:txBody>
                  <a:tcPr marL="34956" marR="34956" marT="34956" marB="349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Tools for mechanics of nanodevice-cell system, nanoparticle-cell interaction</a:t>
                      </a:r>
                      <a:endParaRPr lang="en-US" sz="1600" dirty="0">
                        <a:effectLst/>
                      </a:endParaRPr>
                    </a:p>
                  </a:txBody>
                  <a:tcPr marL="34956" marR="34956" marT="34956" marB="349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500082"/>
                  </a:ext>
                </a:extLst>
              </a:tr>
              <a:tr h="54025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Eleftherios Garyfallidis</a:t>
                      </a:r>
                      <a:endParaRPr lang="en-US" sz="1600">
                        <a:effectLst/>
                      </a:endParaRPr>
                    </a:p>
                  </a:txBody>
                  <a:tcPr marL="34956" marR="34956" marT="34956" marB="349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Neuroimaging, scientific visualization, software community building</a:t>
                      </a:r>
                      <a:endParaRPr lang="en-US" sz="1600">
                        <a:effectLst/>
                      </a:endParaRPr>
                    </a:p>
                  </a:txBody>
                  <a:tcPr marL="34956" marR="34956" marT="34956" marB="349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Senior Personnel</a:t>
                      </a:r>
                      <a:endParaRPr lang="en-US" sz="1600">
                        <a:effectLst/>
                      </a:endParaRPr>
                    </a:p>
                  </a:txBody>
                  <a:tcPr marL="34956" marR="34956" marT="34956" marB="349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Building user community of the tools, tools for data visualization</a:t>
                      </a:r>
                      <a:endParaRPr lang="en-US" sz="1600">
                        <a:effectLst/>
                      </a:endParaRPr>
                    </a:p>
                  </a:txBody>
                  <a:tcPr marL="34956" marR="34956" marT="34956" marB="349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9238554"/>
                  </a:ext>
                </a:extLst>
              </a:tr>
              <a:tr h="30483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Marlon Pierce</a:t>
                      </a:r>
                      <a:endParaRPr lang="en-US" sz="1600">
                        <a:effectLst/>
                      </a:endParaRPr>
                    </a:p>
                  </a:txBody>
                  <a:tcPr marL="34956" marR="34956" marT="34956" marB="349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Science gateways, middleware platforms, </a:t>
                      </a:r>
                      <a:endParaRPr lang="en-US" sz="1600" dirty="0">
                        <a:effectLst/>
                      </a:endParaRPr>
                    </a:p>
                  </a:txBody>
                  <a:tcPr marL="34956" marR="34956" marT="34956" marB="349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Senior Personnel</a:t>
                      </a:r>
                      <a:endParaRPr lang="en-US" sz="1600">
                        <a:effectLst/>
                      </a:endParaRPr>
                    </a:p>
                  </a:txBody>
                  <a:tcPr marL="34956" marR="34956" marT="34956" marB="349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Integration of computational tools with nanoHUB</a:t>
                      </a:r>
                      <a:endParaRPr lang="en-US" sz="1600">
                        <a:effectLst/>
                      </a:endParaRPr>
                    </a:p>
                  </a:txBody>
                  <a:tcPr marL="34956" marR="34956" marT="34956" marB="349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5081648"/>
                  </a:ext>
                </a:extLst>
              </a:tr>
              <a:tr h="349234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Suresh Marru</a:t>
                      </a:r>
                      <a:endParaRPr lang="en-US" sz="1600">
                        <a:effectLst/>
                      </a:endParaRPr>
                    </a:p>
                  </a:txBody>
                  <a:tcPr marL="34956" marR="34956" marT="34956" marB="349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Software development, science gateways</a:t>
                      </a:r>
                      <a:endParaRPr lang="en-US" sz="1600">
                        <a:effectLst/>
                      </a:endParaRPr>
                    </a:p>
                  </a:txBody>
                  <a:tcPr marL="34956" marR="34956" marT="34956" marB="349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Senior Personnel</a:t>
                      </a:r>
                      <a:endParaRPr lang="en-US" sz="1600">
                        <a:effectLst/>
                      </a:endParaRPr>
                    </a:p>
                  </a:txBody>
                  <a:tcPr marL="34956" marR="34956" marT="34956" marB="349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Tool validation and delivery to nanoHUB</a:t>
                      </a:r>
                      <a:endParaRPr lang="en-US" sz="1600">
                        <a:effectLst/>
                      </a:endParaRPr>
                    </a:p>
                  </a:txBody>
                  <a:tcPr marL="34956" marR="34956" marT="34956" marB="349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7748422"/>
                  </a:ext>
                </a:extLst>
              </a:tr>
              <a:tr h="590144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Sudhakar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Pamidighantam</a:t>
                      </a:r>
                      <a:endParaRPr lang="en-US" sz="1600" dirty="0">
                        <a:effectLst/>
                      </a:endParaRPr>
                    </a:p>
                  </a:txBody>
                  <a:tcPr marL="34956" marR="34956" marT="34956" marB="349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Science gateways, XSEDE integration, scientific outreach</a:t>
                      </a:r>
                      <a:endParaRPr lang="en-US" sz="1600" dirty="0">
                        <a:effectLst/>
                      </a:endParaRPr>
                    </a:p>
                  </a:txBody>
                  <a:tcPr marL="34956" marR="34956" marT="34956" marB="349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Senior Personnel</a:t>
                      </a:r>
                      <a:endParaRPr lang="en-US" sz="1600" dirty="0">
                        <a:effectLst/>
                      </a:endParaRPr>
                    </a:p>
                  </a:txBody>
                  <a:tcPr marL="34956" marR="34956" marT="34956" marB="349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Tool optimization on XSEDE, Science Outreach</a:t>
                      </a:r>
                      <a:endParaRPr lang="en-US" sz="1600" dirty="0">
                        <a:effectLst/>
                      </a:endParaRPr>
                    </a:p>
                  </a:txBody>
                  <a:tcPr marL="34956" marR="34956" marT="34956" marB="349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336293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Laura Pettit</a:t>
                      </a:r>
                    </a:p>
                  </a:txBody>
                  <a:tcPr marL="34956" marR="34956" marT="34956" marB="349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Technical and Business Management</a:t>
                      </a:r>
                    </a:p>
                  </a:txBody>
                  <a:tcPr marL="34956" marR="34956" marT="34956" marB="349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</a:t>
                      </a:r>
                    </a:p>
                  </a:txBody>
                  <a:tcPr marL="34956" marR="34956" marT="34956" marB="349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 </a:t>
                      </a:r>
                      <a:r>
                        <a:rPr lang="en-US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nanoBIO</a:t>
                      </a: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Research Management</a:t>
                      </a:r>
                    </a:p>
                  </a:txBody>
                  <a:tcPr marL="34956" marR="34956" marT="34956" marB="349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472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314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941A7-2DD0-4655-813C-43A5CC1F5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43661"/>
          </a:xfrm>
        </p:spPr>
        <p:txBody>
          <a:bodyPr/>
          <a:lstStyle/>
          <a:p>
            <a:pPr algn="ctr"/>
            <a:r>
              <a:rPr lang="en-US" b="1" dirty="0"/>
              <a:t>Computational Tools: Engineered </a:t>
            </a:r>
            <a:r>
              <a:rPr lang="en-US" b="1" dirty="0" err="1"/>
              <a:t>nanoBIO</a:t>
            </a:r>
            <a:r>
              <a:rPr lang="en-US" b="1" dirty="0"/>
              <a:t> Node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35F21-C495-405E-8F1D-345F189C3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" y="1388668"/>
            <a:ext cx="5640019" cy="4946296"/>
          </a:xfrm>
          <a:ln w="127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sz="2500" dirty="0">
                <a:solidFill>
                  <a:srgbClr val="FF0000"/>
                </a:solidFill>
              </a:rPr>
              <a:t>ENBCT1. Nanoparticle Stabilization Lab (Year 2)</a:t>
            </a:r>
          </a:p>
          <a:p>
            <a:r>
              <a:rPr lang="en-US" sz="2500" dirty="0">
                <a:solidFill>
                  <a:srgbClr val="FF0000"/>
                </a:solidFill>
              </a:rPr>
              <a:t>ENBCT2. Ions in Nanoconfinement </a:t>
            </a:r>
            <a:br>
              <a:rPr lang="en-US" sz="2500" dirty="0">
                <a:solidFill>
                  <a:srgbClr val="FF0000"/>
                </a:solidFill>
              </a:rPr>
            </a:br>
            <a:r>
              <a:rPr lang="en-US" sz="2500" dirty="0">
                <a:solidFill>
                  <a:srgbClr val="FF0000"/>
                </a:solidFill>
              </a:rPr>
              <a:t>(Year 2)</a:t>
            </a:r>
          </a:p>
          <a:p>
            <a:r>
              <a:rPr lang="en-US" sz="2500" dirty="0"/>
              <a:t>ENBCT3. NP Shape Lab (Year 3)</a:t>
            </a:r>
          </a:p>
          <a:p>
            <a:r>
              <a:rPr lang="en-US" sz="2500" dirty="0"/>
              <a:t>ENBCT4. NP Self-Assembly Lab </a:t>
            </a:r>
          </a:p>
          <a:p>
            <a:r>
              <a:rPr lang="en-US" sz="2500" dirty="0"/>
              <a:t>ENBCT5. Ligand-NP Complex</a:t>
            </a:r>
          </a:p>
          <a:p>
            <a:r>
              <a:rPr lang="en-US" sz="2500" dirty="0"/>
              <a:t>ENBCT6. Faceted Nanoparticles</a:t>
            </a:r>
          </a:p>
          <a:p>
            <a:r>
              <a:rPr lang="en-US" sz="2500" dirty="0">
                <a:solidFill>
                  <a:srgbClr val="FF0000"/>
                </a:solidFill>
              </a:rPr>
              <a:t>ENBCT7. Nanodevice and Cell Simulator (Year 2)</a:t>
            </a:r>
          </a:p>
          <a:p>
            <a:r>
              <a:rPr lang="en-US" sz="2500" dirty="0"/>
              <a:t>ENBCT8. NP </a:t>
            </a:r>
            <a:r>
              <a:rPr lang="en-US" sz="2500" dirty="0" err="1"/>
              <a:t>Biotransport</a:t>
            </a:r>
            <a:endParaRPr lang="en-US" sz="2500" dirty="0"/>
          </a:p>
          <a:p>
            <a:r>
              <a:rPr lang="en-US" dirty="0"/>
              <a:t>ENBCT9. Nanodevice-Cell Phenotype Link</a:t>
            </a:r>
          </a:p>
          <a:p>
            <a:endParaRPr lang="en-US" sz="25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6057C6-212C-49A6-B264-2407C9E640BA}"/>
              </a:ext>
            </a:extLst>
          </p:cNvPr>
          <p:cNvSpPr txBox="1">
            <a:spLocks/>
          </p:cNvSpPr>
          <p:nvPr/>
        </p:nvSpPr>
        <p:spPr>
          <a:xfrm>
            <a:off x="5948810" y="1394874"/>
            <a:ext cx="6004891" cy="494009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dirty="0">
                <a:solidFill>
                  <a:srgbClr val="FF0000"/>
                </a:solidFill>
              </a:rPr>
              <a:t>ENBCT10. </a:t>
            </a:r>
            <a:r>
              <a:rPr lang="en-US" sz="2300" dirty="0" err="1">
                <a:solidFill>
                  <a:srgbClr val="FF0000"/>
                </a:solidFill>
              </a:rPr>
              <a:t>BioFVM:nanoBIO</a:t>
            </a:r>
            <a:r>
              <a:rPr lang="en-US" sz="2300" dirty="0">
                <a:solidFill>
                  <a:srgbClr val="FF0000"/>
                </a:solidFill>
              </a:rPr>
              <a:t> (Year 2)</a:t>
            </a:r>
          </a:p>
          <a:p>
            <a:r>
              <a:rPr lang="en-US" sz="2300" dirty="0">
                <a:solidFill>
                  <a:srgbClr val="FF0000"/>
                </a:solidFill>
              </a:rPr>
              <a:t>ENBCT11. </a:t>
            </a:r>
            <a:r>
              <a:rPr lang="en-US" sz="2300" dirty="0" err="1">
                <a:solidFill>
                  <a:srgbClr val="FF0000"/>
                </a:solidFill>
              </a:rPr>
              <a:t>PhysiCell</a:t>
            </a:r>
            <a:r>
              <a:rPr lang="en-US" sz="2300" dirty="0">
                <a:solidFill>
                  <a:srgbClr val="FF0000"/>
                </a:solidFill>
              </a:rPr>
              <a:t>: </a:t>
            </a:r>
            <a:r>
              <a:rPr lang="en-US" sz="2300" dirty="0" err="1">
                <a:solidFill>
                  <a:srgbClr val="FF0000"/>
                </a:solidFill>
              </a:rPr>
              <a:t>nanoBIO</a:t>
            </a:r>
            <a:r>
              <a:rPr lang="en-US" sz="2300" dirty="0">
                <a:solidFill>
                  <a:srgbClr val="FF0000"/>
                </a:solidFill>
              </a:rPr>
              <a:t> (Year 3)</a:t>
            </a:r>
          </a:p>
          <a:p>
            <a:r>
              <a:rPr lang="en-US" sz="2300" dirty="0"/>
              <a:t>ENBCT12. NP_MC Samples</a:t>
            </a:r>
          </a:p>
          <a:p>
            <a:r>
              <a:rPr lang="en-US" sz="2300" dirty="0"/>
              <a:t>ENBCT13. </a:t>
            </a:r>
            <a:r>
              <a:rPr lang="en-US" sz="2300" dirty="0" err="1"/>
              <a:t>MultiCellular_nanoBIOlogy</a:t>
            </a:r>
            <a:r>
              <a:rPr lang="en-US" sz="2300" dirty="0"/>
              <a:t> Suite</a:t>
            </a:r>
          </a:p>
          <a:p>
            <a:r>
              <a:rPr lang="en-US" sz="2300" dirty="0"/>
              <a:t>ENBCT14. </a:t>
            </a:r>
            <a:r>
              <a:rPr lang="en-US" sz="2300" dirty="0" err="1"/>
              <a:t>mcnanoBIOS:Education</a:t>
            </a:r>
            <a:r>
              <a:rPr lang="en-US" sz="2300" dirty="0"/>
              <a:t> Edition</a:t>
            </a:r>
          </a:p>
          <a:p>
            <a:r>
              <a:rPr lang="en-US" sz="2300" dirty="0">
                <a:solidFill>
                  <a:srgbClr val="FF0000"/>
                </a:solidFill>
              </a:rPr>
              <a:t>ENBCT15. Web Visualizer Time Series (Year 2)</a:t>
            </a:r>
          </a:p>
          <a:p>
            <a:r>
              <a:rPr lang="en-US" sz="2300" dirty="0"/>
              <a:t>ENBCT16. Molecular Simulation Data Analysis </a:t>
            </a:r>
          </a:p>
          <a:p>
            <a:r>
              <a:rPr lang="en-US" sz="2300" dirty="0"/>
              <a:t>ENBCT17. Highly Interactive 3D/4D Visualization</a:t>
            </a:r>
          </a:p>
          <a:p>
            <a:r>
              <a:rPr lang="en-US" sz="2300" dirty="0"/>
              <a:t>Other tools under study such as bulk transport and those from community</a:t>
            </a:r>
          </a:p>
        </p:txBody>
      </p:sp>
    </p:spTree>
    <p:extLst>
      <p:ext uri="{BB962C8B-B14F-4D97-AF65-F5344CB8AC3E}">
        <p14:creationId xmlns:p14="http://schemas.microsoft.com/office/powerpoint/2010/main" val="3403082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AD097-3A5C-410C-9485-08DA144CA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887"/>
            <a:ext cx="11953037" cy="1325563"/>
          </a:xfrm>
        </p:spPr>
        <p:txBody>
          <a:bodyPr/>
          <a:lstStyle/>
          <a:p>
            <a:r>
              <a:rPr lang="en-US" b="1" dirty="0"/>
              <a:t>Plan to Develop and Deploy the Computational Tool Deliverables to </a:t>
            </a:r>
            <a:r>
              <a:rPr lang="en-US" b="1" dirty="0" err="1"/>
              <a:t>nanoHUB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B68D3-AF3B-451C-866D-034629983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74494"/>
            <a:ext cx="12113971" cy="5021403"/>
          </a:xfrm>
        </p:spPr>
        <p:txBody>
          <a:bodyPr>
            <a:normAutofit fontScale="92500"/>
          </a:bodyPr>
          <a:lstStyle/>
          <a:p>
            <a:r>
              <a:rPr lang="en-US" dirty="0"/>
              <a:t>Initial Tool Development, Experimental validation, and Applications (Units: Tools)</a:t>
            </a:r>
          </a:p>
          <a:p>
            <a:r>
              <a:rPr lang="en-US" dirty="0"/>
              <a:t>Initial Tool Deployment (Units: Tools, Infrastructure)</a:t>
            </a:r>
          </a:p>
          <a:p>
            <a:r>
              <a:rPr lang="en-US" dirty="0"/>
              <a:t>Application Interface Development (Units: Tools, Infrastructure)</a:t>
            </a:r>
          </a:p>
          <a:p>
            <a:r>
              <a:rPr lang="en-US" dirty="0"/>
              <a:t>Testing, Validation, and Community Development (Units: Infrastructure, Tools)</a:t>
            </a:r>
          </a:p>
          <a:p>
            <a:pPr lvl="1"/>
            <a:r>
              <a:rPr lang="en-US" sz="2600" dirty="0"/>
              <a:t>Unit testing and solver validation built in to </a:t>
            </a:r>
            <a:r>
              <a:rPr lang="en-US" sz="2600"/>
              <a:t>tool development</a:t>
            </a:r>
            <a:endParaRPr lang="en-US" sz="2600" dirty="0"/>
          </a:p>
          <a:p>
            <a:pPr lvl="1"/>
            <a:r>
              <a:rPr lang="en-US" sz="2600" dirty="0"/>
              <a:t>Model validation harder and identified risk. So needs special attention</a:t>
            </a:r>
          </a:p>
          <a:p>
            <a:r>
              <a:rPr lang="en-US" dirty="0"/>
              <a:t>Deployment to HPC Systems and Benchmarking (Units: Infrastructure)</a:t>
            </a:r>
          </a:p>
          <a:p>
            <a:r>
              <a:rPr lang="en-US" dirty="0"/>
              <a:t>Development of Documentation and Curricula (Units: Tools, Infrastructure, Outreach)</a:t>
            </a:r>
          </a:p>
          <a:p>
            <a:r>
              <a:rPr lang="en-US" dirty="0"/>
              <a:t>Deployment on the </a:t>
            </a:r>
            <a:r>
              <a:rPr lang="en-US" dirty="0" err="1"/>
              <a:t>nanoHUB</a:t>
            </a:r>
            <a:r>
              <a:rPr lang="en-US" dirty="0"/>
              <a:t> (Units: Infrastructure, Tools)</a:t>
            </a:r>
          </a:p>
          <a:p>
            <a:r>
              <a:rPr lang="en-US" dirty="0"/>
              <a:t>Outreach, Community Development, and Ongoing Support (Units: Outreach, Tools)</a:t>
            </a:r>
          </a:p>
        </p:txBody>
      </p:sp>
    </p:spTree>
    <p:extLst>
      <p:ext uri="{BB962C8B-B14F-4D97-AF65-F5344CB8AC3E}">
        <p14:creationId xmlns:p14="http://schemas.microsoft.com/office/powerpoint/2010/main" val="3002518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88F60-8591-4C74-910B-29733EFB2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147"/>
            <a:ext cx="10515600" cy="99550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Infrastructure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F623C-B5B5-49C2-AE19-0EEE5B7DE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565" y="1170432"/>
            <a:ext cx="11477549" cy="5508346"/>
          </a:xfrm>
        </p:spPr>
        <p:txBody>
          <a:bodyPr>
            <a:normAutofit/>
          </a:bodyPr>
          <a:lstStyle/>
          <a:p>
            <a:r>
              <a:rPr lang="en-US" dirty="0"/>
              <a:t>Exploits  Indiana University expertise in parallel computing and portal (Science Gateway) middleware.</a:t>
            </a:r>
          </a:p>
          <a:p>
            <a:r>
              <a:rPr lang="en-US" dirty="0"/>
              <a:t>We plan to deliver simulation tools that will run in two modes. In their </a:t>
            </a:r>
            <a:r>
              <a:rPr lang="en-US" b="1" dirty="0"/>
              <a:t>education</a:t>
            </a:r>
            <a:r>
              <a:rPr lang="en-US" dirty="0"/>
              <a:t> (E) mode, tools will run on the </a:t>
            </a:r>
            <a:r>
              <a:rPr lang="en-US" dirty="0" err="1"/>
              <a:t>nanoHUB</a:t>
            </a:r>
            <a:r>
              <a:rPr lang="en-US" dirty="0"/>
              <a:t> platform and will in general lead to output in seconds/minutes and will require minimal computing power. In intensive </a:t>
            </a:r>
            <a:r>
              <a:rPr lang="en-US" b="1" dirty="0"/>
              <a:t>research </a:t>
            </a:r>
            <a:r>
              <a:rPr lang="en-US" dirty="0"/>
              <a:t>(R) mode, the tools will access platforms such as XSEDE to receive adequate computing power and </a:t>
            </a:r>
            <a:r>
              <a:rPr lang="en-US" dirty="0" err="1"/>
              <a:t>wallclock</a:t>
            </a:r>
            <a:r>
              <a:rPr lang="en-US" dirty="0"/>
              <a:t> times. </a:t>
            </a:r>
          </a:p>
          <a:p>
            <a:pPr lvl="1"/>
            <a:r>
              <a:rPr lang="en-US" dirty="0"/>
              <a:t>Parallelization of codes; use of GPU, KNL etc.</a:t>
            </a:r>
          </a:p>
          <a:p>
            <a:pPr lvl="1"/>
            <a:r>
              <a:rPr lang="en-US" dirty="0"/>
              <a:t>XSEDE as backend using “Science Gateway Institute” </a:t>
            </a:r>
            <a:r>
              <a:rPr lang="en-US" dirty="0" err="1"/>
              <a:t>Airavata</a:t>
            </a:r>
            <a:r>
              <a:rPr lang="en-US" dirty="0"/>
              <a:t>; use experience of </a:t>
            </a:r>
            <a:r>
              <a:rPr lang="en-US" dirty="0" err="1"/>
              <a:t>GridChem</a:t>
            </a:r>
            <a:r>
              <a:rPr lang="en-US" dirty="0"/>
              <a:t>(</a:t>
            </a:r>
            <a:r>
              <a:rPr lang="en-US" dirty="0" err="1"/>
              <a:t>SEAGrid</a:t>
            </a:r>
            <a:r>
              <a:rPr lang="en-US" dirty="0"/>
              <a:t>) with codes like LAMMPS</a:t>
            </a:r>
          </a:p>
          <a:p>
            <a:pPr lvl="1"/>
            <a:r>
              <a:rPr lang="en-US" dirty="0"/>
              <a:t>Multiple job workflows including parameter searches</a:t>
            </a:r>
          </a:p>
          <a:p>
            <a:pPr lvl="1"/>
            <a:r>
              <a:rPr lang="en-US" dirty="0"/>
              <a:t>Database and File storage of Intermediate results</a:t>
            </a:r>
          </a:p>
        </p:txBody>
      </p:sp>
    </p:spTree>
    <p:extLst>
      <p:ext uri="{BB962C8B-B14F-4D97-AF65-F5344CB8AC3E}">
        <p14:creationId xmlns:p14="http://schemas.microsoft.com/office/powerpoint/2010/main" val="3826225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AA368-2E2A-4527-A80E-A6B098F7C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16813"/>
          </a:xfrm>
        </p:spPr>
        <p:txBody>
          <a:bodyPr/>
          <a:lstStyle/>
          <a:p>
            <a:r>
              <a:rPr lang="en-US" dirty="0"/>
              <a:t>Major Outreach Activities: Engineered </a:t>
            </a:r>
            <a:r>
              <a:rPr lang="en-US" dirty="0" err="1"/>
              <a:t>nanoBIO</a:t>
            </a:r>
            <a:r>
              <a:rPr lang="en-US" dirty="0"/>
              <a:t> Node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EB2B2-C4A6-4DF2-8341-134AC9844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832" y="1130681"/>
            <a:ext cx="11758574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ENBO1 - ENBO4. Engineered </a:t>
            </a:r>
            <a:r>
              <a:rPr lang="en-US" dirty="0" err="1"/>
              <a:t>nanoBIO</a:t>
            </a:r>
            <a:r>
              <a:rPr lang="en-US" dirty="0"/>
              <a:t> Workshop with Materials on </a:t>
            </a:r>
            <a:r>
              <a:rPr lang="en-US" dirty="0" err="1"/>
              <a:t>nanoHUB</a:t>
            </a:r>
            <a:r>
              <a:rPr lang="en-US" dirty="0"/>
              <a:t>  from Years 1, 2, 3, and 4</a:t>
            </a:r>
          </a:p>
          <a:p>
            <a:r>
              <a:rPr lang="en-US" dirty="0"/>
              <a:t>ENBO5 - ENBO10. ISE Undergraduate and Graduate Summer Research Program with Reports (5 years)</a:t>
            </a:r>
          </a:p>
          <a:p>
            <a:r>
              <a:rPr lang="en-US" dirty="0"/>
              <a:t>ENBO11. Conference Posters, ISE Colloquia, General Presentations</a:t>
            </a:r>
          </a:p>
          <a:p>
            <a:r>
              <a:rPr lang="en-US" dirty="0"/>
              <a:t>ENBO12. Course Materials (Lectures, Online Videos) Developed In-house and by the Community</a:t>
            </a:r>
          </a:p>
          <a:p>
            <a:r>
              <a:rPr lang="en-US" dirty="0"/>
              <a:t>ENBO13. GitHub Contributions and Issues Activity, and User and Developer Community</a:t>
            </a:r>
          </a:p>
          <a:p>
            <a:r>
              <a:rPr lang="en-US" dirty="0"/>
              <a:t>ENBO14. Nucleating and Supporting Global Community of ENBCT Developers and Validators</a:t>
            </a:r>
          </a:p>
        </p:txBody>
      </p:sp>
    </p:spTree>
    <p:extLst>
      <p:ext uri="{BB962C8B-B14F-4D97-AF65-F5344CB8AC3E}">
        <p14:creationId xmlns:p14="http://schemas.microsoft.com/office/powerpoint/2010/main" val="2932740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A5782-774A-4753-A061-84B9C837E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2" y="0"/>
            <a:ext cx="12136527" cy="943661"/>
          </a:xfrm>
        </p:spPr>
        <p:txBody>
          <a:bodyPr/>
          <a:lstStyle/>
          <a:p>
            <a:pPr algn="ctr"/>
            <a:r>
              <a:rPr lang="en-US" b="1" dirty="0"/>
              <a:t>Evaluation Metrics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72D62-D475-4AFB-A5A0-16017A754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277" y="1111911"/>
            <a:ext cx="10515600" cy="53327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Explicit Community Resource </a:t>
            </a:r>
            <a:r>
              <a:rPr lang="en-US" u="sng" dirty="0" err="1"/>
              <a:t>NanoHUB</a:t>
            </a:r>
            <a:r>
              <a:rPr lang="en-US" u="sng" dirty="0"/>
              <a:t> deliverables ENBCT ENBO </a:t>
            </a:r>
            <a:br>
              <a:rPr lang="en-US" u="sng" dirty="0"/>
            </a:br>
            <a:endParaRPr lang="en-US" b="1" dirty="0"/>
          </a:p>
          <a:p>
            <a:r>
              <a:rPr lang="en-US" dirty="0"/>
              <a:t>Artifact available on </a:t>
            </a:r>
            <a:r>
              <a:rPr lang="en-US" dirty="0" err="1"/>
              <a:t>NanoHUB</a:t>
            </a:r>
            <a:endParaRPr lang="en-US" dirty="0"/>
          </a:p>
          <a:p>
            <a:r>
              <a:rPr lang="en-US" dirty="0"/>
              <a:t>Validation of Artifact </a:t>
            </a:r>
          </a:p>
          <a:p>
            <a:r>
              <a:rPr lang="en-US" dirty="0"/>
              <a:t>Number of Users</a:t>
            </a:r>
          </a:p>
          <a:p>
            <a:r>
              <a:rPr lang="en-US" dirty="0"/>
              <a:t>User Input and Our Response</a:t>
            </a:r>
          </a:p>
          <a:p>
            <a:r>
              <a:rPr lang="en-US" dirty="0"/>
              <a:t>Reliability of Artifact</a:t>
            </a:r>
          </a:p>
          <a:p>
            <a:r>
              <a:rPr lang="en-US" dirty="0"/>
              <a:t>Number of Citations</a:t>
            </a:r>
          </a:p>
          <a:p>
            <a:r>
              <a:rPr lang="en-US" dirty="0"/>
              <a:t>Amount of Course Use (internal and external)</a:t>
            </a:r>
          </a:p>
          <a:p>
            <a:r>
              <a:rPr lang="en-US" dirty="0"/>
              <a:t>Professional Evaluation</a:t>
            </a:r>
          </a:p>
          <a:p>
            <a:r>
              <a:rPr lang="en-US" dirty="0"/>
              <a:t>(Other) Available Cyber Platform Metrics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650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</TotalTime>
  <Words>1202</Words>
  <Application>Microsoft Office PowerPoint</Application>
  <PresentationFormat>Widescreen</PresentationFormat>
  <Paragraphs>235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Helvetica</vt:lpstr>
      <vt:lpstr>Times New Roman</vt:lpstr>
      <vt:lpstr>Office Theme</vt:lpstr>
      <vt:lpstr>1_Office Theme</vt:lpstr>
      <vt:lpstr>Engineered nanoBIO Node at Indiana University</vt:lpstr>
      <vt:lpstr>PowerPoint Presentation</vt:lpstr>
      <vt:lpstr>Vision for Engineered nanoBIO Node</vt:lpstr>
      <vt:lpstr>PowerPoint Presentation</vt:lpstr>
      <vt:lpstr>Computational Tools: Engineered nanoBIO Node</vt:lpstr>
      <vt:lpstr>Plan to Develop and Deploy the Computational Tool Deliverables to nanoHUB</vt:lpstr>
      <vt:lpstr>Infrastructure Activities</vt:lpstr>
      <vt:lpstr>Major Outreach Activities: Engineered nanoBIO Node</vt:lpstr>
      <vt:lpstr>Evaluation Metrics I</vt:lpstr>
      <vt:lpstr>Evaluation Metrics II</vt:lpstr>
      <vt:lpstr>PowerPoint Presentation</vt:lpstr>
      <vt:lpstr>Engineered nanoBIO node Management Structure</vt:lpstr>
      <vt:lpstr>Funded Activity Areas</vt:lpstr>
      <vt:lpstr>Objectives of Engineered nanoBIO Node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Vikram Jadhao</dc:creator>
  <cp:lastModifiedBy>Geoffrey Fox</cp:lastModifiedBy>
  <cp:revision>68</cp:revision>
  <dcterms:created xsi:type="dcterms:W3CDTF">2017-10-15T03:33:11Z</dcterms:created>
  <dcterms:modified xsi:type="dcterms:W3CDTF">2017-10-17T20:00:15Z</dcterms:modified>
</cp:coreProperties>
</file>