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52"/>
  </p:notesMasterIdLst>
  <p:sldIdLst>
    <p:sldId id="256" r:id="rId2"/>
    <p:sldId id="702" r:id="rId3"/>
    <p:sldId id="566" r:id="rId4"/>
    <p:sldId id="589" r:id="rId5"/>
    <p:sldId id="703" r:id="rId6"/>
    <p:sldId id="704" r:id="rId7"/>
    <p:sldId id="711" r:id="rId8"/>
    <p:sldId id="569" r:id="rId9"/>
    <p:sldId id="690" r:id="rId10"/>
    <p:sldId id="516" r:id="rId11"/>
    <p:sldId id="662" r:id="rId12"/>
    <p:sldId id="644" r:id="rId13"/>
    <p:sldId id="651" r:id="rId14"/>
    <p:sldId id="687" r:id="rId15"/>
    <p:sldId id="701" r:id="rId16"/>
    <p:sldId id="670" r:id="rId17"/>
    <p:sldId id="650" r:id="rId18"/>
    <p:sldId id="619" r:id="rId19"/>
    <p:sldId id="673" r:id="rId20"/>
    <p:sldId id="700" r:id="rId21"/>
    <p:sldId id="712" r:id="rId22"/>
    <p:sldId id="714" r:id="rId23"/>
    <p:sldId id="636" r:id="rId24"/>
    <p:sldId id="637" r:id="rId25"/>
    <p:sldId id="663" r:id="rId26"/>
    <p:sldId id="631" r:id="rId27"/>
    <p:sldId id="632" r:id="rId28"/>
    <p:sldId id="620" r:id="rId29"/>
    <p:sldId id="622" r:id="rId30"/>
    <p:sldId id="623" r:id="rId31"/>
    <p:sldId id="624" r:id="rId32"/>
    <p:sldId id="657" r:id="rId33"/>
    <p:sldId id="615" r:id="rId34"/>
    <p:sldId id="688" r:id="rId35"/>
    <p:sldId id="616" r:id="rId36"/>
    <p:sldId id="716" r:id="rId37"/>
    <p:sldId id="594" r:id="rId38"/>
    <p:sldId id="473" r:id="rId39"/>
    <p:sldId id="470" r:id="rId40"/>
    <p:sldId id="707" r:id="rId41"/>
    <p:sldId id="539" r:id="rId42"/>
    <p:sldId id="541" r:id="rId43"/>
    <p:sldId id="710" r:id="rId44"/>
    <p:sldId id="646" r:id="rId45"/>
    <p:sldId id="647" r:id="rId46"/>
    <p:sldId id="691" r:id="rId47"/>
    <p:sldId id="666" r:id="rId48"/>
    <p:sldId id="692" r:id="rId49"/>
    <p:sldId id="693" r:id="rId50"/>
    <p:sldId id="66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9900"/>
    <a:srgbClr val="00B0F0"/>
    <a:srgbClr val="0000FF"/>
    <a:srgbClr val="DEE7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9" autoAdjust="0"/>
    <p:restoredTop sz="78731" autoAdjust="0"/>
  </p:normalViewPr>
  <p:slideViewPr>
    <p:cSldViewPr>
      <p:cViewPr varScale="1">
        <p:scale>
          <a:sx n="90" d="100"/>
          <a:sy n="90" d="100"/>
        </p:scale>
        <p:origin x="-1218" y="-102"/>
      </p:cViewPr>
      <p:guideLst>
        <p:guide orient="horz" pos="2160"/>
        <p:guide pos="2880"/>
      </p:guideLst>
    </p:cSldViewPr>
  </p:slideViewPr>
  <p:notesTextViewPr>
    <p:cViewPr>
      <p:scale>
        <a:sx n="125" d="100"/>
        <a:sy n="125"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academic\phd\Publications\eScience2009\eScience_performan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Research\pariwise-distance-scalability-idp-drya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1600"/>
            </a:pPr>
            <a:r>
              <a:rPr lang="en-US" sz="1400" dirty="0"/>
              <a:t>Time to process 1280 files each with ~375 sequences</a:t>
            </a:r>
          </a:p>
        </c:rich>
      </c:tx>
      <c:layout>
        <c:manualLayout>
          <c:xMode val="edge"/>
          <c:yMode val="edge"/>
          <c:x val="0.20578986220472442"/>
          <c:y val="2.8571428571428612E-2"/>
        </c:manualLayout>
      </c:layout>
    </c:title>
    <c:plotArea>
      <c:layout>
        <c:manualLayout>
          <c:layoutTarget val="inner"/>
          <c:xMode val="edge"/>
          <c:yMode val="edge"/>
          <c:x val="0.22606593818630064"/>
          <c:y val="0.22025778027746698"/>
          <c:w val="0.67189324548718121"/>
          <c:h val="0.68321459817522756"/>
        </c:manualLayout>
      </c:layout>
      <c:barChart>
        <c:barDir val="col"/>
        <c:grouping val="clustered"/>
        <c:ser>
          <c:idx val="0"/>
          <c:order val="0"/>
          <c:tx>
            <c:v>Hadoop</c:v>
          </c:tx>
          <c:cat>
            <c:strRef>
              <c:f>'Cap3'!$J$12:$K$12</c:f>
              <c:strCache>
                <c:ptCount val="2"/>
                <c:pt idx="0">
                  <c:v>Hadoop</c:v>
                </c:pt>
                <c:pt idx="1">
                  <c:v>Dryad</c:v>
                </c:pt>
              </c:strCache>
            </c:strRef>
          </c:cat>
          <c:val>
            <c:numRef>
              <c:f>'Cap3'!$J$17</c:f>
              <c:numCache>
                <c:formatCode>General</c:formatCode>
                <c:ptCount val="1"/>
                <c:pt idx="0">
                  <c:v>573.00099999999998</c:v>
                </c:pt>
              </c:numCache>
            </c:numRef>
          </c:val>
        </c:ser>
        <c:ser>
          <c:idx val="1"/>
          <c:order val="1"/>
          <c:tx>
            <c:v>DryadLINQ</c:v>
          </c:tx>
          <c:cat>
            <c:strRef>
              <c:f>'Cap3'!$J$12:$K$12</c:f>
              <c:strCache>
                <c:ptCount val="2"/>
                <c:pt idx="0">
                  <c:v>Hadoop</c:v>
                </c:pt>
                <c:pt idx="1">
                  <c:v>Dryad</c:v>
                </c:pt>
              </c:strCache>
            </c:strRef>
          </c:cat>
          <c:val>
            <c:numRef>
              <c:f>'Cap3'!$K$17</c:f>
              <c:numCache>
                <c:formatCode>General</c:formatCode>
                <c:ptCount val="1"/>
                <c:pt idx="0">
                  <c:v>478.69299999999993</c:v>
                </c:pt>
              </c:numCache>
            </c:numRef>
          </c:val>
        </c:ser>
        <c:axId val="202790400"/>
        <c:axId val="202791936"/>
      </c:barChart>
      <c:catAx>
        <c:axId val="202790400"/>
        <c:scaling>
          <c:orientation val="minMax"/>
        </c:scaling>
        <c:delete val="1"/>
        <c:axPos val="b"/>
        <c:numFmt formatCode="General" sourceLinked="1"/>
        <c:majorTickMark val="none"/>
        <c:tickLblPos val="none"/>
        <c:crossAx val="202791936"/>
        <c:crosses val="autoZero"/>
        <c:auto val="1"/>
        <c:lblAlgn val="ctr"/>
        <c:lblOffset val="100"/>
      </c:catAx>
      <c:valAx>
        <c:axId val="202791936"/>
        <c:scaling>
          <c:orientation val="minMax"/>
          <c:min val="0"/>
        </c:scaling>
        <c:axPos val="l"/>
        <c:majorGridlines/>
        <c:title>
          <c:tx>
            <c:rich>
              <a:bodyPr/>
              <a:lstStyle/>
              <a:p>
                <a:pPr>
                  <a:defRPr sz="1400"/>
                </a:pPr>
                <a:r>
                  <a:rPr lang="en-US" sz="1400" dirty="0"/>
                  <a:t>Average </a:t>
                </a:r>
                <a:r>
                  <a:rPr lang="en-US" sz="1400" dirty="0" smtClean="0"/>
                  <a:t>Time (Seconds)</a:t>
                </a:r>
                <a:endParaRPr lang="en-US" sz="1400" dirty="0"/>
              </a:p>
            </c:rich>
          </c:tx>
        </c:title>
        <c:numFmt formatCode="General" sourceLinked="1"/>
        <c:majorTickMark val="none"/>
        <c:tickLblPos val="nextTo"/>
        <c:txPr>
          <a:bodyPr/>
          <a:lstStyle/>
          <a:p>
            <a:pPr>
              <a:defRPr sz="1200"/>
            </a:pPr>
            <a:endParaRPr lang="en-US"/>
          </a:p>
        </c:txPr>
        <c:crossAx val="202790400"/>
        <c:crosses val="autoZero"/>
        <c:crossBetween val="between"/>
      </c:valAx>
    </c:plotArea>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0.15081821294077374"/>
          <c:y val="7.4548702245552684E-2"/>
          <c:w val="0.82137328805463306"/>
          <c:h val="0.79822506561679785"/>
        </c:manualLayout>
      </c:layout>
      <c:barChart>
        <c:barDir val="col"/>
        <c:grouping val="clustered"/>
        <c:ser>
          <c:idx val="0"/>
          <c:order val="0"/>
          <c:tx>
            <c:v>DryadLINQ</c:v>
          </c:tx>
          <c:cat>
            <c:numRef>
              <c:f>Sheet1!$A$1:$A$2</c:f>
              <c:numCache>
                <c:formatCode>0</c:formatCode>
                <c:ptCount val="2"/>
                <c:pt idx="0">
                  <c:v>35339</c:v>
                </c:pt>
                <c:pt idx="1">
                  <c:v>50000</c:v>
                </c:pt>
              </c:numCache>
            </c:numRef>
          </c:cat>
          <c:val>
            <c:numRef>
              <c:f>Sheet1!$B$1:$B$2</c:f>
              <c:numCache>
                <c:formatCode>0</c:formatCode>
                <c:ptCount val="2"/>
                <c:pt idx="0">
                  <c:v>8510.4749999997821</c:v>
                </c:pt>
                <c:pt idx="1">
                  <c:v>17200.413</c:v>
                </c:pt>
              </c:numCache>
            </c:numRef>
          </c:val>
        </c:ser>
        <c:ser>
          <c:idx val="1"/>
          <c:order val="1"/>
          <c:tx>
            <c:v>MPI</c:v>
          </c:tx>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axId val="211135104"/>
        <c:axId val="220395392"/>
      </c:barChart>
      <c:catAx>
        <c:axId val="211135104"/>
        <c:scaling>
          <c:orientation val="minMax"/>
        </c:scaling>
        <c:axPos val="b"/>
        <c:numFmt formatCode="0" sourceLinked="1"/>
        <c:tickLblPos val="nextTo"/>
        <c:txPr>
          <a:bodyPr/>
          <a:lstStyle/>
          <a:p>
            <a:pPr>
              <a:defRPr sz="1200"/>
            </a:pPr>
            <a:endParaRPr lang="en-US"/>
          </a:p>
        </c:txPr>
        <c:crossAx val="220395392"/>
        <c:crosses val="autoZero"/>
        <c:auto val="1"/>
        <c:lblAlgn val="ctr"/>
        <c:lblOffset val="100"/>
      </c:catAx>
      <c:valAx>
        <c:axId val="220395392"/>
        <c:scaling>
          <c:orientation val="minMax"/>
        </c:scaling>
        <c:axPos val="l"/>
        <c:majorGridlines/>
        <c:numFmt formatCode="0" sourceLinked="1"/>
        <c:tickLblPos val="nextTo"/>
        <c:txPr>
          <a:bodyPr/>
          <a:lstStyle/>
          <a:p>
            <a:pPr>
              <a:defRPr sz="1200"/>
            </a:pPr>
            <a:endParaRPr lang="en-US"/>
          </a:p>
        </c:txPr>
        <c:crossAx val="211135104"/>
        <c:crosses val="autoZero"/>
        <c:crossBetween val="between"/>
      </c:valAx>
    </c:plotArea>
    <c:legend>
      <c:legendPos val="r"/>
      <c:layout>
        <c:manualLayout>
          <c:xMode val="edge"/>
          <c:yMode val="edge"/>
          <c:x val="0.19739632545931771"/>
          <c:y val="6.368427736855474E-2"/>
          <c:w val="0.32490354330709104"/>
          <c:h val="0.19694564389128982"/>
        </c:manualLayout>
      </c:layout>
      <c:spPr>
        <a:solidFill>
          <a:schemeClr val="bg1"/>
        </a:solidFill>
        <a:ln>
          <a:solidFill>
            <a:schemeClr val="tx1"/>
          </a:solidFill>
        </a:ln>
      </c:spPr>
      <c:txPr>
        <a:bodyPr/>
        <a:lstStyle/>
        <a:p>
          <a:pPr>
            <a:defRPr sz="1200"/>
          </a:pPr>
          <a:endParaRPr lang="en-US"/>
        </a:p>
      </c:txP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sz="1400"/>
            </a:pPr>
            <a:r>
              <a:rPr lang="en-US" sz="1400" b="0" dirty="0" smtClean="0"/>
              <a:t>Randomly </a:t>
            </a:r>
            <a:r>
              <a:rPr lang="en-US" sz="1400" b="0" dirty="0"/>
              <a:t>Distributed </a:t>
            </a:r>
            <a:r>
              <a:rPr lang="en-US" sz="1400" b="0" dirty="0" smtClean="0"/>
              <a:t>Inhomogeneous </a:t>
            </a:r>
            <a:r>
              <a:rPr lang="en-US" sz="1400" b="0" dirty="0"/>
              <a:t>Data </a:t>
            </a:r>
          </a:p>
          <a:p>
            <a:pPr>
              <a:defRPr sz="1400"/>
            </a:pPr>
            <a:r>
              <a:rPr lang="en-US" sz="1400" b="0" dirty="0"/>
              <a:t>Mean: 400,  Dataset Size: 10000</a:t>
            </a:r>
          </a:p>
        </c:rich>
      </c:tx>
      <c:layout>
        <c:manualLayout>
          <c:xMode val="edge"/>
          <c:yMode val="edge"/>
          <c:x val="0.29369318181818183"/>
          <c:y val="4.9405007729420317E-2"/>
        </c:manualLayout>
      </c:layout>
    </c:title>
    <c:plotArea>
      <c:layout/>
      <c:scatterChart>
        <c:scatterStyle val="lineMarker"/>
        <c:ser>
          <c:idx val="0"/>
          <c:order val="0"/>
          <c:tx>
            <c:strRef>
              <c:f>Inhomogeneous_idp!$G$14</c:f>
              <c:strCache>
                <c:ptCount val="1"/>
                <c:pt idx="0">
                  <c:v>DryadLinq SWG</c:v>
                </c:pt>
              </c:strCache>
            </c:strRef>
          </c:tx>
          <c:xVal>
            <c:numRef>
              <c:f>Inhomogeneous_idp!$C$15:$C$21</c:f>
              <c:numCache>
                <c:formatCode>General</c:formatCode>
                <c:ptCount val="7"/>
                <c:pt idx="0">
                  <c:v>0</c:v>
                </c:pt>
                <c:pt idx="1">
                  <c:v>50</c:v>
                </c:pt>
                <c:pt idx="2">
                  <c:v>100</c:v>
                </c:pt>
                <c:pt idx="3">
                  <c:v>150</c:v>
                </c:pt>
                <c:pt idx="4">
                  <c:v>187</c:v>
                </c:pt>
                <c:pt idx="5">
                  <c:v>224.89000000000001</c:v>
                </c:pt>
                <c:pt idx="6">
                  <c:v>255</c:v>
                </c:pt>
              </c:numCache>
            </c:numRef>
          </c:xVal>
          <c:yVal>
            <c:numRef>
              <c:f>Inhomogeneous_idp!$G$15:$G$21</c:f>
              <c:numCache>
                <c:formatCode>General</c:formatCode>
                <c:ptCount val="7"/>
                <c:pt idx="0">
                  <c:v>1712.147091691473</c:v>
                </c:pt>
                <c:pt idx="1">
                  <c:v>1707.4143089295108</c:v>
                </c:pt>
                <c:pt idx="2">
                  <c:v>1689.3589530193292</c:v>
                </c:pt>
                <c:pt idx="3">
                  <c:v>1743.9106906609011</c:v>
                </c:pt>
                <c:pt idx="4">
                  <c:v>1737.7260508952231</c:v>
                </c:pt>
                <c:pt idx="5">
                  <c:v>1711.2448479058048</c:v>
                </c:pt>
                <c:pt idx="6">
                  <c:v>1769.5359141793408</c:v>
                </c:pt>
              </c:numCache>
            </c:numRef>
          </c:yVal>
        </c:ser>
        <c:ser>
          <c:idx val="1"/>
          <c:order val="1"/>
          <c:tx>
            <c:strRef>
              <c:f>Inhomogeneous_idp!$F$27</c:f>
              <c:strCache>
                <c:ptCount val="1"/>
                <c:pt idx="0">
                  <c:v>Hadoop SWG</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Inhomogeneous_idp!$F$28:$F$33</c:f>
              <c:numCache>
                <c:formatCode>General</c:formatCode>
                <c:ptCount val="6"/>
                <c:pt idx="0">
                  <c:v>1662.077</c:v>
                </c:pt>
                <c:pt idx="1">
                  <c:v>1637.6239999999998</c:v>
                </c:pt>
                <c:pt idx="2">
                  <c:v>1618.5170000000001</c:v>
                </c:pt>
                <c:pt idx="3">
                  <c:v>1631.463</c:v>
                </c:pt>
                <c:pt idx="4">
                  <c:v>1619.9356016916718</c:v>
                </c:pt>
                <c:pt idx="5">
                  <c:v>1564.9378321640511</c:v>
                </c:pt>
              </c:numCache>
            </c:numRef>
          </c:yVal>
        </c:ser>
        <c:ser>
          <c:idx val="2"/>
          <c:order val="2"/>
          <c:tx>
            <c:strRef>
              <c:f>Inhomogeneous_idp!$H$27</c:f>
              <c:strCache>
                <c:ptCount val="1"/>
                <c:pt idx="0">
                  <c:v>Hadoop SWG on VM</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Inhomogeneous_idp!$H$28:$H$33</c:f>
              <c:numCache>
                <c:formatCode>General</c:formatCode>
                <c:ptCount val="6"/>
                <c:pt idx="0">
                  <c:v>1786.8619999999999</c:v>
                </c:pt>
                <c:pt idx="1">
                  <c:v>1837.9370000000001</c:v>
                </c:pt>
                <c:pt idx="2">
                  <c:v>1830.377</c:v>
                </c:pt>
                <c:pt idx="3">
                  <c:v>1833.492</c:v>
                </c:pt>
                <c:pt idx="4">
                  <c:v>1824.4357939254232</c:v>
                </c:pt>
                <c:pt idx="5">
                  <c:v>1761.6188710969957</c:v>
                </c:pt>
              </c:numCache>
            </c:numRef>
          </c:yVal>
        </c:ser>
        <c:axId val="237807488"/>
        <c:axId val="237813760"/>
      </c:scatterChart>
      <c:valAx>
        <c:axId val="237807488"/>
        <c:scaling>
          <c:orientation val="minMax"/>
        </c:scaling>
        <c:axPos val="b"/>
        <c:title>
          <c:tx>
            <c:rich>
              <a:bodyPr/>
              <a:lstStyle/>
              <a:p>
                <a:pPr>
                  <a:defRPr/>
                </a:pPr>
                <a:r>
                  <a:rPr lang="en-US"/>
                  <a:t>Standard Deviation</a:t>
                </a:r>
              </a:p>
            </c:rich>
          </c:tx>
          <c:layout>
            <c:manualLayout>
              <c:xMode val="edge"/>
              <c:yMode val="edge"/>
              <c:x val="0.42637488133132762"/>
              <c:y val="0.80371152469578133"/>
            </c:manualLayout>
          </c:layout>
        </c:title>
        <c:numFmt formatCode="General" sourceLinked="1"/>
        <c:majorTickMark val="none"/>
        <c:tickLblPos val="nextTo"/>
        <c:txPr>
          <a:bodyPr/>
          <a:lstStyle/>
          <a:p>
            <a:pPr>
              <a:defRPr sz="1400"/>
            </a:pPr>
            <a:endParaRPr lang="en-US"/>
          </a:p>
        </c:txPr>
        <c:crossAx val="237813760"/>
        <c:crosses val="autoZero"/>
        <c:crossBetween val="midCat"/>
      </c:valAx>
      <c:valAx>
        <c:axId val="237813760"/>
        <c:scaling>
          <c:orientation val="minMax"/>
          <c:min val="1500"/>
        </c:scaling>
        <c:axPos val="l"/>
        <c:majorGridlines/>
        <c:title>
          <c:tx>
            <c:rich>
              <a:bodyPr/>
              <a:lstStyle/>
              <a:p>
                <a:pPr>
                  <a:defRPr/>
                </a:pPr>
                <a:r>
                  <a:rPr lang="en-US"/>
                  <a:t>Time (s)</a:t>
                </a:r>
              </a:p>
            </c:rich>
          </c:tx>
          <c:layout/>
        </c:title>
        <c:numFmt formatCode="General" sourceLinked="1"/>
        <c:majorTickMark val="none"/>
        <c:tickLblPos val="nextTo"/>
        <c:txPr>
          <a:bodyPr/>
          <a:lstStyle/>
          <a:p>
            <a:pPr>
              <a:defRPr sz="1400"/>
            </a:pPr>
            <a:endParaRPr lang="en-US"/>
          </a:p>
        </c:txPr>
        <c:crossAx val="237807488"/>
        <c:crosses val="autoZero"/>
        <c:crossBetween val="midCat"/>
      </c:valAx>
    </c:plotArea>
    <c:legend>
      <c:legendPos val="b"/>
      <c:layout>
        <c:manualLayout>
          <c:xMode val="edge"/>
          <c:yMode val="edge"/>
          <c:x val="9.9645377661125703E-2"/>
          <c:y val="0.88197011911972545"/>
          <c:w val="0.9"/>
          <c:h val="7.0088880935337924E-2"/>
        </c:manualLayout>
      </c:layout>
      <c:txPr>
        <a:bodyPr/>
        <a:lstStyle/>
        <a:p>
          <a:pPr>
            <a:defRPr sz="1600"/>
          </a:pPr>
          <a:endParaRPr lang="en-US"/>
        </a:p>
      </c:txPr>
    </c:legend>
    <c:plotVisOnly val="1"/>
  </c:chart>
  <c:spPr>
    <a:noFill/>
  </c:spPr>
  <c:txPr>
    <a:bodyPr/>
    <a:lstStyle/>
    <a:p>
      <a:pPr>
        <a:defRPr sz="1800">
          <a:solidFill>
            <a:schemeClr val="tx1"/>
          </a:solidFil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sz="1400" b="0" dirty="0"/>
              <a:t>Skewed Distributed Inhomogeneous data</a:t>
            </a:r>
          </a:p>
          <a:p>
            <a:pPr>
              <a:defRPr/>
            </a:pPr>
            <a:r>
              <a:rPr lang="en-US" sz="1400" b="0" dirty="0"/>
              <a:t>Mean: 400, Dataset Size: 10000</a:t>
            </a:r>
          </a:p>
        </c:rich>
      </c:tx>
      <c:layout>
        <c:manualLayout>
          <c:xMode val="edge"/>
          <c:yMode val="edge"/>
          <c:x val="0.35601947078043844"/>
          <c:y val="0.05"/>
        </c:manualLayout>
      </c:layout>
    </c:title>
    <c:plotArea>
      <c:layout>
        <c:manualLayout>
          <c:layoutTarget val="inner"/>
          <c:xMode val="edge"/>
          <c:yMode val="edge"/>
          <c:x val="0.19953115327435259"/>
          <c:y val="0.18399826707837363"/>
          <c:w val="0.766293607830276"/>
          <c:h val="0.53374365704286963"/>
        </c:manualLayout>
      </c:layout>
      <c:scatterChart>
        <c:scatterStyle val="lineMarker"/>
        <c:ser>
          <c:idx val="0"/>
          <c:order val="0"/>
          <c:tx>
            <c:strRef>
              <c:f>Sheet1!$F$2</c:f>
              <c:strCache>
                <c:ptCount val="1"/>
                <c:pt idx="0">
                  <c:v>DryadLinq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223.8624000000014</c:v>
                </c:pt>
                <c:pt idx="6">
                  <c:v>251.5008</c:v>
                </c:pt>
              </c:numCache>
            </c:numRef>
          </c:xVal>
          <c:yVal>
            <c:numRef>
              <c:f>Sheet1!$F$3:$F$9</c:f>
              <c:numCache>
                <c:formatCode>#,##0.000</c:formatCode>
                <c:ptCount val="7"/>
                <c:pt idx="0">
                  <c:v>1706.0681109222437</c:v>
                </c:pt>
                <c:pt idx="1">
                  <c:v>2242.8215069338567</c:v>
                </c:pt>
                <c:pt idx="2">
                  <c:v>2958.9847893560154</c:v>
                </c:pt>
                <c:pt idx="3">
                  <c:v>3667.5901052476902</c:v>
                </c:pt>
                <c:pt idx="4">
                  <c:v>4505.9049936328565</c:v>
                </c:pt>
                <c:pt idx="5">
                  <c:v>5050.9011299555268</c:v>
                </c:pt>
                <c:pt idx="6">
                  <c:v>5380.9752519185095</c:v>
                </c:pt>
              </c:numCache>
            </c:numRef>
          </c:yVal>
        </c:ser>
        <c:ser>
          <c:idx val="1"/>
          <c:order val="1"/>
          <c:tx>
            <c:strRef>
              <c:f>Sheet1!$H$2</c:f>
              <c:strCache>
                <c:ptCount val="1"/>
                <c:pt idx="0">
                  <c:v>Hadoop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223.8624000000014</c:v>
                </c:pt>
                <c:pt idx="6">
                  <c:v>251.5008</c:v>
                </c:pt>
              </c:numCache>
            </c:numRef>
          </c:xVal>
          <c:yVal>
            <c:numRef>
              <c:f>Sheet1!$H$3:$H$9</c:f>
              <c:numCache>
                <c:formatCode>#,##0.000</c:formatCode>
                <c:ptCount val="7"/>
                <c:pt idx="0">
                  <c:v>1453.4970000000001</c:v>
                </c:pt>
                <c:pt idx="1">
                  <c:v>1459.1425716801261</c:v>
                </c:pt>
                <c:pt idx="2">
                  <c:v>1497.4150530435948</c:v>
                </c:pt>
                <c:pt idx="3">
                  <c:v>1565.4876090308931</c:v>
                </c:pt>
                <c:pt idx="4">
                  <c:v>1652.8507679966917</c:v>
                </c:pt>
                <c:pt idx="5">
                  <c:v>1686.7344113519098</c:v>
                </c:pt>
                <c:pt idx="6">
                  <c:v>1667.4681363337356</c:v>
                </c:pt>
              </c:numCache>
            </c:numRef>
          </c:yVal>
        </c:ser>
        <c:ser>
          <c:idx val="2"/>
          <c:order val="2"/>
          <c:tx>
            <c:strRef>
              <c:f>Sheet1!$J$2</c:f>
              <c:strCache>
                <c:ptCount val="1"/>
                <c:pt idx="0">
                  <c:v>Hadoop SWG on VM</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223.8624000000014</c:v>
                </c:pt>
                <c:pt idx="6">
                  <c:v>251.5008</c:v>
                </c:pt>
              </c:numCache>
            </c:numRef>
          </c:xVal>
          <c:yVal>
            <c:numRef>
              <c:f>Sheet1!$J$3:$J$9</c:f>
              <c:numCache>
                <c:formatCode>#,##0.000</c:formatCode>
                <c:ptCount val="7"/>
                <c:pt idx="0">
                  <c:v>1786.8619999999999</c:v>
                </c:pt>
                <c:pt idx="1">
                  <c:v>1885.7500583303058</c:v>
                </c:pt>
                <c:pt idx="2">
                  <c:v>1914.7735180075579</c:v>
                </c:pt>
                <c:pt idx="3">
                  <c:v>1933.9306211782616</c:v>
                </c:pt>
                <c:pt idx="4">
                  <c:v>2030.2572986593698</c:v>
                </c:pt>
                <c:pt idx="5">
                  <c:v>1970.0290970097769</c:v>
                </c:pt>
                <c:pt idx="6">
                  <c:v>2039.3518310450993</c:v>
                </c:pt>
              </c:numCache>
            </c:numRef>
          </c:yVal>
        </c:ser>
        <c:axId val="247893376"/>
        <c:axId val="249475072"/>
      </c:scatterChart>
      <c:valAx>
        <c:axId val="247893376"/>
        <c:scaling>
          <c:orientation val="minMax"/>
          <c:max val="300"/>
        </c:scaling>
        <c:axPos val="b"/>
        <c:title>
          <c:tx>
            <c:rich>
              <a:bodyPr/>
              <a:lstStyle/>
              <a:p>
                <a:pPr>
                  <a:defRPr/>
                </a:pPr>
                <a:r>
                  <a:rPr lang="en-US"/>
                  <a:t>Standard Deviation</a:t>
                </a:r>
              </a:p>
            </c:rich>
          </c:tx>
          <c:layout>
            <c:manualLayout>
              <c:xMode val="edge"/>
              <c:yMode val="edge"/>
              <c:x val="0.43137224919845529"/>
              <c:y val="0.81684142607174648"/>
            </c:manualLayout>
          </c:layout>
        </c:title>
        <c:numFmt formatCode="General" sourceLinked="1"/>
        <c:majorTickMark val="none"/>
        <c:tickLblPos val="nextTo"/>
        <c:txPr>
          <a:bodyPr/>
          <a:lstStyle/>
          <a:p>
            <a:pPr>
              <a:defRPr sz="1400"/>
            </a:pPr>
            <a:endParaRPr lang="en-US"/>
          </a:p>
        </c:txPr>
        <c:crossAx val="249475072"/>
        <c:crosses val="autoZero"/>
        <c:crossBetween val="midCat"/>
      </c:valAx>
      <c:valAx>
        <c:axId val="249475072"/>
        <c:scaling>
          <c:orientation val="minMax"/>
        </c:scaling>
        <c:axPos val="l"/>
        <c:majorGridlines/>
        <c:title>
          <c:tx>
            <c:rich>
              <a:bodyPr rot="-5400000" vert="horz"/>
              <a:lstStyle/>
              <a:p>
                <a:pPr>
                  <a:defRPr/>
                </a:pPr>
                <a:r>
                  <a:rPr lang="en-US"/>
                  <a:t>Total Time (s)</a:t>
                </a:r>
              </a:p>
            </c:rich>
          </c:tx>
          <c:layout/>
        </c:title>
        <c:numFmt formatCode="#,##0" sourceLinked="0"/>
        <c:majorTickMark val="none"/>
        <c:tickLblPos val="nextTo"/>
        <c:txPr>
          <a:bodyPr/>
          <a:lstStyle/>
          <a:p>
            <a:pPr>
              <a:defRPr sz="1400"/>
            </a:pPr>
            <a:endParaRPr lang="en-US"/>
          </a:p>
        </c:txPr>
        <c:crossAx val="247893376"/>
        <c:crosses val="autoZero"/>
        <c:crossBetween val="midCat"/>
      </c:valAx>
    </c:plotArea>
    <c:legend>
      <c:legendPos val="b"/>
      <c:layout>
        <c:manualLayout>
          <c:xMode val="edge"/>
          <c:yMode val="edge"/>
          <c:x val="6.2152777777777772E-2"/>
          <c:y val="0.88401334208223337"/>
          <c:w val="0.9"/>
          <c:h val="7.7097769028871999E-2"/>
        </c:manualLayout>
      </c:layout>
      <c:txPr>
        <a:bodyPr/>
        <a:lstStyle/>
        <a:p>
          <a:pPr>
            <a:defRPr sz="1400"/>
          </a:pPr>
          <a:endParaRPr lang="en-US"/>
        </a:p>
      </c:txPr>
    </c:legend>
    <c:plotVisOnly val="1"/>
  </c:chart>
  <c:spPr>
    <a:noFill/>
  </c:spPr>
  <c:txPr>
    <a:bodyPr/>
    <a:lstStyle/>
    <a:p>
      <a:pPr>
        <a:defRPr sz="1800">
          <a:solidFill>
            <a:schemeClr val="tx1"/>
          </a:solidFil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manualLayout>
          <c:layoutTarget val="inner"/>
          <c:xMode val="edge"/>
          <c:yMode val="edge"/>
          <c:x val="0.17857174103237144"/>
          <c:y val="4.2295313085864275E-2"/>
          <c:w val="0.64347180317414521"/>
          <c:h val="0.64705618146164956"/>
        </c:manualLayout>
      </c:layout>
      <c:barChart>
        <c:barDir val="col"/>
        <c:grouping val="clustered"/>
        <c:ser>
          <c:idx val="0"/>
          <c:order val="0"/>
          <c:tx>
            <c:strRef>
              <c:f>'dryad vs hadoop scalability'!$L$1</c:f>
              <c:strCache>
                <c:ptCount val="1"/>
                <c:pt idx="0">
                  <c:v>Perf. Degradation On VM (Hadoop)</c:v>
                </c:pt>
              </c:strCache>
            </c:strRef>
          </c:tx>
          <c:spPr>
            <a:ln w="25400">
              <a:solidFill>
                <a:schemeClr val="bg1"/>
              </a:solidFill>
            </a:ln>
            <a:effectLst>
              <a:outerShdw blurRad="50800" dist="38100" dir="8100000" algn="tr" rotWithShape="0">
                <a:prstClr val="black">
                  <a:alpha val="40000"/>
                </a:prstClr>
              </a:outerShdw>
            </a:effectLst>
          </c:spPr>
          <c:cat>
            <c:numRef>
              <c:f>'dryad vs hadoop scalability'!$A$2:$A$6</c:f>
              <c:numCache>
                <c:formatCode>General</c:formatCode>
                <c:ptCount val="5"/>
                <c:pt idx="0">
                  <c:v>10000</c:v>
                </c:pt>
                <c:pt idx="1">
                  <c:v>20000</c:v>
                </c:pt>
                <c:pt idx="2">
                  <c:v>30000</c:v>
                </c:pt>
                <c:pt idx="3">
                  <c:v>40000</c:v>
                </c:pt>
                <c:pt idx="4">
                  <c:v>50000</c:v>
                </c:pt>
              </c:numCache>
            </c:numRef>
          </c:cat>
          <c:val>
            <c:numRef>
              <c:f>'dryad vs hadoop scalability'!$L$2:$L$6</c:f>
              <c:numCache>
                <c:formatCode>0.00%</c:formatCode>
                <c:ptCount val="5"/>
                <c:pt idx="0">
                  <c:v>0.26020281035905846</c:v>
                </c:pt>
                <c:pt idx="1">
                  <c:v>0.19666569328339961</c:v>
                </c:pt>
                <c:pt idx="2">
                  <c:v>0.16730746351220593</c:v>
                </c:pt>
                <c:pt idx="3">
                  <c:v>0.17009335031696629</c:v>
                </c:pt>
                <c:pt idx="4">
                  <c:v>0.15329492392700494</c:v>
                </c:pt>
              </c:numCache>
            </c:numRef>
          </c:val>
        </c:ser>
        <c:gapWidth val="295"/>
        <c:overlap val="-25"/>
        <c:axId val="258341888"/>
        <c:axId val="258339584"/>
      </c:barChart>
      <c:valAx>
        <c:axId val="258339584"/>
        <c:scaling>
          <c:orientation val="minMax"/>
          <c:max val="0.30000000000000032"/>
        </c:scaling>
        <c:axPos val="r"/>
        <c:majorGridlines/>
        <c:numFmt formatCode="0%" sourceLinked="0"/>
        <c:majorTickMark val="none"/>
        <c:tickLblPos val="nextTo"/>
        <c:crossAx val="258341888"/>
        <c:crosses val="max"/>
        <c:crossBetween val="between"/>
      </c:valAx>
      <c:catAx>
        <c:axId val="258341888"/>
        <c:scaling>
          <c:orientation val="minMax"/>
        </c:scaling>
        <c:axPos val="b"/>
        <c:title>
          <c:tx>
            <c:rich>
              <a:bodyPr/>
              <a:lstStyle/>
              <a:p>
                <a:pPr>
                  <a:defRPr sz="1800"/>
                </a:pPr>
                <a:r>
                  <a:rPr lang="en-US" sz="1800"/>
                  <a:t>No. of Sequences</a:t>
                </a:r>
              </a:p>
            </c:rich>
          </c:tx>
          <c:layout>
            <c:manualLayout>
              <c:xMode val="edge"/>
              <c:yMode val="edge"/>
              <c:x val="0.34166144185247882"/>
              <c:y val="0.77846406155837988"/>
            </c:manualLayout>
          </c:layout>
        </c:title>
        <c:numFmt formatCode="General" sourceLinked="1"/>
        <c:majorTickMark val="none"/>
        <c:tickLblPos val="nextTo"/>
        <c:crossAx val="258339584"/>
        <c:crosses val="autoZero"/>
        <c:auto val="1"/>
        <c:lblAlgn val="ctr"/>
        <c:lblOffset val="100"/>
      </c:catAx>
    </c:plotArea>
    <c:legend>
      <c:legendPos val="b"/>
      <c:layout>
        <c:manualLayout>
          <c:xMode val="edge"/>
          <c:yMode val="edge"/>
          <c:x val="2.9421051340545037E-2"/>
          <c:y val="0.82562430395380226"/>
          <c:w val="0.93095469255663565"/>
          <c:h val="0.17437559159077454"/>
        </c:manualLayout>
      </c:layout>
      <c:spPr>
        <a:effectLst>
          <a:outerShdw blurRad="50800" dist="38100" dir="5400000" algn="t" rotWithShape="0">
            <a:prstClr val="black">
              <a:alpha val="40000"/>
            </a:prstClr>
          </a:outerShdw>
        </a:effectLst>
      </c:spPr>
      <c:txPr>
        <a:bodyPr/>
        <a:lstStyle/>
        <a:p>
          <a:pPr>
            <a:defRPr sz="2000"/>
          </a:pPr>
          <a:endParaRPr lang="en-US"/>
        </a:p>
      </c:txPr>
    </c:legend>
    <c:plotVisOnly val="1"/>
    <c:dispBlanksAs val="gap"/>
  </c:chart>
  <c:spPr>
    <a:noFill/>
  </c:spPr>
  <c:txPr>
    <a:bodyPr/>
    <a:lstStyle/>
    <a:p>
      <a:pPr>
        <a:defRPr sz="1400" b="1">
          <a:solidFill>
            <a:schemeClr val="tx1"/>
          </a:solidFill>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E55BFE-445B-43E5-B1CD-C943CE449AA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166C7A2C-856F-444B-A758-E00280305A9B}">
      <dgm:prSet phldrT="[Text]" custT="1">
        <dgm:style>
          <a:lnRef idx="1">
            <a:schemeClr val="accent1"/>
          </a:lnRef>
          <a:fillRef idx="2">
            <a:schemeClr val="accent1"/>
          </a:fillRef>
          <a:effectRef idx="1">
            <a:schemeClr val="accent1"/>
          </a:effectRef>
          <a:fontRef idx="minor">
            <a:schemeClr val="dk1"/>
          </a:fontRef>
        </dgm:style>
      </dgm:prSet>
      <dgm:spPr/>
      <dgm:t>
        <a:bodyPr/>
        <a:lstStyle/>
        <a:p>
          <a:pPr>
            <a:lnSpc>
              <a:spcPct val="100000"/>
            </a:lnSpc>
            <a:spcAft>
              <a:spcPts val="0"/>
            </a:spcAft>
          </a:pPr>
          <a:r>
            <a:rPr lang="en-US" sz="1400" dirty="0" smtClean="0">
              <a:solidFill>
                <a:srgbClr val="C00000"/>
              </a:solidFill>
            </a:rPr>
            <a:t>Data is too big and gets bigger to fit into memory </a:t>
          </a:r>
        </a:p>
        <a:p>
          <a:pPr>
            <a:lnSpc>
              <a:spcPct val="100000"/>
            </a:lnSpc>
            <a:spcAft>
              <a:spcPts val="0"/>
            </a:spcAft>
          </a:pPr>
          <a:r>
            <a:rPr lang="en-US" sz="1400" baseline="0" dirty="0" smtClean="0"/>
            <a:t>For “</a:t>
          </a:r>
          <a:r>
            <a:rPr lang="en-US" sz="1400" dirty="0" smtClean="0">
              <a:solidFill>
                <a:schemeClr val="tx1"/>
              </a:solidFill>
            </a:rPr>
            <a:t>All pairs” problem O(N</a:t>
          </a:r>
          <a:r>
            <a:rPr lang="en-US" sz="1400" baseline="30000" dirty="0" smtClean="0">
              <a:solidFill>
                <a:schemeClr val="tx1"/>
              </a:solidFill>
            </a:rPr>
            <a:t>2</a:t>
          </a:r>
          <a:r>
            <a:rPr lang="en-US" sz="1400" dirty="0" smtClean="0">
              <a:solidFill>
                <a:schemeClr val="tx1"/>
              </a:solidFill>
            </a:rPr>
            <a:t>),</a:t>
          </a:r>
          <a:r>
            <a:rPr lang="en-US" sz="1400" baseline="0" dirty="0" smtClean="0"/>
            <a:t>  </a:t>
          </a:r>
        </a:p>
        <a:p>
          <a:pPr>
            <a:lnSpc>
              <a:spcPct val="100000"/>
            </a:lnSpc>
            <a:spcAft>
              <a:spcPts val="0"/>
            </a:spcAft>
          </a:pPr>
          <a:r>
            <a:rPr lang="en-US" sz="1400" baseline="0" dirty="0" smtClean="0"/>
            <a:t>         </a:t>
          </a:r>
          <a:r>
            <a:rPr lang="en-US" sz="1400" baseline="0" dirty="0" err="1" smtClean="0"/>
            <a:t>PubChem</a:t>
          </a:r>
          <a:r>
            <a:rPr lang="en-US" sz="1400" baseline="0" dirty="0" smtClean="0"/>
            <a:t> </a:t>
          </a:r>
          <a:r>
            <a:rPr lang="en-US" sz="1400" dirty="0" smtClean="0"/>
            <a:t>data points</a:t>
          </a:r>
          <a:r>
            <a:rPr lang="en-US" sz="1400" baseline="0" dirty="0" smtClean="0"/>
            <a:t> </a:t>
          </a:r>
          <a:r>
            <a:rPr lang="en-US" sz="1400" dirty="0" smtClean="0"/>
            <a:t>100,000 =&gt; 480 GB</a:t>
          </a:r>
          <a:r>
            <a:rPr lang="en-US" sz="1400" baseline="0" dirty="0" smtClean="0"/>
            <a:t> of main</a:t>
          </a:r>
          <a:r>
            <a:rPr lang="en-US" sz="1400" dirty="0" smtClean="0"/>
            <a:t> memory</a:t>
          </a:r>
        </a:p>
        <a:p>
          <a:pPr>
            <a:lnSpc>
              <a:spcPct val="100000"/>
            </a:lnSpc>
            <a:spcAft>
              <a:spcPts val="0"/>
            </a:spcAft>
          </a:pPr>
          <a:r>
            <a:rPr lang="en-US" sz="1400" baseline="0" dirty="0" smtClean="0"/>
            <a:t>                                           (Tempest Cluster of 768 cores has 1.536TB) </a:t>
          </a:r>
        </a:p>
        <a:p>
          <a:pPr>
            <a:lnSpc>
              <a:spcPct val="100000"/>
            </a:lnSpc>
            <a:spcAft>
              <a:spcPts val="0"/>
            </a:spcAft>
          </a:pPr>
          <a:r>
            <a:rPr lang="en-US" sz="1400" baseline="0" dirty="0" smtClean="0">
              <a:solidFill>
                <a:schemeClr val="tx1"/>
              </a:solidFill>
            </a:rPr>
            <a:t>We need to use distributed memory and new algorithms to solve the problem</a:t>
          </a:r>
          <a:endParaRPr lang="en-US" sz="1400" dirty="0">
            <a:solidFill>
              <a:schemeClr val="tx1"/>
            </a:solidFill>
          </a:endParaRPr>
        </a:p>
      </dgm:t>
    </dgm:pt>
    <dgm:pt modelId="{4350E855-98AF-4A7C-ACB4-296A1E71CB42}" type="parTrans" cxnId="{E9D9EEB2-7760-4291-AC9C-506AD0CB7331}">
      <dgm:prSet/>
      <dgm:spPr/>
      <dgm:t>
        <a:bodyPr/>
        <a:lstStyle/>
        <a:p>
          <a:endParaRPr lang="en-US"/>
        </a:p>
      </dgm:t>
    </dgm:pt>
    <dgm:pt modelId="{5587279F-34C7-4249-94BB-5BF7432D276F}" type="sibTrans" cxnId="{E9D9EEB2-7760-4291-AC9C-506AD0CB7331}">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CBDFFF3B-45F4-4840-B76F-597CF4B0F0A6}">
      <dgm:prSet phldrT="[Text]" custT="1">
        <dgm:style>
          <a:lnRef idx="1">
            <a:schemeClr val="accent1"/>
          </a:lnRef>
          <a:fillRef idx="2">
            <a:schemeClr val="accent1"/>
          </a:fillRef>
          <a:effectRef idx="1">
            <a:schemeClr val="accent1"/>
          </a:effectRef>
          <a:fontRef idx="minor">
            <a:schemeClr val="dk1"/>
          </a:fontRef>
        </dgm:style>
      </dgm:prSet>
      <dgm:spPr/>
      <dgm:t>
        <a:bodyPr/>
        <a:lstStyle/>
        <a:p>
          <a:r>
            <a:rPr lang="en-US" sz="1400" baseline="0" dirty="0" smtClean="0">
              <a:solidFill>
                <a:srgbClr val="C00000"/>
              </a:solidFill>
            </a:rPr>
            <a:t>Communication overhead is large </a:t>
          </a:r>
          <a:r>
            <a:rPr lang="en-US" sz="1400" baseline="0" dirty="0" smtClean="0"/>
            <a:t>as main operations include matrix multiplication (O(N</a:t>
          </a:r>
          <a:r>
            <a:rPr lang="en-US" sz="1400" baseline="30000" dirty="0" smtClean="0"/>
            <a:t>2</a:t>
          </a:r>
          <a:r>
            <a:rPr lang="en-US" sz="1400" baseline="0" dirty="0" smtClean="0"/>
            <a:t>)), moving data between nodes and within one node adds extra overheads</a:t>
          </a:r>
        </a:p>
        <a:p>
          <a:r>
            <a:rPr lang="en-US" sz="1400" baseline="0" dirty="0" smtClean="0">
              <a:solidFill>
                <a:schemeClr val="tx1"/>
              </a:solidFill>
            </a:rPr>
            <a:t>We use hybrid mode of MPI between nodes and concurrent threading internal to node on </a:t>
          </a:r>
          <a:r>
            <a:rPr lang="en-US" sz="1400" baseline="0" dirty="0" err="1" smtClean="0">
              <a:solidFill>
                <a:schemeClr val="tx1"/>
              </a:solidFill>
            </a:rPr>
            <a:t>multicore</a:t>
          </a:r>
          <a:r>
            <a:rPr lang="en-US" sz="1400" baseline="0" dirty="0" smtClean="0">
              <a:solidFill>
                <a:schemeClr val="tx1"/>
              </a:solidFill>
            </a:rPr>
            <a:t> clusters</a:t>
          </a:r>
          <a:endParaRPr lang="en-US" sz="1400" dirty="0">
            <a:solidFill>
              <a:schemeClr val="tx1"/>
            </a:solidFill>
          </a:endParaRPr>
        </a:p>
      </dgm:t>
    </dgm:pt>
    <dgm:pt modelId="{3C56034E-1A83-42C0-B3AB-A039AE0ED578}" type="parTrans" cxnId="{9BA45EBC-0EA6-47B2-9F0B-0C80A0F27314}">
      <dgm:prSet/>
      <dgm:spPr/>
      <dgm:t>
        <a:bodyPr/>
        <a:lstStyle/>
        <a:p>
          <a:endParaRPr lang="en-US"/>
        </a:p>
      </dgm:t>
    </dgm:pt>
    <dgm:pt modelId="{893D378C-271B-4F52-A73D-E3F9D1031F29}" type="sibTrans" cxnId="{9BA45EBC-0EA6-47B2-9F0B-0C80A0F27314}">
      <dgm:prSet>
        <dgm:style>
          <a:lnRef idx="1">
            <a:schemeClr val="accent3"/>
          </a:lnRef>
          <a:fillRef idx="3">
            <a:schemeClr val="accent3"/>
          </a:fillRef>
          <a:effectRef idx="2">
            <a:schemeClr val="accent3"/>
          </a:effectRef>
          <a:fontRef idx="minor">
            <a:schemeClr val="lt1"/>
          </a:fontRef>
        </dgm:style>
      </dgm:prSet>
      <dgm:spPr/>
      <dgm:t>
        <a:bodyPr/>
        <a:lstStyle/>
        <a:p>
          <a:endParaRPr lang="en-US"/>
        </a:p>
      </dgm:t>
    </dgm:pt>
    <dgm:pt modelId="{9F11EC4A-70B9-461B-BADF-DF4D4A2678BC}">
      <dgm:prSet phldrT="[Text]">
        <dgm:style>
          <a:lnRef idx="1">
            <a:schemeClr val="accent1"/>
          </a:lnRef>
          <a:fillRef idx="2">
            <a:schemeClr val="accent1"/>
          </a:fillRef>
          <a:effectRef idx="1">
            <a:schemeClr val="accent1"/>
          </a:effectRef>
          <a:fontRef idx="minor">
            <a:schemeClr val="dk1"/>
          </a:fontRef>
        </dgm:style>
      </dgm:prSet>
      <dgm:spPr/>
      <dgm:t>
        <a:bodyPr/>
        <a:lstStyle/>
        <a:p>
          <a:pPr>
            <a:lnSpc>
              <a:spcPct val="90000"/>
            </a:lnSpc>
            <a:spcAft>
              <a:spcPct val="35000"/>
            </a:spcAft>
          </a:pPr>
          <a:r>
            <a:rPr lang="en-US" baseline="0" dirty="0" smtClean="0">
              <a:solidFill>
                <a:srgbClr val="C00000"/>
              </a:solidFill>
            </a:rPr>
            <a:t>Concurrent threading has side effects   </a:t>
          </a:r>
          <a:r>
            <a:rPr lang="en-US" baseline="0" dirty="0" smtClean="0"/>
            <a:t>(for shared memory model like CCR and </a:t>
          </a:r>
          <a:r>
            <a:rPr lang="en-US" baseline="0" dirty="0" err="1" smtClean="0"/>
            <a:t>OpenMP</a:t>
          </a:r>
          <a:r>
            <a:rPr lang="en-US" baseline="0" dirty="0" smtClean="0"/>
            <a:t>) that impact performance</a:t>
          </a:r>
        </a:p>
        <a:p>
          <a:pPr>
            <a:lnSpc>
              <a:spcPct val="100000"/>
            </a:lnSpc>
            <a:spcAft>
              <a:spcPts val="0"/>
            </a:spcAft>
          </a:pPr>
          <a:r>
            <a:rPr lang="en-US" baseline="0" dirty="0" smtClean="0"/>
            <a:t>sub-block size to fit data into cache </a:t>
          </a:r>
        </a:p>
        <a:p>
          <a:pPr>
            <a:lnSpc>
              <a:spcPct val="100000"/>
            </a:lnSpc>
            <a:spcAft>
              <a:spcPts val="0"/>
            </a:spcAft>
          </a:pPr>
          <a:r>
            <a:rPr lang="en-US" baseline="0" dirty="0" smtClean="0"/>
            <a:t>cache line padding to avoid false sharing</a:t>
          </a:r>
          <a:endParaRPr lang="en-US" dirty="0"/>
        </a:p>
      </dgm:t>
    </dgm:pt>
    <dgm:pt modelId="{D1662514-7BBF-45DF-8A19-2D00AE86EC38}" type="parTrans" cxnId="{3AC747AC-B355-4D95-8FC2-07360FB214C6}">
      <dgm:prSet/>
      <dgm:spPr/>
      <dgm:t>
        <a:bodyPr/>
        <a:lstStyle/>
        <a:p>
          <a:endParaRPr lang="en-US"/>
        </a:p>
      </dgm:t>
    </dgm:pt>
    <dgm:pt modelId="{02AA933D-FB8D-45D9-8717-3BEA3B0B2002}" type="sibTrans" cxnId="{3AC747AC-B355-4D95-8FC2-07360FB214C6}">
      <dgm:prSet/>
      <dgm:spPr/>
      <dgm:t>
        <a:bodyPr/>
        <a:lstStyle/>
        <a:p>
          <a:endParaRPr lang="en-US"/>
        </a:p>
      </dgm:t>
    </dgm:pt>
    <dgm:pt modelId="{6A848970-A9C9-4D06-95B1-B274AEE6E805}" type="pres">
      <dgm:prSet presAssocID="{75E55BFE-445B-43E5-B1CD-C943CE449AA9}" presName="outerComposite" presStyleCnt="0">
        <dgm:presLayoutVars>
          <dgm:chMax val="5"/>
          <dgm:dir/>
          <dgm:resizeHandles val="exact"/>
        </dgm:presLayoutVars>
      </dgm:prSet>
      <dgm:spPr/>
      <dgm:t>
        <a:bodyPr/>
        <a:lstStyle/>
        <a:p>
          <a:endParaRPr lang="en-US"/>
        </a:p>
      </dgm:t>
    </dgm:pt>
    <dgm:pt modelId="{2A999064-266A-42BD-8978-B570B14F8FB2}" type="pres">
      <dgm:prSet presAssocID="{75E55BFE-445B-43E5-B1CD-C943CE449AA9}" presName="dummyMaxCanvas" presStyleCnt="0">
        <dgm:presLayoutVars/>
      </dgm:prSet>
      <dgm:spPr/>
    </dgm:pt>
    <dgm:pt modelId="{D2689B00-B0D6-4551-9B61-F93B4FAA1BF0}" type="pres">
      <dgm:prSet presAssocID="{75E55BFE-445B-43E5-B1CD-C943CE449AA9}" presName="ThreeNodes_1" presStyleLbl="node1" presStyleIdx="0" presStyleCnt="3">
        <dgm:presLayoutVars>
          <dgm:bulletEnabled val="1"/>
        </dgm:presLayoutVars>
      </dgm:prSet>
      <dgm:spPr/>
      <dgm:t>
        <a:bodyPr/>
        <a:lstStyle/>
        <a:p>
          <a:endParaRPr lang="en-US"/>
        </a:p>
      </dgm:t>
    </dgm:pt>
    <dgm:pt modelId="{A213EE29-4877-4FC4-AF31-E96A6836E3D7}" type="pres">
      <dgm:prSet presAssocID="{75E55BFE-445B-43E5-B1CD-C943CE449AA9}" presName="ThreeNodes_2" presStyleLbl="node1" presStyleIdx="1" presStyleCnt="3">
        <dgm:presLayoutVars>
          <dgm:bulletEnabled val="1"/>
        </dgm:presLayoutVars>
      </dgm:prSet>
      <dgm:spPr/>
      <dgm:t>
        <a:bodyPr/>
        <a:lstStyle/>
        <a:p>
          <a:endParaRPr lang="en-US"/>
        </a:p>
      </dgm:t>
    </dgm:pt>
    <dgm:pt modelId="{D998118A-46A8-43C7-A620-95C178269E96}" type="pres">
      <dgm:prSet presAssocID="{75E55BFE-445B-43E5-B1CD-C943CE449AA9}" presName="ThreeNodes_3" presStyleLbl="node1" presStyleIdx="2" presStyleCnt="3">
        <dgm:presLayoutVars>
          <dgm:bulletEnabled val="1"/>
        </dgm:presLayoutVars>
      </dgm:prSet>
      <dgm:spPr/>
      <dgm:t>
        <a:bodyPr/>
        <a:lstStyle/>
        <a:p>
          <a:endParaRPr lang="en-US"/>
        </a:p>
      </dgm:t>
    </dgm:pt>
    <dgm:pt modelId="{A09EDAFE-1BEB-4B31-88F0-63BD90254B78}" type="pres">
      <dgm:prSet presAssocID="{75E55BFE-445B-43E5-B1CD-C943CE449AA9}" presName="ThreeConn_1-2" presStyleLbl="fgAccFollowNode1" presStyleIdx="0" presStyleCnt="2">
        <dgm:presLayoutVars>
          <dgm:bulletEnabled val="1"/>
        </dgm:presLayoutVars>
      </dgm:prSet>
      <dgm:spPr/>
      <dgm:t>
        <a:bodyPr/>
        <a:lstStyle/>
        <a:p>
          <a:endParaRPr lang="en-US"/>
        </a:p>
      </dgm:t>
    </dgm:pt>
    <dgm:pt modelId="{FACA1A84-345B-4F2C-9628-B1971C273AF4}" type="pres">
      <dgm:prSet presAssocID="{75E55BFE-445B-43E5-B1CD-C943CE449AA9}" presName="ThreeConn_2-3" presStyleLbl="fgAccFollowNode1" presStyleIdx="1" presStyleCnt="2">
        <dgm:presLayoutVars>
          <dgm:bulletEnabled val="1"/>
        </dgm:presLayoutVars>
      </dgm:prSet>
      <dgm:spPr/>
      <dgm:t>
        <a:bodyPr/>
        <a:lstStyle/>
        <a:p>
          <a:endParaRPr lang="en-US"/>
        </a:p>
      </dgm:t>
    </dgm:pt>
    <dgm:pt modelId="{97A834F0-BF67-4FDC-A1F6-FB2FCDF7807F}" type="pres">
      <dgm:prSet presAssocID="{75E55BFE-445B-43E5-B1CD-C943CE449AA9}" presName="ThreeNodes_1_text" presStyleLbl="node1" presStyleIdx="2" presStyleCnt="3">
        <dgm:presLayoutVars>
          <dgm:bulletEnabled val="1"/>
        </dgm:presLayoutVars>
      </dgm:prSet>
      <dgm:spPr/>
      <dgm:t>
        <a:bodyPr/>
        <a:lstStyle/>
        <a:p>
          <a:endParaRPr lang="en-US"/>
        </a:p>
      </dgm:t>
    </dgm:pt>
    <dgm:pt modelId="{17052E07-1804-4730-971B-FFA0A16D7105}" type="pres">
      <dgm:prSet presAssocID="{75E55BFE-445B-43E5-B1CD-C943CE449AA9}" presName="ThreeNodes_2_text" presStyleLbl="node1" presStyleIdx="2" presStyleCnt="3">
        <dgm:presLayoutVars>
          <dgm:bulletEnabled val="1"/>
        </dgm:presLayoutVars>
      </dgm:prSet>
      <dgm:spPr/>
      <dgm:t>
        <a:bodyPr/>
        <a:lstStyle/>
        <a:p>
          <a:endParaRPr lang="en-US"/>
        </a:p>
      </dgm:t>
    </dgm:pt>
    <dgm:pt modelId="{722EE259-81C7-4B42-ADB7-DE6FF3EA3858}" type="pres">
      <dgm:prSet presAssocID="{75E55BFE-445B-43E5-B1CD-C943CE449AA9}" presName="ThreeNodes_3_text" presStyleLbl="node1" presStyleIdx="2" presStyleCnt="3">
        <dgm:presLayoutVars>
          <dgm:bulletEnabled val="1"/>
        </dgm:presLayoutVars>
      </dgm:prSet>
      <dgm:spPr/>
      <dgm:t>
        <a:bodyPr/>
        <a:lstStyle/>
        <a:p>
          <a:endParaRPr lang="en-US"/>
        </a:p>
      </dgm:t>
    </dgm:pt>
  </dgm:ptLst>
  <dgm:cxnLst>
    <dgm:cxn modelId="{BE7B7D54-4C21-4B66-B402-779467678307}" type="presOf" srcId="{166C7A2C-856F-444B-A758-E00280305A9B}" destId="{97A834F0-BF67-4FDC-A1F6-FB2FCDF7807F}" srcOrd="1" destOrd="0" presId="urn:microsoft.com/office/officeart/2005/8/layout/vProcess5"/>
    <dgm:cxn modelId="{91B2BA5E-A64C-42B3-8E2D-194350F3D3B2}" type="presOf" srcId="{75E55BFE-445B-43E5-B1CD-C943CE449AA9}" destId="{6A848970-A9C9-4D06-95B1-B274AEE6E805}" srcOrd="0" destOrd="0" presId="urn:microsoft.com/office/officeart/2005/8/layout/vProcess5"/>
    <dgm:cxn modelId="{E9D9EEB2-7760-4291-AC9C-506AD0CB7331}" srcId="{75E55BFE-445B-43E5-B1CD-C943CE449AA9}" destId="{166C7A2C-856F-444B-A758-E00280305A9B}" srcOrd="0" destOrd="0" parTransId="{4350E855-98AF-4A7C-ACB4-296A1E71CB42}" sibTransId="{5587279F-34C7-4249-94BB-5BF7432D276F}"/>
    <dgm:cxn modelId="{A109BBD8-45C6-4F1F-8DE6-B64BA752CD7C}" type="presOf" srcId="{CBDFFF3B-45F4-4840-B76F-597CF4B0F0A6}" destId="{A213EE29-4877-4FC4-AF31-E96A6836E3D7}" srcOrd="0" destOrd="0" presId="urn:microsoft.com/office/officeart/2005/8/layout/vProcess5"/>
    <dgm:cxn modelId="{9BA45EBC-0EA6-47B2-9F0B-0C80A0F27314}" srcId="{75E55BFE-445B-43E5-B1CD-C943CE449AA9}" destId="{CBDFFF3B-45F4-4840-B76F-597CF4B0F0A6}" srcOrd="1" destOrd="0" parTransId="{3C56034E-1A83-42C0-B3AB-A039AE0ED578}" sibTransId="{893D378C-271B-4F52-A73D-E3F9D1031F29}"/>
    <dgm:cxn modelId="{3230C383-6464-4409-9C57-701B3BBF2587}" type="presOf" srcId="{9F11EC4A-70B9-461B-BADF-DF4D4A2678BC}" destId="{D998118A-46A8-43C7-A620-95C178269E96}" srcOrd="0" destOrd="0" presId="urn:microsoft.com/office/officeart/2005/8/layout/vProcess5"/>
    <dgm:cxn modelId="{3AC747AC-B355-4D95-8FC2-07360FB214C6}" srcId="{75E55BFE-445B-43E5-B1CD-C943CE449AA9}" destId="{9F11EC4A-70B9-461B-BADF-DF4D4A2678BC}" srcOrd="2" destOrd="0" parTransId="{D1662514-7BBF-45DF-8A19-2D00AE86EC38}" sibTransId="{02AA933D-FB8D-45D9-8717-3BEA3B0B2002}"/>
    <dgm:cxn modelId="{972F3812-5CD3-4262-B131-00C8955F9B14}" type="presOf" srcId="{5587279F-34C7-4249-94BB-5BF7432D276F}" destId="{A09EDAFE-1BEB-4B31-88F0-63BD90254B78}" srcOrd="0" destOrd="0" presId="urn:microsoft.com/office/officeart/2005/8/layout/vProcess5"/>
    <dgm:cxn modelId="{771AF379-AC50-4EA8-A758-EBD80A472B0A}" type="presOf" srcId="{893D378C-271B-4F52-A73D-E3F9D1031F29}" destId="{FACA1A84-345B-4F2C-9628-B1971C273AF4}" srcOrd="0" destOrd="0" presId="urn:microsoft.com/office/officeart/2005/8/layout/vProcess5"/>
    <dgm:cxn modelId="{B9DCF49C-898F-4119-848E-DF3805750225}" type="presOf" srcId="{166C7A2C-856F-444B-A758-E00280305A9B}" destId="{D2689B00-B0D6-4551-9B61-F93B4FAA1BF0}" srcOrd="0" destOrd="0" presId="urn:microsoft.com/office/officeart/2005/8/layout/vProcess5"/>
    <dgm:cxn modelId="{53598D79-7C59-4346-B7CE-EE4532D31937}" type="presOf" srcId="{9F11EC4A-70B9-461B-BADF-DF4D4A2678BC}" destId="{722EE259-81C7-4B42-ADB7-DE6FF3EA3858}" srcOrd="1" destOrd="0" presId="urn:microsoft.com/office/officeart/2005/8/layout/vProcess5"/>
    <dgm:cxn modelId="{199A997C-8D92-454F-BB6D-521E72C8DD9F}" type="presOf" srcId="{CBDFFF3B-45F4-4840-B76F-597CF4B0F0A6}" destId="{17052E07-1804-4730-971B-FFA0A16D7105}" srcOrd="1" destOrd="0" presId="urn:microsoft.com/office/officeart/2005/8/layout/vProcess5"/>
    <dgm:cxn modelId="{288E70E7-1468-4E7B-BFAC-FFDA47CCB9D4}" type="presParOf" srcId="{6A848970-A9C9-4D06-95B1-B274AEE6E805}" destId="{2A999064-266A-42BD-8978-B570B14F8FB2}" srcOrd="0" destOrd="0" presId="urn:microsoft.com/office/officeart/2005/8/layout/vProcess5"/>
    <dgm:cxn modelId="{34E52732-6D66-49D9-A337-057639D33E1C}" type="presParOf" srcId="{6A848970-A9C9-4D06-95B1-B274AEE6E805}" destId="{D2689B00-B0D6-4551-9B61-F93B4FAA1BF0}" srcOrd="1" destOrd="0" presId="urn:microsoft.com/office/officeart/2005/8/layout/vProcess5"/>
    <dgm:cxn modelId="{29818440-5E0C-4503-A74A-935F641F5065}" type="presParOf" srcId="{6A848970-A9C9-4D06-95B1-B274AEE6E805}" destId="{A213EE29-4877-4FC4-AF31-E96A6836E3D7}" srcOrd="2" destOrd="0" presId="urn:microsoft.com/office/officeart/2005/8/layout/vProcess5"/>
    <dgm:cxn modelId="{0C3BA033-795E-48A2-AA15-C657E34D4C6D}" type="presParOf" srcId="{6A848970-A9C9-4D06-95B1-B274AEE6E805}" destId="{D998118A-46A8-43C7-A620-95C178269E96}" srcOrd="3" destOrd="0" presId="urn:microsoft.com/office/officeart/2005/8/layout/vProcess5"/>
    <dgm:cxn modelId="{DD1BBEA9-5118-4EF9-8E16-AD34CA2A0A64}" type="presParOf" srcId="{6A848970-A9C9-4D06-95B1-B274AEE6E805}" destId="{A09EDAFE-1BEB-4B31-88F0-63BD90254B78}" srcOrd="4" destOrd="0" presId="urn:microsoft.com/office/officeart/2005/8/layout/vProcess5"/>
    <dgm:cxn modelId="{5E626298-65ED-4D98-9B50-3AE4D0CFAE70}" type="presParOf" srcId="{6A848970-A9C9-4D06-95B1-B274AEE6E805}" destId="{FACA1A84-345B-4F2C-9628-B1971C273AF4}" srcOrd="5" destOrd="0" presId="urn:microsoft.com/office/officeart/2005/8/layout/vProcess5"/>
    <dgm:cxn modelId="{58EEC14A-6672-45AA-BAE8-23C95A9745AA}" type="presParOf" srcId="{6A848970-A9C9-4D06-95B1-B274AEE6E805}" destId="{97A834F0-BF67-4FDC-A1F6-FB2FCDF7807F}" srcOrd="6" destOrd="0" presId="urn:microsoft.com/office/officeart/2005/8/layout/vProcess5"/>
    <dgm:cxn modelId="{641ABA09-968D-4B10-91EA-E20730AE2809}" type="presParOf" srcId="{6A848970-A9C9-4D06-95B1-B274AEE6E805}" destId="{17052E07-1804-4730-971B-FFA0A16D7105}" srcOrd="7" destOrd="0" presId="urn:microsoft.com/office/officeart/2005/8/layout/vProcess5"/>
    <dgm:cxn modelId="{B0501242-0422-4A1C-9F01-EE782E5335EA}" type="presParOf" srcId="{6A848970-A9C9-4D06-95B1-B274AEE6E805}" destId="{722EE259-81C7-4B42-ADB7-DE6FF3EA3858}"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4633A5-2D9F-446D-8F7B-62BA35AAEEE1}" type="doc">
      <dgm:prSet loTypeId="urn:microsoft.com/office/officeart/2005/8/layout/gear1" loCatId="process" qsTypeId="urn:microsoft.com/office/officeart/2005/8/quickstyle/3d3" qsCatId="3D" csTypeId="urn:microsoft.com/office/officeart/2005/8/colors/accent0_1" csCatId="mainScheme" phldr="1"/>
      <dgm:spPr/>
    </dgm:pt>
    <dgm:pt modelId="{F14F9EA5-7E72-4A6C-8208-325C3BD64C25}">
      <dgm:prSet phldrT="[Text]"/>
      <dgm:spPr/>
      <dgm:t>
        <a:bodyPr/>
        <a:lstStyle/>
        <a:p>
          <a:r>
            <a:rPr lang="en-US" dirty="0" smtClean="0"/>
            <a:t> exe</a:t>
          </a:r>
          <a:endParaRPr lang="en-US" dirty="0"/>
        </a:p>
      </dgm:t>
    </dgm:pt>
    <dgm:pt modelId="{C0C376DC-61AC-4E3D-AE1A-7F0883CDF79C}" type="parTrans" cxnId="{FA7964A6-2A1F-4974-AA25-9B0CC5AF6010}">
      <dgm:prSet/>
      <dgm:spPr/>
      <dgm:t>
        <a:bodyPr/>
        <a:lstStyle/>
        <a:p>
          <a:endParaRPr lang="en-US"/>
        </a:p>
      </dgm:t>
    </dgm:pt>
    <dgm:pt modelId="{C95BCF05-99DF-482D-8571-9DC4CDF89313}" type="sibTrans" cxnId="{FA7964A6-2A1F-4974-AA25-9B0CC5AF6010}">
      <dgm:prSet/>
      <dgm:spPr/>
      <dgm:t>
        <a:bodyPr/>
        <a:lstStyle/>
        <a:p>
          <a:endParaRPr lang="en-US"/>
        </a:p>
      </dgm:t>
    </dgm:pt>
    <dgm:pt modelId="{DA666F09-3C61-4837-891E-73D8E604D5C1}" type="pres">
      <dgm:prSet presAssocID="{7A4633A5-2D9F-446D-8F7B-62BA35AAEEE1}" presName="composite" presStyleCnt="0">
        <dgm:presLayoutVars>
          <dgm:chMax val="3"/>
          <dgm:animLvl val="lvl"/>
          <dgm:resizeHandles val="exact"/>
        </dgm:presLayoutVars>
      </dgm:prSet>
      <dgm:spPr/>
    </dgm:pt>
    <dgm:pt modelId="{EB644CA4-2964-4573-A37B-9D5814C8DA11}" type="pres">
      <dgm:prSet presAssocID="{F14F9EA5-7E72-4A6C-8208-325C3BD64C25}" presName="gear1" presStyleLbl="node1" presStyleIdx="0" presStyleCnt="1">
        <dgm:presLayoutVars>
          <dgm:chMax val="1"/>
          <dgm:bulletEnabled val="1"/>
        </dgm:presLayoutVars>
      </dgm:prSet>
      <dgm:spPr/>
      <dgm:t>
        <a:bodyPr/>
        <a:lstStyle/>
        <a:p>
          <a:endParaRPr lang="en-US"/>
        </a:p>
      </dgm:t>
    </dgm:pt>
    <dgm:pt modelId="{E72F1AA3-9F9F-4B34-83C8-D828D758E96F}" type="pres">
      <dgm:prSet presAssocID="{F14F9EA5-7E72-4A6C-8208-325C3BD64C25}" presName="gear1srcNode" presStyleLbl="node1" presStyleIdx="0" presStyleCnt="1"/>
      <dgm:spPr/>
      <dgm:t>
        <a:bodyPr/>
        <a:lstStyle/>
        <a:p>
          <a:endParaRPr lang="en-US"/>
        </a:p>
      </dgm:t>
    </dgm:pt>
    <dgm:pt modelId="{76CEECF4-525F-41C8-9171-8B53BC8D9FF5}" type="pres">
      <dgm:prSet presAssocID="{F14F9EA5-7E72-4A6C-8208-325C3BD64C25}" presName="gear1dstNode" presStyleLbl="node1" presStyleIdx="0" presStyleCnt="1"/>
      <dgm:spPr/>
      <dgm:t>
        <a:bodyPr/>
        <a:lstStyle/>
        <a:p>
          <a:endParaRPr lang="en-US"/>
        </a:p>
      </dgm:t>
    </dgm:pt>
    <dgm:pt modelId="{8A623E76-B080-41ED-9007-16C36080A552}" type="pres">
      <dgm:prSet presAssocID="{C95BCF05-99DF-482D-8571-9DC4CDF89313}" presName="connector1" presStyleLbl="sibTrans2D1" presStyleIdx="0" presStyleCnt="1"/>
      <dgm:spPr/>
      <dgm:t>
        <a:bodyPr/>
        <a:lstStyle/>
        <a:p>
          <a:endParaRPr lang="en-US"/>
        </a:p>
      </dgm:t>
    </dgm:pt>
  </dgm:ptLst>
  <dgm:cxnLst>
    <dgm:cxn modelId="{FA7964A6-2A1F-4974-AA25-9B0CC5AF6010}" srcId="{7A4633A5-2D9F-446D-8F7B-62BA35AAEEE1}" destId="{F14F9EA5-7E72-4A6C-8208-325C3BD64C25}" srcOrd="0" destOrd="0" parTransId="{C0C376DC-61AC-4E3D-AE1A-7F0883CDF79C}" sibTransId="{C95BCF05-99DF-482D-8571-9DC4CDF89313}"/>
    <dgm:cxn modelId="{BFBCC792-7930-4F42-AAFE-E341C5343369}" type="presOf" srcId="{F14F9EA5-7E72-4A6C-8208-325C3BD64C25}" destId="{EB644CA4-2964-4573-A37B-9D5814C8DA11}" srcOrd="0" destOrd="0" presId="urn:microsoft.com/office/officeart/2005/8/layout/gear1"/>
    <dgm:cxn modelId="{113952BE-3791-4122-B3AC-70B057A8BB2D}" type="presOf" srcId="{7A4633A5-2D9F-446D-8F7B-62BA35AAEEE1}" destId="{DA666F09-3C61-4837-891E-73D8E604D5C1}" srcOrd="0" destOrd="0" presId="urn:microsoft.com/office/officeart/2005/8/layout/gear1"/>
    <dgm:cxn modelId="{5B691149-09CE-412B-93F8-BB378574CCEF}" type="presOf" srcId="{F14F9EA5-7E72-4A6C-8208-325C3BD64C25}" destId="{E72F1AA3-9F9F-4B34-83C8-D828D758E96F}" srcOrd="1" destOrd="0" presId="urn:microsoft.com/office/officeart/2005/8/layout/gear1"/>
    <dgm:cxn modelId="{C576D158-EAAF-48BD-A4CD-9A6C1EF162D6}" type="presOf" srcId="{F14F9EA5-7E72-4A6C-8208-325C3BD64C25}" destId="{76CEECF4-525F-41C8-9171-8B53BC8D9FF5}" srcOrd="2" destOrd="0" presId="urn:microsoft.com/office/officeart/2005/8/layout/gear1"/>
    <dgm:cxn modelId="{8FA1DCD4-BF45-404A-9240-6B1B4F36BC6F}" type="presOf" srcId="{C95BCF05-99DF-482D-8571-9DC4CDF89313}" destId="{8A623E76-B080-41ED-9007-16C36080A552}" srcOrd="0" destOrd="0" presId="urn:microsoft.com/office/officeart/2005/8/layout/gear1"/>
    <dgm:cxn modelId="{E9099B7C-9834-4DFF-BC2D-D6C2686EA34B}" type="presParOf" srcId="{DA666F09-3C61-4837-891E-73D8E604D5C1}" destId="{EB644CA4-2964-4573-A37B-9D5814C8DA11}" srcOrd="0" destOrd="0" presId="urn:microsoft.com/office/officeart/2005/8/layout/gear1"/>
    <dgm:cxn modelId="{E2418106-F1C7-484E-AD3C-75D786E4F881}" type="presParOf" srcId="{DA666F09-3C61-4837-891E-73D8E604D5C1}" destId="{E72F1AA3-9F9F-4B34-83C8-D828D758E96F}" srcOrd="1" destOrd="0" presId="urn:microsoft.com/office/officeart/2005/8/layout/gear1"/>
    <dgm:cxn modelId="{A1946FEA-412C-4BB5-9524-760DA33B0910}" type="presParOf" srcId="{DA666F09-3C61-4837-891E-73D8E604D5C1}" destId="{76CEECF4-525F-41C8-9171-8B53BC8D9FF5}" srcOrd="2" destOrd="0" presId="urn:microsoft.com/office/officeart/2005/8/layout/gear1"/>
    <dgm:cxn modelId="{B57A250F-DFB4-4780-AC7B-22EB99ECFF17}" type="presParOf" srcId="{DA666F09-3C61-4837-891E-73D8E604D5C1}" destId="{8A623E76-B080-41ED-9007-16C36080A552}" srcOrd="3"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4633A5-2D9F-446D-8F7B-62BA35AAEEE1}" type="doc">
      <dgm:prSet loTypeId="urn:microsoft.com/office/officeart/2005/8/layout/gear1" loCatId="process" qsTypeId="urn:microsoft.com/office/officeart/2005/8/quickstyle/3d3" qsCatId="3D" csTypeId="urn:microsoft.com/office/officeart/2005/8/colors/accent0_1" csCatId="mainScheme" phldr="1"/>
      <dgm:spPr/>
    </dgm:pt>
    <dgm:pt modelId="{F14F9EA5-7E72-4A6C-8208-325C3BD64C25}">
      <dgm:prSet phldrT="[Text]"/>
      <dgm:spPr/>
      <dgm:t>
        <a:bodyPr/>
        <a:lstStyle/>
        <a:p>
          <a:r>
            <a:rPr lang="en-US" dirty="0" smtClean="0"/>
            <a:t> exe</a:t>
          </a:r>
          <a:endParaRPr lang="en-US" dirty="0"/>
        </a:p>
      </dgm:t>
    </dgm:pt>
    <dgm:pt modelId="{C0C376DC-61AC-4E3D-AE1A-7F0883CDF79C}" type="parTrans" cxnId="{FA7964A6-2A1F-4974-AA25-9B0CC5AF6010}">
      <dgm:prSet/>
      <dgm:spPr/>
      <dgm:t>
        <a:bodyPr/>
        <a:lstStyle/>
        <a:p>
          <a:endParaRPr lang="en-US"/>
        </a:p>
      </dgm:t>
    </dgm:pt>
    <dgm:pt modelId="{C95BCF05-99DF-482D-8571-9DC4CDF89313}" type="sibTrans" cxnId="{FA7964A6-2A1F-4974-AA25-9B0CC5AF6010}">
      <dgm:prSet/>
      <dgm:spPr/>
      <dgm:t>
        <a:bodyPr/>
        <a:lstStyle/>
        <a:p>
          <a:endParaRPr lang="en-US"/>
        </a:p>
      </dgm:t>
    </dgm:pt>
    <dgm:pt modelId="{DA666F09-3C61-4837-891E-73D8E604D5C1}" type="pres">
      <dgm:prSet presAssocID="{7A4633A5-2D9F-446D-8F7B-62BA35AAEEE1}" presName="composite" presStyleCnt="0">
        <dgm:presLayoutVars>
          <dgm:chMax val="3"/>
          <dgm:animLvl val="lvl"/>
          <dgm:resizeHandles val="exact"/>
        </dgm:presLayoutVars>
      </dgm:prSet>
      <dgm:spPr/>
    </dgm:pt>
    <dgm:pt modelId="{EB644CA4-2964-4573-A37B-9D5814C8DA11}" type="pres">
      <dgm:prSet presAssocID="{F14F9EA5-7E72-4A6C-8208-325C3BD64C25}" presName="gear1" presStyleLbl="node1" presStyleIdx="0" presStyleCnt="1">
        <dgm:presLayoutVars>
          <dgm:chMax val="1"/>
          <dgm:bulletEnabled val="1"/>
        </dgm:presLayoutVars>
      </dgm:prSet>
      <dgm:spPr/>
      <dgm:t>
        <a:bodyPr/>
        <a:lstStyle/>
        <a:p>
          <a:endParaRPr lang="en-US"/>
        </a:p>
      </dgm:t>
    </dgm:pt>
    <dgm:pt modelId="{E72F1AA3-9F9F-4B34-83C8-D828D758E96F}" type="pres">
      <dgm:prSet presAssocID="{F14F9EA5-7E72-4A6C-8208-325C3BD64C25}" presName="gear1srcNode" presStyleLbl="node1" presStyleIdx="0" presStyleCnt="1"/>
      <dgm:spPr/>
      <dgm:t>
        <a:bodyPr/>
        <a:lstStyle/>
        <a:p>
          <a:endParaRPr lang="en-US"/>
        </a:p>
      </dgm:t>
    </dgm:pt>
    <dgm:pt modelId="{76CEECF4-525F-41C8-9171-8B53BC8D9FF5}" type="pres">
      <dgm:prSet presAssocID="{F14F9EA5-7E72-4A6C-8208-325C3BD64C25}" presName="gear1dstNode" presStyleLbl="node1" presStyleIdx="0" presStyleCnt="1"/>
      <dgm:spPr/>
      <dgm:t>
        <a:bodyPr/>
        <a:lstStyle/>
        <a:p>
          <a:endParaRPr lang="en-US"/>
        </a:p>
      </dgm:t>
    </dgm:pt>
    <dgm:pt modelId="{8A623E76-B080-41ED-9007-16C36080A552}" type="pres">
      <dgm:prSet presAssocID="{C95BCF05-99DF-482D-8571-9DC4CDF89313}" presName="connector1" presStyleLbl="sibTrans2D1" presStyleIdx="0" presStyleCnt="1"/>
      <dgm:spPr/>
      <dgm:t>
        <a:bodyPr/>
        <a:lstStyle/>
        <a:p>
          <a:endParaRPr lang="en-US"/>
        </a:p>
      </dgm:t>
    </dgm:pt>
  </dgm:ptLst>
  <dgm:cxnLst>
    <dgm:cxn modelId="{FA7964A6-2A1F-4974-AA25-9B0CC5AF6010}" srcId="{7A4633A5-2D9F-446D-8F7B-62BA35AAEEE1}" destId="{F14F9EA5-7E72-4A6C-8208-325C3BD64C25}" srcOrd="0" destOrd="0" parTransId="{C0C376DC-61AC-4E3D-AE1A-7F0883CDF79C}" sibTransId="{C95BCF05-99DF-482D-8571-9DC4CDF89313}"/>
    <dgm:cxn modelId="{0152A7E8-B9CB-4C6E-949C-67DA446C7539}" type="presOf" srcId="{7A4633A5-2D9F-446D-8F7B-62BA35AAEEE1}" destId="{DA666F09-3C61-4837-891E-73D8E604D5C1}" srcOrd="0" destOrd="0" presId="urn:microsoft.com/office/officeart/2005/8/layout/gear1"/>
    <dgm:cxn modelId="{B809E21D-B5D6-4348-907A-3C97883258BD}" type="presOf" srcId="{F14F9EA5-7E72-4A6C-8208-325C3BD64C25}" destId="{76CEECF4-525F-41C8-9171-8B53BC8D9FF5}" srcOrd="2" destOrd="0" presId="urn:microsoft.com/office/officeart/2005/8/layout/gear1"/>
    <dgm:cxn modelId="{6B996651-974B-46DC-8E0D-FE48873BE8D7}" type="presOf" srcId="{F14F9EA5-7E72-4A6C-8208-325C3BD64C25}" destId="{EB644CA4-2964-4573-A37B-9D5814C8DA11}" srcOrd="0" destOrd="0" presId="urn:microsoft.com/office/officeart/2005/8/layout/gear1"/>
    <dgm:cxn modelId="{A7ED89E6-0416-43BE-89D6-1FFCC925200D}" type="presOf" srcId="{C95BCF05-99DF-482D-8571-9DC4CDF89313}" destId="{8A623E76-B080-41ED-9007-16C36080A552}" srcOrd="0" destOrd="0" presId="urn:microsoft.com/office/officeart/2005/8/layout/gear1"/>
    <dgm:cxn modelId="{0D22AA8B-E5B0-4B7A-8F45-8B901CC86F2C}" type="presOf" srcId="{F14F9EA5-7E72-4A6C-8208-325C3BD64C25}" destId="{E72F1AA3-9F9F-4B34-83C8-D828D758E96F}" srcOrd="1" destOrd="0" presId="urn:microsoft.com/office/officeart/2005/8/layout/gear1"/>
    <dgm:cxn modelId="{2CC36563-D320-4FCE-874B-4C52BD1DE2D3}" type="presParOf" srcId="{DA666F09-3C61-4837-891E-73D8E604D5C1}" destId="{EB644CA4-2964-4573-A37B-9D5814C8DA11}" srcOrd="0" destOrd="0" presId="urn:microsoft.com/office/officeart/2005/8/layout/gear1"/>
    <dgm:cxn modelId="{19A9C9FF-B723-44E1-9BDD-AC48F247EECC}" type="presParOf" srcId="{DA666F09-3C61-4837-891E-73D8E604D5C1}" destId="{E72F1AA3-9F9F-4B34-83C8-D828D758E96F}" srcOrd="1" destOrd="0" presId="urn:microsoft.com/office/officeart/2005/8/layout/gear1"/>
    <dgm:cxn modelId="{EB6F78C6-0F27-440E-A780-A1EBBBA59FFF}" type="presParOf" srcId="{DA666F09-3C61-4837-891E-73D8E604D5C1}" destId="{76CEECF4-525F-41C8-9171-8B53BC8D9FF5}" srcOrd="2" destOrd="0" presId="urn:microsoft.com/office/officeart/2005/8/layout/gear1"/>
    <dgm:cxn modelId="{E5C8EA5C-74A8-4134-882A-879889F4BD21}" type="presParOf" srcId="{DA666F09-3C61-4837-891E-73D8E604D5C1}" destId="{8A623E76-B080-41ED-9007-16C36080A552}" srcOrd="3" destOrd="0" presId="urn:microsoft.com/office/officeart/2005/8/layout/gear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570CA8-9DB6-4504-9C99-1F157F12307C}" type="doc">
      <dgm:prSet loTypeId="urn:microsoft.com/office/officeart/2005/8/layout/gear1" loCatId="process" qsTypeId="urn:microsoft.com/office/officeart/2005/8/quickstyle/simple1" qsCatId="simple" csTypeId="urn:microsoft.com/office/officeart/2005/8/colors/accent1_2" csCatId="accent1" phldr="1"/>
      <dgm:spPr/>
    </dgm:pt>
    <dgm:pt modelId="{FDB8B3A5-7AE3-42D0-A578-12CF69CEA231}">
      <dgm:prSet phldrT="[Text]" custT="1"/>
      <dgm:spPr>
        <a:solidFill>
          <a:srgbClr val="0000FF"/>
        </a:solidFill>
      </dgm:spPr>
      <dgm:t>
        <a:bodyPr/>
        <a:lstStyle/>
        <a:p>
          <a:r>
            <a:rPr lang="en-US" sz="2800" b="1" dirty="0" err="1" smtClean="0"/>
            <a:t>Multicore</a:t>
          </a:r>
          <a:endParaRPr lang="en-US" sz="2800" b="1" dirty="0"/>
        </a:p>
      </dgm:t>
    </dgm:pt>
    <dgm:pt modelId="{F425B68A-25DC-437B-B69C-648378C1B8C4}" type="parTrans" cxnId="{877E67E5-A29B-4269-AC3D-DB1C5BA76205}">
      <dgm:prSet/>
      <dgm:spPr/>
      <dgm:t>
        <a:bodyPr/>
        <a:lstStyle/>
        <a:p>
          <a:endParaRPr lang="en-US"/>
        </a:p>
      </dgm:t>
    </dgm:pt>
    <dgm:pt modelId="{8005FE26-C7DE-4DAB-8ADC-40DF38AFE329}" type="sibTrans" cxnId="{877E67E5-A29B-4269-AC3D-DB1C5BA76205}">
      <dgm:prSet/>
      <dgm:spPr/>
      <dgm:t>
        <a:bodyPr/>
        <a:lstStyle/>
        <a:p>
          <a:endParaRPr lang="en-US"/>
        </a:p>
      </dgm:t>
    </dgm:pt>
    <dgm:pt modelId="{272D37A6-A057-4A36-97F6-62C968EA9611}">
      <dgm:prSet phldrT="[Text]" custT="1"/>
      <dgm:spPr>
        <a:solidFill>
          <a:srgbClr val="FFC000"/>
        </a:solidFill>
      </dgm:spPr>
      <dgm:t>
        <a:bodyPr/>
        <a:lstStyle/>
        <a:p>
          <a:r>
            <a:rPr lang="en-US" sz="2400" b="1" dirty="0" smtClean="0"/>
            <a:t>Clouds</a:t>
          </a:r>
          <a:endParaRPr lang="en-US" sz="2400" b="1" dirty="0"/>
        </a:p>
      </dgm:t>
    </dgm:pt>
    <dgm:pt modelId="{42DF3D39-EFCC-4437-BC19-0CDB9FE8F687}" type="parTrans" cxnId="{EF92C021-7675-4B66-9656-3FC72952E336}">
      <dgm:prSet/>
      <dgm:spPr/>
      <dgm:t>
        <a:bodyPr/>
        <a:lstStyle/>
        <a:p>
          <a:endParaRPr lang="en-US"/>
        </a:p>
      </dgm:t>
    </dgm:pt>
    <dgm:pt modelId="{1D535D58-3957-4DD6-AA7F-59F8BF23F375}" type="sibTrans" cxnId="{EF92C021-7675-4B66-9656-3FC72952E336}">
      <dgm:prSet/>
      <dgm:spPr/>
      <dgm:t>
        <a:bodyPr/>
        <a:lstStyle/>
        <a:p>
          <a:endParaRPr lang="en-US"/>
        </a:p>
      </dgm:t>
    </dgm:pt>
    <dgm:pt modelId="{BD7CECFC-1C87-4114-8DE5-D63114DB4CB6}">
      <dgm:prSet phldrT="[Text]" custT="1"/>
      <dgm:spPr>
        <a:solidFill>
          <a:srgbClr val="C00000"/>
        </a:solidFill>
      </dgm:spPr>
      <dgm:t>
        <a:bodyPr/>
        <a:lstStyle/>
        <a:p>
          <a:endParaRPr lang="en-US" sz="1200" b="1" dirty="0"/>
        </a:p>
      </dgm:t>
    </dgm:pt>
    <dgm:pt modelId="{C49187C9-AA5C-43D1-93B5-F35BB4521E6D}" type="parTrans" cxnId="{9ADF0C35-4779-4A1E-B787-784B2AAEAE9D}">
      <dgm:prSet/>
      <dgm:spPr/>
      <dgm:t>
        <a:bodyPr/>
        <a:lstStyle/>
        <a:p>
          <a:endParaRPr lang="en-US"/>
        </a:p>
      </dgm:t>
    </dgm:pt>
    <dgm:pt modelId="{558AFFCA-4CAF-4C06-838E-9D16224DEEC3}" type="sibTrans" cxnId="{9ADF0C35-4779-4A1E-B787-784B2AAEAE9D}">
      <dgm:prSet/>
      <dgm:spPr/>
      <dgm:t>
        <a:bodyPr/>
        <a:lstStyle/>
        <a:p>
          <a:endParaRPr lang="en-US"/>
        </a:p>
      </dgm:t>
    </dgm:pt>
    <dgm:pt modelId="{A292D8FE-111E-41CF-907B-9FB7C36C5217}" type="pres">
      <dgm:prSet presAssocID="{A9570CA8-9DB6-4504-9C99-1F157F12307C}" presName="composite" presStyleCnt="0">
        <dgm:presLayoutVars>
          <dgm:chMax val="3"/>
          <dgm:animLvl val="lvl"/>
          <dgm:resizeHandles val="exact"/>
        </dgm:presLayoutVars>
      </dgm:prSet>
      <dgm:spPr/>
    </dgm:pt>
    <dgm:pt modelId="{E80A448B-04B6-4AB9-A87F-06D866A82CF3}" type="pres">
      <dgm:prSet presAssocID="{FDB8B3A5-7AE3-42D0-A578-12CF69CEA231}" presName="gear1" presStyleLbl="node1" presStyleIdx="0" presStyleCnt="3">
        <dgm:presLayoutVars>
          <dgm:chMax val="1"/>
          <dgm:bulletEnabled val="1"/>
        </dgm:presLayoutVars>
      </dgm:prSet>
      <dgm:spPr/>
      <dgm:t>
        <a:bodyPr/>
        <a:lstStyle/>
        <a:p>
          <a:endParaRPr lang="en-US"/>
        </a:p>
      </dgm:t>
    </dgm:pt>
    <dgm:pt modelId="{5AD6AF23-88F0-4453-9155-112BFEC1CBF1}" type="pres">
      <dgm:prSet presAssocID="{FDB8B3A5-7AE3-42D0-A578-12CF69CEA231}" presName="gear1srcNode" presStyleLbl="node1" presStyleIdx="0" presStyleCnt="3"/>
      <dgm:spPr/>
      <dgm:t>
        <a:bodyPr/>
        <a:lstStyle/>
        <a:p>
          <a:endParaRPr lang="en-US"/>
        </a:p>
      </dgm:t>
    </dgm:pt>
    <dgm:pt modelId="{BB02C7FF-71A7-492D-A278-EFB528CBFB12}" type="pres">
      <dgm:prSet presAssocID="{FDB8B3A5-7AE3-42D0-A578-12CF69CEA231}" presName="gear1dstNode" presStyleLbl="node1" presStyleIdx="0" presStyleCnt="3"/>
      <dgm:spPr/>
      <dgm:t>
        <a:bodyPr/>
        <a:lstStyle/>
        <a:p>
          <a:endParaRPr lang="en-US"/>
        </a:p>
      </dgm:t>
    </dgm:pt>
    <dgm:pt modelId="{BFB9B2A6-91D8-417B-B20C-473001B14CB5}" type="pres">
      <dgm:prSet presAssocID="{272D37A6-A057-4A36-97F6-62C968EA9611}" presName="gear2" presStyleLbl="node1" presStyleIdx="1" presStyleCnt="3">
        <dgm:presLayoutVars>
          <dgm:chMax val="1"/>
          <dgm:bulletEnabled val="1"/>
        </dgm:presLayoutVars>
      </dgm:prSet>
      <dgm:spPr/>
      <dgm:t>
        <a:bodyPr/>
        <a:lstStyle/>
        <a:p>
          <a:endParaRPr lang="en-US"/>
        </a:p>
      </dgm:t>
    </dgm:pt>
    <dgm:pt modelId="{8CF6C750-EDAA-4E92-BC1F-21B732719FED}" type="pres">
      <dgm:prSet presAssocID="{272D37A6-A057-4A36-97F6-62C968EA9611}" presName="gear2srcNode" presStyleLbl="node1" presStyleIdx="1" presStyleCnt="3"/>
      <dgm:spPr/>
      <dgm:t>
        <a:bodyPr/>
        <a:lstStyle/>
        <a:p>
          <a:endParaRPr lang="en-US"/>
        </a:p>
      </dgm:t>
    </dgm:pt>
    <dgm:pt modelId="{9157C930-4617-4F00-9842-2F1EB0AB46E1}" type="pres">
      <dgm:prSet presAssocID="{272D37A6-A057-4A36-97F6-62C968EA9611}" presName="gear2dstNode" presStyleLbl="node1" presStyleIdx="1" presStyleCnt="3"/>
      <dgm:spPr/>
      <dgm:t>
        <a:bodyPr/>
        <a:lstStyle/>
        <a:p>
          <a:endParaRPr lang="en-US"/>
        </a:p>
      </dgm:t>
    </dgm:pt>
    <dgm:pt modelId="{7F9CA8C2-A4B7-4111-B2CA-F08845199D8E}" type="pres">
      <dgm:prSet presAssocID="{BD7CECFC-1C87-4114-8DE5-D63114DB4CB6}" presName="gear3" presStyleLbl="node1" presStyleIdx="2" presStyleCnt="3"/>
      <dgm:spPr/>
      <dgm:t>
        <a:bodyPr/>
        <a:lstStyle/>
        <a:p>
          <a:endParaRPr lang="en-US"/>
        </a:p>
      </dgm:t>
    </dgm:pt>
    <dgm:pt modelId="{5E26902E-A458-40B1-B536-72B4E705E105}" type="pres">
      <dgm:prSet presAssocID="{BD7CECFC-1C87-4114-8DE5-D63114DB4CB6}" presName="gear3tx" presStyleLbl="node1" presStyleIdx="2" presStyleCnt="3">
        <dgm:presLayoutVars>
          <dgm:chMax val="1"/>
          <dgm:bulletEnabled val="1"/>
        </dgm:presLayoutVars>
      </dgm:prSet>
      <dgm:spPr/>
      <dgm:t>
        <a:bodyPr/>
        <a:lstStyle/>
        <a:p>
          <a:endParaRPr lang="en-US"/>
        </a:p>
      </dgm:t>
    </dgm:pt>
    <dgm:pt modelId="{E42B9C0B-626F-4D63-A91B-AFAA05D009B7}" type="pres">
      <dgm:prSet presAssocID="{BD7CECFC-1C87-4114-8DE5-D63114DB4CB6}" presName="gear3srcNode" presStyleLbl="node1" presStyleIdx="2" presStyleCnt="3"/>
      <dgm:spPr/>
      <dgm:t>
        <a:bodyPr/>
        <a:lstStyle/>
        <a:p>
          <a:endParaRPr lang="en-US"/>
        </a:p>
      </dgm:t>
    </dgm:pt>
    <dgm:pt modelId="{6B77F5EF-82AE-4D37-9286-C4B921731A8E}" type="pres">
      <dgm:prSet presAssocID="{BD7CECFC-1C87-4114-8DE5-D63114DB4CB6}" presName="gear3dstNode" presStyleLbl="node1" presStyleIdx="2" presStyleCnt="3"/>
      <dgm:spPr/>
      <dgm:t>
        <a:bodyPr/>
        <a:lstStyle/>
        <a:p>
          <a:endParaRPr lang="en-US"/>
        </a:p>
      </dgm:t>
    </dgm:pt>
    <dgm:pt modelId="{D060117E-BFAA-4207-BBC0-68339EC51B23}" type="pres">
      <dgm:prSet presAssocID="{8005FE26-C7DE-4DAB-8ADC-40DF38AFE329}" presName="connector1" presStyleLbl="sibTrans2D1" presStyleIdx="0" presStyleCnt="3"/>
      <dgm:spPr/>
      <dgm:t>
        <a:bodyPr/>
        <a:lstStyle/>
        <a:p>
          <a:endParaRPr lang="en-US"/>
        </a:p>
      </dgm:t>
    </dgm:pt>
    <dgm:pt modelId="{A0316A42-6256-4E99-90ED-F6A8EB219B35}" type="pres">
      <dgm:prSet presAssocID="{1D535D58-3957-4DD6-AA7F-59F8BF23F375}" presName="connector2" presStyleLbl="sibTrans2D1" presStyleIdx="1" presStyleCnt="3"/>
      <dgm:spPr/>
      <dgm:t>
        <a:bodyPr/>
        <a:lstStyle/>
        <a:p>
          <a:endParaRPr lang="en-US"/>
        </a:p>
      </dgm:t>
    </dgm:pt>
    <dgm:pt modelId="{1C8166D9-87DB-40F4-8941-16AE68DF2AB7}" type="pres">
      <dgm:prSet presAssocID="{558AFFCA-4CAF-4C06-838E-9D16224DEEC3}" presName="connector3" presStyleLbl="sibTrans2D1" presStyleIdx="2" presStyleCnt="3"/>
      <dgm:spPr/>
      <dgm:t>
        <a:bodyPr/>
        <a:lstStyle/>
        <a:p>
          <a:endParaRPr lang="en-US"/>
        </a:p>
      </dgm:t>
    </dgm:pt>
  </dgm:ptLst>
  <dgm:cxnLst>
    <dgm:cxn modelId="{EF92C021-7675-4B66-9656-3FC72952E336}" srcId="{A9570CA8-9DB6-4504-9C99-1F157F12307C}" destId="{272D37A6-A057-4A36-97F6-62C968EA9611}" srcOrd="1" destOrd="0" parTransId="{42DF3D39-EFCC-4437-BC19-0CDB9FE8F687}" sibTransId="{1D535D58-3957-4DD6-AA7F-59F8BF23F375}"/>
    <dgm:cxn modelId="{D79EAC49-045A-463B-86BE-17E6808F35F6}" type="presOf" srcId="{FDB8B3A5-7AE3-42D0-A578-12CF69CEA231}" destId="{BB02C7FF-71A7-492D-A278-EFB528CBFB12}" srcOrd="2" destOrd="0" presId="urn:microsoft.com/office/officeart/2005/8/layout/gear1"/>
    <dgm:cxn modelId="{9836DF44-E740-4E90-9367-C4F77BFA1069}" type="presOf" srcId="{BD7CECFC-1C87-4114-8DE5-D63114DB4CB6}" destId="{6B77F5EF-82AE-4D37-9286-C4B921731A8E}" srcOrd="3" destOrd="0" presId="urn:microsoft.com/office/officeart/2005/8/layout/gear1"/>
    <dgm:cxn modelId="{E06A784C-6AC1-4AE7-A9CF-13D80994BA09}" type="presOf" srcId="{8005FE26-C7DE-4DAB-8ADC-40DF38AFE329}" destId="{D060117E-BFAA-4207-BBC0-68339EC51B23}" srcOrd="0" destOrd="0" presId="urn:microsoft.com/office/officeart/2005/8/layout/gear1"/>
    <dgm:cxn modelId="{9ADF0C35-4779-4A1E-B787-784B2AAEAE9D}" srcId="{A9570CA8-9DB6-4504-9C99-1F157F12307C}" destId="{BD7CECFC-1C87-4114-8DE5-D63114DB4CB6}" srcOrd="2" destOrd="0" parTransId="{C49187C9-AA5C-43D1-93B5-F35BB4521E6D}" sibTransId="{558AFFCA-4CAF-4C06-838E-9D16224DEEC3}"/>
    <dgm:cxn modelId="{9EEA2E70-0283-4E08-B6EC-E54A7692A13B}" type="presOf" srcId="{BD7CECFC-1C87-4114-8DE5-D63114DB4CB6}" destId="{E42B9C0B-626F-4D63-A91B-AFAA05D009B7}" srcOrd="2" destOrd="0" presId="urn:microsoft.com/office/officeart/2005/8/layout/gear1"/>
    <dgm:cxn modelId="{ACB49882-B942-4C85-9730-72297BD71A4F}" type="presOf" srcId="{272D37A6-A057-4A36-97F6-62C968EA9611}" destId="{9157C930-4617-4F00-9842-2F1EB0AB46E1}" srcOrd="2" destOrd="0" presId="urn:microsoft.com/office/officeart/2005/8/layout/gear1"/>
    <dgm:cxn modelId="{E79E78BF-669D-47F5-9289-036AC5DB2DD3}" type="presOf" srcId="{558AFFCA-4CAF-4C06-838E-9D16224DEEC3}" destId="{1C8166D9-87DB-40F4-8941-16AE68DF2AB7}" srcOrd="0" destOrd="0" presId="urn:microsoft.com/office/officeart/2005/8/layout/gear1"/>
    <dgm:cxn modelId="{F1A5E839-0E96-4C2C-B954-6E2F8CF1788E}" type="presOf" srcId="{272D37A6-A057-4A36-97F6-62C968EA9611}" destId="{BFB9B2A6-91D8-417B-B20C-473001B14CB5}" srcOrd="0" destOrd="0" presId="urn:microsoft.com/office/officeart/2005/8/layout/gear1"/>
    <dgm:cxn modelId="{2055C1E5-CDAA-4B4D-9187-0B5B571667A0}" type="presOf" srcId="{A9570CA8-9DB6-4504-9C99-1F157F12307C}" destId="{A292D8FE-111E-41CF-907B-9FB7C36C5217}" srcOrd="0" destOrd="0" presId="urn:microsoft.com/office/officeart/2005/8/layout/gear1"/>
    <dgm:cxn modelId="{E60452A9-8E98-436E-AC18-8B52BD94A522}" type="presOf" srcId="{FDB8B3A5-7AE3-42D0-A578-12CF69CEA231}" destId="{E80A448B-04B6-4AB9-A87F-06D866A82CF3}" srcOrd="0" destOrd="0" presId="urn:microsoft.com/office/officeart/2005/8/layout/gear1"/>
    <dgm:cxn modelId="{877E67E5-A29B-4269-AC3D-DB1C5BA76205}" srcId="{A9570CA8-9DB6-4504-9C99-1F157F12307C}" destId="{FDB8B3A5-7AE3-42D0-A578-12CF69CEA231}" srcOrd="0" destOrd="0" parTransId="{F425B68A-25DC-437B-B69C-648378C1B8C4}" sibTransId="{8005FE26-C7DE-4DAB-8ADC-40DF38AFE329}"/>
    <dgm:cxn modelId="{16D4E62D-93F7-4764-BFE1-4111E23E67F9}" type="presOf" srcId="{FDB8B3A5-7AE3-42D0-A578-12CF69CEA231}" destId="{5AD6AF23-88F0-4453-9155-112BFEC1CBF1}" srcOrd="1" destOrd="0" presId="urn:microsoft.com/office/officeart/2005/8/layout/gear1"/>
    <dgm:cxn modelId="{A4ECD492-0392-40C3-A0B1-3DCD15625AEE}" type="presOf" srcId="{272D37A6-A057-4A36-97F6-62C968EA9611}" destId="{8CF6C750-EDAA-4E92-BC1F-21B732719FED}" srcOrd="1" destOrd="0" presId="urn:microsoft.com/office/officeart/2005/8/layout/gear1"/>
    <dgm:cxn modelId="{9DE96971-99C3-4933-9D41-20DBF46A7F06}" type="presOf" srcId="{1D535D58-3957-4DD6-AA7F-59F8BF23F375}" destId="{A0316A42-6256-4E99-90ED-F6A8EB219B35}" srcOrd="0" destOrd="0" presId="urn:microsoft.com/office/officeart/2005/8/layout/gear1"/>
    <dgm:cxn modelId="{25A18B77-28B0-437C-B986-19A49C443458}" type="presOf" srcId="{BD7CECFC-1C87-4114-8DE5-D63114DB4CB6}" destId="{7F9CA8C2-A4B7-4111-B2CA-F08845199D8E}" srcOrd="0" destOrd="0" presId="urn:microsoft.com/office/officeart/2005/8/layout/gear1"/>
    <dgm:cxn modelId="{190EB310-87ED-4692-8E3A-1FF306C9074F}" type="presOf" srcId="{BD7CECFC-1C87-4114-8DE5-D63114DB4CB6}" destId="{5E26902E-A458-40B1-B536-72B4E705E105}" srcOrd="1" destOrd="0" presId="urn:microsoft.com/office/officeart/2005/8/layout/gear1"/>
    <dgm:cxn modelId="{13AFC9D0-BFCF-494D-8ABE-54FF2942985C}" type="presParOf" srcId="{A292D8FE-111E-41CF-907B-9FB7C36C5217}" destId="{E80A448B-04B6-4AB9-A87F-06D866A82CF3}" srcOrd="0" destOrd="0" presId="urn:microsoft.com/office/officeart/2005/8/layout/gear1"/>
    <dgm:cxn modelId="{C56D4C2B-CAEA-40BE-A3F5-24C7D6ED70FD}" type="presParOf" srcId="{A292D8FE-111E-41CF-907B-9FB7C36C5217}" destId="{5AD6AF23-88F0-4453-9155-112BFEC1CBF1}" srcOrd="1" destOrd="0" presId="urn:microsoft.com/office/officeart/2005/8/layout/gear1"/>
    <dgm:cxn modelId="{ECBDC1FC-F144-405A-883D-338C09E4F1A4}" type="presParOf" srcId="{A292D8FE-111E-41CF-907B-9FB7C36C5217}" destId="{BB02C7FF-71A7-492D-A278-EFB528CBFB12}" srcOrd="2" destOrd="0" presId="urn:microsoft.com/office/officeart/2005/8/layout/gear1"/>
    <dgm:cxn modelId="{E5B49831-2C67-4F0C-BC95-AFC82B89A5CF}" type="presParOf" srcId="{A292D8FE-111E-41CF-907B-9FB7C36C5217}" destId="{BFB9B2A6-91D8-417B-B20C-473001B14CB5}" srcOrd="3" destOrd="0" presId="urn:microsoft.com/office/officeart/2005/8/layout/gear1"/>
    <dgm:cxn modelId="{25B76898-90A0-4F92-B66B-2A4B249A47AE}" type="presParOf" srcId="{A292D8FE-111E-41CF-907B-9FB7C36C5217}" destId="{8CF6C750-EDAA-4E92-BC1F-21B732719FED}" srcOrd="4" destOrd="0" presId="urn:microsoft.com/office/officeart/2005/8/layout/gear1"/>
    <dgm:cxn modelId="{4681B952-3B8D-4417-8043-DDDAC1F7A5E8}" type="presParOf" srcId="{A292D8FE-111E-41CF-907B-9FB7C36C5217}" destId="{9157C930-4617-4F00-9842-2F1EB0AB46E1}" srcOrd="5" destOrd="0" presId="urn:microsoft.com/office/officeart/2005/8/layout/gear1"/>
    <dgm:cxn modelId="{38E5824A-9D94-4ADE-AD10-46A6DBD62B73}" type="presParOf" srcId="{A292D8FE-111E-41CF-907B-9FB7C36C5217}" destId="{7F9CA8C2-A4B7-4111-B2CA-F08845199D8E}" srcOrd="6" destOrd="0" presId="urn:microsoft.com/office/officeart/2005/8/layout/gear1"/>
    <dgm:cxn modelId="{FFD32E25-0746-4997-AD0D-9BC4EDB03118}" type="presParOf" srcId="{A292D8FE-111E-41CF-907B-9FB7C36C5217}" destId="{5E26902E-A458-40B1-B536-72B4E705E105}" srcOrd="7" destOrd="0" presId="urn:microsoft.com/office/officeart/2005/8/layout/gear1"/>
    <dgm:cxn modelId="{18C06A5E-0C9A-43A3-AD8A-58896ECC34E5}" type="presParOf" srcId="{A292D8FE-111E-41CF-907B-9FB7C36C5217}" destId="{E42B9C0B-626F-4D63-A91B-AFAA05D009B7}" srcOrd="8" destOrd="0" presId="urn:microsoft.com/office/officeart/2005/8/layout/gear1"/>
    <dgm:cxn modelId="{C560B47F-C61B-4176-AEC8-09BCF5180390}" type="presParOf" srcId="{A292D8FE-111E-41CF-907B-9FB7C36C5217}" destId="{6B77F5EF-82AE-4D37-9286-C4B921731A8E}" srcOrd="9" destOrd="0" presId="urn:microsoft.com/office/officeart/2005/8/layout/gear1"/>
    <dgm:cxn modelId="{CDE9B5DC-DBAD-4F46-B86A-4EAE529B6DB4}" type="presParOf" srcId="{A292D8FE-111E-41CF-907B-9FB7C36C5217}" destId="{D060117E-BFAA-4207-BBC0-68339EC51B23}" srcOrd="10" destOrd="0" presId="urn:microsoft.com/office/officeart/2005/8/layout/gear1"/>
    <dgm:cxn modelId="{EC113908-32F2-47AB-97A2-FEFB2AE87991}" type="presParOf" srcId="{A292D8FE-111E-41CF-907B-9FB7C36C5217}" destId="{A0316A42-6256-4E99-90ED-F6A8EB219B35}" srcOrd="11" destOrd="0" presId="urn:microsoft.com/office/officeart/2005/8/layout/gear1"/>
    <dgm:cxn modelId="{8B52CABE-F528-4A45-A7F5-7357D0956830}" type="presParOf" srcId="{A292D8FE-111E-41CF-907B-9FB7C36C5217}" destId="{1C8166D9-87DB-40F4-8941-16AE68DF2AB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2689B00-B0D6-4551-9B61-F93B4FAA1BF0}">
      <dsp:nvSpPr>
        <dsp:cNvPr id="0" name=""/>
        <dsp:cNvSpPr/>
      </dsp:nvSpPr>
      <dsp:spPr>
        <a:xfrm>
          <a:off x="0" y="0"/>
          <a:ext cx="7189470" cy="1219200"/>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100000"/>
            </a:lnSpc>
            <a:spcBef>
              <a:spcPct val="0"/>
            </a:spcBef>
            <a:spcAft>
              <a:spcPts val="0"/>
            </a:spcAft>
          </a:pPr>
          <a:r>
            <a:rPr lang="en-US" sz="1400" kern="1200" dirty="0" smtClean="0">
              <a:solidFill>
                <a:srgbClr val="C00000"/>
              </a:solidFill>
            </a:rPr>
            <a:t>Data is too big and gets bigger to fit into memory </a:t>
          </a:r>
        </a:p>
        <a:p>
          <a:pPr lvl="0" algn="l" defTabSz="622300">
            <a:lnSpc>
              <a:spcPct val="100000"/>
            </a:lnSpc>
            <a:spcBef>
              <a:spcPct val="0"/>
            </a:spcBef>
            <a:spcAft>
              <a:spcPts val="0"/>
            </a:spcAft>
          </a:pPr>
          <a:r>
            <a:rPr lang="en-US" sz="1400" kern="1200" baseline="0" dirty="0" smtClean="0"/>
            <a:t>For “</a:t>
          </a:r>
          <a:r>
            <a:rPr lang="en-US" sz="1400" kern="1200" dirty="0" smtClean="0">
              <a:solidFill>
                <a:schemeClr val="tx1"/>
              </a:solidFill>
            </a:rPr>
            <a:t>All pairs” problem O(N</a:t>
          </a:r>
          <a:r>
            <a:rPr lang="en-US" sz="1400" kern="1200" baseline="30000" dirty="0" smtClean="0">
              <a:solidFill>
                <a:schemeClr val="tx1"/>
              </a:solidFill>
            </a:rPr>
            <a:t>2</a:t>
          </a:r>
          <a:r>
            <a:rPr lang="en-US" sz="1400" kern="1200" dirty="0" smtClean="0">
              <a:solidFill>
                <a:schemeClr val="tx1"/>
              </a:solidFill>
            </a:rPr>
            <a:t>),</a:t>
          </a:r>
          <a:r>
            <a:rPr lang="en-US" sz="1400" kern="1200" baseline="0" dirty="0" smtClean="0"/>
            <a:t>  </a:t>
          </a:r>
        </a:p>
        <a:p>
          <a:pPr lvl="0" algn="l" defTabSz="622300">
            <a:lnSpc>
              <a:spcPct val="100000"/>
            </a:lnSpc>
            <a:spcBef>
              <a:spcPct val="0"/>
            </a:spcBef>
            <a:spcAft>
              <a:spcPts val="0"/>
            </a:spcAft>
          </a:pPr>
          <a:r>
            <a:rPr lang="en-US" sz="1400" kern="1200" baseline="0" dirty="0" smtClean="0"/>
            <a:t>         </a:t>
          </a:r>
          <a:r>
            <a:rPr lang="en-US" sz="1400" kern="1200" baseline="0" dirty="0" err="1" smtClean="0"/>
            <a:t>PubChem</a:t>
          </a:r>
          <a:r>
            <a:rPr lang="en-US" sz="1400" kern="1200" baseline="0" dirty="0" smtClean="0"/>
            <a:t> </a:t>
          </a:r>
          <a:r>
            <a:rPr lang="en-US" sz="1400" kern="1200" dirty="0" smtClean="0"/>
            <a:t>data points</a:t>
          </a:r>
          <a:r>
            <a:rPr lang="en-US" sz="1400" kern="1200" baseline="0" dirty="0" smtClean="0"/>
            <a:t> </a:t>
          </a:r>
          <a:r>
            <a:rPr lang="en-US" sz="1400" kern="1200" dirty="0" smtClean="0"/>
            <a:t>100,000 =&gt; 480 GB</a:t>
          </a:r>
          <a:r>
            <a:rPr lang="en-US" sz="1400" kern="1200" baseline="0" dirty="0" smtClean="0"/>
            <a:t> of main</a:t>
          </a:r>
          <a:r>
            <a:rPr lang="en-US" sz="1400" kern="1200" dirty="0" smtClean="0"/>
            <a:t> memory</a:t>
          </a:r>
        </a:p>
        <a:p>
          <a:pPr lvl="0" algn="l" defTabSz="622300">
            <a:lnSpc>
              <a:spcPct val="100000"/>
            </a:lnSpc>
            <a:spcBef>
              <a:spcPct val="0"/>
            </a:spcBef>
            <a:spcAft>
              <a:spcPts val="0"/>
            </a:spcAft>
          </a:pPr>
          <a:r>
            <a:rPr lang="en-US" sz="1400" kern="1200" baseline="0" dirty="0" smtClean="0"/>
            <a:t>                                           (Tempest Cluster of 768 cores has 1.536TB) </a:t>
          </a:r>
        </a:p>
        <a:p>
          <a:pPr lvl="0" algn="l" defTabSz="622300">
            <a:lnSpc>
              <a:spcPct val="100000"/>
            </a:lnSpc>
            <a:spcBef>
              <a:spcPct val="0"/>
            </a:spcBef>
            <a:spcAft>
              <a:spcPts val="0"/>
            </a:spcAft>
          </a:pPr>
          <a:r>
            <a:rPr lang="en-US" sz="1400" kern="1200" baseline="0" dirty="0" smtClean="0">
              <a:solidFill>
                <a:schemeClr val="tx1"/>
              </a:solidFill>
            </a:rPr>
            <a:t>We need to use distributed memory and new algorithms to solve the problem</a:t>
          </a:r>
          <a:endParaRPr lang="en-US" sz="1400" kern="1200" dirty="0">
            <a:solidFill>
              <a:schemeClr val="tx1"/>
            </a:solidFill>
          </a:endParaRPr>
        </a:p>
      </dsp:txBody>
      <dsp:txXfrm>
        <a:off x="0" y="0"/>
        <a:ext cx="5945276" cy="1219200"/>
      </dsp:txXfrm>
    </dsp:sp>
    <dsp:sp modelId="{A213EE29-4877-4FC4-AF31-E96A6836E3D7}">
      <dsp:nvSpPr>
        <dsp:cNvPr id="0" name=""/>
        <dsp:cNvSpPr/>
      </dsp:nvSpPr>
      <dsp:spPr>
        <a:xfrm>
          <a:off x="634364" y="1422399"/>
          <a:ext cx="7189470" cy="1219200"/>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baseline="0" dirty="0" smtClean="0">
              <a:solidFill>
                <a:srgbClr val="C00000"/>
              </a:solidFill>
            </a:rPr>
            <a:t>Communication overhead is large </a:t>
          </a:r>
          <a:r>
            <a:rPr lang="en-US" sz="1400" kern="1200" baseline="0" dirty="0" smtClean="0"/>
            <a:t>as main operations include matrix multiplication (O(N</a:t>
          </a:r>
          <a:r>
            <a:rPr lang="en-US" sz="1400" kern="1200" baseline="30000" dirty="0" smtClean="0"/>
            <a:t>2</a:t>
          </a:r>
          <a:r>
            <a:rPr lang="en-US" sz="1400" kern="1200" baseline="0" dirty="0" smtClean="0"/>
            <a:t>)), moving data between nodes and within one node adds extra overheads</a:t>
          </a:r>
        </a:p>
        <a:p>
          <a:pPr lvl="0" algn="l" defTabSz="622300">
            <a:lnSpc>
              <a:spcPct val="90000"/>
            </a:lnSpc>
            <a:spcBef>
              <a:spcPct val="0"/>
            </a:spcBef>
            <a:spcAft>
              <a:spcPct val="35000"/>
            </a:spcAft>
          </a:pPr>
          <a:r>
            <a:rPr lang="en-US" sz="1400" kern="1200" baseline="0" dirty="0" smtClean="0">
              <a:solidFill>
                <a:schemeClr val="tx1"/>
              </a:solidFill>
            </a:rPr>
            <a:t>We use hybrid mode of MPI between nodes and concurrent threading internal to node on </a:t>
          </a:r>
          <a:r>
            <a:rPr lang="en-US" sz="1400" kern="1200" baseline="0" dirty="0" err="1" smtClean="0">
              <a:solidFill>
                <a:schemeClr val="tx1"/>
              </a:solidFill>
            </a:rPr>
            <a:t>multicore</a:t>
          </a:r>
          <a:r>
            <a:rPr lang="en-US" sz="1400" kern="1200" baseline="0" dirty="0" smtClean="0">
              <a:solidFill>
                <a:schemeClr val="tx1"/>
              </a:solidFill>
            </a:rPr>
            <a:t> clusters</a:t>
          </a:r>
          <a:endParaRPr lang="en-US" sz="1400" kern="1200" dirty="0">
            <a:solidFill>
              <a:schemeClr val="tx1"/>
            </a:solidFill>
          </a:endParaRPr>
        </a:p>
      </dsp:txBody>
      <dsp:txXfrm>
        <a:off x="634364" y="1422399"/>
        <a:ext cx="5762625" cy="1219200"/>
      </dsp:txXfrm>
    </dsp:sp>
    <dsp:sp modelId="{D998118A-46A8-43C7-A620-95C178269E96}">
      <dsp:nvSpPr>
        <dsp:cNvPr id="0" name=""/>
        <dsp:cNvSpPr/>
      </dsp:nvSpPr>
      <dsp:spPr>
        <a:xfrm>
          <a:off x="1268729" y="2844799"/>
          <a:ext cx="7189470" cy="1219200"/>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baseline="0" dirty="0" smtClean="0">
              <a:solidFill>
                <a:srgbClr val="C00000"/>
              </a:solidFill>
            </a:rPr>
            <a:t>Concurrent threading has side effects   </a:t>
          </a:r>
          <a:r>
            <a:rPr lang="en-US" sz="1500" kern="1200" baseline="0" dirty="0" smtClean="0"/>
            <a:t>(for shared memory model like CCR and </a:t>
          </a:r>
          <a:r>
            <a:rPr lang="en-US" sz="1500" kern="1200" baseline="0" dirty="0" err="1" smtClean="0"/>
            <a:t>OpenMP</a:t>
          </a:r>
          <a:r>
            <a:rPr lang="en-US" sz="1500" kern="1200" baseline="0" dirty="0" smtClean="0"/>
            <a:t>) that impact performance</a:t>
          </a:r>
        </a:p>
        <a:p>
          <a:pPr lvl="0" algn="l" defTabSz="666750">
            <a:lnSpc>
              <a:spcPct val="100000"/>
            </a:lnSpc>
            <a:spcBef>
              <a:spcPct val="0"/>
            </a:spcBef>
            <a:spcAft>
              <a:spcPts val="0"/>
            </a:spcAft>
          </a:pPr>
          <a:r>
            <a:rPr lang="en-US" sz="1500" kern="1200" baseline="0" dirty="0" smtClean="0"/>
            <a:t>sub-block size to fit data into cache </a:t>
          </a:r>
        </a:p>
        <a:p>
          <a:pPr lvl="0" algn="l" defTabSz="666750">
            <a:lnSpc>
              <a:spcPct val="100000"/>
            </a:lnSpc>
            <a:spcBef>
              <a:spcPct val="0"/>
            </a:spcBef>
            <a:spcAft>
              <a:spcPts val="0"/>
            </a:spcAft>
          </a:pPr>
          <a:r>
            <a:rPr lang="en-US" sz="1500" kern="1200" baseline="0" dirty="0" smtClean="0"/>
            <a:t>cache line padding to avoid false sharing</a:t>
          </a:r>
          <a:endParaRPr lang="en-US" sz="1500" kern="1200" dirty="0"/>
        </a:p>
      </dsp:txBody>
      <dsp:txXfrm>
        <a:off x="1268729" y="2844799"/>
        <a:ext cx="5762625" cy="1219200"/>
      </dsp:txXfrm>
    </dsp:sp>
    <dsp:sp modelId="{A09EDAFE-1BEB-4B31-88F0-63BD90254B78}">
      <dsp:nvSpPr>
        <dsp:cNvPr id="0" name=""/>
        <dsp:cNvSpPr/>
      </dsp:nvSpPr>
      <dsp:spPr>
        <a:xfrm>
          <a:off x="6396989" y="924560"/>
          <a:ext cx="792480" cy="792480"/>
        </a:xfrm>
        <a:prstGeom prst="downArrow">
          <a:avLst>
            <a:gd name="adj1" fmla="val 55000"/>
            <a:gd name="adj2" fmla="val 4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396989" y="924560"/>
        <a:ext cx="792480" cy="792480"/>
      </dsp:txXfrm>
    </dsp:sp>
    <dsp:sp modelId="{FACA1A84-345B-4F2C-9628-B1971C273AF4}">
      <dsp:nvSpPr>
        <dsp:cNvPr id="0" name=""/>
        <dsp:cNvSpPr/>
      </dsp:nvSpPr>
      <dsp:spPr>
        <a:xfrm>
          <a:off x="7031354" y="2338832"/>
          <a:ext cx="792480" cy="792480"/>
        </a:xfrm>
        <a:prstGeom prst="downArrow">
          <a:avLst>
            <a:gd name="adj1" fmla="val 55000"/>
            <a:gd name="adj2" fmla="val 45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031354" y="2338832"/>
        <a:ext cx="792480" cy="7924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644CA4-2964-4573-A37B-9D5814C8DA11}">
      <dsp:nvSpPr>
        <dsp:cNvPr id="0" name=""/>
        <dsp:cNvSpPr/>
      </dsp:nvSpPr>
      <dsp:spPr>
        <a:xfrm>
          <a:off x="171449" y="272194"/>
          <a:ext cx="377190" cy="377190"/>
        </a:xfrm>
        <a:prstGeom prst="gear9">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 exe</a:t>
          </a:r>
          <a:endParaRPr lang="en-US" sz="900" kern="1200" dirty="0"/>
        </a:p>
      </dsp:txBody>
      <dsp:txXfrm>
        <a:off x="171449" y="272194"/>
        <a:ext cx="377190" cy="377190"/>
      </dsp:txXfrm>
    </dsp:sp>
    <dsp:sp modelId="{8A623E76-B080-41ED-9007-16C36080A552}">
      <dsp:nvSpPr>
        <dsp:cNvPr id="0" name=""/>
        <dsp:cNvSpPr/>
      </dsp:nvSpPr>
      <dsp:spPr>
        <a:xfrm>
          <a:off x="144186" y="230733"/>
          <a:ext cx="463943" cy="463943"/>
        </a:xfrm>
        <a:prstGeom prst="circularArrow">
          <a:avLst>
            <a:gd name="adj1" fmla="val 4878"/>
            <a:gd name="adj2" fmla="val 312630"/>
            <a:gd name="adj3" fmla="val 2523610"/>
            <a:gd name="adj4" fmla="val 16473002"/>
            <a:gd name="adj5" fmla="val 5691"/>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644CA4-2964-4573-A37B-9D5814C8DA11}">
      <dsp:nvSpPr>
        <dsp:cNvPr id="0" name=""/>
        <dsp:cNvSpPr/>
      </dsp:nvSpPr>
      <dsp:spPr>
        <a:xfrm>
          <a:off x="171449" y="272194"/>
          <a:ext cx="377190" cy="377190"/>
        </a:xfrm>
        <a:prstGeom prst="gear9">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 exe</a:t>
          </a:r>
          <a:endParaRPr lang="en-US" sz="900" kern="1200" dirty="0"/>
        </a:p>
      </dsp:txBody>
      <dsp:txXfrm>
        <a:off x="171449" y="272194"/>
        <a:ext cx="377190" cy="377190"/>
      </dsp:txXfrm>
    </dsp:sp>
    <dsp:sp modelId="{8A623E76-B080-41ED-9007-16C36080A552}">
      <dsp:nvSpPr>
        <dsp:cNvPr id="0" name=""/>
        <dsp:cNvSpPr/>
      </dsp:nvSpPr>
      <dsp:spPr>
        <a:xfrm>
          <a:off x="144186" y="230733"/>
          <a:ext cx="463943" cy="463943"/>
        </a:xfrm>
        <a:prstGeom prst="circularArrow">
          <a:avLst>
            <a:gd name="adj1" fmla="val 4878"/>
            <a:gd name="adj2" fmla="val 312630"/>
            <a:gd name="adj3" fmla="val 2523610"/>
            <a:gd name="adj4" fmla="val 16473002"/>
            <a:gd name="adj5" fmla="val 5691"/>
          </a:avLst>
        </a:prstGeom>
        <a:solidFill>
          <a:schemeClr val="dk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0.36735</cdr:x>
      <cdr:y>0.2439</cdr:y>
    </cdr:from>
    <cdr:to>
      <cdr:x>0.57143</cdr:x>
      <cdr:y>0.32192</cdr:y>
    </cdr:to>
    <cdr:sp macro="" textlink="">
      <cdr:nvSpPr>
        <cdr:cNvPr id="2" name="TextBox 1"/>
        <cdr:cNvSpPr txBox="1"/>
      </cdr:nvSpPr>
      <cdr:spPr>
        <a:xfrm xmlns:a="http://schemas.openxmlformats.org/drawingml/2006/main">
          <a:off x="1371600" y="762000"/>
          <a:ext cx="762000" cy="2437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solidFill>
                <a:schemeClr val="tx1"/>
              </a:solidFill>
            </a:rPr>
            <a:t>Hadoop</a:t>
          </a:r>
          <a:endParaRPr lang="en-US" sz="12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C4FAC-5D83-482A-9809-B34FBC9884EF}" type="datetimeFigureOut">
              <a:rPr lang="en-US" smtClean="0"/>
              <a:pPr/>
              <a:t>5/12/2010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4677B-C5CE-4183-A13D-EB29CCD213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SALSA is </a:t>
            </a:r>
          </a:p>
          <a:p>
            <a:r>
              <a:rPr lang="en-US" dirty="0" smtClean="0"/>
              <a:t>Service Aggregated Linked Sequential Activities</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Arial" pitchFamily="34" charset="0"/>
              <a:buChar char="•"/>
            </a:pPr>
            <a:r>
              <a:rPr lang="en-US" dirty="0" smtClean="0"/>
              <a:t>describes our approach to </a:t>
            </a:r>
            <a:r>
              <a:rPr lang="en-US" dirty="0" err="1" smtClean="0"/>
              <a:t>multicore</a:t>
            </a:r>
            <a:r>
              <a:rPr lang="en-US" dirty="0" smtClean="0"/>
              <a:t> computing where we used services as modules to capture key functionalities implemented with </a:t>
            </a:r>
            <a:r>
              <a:rPr lang="en-US" dirty="0" err="1" smtClean="0"/>
              <a:t>multicore</a:t>
            </a:r>
            <a:r>
              <a:rPr lang="en-US" dirty="0" smtClean="0"/>
              <a:t> threading.  </a:t>
            </a:r>
          </a:p>
          <a:p>
            <a:pPr marL="685777" lvl="1" indent="-228600">
              <a:buFont typeface="Courier New" pitchFamily="49" charset="0"/>
              <a:buChar char="o"/>
            </a:pPr>
            <a:r>
              <a:rPr lang="en-US" dirty="0" smtClean="0"/>
              <a:t>This will be expanded as a proposed approach to parallel computing where one produces libraries of parallelized components and combines them with a generalized service integration (workflow) model</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188" indent="-230188">
              <a:lnSpc>
                <a:spcPct val="85000"/>
              </a:lnSpc>
              <a:spcBef>
                <a:spcPct val="15000"/>
              </a:spcBef>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fld id="{33D4677B-C5CE-4183-A13D-EB29CCD21300}"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4D0B9E-36BE-4E91-8A4D-9782CF2C2059}"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F74D0B9E-36BE-4E91-8A4D-9782CF2C2059}"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64008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50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dirty="0" smtClean="0"/>
          </a:p>
        </p:txBody>
      </p:sp>
      <p:sp>
        <p:nvSpPr>
          <p:cNvPr id="144388" name="Slide Number Placeholder 3"/>
          <p:cNvSpPr>
            <a:spLocks noGrp="1"/>
          </p:cNvSpPr>
          <p:nvPr>
            <p:ph type="sldNum" sz="quarter" idx="5"/>
          </p:nvPr>
        </p:nvSpPr>
        <p:spPr>
          <a:noFill/>
        </p:spPr>
        <p:txBody>
          <a:bodyPr/>
          <a:lstStyle/>
          <a:p>
            <a:pPr algn="r" rtl="0" fontAlgn="base">
              <a:spcBef>
                <a:spcPct val="0"/>
              </a:spcBef>
              <a:spcAft>
                <a:spcPct val="0"/>
              </a:spcAft>
            </a:pPr>
            <a:fld id="{7353CC8D-5389-4B02-B9D8-2B0D253C4F54}" type="slidenum">
              <a:rPr lang="en-US" sz="1200" b="1" kern="1200">
                <a:solidFill>
                  <a:prstClr val="black"/>
                </a:solidFill>
                <a:latin typeface="Times New Roman" pitchFamily="18" charset="0"/>
                <a:ea typeface="+mn-ea"/>
                <a:cs typeface="+mn-cs"/>
              </a:rPr>
              <a:pPr algn="r" rtl="0" fontAlgn="base">
                <a:spcBef>
                  <a:spcPct val="0"/>
                </a:spcBef>
                <a:spcAft>
                  <a:spcPct val="0"/>
                </a:spcAft>
              </a:pPr>
              <a:t>9</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5/12/2010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5/12/2010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5/12/2010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5/12/2010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24600" y="6492875"/>
            <a:ext cx="2133600" cy="365125"/>
          </a:xfrm>
        </p:spPr>
        <p:txBody>
          <a:bodyPr/>
          <a:lstStyle/>
          <a:p>
            <a:fld id="{B3999606-967B-419A-9AEC-8752E61A74DA}"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pPr/>
              <a:t>5/12/2010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pPr/>
              <a:t>5/12/2010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pPr/>
              <a:t>5/12/2010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pPr/>
              <a:t>5/12/2010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pPr/>
              <a:t>5/12/2010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5/12/2010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5/12/2010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pPr/>
              <a:t>5/12/2010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pPr/>
              <a:t>‹#›</a:t>
            </a:fld>
            <a:endParaRPr lang="en-US"/>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5.pn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image" Target="../media/image23.jpeg"/><Relationship Id="rId5" Type="http://schemas.openxmlformats.org/officeDocument/2006/relationships/image" Target="../media/image20.jpeg"/><Relationship Id="rId15" Type="http://schemas.openxmlformats.org/officeDocument/2006/relationships/image" Target="../media/image27.png"/><Relationship Id="rId10" Type="http://schemas.openxmlformats.org/officeDocument/2006/relationships/image" Target="../media/image15.jpeg"/><Relationship Id="rId4" Type="http://schemas.openxmlformats.org/officeDocument/2006/relationships/image" Target="../media/image19.jpeg"/><Relationship Id="rId9" Type="http://schemas.openxmlformats.org/officeDocument/2006/relationships/image" Target="../media/image13.jpeg"/><Relationship Id="rId1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4.emf"/><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alsahpc.indiana.ed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CGL+SC09/DataforPlotviz/GENE_Chimp.bat"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CGL+SC09/DataforPlotviz/BIOLOGY_Metagenomics.bat" TargetMode="Externa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5.xml"/><Relationship Id="rId5" Type="http://schemas.openxmlformats.org/officeDocument/2006/relationships/image" Target="../media/image58.pn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57200"/>
            <a:ext cx="6781800" cy="1470025"/>
          </a:xfrm>
        </p:spPr>
        <p:txBody>
          <a:bodyPr>
            <a:noAutofit/>
          </a:bodyPr>
          <a:lstStyle/>
          <a:p>
            <a:r>
              <a:rPr lang="en-US" sz="4000" b="1" dirty="0" smtClean="0"/>
              <a:t>Cloud Technologies and </a:t>
            </a:r>
            <a:br>
              <a:rPr lang="en-US" sz="4000" b="1" dirty="0" smtClean="0"/>
            </a:br>
            <a:r>
              <a:rPr lang="en-US" sz="4000" b="1" dirty="0" smtClean="0"/>
              <a:t>Their Applications</a:t>
            </a:r>
            <a:endParaRPr lang="en-US" sz="4000" dirty="0"/>
          </a:p>
        </p:txBody>
      </p:sp>
      <p:sp>
        <p:nvSpPr>
          <p:cNvPr id="3" name="Subtitle 2"/>
          <p:cNvSpPr>
            <a:spLocks noGrp="1"/>
          </p:cNvSpPr>
          <p:nvPr>
            <p:ph type="subTitle" idx="1"/>
          </p:nvPr>
        </p:nvSpPr>
        <p:spPr>
          <a:xfrm>
            <a:off x="2362200" y="1905000"/>
            <a:ext cx="4495800" cy="304800"/>
          </a:xfrm>
        </p:spPr>
        <p:txBody>
          <a:bodyPr>
            <a:noAutofit/>
          </a:bodyPr>
          <a:lstStyle/>
          <a:p>
            <a:r>
              <a:rPr lang="en-US" sz="1600" i="1" dirty="0" smtClean="0">
                <a:solidFill>
                  <a:schemeClr val="accent4"/>
                </a:solidFill>
              </a:rPr>
              <a:t>March 26, 2010  Indiana University Bloomington</a:t>
            </a:r>
          </a:p>
        </p:txBody>
      </p:sp>
      <p:sp>
        <p:nvSpPr>
          <p:cNvPr id="5" name="Subtitle 2"/>
          <p:cNvSpPr txBox="1">
            <a:spLocks/>
          </p:cNvSpPr>
          <p:nvPr/>
        </p:nvSpPr>
        <p:spPr>
          <a:xfrm>
            <a:off x="990600" y="2590800"/>
            <a:ext cx="7239000" cy="3352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en-US" sz="2800" b="1" baseline="0" dirty="0" smtClean="0">
                <a:latin typeface="+mj-lt"/>
                <a:cs typeface="Times New Roman" pitchFamily="18" charset="0"/>
              </a:rPr>
              <a:t>Judy Qiu</a:t>
            </a:r>
          </a:p>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en-US" sz="1600" baseline="0" dirty="0" smtClean="0">
                <a:solidFill>
                  <a:srgbClr val="0000FF"/>
                </a:solidFill>
                <a:latin typeface="Times New Roman" pitchFamily="18" charset="0"/>
                <a:cs typeface="Times New Roman" pitchFamily="18" charset="0"/>
              </a:rPr>
              <a:t>xqiu@indiana.edu</a:t>
            </a:r>
            <a:endParaRPr lang="en-US" sz="1600" dirty="0" smtClean="0">
              <a:solidFill>
                <a:srgbClr val="0000FF"/>
              </a:solidFill>
              <a:latin typeface="Times New Roman" pitchFamily="18" charset="0"/>
              <a:cs typeface="Times New Roman" pitchFamily="18" charset="0"/>
            </a:endParaRPr>
          </a:p>
          <a:p>
            <a:pPr lvl="0" algn="ctr">
              <a:defRPr/>
            </a:pPr>
            <a:r>
              <a:rPr lang="en-US" sz="1600" dirty="0" smtClean="0">
                <a:solidFill>
                  <a:srgbClr val="0000FF"/>
                </a:solidFill>
                <a:latin typeface="Times New Roman" pitchFamily="18" charset="0"/>
                <a:cs typeface="Times New Roman" pitchFamily="18" charset="0"/>
              </a:rPr>
              <a:t>http://salsahpc.indiana.edu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aseline="0" dirty="0"/>
          </a:p>
          <a:p>
            <a:pPr lvl="0" algn="ctr">
              <a:spcBef>
                <a:spcPct val="20000"/>
              </a:spcBef>
            </a:pPr>
            <a:r>
              <a:rPr lang="en-US" sz="1900" dirty="0" smtClean="0">
                <a:latin typeface="Times New Roman" pitchFamily="18" charset="0"/>
                <a:cs typeface="Times New Roman" pitchFamily="18" charset="0"/>
              </a:rPr>
              <a:t>Pervasive Technology Institute</a:t>
            </a:r>
          </a:p>
          <a:p>
            <a:pPr lvl="0" algn="ctr">
              <a:spcBef>
                <a:spcPct val="20000"/>
              </a:spcBef>
            </a:pPr>
            <a:r>
              <a:rPr lang="en-US" sz="1900" dirty="0" smtClean="0">
                <a:latin typeface="Times New Roman" pitchFamily="18" charset="0"/>
                <a:cs typeface="Times New Roman" pitchFamily="18" charset="0"/>
              </a:rPr>
              <a:t>Indiana University</a:t>
            </a:r>
            <a:endParaRPr kumimoji="0" lang="en-US" sz="24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normAutofit fontScale="90000"/>
          </a:bodyPr>
          <a:lstStyle/>
          <a:p>
            <a:r>
              <a:rPr lang="en-US" dirty="0" smtClean="0"/>
              <a:t>Clouds hide Complexity</a:t>
            </a:r>
            <a:endParaRPr lang="en-US" dirty="0"/>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91464232-CAAE-48C8-B8B7-230EFFAF9A01}"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10</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sp>
        <p:nvSpPr>
          <p:cNvPr id="11" name="Freeform 10"/>
          <p:cNvSpPr/>
          <p:nvPr/>
        </p:nvSpPr>
        <p:spPr>
          <a:xfrm>
            <a:off x="2362199" y="2272506"/>
            <a:ext cx="4572001" cy="900906"/>
          </a:xfrm>
          <a:custGeom>
            <a:avLst/>
            <a:gdLst>
              <a:gd name="connsiteX0" fmla="*/ 0 w 6091499"/>
              <a:gd name="connsiteY0" fmla="*/ 128191 h 1281906"/>
              <a:gd name="connsiteX1" fmla="*/ 37546 w 6091499"/>
              <a:gd name="connsiteY1" fmla="*/ 37546 h 1281906"/>
              <a:gd name="connsiteX2" fmla="*/ 128191 w 6091499"/>
              <a:gd name="connsiteY2" fmla="*/ 0 h 1281906"/>
              <a:gd name="connsiteX3" fmla="*/ 5963308 w 6091499"/>
              <a:gd name="connsiteY3" fmla="*/ 0 h 1281906"/>
              <a:gd name="connsiteX4" fmla="*/ 6053953 w 6091499"/>
              <a:gd name="connsiteY4" fmla="*/ 37546 h 1281906"/>
              <a:gd name="connsiteX5" fmla="*/ 6091499 w 6091499"/>
              <a:gd name="connsiteY5" fmla="*/ 128191 h 1281906"/>
              <a:gd name="connsiteX6" fmla="*/ 6091499 w 6091499"/>
              <a:gd name="connsiteY6" fmla="*/ 1153715 h 1281906"/>
              <a:gd name="connsiteX7" fmla="*/ 6053953 w 6091499"/>
              <a:gd name="connsiteY7" fmla="*/ 1244360 h 1281906"/>
              <a:gd name="connsiteX8" fmla="*/ 5963308 w 6091499"/>
              <a:gd name="connsiteY8" fmla="*/ 1281906 h 1281906"/>
              <a:gd name="connsiteX9" fmla="*/ 128191 w 6091499"/>
              <a:gd name="connsiteY9" fmla="*/ 1281906 h 1281906"/>
              <a:gd name="connsiteX10" fmla="*/ 37546 w 6091499"/>
              <a:gd name="connsiteY10" fmla="*/ 1244360 h 1281906"/>
              <a:gd name="connsiteX11" fmla="*/ 0 w 6091499"/>
              <a:gd name="connsiteY11" fmla="*/ 1153715 h 1281906"/>
              <a:gd name="connsiteX12" fmla="*/ 0 w 6091499"/>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1499" h="1281906">
                <a:moveTo>
                  <a:pt x="0" y="128191"/>
                </a:moveTo>
                <a:cubicBezTo>
                  <a:pt x="0" y="94193"/>
                  <a:pt x="13506" y="61587"/>
                  <a:pt x="37546" y="37546"/>
                </a:cubicBezTo>
                <a:cubicBezTo>
                  <a:pt x="61587" y="13506"/>
                  <a:pt x="94192" y="0"/>
                  <a:pt x="128191" y="0"/>
                </a:cubicBezTo>
                <a:lnTo>
                  <a:pt x="5963308" y="0"/>
                </a:lnTo>
                <a:cubicBezTo>
                  <a:pt x="5997306" y="0"/>
                  <a:pt x="6029912" y="13506"/>
                  <a:pt x="6053953" y="37546"/>
                </a:cubicBezTo>
                <a:cubicBezTo>
                  <a:pt x="6077993" y="61587"/>
                  <a:pt x="6091499" y="94192"/>
                  <a:pt x="6091499" y="128191"/>
                </a:cubicBezTo>
                <a:lnTo>
                  <a:pt x="6091499" y="1153715"/>
                </a:lnTo>
                <a:cubicBezTo>
                  <a:pt x="6091499" y="1187713"/>
                  <a:pt x="6077993" y="1220319"/>
                  <a:pt x="6053953" y="1244360"/>
                </a:cubicBezTo>
                <a:cubicBezTo>
                  <a:pt x="6029913" y="1268400"/>
                  <a:pt x="5997307" y="1281906"/>
                  <a:pt x="5963308"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148036" tIns="148036" rIns="148036" bIns="148036" numCol="1" spcCol="1270" anchor="ctr" anchorCtr="0">
            <a:noAutofit/>
          </a:bodyPr>
          <a:lstStyle/>
          <a:p>
            <a:pPr lvl="0" algn="ctr" defTabSz="1289050">
              <a:lnSpc>
                <a:spcPct val="90000"/>
              </a:lnSpc>
              <a:spcBef>
                <a:spcPct val="0"/>
              </a:spcBef>
              <a:spcAft>
                <a:spcPct val="35000"/>
              </a:spcAft>
            </a:pPr>
            <a:r>
              <a:rPr lang="en-US" sz="2000" kern="1200" dirty="0" err="1" smtClean="0">
                <a:solidFill>
                  <a:srgbClr val="0000FF"/>
                </a:solidFill>
              </a:rPr>
              <a:t>SaaS</a:t>
            </a:r>
            <a:r>
              <a:rPr lang="en-US" sz="2000" kern="1200" dirty="0" smtClean="0"/>
              <a:t>: Software as a Service</a:t>
            </a:r>
          </a:p>
          <a:p>
            <a:pPr lvl="0" algn="ctr" defTabSz="1289050">
              <a:lnSpc>
                <a:spcPct val="90000"/>
              </a:lnSpc>
              <a:spcBef>
                <a:spcPct val="0"/>
              </a:spcBef>
              <a:spcAft>
                <a:spcPct val="35000"/>
              </a:spcAft>
            </a:pPr>
            <a:r>
              <a:rPr lang="en-US" sz="1600" kern="1200" dirty="0" smtClean="0"/>
              <a:t>(e.g. Clustering is a service)</a:t>
            </a:r>
            <a:endParaRPr lang="en-US" sz="1600" kern="1200" dirty="0"/>
          </a:p>
        </p:txBody>
      </p:sp>
      <p:sp>
        <p:nvSpPr>
          <p:cNvPr id="12" name="Freeform 11"/>
          <p:cNvSpPr/>
          <p:nvPr/>
        </p:nvSpPr>
        <p:spPr>
          <a:xfrm>
            <a:off x="1371600" y="4329906"/>
            <a:ext cx="6400800" cy="914400"/>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lvl="0" algn="ctr" defTabSz="711200">
              <a:lnSpc>
                <a:spcPct val="90000"/>
              </a:lnSpc>
              <a:spcBef>
                <a:spcPct val="0"/>
              </a:spcBef>
              <a:spcAft>
                <a:spcPct val="35000"/>
              </a:spcAft>
            </a:pPr>
            <a:r>
              <a:rPr lang="en-US" sz="2000" kern="1200" dirty="0" err="1" smtClean="0">
                <a:solidFill>
                  <a:srgbClr val="0000FF"/>
                </a:solidFill>
              </a:rPr>
              <a:t>IaaS</a:t>
            </a:r>
            <a:r>
              <a:rPr lang="en-US" sz="1600" kern="1200" dirty="0" smtClean="0">
                <a:solidFill>
                  <a:srgbClr val="0000FF"/>
                </a:solidFill>
              </a:rPr>
              <a:t> </a:t>
            </a:r>
            <a:r>
              <a:rPr lang="en-US" sz="1600" kern="1200" dirty="0" smtClean="0"/>
              <a:t>(</a:t>
            </a:r>
            <a:r>
              <a:rPr lang="en-US" sz="2000" kern="1200" dirty="0" err="1" smtClean="0">
                <a:solidFill>
                  <a:srgbClr val="0000FF"/>
                </a:solidFill>
              </a:rPr>
              <a:t>HaaS</a:t>
            </a:r>
            <a:r>
              <a:rPr lang="en-US" sz="1600" kern="1200" dirty="0" smtClean="0"/>
              <a:t>): </a:t>
            </a:r>
            <a:r>
              <a:rPr lang="en-US" sz="1600" kern="1200" dirty="0" err="1" smtClean="0"/>
              <a:t>Infrasturcture</a:t>
            </a:r>
            <a:r>
              <a:rPr lang="en-US" sz="1600" kern="1200" dirty="0" smtClean="0"/>
              <a:t> as a Service </a:t>
            </a:r>
          </a:p>
          <a:p>
            <a:pPr lvl="0" algn="ctr" defTabSz="711200">
              <a:lnSpc>
                <a:spcPct val="90000"/>
              </a:lnSpc>
              <a:spcBef>
                <a:spcPct val="0"/>
              </a:spcBef>
              <a:spcAft>
                <a:spcPct val="35000"/>
              </a:spcAft>
            </a:pPr>
            <a:r>
              <a:rPr lang="en-US" sz="1600" kern="1200" dirty="0" smtClean="0"/>
              <a:t>(get computer time with a credit card and with a Web interface like EC2)</a:t>
            </a:r>
            <a:endParaRPr lang="en-US" sz="1600" kern="1200" dirty="0"/>
          </a:p>
        </p:txBody>
      </p:sp>
      <p:sp>
        <p:nvSpPr>
          <p:cNvPr id="13" name="Freeform 12"/>
          <p:cNvSpPr/>
          <p:nvPr/>
        </p:nvSpPr>
        <p:spPr>
          <a:xfrm>
            <a:off x="1828800" y="3263106"/>
            <a:ext cx="5334000" cy="977106"/>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lvl="0" algn="ctr" defTabSz="711200">
              <a:lnSpc>
                <a:spcPct val="90000"/>
              </a:lnSpc>
              <a:spcBef>
                <a:spcPct val="0"/>
              </a:spcBef>
              <a:spcAft>
                <a:spcPct val="35000"/>
              </a:spcAft>
            </a:pPr>
            <a:r>
              <a:rPr lang="en-US" sz="2000" kern="1200" dirty="0" err="1" smtClean="0">
                <a:solidFill>
                  <a:srgbClr val="0000FF"/>
                </a:solidFill>
              </a:rPr>
              <a:t>PaaS</a:t>
            </a:r>
            <a:r>
              <a:rPr lang="en-US" sz="1600" kern="1200" dirty="0" smtClean="0"/>
              <a:t>: Platform as a Service</a:t>
            </a:r>
          </a:p>
          <a:p>
            <a:pPr lvl="0" algn="ctr" defTabSz="711200">
              <a:lnSpc>
                <a:spcPct val="90000"/>
              </a:lnSpc>
              <a:spcBef>
                <a:spcPct val="0"/>
              </a:spcBef>
              <a:spcAft>
                <a:spcPct val="35000"/>
              </a:spcAft>
            </a:pPr>
            <a:r>
              <a:rPr lang="en-US" sz="1600" dirty="0" err="1" smtClean="0">
                <a:solidFill>
                  <a:schemeClr val="tx1"/>
                </a:solidFill>
              </a:rPr>
              <a:t>IaaS</a:t>
            </a:r>
            <a:r>
              <a:rPr lang="en-US" sz="1600" dirty="0" smtClean="0"/>
              <a:t> plus core software capabilities on which you build  </a:t>
            </a:r>
            <a:r>
              <a:rPr lang="en-US" sz="1600" dirty="0" err="1" smtClean="0">
                <a:solidFill>
                  <a:schemeClr val="tx1"/>
                </a:solidFill>
              </a:rPr>
              <a:t>SaaS</a:t>
            </a:r>
            <a:endParaRPr lang="en-US" sz="1600" dirty="0" smtClean="0">
              <a:solidFill>
                <a:schemeClr val="tx1"/>
              </a:solidFill>
            </a:endParaRPr>
          </a:p>
          <a:p>
            <a:pPr lvl="0" algn="ctr" defTabSz="711200">
              <a:lnSpc>
                <a:spcPct val="90000"/>
              </a:lnSpc>
              <a:spcBef>
                <a:spcPct val="0"/>
              </a:spcBef>
              <a:spcAft>
                <a:spcPct val="35000"/>
              </a:spcAft>
            </a:pPr>
            <a:r>
              <a:rPr lang="en-US" sz="1600" dirty="0" smtClean="0">
                <a:solidFill>
                  <a:schemeClr val="tx1"/>
                </a:solidFill>
              </a:rPr>
              <a:t>(e.g. Azure is a </a:t>
            </a:r>
            <a:r>
              <a:rPr lang="en-US" sz="1600" dirty="0" err="1" smtClean="0">
                <a:solidFill>
                  <a:schemeClr val="tx1"/>
                </a:solidFill>
              </a:rPr>
              <a:t>PaaS</a:t>
            </a:r>
            <a:r>
              <a:rPr lang="en-US" sz="1600" dirty="0" smtClean="0">
                <a:solidFill>
                  <a:schemeClr val="tx1"/>
                </a:solidFill>
              </a:rPr>
              <a:t>; MapReduce is a Platform)</a:t>
            </a:r>
            <a:r>
              <a:rPr lang="en-US" sz="1600" dirty="0" smtClean="0">
                <a:solidFill>
                  <a:srgbClr val="FF0000"/>
                </a:solidFill>
              </a:rPr>
              <a:t> </a:t>
            </a:r>
            <a:endParaRPr lang="en-US" sz="1600" kern="1200" dirty="0"/>
          </a:p>
        </p:txBody>
      </p:sp>
      <p:sp>
        <p:nvSpPr>
          <p:cNvPr id="15" name="Freeform 14"/>
          <p:cNvSpPr/>
          <p:nvPr/>
        </p:nvSpPr>
        <p:spPr>
          <a:xfrm>
            <a:off x="2819400" y="1371600"/>
            <a:ext cx="3657600" cy="824706"/>
          </a:xfrm>
          <a:custGeom>
            <a:avLst/>
            <a:gdLst>
              <a:gd name="connsiteX0" fmla="*/ 0 w 2922984"/>
              <a:gd name="connsiteY0" fmla="*/ 128191 h 1281906"/>
              <a:gd name="connsiteX1" fmla="*/ 37546 w 2922984"/>
              <a:gd name="connsiteY1" fmla="*/ 37546 h 1281906"/>
              <a:gd name="connsiteX2" fmla="*/ 128191 w 2922984"/>
              <a:gd name="connsiteY2" fmla="*/ 0 h 1281906"/>
              <a:gd name="connsiteX3" fmla="*/ 2794793 w 2922984"/>
              <a:gd name="connsiteY3" fmla="*/ 0 h 1281906"/>
              <a:gd name="connsiteX4" fmla="*/ 2885438 w 2922984"/>
              <a:gd name="connsiteY4" fmla="*/ 37546 h 1281906"/>
              <a:gd name="connsiteX5" fmla="*/ 2922984 w 2922984"/>
              <a:gd name="connsiteY5" fmla="*/ 128191 h 1281906"/>
              <a:gd name="connsiteX6" fmla="*/ 2922984 w 2922984"/>
              <a:gd name="connsiteY6" fmla="*/ 1153715 h 1281906"/>
              <a:gd name="connsiteX7" fmla="*/ 2885438 w 2922984"/>
              <a:gd name="connsiteY7" fmla="*/ 1244360 h 1281906"/>
              <a:gd name="connsiteX8" fmla="*/ 2794793 w 2922984"/>
              <a:gd name="connsiteY8" fmla="*/ 1281906 h 1281906"/>
              <a:gd name="connsiteX9" fmla="*/ 128191 w 2922984"/>
              <a:gd name="connsiteY9" fmla="*/ 1281906 h 1281906"/>
              <a:gd name="connsiteX10" fmla="*/ 37546 w 2922984"/>
              <a:gd name="connsiteY10" fmla="*/ 1244360 h 1281906"/>
              <a:gd name="connsiteX11" fmla="*/ 0 w 2922984"/>
              <a:gd name="connsiteY11" fmla="*/ 1153715 h 1281906"/>
              <a:gd name="connsiteX12" fmla="*/ 0 w 2922984"/>
              <a:gd name="connsiteY12" fmla="*/ 128191 h 128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2984" h="1281906">
                <a:moveTo>
                  <a:pt x="0" y="128191"/>
                </a:moveTo>
                <a:cubicBezTo>
                  <a:pt x="0" y="94193"/>
                  <a:pt x="13506" y="61587"/>
                  <a:pt x="37546" y="37546"/>
                </a:cubicBezTo>
                <a:cubicBezTo>
                  <a:pt x="61587" y="13506"/>
                  <a:pt x="94192" y="0"/>
                  <a:pt x="128191" y="0"/>
                </a:cubicBezTo>
                <a:lnTo>
                  <a:pt x="2794793" y="0"/>
                </a:lnTo>
                <a:cubicBezTo>
                  <a:pt x="2828791" y="0"/>
                  <a:pt x="2861397" y="13506"/>
                  <a:pt x="2885438" y="37546"/>
                </a:cubicBezTo>
                <a:cubicBezTo>
                  <a:pt x="2909478" y="61587"/>
                  <a:pt x="2922984" y="94192"/>
                  <a:pt x="2922984" y="128191"/>
                </a:cubicBezTo>
                <a:lnTo>
                  <a:pt x="2922984" y="1153715"/>
                </a:lnTo>
                <a:cubicBezTo>
                  <a:pt x="2922984" y="1187713"/>
                  <a:pt x="2909478" y="1220319"/>
                  <a:pt x="2885438" y="1244360"/>
                </a:cubicBezTo>
                <a:cubicBezTo>
                  <a:pt x="2861398" y="1268400"/>
                  <a:pt x="2828792" y="1281906"/>
                  <a:pt x="2794793" y="1281906"/>
                </a:cubicBezTo>
                <a:lnTo>
                  <a:pt x="128191" y="1281906"/>
                </a:lnTo>
                <a:cubicBezTo>
                  <a:pt x="94193" y="1281906"/>
                  <a:pt x="61587" y="1268400"/>
                  <a:pt x="37546" y="1244360"/>
                </a:cubicBezTo>
                <a:cubicBezTo>
                  <a:pt x="13506" y="1220319"/>
                  <a:pt x="0" y="1187714"/>
                  <a:pt x="0" y="1153715"/>
                </a:cubicBezTo>
                <a:lnTo>
                  <a:pt x="0" y="128191"/>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8506" tIns="98506" rIns="98506" bIns="98506" numCol="1" spcCol="1270" anchor="ctr" anchorCtr="0">
            <a:noAutofit/>
          </a:bodyPr>
          <a:lstStyle/>
          <a:p>
            <a:pPr algn="ctr"/>
            <a:r>
              <a:rPr lang="en-US" sz="2000" dirty="0" err="1" smtClean="0">
                <a:solidFill>
                  <a:srgbClr val="0000FF"/>
                </a:solidFill>
              </a:rPr>
              <a:t>Cyberinfrastructure</a:t>
            </a:r>
            <a:r>
              <a:rPr lang="en-US" sz="1600" dirty="0" smtClean="0">
                <a:solidFill>
                  <a:srgbClr val="FFFF00"/>
                </a:solidFill>
              </a:rPr>
              <a:t> </a:t>
            </a:r>
          </a:p>
          <a:p>
            <a:pPr algn="ctr"/>
            <a:r>
              <a:rPr lang="en-US" sz="1600" dirty="0" smtClean="0"/>
              <a:t>Is </a:t>
            </a:r>
            <a:r>
              <a:rPr lang="en-US" sz="1600" dirty="0" smtClean="0">
                <a:solidFill>
                  <a:schemeClr val="tx1"/>
                </a:solidFill>
              </a:rPr>
              <a:t>“Research as a Service”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p:cNvPicPr>
            <a:picLocks noChangeAspect="1" noChangeArrowheads="1"/>
          </p:cNvPicPr>
          <p:nvPr/>
        </p:nvPicPr>
        <p:blipFill>
          <a:blip r:embed="rId3" cstate="print"/>
          <a:srcRect l="12384" t="14520" r="13426" b="2506"/>
          <a:stretch>
            <a:fillRect/>
          </a:stretch>
        </p:blipFill>
        <p:spPr bwMode="auto">
          <a:xfrm>
            <a:off x="1447800" y="1219200"/>
            <a:ext cx="6172200" cy="5334000"/>
          </a:xfrm>
          <a:prstGeom prst="rect">
            <a:avLst/>
          </a:prstGeom>
          <a:noFill/>
          <a:ln w="9525">
            <a:noFill/>
            <a:miter lim="800000"/>
            <a:headEnd/>
            <a:tailEnd/>
          </a:ln>
        </p:spPr>
      </p:pic>
      <p:grpSp>
        <p:nvGrpSpPr>
          <p:cNvPr id="2" name="Group 12"/>
          <p:cNvGrpSpPr/>
          <p:nvPr/>
        </p:nvGrpSpPr>
        <p:grpSpPr>
          <a:xfrm>
            <a:off x="0" y="1219200"/>
            <a:ext cx="9144000" cy="5334000"/>
            <a:chOff x="0" y="1295400"/>
            <a:chExt cx="9144000" cy="5181600"/>
          </a:xfrm>
        </p:grpSpPr>
        <p:pic>
          <p:nvPicPr>
            <p:cNvPr id="11" name="Picture 10" descr="clouds-0001.jpg"/>
            <p:cNvPicPr>
              <a:picLocks noChangeAspect="1"/>
            </p:cNvPicPr>
            <p:nvPr/>
          </p:nvPicPr>
          <p:blipFill>
            <a:blip r:embed="rId4" cstate="print"/>
            <a:stretch>
              <a:fillRect/>
            </a:stretch>
          </p:blipFill>
          <p:spPr>
            <a:xfrm>
              <a:off x="0" y="1295400"/>
              <a:ext cx="9144000" cy="5181600"/>
            </a:xfrm>
            <a:prstGeom prst="rect">
              <a:avLst/>
            </a:prstGeom>
          </p:spPr>
        </p:pic>
        <p:pic>
          <p:nvPicPr>
            <p:cNvPr id="4" name="Picture 3" descr="3tera.jpg"/>
            <p:cNvPicPr>
              <a:picLocks noChangeAspect="1"/>
            </p:cNvPicPr>
            <p:nvPr/>
          </p:nvPicPr>
          <p:blipFill>
            <a:blip r:embed="rId5" cstate="print"/>
            <a:stretch>
              <a:fillRect/>
            </a:stretch>
          </p:blipFill>
          <p:spPr>
            <a:xfrm>
              <a:off x="7391400" y="6096000"/>
              <a:ext cx="1688758" cy="381000"/>
            </a:xfrm>
            <a:prstGeom prst="rect">
              <a:avLst/>
            </a:prstGeom>
          </p:spPr>
        </p:pic>
        <p:pic>
          <p:nvPicPr>
            <p:cNvPr id="5" name="Picture 4" descr="AmazonEC2.jpg"/>
            <p:cNvPicPr>
              <a:picLocks noChangeAspect="1"/>
            </p:cNvPicPr>
            <p:nvPr/>
          </p:nvPicPr>
          <p:blipFill>
            <a:blip r:embed="rId6" cstate="print"/>
            <a:stretch>
              <a:fillRect/>
            </a:stretch>
          </p:blipFill>
          <p:spPr>
            <a:xfrm>
              <a:off x="3200400" y="2895600"/>
              <a:ext cx="2105799" cy="685800"/>
            </a:xfrm>
            <a:prstGeom prst="rect">
              <a:avLst/>
            </a:prstGeom>
          </p:spPr>
        </p:pic>
        <p:pic>
          <p:nvPicPr>
            <p:cNvPr id="6" name="Picture 5" descr="Azure.jpg"/>
            <p:cNvPicPr>
              <a:picLocks noChangeAspect="1"/>
            </p:cNvPicPr>
            <p:nvPr/>
          </p:nvPicPr>
          <p:blipFill>
            <a:blip r:embed="rId7" cstate="print"/>
            <a:stretch>
              <a:fillRect/>
            </a:stretch>
          </p:blipFill>
          <p:spPr>
            <a:xfrm>
              <a:off x="5116314" y="1600200"/>
              <a:ext cx="3951486" cy="381000"/>
            </a:xfrm>
            <a:prstGeom prst="rect">
              <a:avLst/>
            </a:prstGeom>
          </p:spPr>
        </p:pic>
        <p:pic>
          <p:nvPicPr>
            <p:cNvPr id="7" name="Picture 6" descr="b-hive.jpg"/>
            <p:cNvPicPr>
              <a:picLocks noChangeAspect="1"/>
            </p:cNvPicPr>
            <p:nvPr/>
          </p:nvPicPr>
          <p:blipFill>
            <a:blip r:embed="rId8" cstate="print"/>
            <a:stretch>
              <a:fillRect/>
            </a:stretch>
          </p:blipFill>
          <p:spPr>
            <a:xfrm>
              <a:off x="1828800" y="4648200"/>
              <a:ext cx="1416907" cy="219894"/>
            </a:xfrm>
            <a:prstGeom prst="rect">
              <a:avLst/>
            </a:prstGeom>
          </p:spPr>
        </p:pic>
        <p:pic>
          <p:nvPicPr>
            <p:cNvPr id="8" name="Picture 7" descr="engineyard.jpg"/>
            <p:cNvPicPr>
              <a:picLocks noChangeAspect="1"/>
            </p:cNvPicPr>
            <p:nvPr/>
          </p:nvPicPr>
          <p:blipFill>
            <a:blip r:embed="rId9" cstate="print"/>
            <a:stretch>
              <a:fillRect/>
            </a:stretch>
          </p:blipFill>
          <p:spPr>
            <a:xfrm>
              <a:off x="8184848" y="4267200"/>
              <a:ext cx="959152" cy="1179871"/>
            </a:xfrm>
            <a:prstGeom prst="rect">
              <a:avLst/>
            </a:prstGeom>
          </p:spPr>
        </p:pic>
        <p:pic>
          <p:nvPicPr>
            <p:cNvPr id="9" name="Picture 8" descr="Eucalyptus.jpg"/>
            <p:cNvPicPr>
              <a:picLocks noChangeAspect="1"/>
            </p:cNvPicPr>
            <p:nvPr/>
          </p:nvPicPr>
          <p:blipFill>
            <a:blip r:embed="rId10" cstate="print"/>
            <a:stretch>
              <a:fillRect/>
            </a:stretch>
          </p:blipFill>
          <p:spPr>
            <a:xfrm>
              <a:off x="0" y="1524000"/>
              <a:ext cx="1524000" cy="533400"/>
            </a:xfrm>
            <a:prstGeom prst="rect">
              <a:avLst/>
            </a:prstGeom>
          </p:spPr>
        </p:pic>
        <p:pic>
          <p:nvPicPr>
            <p:cNvPr id="10" name="Picture 9" descr="GoGrid.jpg"/>
            <p:cNvPicPr>
              <a:picLocks noChangeAspect="1"/>
            </p:cNvPicPr>
            <p:nvPr/>
          </p:nvPicPr>
          <p:blipFill>
            <a:blip r:embed="rId11" cstate="print"/>
            <a:stretch>
              <a:fillRect/>
            </a:stretch>
          </p:blipFill>
          <p:spPr>
            <a:xfrm>
              <a:off x="4419600" y="5562600"/>
              <a:ext cx="1977081" cy="255639"/>
            </a:xfrm>
            <a:prstGeom prst="rect">
              <a:avLst/>
            </a:prstGeom>
          </p:spPr>
        </p:pic>
      </p:grpSp>
      <p:sp>
        <p:nvSpPr>
          <p:cNvPr id="12" name="Title 1"/>
          <p:cNvSpPr txBox="1">
            <a:spLocks/>
          </p:cNvSpPr>
          <p:nvPr/>
        </p:nvSpPr>
        <p:spPr>
          <a:xfrm>
            <a:off x="990600" y="381000"/>
            <a:ext cx="6629400" cy="7318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Commercial Cloud</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TextBox 13"/>
          <p:cNvSpPr txBox="1"/>
          <p:nvPr/>
        </p:nvSpPr>
        <p:spPr>
          <a:xfrm>
            <a:off x="227660" y="2054423"/>
            <a:ext cx="839140" cy="307777"/>
          </a:xfrm>
          <a:prstGeom prst="rect">
            <a:avLst/>
          </a:prstGeom>
          <a:noFill/>
        </p:spPr>
        <p:txBody>
          <a:bodyPr wrap="none" rtlCol="0">
            <a:spAutoFit/>
          </a:bodyPr>
          <a:lstStyle/>
          <a:p>
            <a:r>
              <a:rPr lang="en-US" sz="1400" dirty="0" smtClean="0"/>
              <a:t>Software</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70338"/>
                                        </p:tgtEl>
                                      </p:cBhvr>
                                      <p:by x="25000" y="25000"/>
                                    </p:animScale>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2000"/>
                                        <p:tgtEl>
                                          <p:spTgt spid="2"/>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smtClean="0">
                <a:solidFill>
                  <a:srgbClr val="002060"/>
                </a:solidFill>
              </a:rPr>
              <a:t>MapReduce</a:t>
            </a:r>
            <a:endParaRPr lang="en-US" dirty="0">
              <a:solidFill>
                <a:srgbClr val="002060"/>
              </a:solidFill>
            </a:endParaRPr>
          </a:p>
        </p:txBody>
      </p:sp>
      <p:sp>
        <p:nvSpPr>
          <p:cNvPr id="5" name="Content Placeholder 2"/>
          <p:cNvSpPr>
            <a:spLocks noGrp="1"/>
          </p:cNvSpPr>
          <p:nvPr>
            <p:ph idx="1"/>
          </p:nvPr>
        </p:nvSpPr>
        <p:spPr>
          <a:xfrm>
            <a:off x="533400" y="4114800"/>
            <a:ext cx="8077200" cy="2438400"/>
          </a:xfrm>
        </p:spPr>
        <p:txBody>
          <a:bodyPr>
            <a:normAutofit fontScale="85000" lnSpcReduction="10000"/>
          </a:bodyPr>
          <a:lstStyle/>
          <a:p>
            <a:r>
              <a:rPr lang="en-US" dirty="0" smtClean="0">
                <a:solidFill>
                  <a:srgbClr val="002060"/>
                </a:solidFill>
              </a:rPr>
              <a:t>Implementations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services</a:t>
            </a: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smtClean="0">
                    <a:latin typeface="Cambria" pitchFamily="18" charset="0"/>
                    <a:cs typeface="Arial" pitchFamily="34" charset="0"/>
                  </a:rPr>
                  <a:t>Data Partitions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smtClean="0">
                  <a:latin typeface="Cambria" pitchFamily="18" charset="0"/>
                  <a:cs typeface="Arial" pitchFamily="34" charset="0"/>
                </a:rPr>
                <a:t>Reduce Outputs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latin typeface="Cambria" pitchFamily="18" charset="0"/>
                </a:rPr>
                <a:t>A hash function maps the results of the map tasks to r  reduce tasks</a:t>
              </a:r>
            </a:p>
          </p:txBody>
        </p:sp>
      </p:grpSp>
      <p:sp>
        <p:nvSpPr>
          <p:cNvPr id="54" name="TextBox 53"/>
          <p:cNvSpPr txBox="1"/>
          <p:nvPr/>
        </p:nvSpPr>
        <p:spPr>
          <a:xfrm>
            <a:off x="2209800" y="838200"/>
            <a:ext cx="5251566" cy="369332"/>
          </a:xfrm>
          <a:prstGeom prst="rect">
            <a:avLst/>
          </a:prstGeom>
          <a:noFill/>
        </p:spPr>
        <p:txBody>
          <a:bodyPr wrap="none" rtlCol="0">
            <a:spAutoFit/>
          </a:bodyPr>
          <a:lstStyle/>
          <a:p>
            <a:r>
              <a:rPr lang="en-US" dirty="0" smtClean="0">
                <a:solidFill>
                  <a:schemeClr val="accent4"/>
                </a:solidFill>
              </a:rPr>
              <a:t>A parallel Runtime coming from Information Retrieval</a:t>
            </a:r>
            <a:endParaRPr lang="en-US" dirty="0">
              <a:solidFill>
                <a:schemeClr val="accent4"/>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knife2.jpg"/>
          <p:cNvPicPr>
            <a:picLocks noChangeAspect="1"/>
          </p:cNvPicPr>
          <p:nvPr/>
        </p:nvPicPr>
        <p:blipFill>
          <a:blip r:embed="rId3" cstate="print"/>
          <a:stretch>
            <a:fillRect/>
          </a:stretch>
        </p:blipFill>
        <p:spPr>
          <a:xfrm rot="20472147">
            <a:off x="6402283" y="2481770"/>
            <a:ext cx="872067" cy="784860"/>
          </a:xfrm>
          <a:prstGeom prst="rect">
            <a:avLst/>
          </a:prstGeom>
        </p:spPr>
      </p:pic>
      <p:sp>
        <p:nvSpPr>
          <p:cNvPr id="2" name="Content Placeholder 1"/>
          <p:cNvSpPr>
            <a:spLocks noGrp="1"/>
          </p:cNvSpPr>
          <p:nvPr>
            <p:ph idx="1"/>
          </p:nvPr>
        </p:nvSpPr>
        <p:spPr>
          <a:xfrm>
            <a:off x="457200" y="1524000"/>
            <a:ext cx="8229600" cy="838200"/>
          </a:xfrm>
        </p:spPr>
        <p:txBody>
          <a:bodyPr/>
          <a:lstStyle/>
          <a:p>
            <a:r>
              <a:rPr lang="en-US" dirty="0" smtClean="0"/>
              <a:t>Sam thought of “drinking” the apple</a:t>
            </a:r>
            <a:endParaRPr lang="en-US" dirty="0"/>
          </a:p>
        </p:txBody>
      </p:sp>
      <p:sp>
        <p:nvSpPr>
          <p:cNvPr id="3" name="Title 2"/>
          <p:cNvSpPr>
            <a:spLocks noGrp="1"/>
          </p:cNvSpPr>
          <p:nvPr>
            <p:ph type="title"/>
          </p:nvPr>
        </p:nvSpPr>
        <p:spPr/>
        <p:txBody>
          <a:bodyPr/>
          <a:lstStyle/>
          <a:p>
            <a:r>
              <a:rPr lang="en-US" dirty="0" smtClean="0"/>
              <a:t>Sam’s Problem</a:t>
            </a:r>
            <a:endParaRPr lang="en-US" dirty="0"/>
          </a:p>
        </p:txBody>
      </p:sp>
      <p:sp>
        <p:nvSpPr>
          <p:cNvPr id="4" name="Content Placeholder 1"/>
          <p:cNvSpPr txBox="1">
            <a:spLocks/>
          </p:cNvSpPr>
          <p:nvPr/>
        </p:nvSpPr>
        <p:spPr>
          <a:xfrm>
            <a:off x="4876800" y="2617270"/>
            <a:ext cx="3276600" cy="1905000"/>
          </a:xfrm>
          <a:prstGeom prst="rect">
            <a:avLst/>
          </a:prstGeom>
        </p:spPr>
        <p:txBody>
          <a:bodyPr vert="horz">
            <a:normAutofit/>
          </a:bodyPr>
          <a:lstStyle/>
          <a:p>
            <a:pPr marL="365760" marR="0" lvl="0" indent="-256032" algn="l" defTabSz="914400" rtl="0" eaLnBrk="1" fontAlgn="auto" latinLnBrk="0" hangingPunct="1">
              <a:lnSpc>
                <a:spcPct val="200000"/>
              </a:lnSpc>
              <a:spcBef>
                <a:spcPts val="400"/>
              </a:spcBef>
              <a:spcAft>
                <a:spcPts val="0"/>
              </a:spcAft>
              <a:buClr>
                <a:schemeClr val="accent1"/>
              </a:buClr>
              <a:buSzPct val="68000"/>
              <a:buFont typeface="Wingdings 3"/>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He used a        to cut  the          and a          to make juice.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sam.jpg"/>
          <p:cNvPicPr>
            <a:picLocks noChangeAspect="1"/>
          </p:cNvPicPr>
          <p:nvPr/>
        </p:nvPicPr>
        <p:blipFill>
          <a:blip r:embed="rId4" cstate="print"/>
          <a:stretch>
            <a:fillRect/>
          </a:stretch>
        </p:blipFill>
        <p:spPr>
          <a:xfrm>
            <a:off x="1066800" y="4267200"/>
            <a:ext cx="1097280" cy="1371600"/>
          </a:xfrm>
          <a:prstGeom prst="rect">
            <a:avLst/>
          </a:prstGeom>
        </p:spPr>
      </p:pic>
      <p:sp>
        <p:nvSpPr>
          <p:cNvPr id="6" name="Cloud Callout 5"/>
          <p:cNvSpPr/>
          <p:nvPr/>
        </p:nvSpPr>
        <p:spPr>
          <a:xfrm>
            <a:off x="1371600" y="1981200"/>
            <a:ext cx="2438400" cy="1600200"/>
          </a:xfrm>
          <a:prstGeom prst="cloudCallout">
            <a:avLst>
              <a:gd name="adj1" fmla="val -31459"/>
              <a:gd name="adj2" fmla="val 81862"/>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8" name="Picture 7" descr="apple2.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664746" y="2438400"/>
            <a:ext cx="555453" cy="655743"/>
          </a:xfrm>
          <a:prstGeom prst="rect">
            <a:avLst/>
          </a:prstGeom>
        </p:spPr>
      </p:pic>
      <p:sp>
        <p:nvSpPr>
          <p:cNvPr id="10" name="Right Arrow 9"/>
          <p:cNvSpPr/>
          <p:nvPr/>
        </p:nvSpPr>
        <p:spPr>
          <a:xfrm>
            <a:off x="2362200" y="2667000"/>
            <a:ext cx="3810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juice.jpg"/>
          <p:cNvPicPr>
            <a:picLocks noChangeAspect="1"/>
          </p:cNvPicPr>
          <p:nvPr/>
        </p:nvPicPr>
        <p:blipFill>
          <a:blip r:embed="rId6" cstate="print">
            <a:clrChange>
              <a:clrFrom>
                <a:srgbClr val="FFFFFF"/>
              </a:clrFrom>
              <a:clrTo>
                <a:srgbClr val="FFFFFF">
                  <a:alpha val="0"/>
                </a:srgbClr>
              </a:clrTo>
            </a:clrChange>
          </a:blip>
          <a:stretch>
            <a:fillRect/>
          </a:stretch>
        </p:blipFill>
        <p:spPr>
          <a:xfrm>
            <a:off x="2590800" y="2286000"/>
            <a:ext cx="843160" cy="838200"/>
          </a:xfrm>
          <a:prstGeom prst="rect">
            <a:avLst/>
          </a:prstGeom>
        </p:spPr>
      </p:pic>
      <p:pic>
        <p:nvPicPr>
          <p:cNvPr id="12" name="Picture 11" descr="apple2.jpg"/>
          <p:cNvPicPr>
            <a:picLocks noChangeAspect="1"/>
          </p:cNvPicPr>
          <p:nvPr/>
        </p:nvPicPr>
        <p:blipFill>
          <a:blip r:embed="rId5" cstate="print">
            <a:clrChange>
              <a:clrFrom>
                <a:srgbClr val="FFFFFF"/>
              </a:clrFrom>
              <a:clrTo>
                <a:srgbClr val="FFFFFF">
                  <a:alpha val="0"/>
                </a:srgbClr>
              </a:clrTo>
            </a:clrChange>
          </a:blip>
          <a:stretch>
            <a:fillRect/>
          </a:stretch>
        </p:blipFill>
        <p:spPr>
          <a:xfrm>
            <a:off x="5791200" y="3303070"/>
            <a:ext cx="555453" cy="655743"/>
          </a:xfrm>
          <a:prstGeom prst="rect">
            <a:avLst/>
          </a:prstGeom>
        </p:spPr>
      </p:pic>
      <p:pic>
        <p:nvPicPr>
          <p:cNvPr id="13" name="Picture 12" descr="blender.jpg"/>
          <p:cNvPicPr>
            <a:picLocks noChangeAspect="1"/>
          </p:cNvPicPr>
          <p:nvPr/>
        </p:nvPicPr>
        <p:blipFill>
          <a:blip r:embed="rId7" cstate="print"/>
          <a:stretch>
            <a:fillRect/>
          </a:stretch>
        </p:blipFill>
        <p:spPr>
          <a:xfrm>
            <a:off x="7315200" y="3226870"/>
            <a:ext cx="609600" cy="822449"/>
          </a:xfrm>
          <a:prstGeom prst="rect">
            <a:avLst/>
          </a:prstGeom>
        </p:spPr>
      </p:pic>
      <p:pic>
        <p:nvPicPr>
          <p:cNvPr id="14" name="Picture 13" descr="apple-pieces.jpg"/>
          <p:cNvPicPr>
            <a:picLocks noChangeAspect="1"/>
          </p:cNvPicPr>
          <p:nvPr/>
        </p:nvPicPr>
        <p:blipFill>
          <a:blip r:embed="rId8" cstate="print">
            <a:clrChange>
              <a:clrFrom>
                <a:srgbClr val="FFFFFF"/>
              </a:clrFrom>
              <a:clrTo>
                <a:srgbClr val="FFFFFF">
                  <a:alpha val="0"/>
                </a:srgbClr>
              </a:clrTo>
            </a:clrChange>
          </a:blip>
          <a:stretch>
            <a:fillRect/>
          </a:stretch>
        </p:blipFill>
        <p:spPr>
          <a:xfrm>
            <a:off x="5791200" y="5562600"/>
            <a:ext cx="990600" cy="990600"/>
          </a:xfrm>
          <a:prstGeom prst="rect">
            <a:avLst/>
          </a:prstGeom>
        </p:spPr>
      </p:pic>
      <p:pic>
        <p:nvPicPr>
          <p:cNvPr id="15" name="Picture 14" descr="apple2.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733800" y="5715000"/>
            <a:ext cx="555453" cy="655743"/>
          </a:xfrm>
          <a:prstGeom prst="rect">
            <a:avLst/>
          </a:prstGeom>
        </p:spPr>
      </p:pic>
      <p:pic>
        <p:nvPicPr>
          <p:cNvPr id="16" name="Picture 15" descr="knife2.jpg"/>
          <p:cNvPicPr>
            <a:picLocks noChangeAspect="1"/>
          </p:cNvPicPr>
          <p:nvPr/>
        </p:nvPicPr>
        <p:blipFill>
          <a:blip r:embed="rId3" cstate="print"/>
          <a:stretch>
            <a:fillRect/>
          </a:stretch>
        </p:blipFill>
        <p:spPr>
          <a:xfrm rot="20472147">
            <a:off x="4751394" y="5224970"/>
            <a:ext cx="872067" cy="784860"/>
          </a:xfrm>
          <a:prstGeom prst="rect">
            <a:avLst/>
          </a:prstGeom>
        </p:spPr>
      </p:pic>
      <p:pic>
        <p:nvPicPr>
          <p:cNvPr id="17" name="Picture 16" descr="juice.jpg"/>
          <p:cNvPicPr>
            <a:picLocks noChangeAspect="1"/>
          </p:cNvPicPr>
          <p:nvPr/>
        </p:nvPicPr>
        <p:blipFill>
          <a:blip r:embed="rId6" cstate="print">
            <a:clrChange>
              <a:clrFrom>
                <a:srgbClr val="FFFFFF"/>
              </a:clrFrom>
              <a:clrTo>
                <a:srgbClr val="FFFFFF">
                  <a:alpha val="0"/>
                </a:srgbClr>
              </a:clrTo>
            </a:clrChange>
          </a:blip>
          <a:stretch>
            <a:fillRect/>
          </a:stretch>
        </p:blipFill>
        <p:spPr>
          <a:xfrm>
            <a:off x="8001000" y="5562600"/>
            <a:ext cx="843160" cy="838200"/>
          </a:xfrm>
          <a:prstGeom prst="rect">
            <a:avLst/>
          </a:prstGeom>
        </p:spPr>
      </p:pic>
      <p:pic>
        <p:nvPicPr>
          <p:cNvPr id="18" name="Picture 17" descr="blender.jpg"/>
          <p:cNvPicPr>
            <a:picLocks noChangeAspect="1"/>
          </p:cNvPicPr>
          <p:nvPr/>
        </p:nvPicPr>
        <p:blipFill>
          <a:blip r:embed="rId7" cstate="print"/>
          <a:stretch>
            <a:fillRect/>
          </a:stretch>
        </p:blipFill>
        <p:spPr>
          <a:xfrm>
            <a:off x="7010400" y="5181600"/>
            <a:ext cx="609600" cy="822449"/>
          </a:xfrm>
          <a:prstGeom prst="rect">
            <a:avLst/>
          </a:prstGeom>
        </p:spPr>
      </p:pic>
      <p:sp>
        <p:nvSpPr>
          <p:cNvPr id="19" name="Right Arrow 18"/>
          <p:cNvSpPr/>
          <p:nvPr/>
        </p:nvSpPr>
        <p:spPr>
          <a:xfrm>
            <a:off x="4572000" y="6019800"/>
            <a:ext cx="12192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6781800" y="6019800"/>
            <a:ext cx="12192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1000"/>
                            </p:stCondLst>
                            <p:childTnLst>
                              <p:par>
                                <p:cTn id="21" presetID="10" presetClass="entr" presetSubtype="0" fill="hold" grpId="0" nodeType="afterEffect">
                                  <p:stCondLst>
                                    <p:cond delay="2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par>
                                <p:cTn id="24" presetID="1" presetClass="entr" presetSubtype="0" fill="hold" nodeType="withEffect">
                                  <p:stCondLst>
                                    <p:cond delay="120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nodeType="withEffect">
                                  <p:stCondLst>
                                    <p:cond delay="160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nodeType="withEffect">
                                  <p:stCondLst>
                                    <p:cond delay="2100"/>
                                  </p:stCondLst>
                                  <p:childTnLst>
                                    <p:set>
                                      <p:cBhvr>
                                        <p:cTn id="29" dur="1" fill="hold">
                                          <p:stCondLst>
                                            <p:cond delay="0"/>
                                          </p:stCondLst>
                                        </p:cTn>
                                        <p:tgtEl>
                                          <p:spTgt spid="13"/>
                                        </p:tgtEl>
                                        <p:attrNameLst>
                                          <p:attrName>style.visibility</p:attrName>
                                        </p:attrNameLst>
                                      </p:cBhvr>
                                      <p:to>
                                        <p:strVal val="visible"/>
                                      </p:to>
                                    </p:set>
                                  </p:childTnLst>
                                </p:cTn>
                              </p:par>
                            </p:childTnLst>
                          </p:cTn>
                        </p:par>
                        <p:par>
                          <p:cTn id="30" fill="hold">
                            <p:stCondLst>
                              <p:cond delay="3100"/>
                            </p:stCondLst>
                            <p:childTnLst>
                              <p:par>
                                <p:cTn id="31" presetID="1" presetClass="entr" presetSubtype="0" fill="hold" nodeType="afterEffect">
                                  <p:stCondLst>
                                    <p:cond delay="500"/>
                                  </p:stCondLst>
                                  <p:childTnLst>
                                    <p:set>
                                      <p:cBhvr>
                                        <p:cTn id="32" dur="1" fill="hold">
                                          <p:stCondLst>
                                            <p:cond delay="0"/>
                                          </p:stCondLst>
                                        </p:cTn>
                                        <p:tgtEl>
                                          <p:spTgt spid="15"/>
                                        </p:tgtEl>
                                        <p:attrNameLst>
                                          <p:attrName>style.visibility</p:attrName>
                                        </p:attrNameLst>
                                      </p:cBhvr>
                                      <p:to>
                                        <p:strVal val="visible"/>
                                      </p:to>
                                    </p:set>
                                  </p:childTnLst>
                                </p:cTn>
                              </p:par>
                            </p:childTnLst>
                          </p:cTn>
                        </p:par>
                        <p:par>
                          <p:cTn id="33" fill="hold">
                            <p:stCondLst>
                              <p:cond delay="3600"/>
                            </p:stCondLst>
                            <p:childTnLst>
                              <p:par>
                                <p:cTn id="34" presetID="17" presetClass="entr" presetSubtype="8" fill="hold" grpId="0" nodeType="afterEffect">
                                  <p:stCondLst>
                                    <p:cond delay="20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ppt_w/2"/>
                                          </p:val>
                                        </p:tav>
                                        <p:tav tm="100000">
                                          <p:val>
                                            <p:strVal val="#ppt_x"/>
                                          </p:val>
                                        </p:tav>
                                      </p:tavLst>
                                    </p:anim>
                                    <p:anim calcmode="lin" valueType="num">
                                      <p:cBhvr>
                                        <p:cTn id="37" dur="500" fill="hold"/>
                                        <p:tgtEl>
                                          <p:spTgt spid="19"/>
                                        </p:tgtEl>
                                        <p:attrNameLst>
                                          <p:attrName>ppt_y</p:attrName>
                                        </p:attrNameLst>
                                      </p:cBhvr>
                                      <p:tavLst>
                                        <p:tav tm="0">
                                          <p:val>
                                            <p:strVal val="#ppt_y"/>
                                          </p:val>
                                        </p:tav>
                                        <p:tav tm="100000">
                                          <p:val>
                                            <p:strVal val="#ppt_y"/>
                                          </p:val>
                                        </p:tav>
                                      </p:tavLst>
                                    </p:anim>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strVal val="#ppt_h"/>
                                          </p:val>
                                        </p:tav>
                                        <p:tav tm="100000">
                                          <p:val>
                                            <p:strVal val="#ppt_h"/>
                                          </p:val>
                                        </p:tav>
                                      </p:tavLst>
                                    </p:anim>
                                  </p:childTnLst>
                                </p:cTn>
                              </p:par>
                            </p:childTnLst>
                          </p:cTn>
                        </p:par>
                        <p:par>
                          <p:cTn id="40" fill="hold">
                            <p:stCondLst>
                              <p:cond delay="4300"/>
                            </p:stCondLst>
                            <p:childTnLst>
                              <p:par>
                                <p:cTn id="41" presetID="1"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par>
                          <p:cTn id="43" fill="hold">
                            <p:stCondLst>
                              <p:cond delay="4300"/>
                            </p:stCondLst>
                            <p:childTnLst>
                              <p:par>
                                <p:cTn id="44" presetID="1" presetClass="entr" presetSubtype="0" fill="hold" nodeType="afterEffect">
                                  <p:stCondLst>
                                    <p:cond delay="100"/>
                                  </p:stCondLst>
                                  <p:childTnLst>
                                    <p:set>
                                      <p:cBhvr>
                                        <p:cTn id="45" dur="1" fill="hold">
                                          <p:stCondLst>
                                            <p:cond delay="0"/>
                                          </p:stCondLst>
                                        </p:cTn>
                                        <p:tgtEl>
                                          <p:spTgt spid="14"/>
                                        </p:tgtEl>
                                        <p:attrNameLst>
                                          <p:attrName>style.visibility</p:attrName>
                                        </p:attrNameLst>
                                      </p:cBhvr>
                                      <p:to>
                                        <p:strVal val="visible"/>
                                      </p:to>
                                    </p:set>
                                  </p:childTnLst>
                                </p:cTn>
                              </p:par>
                            </p:childTnLst>
                          </p:cTn>
                        </p:par>
                        <p:par>
                          <p:cTn id="46" fill="hold">
                            <p:stCondLst>
                              <p:cond delay="4400"/>
                            </p:stCondLst>
                            <p:childTnLst>
                              <p:par>
                                <p:cTn id="47" presetID="17" presetClass="entr" presetSubtype="8" fill="hold" grpId="0" nodeType="afterEffect">
                                  <p:stCondLst>
                                    <p:cond delay="20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ppt_x</p:attrName>
                                        </p:attrNameLst>
                                      </p:cBhvr>
                                      <p:tavLst>
                                        <p:tav tm="0">
                                          <p:val>
                                            <p:strVal val="#ppt_x-#ppt_w/2"/>
                                          </p:val>
                                        </p:tav>
                                        <p:tav tm="100000">
                                          <p:val>
                                            <p:strVal val="#ppt_x"/>
                                          </p:val>
                                        </p:tav>
                                      </p:tavLst>
                                    </p:anim>
                                    <p:anim calcmode="lin" valueType="num">
                                      <p:cBhvr>
                                        <p:cTn id="50" dur="500" fill="hold"/>
                                        <p:tgtEl>
                                          <p:spTgt spid="21"/>
                                        </p:tgtEl>
                                        <p:attrNameLst>
                                          <p:attrName>ppt_y</p:attrName>
                                        </p:attrNameLst>
                                      </p:cBhvr>
                                      <p:tavLst>
                                        <p:tav tm="0">
                                          <p:val>
                                            <p:strVal val="#ppt_y"/>
                                          </p:val>
                                        </p:tav>
                                        <p:tav tm="100000">
                                          <p:val>
                                            <p:strVal val="#ppt_y"/>
                                          </p:val>
                                        </p:tav>
                                      </p:tavLst>
                                    </p:anim>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strVal val="#ppt_h"/>
                                          </p:val>
                                        </p:tav>
                                        <p:tav tm="100000">
                                          <p:val>
                                            <p:strVal val="#ppt_h"/>
                                          </p:val>
                                        </p:tav>
                                      </p:tavLst>
                                    </p:anim>
                                  </p:childTnLst>
                                </p:cTn>
                              </p:par>
                            </p:childTnLst>
                          </p:cTn>
                        </p:par>
                        <p:par>
                          <p:cTn id="53" fill="hold">
                            <p:stCondLst>
                              <p:cond delay="5100"/>
                            </p:stCondLst>
                            <p:childTnLst>
                              <p:par>
                                <p:cTn id="54" presetID="1"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par>
                          <p:cTn id="56" fill="hold">
                            <p:stCondLst>
                              <p:cond delay="5100"/>
                            </p:stCondLst>
                            <p:childTnLst>
                              <p:par>
                                <p:cTn id="57" presetID="1" presetClass="entr" presetSubtype="0" fill="hold" nodeType="afterEffect">
                                  <p:stCondLst>
                                    <p:cond delay="10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0" grpId="0" animBg="1"/>
      <p:bldP spid="19"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70"/>
          <p:cNvGrpSpPr/>
          <p:nvPr/>
        </p:nvGrpSpPr>
        <p:grpSpPr>
          <a:xfrm>
            <a:off x="4443876" y="3669268"/>
            <a:ext cx="2725939" cy="369332"/>
            <a:chOff x="4443876" y="3669268"/>
            <a:chExt cx="2725939" cy="369332"/>
          </a:xfrm>
        </p:grpSpPr>
        <p:sp>
          <p:nvSpPr>
            <p:cNvPr id="163" name="TextBox 162"/>
            <p:cNvSpPr txBox="1"/>
            <p:nvPr/>
          </p:nvSpPr>
          <p:spPr>
            <a:xfrm>
              <a:off x="4443876" y="3669268"/>
              <a:ext cx="2725939" cy="369332"/>
            </a:xfrm>
            <a:prstGeom prst="rect">
              <a:avLst/>
            </a:prstGeom>
            <a:noFill/>
          </p:spPr>
          <p:txBody>
            <a:bodyPr wrap="none" rtlCol="0">
              <a:spAutoFit/>
            </a:bodyPr>
            <a:lstStyle/>
            <a:p>
              <a:r>
                <a:rPr lang="en-US" dirty="0" smtClean="0"/>
                <a:t>(&lt;a’,     &gt; , &lt;o’,    &gt; , &lt;p’,    &gt; )</a:t>
              </a:r>
              <a:endParaRPr lang="en-US" dirty="0"/>
            </a:p>
          </p:txBody>
        </p:sp>
        <p:pic>
          <p:nvPicPr>
            <p:cNvPr id="168" name="Picture 167" descr="apple-pieces.jpg"/>
            <p:cNvPicPr>
              <a:picLocks noChangeAspect="1"/>
            </p:cNvPicPr>
            <p:nvPr/>
          </p:nvPicPr>
          <p:blipFill>
            <a:blip r:embed="rId3" cstate="print">
              <a:clrChange>
                <a:clrFrom>
                  <a:srgbClr val="FFFFFF"/>
                </a:clrFrom>
                <a:clrTo>
                  <a:srgbClr val="FFFFFF">
                    <a:alpha val="0"/>
                  </a:srgbClr>
                </a:clrTo>
              </a:clrChange>
            </a:blip>
            <a:srcRect l="14286" t="14286" r="14286" b="14286"/>
            <a:stretch>
              <a:fillRect/>
            </a:stretch>
          </p:blipFill>
          <p:spPr>
            <a:xfrm>
              <a:off x="4975673" y="3733800"/>
              <a:ext cx="228600" cy="228600"/>
            </a:xfrm>
            <a:prstGeom prst="rect">
              <a:avLst/>
            </a:prstGeom>
          </p:spPr>
        </p:pic>
        <p:pic>
          <p:nvPicPr>
            <p:cNvPr id="169" name="Picture 168" descr="orangeslice.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791200" y="3788734"/>
              <a:ext cx="188694" cy="152506"/>
            </a:xfrm>
            <a:prstGeom prst="rect">
              <a:avLst/>
            </a:prstGeom>
          </p:spPr>
        </p:pic>
        <p:pic>
          <p:nvPicPr>
            <p:cNvPr id="170" name="Picture 169" descr="pineappleslice.jpg"/>
            <p:cNvPicPr>
              <a:picLocks noChangeAspect="1"/>
            </p:cNvPicPr>
            <p:nvPr/>
          </p:nvPicPr>
          <p:blipFill>
            <a:blip r:embed="rId5" cstate="print">
              <a:clrChange>
                <a:clrFrom>
                  <a:srgbClr val="FFFFFF"/>
                </a:clrFrom>
                <a:clrTo>
                  <a:srgbClr val="FFFFFF">
                    <a:alpha val="0"/>
                  </a:srgbClr>
                </a:clrTo>
              </a:clrChange>
            </a:blip>
            <a:stretch>
              <a:fillRect/>
            </a:stretch>
          </p:blipFill>
          <p:spPr>
            <a:xfrm>
              <a:off x="6569383" y="3733800"/>
              <a:ext cx="212417" cy="223037"/>
            </a:xfrm>
            <a:prstGeom prst="rect">
              <a:avLst/>
            </a:prstGeom>
          </p:spPr>
        </p:pic>
      </p:grpSp>
      <p:sp>
        <p:nvSpPr>
          <p:cNvPr id="2" name="Content Placeholder 1"/>
          <p:cNvSpPr>
            <a:spLocks noGrp="1"/>
          </p:cNvSpPr>
          <p:nvPr>
            <p:ph idx="1"/>
          </p:nvPr>
        </p:nvSpPr>
        <p:spPr>
          <a:xfrm>
            <a:off x="457200" y="1481329"/>
            <a:ext cx="8229600" cy="804672"/>
          </a:xfrm>
        </p:spPr>
        <p:txBody>
          <a:bodyPr>
            <a:normAutofit fontScale="92500"/>
          </a:bodyPr>
          <a:lstStyle/>
          <a:p>
            <a:r>
              <a:rPr lang="en-US" dirty="0" smtClean="0"/>
              <a:t>Implemented a </a:t>
            </a:r>
            <a:r>
              <a:rPr lang="en-US" i="1" dirty="0" smtClean="0">
                <a:solidFill>
                  <a:srgbClr val="0070C0"/>
                </a:solidFill>
              </a:rPr>
              <a:t>parallel</a:t>
            </a:r>
            <a:r>
              <a:rPr lang="en-US" i="1" dirty="0" smtClean="0"/>
              <a:t> </a:t>
            </a:r>
            <a:r>
              <a:rPr lang="en-US" dirty="0" smtClean="0"/>
              <a:t>version of his innovation </a:t>
            </a:r>
            <a:endParaRPr lang="en-US" dirty="0"/>
          </a:p>
        </p:txBody>
      </p:sp>
      <p:sp>
        <p:nvSpPr>
          <p:cNvPr id="3" name="Title 2"/>
          <p:cNvSpPr>
            <a:spLocks noGrp="1"/>
          </p:cNvSpPr>
          <p:nvPr>
            <p:ph type="title"/>
          </p:nvPr>
        </p:nvSpPr>
        <p:spPr/>
        <p:txBody>
          <a:bodyPr/>
          <a:lstStyle/>
          <a:p>
            <a:r>
              <a:rPr lang="en-US" dirty="0" smtClean="0"/>
              <a:t>Creative Sam</a:t>
            </a:r>
            <a:endParaRPr lang="en-US" dirty="0"/>
          </a:p>
        </p:txBody>
      </p:sp>
      <p:grpSp>
        <p:nvGrpSpPr>
          <p:cNvPr id="13" name="Group 3"/>
          <p:cNvGrpSpPr/>
          <p:nvPr/>
        </p:nvGrpSpPr>
        <p:grpSpPr>
          <a:xfrm>
            <a:off x="1956924" y="1971418"/>
            <a:ext cx="1066800" cy="533400"/>
            <a:chOff x="4038600" y="2362200"/>
            <a:chExt cx="1300167" cy="946230"/>
          </a:xfrm>
        </p:grpSpPr>
        <p:pic>
          <p:nvPicPr>
            <p:cNvPr id="5" name="Picture 4" descr="container2.jpg"/>
            <p:cNvPicPr>
              <a:picLocks noChangeAspect="1"/>
            </p:cNvPicPr>
            <p:nvPr/>
          </p:nvPicPr>
          <p:blipFill>
            <a:blip r:embed="rId6" cstate="print">
              <a:clrChange>
                <a:clrFrom>
                  <a:srgbClr val="FEFEFE"/>
                </a:clrFrom>
                <a:clrTo>
                  <a:srgbClr val="FEFEFE">
                    <a:alpha val="0"/>
                  </a:srgbClr>
                </a:clrTo>
              </a:clrChange>
            </a:blip>
            <a:stretch>
              <a:fillRect/>
            </a:stretch>
          </p:blipFill>
          <p:spPr>
            <a:xfrm flipH="1">
              <a:off x="4038600" y="2362200"/>
              <a:ext cx="1143000" cy="946230"/>
            </a:xfrm>
            <a:prstGeom prst="rect">
              <a:avLst/>
            </a:prstGeom>
          </p:spPr>
        </p:pic>
        <p:sp>
          <p:nvSpPr>
            <p:cNvPr id="6" name="TextBox 5"/>
            <p:cNvSpPr txBox="1"/>
            <p:nvPr/>
          </p:nvSpPr>
          <p:spPr>
            <a:xfrm rot="948003">
              <a:off x="4451986" y="2650859"/>
              <a:ext cx="886781" cy="400109"/>
            </a:xfrm>
            <a:prstGeom prst="rect">
              <a:avLst/>
            </a:prstGeom>
            <a:noFill/>
            <a:scene3d>
              <a:camera prst="isometricOffAxis2Right"/>
              <a:lightRig rig="threePt" dir="t"/>
            </a:scene3d>
          </p:spPr>
          <p:txBody>
            <a:bodyPr wrap="none" rtlCol="0">
              <a:spAutoFit/>
            </a:bodyPr>
            <a:lstStyle/>
            <a:p>
              <a:pPr algn="ctr"/>
              <a:r>
                <a:rPr lang="en-US" sz="2000" dirty="0" smtClean="0">
                  <a:solidFill>
                    <a:schemeClr val="bg1"/>
                  </a:solidFill>
                </a:rPr>
                <a:t>Fruits</a:t>
              </a:r>
              <a:endParaRPr lang="en-US" sz="2000" dirty="0">
                <a:solidFill>
                  <a:schemeClr val="bg1"/>
                </a:solidFill>
              </a:endParaRPr>
            </a:p>
          </p:txBody>
        </p:sp>
      </p:grpSp>
      <p:pic>
        <p:nvPicPr>
          <p:cNvPr id="7" name="Picture 6" descr="fruitbasket.jpg"/>
          <p:cNvPicPr>
            <a:picLocks noChangeAspect="1"/>
          </p:cNvPicPr>
          <p:nvPr/>
        </p:nvPicPr>
        <p:blipFill>
          <a:blip r:embed="rId7" cstate="print">
            <a:clrChange>
              <a:clrFrom>
                <a:srgbClr val="FEFEFE"/>
              </a:clrFrom>
              <a:clrTo>
                <a:srgbClr val="FEFEFE">
                  <a:alpha val="0"/>
                </a:srgbClr>
              </a:clrTo>
            </a:clrChange>
          </a:blip>
          <a:stretch>
            <a:fillRect/>
          </a:stretch>
        </p:blipFill>
        <p:spPr>
          <a:xfrm>
            <a:off x="838201" y="2642300"/>
            <a:ext cx="395932" cy="483582"/>
          </a:xfrm>
          <a:prstGeom prst="rect">
            <a:avLst/>
          </a:prstGeom>
        </p:spPr>
      </p:pic>
      <p:pic>
        <p:nvPicPr>
          <p:cNvPr id="8" name="Picture 7" descr="fruitbasket.jpg"/>
          <p:cNvPicPr>
            <a:picLocks noChangeAspect="1"/>
          </p:cNvPicPr>
          <p:nvPr/>
        </p:nvPicPr>
        <p:blipFill>
          <a:blip r:embed="rId7" cstate="print">
            <a:clrChange>
              <a:clrFrom>
                <a:srgbClr val="FEFEFE"/>
              </a:clrFrom>
              <a:clrTo>
                <a:srgbClr val="FEFEFE">
                  <a:alpha val="0"/>
                </a:srgbClr>
              </a:clrTo>
            </a:clrChange>
          </a:blip>
          <a:stretch>
            <a:fillRect/>
          </a:stretch>
        </p:blipFill>
        <p:spPr>
          <a:xfrm>
            <a:off x="1535465" y="2642300"/>
            <a:ext cx="395932" cy="483582"/>
          </a:xfrm>
          <a:prstGeom prst="rect">
            <a:avLst/>
          </a:prstGeom>
        </p:spPr>
      </p:pic>
      <p:pic>
        <p:nvPicPr>
          <p:cNvPr id="9" name="Picture 8" descr="fruitbasket.jpg"/>
          <p:cNvPicPr>
            <a:picLocks noChangeAspect="1"/>
          </p:cNvPicPr>
          <p:nvPr/>
        </p:nvPicPr>
        <p:blipFill>
          <a:blip r:embed="rId7" cstate="print">
            <a:clrChange>
              <a:clrFrom>
                <a:srgbClr val="FEFEFE"/>
              </a:clrFrom>
              <a:clrTo>
                <a:srgbClr val="FEFEFE">
                  <a:alpha val="0"/>
                </a:srgbClr>
              </a:clrTo>
            </a:clrChange>
          </a:blip>
          <a:stretch>
            <a:fillRect/>
          </a:stretch>
        </p:blipFill>
        <p:spPr>
          <a:xfrm>
            <a:off x="2225984" y="2642300"/>
            <a:ext cx="395932" cy="483582"/>
          </a:xfrm>
          <a:prstGeom prst="rect">
            <a:avLst/>
          </a:prstGeom>
        </p:spPr>
      </p:pic>
      <p:pic>
        <p:nvPicPr>
          <p:cNvPr id="10" name="Picture 9" descr="fruitbasket.jpg"/>
          <p:cNvPicPr>
            <a:picLocks noChangeAspect="1"/>
          </p:cNvPicPr>
          <p:nvPr/>
        </p:nvPicPr>
        <p:blipFill>
          <a:blip r:embed="rId7" cstate="print">
            <a:clrChange>
              <a:clrFrom>
                <a:srgbClr val="FEFEFE"/>
              </a:clrFrom>
              <a:clrTo>
                <a:srgbClr val="FEFEFE">
                  <a:alpha val="0"/>
                </a:srgbClr>
              </a:clrTo>
            </a:clrChange>
          </a:blip>
          <a:stretch>
            <a:fillRect/>
          </a:stretch>
        </p:blipFill>
        <p:spPr>
          <a:xfrm>
            <a:off x="2915157" y="2642300"/>
            <a:ext cx="395932" cy="483582"/>
          </a:xfrm>
          <a:prstGeom prst="rect">
            <a:avLst/>
          </a:prstGeom>
        </p:spPr>
      </p:pic>
      <p:pic>
        <p:nvPicPr>
          <p:cNvPr id="11" name="Picture 10" descr="fruitbasket.jpg"/>
          <p:cNvPicPr>
            <a:picLocks noChangeAspect="1"/>
          </p:cNvPicPr>
          <p:nvPr/>
        </p:nvPicPr>
        <p:blipFill>
          <a:blip r:embed="rId7" cstate="print">
            <a:clrChange>
              <a:clrFrom>
                <a:srgbClr val="FEFEFE"/>
              </a:clrFrom>
              <a:clrTo>
                <a:srgbClr val="FEFEFE">
                  <a:alpha val="0"/>
                </a:srgbClr>
              </a:clrTo>
            </a:clrChange>
          </a:blip>
          <a:stretch>
            <a:fillRect/>
          </a:stretch>
        </p:blipFill>
        <p:spPr>
          <a:xfrm>
            <a:off x="3590744" y="2642300"/>
            <a:ext cx="395932" cy="483582"/>
          </a:xfrm>
          <a:prstGeom prst="rect">
            <a:avLst/>
          </a:prstGeom>
        </p:spPr>
      </p:pic>
      <p:pic>
        <p:nvPicPr>
          <p:cNvPr id="12" name="Picture 11" descr="blender.jpg"/>
          <p:cNvPicPr>
            <a:picLocks noChangeAspect="1"/>
          </p:cNvPicPr>
          <p:nvPr/>
        </p:nvPicPr>
        <p:blipFill>
          <a:blip r:embed="rId8" cstate="print">
            <a:clrChange>
              <a:clrFrom>
                <a:srgbClr val="FEFEFE"/>
              </a:clrFrom>
              <a:clrTo>
                <a:srgbClr val="FEFEFE">
                  <a:alpha val="0"/>
                </a:srgbClr>
              </a:clrTo>
            </a:clrChange>
          </a:blip>
          <a:stretch>
            <a:fillRect/>
          </a:stretch>
        </p:blipFill>
        <p:spPr>
          <a:xfrm>
            <a:off x="1387785" y="5016790"/>
            <a:ext cx="364816" cy="492196"/>
          </a:xfrm>
          <a:prstGeom prst="rect">
            <a:avLst/>
          </a:prstGeom>
        </p:spPr>
      </p:pic>
      <p:pic>
        <p:nvPicPr>
          <p:cNvPr id="26" name="Picture 25" descr="knife2.jpg"/>
          <p:cNvPicPr>
            <a:picLocks noChangeAspect="1"/>
          </p:cNvPicPr>
          <p:nvPr/>
        </p:nvPicPr>
        <p:blipFill>
          <a:blip r:embed="rId9" cstate="print">
            <a:clrChange>
              <a:clrFrom>
                <a:srgbClr val="FFFFFF"/>
              </a:clrFrom>
              <a:clrTo>
                <a:srgbClr val="FFFFFF">
                  <a:alpha val="0"/>
                </a:srgbClr>
              </a:clrTo>
            </a:clrChange>
          </a:blip>
          <a:stretch>
            <a:fillRect/>
          </a:stretch>
        </p:blipFill>
        <p:spPr>
          <a:xfrm rot="20472147">
            <a:off x="803844" y="3162902"/>
            <a:ext cx="353608" cy="318247"/>
          </a:xfrm>
          <a:prstGeom prst="rect">
            <a:avLst/>
          </a:prstGeom>
        </p:spPr>
      </p:pic>
      <p:pic>
        <p:nvPicPr>
          <p:cNvPr id="27" name="Picture 26" descr="knife2.jpg"/>
          <p:cNvPicPr>
            <a:picLocks noChangeAspect="1"/>
          </p:cNvPicPr>
          <p:nvPr/>
        </p:nvPicPr>
        <p:blipFill>
          <a:blip r:embed="rId9" cstate="print">
            <a:clrChange>
              <a:clrFrom>
                <a:srgbClr val="FFFFFF"/>
              </a:clrFrom>
              <a:clrTo>
                <a:srgbClr val="FFFFFF">
                  <a:alpha val="0"/>
                </a:srgbClr>
              </a:clrTo>
            </a:clrChange>
          </a:blip>
          <a:stretch>
            <a:fillRect/>
          </a:stretch>
        </p:blipFill>
        <p:spPr>
          <a:xfrm rot="20472147">
            <a:off x="1509549" y="3162902"/>
            <a:ext cx="353608" cy="318247"/>
          </a:xfrm>
          <a:prstGeom prst="rect">
            <a:avLst/>
          </a:prstGeom>
        </p:spPr>
      </p:pic>
      <p:pic>
        <p:nvPicPr>
          <p:cNvPr id="28" name="Picture 27" descr="knife2.jpg"/>
          <p:cNvPicPr>
            <a:picLocks noChangeAspect="1"/>
          </p:cNvPicPr>
          <p:nvPr/>
        </p:nvPicPr>
        <p:blipFill>
          <a:blip r:embed="rId9" cstate="print">
            <a:clrChange>
              <a:clrFrom>
                <a:srgbClr val="FFFFFF"/>
              </a:clrFrom>
              <a:clrTo>
                <a:srgbClr val="FFFFFF">
                  <a:alpha val="0"/>
                </a:srgbClr>
              </a:clrTo>
            </a:clrChange>
          </a:blip>
          <a:stretch>
            <a:fillRect/>
          </a:stretch>
        </p:blipFill>
        <p:spPr>
          <a:xfrm rot="20472147">
            <a:off x="2175445" y="3162902"/>
            <a:ext cx="353608" cy="318247"/>
          </a:xfrm>
          <a:prstGeom prst="rect">
            <a:avLst/>
          </a:prstGeom>
        </p:spPr>
      </p:pic>
      <p:pic>
        <p:nvPicPr>
          <p:cNvPr id="29" name="Picture 28" descr="knife2.jpg"/>
          <p:cNvPicPr>
            <a:picLocks noChangeAspect="1"/>
          </p:cNvPicPr>
          <p:nvPr/>
        </p:nvPicPr>
        <p:blipFill>
          <a:blip r:embed="rId9" cstate="print">
            <a:clrChange>
              <a:clrFrom>
                <a:srgbClr val="FFFFFF"/>
              </a:clrFrom>
              <a:clrTo>
                <a:srgbClr val="FFFFFF">
                  <a:alpha val="0"/>
                </a:srgbClr>
              </a:clrTo>
            </a:clrChange>
          </a:blip>
          <a:stretch>
            <a:fillRect/>
          </a:stretch>
        </p:blipFill>
        <p:spPr>
          <a:xfrm rot="20472147">
            <a:off x="2861245" y="3162902"/>
            <a:ext cx="353608" cy="318247"/>
          </a:xfrm>
          <a:prstGeom prst="rect">
            <a:avLst/>
          </a:prstGeom>
        </p:spPr>
      </p:pic>
      <p:pic>
        <p:nvPicPr>
          <p:cNvPr id="30" name="Picture 29" descr="knife2.jpg"/>
          <p:cNvPicPr>
            <a:picLocks noChangeAspect="1"/>
          </p:cNvPicPr>
          <p:nvPr/>
        </p:nvPicPr>
        <p:blipFill>
          <a:blip r:embed="rId9" cstate="print">
            <a:clrChange>
              <a:clrFrom>
                <a:srgbClr val="FFFFFF"/>
              </a:clrFrom>
              <a:clrTo>
                <a:srgbClr val="FFFFFF">
                  <a:alpha val="0"/>
                </a:srgbClr>
              </a:clrTo>
            </a:clrChange>
          </a:blip>
          <a:stretch>
            <a:fillRect/>
          </a:stretch>
        </p:blipFill>
        <p:spPr>
          <a:xfrm rot="20472147">
            <a:off x="3547045" y="3162902"/>
            <a:ext cx="353608" cy="318247"/>
          </a:xfrm>
          <a:prstGeom prst="rect">
            <a:avLst/>
          </a:prstGeom>
        </p:spPr>
      </p:pic>
      <p:grpSp>
        <p:nvGrpSpPr>
          <p:cNvPr id="14" name="Group 58"/>
          <p:cNvGrpSpPr/>
          <p:nvPr/>
        </p:nvGrpSpPr>
        <p:grpSpPr>
          <a:xfrm>
            <a:off x="878660" y="3498790"/>
            <a:ext cx="432924" cy="440981"/>
            <a:chOff x="2157876" y="3432372"/>
            <a:chExt cx="432924" cy="440981"/>
          </a:xfrm>
        </p:grpSpPr>
        <p:pic>
          <p:nvPicPr>
            <p:cNvPr id="31" name="Picture 30" descr="orangeslice.jpg"/>
            <p:cNvPicPr>
              <a:picLocks noChangeAspect="1"/>
            </p:cNvPicPr>
            <p:nvPr/>
          </p:nvPicPr>
          <p:blipFill>
            <a:blip r:embed="rId4" cstate="print">
              <a:clrChange>
                <a:clrFrom>
                  <a:srgbClr val="FEFEFE"/>
                </a:clrFrom>
                <a:clrTo>
                  <a:srgbClr val="FEFEFE">
                    <a:alpha val="0"/>
                  </a:srgbClr>
                </a:clrTo>
              </a:clrChange>
            </a:blip>
            <a:stretch>
              <a:fillRect/>
            </a:stretch>
          </p:blipFill>
          <p:spPr>
            <a:xfrm>
              <a:off x="2402106" y="3480818"/>
              <a:ext cx="188694" cy="152506"/>
            </a:xfrm>
            <a:prstGeom prst="rect">
              <a:avLst/>
            </a:prstGeom>
          </p:spPr>
        </p:pic>
        <p:pic>
          <p:nvPicPr>
            <p:cNvPr id="32" name="Picture 31" descr="pineappleslice.jpg"/>
            <p:cNvPicPr>
              <a:picLocks noChangeAspect="1"/>
            </p:cNvPicPr>
            <p:nvPr/>
          </p:nvPicPr>
          <p:blipFill>
            <a:blip r:embed="rId5" cstate="print">
              <a:clrChange>
                <a:clrFrom>
                  <a:srgbClr val="FEFEFE"/>
                </a:clrFrom>
                <a:clrTo>
                  <a:srgbClr val="FEFEFE">
                    <a:alpha val="0"/>
                  </a:srgbClr>
                </a:clrTo>
              </a:clrChange>
            </a:blip>
            <a:stretch>
              <a:fillRect/>
            </a:stretch>
          </p:blipFill>
          <p:spPr>
            <a:xfrm>
              <a:off x="2286000" y="3633324"/>
              <a:ext cx="228600" cy="240029"/>
            </a:xfrm>
            <a:prstGeom prst="rect">
              <a:avLst/>
            </a:prstGeom>
          </p:spPr>
        </p:pic>
        <p:pic>
          <p:nvPicPr>
            <p:cNvPr id="33" name="Picture 32" descr="apple-pieces.jpg"/>
            <p:cNvPicPr>
              <a:picLocks noChangeAspect="1"/>
            </p:cNvPicPr>
            <p:nvPr/>
          </p:nvPicPr>
          <p:blipFill>
            <a:blip r:embed="rId3" cstate="print">
              <a:clrChange>
                <a:clrFrom>
                  <a:srgbClr val="FEFEFE"/>
                </a:clrFrom>
                <a:clrTo>
                  <a:srgbClr val="FEFEFE">
                    <a:alpha val="0"/>
                  </a:srgbClr>
                </a:clrTo>
              </a:clrChange>
            </a:blip>
            <a:srcRect l="14286" t="14286" r="14286" b="14286"/>
            <a:stretch>
              <a:fillRect/>
            </a:stretch>
          </p:blipFill>
          <p:spPr>
            <a:xfrm>
              <a:off x="2157876" y="3432372"/>
              <a:ext cx="228600" cy="228600"/>
            </a:xfrm>
            <a:prstGeom prst="rect">
              <a:avLst/>
            </a:prstGeom>
          </p:spPr>
        </p:pic>
      </p:grpSp>
      <p:grpSp>
        <p:nvGrpSpPr>
          <p:cNvPr id="18" name="Group 57"/>
          <p:cNvGrpSpPr/>
          <p:nvPr/>
        </p:nvGrpSpPr>
        <p:grpSpPr>
          <a:xfrm>
            <a:off x="1600200" y="3495418"/>
            <a:ext cx="432924" cy="440981"/>
            <a:chOff x="2895600" y="3429000"/>
            <a:chExt cx="432924" cy="440981"/>
          </a:xfrm>
        </p:grpSpPr>
        <p:pic>
          <p:nvPicPr>
            <p:cNvPr id="37" name="Picture 36" descr="orangeslice.jpg"/>
            <p:cNvPicPr>
              <a:picLocks noChangeAspect="1"/>
            </p:cNvPicPr>
            <p:nvPr/>
          </p:nvPicPr>
          <p:blipFill>
            <a:blip r:embed="rId4" cstate="print">
              <a:clrChange>
                <a:clrFrom>
                  <a:srgbClr val="FEFEFE"/>
                </a:clrFrom>
                <a:clrTo>
                  <a:srgbClr val="FEFEFE">
                    <a:alpha val="0"/>
                  </a:srgbClr>
                </a:clrTo>
              </a:clrChange>
            </a:blip>
            <a:stretch>
              <a:fillRect/>
            </a:stretch>
          </p:blipFill>
          <p:spPr>
            <a:xfrm>
              <a:off x="3139830" y="3477446"/>
              <a:ext cx="188694" cy="152506"/>
            </a:xfrm>
            <a:prstGeom prst="rect">
              <a:avLst/>
            </a:prstGeom>
          </p:spPr>
        </p:pic>
        <p:pic>
          <p:nvPicPr>
            <p:cNvPr id="38" name="Picture 37" descr="pineappleslice.jpg"/>
            <p:cNvPicPr>
              <a:picLocks noChangeAspect="1"/>
            </p:cNvPicPr>
            <p:nvPr/>
          </p:nvPicPr>
          <p:blipFill>
            <a:blip r:embed="rId5" cstate="print">
              <a:clrChange>
                <a:clrFrom>
                  <a:srgbClr val="FEFEFE"/>
                </a:clrFrom>
                <a:clrTo>
                  <a:srgbClr val="FEFEFE">
                    <a:alpha val="0"/>
                  </a:srgbClr>
                </a:clrTo>
              </a:clrChange>
            </a:blip>
            <a:stretch>
              <a:fillRect/>
            </a:stretch>
          </p:blipFill>
          <p:spPr>
            <a:xfrm>
              <a:off x="3023724" y="3629952"/>
              <a:ext cx="228600" cy="240029"/>
            </a:xfrm>
            <a:prstGeom prst="rect">
              <a:avLst/>
            </a:prstGeom>
          </p:spPr>
        </p:pic>
        <p:pic>
          <p:nvPicPr>
            <p:cNvPr id="39" name="Picture 38" descr="apple-pieces.jpg"/>
            <p:cNvPicPr>
              <a:picLocks noChangeAspect="1"/>
            </p:cNvPicPr>
            <p:nvPr/>
          </p:nvPicPr>
          <p:blipFill>
            <a:blip r:embed="rId3" cstate="print">
              <a:clrChange>
                <a:clrFrom>
                  <a:srgbClr val="FEFEFE"/>
                </a:clrFrom>
                <a:clrTo>
                  <a:srgbClr val="FEFEFE">
                    <a:alpha val="0"/>
                  </a:srgbClr>
                </a:clrTo>
              </a:clrChange>
            </a:blip>
            <a:srcRect l="14286" t="14286" r="14286" b="14286"/>
            <a:stretch>
              <a:fillRect/>
            </a:stretch>
          </p:blipFill>
          <p:spPr>
            <a:xfrm>
              <a:off x="2895600" y="3429000"/>
              <a:ext cx="228600" cy="228600"/>
            </a:xfrm>
            <a:prstGeom prst="rect">
              <a:avLst/>
            </a:prstGeom>
          </p:spPr>
        </p:pic>
      </p:grpSp>
      <p:grpSp>
        <p:nvGrpSpPr>
          <p:cNvPr id="19" name="Group 56"/>
          <p:cNvGrpSpPr/>
          <p:nvPr/>
        </p:nvGrpSpPr>
        <p:grpSpPr>
          <a:xfrm>
            <a:off x="2258353" y="3498790"/>
            <a:ext cx="432924" cy="440981"/>
            <a:chOff x="3629952" y="3432372"/>
            <a:chExt cx="432924" cy="440981"/>
          </a:xfrm>
        </p:grpSpPr>
        <p:pic>
          <p:nvPicPr>
            <p:cNvPr id="40" name="Picture 39" descr="orangeslice.jpg"/>
            <p:cNvPicPr>
              <a:picLocks noChangeAspect="1"/>
            </p:cNvPicPr>
            <p:nvPr/>
          </p:nvPicPr>
          <p:blipFill>
            <a:blip r:embed="rId4" cstate="print">
              <a:clrChange>
                <a:clrFrom>
                  <a:srgbClr val="FEFEFE"/>
                </a:clrFrom>
                <a:clrTo>
                  <a:srgbClr val="FEFEFE">
                    <a:alpha val="0"/>
                  </a:srgbClr>
                </a:clrTo>
              </a:clrChange>
            </a:blip>
            <a:stretch>
              <a:fillRect/>
            </a:stretch>
          </p:blipFill>
          <p:spPr>
            <a:xfrm>
              <a:off x="3874182" y="3480818"/>
              <a:ext cx="188694" cy="152506"/>
            </a:xfrm>
            <a:prstGeom prst="rect">
              <a:avLst/>
            </a:prstGeom>
          </p:spPr>
        </p:pic>
        <p:pic>
          <p:nvPicPr>
            <p:cNvPr id="41" name="Picture 40" descr="pineappleslice.jpg"/>
            <p:cNvPicPr>
              <a:picLocks noChangeAspect="1"/>
            </p:cNvPicPr>
            <p:nvPr/>
          </p:nvPicPr>
          <p:blipFill>
            <a:blip r:embed="rId5" cstate="print">
              <a:clrChange>
                <a:clrFrom>
                  <a:srgbClr val="FEFEFE"/>
                </a:clrFrom>
                <a:clrTo>
                  <a:srgbClr val="FEFEFE">
                    <a:alpha val="0"/>
                  </a:srgbClr>
                </a:clrTo>
              </a:clrChange>
            </a:blip>
            <a:stretch>
              <a:fillRect/>
            </a:stretch>
          </p:blipFill>
          <p:spPr>
            <a:xfrm>
              <a:off x="3758076" y="3633324"/>
              <a:ext cx="228600" cy="240029"/>
            </a:xfrm>
            <a:prstGeom prst="rect">
              <a:avLst/>
            </a:prstGeom>
          </p:spPr>
        </p:pic>
        <p:pic>
          <p:nvPicPr>
            <p:cNvPr id="42" name="Picture 41" descr="apple-pieces.jpg"/>
            <p:cNvPicPr>
              <a:picLocks noChangeAspect="1"/>
            </p:cNvPicPr>
            <p:nvPr/>
          </p:nvPicPr>
          <p:blipFill>
            <a:blip r:embed="rId3" cstate="print">
              <a:clrChange>
                <a:clrFrom>
                  <a:srgbClr val="FEFEFE"/>
                </a:clrFrom>
                <a:clrTo>
                  <a:srgbClr val="FEFEFE">
                    <a:alpha val="0"/>
                  </a:srgbClr>
                </a:clrTo>
              </a:clrChange>
            </a:blip>
            <a:srcRect l="14286" t="14286" r="14286" b="14286"/>
            <a:stretch>
              <a:fillRect/>
            </a:stretch>
          </p:blipFill>
          <p:spPr>
            <a:xfrm>
              <a:off x="3629952" y="3432372"/>
              <a:ext cx="228600" cy="228600"/>
            </a:xfrm>
            <a:prstGeom prst="rect">
              <a:avLst/>
            </a:prstGeom>
          </p:spPr>
        </p:pic>
      </p:grpSp>
      <p:grpSp>
        <p:nvGrpSpPr>
          <p:cNvPr id="20" name="Group 55"/>
          <p:cNvGrpSpPr/>
          <p:nvPr/>
        </p:nvGrpSpPr>
        <p:grpSpPr>
          <a:xfrm>
            <a:off x="2979893" y="3495418"/>
            <a:ext cx="432924" cy="440981"/>
            <a:chOff x="4367676" y="3429000"/>
            <a:chExt cx="432924" cy="440981"/>
          </a:xfrm>
        </p:grpSpPr>
        <p:pic>
          <p:nvPicPr>
            <p:cNvPr id="43" name="Picture 42" descr="orangeslice.jpg"/>
            <p:cNvPicPr>
              <a:picLocks noChangeAspect="1"/>
            </p:cNvPicPr>
            <p:nvPr/>
          </p:nvPicPr>
          <p:blipFill>
            <a:blip r:embed="rId4" cstate="print">
              <a:clrChange>
                <a:clrFrom>
                  <a:srgbClr val="FEFEFE"/>
                </a:clrFrom>
                <a:clrTo>
                  <a:srgbClr val="FEFEFE">
                    <a:alpha val="0"/>
                  </a:srgbClr>
                </a:clrTo>
              </a:clrChange>
            </a:blip>
            <a:stretch>
              <a:fillRect/>
            </a:stretch>
          </p:blipFill>
          <p:spPr>
            <a:xfrm>
              <a:off x="4611906" y="3477446"/>
              <a:ext cx="188694" cy="152506"/>
            </a:xfrm>
            <a:prstGeom prst="rect">
              <a:avLst/>
            </a:prstGeom>
          </p:spPr>
        </p:pic>
        <p:pic>
          <p:nvPicPr>
            <p:cNvPr id="44" name="Picture 43" descr="pineappleslice.jpg"/>
            <p:cNvPicPr>
              <a:picLocks noChangeAspect="1"/>
            </p:cNvPicPr>
            <p:nvPr/>
          </p:nvPicPr>
          <p:blipFill>
            <a:blip r:embed="rId5" cstate="print">
              <a:clrChange>
                <a:clrFrom>
                  <a:srgbClr val="FEFEFE"/>
                </a:clrFrom>
                <a:clrTo>
                  <a:srgbClr val="FEFEFE">
                    <a:alpha val="0"/>
                  </a:srgbClr>
                </a:clrTo>
              </a:clrChange>
            </a:blip>
            <a:stretch>
              <a:fillRect/>
            </a:stretch>
          </p:blipFill>
          <p:spPr>
            <a:xfrm>
              <a:off x="4495800" y="3629952"/>
              <a:ext cx="228600" cy="240029"/>
            </a:xfrm>
            <a:prstGeom prst="rect">
              <a:avLst/>
            </a:prstGeom>
          </p:spPr>
        </p:pic>
        <p:pic>
          <p:nvPicPr>
            <p:cNvPr id="45" name="Picture 44" descr="apple-pieces.jpg"/>
            <p:cNvPicPr>
              <a:picLocks noChangeAspect="1"/>
            </p:cNvPicPr>
            <p:nvPr/>
          </p:nvPicPr>
          <p:blipFill>
            <a:blip r:embed="rId3" cstate="print">
              <a:clrChange>
                <a:clrFrom>
                  <a:srgbClr val="FEFEFE"/>
                </a:clrFrom>
                <a:clrTo>
                  <a:srgbClr val="FEFEFE">
                    <a:alpha val="0"/>
                  </a:srgbClr>
                </a:clrTo>
              </a:clrChange>
            </a:blip>
            <a:srcRect l="14286" t="14286" r="14286" b="14286"/>
            <a:stretch>
              <a:fillRect/>
            </a:stretch>
          </p:blipFill>
          <p:spPr>
            <a:xfrm>
              <a:off x="4367676" y="3429000"/>
              <a:ext cx="228600" cy="228600"/>
            </a:xfrm>
            <a:prstGeom prst="rect">
              <a:avLst/>
            </a:prstGeom>
          </p:spPr>
        </p:pic>
      </p:grpSp>
      <p:grpSp>
        <p:nvGrpSpPr>
          <p:cNvPr id="21" name="Group 54"/>
          <p:cNvGrpSpPr/>
          <p:nvPr/>
        </p:nvGrpSpPr>
        <p:grpSpPr>
          <a:xfrm>
            <a:off x="3649509" y="3495453"/>
            <a:ext cx="432924" cy="440981"/>
            <a:chOff x="5077752" y="3429035"/>
            <a:chExt cx="432924" cy="440981"/>
          </a:xfrm>
        </p:grpSpPr>
        <p:pic>
          <p:nvPicPr>
            <p:cNvPr id="46" name="Picture 45" descr="orangeslice.jpg"/>
            <p:cNvPicPr>
              <a:picLocks noChangeAspect="1"/>
            </p:cNvPicPr>
            <p:nvPr/>
          </p:nvPicPr>
          <p:blipFill>
            <a:blip r:embed="rId4" cstate="print">
              <a:clrChange>
                <a:clrFrom>
                  <a:srgbClr val="FEFEFE"/>
                </a:clrFrom>
                <a:clrTo>
                  <a:srgbClr val="FEFEFE">
                    <a:alpha val="0"/>
                  </a:srgbClr>
                </a:clrTo>
              </a:clrChange>
            </a:blip>
            <a:stretch>
              <a:fillRect/>
            </a:stretch>
          </p:blipFill>
          <p:spPr>
            <a:xfrm>
              <a:off x="5321982" y="3477481"/>
              <a:ext cx="188694" cy="152506"/>
            </a:xfrm>
            <a:prstGeom prst="rect">
              <a:avLst/>
            </a:prstGeom>
          </p:spPr>
        </p:pic>
        <p:pic>
          <p:nvPicPr>
            <p:cNvPr id="47" name="Picture 46" descr="pineappleslice.jpg"/>
            <p:cNvPicPr>
              <a:picLocks noChangeAspect="1"/>
            </p:cNvPicPr>
            <p:nvPr/>
          </p:nvPicPr>
          <p:blipFill>
            <a:blip r:embed="rId5" cstate="print">
              <a:clrChange>
                <a:clrFrom>
                  <a:srgbClr val="FEFEFE"/>
                </a:clrFrom>
                <a:clrTo>
                  <a:srgbClr val="FEFEFE">
                    <a:alpha val="0"/>
                  </a:srgbClr>
                </a:clrTo>
              </a:clrChange>
            </a:blip>
            <a:stretch>
              <a:fillRect/>
            </a:stretch>
          </p:blipFill>
          <p:spPr>
            <a:xfrm>
              <a:off x="5205876" y="3629987"/>
              <a:ext cx="228600" cy="240029"/>
            </a:xfrm>
            <a:prstGeom prst="rect">
              <a:avLst/>
            </a:prstGeom>
          </p:spPr>
        </p:pic>
        <p:pic>
          <p:nvPicPr>
            <p:cNvPr id="48" name="Picture 47" descr="apple-pieces.jpg"/>
            <p:cNvPicPr>
              <a:picLocks noChangeAspect="1"/>
            </p:cNvPicPr>
            <p:nvPr/>
          </p:nvPicPr>
          <p:blipFill>
            <a:blip r:embed="rId3" cstate="print">
              <a:clrChange>
                <a:clrFrom>
                  <a:srgbClr val="FEFEFE"/>
                </a:clrFrom>
                <a:clrTo>
                  <a:srgbClr val="FEFEFE">
                    <a:alpha val="0"/>
                  </a:srgbClr>
                </a:clrTo>
              </a:clrChange>
            </a:blip>
            <a:srcRect l="14286" t="14286" r="14286" b="14286"/>
            <a:stretch>
              <a:fillRect/>
            </a:stretch>
          </p:blipFill>
          <p:spPr>
            <a:xfrm>
              <a:off x="5077752" y="3429035"/>
              <a:ext cx="228600" cy="228600"/>
            </a:xfrm>
            <a:prstGeom prst="rect">
              <a:avLst/>
            </a:prstGeom>
          </p:spPr>
        </p:pic>
      </p:grpSp>
      <p:cxnSp>
        <p:nvCxnSpPr>
          <p:cNvPr id="66" name="Straight Arrow Connector 65"/>
          <p:cNvCxnSpPr>
            <a:stCxn id="32" idx="2"/>
            <a:endCxn id="17" idx="0"/>
          </p:cNvCxnSpPr>
          <p:nvPr/>
        </p:nvCxnSpPr>
        <p:spPr>
          <a:xfrm rot="16200000" flipH="1">
            <a:off x="1027923" y="4032931"/>
            <a:ext cx="556029" cy="369707"/>
          </a:xfrm>
          <a:prstGeom prst="straightConnector1">
            <a:avLst/>
          </a:prstGeom>
          <a:ln w="9525">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8" name="Straight Arrow Connector 67"/>
          <p:cNvCxnSpPr>
            <a:stCxn id="32" idx="2"/>
            <a:endCxn id="15" idx="0"/>
          </p:cNvCxnSpPr>
          <p:nvPr/>
        </p:nvCxnSpPr>
        <p:spPr>
          <a:xfrm rot="16200000" flipH="1">
            <a:off x="1453515" y="3607339"/>
            <a:ext cx="622447" cy="1287309"/>
          </a:xfrm>
          <a:prstGeom prst="straightConnector1">
            <a:avLst/>
          </a:prstGeom>
          <a:ln w="9525">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2" idx="2"/>
            <a:endCxn id="16" idx="0"/>
          </p:cNvCxnSpPr>
          <p:nvPr/>
        </p:nvCxnSpPr>
        <p:spPr>
          <a:xfrm rot="16200000" flipH="1">
            <a:off x="1913686" y="3147168"/>
            <a:ext cx="602969" cy="2188173"/>
          </a:xfrm>
          <a:prstGeom prst="straightConnector1">
            <a:avLst/>
          </a:prstGeom>
          <a:ln w="952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38" idx="2"/>
            <a:endCxn id="17" idx="0"/>
          </p:cNvCxnSpPr>
          <p:nvPr/>
        </p:nvCxnSpPr>
        <p:spPr>
          <a:xfrm rot="5400000">
            <a:off x="1387008" y="4040183"/>
            <a:ext cx="559401" cy="351833"/>
          </a:xfrm>
          <a:prstGeom prst="straightConnector1">
            <a:avLst/>
          </a:prstGeom>
          <a:ln w="9525">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74" name="Straight Arrow Connector 73"/>
          <p:cNvCxnSpPr>
            <a:stCxn id="38" idx="2"/>
            <a:endCxn id="15" idx="0"/>
          </p:cNvCxnSpPr>
          <p:nvPr/>
        </p:nvCxnSpPr>
        <p:spPr>
          <a:xfrm rot="16200000" flipH="1">
            <a:off x="1812599" y="3966423"/>
            <a:ext cx="625819" cy="565769"/>
          </a:xfrm>
          <a:prstGeom prst="straightConnector1">
            <a:avLst/>
          </a:prstGeom>
          <a:ln w="9525">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1" idx="2"/>
            <a:endCxn id="15" idx="0"/>
          </p:cNvCxnSpPr>
          <p:nvPr/>
        </p:nvCxnSpPr>
        <p:spPr>
          <a:xfrm rot="5400000">
            <a:off x="2143362" y="4204802"/>
            <a:ext cx="622447" cy="92384"/>
          </a:xfrm>
          <a:prstGeom prst="straightConnector1">
            <a:avLst/>
          </a:prstGeom>
          <a:ln w="9525">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38" idx="2"/>
            <a:endCxn id="16" idx="0"/>
          </p:cNvCxnSpPr>
          <p:nvPr/>
        </p:nvCxnSpPr>
        <p:spPr>
          <a:xfrm rot="16200000" flipH="1">
            <a:off x="2272770" y="3506252"/>
            <a:ext cx="606341" cy="1466633"/>
          </a:xfrm>
          <a:prstGeom prst="straightConnector1">
            <a:avLst/>
          </a:prstGeom>
          <a:ln w="952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41" idx="2"/>
            <a:endCxn id="17" idx="0"/>
          </p:cNvCxnSpPr>
          <p:nvPr/>
        </p:nvCxnSpPr>
        <p:spPr>
          <a:xfrm rot="5400000">
            <a:off x="1717770" y="3712792"/>
            <a:ext cx="556029" cy="1009986"/>
          </a:xfrm>
          <a:prstGeom prst="straightConnector1">
            <a:avLst/>
          </a:prstGeom>
          <a:ln w="9525">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84" name="Straight Arrow Connector 83"/>
          <p:cNvCxnSpPr>
            <a:stCxn id="41" idx="2"/>
            <a:endCxn id="16" idx="0"/>
          </p:cNvCxnSpPr>
          <p:nvPr/>
        </p:nvCxnSpPr>
        <p:spPr>
          <a:xfrm rot="16200000" flipH="1">
            <a:off x="2603533" y="3837015"/>
            <a:ext cx="602969" cy="808480"/>
          </a:xfrm>
          <a:prstGeom prst="straightConnector1">
            <a:avLst/>
          </a:prstGeom>
          <a:ln w="952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44" idx="2"/>
            <a:endCxn id="17" idx="0"/>
          </p:cNvCxnSpPr>
          <p:nvPr/>
        </p:nvCxnSpPr>
        <p:spPr>
          <a:xfrm rot="5400000">
            <a:off x="2076854" y="3350336"/>
            <a:ext cx="559401" cy="1731526"/>
          </a:xfrm>
          <a:prstGeom prst="straightConnector1">
            <a:avLst/>
          </a:prstGeom>
          <a:ln w="9525">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88" name="Straight Arrow Connector 87"/>
          <p:cNvCxnSpPr>
            <a:stCxn id="44" idx="2"/>
            <a:endCxn id="15" idx="0"/>
          </p:cNvCxnSpPr>
          <p:nvPr/>
        </p:nvCxnSpPr>
        <p:spPr>
          <a:xfrm rot="5400000">
            <a:off x="2502446" y="3842346"/>
            <a:ext cx="625819" cy="813924"/>
          </a:xfrm>
          <a:prstGeom prst="straightConnector1">
            <a:avLst/>
          </a:prstGeom>
          <a:ln w="9525">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44" idx="2"/>
            <a:endCxn id="16" idx="0"/>
          </p:cNvCxnSpPr>
          <p:nvPr/>
        </p:nvCxnSpPr>
        <p:spPr>
          <a:xfrm rot="16200000" flipH="1">
            <a:off x="2962617" y="4196099"/>
            <a:ext cx="606341" cy="86940"/>
          </a:xfrm>
          <a:prstGeom prst="straightConnector1">
            <a:avLst/>
          </a:prstGeom>
          <a:ln w="952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47" idx="2"/>
            <a:endCxn id="17" idx="0"/>
          </p:cNvCxnSpPr>
          <p:nvPr/>
        </p:nvCxnSpPr>
        <p:spPr>
          <a:xfrm rot="5400000">
            <a:off x="2411679" y="3015546"/>
            <a:ext cx="559366" cy="2401142"/>
          </a:xfrm>
          <a:prstGeom prst="straightConnector1">
            <a:avLst/>
          </a:prstGeom>
          <a:ln w="9525">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95" name="Straight Arrow Connector 94"/>
          <p:cNvCxnSpPr>
            <a:stCxn id="47" idx="2"/>
            <a:endCxn id="15" idx="0"/>
          </p:cNvCxnSpPr>
          <p:nvPr/>
        </p:nvCxnSpPr>
        <p:spPr>
          <a:xfrm rot="5400000">
            <a:off x="2837271" y="3507556"/>
            <a:ext cx="625784" cy="1483540"/>
          </a:xfrm>
          <a:prstGeom prst="straightConnector1">
            <a:avLst/>
          </a:prstGeom>
          <a:ln w="9525">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47" idx="2"/>
            <a:endCxn id="16" idx="0"/>
          </p:cNvCxnSpPr>
          <p:nvPr/>
        </p:nvCxnSpPr>
        <p:spPr>
          <a:xfrm rot="5400000">
            <a:off x="3297442" y="3948249"/>
            <a:ext cx="606306" cy="582676"/>
          </a:xfrm>
          <a:prstGeom prst="straightConnector1">
            <a:avLst/>
          </a:prstGeom>
          <a:ln w="952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Right Arrow 102"/>
          <p:cNvSpPr/>
          <p:nvPr/>
        </p:nvSpPr>
        <p:spPr>
          <a:xfrm rot="5400000">
            <a:off x="876300" y="316230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ight Arrow 103"/>
          <p:cNvSpPr/>
          <p:nvPr/>
        </p:nvSpPr>
        <p:spPr>
          <a:xfrm rot="5400000">
            <a:off x="1028700" y="3347068"/>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ight Arrow 104"/>
          <p:cNvSpPr/>
          <p:nvPr/>
        </p:nvSpPr>
        <p:spPr>
          <a:xfrm rot="5400000">
            <a:off x="1562100" y="316230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ight Arrow 105"/>
          <p:cNvSpPr/>
          <p:nvPr/>
        </p:nvSpPr>
        <p:spPr>
          <a:xfrm rot="5400000">
            <a:off x="1714500" y="3347068"/>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ight Arrow 106"/>
          <p:cNvSpPr/>
          <p:nvPr/>
        </p:nvSpPr>
        <p:spPr>
          <a:xfrm rot="5400000">
            <a:off x="2247900" y="316230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Arrow 107"/>
          <p:cNvSpPr/>
          <p:nvPr/>
        </p:nvSpPr>
        <p:spPr>
          <a:xfrm rot="5400000">
            <a:off x="2400300" y="3347068"/>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ight Arrow 108"/>
          <p:cNvSpPr/>
          <p:nvPr/>
        </p:nvSpPr>
        <p:spPr>
          <a:xfrm rot="5400000">
            <a:off x="2933700" y="316230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ight Arrow 109"/>
          <p:cNvSpPr/>
          <p:nvPr/>
        </p:nvSpPr>
        <p:spPr>
          <a:xfrm rot="5400000">
            <a:off x="3086100" y="3347068"/>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ight Arrow 110"/>
          <p:cNvSpPr/>
          <p:nvPr/>
        </p:nvSpPr>
        <p:spPr>
          <a:xfrm rot="5400000">
            <a:off x="3619499" y="316230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ight Arrow 111"/>
          <p:cNvSpPr/>
          <p:nvPr/>
        </p:nvSpPr>
        <p:spPr>
          <a:xfrm rot="5400000">
            <a:off x="3771899" y="3347068"/>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ight Arrow 112"/>
          <p:cNvSpPr/>
          <p:nvPr/>
        </p:nvSpPr>
        <p:spPr>
          <a:xfrm rot="5400000">
            <a:off x="1485900" y="4862976"/>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ight Arrow 113"/>
          <p:cNvSpPr/>
          <p:nvPr/>
        </p:nvSpPr>
        <p:spPr>
          <a:xfrm rot="5400000">
            <a:off x="1638300" y="5568332"/>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5" name="Picture 114" descr="blender.jpg"/>
          <p:cNvPicPr>
            <a:picLocks noChangeAspect="1"/>
          </p:cNvPicPr>
          <p:nvPr/>
        </p:nvPicPr>
        <p:blipFill>
          <a:blip r:embed="rId8" cstate="print">
            <a:clrChange>
              <a:clrFrom>
                <a:srgbClr val="FEFEFE"/>
              </a:clrFrom>
              <a:clrTo>
                <a:srgbClr val="FEFEFE">
                  <a:alpha val="0"/>
                </a:srgbClr>
              </a:clrTo>
            </a:clrChange>
          </a:blip>
          <a:stretch>
            <a:fillRect/>
          </a:stretch>
        </p:blipFill>
        <p:spPr>
          <a:xfrm>
            <a:off x="2302184" y="5029200"/>
            <a:ext cx="364816" cy="492196"/>
          </a:xfrm>
          <a:prstGeom prst="rect">
            <a:avLst/>
          </a:prstGeom>
        </p:spPr>
      </p:pic>
      <p:pic>
        <p:nvPicPr>
          <p:cNvPr id="116" name="Picture 115" descr="blender.jpg"/>
          <p:cNvPicPr>
            <a:picLocks noChangeAspect="1"/>
          </p:cNvPicPr>
          <p:nvPr/>
        </p:nvPicPr>
        <p:blipFill>
          <a:blip r:embed="rId8" cstate="print">
            <a:clrChange>
              <a:clrFrom>
                <a:srgbClr val="FEFEFE"/>
              </a:clrFrom>
              <a:clrTo>
                <a:srgbClr val="FEFEFE">
                  <a:alpha val="0"/>
                </a:srgbClr>
              </a:clrTo>
            </a:clrChange>
          </a:blip>
          <a:stretch>
            <a:fillRect/>
          </a:stretch>
        </p:blipFill>
        <p:spPr>
          <a:xfrm>
            <a:off x="3216584" y="5021108"/>
            <a:ext cx="364816" cy="492196"/>
          </a:xfrm>
          <a:prstGeom prst="rect">
            <a:avLst/>
          </a:prstGeom>
        </p:spPr>
      </p:pic>
      <p:sp>
        <p:nvSpPr>
          <p:cNvPr id="117" name="Right Arrow 116"/>
          <p:cNvSpPr/>
          <p:nvPr/>
        </p:nvSpPr>
        <p:spPr>
          <a:xfrm rot="5400000">
            <a:off x="2392208" y="487916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ight Arrow 117"/>
          <p:cNvSpPr/>
          <p:nvPr/>
        </p:nvSpPr>
        <p:spPr>
          <a:xfrm rot="5400000">
            <a:off x="2544608" y="5584516"/>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ight Arrow 118"/>
          <p:cNvSpPr/>
          <p:nvPr/>
        </p:nvSpPr>
        <p:spPr>
          <a:xfrm rot="5400000">
            <a:off x="3278960" y="4854884"/>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ight Arrow 119"/>
          <p:cNvSpPr/>
          <p:nvPr/>
        </p:nvSpPr>
        <p:spPr>
          <a:xfrm rot="5400000">
            <a:off x="3431360" y="556024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5" name="Straight Arrow Connector 124"/>
          <p:cNvCxnSpPr>
            <a:stCxn id="5" idx="2"/>
            <a:endCxn id="7" idx="0"/>
          </p:cNvCxnSpPr>
          <p:nvPr/>
        </p:nvCxnSpPr>
        <p:spPr>
          <a:xfrm rot="5400000">
            <a:off x="1662265" y="1878720"/>
            <a:ext cx="137482" cy="1389678"/>
          </a:xfrm>
          <a:prstGeom prst="straightConnector1">
            <a:avLst/>
          </a:prstGeom>
          <a:ln w="952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5" idx="2"/>
            <a:endCxn id="8" idx="0"/>
          </p:cNvCxnSpPr>
          <p:nvPr/>
        </p:nvCxnSpPr>
        <p:spPr>
          <a:xfrm rot="5400000">
            <a:off x="2010897" y="2227352"/>
            <a:ext cx="137482" cy="69241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5" idx="2"/>
            <a:endCxn id="9" idx="0"/>
          </p:cNvCxnSpPr>
          <p:nvPr/>
        </p:nvCxnSpPr>
        <p:spPr>
          <a:xfrm rot="5400000">
            <a:off x="2356157" y="2572612"/>
            <a:ext cx="137482" cy="1895"/>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5" idx="2"/>
            <a:endCxn id="10" idx="0"/>
          </p:cNvCxnSpPr>
          <p:nvPr/>
        </p:nvCxnSpPr>
        <p:spPr>
          <a:xfrm rot="16200000" flipH="1">
            <a:off x="2700743" y="2229920"/>
            <a:ext cx="137482" cy="68727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5" idx="2"/>
            <a:endCxn id="11" idx="0"/>
          </p:cNvCxnSpPr>
          <p:nvPr/>
        </p:nvCxnSpPr>
        <p:spPr>
          <a:xfrm rot="16200000" flipH="1">
            <a:off x="3038536" y="1892126"/>
            <a:ext cx="137482" cy="1362865"/>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3" name="Right Arrow 142"/>
          <p:cNvSpPr/>
          <p:nvPr/>
        </p:nvSpPr>
        <p:spPr>
          <a:xfrm rot="10800000">
            <a:off x="4191000" y="2770848"/>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22" name="Group 147"/>
          <p:cNvGrpSpPr/>
          <p:nvPr/>
        </p:nvGrpSpPr>
        <p:grpSpPr>
          <a:xfrm>
            <a:off x="4443876" y="2743200"/>
            <a:ext cx="2984150" cy="444388"/>
            <a:chOff x="4648200" y="2847048"/>
            <a:chExt cx="2984150" cy="444388"/>
          </a:xfrm>
        </p:grpSpPr>
        <p:sp>
          <p:nvSpPr>
            <p:cNvPr id="144" name="TextBox 143"/>
            <p:cNvSpPr txBox="1"/>
            <p:nvPr/>
          </p:nvSpPr>
          <p:spPr>
            <a:xfrm>
              <a:off x="4648200" y="2922104"/>
              <a:ext cx="2984150" cy="369332"/>
            </a:xfrm>
            <a:prstGeom prst="rect">
              <a:avLst/>
            </a:prstGeom>
            <a:noFill/>
          </p:spPr>
          <p:txBody>
            <a:bodyPr wrap="none" rtlCol="0">
              <a:spAutoFit/>
            </a:bodyPr>
            <a:lstStyle/>
            <a:p>
              <a:r>
                <a:rPr lang="en-US" dirty="0" smtClean="0"/>
                <a:t>(&lt;a,     &gt; , &lt;o,     &gt; , &lt;p,     &gt; , …)</a:t>
              </a:r>
              <a:endParaRPr lang="en-US" dirty="0"/>
            </a:p>
          </p:txBody>
        </p:sp>
        <p:pic>
          <p:nvPicPr>
            <p:cNvPr id="145" name="Picture 144" descr="apple2.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5157324" y="2994966"/>
              <a:ext cx="152400" cy="179917"/>
            </a:xfrm>
            <a:prstGeom prst="rect">
              <a:avLst/>
            </a:prstGeom>
          </p:spPr>
        </p:pic>
        <p:pic>
          <p:nvPicPr>
            <p:cNvPr id="146" name="Picture 145" descr="orange.jpg"/>
            <p:cNvPicPr>
              <a:picLocks noChangeAspect="1"/>
            </p:cNvPicPr>
            <p:nvPr/>
          </p:nvPicPr>
          <p:blipFill>
            <a:blip r:embed="rId11" cstate="print">
              <a:clrChange>
                <a:clrFrom>
                  <a:srgbClr val="FFFFFF"/>
                </a:clrFrom>
                <a:clrTo>
                  <a:srgbClr val="FFFFFF">
                    <a:alpha val="0"/>
                  </a:srgbClr>
                </a:clrTo>
              </a:clrChange>
            </a:blip>
            <a:stretch>
              <a:fillRect/>
            </a:stretch>
          </p:blipFill>
          <p:spPr>
            <a:xfrm flipH="1">
              <a:off x="5963625" y="3032840"/>
              <a:ext cx="152400" cy="148366"/>
            </a:xfrm>
            <a:prstGeom prst="rect">
              <a:avLst/>
            </a:prstGeom>
          </p:spPr>
        </p:pic>
        <p:pic>
          <p:nvPicPr>
            <p:cNvPr id="147" name="Picture 146" descr="pineapple.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6833724" y="2847048"/>
              <a:ext cx="169881" cy="367893"/>
            </a:xfrm>
            <a:prstGeom prst="rect">
              <a:avLst/>
            </a:prstGeom>
          </p:spPr>
        </p:pic>
      </p:grpSp>
      <p:sp>
        <p:nvSpPr>
          <p:cNvPr id="160" name="TextBox 159"/>
          <p:cNvSpPr txBox="1"/>
          <p:nvPr/>
        </p:nvSpPr>
        <p:spPr>
          <a:xfrm>
            <a:off x="4443876" y="2501788"/>
            <a:ext cx="4517583" cy="307777"/>
          </a:xfrm>
          <a:prstGeom prst="rect">
            <a:avLst/>
          </a:prstGeom>
          <a:noFill/>
        </p:spPr>
        <p:txBody>
          <a:bodyPr wrap="none" rtlCol="0">
            <a:spAutoFit/>
          </a:bodyPr>
          <a:lstStyle/>
          <a:p>
            <a:r>
              <a:rPr lang="en-US" sz="1400" dirty="0" smtClean="0"/>
              <a:t>Each input to a map is a </a:t>
            </a:r>
            <a:r>
              <a:rPr lang="en-US" sz="1400" dirty="0" smtClean="0">
                <a:solidFill>
                  <a:srgbClr val="C00000"/>
                </a:solidFill>
              </a:rPr>
              <a:t>list of &lt;key, value&gt; pairs</a:t>
            </a:r>
            <a:endParaRPr lang="en-US" sz="1400" dirty="0">
              <a:solidFill>
                <a:srgbClr val="C00000"/>
              </a:solidFill>
            </a:endParaRPr>
          </a:p>
        </p:txBody>
      </p:sp>
      <p:sp>
        <p:nvSpPr>
          <p:cNvPr id="161" name="Right Arrow 160"/>
          <p:cNvSpPr/>
          <p:nvPr/>
        </p:nvSpPr>
        <p:spPr>
          <a:xfrm rot="10800000">
            <a:off x="4191000" y="3597584"/>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7" name="TextBox 166"/>
          <p:cNvSpPr txBox="1"/>
          <p:nvPr/>
        </p:nvSpPr>
        <p:spPr>
          <a:xfrm>
            <a:off x="4443876" y="3352800"/>
            <a:ext cx="3658437" cy="307777"/>
          </a:xfrm>
          <a:prstGeom prst="rect">
            <a:avLst/>
          </a:prstGeom>
          <a:noFill/>
        </p:spPr>
        <p:txBody>
          <a:bodyPr wrap="none" rtlCol="0">
            <a:spAutoFit/>
          </a:bodyPr>
          <a:lstStyle/>
          <a:p>
            <a:r>
              <a:rPr lang="en-US" sz="1400" dirty="0" smtClean="0"/>
              <a:t>Each output of slice is a </a:t>
            </a:r>
            <a:r>
              <a:rPr lang="en-US" sz="1400" dirty="0" smtClean="0">
                <a:solidFill>
                  <a:srgbClr val="C00000"/>
                </a:solidFill>
              </a:rPr>
              <a:t>list of &lt;key, value&gt; pairs</a:t>
            </a:r>
            <a:endParaRPr lang="en-US" sz="1400" dirty="0">
              <a:solidFill>
                <a:srgbClr val="C00000"/>
              </a:solidFill>
            </a:endParaRPr>
          </a:p>
        </p:txBody>
      </p:sp>
      <p:sp>
        <p:nvSpPr>
          <p:cNvPr id="172" name="Right Arrow 171"/>
          <p:cNvSpPr/>
          <p:nvPr/>
        </p:nvSpPr>
        <p:spPr>
          <a:xfrm rot="10800000">
            <a:off x="4172306" y="4215276"/>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3" name="TextBox 172"/>
          <p:cNvSpPr txBox="1"/>
          <p:nvPr/>
        </p:nvSpPr>
        <p:spPr>
          <a:xfrm>
            <a:off x="4425182" y="4139076"/>
            <a:ext cx="1552028" cy="307777"/>
          </a:xfrm>
          <a:prstGeom prst="rect">
            <a:avLst/>
          </a:prstGeom>
          <a:noFill/>
        </p:spPr>
        <p:txBody>
          <a:bodyPr wrap="none" rtlCol="0">
            <a:spAutoFit/>
          </a:bodyPr>
          <a:lstStyle/>
          <a:p>
            <a:r>
              <a:rPr lang="en-US" sz="1400" dirty="0" smtClean="0"/>
              <a:t>Grouped by key</a:t>
            </a:r>
            <a:endParaRPr lang="en-US" sz="1400" dirty="0"/>
          </a:p>
        </p:txBody>
      </p:sp>
      <p:sp>
        <p:nvSpPr>
          <p:cNvPr id="175" name="Right Arrow 174"/>
          <p:cNvSpPr/>
          <p:nvPr/>
        </p:nvSpPr>
        <p:spPr>
          <a:xfrm rot="10800000">
            <a:off x="4191001" y="4800599"/>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6" name="TextBox 175"/>
          <p:cNvSpPr txBox="1"/>
          <p:nvPr/>
        </p:nvSpPr>
        <p:spPr>
          <a:xfrm>
            <a:off x="4443877" y="4492823"/>
            <a:ext cx="4090523" cy="954107"/>
          </a:xfrm>
          <a:prstGeom prst="rect">
            <a:avLst/>
          </a:prstGeom>
          <a:noFill/>
        </p:spPr>
        <p:txBody>
          <a:bodyPr wrap="square" rtlCol="0">
            <a:spAutoFit/>
          </a:bodyPr>
          <a:lstStyle/>
          <a:p>
            <a:r>
              <a:rPr lang="en-US" sz="1400" dirty="0" smtClean="0"/>
              <a:t>Each input to a reduce is a &lt;key, value-list&gt; (possibly a list of these, depending on the grouping/hashing mechanism)</a:t>
            </a:r>
          </a:p>
          <a:p>
            <a:r>
              <a:rPr lang="en-US" sz="1400" dirty="0" smtClean="0"/>
              <a:t>e.g. &lt;</a:t>
            </a:r>
            <a:r>
              <a:rPr lang="en-US" sz="1400" dirty="0" err="1" smtClean="0"/>
              <a:t>ao</a:t>
            </a:r>
            <a:r>
              <a:rPr lang="en-US" sz="1400" dirty="0" smtClean="0"/>
              <a:t>, (                        …)&gt;</a:t>
            </a:r>
            <a:endParaRPr lang="en-US" sz="1400" dirty="0"/>
          </a:p>
        </p:txBody>
      </p:sp>
      <p:pic>
        <p:nvPicPr>
          <p:cNvPr id="177" name="Picture 176" descr="apple-pieces.jpg"/>
          <p:cNvPicPr>
            <a:picLocks noChangeAspect="1"/>
          </p:cNvPicPr>
          <p:nvPr/>
        </p:nvPicPr>
        <p:blipFill>
          <a:blip r:embed="rId3" cstate="print">
            <a:clrChange>
              <a:clrFrom>
                <a:srgbClr val="FFFFFF"/>
              </a:clrFrom>
              <a:clrTo>
                <a:srgbClr val="FFFFFF">
                  <a:alpha val="0"/>
                </a:srgbClr>
              </a:clrTo>
            </a:clrChange>
          </a:blip>
          <a:srcRect l="14286" t="14286" r="14286" b="14286"/>
          <a:stretch>
            <a:fillRect/>
          </a:stretch>
        </p:blipFill>
        <p:spPr>
          <a:xfrm>
            <a:off x="5219700" y="5165416"/>
            <a:ext cx="228600" cy="228600"/>
          </a:xfrm>
          <a:prstGeom prst="rect">
            <a:avLst/>
          </a:prstGeom>
        </p:spPr>
      </p:pic>
      <p:sp>
        <p:nvSpPr>
          <p:cNvPr id="180" name="Right Arrow 179"/>
          <p:cNvSpPr/>
          <p:nvPr/>
        </p:nvSpPr>
        <p:spPr>
          <a:xfrm rot="10800000">
            <a:off x="4191001" y="5641776"/>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1" name="TextBox 180"/>
          <p:cNvSpPr txBox="1"/>
          <p:nvPr/>
        </p:nvSpPr>
        <p:spPr>
          <a:xfrm>
            <a:off x="4419600" y="5562600"/>
            <a:ext cx="2630848" cy="307777"/>
          </a:xfrm>
          <a:prstGeom prst="rect">
            <a:avLst/>
          </a:prstGeom>
          <a:noFill/>
        </p:spPr>
        <p:txBody>
          <a:bodyPr wrap="none" rtlCol="0">
            <a:spAutoFit/>
          </a:bodyPr>
          <a:lstStyle/>
          <a:p>
            <a:r>
              <a:rPr lang="en-US" sz="1400" dirty="0" smtClean="0"/>
              <a:t>Reduced into a </a:t>
            </a:r>
            <a:r>
              <a:rPr lang="en-US" sz="1400" dirty="0" smtClean="0">
                <a:solidFill>
                  <a:srgbClr val="C00000"/>
                </a:solidFill>
              </a:rPr>
              <a:t>list of values</a:t>
            </a:r>
            <a:endParaRPr lang="en-US" sz="1400" dirty="0">
              <a:solidFill>
                <a:srgbClr val="C00000"/>
              </a:solidFill>
            </a:endParaRPr>
          </a:p>
        </p:txBody>
      </p:sp>
      <p:sp>
        <p:nvSpPr>
          <p:cNvPr id="194" name="TextBox 193"/>
          <p:cNvSpPr txBox="1"/>
          <p:nvPr/>
        </p:nvSpPr>
        <p:spPr>
          <a:xfrm>
            <a:off x="4648200" y="4426000"/>
            <a:ext cx="3200400" cy="52322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1400" dirty="0" smtClean="0"/>
              <a:t>The idea of Map Reduce in Data Intensive Computing</a:t>
            </a:r>
            <a:endParaRPr lang="en-US" sz="1400" dirty="0"/>
          </a:p>
        </p:txBody>
      </p:sp>
      <p:sp>
        <p:nvSpPr>
          <p:cNvPr id="195" name="TextBox 194"/>
          <p:cNvSpPr txBox="1"/>
          <p:nvPr/>
        </p:nvSpPr>
        <p:spPr>
          <a:xfrm>
            <a:off x="4495800" y="2743200"/>
            <a:ext cx="3733800" cy="954107"/>
          </a:xfrm>
          <a:prstGeom prst="rect">
            <a:avLst/>
          </a:prstGeom>
          <a:noFill/>
        </p:spPr>
        <p:txBody>
          <a:bodyPr wrap="square" rtlCol="0">
            <a:spAutoFit/>
          </a:bodyPr>
          <a:lstStyle/>
          <a:p>
            <a:pPr algn="ctr"/>
            <a:r>
              <a:rPr lang="en-US" sz="1400" dirty="0" smtClean="0"/>
              <a:t>A </a:t>
            </a:r>
            <a:r>
              <a:rPr lang="en-US" sz="1400" i="1" dirty="0" smtClean="0">
                <a:solidFill>
                  <a:schemeClr val="accent2">
                    <a:lumMod val="75000"/>
                  </a:schemeClr>
                </a:solidFill>
              </a:rPr>
              <a:t>list of  &lt;key, value&gt; </a:t>
            </a:r>
            <a:r>
              <a:rPr lang="en-US" sz="1400" dirty="0" smtClean="0"/>
              <a:t> pairs mapped into another </a:t>
            </a:r>
            <a:r>
              <a:rPr lang="en-US" sz="1400" i="1" dirty="0" smtClean="0">
                <a:solidFill>
                  <a:schemeClr val="accent2">
                    <a:lumMod val="75000"/>
                  </a:schemeClr>
                </a:solidFill>
              </a:rPr>
              <a:t>list of &lt;key, value&gt; </a:t>
            </a:r>
            <a:r>
              <a:rPr lang="en-US" sz="1400" dirty="0" smtClean="0"/>
              <a:t> pairs which gets grouped by the key and reduced into a </a:t>
            </a:r>
            <a:r>
              <a:rPr lang="en-US" sz="1400" i="1" dirty="0" smtClean="0">
                <a:solidFill>
                  <a:schemeClr val="accent2">
                    <a:lumMod val="75000"/>
                  </a:schemeClr>
                </a:solidFill>
              </a:rPr>
              <a:t>list of values</a:t>
            </a:r>
            <a:endParaRPr lang="en-US" sz="1400" i="1" dirty="0">
              <a:solidFill>
                <a:schemeClr val="accent2">
                  <a:lumMod val="75000"/>
                </a:schemeClr>
              </a:solidFill>
            </a:endParaRPr>
          </a:p>
        </p:txBody>
      </p:sp>
      <p:sp>
        <p:nvSpPr>
          <p:cNvPr id="196" name="Right Arrow 195"/>
          <p:cNvSpPr/>
          <p:nvPr/>
        </p:nvSpPr>
        <p:spPr>
          <a:xfrm rot="16200000">
            <a:off x="6035430" y="3923435"/>
            <a:ext cx="42594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nvGrpSpPr>
          <p:cNvPr id="34" name="Group 133"/>
          <p:cNvGrpSpPr/>
          <p:nvPr/>
        </p:nvGrpSpPr>
        <p:grpSpPr>
          <a:xfrm>
            <a:off x="1371600" y="4495800"/>
            <a:ext cx="441016" cy="270741"/>
            <a:chOff x="1463984" y="4486018"/>
            <a:chExt cx="441016" cy="270741"/>
          </a:xfrm>
        </p:grpSpPr>
        <p:pic>
          <p:nvPicPr>
            <p:cNvPr id="17" name="Picture 16" descr="apple-pieces.jpg"/>
            <p:cNvPicPr>
              <a:picLocks noChangeAspect="1"/>
            </p:cNvPicPr>
            <p:nvPr/>
          </p:nvPicPr>
          <p:blipFill>
            <a:blip r:embed="rId3" cstate="print">
              <a:clrChange>
                <a:clrFrom>
                  <a:srgbClr val="FFFFFF"/>
                </a:clrFrom>
                <a:clrTo>
                  <a:srgbClr val="FFFFFF">
                    <a:alpha val="0"/>
                  </a:srgbClr>
                </a:clrTo>
              </a:clrChange>
            </a:blip>
            <a:srcRect l="14286" t="14286" r="14286" b="14286"/>
            <a:stretch>
              <a:fillRect/>
            </a:stretch>
          </p:blipFill>
          <p:spPr>
            <a:xfrm>
              <a:off x="1463984" y="4486018"/>
              <a:ext cx="238382" cy="238382"/>
            </a:xfrm>
            <a:prstGeom prst="rect">
              <a:avLst/>
            </a:prstGeom>
          </p:spPr>
        </p:pic>
        <p:pic>
          <p:nvPicPr>
            <p:cNvPr id="123" name="Picture 122" descr="orangeslice.jpg"/>
            <p:cNvPicPr>
              <a:picLocks noChangeAspect="1"/>
            </p:cNvPicPr>
            <p:nvPr/>
          </p:nvPicPr>
          <p:blipFill>
            <a:blip r:embed="rId4" cstate="print">
              <a:clrChange>
                <a:clrFrom>
                  <a:srgbClr val="FEFEFE"/>
                </a:clrFrom>
                <a:clrTo>
                  <a:srgbClr val="FEFEFE">
                    <a:alpha val="0"/>
                  </a:srgbClr>
                </a:clrTo>
              </a:clrChange>
            </a:blip>
            <a:stretch>
              <a:fillRect/>
            </a:stretch>
          </p:blipFill>
          <p:spPr>
            <a:xfrm>
              <a:off x="1676400" y="4572000"/>
              <a:ext cx="228600" cy="184759"/>
            </a:xfrm>
            <a:prstGeom prst="rect">
              <a:avLst/>
            </a:prstGeom>
          </p:spPr>
        </p:pic>
      </p:grpSp>
      <p:grpSp>
        <p:nvGrpSpPr>
          <p:cNvPr id="35" name="Group 140"/>
          <p:cNvGrpSpPr/>
          <p:nvPr/>
        </p:nvGrpSpPr>
        <p:grpSpPr>
          <a:xfrm>
            <a:off x="2302185" y="4562218"/>
            <a:ext cx="462438" cy="238381"/>
            <a:chOff x="2302185" y="4562218"/>
            <a:chExt cx="462438" cy="238381"/>
          </a:xfrm>
        </p:grpSpPr>
        <p:pic>
          <p:nvPicPr>
            <p:cNvPr id="15" name="Picture 14" descr="orangeslice.jpg"/>
            <p:cNvPicPr>
              <a:picLocks noChangeAspect="1"/>
            </p:cNvPicPr>
            <p:nvPr/>
          </p:nvPicPr>
          <p:blipFill>
            <a:blip r:embed="rId4" cstate="print">
              <a:clrChange>
                <a:clrFrom>
                  <a:srgbClr val="FEFEFE"/>
                </a:clrFrom>
                <a:clrTo>
                  <a:srgbClr val="FEFEFE">
                    <a:alpha val="0"/>
                  </a:srgbClr>
                </a:clrTo>
              </a:clrChange>
            </a:blip>
            <a:stretch>
              <a:fillRect/>
            </a:stretch>
          </p:blipFill>
          <p:spPr>
            <a:xfrm>
              <a:off x="2302185" y="4562218"/>
              <a:ext cx="212416" cy="171678"/>
            </a:xfrm>
            <a:prstGeom prst="rect">
              <a:avLst/>
            </a:prstGeom>
          </p:spPr>
        </p:pic>
        <p:pic>
          <p:nvPicPr>
            <p:cNvPr id="135" name="Picture 134" descr="pineappleslice.jpg"/>
            <p:cNvPicPr>
              <a:picLocks noChangeAspect="1"/>
            </p:cNvPicPr>
            <p:nvPr/>
          </p:nvPicPr>
          <p:blipFill>
            <a:blip r:embed="rId5" cstate="print">
              <a:clrChange>
                <a:clrFrom>
                  <a:srgbClr val="FEFEFE"/>
                </a:clrFrom>
                <a:clrTo>
                  <a:srgbClr val="FEFEFE">
                    <a:alpha val="0"/>
                  </a:srgbClr>
                </a:clrTo>
              </a:clrChange>
            </a:blip>
            <a:stretch>
              <a:fillRect/>
            </a:stretch>
          </p:blipFill>
          <p:spPr>
            <a:xfrm>
              <a:off x="2546910" y="4572000"/>
              <a:ext cx="217713" cy="228599"/>
            </a:xfrm>
            <a:prstGeom prst="rect">
              <a:avLst/>
            </a:prstGeom>
          </p:spPr>
        </p:pic>
      </p:grpSp>
      <p:grpSp>
        <p:nvGrpSpPr>
          <p:cNvPr id="36" name="Group 165"/>
          <p:cNvGrpSpPr/>
          <p:nvPr/>
        </p:nvGrpSpPr>
        <p:grpSpPr>
          <a:xfrm>
            <a:off x="3200400" y="4542740"/>
            <a:ext cx="466982" cy="267642"/>
            <a:chOff x="3200400" y="4542740"/>
            <a:chExt cx="466982" cy="267642"/>
          </a:xfrm>
        </p:grpSpPr>
        <p:pic>
          <p:nvPicPr>
            <p:cNvPr id="16" name="Picture 15" descr="pineappleslice.jpg"/>
            <p:cNvPicPr>
              <a:picLocks noChangeAspect="1"/>
            </p:cNvPicPr>
            <p:nvPr/>
          </p:nvPicPr>
          <p:blipFill>
            <a:blip r:embed="rId5" cstate="print">
              <a:clrChange>
                <a:clrFrom>
                  <a:srgbClr val="FEFEFE"/>
                </a:clrFrom>
                <a:clrTo>
                  <a:srgbClr val="FEFEFE">
                    <a:alpha val="0"/>
                  </a:srgbClr>
                </a:clrTo>
              </a:clrChange>
            </a:blip>
            <a:stretch>
              <a:fillRect/>
            </a:stretch>
          </p:blipFill>
          <p:spPr>
            <a:xfrm>
              <a:off x="3200400" y="4542740"/>
              <a:ext cx="217714" cy="228599"/>
            </a:xfrm>
            <a:prstGeom prst="rect">
              <a:avLst/>
            </a:prstGeom>
          </p:spPr>
        </p:pic>
        <p:pic>
          <p:nvPicPr>
            <p:cNvPr id="142" name="Picture 141" descr="apple-pieces.jpg"/>
            <p:cNvPicPr>
              <a:picLocks noChangeAspect="1"/>
            </p:cNvPicPr>
            <p:nvPr/>
          </p:nvPicPr>
          <p:blipFill>
            <a:blip r:embed="rId3" cstate="print">
              <a:clrChange>
                <a:clrFrom>
                  <a:srgbClr val="FFFFFF"/>
                </a:clrFrom>
                <a:clrTo>
                  <a:srgbClr val="FFFFFF">
                    <a:alpha val="0"/>
                  </a:srgbClr>
                </a:clrTo>
              </a:clrChange>
            </a:blip>
            <a:srcRect l="14286" t="14286" r="14286" b="14286"/>
            <a:stretch>
              <a:fillRect/>
            </a:stretch>
          </p:blipFill>
          <p:spPr>
            <a:xfrm>
              <a:off x="3429000" y="4572000"/>
              <a:ext cx="238382" cy="238382"/>
            </a:xfrm>
            <a:prstGeom prst="rect">
              <a:avLst/>
            </a:prstGeom>
          </p:spPr>
        </p:pic>
      </p:grpSp>
      <p:grpSp>
        <p:nvGrpSpPr>
          <p:cNvPr id="49" name="Group 190"/>
          <p:cNvGrpSpPr/>
          <p:nvPr/>
        </p:nvGrpSpPr>
        <p:grpSpPr>
          <a:xfrm>
            <a:off x="1524662" y="5552818"/>
            <a:ext cx="181144" cy="609855"/>
            <a:chOff x="1524662" y="5552818"/>
            <a:chExt cx="181144" cy="609855"/>
          </a:xfrm>
        </p:grpSpPr>
        <p:grpSp>
          <p:nvGrpSpPr>
            <p:cNvPr id="50" name="Group 139"/>
            <p:cNvGrpSpPr/>
            <p:nvPr/>
          </p:nvGrpSpPr>
          <p:grpSpPr>
            <a:xfrm>
              <a:off x="1524662" y="5552818"/>
              <a:ext cx="181144" cy="609855"/>
              <a:chOff x="1524662" y="5552818"/>
              <a:chExt cx="181144" cy="609855"/>
            </a:xfrm>
          </p:grpSpPr>
          <p:pic>
            <p:nvPicPr>
              <p:cNvPr id="23" name="Picture 22" descr="applejuice.png"/>
              <p:cNvPicPr>
                <a:picLocks noChangeAspect="1"/>
              </p:cNvPicPr>
              <p:nvPr/>
            </p:nvPicPr>
            <p:blipFill>
              <a:blip r:embed="rId13" cstate="print"/>
              <a:stretch>
                <a:fillRect/>
              </a:stretch>
            </p:blipFill>
            <p:spPr>
              <a:xfrm>
                <a:off x="1524662" y="5552818"/>
                <a:ext cx="181144" cy="609855"/>
              </a:xfrm>
              <a:prstGeom prst="rect">
                <a:avLst/>
              </a:prstGeom>
            </p:spPr>
          </p:pic>
          <p:pic>
            <p:nvPicPr>
              <p:cNvPr id="52" name="Picture 51" descr="apple2.jpg"/>
              <p:cNvPicPr>
                <a:picLocks noChangeAspect="1"/>
              </p:cNvPicPr>
              <p:nvPr/>
            </p:nvPicPr>
            <p:blipFill>
              <a:blip r:embed="rId10" cstate="print">
                <a:clrChange>
                  <a:clrFrom>
                    <a:srgbClr val="FEFEFE"/>
                  </a:clrFrom>
                  <a:clrTo>
                    <a:srgbClr val="FEFEFE">
                      <a:alpha val="0"/>
                    </a:srgbClr>
                  </a:clrTo>
                </a:clrChange>
              </a:blip>
              <a:stretch>
                <a:fillRect/>
              </a:stretch>
            </p:blipFill>
            <p:spPr>
              <a:xfrm>
                <a:off x="1532092" y="5784526"/>
                <a:ext cx="152400" cy="179917"/>
              </a:xfrm>
              <a:prstGeom prst="rect">
                <a:avLst/>
              </a:prstGeom>
            </p:spPr>
          </p:pic>
        </p:grpSp>
        <p:pic>
          <p:nvPicPr>
            <p:cNvPr id="171" name="Picture 170" descr="orange.jpg"/>
            <p:cNvPicPr>
              <a:picLocks noChangeAspect="1"/>
            </p:cNvPicPr>
            <p:nvPr/>
          </p:nvPicPr>
          <p:blipFill>
            <a:blip r:embed="rId11" cstate="print">
              <a:clrChange>
                <a:clrFrom>
                  <a:srgbClr val="FFFFFF"/>
                </a:clrFrom>
                <a:clrTo>
                  <a:srgbClr val="FFFFFF">
                    <a:alpha val="0"/>
                  </a:srgbClr>
                </a:clrTo>
              </a:clrChange>
            </a:blip>
            <a:stretch>
              <a:fillRect/>
            </a:stretch>
          </p:blipFill>
          <p:spPr>
            <a:xfrm flipH="1">
              <a:off x="1548995" y="5867400"/>
              <a:ext cx="152400" cy="148366"/>
            </a:xfrm>
            <a:prstGeom prst="rect">
              <a:avLst/>
            </a:prstGeom>
          </p:spPr>
        </p:pic>
      </p:grpSp>
      <p:grpSp>
        <p:nvGrpSpPr>
          <p:cNvPr id="51" name="Group 187"/>
          <p:cNvGrpSpPr/>
          <p:nvPr/>
        </p:nvGrpSpPr>
        <p:grpSpPr>
          <a:xfrm>
            <a:off x="2390720" y="5552818"/>
            <a:ext cx="193556" cy="619382"/>
            <a:chOff x="2390720" y="5552818"/>
            <a:chExt cx="193556" cy="619382"/>
          </a:xfrm>
        </p:grpSpPr>
        <p:grpSp>
          <p:nvGrpSpPr>
            <p:cNvPr id="55" name="Group 122"/>
            <p:cNvGrpSpPr/>
            <p:nvPr/>
          </p:nvGrpSpPr>
          <p:grpSpPr>
            <a:xfrm>
              <a:off x="2390720" y="5552818"/>
              <a:ext cx="193556" cy="619382"/>
              <a:chOff x="2390720" y="5552818"/>
              <a:chExt cx="193556" cy="619382"/>
            </a:xfrm>
          </p:grpSpPr>
          <p:pic>
            <p:nvPicPr>
              <p:cNvPr id="24" name="Picture 23" descr="orangejuice.png"/>
              <p:cNvPicPr>
                <a:picLocks noChangeAspect="1"/>
              </p:cNvPicPr>
              <p:nvPr/>
            </p:nvPicPr>
            <p:blipFill>
              <a:blip r:embed="rId14" cstate="print"/>
              <a:stretch>
                <a:fillRect/>
              </a:stretch>
            </p:blipFill>
            <p:spPr>
              <a:xfrm>
                <a:off x="2390720" y="5552818"/>
                <a:ext cx="193556" cy="619382"/>
              </a:xfrm>
              <a:prstGeom prst="rect">
                <a:avLst/>
              </a:prstGeom>
            </p:spPr>
          </p:pic>
          <p:pic>
            <p:nvPicPr>
              <p:cNvPr id="53" name="Picture 52" descr="orange.jpg"/>
              <p:cNvPicPr>
                <a:picLocks noChangeAspect="1"/>
              </p:cNvPicPr>
              <p:nvPr/>
            </p:nvPicPr>
            <p:blipFill>
              <a:blip r:embed="rId11" cstate="print">
                <a:clrChange>
                  <a:clrFrom>
                    <a:srgbClr val="FFFFFF"/>
                  </a:clrFrom>
                  <a:clrTo>
                    <a:srgbClr val="FFFFFF">
                      <a:alpha val="0"/>
                    </a:srgbClr>
                  </a:clrTo>
                </a:clrChange>
              </a:blip>
              <a:stretch>
                <a:fillRect/>
              </a:stretch>
            </p:blipFill>
            <p:spPr>
              <a:xfrm flipH="1">
                <a:off x="2410752" y="5839417"/>
                <a:ext cx="152400" cy="148366"/>
              </a:xfrm>
              <a:prstGeom prst="rect">
                <a:avLst/>
              </a:prstGeom>
            </p:spPr>
          </p:pic>
        </p:grpSp>
        <p:pic>
          <p:nvPicPr>
            <p:cNvPr id="174" name="Picture 173" descr="pineapple.jpg"/>
            <p:cNvPicPr>
              <a:picLocks noChangeAspect="1"/>
            </p:cNvPicPr>
            <p:nvPr/>
          </p:nvPicPr>
          <p:blipFill>
            <a:blip r:embed="rId12" cstate="print">
              <a:clrChange>
                <a:clrFrom>
                  <a:srgbClr val="FEFEFE"/>
                </a:clrFrom>
                <a:clrTo>
                  <a:srgbClr val="FEFEFE">
                    <a:alpha val="0"/>
                  </a:srgbClr>
                </a:clrTo>
              </a:clrChange>
            </a:blip>
            <a:stretch>
              <a:fillRect/>
            </a:stretch>
          </p:blipFill>
          <p:spPr>
            <a:xfrm>
              <a:off x="2409140" y="5791200"/>
              <a:ext cx="93681" cy="202875"/>
            </a:xfrm>
            <a:prstGeom prst="rect">
              <a:avLst/>
            </a:prstGeom>
          </p:spPr>
        </p:pic>
      </p:grpSp>
      <p:grpSp>
        <p:nvGrpSpPr>
          <p:cNvPr id="56" name="Group 184"/>
          <p:cNvGrpSpPr/>
          <p:nvPr/>
        </p:nvGrpSpPr>
        <p:grpSpPr>
          <a:xfrm>
            <a:off x="3329411" y="5581393"/>
            <a:ext cx="173601" cy="581025"/>
            <a:chOff x="3329411" y="5581393"/>
            <a:chExt cx="173601" cy="581025"/>
          </a:xfrm>
        </p:grpSpPr>
        <p:grpSp>
          <p:nvGrpSpPr>
            <p:cNvPr id="57" name="Group 141"/>
            <p:cNvGrpSpPr/>
            <p:nvPr/>
          </p:nvGrpSpPr>
          <p:grpSpPr>
            <a:xfrm>
              <a:off x="3329411" y="5581393"/>
              <a:ext cx="170199" cy="581025"/>
              <a:chOff x="3329411" y="5581393"/>
              <a:chExt cx="170199" cy="581025"/>
            </a:xfrm>
          </p:grpSpPr>
          <p:pic>
            <p:nvPicPr>
              <p:cNvPr id="25" name="Picture 24" descr="pineapplejuice.jpg"/>
              <p:cNvPicPr>
                <a:picLocks noChangeAspect="1"/>
              </p:cNvPicPr>
              <p:nvPr/>
            </p:nvPicPr>
            <p:blipFill>
              <a:blip r:embed="rId15" cstate="print"/>
              <a:stretch>
                <a:fillRect/>
              </a:stretch>
            </p:blipFill>
            <p:spPr>
              <a:xfrm>
                <a:off x="3329411" y="5581393"/>
                <a:ext cx="170199" cy="581025"/>
              </a:xfrm>
              <a:prstGeom prst="rect">
                <a:avLst/>
              </a:prstGeom>
            </p:spPr>
          </p:pic>
          <p:pic>
            <p:nvPicPr>
              <p:cNvPr id="54" name="Picture 53" descr="pineapple.jpg"/>
              <p:cNvPicPr>
                <a:picLocks noChangeAspect="1"/>
              </p:cNvPicPr>
              <p:nvPr/>
            </p:nvPicPr>
            <p:blipFill>
              <a:blip r:embed="rId12" cstate="print">
                <a:clrChange>
                  <a:clrFrom>
                    <a:srgbClr val="FEFEFE"/>
                  </a:clrFrom>
                  <a:clrTo>
                    <a:srgbClr val="FEFEFE">
                      <a:alpha val="0"/>
                    </a:srgbClr>
                  </a:clrTo>
                </a:clrChange>
              </a:blip>
              <a:stretch>
                <a:fillRect/>
              </a:stretch>
            </p:blipFill>
            <p:spPr>
              <a:xfrm>
                <a:off x="3357264" y="5809843"/>
                <a:ext cx="93681" cy="202875"/>
              </a:xfrm>
              <a:prstGeom prst="rect">
                <a:avLst/>
              </a:prstGeom>
            </p:spPr>
          </p:pic>
        </p:grpSp>
        <p:pic>
          <p:nvPicPr>
            <p:cNvPr id="182" name="Picture 181" descr="apple2.jpg"/>
            <p:cNvPicPr>
              <a:picLocks noChangeAspect="1"/>
            </p:cNvPicPr>
            <p:nvPr/>
          </p:nvPicPr>
          <p:blipFill>
            <a:blip r:embed="rId10" cstate="print">
              <a:clrChange>
                <a:clrFrom>
                  <a:srgbClr val="FEFEFE"/>
                </a:clrFrom>
                <a:clrTo>
                  <a:srgbClr val="FEFEFE">
                    <a:alpha val="0"/>
                  </a:srgbClr>
                </a:clrTo>
              </a:clrChange>
            </a:blip>
            <a:stretch>
              <a:fillRect/>
            </a:stretch>
          </p:blipFill>
          <p:spPr>
            <a:xfrm>
              <a:off x="3380117" y="5874714"/>
              <a:ext cx="122895" cy="145085"/>
            </a:xfrm>
            <a:prstGeom prst="rect">
              <a:avLst/>
            </a:prstGeom>
          </p:spPr>
        </p:pic>
      </p:grpSp>
      <p:grpSp>
        <p:nvGrpSpPr>
          <p:cNvPr id="58" name="Group 191"/>
          <p:cNvGrpSpPr/>
          <p:nvPr/>
        </p:nvGrpSpPr>
        <p:grpSpPr>
          <a:xfrm>
            <a:off x="4572000" y="5791200"/>
            <a:ext cx="181144" cy="609855"/>
            <a:chOff x="1524662" y="5552818"/>
            <a:chExt cx="181144" cy="609855"/>
          </a:xfrm>
        </p:grpSpPr>
        <p:grpSp>
          <p:nvGrpSpPr>
            <p:cNvPr id="59" name="Group 139"/>
            <p:cNvGrpSpPr/>
            <p:nvPr/>
          </p:nvGrpSpPr>
          <p:grpSpPr>
            <a:xfrm>
              <a:off x="1524662" y="5552818"/>
              <a:ext cx="181144" cy="609855"/>
              <a:chOff x="1524662" y="5552818"/>
              <a:chExt cx="181144" cy="609855"/>
            </a:xfrm>
          </p:grpSpPr>
          <p:pic>
            <p:nvPicPr>
              <p:cNvPr id="198" name="Picture 197" descr="applejuice.png"/>
              <p:cNvPicPr>
                <a:picLocks noChangeAspect="1"/>
              </p:cNvPicPr>
              <p:nvPr/>
            </p:nvPicPr>
            <p:blipFill>
              <a:blip r:embed="rId13" cstate="print"/>
              <a:stretch>
                <a:fillRect/>
              </a:stretch>
            </p:blipFill>
            <p:spPr>
              <a:xfrm>
                <a:off x="1524662" y="5552818"/>
                <a:ext cx="181144" cy="609855"/>
              </a:xfrm>
              <a:prstGeom prst="rect">
                <a:avLst/>
              </a:prstGeom>
            </p:spPr>
          </p:pic>
          <p:pic>
            <p:nvPicPr>
              <p:cNvPr id="199" name="Picture 198" descr="apple2.jpg"/>
              <p:cNvPicPr>
                <a:picLocks noChangeAspect="1"/>
              </p:cNvPicPr>
              <p:nvPr/>
            </p:nvPicPr>
            <p:blipFill>
              <a:blip r:embed="rId10" cstate="print">
                <a:clrChange>
                  <a:clrFrom>
                    <a:srgbClr val="FEFEFE"/>
                  </a:clrFrom>
                  <a:clrTo>
                    <a:srgbClr val="FEFEFE">
                      <a:alpha val="0"/>
                    </a:srgbClr>
                  </a:clrTo>
                </a:clrChange>
              </a:blip>
              <a:stretch>
                <a:fillRect/>
              </a:stretch>
            </p:blipFill>
            <p:spPr>
              <a:xfrm>
                <a:off x="1532092" y="5784526"/>
                <a:ext cx="152400" cy="179917"/>
              </a:xfrm>
              <a:prstGeom prst="rect">
                <a:avLst/>
              </a:prstGeom>
            </p:spPr>
          </p:pic>
        </p:grpSp>
        <p:pic>
          <p:nvPicPr>
            <p:cNvPr id="197" name="Picture 196" descr="orange.jpg"/>
            <p:cNvPicPr>
              <a:picLocks noChangeAspect="1"/>
            </p:cNvPicPr>
            <p:nvPr/>
          </p:nvPicPr>
          <p:blipFill>
            <a:blip r:embed="rId11" cstate="print">
              <a:clrChange>
                <a:clrFrom>
                  <a:srgbClr val="FFFFFF"/>
                </a:clrFrom>
                <a:clrTo>
                  <a:srgbClr val="FFFFFF">
                    <a:alpha val="0"/>
                  </a:srgbClr>
                </a:clrTo>
              </a:clrChange>
            </a:blip>
            <a:stretch>
              <a:fillRect/>
            </a:stretch>
          </p:blipFill>
          <p:spPr>
            <a:xfrm flipH="1">
              <a:off x="1548995" y="5867400"/>
              <a:ext cx="152400" cy="148366"/>
            </a:xfrm>
            <a:prstGeom prst="rect">
              <a:avLst/>
            </a:prstGeom>
          </p:spPr>
        </p:pic>
      </p:grpSp>
      <p:grpSp>
        <p:nvGrpSpPr>
          <p:cNvPr id="60" name="Group 199"/>
          <p:cNvGrpSpPr/>
          <p:nvPr/>
        </p:nvGrpSpPr>
        <p:grpSpPr>
          <a:xfrm>
            <a:off x="4800600" y="5791200"/>
            <a:ext cx="193556" cy="619382"/>
            <a:chOff x="2390720" y="5552818"/>
            <a:chExt cx="193556" cy="619382"/>
          </a:xfrm>
        </p:grpSpPr>
        <p:grpSp>
          <p:nvGrpSpPr>
            <p:cNvPr id="61" name="Group 122"/>
            <p:cNvGrpSpPr/>
            <p:nvPr/>
          </p:nvGrpSpPr>
          <p:grpSpPr>
            <a:xfrm>
              <a:off x="2390720" y="5552818"/>
              <a:ext cx="193556" cy="619382"/>
              <a:chOff x="2390720" y="5552818"/>
              <a:chExt cx="193556" cy="619382"/>
            </a:xfrm>
          </p:grpSpPr>
          <p:pic>
            <p:nvPicPr>
              <p:cNvPr id="203" name="Picture 202" descr="orangejuice.png"/>
              <p:cNvPicPr>
                <a:picLocks noChangeAspect="1"/>
              </p:cNvPicPr>
              <p:nvPr/>
            </p:nvPicPr>
            <p:blipFill>
              <a:blip r:embed="rId14" cstate="print"/>
              <a:stretch>
                <a:fillRect/>
              </a:stretch>
            </p:blipFill>
            <p:spPr>
              <a:xfrm>
                <a:off x="2390720" y="5552818"/>
                <a:ext cx="193556" cy="619382"/>
              </a:xfrm>
              <a:prstGeom prst="rect">
                <a:avLst/>
              </a:prstGeom>
            </p:spPr>
          </p:pic>
          <p:pic>
            <p:nvPicPr>
              <p:cNvPr id="204" name="Picture 203" descr="orange.jpg"/>
              <p:cNvPicPr>
                <a:picLocks noChangeAspect="1"/>
              </p:cNvPicPr>
              <p:nvPr/>
            </p:nvPicPr>
            <p:blipFill>
              <a:blip r:embed="rId11" cstate="print">
                <a:clrChange>
                  <a:clrFrom>
                    <a:srgbClr val="FFFFFF"/>
                  </a:clrFrom>
                  <a:clrTo>
                    <a:srgbClr val="FFFFFF">
                      <a:alpha val="0"/>
                    </a:srgbClr>
                  </a:clrTo>
                </a:clrChange>
              </a:blip>
              <a:stretch>
                <a:fillRect/>
              </a:stretch>
            </p:blipFill>
            <p:spPr>
              <a:xfrm flipH="1">
                <a:off x="2410752" y="5839417"/>
                <a:ext cx="152400" cy="148366"/>
              </a:xfrm>
              <a:prstGeom prst="rect">
                <a:avLst/>
              </a:prstGeom>
            </p:spPr>
          </p:pic>
        </p:grpSp>
        <p:pic>
          <p:nvPicPr>
            <p:cNvPr id="202" name="Picture 201" descr="pineapple.jpg"/>
            <p:cNvPicPr>
              <a:picLocks noChangeAspect="1"/>
            </p:cNvPicPr>
            <p:nvPr/>
          </p:nvPicPr>
          <p:blipFill>
            <a:blip r:embed="rId12" cstate="print">
              <a:clrChange>
                <a:clrFrom>
                  <a:srgbClr val="FEFEFE"/>
                </a:clrFrom>
                <a:clrTo>
                  <a:srgbClr val="FEFEFE">
                    <a:alpha val="0"/>
                  </a:srgbClr>
                </a:clrTo>
              </a:clrChange>
            </a:blip>
            <a:stretch>
              <a:fillRect/>
            </a:stretch>
          </p:blipFill>
          <p:spPr>
            <a:xfrm>
              <a:off x="2409140" y="5791200"/>
              <a:ext cx="93681" cy="202875"/>
            </a:xfrm>
            <a:prstGeom prst="rect">
              <a:avLst/>
            </a:prstGeom>
          </p:spPr>
        </p:pic>
      </p:grpSp>
      <p:grpSp>
        <p:nvGrpSpPr>
          <p:cNvPr id="62" name="Group 209"/>
          <p:cNvGrpSpPr/>
          <p:nvPr/>
        </p:nvGrpSpPr>
        <p:grpSpPr>
          <a:xfrm>
            <a:off x="5029200" y="5791200"/>
            <a:ext cx="228600" cy="609600"/>
            <a:chOff x="3329411" y="5581393"/>
            <a:chExt cx="173601" cy="581025"/>
          </a:xfrm>
        </p:grpSpPr>
        <p:grpSp>
          <p:nvGrpSpPr>
            <p:cNvPr id="63" name="Group 141"/>
            <p:cNvGrpSpPr/>
            <p:nvPr/>
          </p:nvGrpSpPr>
          <p:grpSpPr>
            <a:xfrm>
              <a:off x="3329411" y="5581393"/>
              <a:ext cx="170199" cy="581025"/>
              <a:chOff x="3329411" y="5581393"/>
              <a:chExt cx="170199" cy="581025"/>
            </a:xfrm>
          </p:grpSpPr>
          <p:pic>
            <p:nvPicPr>
              <p:cNvPr id="213" name="Picture 212" descr="pineapplejuice.jpg"/>
              <p:cNvPicPr>
                <a:picLocks noChangeAspect="1"/>
              </p:cNvPicPr>
              <p:nvPr/>
            </p:nvPicPr>
            <p:blipFill>
              <a:blip r:embed="rId15" cstate="print"/>
              <a:stretch>
                <a:fillRect/>
              </a:stretch>
            </p:blipFill>
            <p:spPr>
              <a:xfrm>
                <a:off x="3329411" y="5581393"/>
                <a:ext cx="170199" cy="581025"/>
              </a:xfrm>
              <a:prstGeom prst="rect">
                <a:avLst/>
              </a:prstGeom>
            </p:spPr>
          </p:pic>
          <p:pic>
            <p:nvPicPr>
              <p:cNvPr id="214" name="Picture 213" descr="pineapple.jpg"/>
              <p:cNvPicPr>
                <a:picLocks noChangeAspect="1"/>
              </p:cNvPicPr>
              <p:nvPr/>
            </p:nvPicPr>
            <p:blipFill>
              <a:blip r:embed="rId12" cstate="print">
                <a:clrChange>
                  <a:clrFrom>
                    <a:srgbClr val="FEFEFE"/>
                  </a:clrFrom>
                  <a:clrTo>
                    <a:srgbClr val="FEFEFE">
                      <a:alpha val="0"/>
                    </a:srgbClr>
                  </a:clrTo>
                </a:clrChange>
              </a:blip>
              <a:stretch>
                <a:fillRect/>
              </a:stretch>
            </p:blipFill>
            <p:spPr>
              <a:xfrm>
                <a:off x="3357264" y="5809843"/>
                <a:ext cx="93681" cy="202875"/>
              </a:xfrm>
              <a:prstGeom prst="rect">
                <a:avLst/>
              </a:prstGeom>
            </p:spPr>
          </p:pic>
        </p:grpSp>
        <p:pic>
          <p:nvPicPr>
            <p:cNvPr id="212" name="Picture 211" descr="apple2.jpg"/>
            <p:cNvPicPr>
              <a:picLocks noChangeAspect="1"/>
            </p:cNvPicPr>
            <p:nvPr/>
          </p:nvPicPr>
          <p:blipFill>
            <a:blip r:embed="rId10" cstate="print">
              <a:clrChange>
                <a:clrFrom>
                  <a:srgbClr val="FEFEFE"/>
                </a:clrFrom>
                <a:clrTo>
                  <a:srgbClr val="FEFEFE">
                    <a:alpha val="0"/>
                  </a:srgbClr>
                </a:clrTo>
              </a:clrChange>
            </a:blip>
            <a:stretch>
              <a:fillRect/>
            </a:stretch>
          </p:blipFill>
          <p:spPr>
            <a:xfrm>
              <a:off x="3380117" y="5874714"/>
              <a:ext cx="122895" cy="145085"/>
            </a:xfrm>
            <a:prstGeom prst="rect">
              <a:avLst/>
            </a:prstGeom>
          </p:spPr>
        </p:pic>
      </p:grpSp>
      <p:pic>
        <p:nvPicPr>
          <p:cNvPr id="151" name="Picture 150" descr="orangeslice.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457140" y="5188915"/>
            <a:ext cx="188694" cy="152506"/>
          </a:xfrm>
          <a:prstGeom prst="rect">
            <a:avLst/>
          </a:prstGeom>
        </p:spPr>
      </p:pic>
      <p:pic>
        <p:nvPicPr>
          <p:cNvPr id="152" name="Picture 151" descr="apple-pieces.jpg"/>
          <p:cNvPicPr>
            <a:picLocks noChangeAspect="1"/>
          </p:cNvPicPr>
          <p:nvPr/>
        </p:nvPicPr>
        <p:blipFill>
          <a:blip r:embed="rId3" cstate="print">
            <a:clrChange>
              <a:clrFrom>
                <a:srgbClr val="FFFFFF"/>
              </a:clrFrom>
              <a:clrTo>
                <a:srgbClr val="FFFFFF">
                  <a:alpha val="0"/>
                </a:srgbClr>
              </a:clrTo>
            </a:clrChange>
          </a:blip>
          <a:srcRect l="14286" t="14286" r="14286" b="14286"/>
          <a:stretch>
            <a:fillRect/>
          </a:stretch>
        </p:blipFill>
        <p:spPr>
          <a:xfrm>
            <a:off x="5669866" y="5181600"/>
            <a:ext cx="228600" cy="228600"/>
          </a:xfrm>
          <a:prstGeom prst="rect">
            <a:avLst/>
          </a:prstGeom>
        </p:spPr>
      </p:pic>
      <p:pic>
        <p:nvPicPr>
          <p:cNvPr id="153" name="Picture 152" descr="orangeslice.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907306" y="5205099"/>
            <a:ext cx="188694" cy="1525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7" presetClass="entr" presetSubtype="2" fill="hold" nodeType="afterEffect">
                                  <p:stCondLst>
                                    <p:cond delay="300"/>
                                  </p:stCondLst>
                                  <p:childTnLst>
                                    <p:set>
                                      <p:cBhvr>
                                        <p:cTn id="14" dur="1" fill="hold">
                                          <p:stCondLst>
                                            <p:cond delay="0"/>
                                          </p:stCondLst>
                                        </p:cTn>
                                        <p:tgtEl>
                                          <p:spTgt spid="125"/>
                                        </p:tgtEl>
                                        <p:attrNameLst>
                                          <p:attrName>style.visibility</p:attrName>
                                        </p:attrNameLst>
                                      </p:cBhvr>
                                      <p:to>
                                        <p:strVal val="visible"/>
                                      </p:to>
                                    </p:set>
                                    <p:anim calcmode="lin" valueType="num">
                                      <p:cBhvr>
                                        <p:cTn id="15" dur="500" fill="hold"/>
                                        <p:tgtEl>
                                          <p:spTgt spid="125"/>
                                        </p:tgtEl>
                                        <p:attrNameLst>
                                          <p:attrName>ppt_x</p:attrName>
                                        </p:attrNameLst>
                                      </p:cBhvr>
                                      <p:tavLst>
                                        <p:tav tm="0">
                                          <p:val>
                                            <p:strVal val="#ppt_x+#ppt_w/2"/>
                                          </p:val>
                                        </p:tav>
                                        <p:tav tm="100000">
                                          <p:val>
                                            <p:strVal val="#ppt_x"/>
                                          </p:val>
                                        </p:tav>
                                      </p:tavLst>
                                    </p:anim>
                                    <p:anim calcmode="lin" valueType="num">
                                      <p:cBhvr>
                                        <p:cTn id="16" dur="500" fill="hold"/>
                                        <p:tgtEl>
                                          <p:spTgt spid="125"/>
                                        </p:tgtEl>
                                        <p:attrNameLst>
                                          <p:attrName>ppt_y</p:attrName>
                                        </p:attrNameLst>
                                      </p:cBhvr>
                                      <p:tavLst>
                                        <p:tav tm="0">
                                          <p:val>
                                            <p:strVal val="#ppt_y"/>
                                          </p:val>
                                        </p:tav>
                                        <p:tav tm="100000">
                                          <p:val>
                                            <p:strVal val="#ppt_y"/>
                                          </p:val>
                                        </p:tav>
                                      </p:tavLst>
                                    </p:anim>
                                    <p:anim calcmode="lin" valueType="num">
                                      <p:cBhvr>
                                        <p:cTn id="17" dur="500" fill="hold"/>
                                        <p:tgtEl>
                                          <p:spTgt spid="125"/>
                                        </p:tgtEl>
                                        <p:attrNameLst>
                                          <p:attrName>ppt_w</p:attrName>
                                        </p:attrNameLst>
                                      </p:cBhvr>
                                      <p:tavLst>
                                        <p:tav tm="0">
                                          <p:val>
                                            <p:fltVal val="0"/>
                                          </p:val>
                                        </p:tav>
                                        <p:tav tm="100000">
                                          <p:val>
                                            <p:strVal val="#ppt_w"/>
                                          </p:val>
                                        </p:tav>
                                      </p:tavLst>
                                    </p:anim>
                                    <p:anim calcmode="lin" valueType="num">
                                      <p:cBhvr>
                                        <p:cTn id="18" dur="500" fill="hold"/>
                                        <p:tgtEl>
                                          <p:spTgt spid="125"/>
                                        </p:tgtEl>
                                        <p:attrNameLst>
                                          <p:attrName>ppt_h</p:attrName>
                                        </p:attrNameLst>
                                      </p:cBhvr>
                                      <p:tavLst>
                                        <p:tav tm="0">
                                          <p:val>
                                            <p:strVal val="#ppt_h"/>
                                          </p:val>
                                        </p:tav>
                                        <p:tav tm="100000">
                                          <p:val>
                                            <p:strVal val="#ppt_h"/>
                                          </p:val>
                                        </p:tav>
                                      </p:tavLst>
                                    </p:anim>
                                  </p:childTnLst>
                                </p:cTn>
                              </p:par>
                              <p:par>
                                <p:cTn id="19" presetID="17" presetClass="entr" presetSubtype="2" fill="hold" nodeType="withEffect">
                                  <p:stCondLst>
                                    <p:cond delay="300"/>
                                  </p:stCondLst>
                                  <p:childTnLst>
                                    <p:set>
                                      <p:cBhvr>
                                        <p:cTn id="20" dur="1" fill="hold">
                                          <p:stCondLst>
                                            <p:cond delay="0"/>
                                          </p:stCondLst>
                                        </p:cTn>
                                        <p:tgtEl>
                                          <p:spTgt spid="127"/>
                                        </p:tgtEl>
                                        <p:attrNameLst>
                                          <p:attrName>style.visibility</p:attrName>
                                        </p:attrNameLst>
                                      </p:cBhvr>
                                      <p:to>
                                        <p:strVal val="visible"/>
                                      </p:to>
                                    </p:set>
                                    <p:anim calcmode="lin" valueType="num">
                                      <p:cBhvr>
                                        <p:cTn id="21" dur="500" fill="hold"/>
                                        <p:tgtEl>
                                          <p:spTgt spid="127"/>
                                        </p:tgtEl>
                                        <p:attrNameLst>
                                          <p:attrName>ppt_x</p:attrName>
                                        </p:attrNameLst>
                                      </p:cBhvr>
                                      <p:tavLst>
                                        <p:tav tm="0">
                                          <p:val>
                                            <p:strVal val="#ppt_x+#ppt_w/2"/>
                                          </p:val>
                                        </p:tav>
                                        <p:tav tm="100000">
                                          <p:val>
                                            <p:strVal val="#ppt_x"/>
                                          </p:val>
                                        </p:tav>
                                      </p:tavLst>
                                    </p:anim>
                                    <p:anim calcmode="lin" valueType="num">
                                      <p:cBhvr>
                                        <p:cTn id="22" dur="500" fill="hold"/>
                                        <p:tgtEl>
                                          <p:spTgt spid="127"/>
                                        </p:tgtEl>
                                        <p:attrNameLst>
                                          <p:attrName>ppt_y</p:attrName>
                                        </p:attrNameLst>
                                      </p:cBhvr>
                                      <p:tavLst>
                                        <p:tav tm="0">
                                          <p:val>
                                            <p:strVal val="#ppt_y"/>
                                          </p:val>
                                        </p:tav>
                                        <p:tav tm="100000">
                                          <p:val>
                                            <p:strVal val="#ppt_y"/>
                                          </p:val>
                                        </p:tav>
                                      </p:tavLst>
                                    </p:anim>
                                    <p:anim calcmode="lin" valueType="num">
                                      <p:cBhvr>
                                        <p:cTn id="23" dur="500" fill="hold"/>
                                        <p:tgtEl>
                                          <p:spTgt spid="127"/>
                                        </p:tgtEl>
                                        <p:attrNameLst>
                                          <p:attrName>ppt_w</p:attrName>
                                        </p:attrNameLst>
                                      </p:cBhvr>
                                      <p:tavLst>
                                        <p:tav tm="0">
                                          <p:val>
                                            <p:fltVal val="0"/>
                                          </p:val>
                                        </p:tav>
                                        <p:tav tm="100000">
                                          <p:val>
                                            <p:strVal val="#ppt_w"/>
                                          </p:val>
                                        </p:tav>
                                      </p:tavLst>
                                    </p:anim>
                                    <p:anim calcmode="lin" valueType="num">
                                      <p:cBhvr>
                                        <p:cTn id="24" dur="500" fill="hold"/>
                                        <p:tgtEl>
                                          <p:spTgt spid="127"/>
                                        </p:tgtEl>
                                        <p:attrNameLst>
                                          <p:attrName>ppt_h</p:attrName>
                                        </p:attrNameLst>
                                      </p:cBhvr>
                                      <p:tavLst>
                                        <p:tav tm="0">
                                          <p:val>
                                            <p:strVal val="#ppt_h"/>
                                          </p:val>
                                        </p:tav>
                                        <p:tav tm="100000">
                                          <p:val>
                                            <p:strVal val="#ppt_h"/>
                                          </p:val>
                                        </p:tav>
                                      </p:tavLst>
                                    </p:anim>
                                  </p:childTnLst>
                                </p:cTn>
                              </p:par>
                              <p:par>
                                <p:cTn id="25" presetID="17" presetClass="entr" presetSubtype="1" fill="hold" nodeType="withEffect">
                                  <p:stCondLst>
                                    <p:cond delay="300"/>
                                  </p:stCondLst>
                                  <p:childTnLst>
                                    <p:set>
                                      <p:cBhvr>
                                        <p:cTn id="26" dur="1" fill="hold">
                                          <p:stCondLst>
                                            <p:cond delay="0"/>
                                          </p:stCondLst>
                                        </p:cTn>
                                        <p:tgtEl>
                                          <p:spTgt spid="129"/>
                                        </p:tgtEl>
                                        <p:attrNameLst>
                                          <p:attrName>style.visibility</p:attrName>
                                        </p:attrNameLst>
                                      </p:cBhvr>
                                      <p:to>
                                        <p:strVal val="visible"/>
                                      </p:to>
                                    </p:set>
                                    <p:anim calcmode="lin" valueType="num">
                                      <p:cBhvr>
                                        <p:cTn id="27" dur="500" fill="hold"/>
                                        <p:tgtEl>
                                          <p:spTgt spid="129"/>
                                        </p:tgtEl>
                                        <p:attrNameLst>
                                          <p:attrName>ppt_x</p:attrName>
                                        </p:attrNameLst>
                                      </p:cBhvr>
                                      <p:tavLst>
                                        <p:tav tm="0">
                                          <p:val>
                                            <p:strVal val="#ppt_x"/>
                                          </p:val>
                                        </p:tav>
                                        <p:tav tm="100000">
                                          <p:val>
                                            <p:strVal val="#ppt_x"/>
                                          </p:val>
                                        </p:tav>
                                      </p:tavLst>
                                    </p:anim>
                                    <p:anim calcmode="lin" valueType="num">
                                      <p:cBhvr>
                                        <p:cTn id="28" dur="500" fill="hold"/>
                                        <p:tgtEl>
                                          <p:spTgt spid="129"/>
                                        </p:tgtEl>
                                        <p:attrNameLst>
                                          <p:attrName>ppt_y</p:attrName>
                                        </p:attrNameLst>
                                      </p:cBhvr>
                                      <p:tavLst>
                                        <p:tav tm="0">
                                          <p:val>
                                            <p:strVal val="#ppt_y-#ppt_h/2"/>
                                          </p:val>
                                        </p:tav>
                                        <p:tav tm="100000">
                                          <p:val>
                                            <p:strVal val="#ppt_y"/>
                                          </p:val>
                                        </p:tav>
                                      </p:tavLst>
                                    </p:anim>
                                    <p:anim calcmode="lin" valueType="num">
                                      <p:cBhvr>
                                        <p:cTn id="29" dur="500" fill="hold"/>
                                        <p:tgtEl>
                                          <p:spTgt spid="129"/>
                                        </p:tgtEl>
                                        <p:attrNameLst>
                                          <p:attrName>ppt_w</p:attrName>
                                        </p:attrNameLst>
                                      </p:cBhvr>
                                      <p:tavLst>
                                        <p:tav tm="0">
                                          <p:val>
                                            <p:strVal val="#ppt_w"/>
                                          </p:val>
                                        </p:tav>
                                        <p:tav tm="100000">
                                          <p:val>
                                            <p:strVal val="#ppt_w"/>
                                          </p:val>
                                        </p:tav>
                                      </p:tavLst>
                                    </p:anim>
                                    <p:anim calcmode="lin" valueType="num">
                                      <p:cBhvr>
                                        <p:cTn id="30" dur="500" fill="hold"/>
                                        <p:tgtEl>
                                          <p:spTgt spid="129"/>
                                        </p:tgtEl>
                                        <p:attrNameLst>
                                          <p:attrName>ppt_h</p:attrName>
                                        </p:attrNameLst>
                                      </p:cBhvr>
                                      <p:tavLst>
                                        <p:tav tm="0">
                                          <p:val>
                                            <p:fltVal val="0"/>
                                          </p:val>
                                        </p:tav>
                                        <p:tav tm="100000">
                                          <p:val>
                                            <p:strVal val="#ppt_h"/>
                                          </p:val>
                                        </p:tav>
                                      </p:tavLst>
                                    </p:anim>
                                  </p:childTnLst>
                                </p:cTn>
                              </p:par>
                              <p:par>
                                <p:cTn id="31" presetID="17" presetClass="entr" presetSubtype="8" fill="hold" nodeType="withEffect">
                                  <p:stCondLst>
                                    <p:cond delay="300"/>
                                  </p:stCondLst>
                                  <p:childTnLst>
                                    <p:set>
                                      <p:cBhvr>
                                        <p:cTn id="32" dur="1" fill="hold">
                                          <p:stCondLst>
                                            <p:cond delay="0"/>
                                          </p:stCondLst>
                                        </p:cTn>
                                        <p:tgtEl>
                                          <p:spTgt spid="131"/>
                                        </p:tgtEl>
                                        <p:attrNameLst>
                                          <p:attrName>style.visibility</p:attrName>
                                        </p:attrNameLst>
                                      </p:cBhvr>
                                      <p:to>
                                        <p:strVal val="visible"/>
                                      </p:to>
                                    </p:set>
                                    <p:anim calcmode="lin" valueType="num">
                                      <p:cBhvr>
                                        <p:cTn id="33" dur="500" fill="hold"/>
                                        <p:tgtEl>
                                          <p:spTgt spid="131"/>
                                        </p:tgtEl>
                                        <p:attrNameLst>
                                          <p:attrName>ppt_x</p:attrName>
                                        </p:attrNameLst>
                                      </p:cBhvr>
                                      <p:tavLst>
                                        <p:tav tm="0">
                                          <p:val>
                                            <p:strVal val="#ppt_x-#ppt_w/2"/>
                                          </p:val>
                                        </p:tav>
                                        <p:tav tm="100000">
                                          <p:val>
                                            <p:strVal val="#ppt_x"/>
                                          </p:val>
                                        </p:tav>
                                      </p:tavLst>
                                    </p:anim>
                                    <p:anim calcmode="lin" valueType="num">
                                      <p:cBhvr>
                                        <p:cTn id="34" dur="500" fill="hold"/>
                                        <p:tgtEl>
                                          <p:spTgt spid="131"/>
                                        </p:tgtEl>
                                        <p:attrNameLst>
                                          <p:attrName>ppt_y</p:attrName>
                                        </p:attrNameLst>
                                      </p:cBhvr>
                                      <p:tavLst>
                                        <p:tav tm="0">
                                          <p:val>
                                            <p:strVal val="#ppt_y"/>
                                          </p:val>
                                        </p:tav>
                                        <p:tav tm="100000">
                                          <p:val>
                                            <p:strVal val="#ppt_y"/>
                                          </p:val>
                                        </p:tav>
                                      </p:tavLst>
                                    </p:anim>
                                    <p:anim calcmode="lin" valueType="num">
                                      <p:cBhvr>
                                        <p:cTn id="35" dur="500" fill="hold"/>
                                        <p:tgtEl>
                                          <p:spTgt spid="131"/>
                                        </p:tgtEl>
                                        <p:attrNameLst>
                                          <p:attrName>ppt_w</p:attrName>
                                        </p:attrNameLst>
                                      </p:cBhvr>
                                      <p:tavLst>
                                        <p:tav tm="0">
                                          <p:val>
                                            <p:fltVal val="0"/>
                                          </p:val>
                                        </p:tav>
                                        <p:tav tm="100000">
                                          <p:val>
                                            <p:strVal val="#ppt_w"/>
                                          </p:val>
                                        </p:tav>
                                      </p:tavLst>
                                    </p:anim>
                                    <p:anim calcmode="lin" valueType="num">
                                      <p:cBhvr>
                                        <p:cTn id="36" dur="500" fill="hold"/>
                                        <p:tgtEl>
                                          <p:spTgt spid="131"/>
                                        </p:tgtEl>
                                        <p:attrNameLst>
                                          <p:attrName>ppt_h</p:attrName>
                                        </p:attrNameLst>
                                      </p:cBhvr>
                                      <p:tavLst>
                                        <p:tav tm="0">
                                          <p:val>
                                            <p:strVal val="#ppt_h"/>
                                          </p:val>
                                        </p:tav>
                                        <p:tav tm="100000">
                                          <p:val>
                                            <p:strVal val="#ppt_h"/>
                                          </p:val>
                                        </p:tav>
                                      </p:tavLst>
                                    </p:anim>
                                  </p:childTnLst>
                                </p:cTn>
                              </p:par>
                              <p:par>
                                <p:cTn id="37" presetID="17" presetClass="entr" presetSubtype="8" fill="hold" nodeType="withEffect">
                                  <p:stCondLst>
                                    <p:cond delay="300"/>
                                  </p:stCondLst>
                                  <p:childTnLst>
                                    <p:set>
                                      <p:cBhvr>
                                        <p:cTn id="38" dur="1" fill="hold">
                                          <p:stCondLst>
                                            <p:cond delay="0"/>
                                          </p:stCondLst>
                                        </p:cTn>
                                        <p:tgtEl>
                                          <p:spTgt spid="133"/>
                                        </p:tgtEl>
                                        <p:attrNameLst>
                                          <p:attrName>style.visibility</p:attrName>
                                        </p:attrNameLst>
                                      </p:cBhvr>
                                      <p:to>
                                        <p:strVal val="visible"/>
                                      </p:to>
                                    </p:set>
                                    <p:anim calcmode="lin" valueType="num">
                                      <p:cBhvr>
                                        <p:cTn id="39" dur="500" fill="hold"/>
                                        <p:tgtEl>
                                          <p:spTgt spid="133"/>
                                        </p:tgtEl>
                                        <p:attrNameLst>
                                          <p:attrName>ppt_x</p:attrName>
                                        </p:attrNameLst>
                                      </p:cBhvr>
                                      <p:tavLst>
                                        <p:tav tm="0">
                                          <p:val>
                                            <p:strVal val="#ppt_x-#ppt_w/2"/>
                                          </p:val>
                                        </p:tav>
                                        <p:tav tm="100000">
                                          <p:val>
                                            <p:strVal val="#ppt_x"/>
                                          </p:val>
                                        </p:tav>
                                      </p:tavLst>
                                    </p:anim>
                                    <p:anim calcmode="lin" valueType="num">
                                      <p:cBhvr>
                                        <p:cTn id="40" dur="500" fill="hold"/>
                                        <p:tgtEl>
                                          <p:spTgt spid="133"/>
                                        </p:tgtEl>
                                        <p:attrNameLst>
                                          <p:attrName>ppt_y</p:attrName>
                                        </p:attrNameLst>
                                      </p:cBhvr>
                                      <p:tavLst>
                                        <p:tav tm="0">
                                          <p:val>
                                            <p:strVal val="#ppt_y"/>
                                          </p:val>
                                        </p:tav>
                                        <p:tav tm="100000">
                                          <p:val>
                                            <p:strVal val="#ppt_y"/>
                                          </p:val>
                                        </p:tav>
                                      </p:tavLst>
                                    </p:anim>
                                    <p:anim calcmode="lin" valueType="num">
                                      <p:cBhvr>
                                        <p:cTn id="41" dur="500" fill="hold"/>
                                        <p:tgtEl>
                                          <p:spTgt spid="133"/>
                                        </p:tgtEl>
                                        <p:attrNameLst>
                                          <p:attrName>ppt_w</p:attrName>
                                        </p:attrNameLst>
                                      </p:cBhvr>
                                      <p:tavLst>
                                        <p:tav tm="0">
                                          <p:val>
                                            <p:fltVal val="0"/>
                                          </p:val>
                                        </p:tav>
                                        <p:tav tm="100000">
                                          <p:val>
                                            <p:strVal val="#ppt_w"/>
                                          </p:val>
                                        </p:tav>
                                      </p:tavLst>
                                    </p:anim>
                                    <p:anim calcmode="lin" valueType="num">
                                      <p:cBhvr>
                                        <p:cTn id="42" dur="500" fill="hold"/>
                                        <p:tgtEl>
                                          <p:spTgt spid="133"/>
                                        </p:tgtEl>
                                        <p:attrNameLst>
                                          <p:attrName>ppt_h</p:attrName>
                                        </p:attrNameLst>
                                      </p:cBhvr>
                                      <p:tavLst>
                                        <p:tav tm="0">
                                          <p:val>
                                            <p:strVal val="#ppt_h"/>
                                          </p:val>
                                        </p:tav>
                                        <p:tav tm="100000">
                                          <p:val>
                                            <p:strVal val="#ppt_h"/>
                                          </p:val>
                                        </p:tav>
                                      </p:tavLst>
                                    </p:anim>
                                  </p:childTnLst>
                                </p:cTn>
                              </p:par>
                            </p:childTnLst>
                          </p:cTn>
                        </p:par>
                        <p:par>
                          <p:cTn id="43" fill="hold">
                            <p:stCondLst>
                              <p:cond delay="2800"/>
                            </p:stCondLst>
                            <p:childTnLst>
                              <p:par>
                                <p:cTn id="44" presetID="10"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childTnLst>
                                </p:cTn>
                              </p:par>
                              <p:par>
                                <p:cTn id="53" presetID="10"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childTnLst>
                                </p:cTn>
                              </p:par>
                              <p:par>
                                <p:cTn id="56" presetID="10" presetClass="entr" presetSubtype="0"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childTnLst>
                                </p:cTn>
                              </p:par>
                            </p:childTnLst>
                          </p:cTn>
                        </p:par>
                        <p:par>
                          <p:cTn id="59" fill="hold">
                            <p:stCondLst>
                              <p:cond delay="3800"/>
                            </p:stCondLst>
                            <p:childTnLst>
                              <p:par>
                                <p:cTn id="60" presetID="10" presetClass="entr" presetSubtype="0" fill="hold" grpId="0" nodeType="after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10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fade">
                                      <p:cBhvr>
                                        <p:cTn id="65" dur="1000"/>
                                        <p:tgtEl>
                                          <p:spTgt spid="10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7"/>
                                        </p:tgtEl>
                                        <p:attrNameLst>
                                          <p:attrName>style.visibility</p:attrName>
                                        </p:attrNameLst>
                                      </p:cBhvr>
                                      <p:to>
                                        <p:strVal val="visible"/>
                                      </p:to>
                                    </p:set>
                                    <p:animEffect transition="in" filter="fade">
                                      <p:cBhvr>
                                        <p:cTn id="68" dur="1000"/>
                                        <p:tgtEl>
                                          <p:spTgt spid="10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9"/>
                                        </p:tgtEl>
                                        <p:attrNameLst>
                                          <p:attrName>style.visibility</p:attrName>
                                        </p:attrNameLst>
                                      </p:cBhvr>
                                      <p:to>
                                        <p:strVal val="visible"/>
                                      </p:to>
                                    </p:set>
                                    <p:animEffect transition="in" filter="fade">
                                      <p:cBhvr>
                                        <p:cTn id="71" dur="1000"/>
                                        <p:tgtEl>
                                          <p:spTgt spid="10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1"/>
                                        </p:tgtEl>
                                        <p:attrNameLst>
                                          <p:attrName>style.visibility</p:attrName>
                                        </p:attrNameLst>
                                      </p:cBhvr>
                                      <p:to>
                                        <p:strVal val="visible"/>
                                      </p:to>
                                    </p:set>
                                    <p:animEffect transition="in" filter="fade">
                                      <p:cBhvr>
                                        <p:cTn id="74" dur="1000"/>
                                        <p:tgtEl>
                                          <p:spTgt spid="111"/>
                                        </p:tgtEl>
                                      </p:cBhvr>
                                    </p:animEffect>
                                  </p:childTnLst>
                                </p:cTn>
                              </p:par>
                            </p:childTnLst>
                          </p:cTn>
                        </p:par>
                        <p:par>
                          <p:cTn id="75" fill="hold">
                            <p:stCondLst>
                              <p:cond delay="4800"/>
                            </p:stCondLst>
                            <p:childTnLst>
                              <p:par>
                                <p:cTn id="76" presetID="10" presetClass="entr" presetSubtype="0"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1000"/>
                                        <p:tgtEl>
                                          <p:spTgt spid="26"/>
                                        </p:tgtEl>
                                      </p:cBhvr>
                                    </p:animEffect>
                                  </p:childTnLst>
                                </p:cTn>
                              </p:par>
                              <p:par>
                                <p:cTn id="79" presetID="10" presetClass="entr" presetSubtype="0"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childTnLst>
                                </p:cTn>
                              </p:par>
                              <p:par>
                                <p:cTn id="82" presetID="10" presetClass="entr" presetSubtype="0" fill="hold"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1000"/>
                                        <p:tgtEl>
                                          <p:spTgt spid="28"/>
                                        </p:tgtEl>
                                      </p:cBhvr>
                                    </p:animEffect>
                                  </p:childTnLst>
                                </p:cTn>
                              </p:par>
                              <p:par>
                                <p:cTn id="85" presetID="10" presetClass="entr" presetSubtype="0"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childTnLst>
                                </p:cTn>
                              </p:par>
                              <p:par>
                                <p:cTn id="88" presetID="10" presetClass="entr" presetSubtype="0" fill="hold"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1000"/>
                                        <p:tgtEl>
                                          <p:spTgt spid="30"/>
                                        </p:tgtEl>
                                      </p:cBhvr>
                                    </p:animEffect>
                                  </p:childTnLst>
                                </p:cTn>
                              </p:par>
                            </p:childTnLst>
                          </p:cTn>
                        </p:par>
                        <p:par>
                          <p:cTn id="91" fill="hold">
                            <p:stCondLst>
                              <p:cond delay="5800"/>
                            </p:stCondLst>
                            <p:childTnLst>
                              <p:par>
                                <p:cTn id="92" presetID="10" presetClass="entr" presetSubtype="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Effect transition="in" filter="fade">
                                      <p:cBhvr>
                                        <p:cTn id="94" dur="1000"/>
                                        <p:tgtEl>
                                          <p:spTgt spid="10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06"/>
                                        </p:tgtEl>
                                        <p:attrNameLst>
                                          <p:attrName>style.visibility</p:attrName>
                                        </p:attrNameLst>
                                      </p:cBhvr>
                                      <p:to>
                                        <p:strVal val="visible"/>
                                      </p:to>
                                    </p:set>
                                    <p:animEffect transition="in" filter="fade">
                                      <p:cBhvr>
                                        <p:cTn id="97" dur="1000"/>
                                        <p:tgtEl>
                                          <p:spTgt spid="10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08"/>
                                        </p:tgtEl>
                                        <p:attrNameLst>
                                          <p:attrName>style.visibility</p:attrName>
                                        </p:attrNameLst>
                                      </p:cBhvr>
                                      <p:to>
                                        <p:strVal val="visible"/>
                                      </p:to>
                                    </p:set>
                                    <p:animEffect transition="in" filter="fade">
                                      <p:cBhvr>
                                        <p:cTn id="100" dur="1000"/>
                                        <p:tgtEl>
                                          <p:spTgt spid="10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10"/>
                                        </p:tgtEl>
                                        <p:attrNameLst>
                                          <p:attrName>style.visibility</p:attrName>
                                        </p:attrNameLst>
                                      </p:cBhvr>
                                      <p:to>
                                        <p:strVal val="visible"/>
                                      </p:to>
                                    </p:set>
                                    <p:animEffect transition="in" filter="fade">
                                      <p:cBhvr>
                                        <p:cTn id="103" dur="1000"/>
                                        <p:tgtEl>
                                          <p:spTgt spid="11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12"/>
                                        </p:tgtEl>
                                        <p:attrNameLst>
                                          <p:attrName>style.visibility</p:attrName>
                                        </p:attrNameLst>
                                      </p:cBhvr>
                                      <p:to>
                                        <p:strVal val="visible"/>
                                      </p:to>
                                    </p:set>
                                    <p:animEffect transition="in" filter="fade">
                                      <p:cBhvr>
                                        <p:cTn id="106" dur="1000"/>
                                        <p:tgtEl>
                                          <p:spTgt spid="112"/>
                                        </p:tgtEl>
                                      </p:cBhvr>
                                    </p:animEffect>
                                  </p:childTnLst>
                                </p:cTn>
                              </p:par>
                            </p:childTnLst>
                          </p:cTn>
                        </p:par>
                        <p:par>
                          <p:cTn id="107" fill="hold">
                            <p:stCondLst>
                              <p:cond delay="6800"/>
                            </p:stCondLst>
                            <p:childTnLst>
                              <p:par>
                                <p:cTn id="108" presetID="10" presetClass="entr" presetSubtype="0" fill="hold"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childTnLst>
                                </p:cTn>
                              </p:par>
                              <p:par>
                                <p:cTn id="111" presetID="10" presetClass="entr" presetSubtype="0" fill="hold"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1000"/>
                                        <p:tgtEl>
                                          <p:spTgt spid="18"/>
                                        </p:tgtEl>
                                      </p:cBhvr>
                                    </p:animEffect>
                                  </p:childTnLst>
                                </p:cTn>
                              </p:par>
                              <p:par>
                                <p:cTn id="114" presetID="10" presetClass="entr" presetSubtype="0" fill="hold" nodeType="with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fade">
                                      <p:cBhvr>
                                        <p:cTn id="116" dur="1000"/>
                                        <p:tgtEl>
                                          <p:spTgt spid="19"/>
                                        </p:tgtEl>
                                      </p:cBhvr>
                                    </p:animEffect>
                                  </p:childTnLst>
                                </p:cTn>
                              </p:par>
                              <p:par>
                                <p:cTn id="117" presetID="10" presetClass="entr" presetSubtype="0" fill="hold" nodeType="with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1000"/>
                                        <p:tgtEl>
                                          <p:spTgt spid="20"/>
                                        </p:tgtEl>
                                      </p:cBhvr>
                                    </p:animEffect>
                                  </p:childTnLst>
                                </p:cTn>
                              </p:par>
                              <p:par>
                                <p:cTn id="120" presetID="10" presetClass="entr" presetSubtype="0" fill="hold" nodeType="withEffect">
                                  <p:stCondLst>
                                    <p:cond delay="0"/>
                                  </p:stCondLst>
                                  <p:childTnLst>
                                    <p:set>
                                      <p:cBhvr>
                                        <p:cTn id="121" dur="1" fill="hold">
                                          <p:stCondLst>
                                            <p:cond delay="0"/>
                                          </p:stCondLst>
                                        </p:cTn>
                                        <p:tgtEl>
                                          <p:spTgt spid="21"/>
                                        </p:tgtEl>
                                        <p:attrNameLst>
                                          <p:attrName>style.visibility</p:attrName>
                                        </p:attrNameLst>
                                      </p:cBhvr>
                                      <p:to>
                                        <p:strVal val="visible"/>
                                      </p:to>
                                    </p:set>
                                    <p:animEffect transition="in" filter="fade">
                                      <p:cBhvr>
                                        <p:cTn id="122" dur="1000"/>
                                        <p:tgtEl>
                                          <p:spTgt spid="21"/>
                                        </p:tgtEl>
                                      </p:cBhvr>
                                    </p:animEffect>
                                  </p:childTnLst>
                                </p:cTn>
                              </p:par>
                            </p:childTnLst>
                          </p:cTn>
                        </p:par>
                        <p:par>
                          <p:cTn id="123" fill="hold">
                            <p:stCondLst>
                              <p:cond delay="7800"/>
                            </p:stCondLst>
                            <p:childTnLst>
                              <p:par>
                                <p:cTn id="124" presetID="17" presetClass="entr" presetSubtype="8" fill="hold" nodeType="afterEffect">
                                  <p:stCondLst>
                                    <p:cond delay="0"/>
                                  </p:stCondLst>
                                  <p:childTnLst>
                                    <p:set>
                                      <p:cBhvr>
                                        <p:cTn id="125" dur="1" fill="hold">
                                          <p:stCondLst>
                                            <p:cond delay="0"/>
                                          </p:stCondLst>
                                        </p:cTn>
                                        <p:tgtEl>
                                          <p:spTgt spid="66"/>
                                        </p:tgtEl>
                                        <p:attrNameLst>
                                          <p:attrName>style.visibility</p:attrName>
                                        </p:attrNameLst>
                                      </p:cBhvr>
                                      <p:to>
                                        <p:strVal val="visible"/>
                                      </p:to>
                                    </p:set>
                                    <p:anim calcmode="lin" valueType="num">
                                      <p:cBhvr>
                                        <p:cTn id="126" dur="500" fill="hold"/>
                                        <p:tgtEl>
                                          <p:spTgt spid="66"/>
                                        </p:tgtEl>
                                        <p:attrNameLst>
                                          <p:attrName>ppt_x</p:attrName>
                                        </p:attrNameLst>
                                      </p:cBhvr>
                                      <p:tavLst>
                                        <p:tav tm="0">
                                          <p:val>
                                            <p:strVal val="#ppt_x-#ppt_w/2"/>
                                          </p:val>
                                        </p:tav>
                                        <p:tav tm="100000">
                                          <p:val>
                                            <p:strVal val="#ppt_x"/>
                                          </p:val>
                                        </p:tav>
                                      </p:tavLst>
                                    </p:anim>
                                    <p:anim calcmode="lin" valueType="num">
                                      <p:cBhvr>
                                        <p:cTn id="127" dur="500" fill="hold"/>
                                        <p:tgtEl>
                                          <p:spTgt spid="66"/>
                                        </p:tgtEl>
                                        <p:attrNameLst>
                                          <p:attrName>ppt_y</p:attrName>
                                        </p:attrNameLst>
                                      </p:cBhvr>
                                      <p:tavLst>
                                        <p:tav tm="0">
                                          <p:val>
                                            <p:strVal val="#ppt_y"/>
                                          </p:val>
                                        </p:tav>
                                        <p:tav tm="100000">
                                          <p:val>
                                            <p:strVal val="#ppt_y"/>
                                          </p:val>
                                        </p:tav>
                                      </p:tavLst>
                                    </p:anim>
                                    <p:anim calcmode="lin" valueType="num">
                                      <p:cBhvr>
                                        <p:cTn id="128" dur="500" fill="hold"/>
                                        <p:tgtEl>
                                          <p:spTgt spid="66"/>
                                        </p:tgtEl>
                                        <p:attrNameLst>
                                          <p:attrName>ppt_w</p:attrName>
                                        </p:attrNameLst>
                                      </p:cBhvr>
                                      <p:tavLst>
                                        <p:tav tm="0">
                                          <p:val>
                                            <p:fltVal val="0"/>
                                          </p:val>
                                        </p:tav>
                                        <p:tav tm="100000">
                                          <p:val>
                                            <p:strVal val="#ppt_w"/>
                                          </p:val>
                                        </p:tav>
                                      </p:tavLst>
                                    </p:anim>
                                    <p:anim calcmode="lin" valueType="num">
                                      <p:cBhvr>
                                        <p:cTn id="129" dur="500" fill="hold"/>
                                        <p:tgtEl>
                                          <p:spTgt spid="66"/>
                                        </p:tgtEl>
                                        <p:attrNameLst>
                                          <p:attrName>ppt_h</p:attrName>
                                        </p:attrNameLst>
                                      </p:cBhvr>
                                      <p:tavLst>
                                        <p:tav tm="0">
                                          <p:val>
                                            <p:strVal val="#ppt_h"/>
                                          </p:val>
                                        </p:tav>
                                        <p:tav tm="100000">
                                          <p:val>
                                            <p:strVal val="#ppt_h"/>
                                          </p:val>
                                        </p:tav>
                                      </p:tavLst>
                                    </p:anim>
                                  </p:childTnLst>
                                </p:cTn>
                              </p:par>
                              <p:par>
                                <p:cTn id="130" presetID="17" presetClass="entr" presetSubtype="8" fill="hold" nodeType="withEffect">
                                  <p:stCondLst>
                                    <p:cond delay="0"/>
                                  </p:stCondLst>
                                  <p:childTnLst>
                                    <p:set>
                                      <p:cBhvr>
                                        <p:cTn id="131" dur="1" fill="hold">
                                          <p:stCondLst>
                                            <p:cond delay="0"/>
                                          </p:stCondLst>
                                        </p:cTn>
                                        <p:tgtEl>
                                          <p:spTgt spid="68"/>
                                        </p:tgtEl>
                                        <p:attrNameLst>
                                          <p:attrName>style.visibility</p:attrName>
                                        </p:attrNameLst>
                                      </p:cBhvr>
                                      <p:to>
                                        <p:strVal val="visible"/>
                                      </p:to>
                                    </p:set>
                                    <p:anim calcmode="lin" valueType="num">
                                      <p:cBhvr>
                                        <p:cTn id="132" dur="500" fill="hold"/>
                                        <p:tgtEl>
                                          <p:spTgt spid="68"/>
                                        </p:tgtEl>
                                        <p:attrNameLst>
                                          <p:attrName>ppt_x</p:attrName>
                                        </p:attrNameLst>
                                      </p:cBhvr>
                                      <p:tavLst>
                                        <p:tav tm="0">
                                          <p:val>
                                            <p:strVal val="#ppt_x-#ppt_w/2"/>
                                          </p:val>
                                        </p:tav>
                                        <p:tav tm="100000">
                                          <p:val>
                                            <p:strVal val="#ppt_x"/>
                                          </p:val>
                                        </p:tav>
                                      </p:tavLst>
                                    </p:anim>
                                    <p:anim calcmode="lin" valueType="num">
                                      <p:cBhvr>
                                        <p:cTn id="133" dur="500" fill="hold"/>
                                        <p:tgtEl>
                                          <p:spTgt spid="68"/>
                                        </p:tgtEl>
                                        <p:attrNameLst>
                                          <p:attrName>ppt_y</p:attrName>
                                        </p:attrNameLst>
                                      </p:cBhvr>
                                      <p:tavLst>
                                        <p:tav tm="0">
                                          <p:val>
                                            <p:strVal val="#ppt_y"/>
                                          </p:val>
                                        </p:tav>
                                        <p:tav tm="100000">
                                          <p:val>
                                            <p:strVal val="#ppt_y"/>
                                          </p:val>
                                        </p:tav>
                                      </p:tavLst>
                                    </p:anim>
                                    <p:anim calcmode="lin" valueType="num">
                                      <p:cBhvr>
                                        <p:cTn id="134" dur="500" fill="hold"/>
                                        <p:tgtEl>
                                          <p:spTgt spid="68"/>
                                        </p:tgtEl>
                                        <p:attrNameLst>
                                          <p:attrName>ppt_w</p:attrName>
                                        </p:attrNameLst>
                                      </p:cBhvr>
                                      <p:tavLst>
                                        <p:tav tm="0">
                                          <p:val>
                                            <p:fltVal val="0"/>
                                          </p:val>
                                        </p:tav>
                                        <p:tav tm="100000">
                                          <p:val>
                                            <p:strVal val="#ppt_w"/>
                                          </p:val>
                                        </p:tav>
                                      </p:tavLst>
                                    </p:anim>
                                    <p:anim calcmode="lin" valueType="num">
                                      <p:cBhvr>
                                        <p:cTn id="135" dur="500" fill="hold"/>
                                        <p:tgtEl>
                                          <p:spTgt spid="68"/>
                                        </p:tgtEl>
                                        <p:attrNameLst>
                                          <p:attrName>ppt_h</p:attrName>
                                        </p:attrNameLst>
                                      </p:cBhvr>
                                      <p:tavLst>
                                        <p:tav tm="0">
                                          <p:val>
                                            <p:strVal val="#ppt_h"/>
                                          </p:val>
                                        </p:tav>
                                        <p:tav tm="100000">
                                          <p:val>
                                            <p:strVal val="#ppt_h"/>
                                          </p:val>
                                        </p:tav>
                                      </p:tavLst>
                                    </p:anim>
                                  </p:childTnLst>
                                </p:cTn>
                              </p:par>
                              <p:par>
                                <p:cTn id="136" presetID="17" presetClass="entr" presetSubtype="8" fill="hold" nodeType="withEffect">
                                  <p:stCondLst>
                                    <p:cond delay="0"/>
                                  </p:stCondLst>
                                  <p:childTnLst>
                                    <p:set>
                                      <p:cBhvr>
                                        <p:cTn id="137" dur="1" fill="hold">
                                          <p:stCondLst>
                                            <p:cond delay="0"/>
                                          </p:stCondLst>
                                        </p:cTn>
                                        <p:tgtEl>
                                          <p:spTgt spid="70"/>
                                        </p:tgtEl>
                                        <p:attrNameLst>
                                          <p:attrName>style.visibility</p:attrName>
                                        </p:attrNameLst>
                                      </p:cBhvr>
                                      <p:to>
                                        <p:strVal val="visible"/>
                                      </p:to>
                                    </p:set>
                                    <p:anim calcmode="lin" valueType="num">
                                      <p:cBhvr>
                                        <p:cTn id="138" dur="500" fill="hold"/>
                                        <p:tgtEl>
                                          <p:spTgt spid="70"/>
                                        </p:tgtEl>
                                        <p:attrNameLst>
                                          <p:attrName>ppt_x</p:attrName>
                                        </p:attrNameLst>
                                      </p:cBhvr>
                                      <p:tavLst>
                                        <p:tav tm="0">
                                          <p:val>
                                            <p:strVal val="#ppt_x-#ppt_w/2"/>
                                          </p:val>
                                        </p:tav>
                                        <p:tav tm="100000">
                                          <p:val>
                                            <p:strVal val="#ppt_x"/>
                                          </p:val>
                                        </p:tav>
                                      </p:tavLst>
                                    </p:anim>
                                    <p:anim calcmode="lin" valueType="num">
                                      <p:cBhvr>
                                        <p:cTn id="139" dur="500" fill="hold"/>
                                        <p:tgtEl>
                                          <p:spTgt spid="70"/>
                                        </p:tgtEl>
                                        <p:attrNameLst>
                                          <p:attrName>ppt_y</p:attrName>
                                        </p:attrNameLst>
                                      </p:cBhvr>
                                      <p:tavLst>
                                        <p:tav tm="0">
                                          <p:val>
                                            <p:strVal val="#ppt_y"/>
                                          </p:val>
                                        </p:tav>
                                        <p:tav tm="100000">
                                          <p:val>
                                            <p:strVal val="#ppt_y"/>
                                          </p:val>
                                        </p:tav>
                                      </p:tavLst>
                                    </p:anim>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strVal val="#ppt_h"/>
                                          </p:val>
                                        </p:tav>
                                        <p:tav tm="100000">
                                          <p:val>
                                            <p:strVal val="#ppt_h"/>
                                          </p:val>
                                        </p:tav>
                                      </p:tavLst>
                                    </p:anim>
                                  </p:childTnLst>
                                </p:cTn>
                              </p:par>
                              <p:par>
                                <p:cTn id="142" presetID="17" presetClass="entr" presetSubtype="2" fill="hold" nodeType="withEffect">
                                  <p:stCondLst>
                                    <p:cond delay="0"/>
                                  </p:stCondLst>
                                  <p:childTnLst>
                                    <p:set>
                                      <p:cBhvr>
                                        <p:cTn id="143" dur="1" fill="hold">
                                          <p:stCondLst>
                                            <p:cond delay="0"/>
                                          </p:stCondLst>
                                        </p:cTn>
                                        <p:tgtEl>
                                          <p:spTgt spid="72"/>
                                        </p:tgtEl>
                                        <p:attrNameLst>
                                          <p:attrName>style.visibility</p:attrName>
                                        </p:attrNameLst>
                                      </p:cBhvr>
                                      <p:to>
                                        <p:strVal val="visible"/>
                                      </p:to>
                                    </p:set>
                                    <p:anim calcmode="lin" valueType="num">
                                      <p:cBhvr>
                                        <p:cTn id="144" dur="500" fill="hold"/>
                                        <p:tgtEl>
                                          <p:spTgt spid="72"/>
                                        </p:tgtEl>
                                        <p:attrNameLst>
                                          <p:attrName>ppt_x</p:attrName>
                                        </p:attrNameLst>
                                      </p:cBhvr>
                                      <p:tavLst>
                                        <p:tav tm="0">
                                          <p:val>
                                            <p:strVal val="#ppt_x+#ppt_w/2"/>
                                          </p:val>
                                        </p:tav>
                                        <p:tav tm="100000">
                                          <p:val>
                                            <p:strVal val="#ppt_x"/>
                                          </p:val>
                                        </p:tav>
                                      </p:tavLst>
                                    </p:anim>
                                    <p:anim calcmode="lin" valueType="num">
                                      <p:cBhvr>
                                        <p:cTn id="145" dur="500" fill="hold"/>
                                        <p:tgtEl>
                                          <p:spTgt spid="72"/>
                                        </p:tgtEl>
                                        <p:attrNameLst>
                                          <p:attrName>ppt_y</p:attrName>
                                        </p:attrNameLst>
                                      </p:cBhvr>
                                      <p:tavLst>
                                        <p:tav tm="0">
                                          <p:val>
                                            <p:strVal val="#ppt_y"/>
                                          </p:val>
                                        </p:tav>
                                        <p:tav tm="100000">
                                          <p:val>
                                            <p:strVal val="#ppt_y"/>
                                          </p:val>
                                        </p:tav>
                                      </p:tavLst>
                                    </p:anim>
                                    <p:anim calcmode="lin" valueType="num">
                                      <p:cBhvr>
                                        <p:cTn id="146" dur="500" fill="hold"/>
                                        <p:tgtEl>
                                          <p:spTgt spid="72"/>
                                        </p:tgtEl>
                                        <p:attrNameLst>
                                          <p:attrName>ppt_w</p:attrName>
                                        </p:attrNameLst>
                                      </p:cBhvr>
                                      <p:tavLst>
                                        <p:tav tm="0">
                                          <p:val>
                                            <p:fltVal val="0"/>
                                          </p:val>
                                        </p:tav>
                                        <p:tav tm="100000">
                                          <p:val>
                                            <p:strVal val="#ppt_w"/>
                                          </p:val>
                                        </p:tav>
                                      </p:tavLst>
                                    </p:anim>
                                    <p:anim calcmode="lin" valueType="num">
                                      <p:cBhvr>
                                        <p:cTn id="147" dur="500" fill="hold"/>
                                        <p:tgtEl>
                                          <p:spTgt spid="72"/>
                                        </p:tgtEl>
                                        <p:attrNameLst>
                                          <p:attrName>ppt_h</p:attrName>
                                        </p:attrNameLst>
                                      </p:cBhvr>
                                      <p:tavLst>
                                        <p:tav tm="0">
                                          <p:val>
                                            <p:strVal val="#ppt_h"/>
                                          </p:val>
                                        </p:tav>
                                        <p:tav tm="100000">
                                          <p:val>
                                            <p:strVal val="#ppt_h"/>
                                          </p:val>
                                        </p:tav>
                                      </p:tavLst>
                                    </p:anim>
                                  </p:childTnLst>
                                </p:cTn>
                              </p:par>
                              <p:par>
                                <p:cTn id="148" presetID="17" presetClass="entr" presetSubtype="8" fill="hold" nodeType="with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ppt_x</p:attrName>
                                        </p:attrNameLst>
                                      </p:cBhvr>
                                      <p:tavLst>
                                        <p:tav tm="0">
                                          <p:val>
                                            <p:strVal val="#ppt_x-#ppt_w/2"/>
                                          </p:val>
                                        </p:tav>
                                        <p:tav tm="100000">
                                          <p:val>
                                            <p:strVal val="#ppt_x"/>
                                          </p:val>
                                        </p:tav>
                                      </p:tavLst>
                                    </p:anim>
                                    <p:anim calcmode="lin" valueType="num">
                                      <p:cBhvr>
                                        <p:cTn id="151" dur="500" fill="hold"/>
                                        <p:tgtEl>
                                          <p:spTgt spid="74"/>
                                        </p:tgtEl>
                                        <p:attrNameLst>
                                          <p:attrName>ppt_y</p:attrName>
                                        </p:attrNameLst>
                                      </p:cBhvr>
                                      <p:tavLst>
                                        <p:tav tm="0">
                                          <p:val>
                                            <p:strVal val="#ppt_y"/>
                                          </p:val>
                                        </p:tav>
                                        <p:tav tm="100000">
                                          <p:val>
                                            <p:strVal val="#ppt_y"/>
                                          </p:val>
                                        </p:tav>
                                      </p:tavLst>
                                    </p:anim>
                                    <p:anim calcmode="lin" valueType="num">
                                      <p:cBhvr>
                                        <p:cTn id="152" dur="500" fill="hold"/>
                                        <p:tgtEl>
                                          <p:spTgt spid="74"/>
                                        </p:tgtEl>
                                        <p:attrNameLst>
                                          <p:attrName>ppt_w</p:attrName>
                                        </p:attrNameLst>
                                      </p:cBhvr>
                                      <p:tavLst>
                                        <p:tav tm="0">
                                          <p:val>
                                            <p:fltVal val="0"/>
                                          </p:val>
                                        </p:tav>
                                        <p:tav tm="100000">
                                          <p:val>
                                            <p:strVal val="#ppt_w"/>
                                          </p:val>
                                        </p:tav>
                                      </p:tavLst>
                                    </p:anim>
                                    <p:anim calcmode="lin" valueType="num">
                                      <p:cBhvr>
                                        <p:cTn id="153" dur="500" fill="hold"/>
                                        <p:tgtEl>
                                          <p:spTgt spid="74"/>
                                        </p:tgtEl>
                                        <p:attrNameLst>
                                          <p:attrName>ppt_h</p:attrName>
                                        </p:attrNameLst>
                                      </p:cBhvr>
                                      <p:tavLst>
                                        <p:tav tm="0">
                                          <p:val>
                                            <p:strVal val="#ppt_h"/>
                                          </p:val>
                                        </p:tav>
                                        <p:tav tm="100000">
                                          <p:val>
                                            <p:strVal val="#ppt_h"/>
                                          </p:val>
                                        </p:tav>
                                      </p:tavLst>
                                    </p:anim>
                                  </p:childTnLst>
                                </p:cTn>
                              </p:par>
                              <p:par>
                                <p:cTn id="154" presetID="17" presetClass="entr" presetSubtype="1" fill="hold" nodeType="withEffect">
                                  <p:stCondLst>
                                    <p:cond delay="0"/>
                                  </p:stCondLst>
                                  <p:childTnLst>
                                    <p:set>
                                      <p:cBhvr>
                                        <p:cTn id="155" dur="1" fill="hold">
                                          <p:stCondLst>
                                            <p:cond delay="0"/>
                                          </p:stCondLst>
                                        </p:cTn>
                                        <p:tgtEl>
                                          <p:spTgt spid="76"/>
                                        </p:tgtEl>
                                        <p:attrNameLst>
                                          <p:attrName>style.visibility</p:attrName>
                                        </p:attrNameLst>
                                      </p:cBhvr>
                                      <p:to>
                                        <p:strVal val="visible"/>
                                      </p:to>
                                    </p:set>
                                    <p:anim calcmode="lin" valueType="num">
                                      <p:cBhvr>
                                        <p:cTn id="156" dur="500" fill="hold"/>
                                        <p:tgtEl>
                                          <p:spTgt spid="76"/>
                                        </p:tgtEl>
                                        <p:attrNameLst>
                                          <p:attrName>ppt_x</p:attrName>
                                        </p:attrNameLst>
                                      </p:cBhvr>
                                      <p:tavLst>
                                        <p:tav tm="0">
                                          <p:val>
                                            <p:strVal val="#ppt_x"/>
                                          </p:val>
                                        </p:tav>
                                        <p:tav tm="100000">
                                          <p:val>
                                            <p:strVal val="#ppt_x"/>
                                          </p:val>
                                        </p:tav>
                                      </p:tavLst>
                                    </p:anim>
                                    <p:anim calcmode="lin" valueType="num">
                                      <p:cBhvr>
                                        <p:cTn id="157" dur="500" fill="hold"/>
                                        <p:tgtEl>
                                          <p:spTgt spid="76"/>
                                        </p:tgtEl>
                                        <p:attrNameLst>
                                          <p:attrName>ppt_y</p:attrName>
                                        </p:attrNameLst>
                                      </p:cBhvr>
                                      <p:tavLst>
                                        <p:tav tm="0">
                                          <p:val>
                                            <p:strVal val="#ppt_y-#ppt_h/2"/>
                                          </p:val>
                                        </p:tav>
                                        <p:tav tm="100000">
                                          <p:val>
                                            <p:strVal val="#ppt_y"/>
                                          </p:val>
                                        </p:tav>
                                      </p:tavLst>
                                    </p:anim>
                                    <p:anim calcmode="lin" valueType="num">
                                      <p:cBhvr>
                                        <p:cTn id="158" dur="500" fill="hold"/>
                                        <p:tgtEl>
                                          <p:spTgt spid="76"/>
                                        </p:tgtEl>
                                        <p:attrNameLst>
                                          <p:attrName>ppt_w</p:attrName>
                                        </p:attrNameLst>
                                      </p:cBhvr>
                                      <p:tavLst>
                                        <p:tav tm="0">
                                          <p:val>
                                            <p:strVal val="#ppt_w"/>
                                          </p:val>
                                        </p:tav>
                                        <p:tav tm="100000">
                                          <p:val>
                                            <p:strVal val="#ppt_w"/>
                                          </p:val>
                                        </p:tav>
                                      </p:tavLst>
                                    </p:anim>
                                    <p:anim calcmode="lin" valueType="num">
                                      <p:cBhvr>
                                        <p:cTn id="159" dur="500" fill="hold"/>
                                        <p:tgtEl>
                                          <p:spTgt spid="76"/>
                                        </p:tgtEl>
                                        <p:attrNameLst>
                                          <p:attrName>ppt_h</p:attrName>
                                        </p:attrNameLst>
                                      </p:cBhvr>
                                      <p:tavLst>
                                        <p:tav tm="0">
                                          <p:val>
                                            <p:fltVal val="0"/>
                                          </p:val>
                                        </p:tav>
                                        <p:tav tm="100000">
                                          <p:val>
                                            <p:strVal val="#ppt_h"/>
                                          </p:val>
                                        </p:tav>
                                      </p:tavLst>
                                    </p:anim>
                                  </p:childTnLst>
                                </p:cTn>
                              </p:par>
                              <p:par>
                                <p:cTn id="160" presetID="17" presetClass="entr" presetSubtype="8" fill="hold" nodeType="withEffect">
                                  <p:stCondLst>
                                    <p:cond delay="0"/>
                                  </p:stCondLst>
                                  <p:childTnLst>
                                    <p:set>
                                      <p:cBhvr>
                                        <p:cTn id="161" dur="1" fill="hold">
                                          <p:stCondLst>
                                            <p:cond delay="0"/>
                                          </p:stCondLst>
                                        </p:cTn>
                                        <p:tgtEl>
                                          <p:spTgt spid="78"/>
                                        </p:tgtEl>
                                        <p:attrNameLst>
                                          <p:attrName>style.visibility</p:attrName>
                                        </p:attrNameLst>
                                      </p:cBhvr>
                                      <p:to>
                                        <p:strVal val="visible"/>
                                      </p:to>
                                    </p:set>
                                    <p:anim calcmode="lin" valueType="num">
                                      <p:cBhvr>
                                        <p:cTn id="162" dur="500" fill="hold"/>
                                        <p:tgtEl>
                                          <p:spTgt spid="78"/>
                                        </p:tgtEl>
                                        <p:attrNameLst>
                                          <p:attrName>ppt_x</p:attrName>
                                        </p:attrNameLst>
                                      </p:cBhvr>
                                      <p:tavLst>
                                        <p:tav tm="0">
                                          <p:val>
                                            <p:strVal val="#ppt_x-#ppt_w/2"/>
                                          </p:val>
                                        </p:tav>
                                        <p:tav tm="100000">
                                          <p:val>
                                            <p:strVal val="#ppt_x"/>
                                          </p:val>
                                        </p:tav>
                                      </p:tavLst>
                                    </p:anim>
                                    <p:anim calcmode="lin" valueType="num">
                                      <p:cBhvr>
                                        <p:cTn id="163" dur="500" fill="hold"/>
                                        <p:tgtEl>
                                          <p:spTgt spid="78"/>
                                        </p:tgtEl>
                                        <p:attrNameLst>
                                          <p:attrName>ppt_y</p:attrName>
                                        </p:attrNameLst>
                                      </p:cBhvr>
                                      <p:tavLst>
                                        <p:tav tm="0">
                                          <p:val>
                                            <p:strVal val="#ppt_y"/>
                                          </p:val>
                                        </p:tav>
                                        <p:tav tm="100000">
                                          <p:val>
                                            <p:strVal val="#ppt_y"/>
                                          </p:val>
                                        </p:tav>
                                      </p:tavLst>
                                    </p:anim>
                                    <p:anim calcmode="lin" valueType="num">
                                      <p:cBhvr>
                                        <p:cTn id="164" dur="500" fill="hold"/>
                                        <p:tgtEl>
                                          <p:spTgt spid="78"/>
                                        </p:tgtEl>
                                        <p:attrNameLst>
                                          <p:attrName>ppt_w</p:attrName>
                                        </p:attrNameLst>
                                      </p:cBhvr>
                                      <p:tavLst>
                                        <p:tav tm="0">
                                          <p:val>
                                            <p:fltVal val="0"/>
                                          </p:val>
                                        </p:tav>
                                        <p:tav tm="100000">
                                          <p:val>
                                            <p:strVal val="#ppt_w"/>
                                          </p:val>
                                        </p:tav>
                                      </p:tavLst>
                                    </p:anim>
                                    <p:anim calcmode="lin" valueType="num">
                                      <p:cBhvr>
                                        <p:cTn id="165" dur="500" fill="hold"/>
                                        <p:tgtEl>
                                          <p:spTgt spid="78"/>
                                        </p:tgtEl>
                                        <p:attrNameLst>
                                          <p:attrName>ppt_h</p:attrName>
                                        </p:attrNameLst>
                                      </p:cBhvr>
                                      <p:tavLst>
                                        <p:tav tm="0">
                                          <p:val>
                                            <p:strVal val="#ppt_h"/>
                                          </p:val>
                                        </p:tav>
                                        <p:tav tm="100000">
                                          <p:val>
                                            <p:strVal val="#ppt_h"/>
                                          </p:val>
                                        </p:tav>
                                      </p:tavLst>
                                    </p:anim>
                                  </p:childTnLst>
                                </p:cTn>
                              </p:par>
                              <p:par>
                                <p:cTn id="166" presetID="17" presetClass="entr" presetSubtype="2" fill="hold" nodeType="withEffect">
                                  <p:stCondLst>
                                    <p:cond delay="0"/>
                                  </p:stCondLst>
                                  <p:childTnLst>
                                    <p:set>
                                      <p:cBhvr>
                                        <p:cTn id="167" dur="1" fill="hold">
                                          <p:stCondLst>
                                            <p:cond delay="0"/>
                                          </p:stCondLst>
                                        </p:cTn>
                                        <p:tgtEl>
                                          <p:spTgt spid="81"/>
                                        </p:tgtEl>
                                        <p:attrNameLst>
                                          <p:attrName>style.visibility</p:attrName>
                                        </p:attrNameLst>
                                      </p:cBhvr>
                                      <p:to>
                                        <p:strVal val="visible"/>
                                      </p:to>
                                    </p:set>
                                    <p:anim calcmode="lin" valueType="num">
                                      <p:cBhvr>
                                        <p:cTn id="168" dur="500" fill="hold"/>
                                        <p:tgtEl>
                                          <p:spTgt spid="81"/>
                                        </p:tgtEl>
                                        <p:attrNameLst>
                                          <p:attrName>ppt_x</p:attrName>
                                        </p:attrNameLst>
                                      </p:cBhvr>
                                      <p:tavLst>
                                        <p:tav tm="0">
                                          <p:val>
                                            <p:strVal val="#ppt_x+#ppt_w/2"/>
                                          </p:val>
                                        </p:tav>
                                        <p:tav tm="100000">
                                          <p:val>
                                            <p:strVal val="#ppt_x"/>
                                          </p:val>
                                        </p:tav>
                                      </p:tavLst>
                                    </p:anim>
                                    <p:anim calcmode="lin" valueType="num">
                                      <p:cBhvr>
                                        <p:cTn id="169" dur="500" fill="hold"/>
                                        <p:tgtEl>
                                          <p:spTgt spid="81"/>
                                        </p:tgtEl>
                                        <p:attrNameLst>
                                          <p:attrName>ppt_y</p:attrName>
                                        </p:attrNameLst>
                                      </p:cBhvr>
                                      <p:tavLst>
                                        <p:tav tm="0">
                                          <p:val>
                                            <p:strVal val="#ppt_y"/>
                                          </p:val>
                                        </p:tav>
                                        <p:tav tm="100000">
                                          <p:val>
                                            <p:strVal val="#ppt_y"/>
                                          </p:val>
                                        </p:tav>
                                      </p:tavLst>
                                    </p:anim>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strVal val="#ppt_h"/>
                                          </p:val>
                                        </p:tav>
                                        <p:tav tm="100000">
                                          <p:val>
                                            <p:strVal val="#ppt_h"/>
                                          </p:val>
                                        </p:tav>
                                      </p:tavLst>
                                    </p:anim>
                                  </p:childTnLst>
                                </p:cTn>
                              </p:par>
                              <p:par>
                                <p:cTn id="172" presetID="17" presetClass="entr" presetSubtype="8" fill="hold" nodeType="withEffect">
                                  <p:stCondLst>
                                    <p:cond delay="0"/>
                                  </p:stCondLst>
                                  <p:childTnLst>
                                    <p:set>
                                      <p:cBhvr>
                                        <p:cTn id="173" dur="1" fill="hold">
                                          <p:stCondLst>
                                            <p:cond delay="0"/>
                                          </p:stCondLst>
                                        </p:cTn>
                                        <p:tgtEl>
                                          <p:spTgt spid="84"/>
                                        </p:tgtEl>
                                        <p:attrNameLst>
                                          <p:attrName>style.visibility</p:attrName>
                                        </p:attrNameLst>
                                      </p:cBhvr>
                                      <p:to>
                                        <p:strVal val="visible"/>
                                      </p:to>
                                    </p:set>
                                    <p:anim calcmode="lin" valueType="num">
                                      <p:cBhvr>
                                        <p:cTn id="174" dur="500" fill="hold"/>
                                        <p:tgtEl>
                                          <p:spTgt spid="84"/>
                                        </p:tgtEl>
                                        <p:attrNameLst>
                                          <p:attrName>ppt_x</p:attrName>
                                        </p:attrNameLst>
                                      </p:cBhvr>
                                      <p:tavLst>
                                        <p:tav tm="0">
                                          <p:val>
                                            <p:strVal val="#ppt_x-#ppt_w/2"/>
                                          </p:val>
                                        </p:tav>
                                        <p:tav tm="100000">
                                          <p:val>
                                            <p:strVal val="#ppt_x"/>
                                          </p:val>
                                        </p:tav>
                                      </p:tavLst>
                                    </p:anim>
                                    <p:anim calcmode="lin" valueType="num">
                                      <p:cBhvr>
                                        <p:cTn id="175" dur="500" fill="hold"/>
                                        <p:tgtEl>
                                          <p:spTgt spid="84"/>
                                        </p:tgtEl>
                                        <p:attrNameLst>
                                          <p:attrName>ppt_y</p:attrName>
                                        </p:attrNameLst>
                                      </p:cBhvr>
                                      <p:tavLst>
                                        <p:tav tm="0">
                                          <p:val>
                                            <p:strVal val="#ppt_y"/>
                                          </p:val>
                                        </p:tav>
                                        <p:tav tm="100000">
                                          <p:val>
                                            <p:strVal val="#ppt_y"/>
                                          </p:val>
                                        </p:tav>
                                      </p:tavLst>
                                    </p:anim>
                                    <p:anim calcmode="lin" valueType="num">
                                      <p:cBhvr>
                                        <p:cTn id="176" dur="500" fill="hold"/>
                                        <p:tgtEl>
                                          <p:spTgt spid="84"/>
                                        </p:tgtEl>
                                        <p:attrNameLst>
                                          <p:attrName>ppt_w</p:attrName>
                                        </p:attrNameLst>
                                      </p:cBhvr>
                                      <p:tavLst>
                                        <p:tav tm="0">
                                          <p:val>
                                            <p:fltVal val="0"/>
                                          </p:val>
                                        </p:tav>
                                        <p:tav tm="100000">
                                          <p:val>
                                            <p:strVal val="#ppt_w"/>
                                          </p:val>
                                        </p:tav>
                                      </p:tavLst>
                                    </p:anim>
                                    <p:anim calcmode="lin" valueType="num">
                                      <p:cBhvr>
                                        <p:cTn id="177" dur="500" fill="hold"/>
                                        <p:tgtEl>
                                          <p:spTgt spid="84"/>
                                        </p:tgtEl>
                                        <p:attrNameLst>
                                          <p:attrName>ppt_h</p:attrName>
                                        </p:attrNameLst>
                                      </p:cBhvr>
                                      <p:tavLst>
                                        <p:tav tm="0">
                                          <p:val>
                                            <p:strVal val="#ppt_h"/>
                                          </p:val>
                                        </p:tav>
                                        <p:tav tm="100000">
                                          <p:val>
                                            <p:strVal val="#ppt_h"/>
                                          </p:val>
                                        </p:tav>
                                      </p:tavLst>
                                    </p:anim>
                                  </p:childTnLst>
                                </p:cTn>
                              </p:par>
                              <p:par>
                                <p:cTn id="178" presetID="17" presetClass="entr" presetSubtype="2" fill="hold" nodeType="withEffect">
                                  <p:stCondLst>
                                    <p:cond delay="0"/>
                                  </p:stCondLst>
                                  <p:childTnLst>
                                    <p:set>
                                      <p:cBhvr>
                                        <p:cTn id="179" dur="1" fill="hold">
                                          <p:stCondLst>
                                            <p:cond delay="0"/>
                                          </p:stCondLst>
                                        </p:cTn>
                                        <p:tgtEl>
                                          <p:spTgt spid="86"/>
                                        </p:tgtEl>
                                        <p:attrNameLst>
                                          <p:attrName>style.visibility</p:attrName>
                                        </p:attrNameLst>
                                      </p:cBhvr>
                                      <p:to>
                                        <p:strVal val="visible"/>
                                      </p:to>
                                    </p:set>
                                    <p:anim calcmode="lin" valueType="num">
                                      <p:cBhvr>
                                        <p:cTn id="180" dur="500" fill="hold"/>
                                        <p:tgtEl>
                                          <p:spTgt spid="86"/>
                                        </p:tgtEl>
                                        <p:attrNameLst>
                                          <p:attrName>ppt_x</p:attrName>
                                        </p:attrNameLst>
                                      </p:cBhvr>
                                      <p:tavLst>
                                        <p:tav tm="0">
                                          <p:val>
                                            <p:strVal val="#ppt_x+#ppt_w/2"/>
                                          </p:val>
                                        </p:tav>
                                        <p:tav tm="100000">
                                          <p:val>
                                            <p:strVal val="#ppt_x"/>
                                          </p:val>
                                        </p:tav>
                                      </p:tavLst>
                                    </p:anim>
                                    <p:anim calcmode="lin" valueType="num">
                                      <p:cBhvr>
                                        <p:cTn id="181" dur="500" fill="hold"/>
                                        <p:tgtEl>
                                          <p:spTgt spid="86"/>
                                        </p:tgtEl>
                                        <p:attrNameLst>
                                          <p:attrName>ppt_y</p:attrName>
                                        </p:attrNameLst>
                                      </p:cBhvr>
                                      <p:tavLst>
                                        <p:tav tm="0">
                                          <p:val>
                                            <p:strVal val="#ppt_y"/>
                                          </p:val>
                                        </p:tav>
                                        <p:tav tm="100000">
                                          <p:val>
                                            <p:strVal val="#ppt_y"/>
                                          </p:val>
                                        </p:tav>
                                      </p:tavLst>
                                    </p:anim>
                                    <p:anim calcmode="lin" valueType="num">
                                      <p:cBhvr>
                                        <p:cTn id="182" dur="500" fill="hold"/>
                                        <p:tgtEl>
                                          <p:spTgt spid="86"/>
                                        </p:tgtEl>
                                        <p:attrNameLst>
                                          <p:attrName>ppt_w</p:attrName>
                                        </p:attrNameLst>
                                      </p:cBhvr>
                                      <p:tavLst>
                                        <p:tav tm="0">
                                          <p:val>
                                            <p:fltVal val="0"/>
                                          </p:val>
                                        </p:tav>
                                        <p:tav tm="100000">
                                          <p:val>
                                            <p:strVal val="#ppt_w"/>
                                          </p:val>
                                        </p:tav>
                                      </p:tavLst>
                                    </p:anim>
                                    <p:anim calcmode="lin" valueType="num">
                                      <p:cBhvr>
                                        <p:cTn id="183" dur="500" fill="hold"/>
                                        <p:tgtEl>
                                          <p:spTgt spid="86"/>
                                        </p:tgtEl>
                                        <p:attrNameLst>
                                          <p:attrName>ppt_h</p:attrName>
                                        </p:attrNameLst>
                                      </p:cBhvr>
                                      <p:tavLst>
                                        <p:tav tm="0">
                                          <p:val>
                                            <p:strVal val="#ppt_h"/>
                                          </p:val>
                                        </p:tav>
                                        <p:tav tm="100000">
                                          <p:val>
                                            <p:strVal val="#ppt_h"/>
                                          </p:val>
                                        </p:tav>
                                      </p:tavLst>
                                    </p:anim>
                                  </p:childTnLst>
                                </p:cTn>
                              </p:par>
                              <p:par>
                                <p:cTn id="184" presetID="17" presetClass="entr" presetSubtype="2" fill="hold" nodeType="withEffect">
                                  <p:stCondLst>
                                    <p:cond delay="0"/>
                                  </p:stCondLst>
                                  <p:childTnLst>
                                    <p:set>
                                      <p:cBhvr>
                                        <p:cTn id="185" dur="1" fill="hold">
                                          <p:stCondLst>
                                            <p:cond delay="0"/>
                                          </p:stCondLst>
                                        </p:cTn>
                                        <p:tgtEl>
                                          <p:spTgt spid="88"/>
                                        </p:tgtEl>
                                        <p:attrNameLst>
                                          <p:attrName>style.visibility</p:attrName>
                                        </p:attrNameLst>
                                      </p:cBhvr>
                                      <p:to>
                                        <p:strVal val="visible"/>
                                      </p:to>
                                    </p:set>
                                    <p:anim calcmode="lin" valueType="num">
                                      <p:cBhvr>
                                        <p:cTn id="186" dur="500" fill="hold"/>
                                        <p:tgtEl>
                                          <p:spTgt spid="88"/>
                                        </p:tgtEl>
                                        <p:attrNameLst>
                                          <p:attrName>ppt_x</p:attrName>
                                        </p:attrNameLst>
                                      </p:cBhvr>
                                      <p:tavLst>
                                        <p:tav tm="0">
                                          <p:val>
                                            <p:strVal val="#ppt_x+#ppt_w/2"/>
                                          </p:val>
                                        </p:tav>
                                        <p:tav tm="100000">
                                          <p:val>
                                            <p:strVal val="#ppt_x"/>
                                          </p:val>
                                        </p:tav>
                                      </p:tavLst>
                                    </p:anim>
                                    <p:anim calcmode="lin" valueType="num">
                                      <p:cBhvr>
                                        <p:cTn id="187" dur="500" fill="hold"/>
                                        <p:tgtEl>
                                          <p:spTgt spid="88"/>
                                        </p:tgtEl>
                                        <p:attrNameLst>
                                          <p:attrName>ppt_y</p:attrName>
                                        </p:attrNameLst>
                                      </p:cBhvr>
                                      <p:tavLst>
                                        <p:tav tm="0">
                                          <p:val>
                                            <p:strVal val="#ppt_y"/>
                                          </p:val>
                                        </p:tav>
                                        <p:tav tm="100000">
                                          <p:val>
                                            <p:strVal val="#ppt_y"/>
                                          </p:val>
                                        </p:tav>
                                      </p:tavLst>
                                    </p:anim>
                                    <p:anim calcmode="lin" valueType="num">
                                      <p:cBhvr>
                                        <p:cTn id="188" dur="500" fill="hold"/>
                                        <p:tgtEl>
                                          <p:spTgt spid="88"/>
                                        </p:tgtEl>
                                        <p:attrNameLst>
                                          <p:attrName>ppt_w</p:attrName>
                                        </p:attrNameLst>
                                      </p:cBhvr>
                                      <p:tavLst>
                                        <p:tav tm="0">
                                          <p:val>
                                            <p:fltVal val="0"/>
                                          </p:val>
                                        </p:tav>
                                        <p:tav tm="100000">
                                          <p:val>
                                            <p:strVal val="#ppt_w"/>
                                          </p:val>
                                        </p:tav>
                                      </p:tavLst>
                                    </p:anim>
                                    <p:anim calcmode="lin" valueType="num">
                                      <p:cBhvr>
                                        <p:cTn id="189" dur="500" fill="hold"/>
                                        <p:tgtEl>
                                          <p:spTgt spid="88"/>
                                        </p:tgtEl>
                                        <p:attrNameLst>
                                          <p:attrName>ppt_h</p:attrName>
                                        </p:attrNameLst>
                                      </p:cBhvr>
                                      <p:tavLst>
                                        <p:tav tm="0">
                                          <p:val>
                                            <p:strVal val="#ppt_h"/>
                                          </p:val>
                                        </p:tav>
                                        <p:tav tm="100000">
                                          <p:val>
                                            <p:strVal val="#ppt_h"/>
                                          </p:val>
                                        </p:tav>
                                      </p:tavLst>
                                    </p:anim>
                                  </p:childTnLst>
                                </p:cTn>
                              </p:par>
                              <p:par>
                                <p:cTn id="190" presetID="17" presetClass="entr" presetSubtype="8" fill="hold" nodeType="withEffect">
                                  <p:stCondLst>
                                    <p:cond delay="0"/>
                                  </p:stCondLst>
                                  <p:childTnLst>
                                    <p:set>
                                      <p:cBhvr>
                                        <p:cTn id="191" dur="1" fill="hold">
                                          <p:stCondLst>
                                            <p:cond delay="0"/>
                                          </p:stCondLst>
                                        </p:cTn>
                                        <p:tgtEl>
                                          <p:spTgt spid="90"/>
                                        </p:tgtEl>
                                        <p:attrNameLst>
                                          <p:attrName>style.visibility</p:attrName>
                                        </p:attrNameLst>
                                      </p:cBhvr>
                                      <p:to>
                                        <p:strVal val="visible"/>
                                      </p:to>
                                    </p:set>
                                    <p:anim calcmode="lin" valueType="num">
                                      <p:cBhvr>
                                        <p:cTn id="192" dur="500" fill="hold"/>
                                        <p:tgtEl>
                                          <p:spTgt spid="90"/>
                                        </p:tgtEl>
                                        <p:attrNameLst>
                                          <p:attrName>ppt_x</p:attrName>
                                        </p:attrNameLst>
                                      </p:cBhvr>
                                      <p:tavLst>
                                        <p:tav tm="0">
                                          <p:val>
                                            <p:strVal val="#ppt_x-#ppt_w/2"/>
                                          </p:val>
                                        </p:tav>
                                        <p:tav tm="100000">
                                          <p:val>
                                            <p:strVal val="#ppt_x"/>
                                          </p:val>
                                        </p:tav>
                                      </p:tavLst>
                                    </p:anim>
                                    <p:anim calcmode="lin" valueType="num">
                                      <p:cBhvr>
                                        <p:cTn id="193" dur="500" fill="hold"/>
                                        <p:tgtEl>
                                          <p:spTgt spid="90"/>
                                        </p:tgtEl>
                                        <p:attrNameLst>
                                          <p:attrName>ppt_y</p:attrName>
                                        </p:attrNameLst>
                                      </p:cBhvr>
                                      <p:tavLst>
                                        <p:tav tm="0">
                                          <p:val>
                                            <p:strVal val="#ppt_y"/>
                                          </p:val>
                                        </p:tav>
                                        <p:tav tm="100000">
                                          <p:val>
                                            <p:strVal val="#ppt_y"/>
                                          </p:val>
                                        </p:tav>
                                      </p:tavLst>
                                    </p:anim>
                                    <p:anim calcmode="lin" valueType="num">
                                      <p:cBhvr>
                                        <p:cTn id="194" dur="500" fill="hold"/>
                                        <p:tgtEl>
                                          <p:spTgt spid="90"/>
                                        </p:tgtEl>
                                        <p:attrNameLst>
                                          <p:attrName>ppt_w</p:attrName>
                                        </p:attrNameLst>
                                      </p:cBhvr>
                                      <p:tavLst>
                                        <p:tav tm="0">
                                          <p:val>
                                            <p:fltVal val="0"/>
                                          </p:val>
                                        </p:tav>
                                        <p:tav tm="100000">
                                          <p:val>
                                            <p:strVal val="#ppt_w"/>
                                          </p:val>
                                        </p:tav>
                                      </p:tavLst>
                                    </p:anim>
                                    <p:anim calcmode="lin" valueType="num">
                                      <p:cBhvr>
                                        <p:cTn id="195" dur="500" fill="hold"/>
                                        <p:tgtEl>
                                          <p:spTgt spid="90"/>
                                        </p:tgtEl>
                                        <p:attrNameLst>
                                          <p:attrName>ppt_h</p:attrName>
                                        </p:attrNameLst>
                                      </p:cBhvr>
                                      <p:tavLst>
                                        <p:tav tm="0">
                                          <p:val>
                                            <p:strVal val="#ppt_h"/>
                                          </p:val>
                                        </p:tav>
                                        <p:tav tm="100000">
                                          <p:val>
                                            <p:strVal val="#ppt_h"/>
                                          </p:val>
                                        </p:tav>
                                      </p:tavLst>
                                    </p:anim>
                                  </p:childTnLst>
                                </p:cTn>
                              </p:par>
                              <p:par>
                                <p:cTn id="196" presetID="17" presetClass="entr" presetSubtype="2" fill="hold" nodeType="withEffect">
                                  <p:stCondLst>
                                    <p:cond delay="0"/>
                                  </p:stCondLst>
                                  <p:childTnLst>
                                    <p:set>
                                      <p:cBhvr>
                                        <p:cTn id="197" dur="1" fill="hold">
                                          <p:stCondLst>
                                            <p:cond delay="0"/>
                                          </p:stCondLst>
                                        </p:cTn>
                                        <p:tgtEl>
                                          <p:spTgt spid="93"/>
                                        </p:tgtEl>
                                        <p:attrNameLst>
                                          <p:attrName>style.visibility</p:attrName>
                                        </p:attrNameLst>
                                      </p:cBhvr>
                                      <p:to>
                                        <p:strVal val="visible"/>
                                      </p:to>
                                    </p:set>
                                    <p:anim calcmode="lin" valueType="num">
                                      <p:cBhvr>
                                        <p:cTn id="198" dur="500" fill="hold"/>
                                        <p:tgtEl>
                                          <p:spTgt spid="93"/>
                                        </p:tgtEl>
                                        <p:attrNameLst>
                                          <p:attrName>ppt_x</p:attrName>
                                        </p:attrNameLst>
                                      </p:cBhvr>
                                      <p:tavLst>
                                        <p:tav tm="0">
                                          <p:val>
                                            <p:strVal val="#ppt_x+#ppt_w/2"/>
                                          </p:val>
                                        </p:tav>
                                        <p:tav tm="100000">
                                          <p:val>
                                            <p:strVal val="#ppt_x"/>
                                          </p:val>
                                        </p:tav>
                                      </p:tavLst>
                                    </p:anim>
                                    <p:anim calcmode="lin" valueType="num">
                                      <p:cBhvr>
                                        <p:cTn id="199" dur="500" fill="hold"/>
                                        <p:tgtEl>
                                          <p:spTgt spid="93"/>
                                        </p:tgtEl>
                                        <p:attrNameLst>
                                          <p:attrName>ppt_y</p:attrName>
                                        </p:attrNameLst>
                                      </p:cBhvr>
                                      <p:tavLst>
                                        <p:tav tm="0">
                                          <p:val>
                                            <p:strVal val="#ppt_y"/>
                                          </p:val>
                                        </p:tav>
                                        <p:tav tm="100000">
                                          <p:val>
                                            <p:strVal val="#ppt_y"/>
                                          </p:val>
                                        </p:tav>
                                      </p:tavLst>
                                    </p:anim>
                                    <p:anim calcmode="lin" valueType="num">
                                      <p:cBhvr>
                                        <p:cTn id="200" dur="500" fill="hold"/>
                                        <p:tgtEl>
                                          <p:spTgt spid="93"/>
                                        </p:tgtEl>
                                        <p:attrNameLst>
                                          <p:attrName>ppt_w</p:attrName>
                                        </p:attrNameLst>
                                      </p:cBhvr>
                                      <p:tavLst>
                                        <p:tav tm="0">
                                          <p:val>
                                            <p:fltVal val="0"/>
                                          </p:val>
                                        </p:tav>
                                        <p:tav tm="100000">
                                          <p:val>
                                            <p:strVal val="#ppt_w"/>
                                          </p:val>
                                        </p:tav>
                                      </p:tavLst>
                                    </p:anim>
                                    <p:anim calcmode="lin" valueType="num">
                                      <p:cBhvr>
                                        <p:cTn id="201" dur="500" fill="hold"/>
                                        <p:tgtEl>
                                          <p:spTgt spid="93"/>
                                        </p:tgtEl>
                                        <p:attrNameLst>
                                          <p:attrName>ppt_h</p:attrName>
                                        </p:attrNameLst>
                                      </p:cBhvr>
                                      <p:tavLst>
                                        <p:tav tm="0">
                                          <p:val>
                                            <p:strVal val="#ppt_h"/>
                                          </p:val>
                                        </p:tav>
                                        <p:tav tm="100000">
                                          <p:val>
                                            <p:strVal val="#ppt_h"/>
                                          </p:val>
                                        </p:tav>
                                      </p:tavLst>
                                    </p:anim>
                                  </p:childTnLst>
                                </p:cTn>
                              </p:par>
                              <p:par>
                                <p:cTn id="202" presetID="17" presetClass="entr" presetSubtype="2" fill="hold" nodeType="withEffect">
                                  <p:stCondLst>
                                    <p:cond delay="0"/>
                                  </p:stCondLst>
                                  <p:childTnLst>
                                    <p:set>
                                      <p:cBhvr>
                                        <p:cTn id="203" dur="1" fill="hold">
                                          <p:stCondLst>
                                            <p:cond delay="0"/>
                                          </p:stCondLst>
                                        </p:cTn>
                                        <p:tgtEl>
                                          <p:spTgt spid="95"/>
                                        </p:tgtEl>
                                        <p:attrNameLst>
                                          <p:attrName>style.visibility</p:attrName>
                                        </p:attrNameLst>
                                      </p:cBhvr>
                                      <p:to>
                                        <p:strVal val="visible"/>
                                      </p:to>
                                    </p:set>
                                    <p:anim calcmode="lin" valueType="num">
                                      <p:cBhvr>
                                        <p:cTn id="204" dur="500" fill="hold"/>
                                        <p:tgtEl>
                                          <p:spTgt spid="95"/>
                                        </p:tgtEl>
                                        <p:attrNameLst>
                                          <p:attrName>ppt_x</p:attrName>
                                        </p:attrNameLst>
                                      </p:cBhvr>
                                      <p:tavLst>
                                        <p:tav tm="0">
                                          <p:val>
                                            <p:strVal val="#ppt_x+#ppt_w/2"/>
                                          </p:val>
                                        </p:tav>
                                        <p:tav tm="100000">
                                          <p:val>
                                            <p:strVal val="#ppt_x"/>
                                          </p:val>
                                        </p:tav>
                                      </p:tavLst>
                                    </p:anim>
                                    <p:anim calcmode="lin" valueType="num">
                                      <p:cBhvr>
                                        <p:cTn id="205" dur="500" fill="hold"/>
                                        <p:tgtEl>
                                          <p:spTgt spid="95"/>
                                        </p:tgtEl>
                                        <p:attrNameLst>
                                          <p:attrName>ppt_y</p:attrName>
                                        </p:attrNameLst>
                                      </p:cBhvr>
                                      <p:tavLst>
                                        <p:tav tm="0">
                                          <p:val>
                                            <p:strVal val="#ppt_y"/>
                                          </p:val>
                                        </p:tav>
                                        <p:tav tm="100000">
                                          <p:val>
                                            <p:strVal val="#ppt_y"/>
                                          </p:val>
                                        </p:tav>
                                      </p:tavLst>
                                    </p:anim>
                                    <p:anim calcmode="lin" valueType="num">
                                      <p:cBhvr>
                                        <p:cTn id="206" dur="500" fill="hold"/>
                                        <p:tgtEl>
                                          <p:spTgt spid="95"/>
                                        </p:tgtEl>
                                        <p:attrNameLst>
                                          <p:attrName>ppt_w</p:attrName>
                                        </p:attrNameLst>
                                      </p:cBhvr>
                                      <p:tavLst>
                                        <p:tav tm="0">
                                          <p:val>
                                            <p:fltVal val="0"/>
                                          </p:val>
                                        </p:tav>
                                        <p:tav tm="100000">
                                          <p:val>
                                            <p:strVal val="#ppt_w"/>
                                          </p:val>
                                        </p:tav>
                                      </p:tavLst>
                                    </p:anim>
                                    <p:anim calcmode="lin" valueType="num">
                                      <p:cBhvr>
                                        <p:cTn id="207" dur="500" fill="hold"/>
                                        <p:tgtEl>
                                          <p:spTgt spid="95"/>
                                        </p:tgtEl>
                                        <p:attrNameLst>
                                          <p:attrName>ppt_h</p:attrName>
                                        </p:attrNameLst>
                                      </p:cBhvr>
                                      <p:tavLst>
                                        <p:tav tm="0">
                                          <p:val>
                                            <p:strVal val="#ppt_h"/>
                                          </p:val>
                                        </p:tav>
                                        <p:tav tm="100000">
                                          <p:val>
                                            <p:strVal val="#ppt_h"/>
                                          </p:val>
                                        </p:tav>
                                      </p:tavLst>
                                    </p:anim>
                                  </p:childTnLst>
                                </p:cTn>
                              </p:par>
                              <p:par>
                                <p:cTn id="208" presetID="17" presetClass="entr" presetSubtype="2" fill="hold" nodeType="withEffect">
                                  <p:stCondLst>
                                    <p:cond delay="0"/>
                                  </p:stCondLst>
                                  <p:childTnLst>
                                    <p:set>
                                      <p:cBhvr>
                                        <p:cTn id="209" dur="1" fill="hold">
                                          <p:stCondLst>
                                            <p:cond delay="0"/>
                                          </p:stCondLst>
                                        </p:cTn>
                                        <p:tgtEl>
                                          <p:spTgt spid="97"/>
                                        </p:tgtEl>
                                        <p:attrNameLst>
                                          <p:attrName>style.visibility</p:attrName>
                                        </p:attrNameLst>
                                      </p:cBhvr>
                                      <p:to>
                                        <p:strVal val="visible"/>
                                      </p:to>
                                    </p:set>
                                    <p:anim calcmode="lin" valueType="num">
                                      <p:cBhvr>
                                        <p:cTn id="210" dur="500" fill="hold"/>
                                        <p:tgtEl>
                                          <p:spTgt spid="97"/>
                                        </p:tgtEl>
                                        <p:attrNameLst>
                                          <p:attrName>ppt_x</p:attrName>
                                        </p:attrNameLst>
                                      </p:cBhvr>
                                      <p:tavLst>
                                        <p:tav tm="0">
                                          <p:val>
                                            <p:strVal val="#ppt_x+#ppt_w/2"/>
                                          </p:val>
                                        </p:tav>
                                        <p:tav tm="100000">
                                          <p:val>
                                            <p:strVal val="#ppt_x"/>
                                          </p:val>
                                        </p:tav>
                                      </p:tavLst>
                                    </p:anim>
                                    <p:anim calcmode="lin" valueType="num">
                                      <p:cBhvr>
                                        <p:cTn id="211" dur="500" fill="hold"/>
                                        <p:tgtEl>
                                          <p:spTgt spid="97"/>
                                        </p:tgtEl>
                                        <p:attrNameLst>
                                          <p:attrName>ppt_y</p:attrName>
                                        </p:attrNameLst>
                                      </p:cBhvr>
                                      <p:tavLst>
                                        <p:tav tm="0">
                                          <p:val>
                                            <p:strVal val="#ppt_y"/>
                                          </p:val>
                                        </p:tav>
                                        <p:tav tm="100000">
                                          <p:val>
                                            <p:strVal val="#ppt_y"/>
                                          </p:val>
                                        </p:tav>
                                      </p:tavLst>
                                    </p:anim>
                                    <p:anim calcmode="lin" valueType="num">
                                      <p:cBhvr>
                                        <p:cTn id="212" dur="500" fill="hold"/>
                                        <p:tgtEl>
                                          <p:spTgt spid="97"/>
                                        </p:tgtEl>
                                        <p:attrNameLst>
                                          <p:attrName>ppt_w</p:attrName>
                                        </p:attrNameLst>
                                      </p:cBhvr>
                                      <p:tavLst>
                                        <p:tav tm="0">
                                          <p:val>
                                            <p:fltVal val="0"/>
                                          </p:val>
                                        </p:tav>
                                        <p:tav tm="100000">
                                          <p:val>
                                            <p:strVal val="#ppt_w"/>
                                          </p:val>
                                        </p:tav>
                                      </p:tavLst>
                                    </p:anim>
                                    <p:anim calcmode="lin" valueType="num">
                                      <p:cBhvr>
                                        <p:cTn id="213" dur="500" fill="hold"/>
                                        <p:tgtEl>
                                          <p:spTgt spid="97"/>
                                        </p:tgtEl>
                                        <p:attrNameLst>
                                          <p:attrName>ppt_h</p:attrName>
                                        </p:attrNameLst>
                                      </p:cBhvr>
                                      <p:tavLst>
                                        <p:tav tm="0">
                                          <p:val>
                                            <p:strVal val="#ppt_h"/>
                                          </p:val>
                                        </p:tav>
                                        <p:tav tm="100000">
                                          <p:val>
                                            <p:strVal val="#ppt_h"/>
                                          </p:val>
                                        </p:tav>
                                      </p:tavLst>
                                    </p:anim>
                                  </p:childTnLst>
                                </p:cTn>
                              </p:par>
                              <p:par>
                                <p:cTn id="214" presetID="10" presetClass="entr" presetSubtype="0" fill="hold" nodeType="withEffect">
                                  <p:stCondLst>
                                    <p:cond delay="0"/>
                                  </p:stCondLst>
                                  <p:childTnLst>
                                    <p:set>
                                      <p:cBhvr>
                                        <p:cTn id="215" dur="1" fill="hold">
                                          <p:stCondLst>
                                            <p:cond delay="0"/>
                                          </p:stCondLst>
                                        </p:cTn>
                                        <p:tgtEl>
                                          <p:spTgt spid="34"/>
                                        </p:tgtEl>
                                        <p:attrNameLst>
                                          <p:attrName>style.visibility</p:attrName>
                                        </p:attrNameLst>
                                      </p:cBhvr>
                                      <p:to>
                                        <p:strVal val="visible"/>
                                      </p:to>
                                    </p:set>
                                    <p:animEffect transition="in" filter="fade">
                                      <p:cBhvr>
                                        <p:cTn id="216" dur="1000"/>
                                        <p:tgtEl>
                                          <p:spTgt spid="34"/>
                                        </p:tgtEl>
                                      </p:cBhvr>
                                    </p:animEffect>
                                  </p:childTnLst>
                                </p:cTn>
                              </p:par>
                              <p:par>
                                <p:cTn id="217" presetID="10" presetClass="entr" presetSubtype="0" fill="hold" nodeType="withEffect">
                                  <p:stCondLst>
                                    <p:cond delay="0"/>
                                  </p:stCondLst>
                                  <p:childTnLst>
                                    <p:set>
                                      <p:cBhvr>
                                        <p:cTn id="218" dur="1" fill="hold">
                                          <p:stCondLst>
                                            <p:cond delay="0"/>
                                          </p:stCondLst>
                                        </p:cTn>
                                        <p:tgtEl>
                                          <p:spTgt spid="35"/>
                                        </p:tgtEl>
                                        <p:attrNameLst>
                                          <p:attrName>style.visibility</p:attrName>
                                        </p:attrNameLst>
                                      </p:cBhvr>
                                      <p:to>
                                        <p:strVal val="visible"/>
                                      </p:to>
                                    </p:set>
                                    <p:animEffect transition="in" filter="fade">
                                      <p:cBhvr>
                                        <p:cTn id="219" dur="1000"/>
                                        <p:tgtEl>
                                          <p:spTgt spid="35"/>
                                        </p:tgtEl>
                                      </p:cBhvr>
                                    </p:animEffect>
                                  </p:childTnLst>
                                </p:cTn>
                              </p:par>
                              <p:par>
                                <p:cTn id="220" presetID="10" presetClass="entr" presetSubtype="0" fill="hold" nodeType="withEffect">
                                  <p:stCondLst>
                                    <p:cond delay="0"/>
                                  </p:stCondLst>
                                  <p:childTnLst>
                                    <p:set>
                                      <p:cBhvr>
                                        <p:cTn id="221" dur="1" fill="hold">
                                          <p:stCondLst>
                                            <p:cond delay="0"/>
                                          </p:stCondLst>
                                        </p:cTn>
                                        <p:tgtEl>
                                          <p:spTgt spid="36"/>
                                        </p:tgtEl>
                                        <p:attrNameLst>
                                          <p:attrName>style.visibility</p:attrName>
                                        </p:attrNameLst>
                                      </p:cBhvr>
                                      <p:to>
                                        <p:strVal val="visible"/>
                                      </p:to>
                                    </p:set>
                                    <p:animEffect transition="in" filter="fade">
                                      <p:cBhvr>
                                        <p:cTn id="222" dur="1000"/>
                                        <p:tgtEl>
                                          <p:spTgt spid="36"/>
                                        </p:tgtEl>
                                      </p:cBhvr>
                                    </p:animEffect>
                                  </p:childTnLst>
                                </p:cTn>
                              </p:par>
                            </p:childTnLst>
                          </p:cTn>
                        </p:par>
                        <p:par>
                          <p:cTn id="223" fill="hold">
                            <p:stCondLst>
                              <p:cond delay="8800"/>
                            </p:stCondLst>
                            <p:childTnLst>
                              <p:par>
                                <p:cTn id="224" presetID="10" presetClass="entr" presetSubtype="0" fill="hold" grpId="0" nodeType="afterEffect">
                                  <p:stCondLst>
                                    <p:cond delay="0"/>
                                  </p:stCondLst>
                                  <p:childTnLst>
                                    <p:set>
                                      <p:cBhvr>
                                        <p:cTn id="225" dur="1" fill="hold">
                                          <p:stCondLst>
                                            <p:cond delay="0"/>
                                          </p:stCondLst>
                                        </p:cTn>
                                        <p:tgtEl>
                                          <p:spTgt spid="113"/>
                                        </p:tgtEl>
                                        <p:attrNameLst>
                                          <p:attrName>style.visibility</p:attrName>
                                        </p:attrNameLst>
                                      </p:cBhvr>
                                      <p:to>
                                        <p:strVal val="visible"/>
                                      </p:to>
                                    </p:set>
                                    <p:animEffect transition="in" filter="fade">
                                      <p:cBhvr>
                                        <p:cTn id="226" dur="1000"/>
                                        <p:tgtEl>
                                          <p:spTgt spid="113"/>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117"/>
                                        </p:tgtEl>
                                        <p:attrNameLst>
                                          <p:attrName>style.visibility</p:attrName>
                                        </p:attrNameLst>
                                      </p:cBhvr>
                                      <p:to>
                                        <p:strVal val="visible"/>
                                      </p:to>
                                    </p:set>
                                    <p:animEffect transition="in" filter="fade">
                                      <p:cBhvr>
                                        <p:cTn id="229" dur="1000"/>
                                        <p:tgtEl>
                                          <p:spTgt spid="117"/>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119"/>
                                        </p:tgtEl>
                                        <p:attrNameLst>
                                          <p:attrName>style.visibility</p:attrName>
                                        </p:attrNameLst>
                                      </p:cBhvr>
                                      <p:to>
                                        <p:strVal val="visible"/>
                                      </p:to>
                                    </p:set>
                                    <p:animEffect transition="in" filter="fade">
                                      <p:cBhvr>
                                        <p:cTn id="232" dur="1000"/>
                                        <p:tgtEl>
                                          <p:spTgt spid="119"/>
                                        </p:tgtEl>
                                      </p:cBhvr>
                                    </p:animEffect>
                                  </p:childTnLst>
                                </p:cTn>
                              </p:par>
                            </p:childTnLst>
                          </p:cTn>
                        </p:par>
                        <p:par>
                          <p:cTn id="233" fill="hold">
                            <p:stCondLst>
                              <p:cond delay="9800"/>
                            </p:stCondLst>
                            <p:childTnLst>
                              <p:par>
                                <p:cTn id="234" presetID="10" presetClass="entr" presetSubtype="0" fill="hold" nodeType="afterEffect">
                                  <p:stCondLst>
                                    <p:cond delay="0"/>
                                  </p:stCondLst>
                                  <p:childTnLst>
                                    <p:set>
                                      <p:cBhvr>
                                        <p:cTn id="235" dur="1" fill="hold">
                                          <p:stCondLst>
                                            <p:cond delay="0"/>
                                          </p:stCondLst>
                                        </p:cTn>
                                        <p:tgtEl>
                                          <p:spTgt spid="12"/>
                                        </p:tgtEl>
                                        <p:attrNameLst>
                                          <p:attrName>style.visibility</p:attrName>
                                        </p:attrNameLst>
                                      </p:cBhvr>
                                      <p:to>
                                        <p:strVal val="visible"/>
                                      </p:to>
                                    </p:set>
                                    <p:animEffect transition="in" filter="fade">
                                      <p:cBhvr>
                                        <p:cTn id="236" dur="1000"/>
                                        <p:tgtEl>
                                          <p:spTgt spid="12"/>
                                        </p:tgtEl>
                                      </p:cBhvr>
                                    </p:animEffect>
                                  </p:childTnLst>
                                </p:cTn>
                              </p:par>
                              <p:par>
                                <p:cTn id="237" presetID="10" presetClass="entr" presetSubtype="0" fill="hold" nodeType="withEffect">
                                  <p:stCondLst>
                                    <p:cond delay="0"/>
                                  </p:stCondLst>
                                  <p:childTnLst>
                                    <p:set>
                                      <p:cBhvr>
                                        <p:cTn id="238" dur="1" fill="hold">
                                          <p:stCondLst>
                                            <p:cond delay="0"/>
                                          </p:stCondLst>
                                        </p:cTn>
                                        <p:tgtEl>
                                          <p:spTgt spid="115"/>
                                        </p:tgtEl>
                                        <p:attrNameLst>
                                          <p:attrName>style.visibility</p:attrName>
                                        </p:attrNameLst>
                                      </p:cBhvr>
                                      <p:to>
                                        <p:strVal val="visible"/>
                                      </p:to>
                                    </p:set>
                                    <p:animEffect transition="in" filter="fade">
                                      <p:cBhvr>
                                        <p:cTn id="239" dur="1000"/>
                                        <p:tgtEl>
                                          <p:spTgt spid="115"/>
                                        </p:tgtEl>
                                      </p:cBhvr>
                                    </p:animEffect>
                                  </p:childTnLst>
                                </p:cTn>
                              </p:par>
                              <p:par>
                                <p:cTn id="240" presetID="10" presetClass="entr" presetSubtype="0" fill="hold" nodeType="withEffect">
                                  <p:stCondLst>
                                    <p:cond delay="0"/>
                                  </p:stCondLst>
                                  <p:childTnLst>
                                    <p:set>
                                      <p:cBhvr>
                                        <p:cTn id="241" dur="1" fill="hold">
                                          <p:stCondLst>
                                            <p:cond delay="0"/>
                                          </p:stCondLst>
                                        </p:cTn>
                                        <p:tgtEl>
                                          <p:spTgt spid="116"/>
                                        </p:tgtEl>
                                        <p:attrNameLst>
                                          <p:attrName>style.visibility</p:attrName>
                                        </p:attrNameLst>
                                      </p:cBhvr>
                                      <p:to>
                                        <p:strVal val="visible"/>
                                      </p:to>
                                    </p:set>
                                    <p:animEffect transition="in" filter="fade">
                                      <p:cBhvr>
                                        <p:cTn id="242" dur="1000"/>
                                        <p:tgtEl>
                                          <p:spTgt spid="116"/>
                                        </p:tgtEl>
                                      </p:cBhvr>
                                    </p:animEffect>
                                  </p:childTnLst>
                                </p:cTn>
                              </p:par>
                            </p:childTnLst>
                          </p:cTn>
                        </p:par>
                        <p:par>
                          <p:cTn id="243" fill="hold">
                            <p:stCondLst>
                              <p:cond delay="10800"/>
                            </p:stCondLst>
                            <p:childTnLst>
                              <p:par>
                                <p:cTn id="244" presetID="10" presetClass="entr" presetSubtype="0" fill="hold" grpId="0" nodeType="afterEffect">
                                  <p:stCondLst>
                                    <p:cond delay="0"/>
                                  </p:stCondLst>
                                  <p:childTnLst>
                                    <p:set>
                                      <p:cBhvr>
                                        <p:cTn id="245" dur="1" fill="hold">
                                          <p:stCondLst>
                                            <p:cond delay="0"/>
                                          </p:stCondLst>
                                        </p:cTn>
                                        <p:tgtEl>
                                          <p:spTgt spid="114"/>
                                        </p:tgtEl>
                                        <p:attrNameLst>
                                          <p:attrName>style.visibility</p:attrName>
                                        </p:attrNameLst>
                                      </p:cBhvr>
                                      <p:to>
                                        <p:strVal val="visible"/>
                                      </p:to>
                                    </p:set>
                                    <p:animEffect transition="in" filter="fade">
                                      <p:cBhvr>
                                        <p:cTn id="246" dur="1000"/>
                                        <p:tgtEl>
                                          <p:spTgt spid="114"/>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118"/>
                                        </p:tgtEl>
                                        <p:attrNameLst>
                                          <p:attrName>style.visibility</p:attrName>
                                        </p:attrNameLst>
                                      </p:cBhvr>
                                      <p:to>
                                        <p:strVal val="visible"/>
                                      </p:to>
                                    </p:set>
                                    <p:animEffect transition="in" filter="fade">
                                      <p:cBhvr>
                                        <p:cTn id="249" dur="1000"/>
                                        <p:tgtEl>
                                          <p:spTgt spid="118"/>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120"/>
                                        </p:tgtEl>
                                        <p:attrNameLst>
                                          <p:attrName>style.visibility</p:attrName>
                                        </p:attrNameLst>
                                      </p:cBhvr>
                                      <p:to>
                                        <p:strVal val="visible"/>
                                      </p:to>
                                    </p:set>
                                    <p:animEffect transition="in" filter="fade">
                                      <p:cBhvr>
                                        <p:cTn id="252" dur="1000"/>
                                        <p:tgtEl>
                                          <p:spTgt spid="120"/>
                                        </p:tgtEl>
                                      </p:cBhvr>
                                    </p:animEffect>
                                  </p:childTnLst>
                                </p:cTn>
                              </p:par>
                              <p:par>
                                <p:cTn id="253" presetID="10" presetClass="entr" presetSubtype="0" fill="hold" nodeType="withEffect">
                                  <p:stCondLst>
                                    <p:cond delay="0"/>
                                  </p:stCondLst>
                                  <p:childTnLst>
                                    <p:set>
                                      <p:cBhvr>
                                        <p:cTn id="254" dur="1" fill="hold">
                                          <p:stCondLst>
                                            <p:cond delay="0"/>
                                          </p:stCondLst>
                                        </p:cTn>
                                        <p:tgtEl>
                                          <p:spTgt spid="56"/>
                                        </p:tgtEl>
                                        <p:attrNameLst>
                                          <p:attrName>style.visibility</p:attrName>
                                        </p:attrNameLst>
                                      </p:cBhvr>
                                      <p:to>
                                        <p:strVal val="visible"/>
                                      </p:to>
                                    </p:set>
                                    <p:animEffect transition="in" filter="fade">
                                      <p:cBhvr>
                                        <p:cTn id="255" dur="1000"/>
                                        <p:tgtEl>
                                          <p:spTgt spid="56"/>
                                        </p:tgtEl>
                                      </p:cBhvr>
                                    </p:animEffect>
                                  </p:childTnLst>
                                </p:cTn>
                              </p:par>
                              <p:par>
                                <p:cTn id="256" presetID="10" presetClass="entr" presetSubtype="0" fill="hold" nodeType="withEffect">
                                  <p:stCondLst>
                                    <p:cond delay="0"/>
                                  </p:stCondLst>
                                  <p:childTnLst>
                                    <p:set>
                                      <p:cBhvr>
                                        <p:cTn id="257" dur="1" fill="hold">
                                          <p:stCondLst>
                                            <p:cond delay="0"/>
                                          </p:stCondLst>
                                        </p:cTn>
                                        <p:tgtEl>
                                          <p:spTgt spid="49"/>
                                        </p:tgtEl>
                                        <p:attrNameLst>
                                          <p:attrName>style.visibility</p:attrName>
                                        </p:attrNameLst>
                                      </p:cBhvr>
                                      <p:to>
                                        <p:strVal val="visible"/>
                                      </p:to>
                                    </p:set>
                                    <p:animEffect transition="in" filter="fade">
                                      <p:cBhvr>
                                        <p:cTn id="258" dur="1000"/>
                                        <p:tgtEl>
                                          <p:spTgt spid="49"/>
                                        </p:tgtEl>
                                      </p:cBhvr>
                                    </p:animEffect>
                                  </p:childTnLst>
                                </p:cTn>
                              </p:par>
                              <p:par>
                                <p:cTn id="259" presetID="10" presetClass="entr" presetSubtype="0" fill="hold" nodeType="withEffect">
                                  <p:stCondLst>
                                    <p:cond delay="0"/>
                                  </p:stCondLst>
                                  <p:childTnLst>
                                    <p:set>
                                      <p:cBhvr>
                                        <p:cTn id="260" dur="1" fill="hold">
                                          <p:stCondLst>
                                            <p:cond delay="0"/>
                                          </p:stCondLst>
                                        </p:cTn>
                                        <p:tgtEl>
                                          <p:spTgt spid="51"/>
                                        </p:tgtEl>
                                        <p:attrNameLst>
                                          <p:attrName>style.visibility</p:attrName>
                                        </p:attrNameLst>
                                      </p:cBhvr>
                                      <p:to>
                                        <p:strVal val="visible"/>
                                      </p:to>
                                    </p:set>
                                    <p:animEffect transition="in" filter="fade">
                                      <p:cBhvr>
                                        <p:cTn id="261" dur="1000"/>
                                        <p:tgtEl>
                                          <p:spTgt spid="51"/>
                                        </p:tgtEl>
                                      </p:cBhvr>
                                    </p:animEffect>
                                  </p:childTnLst>
                                </p:cTn>
                              </p:par>
                            </p:childTnLst>
                          </p:cTn>
                        </p:par>
                        <p:par>
                          <p:cTn id="262" fill="hold">
                            <p:stCondLst>
                              <p:cond delay="11800"/>
                            </p:stCondLst>
                            <p:childTnLst>
                              <p:par>
                                <p:cTn id="263" presetID="10" presetClass="entr" presetSubtype="0" fill="hold" nodeType="afterEffect">
                                  <p:stCondLst>
                                    <p:cond delay="0"/>
                                  </p:stCondLst>
                                  <p:childTnLst>
                                    <p:set>
                                      <p:cBhvr>
                                        <p:cTn id="264" dur="1" fill="hold">
                                          <p:stCondLst>
                                            <p:cond delay="0"/>
                                          </p:stCondLst>
                                        </p:cTn>
                                        <p:tgtEl>
                                          <p:spTgt spid="22"/>
                                        </p:tgtEl>
                                        <p:attrNameLst>
                                          <p:attrName>style.visibility</p:attrName>
                                        </p:attrNameLst>
                                      </p:cBhvr>
                                      <p:to>
                                        <p:strVal val="visible"/>
                                      </p:to>
                                    </p:set>
                                    <p:animEffect transition="in" filter="fade">
                                      <p:cBhvr>
                                        <p:cTn id="265" dur="1000"/>
                                        <p:tgtEl>
                                          <p:spTgt spid="22"/>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160"/>
                                        </p:tgtEl>
                                        <p:attrNameLst>
                                          <p:attrName>style.visibility</p:attrName>
                                        </p:attrNameLst>
                                      </p:cBhvr>
                                      <p:to>
                                        <p:strVal val="visible"/>
                                      </p:to>
                                    </p:set>
                                    <p:animEffect transition="in" filter="fade">
                                      <p:cBhvr>
                                        <p:cTn id="268" dur="1000"/>
                                        <p:tgtEl>
                                          <p:spTgt spid="160"/>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143"/>
                                        </p:tgtEl>
                                        <p:attrNameLst>
                                          <p:attrName>style.visibility</p:attrName>
                                        </p:attrNameLst>
                                      </p:cBhvr>
                                      <p:to>
                                        <p:strVal val="visible"/>
                                      </p:to>
                                    </p:set>
                                    <p:animEffect transition="in" filter="fade">
                                      <p:cBhvr>
                                        <p:cTn id="271" dur="1000"/>
                                        <p:tgtEl>
                                          <p:spTgt spid="143"/>
                                        </p:tgtEl>
                                      </p:cBhvr>
                                    </p:animEffect>
                                  </p:childTnLst>
                                </p:cTn>
                              </p:par>
                            </p:childTnLst>
                          </p:cTn>
                        </p:par>
                        <p:par>
                          <p:cTn id="272" fill="hold">
                            <p:stCondLst>
                              <p:cond delay="12800"/>
                            </p:stCondLst>
                            <p:childTnLst>
                              <p:par>
                                <p:cTn id="273" presetID="10" presetClass="entr" presetSubtype="0" fill="hold" grpId="0" nodeType="afterEffect">
                                  <p:stCondLst>
                                    <p:cond delay="500"/>
                                  </p:stCondLst>
                                  <p:childTnLst>
                                    <p:set>
                                      <p:cBhvr>
                                        <p:cTn id="274" dur="1" fill="hold">
                                          <p:stCondLst>
                                            <p:cond delay="0"/>
                                          </p:stCondLst>
                                        </p:cTn>
                                        <p:tgtEl>
                                          <p:spTgt spid="161"/>
                                        </p:tgtEl>
                                        <p:attrNameLst>
                                          <p:attrName>style.visibility</p:attrName>
                                        </p:attrNameLst>
                                      </p:cBhvr>
                                      <p:to>
                                        <p:strVal val="visible"/>
                                      </p:to>
                                    </p:set>
                                    <p:animEffect transition="in" filter="fade">
                                      <p:cBhvr>
                                        <p:cTn id="275" dur="1000"/>
                                        <p:tgtEl>
                                          <p:spTgt spid="161"/>
                                        </p:tgtEl>
                                      </p:cBhvr>
                                    </p:animEffect>
                                  </p:childTnLst>
                                </p:cTn>
                              </p:par>
                              <p:par>
                                <p:cTn id="276" presetID="10" presetClass="entr" presetSubtype="0" fill="hold" grpId="0" nodeType="withEffect">
                                  <p:stCondLst>
                                    <p:cond delay="500"/>
                                  </p:stCondLst>
                                  <p:childTnLst>
                                    <p:set>
                                      <p:cBhvr>
                                        <p:cTn id="277" dur="1" fill="hold">
                                          <p:stCondLst>
                                            <p:cond delay="0"/>
                                          </p:stCondLst>
                                        </p:cTn>
                                        <p:tgtEl>
                                          <p:spTgt spid="167"/>
                                        </p:tgtEl>
                                        <p:attrNameLst>
                                          <p:attrName>style.visibility</p:attrName>
                                        </p:attrNameLst>
                                      </p:cBhvr>
                                      <p:to>
                                        <p:strVal val="visible"/>
                                      </p:to>
                                    </p:set>
                                    <p:animEffect transition="in" filter="fade">
                                      <p:cBhvr>
                                        <p:cTn id="278" dur="1000"/>
                                        <p:tgtEl>
                                          <p:spTgt spid="167"/>
                                        </p:tgtEl>
                                      </p:cBhvr>
                                    </p:animEffect>
                                  </p:childTnLst>
                                </p:cTn>
                              </p:par>
                              <p:par>
                                <p:cTn id="279" presetID="10" presetClass="entr" presetSubtype="0" fill="hold" nodeType="withEffect">
                                  <p:stCondLst>
                                    <p:cond delay="500"/>
                                  </p:stCondLst>
                                  <p:childTnLst>
                                    <p:set>
                                      <p:cBhvr>
                                        <p:cTn id="280" dur="1" fill="hold">
                                          <p:stCondLst>
                                            <p:cond delay="0"/>
                                          </p:stCondLst>
                                        </p:cTn>
                                        <p:tgtEl>
                                          <p:spTgt spid="4"/>
                                        </p:tgtEl>
                                        <p:attrNameLst>
                                          <p:attrName>style.visibility</p:attrName>
                                        </p:attrNameLst>
                                      </p:cBhvr>
                                      <p:to>
                                        <p:strVal val="visible"/>
                                      </p:to>
                                    </p:set>
                                    <p:animEffect transition="in" filter="fade">
                                      <p:cBhvr>
                                        <p:cTn id="281" dur="1000"/>
                                        <p:tgtEl>
                                          <p:spTgt spid="4"/>
                                        </p:tgtEl>
                                      </p:cBhvr>
                                    </p:animEffect>
                                  </p:childTnLst>
                                </p:cTn>
                              </p:par>
                            </p:childTnLst>
                          </p:cTn>
                        </p:par>
                        <p:par>
                          <p:cTn id="282" fill="hold">
                            <p:stCondLst>
                              <p:cond delay="14300"/>
                            </p:stCondLst>
                            <p:childTnLst>
                              <p:par>
                                <p:cTn id="283" presetID="10" presetClass="entr" presetSubtype="0" fill="hold" grpId="0" nodeType="afterEffect">
                                  <p:stCondLst>
                                    <p:cond delay="500"/>
                                  </p:stCondLst>
                                  <p:childTnLst>
                                    <p:set>
                                      <p:cBhvr>
                                        <p:cTn id="284" dur="1" fill="hold">
                                          <p:stCondLst>
                                            <p:cond delay="0"/>
                                          </p:stCondLst>
                                        </p:cTn>
                                        <p:tgtEl>
                                          <p:spTgt spid="173"/>
                                        </p:tgtEl>
                                        <p:attrNameLst>
                                          <p:attrName>style.visibility</p:attrName>
                                        </p:attrNameLst>
                                      </p:cBhvr>
                                      <p:to>
                                        <p:strVal val="visible"/>
                                      </p:to>
                                    </p:set>
                                    <p:animEffect transition="in" filter="fade">
                                      <p:cBhvr>
                                        <p:cTn id="285" dur="1000"/>
                                        <p:tgtEl>
                                          <p:spTgt spid="173"/>
                                        </p:tgtEl>
                                      </p:cBhvr>
                                    </p:animEffect>
                                  </p:childTnLst>
                                </p:cTn>
                              </p:par>
                              <p:par>
                                <p:cTn id="286" presetID="10" presetClass="entr" presetSubtype="0" fill="hold" grpId="0" nodeType="withEffect">
                                  <p:stCondLst>
                                    <p:cond delay="500"/>
                                  </p:stCondLst>
                                  <p:childTnLst>
                                    <p:set>
                                      <p:cBhvr>
                                        <p:cTn id="287" dur="1" fill="hold">
                                          <p:stCondLst>
                                            <p:cond delay="0"/>
                                          </p:stCondLst>
                                        </p:cTn>
                                        <p:tgtEl>
                                          <p:spTgt spid="172"/>
                                        </p:tgtEl>
                                        <p:attrNameLst>
                                          <p:attrName>style.visibility</p:attrName>
                                        </p:attrNameLst>
                                      </p:cBhvr>
                                      <p:to>
                                        <p:strVal val="visible"/>
                                      </p:to>
                                    </p:set>
                                    <p:animEffect transition="in" filter="fade">
                                      <p:cBhvr>
                                        <p:cTn id="288" dur="1000"/>
                                        <p:tgtEl>
                                          <p:spTgt spid="172"/>
                                        </p:tgtEl>
                                      </p:cBhvr>
                                    </p:animEffect>
                                  </p:childTnLst>
                                </p:cTn>
                              </p:par>
                            </p:childTnLst>
                          </p:cTn>
                        </p:par>
                        <p:par>
                          <p:cTn id="289" fill="hold">
                            <p:stCondLst>
                              <p:cond delay="15800"/>
                            </p:stCondLst>
                            <p:childTnLst>
                              <p:par>
                                <p:cTn id="290" presetID="10" presetClass="entr" presetSubtype="0" fill="hold" grpId="0" nodeType="afterEffect">
                                  <p:stCondLst>
                                    <p:cond delay="500"/>
                                  </p:stCondLst>
                                  <p:childTnLst>
                                    <p:set>
                                      <p:cBhvr>
                                        <p:cTn id="291" dur="1" fill="hold">
                                          <p:stCondLst>
                                            <p:cond delay="0"/>
                                          </p:stCondLst>
                                        </p:cTn>
                                        <p:tgtEl>
                                          <p:spTgt spid="175"/>
                                        </p:tgtEl>
                                        <p:attrNameLst>
                                          <p:attrName>style.visibility</p:attrName>
                                        </p:attrNameLst>
                                      </p:cBhvr>
                                      <p:to>
                                        <p:strVal val="visible"/>
                                      </p:to>
                                    </p:set>
                                    <p:animEffect transition="in" filter="fade">
                                      <p:cBhvr>
                                        <p:cTn id="292" dur="1000"/>
                                        <p:tgtEl>
                                          <p:spTgt spid="175"/>
                                        </p:tgtEl>
                                      </p:cBhvr>
                                    </p:animEffect>
                                  </p:childTnLst>
                                </p:cTn>
                              </p:par>
                              <p:par>
                                <p:cTn id="293" presetID="10" presetClass="entr" presetSubtype="0" fill="hold" grpId="0" nodeType="withEffect">
                                  <p:stCondLst>
                                    <p:cond delay="500"/>
                                  </p:stCondLst>
                                  <p:childTnLst>
                                    <p:set>
                                      <p:cBhvr>
                                        <p:cTn id="294" dur="1" fill="hold">
                                          <p:stCondLst>
                                            <p:cond delay="0"/>
                                          </p:stCondLst>
                                        </p:cTn>
                                        <p:tgtEl>
                                          <p:spTgt spid="176"/>
                                        </p:tgtEl>
                                        <p:attrNameLst>
                                          <p:attrName>style.visibility</p:attrName>
                                        </p:attrNameLst>
                                      </p:cBhvr>
                                      <p:to>
                                        <p:strVal val="visible"/>
                                      </p:to>
                                    </p:set>
                                    <p:animEffect transition="in" filter="fade">
                                      <p:cBhvr>
                                        <p:cTn id="295" dur="1000"/>
                                        <p:tgtEl>
                                          <p:spTgt spid="176"/>
                                        </p:tgtEl>
                                      </p:cBhvr>
                                    </p:animEffect>
                                  </p:childTnLst>
                                </p:cTn>
                              </p:par>
                              <p:par>
                                <p:cTn id="296" presetID="10" presetClass="entr" presetSubtype="0" fill="hold" nodeType="withEffect">
                                  <p:stCondLst>
                                    <p:cond delay="500"/>
                                  </p:stCondLst>
                                  <p:childTnLst>
                                    <p:set>
                                      <p:cBhvr>
                                        <p:cTn id="297" dur="1" fill="hold">
                                          <p:stCondLst>
                                            <p:cond delay="0"/>
                                          </p:stCondLst>
                                        </p:cTn>
                                        <p:tgtEl>
                                          <p:spTgt spid="152"/>
                                        </p:tgtEl>
                                        <p:attrNameLst>
                                          <p:attrName>style.visibility</p:attrName>
                                        </p:attrNameLst>
                                      </p:cBhvr>
                                      <p:to>
                                        <p:strVal val="visible"/>
                                      </p:to>
                                    </p:set>
                                    <p:animEffect transition="in" filter="fade">
                                      <p:cBhvr>
                                        <p:cTn id="298" dur="1000"/>
                                        <p:tgtEl>
                                          <p:spTgt spid="152"/>
                                        </p:tgtEl>
                                      </p:cBhvr>
                                    </p:animEffect>
                                  </p:childTnLst>
                                </p:cTn>
                              </p:par>
                              <p:par>
                                <p:cTn id="299" presetID="10" presetClass="entr" presetSubtype="0" fill="hold" nodeType="withEffect">
                                  <p:stCondLst>
                                    <p:cond delay="500"/>
                                  </p:stCondLst>
                                  <p:childTnLst>
                                    <p:set>
                                      <p:cBhvr>
                                        <p:cTn id="300" dur="1" fill="hold">
                                          <p:stCondLst>
                                            <p:cond delay="0"/>
                                          </p:stCondLst>
                                        </p:cTn>
                                        <p:tgtEl>
                                          <p:spTgt spid="151"/>
                                        </p:tgtEl>
                                        <p:attrNameLst>
                                          <p:attrName>style.visibility</p:attrName>
                                        </p:attrNameLst>
                                      </p:cBhvr>
                                      <p:to>
                                        <p:strVal val="visible"/>
                                      </p:to>
                                    </p:set>
                                    <p:animEffect transition="in" filter="fade">
                                      <p:cBhvr>
                                        <p:cTn id="301" dur="1000"/>
                                        <p:tgtEl>
                                          <p:spTgt spid="151"/>
                                        </p:tgtEl>
                                      </p:cBhvr>
                                    </p:animEffect>
                                  </p:childTnLst>
                                </p:cTn>
                              </p:par>
                              <p:par>
                                <p:cTn id="302" presetID="10" presetClass="entr" presetSubtype="0" fill="hold" nodeType="withEffect">
                                  <p:stCondLst>
                                    <p:cond delay="500"/>
                                  </p:stCondLst>
                                  <p:childTnLst>
                                    <p:set>
                                      <p:cBhvr>
                                        <p:cTn id="303" dur="1" fill="hold">
                                          <p:stCondLst>
                                            <p:cond delay="0"/>
                                          </p:stCondLst>
                                        </p:cTn>
                                        <p:tgtEl>
                                          <p:spTgt spid="153"/>
                                        </p:tgtEl>
                                        <p:attrNameLst>
                                          <p:attrName>style.visibility</p:attrName>
                                        </p:attrNameLst>
                                      </p:cBhvr>
                                      <p:to>
                                        <p:strVal val="visible"/>
                                      </p:to>
                                    </p:set>
                                    <p:animEffect transition="in" filter="fade">
                                      <p:cBhvr>
                                        <p:cTn id="304" dur="1000"/>
                                        <p:tgtEl>
                                          <p:spTgt spid="153"/>
                                        </p:tgtEl>
                                      </p:cBhvr>
                                    </p:animEffect>
                                  </p:childTnLst>
                                </p:cTn>
                              </p:par>
                              <p:par>
                                <p:cTn id="305" presetID="10" presetClass="entr" presetSubtype="0" fill="hold" nodeType="withEffect">
                                  <p:stCondLst>
                                    <p:cond delay="500"/>
                                  </p:stCondLst>
                                  <p:childTnLst>
                                    <p:set>
                                      <p:cBhvr>
                                        <p:cTn id="306" dur="1" fill="hold">
                                          <p:stCondLst>
                                            <p:cond delay="0"/>
                                          </p:stCondLst>
                                        </p:cTn>
                                        <p:tgtEl>
                                          <p:spTgt spid="177"/>
                                        </p:tgtEl>
                                        <p:attrNameLst>
                                          <p:attrName>style.visibility</p:attrName>
                                        </p:attrNameLst>
                                      </p:cBhvr>
                                      <p:to>
                                        <p:strVal val="visible"/>
                                      </p:to>
                                    </p:set>
                                    <p:animEffect transition="in" filter="fade">
                                      <p:cBhvr>
                                        <p:cTn id="307" dur="1000"/>
                                        <p:tgtEl>
                                          <p:spTgt spid="177"/>
                                        </p:tgtEl>
                                      </p:cBhvr>
                                    </p:animEffect>
                                  </p:childTnLst>
                                </p:cTn>
                              </p:par>
                            </p:childTnLst>
                          </p:cTn>
                        </p:par>
                        <p:par>
                          <p:cTn id="308" fill="hold">
                            <p:stCondLst>
                              <p:cond delay="17300"/>
                            </p:stCondLst>
                            <p:childTnLst>
                              <p:par>
                                <p:cTn id="309" presetID="10" presetClass="entr" presetSubtype="0" fill="hold" grpId="0" nodeType="afterEffect">
                                  <p:stCondLst>
                                    <p:cond delay="500"/>
                                  </p:stCondLst>
                                  <p:childTnLst>
                                    <p:set>
                                      <p:cBhvr>
                                        <p:cTn id="310" dur="1" fill="hold">
                                          <p:stCondLst>
                                            <p:cond delay="0"/>
                                          </p:stCondLst>
                                        </p:cTn>
                                        <p:tgtEl>
                                          <p:spTgt spid="180"/>
                                        </p:tgtEl>
                                        <p:attrNameLst>
                                          <p:attrName>style.visibility</p:attrName>
                                        </p:attrNameLst>
                                      </p:cBhvr>
                                      <p:to>
                                        <p:strVal val="visible"/>
                                      </p:to>
                                    </p:set>
                                    <p:animEffect transition="in" filter="fade">
                                      <p:cBhvr>
                                        <p:cTn id="311" dur="2000"/>
                                        <p:tgtEl>
                                          <p:spTgt spid="180"/>
                                        </p:tgtEl>
                                      </p:cBhvr>
                                    </p:animEffect>
                                  </p:childTnLst>
                                </p:cTn>
                              </p:par>
                              <p:par>
                                <p:cTn id="312" presetID="10" presetClass="entr" presetSubtype="0" fill="hold" grpId="0" nodeType="withEffect">
                                  <p:stCondLst>
                                    <p:cond delay="500"/>
                                  </p:stCondLst>
                                  <p:childTnLst>
                                    <p:set>
                                      <p:cBhvr>
                                        <p:cTn id="313" dur="1" fill="hold">
                                          <p:stCondLst>
                                            <p:cond delay="0"/>
                                          </p:stCondLst>
                                        </p:cTn>
                                        <p:tgtEl>
                                          <p:spTgt spid="181"/>
                                        </p:tgtEl>
                                        <p:attrNameLst>
                                          <p:attrName>style.visibility</p:attrName>
                                        </p:attrNameLst>
                                      </p:cBhvr>
                                      <p:to>
                                        <p:strVal val="visible"/>
                                      </p:to>
                                    </p:set>
                                    <p:animEffect transition="in" filter="fade">
                                      <p:cBhvr>
                                        <p:cTn id="314" dur="2000"/>
                                        <p:tgtEl>
                                          <p:spTgt spid="181"/>
                                        </p:tgtEl>
                                      </p:cBhvr>
                                    </p:animEffect>
                                  </p:childTnLst>
                                </p:cTn>
                              </p:par>
                              <p:par>
                                <p:cTn id="315" presetID="10" presetClass="entr" presetSubtype="0" fill="hold" nodeType="withEffect">
                                  <p:stCondLst>
                                    <p:cond delay="500"/>
                                  </p:stCondLst>
                                  <p:childTnLst>
                                    <p:set>
                                      <p:cBhvr>
                                        <p:cTn id="316" dur="1" fill="hold">
                                          <p:stCondLst>
                                            <p:cond delay="0"/>
                                          </p:stCondLst>
                                        </p:cTn>
                                        <p:tgtEl>
                                          <p:spTgt spid="58"/>
                                        </p:tgtEl>
                                        <p:attrNameLst>
                                          <p:attrName>style.visibility</p:attrName>
                                        </p:attrNameLst>
                                      </p:cBhvr>
                                      <p:to>
                                        <p:strVal val="visible"/>
                                      </p:to>
                                    </p:set>
                                    <p:animEffect transition="in" filter="fade">
                                      <p:cBhvr>
                                        <p:cTn id="317" dur="1000"/>
                                        <p:tgtEl>
                                          <p:spTgt spid="58"/>
                                        </p:tgtEl>
                                      </p:cBhvr>
                                    </p:animEffect>
                                  </p:childTnLst>
                                </p:cTn>
                              </p:par>
                              <p:par>
                                <p:cTn id="318" presetID="10" presetClass="entr" presetSubtype="0" fill="hold" nodeType="withEffect">
                                  <p:stCondLst>
                                    <p:cond delay="500"/>
                                  </p:stCondLst>
                                  <p:childTnLst>
                                    <p:set>
                                      <p:cBhvr>
                                        <p:cTn id="319" dur="1" fill="hold">
                                          <p:stCondLst>
                                            <p:cond delay="0"/>
                                          </p:stCondLst>
                                        </p:cTn>
                                        <p:tgtEl>
                                          <p:spTgt spid="60"/>
                                        </p:tgtEl>
                                        <p:attrNameLst>
                                          <p:attrName>style.visibility</p:attrName>
                                        </p:attrNameLst>
                                      </p:cBhvr>
                                      <p:to>
                                        <p:strVal val="visible"/>
                                      </p:to>
                                    </p:set>
                                    <p:animEffect transition="in" filter="fade">
                                      <p:cBhvr>
                                        <p:cTn id="320" dur="1000"/>
                                        <p:tgtEl>
                                          <p:spTgt spid="60"/>
                                        </p:tgtEl>
                                      </p:cBhvr>
                                    </p:animEffect>
                                  </p:childTnLst>
                                </p:cTn>
                              </p:par>
                              <p:par>
                                <p:cTn id="321" presetID="10" presetClass="entr" presetSubtype="0" fill="hold" nodeType="withEffect">
                                  <p:stCondLst>
                                    <p:cond delay="500"/>
                                  </p:stCondLst>
                                  <p:childTnLst>
                                    <p:set>
                                      <p:cBhvr>
                                        <p:cTn id="322" dur="1" fill="hold">
                                          <p:stCondLst>
                                            <p:cond delay="0"/>
                                          </p:stCondLst>
                                        </p:cTn>
                                        <p:tgtEl>
                                          <p:spTgt spid="62"/>
                                        </p:tgtEl>
                                        <p:attrNameLst>
                                          <p:attrName>style.visibility</p:attrName>
                                        </p:attrNameLst>
                                      </p:cBhvr>
                                      <p:to>
                                        <p:strVal val="visible"/>
                                      </p:to>
                                    </p:set>
                                    <p:animEffect transition="in" filter="fade">
                                      <p:cBhvr>
                                        <p:cTn id="323" dur="1000"/>
                                        <p:tgtEl>
                                          <p:spTgt spid="62"/>
                                        </p:tgtEl>
                                      </p:cBhvr>
                                    </p:animEffect>
                                  </p:childTnLst>
                                </p:cTn>
                              </p:par>
                            </p:childTnLst>
                          </p:cTn>
                        </p:par>
                      </p:childTnLst>
                    </p:cTn>
                  </p:par>
                  <p:par>
                    <p:cTn id="324" fill="hold">
                      <p:stCondLst>
                        <p:cond delay="indefinite"/>
                      </p:stCondLst>
                      <p:childTnLst>
                        <p:par>
                          <p:cTn id="325" fill="hold">
                            <p:stCondLst>
                              <p:cond delay="0"/>
                            </p:stCondLst>
                            <p:childTnLst>
                              <p:par>
                                <p:cTn id="326" presetID="1" presetClass="exit" presetSubtype="0" fill="hold" grpId="1" nodeType="clickEffect">
                                  <p:stCondLst>
                                    <p:cond delay="0"/>
                                  </p:stCondLst>
                                  <p:childTnLst>
                                    <p:set>
                                      <p:cBhvr>
                                        <p:cTn id="327" dur="1" fill="hold">
                                          <p:stCondLst>
                                            <p:cond delay="0"/>
                                          </p:stCondLst>
                                        </p:cTn>
                                        <p:tgtEl>
                                          <p:spTgt spid="143"/>
                                        </p:tgtEl>
                                        <p:attrNameLst>
                                          <p:attrName>style.visibility</p:attrName>
                                        </p:attrNameLst>
                                      </p:cBhvr>
                                      <p:to>
                                        <p:strVal val="hidden"/>
                                      </p:to>
                                    </p:set>
                                  </p:childTnLst>
                                </p:cTn>
                              </p:par>
                              <p:par>
                                <p:cTn id="328" presetID="1" presetClass="exit" presetSubtype="0" fill="hold" nodeType="withEffect">
                                  <p:stCondLst>
                                    <p:cond delay="0"/>
                                  </p:stCondLst>
                                  <p:childTnLst>
                                    <p:set>
                                      <p:cBhvr>
                                        <p:cTn id="329" dur="1" fill="hold">
                                          <p:stCondLst>
                                            <p:cond delay="0"/>
                                          </p:stCondLst>
                                        </p:cTn>
                                        <p:tgtEl>
                                          <p:spTgt spid="22"/>
                                        </p:tgtEl>
                                        <p:attrNameLst>
                                          <p:attrName>style.visibility</p:attrName>
                                        </p:attrNameLst>
                                      </p:cBhvr>
                                      <p:to>
                                        <p:strVal val="hidden"/>
                                      </p:to>
                                    </p:set>
                                  </p:childTnLst>
                                </p:cTn>
                              </p:par>
                              <p:par>
                                <p:cTn id="330" presetID="1" presetClass="exit" presetSubtype="0" fill="hold" grpId="1" nodeType="withEffect">
                                  <p:stCondLst>
                                    <p:cond delay="0"/>
                                  </p:stCondLst>
                                  <p:childTnLst>
                                    <p:set>
                                      <p:cBhvr>
                                        <p:cTn id="331" dur="1" fill="hold">
                                          <p:stCondLst>
                                            <p:cond delay="0"/>
                                          </p:stCondLst>
                                        </p:cTn>
                                        <p:tgtEl>
                                          <p:spTgt spid="160"/>
                                        </p:tgtEl>
                                        <p:attrNameLst>
                                          <p:attrName>style.visibility</p:attrName>
                                        </p:attrNameLst>
                                      </p:cBhvr>
                                      <p:to>
                                        <p:strVal val="hidden"/>
                                      </p:to>
                                    </p:set>
                                  </p:childTnLst>
                                </p:cTn>
                              </p:par>
                              <p:par>
                                <p:cTn id="332" presetID="1" presetClass="exit" presetSubtype="0" fill="hold" grpId="1" nodeType="withEffect">
                                  <p:stCondLst>
                                    <p:cond delay="0"/>
                                  </p:stCondLst>
                                  <p:childTnLst>
                                    <p:set>
                                      <p:cBhvr>
                                        <p:cTn id="333" dur="1" fill="hold">
                                          <p:stCondLst>
                                            <p:cond delay="0"/>
                                          </p:stCondLst>
                                        </p:cTn>
                                        <p:tgtEl>
                                          <p:spTgt spid="161"/>
                                        </p:tgtEl>
                                        <p:attrNameLst>
                                          <p:attrName>style.visibility</p:attrName>
                                        </p:attrNameLst>
                                      </p:cBhvr>
                                      <p:to>
                                        <p:strVal val="hidden"/>
                                      </p:to>
                                    </p:set>
                                  </p:childTnLst>
                                </p:cTn>
                              </p:par>
                              <p:par>
                                <p:cTn id="334" presetID="1" presetClass="exit" presetSubtype="0" fill="hold" nodeType="withEffect">
                                  <p:stCondLst>
                                    <p:cond delay="0"/>
                                  </p:stCondLst>
                                  <p:childTnLst>
                                    <p:set>
                                      <p:cBhvr>
                                        <p:cTn id="335" dur="1" fill="hold">
                                          <p:stCondLst>
                                            <p:cond delay="0"/>
                                          </p:stCondLst>
                                        </p:cTn>
                                        <p:tgtEl>
                                          <p:spTgt spid="4"/>
                                        </p:tgtEl>
                                        <p:attrNameLst>
                                          <p:attrName>style.visibility</p:attrName>
                                        </p:attrNameLst>
                                      </p:cBhvr>
                                      <p:to>
                                        <p:strVal val="hidden"/>
                                      </p:to>
                                    </p:set>
                                  </p:childTnLst>
                                </p:cTn>
                              </p:par>
                              <p:par>
                                <p:cTn id="336" presetID="1" presetClass="exit" presetSubtype="0" fill="hold" grpId="1" nodeType="withEffect">
                                  <p:stCondLst>
                                    <p:cond delay="0"/>
                                  </p:stCondLst>
                                  <p:childTnLst>
                                    <p:set>
                                      <p:cBhvr>
                                        <p:cTn id="337" dur="1" fill="hold">
                                          <p:stCondLst>
                                            <p:cond delay="0"/>
                                          </p:stCondLst>
                                        </p:cTn>
                                        <p:tgtEl>
                                          <p:spTgt spid="172"/>
                                        </p:tgtEl>
                                        <p:attrNameLst>
                                          <p:attrName>style.visibility</p:attrName>
                                        </p:attrNameLst>
                                      </p:cBhvr>
                                      <p:to>
                                        <p:strVal val="hidden"/>
                                      </p:to>
                                    </p:set>
                                  </p:childTnLst>
                                </p:cTn>
                              </p:par>
                              <p:par>
                                <p:cTn id="338" presetID="1" presetClass="exit" presetSubtype="0" fill="hold" grpId="1" nodeType="withEffect">
                                  <p:stCondLst>
                                    <p:cond delay="0"/>
                                  </p:stCondLst>
                                  <p:childTnLst>
                                    <p:set>
                                      <p:cBhvr>
                                        <p:cTn id="339" dur="1" fill="hold">
                                          <p:stCondLst>
                                            <p:cond delay="0"/>
                                          </p:stCondLst>
                                        </p:cTn>
                                        <p:tgtEl>
                                          <p:spTgt spid="173"/>
                                        </p:tgtEl>
                                        <p:attrNameLst>
                                          <p:attrName>style.visibility</p:attrName>
                                        </p:attrNameLst>
                                      </p:cBhvr>
                                      <p:to>
                                        <p:strVal val="hidden"/>
                                      </p:to>
                                    </p:set>
                                  </p:childTnLst>
                                </p:cTn>
                              </p:par>
                              <p:par>
                                <p:cTn id="340" presetID="1" presetClass="exit" presetSubtype="0" fill="hold" grpId="1" nodeType="withEffect">
                                  <p:stCondLst>
                                    <p:cond delay="0"/>
                                  </p:stCondLst>
                                  <p:childTnLst>
                                    <p:set>
                                      <p:cBhvr>
                                        <p:cTn id="341" dur="1" fill="hold">
                                          <p:stCondLst>
                                            <p:cond delay="0"/>
                                          </p:stCondLst>
                                        </p:cTn>
                                        <p:tgtEl>
                                          <p:spTgt spid="175"/>
                                        </p:tgtEl>
                                        <p:attrNameLst>
                                          <p:attrName>style.visibility</p:attrName>
                                        </p:attrNameLst>
                                      </p:cBhvr>
                                      <p:to>
                                        <p:strVal val="hidden"/>
                                      </p:to>
                                    </p:set>
                                  </p:childTnLst>
                                </p:cTn>
                              </p:par>
                              <p:par>
                                <p:cTn id="342" presetID="1" presetClass="exit" presetSubtype="0" fill="hold" grpId="1" nodeType="withEffect">
                                  <p:stCondLst>
                                    <p:cond delay="0"/>
                                  </p:stCondLst>
                                  <p:childTnLst>
                                    <p:set>
                                      <p:cBhvr>
                                        <p:cTn id="343" dur="1" fill="hold">
                                          <p:stCondLst>
                                            <p:cond delay="0"/>
                                          </p:stCondLst>
                                        </p:cTn>
                                        <p:tgtEl>
                                          <p:spTgt spid="176"/>
                                        </p:tgtEl>
                                        <p:attrNameLst>
                                          <p:attrName>style.visibility</p:attrName>
                                        </p:attrNameLst>
                                      </p:cBhvr>
                                      <p:to>
                                        <p:strVal val="hidden"/>
                                      </p:to>
                                    </p:set>
                                  </p:childTnLst>
                                </p:cTn>
                              </p:par>
                              <p:par>
                                <p:cTn id="344" presetID="1" presetClass="exit" presetSubtype="0" fill="hold" nodeType="withEffect">
                                  <p:stCondLst>
                                    <p:cond delay="0"/>
                                  </p:stCondLst>
                                  <p:childTnLst>
                                    <p:set>
                                      <p:cBhvr>
                                        <p:cTn id="345" dur="1" fill="hold">
                                          <p:stCondLst>
                                            <p:cond delay="0"/>
                                          </p:stCondLst>
                                        </p:cTn>
                                        <p:tgtEl>
                                          <p:spTgt spid="177"/>
                                        </p:tgtEl>
                                        <p:attrNameLst>
                                          <p:attrName>style.visibility</p:attrName>
                                        </p:attrNameLst>
                                      </p:cBhvr>
                                      <p:to>
                                        <p:strVal val="hidden"/>
                                      </p:to>
                                    </p:set>
                                  </p:childTnLst>
                                </p:cTn>
                              </p:par>
                              <p:par>
                                <p:cTn id="346" presetID="1" presetClass="exit" presetSubtype="0" fill="hold" nodeType="withEffect">
                                  <p:stCondLst>
                                    <p:cond delay="0"/>
                                  </p:stCondLst>
                                  <p:childTnLst>
                                    <p:set>
                                      <p:cBhvr>
                                        <p:cTn id="347" dur="1" fill="hold">
                                          <p:stCondLst>
                                            <p:cond delay="0"/>
                                          </p:stCondLst>
                                        </p:cTn>
                                        <p:tgtEl>
                                          <p:spTgt spid="180"/>
                                        </p:tgtEl>
                                        <p:attrNameLst>
                                          <p:attrName>style.visibility</p:attrName>
                                        </p:attrNameLst>
                                      </p:cBhvr>
                                      <p:to>
                                        <p:strVal val="hidden"/>
                                      </p:to>
                                    </p:set>
                                  </p:childTnLst>
                                </p:cTn>
                              </p:par>
                              <p:par>
                                <p:cTn id="348" presetID="1" presetClass="exit" presetSubtype="0" fill="hold" nodeType="withEffect">
                                  <p:stCondLst>
                                    <p:cond delay="0"/>
                                  </p:stCondLst>
                                  <p:childTnLst>
                                    <p:set>
                                      <p:cBhvr>
                                        <p:cTn id="349" dur="1" fill="hold">
                                          <p:stCondLst>
                                            <p:cond delay="0"/>
                                          </p:stCondLst>
                                        </p:cTn>
                                        <p:tgtEl>
                                          <p:spTgt spid="181"/>
                                        </p:tgtEl>
                                        <p:attrNameLst>
                                          <p:attrName>style.visibility</p:attrName>
                                        </p:attrNameLst>
                                      </p:cBhvr>
                                      <p:to>
                                        <p:strVal val="hidden"/>
                                      </p:to>
                                    </p:set>
                                  </p:childTnLst>
                                </p:cTn>
                              </p:par>
                              <p:par>
                                <p:cTn id="350" presetID="1" presetClass="exit" presetSubtype="0" fill="hold" nodeType="withEffect">
                                  <p:stCondLst>
                                    <p:cond delay="0"/>
                                  </p:stCondLst>
                                  <p:childTnLst>
                                    <p:set>
                                      <p:cBhvr>
                                        <p:cTn id="351" dur="1" fill="hold">
                                          <p:stCondLst>
                                            <p:cond delay="0"/>
                                          </p:stCondLst>
                                        </p:cTn>
                                        <p:tgtEl>
                                          <p:spTgt spid="167"/>
                                        </p:tgtEl>
                                        <p:attrNameLst>
                                          <p:attrName>style.visibility</p:attrName>
                                        </p:attrNameLst>
                                      </p:cBhvr>
                                      <p:to>
                                        <p:strVal val="hidden"/>
                                      </p:to>
                                    </p:set>
                                  </p:childTnLst>
                                </p:cTn>
                              </p:par>
                              <p:par>
                                <p:cTn id="352" presetID="1" presetClass="exit" presetSubtype="0" fill="hold" nodeType="withEffect">
                                  <p:stCondLst>
                                    <p:cond delay="0"/>
                                  </p:stCondLst>
                                  <p:childTnLst>
                                    <p:set>
                                      <p:cBhvr>
                                        <p:cTn id="353" dur="1" fill="hold">
                                          <p:stCondLst>
                                            <p:cond delay="0"/>
                                          </p:stCondLst>
                                        </p:cTn>
                                        <p:tgtEl>
                                          <p:spTgt spid="58"/>
                                        </p:tgtEl>
                                        <p:attrNameLst>
                                          <p:attrName>style.visibility</p:attrName>
                                        </p:attrNameLst>
                                      </p:cBhvr>
                                      <p:to>
                                        <p:strVal val="hidden"/>
                                      </p:to>
                                    </p:set>
                                  </p:childTnLst>
                                </p:cTn>
                              </p:par>
                              <p:par>
                                <p:cTn id="354" presetID="1" presetClass="exit" presetSubtype="0" fill="hold" nodeType="withEffect">
                                  <p:stCondLst>
                                    <p:cond delay="0"/>
                                  </p:stCondLst>
                                  <p:childTnLst>
                                    <p:set>
                                      <p:cBhvr>
                                        <p:cTn id="355" dur="1" fill="hold">
                                          <p:stCondLst>
                                            <p:cond delay="0"/>
                                          </p:stCondLst>
                                        </p:cTn>
                                        <p:tgtEl>
                                          <p:spTgt spid="60"/>
                                        </p:tgtEl>
                                        <p:attrNameLst>
                                          <p:attrName>style.visibility</p:attrName>
                                        </p:attrNameLst>
                                      </p:cBhvr>
                                      <p:to>
                                        <p:strVal val="hidden"/>
                                      </p:to>
                                    </p:set>
                                  </p:childTnLst>
                                </p:cTn>
                              </p:par>
                              <p:par>
                                <p:cTn id="356" presetID="1" presetClass="exit" presetSubtype="0" fill="hold" nodeType="withEffect">
                                  <p:stCondLst>
                                    <p:cond delay="0"/>
                                  </p:stCondLst>
                                  <p:childTnLst>
                                    <p:set>
                                      <p:cBhvr>
                                        <p:cTn id="357" dur="1" fill="hold">
                                          <p:stCondLst>
                                            <p:cond delay="0"/>
                                          </p:stCondLst>
                                        </p:cTn>
                                        <p:tgtEl>
                                          <p:spTgt spid="62"/>
                                        </p:tgtEl>
                                        <p:attrNameLst>
                                          <p:attrName>style.visibility</p:attrName>
                                        </p:attrNameLst>
                                      </p:cBhvr>
                                      <p:to>
                                        <p:strVal val="hidden"/>
                                      </p:to>
                                    </p:set>
                                  </p:childTnLst>
                                </p:cTn>
                              </p:par>
                              <p:par>
                                <p:cTn id="358" presetID="1" presetClass="exit" presetSubtype="0" fill="hold" nodeType="withEffect">
                                  <p:stCondLst>
                                    <p:cond delay="0"/>
                                  </p:stCondLst>
                                  <p:childTnLst>
                                    <p:set>
                                      <p:cBhvr>
                                        <p:cTn id="359" dur="1" fill="hold">
                                          <p:stCondLst>
                                            <p:cond delay="0"/>
                                          </p:stCondLst>
                                        </p:cTn>
                                        <p:tgtEl>
                                          <p:spTgt spid="152"/>
                                        </p:tgtEl>
                                        <p:attrNameLst>
                                          <p:attrName>style.visibility</p:attrName>
                                        </p:attrNameLst>
                                      </p:cBhvr>
                                      <p:to>
                                        <p:strVal val="hidden"/>
                                      </p:to>
                                    </p:set>
                                  </p:childTnLst>
                                </p:cTn>
                              </p:par>
                              <p:par>
                                <p:cTn id="360" presetID="1" presetClass="exit" presetSubtype="0" fill="hold" nodeType="withEffect">
                                  <p:stCondLst>
                                    <p:cond delay="0"/>
                                  </p:stCondLst>
                                  <p:childTnLst>
                                    <p:set>
                                      <p:cBhvr>
                                        <p:cTn id="361" dur="1" fill="hold">
                                          <p:stCondLst>
                                            <p:cond delay="0"/>
                                          </p:stCondLst>
                                        </p:cTn>
                                        <p:tgtEl>
                                          <p:spTgt spid="153"/>
                                        </p:tgtEl>
                                        <p:attrNameLst>
                                          <p:attrName>style.visibility</p:attrName>
                                        </p:attrNameLst>
                                      </p:cBhvr>
                                      <p:to>
                                        <p:strVal val="hidden"/>
                                      </p:to>
                                    </p:set>
                                  </p:childTnLst>
                                </p:cTn>
                              </p:par>
                              <p:par>
                                <p:cTn id="362" presetID="1" presetClass="exit" presetSubtype="0" fill="hold" nodeType="withEffect">
                                  <p:stCondLst>
                                    <p:cond delay="0"/>
                                  </p:stCondLst>
                                  <p:childTnLst>
                                    <p:set>
                                      <p:cBhvr>
                                        <p:cTn id="363" dur="1" fill="hold">
                                          <p:stCondLst>
                                            <p:cond delay="0"/>
                                          </p:stCondLst>
                                        </p:cTn>
                                        <p:tgtEl>
                                          <p:spTgt spid="151"/>
                                        </p:tgtEl>
                                        <p:attrNameLst>
                                          <p:attrName>style.visibility</p:attrName>
                                        </p:attrNameLst>
                                      </p:cBhvr>
                                      <p:to>
                                        <p:strVal val="hidden"/>
                                      </p:to>
                                    </p:set>
                                  </p:childTnLst>
                                </p:cTn>
                              </p:par>
                            </p:childTnLst>
                          </p:cTn>
                        </p:par>
                        <p:par>
                          <p:cTn id="364" fill="hold">
                            <p:stCondLst>
                              <p:cond delay="0"/>
                            </p:stCondLst>
                            <p:childTnLst>
                              <p:par>
                                <p:cTn id="365" presetID="10" presetClass="entr" presetSubtype="0" fill="hold" grpId="0" nodeType="afterEffect">
                                  <p:stCondLst>
                                    <p:cond delay="400"/>
                                  </p:stCondLst>
                                  <p:childTnLst>
                                    <p:set>
                                      <p:cBhvr>
                                        <p:cTn id="366" dur="1" fill="hold">
                                          <p:stCondLst>
                                            <p:cond delay="0"/>
                                          </p:stCondLst>
                                        </p:cTn>
                                        <p:tgtEl>
                                          <p:spTgt spid="194"/>
                                        </p:tgtEl>
                                        <p:attrNameLst>
                                          <p:attrName>style.visibility</p:attrName>
                                        </p:attrNameLst>
                                      </p:cBhvr>
                                      <p:to>
                                        <p:strVal val="visible"/>
                                      </p:to>
                                    </p:set>
                                    <p:animEffect transition="in" filter="fade">
                                      <p:cBhvr>
                                        <p:cTn id="367" dur="2000"/>
                                        <p:tgtEl>
                                          <p:spTgt spid="194"/>
                                        </p:tgtEl>
                                      </p:cBhvr>
                                    </p:animEffect>
                                  </p:childTnLst>
                                </p:cTn>
                              </p:par>
                              <p:par>
                                <p:cTn id="368" presetID="10" presetClass="entr" presetSubtype="0" fill="hold" grpId="0" nodeType="withEffect">
                                  <p:stCondLst>
                                    <p:cond delay="400"/>
                                  </p:stCondLst>
                                  <p:childTnLst>
                                    <p:set>
                                      <p:cBhvr>
                                        <p:cTn id="369" dur="1" fill="hold">
                                          <p:stCondLst>
                                            <p:cond delay="0"/>
                                          </p:stCondLst>
                                        </p:cTn>
                                        <p:tgtEl>
                                          <p:spTgt spid="195"/>
                                        </p:tgtEl>
                                        <p:attrNameLst>
                                          <p:attrName>style.visibility</p:attrName>
                                        </p:attrNameLst>
                                      </p:cBhvr>
                                      <p:to>
                                        <p:strVal val="visible"/>
                                      </p:to>
                                    </p:set>
                                    <p:animEffect transition="in" filter="fade">
                                      <p:cBhvr>
                                        <p:cTn id="370" dur="2000"/>
                                        <p:tgtEl>
                                          <p:spTgt spid="195"/>
                                        </p:tgtEl>
                                      </p:cBhvr>
                                    </p:animEffect>
                                  </p:childTnLst>
                                </p:cTn>
                              </p:par>
                              <p:par>
                                <p:cTn id="371" presetID="10" presetClass="entr" presetSubtype="0" fill="hold" grpId="0" nodeType="withEffect">
                                  <p:stCondLst>
                                    <p:cond delay="400"/>
                                  </p:stCondLst>
                                  <p:childTnLst>
                                    <p:set>
                                      <p:cBhvr>
                                        <p:cTn id="372" dur="1" fill="hold">
                                          <p:stCondLst>
                                            <p:cond delay="0"/>
                                          </p:stCondLst>
                                        </p:cTn>
                                        <p:tgtEl>
                                          <p:spTgt spid="196"/>
                                        </p:tgtEl>
                                        <p:attrNameLst>
                                          <p:attrName>style.visibility</p:attrName>
                                        </p:attrNameLst>
                                      </p:cBhvr>
                                      <p:to>
                                        <p:strVal val="visible"/>
                                      </p:to>
                                    </p:set>
                                    <p:animEffect transition="in" filter="fade">
                                      <p:cBhvr>
                                        <p:cTn id="373" dur="2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7" grpId="0" animBg="1"/>
      <p:bldP spid="118" grpId="0" animBg="1"/>
      <p:bldP spid="119" grpId="0" animBg="1"/>
      <p:bldP spid="120" grpId="0" animBg="1"/>
      <p:bldP spid="143" grpId="0" animBg="1"/>
      <p:bldP spid="143" grpId="1" animBg="1"/>
      <p:bldP spid="160" grpId="0"/>
      <p:bldP spid="160" grpId="1"/>
      <p:bldP spid="161" grpId="0" animBg="1"/>
      <p:bldP spid="161" grpId="1" animBg="1"/>
      <p:bldP spid="167" grpId="0"/>
      <p:bldP spid="172" grpId="0" animBg="1"/>
      <p:bldP spid="172" grpId="1" animBg="1"/>
      <p:bldP spid="173" grpId="0"/>
      <p:bldP spid="173" grpId="1"/>
      <p:bldP spid="175" grpId="0" animBg="1"/>
      <p:bldP spid="175" grpId="1" animBg="1"/>
      <p:bldP spid="176" grpId="0"/>
      <p:bldP spid="176" grpId="1"/>
      <p:bldP spid="180" grpId="0" animBg="1"/>
      <p:bldP spid="181" grpId="0"/>
      <p:bldP spid="194" grpId="0" animBg="1"/>
      <p:bldP spid="195" grpId="0"/>
      <p:bldP spid="1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4000" dirty="0" smtClean="0">
                <a:solidFill>
                  <a:srgbClr val="002060"/>
                </a:solidFill>
              </a:rPr>
              <a:t>Hadoop &amp; </a:t>
            </a:r>
            <a:r>
              <a:rPr lang="en-US" sz="4000" dirty="0" err="1" smtClean="0">
                <a:solidFill>
                  <a:srgbClr val="002060"/>
                </a:solidFill>
              </a:rPr>
              <a:t>DryadLINQ</a:t>
            </a:r>
            <a:endParaRPr lang="en-US" sz="4000" dirty="0">
              <a:solidFill>
                <a:srgbClr val="002060"/>
              </a:solidFill>
            </a:endParaRPr>
          </a:p>
        </p:txBody>
      </p:sp>
      <p:sp>
        <p:nvSpPr>
          <p:cNvPr id="4" name="Content Placeholder 3"/>
          <p:cNvSpPr>
            <a:spLocks noGrp="1"/>
          </p:cNvSpPr>
          <p:nvPr>
            <p:ph sz="half" idx="1"/>
          </p:nvPr>
        </p:nvSpPr>
        <p:spPr>
          <a:xfrm>
            <a:off x="228600" y="4343400"/>
            <a:ext cx="4343400" cy="990600"/>
          </a:xfrm>
        </p:spPr>
        <p:txBody>
          <a:bodyPr>
            <a:normAutofit fontScale="55000" lnSpcReduction="20000"/>
          </a:bodyPr>
          <a:lstStyle/>
          <a:p>
            <a:pPr marL="228600" indent="-228600"/>
            <a:r>
              <a:rPr lang="en-US" sz="2500" dirty="0" smtClean="0">
                <a:solidFill>
                  <a:srgbClr val="002060"/>
                </a:solidFill>
              </a:rPr>
              <a:t>Apache Implementation of Google’s MapReduce</a:t>
            </a:r>
          </a:p>
          <a:p>
            <a:pPr marL="228600" indent="-228600"/>
            <a:r>
              <a:rPr lang="en-US" sz="2500" dirty="0" err="1" smtClean="0">
                <a:solidFill>
                  <a:srgbClr val="002060"/>
                </a:solidFill>
              </a:rPr>
              <a:t>Hadoop</a:t>
            </a:r>
            <a:r>
              <a:rPr lang="en-US" sz="2500" dirty="0" smtClean="0">
                <a:solidFill>
                  <a:srgbClr val="002060"/>
                </a:solidFill>
              </a:rPr>
              <a:t> Distributed File System (HDFS) manage data</a:t>
            </a:r>
          </a:p>
          <a:p>
            <a:pPr marL="228600" indent="-228600"/>
            <a:r>
              <a:rPr lang="en-US" sz="2500" dirty="0" smtClean="0">
                <a:solidFill>
                  <a:srgbClr val="002060"/>
                </a:solidFill>
              </a:rPr>
              <a:t>Map/Reduce tasks are scheduled based on data locality in HDFS (replicated data blocks)</a:t>
            </a:r>
          </a:p>
          <a:p>
            <a:pPr lvl="1"/>
            <a:endParaRPr lang="en-US" dirty="0" smtClean="0">
              <a:solidFill>
                <a:schemeClr val="tx2">
                  <a:lumMod val="75000"/>
                </a:schemeClr>
              </a:solidFill>
            </a:endParaRPr>
          </a:p>
          <a:p>
            <a:pPr lvl="1"/>
            <a:endParaRPr lang="en-US" dirty="0" smtClean="0">
              <a:solidFill>
                <a:schemeClr val="tx2">
                  <a:lumMod val="75000"/>
                </a:schemeClr>
              </a:solidFill>
            </a:endParaRPr>
          </a:p>
          <a:p>
            <a:pPr lvl="1"/>
            <a:endParaRPr lang="en-US" dirty="0" smtClean="0"/>
          </a:p>
          <a:p>
            <a:endParaRPr lang="en-US" dirty="0"/>
          </a:p>
        </p:txBody>
      </p:sp>
      <p:sp>
        <p:nvSpPr>
          <p:cNvPr id="5" name="Content Placeholder 4"/>
          <p:cNvSpPr>
            <a:spLocks noGrp="1"/>
          </p:cNvSpPr>
          <p:nvPr>
            <p:ph sz="half" idx="2"/>
          </p:nvPr>
        </p:nvSpPr>
        <p:spPr>
          <a:xfrm>
            <a:off x="4648200" y="4267200"/>
            <a:ext cx="4343400" cy="914400"/>
          </a:xfrm>
        </p:spPr>
        <p:txBody>
          <a:bodyPr>
            <a:noAutofit/>
          </a:bodyPr>
          <a:lstStyle/>
          <a:p>
            <a:pPr marL="174625" indent="-174625"/>
            <a:r>
              <a:rPr lang="en-US" sz="1400" dirty="0" smtClean="0">
                <a:solidFill>
                  <a:srgbClr val="002060"/>
                </a:solidFill>
              </a:rPr>
              <a:t>Dryad process the DAG executing vertices on compute clusters</a:t>
            </a:r>
          </a:p>
          <a:p>
            <a:pPr marL="174625" indent="-174625"/>
            <a:r>
              <a:rPr lang="en-US" sz="1400" dirty="0" smtClean="0">
                <a:solidFill>
                  <a:srgbClr val="002060"/>
                </a:solidFill>
              </a:rPr>
              <a:t>LINQ provides a query interface for structured data</a:t>
            </a:r>
          </a:p>
          <a:p>
            <a:pPr marL="174625" indent="-174625"/>
            <a:r>
              <a:rPr lang="en-US" sz="1400" dirty="0" smtClean="0">
                <a:solidFill>
                  <a:srgbClr val="002060"/>
                </a:solidFill>
              </a:rPr>
              <a:t>Provide Hash, Range, and Round-Robin partition patterns </a:t>
            </a:r>
          </a:p>
        </p:txBody>
      </p:sp>
      <p:grpSp>
        <p:nvGrpSpPr>
          <p:cNvPr id="3" name="Group 61"/>
          <p:cNvGrpSpPr/>
          <p:nvPr/>
        </p:nvGrpSpPr>
        <p:grpSpPr>
          <a:xfrm>
            <a:off x="304800" y="1447800"/>
            <a:ext cx="4191000" cy="2362200"/>
            <a:chOff x="152400" y="1143000"/>
            <a:chExt cx="4191000" cy="2362200"/>
          </a:xfrm>
        </p:grpSpPr>
        <p:sp>
          <p:nvSpPr>
            <p:cNvPr id="8" name="Rectangle 7"/>
            <p:cNvSpPr/>
            <p:nvPr/>
          </p:nvSpPr>
          <p:spPr>
            <a:xfrm>
              <a:off x="2286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Rounded Rectangle 8"/>
            <p:cNvSpPr/>
            <p:nvPr/>
          </p:nvSpPr>
          <p:spPr>
            <a:xfrm>
              <a:off x="304800" y="1600200"/>
              <a:ext cx="9906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a:t>
              </a:r>
            </a:p>
            <a:p>
              <a:pPr algn="ctr"/>
              <a:r>
                <a:rPr lang="en-US" dirty="0" smtClean="0"/>
                <a:t>Tracker</a:t>
              </a:r>
              <a:endParaRPr lang="en-US" dirty="0"/>
            </a:p>
          </p:txBody>
        </p:sp>
        <p:sp>
          <p:nvSpPr>
            <p:cNvPr id="11" name="Rounded Rectangle 10"/>
            <p:cNvSpPr/>
            <p:nvPr/>
          </p:nvSpPr>
          <p:spPr>
            <a:xfrm>
              <a:off x="3048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Name</a:t>
              </a:r>
            </a:p>
            <a:p>
              <a:pPr algn="ctr"/>
              <a:r>
                <a:rPr lang="en-US" dirty="0" smtClean="0"/>
                <a:t>Node</a:t>
              </a:r>
              <a:endParaRPr lang="en-US" dirty="0"/>
            </a:p>
          </p:txBody>
        </p:sp>
        <p:sp>
          <p:nvSpPr>
            <p:cNvPr id="19" name="Rectangle 18"/>
            <p:cNvSpPr/>
            <p:nvPr/>
          </p:nvSpPr>
          <p:spPr>
            <a:xfrm>
              <a:off x="16764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0" name="Rounded Rectangle 19"/>
            <p:cNvSpPr/>
            <p:nvPr/>
          </p:nvSpPr>
          <p:spPr>
            <a:xfrm>
              <a:off x="17526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1" name="Rounded Rectangle 20"/>
            <p:cNvSpPr/>
            <p:nvPr/>
          </p:nvSpPr>
          <p:spPr>
            <a:xfrm>
              <a:off x="17526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2" name="Rectangle 21"/>
            <p:cNvSpPr/>
            <p:nvPr/>
          </p:nvSpPr>
          <p:spPr>
            <a:xfrm>
              <a:off x="31242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3" name="Rounded Rectangle 22"/>
            <p:cNvSpPr/>
            <p:nvPr/>
          </p:nvSpPr>
          <p:spPr>
            <a:xfrm>
              <a:off x="32004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4" name="Rounded Rectangle 23"/>
            <p:cNvSpPr/>
            <p:nvPr/>
          </p:nvSpPr>
          <p:spPr>
            <a:xfrm>
              <a:off x="32004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5" name="Rectangle 24"/>
            <p:cNvSpPr/>
            <p:nvPr/>
          </p:nvSpPr>
          <p:spPr>
            <a:xfrm>
              <a:off x="19050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1</a:t>
              </a:r>
              <a:endParaRPr lang="en-US" dirty="0"/>
            </a:p>
          </p:txBody>
        </p:sp>
        <p:sp>
          <p:nvSpPr>
            <p:cNvPr id="26" name="Rectangle 25"/>
            <p:cNvSpPr/>
            <p:nvPr/>
          </p:nvSpPr>
          <p:spPr>
            <a:xfrm>
              <a:off x="33528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2</a:t>
              </a:r>
              <a:endParaRPr lang="en-US" dirty="0"/>
            </a:p>
          </p:txBody>
        </p:sp>
        <p:sp>
          <p:nvSpPr>
            <p:cNvPr id="27" name="Rectangle 26"/>
            <p:cNvSpPr/>
            <p:nvPr/>
          </p:nvSpPr>
          <p:spPr>
            <a:xfrm>
              <a:off x="19050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3</a:t>
              </a:r>
              <a:endParaRPr lang="en-US" dirty="0"/>
            </a:p>
          </p:txBody>
        </p:sp>
        <p:sp>
          <p:nvSpPr>
            <p:cNvPr id="28" name="Rectangle 27"/>
            <p:cNvSpPr/>
            <p:nvPr/>
          </p:nvSpPr>
          <p:spPr>
            <a:xfrm>
              <a:off x="2362200" y="27432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2</a:t>
              </a:r>
              <a:endParaRPr lang="en-US" dirty="0"/>
            </a:p>
          </p:txBody>
        </p:sp>
        <p:sp>
          <p:nvSpPr>
            <p:cNvPr id="29" name="Rectangle 28"/>
            <p:cNvSpPr/>
            <p:nvPr/>
          </p:nvSpPr>
          <p:spPr>
            <a:xfrm>
              <a:off x="33528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3</a:t>
              </a:r>
              <a:endParaRPr lang="en-US" dirty="0"/>
            </a:p>
          </p:txBody>
        </p:sp>
        <p:sp>
          <p:nvSpPr>
            <p:cNvPr id="30" name="Rectangle 29"/>
            <p:cNvSpPr/>
            <p:nvPr/>
          </p:nvSpPr>
          <p:spPr>
            <a:xfrm>
              <a:off x="38100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4</a:t>
              </a:r>
              <a:endParaRPr lang="en-US" dirty="0"/>
            </a:p>
          </p:txBody>
        </p:sp>
        <p:sp>
          <p:nvSpPr>
            <p:cNvPr id="31" name="Rectangle 30"/>
            <p:cNvSpPr/>
            <p:nvPr/>
          </p:nvSpPr>
          <p:spPr>
            <a:xfrm>
              <a:off x="1905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2" name="Rectangle 31"/>
            <p:cNvSpPr/>
            <p:nvPr/>
          </p:nvSpPr>
          <p:spPr>
            <a:xfrm>
              <a:off x="32766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3" name="Rectangle 32"/>
            <p:cNvSpPr/>
            <p:nvPr/>
          </p:nvSpPr>
          <p:spPr>
            <a:xfrm>
              <a:off x="23622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4" name="Rectangle 33"/>
            <p:cNvSpPr/>
            <p:nvPr/>
          </p:nvSpPr>
          <p:spPr>
            <a:xfrm>
              <a:off x="3810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5" name="Rectangle 34"/>
            <p:cNvSpPr/>
            <p:nvPr/>
          </p:nvSpPr>
          <p:spPr>
            <a:xfrm>
              <a:off x="1905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0" name="Rectangle 39"/>
            <p:cNvSpPr/>
            <p:nvPr/>
          </p:nvSpPr>
          <p:spPr>
            <a:xfrm>
              <a:off x="23622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1" name="Rectangle 40"/>
            <p:cNvSpPr/>
            <p:nvPr/>
          </p:nvSpPr>
          <p:spPr>
            <a:xfrm>
              <a:off x="32766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2" name="Rectangle 41"/>
            <p:cNvSpPr/>
            <p:nvPr/>
          </p:nvSpPr>
          <p:spPr>
            <a:xfrm>
              <a:off x="3810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cxnSp>
          <p:nvCxnSpPr>
            <p:cNvPr id="44" name="Straight Connector 43"/>
            <p:cNvCxnSpPr/>
            <p:nvPr/>
          </p:nvCxnSpPr>
          <p:spPr>
            <a:xfrm>
              <a:off x="22098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098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5814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5814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2400" y="2362200"/>
              <a:ext cx="4191000" cy="990600"/>
            </a:xfrm>
            <a:prstGeom prst="rect">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295400" y="2316644"/>
              <a:ext cx="440313" cy="1112356"/>
            </a:xfrm>
            <a:prstGeom prst="rect">
              <a:avLst/>
            </a:prstGeom>
            <a:noFill/>
          </p:spPr>
          <p:txBody>
            <a:bodyPr vert="wordArtVert" wrap="none" rtlCol="0">
              <a:spAutoFit/>
            </a:bodyPr>
            <a:lstStyle/>
            <a:p>
              <a:r>
                <a:rPr lang="en-US" sz="1400" dirty="0" smtClean="0">
                  <a:solidFill>
                    <a:schemeClr val="accent2"/>
                  </a:solidFill>
                </a:rPr>
                <a:t>HDFS</a:t>
              </a:r>
              <a:endParaRPr lang="en-US" sz="1400" dirty="0">
                <a:solidFill>
                  <a:schemeClr val="accent2"/>
                </a:solidFill>
              </a:endParaRPr>
            </a:p>
          </p:txBody>
        </p:sp>
        <p:sp>
          <p:nvSpPr>
            <p:cNvPr id="59" name="TextBox 58"/>
            <p:cNvSpPr txBox="1"/>
            <p:nvPr/>
          </p:nvSpPr>
          <p:spPr>
            <a:xfrm>
              <a:off x="3561879" y="2438400"/>
              <a:ext cx="705321" cy="584775"/>
            </a:xfrm>
            <a:prstGeom prst="rect">
              <a:avLst/>
            </a:prstGeom>
            <a:noFill/>
          </p:spPr>
          <p:txBody>
            <a:bodyPr wrap="none" rtlCol="0">
              <a:spAutoFit/>
            </a:bodyPr>
            <a:lstStyle/>
            <a:p>
              <a:r>
                <a:rPr lang="en-US" sz="1600" dirty="0" smtClean="0">
                  <a:solidFill>
                    <a:schemeClr val="accent2"/>
                  </a:solidFill>
                </a:rPr>
                <a:t>Data</a:t>
              </a:r>
            </a:p>
            <a:p>
              <a:r>
                <a:rPr lang="en-US" sz="1600" dirty="0" smtClean="0">
                  <a:solidFill>
                    <a:schemeClr val="accent2"/>
                  </a:solidFill>
                </a:rPr>
                <a:t>blocks</a:t>
              </a:r>
              <a:endParaRPr lang="en-US" sz="1600" dirty="0">
                <a:solidFill>
                  <a:schemeClr val="accent2"/>
                </a:solidFill>
              </a:endParaRPr>
            </a:p>
          </p:txBody>
        </p:sp>
        <p:sp>
          <p:nvSpPr>
            <p:cNvPr id="60" name="TextBox 59"/>
            <p:cNvSpPr txBox="1"/>
            <p:nvPr/>
          </p:nvSpPr>
          <p:spPr>
            <a:xfrm>
              <a:off x="2057400" y="1143000"/>
              <a:ext cx="1994264" cy="338554"/>
            </a:xfrm>
            <a:prstGeom prst="rect">
              <a:avLst/>
            </a:prstGeom>
            <a:noFill/>
          </p:spPr>
          <p:txBody>
            <a:bodyPr wrap="none" rtlCol="0">
              <a:spAutoFit/>
            </a:bodyPr>
            <a:lstStyle/>
            <a:p>
              <a:r>
                <a:rPr lang="en-US" sz="1600" dirty="0" smtClean="0"/>
                <a:t>Data/Compute Nodes</a:t>
              </a:r>
              <a:endParaRPr lang="en-US" sz="1600" dirty="0"/>
            </a:p>
          </p:txBody>
        </p:sp>
        <p:sp>
          <p:nvSpPr>
            <p:cNvPr id="61" name="TextBox 60"/>
            <p:cNvSpPr txBox="1"/>
            <p:nvPr/>
          </p:nvSpPr>
          <p:spPr>
            <a:xfrm>
              <a:off x="152400" y="1143000"/>
              <a:ext cx="1275029" cy="338554"/>
            </a:xfrm>
            <a:prstGeom prst="rect">
              <a:avLst/>
            </a:prstGeom>
            <a:noFill/>
          </p:spPr>
          <p:txBody>
            <a:bodyPr wrap="none" rtlCol="0">
              <a:spAutoFit/>
            </a:bodyPr>
            <a:lstStyle/>
            <a:p>
              <a:r>
                <a:rPr lang="en-US" sz="1600" dirty="0" smtClean="0"/>
                <a:t>Master Node</a:t>
              </a:r>
              <a:endParaRPr lang="en-US" sz="1600" dirty="0"/>
            </a:p>
          </p:txBody>
        </p:sp>
      </p:grpSp>
      <p:sp>
        <p:nvSpPr>
          <p:cNvPr id="63" name="TextBox 62"/>
          <p:cNvSpPr txBox="1"/>
          <p:nvPr/>
        </p:nvSpPr>
        <p:spPr>
          <a:xfrm>
            <a:off x="1170563" y="971490"/>
            <a:ext cx="1877437" cy="400110"/>
          </a:xfrm>
          <a:prstGeom prst="rect">
            <a:avLst/>
          </a:prstGeom>
          <a:noFill/>
        </p:spPr>
        <p:txBody>
          <a:bodyPr wrap="none" rtlCol="0">
            <a:spAutoFit/>
          </a:bodyPr>
          <a:lstStyle/>
          <a:p>
            <a:r>
              <a:rPr lang="en-US" sz="2000" b="1" dirty="0" smtClean="0">
                <a:solidFill>
                  <a:srgbClr val="00B0F0"/>
                </a:solidFill>
              </a:rPr>
              <a:t>Apache Hadoop</a:t>
            </a:r>
            <a:endParaRPr lang="en-US" sz="2000" b="1" dirty="0">
              <a:solidFill>
                <a:srgbClr val="00B0F0"/>
              </a:solidFill>
            </a:endParaRPr>
          </a:p>
        </p:txBody>
      </p:sp>
      <p:sp>
        <p:nvSpPr>
          <p:cNvPr id="64" name="TextBox 63"/>
          <p:cNvSpPr txBox="1"/>
          <p:nvPr/>
        </p:nvSpPr>
        <p:spPr>
          <a:xfrm>
            <a:off x="5416011" y="990600"/>
            <a:ext cx="2432589" cy="400110"/>
          </a:xfrm>
          <a:prstGeom prst="rect">
            <a:avLst/>
          </a:prstGeom>
          <a:noFill/>
        </p:spPr>
        <p:txBody>
          <a:bodyPr wrap="none" rtlCol="0">
            <a:spAutoFit/>
          </a:bodyPr>
          <a:lstStyle/>
          <a:p>
            <a:r>
              <a:rPr lang="en-US" sz="2000" b="1" dirty="0" smtClean="0">
                <a:solidFill>
                  <a:srgbClr val="00B0F0"/>
                </a:solidFill>
              </a:rPr>
              <a:t>Microsoft </a:t>
            </a:r>
            <a:r>
              <a:rPr lang="en-US" sz="2000" b="1" dirty="0" err="1" smtClean="0">
                <a:solidFill>
                  <a:srgbClr val="00B0F0"/>
                </a:solidFill>
              </a:rPr>
              <a:t>DryadLINQ</a:t>
            </a:r>
            <a:endParaRPr lang="en-US" sz="2000" b="1" dirty="0">
              <a:solidFill>
                <a:srgbClr val="00B0F0"/>
              </a:solidFill>
            </a:endParaRPr>
          </a:p>
        </p:txBody>
      </p:sp>
      <p:grpSp>
        <p:nvGrpSpPr>
          <p:cNvPr id="6" name="Group 5"/>
          <p:cNvGrpSpPr/>
          <p:nvPr/>
        </p:nvGrpSpPr>
        <p:grpSpPr>
          <a:xfrm>
            <a:off x="4648200" y="1447800"/>
            <a:ext cx="4419600" cy="2667000"/>
            <a:chOff x="152400" y="762000"/>
            <a:chExt cx="6248400" cy="4876800"/>
          </a:xfrm>
        </p:grpSpPr>
        <p:sp>
          <p:nvSpPr>
            <p:cNvPr id="45" name="AutoShape 9"/>
            <p:cNvSpPr>
              <a:spLocks noChangeArrowheads="1"/>
            </p:cNvSpPr>
            <p:nvPr/>
          </p:nvSpPr>
          <p:spPr bwMode="auto">
            <a:xfrm>
              <a:off x="152400" y="762000"/>
              <a:ext cx="6248400" cy="4876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7" name="Group 15"/>
            <p:cNvGrpSpPr>
              <a:grpSpLocks/>
            </p:cNvGrpSpPr>
            <p:nvPr/>
          </p:nvGrpSpPr>
          <p:grpSpPr bwMode="auto">
            <a:xfrm>
              <a:off x="381000" y="4033999"/>
              <a:ext cx="2134107" cy="975650"/>
              <a:chOff x="1369" y="4829"/>
              <a:chExt cx="2348" cy="1131"/>
            </a:xfrm>
          </p:grpSpPr>
          <p:sp>
            <p:nvSpPr>
              <p:cNvPr id="100" name="Text Box 16"/>
              <p:cNvSpPr txBox="1">
                <a:spLocks noChangeArrowheads="1"/>
              </p:cNvSpPr>
              <p:nvPr/>
            </p:nvSpPr>
            <p:spPr bwMode="auto">
              <a:xfrm>
                <a:off x="1369" y="4829"/>
                <a:ext cx="1761" cy="1131"/>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100" b="1" dirty="0" smtClean="0">
                    <a:cs typeface="Courier New" pitchFamily="49" charset="0"/>
                  </a:rPr>
                  <a:t>Edge : </a:t>
                </a:r>
              </a:p>
              <a:p>
                <a:r>
                  <a:rPr lang="en-US" sz="1100" b="1" dirty="0" smtClean="0">
                    <a:cs typeface="Courier New" pitchFamily="49" charset="0"/>
                  </a:rPr>
                  <a:t>communication path</a:t>
                </a:r>
              </a:p>
            </p:txBody>
          </p:sp>
          <p:cxnSp>
            <p:nvCxnSpPr>
              <p:cNvPr id="101" name="AutoShape 17"/>
              <p:cNvCxnSpPr>
                <a:cxnSpLocks noChangeShapeType="1"/>
                <a:stCxn id="100" idx="3"/>
              </p:cNvCxnSpPr>
              <p:nvPr/>
            </p:nvCxnSpPr>
            <p:spPr bwMode="auto">
              <a:xfrm flipV="1">
                <a:off x="3130" y="4829"/>
                <a:ext cx="587" cy="394"/>
              </a:xfrm>
              <a:prstGeom prst="straightConnector1">
                <a:avLst/>
              </a:prstGeom>
              <a:noFill/>
              <a:ln w="9525">
                <a:solidFill>
                  <a:srgbClr val="000000"/>
                </a:solidFill>
                <a:round/>
                <a:headEnd/>
                <a:tailEnd type="triangle" w="med" len="med"/>
              </a:ln>
            </p:spPr>
          </p:cxnSp>
        </p:grpSp>
        <p:grpSp>
          <p:nvGrpSpPr>
            <p:cNvPr id="10" name="Group 15"/>
            <p:cNvGrpSpPr>
              <a:grpSpLocks/>
            </p:cNvGrpSpPr>
            <p:nvPr/>
          </p:nvGrpSpPr>
          <p:grpSpPr bwMode="auto">
            <a:xfrm>
              <a:off x="381000" y="3200398"/>
              <a:ext cx="1904199" cy="766026"/>
              <a:chOff x="1347" y="5453"/>
              <a:chExt cx="2208" cy="888"/>
            </a:xfrm>
          </p:grpSpPr>
          <p:sp>
            <p:nvSpPr>
              <p:cNvPr id="98" name="Text Box 16"/>
              <p:cNvSpPr txBox="1">
                <a:spLocks noChangeArrowheads="1"/>
              </p:cNvSpPr>
              <p:nvPr/>
            </p:nvSpPr>
            <p:spPr bwMode="auto">
              <a:xfrm>
                <a:off x="1347" y="5453"/>
                <a:ext cx="1944" cy="888"/>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100" b="1" dirty="0" smtClean="0">
                    <a:cs typeface="Courier New" pitchFamily="49" charset="0"/>
                  </a:rPr>
                  <a:t>Vertex :</a:t>
                </a:r>
              </a:p>
              <a:p>
                <a:r>
                  <a:rPr lang="en-US" sz="1100" b="1" dirty="0" smtClean="0">
                    <a:cs typeface="Courier New" pitchFamily="49" charset="0"/>
                  </a:rPr>
                  <a:t>execution task  </a:t>
                </a:r>
              </a:p>
            </p:txBody>
          </p:sp>
          <p:cxnSp>
            <p:nvCxnSpPr>
              <p:cNvPr id="99" name="AutoShape 17"/>
              <p:cNvCxnSpPr>
                <a:cxnSpLocks noChangeShapeType="1"/>
              </p:cNvCxnSpPr>
              <p:nvPr/>
            </p:nvCxnSpPr>
            <p:spPr bwMode="auto">
              <a:xfrm flipV="1">
                <a:off x="3291" y="5718"/>
                <a:ext cx="264" cy="0"/>
              </a:xfrm>
              <a:prstGeom prst="straightConnector1">
                <a:avLst/>
              </a:prstGeom>
              <a:noFill/>
              <a:ln w="9525">
                <a:solidFill>
                  <a:srgbClr val="000000"/>
                </a:solidFill>
                <a:round/>
                <a:headEnd/>
                <a:tailEnd type="triangle" w="med" len="med"/>
              </a:ln>
            </p:spPr>
          </p:cxnSp>
        </p:grpSp>
        <p:grpSp>
          <p:nvGrpSpPr>
            <p:cNvPr id="12" name="Group 145"/>
            <p:cNvGrpSpPr/>
            <p:nvPr/>
          </p:nvGrpSpPr>
          <p:grpSpPr>
            <a:xfrm>
              <a:off x="2362200" y="3352798"/>
              <a:ext cx="1559692" cy="977965"/>
              <a:chOff x="3886200" y="2325002"/>
              <a:chExt cx="2250306" cy="1460434"/>
            </a:xfrm>
          </p:grpSpPr>
          <p:sp>
            <p:nvSpPr>
              <p:cNvPr id="69" name="Oval 10"/>
              <p:cNvSpPr>
                <a:spLocks noChangeArrowheads="1"/>
              </p:cNvSpPr>
              <p:nvPr/>
            </p:nvSpPr>
            <p:spPr bwMode="auto">
              <a:xfrm>
                <a:off x="41910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Oval 11"/>
              <p:cNvSpPr>
                <a:spLocks noChangeArrowheads="1"/>
              </p:cNvSpPr>
              <p:nvPr/>
            </p:nvSpPr>
            <p:spPr bwMode="auto">
              <a:xfrm>
                <a:off x="48768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Oval 12"/>
              <p:cNvSpPr>
                <a:spLocks noChangeArrowheads="1"/>
              </p:cNvSpPr>
              <p:nvPr/>
            </p:nvSpPr>
            <p:spPr bwMode="auto">
              <a:xfrm>
                <a:off x="39312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Oval 13"/>
              <p:cNvSpPr>
                <a:spLocks noChangeArrowheads="1"/>
              </p:cNvSpPr>
              <p:nvPr/>
            </p:nvSpPr>
            <p:spPr bwMode="auto">
              <a:xfrm>
                <a:off x="54864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Oval 14"/>
              <p:cNvSpPr>
                <a:spLocks noChangeArrowheads="1"/>
              </p:cNvSpPr>
              <p:nvPr/>
            </p:nvSpPr>
            <p:spPr bwMode="auto">
              <a:xfrm>
                <a:off x="45391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Oval 18"/>
              <p:cNvSpPr>
                <a:spLocks noChangeArrowheads="1"/>
              </p:cNvSpPr>
              <p:nvPr/>
            </p:nvSpPr>
            <p:spPr bwMode="auto">
              <a:xfrm>
                <a:off x="58670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Oval 19"/>
              <p:cNvSpPr>
                <a:spLocks noChangeArrowheads="1"/>
              </p:cNvSpPr>
              <p:nvPr/>
            </p:nvSpPr>
            <p:spPr bwMode="auto">
              <a:xfrm>
                <a:off x="51923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76" name="AutoShape 23"/>
              <p:cNvCxnSpPr>
                <a:cxnSpLocks noChangeShapeType="1"/>
              </p:cNvCxnSpPr>
              <p:nvPr/>
            </p:nvCxnSpPr>
            <p:spPr bwMode="auto">
              <a:xfrm>
                <a:off x="4114499" y="2605238"/>
                <a:ext cx="228901" cy="137962"/>
              </a:xfrm>
              <a:prstGeom prst="straightConnector1">
                <a:avLst/>
              </a:prstGeom>
              <a:noFill/>
              <a:ln w="9525">
                <a:solidFill>
                  <a:srgbClr val="000000"/>
                </a:solidFill>
                <a:round/>
                <a:headEnd/>
                <a:tailEnd/>
              </a:ln>
            </p:spPr>
          </p:cxnSp>
          <p:cxnSp>
            <p:nvCxnSpPr>
              <p:cNvPr id="77" name="AutoShape 24"/>
              <p:cNvCxnSpPr>
                <a:cxnSpLocks noChangeShapeType="1"/>
              </p:cNvCxnSpPr>
              <p:nvPr/>
            </p:nvCxnSpPr>
            <p:spPr bwMode="auto">
              <a:xfrm rot="10800000" flipV="1">
                <a:off x="4343400" y="2605238"/>
                <a:ext cx="314326" cy="137962"/>
              </a:xfrm>
              <a:prstGeom prst="straightConnector1">
                <a:avLst/>
              </a:prstGeom>
              <a:noFill/>
              <a:ln w="9525">
                <a:solidFill>
                  <a:srgbClr val="000000"/>
                </a:solidFill>
                <a:round/>
                <a:headEnd/>
                <a:tailEnd/>
              </a:ln>
            </p:spPr>
          </p:cxnSp>
          <p:cxnSp>
            <p:nvCxnSpPr>
              <p:cNvPr id="78" name="AutoShape 28"/>
              <p:cNvCxnSpPr>
                <a:cxnSpLocks noChangeShapeType="1"/>
              </p:cNvCxnSpPr>
              <p:nvPr/>
            </p:nvCxnSpPr>
            <p:spPr bwMode="auto">
              <a:xfrm>
                <a:off x="4657725" y="2605238"/>
                <a:ext cx="371475" cy="137962"/>
              </a:xfrm>
              <a:prstGeom prst="straightConnector1">
                <a:avLst/>
              </a:prstGeom>
              <a:noFill/>
              <a:ln w="9525">
                <a:solidFill>
                  <a:srgbClr val="000000"/>
                </a:solidFill>
                <a:round/>
                <a:headEnd/>
                <a:tailEnd/>
              </a:ln>
            </p:spPr>
          </p:cxnSp>
          <p:cxnSp>
            <p:nvCxnSpPr>
              <p:cNvPr id="79" name="AutoShape 29"/>
              <p:cNvCxnSpPr>
                <a:cxnSpLocks noChangeShapeType="1"/>
              </p:cNvCxnSpPr>
              <p:nvPr/>
            </p:nvCxnSpPr>
            <p:spPr bwMode="auto">
              <a:xfrm rot="10800000" flipV="1">
                <a:off x="5029200" y="2605238"/>
                <a:ext cx="260134" cy="137962"/>
              </a:xfrm>
              <a:prstGeom prst="straightConnector1">
                <a:avLst/>
              </a:prstGeom>
              <a:noFill/>
              <a:ln w="9525">
                <a:solidFill>
                  <a:srgbClr val="000000"/>
                </a:solidFill>
                <a:round/>
                <a:headEnd/>
                <a:tailEnd/>
              </a:ln>
            </p:spPr>
          </p:cxnSp>
          <p:cxnSp>
            <p:nvCxnSpPr>
              <p:cNvPr id="80" name="AutoShape 33"/>
              <p:cNvCxnSpPr>
                <a:cxnSpLocks noChangeShapeType="1"/>
              </p:cNvCxnSpPr>
              <p:nvPr/>
            </p:nvCxnSpPr>
            <p:spPr bwMode="auto">
              <a:xfrm>
                <a:off x="5289333" y="2605238"/>
                <a:ext cx="349467" cy="137962"/>
              </a:xfrm>
              <a:prstGeom prst="straightConnector1">
                <a:avLst/>
              </a:prstGeom>
              <a:noFill/>
              <a:ln w="9525">
                <a:solidFill>
                  <a:srgbClr val="000000"/>
                </a:solidFill>
                <a:round/>
                <a:headEnd/>
                <a:tailEnd/>
              </a:ln>
            </p:spPr>
          </p:cxnSp>
          <p:cxnSp>
            <p:nvCxnSpPr>
              <p:cNvPr id="81" name="AutoShape 34"/>
              <p:cNvCxnSpPr>
                <a:cxnSpLocks noChangeShapeType="1"/>
              </p:cNvCxnSpPr>
              <p:nvPr/>
            </p:nvCxnSpPr>
            <p:spPr bwMode="auto">
              <a:xfrm rot="10800000" flipV="1">
                <a:off x="5638801" y="2605238"/>
                <a:ext cx="344655" cy="137962"/>
              </a:xfrm>
              <a:prstGeom prst="straightConnector1">
                <a:avLst/>
              </a:prstGeom>
              <a:noFill/>
              <a:ln w="9525">
                <a:solidFill>
                  <a:srgbClr val="000000"/>
                </a:solidFill>
                <a:round/>
                <a:headEnd/>
                <a:tailEnd/>
              </a:ln>
            </p:spPr>
          </p:cxnSp>
          <p:sp>
            <p:nvSpPr>
              <p:cNvPr id="82" name="Oval 10"/>
              <p:cNvSpPr>
                <a:spLocks noChangeArrowheads="1"/>
              </p:cNvSpPr>
              <p:nvPr/>
            </p:nvSpPr>
            <p:spPr bwMode="auto">
              <a:xfrm>
                <a:off x="38862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Oval 11"/>
              <p:cNvSpPr>
                <a:spLocks noChangeArrowheads="1"/>
              </p:cNvSpPr>
              <p:nvPr/>
            </p:nvSpPr>
            <p:spPr bwMode="auto">
              <a:xfrm>
                <a:off x="44958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Oval 13"/>
              <p:cNvSpPr>
                <a:spLocks noChangeArrowheads="1"/>
              </p:cNvSpPr>
              <p:nvPr/>
            </p:nvSpPr>
            <p:spPr bwMode="auto">
              <a:xfrm>
                <a:off x="51816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Oval 10"/>
              <p:cNvSpPr>
                <a:spLocks noChangeArrowheads="1"/>
              </p:cNvSpPr>
              <p:nvPr/>
            </p:nvSpPr>
            <p:spPr bwMode="auto">
              <a:xfrm>
                <a:off x="4191000"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Oval 11"/>
              <p:cNvSpPr>
                <a:spLocks noChangeArrowheads="1"/>
              </p:cNvSpPr>
              <p:nvPr/>
            </p:nvSpPr>
            <p:spPr bwMode="auto">
              <a:xfrm>
                <a:off x="4805362"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Oval 13"/>
              <p:cNvSpPr>
                <a:spLocks noChangeArrowheads="1"/>
              </p:cNvSpPr>
              <p:nvPr/>
            </p:nvSpPr>
            <p:spPr bwMode="auto">
              <a:xfrm>
                <a:off x="5410200"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88" name="AutoShape 23"/>
              <p:cNvCxnSpPr>
                <a:cxnSpLocks noChangeShapeType="1"/>
              </p:cNvCxnSpPr>
              <p:nvPr/>
            </p:nvCxnSpPr>
            <p:spPr bwMode="auto">
              <a:xfrm flipV="1">
                <a:off x="4038600" y="3024290"/>
                <a:ext cx="271262" cy="99910"/>
              </a:xfrm>
              <a:prstGeom prst="straightConnector1">
                <a:avLst/>
              </a:prstGeom>
              <a:noFill/>
              <a:ln w="9525">
                <a:solidFill>
                  <a:srgbClr val="000000"/>
                </a:solidFill>
                <a:round/>
                <a:headEnd/>
                <a:tailEnd/>
              </a:ln>
            </p:spPr>
          </p:cxnSp>
          <p:cxnSp>
            <p:nvCxnSpPr>
              <p:cNvPr id="89" name="AutoShape 23"/>
              <p:cNvCxnSpPr>
                <a:cxnSpLocks noChangeShapeType="1"/>
              </p:cNvCxnSpPr>
              <p:nvPr/>
            </p:nvCxnSpPr>
            <p:spPr bwMode="auto">
              <a:xfrm rot="16200000" flipH="1">
                <a:off x="4436582" y="2912582"/>
                <a:ext cx="100766" cy="322473"/>
              </a:xfrm>
              <a:prstGeom prst="straightConnector1">
                <a:avLst/>
              </a:prstGeom>
              <a:noFill/>
              <a:ln w="9525">
                <a:solidFill>
                  <a:srgbClr val="000000"/>
                </a:solidFill>
                <a:round/>
                <a:headEnd/>
                <a:tailEnd/>
              </a:ln>
            </p:spPr>
          </p:cxnSp>
          <p:cxnSp>
            <p:nvCxnSpPr>
              <p:cNvPr id="90" name="AutoShape 23"/>
              <p:cNvCxnSpPr>
                <a:cxnSpLocks noChangeShapeType="1"/>
              </p:cNvCxnSpPr>
              <p:nvPr/>
            </p:nvCxnSpPr>
            <p:spPr bwMode="auto">
              <a:xfrm rot="16200000" flipH="1">
                <a:off x="5122382" y="2912582"/>
                <a:ext cx="100766" cy="322473"/>
              </a:xfrm>
              <a:prstGeom prst="straightConnector1">
                <a:avLst/>
              </a:prstGeom>
              <a:noFill/>
              <a:ln w="9525">
                <a:solidFill>
                  <a:srgbClr val="000000"/>
                </a:solidFill>
                <a:round/>
                <a:headEnd/>
                <a:tailEnd/>
              </a:ln>
            </p:spPr>
          </p:cxnSp>
          <p:cxnSp>
            <p:nvCxnSpPr>
              <p:cNvPr id="91" name="AutoShape 23"/>
              <p:cNvCxnSpPr>
                <a:cxnSpLocks noChangeShapeType="1"/>
                <a:endCxn id="70" idx="4"/>
              </p:cNvCxnSpPr>
              <p:nvPr/>
            </p:nvCxnSpPr>
            <p:spPr bwMode="auto">
              <a:xfrm flipV="1">
                <a:off x="5334000" y="3023436"/>
                <a:ext cx="287129" cy="100764"/>
              </a:xfrm>
              <a:prstGeom prst="straightConnector1">
                <a:avLst/>
              </a:prstGeom>
              <a:noFill/>
              <a:ln w="9525">
                <a:solidFill>
                  <a:srgbClr val="000000"/>
                </a:solidFill>
                <a:round/>
                <a:headEnd/>
                <a:tailEnd/>
              </a:ln>
            </p:spPr>
          </p:cxnSp>
          <p:cxnSp>
            <p:nvCxnSpPr>
              <p:cNvPr id="92" name="AutoShape 23"/>
              <p:cNvCxnSpPr>
                <a:cxnSpLocks noChangeShapeType="1"/>
                <a:endCxn id="70" idx="4"/>
              </p:cNvCxnSpPr>
              <p:nvPr/>
            </p:nvCxnSpPr>
            <p:spPr bwMode="auto">
              <a:xfrm rot="5400000" flipH="1" flipV="1">
                <a:off x="5350983" y="3235055"/>
                <a:ext cx="481764" cy="58527"/>
              </a:xfrm>
              <a:prstGeom prst="straightConnector1">
                <a:avLst/>
              </a:prstGeom>
              <a:noFill/>
              <a:ln w="9525">
                <a:solidFill>
                  <a:srgbClr val="000000"/>
                </a:solidFill>
                <a:round/>
                <a:headEnd/>
                <a:tailEnd/>
              </a:ln>
            </p:spPr>
          </p:cxnSp>
          <p:cxnSp>
            <p:nvCxnSpPr>
              <p:cNvPr id="93" name="AutoShape 23"/>
              <p:cNvCxnSpPr>
                <a:cxnSpLocks noChangeShapeType="1"/>
                <a:stCxn id="84" idx="4"/>
              </p:cNvCxnSpPr>
              <p:nvPr/>
            </p:nvCxnSpPr>
            <p:spPr bwMode="auto">
              <a:xfrm rot="16200000" flipH="1">
                <a:off x="5389082" y="3331682"/>
                <a:ext cx="100766" cy="246273"/>
              </a:xfrm>
              <a:prstGeom prst="straightConnector1">
                <a:avLst/>
              </a:prstGeom>
              <a:noFill/>
              <a:ln w="9525">
                <a:solidFill>
                  <a:srgbClr val="000000"/>
                </a:solidFill>
                <a:round/>
                <a:headEnd/>
                <a:tailEnd/>
              </a:ln>
            </p:spPr>
          </p:cxnSp>
          <p:cxnSp>
            <p:nvCxnSpPr>
              <p:cNvPr id="94" name="AutoShape 23"/>
              <p:cNvCxnSpPr>
                <a:cxnSpLocks noChangeShapeType="1"/>
                <a:endCxn id="84" idx="4"/>
              </p:cNvCxnSpPr>
              <p:nvPr/>
            </p:nvCxnSpPr>
            <p:spPr bwMode="auto">
              <a:xfrm flipV="1">
                <a:off x="4953000" y="3404436"/>
                <a:ext cx="363329" cy="100764"/>
              </a:xfrm>
              <a:prstGeom prst="straightConnector1">
                <a:avLst/>
              </a:prstGeom>
              <a:noFill/>
              <a:ln w="9525">
                <a:solidFill>
                  <a:srgbClr val="000000"/>
                </a:solidFill>
                <a:round/>
                <a:headEnd/>
                <a:tailEnd/>
              </a:ln>
            </p:spPr>
          </p:cxnSp>
          <p:cxnSp>
            <p:nvCxnSpPr>
              <p:cNvPr id="95" name="AutoShape 23"/>
              <p:cNvCxnSpPr>
                <a:cxnSpLocks noChangeShapeType="1"/>
                <a:stCxn id="83" idx="4"/>
              </p:cNvCxnSpPr>
              <p:nvPr/>
            </p:nvCxnSpPr>
            <p:spPr bwMode="auto">
              <a:xfrm rot="16200000" flipH="1">
                <a:off x="4741382" y="3293582"/>
                <a:ext cx="100766" cy="322473"/>
              </a:xfrm>
              <a:prstGeom prst="straightConnector1">
                <a:avLst/>
              </a:prstGeom>
              <a:noFill/>
              <a:ln w="9525">
                <a:solidFill>
                  <a:srgbClr val="000000"/>
                </a:solidFill>
                <a:round/>
                <a:headEnd/>
                <a:tailEnd/>
              </a:ln>
            </p:spPr>
          </p:cxnSp>
          <p:cxnSp>
            <p:nvCxnSpPr>
              <p:cNvPr id="96" name="AutoShape 23"/>
              <p:cNvCxnSpPr>
                <a:cxnSpLocks noChangeShapeType="1"/>
                <a:endCxn id="83" idx="4"/>
              </p:cNvCxnSpPr>
              <p:nvPr/>
            </p:nvCxnSpPr>
            <p:spPr bwMode="auto">
              <a:xfrm flipV="1">
                <a:off x="4343400" y="3404436"/>
                <a:ext cx="287129" cy="100764"/>
              </a:xfrm>
              <a:prstGeom prst="straightConnector1">
                <a:avLst/>
              </a:prstGeom>
              <a:noFill/>
              <a:ln w="9525">
                <a:solidFill>
                  <a:srgbClr val="000000"/>
                </a:solidFill>
                <a:round/>
                <a:headEnd/>
                <a:tailEnd/>
              </a:ln>
            </p:spPr>
          </p:cxnSp>
          <p:cxnSp>
            <p:nvCxnSpPr>
              <p:cNvPr id="97" name="AutoShape 23"/>
              <p:cNvCxnSpPr>
                <a:cxnSpLocks noChangeShapeType="1"/>
                <a:stCxn id="82" idx="4"/>
              </p:cNvCxnSpPr>
              <p:nvPr/>
            </p:nvCxnSpPr>
            <p:spPr bwMode="auto">
              <a:xfrm rot="16200000" flipH="1">
                <a:off x="4131782" y="3293582"/>
                <a:ext cx="100766" cy="322473"/>
              </a:xfrm>
              <a:prstGeom prst="straightConnector1">
                <a:avLst/>
              </a:prstGeom>
              <a:noFill/>
              <a:ln w="9525">
                <a:solidFill>
                  <a:srgbClr val="000000"/>
                </a:solidFill>
                <a:round/>
                <a:headEnd/>
                <a:tailEnd/>
              </a:ln>
            </p:spPr>
          </p:cxnSp>
        </p:grpSp>
        <p:pic>
          <p:nvPicPr>
            <p:cNvPr id="49" name="Picture 2"/>
            <p:cNvPicPr>
              <a:picLocks noChangeAspect="1" noChangeArrowheads="1"/>
            </p:cNvPicPr>
            <p:nvPr/>
          </p:nvPicPr>
          <p:blipFill>
            <a:blip r:embed="rId3" cstate="print"/>
            <a:srcRect/>
            <a:stretch>
              <a:fillRect/>
            </a:stretch>
          </p:blipFill>
          <p:spPr bwMode="auto">
            <a:xfrm>
              <a:off x="3048000" y="914400"/>
              <a:ext cx="3126550" cy="1442534"/>
            </a:xfrm>
            <a:prstGeom prst="rect">
              <a:avLst/>
            </a:prstGeom>
            <a:noFill/>
            <a:ln w="9525">
              <a:noFill/>
              <a:miter lim="800000"/>
              <a:headEnd/>
              <a:tailEnd/>
            </a:ln>
            <a:effectLst/>
          </p:spPr>
        </p:pic>
        <p:sp>
          <p:nvSpPr>
            <p:cNvPr id="50" name="TextBox 49"/>
            <p:cNvSpPr txBox="1"/>
            <p:nvPr/>
          </p:nvSpPr>
          <p:spPr>
            <a:xfrm>
              <a:off x="381000" y="1066801"/>
              <a:ext cx="2592936" cy="50651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200" b="1" dirty="0" smtClean="0"/>
                <a:t>Standard LINQ operations</a:t>
              </a:r>
              <a:endParaRPr lang="en-US" sz="1200" b="1" dirty="0"/>
            </a:p>
          </p:txBody>
        </p:sp>
        <p:sp>
          <p:nvSpPr>
            <p:cNvPr id="51" name="TextBox 50"/>
            <p:cNvSpPr txBox="1"/>
            <p:nvPr/>
          </p:nvSpPr>
          <p:spPr>
            <a:xfrm>
              <a:off x="381000" y="1524000"/>
              <a:ext cx="2266768" cy="50651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1200" b="1" dirty="0" smtClean="0"/>
                <a:t>DryadLINQ operations</a:t>
              </a:r>
              <a:endParaRPr lang="en-US" sz="1200" b="1" dirty="0"/>
            </a:p>
          </p:txBody>
        </p:sp>
        <p:sp>
          <p:nvSpPr>
            <p:cNvPr id="52" name="TextBox 51"/>
            <p:cNvSpPr txBox="1"/>
            <p:nvPr/>
          </p:nvSpPr>
          <p:spPr>
            <a:xfrm>
              <a:off x="381001" y="2590800"/>
              <a:ext cx="5791200" cy="503894"/>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600" dirty="0" smtClean="0"/>
                <a:t>DryadLINQ Compiler</a:t>
              </a:r>
              <a:endParaRPr lang="en-US" sz="1600" dirty="0"/>
            </a:p>
          </p:txBody>
        </p:sp>
        <p:sp>
          <p:nvSpPr>
            <p:cNvPr id="55" name="Down Arrow 54"/>
            <p:cNvSpPr/>
            <p:nvPr/>
          </p:nvSpPr>
          <p:spPr>
            <a:xfrm>
              <a:off x="1295400" y="2286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p:cNvSpPr/>
            <p:nvPr/>
          </p:nvSpPr>
          <p:spPr>
            <a:xfrm>
              <a:off x="4572000" y="2286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Down Arrow 64"/>
            <p:cNvSpPr/>
            <p:nvPr/>
          </p:nvSpPr>
          <p:spPr>
            <a:xfrm>
              <a:off x="3048000" y="3048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381000" y="5053584"/>
              <a:ext cx="3505200" cy="55177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t>Dryad Execution Engine</a:t>
              </a:r>
              <a:endParaRPr lang="en-US" dirty="0"/>
            </a:p>
          </p:txBody>
        </p:sp>
        <p:sp>
          <p:nvSpPr>
            <p:cNvPr id="67" name="Down Arrow 66"/>
            <p:cNvSpPr/>
            <p:nvPr/>
          </p:nvSpPr>
          <p:spPr>
            <a:xfrm>
              <a:off x="2895600" y="44958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3962400" y="3124200"/>
              <a:ext cx="2209800" cy="2420003"/>
            </a:xfrm>
            <a:prstGeom prst="rect">
              <a:avLst/>
            </a:prstGeom>
            <a:noFill/>
          </p:spPr>
          <p:txBody>
            <a:bodyPr wrap="square" rtlCol="0">
              <a:spAutoFit/>
            </a:bodyPr>
            <a:lstStyle/>
            <a:p>
              <a:r>
                <a:rPr lang="en-US" sz="1600" b="1" dirty="0" smtClean="0">
                  <a:latin typeface="Cambria" pitchFamily="18" charset="0"/>
                </a:rPr>
                <a:t>Directed Acyclic Graph (</a:t>
              </a:r>
              <a:r>
                <a:rPr lang="en-US" sz="1600" b="1" dirty="0" smtClean="0">
                  <a:solidFill>
                    <a:schemeClr val="accent2"/>
                  </a:solidFill>
                  <a:latin typeface="Cambria" pitchFamily="18" charset="0"/>
                </a:rPr>
                <a:t>DAG</a:t>
              </a:r>
              <a:r>
                <a:rPr lang="en-US" sz="1600" b="1" dirty="0" smtClean="0">
                  <a:latin typeface="Cambria" pitchFamily="18" charset="0"/>
                </a:rPr>
                <a:t>) based execution flows</a:t>
              </a:r>
              <a:endParaRPr lang="en-US" sz="1600" b="1" dirty="0">
                <a:latin typeface="Cambria" pitchFamily="18" charset="0"/>
              </a:endParaRPr>
            </a:p>
          </p:txBody>
        </p:sp>
      </p:grpSp>
      <p:sp>
        <p:nvSpPr>
          <p:cNvPr id="103" name="Content Placeholder 4"/>
          <p:cNvSpPr txBox="1">
            <a:spLocks/>
          </p:cNvSpPr>
          <p:nvPr/>
        </p:nvSpPr>
        <p:spPr>
          <a:xfrm>
            <a:off x="533400" y="5867400"/>
            <a:ext cx="7848600" cy="381000"/>
          </a:xfrm>
          <a:prstGeom prst="rect">
            <a:avLst/>
          </a:prstGeom>
        </p:spPr>
        <p:txBody>
          <a:bodyPr vert="horz" lIns="91440" tIns="45720" rIns="91440" bIns="45720" rtlCol="0">
            <a:noAutofit/>
          </a:bodyPr>
          <a:lstStyle/>
          <a:p>
            <a:pPr marL="742950" marR="0" lvl="1" indent="-285750" algn="l" defTabSz="914400" rtl="0" eaLnBrk="1" fontAlgn="auto" latinLnBrk="0" hangingPunct="1">
              <a:lnSpc>
                <a:spcPct val="100000"/>
              </a:lnSpc>
              <a:spcBef>
                <a:spcPct val="20000"/>
              </a:spcBef>
              <a:spcAft>
                <a:spcPts val="0"/>
              </a:spcAft>
              <a:buClrTx/>
              <a:buSzTx/>
              <a:tabLst/>
              <a:defRPr/>
            </a:pPr>
            <a:r>
              <a:rPr kumimoji="0" lang="en-US" sz="1400" b="0" i="0" u="none" strike="noStrike" kern="1200" cap="none" spc="0" normalizeH="0" baseline="0" noProof="0" dirty="0" smtClean="0">
                <a:ln>
                  <a:noFill/>
                </a:ln>
                <a:solidFill>
                  <a:srgbClr val="002060"/>
                </a:solidFill>
                <a:effectLst/>
                <a:uLnTx/>
                <a:uFillTx/>
                <a:latin typeface="+mn-lt"/>
                <a:ea typeface="+mn-ea"/>
                <a:cs typeface="+mn-cs"/>
              </a:rPr>
              <a:t>Job creation; Resource management; Fault tolerance&amp; re-execution of failed </a:t>
            </a:r>
            <a:r>
              <a:rPr kumimoji="0" lang="en-US" sz="1400" b="0" i="0" u="none" strike="noStrike" kern="1200" cap="none" spc="0" normalizeH="0" baseline="0" noProof="0" dirty="0" err="1" smtClean="0">
                <a:ln>
                  <a:noFill/>
                </a:ln>
                <a:solidFill>
                  <a:srgbClr val="002060"/>
                </a:solidFill>
                <a:effectLst/>
                <a:uLnTx/>
                <a:uFillTx/>
                <a:latin typeface="+mn-lt"/>
                <a:ea typeface="+mn-ea"/>
                <a:cs typeface="+mn-cs"/>
              </a:rPr>
              <a:t>taskes</a:t>
            </a:r>
            <a:r>
              <a:rPr kumimoji="0" lang="en-US" sz="1400" b="0" i="0" u="none" strike="noStrike" kern="1200" cap="none" spc="0" normalizeH="0" baseline="0" noProof="0" dirty="0" smtClean="0">
                <a:ln>
                  <a:noFill/>
                </a:ln>
                <a:solidFill>
                  <a:srgbClr val="002060"/>
                </a:solidFill>
                <a:effectLst/>
                <a:uLnTx/>
                <a:uFillTx/>
                <a:latin typeface="+mn-lt"/>
                <a:ea typeface="+mn-ea"/>
                <a:cs typeface="+mn-cs"/>
              </a:rPr>
              <a:t>/vertices</a:t>
            </a:r>
            <a:endParaRPr kumimoji="0" lang="en-US" sz="1400" b="0" i="0" u="none" strike="noStrike" kern="1200" cap="none" spc="0" normalizeH="0" baseline="0" noProof="0" dirty="0">
              <a:ln>
                <a:noFill/>
              </a:ln>
              <a:solidFill>
                <a:srgbClr val="002060"/>
              </a:solidFill>
              <a:effectLst/>
              <a:uLnTx/>
              <a:uFillTx/>
              <a:latin typeface="+mn-lt"/>
              <a:ea typeface="+mn-ea"/>
              <a:cs typeface="+mn-cs"/>
            </a:endParaRPr>
          </a:p>
        </p:txBody>
      </p:sp>
      <p:sp>
        <p:nvSpPr>
          <p:cNvPr id="104" name="Left Brace 103"/>
          <p:cNvSpPr/>
          <p:nvPr/>
        </p:nvSpPr>
        <p:spPr>
          <a:xfrm rot="16200000">
            <a:off x="4324350" y="4895851"/>
            <a:ext cx="266700" cy="1447800"/>
          </a:xfrm>
          <a:prstGeom prst="leftBrace">
            <a:avLst>
              <a:gd name="adj1" fmla="val 8333"/>
              <a:gd name="adj2" fmla="val 51111"/>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62000"/>
          </a:xfrm>
        </p:spPr>
        <p:txBody>
          <a:bodyPr>
            <a:normAutofit/>
          </a:bodyPr>
          <a:lstStyle/>
          <a:p>
            <a:r>
              <a:rPr lang="en-US" sz="3600" dirty="0" smtClean="0"/>
              <a:t>High Energy Physics Data Analysis</a:t>
            </a:r>
            <a:endParaRPr lang="en-US" sz="3600" dirty="0"/>
          </a:p>
        </p:txBody>
      </p:sp>
      <p:pic>
        <p:nvPicPr>
          <p:cNvPr id="4" name="Picture 3" descr="HEP_color.png"/>
          <p:cNvPicPr>
            <a:picLocks noChangeAspect="1"/>
          </p:cNvPicPr>
          <p:nvPr/>
        </p:nvPicPr>
        <p:blipFill>
          <a:blip r:embed="rId3" cstate="print"/>
          <a:stretch>
            <a:fillRect/>
          </a:stretch>
        </p:blipFill>
        <p:spPr>
          <a:xfrm>
            <a:off x="457200" y="1219200"/>
            <a:ext cx="3701484" cy="4343400"/>
          </a:xfrm>
          <a:prstGeom prst="rect">
            <a:avLst/>
          </a:prstGeom>
        </p:spPr>
      </p:pic>
      <p:sp>
        <p:nvSpPr>
          <p:cNvPr id="5" name="Right Arrow 4"/>
          <p:cNvSpPr/>
          <p:nvPr/>
        </p:nvSpPr>
        <p:spPr>
          <a:xfrm rot="10800000">
            <a:off x="4267200" y="198295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TextBox 7"/>
          <p:cNvSpPr txBox="1"/>
          <p:nvPr/>
        </p:nvSpPr>
        <p:spPr>
          <a:xfrm>
            <a:off x="4823033" y="1722025"/>
            <a:ext cx="3361626" cy="640175"/>
          </a:xfrm>
          <a:prstGeom prst="rect">
            <a:avLst/>
          </a:prstGeom>
          <a:noFill/>
        </p:spPr>
        <p:txBody>
          <a:bodyPr wrap="none" rtlCol="0">
            <a:spAutoFit/>
          </a:bodyPr>
          <a:lstStyle/>
          <a:p>
            <a:pPr algn="ctr">
              <a:lnSpc>
                <a:spcPct val="120000"/>
              </a:lnSpc>
            </a:pPr>
            <a:r>
              <a:rPr lang="en-US" dirty="0" smtClean="0"/>
              <a:t>Input to a map task: &lt;key, value&gt;  </a:t>
            </a:r>
          </a:p>
          <a:p>
            <a:pPr algn="ctr"/>
            <a:r>
              <a:rPr lang="en-US" sz="1400" dirty="0" smtClean="0"/>
              <a:t>key = Some Id    value = HEP file Name</a:t>
            </a:r>
            <a:endParaRPr lang="en-US" sz="1400" dirty="0"/>
          </a:p>
        </p:txBody>
      </p:sp>
      <p:sp>
        <p:nvSpPr>
          <p:cNvPr id="9" name="Right Arrow 8"/>
          <p:cNvSpPr/>
          <p:nvPr/>
        </p:nvSpPr>
        <p:spPr>
          <a:xfrm rot="10800000">
            <a:off x="4267200" y="280198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 name="TextBox 9"/>
          <p:cNvSpPr txBox="1"/>
          <p:nvPr/>
        </p:nvSpPr>
        <p:spPr>
          <a:xfrm>
            <a:off x="4734822" y="2573381"/>
            <a:ext cx="3570978" cy="855619"/>
          </a:xfrm>
          <a:prstGeom prst="rect">
            <a:avLst/>
          </a:prstGeom>
          <a:noFill/>
        </p:spPr>
        <p:txBody>
          <a:bodyPr wrap="none" rtlCol="0">
            <a:spAutoFit/>
          </a:bodyPr>
          <a:lstStyle/>
          <a:p>
            <a:pPr algn="ctr">
              <a:lnSpc>
                <a:spcPct val="120000"/>
              </a:lnSpc>
            </a:pPr>
            <a:r>
              <a:rPr lang="en-US" dirty="0" smtClean="0"/>
              <a:t>Output of a map task: &lt;key, value&gt;  </a:t>
            </a:r>
          </a:p>
          <a:p>
            <a:pPr algn="ctr"/>
            <a:r>
              <a:rPr lang="en-US" sz="1400" dirty="0" smtClean="0"/>
              <a:t>key = random # (0&lt;= num&lt;= max reduce tasks)</a:t>
            </a:r>
          </a:p>
          <a:p>
            <a:pPr algn="ctr"/>
            <a:r>
              <a:rPr lang="en-US" sz="1400" dirty="0" smtClean="0"/>
              <a:t>    value = Histogram as binary data</a:t>
            </a:r>
            <a:endParaRPr lang="en-US" sz="1400" dirty="0"/>
          </a:p>
        </p:txBody>
      </p:sp>
      <p:sp>
        <p:nvSpPr>
          <p:cNvPr id="11" name="Right Arrow 10"/>
          <p:cNvSpPr/>
          <p:nvPr/>
        </p:nvSpPr>
        <p:spPr>
          <a:xfrm rot="10800000">
            <a:off x="4267200" y="388620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TextBox 11"/>
          <p:cNvSpPr txBox="1"/>
          <p:nvPr/>
        </p:nvSpPr>
        <p:spPr>
          <a:xfrm>
            <a:off x="4525244" y="3581400"/>
            <a:ext cx="4192814" cy="855619"/>
          </a:xfrm>
          <a:prstGeom prst="rect">
            <a:avLst/>
          </a:prstGeom>
          <a:noFill/>
        </p:spPr>
        <p:txBody>
          <a:bodyPr wrap="none" rtlCol="0">
            <a:spAutoFit/>
          </a:bodyPr>
          <a:lstStyle/>
          <a:p>
            <a:pPr algn="ctr">
              <a:lnSpc>
                <a:spcPct val="120000"/>
              </a:lnSpc>
            </a:pPr>
            <a:r>
              <a:rPr lang="en-US" dirty="0" smtClean="0"/>
              <a:t>Input to a reduce task: &lt;key, List&lt;value&gt;&gt;   </a:t>
            </a:r>
          </a:p>
          <a:p>
            <a:pPr algn="ctr"/>
            <a:r>
              <a:rPr lang="en-US" sz="1400" dirty="0" smtClean="0"/>
              <a:t>key = random # (0&lt;= num&lt;= max reduce tasks)</a:t>
            </a:r>
          </a:p>
          <a:p>
            <a:pPr algn="ctr"/>
            <a:r>
              <a:rPr lang="en-US" sz="1400" dirty="0" smtClean="0"/>
              <a:t>    value = List of histogram as binary data</a:t>
            </a:r>
            <a:endParaRPr lang="en-US" sz="1400" dirty="0"/>
          </a:p>
        </p:txBody>
      </p:sp>
      <p:sp>
        <p:nvSpPr>
          <p:cNvPr id="13" name="Right Arrow 12"/>
          <p:cNvSpPr/>
          <p:nvPr/>
        </p:nvSpPr>
        <p:spPr>
          <a:xfrm rot="10800000">
            <a:off x="4267201" y="4783180"/>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TextBox 13"/>
          <p:cNvSpPr txBox="1"/>
          <p:nvPr/>
        </p:nvSpPr>
        <p:spPr>
          <a:xfrm>
            <a:off x="4903938" y="4554581"/>
            <a:ext cx="3435428" cy="640175"/>
          </a:xfrm>
          <a:prstGeom prst="rect">
            <a:avLst/>
          </a:prstGeom>
          <a:noFill/>
        </p:spPr>
        <p:txBody>
          <a:bodyPr wrap="none" rtlCol="0">
            <a:spAutoFit/>
          </a:bodyPr>
          <a:lstStyle/>
          <a:p>
            <a:pPr algn="ctr">
              <a:lnSpc>
                <a:spcPct val="120000"/>
              </a:lnSpc>
            </a:pPr>
            <a:r>
              <a:rPr lang="en-US" dirty="0" smtClean="0"/>
              <a:t>Output from a reduce task: value   </a:t>
            </a:r>
          </a:p>
          <a:p>
            <a:pPr algn="ctr"/>
            <a:r>
              <a:rPr lang="en-US" sz="1400" dirty="0" smtClean="0"/>
              <a:t>value = Histogram file</a:t>
            </a:r>
            <a:endParaRPr lang="en-US" sz="1400" dirty="0"/>
          </a:p>
        </p:txBody>
      </p:sp>
      <p:sp>
        <p:nvSpPr>
          <p:cNvPr id="16" name="Right Arrow 15"/>
          <p:cNvSpPr/>
          <p:nvPr/>
        </p:nvSpPr>
        <p:spPr>
          <a:xfrm rot="10800000">
            <a:off x="4267201" y="5410199"/>
            <a:ext cx="27354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TextBox 16"/>
          <p:cNvSpPr txBox="1"/>
          <p:nvPr/>
        </p:nvSpPr>
        <p:spPr>
          <a:xfrm>
            <a:off x="4800600" y="5267980"/>
            <a:ext cx="3629253" cy="523220"/>
          </a:xfrm>
          <a:prstGeom prst="rect">
            <a:avLst/>
          </a:prstGeom>
          <a:noFill/>
        </p:spPr>
        <p:txBody>
          <a:bodyPr wrap="square" rtlCol="0">
            <a:spAutoFit/>
          </a:bodyPr>
          <a:lstStyle/>
          <a:p>
            <a:pPr algn="ctr"/>
            <a:r>
              <a:rPr lang="en-US" sz="1400" dirty="0" smtClean="0">
                <a:solidFill>
                  <a:schemeClr val="accent6">
                    <a:lumMod val="75000"/>
                  </a:schemeClr>
                </a:solidFill>
              </a:rPr>
              <a:t>Combine outputs from reduce tasks to form the final histogram</a:t>
            </a:r>
            <a:endParaRPr lang="en-US" sz="1400" dirty="0">
              <a:solidFill>
                <a:schemeClr val="accent6">
                  <a:lumMod val="75000"/>
                </a:schemeClr>
              </a:solidFill>
            </a:endParaRPr>
          </a:p>
        </p:txBody>
      </p:sp>
      <p:sp>
        <p:nvSpPr>
          <p:cNvPr id="15" name="TextBox 14"/>
          <p:cNvSpPr txBox="1"/>
          <p:nvPr/>
        </p:nvSpPr>
        <p:spPr>
          <a:xfrm>
            <a:off x="914400" y="621268"/>
            <a:ext cx="7894982" cy="338554"/>
          </a:xfrm>
          <a:prstGeom prst="rect">
            <a:avLst/>
          </a:prstGeom>
          <a:noFill/>
        </p:spPr>
        <p:txBody>
          <a:bodyPr wrap="none" rtlCol="0">
            <a:spAutoFit/>
          </a:bodyPr>
          <a:lstStyle/>
          <a:p>
            <a:r>
              <a:rPr lang="en-US" sz="1600" dirty="0" smtClean="0">
                <a:solidFill>
                  <a:srgbClr val="0033CC"/>
                </a:solidFill>
              </a:rPr>
              <a:t>An application analyzing data from Large </a:t>
            </a:r>
            <a:r>
              <a:rPr lang="en-US" sz="1600" dirty="0" err="1" smtClean="0">
                <a:solidFill>
                  <a:srgbClr val="0033CC"/>
                </a:solidFill>
              </a:rPr>
              <a:t>Hadron</a:t>
            </a:r>
            <a:r>
              <a:rPr lang="en-US" sz="1600" dirty="0" smtClean="0">
                <a:solidFill>
                  <a:srgbClr val="0033CC"/>
                </a:solidFill>
              </a:rPr>
              <a:t> Collider</a:t>
            </a:r>
            <a:r>
              <a:rPr lang="en-US" sz="1600" dirty="0" smtClean="0">
                <a:solidFill>
                  <a:srgbClr val="009900"/>
                </a:solidFill>
              </a:rPr>
              <a:t>  </a:t>
            </a:r>
            <a:r>
              <a:rPr lang="en-US" sz="1600" dirty="0" smtClean="0"/>
              <a:t>(1TB but 100 </a:t>
            </a:r>
            <a:r>
              <a:rPr lang="en-US" sz="1600" dirty="0" err="1" smtClean="0"/>
              <a:t>Petabytes</a:t>
            </a:r>
            <a:r>
              <a:rPr lang="en-US" sz="1600" dirty="0" smtClean="0"/>
              <a:t> eventually)</a:t>
            </a:r>
            <a:endParaRPr lang="en-US" sz="1600" dirty="0"/>
          </a:p>
        </p:txBody>
      </p:sp>
      <p:pic>
        <p:nvPicPr>
          <p:cNvPr id="18" name="Picture 17" descr="hep_color.png"/>
          <p:cNvPicPr>
            <a:picLocks noChangeAspect="1"/>
          </p:cNvPicPr>
          <p:nvPr/>
        </p:nvPicPr>
        <p:blipFill>
          <a:blip r:embed="rId4" cstate="print"/>
          <a:stretch>
            <a:fillRect/>
          </a:stretch>
        </p:blipFill>
        <p:spPr>
          <a:xfrm>
            <a:off x="4267200" y="1143000"/>
            <a:ext cx="47244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P spid="10" grpId="0"/>
      <p:bldP spid="11" grpId="0" animBg="1"/>
      <p:bldP spid="12" grpId="0"/>
      <p:bldP spid="13" grpId="0" animBg="1"/>
      <p:bldP spid="14" grpId="0"/>
      <p:bldP spid="16"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010400" cy="1143000"/>
          </a:xfrm>
        </p:spPr>
        <p:txBody>
          <a:bodyPr>
            <a:normAutofit/>
          </a:bodyPr>
          <a:lstStyle/>
          <a:p>
            <a:r>
              <a:rPr lang="en-US" sz="3200" dirty="0" smtClean="0"/>
              <a:t>Reduce Phase of Particle Physics </a:t>
            </a:r>
            <a:br>
              <a:rPr lang="en-US" sz="3200" dirty="0" smtClean="0"/>
            </a:br>
            <a:r>
              <a:rPr lang="en-US" sz="3200" dirty="0" smtClean="0"/>
              <a:t>“Find the Higgs” using Dryad</a:t>
            </a:r>
            <a:endParaRPr lang="en-US" sz="3200" dirty="0"/>
          </a:p>
        </p:txBody>
      </p:sp>
      <p:sp>
        <p:nvSpPr>
          <p:cNvPr id="3" name="Content Placeholder 2"/>
          <p:cNvSpPr>
            <a:spLocks noGrp="1"/>
          </p:cNvSpPr>
          <p:nvPr>
            <p:ph idx="1"/>
          </p:nvPr>
        </p:nvSpPr>
        <p:spPr>
          <a:xfrm>
            <a:off x="381000" y="5943600"/>
            <a:ext cx="8001000" cy="914400"/>
          </a:xfrm>
        </p:spPr>
        <p:txBody>
          <a:bodyPr>
            <a:noAutofit/>
          </a:bodyPr>
          <a:lstStyle/>
          <a:p>
            <a:r>
              <a:rPr lang="en-US" sz="1200" dirty="0" smtClean="0"/>
              <a:t>Combine Histograms produced by separate Root “Maps” (of event data to partial histograms) into a single Histogram delivered to Client</a:t>
            </a:r>
          </a:p>
          <a:p>
            <a:r>
              <a:rPr lang="en-US" sz="1200" dirty="0" smtClean="0"/>
              <a:t>This is an example using MapReduce to do distributed </a:t>
            </a:r>
            <a:r>
              <a:rPr lang="en-US" sz="1200" dirty="0" err="1" smtClean="0"/>
              <a:t>histogramming</a:t>
            </a:r>
            <a:r>
              <a:rPr lang="en-US" sz="1200" dirty="0" smtClean="0"/>
              <a:t>.</a:t>
            </a:r>
          </a:p>
          <a:p>
            <a:pPr>
              <a:buNone/>
            </a:pPr>
            <a:endParaRPr lang="en-US" sz="2000" dirty="0"/>
          </a:p>
        </p:txBody>
      </p:sp>
      <p:pic>
        <p:nvPicPr>
          <p:cNvPr id="1026" name="Picture 2" descr="C:\Documents and Settings\Geoffrey Fox\Desktop\hep_screen.png"/>
          <p:cNvPicPr>
            <a:picLocks noChangeAspect="1" noChangeArrowheads="1"/>
          </p:cNvPicPr>
          <p:nvPr/>
        </p:nvPicPr>
        <p:blipFill>
          <a:blip r:embed="rId3" cstate="print"/>
          <a:srcRect/>
          <a:stretch>
            <a:fillRect/>
          </a:stretch>
        </p:blipFill>
        <p:spPr bwMode="auto">
          <a:xfrm>
            <a:off x="0" y="1219200"/>
            <a:ext cx="9148611" cy="4724400"/>
          </a:xfrm>
          <a:prstGeom prst="rect">
            <a:avLst/>
          </a:prstGeom>
          <a:noFill/>
        </p:spPr>
      </p:pic>
      <p:sp>
        <p:nvSpPr>
          <p:cNvPr id="5" name="TextBox 4"/>
          <p:cNvSpPr txBox="1"/>
          <p:nvPr/>
        </p:nvSpPr>
        <p:spPr>
          <a:xfrm>
            <a:off x="2133600" y="2895600"/>
            <a:ext cx="2172582" cy="369332"/>
          </a:xfrm>
          <a:prstGeom prst="rect">
            <a:avLst/>
          </a:prstGeom>
          <a:noFill/>
        </p:spPr>
        <p:txBody>
          <a:bodyPr wrap="none" rtlCol="0">
            <a:spAutoFit/>
          </a:bodyPr>
          <a:lstStyle/>
          <a:p>
            <a:r>
              <a:rPr lang="en-US" b="1" dirty="0" smtClean="0"/>
              <a:t>Higgs in Monte Carlo</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2400"/>
            <a:ext cx="8458200" cy="990600"/>
          </a:xfrm>
          <a:prstGeom prst="rect">
            <a:avLst/>
          </a:prstGeom>
        </p:spPr>
        <p:txBody>
          <a:bodyPr vert="horz" lIns="91435" tIns="45718" rIns="91435" bIns="45718" rtlCol="0" anchor="ctr">
            <a:normAutofit fontScale="97500"/>
          </a:bodyPr>
          <a:lstStyle/>
          <a:p>
            <a:pPr marL="0" marR="0" lvl="0" indent="0" algn="ctr" defTabSz="914354"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Applications using Dryad &amp; </a:t>
            </a:r>
            <a:r>
              <a:rPr kumimoji="0" lang="en-US" sz="3600" b="0" i="0" u="none" strike="noStrike" kern="1200" cap="none" spc="0" normalizeH="0" baseline="0" noProof="0" dirty="0" err="1" smtClean="0">
                <a:ln>
                  <a:noFill/>
                </a:ln>
                <a:solidFill>
                  <a:schemeClr val="tx1"/>
                </a:solidFill>
                <a:effectLst/>
                <a:uLnTx/>
                <a:uFillTx/>
                <a:latin typeface="+mj-lt"/>
                <a:ea typeface="+mj-ea"/>
                <a:cs typeface="+mj-cs"/>
              </a:rPr>
              <a:t>DryadLINQ</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36" name="Content Placeholder 2"/>
          <p:cNvSpPr>
            <a:spLocks noGrp="1"/>
          </p:cNvSpPr>
          <p:nvPr>
            <p:ph idx="1"/>
          </p:nvPr>
        </p:nvSpPr>
        <p:spPr>
          <a:xfrm>
            <a:off x="609600" y="5029200"/>
            <a:ext cx="7772400" cy="990600"/>
          </a:xfrm>
        </p:spPr>
        <p:txBody>
          <a:bodyPr>
            <a:normAutofit/>
          </a:bodyPr>
          <a:lstStyle/>
          <a:p>
            <a:pPr marL="228600" indent="-228600"/>
            <a:r>
              <a:rPr lang="en-US" sz="1600" dirty="0" smtClean="0"/>
              <a:t>Perform using DryadLINQ and Apache Hadoop implementations</a:t>
            </a:r>
          </a:p>
          <a:p>
            <a:pPr marL="228600" indent="-228600"/>
            <a:r>
              <a:rPr lang="en-US" sz="1600" dirty="0" smtClean="0"/>
              <a:t>Single “Select” operation in DryadLINQ</a:t>
            </a:r>
          </a:p>
          <a:p>
            <a:pPr marL="228600" indent="-228600"/>
            <a:r>
              <a:rPr lang="en-US" sz="1600" dirty="0" smtClean="0"/>
              <a:t>“Map only” operation in Hadoop</a:t>
            </a:r>
          </a:p>
          <a:p>
            <a:pPr>
              <a:buClr>
                <a:srgbClr val="C00000"/>
              </a:buClr>
              <a:buNone/>
            </a:pPr>
            <a:endParaRPr lang="en-US" dirty="0" smtClean="0">
              <a:solidFill>
                <a:schemeClr val="tx2">
                  <a:lumMod val="50000"/>
                </a:schemeClr>
              </a:solidFill>
            </a:endParaRPr>
          </a:p>
          <a:p>
            <a:endParaRPr lang="en-US" dirty="0"/>
          </a:p>
        </p:txBody>
      </p:sp>
      <p:sp>
        <p:nvSpPr>
          <p:cNvPr id="37" name="TextBox 36"/>
          <p:cNvSpPr txBox="1"/>
          <p:nvPr/>
        </p:nvSpPr>
        <p:spPr>
          <a:xfrm>
            <a:off x="457200" y="1295400"/>
            <a:ext cx="4876800" cy="923330"/>
          </a:xfrm>
          <a:prstGeom prst="rect">
            <a:avLst/>
          </a:prstGeom>
          <a:noFill/>
        </p:spPr>
        <p:txBody>
          <a:bodyPr wrap="square" rtlCol="0">
            <a:spAutoFit/>
          </a:bodyPr>
          <a:lstStyle/>
          <a:p>
            <a:pPr lvl="0"/>
            <a:r>
              <a:rPr lang="en-US" b="1" dirty="0" smtClean="0">
                <a:solidFill>
                  <a:srgbClr val="B3110D"/>
                </a:solidFill>
              </a:rPr>
              <a:t>CAP3</a:t>
            </a:r>
            <a:r>
              <a:rPr lang="en-US" b="1" dirty="0" smtClean="0">
                <a:solidFill>
                  <a:schemeClr val="tx2"/>
                </a:solidFill>
              </a:rPr>
              <a:t> - </a:t>
            </a:r>
            <a:r>
              <a:rPr lang="en-US" b="1" dirty="0" smtClean="0">
                <a:solidFill>
                  <a:srgbClr val="0033CC"/>
                </a:solidFill>
              </a:rPr>
              <a:t>Expressed Sequence Tag assembly  to re-construct full-length mRNA</a:t>
            </a:r>
          </a:p>
          <a:p>
            <a:endParaRPr lang="en-US" b="1" dirty="0">
              <a:solidFill>
                <a:schemeClr val="bg1"/>
              </a:solidFill>
            </a:endParaRPr>
          </a:p>
        </p:txBody>
      </p:sp>
      <p:grpSp>
        <p:nvGrpSpPr>
          <p:cNvPr id="2" name="Group 37"/>
          <p:cNvGrpSpPr/>
          <p:nvPr/>
        </p:nvGrpSpPr>
        <p:grpSpPr>
          <a:xfrm>
            <a:off x="914400" y="2057401"/>
            <a:ext cx="2514600" cy="2666999"/>
            <a:chOff x="685800" y="1219200"/>
            <a:chExt cx="2667000" cy="2746177"/>
          </a:xfrm>
        </p:grpSpPr>
        <p:grpSp>
          <p:nvGrpSpPr>
            <p:cNvPr id="3" name="Group 32"/>
            <p:cNvGrpSpPr/>
            <p:nvPr/>
          </p:nvGrpSpPr>
          <p:grpSpPr>
            <a:xfrm>
              <a:off x="685800" y="1600200"/>
              <a:ext cx="685800" cy="2057400"/>
              <a:chOff x="457200" y="2133600"/>
              <a:chExt cx="685800" cy="2057400"/>
            </a:xfrm>
          </p:grpSpPr>
          <p:sp>
            <p:nvSpPr>
              <p:cNvPr id="60" name="Oval 7"/>
              <p:cNvSpPr/>
              <p:nvPr/>
            </p:nvSpPr>
            <p:spPr>
              <a:xfrm>
                <a:off x="4572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61"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457200" y="2133600"/>
                <a:ext cx="685800" cy="685800"/>
              </a:xfrm>
              <a:prstGeom prst="rect">
                <a:avLst/>
              </a:prstGeom>
              <a:noFill/>
            </p:spPr>
          </p:pic>
          <p:pic>
            <p:nvPicPr>
              <p:cNvPr id="62"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457200" y="3581400"/>
                <a:ext cx="609600" cy="609600"/>
              </a:xfrm>
              <a:prstGeom prst="rect">
                <a:avLst/>
              </a:prstGeom>
              <a:noFill/>
            </p:spPr>
          </p:pic>
          <p:cxnSp>
            <p:nvCxnSpPr>
              <p:cNvPr id="63" name="Straight Arrow Connector 62"/>
              <p:cNvCxnSpPr/>
              <p:nvPr/>
            </p:nvCxnSpPr>
            <p:spPr>
              <a:xfrm rot="5400000">
                <a:off x="6484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6484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5" name="Group 28"/>
            <p:cNvGrpSpPr/>
            <p:nvPr/>
          </p:nvGrpSpPr>
          <p:grpSpPr>
            <a:xfrm>
              <a:off x="1524000" y="1600200"/>
              <a:ext cx="685800" cy="2057400"/>
              <a:chOff x="1371600" y="2133600"/>
              <a:chExt cx="685800" cy="2057400"/>
            </a:xfrm>
          </p:grpSpPr>
          <p:sp>
            <p:nvSpPr>
              <p:cNvPr id="55" name="Oval 54"/>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56"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7"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8" name="Straight Arrow Connector 57"/>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6" name="Group 31"/>
            <p:cNvGrpSpPr/>
            <p:nvPr/>
          </p:nvGrpSpPr>
          <p:grpSpPr>
            <a:xfrm>
              <a:off x="2286000" y="2667000"/>
              <a:ext cx="228600" cy="76200"/>
              <a:chOff x="1219200" y="3200400"/>
              <a:chExt cx="228600" cy="76200"/>
            </a:xfrm>
          </p:grpSpPr>
          <p:sp>
            <p:nvSpPr>
              <p:cNvPr id="53" name="Oval 52"/>
              <p:cNvSpPr/>
              <p:nvPr/>
            </p:nvSpPr>
            <p:spPr>
              <a:xfrm>
                <a:off x="13716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4" name="Oval 53"/>
              <p:cNvSpPr/>
              <p:nvPr/>
            </p:nvSpPr>
            <p:spPr>
              <a:xfrm>
                <a:off x="12192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42" name="TextBox 41"/>
            <p:cNvSpPr txBox="1"/>
            <p:nvPr/>
          </p:nvSpPr>
          <p:spPr>
            <a:xfrm>
              <a:off x="1219200" y="1219200"/>
              <a:ext cx="1530804" cy="307777"/>
            </a:xfrm>
            <a:prstGeom prst="rect">
              <a:avLst/>
            </a:prstGeom>
            <a:noFill/>
          </p:spPr>
          <p:txBody>
            <a:bodyPr wrap="none" rtlCol="0">
              <a:spAutoFit/>
            </a:bodyPr>
            <a:lstStyle/>
            <a:p>
              <a:r>
                <a:rPr lang="en-US" sz="1400" b="1" dirty="0" smtClean="0"/>
                <a:t>Input files (FASTA)</a:t>
              </a:r>
              <a:endParaRPr lang="en-US" sz="1400" b="1" dirty="0"/>
            </a:p>
          </p:txBody>
        </p:sp>
        <p:sp>
          <p:nvSpPr>
            <p:cNvPr id="43" name="TextBox 42"/>
            <p:cNvSpPr txBox="1"/>
            <p:nvPr/>
          </p:nvSpPr>
          <p:spPr>
            <a:xfrm>
              <a:off x="1371600" y="3657600"/>
              <a:ext cx="1067921" cy="307777"/>
            </a:xfrm>
            <a:prstGeom prst="rect">
              <a:avLst/>
            </a:prstGeom>
            <a:noFill/>
          </p:spPr>
          <p:txBody>
            <a:bodyPr wrap="none" rtlCol="0">
              <a:spAutoFit/>
            </a:bodyPr>
            <a:lstStyle/>
            <a:p>
              <a:r>
                <a:rPr lang="en-US" sz="1400" b="1" dirty="0" smtClean="0"/>
                <a:t>Output files</a:t>
              </a:r>
              <a:endParaRPr lang="en-US" sz="1400" b="1" dirty="0"/>
            </a:p>
          </p:txBody>
        </p:sp>
        <p:sp>
          <p:nvSpPr>
            <p:cNvPr id="44" name="TextBox 43"/>
            <p:cNvSpPr txBox="1"/>
            <p:nvPr/>
          </p:nvSpPr>
          <p:spPr>
            <a:xfrm>
              <a:off x="685800" y="2514600"/>
              <a:ext cx="575799" cy="307777"/>
            </a:xfrm>
            <a:prstGeom prst="rect">
              <a:avLst/>
            </a:prstGeom>
            <a:noFill/>
          </p:spPr>
          <p:txBody>
            <a:bodyPr wrap="none" rtlCol="0">
              <a:spAutoFit/>
            </a:bodyPr>
            <a:lstStyle/>
            <a:p>
              <a:r>
                <a:rPr lang="en-US" sz="1400" b="1" dirty="0" smtClean="0"/>
                <a:t>CAP3</a:t>
              </a:r>
              <a:endParaRPr lang="en-US" sz="1400" b="1" dirty="0"/>
            </a:p>
          </p:txBody>
        </p:sp>
        <p:sp>
          <p:nvSpPr>
            <p:cNvPr id="45" name="TextBox 44"/>
            <p:cNvSpPr txBox="1"/>
            <p:nvPr/>
          </p:nvSpPr>
          <p:spPr>
            <a:xfrm>
              <a:off x="1524000" y="2514600"/>
              <a:ext cx="575799" cy="307777"/>
            </a:xfrm>
            <a:prstGeom prst="rect">
              <a:avLst/>
            </a:prstGeom>
            <a:noFill/>
          </p:spPr>
          <p:txBody>
            <a:bodyPr wrap="none" rtlCol="0">
              <a:spAutoFit/>
            </a:bodyPr>
            <a:lstStyle/>
            <a:p>
              <a:r>
                <a:rPr lang="en-US" sz="1400" b="1" dirty="0" smtClean="0"/>
                <a:t>CAP3</a:t>
              </a:r>
              <a:endParaRPr lang="en-US" sz="1400" b="1" dirty="0"/>
            </a:p>
          </p:txBody>
        </p:sp>
        <p:grpSp>
          <p:nvGrpSpPr>
            <p:cNvPr id="7" name="Group 28"/>
            <p:cNvGrpSpPr/>
            <p:nvPr/>
          </p:nvGrpSpPr>
          <p:grpSpPr>
            <a:xfrm>
              <a:off x="2667000" y="1600200"/>
              <a:ext cx="685800" cy="2057400"/>
              <a:chOff x="1371600" y="2133600"/>
              <a:chExt cx="685800" cy="2057400"/>
            </a:xfrm>
          </p:grpSpPr>
          <p:sp>
            <p:nvSpPr>
              <p:cNvPr id="48" name="Oval 47"/>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49"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0"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1" name="Straight Arrow Connector 50"/>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2667000" y="2514600"/>
              <a:ext cx="575799" cy="307777"/>
            </a:xfrm>
            <a:prstGeom prst="rect">
              <a:avLst/>
            </a:prstGeom>
            <a:noFill/>
          </p:spPr>
          <p:txBody>
            <a:bodyPr wrap="none" rtlCol="0">
              <a:spAutoFit/>
            </a:bodyPr>
            <a:lstStyle/>
            <a:p>
              <a:r>
                <a:rPr lang="en-US" sz="1400" b="1" dirty="0" smtClean="0"/>
                <a:t>CAP3</a:t>
              </a:r>
              <a:endParaRPr lang="en-US" sz="1400" b="1" dirty="0"/>
            </a:p>
          </p:txBody>
        </p:sp>
      </p:grpSp>
      <p:graphicFrame>
        <p:nvGraphicFramePr>
          <p:cNvPr id="65" name="Chart 64"/>
          <p:cNvGraphicFramePr/>
          <p:nvPr/>
        </p:nvGraphicFramePr>
        <p:xfrm>
          <a:off x="4876800" y="1828800"/>
          <a:ext cx="3733800" cy="3124200"/>
        </p:xfrm>
        <a:graphic>
          <a:graphicData uri="http://schemas.openxmlformats.org/drawingml/2006/chart">
            <c:chart xmlns:c="http://schemas.openxmlformats.org/drawingml/2006/chart" xmlns:r="http://schemas.openxmlformats.org/officeDocument/2006/relationships" r:id="rId5"/>
          </a:graphicData>
        </a:graphic>
      </p:graphicFrame>
      <p:sp>
        <p:nvSpPr>
          <p:cNvPr id="66" name="TextBox 1"/>
          <p:cNvSpPr txBox="1"/>
          <p:nvPr/>
        </p:nvSpPr>
        <p:spPr>
          <a:xfrm>
            <a:off x="6934200" y="2895600"/>
            <a:ext cx="100965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chemeClr val="tx1"/>
                </a:solidFill>
              </a:rPr>
              <a:t>DryadLINQ</a:t>
            </a:r>
            <a:endParaRPr lang="en-US" sz="1200" b="1" dirty="0">
              <a:solidFill>
                <a:schemeClr val="tx1"/>
              </a:solidFill>
            </a:endParaRPr>
          </a:p>
        </p:txBody>
      </p:sp>
      <p:sp>
        <p:nvSpPr>
          <p:cNvPr id="34" name="TextBox 33"/>
          <p:cNvSpPr txBox="1"/>
          <p:nvPr/>
        </p:nvSpPr>
        <p:spPr>
          <a:xfrm>
            <a:off x="609600" y="6096000"/>
            <a:ext cx="7687380" cy="553998"/>
          </a:xfrm>
          <a:prstGeom prst="rect">
            <a:avLst/>
          </a:prstGeom>
          <a:noFill/>
        </p:spPr>
        <p:txBody>
          <a:bodyPr wrap="square" rtlCol="0">
            <a:spAutoFit/>
          </a:bodyPr>
          <a:lstStyle/>
          <a:p>
            <a:r>
              <a:rPr lang="en-US" sz="1200" dirty="0" smtClean="0">
                <a:solidFill>
                  <a:schemeClr val="tx2">
                    <a:lumMod val="50000"/>
                  </a:schemeClr>
                </a:solidFill>
              </a:rPr>
              <a:t> X. Huang, A. </a:t>
            </a:r>
            <a:r>
              <a:rPr lang="en-US" sz="1200" dirty="0" err="1" smtClean="0">
                <a:solidFill>
                  <a:schemeClr val="tx2">
                    <a:lumMod val="50000"/>
                  </a:schemeClr>
                </a:solidFill>
              </a:rPr>
              <a:t>Madan</a:t>
            </a:r>
            <a:r>
              <a:rPr lang="en-US" sz="1200" dirty="0" smtClean="0">
                <a:solidFill>
                  <a:schemeClr val="tx2">
                    <a:lumMod val="50000"/>
                  </a:schemeClr>
                </a:solidFill>
              </a:rPr>
              <a:t>, “CAP3: A DNA Sequence Assembly Program,” Genome Research, vol. 9, no. 9, pp. 868-877, 1999.</a:t>
            </a:r>
          </a:p>
          <a:p>
            <a:endParaRPr lang="en-US"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48200" y="1600200"/>
            <a:ext cx="4136105" cy="3429000"/>
            <a:chOff x="2503947" y="1714500"/>
            <a:chExt cx="4136105" cy="3429000"/>
          </a:xfrm>
        </p:grpSpPr>
        <p:sp>
          <p:nvSpPr>
            <p:cNvPr id="3" name="Rounded Rectangle 2"/>
            <p:cNvSpPr/>
            <p:nvPr/>
          </p:nvSpPr>
          <p:spPr>
            <a:xfrm>
              <a:off x="3646947" y="2705100"/>
              <a:ext cx="609600" cy="533400"/>
            </a:xfrm>
            <a:prstGeom prst="roundRect">
              <a:avLst/>
            </a:prstGeom>
          </p:spPr>
          <p:style>
            <a:lnRef idx="2">
              <a:schemeClr val="dk1"/>
            </a:lnRef>
            <a:fillRef idx="1">
              <a:schemeClr val="lt1"/>
            </a:fillRef>
            <a:effectRef idx="0">
              <a:schemeClr val="dk1"/>
            </a:effectRef>
            <a:fontRef idx="minor">
              <a:schemeClr val="dk1"/>
            </a:fontRef>
          </p:style>
          <p:txBody>
            <a:bodyPr lIns="0"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t>Map()</a:t>
              </a:r>
            </a:p>
          </p:txBody>
        </p:sp>
        <p:sp>
          <p:nvSpPr>
            <p:cNvPr id="4" name="Rounded Rectangle 3"/>
            <p:cNvSpPr/>
            <p:nvPr/>
          </p:nvSpPr>
          <p:spPr>
            <a:xfrm>
              <a:off x="4942347" y="2705100"/>
              <a:ext cx="609600" cy="533400"/>
            </a:xfrm>
            <a:prstGeom prst="roundRect">
              <a:avLst/>
            </a:prstGeom>
          </p:spPr>
          <p:style>
            <a:lnRef idx="2">
              <a:schemeClr val="dk1"/>
            </a:lnRef>
            <a:fillRef idx="1">
              <a:schemeClr val="lt1"/>
            </a:fillRef>
            <a:effectRef idx="0">
              <a:schemeClr val="dk1"/>
            </a:effectRef>
            <a:fontRef idx="minor">
              <a:schemeClr val="dk1"/>
            </a:fontRef>
          </p:style>
          <p:txBody>
            <a:bodyPr lIns="0" rtlCol="0" anchor="t"/>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100" dirty="0" smtClean="0"/>
                <a:t>Map()</a:t>
              </a:r>
            </a:p>
          </p:txBody>
        </p:sp>
        <p:cxnSp>
          <p:nvCxnSpPr>
            <p:cNvPr id="5" name="Straight Arrow Connector 4"/>
            <p:cNvCxnSpPr>
              <a:endCxn id="3" idx="0"/>
            </p:cNvCxnSpPr>
            <p:nvPr/>
          </p:nvCxnSpPr>
          <p:spPr>
            <a:xfrm rot="5400000">
              <a:off x="3532647" y="2286000"/>
              <a:ext cx="838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6" name="Straight Arrow Connector 5"/>
            <p:cNvCxnSpPr/>
            <p:nvPr/>
          </p:nvCxnSpPr>
          <p:spPr>
            <a:xfrm rot="5400000">
              <a:off x="4905041" y="2285206"/>
              <a:ext cx="838200" cy="1588"/>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sp>
          <p:nvSpPr>
            <p:cNvPr id="7" name="Oval 6"/>
            <p:cNvSpPr/>
            <p:nvPr/>
          </p:nvSpPr>
          <p:spPr>
            <a:xfrm>
              <a:off x="4180347" y="3695700"/>
              <a:ext cx="914400" cy="533400"/>
            </a:xfrm>
            <a:prstGeom prst="ellipse">
              <a:avLst/>
            </a:prstGeom>
            <a:ln>
              <a:solidFill>
                <a:schemeClr val="bg1">
                  <a:lumMod val="50000"/>
                </a:schemeClr>
              </a:solidFill>
              <a:prstDash val="sysDash"/>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200" dirty="0" smtClean="0">
                  <a:solidFill>
                    <a:schemeClr val="bg1">
                      <a:lumMod val="50000"/>
                    </a:schemeClr>
                  </a:solidFill>
                </a:rPr>
                <a:t>Reduce</a:t>
              </a:r>
              <a:endParaRPr lang="en-US" sz="1200" dirty="0">
                <a:solidFill>
                  <a:schemeClr val="bg1">
                    <a:lumMod val="50000"/>
                  </a:schemeClr>
                </a:solidFill>
              </a:endParaRPr>
            </a:p>
          </p:txBody>
        </p:sp>
        <p:cxnSp>
          <p:nvCxnSpPr>
            <p:cNvPr id="8" name="Straight Arrow Connector 7"/>
            <p:cNvCxnSpPr>
              <a:stCxn id="3" idx="2"/>
              <a:endCxn id="7" idx="0"/>
            </p:cNvCxnSpPr>
            <p:nvPr/>
          </p:nvCxnSpPr>
          <p:spPr>
            <a:xfrm rot="16200000" flipH="1">
              <a:off x="4066047" y="3124200"/>
              <a:ext cx="457200" cy="685800"/>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cxnSp>
          <p:nvCxnSpPr>
            <p:cNvPr id="9" name="Straight Arrow Connector 8"/>
            <p:cNvCxnSpPr>
              <a:stCxn id="4" idx="2"/>
              <a:endCxn id="7" idx="0"/>
            </p:cNvCxnSpPr>
            <p:nvPr/>
          </p:nvCxnSpPr>
          <p:spPr>
            <a:xfrm rot="5400000">
              <a:off x="4713747" y="3162300"/>
              <a:ext cx="457200" cy="609600"/>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sp>
          <p:nvSpPr>
            <p:cNvPr id="10" name="Can 9"/>
            <p:cNvSpPr/>
            <p:nvPr/>
          </p:nvSpPr>
          <p:spPr>
            <a:xfrm>
              <a:off x="3723147" y="4686300"/>
              <a:ext cx="1828800" cy="457200"/>
            </a:xfrm>
            <a:prstGeom prst="can">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smtClean="0"/>
                <a:t>Results</a:t>
              </a:r>
              <a:endParaRPr lang="en-US" dirty="0"/>
            </a:p>
          </p:txBody>
        </p:sp>
        <p:cxnSp>
          <p:nvCxnSpPr>
            <p:cNvPr id="11" name="Straight Arrow Connector 10"/>
            <p:cNvCxnSpPr>
              <a:stCxn id="3" idx="2"/>
            </p:cNvCxnSpPr>
            <p:nvPr/>
          </p:nvCxnSpPr>
          <p:spPr>
            <a:xfrm rot="16200000" flipH="1">
              <a:off x="3342147" y="3848100"/>
              <a:ext cx="1447800" cy="2286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2" name="Straight Arrow Connector 11"/>
            <p:cNvCxnSpPr>
              <a:stCxn id="4" idx="2"/>
            </p:cNvCxnSpPr>
            <p:nvPr/>
          </p:nvCxnSpPr>
          <p:spPr>
            <a:xfrm rot="5400000">
              <a:off x="4447047" y="3886200"/>
              <a:ext cx="1447800" cy="152400"/>
            </a:xfrm>
            <a:prstGeom prst="straightConnector1">
              <a:avLst/>
            </a:prstGeom>
            <a:ln>
              <a:tailEnd type="arrow"/>
            </a:ln>
          </p:spPr>
          <p:style>
            <a:lnRef idx="2">
              <a:schemeClr val="dk1"/>
            </a:lnRef>
            <a:fillRef idx="1">
              <a:schemeClr val="lt1"/>
            </a:fillRef>
            <a:effectRef idx="0">
              <a:schemeClr val="dk1"/>
            </a:effectRef>
            <a:fontRef idx="minor">
              <a:schemeClr val="dk1"/>
            </a:fontRef>
          </p:style>
        </p:cxnSp>
        <p:cxnSp>
          <p:nvCxnSpPr>
            <p:cNvPr id="13" name="Straight Arrow Connector 12"/>
            <p:cNvCxnSpPr>
              <a:stCxn id="7" idx="4"/>
              <a:endCxn id="10" idx="1"/>
            </p:cNvCxnSpPr>
            <p:nvPr/>
          </p:nvCxnSpPr>
          <p:spPr>
            <a:xfrm rot="5400000">
              <a:off x="4408947" y="4457700"/>
              <a:ext cx="457200" cy="1588"/>
            </a:xfrm>
            <a:prstGeom prst="straightConnector1">
              <a:avLst/>
            </a:prstGeom>
            <a:ln>
              <a:solidFill>
                <a:schemeClr val="bg1">
                  <a:lumMod val="50000"/>
                </a:schemeClr>
              </a:solidFill>
              <a:prstDash val="sysDash"/>
              <a:tailEnd type="arrow"/>
            </a:ln>
          </p:spPr>
          <p:style>
            <a:lnRef idx="2">
              <a:schemeClr val="dk1"/>
            </a:lnRef>
            <a:fillRef idx="1">
              <a:schemeClr val="lt1"/>
            </a:fillRef>
            <a:effectRef idx="0">
              <a:schemeClr val="dk1"/>
            </a:effectRef>
            <a:fontRef idx="minor">
              <a:schemeClr val="dk1"/>
            </a:fontRef>
          </p:style>
        </p:cxnSp>
        <p:cxnSp>
          <p:nvCxnSpPr>
            <p:cNvPr id="14" name="Straight Connector 13"/>
            <p:cNvCxnSpPr/>
            <p:nvPr/>
          </p:nvCxnSpPr>
          <p:spPr>
            <a:xfrm>
              <a:off x="4332747" y="3009900"/>
              <a:ext cx="533400" cy="0"/>
            </a:xfrm>
            <a:prstGeom prst="line">
              <a:avLst/>
            </a:prstGeom>
            <a:ln>
              <a:prstDash val="sysDot"/>
            </a:ln>
          </p:spPr>
          <p:style>
            <a:lnRef idx="2">
              <a:schemeClr val="dk1"/>
            </a:lnRef>
            <a:fillRef idx="1">
              <a:schemeClr val="lt1"/>
            </a:fillRef>
            <a:effectRef idx="0">
              <a:schemeClr val="dk1"/>
            </a:effectRef>
            <a:fontRef idx="minor">
              <a:schemeClr val="dk1"/>
            </a:fontRef>
          </p:style>
        </p:cxnSp>
        <p:sp>
          <p:nvSpPr>
            <p:cNvPr id="15" name="Can 14"/>
            <p:cNvSpPr/>
            <p:nvPr/>
          </p:nvSpPr>
          <p:spPr>
            <a:xfrm>
              <a:off x="3570747" y="1714500"/>
              <a:ext cx="1981200" cy="457200"/>
            </a:xfrm>
            <a:prstGeom prst="can">
              <a:avLst/>
            </a:prstGeom>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dirty="0" smtClean="0"/>
            </a:p>
          </p:txBody>
        </p:sp>
        <p:sp>
          <p:nvSpPr>
            <p:cNvPr id="16" name="Left Brace 15"/>
            <p:cNvSpPr/>
            <p:nvPr/>
          </p:nvSpPr>
          <p:spPr>
            <a:xfrm>
              <a:off x="3418347" y="3390900"/>
              <a:ext cx="228600" cy="11430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7" name="TextBox 30"/>
            <p:cNvSpPr txBox="1"/>
            <p:nvPr/>
          </p:nvSpPr>
          <p:spPr>
            <a:xfrm>
              <a:off x="2503947" y="3543300"/>
              <a:ext cx="994759" cy="92333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Optional</a:t>
              </a:r>
            </a:p>
            <a:p>
              <a:r>
                <a:rPr lang="en-US" dirty="0" smtClean="0"/>
                <a:t>Reduce</a:t>
              </a:r>
            </a:p>
            <a:p>
              <a:pPr algn="ctr"/>
              <a:r>
                <a:rPr lang="en-US" dirty="0" smtClean="0"/>
                <a:t>Phase</a:t>
              </a:r>
              <a:endParaRPr lang="en-US" dirty="0"/>
            </a:p>
          </p:txBody>
        </p:sp>
        <p:sp>
          <p:nvSpPr>
            <p:cNvPr id="18" name="Left Brace 17"/>
            <p:cNvSpPr/>
            <p:nvPr/>
          </p:nvSpPr>
          <p:spPr>
            <a:xfrm>
              <a:off x="3418347" y="4610100"/>
              <a:ext cx="228600" cy="5334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9" name="TextBox 33"/>
            <p:cNvSpPr txBox="1"/>
            <p:nvPr/>
          </p:nvSpPr>
          <p:spPr>
            <a:xfrm>
              <a:off x="2656347" y="4774168"/>
              <a:ext cx="6799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HDFS</a:t>
              </a:r>
              <a:endParaRPr lang="en-US" dirty="0"/>
            </a:p>
          </p:txBody>
        </p:sp>
        <p:sp>
          <p:nvSpPr>
            <p:cNvPr id="20" name="Left Brace 19"/>
            <p:cNvSpPr/>
            <p:nvPr/>
          </p:nvSpPr>
          <p:spPr>
            <a:xfrm>
              <a:off x="3265947" y="1714500"/>
              <a:ext cx="228600" cy="53340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1" name="TextBox 35"/>
            <p:cNvSpPr txBox="1"/>
            <p:nvPr/>
          </p:nvSpPr>
          <p:spPr>
            <a:xfrm>
              <a:off x="2586017" y="1790700"/>
              <a:ext cx="679930"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HDFS</a:t>
              </a:r>
              <a:endParaRPr lang="en-US" dirty="0"/>
            </a:p>
          </p:txBody>
        </p:sp>
        <p:graphicFrame>
          <p:nvGraphicFramePr>
            <p:cNvPr id="22" name="Diagram 21"/>
            <p:cNvGraphicFramePr/>
            <p:nvPr/>
          </p:nvGraphicFramePr>
          <p:xfrm>
            <a:off x="3833343" y="2654300"/>
            <a:ext cx="685800" cy="88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p:cNvGraphicFramePr/>
            <p:nvPr/>
          </p:nvGraphicFramePr>
          <p:xfrm>
            <a:off x="5170947" y="2628900"/>
            <a:ext cx="685800" cy="889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4" name="Flowchart: Multidocument 23"/>
            <p:cNvSpPr/>
            <p:nvPr/>
          </p:nvSpPr>
          <p:spPr>
            <a:xfrm>
              <a:off x="41041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5" name="Flowchart: Multidocument 24"/>
            <p:cNvSpPr/>
            <p:nvPr/>
          </p:nvSpPr>
          <p:spPr>
            <a:xfrm>
              <a:off x="44470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6" name="Flowchart: Multidocument 25"/>
            <p:cNvSpPr/>
            <p:nvPr/>
          </p:nvSpPr>
          <p:spPr>
            <a:xfrm>
              <a:off x="4789947" y="1885950"/>
              <a:ext cx="228600" cy="228600"/>
            </a:xfrm>
            <a:prstGeom prst="flowChartMultidocumen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7" name="Rectangle 26"/>
            <p:cNvSpPr/>
            <p:nvPr/>
          </p:nvSpPr>
          <p:spPr>
            <a:xfrm>
              <a:off x="3799347" y="1790700"/>
              <a:ext cx="1523430"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Input Data Set</a:t>
              </a:r>
            </a:p>
          </p:txBody>
        </p:sp>
        <p:sp>
          <p:nvSpPr>
            <p:cNvPr id="28" name="Flowchart: Multidocument 27"/>
            <p:cNvSpPr/>
            <p:nvPr/>
          </p:nvSpPr>
          <p:spPr>
            <a:xfrm>
              <a:off x="3875547" y="2247900"/>
              <a:ext cx="152400" cy="228600"/>
            </a:xfrm>
            <a:prstGeom prst="flowChartMultidocumen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29" name="Flowchart: Multidocument 28"/>
            <p:cNvSpPr/>
            <p:nvPr/>
          </p:nvSpPr>
          <p:spPr>
            <a:xfrm>
              <a:off x="5247147" y="2247900"/>
              <a:ext cx="152400" cy="228600"/>
            </a:xfrm>
            <a:prstGeom prst="flowChartMultidocumen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a:p>
          </p:txBody>
        </p:sp>
        <p:sp>
          <p:nvSpPr>
            <p:cNvPr id="30" name="TextBox 50"/>
            <p:cNvSpPr txBox="1"/>
            <p:nvPr/>
          </p:nvSpPr>
          <p:spPr>
            <a:xfrm>
              <a:off x="5342306" y="2212687"/>
              <a:ext cx="790666" cy="29238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smtClean="0"/>
                <a:t>Data File</a:t>
              </a:r>
            </a:p>
          </p:txBody>
        </p:sp>
        <p:sp>
          <p:nvSpPr>
            <p:cNvPr id="31" name="TextBox 51"/>
            <p:cNvSpPr txBox="1"/>
            <p:nvPr/>
          </p:nvSpPr>
          <p:spPr>
            <a:xfrm>
              <a:off x="5704347" y="2933700"/>
              <a:ext cx="935705" cy="292388"/>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smtClean="0"/>
                <a:t>Executable</a:t>
              </a:r>
            </a:p>
          </p:txBody>
        </p:sp>
      </p:grpSp>
      <p:pic>
        <p:nvPicPr>
          <p:cNvPr id="32" name="Picture 31" descr="C:\Users\thilina\Documents\papers\pubchem\classic_cloud_1.emf"/>
          <p:cNvPicPr/>
          <p:nvPr/>
        </p:nvPicPr>
        <p:blipFill>
          <a:blip r:embed="rId13" cstate="print"/>
          <a:srcRect/>
          <a:stretch>
            <a:fillRect/>
          </a:stretch>
        </p:blipFill>
        <p:spPr bwMode="auto">
          <a:xfrm>
            <a:off x="609600" y="1524000"/>
            <a:ext cx="3810000" cy="3581400"/>
          </a:xfrm>
          <a:prstGeom prst="rect">
            <a:avLst/>
          </a:prstGeom>
          <a:noFill/>
          <a:ln w="9525">
            <a:noFill/>
            <a:miter lim="800000"/>
            <a:headEnd/>
            <a:tailEnd/>
          </a:ln>
        </p:spPr>
      </p:pic>
      <p:sp>
        <p:nvSpPr>
          <p:cNvPr id="33" name="Title 1"/>
          <p:cNvSpPr txBox="1">
            <a:spLocks/>
          </p:cNvSpPr>
          <p:nvPr/>
        </p:nvSpPr>
        <p:spPr>
          <a:xfrm>
            <a:off x="685800" y="152400"/>
            <a:ext cx="8458200" cy="990600"/>
          </a:xfrm>
          <a:prstGeom prst="rect">
            <a:avLst/>
          </a:prstGeom>
        </p:spPr>
        <p:txBody>
          <a:bodyPr vert="horz" lIns="91435" tIns="45718" rIns="91435" bIns="45718" rtlCol="0" anchor="ctr">
            <a:normAutofit fontScale="97500"/>
          </a:bodyPr>
          <a:lstStyle/>
          <a:p>
            <a:pPr marL="0" marR="0" lvl="0" indent="0" algn="ctr" defTabSz="914354"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Architecture</a:t>
            </a:r>
            <a:r>
              <a:rPr kumimoji="0" lang="en-US" sz="3200" b="0" i="0" u="none" strike="noStrike" kern="1200" cap="none" spc="0" normalizeH="0" noProof="0" dirty="0" smtClean="0">
                <a:ln>
                  <a:noFill/>
                </a:ln>
                <a:solidFill>
                  <a:schemeClr val="tx1"/>
                </a:solidFill>
                <a:effectLst/>
                <a:uLnTx/>
                <a:uFillTx/>
                <a:latin typeface="+mj-lt"/>
                <a:ea typeface="+mj-ea"/>
                <a:cs typeface="+mj-cs"/>
              </a:rPr>
              <a:t> of EC2 and Azure Cloud for Cap3</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0" y="1981200"/>
            <a:ext cx="4267200" cy="1064907"/>
          </a:xfrm>
          <a:prstGeom prst="rect">
            <a:avLst/>
          </a:prstGeom>
        </p:spPr>
        <p:txBody>
          <a:bodyPr wrap="square">
            <a:spAutoFit/>
          </a:bodyPr>
          <a:lstStyle/>
          <a:p>
            <a:pPr marL="342883" lvl="0" indent="-342883" algn="ctr" defTabSz="914354">
              <a:spcBef>
                <a:spcPct val="20000"/>
              </a:spcBef>
              <a:defRPr/>
            </a:pPr>
            <a:r>
              <a:rPr lang="en-US" sz="2000" b="1" i="1" dirty="0" smtClean="0">
                <a:solidFill>
                  <a:srgbClr val="0000CC"/>
                </a:solidFill>
                <a:latin typeface="Arial" pitchFamily="34" charset="0"/>
              </a:rPr>
              <a:t>S</a:t>
            </a:r>
            <a:r>
              <a:rPr lang="en-US" sz="2000" b="1" i="1" dirty="0" smtClean="0">
                <a:solidFill>
                  <a:srgbClr val="D20000"/>
                </a:solidFill>
                <a:latin typeface="Arial" pitchFamily="34" charset="0"/>
              </a:rPr>
              <a:t>A</a:t>
            </a:r>
            <a:r>
              <a:rPr lang="en-US" sz="2000" b="1" i="1" dirty="0" smtClean="0">
                <a:solidFill>
                  <a:srgbClr val="FFC000"/>
                </a:solidFill>
                <a:latin typeface="Arial" pitchFamily="34" charset="0"/>
              </a:rPr>
              <a:t>L</a:t>
            </a:r>
            <a:r>
              <a:rPr lang="en-US" sz="2000" b="1" i="1" dirty="0" smtClean="0">
                <a:solidFill>
                  <a:srgbClr val="0000CC"/>
                </a:solidFill>
                <a:latin typeface="Arial" pitchFamily="34" charset="0"/>
              </a:rPr>
              <a:t>S</a:t>
            </a:r>
            <a:r>
              <a:rPr lang="en-US" sz="2000" b="1" i="1" dirty="0" smtClean="0">
                <a:solidFill>
                  <a:srgbClr val="33CC33"/>
                </a:solidFill>
                <a:latin typeface="Arial" pitchFamily="34" charset="0"/>
              </a:rPr>
              <a:t>A</a:t>
            </a:r>
            <a:r>
              <a:rPr lang="en-US" sz="2000" dirty="0" smtClean="0"/>
              <a:t>  Group</a:t>
            </a:r>
          </a:p>
          <a:p>
            <a:pPr marL="342883" lvl="0" indent="-342883" algn="ctr" defTabSz="914354">
              <a:spcBef>
                <a:spcPct val="20000"/>
              </a:spcBef>
              <a:defRPr/>
            </a:pPr>
            <a:r>
              <a:rPr lang="en-US" dirty="0" smtClean="0">
                <a:hlinkClick r:id="rId3"/>
              </a:rPr>
              <a:t>http://salsahpc.indiana.edu</a:t>
            </a:r>
            <a:endParaRPr lang="en-US" dirty="0" smtClean="0"/>
          </a:p>
          <a:p>
            <a:pPr marL="342883" lvl="0" indent="-342883" algn="ctr" defTabSz="914354">
              <a:spcBef>
                <a:spcPct val="20000"/>
              </a:spcBef>
              <a:defRPr/>
            </a:pPr>
            <a:endParaRPr lang="en-US" dirty="0" smtClean="0"/>
          </a:p>
        </p:txBody>
      </p:sp>
      <p:sp>
        <p:nvSpPr>
          <p:cNvPr id="4" name="TextBox 3"/>
          <p:cNvSpPr txBox="1"/>
          <p:nvPr/>
        </p:nvSpPr>
        <p:spPr>
          <a:xfrm>
            <a:off x="1524000" y="1066800"/>
            <a:ext cx="6553200" cy="646331"/>
          </a:xfrm>
          <a:prstGeom prst="rect">
            <a:avLst/>
          </a:prstGeom>
          <a:noFill/>
        </p:spPr>
        <p:txBody>
          <a:bodyPr wrap="square" rtlCol="0">
            <a:spAutoFit/>
          </a:bodyPr>
          <a:lstStyle/>
          <a:p>
            <a:pPr marL="228600" indent="-228600"/>
            <a:r>
              <a:rPr lang="en-US" dirty="0" smtClean="0"/>
              <a:t>The term SALSA or </a:t>
            </a:r>
            <a:r>
              <a:rPr lang="en-US" i="1" dirty="0" smtClean="0"/>
              <a:t>Service Aggregated Linked Sequential Activities</a:t>
            </a:r>
            <a:r>
              <a:rPr lang="en-US" dirty="0" smtClean="0"/>
              <a:t>, is derived from Hoare’s Concurrent Sequential Processes  (CSP)</a:t>
            </a:r>
            <a:endParaRPr lang="en-US" dirty="0"/>
          </a:p>
        </p:txBody>
      </p:sp>
      <p:sp>
        <p:nvSpPr>
          <p:cNvPr id="5" name="TextBox 4"/>
          <p:cNvSpPr txBox="1"/>
          <p:nvPr/>
        </p:nvSpPr>
        <p:spPr>
          <a:xfrm>
            <a:off x="381000" y="2895601"/>
            <a:ext cx="8610600" cy="2111347"/>
          </a:xfrm>
          <a:prstGeom prst="rect">
            <a:avLst/>
          </a:prstGeom>
          <a:noFill/>
        </p:spPr>
        <p:txBody>
          <a:bodyPr wrap="square" rtlCol="0">
            <a:spAutoFit/>
          </a:bodyPr>
          <a:lstStyle/>
          <a:p>
            <a:pPr marL="342883" lvl="0" indent="-342883" algn="ctr" defTabSz="914354">
              <a:spcBef>
                <a:spcPct val="20000"/>
              </a:spcBef>
              <a:defRPr/>
            </a:pPr>
            <a:r>
              <a:rPr lang="en-US" sz="1200" dirty="0" smtClean="0">
                <a:latin typeface="Times New Roman" pitchFamily="18" charset="0"/>
                <a:cs typeface="Times New Roman" pitchFamily="18" charset="0"/>
              </a:rPr>
              <a:t>Group Leader: </a:t>
            </a:r>
            <a:r>
              <a:rPr lang="en-US" sz="1600" dirty="0" smtClean="0"/>
              <a:t>Judy </a:t>
            </a:r>
            <a:r>
              <a:rPr lang="en-US" sz="1600" dirty="0" err="1" smtClean="0"/>
              <a:t>Qiu</a:t>
            </a:r>
            <a:endParaRPr lang="en-US" sz="1600" dirty="0" smtClean="0"/>
          </a:p>
          <a:p>
            <a:pPr marL="342883" lvl="0" indent="-342883" algn="ctr" defTabSz="914354">
              <a:spcBef>
                <a:spcPct val="20000"/>
              </a:spcBef>
              <a:defRPr/>
            </a:pPr>
            <a:r>
              <a:rPr lang="en-US" sz="1200" dirty="0" smtClean="0">
                <a:latin typeface="Times New Roman" pitchFamily="18" charset="0"/>
                <a:cs typeface="Times New Roman" pitchFamily="18" charset="0"/>
              </a:rPr>
              <a:t>Staff : </a:t>
            </a:r>
            <a:r>
              <a:rPr lang="en-US" sz="1600" dirty="0" smtClean="0"/>
              <a:t>Scott </a:t>
            </a:r>
            <a:r>
              <a:rPr lang="en-US" sz="1600" dirty="0" err="1" smtClean="0"/>
              <a:t>Beason</a:t>
            </a:r>
            <a:endParaRPr lang="en-US" sz="1600" dirty="0" smtClean="0"/>
          </a:p>
          <a:p>
            <a:pPr marL="342883" lvl="0" indent="-342883" algn="ctr" defTabSz="914354">
              <a:spcBef>
                <a:spcPct val="20000"/>
              </a:spcBef>
              <a:defRPr/>
            </a:pPr>
            <a:r>
              <a:rPr lang="en-US" sz="1200" dirty="0" smtClean="0">
                <a:latin typeface="Times New Roman" pitchFamily="18" charset="0"/>
                <a:cs typeface="Times New Roman" pitchFamily="18" charset="0"/>
              </a:rPr>
              <a:t>CS PhD: </a:t>
            </a:r>
            <a:r>
              <a:rPr lang="en-US" sz="1600" dirty="0" err="1" smtClean="0"/>
              <a:t>Jaliya</a:t>
            </a:r>
            <a:r>
              <a:rPr lang="en-US" sz="1600" dirty="0" smtClean="0"/>
              <a:t> </a:t>
            </a:r>
            <a:r>
              <a:rPr lang="en-US" sz="1600" dirty="0" err="1" smtClean="0"/>
              <a:t>Ekanayake</a:t>
            </a:r>
            <a:r>
              <a:rPr lang="en-US" sz="1600" dirty="0" smtClean="0"/>
              <a:t>, </a:t>
            </a:r>
            <a:r>
              <a:rPr lang="en-US" sz="1600" dirty="0" err="1" smtClean="0"/>
              <a:t>Thilina</a:t>
            </a:r>
            <a:r>
              <a:rPr lang="en-US" sz="1600" dirty="0" smtClean="0"/>
              <a:t> </a:t>
            </a:r>
            <a:r>
              <a:rPr lang="en-US" sz="1600" dirty="0" err="1" smtClean="0"/>
              <a:t>Gunarathne</a:t>
            </a:r>
            <a:r>
              <a:rPr lang="en-US" sz="1600" dirty="0" smtClean="0"/>
              <a:t>, </a:t>
            </a:r>
            <a:r>
              <a:rPr lang="en-US" sz="1600" dirty="0" err="1" smtClean="0"/>
              <a:t>Jong</a:t>
            </a:r>
            <a:r>
              <a:rPr lang="en-US" sz="1600" dirty="0" smtClean="0"/>
              <a:t> </a:t>
            </a:r>
            <a:r>
              <a:rPr lang="en-US" sz="1600" dirty="0" err="1" smtClean="0"/>
              <a:t>Youl</a:t>
            </a:r>
            <a:r>
              <a:rPr lang="en-US" sz="1600" dirty="0" smtClean="0"/>
              <a:t> </a:t>
            </a:r>
            <a:r>
              <a:rPr lang="en-US" sz="1600" dirty="0" err="1" smtClean="0"/>
              <a:t>Choi</a:t>
            </a:r>
            <a:r>
              <a:rPr lang="en-US" sz="1600" dirty="0" smtClean="0"/>
              <a:t>, </a:t>
            </a:r>
            <a:r>
              <a:rPr lang="en-US" sz="1600" dirty="0" err="1" smtClean="0"/>
              <a:t>Seung-Hee</a:t>
            </a:r>
            <a:r>
              <a:rPr lang="en-US" sz="1600" dirty="0" smtClean="0"/>
              <a:t> </a:t>
            </a:r>
            <a:r>
              <a:rPr lang="en-US" sz="1600" dirty="0" err="1" smtClean="0"/>
              <a:t>Bae</a:t>
            </a:r>
            <a:r>
              <a:rPr lang="en-US" sz="1600" dirty="0" smtClean="0"/>
              <a:t>,  </a:t>
            </a:r>
          </a:p>
          <a:p>
            <a:pPr marL="342883" lvl="0" indent="-342883" algn="ctr" defTabSz="914354">
              <a:spcBef>
                <a:spcPct val="20000"/>
              </a:spcBef>
              <a:defRPr/>
            </a:pPr>
            <a:r>
              <a:rPr lang="en-US" sz="1600" dirty="0" smtClean="0"/>
              <a:t>Yang </a:t>
            </a:r>
            <a:r>
              <a:rPr lang="en-US" sz="1600" dirty="0" err="1" smtClean="0"/>
              <a:t>Ruan</a:t>
            </a:r>
            <a:r>
              <a:rPr lang="en-US" sz="1600" dirty="0" smtClean="0"/>
              <a:t>, </a:t>
            </a:r>
            <a:r>
              <a:rPr lang="en-US" sz="1600" dirty="0" err="1" smtClean="0"/>
              <a:t>Hui</a:t>
            </a:r>
            <a:r>
              <a:rPr lang="en-US" sz="1600" dirty="0" smtClean="0"/>
              <a:t> Li, </a:t>
            </a:r>
            <a:r>
              <a:rPr lang="en-US" sz="1600" dirty="0" err="1" smtClean="0"/>
              <a:t>Bingjing</a:t>
            </a:r>
            <a:r>
              <a:rPr lang="en-US" sz="1600" dirty="0" smtClean="0"/>
              <a:t> Zhang, </a:t>
            </a:r>
            <a:r>
              <a:rPr lang="en-US" sz="1600" dirty="0" err="1" smtClean="0"/>
              <a:t>Saliya</a:t>
            </a:r>
            <a:r>
              <a:rPr lang="en-US" sz="1600" dirty="0" smtClean="0"/>
              <a:t> </a:t>
            </a:r>
            <a:r>
              <a:rPr lang="en-US" sz="1600" dirty="0" err="1" smtClean="0"/>
              <a:t>Ekanayake</a:t>
            </a:r>
            <a:r>
              <a:rPr lang="en-US" sz="1600" dirty="0" smtClean="0"/>
              <a:t>,</a:t>
            </a:r>
          </a:p>
          <a:p>
            <a:pPr marL="342883" lvl="0" indent="-342883" algn="ctr" defTabSz="914354">
              <a:spcBef>
                <a:spcPct val="20000"/>
              </a:spcBef>
              <a:defRPr/>
            </a:pPr>
            <a:r>
              <a:rPr lang="en-US" sz="1200" dirty="0" smtClean="0">
                <a:latin typeface="Times New Roman" pitchFamily="18" charset="0"/>
                <a:cs typeface="Times New Roman" pitchFamily="18" charset="0"/>
              </a:rPr>
              <a:t>CS Masters: </a:t>
            </a:r>
            <a:r>
              <a:rPr lang="en-US" sz="1600" dirty="0" smtClean="0"/>
              <a:t>Stephen Wu </a:t>
            </a:r>
          </a:p>
          <a:p>
            <a:pPr marL="342883" indent="-342883" algn="ctr" defTabSz="914354">
              <a:spcBef>
                <a:spcPct val="20000"/>
              </a:spcBef>
              <a:defRPr/>
            </a:pPr>
            <a:r>
              <a:rPr lang="en-US" sz="1200" dirty="0" smtClean="0">
                <a:latin typeface="Times New Roman" pitchFamily="18" charset="0"/>
                <a:cs typeface="Times New Roman" pitchFamily="18" charset="0"/>
              </a:rPr>
              <a:t>Undergraduates: </a:t>
            </a:r>
            <a:r>
              <a:rPr lang="en-US" sz="1600" dirty="0" smtClean="0"/>
              <a:t>Zachary </a:t>
            </a:r>
            <a:r>
              <a:rPr lang="en-US" sz="1600" dirty="0" err="1" smtClean="0"/>
              <a:t>Adda</a:t>
            </a:r>
            <a:r>
              <a:rPr lang="en-US" sz="1600" dirty="0" smtClean="0"/>
              <a:t>, Jeremy </a:t>
            </a:r>
            <a:r>
              <a:rPr lang="en-US" sz="1600" dirty="0" err="1" smtClean="0"/>
              <a:t>Kasting</a:t>
            </a:r>
            <a:r>
              <a:rPr lang="en-US" sz="1600" dirty="0" smtClean="0"/>
              <a:t>, William Bowman </a:t>
            </a:r>
          </a:p>
          <a:p>
            <a:pPr marL="342883" indent="-342883" defTabSz="914354">
              <a:spcBef>
                <a:spcPct val="20000"/>
              </a:spcBef>
              <a:defRPr/>
            </a:pPr>
            <a:endParaRPr lang="en-US" sz="16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4724400" y="1295400"/>
            <a:ext cx="4267200" cy="3962400"/>
            <a:chOff x="4724400" y="1295400"/>
            <a:chExt cx="4267200" cy="3962400"/>
          </a:xfrm>
        </p:grpSpPr>
        <p:sp>
          <p:nvSpPr>
            <p:cNvPr id="2" name="Title 1"/>
            <p:cNvSpPr txBox="1">
              <a:spLocks/>
            </p:cNvSpPr>
            <p:nvPr/>
          </p:nvSpPr>
          <p:spPr>
            <a:xfrm>
              <a:off x="5181600" y="1295400"/>
              <a:ext cx="3048000" cy="4111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Cap3 Efficiency</a:t>
              </a:r>
              <a:endParaRPr kumimoji="0" lang="en-US"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Content Placeholder 3" descr="cap3_EC2_Hadoop_Dryad_eff.png"/>
            <p:cNvPicPr>
              <a:picLocks noChangeAspect="1"/>
            </p:cNvPicPr>
            <p:nvPr/>
          </p:nvPicPr>
          <p:blipFill>
            <a:blip r:embed="rId3" cstate="print"/>
            <a:stretch>
              <a:fillRect/>
            </a:stretch>
          </p:blipFill>
          <p:spPr>
            <a:xfrm>
              <a:off x="4724400" y="1828800"/>
              <a:ext cx="4267200" cy="3429000"/>
            </a:xfrm>
            <a:prstGeom prst="rect">
              <a:avLst/>
            </a:prstGeom>
          </p:spPr>
        </p:pic>
      </p:grpSp>
      <p:sp>
        <p:nvSpPr>
          <p:cNvPr id="8" name="TextBox 7"/>
          <p:cNvSpPr txBox="1"/>
          <p:nvPr/>
        </p:nvSpPr>
        <p:spPr>
          <a:xfrm>
            <a:off x="304800" y="5380672"/>
            <a:ext cx="3810000" cy="923330"/>
          </a:xfrm>
          <a:prstGeom prst="rect">
            <a:avLst/>
          </a:prstGeom>
          <a:noFill/>
        </p:spPr>
        <p:txBody>
          <a:bodyPr wrap="square" rtlCol="0">
            <a:spAutoFit/>
          </a:bodyPr>
          <a:lstStyle/>
          <a:p>
            <a:pPr>
              <a:buFont typeface="Arial" pitchFamily="34" charset="0"/>
              <a:buChar char="•"/>
            </a:pPr>
            <a:r>
              <a:rPr lang="en-US" sz="1400" dirty="0" smtClean="0"/>
              <a:t>Ease of Use – Dryad/</a:t>
            </a:r>
            <a:r>
              <a:rPr lang="en-US" sz="1400" dirty="0" err="1" smtClean="0"/>
              <a:t>Hadoop</a:t>
            </a:r>
            <a:r>
              <a:rPr lang="en-US" sz="1400" dirty="0" smtClean="0"/>
              <a:t> are easier than EC2/Azure as higher level models</a:t>
            </a:r>
          </a:p>
          <a:p>
            <a:pPr>
              <a:buFont typeface="Arial" pitchFamily="34" charset="0"/>
              <a:buChar char="•"/>
            </a:pPr>
            <a:r>
              <a:rPr lang="en-US" sz="1400" dirty="0" smtClean="0"/>
              <a:t>Lines of code including  file copy</a:t>
            </a:r>
          </a:p>
          <a:p>
            <a:pPr marL="117475" lvl="1"/>
            <a:r>
              <a:rPr lang="en-US" sz="1200" dirty="0" smtClean="0"/>
              <a:t>Azure : ~300  </a:t>
            </a:r>
            <a:r>
              <a:rPr lang="en-US" sz="1200" dirty="0" err="1" smtClean="0"/>
              <a:t>Hadoop</a:t>
            </a:r>
            <a:r>
              <a:rPr lang="en-US" sz="1200" dirty="0" smtClean="0"/>
              <a:t>: ~400  </a:t>
            </a:r>
            <a:r>
              <a:rPr lang="en-US" sz="1200" dirty="0" err="1" smtClean="0"/>
              <a:t>Dyrad</a:t>
            </a:r>
            <a:r>
              <a:rPr lang="en-US" sz="1200" dirty="0" smtClean="0"/>
              <a:t>: ~450  EC2 : ~700</a:t>
            </a:r>
          </a:p>
        </p:txBody>
      </p:sp>
      <p:sp>
        <p:nvSpPr>
          <p:cNvPr id="9" name="TextBox 8"/>
          <p:cNvSpPr txBox="1"/>
          <p:nvPr/>
        </p:nvSpPr>
        <p:spPr>
          <a:xfrm>
            <a:off x="1066800" y="457200"/>
            <a:ext cx="7696200" cy="461665"/>
          </a:xfrm>
          <a:prstGeom prst="rect">
            <a:avLst/>
          </a:prstGeom>
          <a:noFill/>
        </p:spPr>
        <p:txBody>
          <a:bodyPr wrap="square" rtlCol="0">
            <a:spAutoFit/>
          </a:bodyPr>
          <a:lstStyle/>
          <a:p>
            <a:r>
              <a:rPr lang="en-US" sz="2400" dirty="0" smtClean="0"/>
              <a:t>Usability and Performance of Different Cloud Approaches</a:t>
            </a:r>
            <a:endParaRPr lang="en-US" sz="2400" dirty="0"/>
          </a:p>
        </p:txBody>
      </p:sp>
      <p:sp>
        <p:nvSpPr>
          <p:cNvPr id="10" name="TextBox 9"/>
          <p:cNvSpPr txBox="1"/>
          <p:nvPr/>
        </p:nvSpPr>
        <p:spPr>
          <a:xfrm>
            <a:off x="4343400" y="5307449"/>
            <a:ext cx="4724400" cy="1077218"/>
          </a:xfrm>
          <a:prstGeom prst="rect">
            <a:avLst/>
          </a:prstGeom>
          <a:noFill/>
        </p:spPr>
        <p:txBody>
          <a:bodyPr wrap="square" rtlCol="0">
            <a:spAutoFit/>
          </a:bodyPr>
          <a:lstStyle/>
          <a:p>
            <a:pPr>
              <a:buFont typeface="Arial" pitchFamily="34" charset="0"/>
              <a:buChar char="•"/>
            </a:pPr>
            <a:r>
              <a:rPr lang="en-US" sz="1400" dirty="0" smtClean="0"/>
              <a:t>Efficiency = absolute sequential run time / (number of cores * parallel run time)</a:t>
            </a:r>
          </a:p>
          <a:p>
            <a:pPr>
              <a:buFont typeface="Arial" pitchFamily="34" charset="0"/>
              <a:buChar char="•"/>
            </a:pPr>
            <a:r>
              <a:rPr lang="en-US" sz="1200" dirty="0" err="1" smtClean="0"/>
              <a:t>Hadoop</a:t>
            </a:r>
            <a:r>
              <a:rPr lang="en-US" sz="1200" dirty="0" smtClean="0"/>
              <a:t>, </a:t>
            </a:r>
            <a:r>
              <a:rPr lang="en-US" sz="1200" dirty="0" err="1" smtClean="0"/>
              <a:t>DryadLINQ</a:t>
            </a:r>
            <a:r>
              <a:rPr lang="en-US" sz="1200" dirty="0" smtClean="0"/>
              <a:t>  - 32 nodes (256 cores </a:t>
            </a:r>
            <a:r>
              <a:rPr lang="en-US" sz="1200" dirty="0" err="1" smtClean="0"/>
              <a:t>IDataPlex</a:t>
            </a:r>
            <a:r>
              <a:rPr lang="en-US" sz="1200" dirty="0" smtClean="0"/>
              <a:t>)</a:t>
            </a:r>
          </a:p>
          <a:p>
            <a:pPr>
              <a:buFont typeface="Arial" pitchFamily="34" charset="0"/>
              <a:buChar char="•"/>
            </a:pPr>
            <a:r>
              <a:rPr lang="en-US" sz="1200" dirty="0" smtClean="0"/>
              <a:t>EC2 - 16 High CPU extra large instances (128 cores)</a:t>
            </a:r>
          </a:p>
          <a:p>
            <a:pPr>
              <a:buFont typeface="Arial" pitchFamily="34" charset="0"/>
              <a:buChar char="•"/>
            </a:pPr>
            <a:r>
              <a:rPr lang="en-US" sz="1200" dirty="0" smtClean="0"/>
              <a:t>Azure- 128 small instances (128 cores)</a:t>
            </a:r>
            <a:endParaRPr lang="en-US" sz="1200" dirty="0"/>
          </a:p>
        </p:txBody>
      </p:sp>
      <p:grpSp>
        <p:nvGrpSpPr>
          <p:cNvPr id="14" name="Group 13"/>
          <p:cNvGrpSpPr/>
          <p:nvPr/>
        </p:nvGrpSpPr>
        <p:grpSpPr>
          <a:xfrm>
            <a:off x="152399" y="1276290"/>
            <a:ext cx="4495801" cy="3981510"/>
            <a:chOff x="152399" y="1276290"/>
            <a:chExt cx="4495801" cy="3981510"/>
          </a:xfrm>
        </p:grpSpPr>
        <p:pic>
          <p:nvPicPr>
            <p:cNvPr id="11" name="Picture 10" descr="cap3_ec2_hadoop_azure_talk.png"/>
            <p:cNvPicPr>
              <a:picLocks noChangeAspect="1"/>
            </p:cNvPicPr>
            <p:nvPr/>
          </p:nvPicPr>
          <p:blipFill>
            <a:blip r:embed="rId4" cstate="print"/>
            <a:stretch>
              <a:fillRect/>
            </a:stretch>
          </p:blipFill>
          <p:spPr>
            <a:xfrm>
              <a:off x="152399" y="1828800"/>
              <a:ext cx="4495801" cy="3429000"/>
            </a:xfrm>
            <a:prstGeom prst="rect">
              <a:avLst/>
            </a:prstGeom>
          </p:spPr>
        </p:pic>
        <p:sp>
          <p:nvSpPr>
            <p:cNvPr id="12" name="TextBox 11"/>
            <p:cNvSpPr txBox="1"/>
            <p:nvPr/>
          </p:nvSpPr>
          <p:spPr>
            <a:xfrm>
              <a:off x="914400" y="1276290"/>
              <a:ext cx="2491580" cy="400110"/>
            </a:xfrm>
            <a:prstGeom prst="rect">
              <a:avLst/>
            </a:prstGeom>
            <a:noFill/>
          </p:spPr>
          <p:txBody>
            <a:bodyPr wrap="square" rtlCol="0">
              <a:spAutoFit/>
            </a:bodyPr>
            <a:lstStyle/>
            <a:p>
              <a:pPr lvl="0"/>
              <a:r>
                <a:rPr lang="en-US" sz="2000" dirty="0" smtClean="0"/>
                <a:t>Cap3 Performance</a:t>
              </a:r>
              <a:endParaRPr lang="en-US"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685800" y="1600200"/>
          <a:ext cx="7239000" cy="4100998"/>
        </p:xfrm>
        <a:graphic>
          <a:graphicData uri="http://schemas.openxmlformats.org/drawingml/2006/table">
            <a:tbl>
              <a:tblPr/>
              <a:tblGrid>
                <a:gridCol w="1376987"/>
                <a:gridCol w="977003"/>
                <a:gridCol w="1277617"/>
                <a:gridCol w="1352773"/>
                <a:gridCol w="1127310"/>
                <a:gridCol w="1127310"/>
              </a:tblGrid>
              <a:tr h="700581">
                <a:tc>
                  <a:txBody>
                    <a:bodyPr/>
                    <a:lstStyle/>
                    <a:p>
                      <a:pPr marL="0" marR="0" algn="ctr">
                        <a:spcBef>
                          <a:spcPts val="0"/>
                        </a:spcBef>
                        <a:spcAft>
                          <a:spcPts val="400"/>
                        </a:spcAft>
                      </a:pPr>
                      <a:r>
                        <a:rPr lang="en-US" sz="1800" b="1" dirty="0">
                          <a:latin typeface="Times New Roman"/>
                          <a:ea typeface="Times New Roman"/>
                        </a:rPr>
                        <a:t>Instance Type</a:t>
                      </a:r>
                      <a:endParaRPr lang="en-US" sz="1800"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b="1" dirty="0">
                          <a:latin typeface="Times New Roman"/>
                          <a:ea typeface="Times New Roman"/>
                        </a:rPr>
                        <a:t>Memory</a:t>
                      </a:r>
                      <a:endParaRPr lang="en-US" sz="1800"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b="1" dirty="0">
                          <a:latin typeface="Times New Roman"/>
                          <a:ea typeface="Times New Roman"/>
                        </a:rPr>
                        <a:t>EC2 compute units</a:t>
                      </a:r>
                      <a:endParaRPr lang="en-US" sz="1800"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b="1" dirty="0">
                          <a:latin typeface="Times New Roman"/>
                          <a:ea typeface="Times New Roman"/>
                        </a:rPr>
                        <a:t>Actual CPU cores</a:t>
                      </a:r>
                      <a:endParaRPr lang="en-US" sz="1800"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b="1" dirty="0">
                          <a:latin typeface="Times New Roman"/>
                          <a:ea typeface="Times New Roman"/>
                        </a:rPr>
                        <a:t>Cost per hour</a:t>
                      </a:r>
                      <a:endParaRPr lang="en-US" sz="1800"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400"/>
                        </a:spcAft>
                        <a:buClrTx/>
                        <a:buSzTx/>
                        <a:buFontTx/>
                        <a:buNone/>
                        <a:tabLst/>
                        <a:defRPr/>
                      </a:pPr>
                      <a:r>
                        <a:rPr lang="en-US" sz="1800" b="1" dirty="0" smtClean="0">
                          <a:latin typeface="Times New Roman"/>
                          <a:ea typeface="Times New Roman"/>
                        </a:rPr>
                        <a:t>Cost per Core per hour</a:t>
                      </a:r>
                      <a:endParaRPr lang="en-US" sz="1800"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524">
                <a:tc>
                  <a:txBody>
                    <a:bodyPr/>
                    <a:lstStyle/>
                    <a:p>
                      <a:pPr marL="0" marR="0" algn="l">
                        <a:spcBef>
                          <a:spcPts val="0"/>
                        </a:spcBef>
                        <a:spcAft>
                          <a:spcPts val="400"/>
                        </a:spcAft>
                      </a:pPr>
                      <a:r>
                        <a:rPr lang="en-US" sz="1800">
                          <a:latin typeface="Times New Roman"/>
                          <a:ea typeface="Times New Roman"/>
                        </a:rPr>
                        <a:t>Large (L)</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spcBef>
                          <a:spcPts val="0"/>
                        </a:spcBef>
                        <a:spcAft>
                          <a:spcPts val="400"/>
                        </a:spcAft>
                      </a:pPr>
                      <a:r>
                        <a:rPr lang="en-US" sz="1800">
                          <a:latin typeface="Times New Roman"/>
                          <a:ea typeface="Times New Roman"/>
                        </a:rPr>
                        <a:t>7.5 GB</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dirty="0">
                          <a:latin typeface="Times New Roman"/>
                          <a:ea typeface="Times New Roman"/>
                        </a:rPr>
                        <a:t>4</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a:latin typeface="Times New Roman"/>
                          <a:ea typeface="Times New Roman"/>
                        </a:rPr>
                        <a:t>2 X (~2Ghz)</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a:latin typeface="Times New Roman"/>
                          <a:ea typeface="Times New Roman"/>
                        </a:rPr>
                        <a:t>0.34$</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b="1" dirty="0" smtClean="0">
                          <a:latin typeface="Times New Roman"/>
                          <a:ea typeface="Times New Roman"/>
                        </a:rPr>
                        <a:t>0.17$</a:t>
                      </a:r>
                      <a:endParaRPr lang="en-US" sz="1800" b="1"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419">
                <a:tc>
                  <a:txBody>
                    <a:bodyPr/>
                    <a:lstStyle/>
                    <a:p>
                      <a:pPr marL="0" marR="0" algn="l">
                        <a:spcBef>
                          <a:spcPts val="0"/>
                        </a:spcBef>
                        <a:spcAft>
                          <a:spcPts val="400"/>
                        </a:spcAft>
                      </a:pPr>
                      <a:r>
                        <a:rPr lang="en-US" sz="1800">
                          <a:latin typeface="Times New Roman"/>
                          <a:ea typeface="Times New Roman"/>
                        </a:rPr>
                        <a:t>Extra Large (XL)</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spcBef>
                          <a:spcPts val="0"/>
                        </a:spcBef>
                        <a:spcAft>
                          <a:spcPts val="400"/>
                        </a:spcAft>
                      </a:pPr>
                      <a:r>
                        <a:rPr lang="en-US" sz="1800">
                          <a:latin typeface="Times New Roman"/>
                          <a:ea typeface="Times New Roman"/>
                        </a:rPr>
                        <a:t>15 GB</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a:latin typeface="Times New Roman"/>
                          <a:ea typeface="Times New Roman"/>
                        </a:rPr>
                        <a:t>8</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a:latin typeface="Times New Roman"/>
                          <a:ea typeface="Times New Roman"/>
                        </a:rPr>
                        <a:t>4 X (~2Ghz)</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a:latin typeface="Times New Roman"/>
                          <a:ea typeface="Times New Roman"/>
                        </a:rPr>
                        <a:t>0.68$</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b="1" dirty="0" smtClean="0">
                          <a:latin typeface="Times New Roman"/>
                          <a:ea typeface="Times New Roman"/>
                        </a:rPr>
                        <a:t>0.17$</a:t>
                      </a:r>
                      <a:endParaRPr lang="en-US" sz="1800" b="1"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838">
                <a:tc>
                  <a:txBody>
                    <a:bodyPr/>
                    <a:lstStyle/>
                    <a:p>
                      <a:pPr marL="0" marR="0" algn="l">
                        <a:spcBef>
                          <a:spcPts val="0"/>
                        </a:spcBef>
                        <a:spcAft>
                          <a:spcPts val="400"/>
                        </a:spcAft>
                      </a:pPr>
                      <a:r>
                        <a:rPr lang="en-US" sz="1800">
                          <a:latin typeface="Times New Roman"/>
                          <a:ea typeface="Times New Roman"/>
                        </a:rPr>
                        <a:t>High CPU Extra Large (HCXL)</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spcBef>
                          <a:spcPts val="0"/>
                        </a:spcBef>
                        <a:spcAft>
                          <a:spcPts val="400"/>
                        </a:spcAft>
                      </a:pPr>
                      <a:r>
                        <a:rPr lang="en-US" sz="1800" dirty="0">
                          <a:latin typeface="Times New Roman"/>
                          <a:ea typeface="Times New Roman"/>
                        </a:rPr>
                        <a:t>7  GB</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a:latin typeface="Times New Roman"/>
                          <a:ea typeface="Times New Roman"/>
                        </a:rPr>
                        <a:t>20</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a:latin typeface="Times New Roman"/>
                          <a:ea typeface="Times New Roman"/>
                        </a:rPr>
                        <a:t>8  X  (~2.5Ghz)</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a:latin typeface="Times New Roman"/>
                          <a:ea typeface="Times New Roman"/>
                        </a:rPr>
                        <a:t>0.68$</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b="1" dirty="0" smtClean="0">
                          <a:latin typeface="Times New Roman"/>
                          <a:ea typeface="Times New Roman"/>
                        </a:rPr>
                        <a:t>0.09$</a:t>
                      </a:r>
                      <a:endParaRPr lang="en-US" sz="1800" b="1"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838">
                <a:tc>
                  <a:txBody>
                    <a:bodyPr/>
                    <a:lstStyle/>
                    <a:p>
                      <a:pPr marL="0" marR="0" algn="l">
                        <a:spcBef>
                          <a:spcPts val="0"/>
                        </a:spcBef>
                        <a:spcAft>
                          <a:spcPts val="400"/>
                        </a:spcAft>
                      </a:pPr>
                      <a:r>
                        <a:rPr lang="en-US" sz="1800" dirty="0">
                          <a:latin typeface="Times New Roman"/>
                          <a:ea typeface="Times New Roman"/>
                        </a:rPr>
                        <a:t>High Memory 4XL (HM4XL)</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spcBef>
                          <a:spcPts val="0"/>
                        </a:spcBef>
                        <a:spcAft>
                          <a:spcPts val="400"/>
                        </a:spcAft>
                      </a:pPr>
                      <a:r>
                        <a:rPr lang="en-US" sz="1800" dirty="0">
                          <a:latin typeface="Times New Roman"/>
                          <a:ea typeface="Times New Roman"/>
                        </a:rPr>
                        <a:t>68.4 GB</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dirty="0">
                          <a:latin typeface="Times New Roman"/>
                          <a:ea typeface="Times New Roman"/>
                        </a:rPr>
                        <a:t>26</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a:latin typeface="Times New Roman"/>
                          <a:ea typeface="Times New Roman"/>
                        </a:rPr>
                        <a:t>8X (~3.25Ghz)</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a:latin typeface="Times New Roman"/>
                          <a:ea typeface="Times New Roman"/>
                        </a:rPr>
                        <a:t>2.40$</a:t>
                      </a: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b="1" dirty="0" smtClean="0">
                          <a:latin typeface="Times New Roman"/>
                          <a:ea typeface="Times New Roman"/>
                        </a:rPr>
                        <a:t>0.3$</a:t>
                      </a:r>
                      <a:endParaRPr lang="en-US" sz="1800" b="1" dirty="0">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838">
                <a:tc>
                  <a:txBody>
                    <a:bodyPr/>
                    <a:lstStyle/>
                    <a:p>
                      <a:pPr marL="0" marR="0" algn="l">
                        <a:spcBef>
                          <a:spcPts val="0"/>
                        </a:spcBef>
                        <a:spcAft>
                          <a:spcPts val="400"/>
                        </a:spcAft>
                      </a:pPr>
                      <a:r>
                        <a:rPr lang="en-US" sz="1800" dirty="0" err="1" smtClean="0">
                          <a:solidFill>
                            <a:srgbClr val="FF0000"/>
                          </a:solidFill>
                          <a:latin typeface="Times New Roman"/>
                          <a:ea typeface="Times New Roman"/>
                        </a:rPr>
                        <a:t>Tempest@IU</a:t>
                      </a:r>
                      <a:endParaRPr lang="en-US" sz="1800" dirty="0">
                        <a:solidFill>
                          <a:srgbClr val="FF0000"/>
                        </a:solidFill>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spcBef>
                          <a:spcPts val="0"/>
                        </a:spcBef>
                        <a:spcAft>
                          <a:spcPts val="400"/>
                        </a:spcAft>
                      </a:pPr>
                      <a:r>
                        <a:rPr lang="en-US" sz="1800" dirty="0" smtClean="0">
                          <a:solidFill>
                            <a:srgbClr val="FF0000"/>
                          </a:solidFill>
                          <a:latin typeface="Times New Roman"/>
                          <a:ea typeface="Times New Roman"/>
                        </a:rPr>
                        <a:t>48GB</a:t>
                      </a:r>
                      <a:endParaRPr lang="en-US" sz="1800" dirty="0">
                        <a:solidFill>
                          <a:srgbClr val="FF0000"/>
                        </a:solidFill>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400"/>
                        </a:spcAft>
                      </a:pPr>
                      <a:r>
                        <a:rPr lang="en-US" sz="1800" dirty="0" smtClean="0">
                          <a:solidFill>
                            <a:srgbClr val="FF0000"/>
                          </a:solidFill>
                          <a:latin typeface="Times New Roman"/>
                          <a:ea typeface="Times New Roman"/>
                        </a:rPr>
                        <a:t>n/a</a:t>
                      </a:r>
                      <a:endParaRPr lang="en-US" sz="1800" dirty="0">
                        <a:solidFill>
                          <a:srgbClr val="FF0000"/>
                        </a:solidFill>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smtClean="0">
                          <a:solidFill>
                            <a:srgbClr val="FF0000"/>
                          </a:solidFill>
                          <a:latin typeface="Times New Roman"/>
                          <a:ea typeface="Times New Roman"/>
                        </a:rPr>
                        <a:t>24</a:t>
                      </a:r>
                      <a:endParaRPr lang="en-US" sz="1800" dirty="0">
                        <a:solidFill>
                          <a:srgbClr val="FF0000"/>
                        </a:solidFill>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dirty="0" smtClean="0">
                          <a:solidFill>
                            <a:srgbClr val="FF0000"/>
                          </a:solidFill>
                          <a:latin typeface="Times New Roman"/>
                          <a:ea typeface="Times New Roman"/>
                        </a:rPr>
                        <a:t>1.62$</a:t>
                      </a:r>
                      <a:endParaRPr lang="en-US" sz="1800" dirty="0">
                        <a:solidFill>
                          <a:srgbClr val="FF0000"/>
                        </a:solidFill>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5885" marR="0" algn="ctr">
                        <a:spcBef>
                          <a:spcPts val="0"/>
                        </a:spcBef>
                        <a:spcAft>
                          <a:spcPts val="400"/>
                        </a:spcAft>
                      </a:pPr>
                      <a:r>
                        <a:rPr lang="en-US" sz="1800" b="1" dirty="0" smtClean="0">
                          <a:solidFill>
                            <a:srgbClr val="FF0000"/>
                          </a:solidFill>
                          <a:latin typeface="Times New Roman"/>
                          <a:ea typeface="Times New Roman"/>
                        </a:rPr>
                        <a:t>0.07$</a:t>
                      </a:r>
                      <a:endParaRPr lang="en-US" sz="1800" b="1" dirty="0">
                        <a:solidFill>
                          <a:srgbClr val="FF0000"/>
                        </a:solidFill>
                        <a:latin typeface="Times New Roman"/>
                        <a:ea typeface="Times New Roman"/>
                      </a:endParaRPr>
                    </a:p>
                  </a:txBody>
                  <a:tcPr marL="1841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itle 1"/>
          <p:cNvSpPr txBox="1">
            <a:spLocks/>
          </p:cNvSpPr>
          <p:nvPr/>
        </p:nvSpPr>
        <p:spPr>
          <a:xfrm>
            <a:off x="1676400" y="990600"/>
            <a:ext cx="5943600" cy="427038"/>
          </a:xfrm>
          <a:prstGeom prst="rect">
            <a:avLst/>
          </a:prstGeom>
        </p:spPr>
        <p:txBody>
          <a:bodyPr>
            <a:normAutofit fontScale="67500" lnSpcReduction="20000"/>
          </a:bodyPr>
          <a:lstStyle/>
          <a:p>
            <a:pPr algn="ctr">
              <a:spcBef>
                <a:spcPct val="0"/>
              </a:spcBef>
            </a:pPr>
            <a:r>
              <a:rPr lang="en-US" sz="4000" b="1" dirty="0" smtClean="0"/>
              <a:t>Table 1 : Selected EC2 Instance Types</a:t>
            </a:r>
          </a:p>
          <a:p>
            <a:pPr lvl="0" algn="ctr">
              <a:spcBef>
                <a:spcPct val="0"/>
              </a:spcBef>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52400"/>
            <a:ext cx="7696200" cy="646331"/>
          </a:xfrm>
          <a:prstGeom prst="rect">
            <a:avLst/>
          </a:prstGeom>
          <a:noFill/>
        </p:spPr>
        <p:txBody>
          <a:bodyPr wrap="square" rtlCol="0">
            <a:spAutoFit/>
          </a:bodyPr>
          <a:lstStyle/>
          <a:p>
            <a:r>
              <a:rPr lang="en-US" dirty="0" smtClean="0"/>
              <a:t>4096 Cap3 data files :  1.06 GB / 1875968 reads (458 readsX4096)..</a:t>
            </a:r>
          </a:p>
          <a:p>
            <a:r>
              <a:rPr lang="en-US" dirty="0" smtClean="0"/>
              <a:t>Following is the cost to process 4096 CAP3 files..</a:t>
            </a:r>
            <a:endParaRPr lang="en-US" dirty="0"/>
          </a:p>
        </p:txBody>
      </p:sp>
      <p:graphicFrame>
        <p:nvGraphicFramePr>
          <p:cNvPr id="3" name="Table 2"/>
          <p:cNvGraphicFramePr>
            <a:graphicFrameLocks noGrp="1"/>
          </p:cNvGraphicFramePr>
          <p:nvPr/>
        </p:nvGraphicFramePr>
        <p:xfrm>
          <a:off x="1524000" y="914400"/>
          <a:ext cx="4724400" cy="6059424"/>
        </p:xfrm>
        <a:graphic>
          <a:graphicData uri="http://schemas.openxmlformats.org/drawingml/2006/table">
            <a:tbl>
              <a:tblPr/>
              <a:tblGrid>
                <a:gridCol w="4724400"/>
              </a:tblGrid>
              <a:tr h="533400">
                <a:tc>
                  <a:txBody>
                    <a:bodyPr/>
                    <a:lstStyle/>
                    <a:p>
                      <a:pPr marL="0" marR="0">
                        <a:lnSpc>
                          <a:spcPct val="115000"/>
                        </a:lnSpc>
                        <a:spcBef>
                          <a:spcPts val="0"/>
                        </a:spcBef>
                        <a:spcAft>
                          <a:spcPts val="0"/>
                        </a:spcAft>
                      </a:pPr>
                      <a:r>
                        <a:rPr lang="en-US" sz="1400" dirty="0">
                          <a:latin typeface="Calibri"/>
                          <a:ea typeface="SimSun"/>
                          <a:cs typeface="Times New Roman"/>
                        </a:rPr>
                        <a:t>Cost to process 4096 FASTA files (~1GB) on</a:t>
                      </a:r>
                      <a:r>
                        <a:rPr lang="en-US" sz="1400" dirty="0">
                          <a:solidFill>
                            <a:srgbClr val="FF0000"/>
                          </a:solidFill>
                          <a:latin typeface="Calibri"/>
                          <a:ea typeface="SimSun"/>
                          <a:cs typeface="Times New Roman"/>
                        </a:rPr>
                        <a:t> EC2 </a:t>
                      </a:r>
                      <a:r>
                        <a:rPr lang="en-US" sz="1400" dirty="0">
                          <a:latin typeface="Calibri"/>
                          <a:ea typeface="SimSun"/>
                          <a:cs typeface="Times New Roman"/>
                        </a:rPr>
                        <a:t>(58 minutes)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0">
                <a:tc>
                  <a:txBody>
                    <a:bodyPr/>
                    <a:lstStyle/>
                    <a:p>
                      <a:pPr marL="0" marR="0">
                        <a:lnSpc>
                          <a:spcPct val="115000"/>
                        </a:lnSpc>
                        <a:spcBef>
                          <a:spcPts val="0"/>
                        </a:spcBef>
                        <a:spcAft>
                          <a:spcPts val="0"/>
                        </a:spcAft>
                      </a:pPr>
                      <a:r>
                        <a:rPr lang="en-US" sz="1400" dirty="0" smtClean="0">
                          <a:latin typeface="Calibri"/>
                          <a:ea typeface="SimSun"/>
                          <a:cs typeface="Times New Roman"/>
                        </a:rPr>
                        <a:t>Amortized compute cost </a:t>
                      </a:r>
                      <a:r>
                        <a:rPr lang="en-US" sz="1400" baseline="0" dirty="0" smtClean="0">
                          <a:latin typeface="Calibri"/>
                          <a:ea typeface="SimSun"/>
                          <a:cs typeface="Times New Roman"/>
                        </a:rPr>
                        <a:t>      </a:t>
                      </a:r>
                      <a:r>
                        <a:rPr lang="en-US" sz="1400" dirty="0" smtClean="0">
                          <a:latin typeface="Calibri"/>
                          <a:ea typeface="SimSun"/>
                          <a:cs typeface="Times New Roman"/>
                        </a:rPr>
                        <a:t>              = 10.41 </a:t>
                      </a:r>
                      <a:r>
                        <a:rPr lang="en-US" sz="1400" dirty="0" smtClean="0">
                          <a:latin typeface="+mn-lt"/>
                          <a:ea typeface="SimSun"/>
                          <a:cs typeface="Times New Roman"/>
                        </a:rPr>
                        <a:t>$</a:t>
                      </a:r>
                      <a:br>
                        <a:rPr lang="en-US" sz="1400" dirty="0" smtClean="0">
                          <a:latin typeface="+mn-lt"/>
                          <a:ea typeface="SimSun"/>
                          <a:cs typeface="Times New Roman"/>
                        </a:rPr>
                      </a:br>
                      <a:r>
                        <a:rPr lang="en-US" sz="1400" dirty="0" smtClean="0">
                          <a:latin typeface="+mn-lt"/>
                          <a:ea typeface="SimSun"/>
                          <a:cs typeface="Times New Roman"/>
                        </a:rPr>
                        <a:t>          (0.68$ </a:t>
                      </a:r>
                      <a:r>
                        <a:rPr lang="en-US" sz="1400" baseline="0" dirty="0" smtClean="0">
                          <a:latin typeface="+mn-lt"/>
                          <a:ea typeface="SimSun"/>
                          <a:cs typeface="Times New Roman"/>
                        </a:rPr>
                        <a:t> per high CPU extra large instance per hour)</a:t>
                      </a:r>
                      <a:endParaRPr lang="en-US" sz="1400" dirty="0">
                        <a:latin typeface="Calibri"/>
                        <a:ea typeface="SimSun"/>
                        <a:cs typeface="Times New Roman"/>
                      </a:endParaRPr>
                    </a:p>
                    <a:p>
                      <a:pPr marL="0" marR="0">
                        <a:lnSpc>
                          <a:spcPct val="115000"/>
                        </a:lnSpc>
                        <a:spcBef>
                          <a:spcPts val="0"/>
                        </a:spcBef>
                        <a:spcAft>
                          <a:spcPts val="0"/>
                        </a:spcAft>
                      </a:pPr>
                      <a:r>
                        <a:rPr lang="en-US" sz="1400" dirty="0">
                          <a:latin typeface="Calibri"/>
                          <a:ea typeface="SimSun"/>
                          <a:cs typeface="Times New Roman"/>
                        </a:rPr>
                        <a:t>10000 SQS </a:t>
                      </a:r>
                      <a:r>
                        <a:rPr lang="en-US" sz="1400" dirty="0" smtClean="0">
                          <a:latin typeface="Calibri"/>
                          <a:ea typeface="SimSun"/>
                          <a:cs typeface="Times New Roman"/>
                        </a:rPr>
                        <a:t>messages                            = </a:t>
                      </a:r>
                      <a:r>
                        <a:rPr lang="en-US" sz="1400" dirty="0">
                          <a:latin typeface="Calibri"/>
                          <a:ea typeface="SimSun"/>
                          <a:cs typeface="Times New Roman"/>
                        </a:rPr>
                        <a:t>0.01 $</a:t>
                      </a:r>
                    </a:p>
                    <a:p>
                      <a:pPr marL="0" marR="0">
                        <a:lnSpc>
                          <a:spcPct val="115000"/>
                        </a:lnSpc>
                        <a:spcBef>
                          <a:spcPts val="0"/>
                        </a:spcBef>
                        <a:spcAft>
                          <a:spcPts val="0"/>
                        </a:spcAft>
                      </a:pPr>
                      <a:r>
                        <a:rPr lang="en-US" sz="1400" dirty="0">
                          <a:latin typeface="Calibri"/>
                          <a:ea typeface="SimSun"/>
                          <a:cs typeface="Times New Roman"/>
                        </a:rPr>
                        <a:t>Storage per 1GB per month                </a:t>
                      </a:r>
                      <a:r>
                        <a:rPr lang="en-US" sz="1400" dirty="0" smtClean="0">
                          <a:latin typeface="Calibri"/>
                          <a:ea typeface="SimSun"/>
                          <a:cs typeface="Times New Roman"/>
                        </a:rPr>
                        <a:t>= </a:t>
                      </a:r>
                      <a:r>
                        <a:rPr lang="en-US" sz="1400" dirty="0">
                          <a:latin typeface="Calibri"/>
                          <a:ea typeface="SimSun"/>
                          <a:cs typeface="Times New Roman"/>
                        </a:rPr>
                        <a:t>0.15 $</a:t>
                      </a:r>
                    </a:p>
                    <a:p>
                      <a:pPr marL="0" marR="0">
                        <a:lnSpc>
                          <a:spcPct val="115000"/>
                        </a:lnSpc>
                        <a:spcBef>
                          <a:spcPts val="0"/>
                        </a:spcBef>
                        <a:spcAft>
                          <a:spcPts val="0"/>
                        </a:spcAft>
                      </a:pPr>
                      <a:r>
                        <a:rPr lang="en-US" sz="1400" dirty="0">
                          <a:latin typeface="Calibri"/>
                          <a:ea typeface="SimSun"/>
                          <a:cs typeface="Times New Roman"/>
                        </a:rPr>
                        <a:t>Data transfer out per 1 GB                  </a:t>
                      </a:r>
                      <a:r>
                        <a:rPr lang="en-US" sz="1400" dirty="0" smtClean="0">
                          <a:latin typeface="Calibri"/>
                          <a:ea typeface="SimSun"/>
                          <a:cs typeface="Times New Roman"/>
                        </a:rPr>
                        <a:t>= </a:t>
                      </a:r>
                      <a:r>
                        <a:rPr lang="en-US" sz="1400" dirty="0">
                          <a:latin typeface="Calibri"/>
                          <a:ea typeface="SimSun"/>
                          <a:cs typeface="Times New Roman"/>
                        </a:rPr>
                        <a:t>0.15 $</a:t>
                      </a:r>
                    </a:p>
                    <a:p>
                      <a:pPr marL="0" marR="0">
                        <a:lnSpc>
                          <a:spcPct val="115000"/>
                        </a:lnSpc>
                        <a:spcBef>
                          <a:spcPts val="0"/>
                        </a:spcBef>
                        <a:spcAft>
                          <a:spcPts val="0"/>
                        </a:spcAft>
                      </a:pPr>
                      <a:r>
                        <a:rPr lang="en-US" sz="1400" dirty="0">
                          <a:latin typeface="Calibri"/>
                          <a:ea typeface="SimSun"/>
                          <a:cs typeface="Times New Roman"/>
                        </a:rPr>
                        <a:t>Total                                                        </a:t>
                      </a:r>
                      <a:r>
                        <a:rPr lang="en-US" sz="1400" dirty="0" smtClean="0">
                          <a:latin typeface="Calibri"/>
                          <a:ea typeface="SimSun"/>
                          <a:cs typeface="Times New Roman"/>
                        </a:rPr>
                        <a:t> = </a:t>
                      </a:r>
                      <a:r>
                        <a:rPr lang="en-US" sz="1400" dirty="0" smtClean="0">
                          <a:solidFill>
                            <a:srgbClr val="FF0000"/>
                          </a:solidFill>
                          <a:latin typeface="Calibri"/>
                          <a:ea typeface="SimSun"/>
                          <a:cs typeface="Times New Roman"/>
                        </a:rPr>
                        <a:t>10.72 </a:t>
                      </a:r>
                      <a:r>
                        <a:rPr lang="en-US" sz="1400" dirty="0">
                          <a:solidFill>
                            <a:srgbClr val="FF0000"/>
                          </a:solidFill>
                          <a:latin typeface="Calibri"/>
                          <a:ea typeface="SimSun"/>
                          <a:cs typeface="Times New Roman"/>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200">
                <a:tc>
                  <a:txBody>
                    <a:bodyPr/>
                    <a:lstStyle/>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smtClean="0">
                        <a:solidFill>
                          <a:srgbClr val="FF0000"/>
                        </a:solidFill>
                        <a:latin typeface="Calibri"/>
                        <a:ea typeface="SimSun"/>
                        <a:cs typeface="Times New Roman"/>
                      </a:endParaRPr>
                    </a:p>
                    <a:p>
                      <a:pPr marL="0" marR="0">
                        <a:lnSpc>
                          <a:spcPct val="115000"/>
                        </a:lnSpc>
                        <a:spcBef>
                          <a:spcPts val="0"/>
                        </a:spcBef>
                        <a:spcAft>
                          <a:spcPts val="0"/>
                        </a:spcAft>
                      </a:pPr>
                      <a:endParaRPr lang="en-US" sz="1400" dirty="0">
                        <a:solidFill>
                          <a:srgbClr val="FF0000"/>
                        </a:solidFill>
                        <a:latin typeface="Calibri"/>
                        <a:ea typeface="SimSu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nvGraphicFramePr>
        <p:xfrm>
          <a:off x="1524000" y="3292030"/>
          <a:ext cx="5486400" cy="1751584"/>
        </p:xfrm>
        <a:graphic>
          <a:graphicData uri="http://schemas.openxmlformats.org/drawingml/2006/table">
            <a:tbl>
              <a:tblPr/>
              <a:tblGrid>
                <a:gridCol w="5486400"/>
              </a:tblGrid>
              <a:tr h="279400">
                <a:tc>
                  <a:txBody>
                    <a:bodyPr/>
                    <a:lstStyle/>
                    <a:p>
                      <a:pPr marL="0" marR="0">
                        <a:lnSpc>
                          <a:spcPct val="115000"/>
                        </a:lnSpc>
                        <a:spcBef>
                          <a:spcPts val="0"/>
                        </a:spcBef>
                        <a:spcAft>
                          <a:spcPts val="0"/>
                        </a:spcAft>
                      </a:pPr>
                      <a:r>
                        <a:rPr lang="en-US" sz="1400" dirty="0">
                          <a:latin typeface="Calibri"/>
                          <a:ea typeface="SimSun"/>
                          <a:cs typeface="Times New Roman"/>
                        </a:rPr>
                        <a:t>Cost to process 4096 FASTA files (~1GB) on </a:t>
                      </a:r>
                      <a:r>
                        <a:rPr lang="en-US" sz="1400" dirty="0">
                          <a:solidFill>
                            <a:srgbClr val="FF0000"/>
                          </a:solidFill>
                          <a:latin typeface="Calibri"/>
                          <a:ea typeface="SimSun"/>
                          <a:cs typeface="Times New Roman"/>
                        </a:rPr>
                        <a:t>Azure</a:t>
                      </a:r>
                      <a:r>
                        <a:rPr lang="en-US" sz="1400" dirty="0">
                          <a:latin typeface="Calibri"/>
                          <a:ea typeface="SimSun"/>
                          <a:cs typeface="Times New Roman"/>
                        </a:rPr>
                        <a:t> (59 minutes)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7000">
                <a:tc>
                  <a:txBody>
                    <a:bodyPr/>
                    <a:lstStyle/>
                    <a:p>
                      <a:pPr marL="0" marR="0">
                        <a:lnSpc>
                          <a:spcPct val="115000"/>
                        </a:lnSpc>
                        <a:spcBef>
                          <a:spcPts val="0"/>
                        </a:spcBef>
                        <a:spcAft>
                          <a:spcPts val="0"/>
                        </a:spcAft>
                      </a:pPr>
                      <a:r>
                        <a:rPr lang="en-US" sz="1400" dirty="0" smtClean="0">
                          <a:latin typeface="Calibri"/>
                          <a:ea typeface="SimSun"/>
                          <a:cs typeface="Times New Roman"/>
                        </a:rPr>
                        <a:t>Amortized</a:t>
                      </a:r>
                      <a:r>
                        <a:rPr lang="en-US" sz="1400" baseline="0" dirty="0" smtClean="0">
                          <a:latin typeface="Calibri"/>
                          <a:ea typeface="SimSun"/>
                          <a:cs typeface="Times New Roman"/>
                        </a:rPr>
                        <a:t> compute cost                     </a:t>
                      </a:r>
                      <a:r>
                        <a:rPr lang="en-US" sz="1400" dirty="0" smtClean="0">
                          <a:latin typeface="Calibri"/>
                          <a:ea typeface="SimSun"/>
                          <a:cs typeface="Times New Roman"/>
                        </a:rPr>
                        <a:t>= 15.10 $</a:t>
                      </a:r>
                    </a:p>
                    <a:p>
                      <a:pPr marL="0" marR="0">
                        <a:lnSpc>
                          <a:spcPct val="115000"/>
                        </a:lnSpc>
                        <a:spcBef>
                          <a:spcPts val="0"/>
                        </a:spcBef>
                        <a:spcAft>
                          <a:spcPts val="0"/>
                        </a:spcAft>
                      </a:pPr>
                      <a:r>
                        <a:rPr lang="en-US" sz="1400" dirty="0" smtClean="0">
                          <a:latin typeface="Calibri"/>
                          <a:ea typeface="SimSun"/>
                          <a:cs typeface="Times New Roman"/>
                        </a:rPr>
                        <a:t>         (0.12$</a:t>
                      </a:r>
                      <a:r>
                        <a:rPr lang="en-US" sz="1400" baseline="0" dirty="0" smtClean="0">
                          <a:latin typeface="Calibri"/>
                          <a:ea typeface="SimSun"/>
                          <a:cs typeface="Times New Roman"/>
                        </a:rPr>
                        <a:t> per small instance per hour)</a:t>
                      </a:r>
                      <a:endParaRPr lang="en-US" sz="1400" dirty="0">
                        <a:latin typeface="Calibri"/>
                        <a:ea typeface="SimSun"/>
                        <a:cs typeface="Times New Roman"/>
                      </a:endParaRPr>
                    </a:p>
                    <a:p>
                      <a:pPr marL="0" marR="0">
                        <a:lnSpc>
                          <a:spcPct val="115000"/>
                        </a:lnSpc>
                        <a:spcBef>
                          <a:spcPts val="0"/>
                        </a:spcBef>
                        <a:spcAft>
                          <a:spcPts val="0"/>
                        </a:spcAft>
                      </a:pPr>
                      <a:r>
                        <a:rPr lang="en-US" sz="1400" dirty="0">
                          <a:latin typeface="Calibri"/>
                          <a:ea typeface="SimSun"/>
                          <a:cs typeface="Times New Roman"/>
                        </a:rPr>
                        <a:t>10000 </a:t>
                      </a:r>
                      <a:r>
                        <a:rPr lang="en-US" sz="1400" dirty="0" smtClean="0">
                          <a:latin typeface="Calibri"/>
                          <a:ea typeface="SimSun"/>
                          <a:cs typeface="Times New Roman"/>
                        </a:rPr>
                        <a:t>queue messages                       = </a:t>
                      </a:r>
                      <a:r>
                        <a:rPr lang="en-US" sz="1400" dirty="0">
                          <a:latin typeface="Calibri"/>
                          <a:ea typeface="SimSun"/>
                          <a:cs typeface="Times New Roman"/>
                        </a:rPr>
                        <a:t>0.01 $</a:t>
                      </a:r>
                    </a:p>
                    <a:p>
                      <a:pPr marL="0" marR="0">
                        <a:lnSpc>
                          <a:spcPct val="115000"/>
                        </a:lnSpc>
                        <a:spcBef>
                          <a:spcPts val="0"/>
                        </a:spcBef>
                        <a:spcAft>
                          <a:spcPts val="0"/>
                        </a:spcAft>
                      </a:pPr>
                      <a:r>
                        <a:rPr lang="en-US" sz="1400" dirty="0">
                          <a:latin typeface="Calibri"/>
                          <a:ea typeface="SimSun"/>
                          <a:cs typeface="Times New Roman"/>
                        </a:rPr>
                        <a:t>Storage per 1GB per month               </a:t>
                      </a:r>
                      <a:r>
                        <a:rPr lang="en-US" sz="1400" dirty="0" smtClean="0">
                          <a:latin typeface="Calibri"/>
                          <a:ea typeface="SimSun"/>
                          <a:cs typeface="Times New Roman"/>
                        </a:rPr>
                        <a:t> = </a:t>
                      </a:r>
                      <a:r>
                        <a:rPr lang="en-US" sz="1400" dirty="0">
                          <a:latin typeface="Calibri"/>
                          <a:ea typeface="SimSun"/>
                          <a:cs typeface="Times New Roman"/>
                        </a:rPr>
                        <a:t>0.15 $</a:t>
                      </a:r>
                    </a:p>
                    <a:p>
                      <a:pPr marL="0" marR="0">
                        <a:lnSpc>
                          <a:spcPct val="115000"/>
                        </a:lnSpc>
                        <a:spcBef>
                          <a:spcPts val="0"/>
                        </a:spcBef>
                        <a:spcAft>
                          <a:spcPts val="0"/>
                        </a:spcAft>
                      </a:pPr>
                      <a:r>
                        <a:rPr lang="en-US" sz="1400" dirty="0">
                          <a:latin typeface="Calibri"/>
                          <a:ea typeface="SimSun"/>
                          <a:cs typeface="Times New Roman"/>
                        </a:rPr>
                        <a:t>Data transfer in/out per 1 GB             </a:t>
                      </a:r>
                      <a:r>
                        <a:rPr lang="en-US" sz="1400" dirty="0" smtClean="0">
                          <a:latin typeface="Calibri"/>
                          <a:ea typeface="SimSun"/>
                          <a:cs typeface="Times New Roman"/>
                        </a:rPr>
                        <a:t>=0.10 </a:t>
                      </a:r>
                      <a:r>
                        <a:rPr lang="en-US" sz="1400" dirty="0">
                          <a:latin typeface="Calibri"/>
                          <a:ea typeface="SimSun"/>
                          <a:cs typeface="Times New Roman"/>
                        </a:rPr>
                        <a:t>$ + 0.15 $</a:t>
                      </a:r>
                    </a:p>
                    <a:p>
                      <a:pPr marL="0" marR="0">
                        <a:lnSpc>
                          <a:spcPct val="115000"/>
                        </a:lnSpc>
                        <a:spcBef>
                          <a:spcPts val="0"/>
                        </a:spcBef>
                        <a:spcAft>
                          <a:spcPts val="0"/>
                        </a:spcAft>
                      </a:pPr>
                      <a:r>
                        <a:rPr lang="en-US" sz="1400" dirty="0">
                          <a:latin typeface="Calibri"/>
                          <a:ea typeface="SimSun"/>
                          <a:cs typeface="Times New Roman"/>
                        </a:rPr>
                        <a:t>Total                                                         = </a:t>
                      </a:r>
                      <a:r>
                        <a:rPr lang="en-US" sz="1400" dirty="0" smtClean="0">
                          <a:solidFill>
                            <a:srgbClr val="FF0000"/>
                          </a:solidFill>
                          <a:latin typeface="Calibri"/>
                          <a:ea typeface="SimSun"/>
                          <a:cs typeface="Times New Roman"/>
                        </a:rPr>
                        <a:t>15.51 </a:t>
                      </a:r>
                      <a:r>
                        <a:rPr lang="en-US" sz="1400" dirty="0">
                          <a:solidFill>
                            <a:srgbClr val="FF0000"/>
                          </a:solidFill>
                          <a:latin typeface="Calibri"/>
                          <a:ea typeface="SimSun"/>
                          <a:cs typeface="Times New Roman"/>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914400" y="5029200"/>
            <a:ext cx="7224222" cy="923330"/>
          </a:xfrm>
          <a:prstGeom prst="rect">
            <a:avLst/>
          </a:prstGeom>
          <a:noFill/>
        </p:spPr>
        <p:txBody>
          <a:bodyPr wrap="square" rtlCol="0">
            <a:spAutoFit/>
          </a:bodyPr>
          <a:lstStyle/>
          <a:p>
            <a:endParaRPr lang="en-US" dirty="0" smtClean="0">
              <a:solidFill>
                <a:srgbClr val="FF0000"/>
              </a:solidFill>
            </a:endParaRPr>
          </a:p>
          <a:p>
            <a:r>
              <a:rPr lang="en-US" dirty="0" smtClean="0">
                <a:solidFill>
                  <a:srgbClr val="FF0000"/>
                </a:solidFill>
              </a:rPr>
              <a:t>Amortized cost in Tempest  </a:t>
            </a:r>
            <a:r>
              <a:rPr lang="en-US" dirty="0" smtClean="0"/>
              <a:t>(24 core X 32 nodes, 48 GB per node)</a:t>
            </a:r>
            <a:r>
              <a:rPr lang="en-US" dirty="0" smtClean="0">
                <a:solidFill>
                  <a:srgbClr val="FF0000"/>
                </a:solidFill>
              </a:rPr>
              <a:t>    = 9.43$</a:t>
            </a:r>
          </a:p>
          <a:p>
            <a:r>
              <a:rPr lang="en-US" dirty="0" smtClean="0"/>
              <a:t>(Assume 70% utilization, write off over 3 years, include support)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5943600" cy="655638"/>
          </a:xfrm>
        </p:spPr>
        <p:txBody>
          <a:bodyPr>
            <a:normAutofit fontScale="90000"/>
          </a:bodyPr>
          <a:lstStyle/>
          <a:p>
            <a:r>
              <a:rPr lang="en-US" dirty="0" smtClean="0"/>
              <a:t>Data Intensive Applications</a:t>
            </a:r>
            <a:endParaRPr lang="en-US" dirty="0"/>
          </a:p>
        </p:txBody>
      </p:sp>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lvl="0" algn="ctr" defTabSz="800100">
              <a:lnSpc>
                <a:spcPct val="90000"/>
              </a:lnSpc>
              <a:spcBef>
                <a:spcPct val="0"/>
              </a:spcBef>
              <a:spcAft>
                <a:spcPct val="35000"/>
              </a:spcAft>
            </a:pPr>
            <a:r>
              <a:rPr lang="en-US" b="1" dirty="0" smtClean="0"/>
              <a:t>eScience</a:t>
            </a:r>
            <a:endParaRPr lang="en-US" sz="1800" b="1" kern="1200" dirty="0"/>
          </a:p>
        </p:txBody>
      </p:sp>
      <p:grpSp>
        <p:nvGrpSpPr>
          <p:cNvPr id="16" name="Group 15"/>
          <p:cNvGrpSpPr/>
          <p:nvPr/>
        </p:nvGrpSpPr>
        <p:grpSpPr>
          <a:xfrm>
            <a:off x="2241016" y="1682216"/>
            <a:ext cx="4433366" cy="4433366"/>
            <a:chOff x="2241016" y="1682216"/>
            <a:chExt cx="4433366" cy="4433366"/>
          </a:xfrm>
        </p:grpSpPr>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endParaRPr lang="en-US" b="1" dirty="0" smtClean="0"/>
            </a:p>
            <a:p>
              <a:pPr algn="ctr" defTabSz="800100">
                <a:lnSpc>
                  <a:spcPct val="90000"/>
                </a:lnSpc>
                <a:spcBef>
                  <a:spcPct val="0"/>
                </a:spcBef>
                <a:spcAft>
                  <a:spcPct val="35000"/>
                </a:spcAft>
              </a:pPr>
              <a:r>
                <a:rPr lang="en-US" b="1" dirty="0" smtClean="0"/>
                <a:t>Multicore</a:t>
              </a:r>
            </a:p>
            <a:p>
              <a:pPr lvl="0" algn="ctr" defTabSz="800100">
                <a:lnSpc>
                  <a:spcPct val="90000"/>
                </a:lnSpc>
                <a:spcBef>
                  <a:spcPct val="0"/>
                </a:spcBef>
                <a:spcAft>
                  <a:spcPct val="35000"/>
                </a:spcAft>
              </a:pPr>
              <a:endParaRPr lang="en-US" sz="1800" b="1" kern="1200" dirty="0"/>
            </a:p>
          </p:txBody>
        </p:sp>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t>Cloud Technologies</a:t>
              </a:r>
            </a:p>
            <a:p>
              <a:pPr lvl="0" algn="ctr" defTabSz="800100">
                <a:lnSpc>
                  <a:spcPct val="90000"/>
                </a:lnSpc>
                <a:spcBef>
                  <a:spcPct val="0"/>
                </a:spcBef>
                <a:spcAft>
                  <a:spcPct val="35000"/>
                </a:spcAft>
              </a:pPr>
              <a:endParaRPr lang="en-US" sz="1800" b="1" kern="1200" dirty="0"/>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6"/>
                                        </p:tgtEl>
                                        <p:attrNameLst>
                                          <p:attrName>style.opacity</p:attrName>
                                        </p:attrNameLst>
                                      </p:cBhvr>
                                      <p:to>
                                        <p:strVal val="0.1"/>
                                      </p:to>
                                    </p:set>
                                    <p:animEffect filter="image" prLst="opacity: 0.1">
                                      <p:cBhvr rctx="IE">
                                        <p:cTn id="7"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normAutofit/>
          </a:bodyPr>
          <a:lstStyle/>
          <a:p>
            <a:r>
              <a:rPr lang="en-US" sz="4000" dirty="0" smtClean="0"/>
              <a:t>Some Life Sciences Applications</a:t>
            </a:r>
            <a:endParaRPr lang="en-US" sz="4000" dirty="0"/>
          </a:p>
        </p:txBody>
      </p:sp>
      <p:sp>
        <p:nvSpPr>
          <p:cNvPr id="3" name="Content Placeholder 2"/>
          <p:cNvSpPr>
            <a:spLocks noGrp="1"/>
          </p:cNvSpPr>
          <p:nvPr>
            <p:ph idx="1"/>
          </p:nvPr>
        </p:nvSpPr>
        <p:spPr>
          <a:xfrm>
            <a:off x="533400" y="1371600"/>
            <a:ext cx="8077200" cy="4572000"/>
          </a:xfrm>
        </p:spPr>
        <p:txBody>
          <a:bodyPr>
            <a:normAutofit fontScale="55000" lnSpcReduction="20000"/>
          </a:bodyPr>
          <a:lstStyle/>
          <a:p>
            <a:r>
              <a:rPr lang="en-US" dirty="0" smtClean="0">
                <a:solidFill>
                  <a:srgbClr val="C00000"/>
                </a:solidFill>
              </a:rPr>
              <a:t>EST (Expressed Sequence Tag)</a:t>
            </a:r>
            <a:r>
              <a:rPr lang="en-US" dirty="0" smtClean="0">
                <a:solidFill>
                  <a:srgbClr val="00B0F0"/>
                </a:solidFill>
              </a:rPr>
              <a:t> </a:t>
            </a:r>
            <a:r>
              <a:rPr lang="en-US" dirty="0" smtClean="0"/>
              <a:t>sequence assembly program using DNA sequence assembly program software </a:t>
            </a:r>
            <a:r>
              <a:rPr lang="en-US" dirty="0" smtClean="0">
                <a:solidFill>
                  <a:srgbClr val="C00000"/>
                </a:solidFill>
              </a:rPr>
              <a:t>CAP3</a:t>
            </a:r>
            <a:r>
              <a:rPr lang="en-US" dirty="0" smtClean="0"/>
              <a:t>.</a:t>
            </a:r>
          </a:p>
          <a:p>
            <a:pPr>
              <a:buNone/>
            </a:pPr>
            <a:endParaRPr lang="en-US" dirty="0" smtClean="0"/>
          </a:p>
          <a:p>
            <a:r>
              <a:rPr lang="en-US" dirty="0" smtClean="0">
                <a:solidFill>
                  <a:srgbClr val="C00000"/>
                </a:solidFill>
              </a:rPr>
              <a:t>Metagenomics</a:t>
            </a:r>
            <a:r>
              <a:rPr lang="en-US" dirty="0" smtClean="0"/>
              <a:t> and </a:t>
            </a:r>
            <a:r>
              <a:rPr lang="en-US" dirty="0" smtClean="0">
                <a:solidFill>
                  <a:srgbClr val="C00000"/>
                </a:solidFill>
              </a:rPr>
              <a:t>Alu</a:t>
            </a:r>
            <a:r>
              <a:rPr lang="en-US" dirty="0" smtClean="0"/>
              <a:t> repetition alignment using Smith Waterman dissimilarity computations followed by MPI applications for Clustering and MDS (Multi Dimensional Scaling) for dimension reduction before visualization</a:t>
            </a:r>
          </a:p>
          <a:p>
            <a:pPr>
              <a:buNone/>
            </a:pPr>
            <a:endParaRPr lang="en-US" dirty="0" smtClean="0"/>
          </a:p>
          <a:p>
            <a:r>
              <a:rPr lang="en-US" dirty="0" smtClean="0">
                <a:solidFill>
                  <a:srgbClr val="C00000"/>
                </a:solidFill>
              </a:rPr>
              <a:t>Mapping the 60 million entries in </a:t>
            </a:r>
            <a:r>
              <a:rPr lang="en-US" dirty="0" err="1" smtClean="0">
                <a:solidFill>
                  <a:srgbClr val="C00000"/>
                </a:solidFill>
              </a:rPr>
              <a:t>PubChem</a:t>
            </a:r>
            <a:r>
              <a:rPr lang="en-US" dirty="0" smtClean="0">
                <a:solidFill>
                  <a:srgbClr val="C00000"/>
                </a:solidFill>
              </a:rPr>
              <a:t> </a:t>
            </a:r>
            <a:r>
              <a:rPr lang="en-US" dirty="0" smtClean="0"/>
              <a:t>into two or three dimensions to aid selection of related chemicals with convenient Google Earth like Browser. This uses either hierarchical MDS (which cannot be applied directly as O(N</a:t>
            </a:r>
            <a:r>
              <a:rPr lang="en-US" baseline="30000" dirty="0" smtClean="0"/>
              <a:t>2</a:t>
            </a:r>
            <a:r>
              <a:rPr lang="en-US" dirty="0" smtClean="0"/>
              <a:t>)) or GTM (Generative Topographic Mapping).</a:t>
            </a:r>
          </a:p>
          <a:p>
            <a:pPr>
              <a:buNone/>
            </a:pPr>
            <a:endParaRPr lang="en-US" dirty="0" smtClean="0">
              <a:solidFill>
                <a:srgbClr val="FF0000"/>
              </a:solidFill>
            </a:endParaRPr>
          </a:p>
          <a:p>
            <a:r>
              <a:rPr lang="en-US" dirty="0" smtClean="0">
                <a:solidFill>
                  <a:srgbClr val="C00000"/>
                </a:solidFill>
              </a:rPr>
              <a:t>Correlating Childhood obesity with environmental factors</a:t>
            </a:r>
            <a:r>
              <a:rPr lang="en-US" dirty="0" smtClean="0">
                <a:solidFill>
                  <a:srgbClr val="FF0000"/>
                </a:solidFill>
              </a:rPr>
              <a:t> </a:t>
            </a:r>
            <a:r>
              <a:rPr lang="en-US" dirty="0" smtClean="0"/>
              <a:t>by combining medical records with Geographical Information data with over 100 attributes using correlation computation, MDS and genetic algorithms for choosing optimal environmental factors.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1"/>
                                      </p:to>
                                    </p:set>
                                    <p:animEffect filter="image" prLst="opacity: 0.1">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6" end="6"/>
                                            </p:txEl>
                                          </p:spTgt>
                                        </p:tgtEl>
                                        <p:attrNameLst>
                                          <p:attrName>style.opacity</p:attrName>
                                        </p:attrNameLst>
                                      </p:cBhvr>
                                      <p:to>
                                        <p:strVal val="0.1"/>
                                      </p:to>
                                    </p:set>
                                    <p:animEffect filter="image" prLst="opacity: 0.1">
                                      <p:cBhvr rctx="IE">
                                        <p:cTn id="10" dur="indefinite"/>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4000" dirty="0" smtClean="0"/>
              <a:t>DNA Sequencing Pipeline</a:t>
            </a:r>
            <a:endParaRPr lang="en-US" sz="4000" dirty="0"/>
          </a:p>
        </p:txBody>
      </p:sp>
      <p:grpSp>
        <p:nvGrpSpPr>
          <p:cNvPr id="82" name="Group 81"/>
          <p:cNvGrpSpPr/>
          <p:nvPr/>
        </p:nvGrpSpPr>
        <p:grpSpPr>
          <a:xfrm>
            <a:off x="914400" y="4371201"/>
            <a:ext cx="4876800" cy="1191399"/>
            <a:chOff x="1752600" y="1524000"/>
            <a:chExt cx="4876800" cy="1191399"/>
          </a:xfrm>
        </p:grpSpPr>
        <p:grpSp>
          <p:nvGrpSpPr>
            <p:cNvPr id="17" name="Group 66"/>
            <p:cNvGrpSpPr/>
            <p:nvPr/>
          </p:nvGrpSpPr>
          <p:grpSpPr>
            <a:xfrm>
              <a:off x="1752600" y="1524000"/>
              <a:ext cx="4876800" cy="914398"/>
              <a:chOff x="870532" y="1382486"/>
              <a:chExt cx="6305317" cy="1567542"/>
            </a:xfrm>
          </p:grpSpPr>
          <p:sp>
            <p:nvSpPr>
              <p:cNvPr id="61" name="TextBox 60"/>
              <p:cNvSpPr txBox="1"/>
              <p:nvPr/>
            </p:nvSpPr>
            <p:spPr>
              <a:xfrm>
                <a:off x="870532" y="1382486"/>
                <a:ext cx="6305317" cy="474855"/>
              </a:xfrm>
              <a:prstGeom prst="rect">
                <a:avLst/>
              </a:prstGeom>
              <a:noFill/>
            </p:spPr>
            <p:txBody>
              <a:bodyPr wrap="square" rtlCol="0">
                <a:spAutoFit/>
              </a:bodyPr>
              <a:lstStyle/>
              <a:p>
                <a:r>
                  <a:rPr lang="en-US" sz="1200" dirty="0" err="1" smtClean="0"/>
                  <a:t>Illumina</a:t>
                </a:r>
                <a:r>
                  <a:rPr lang="en-US" sz="1200" dirty="0" smtClean="0"/>
                  <a:t>/</a:t>
                </a:r>
                <a:r>
                  <a:rPr lang="en-US" sz="1200" dirty="0" err="1" smtClean="0"/>
                  <a:t>Solexa</a:t>
                </a:r>
                <a:r>
                  <a:rPr lang="en-US" sz="1200" dirty="0" smtClean="0"/>
                  <a:t>           Roche/454 Life Sciences     Applied </a:t>
                </a:r>
                <a:r>
                  <a:rPr lang="en-US" sz="1200" dirty="0" err="1" smtClean="0"/>
                  <a:t>Biosystems</a:t>
                </a:r>
                <a:r>
                  <a:rPr lang="en-US" sz="1200" dirty="0" smtClean="0"/>
                  <a:t>/</a:t>
                </a:r>
                <a:r>
                  <a:rPr lang="en-US" sz="1200" dirty="0" err="1" smtClean="0"/>
                  <a:t>SOLiD</a:t>
                </a:r>
                <a:endParaRPr lang="en-US" sz="1200" dirty="0"/>
              </a:p>
            </p:txBody>
          </p:sp>
          <p:grpSp>
            <p:nvGrpSpPr>
              <p:cNvPr id="28" name="Group 63"/>
              <p:cNvGrpSpPr/>
              <p:nvPr/>
            </p:nvGrpSpPr>
            <p:grpSpPr>
              <a:xfrm>
                <a:off x="1166094" y="1774372"/>
                <a:ext cx="5294002" cy="1175656"/>
                <a:chOff x="1130574" y="1727884"/>
                <a:chExt cx="4956087" cy="1034994"/>
              </a:xfrm>
            </p:grpSpPr>
            <p:pic>
              <p:nvPicPr>
                <p:cNvPr id="262146" name="Picture 2"/>
                <p:cNvPicPr>
                  <a:picLocks noChangeAspect="1" noChangeArrowheads="1"/>
                </p:cNvPicPr>
                <p:nvPr/>
              </p:nvPicPr>
              <p:blipFill>
                <a:blip r:embed="rId3" cstate="print"/>
                <a:srcRect/>
                <a:stretch>
                  <a:fillRect/>
                </a:stretch>
              </p:blipFill>
              <p:spPr bwMode="auto">
                <a:xfrm>
                  <a:off x="1130574" y="1842884"/>
                  <a:ext cx="898603" cy="80499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tretch>
                  <a:fillRect/>
                </a:stretch>
              </p:blipFill>
              <p:spPr bwMode="auto">
                <a:xfrm>
                  <a:off x="3067446" y="1727886"/>
                  <a:ext cx="953892" cy="950920"/>
                </a:xfrm>
                <a:prstGeom prst="rect">
                  <a:avLst/>
                </a:prstGeom>
                <a:noFill/>
                <a:ln w="9525">
                  <a:noFill/>
                  <a:miter lim="800000"/>
                  <a:headEnd/>
                  <a:tailEnd/>
                </a:ln>
              </p:spPr>
            </p:pic>
            <p:pic>
              <p:nvPicPr>
                <p:cNvPr id="262148" name="Picture 4"/>
                <p:cNvPicPr>
                  <a:picLocks noChangeAspect="1" noChangeArrowheads="1"/>
                </p:cNvPicPr>
                <p:nvPr/>
              </p:nvPicPr>
              <p:blipFill>
                <a:blip r:embed="rId5" cstate="print"/>
                <a:stretch>
                  <a:fillRect/>
                </a:stretch>
              </p:blipFill>
              <p:spPr bwMode="auto">
                <a:xfrm>
                  <a:off x="5096551" y="1727884"/>
                  <a:ext cx="990110" cy="1034994"/>
                </a:xfrm>
                <a:prstGeom prst="rect">
                  <a:avLst/>
                </a:prstGeom>
                <a:noFill/>
                <a:ln w="9525">
                  <a:noFill/>
                  <a:miter lim="800000"/>
                  <a:headEnd/>
                  <a:tailEnd/>
                </a:ln>
              </p:spPr>
            </p:pic>
          </p:grpSp>
        </p:grpSp>
        <p:sp>
          <p:nvSpPr>
            <p:cNvPr id="75" name="TextBox 74"/>
            <p:cNvSpPr txBox="1"/>
            <p:nvPr/>
          </p:nvSpPr>
          <p:spPr>
            <a:xfrm>
              <a:off x="2819400" y="2438400"/>
              <a:ext cx="2592313" cy="276999"/>
            </a:xfrm>
            <a:prstGeom prst="rect">
              <a:avLst/>
            </a:prstGeom>
            <a:noFill/>
          </p:spPr>
          <p:txBody>
            <a:bodyPr wrap="none" rtlCol="0">
              <a:spAutoFit/>
            </a:bodyPr>
            <a:lstStyle/>
            <a:p>
              <a:r>
                <a:rPr lang="en-US" sz="1200" dirty="0" smtClean="0"/>
                <a:t>Modern Commercial Gene Sequencers</a:t>
              </a:r>
              <a:endParaRPr lang="en-US" sz="1200" dirty="0"/>
            </a:p>
          </p:txBody>
        </p:sp>
      </p:grpSp>
      <p:sp>
        <p:nvSpPr>
          <p:cNvPr id="65" name="Down Arrow 64"/>
          <p:cNvSpPr/>
          <p:nvPr/>
        </p:nvSpPr>
        <p:spPr>
          <a:xfrm rot="9556009">
            <a:off x="2067563" y="3861112"/>
            <a:ext cx="228600" cy="52971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9" name="Down Arrow 68"/>
          <p:cNvSpPr/>
          <p:nvPr/>
        </p:nvSpPr>
        <p:spPr>
          <a:xfrm rot="10800000">
            <a:off x="228600" y="3200397"/>
            <a:ext cx="228600" cy="60960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1" name="Down Arrow 70"/>
          <p:cNvSpPr/>
          <p:nvPr/>
        </p:nvSpPr>
        <p:spPr>
          <a:xfrm rot="14023295">
            <a:off x="1255068" y="3730174"/>
            <a:ext cx="228600" cy="59393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8" name="TextBox 67"/>
          <p:cNvSpPr txBox="1"/>
          <p:nvPr/>
        </p:nvSpPr>
        <p:spPr>
          <a:xfrm>
            <a:off x="0" y="4800600"/>
            <a:ext cx="688907" cy="276999"/>
          </a:xfrm>
          <a:prstGeom prst="rect">
            <a:avLst/>
          </a:prstGeom>
          <a:noFill/>
        </p:spPr>
        <p:txBody>
          <a:bodyPr wrap="none" rtlCol="0">
            <a:spAutoFit/>
          </a:bodyPr>
          <a:lstStyle/>
          <a:p>
            <a:r>
              <a:rPr lang="en-US" sz="1200" dirty="0" smtClean="0"/>
              <a:t>Internet</a:t>
            </a:r>
            <a:endParaRPr lang="en-US" sz="1200" dirty="0"/>
          </a:p>
        </p:txBody>
      </p:sp>
      <p:pic>
        <p:nvPicPr>
          <p:cNvPr id="262149" name="Picture 5"/>
          <p:cNvPicPr>
            <a:picLocks noChangeAspect="1" noChangeArrowheads="1"/>
          </p:cNvPicPr>
          <p:nvPr/>
        </p:nvPicPr>
        <p:blipFill>
          <a:blip r:embed="rId6" cstate="print"/>
          <a:stretch>
            <a:fillRect/>
          </a:stretch>
        </p:blipFill>
        <p:spPr bwMode="auto">
          <a:xfrm>
            <a:off x="0" y="3733800"/>
            <a:ext cx="914400" cy="914400"/>
          </a:xfrm>
          <a:prstGeom prst="rect">
            <a:avLst/>
          </a:prstGeom>
          <a:noFill/>
          <a:ln w="9525">
            <a:noFill/>
            <a:miter lim="800000"/>
            <a:headEnd/>
            <a:tailEnd/>
          </a:ln>
        </p:spPr>
      </p:pic>
      <p:sp>
        <p:nvSpPr>
          <p:cNvPr id="70" name="Oval 69"/>
          <p:cNvSpPr/>
          <p:nvPr/>
        </p:nvSpPr>
        <p:spPr>
          <a:xfrm>
            <a:off x="1143000" y="3228201"/>
            <a:ext cx="1828800" cy="60960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rgbClr val="009900"/>
                </a:solidFill>
              </a:rPr>
              <a:t>Read Alignment</a:t>
            </a:r>
            <a:endParaRPr lang="en-US" sz="1400" dirty="0">
              <a:solidFill>
                <a:srgbClr val="009900"/>
              </a:solidFill>
            </a:endParaRPr>
          </a:p>
        </p:txBody>
      </p:sp>
      <p:cxnSp>
        <p:nvCxnSpPr>
          <p:cNvPr id="5" name="Straight Arrow Connector 4"/>
          <p:cNvCxnSpPr/>
          <p:nvPr/>
        </p:nvCxnSpPr>
        <p:spPr>
          <a:xfrm>
            <a:off x="1569720" y="2507195"/>
            <a:ext cx="182880" cy="1588"/>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6" name="Straight Arrow Connector 5"/>
          <p:cNvCxnSpPr/>
          <p:nvPr/>
        </p:nvCxnSpPr>
        <p:spPr>
          <a:xfrm flipV="1">
            <a:off x="3531308" y="2541453"/>
            <a:ext cx="146304" cy="1"/>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8" name="Straight Arrow Connector 228"/>
          <p:cNvCxnSpPr>
            <a:stCxn id="31" idx="3"/>
            <a:endCxn id="21" idx="2"/>
          </p:cNvCxnSpPr>
          <p:nvPr/>
        </p:nvCxnSpPr>
        <p:spPr>
          <a:xfrm flipV="1">
            <a:off x="6114478" y="1809961"/>
            <a:ext cx="667322" cy="485468"/>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4" name="Group 8"/>
          <p:cNvGrpSpPr/>
          <p:nvPr/>
        </p:nvGrpSpPr>
        <p:grpSpPr>
          <a:xfrm>
            <a:off x="8026270" y="1752596"/>
            <a:ext cx="965331" cy="954457"/>
            <a:chOff x="8173853" y="2680593"/>
            <a:chExt cx="758883" cy="594360"/>
          </a:xfrm>
        </p:grpSpPr>
        <p:sp>
          <p:nvSpPr>
            <p:cNvPr id="39" name="Oval 38"/>
            <p:cNvSpPr/>
            <p:nvPr/>
          </p:nvSpPr>
          <p:spPr>
            <a:xfrm>
              <a:off x="8193827" y="2680593"/>
              <a:ext cx="738909" cy="59436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8" name="TextBox 167"/>
            <p:cNvSpPr txBox="1"/>
            <p:nvPr/>
          </p:nvSpPr>
          <p:spPr>
            <a:xfrm>
              <a:off x="8173853" y="2874963"/>
              <a:ext cx="758883" cy="249157"/>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solidFill>
                    <a:schemeClr val="accent2">
                      <a:lumMod val="75000"/>
                    </a:schemeClr>
                  </a:solidFill>
                  <a:latin typeface="Arial" pitchFamily="34" charset="0"/>
                  <a:cs typeface="Arial" pitchFamily="34" charset="0"/>
                </a:rPr>
                <a:t>Visualization</a:t>
              </a:r>
            </a:p>
            <a:p>
              <a:pPr algn="l"/>
              <a:r>
                <a:rPr lang="en-US" sz="1000" dirty="0" smtClean="0">
                  <a:solidFill>
                    <a:schemeClr val="accent2">
                      <a:lumMod val="75000"/>
                    </a:schemeClr>
                  </a:solidFill>
                  <a:latin typeface="Arial" pitchFamily="34" charset="0"/>
                  <a:cs typeface="Arial" pitchFamily="34" charset="0"/>
                </a:rPr>
                <a:t>    </a:t>
              </a:r>
              <a:r>
                <a:rPr lang="en-US" sz="1000" dirty="0" err="1" smtClean="0">
                  <a:solidFill>
                    <a:schemeClr val="accent2">
                      <a:lumMod val="75000"/>
                    </a:schemeClr>
                  </a:solidFill>
                  <a:latin typeface="Arial" pitchFamily="34" charset="0"/>
                  <a:cs typeface="Arial" pitchFamily="34" charset="0"/>
                </a:rPr>
                <a:t>Plotviz</a:t>
              </a:r>
              <a:endParaRPr lang="en-US" sz="1000" dirty="0">
                <a:solidFill>
                  <a:schemeClr val="accent2">
                    <a:lumMod val="75000"/>
                  </a:schemeClr>
                </a:solidFill>
                <a:latin typeface="Arial" pitchFamily="34" charset="0"/>
                <a:cs typeface="Arial" pitchFamily="34" charset="0"/>
              </a:endParaRPr>
            </a:p>
          </p:txBody>
        </p:sp>
      </p:grpSp>
      <p:grpSp>
        <p:nvGrpSpPr>
          <p:cNvPr id="7" name="Group 9"/>
          <p:cNvGrpSpPr/>
          <p:nvPr/>
        </p:nvGrpSpPr>
        <p:grpSpPr>
          <a:xfrm>
            <a:off x="1760358" y="2069124"/>
            <a:ext cx="813491" cy="876143"/>
            <a:chOff x="1614216" y="1569720"/>
            <a:chExt cx="639516" cy="545592"/>
          </a:xfrm>
        </p:grpSpPr>
        <p:sp>
          <p:nvSpPr>
            <p:cNvPr id="36" name="Oval 35"/>
            <p:cNvSpPr/>
            <p:nvPr/>
          </p:nvSpPr>
          <p:spPr>
            <a:xfrm>
              <a:off x="1614216" y="1569720"/>
              <a:ext cx="59808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7" name="TextBox 166"/>
            <p:cNvSpPr txBox="1"/>
            <p:nvPr/>
          </p:nvSpPr>
          <p:spPr>
            <a:xfrm>
              <a:off x="1633470" y="1713034"/>
              <a:ext cx="620262" cy="15811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Blocking </a:t>
              </a:r>
            </a:p>
          </p:txBody>
        </p:sp>
      </p:grpSp>
      <p:grpSp>
        <p:nvGrpSpPr>
          <p:cNvPr id="9" name="Group 10"/>
          <p:cNvGrpSpPr/>
          <p:nvPr/>
        </p:nvGrpSpPr>
        <p:grpSpPr>
          <a:xfrm>
            <a:off x="3669607" y="2038529"/>
            <a:ext cx="895167" cy="876143"/>
            <a:chOff x="4286234" y="2819400"/>
            <a:chExt cx="703725" cy="545592"/>
          </a:xfrm>
        </p:grpSpPr>
        <p:sp>
          <p:nvSpPr>
            <p:cNvPr id="34" name="Oval 33"/>
            <p:cNvSpPr/>
            <p:nvPr/>
          </p:nvSpPr>
          <p:spPr>
            <a:xfrm>
              <a:off x="4296213" y="2819400"/>
              <a:ext cx="693746" cy="545592"/>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5" name="TextBox 164"/>
            <p:cNvSpPr txBox="1"/>
            <p:nvPr/>
          </p:nvSpPr>
          <p:spPr>
            <a:xfrm>
              <a:off x="4286234" y="2907268"/>
              <a:ext cx="645465" cy="258739"/>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t>Sequence</a:t>
              </a:r>
            </a:p>
            <a:p>
              <a:pPr algn="ctr"/>
              <a:r>
                <a:rPr lang="en-US" sz="1050" dirty="0" smtClean="0"/>
                <a:t>alignment</a:t>
              </a:r>
              <a:endParaRPr lang="en-US" sz="1050" dirty="0"/>
            </a:p>
          </p:txBody>
        </p:sp>
      </p:grpSp>
      <p:grpSp>
        <p:nvGrpSpPr>
          <p:cNvPr id="10" name="Group 11"/>
          <p:cNvGrpSpPr/>
          <p:nvPr/>
        </p:nvGrpSpPr>
        <p:grpSpPr>
          <a:xfrm>
            <a:off x="6806922" y="2629321"/>
            <a:ext cx="660678" cy="685800"/>
            <a:chOff x="4831656" y="1593348"/>
            <a:chExt cx="519384" cy="427062"/>
          </a:xfrm>
        </p:grpSpPr>
        <p:sp>
          <p:nvSpPr>
            <p:cNvPr id="32" name="Oval 31"/>
            <p:cNvSpPr/>
            <p:nvPr/>
          </p:nvSpPr>
          <p:spPr>
            <a:xfrm>
              <a:off x="4831656" y="1593348"/>
              <a:ext cx="519384" cy="427062"/>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3" name="TextBox 162"/>
            <p:cNvSpPr txBox="1"/>
            <p:nvPr/>
          </p:nvSpPr>
          <p:spPr>
            <a:xfrm>
              <a:off x="4882121" y="1722120"/>
              <a:ext cx="380827" cy="158119"/>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chemeClr val="accent6">
                      <a:lumMod val="50000"/>
                    </a:schemeClr>
                  </a:solidFill>
                </a:rPr>
                <a:t>MDS</a:t>
              </a:r>
              <a:endParaRPr lang="en-US" sz="1050" dirty="0">
                <a:solidFill>
                  <a:schemeClr val="accent6">
                    <a:lumMod val="50000"/>
                  </a:schemeClr>
                </a:solidFill>
              </a:endParaRPr>
            </a:p>
          </p:txBody>
        </p:sp>
      </p:grpSp>
      <p:grpSp>
        <p:nvGrpSpPr>
          <p:cNvPr id="11" name="Group 12"/>
          <p:cNvGrpSpPr/>
          <p:nvPr/>
        </p:nvGrpSpPr>
        <p:grpSpPr>
          <a:xfrm>
            <a:off x="4793511" y="1895423"/>
            <a:ext cx="1320968" cy="1346008"/>
            <a:chOff x="5076182" y="2819400"/>
            <a:chExt cx="695529" cy="533400"/>
          </a:xfrm>
        </p:grpSpPr>
        <p:grpSp>
          <p:nvGrpSpPr>
            <p:cNvPr id="12" name="Group 27"/>
            <p:cNvGrpSpPr/>
            <p:nvPr/>
          </p:nvGrpSpPr>
          <p:grpSpPr>
            <a:xfrm>
              <a:off x="5076182" y="2819400"/>
              <a:ext cx="695529" cy="533400"/>
              <a:chOff x="1135433" y="2057400"/>
              <a:chExt cx="540967" cy="381000"/>
            </a:xfrm>
          </p:grpSpPr>
          <p:sp>
            <p:nvSpPr>
              <p:cNvPr id="30" name="Flowchart: Multidocument 29"/>
              <p:cNvSpPr/>
              <p:nvPr/>
            </p:nvSpPr>
            <p:spPr>
              <a:xfrm>
                <a:off x="1135433" y="2057400"/>
                <a:ext cx="533400" cy="38100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1" name="TextBox 6"/>
              <p:cNvSpPr txBox="1"/>
              <p:nvPr/>
            </p:nvSpPr>
            <p:spPr>
              <a:xfrm>
                <a:off x="1143000" y="2133600"/>
                <a:ext cx="533400" cy="7405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p>
            </p:txBody>
          </p:sp>
        </p:grpSp>
        <p:sp>
          <p:nvSpPr>
            <p:cNvPr id="29" name="TextBox 158"/>
            <p:cNvSpPr txBox="1"/>
            <p:nvPr/>
          </p:nvSpPr>
          <p:spPr>
            <a:xfrm>
              <a:off x="5104882" y="2919378"/>
              <a:ext cx="605946" cy="289670"/>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Dissimilarity</a:t>
              </a:r>
            </a:p>
            <a:p>
              <a:pPr algn="l"/>
              <a:r>
                <a:rPr lang="en-US" sz="1050" dirty="0" smtClean="0">
                  <a:solidFill>
                    <a:srgbClr val="009900"/>
                  </a:solidFill>
                </a:rPr>
                <a:t>Matrix</a:t>
              </a:r>
              <a:br>
                <a:rPr lang="en-US" sz="1050" dirty="0" smtClean="0">
                  <a:solidFill>
                    <a:srgbClr val="009900"/>
                  </a:solidFill>
                </a:rPr>
              </a:br>
              <a:endParaRPr lang="en-US" sz="1050" dirty="0" smtClean="0">
                <a:solidFill>
                  <a:srgbClr val="009900"/>
                </a:solidFill>
              </a:endParaRPr>
            </a:p>
            <a:p>
              <a:pPr algn="l"/>
              <a:r>
                <a:rPr lang="en-US" sz="1000" dirty="0" smtClean="0">
                  <a:solidFill>
                    <a:srgbClr val="009900"/>
                  </a:solidFill>
                </a:rPr>
                <a:t>N(N-1)/2 values</a:t>
              </a:r>
            </a:p>
          </p:txBody>
        </p:sp>
      </p:grpSp>
      <p:cxnSp>
        <p:nvCxnSpPr>
          <p:cNvPr id="14" name="Straight Arrow Connector 247"/>
          <p:cNvCxnSpPr/>
          <p:nvPr/>
        </p:nvCxnSpPr>
        <p:spPr>
          <a:xfrm flipV="1">
            <a:off x="7467600" y="2248320"/>
            <a:ext cx="562682" cy="699086"/>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3" name="Group 14"/>
          <p:cNvGrpSpPr/>
          <p:nvPr/>
        </p:nvGrpSpPr>
        <p:grpSpPr>
          <a:xfrm>
            <a:off x="228600" y="1846563"/>
            <a:ext cx="1335698" cy="1321264"/>
            <a:chOff x="1473124" y="2753860"/>
            <a:chExt cx="1036196" cy="827540"/>
          </a:xfrm>
        </p:grpSpPr>
        <p:sp>
          <p:nvSpPr>
            <p:cNvPr id="26" name="Flowchart: Multidocument 25"/>
            <p:cNvSpPr/>
            <p:nvPr/>
          </p:nvSpPr>
          <p:spPr>
            <a:xfrm>
              <a:off x="1473124" y="2753860"/>
              <a:ext cx="1036196" cy="827540"/>
            </a:xfrm>
            <a:prstGeom prst="flowChartMultidocument">
              <a:avLst/>
            </a:prstGeom>
            <a:ln/>
          </p:spPr>
          <p:style>
            <a:lnRef idx="1">
              <a:schemeClr val="accent1"/>
            </a:lnRef>
            <a:fillRef idx="2">
              <a:schemeClr val="accent1"/>
            </a:fillRef>
            <a:effectRef idx="1">
              <a:schemeClr val="accent1"/>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7" name="TextBox 6"/>
            <p:cNvSpPr txBox="1"/>
            <p:nvPr/>
          </p:nvSpPr>
          <p:spPr>
            <a:xfrm>
              <a:off x="1532238" y="3018244"/>
              <a:ext cx="827593" cy="260237"/>
            </a:xfrm>
            <a:prstGeom prst="rect">
              <a:avLst/>
            </a:prstGeom>
            <a:noFill/>
            <a:ln>
              <a:no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solidFill>
                    <a:srgbClr val="009900"/>
                  </a:solidFill>
                </a:rPr>
                <a:t>FASTA File</a:t>
              </a:r>
              <a:br>
                <a:rPr lang="en-US" sz="1050" dirty="0" smtClean="0">
                  <a:solidFill>
                    <a:srgbClr val="009900"/>
                  </a:solidFill>
                </a:rPr>
              </a:br>
              <a:r>
                <a:rPr lang="en-US" sz="1050" dirty="0" smtClean="0">
                  <a:solidFill>
                    <a:srgbClr val="009900"/>
                  </a:solidFill>
                </a:rPr>
                <a:t>N Sequences</a:t>
              </a:r>
            </a:p>
          </p:txBody>
        </p:sp>
      </p:grpSp>
      <p:grpSp>
        <p:nvGrpSpPr>
          <p:cNvPr id="15" name="Group 15"/>
          <p:cNvGrpSpPr/>
          <p:nvPr/>
        </p:nvGrpSpPr>
        <p:grpSpPr>
          <a:xfrm>
            <a:off x="2658943" y="1931853"/>
            <a:ext cx="872366" cy="1071832"/>
            <a:chOff x="3465576" y="2787072"/>
            <a:chExt cx="685800" cy="667452"/>
          </a:xfrm>
        </p:grpSpPr>
        <p:sp>
          <p:nvSpPr>
            <p:cNvPr id="23" name="Flowchart: Multidocument 22"/>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4"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p>
          </p:txBody>
        </p:sp>
        <p:sp>
          <p:nvSpPr>
            <p:cNvPr id="25" name="TextBox 154"/>
            <p:cNvSpPr txBox="1"/>
            <p:nvPr/>
          </p:nvSpPr>
          <p:spPr>
            <a:xfrm>
              <a:off x="3475673" y="2976877"/>
              <a:ext cx="643553"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9900"/>
                  </a:solidFill>
                </a:rPr>
                <a:t>block</a:t>
              </a:r>
            </a:p>
            <a:p>
              <a:pPr algn="ctr"/>
              <a:r>
                <a:rPr lang="en-US" sz="1050" dirty="0" smtClean="0">
                  <a:solidFill>
                    <a:srgbClr val="009900"/>
                  </a:solidFill>
                </a:rPr>
                <a:t>Pairings</a:t>
              </a:r>
              <a:endParaRPr lang="en-US" sz="1050" dirty="0">
                <a:solidFill>
                  <a:srgbClr val="009900"/>
                </a:solidFill>
              </a:endParaRPr>
            </a:p>
          </p:txBody>
        </p:sp>
      </p:grpSp>
      <p:grpSp>
        <p:nvGrpSpPr>
          <p:cNvPr id="16" name="Group 16"/>
          <p:cNvGrpSpPr/>
          <p:nvPr/>
        </p:nvGrpSpPr>
        <p:grpSpPr>
          <a:xfrm>
            <a:off x="6781800" y="1447800"/>
            <a:ext cx="838201" cy="724322"/>
            <a:chOff x="4808472" y="1569721"/>
            <a:chExt cx="658942" cy="451050"/>
          </a:xfrm>
        </p:grpSpPr>
        <p:sp>
          <p:nvSpPr>
            <p:cNvPr id="21" name="Oval 20"/>
            <p:cNvSpPr/>
            <p:nvPr/>
          </p:nvSpPr>
          <p:spPr>
            <a:xfrm>
              <a:off x="4808472" y="1569721"/>
              <a:ext cx="601816" cy="45105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2" name="TextBox 151"/>
            <p:cNvSpPr txBox="1"/>
            <p:nvPr/>
          </p:nvSpPr>
          <p:spPr>
            <a:xfrm>
              <a:off x="4808473" y="1664622"/>
              <a:ext cx="658941" cy="258739"/>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7030A0"/>
                  </a:solidFill>
                </a:rPr>
                <a:t>Pairwise</a:t>
              </a:r>
              <a:endParaRPr lang="en-US" sz="1050" dirty="0" smtClean="0">
                <a:solidFill>
                  <a:srgbClr val="7030A0"/>
                </a:solidFill>
              </a:endParaRPr>
            </a:p>
            <a:p>
              <a:pPr algn="l"/>
              <a:r>
                <a:rPr lang="en-US" sz="1050" dirty="0" smtClean="0">
                  <a:solidFill>
                    <a:srgbClr val="7030A0"/>
                  </a:solidFill>
                </a:rPr>
                <a:t>clustering</a:t>
              </a:r>
            </a:p>
          </p:txBody>
        </p:sp>
      </p:grpSp>
      <p:cxnSp>
        <p:nvCxnSpPr>
          <p:cNvPr id="18" name="Straight Arrow Connector 263"/>
          <p:cNvCxnSpPr/>
          <p:nvPr/>
        </p:nvCxnSpPr>
        <p:spPr>
          <a:xfrm>
            <a:off x="7543801" y="1816029"/>
            <a:ext cx="453457" cy="441540"/>
          </a:xfrm>
          <a:prstGeom prst="bentConnector3">
            <a:avLst>
              <a:gd name="adj1" fmla="val 44346"/>
            </a:avLst>
          </a:prstGeom>
          <a:ln w="3175">
            <a:solidFill>
              <a:schemeClr val="tx1"/>
            </a:solidFill>
            <a:tailEnd type="non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264"/>
          <p:cNvCxnSpPr>
            <a:stCxn id="31" idx="3"/>
            <a:endCxn id="32" idx="2"/>
          </p:cNvCxnSpPr>
          <p:nvPr/>
        </p:nvCxnSpPr>
        <p:spPr>
          <a:xfrm>
            <a:off x="6114478" y="2295431"/>
            <a:ext cx="692445" cy="67679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6" idx="6"/>
          </p:cNvCxnSpPr>
          <p:nvPr/>
        </p:nvCxnSpPr>
        <p:spPr>
          <a:xfrm>
            <a:off x="2521148" y="2507195"/>
            <a:ext cx="145852" cy="7403"/>
          </a:xfrm>
          <a:prstGeom prst="straightConnector1">
            <a:avLst/>
          </a:prstGeom>
          <a:ln>
            <a:headEnd type="none"/>
            <a:tailEnd type="triangle" w="sm" len="sm"/>
          </a:ln>
        </p:spPr>
        <p:style>
          <a:lnRef idx="3">
            <a:schemeClr val="accent2"/>
          </a:lnRef>
          <a:fillRef idx="0">
            <a:schemeClr val="accent2"/>
          </a:fillRef>
          <a:effectRef idx="2">
            <a:schemeClr val="accent2"/>
          </a:effectRef>
          <a:fontRef idx="minor">
            <a:schemeClr val="tx1"/>
          </a:fontRef>
        </p:style>
      </p:cxnSp>
      <p:cxnSp>
        <p:nvCxnSpPr>
          <p:cNvPr id="57" name="Straight Arrow Connector 56"/>
          <p:cNvCxnSpPr/>
          <p:nvPr/>
        </p:nvCxnSpPr>
        <p:spPr>
          <a:xfrm flipV="1">
            <a:off x="4572000" y="2465253"/>
            <a:ext cx="228600" cy="8532"/>
          </a:xfrm>
          <a:prstGeom prst="straightConnector1">
            <a:avLst/>
          </a:prstGeom>
          <a:ln>
            <a:tailEnd type="triangle" w="sm" len="sm"/>
          </a:ln>
        </p:spPr>
        <p:style>
          <a:lnRef idx="3">
            <a:schemeClr val="accent2"/>
          </a:lnRef>
          <a:fillRef idx="0">
            <a:schemeClr val="accent2"/>
          </a:fillRef>
          <a:effectRef idx="2">
            <a:schemeClr val="accent2"/>
          </a:effectRef>
          <a:fontRef idx="minor">
            <a:schemeClr val="tx1"/>
          </a:fontRef>
        </p:style>
      </p:cxnSp>
      <p:cxnSp>
        <p:nvCxnSpPr>
          <p:cNvPr id="73" name="Straight Arrow Connector 72"/>
          <p:cNvCxnSpPr>
            <a:endCxn id="36" idx="4"/>
          </p:cNvCxnSpPr>
          <p:nvPr/>
        </p:nvCxnSpPr>
        <p:spPr>
          <a:xfrm rot="5400000" flipH="1" flipV="1">
            <a:off x="1995786" y="3082287"/>
            <a:ext cx="281986" cy="794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76" name="TextBox 75"/>
          <p:cNvSpPr txBox="1"/>
          <p:nvPr/>
        </p:nvSpPr>
        <p:spPr>
          <a:xfrm>
            <a:off x="2590800" y="1219200"/>
            <a:ext cx="1324209" cy="369332"/>
          </a:xfrm>
          <a:prstGeom prst="rect">
            <a:avLst/>
          </a:prstGeom>
          <a:noFill/>
        </p:spPr>
        <p:txBody>
          <a:bodyPr wrap="none" rtlCol="0">
            <a:spAutoFit/>
          </a:bodyPr>
          <a:lstStyle/>
          <a:p>
            <a:r>
              <a:rPr lang="en-US" b="1" dirty="0" smtClean="0">
                <a:solidFill>
                  <a:srgbClr val="009900"/>
                </a:solidFill>
              </a:rPr>
              <a:t>MapReduce</a:t>
            </a:r>
            <a:endParaRPr lang="en-US" b="1" dirty="0">
              <a:solidFill>
                <a:srgbClr val="009900"/>
              </a:solidFill>
            </a:endParaRPr>
          </a:p>
        </p:txBody>
      </p:sp>
      <p:sp>
        <p:nvSpPr>
          <p:cNvPr id="77" name="TextBox 76"/>
          <p:cNvSpPr txBox="1"/>
          <p:nvPr/>
        </p:nvSpPr>
        <p:spPr>
          <a:xfrm>
            <a:off x="6896610" y="2248321"/>
            <a:ext cx="570990" cy="369332"/>
          </a:xfrm>
          <a:prstGeom prst="rect">
            <a:avLst/>
          </a:prstGeom>
          <a:noFill/>
        </p:spPr>
        <p:txBody>
          <a:bodyPr wrap="none" rtlCol="0">
            <a:spAutoFit/>
          </a:bodyPr>
          <a:lstStyle/>
          <a:p>
            <a:r>
              <a:rPr lang="en-US" b="1" dirty="0" smtClean="0">
                <a:solidFill>
                  <a:srgbClr val="0033CC"/>
                </a:solidFill>
              </a:rPr>
              <a:t>MPI</a:t>
            </a:r>
            <a:endParaRPr lang="en-US" b="1" dirty="0">
              <a:solidFill>
                <a:srgbClr val="0033CC"/>
              </a:solidFill>
            </a:endParaRPr>
          </a:p>
        </p:txBody>
      </p:sp>
      <p:cxnSp>
        <p:nvCxnSpPr>
          <p:cNvPr id="72" name="Straight Arrow Connector 71"/>
          <p:cNvCxnSpPr>
            <a:stCxn id="31" idx="3"/>
          </p:cNvCxnSpPr>
          <p:nvPr/>
        </p:nvCxnSpPr>
        <p:spPr>
          <a:xfrm>
            <a:off x="6114478" y="2295430"/>
            <a:ext cx="362522" cy="174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78" name="Straight Arrow Connector 77"/>
          <p:cNvCxnSpPr/>
          <p:nvPr/>
        </p:nvCxnSpPr>
        <p:spPr>
          <a:xfrm>
            <a:off x="7726680" y="2245797"/>
            <a:ext cx="329184" cy="15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87" name="Right Brace 86"/>
          <p:cNvSpPr/>
          <p:nvPr/>
        </p:nvSpPr>
        <p:spPr>
          <a:xfrm rot="16200000">
            <a:off x="3124200" y="-609600"/>
            <a:ext cx="304800" cy="4572000"/>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88" name="TextBox 87"/>
          <p:cNvSpPr txBox="1"/>
          <p:nvPr/>
        </p:nvSpPr>
        <p:spPr>
          <a:xfrm>
            <a:off x="0" y="5791200"/>
            <a:ext cx="8454750" cy="523220"/>
          </a:xfrm>
          <a:prstGeom prst="rect">
            <a:avLst/>
          </a:prstGeom>
          <a:noFill/>
        </p:spPr>
        <p:txBody>
          <a:bodyPr wrap="none" rtlCol="0">
            <a:spAutoFit/>
          </a:bodyPr>
          <a:lstStyle/>
          <a:p>
            <a:pPr marL="114300" indent="-114300">
              <a:buFont typeface="Arial" pitchFamily="34" charset="0"/>
              <a:buChar char="•"/>
            </a:pPr>
            <a:r>
              <a:rPr lang="en-US" sz="1400" dirty="0" smtClean="0"/>
              <a:t>This chart illustrate our research of a pipeline mode to provide services on demand (Software as a Service </a:t>
            </a:r>
            <a:r>
              <a:rPr lang="en-US" sz="1400" dirty="0" err="1" smtClean="0"/>
              <a:t>SaaS</a:t>
            </a:r>
            <a:r>
              <a:rPr lang="en-US" sz="1400" dirty="0" smtClean="0"/>
              <a:t>) </a:t>
            </a:r>
          </a:p>
          <a:p>
            <a:pPr marL="114300" indent="-114300">
              <a:buFont typeface="Arial" pitchFamily="34" charset="0"/>
              <a:buChar char="•"/>
            </a:pPr>
            <a:r>
              <a:rPr lang="en-US" sz="1400" dirty="0" smtClean="0"/>
              <a:t>User submit their jobs to the pipeline.  The components are services and so is the whole pipeline.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82"/>
                                        </p:tgtEl>
                                        <p:attrNameLst>
                                          <p:attrName>style.opacity</p:attrName>
                                        </p:attrNameLst>
                                      </p:cBhvr>
                                      <p:to>
                                        <p:strVal val="0"/>
                                      </p:to>
                                    </p:set>
                                    <p:animEffect filter="image" prLst="opacity: 0">
                                      <p:cBhvr rctx="IE">
                                        <p:cTn id="7" dur="indefinite"/>
                                        <p:tgtEl>
                                          <p:spTgt spid="82"/>
                                        </p:tgtEl>
                                      </p:cBhvr>
                                    </p:animEffect>
                                  </p:childTnLst>
                                </p:cTn>
                              </p:par>
                              <p:par>
                                <p:cTn id="8" presetID="9" presetClass="emph" presetSubtype="0" grpId="0" nodeType="withEffect">
                                  <p:stCondLst>
                                    <p:cond delay="0"/>
                                  </p:stCondLst>
                                  <p:childTnLst>
                                    <p:set>
                                      <p:cBhvr rctx="PPT">
                                        <p:cTn id="9" dur="indefinite"/>
                                        <p:tgtEl>
                                          <p:spTgt spid="65"/>
                                        </p:tgtEl>
                                        <p:attrNameLst>
                                          <p:attrName>style.opacity</p:attrName>
                                        </p:attrNameLst>
                                      </p:cBhvr>
                                      <p:to>
                                        <p:strVal val="0"/>
                                      </p:to>
                                    </p:set>
                                    <p:animEffect filter="image" prLst="opacity: 0">
                                      <p:cBhvr rctx="IE">
                                        <p:cTn id="10" dur="indefinite"/>
                                        <p:tgtEl>
                                          <p:spTgt spid="65"/>
                                        </p:tgtEl>
                                      </p:cBhvr>
                                    </p:animEffect>
                                  </p:childTnLst>
                                </p:cTn>
                              </p:par>
                              <p:par>
                                <p:cTn id="11" presetID="9" presetClass="emph" presetSubtype="0" grpId="0" nodeType="withEffect">
                                  <p:stCondLst>
                                    <p:cond delay="0"/>
                                  </p:stCondLst>
                                  <p:childTnLst>
                                    <p:set>
                                      <p:cBhvr rctx="PPT">
                                        <p:cTn id="12" dur="indefinite"/>
                                        <p:tgtEl>
                                          <p:spTgt spid="69"/>
                                        </p:tgtEl>
                                        <p:attrNameLst>
                                          <p:attrName>style.opacity</p:attrName>
                                        </p:attrNameLst>
                                      </p:cBhvr>
                                      <p:to>
                                        <p:strVal val="0"/>
                                      </p:to>
                                    </p:set>
                                    <p:animEffect filter="image" prLst="opacity: 0">
                                      <p:cBhvr rctx="IE">
                                        <p:cTn id="13" dur="indefinite"/>
                                        <p:tgtEl>
                                          <p:spTgt spid="69"/>
                                        </p:tgtEl>
                                      </p:cBhvr>
                                    </p:animEffect>
                                  </p:childTnLst>
                                </p:cTn>
                              </p:par>
                              <p:par>
                                <p:cTn id="14" presetID="9" presetClass="emph" presetSubtype="0" grpId="0" nodeType="withEffect">
                                  <p:stCondLst>
                                    <p:cond delay="0"/>
                                  </p:stCondLst>
                                  <p:childTnLst>
                                    <p:set>
                                      <p:cBhvr rctx="PPT">
                                        <p:cTn id="15" dur="indefinite"/>
                                        <p:tgtEl>
                                          <p:spTgt spid="71"/>
                                        </p:tgtEl>
                                        <p:attrNameLst>
                                          <p:attrName>style.opacity</p:attrName>
                                        </p:attrNameLst>
                                      </p:cBhvr>
                                      <p:to>
                                        <p:strVal val="0"/>
                                      </p:to>
                                    </p:set>
                                    <p:animEffect filter="image" prLst="opacity: 0">
                                      <p:cBhvr rctx="IE">
                                        <p:cTn id="16" dur="indefinite"/>
                                        <p:tgtEl>
                                          <p:spTgt spid="71"/>
                                        </p:tgtEl>
                                      </p:cBhvr>
                                    </p:animEffect>
                                  </p:childTnLst>
                                </p:cTn>
                              </p:par>
                              <p:par>
                                <p:cTn id="17" presetID="9" presetClass="emph" presetSubtype="0" grpId="0" nodeType="withEffect">
                                  <p:stCondLst>
                                    <p:cond delay="0"/>
                                  </p:stCondLst>
                                  <p:childTnLst>
                                    <p:set>
                                      <p:cBhvr rctx="PPT">
                                        <p:cTn id="18" dur="indefinite"/>
                                        <p:tgtEl>
                                          <p:spTgt spid="68"/>
                                        </p:tgtEl>
                                        <p:attrNameLst>
                                          <p:attrName>style.opacity</p:attrName>
                                        </p:attrNameLst>
                                      </p:cBhvr>
                                      <p:to>
                                        <p:strVal val="0"/>
                                      </p:to>
                                    </p:set>
                                    <p:animEffect filter="image" prLst="opacity: 0">
                                      <p:cBhvr rctx="IE">
                                        <p:cTn id="19" dur="indefinite"/>
                                        <p:tgtEl>
                                          <p:spTgt spid="68"/>
                                        </p:tgtEl>
                                      </p:cBhvr>
                                    </p:animEffect>
                                  </p:childTnLst>
                                </p:cTn>
                              </p:par>
                              <p:par>
                                <p:cTn id="20" presetID="9" presetClass="emph" presetSubtype="0" nodeType="withEffect">
                                  <p:stCondLst>
                                    <p:cond delay="0"/>
                                  </p:stCondLst>
                                  <p:childTnLst>
                                    <p:set>
                                      <p:cBhvr rctx="PPT">
                                        <p:cTn id="21" dur="indefinite"/>
                                        <p:tgtEl>
                                          <p:spTgt spid="262149"/>
                                        </p:tgtEl>
                                        <p:attrNameLst>
                                          <p:attrName>style.opacity</p:attrName>
                                        </p:attrNameLst>
                                      </p:cBhvr>
                                      <p:to>
                                        <p:strVal val="0"/>
                                      </p:to>
                                    </p:set>
                                    <p:animEffect filter="image" prLst="opacity: 0">
                                      <p:cBhvr rctx="IE">
                                        <p:cTn id="22" dur="indefinite"/>
                                        <p:tgtEl>
                                          <p:spTgt spid="262149"/>
                                        </p:tgtEl>
                                      </p:cBhvr>
                                    </p:animEffect>
                                  </p:childTnLst>
                                </p:cTn>
                              </p:par>
                              <p:par>
                                <p:cTn id="23" presetID="9" presetClass="emph" presetSubtype="0" grpId="0" nodeType="withEffect">
                                  <p:stCondLst>
                                    <p:cond delay="0"/>
                                  </p:stCondLst>
                                  <p:childTnLst>
                                    <p:set>
                                      <p:cBhvr rctx="PPT">
                                        <p:cTn id="24" dur="indefinite"/>
                                        <p:tgtEl>
                                          <p:spTgt spid="70"/>
                                        </p:tgtEl>
                                        <p:attrNameLst>
                                          <p:attrName>style.opacity</p:attrName>
                                        </p:attrNameLst>
                                      </p:cBhvr>
                                      <p:to>
                                        <p:strVal val="0"/>
                                      </p:to>
                                    </p:set>
                                    <p:animEffect filter="image" prLst="opacity: 0">
                                      <p:cBhvr rctx="IE">
                                        <p:cTn id="25" dur="indefinite"/>
                                        <p:tgtEl>
                                          <p:spTgt spid="70"/>
                                        </p:tgtEl>
                                      </p:cBhvr>
                                    </p:animEffect>
                                  </p:childTnLst>
                                </p:cTn>
                              </p:par>
                              <p:par>
                                <p:cTn id="26" presetID="9" presetClass="emph" presetSubtype="0" nodeType="withEffect">
                                  <p:stCondLst>
                                    <p:cond delay="0"/>
                                  </p:stCondLst>
                                  <p:childTnLst>
                                    <p:set>
                                      <p:cBhvr rctx="PPT">
                                        <p:cTn id="27" dur="indefinite"/>
                                        <p:tgtEl>
                                          <p:spTgt spid="73"/>
                                        </p:tgtEl>
                                        <p:attrNameLst>
                                          <p:attrName>style.opacity</p:attrName>
                                        </p:attrNameLst>
                                      </p:cBhvr>
                                      <p:to>
                                        <p:strVal val="0"/>
                                      </p:to>
                                    </p:set>
                                    <p:animEffect filter="image" prLst="opacity: 0">
                                      <p:cBhvr rctx="IE">
                                        <p:cTn id="28" dur="indefinite"/>
                                        <p:tgtEl>
                                          <p:spTgt spid="7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1" grpId="0" animBg="1"/>
      <p:bldP spid="68" grpId="0"/>
      <p:bldP spid="70" grpId="0" animBg="1"/>
      <p:bldP spid="8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Alu and </a:t>
            </a:r>
            <a:r>
              <a:rPr lang="en-US" sz="3200" dirty="0" err="1" smtClean="0"/>
              <a:t>Metagenomics</a:t>
            </a:r>
            <a:r>
              <a:rPr lang="en-US" sz="3200" dirty="0" smtClean="0"/>
              <a:t> Workflow</a:t>
            </a:r>
            <a:endParaRPr lang="en-US" sz="3200" dirty="0"/>
          </a:p>
        </p:txBody>
      </p:sp>
      <p:sp>
        <p:nvSpPr>
          <p:cNvPr id="3" name="Content Placeholder 2"/>
          <p:cNvSpPr>
            <a:spLocks noGrp="1"/>
          </p:cNvSpPr>
          <p:nvPr>
            <p:ph idx="1"/>
          </p:nvPr>
        </p:nvSpPr>
        <p:spPr>
          <a:xfrm>
            <a:off x="762000" y="1447800"/>
            <a:ext cx="8229600" cy="4648200"/>
          </a:xfrm>
        </p:spPr>
        <p:txBody>
          <a:bodyPr>
            <a:normAutofit fontScale="77500" lnSpcReduction="20000"/>
          </a:bodyPr>
          <a:lstStyle/>
          <a:p>
            <a:pPr>
              <a:buNone/>
            </a:pPr>
            <a:r>
              <a:rPr lang="en-US" sz="2000" dirty="0" smtClean="0">
                <a:solidFill>
                  <a:srgbClr val="0033CC"/>
                </a:solidFill>
              </a:rPr>
              <a:t>“All pairs” problem       </a:t>
            </a:r>
          </a:p>
          <a:p>
            <a:pPr>
              <a:buNone/>
            </a:pPr>
            <a:r>
              <a:rPr lang="en-US" sz="2000" dirty="0" smtClean="0">
                <a:solidFill>
                  <a:srgbClr val="0033CC"/>
                </a:solidFill>
              </a:rPr>
              <a:t>         Data is a collection of N sequences. Need to </a:t>
            </a:r>
            <a:r>
              <a:rPr lang="en-US" sz="2000" dirty="0" err="1" smtClean="0">
                <a:solidFill>
                  <a:srgbClr val="0033CC"/>
                </a:solidFill>
              </a:rPr>
              <a:t>calcuate</a:t>
            </a:r>
            <a:r>
              <a:rPr lang="en-US" sz="2000" dirty="0" smtClean="0">
                <a:solidFill>
                  <a:srgbClr val="0033CC"/>
                </a:solidFill>
              </a:rPr>
              <a:t> N</a:t>
            </a:r>
            <a:r>
              <a:rPr lang="en-US" sz="2000" baseline="30000" dirty="0" smtClean="0">
                <a:solidFill>
                  <a:srgbClr val="0033CC"/>
                </a:solidFill>
              </a:rPr>
              <a:t>2</a:t>
            </a:r>
            <a:r>
              <a:rPr lang="en-US" sz="2000" dirty="0" smtClean="0"/>
              <a:t> </a:t>
            </a:r>
            <a:r>
              <a:rPr lang="en-US" sz="2000" dirty="0" smtClean="0">
                <a:solidFill>
                  <a:srgbClr val="0033CC"/>
                </a:solidFill>
              </a:rPr>
              <a:t>dissimilarities (distances) between </a:t>
            </a:r>
            <a:r>
              <a:rPr lang="en-US" sz="2000" dirty="0" err="1" smtClean="0">
                <a:solidFill>
                  <a:srgbClr val="0033CC"/>
                </a:solidFill>
              </a:rPr>
              <a:t>sequnces</a:t>
            </a:r>
            <a:r>
              <a:rPr lang="en-US" sz="2000" dirty="0" smtClean="0">
                <a:solidFill>
                  <a:srgbClr val="0033CC"/>
                </a:solidFill>
              </a:rPr>
              <a:t> (all pairs).</a:t>
            </a:r>
          </a:p>
          <a:p>
            <a:pPr>
              <a:buNone/>
            </a:pPr>
            <a:endParaRPr lang="en-US" sz="1900" dirty="0" smtClean="0">
              <a:solidFill>
                <a:srgbClr val="0033CC"/>
              </a:solidFill>
            </a:endParaRPr>
          </a:p>
          <a:p>
            <a:pPr marL="228600" lvl="1" indent="-228600">
              <a:buFont typeface="Arial" pitchFamily="34" charset="0"/>
              <a:buChar char="•"/>
            </a:pPr>
            <a:r>
              <a:rPr lang="en-US" sz="1900" dirty="0" smtClean="0"/>
              <a:t>These cannot be thought of as vectors because there are missing characters</a:t>
            </a:r>
          </a:p>
          <a:p>
            <a:pPr marL="228600" lvl="1" indent="-228600">
              <a:buFont typeface="Arial" pitchFamily="34" charset="0"/>
              <a:buChar char="•"/>
            </a:pPr>
            <a:r>
              <a:rPr lang="en-US" sz="1900" dirty="0" smtClean="0"/>
              <a:t>“Multiple Sequence Alignment” (creating vectors of characters) doesn’t seem to work if N larger than O(100), where 100’s of characters long.</a:t>
            </a:r>
          </a:p>
          <a:p>
            <a:pPr lvl="1">
              <a:buNone/>
            </a:pPr>
            <a:endParaRPr lang="en-US" sz="1800" dirty="0" smtClean="0">
              <a:solidFill>
                <a:srgbClr val="0033CC"/>
              </a:solidFill>
            </a:endParaRPr>
          </a:p>
          <a:p>
            <a:pPr marL="457200" indent="-457200">
              <a:buNone/>
            </a:pPr>
            <a:r>
              <a:rPr lang="en-US" sz="1900" dirty="0" smtClean="0"/>
              <a:t>Step 1: Can calculate N</a:t>
            </a:r>
            <a:r>
              <a:rPr lang="en-US" sz="1900" baseline="30000" dirty="0" smtClean="0"/>
              <a:t>2</a:t>
            </a:r>
            <a:r>
              <a:rPr lang="en-US" sz="1900" dirty="0" smtClean="0"/>
              <a:t> dissimilarities (distances) between sequences</a:t>
            </a:r>
          </a:p>
          <a:p>
            <a:pPr marL="457200" indent="-457200">
              <a:buNone/>
            </a:pPr>
            <a:r>
              <a:rPr lang="en-US" sz="1900" dirty="0" smtClean="0"/>
              <a:t>Step 2: Find families by </a:t>
            </a:r>
            <a:r>
              <a:rPr lang="en-US" sz="1900" dirty="0" smtClean="0">
                <a:solidFill>
                  <a:srgbClr val="C00000"/>
                </a:solidFill>
              </a:rPr>
              <a:t>clustering </a:t>
            </a:r>
            <a:r>
              <a:rPr lang="en-US" sz="1900" dirty="0" smtClean="0"/>
              <a:t>(using much better methods than Kmeans). As no vectors, use vector free O(N</a:t>
            </a:r>
            <a:r>
              <a:rPr lang="en-US" sz="1900" baseline="30000" dirty="0" smtClean="0"/>
              <a:t>2</a:t>
            </a:r>
            <a:r>
              <a:rPr lang="en-US" sz="1900" dirty="0" smtClean="0"/>
              <a:t>) methods</a:t>
            </a:r>
          </a:p>
          <a:p>
            <a:pPr marL="457200" indent="-457200">
              <a:buNone/>
            </a:pPr>
            <a:r>
              <a:rPr lang="en-US" sz="1900" dirty="0" smtClean="0"/>
              <a:t>Step 3: Map to 3D for visualization using Multidimensional Scaling (</a:t>
            </a:r>
            <a:r>
              <a:rPr lang="en-US" sz="1900" dirty="0" smtClean="0">
                <a:solidFill>
                  <a:srgbClr val="C00000"/>
                </a:solidFill>
              </a:rPr>
              <a:t>MDS</a:t>
            </a:r>
            <a:r>
              <a:rPr lang="en-US" sz="1900" dirty="0" smtClean="0"/>
              <a:t>) – also O(N</a:t>
            </a:r>
            <a:r>
              <a:rPr lang="en-US" sz="1900" baseline="30000" dirty="0" smtClean="0"/>
              <a:t>2</a:t>
            </a:r>
            <a:r>
              <a:rPr lang="en-US" sz="1900" dirty="0" smtClean="0"/>
              <a:t>)</a:t>
            </a:r>
          </a:p>
          <a:p>
            <a:pPr>
              <a:buNone/>
            </a:pPr>
            <a:endParaRPr lang="en-US" sz="2000" dirty="0" smtClean="0"/>
          </a:p>
          <a:p>
            <a:pPr>
              <a:buNone/>
            </a:pPr>
            <a:r>
              <a:rPr lang="en-US" sz="2000" dirty="0" smtClean="0"/>
              <a:t>Results: </a:t>
            </a:r>
          </a:p>
          <a:p>
            <a:pPr marL="228600" indent="-228600">
              <a:buNone/>
            </a:pPr>
            <a:r>
              <a:rPr lang="en-US" sz="2000" dirty="0" smtClean="0"/>
              <a:t>       N = 50,000 runs in </a:t>
            </a:r>
            <a:r>
              <a:rPr lang="en-US" sz="2000" dirty="0" smtClean="0">
                <a:solidFill>
                  <a:srgbClr val="C00000"/>
                </a:solidFill>
              </a:rPr>
              <a:t>10</a:t>
            </a:r>
            <a:r>
              <a:rPr lang="en-US" sz="2000" dirty="0" smtClean="0"/>
              <a:t> hours (the complete pipeline above) on </a:t>
            </a:r>
            <a:r>
              <a:rPr lang="en-US" sz="2000" dirty="0" smtClean="0">
                <a:solidFill>
                  <a:srgbClr val="C00000"/>
                </a:solidFill>
              </a:rPr>
              <a:t>768</a:t>
            </a:r>
            <a:r>
              <a:rPr lang="en-US" sz="2000" dirty="0" smtClean="0"/>
              <a:t> cores</a:t>
            </a:r>
          </a:p>
          <a:p>
            <a:pPr marL="228600" indent="-228600">
              <a:buNone/>
            </a:pPr>
            <a:endParaRPr lang="en-US" sz="2000" dirty="0" smtClean="0"/>
          </a:p>
          <a:p>
            <a:pPr marL="228600" indent="-228600">
              <a:buNone/>
            </a:pPr>
            <a:r>
              <a:rPr lang="en-US" sz="2000" dirty="0" smtClean="0"/>
              <a:t>Discussions:</a:t>
            </a:r>
          </a:p>
          <a:p>
            <a:r>
              <a:rPr lang="en-US" sz="2000" dirty="0" smtClean="0"/>
              <a:t>Need to address millions of sequences …..</a:t>
            </a:r>
          </a:p>
          <a:p>
            <a:r>
              <a:rPr lang="en-US" sz="2000" dirty="0" smtClean="0"/>
              <a:t>Currently using a mix of MapReduce and MPI</a:t>
            </a:r>
          </a:p>
          <a:p>
            <a:r>
              <a:rPr lang="en-US" sz="2000" dirty="0" smtClean="0">
                <a:solidFill>
                  <a:srgbClr val="C00000"/>
                </a:solidFill>
              </a:rPr>
              <a:t>Twister will do all steps as MDS, Clustering just need MPI Broadcast/Reduce</a:t>
            </a: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162800" cy="762000"/>
          </a:xfrm>
        </p:spPr>
        <p:txBody>
          <a:bodyPr>
            <a:normAutofit fontScale="90000"/>
          </a:bodyPr>
          <a:lstStyle/>
          <a:p>
            <a:r>
              <a:rPr lang="en-US" sz="4000" dirty="0" smtClean="0"/>
              <a:t>Biology MDS and Clustering Results</a:t>
            </a:r>
            <a:endParaRPr lang="en-US" sz="4000" dirty="0"/>
          </a:p>
        </p:txBody>
      </p:sp>
      <p:pic>
        <p:nvPicPr>
          <p:cNvPr id="4" name="Picture 2" descr="C:\gcf\multicore_msft09\ACTIVEMDSProg\ALU35339\AllAlu35339A.png">
            <a:hlinkClick r:id="rId3" action="ppaction://hlinkfile"/>
          </p:cNvPr>
          <p:cNvPicPr>
            <a:picLocks noChangeAspect="1" noChangeArrowheads="1"/>
          </p:cNvPicPr>
          <p:nvPr/>
        </p:nvPicPr>
        <p:blipFill>
          <a:blip r:embed="rId4" cstate="print"/>
          <a:srcRect/>
          <a:stretch>
            <a:fillRect/>
          </a:stretch>
        </p:blipFill>
        <p:spPr bwMode="auto">
          <a:xfrm>
            <a:off x="228600" y="753440"/>
            <a:ext cx="4391025" cy="3945561"/>
          </a:xfrm>
          <a:prstGeom prst="rect">
            <a:avLst/>
          </a:prstGeom>
        </p:spPr>
        <p:style>
          <a:lnRef idx="0">
            <a:schemeClr val="accent1"/>
          </a:lnRef>
          <a:fillRef idx="3">
            <a:schemeClr val="accent1"/>
          </a:fillRef>
          <a:effectRef idx="3">
            <a:schemeClr val="accent1"/>
          </a:effectRef>
          <a:fontRef idx="minor">
            <a:schemeClr val="lt1"/>
          </a:fontRef>
        </p:style>
      </p:pic>
      <p:pic>
        <p:nvPicPr>
          <p:cNvPr id="5" name="Picture 4" descr="MG30000-17clustersC.png">
            <a:hlinkClick r:id="rId5" action="ppaction://hlinkfile"/>
          </p:cNvPr>
          <p:cNvPicPr>
            <a:picLocks noChangeAspect="1"/>
          </p:cNvPicPr>
          <p:nvPr/>
        </p:nvPicPr>
        <p:blipFill>
          <a:blip r:embed="rId6" cstate="print"/>
          <a:stretch>
            <a:fillRect/>
          </a:stretch>
        </p:blipFill>
        <p:spPr>
          <a:xfrm>
            <a:off x="4804587" y="762000"/>
            <a:ext cx="4101288" cy="3937000"/>
          </a:xfrm>
          <a:prstGeom prst="rect">
            <a:avLst/>
          </a:prstGeom>
        </p:spPr>
        <p:style>
          <a:lnRef idx="0">
            <a:schemeClr val="accent1"/>
          </a:lnRef>
          <a:fillRef idx="3">
            <a:schemeClr val="accent1"/>
          </a:fillRef>
          <a:effectRef idx="3">
            <a:schemeClr val="accent1"/>
          </a:effectRef>
          <a:fontRef idx="minor">
            <a:schemeClr val="lt1"/>
          </a:fontRef>
        </p:style>
      </p:pic>
      <p:sp>
        <p:nvSpPr>
          <p:cNvPr id="8" name="TextBox 7"/>
          <p:cNvSpPr txBox="1"/>
          <p:nvPr/>
        </p:nvSpPr>
        <p:spPr>
          <a:xfrm>
            <a:off x="228600" y="4724400"/>
            <a:ext cx="4419600" cy="1600438"/>
          </a:xfrm>
          <a:prstGeom prst="rect">
            <a:avLst/>
          </a:prstGeom>
          <a:noFill/>
        </p:spPr>
        <p:txBody>
          <a:bodyPr wrap="square" rtlCol="0">
            <a:spAutoFit/>
          </a:bodyPr>
          <a:lstStyle/>
          <a:p>
            <a:pPr algn="ctr"/>
            <a:r>
              <a:rPr lang="en-US" sz="1400" b="1" dirty="0" err="1" smtClean="0"/>
              <a:t>Alu</a:t>
            </a:r>
            <a:r>
              <a:rPr lang="en-US" sz="1400" b="1" dirty="0" smtClean="0"/>
              <a:t> Families</a:t>
            </a:r>
          </a:p>
          <a:p>
            <a:pPr algn="ctr"/>
            <a:endParaRPr lang="en-US" sz="1400" dirty="0" smtClean="0"/>
          </a:p>
          <a:p>
            <a:r>
              <a:rPr lang="en-US" sz="1400" dirty="0" smtClean="0"/>
              <a:t>This visualizes results of </a:t>
            </a:r>
            <a:r>
              <a:rPr lang="en-US" sz="1400" dirty="0" err="1" smtClean="0"/>
              <a:t>Alu</a:t>
            </a:r>
            <a:r>
              <a:rPr lang="en-US" sz="1400" dirty="0" smtClean="0"/>
              <a:t> repeats from Chimpanzee and Human Genomes. Young families (green, yellow) are seen as tight clusters. This is projection of MDS dimension reduction to 3D of 35399 repeats – each with about  400 base pairs</a:t>
            </a:r>
            <a:endParaRPr lang="en-US" sz="1400" dirty="0"/>
          </a:p>
        </p:txBody>
      </p:sp>
      <p:sp>
        <p:nvSpPr>
          <p:cNvPr id="9" name="TextBox 8"/>
          <p:cNvSpPr txBox="1"/>
          <p:nvPr/>
        </p:nvSpPr>
        <p:spPr>
          <a:xfrm>
            <a:off x="4800600" y="4724400"/>
            <a:ext cx="4191000" cy="1384995"/>
          </a:xfrm>
          <a:prstGeom prst="rect">
            <a:avLst/>
          </a:prstGeom>
          <a:noFill/>
        </p:spPr>
        <p:txBody>
          <a:bodyPr wrap="square" rtlCol="0">
            <a:spAutoFit/>
          </a:bodyPr>
          <a:lstStyle/>
          <a:p>
            <a:pPr algn="ctr"/>
            <a:r>
              <a:rPr lang="en-US" sz="1400" b="1" dirty="0" err="1" smtClean="0"/>
              <a:t>Metagenomics</a:t>
            </a:r>
            <a:endParaRPr lang="en-US" sz="1400" b="1" dirty="0" smtClean="0"/>
          </a:p>
          <a:p>
            <a:pPr algn="ctr"/>
            <a:endParaRPr lang="en-US" sz="1400" dirty="0" smtClean="0"/>
          </a:p>
          <a:p>
            <a:r>
              <a:rPr lang="en-US" sz="1400" dirty="0" smtClean="0"/>
              <a:t>This visualizes results of dimension reduction to 3D of 30000 gene sequences from an environmental sample. The many different genes are classified by clustering algorithm and visualized by MDS dimension reduction</a:t>
            </a:r>
            <a:endParaRPr lang="en-US"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8229600" cy="1143000"/>
          </a:xfrm>
        </p:spPr>
        <p:txBody>
          <a:bodyPr>
            <a:normAutofit/>
          </a:bodyPr>
          <a:lstStyle/>
          <a:p>
            <a:r>
              <a:rPr lang="en-US" sz="4000" dirty="0" smtClean="0"/>
              <a:t>All-Pairs Using DryadLINQ</a:t>
            </a:r>
            <a:endParaRPr lang="en-US" sz="4000" dirty="0"/>
          </a:p>
        </p:txBody>
      </p:sp>
      <p:graphicFrame>
        <p:nvGraphicFramePr>
          <p:cNvPr id="23" name="Chart 22"/>
          <p:cNvGraphicFramePr/>
          <p:nvPr/>
        </p:nvGraphicFramePr>
        <p:xfrm>
          <a:off x="5791200" y="1828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609600" y="4035623"/>
            <a:ext cx="4343400" cy="307777"/>
          </a:xfrm>
          <a:prstGeom prst="rect">
            <a:avLst/>
          </a:prstGeom>
          <a:noFill/>
        </p:spPr>
        <p:txBody>
          <a:bodyPr wrap="square" rtlCol="0">
            <a:spAutoFit/>
          </a:bodyPr>
          <a:lstStyle/>
          <a:p>
            <a:r>
              <a:rPr lang="en-US" sz="1400" b="1" dirty="0" smtClean="0">
                <a:solidFill>
                  <a:srgbClr val="00B0F0"/>
                </a:solidFill>
              </a:rPr>
              <a:t>Calculate  Pairwise Distances (Smith Waterman Gotoh)</a:t>
            </a:r>
            <a:endParaRPr lang="en-US" sz="1400" b="1" dirty="0">
              <a:solidFill>
                <a:srgbClr val="00B0F0"/>
              </a:solidFill>
            </a:endParaRPr>
          </a:p>
        </p:txBody>
      </p:sp>
      <p:sp>
        <p:nvSpPr>
          <p:cNvPr id="25" name="Down Arrow Callout 24"/>
          <p:cNvSpPr/>
          <p:nvPr/>
        </p:nvSpPr>
        <p:spPr>
          <a:xfrm>
            <a:off x="7010400" y="1371600"/>
            <a:ext cx="1981200" cy="838200"/>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125 million distances</a:t>
            </a:r>
          </a:p>
          <a:p>
            <a:pPr algn="ctr"/>
            <a:r>
              <a:rPr lang="en-US" sz="1600" dirty="0" smtClean="0"/>
              <a:t>4 hours &amp; 46 minutes</a:t>
            </a:r>
            <a:endParaRPr lang="en-US" sz="1600" dirty="0"/>
          </a:p>
        </p:txBody>
      </p:sp>
      <p:sp>
        <p:nvSpPr>
          <p:cNvPr id="27" name="Content Placeholder 28"/>
          <p:cNvSpPr>
            <a:spLocks noGrp="1"/>
          </p:cNvSpPr>
          <p:nvPr>
            <p:ph idx="1"/>
          </p:nvPr>
        </p:nvSpPr>
        <p:spPr>
          <a:xfrm>
            <a:off x="381000" y="4419600"/>
            <a:ext cx="7924800" cy="1447800"/>
          </a:xfrm>
        </p:spPr>
        <p:txBody>
          <a:bodyPr>
            <a:normAutofit/>
          </a:bodyPr>
          <a:lstStyle/>
          <a:p>
            <a:pPr marL="136525" indent="-158750">
              <a:lnSpc>
                <a:spcPct val="120000"/>
              </a:lnSpc>
              <a:spcBef>
                <a:spcPts val="0"/>
              </a:spcBef>
              <a:defRPr/>
            </a:pPr>
            <a:r>
              <a:rPr lang="en-US" sz="1600" dirty="0" smtClean="0"/>
              <a:t>Calculate pairwise distances for a collection of genes (used for clustering, MDS)</a:t>
            </a:r>
          </a:p>
          <a:p>
            <a:pPr marL="136525" indent="-158750">
              <a:lnSpc>
                <a:spcPct val="120000"/>
              </a:lnSpc>
              <a:spcBef>
                <a:spcPts val="0"/>
              </a:spcBef>
              <a:defRPr/>
            </a:pPr>
            <a:r>
              <a:rPr lang="en-US" sz="1600" dirty="0" smtClean="0"/>
              <a:t>Fine grained tasks in MPI</a:t>
            </a:r>
          </a:p>
          <a:p>
            <a:pPr marL="136525" indent="-158750">
              <a:lnSpc>
                <a:spcPct val="120000"/>
              </a:lnSpc>
              <a:spcBef>
                <a:spcPts val="0"/>
              </a:spcBef>
              <a:defRPr/>
            </a:pPr>
            <a:r>
              <a:rPr lang="en-US" sz="1600" dirty="0" smtClean="0"/>
              <a:t>Coarse grained tasks in DryadLINQ</a:t>
            </a:r>
          </a:p>
          <a:p>
            <a:pPr marL="136525" indent="-158750">
              <a:lnSpc>
                <a:spcPct val="120000"/>
              </a:lnSpc>
              <a:spcBef>
                <a:spcPts val="0"/>
              </a:spcBef>
              <a:defRPr/>
            </a:pPr>
            <a:r>
              <a:rPr lang="en-US" sz="1600" dirty="0" smtClean="0"/>
              <a:t>Performed on 768 cores (Tempest Cluster)</a:t>
            </a:r>
          </a:p>
          <a:p>
            <a:pPr marL="320040" lvl="1">
              <a:lnSpc>
                <a:spcPct val="150000"/>
              </a:lnSpc>
              <a:buClr>
                <a:srgbClr val="C00000"/>
              </a:buClr>
              <a:defRPr/>
            </a:pPr>
            <a:endParaRPr lang="en-US" sz="2000" b="1" dirty="0" smtClean="0"/>
          </a:p>
          <a:p>
            <a:pPr>
              <a:lnSpc>
                <a:spcPct val="150000"/>
              </a:lnSpc>
              <a:buClr>
                <a:srgbClr val="C00000"/>
              </a:buClr>
            </a:pPr>
            <a:endParaRPr lang="en-US" sz="2000" dirty="0"/>
          </a:p>
        </p:txBody>
      </p:sp>
      <p:sp>
        <p:nvSpPr>
          <p:cNvPr id="8" name="TextBox 7"/>
          <p:cNvSpPr txBox="1"/>
          <p:nvPr/>
        </p:nvSpPr>
        <p:spPr>
          <a:xfrm>
            <a:off x="381000" y="5943600"/>
            <a:ext cx="8534400" cy="646331"/>
          </a:xfrm>
          <a:prstGeom prst="rect">
            <a:avLst/>
          </a:prstGeom>
          <a:noFill/>
        </p:spPr>
        <p:txBody>
          <a:bodyPr wrap="square" rtlCol="0">
            <a:spAutoFit/>
          </a:bodyPr>
          <a:lstStyle/>
          <a:p>
            <a:r>
              <a:rPr lang="en-US" sz="1200" dirty="0" err="1" smtClean="0"/>
              <a:t>Moretti</a:t>
            </a:r>
            <a:r>
              <a:rPr lang="en-US" sz="1200" dirty="0" smtClean="0"/>
              <a:t>, C., Bui, H., Hollingsworth, K., Rich, B., Flynn, P., &amp; </a:t>
            </a:r>
            <a:r>
              <a:rPr lang="en-US" sz="1200" dirty="0" err="1" smtClean="0"/>
              <a:t>Thain</a:t>
            </a:r>
            <a:r>
              <a:rPr lang="en-US" sz="1200" dirty="0" smtClean="0"/>
              <a:t>, D. (2009). All-Pairs: An Abstraction for Data Intensive Computing on Campus Grids. </a:t>
            </a:r>
            <a:r>
              <a:rPr lang="en-US" sz="1200" i="1" dirty="0" smtClean="0"/>
              <a:t>IEEE Transactions on Parallel and Distributed Systems</a:t>
            </a:r>
            <a:r>
              <a:rPr lang="en-US" sz="1200" dirty="0" smtClean="0"/>
              <a:t> </a:t>
            </a:r>
            <a:r>
              <a:rPr lang="en-US" sz="1200" i="1" dirty="0" smtClean="0"/>
              <a:t>, 21</a:t>
            </a:r>
            <a:r>
              <a:rPr lang="en-US" sz="1200" dirty="0" smtClean="0"/>
              <a:t>, 21-36.</a:t>
            </a:r>
          </a:p>
          <a:p>
            <a:endParaRPr lang="en-US" sz="1200" dirty="0"/>
          </a:p>
        </p:txBody>
      </p:sp>
      <p:pic>
        <p:nvPicPr>
          <p:cNvPr id="1026" name="Picture 2" descr="D:\academic\phd\Publications\HandbookOfCloudComputing\dryad-swg.png"/>
          <p:cNvPicPr>
            <a:picLocks noChangeAspect="1" noChangeArrowheads="1"/>
          </p:cNvPicPr>
          <p:nvPr/>
        </p:nvPicPr>
        <p:blipFill>
          <a:blip r:embed="rId4" cstate="print"/>
          <a:srcRect/>
          <a:stretch>
            <a:fillRect/>
          </a:stretch>
        </p:blipFill>
        <p:spPr bwMode="auto">
          <a:xfrm>
            <a:off x="304801" y="1219200"/>
            <a:ext cx="5333999" cy="2819400"/>
          </a:xfrm>
          <a:prstGeom prst="rect">
            <a:avLst/>
          </a:prstGeom>
          <a:noFill/>
          <a:effectLst>
            <a:outerShdw blurRad="50800" dist="50800" dir="5400000" algn="ctr" rotWithShape="0">
              <a:schemeClr val="bg1">
                <a:lumMod val="50000"/>
              </a:scheme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6248400" cy="990600"/>
          </a:xfrm>
        </p:spPr>
        <p:txBody>
          <a:bodyPr>
            <a:normAutofit/>
          </a:bodyPr>
          <a:lstStyle/>
          <a:p>
            <a:r>
              <a:rPr lang="en-US" sz="3200" dirty="0" smtClean="0"/>
              <a:t>Hadoop/Dryad Comparison</a:t>
            </a:r>
            <a:br>
              <a:rPr lang="en-US" sz="3200" dirty="0" smtClean="0"/>
            </a:br>
            <a:r>
              <a:rPr lang="en-US" sz="2000" dirty="0" smtClean="0"/>
              <a:t>Inhomogeneous Data I</a:t>
            </a:r>
            <a:endParaRPr lang="en-US" sz="2000" dirty="0"/>
          </a:p>
        </p:txBody>
      </p:sp>
      <p:graphicFrame>
        <p:nvGraphicFramePr>
          <p:cNvPr id="6" name="Chart 5"/>
          <p:cNvGraphicFramePr/>
          <p:nvPr/>
        </p:nvGraphicFramePr>
        <p:xfrm>
          <a:off x="1066800" y="1219199"/>
          <a:ext cx="6705600" cy="453526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914400" y="5638801"/>
            <a:ext cx="7543800" cy="892552"/>
          </a:xfrm>
          <a:prstGeom prst="rect">
            <a:avLst/>
          </a:prstGeom>
        </p:spPr>
        <p:txBody>
          <a:bodyPr wrap="square">
            <a:spAutoFit/>
          </a:bodyPr>
          <a:lstStyle/>
          <a:p>
            <a:r>
              <a:rPr lang="en-US" b="1" dirty="0" smtClean="0"/>
              <a:t>Inhomogeneity of data does not have a significant effect when the sequence lengths are randomly distributed</a:t>
            </a:r>
          </a:p>
          <a:p>
            <a:r>
              <a:rPr lang="en-US" sz="1600" dirty="0" smtClean="0"/>
              <a:t>Dryad with Windows HPCS compared to </a:t>
            </a:r>
            <a:r>
              <a:rPr lang="en-US" sz="1600" dirty="0" err="1" smtClean="0"/>
              <a:t>Hadoop</a:t>
            </a:r>
            <a:r>
              <a:rPr lang="en-US" sz="1600" dirty="0" smtClean="0"/>
              <a:t> with Linux RHEL on </a:t>
            </a:r>
            <a:r>
              <a:rPr lang="en-US" sz="1600" dirty="0" err="1" smtClean="0"/>
              <a:t>Idataplex</a:t>
            </a:r>
            <a:r>
              <a:rPr lang="en-US" sz="1600" dirty="0" smtClean="0"/>
              <a:t> (32 nodes)</a:t>
            </a:r>
            <a:endParaRPr lang="en-US"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5486400" cy="655638"/>
          </a:xfrm>
        </p:spPr>
        <p:txBody>
          <a:bodyPr>
            <a:normAutofit fontScale="90000"/>
          </a:bodyPr>
          <a:lstStyle/>
          <a:p>
            <a:r>
              <a:rPr lang="en-US" dirty="0" smtClean="0"/>
              <a:t>Important Trends</a:t>
            </a:r>
            <a:endParaRPr lang="en-US" dirty="0"/>
          </a:p>
        </p:txBody>
      </p:sp>
      <p:grpSp>
        <p:nvGrpSpPr>
          <p:cNvPr id="16" name="Group 15"/>
          <p:cNvGrpSpPr/>
          <p:nvPr/>
        </p:nvGrpSpPr>
        <p:grpSpPr>
          <a:xfrm>
            <a:off x="304800" y="1397000"/>
            <a:ext cx="8458200" cy="5079999"/>
            <a:chOff x="304800" y="1397000"/>
            <a:chExt cx="8458200" cy="5079999"/>
          </a:xfrm>
        </p:grpSpPr>
        <p:sp>
          <p:nvSpPr>
            <p:cNvPr id="6" name="Freeform 5"/>
            <p:cNvSpPr/>
            <p:nvPr/>
          </p:nvSpPr>
          <p:spPr>
            <a:xfrm>
              <a:off x="5357844" y="4799582"/>
              <a:ext cx="3405156" cy="1677417"/>
            </a:xfrm>
            <a:custGeom>
              <a:avLst/>
              <a:gdLst>
                <a:gd name="connsiteX0" fmla="*/ 0 w 2871752"/>
                <a:gd name="connsiteY0" fmla="*/ 160122 h 1601216"/>
                <a:gd name="connsiteX1" fmla="*/ 46899 w 2871752"/>
                <a:gd name="connsiteY1" fmla="*/ 46899 h 1601216"/>
                <a:gd name="connsiteX2" fmla="*/ 160122 w 2871752"/>
                <a:gd name="connsiteY2" fmla="*/ 1 h 1601216"/>
                <a:gd name="connsiteX3" fmla="*/ 2711630 w 2871752"/>
                <a:gd name="connsiteY3" fmla="*/ 0 h 1601216"/>
                <a:gd name="connsiteX4" fmla="*/ 2824853 w 2871752"/>
                <a:gd name="connsiteY4" fmla="*/ 46899 h 1601216"/>
                <a:gd name="connsiteX5" fmla="*/ 2871751 w 2871752"/>
                <a:gd name="connsiteY5" fmla="*/ 160122 h 1601216"/>
                <a:gd name="connsiteX6" fmla="*/ 2871752 w 2871752"/>
                <a:gd name="connsiteY6" fmla="*/ 1441094 h 1601216"/>
                <a:gd name="connsiteX7" fmla="*/ 2824853 w 2871752"/>
                <a:gd name="connsiteY7" fmla="*/ 1554317 h 1601216"/>
                <a:gd name="connsiteX8" fmla="*/ 2711630 w 2871752"/>
                <a:gd name="connsiteY8" fmla="*/ 1601216 h 1601216"/>
                <a:gd name="connsiteX9" fmla="*/ 160122 w 2871752"/>
                <a:gd name="connsiteY9" fmla="*/ 1601216 h 1601216"/>
                <a:gd name="connsiteX10" fmla="*/ 46899 w 2871752"/>
                <a:gd name="connsiteY10" fmla="*/ 1554317 h 1601216"/>
                <a:gd name="connsiteX11" fmla="*/ 0 w 2871752"/>
                <a:gd name="connsiteY11" fmla="*/ 1441094 h 1601216"/>
                <a:gd name="connsiteX12" fmla="*/ 0 w 2871752"/>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1752" h="1601216">
                  <a:moveTo>
                    <a:pt x="0" y="160122"/>
                  </a:moveTo>
                  <a:cubicBezTo>
                    <a:pt x="0" y="117655"/>
                    <a:pt x="16870" y="76927"/>
                    <a:pt x="46899" y="46899"/>
                  </a:cubicBezTo>
                  <a:cubicBezTo>
                    <a:pt x="76928" y="16870"/>
                    <a:pt x="117655" y="0"/>
                    <a:pt x="160122" y="1"/>
                  </a:cubicBezTo>
                  <a:lnTo>
                    <a:pt x="2711630" y="0"/>
                  </a:lnTo>
                  <a:cubicBezTo>
                    <a:pt x="2754097" y="0"/>
                    <a:pt x="2794825" y="16870"/>
                    <a:pt x="2824853" y="46899"/>
                  </a:cubicBezTo>
                  <a:cubicBezTo>
                    <a:pt x="2854882" y="76928"/>
                    <a:pt x="2871752" y="117655"/>
                    <a:pt x="2871751" y="160122"/>
                  </a:cubicBezTo>
                  <a:cubicBezTo>
                    <a:pt x="2871751" y="587113"/>
                    <a:pt x="2871752" y="1014103"/>
                    <a:pt x="2871752" y="1441094"/>
                  </a:cubicBezTo>
                  <a:cubicBezTo>
                    <a:pt x="2871752" y="1483561"/>
                    <a:pt x="2854882" y="1524289"/>
                    <a:pt x="2824853" y="1554317"/>
                  </a:cubicBezTo>
                  <a:cubicBezTo>
                    <a:pt x="2794824" y="1584346"/>
                    <a:pt x="2754097" y="1601216"/>
                    <a:pt x="2711630"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2976513"/>
                <a:satOff val="17933"/>
                <a:lumOff val="1437"/>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7659" tIns="496438" rIns="96135" bIns="96134"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p:txBody>
        </p:sp>
        <p:sp>
          <p:nvSpPr>
            <p:cNvPr id="7" name="Freeform 6"/>
            <p:cNvSpPr/>
            <p:nvPr/>
          </p:nvSpPr>
          <p:spPr>
            <a:xfrm>
              <a:off x="381000" y="4799582"/>
              <a:ext cx="3681991" cy="1677417"/>
            </a:xfrm>
            <a:custGeom>
              <a:avLst/>
              <a:gdLst>
                <a:gd name="connsiteX0" fmla="*/ 0 w 3204788"/>
                <a:gd name="connsiteY0" fmla="*/ 160122 h 1601216"/>
                <a:gd name="connsiteX1" fmla="*/ 46899 w 3204788"/>
                <a:gd name="connsiteY1" fmla="*/ 46899 h 1601216"/>
                <a:gd name="connsiteX2" fmla="*/ 160122 w 3204788"/>
                <a:gd name="connsiteY2" fmla="*/ 1 h 1601216"/>
                <a:gd name="connsiteX3" fmla="*/ 3044666 w 3204788"/>
                <a:gd name="connsiteY3" fmla="*/ 0 h 1601216"/>
                <a:gd name="connsiteX4" fmla="*/ 3157889 w 3204788"/>
                <a:gd name="connsiteY4" fmla="*/ 46899 h 1601216"/>
                <a:gd name="connsiteX5" fmla="*/ 3204787 w 3204788"/>
                <a:gd name="connsiteY5" fmla="*/ 160122 h 1601216"/>
                <a:gd name="connsiteX6" fmla="*/ 3204788 w 3204788"/>
                <a:gd name="connsiteY6" fmla="*/ 1441094 h 1601216"/>
                <a:gd name="connsiteX7" fmla="*/ 3157889 w 3204788"/>
                <a:gd name="connsiteY7" fmla="*/ 1554317 h 1601216"/>
                <a:gd name="connsiteX8" fmla="*/ 3044666 w 3204788"/>
                <a:gd name="connsiteY8" fmla="*/ 1601216 h 1601216"/>
                <a:gd name="connsiteX9" fmla="*/ 160122 w 3204788"/>
                <a:gd name="connsiteY9" fmla="*/ 1601216 h 1601216"/>
                <a:gd name="connsiteX10" fmla="*/ 46899 w 3204788"/>
                <a:gd name="connsiteY10" fmla="*/ 1554317 h 1601216"/>
                <a:gd name="connsiteX11" fmla="*/ 0 w 3204788"/>
                <a:gd name="connsiteY11" fmla="*/ 1441094 h 1601216"/>
                <a:gd name="connsiteX12" fmla="*/ 0 w 3204788"/>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4788" h="1601216">
                  <a:moveTo>
                    <a:pt x="0" y="160122"/>
                  </a:moveTo>
                  <a:cubicBezTo>
                    <a:pt x="0" y="117655"/>
                    <a:pt x="16870" y="76927"/>
                    <a:pt x="46899" y="46899"/>
                  </a:cubicBezTo>
                  <a:cubicBezTo>
                    <a:pt x="76928" y="16870"/>
                    <a:pt x="117655" y="0"/>
                    <a:pt x="160122" y="1"/>
                  </a:cubicBezTo>
                  <a:lnTo>
                    <a:pt x="3044666" y="0"/>
                  </a:lnTo>
                  <a:cubicBezTo>
                    <a:pt x="3087133" y="0"/>
                    <a:pt x="3127861" y="16870"/>
                    <a:pt x="3157889" y="46899"/>
                  </a:cubicBezTo>
                  <a:cubicBezTo>
                    <a:pt x="3187918" y="76928"/>
                    <a:pt x="3204788" y="117655"/>
                    <a:pt x="3204787" y="160122"/>
                  </a:cubicBezTo>
                  <a:cubicBezTo>
                    <a:pt x="3204787" y="587113"/>
                    <a:pt x="3204788" y="1014103"/>
                    <a:pt x="3204788" y="1441094"/>
                  </a:cubicBezTo>
                  <a:cubicBezTo>
                    <a:pt x="3204788" y="1483561"/>
                    <a:pt x="3187918" y="1524289"/>
                    <a:pt x="3157889" y="1554317"/>
                  </a:cubicBezTo>
                  <a:cubicBezTo>
                    <a:pt x="3127860" y="1584346"/>
                    <a:pt x="3087133" y="1601216"/>
                    <a:pt x="3044666"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4464770"/>
                <a:satOff val="26899"/>
                <a:lumOff val="215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324" tIns="492628" rIns="1053760" bIns="92324" numCol="1" spcCol="1270" anchor="t" anchorCtr="0">
              <a:noAutofit/>
            </a:bodyPr>
            <a:lstStyle/>
            <a:p>
              <a:pPr marL="114300" lvl="1" indent="-114300" defTabSz="533400">
                <a:lnSpc>
                  <a:spcPct val="90000"/>
                </a:lnSpc>
                <a:spcBef>
                  <a:spcPct val="0"/>
                </a:spcBef>
                <a:spcAft>
                  <a:spcPct val="15000"/>
                </a:spcAft>
                <a:buChar char="••"/>
              </a:pPr>
              <a:r>
                <a:rPr lang="en-US" sz="1600" dirty="0" smtClean="0"/>
                <a:t>Implies parallel computing important again</a:t>
              </a:r>
            </a:p>
            <a:p>
              <a:pPr marL="228600" lvl="2" indent="-114300" defTabSz="533400">
                <a:lnSpc>
                  <a:spcPct val="90000"/>
                </a:lnSpc>
                <a:spcBef>
                  <a:spcPct val="0"/>
                </a:spcBef>
                <a:spcAft>
                  <a:spcPct val="15000"/>
                </a:spcAft>
                <a:buChar char="••"/>
              </a:pPr>
              <a:r>
                <a:rPr lang="en-US" sz="1600" dirty="0" smtClean="0"/>
                <a:t>Performance from extra cores – not extra clock speed</a:t>
              </a:r>
            </a:p>
          </p:txBody>
        </p:sp>
        <p:sp>
          <p:nvSpPr>
            <p:cNvPr id="8" name="Freeform 7"/>
            <p:cNvSpPr/>
            <p:nvPr/>
          </p:nvSpPr>
          <p:spPr>
            <a:xfrm>
              <a:off x="5257800" y="1397000"/>
              <a:ext cx="3505200" cy="1651000"/>
            </a:xfrm>
            <a:custGeom>
              <a:avLst/>
              <a:gdLst>
                <a:gd name="connsiteX0" fmla="*/ 0 w 3127072"/>
                <a:gd name="connsiteY0" fmla="*/ 160122 h 1601216"/>
                <a:gd name="connsiteX1" fmla="*/ 46899 w 3127072"/>
                <a:gd name="connsiteY1" fmla="*/ 46899 h 1601216"/>
                <a:gd name="connsiteX2" fmla="*/ 160122 w 3127072"/>
                <a:gd name="connsiteY2" fmla="*/ 1 h 1601216"/>
                <a:gd name="connsiteX3" fmla="*/ 2966950 w 3127072"/>
                <a:gd name="connsiteY3" fmla="*/ 0 h 1601216"/>
                <a:gd name="connsiteX4" fmla="*/ 3080173 w 3127072"/>
                <a:gd name="connsiteY4" fmla="*/ 46899 h 1601216"/>
                <a:gd name="connsiteX5" fmla="*/ 3127071 w 3127072"/>
                <a:gd name="connsiteY5" fmla="*/ 160122 h 1601216"/>
                <a:gd name="connsiteX6" fmla="*/ 3127072 w 3127072"/>
                <a:gd name="connsiteY6" fmla="*/ 1441094 h 1601216"/>
                <a:gd name="connsiteX7" fmla="*/ 3080173 w 3127072"/>
                <a:gd name="connsiteY7" fmla="*/ 1554317 h 1601216"/>
                <a:gd name="connsiteX8" fmla="*/ 2966950 w 3127072"/>
                <a:gd name="connsiteY8" fmla="*/ 1601216 h 1601216"/>
                <a:gd name="connsiteX9" fmla="*/ 160122 w 3127072"/>
                <a:gd name="connsiteY9" fmla="*/ 1601216 h 1601216"/>
                <a:gd name="connsiteX10" fmla="*/ 46899 w 3127072"/>
                <a:gd name="connsiteY10" fmla="*/ 1554317 h 1601216"/>
                <a:gd name="connsiteX11" fmla="*/ 0 w 3127072"/>
                <a:gd name="connsiteY11" fmla="*/ 1441094 h 1601216"/>
                <a:gd name="connsiteX12" fmla="*/ 0 w 3127072"/>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7072" h="1601216">
                  <a:moveTo>
                    <a:pt x="0" y="160122"/>
                  </a:moveTo>
                  <a:cubicBezTo>
                    <a:pt x="0" y="117655"/>
                    <a:pt x="16870" y="76927"/>
                    <a:pt x="46899" y="46899"/>
                  </a:cubicBezTo>
                  <a:cubicBezTo>
                    <a:pt x="76928" y="16870"/>
                    <a:pt x="117655" y="0"/>
                    <a:pt x="160122" y="1"/>
                  </a:cubicBezTo>
                  <a:lnTo>
                    <a:pt x="2966950" y="0"/>
                  </a:lnTo>
                  <a:cubicBezTo>
                    <a:pt x="3009417" y="0"/>
                    <a:pt x="3050145" y="16870"/>
                    <a:pt x="3080173" y="46899"/>
                  </a:cubicBezTo>
                  <a:cubicBezTo>
                    <a:pt x="3110202" y="76928"/>
                    <a:pt x="3127072" y="117655"/>
                    <a:pt x="3127071" y="160122"/>
                  </a:cubicBezTo>
                  <a:cubicBezTo>
                    <a:pt x="3127071" y="587113"/>
                    <a:pt x="3127072" y="1014103"/>
                    <a:pt x="3127072" y="1441094"/>
                  </a:cubicBezTo>
                  <a:cubicBezTo>
                    <a:pt x="3127072" y="1483561"/>
                    <a:pt x="3110202" y="1524289"/>
                    <a:pt x="3080173" y="1554317"/>
                  </a:cubicBezTo>
                  <a:cubicBezTo>
                    <a:pt x="3050144" y="1584346"/>
                    <a:pt x="3009417" y="1601216"/>
                    <a:pt x="2966950"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1488257"/>
                <a:satOff val="8966"/>
                <a:lumOff val="719"/>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34256" tIns="96134" rIns="96133" bIns="496438" numCol="1" spcCol="1270" anchor="t" anchorCtr="0">
              <a:noAutofit/>
            </a:bodyPr>
            <a:lstStyle/>
            <a:p>
              <a:pPr marL="228600" lvl="2" indent="-114300" defTabSz="533400">
                <a:lnSpc>
                  <a:spcPct val="90000"/>
                </a:lnSpc>
                <a:spcBef>
                  <a:spcPct val="0"/>
                </a:spcBef>
                <a:spcAft>
                  <a:spcPct val="15000"/>
                </a:spcAft>
                <a:buFontTx/>
                <a:buChar char="••"/>
              </a:pPr>
              <a:r>
                <a:rPr lang="en-US" sz="1600" dirty="0" smtClean="0"/>
                <a:t>new commercially supported data center model building on compute grids</a:t>
              </a:r>
            </a:p>
            <a:p>
              <a:pPr marL="228600" lvl="2" indent="-114300" algn="l" defTabSz="533400">
                <a:lnSpc>
                  <a:spcPct val="90000"/>
                </a:lnSpc>
                <a:spcBef>
                  <a:spcPct val="0"/>
                </a:spcBef>
                <a:spcAft>
                  <a:spcPct val="15000"/>
                </a:spcAft>
                <a:buChar char="••"/>
              </a:pPr>
              <a:endParaRPr lang="en-US" sz="1200" kern="1200" dirty="0" smtClean="0"/>
            </a:p>
          </p:txBody>
        </p:sp>
        <p:sp>
          <p:nvSpPr>
            <p:cNvPr id="9" name="Freeform 8"/>
            <p:cNvSpPr/>
            <p:nvPr/>
          </p:nvSpPr>
          <p:spPr>
            <a:xfrm>
              <a:off x="304800" y="1397000"/>
              <a:ext cx="3718196" cy="1651000"/>
            </a:xfrm>
            <a:custGeom>
              <a:avLst/>
              <a:gdLst>
                <a:gd name="connsiteX0" fmla="*/ 0 w 3124798"/>
                <a:gd name="connsiteY0" fmla="*/ 160122 h 1601216"/>
                <a:gd name="connsiteX1" fmla="*/ 46899 w 3124798"/>
                <a:gd name="connsiteY1" fmla="*/ 46899 h 1601216"/>
                <a:gd name="connsiteX2" fmla="*/ 160122 w 3124798"/>
                <a:gd name="connsiteY2" fmla="*/ 1 h 1601216"/>
                <a:gd name="connsiteX3" fmla="*/ 2964676 w 3124798"/>
                <a:gd name="connsiteY3" fmla="*/ 0 h 1601216"/>
                <a:gd name="connsiteX4" fmla="*/ 3077899 w 3124798"/>
                <a:gd name="connsiteY4" fmla="*/ 46899 h 1601216"/>
                <a:gd name="connsiteX5" fmla="*/ 3124797 w 3124798"/>
                <a:gd name="connsiteY5" fmla="*/ 160122 h 1601216"/>
                <a:gd name="connsiteX6" fmla="*/ 3124798 w 3124798"/>
                <a:gd name="connsiteY6" fmla="*/ 1441094 h 1601216"/>
                <a:gd name="connsiteX7" fmla="*/ 3077899 w 3124798"/>
                <a:gd name="connsiteY7" fmla="*/ 1554317 h 1601216"/>
                <a:gd name="connsiteX8" fmla="*/ 2964676 w 3124798"/>
                <a:gd name="connsiteY8" fmla="*/ 1601216 h 1601216"/>
                <a:gd name="connsiteX9" fmla="*/ 160122 w 3124798"/>
                <a:gd name="connsiteY9" fmla="*/ 1601216 h 1601216"/>
                <a:gd name="connsiteX10" fmla="*/ 46899 w 3124798"/>
                <a:gd name="connsiteY10" fmla="*/ 1554317 h 1601216"/>
                <a:gd name="connsiteX11" fmla="*/ 0 w 3124798"/>
                <a:gd name="connsiteY11" fmla="*/ 1441094 h 1601216"/>
                <a:gd name="connsiteX12" fmla="*/ 0 w 3124798"/>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4798" h="1601216">
                  <a:moveTo>
                    <a:pt x="0" y="160122"/>
                  </a:moveTo>
                  <a:cubicBezTo>
                    <a:pt x="0" y="117655"/>
                    <a:pt x="16870" y="76927"/>
                    <a:pt x="46899" y="46899"/>
                  </a:cubicBezTo>
                  <a:cubicBezTo>
                    <a:pt x="76928" y="16870"/>
                    <a:pt x="117655" y="0"/>
                    <a:pt x="160122" y="1"/>
                  </a:cubicBezTo>
                  <a:lnTo>
                    <a:pt x="2964676" y="0"/>
                  </a:lnTo>
                  <a:cubicBezTo>
                    <a:pt x="3007143" y="0"/>
                    <a:pt x="3047871" y="16870"/>
                    <a:pt x="3077899" y="46899"/>
                  </a:cubicBezTo>
                  <a:cubicBezTo>
                    <a:pt x="3107928" y="76928"/>
                    <a:pt x="3124798" y="117655"/>
                    <a:pt x="3124797" y="160122"/>
                  </a:cubicBezTo>
                  <a:cubicBezTo>
                    <a:pt x="3124797" y="587113"/>
                    <a:pt x="3124798" y="1014103"/>
                    <a:pt x="3124798" y="1441094"/>
                  </a:cubicBezTo>
                  <a:cubicBezTo>
                    <a:pt x="3124798" y="1483561"/>
                    <a:pt x="3107928" y="1524289"/>
                    <a:pt x="3077899" y="1554317"/>
                  </a:cubicBezTo>
                  <a:cubicBezTo>
                    <a:pt x="3047870" y="1584346"/>
                    <a:pt x="3007143" y="1601216"/>
                    <a:pt x="2964676"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894" tIns="80894" rIns="1018333" bIns="481198" numCol="1" spcCol="1270" anchor="t" anchorCtr="0">
              <a:noAutofit/>
            </a:bodyPr>
            <a:lstStyle/>
            <a:p>
              <a:pPr marL="114300" lvl="1" indent="-114300" algn="l" defTabSz="533400">
                <a:lnSpc>
                  <a:spcPct val="90000"/>
                </a:lnSpc>
                <a:spcBef>
                  <a:spcPct val="0"/>
                </a:spcBef>
                <a:spcAft>
                  <a:spcPct val="15000"/>
                </a:spcAft>
                <a:buChar char="••"/>
              </a:pPr>
              <a:r>
                <a:rPr lang="en-US" sz="1600" kern="1200" dirty="0" smtClean="0"/>
                <a:t>In all fields of science and throughout life (e.g. web!) </a:t>
              </a:r>
              <a:endParaRPr lang="en-US" sz="1600" kern="1200" dirty="0"/>
            </a:p>
            <a:p>
              <a:pPr marL="114300" lvl="1" indent="-114300" algn="l" defTabSz="533400">
                <a:lnSpc>
                  <a:spcPct val="90000"/>
                </a:lnSpc>
                <a:spcBef>
                  <a:spcPct val="0"/>
                </a:spcBef>
                <a:spcAft>
                  <a:spcPct val="15000"/>
                </a:spcAft>
                <a:buChar char="••"/>
              </a:pPr>
              <a:r>
                <a:rPr lang="en-US" sz="1600" kern="1200" dirty="0" smtClean="0"/>
                <a:t>Impacts preservation, access/use, programming model</a:t>
              </a:r>
              <a:endParaRPr lang="en-US" sz="1600" kern="1200" dirty="0"/>
            </a:p>
            <a:p>
              <a:pPr marL="57150" lvl="1" indent="-57150" algn="l" defTabSz="444500">
                <a:lnSpc>
                  <a:spcPct val="90000"/>
                </a:lnSpc>
                <a:spcBef>
                  <a:spcPct val="0"/>
                </a:spcBef>
                <a:spcAft>
                  <a:spcPct val="15000"/>
                </a:spcAft>
                <a:buChar char="••"/>
              </a:pPr>
              <a:endParaRPr lang="en-US" sz="1000" kern="1200" dirty="0"/>
            </a:p>
          </p:txBody>
        </p:sp>
      </p:gr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lvl="0" algn="ctr" defTabSz="800100">
              <a:lnSpc>
                <a:spcPct val="90000"/>
              </a:lnSpc>
              <a:spcBef>
                <a:spcPct val="0"/>
              </a:spcBef>
              <a:spcAft>
                <a:spcPct val="35000"/>
              </a:spcAft>
            </a:pPr>
            <a:r>
              <a:rPr lang="en-US" b="1" dirty="0" smtClean="0"/>
              <a:t>Cloud Technologies</a:t>
            </a:r>
            <a:endParaRPr lang="en-US" sz="1800" b="1" kern="1200" dirty="0"/>
          </a:p>
        </p:txBody>
      </p:sp>
      <p:sp>
        <p:nvSpPr>
          <p:cNvPr id="12" name="Freeform 11"/>
          <p:cNvSpPr/>
          <p:nvPr/>
        </p:nvSpPr>
        <p:spPr>
          <a:xfrm rot="21600000">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lvl="0" algn="ctr" defTabSz="800100">
              <a:lnSpc>
                <a:spcPct val="90000"/>
              </a:lnSpc>
              <a:spcBef>
                <a:spcPct val="0"/>
              </a:spcBef>
              <a:spcAft>
                <a:spcPct val="35000"/>
              </a:spcAft>
            </a:pPr>
            <a:r>
              <a:rPr lang="en-US" b="1" dirty="0" err="1" smtClean="0"/>
              <a:t>eScience</a:t>
            </a:r>
            <a:endParaRPr lang="en-US" b="1" dirty="0"/>
          </a:p>
        </p:txBody>
      </p:sp>
      <p:sp>
        <p:nvSpPr>
          <p:cNvPr id="13" name="Freeform 12"/>
          <p:cNvSpPr/>
          <p:nvPr/>
        </p:nvSpPr>
        <p:spPr>
          <a:xfrm rot="21600000">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r>
              <a:rPr lang="en-US" b="1" dirty="0" smtClean="0"/>
              <a:t>Multicore/</a:t>
            </a:r>
          </a:p>
          <a:p>
            <a:pPr algn="ctr" defTabSz="800100">
              <a:lnSpc>
                <a:spcPct val="90000"/>
              </a:lnSpc>
              <a:spcBef>
                <a:spcPct val="0"/>
              </a:spcBef>
              <a:spcAft>
                <a:spcPct val="35000"/>
              </a:spcAft>
            </a:pPr>
            <a:r>
              <a:rPr lang="en-US" b="1" dirty="0" smtClean="0"/>
              <a:t>Parallel Computing</a:t>
            </a:r>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8" name="TextBox 17"/>
          <p:cNvSpPr txBox="1"/>
          <p:nvPr/>
        </p:nvSpPr>
        <p:spPr>
          <a:xfrm>
            <a:off x="6324600" y="4800600"/>
            <a:ext cx="2971800" cy="1754326"/>
          </a:xfrm>
          <a:prstGeom prst="rect">
            <a:avLst/>
          </a:prstGeom>
          <a:noFill/>
        </p:spPr>
        <p:txBody>
          <a:bodyPr wrap="square" rtlCol="0">
            <a:spAutoFit/>
          </a:bodyPr>
          <a:lstStyle/>
          <a:p>
            <a:pPr marL="114300" lvl="1" indent="-114300" defTabSz="533400">
              <a:lnSpc>
                <a:spcPct val="90000"/>
              </a:lnSpc>
              <a:spcBef>
                <a:spcPct val="0"/>
              </a:spcBef>
              <a:spcAft>
                <a:spcPct val="15000"/>
              </a:spcAft>
              <a:buChar char="••"/>
            </a:pPr>
            <a:r>
              <a:rPr lang="en-US" sz="1600" dirty="0" smtClean="0"/>
              <a:t>A  spectrum of </a:t>
            </a:r>
            <a:r>
              <a:rPr lang="en-US" sz="1600" dirty="0" err="1" smtClean="0"/>
              <a:t>eScience</a:t>
            </a:r>
            <a:r>
              <a:rPr lang="en-US" sz="1600" dirty="0" smtClean="0"/>
              <a:t> or </a:t>
            </a:r>
            <a:r>
              <a:rPr lang="en-US" sz="1600" dirty="0" err="1" smtClean="0"/>
              <a:t>eResearch</a:t>
            </a:r>
            <a:r>
              <a:rPr lang="en-US" sz="1600" dirty="0" smtClean="0"/>
              <a:t>  applications (biology, chemistry, physics social science and </a:t>
            </a:r>
          </a:p>
          <a:p>
            <a:pPr marL="114300" lvl="1" indent="-114300" defTabSz="533400">
              <a:lnSpc>
                <a:spcPct val="90000"/>
              </a:lnSpc>
              <a:spcBef>
                <a:spcPct val="0"/>
              </a:spcBef>
              <a:spcAft>
                <a:spcPct val="15000"/>
              </a:spcAft>
            </a:pPr>
            <a:r>
              <a:rPr lang="en-US" sz="1600" dirty="0" smtClean="0"/>
              <a:t>   humanities …)</a:t>
            </a:r>
          </a:p>
          <a:p>
            <a:pPr marL="114300" lvl="1" indent="-114300" defTabSz="533400">
              <a:lnSpc>
                <a:spcPct val="90000"/>
              </a:lnSpc>
              <a:spcBef>
                <a:spcPct val="0"/>
              </a:spcBef>
              <a:spcAft>
                <a:spcPct val="15000"/>
              </a:spcAft>
              <a:buChar char="••"/>
            </a:pPr>
            <a:r>
              <a:rPr lang="en-US" sz="1600" dirty="0" smtClean="0"/>
              <a:t>Data Analysis</a:t>
            </a:r>
          </a:p>
          <a:p>
            <a:pPr marL="114300" lvl="1" indent="-114300" defTabSz="533400">
              <a:lnSpc>
                <a:spcPct val="90000"/>
              </a:lnSpc>
              <a:spcBef>
                <a:spcPct val="0"/>
              </a:spcBef>
              <a:spcAft>
                <a:spcPct val="15000"/>
              </a:spcAft>
              <a:buChar char="••"/>
            </a:pPr>
            <a:r>
              <a:rPr lang="en-US" sz="1600" dirty="0" smtClean="0"/>
              <a:t>Machine learning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500"/>
                                        <p:tgtEl>
                                          <p:spTgt spid="14"/>
                                        </p:tgtEl>
                                      </p:cBhvr>
                                    </p:animEffect>
                                  </p:childTnLst>
                                </p:cTn>
                              </p:par>
                              <p:par>
                                <p:cTn id="8" presetID="21"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4)">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Hadoop/Dryad Comparison</a:t>
            </a:r>
            <a:br>
              <a:rPr lang="en-US" sz="3200" dirty="0" smtClean="0"/>
            </a:br>
            <a:r>
              <a:rPr lang="en-US" sz="2000" dirty="0" smtClean="0"/>
              <a:t>Inhomogeneous Data II</a:t>
            </a:r>
            <a:endParaRPr lang="en-US" sz="2000" dirty="0"/>
          </a:p>
        </p:txBody>
      </p:sp>
      <p:graphicFrame>
        <p:nvGraphicFramePr>
          <p:cNvPr id="7" name="Chart 6"/>
          <p:cNvGraphicFramePr/>
          <p:nvPr/>
        </p:nvGraphicFramePr>
        <p:xfrm>
          <a:off x="762000" y="990600"/>
          <a:ext cx="7467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143000" y="5462826"/>
            <a:ext cx="7620000" cy="861774"/>
          </a:xfrm>
          <a:prstGeom prst="rect">
            <a:avLst/>
          </a:prstGeom>
        </p:spPr>
        <p:txBody>
          <a:bodyPr wrap="square">
            <a:spAutoFit/>
          </a:bodyPr>
          <a:lstStyle/>
          <a:p>
            <a:r>
              <a:rPr lang="en-US" b="1" dirty="0" smtClean="0"/>
              <a:t>This shows the natural load balancing of Hadoop MR dynamic task assignment using a global pipe line in contrast to the  </a:t>
            </a:r>
            <a:r>
              <a:rPr lang="en-US" b="1" dirty="0" err="1" smtClean="0"/>
              <a:t>DryadLinq</a:t>
            </a:r>
            <a:r>
              <a:rPr lang="en-US" b="1" dirty="0" smtClean="0"/>
              <a:t> static assignment</a:t>
            </a:r>
          </a:p>
          <a:p>
            <a:r>
              <a:rPr lang="en-US" sz="1400" dirty="0" smtClean="0"/>
              <a:t>Dryad with Windows HPCS compared to </a:t>
            </a:r>
            <a:r>
              <a:rPr lang="en-US" sz="1400" dirty="0" err="1" smtClean="0"/>
              <a:t>Hadoop</a:t>
            </a:r>
            <a:r>
              <a:rPr lang="en-US" sz="1400" dirty="0" smtClean="0"/>
              <a:t> with Linux RHEL on </a:t>
            </a:r>
            <a:r>
              <a:rPr lang="en-US" sz="1400" dirty="0" err="1" smtClean="0"/>
              <a:t>Idataplex</a:t>
            </a:r>
            <a:r>
              <a:rPr lang="en-US" sz="1400" dirty="0" smtClean="0"/>
              <a:t> (32 nodes)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rmAutofit fontScale="90000"/>
          </a:bodyPr>
          <a:lstStyle/>
          <a:p>
            <a:r>
              <a:rPr lang="en-US" dirty="0" smtClean="0"/>
              <a:t>Hadoop VM Performance Degradation</a:t>
            </a:r>
            <a:endParaRPr lang="en-US" dirty="0"/>
          </a:p>
        </p:txBody>
      </p:sp>
      <p:sp>
        <p:nvSpPr>
          <p:cNvPr id="3" name="Content Placeholder 2"/>
          <p:cNvSpPr>
            <a:spLocks noGrp="1"/>
          </p:cNvSpPr>
          <p:nvPr>
            <p:ph idx="1"/>
          </p:nvPr>
        </p:nvSpPr>
        <p:spPr>
          <a:xfrm>
            <a:off x="152400" y="5791200"/>
            <a:ext cx="8229600" cy="868363"/>
          </a:xfrm>
        </p:spPr>
        <p:txBody>
          <a:bodyPr/>
          <a:lstStyle/>
          <a:p>
            <a:pPr>
              <a:buNone/>
            </a:pPr>
            <a:r>
              <a:rPr lang="en-US" dirty="0" smtClean="0"/>
              <a:t>       15.3% Degradation at largest data set size</a:t>
            </a:r>
            <a:endParaRPr lang="en-US" dirty="0"/>
          </a:p>
        </p:txBody>
      </p:sp>
      <p:graphicFrame>
        <p:nvGraphicFramePr>
          <p:cNvPr id="4" name="Chart 3"/>
          <p:cNvGraphicFramePr/>
          <p:nvPr/>
        </p:nvGraphicFramePr>
        <p:xfrm>
          <a:off x="914400" y="1524000"/>
          <a:ext cx="5867400" cy="45085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0600" y="1066800"/>
            <a:ext cx="6728189" cy="523220"/>
          </a:xfrm>
          <a:prstGeom prst="rect">
            <a:avLst/>
          </a:prstGeom>
          <a:solidFill>
            <a:schemeClr val="tx1">
              <a:alpha val="55000"/>
            </a:schemeClr>
          </a:solidFill>
          <a:ln>
            <a:solidFill>
              <a:schemeClr val="accent1">
                <a:lumMod val="60000"/>
                <a:lumOff val="40000"/>
              </a:schemeClr>
            </a:solidFill>
          </a:ln>
          <a:effectLst>
            <a:outerShdw blurRad="50800" dist="38100" dir="2700000" algn="tl" rotWithShape="0">
              <a:prstClr val="black">
                <a:alpha val="40000"/>
              </a:prstClr>
            </a:outerShdw>
          </a:effectLst>
        </p:spPr>
        <p:txBody>
          <a:bodyPr wrap="none" rtlCol="0">
            <a:spAutoFit/>
            <a:scene3d>
              <a:camera prst="orthographicFront"/>
              <a:lightRig rig="threePt" dir="t"/>
            </a:scene3d>
            <a:sp3d extrusionH="57150">
              <a:bevelT w="38100" h="38100"/>
            </a:sp3d>
          </a:bodyPr>
          <a:lstStyle/>
          <a:p>
            <a:r>
              <a:rPr lang="en-US" sz="2800" b="1" dirty="0" err="1" smtClean="0">
                <a:solidFill>
                  <a:schemeClr val="bg1"/>
                </a:solidFill>
                <a:effectLst>
                  <a:outerShdw blurRad="38100" dist="38100" dir="2700000" algn="tl">
                    <a:srgbClr val="000000">
                      <a:alpha val="43137"/>
                    </a:srgbClr>
                  </a:outerShdw>
                </a:effectLst>
              </a:rPr>
              <a:t>Perf</a:t>
            </a:r>
            <a:r>
              <a:rPr lang="en-US" sz="2800" b="1" dirty="0" smtClean="0">
                <a:solidFill>
                  <a:schemeClr val="bg1"/>
                </a:solidFill>
                <a:effectLst>
                  <a:outerShdw blurRad="38100" dist="38100" dir="2700000" algn="tl">
                    <a:srgbClr val="000000">
                      <a:alpha val="43137"/>
                    </a:srgbClr>
                  </a:outerShdw>
                </a:effectLst>
              </a:rPr>
              <a:t>. Degradation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vm</a:t>
            </a:r>
            <a:r>
              <a:rPr lang="en-US" sz="2800" b="1" dirty="0" smtClean="0">
                <a:solidFill>
                  <a:schemeClr val="bg1"/>
                </a:solidFill>
                <a:effectLst>
                  <a:outerShdw blurRad="38100" dist="38100" dir="2700000" algn="tl">
                    <a:srgbClr val="000000">
                      <a:alpha val="43137"/>
                    </a:srgbClr>
                  </a:outerShdw>
                </a:effectLst>
              </a:rPr>
              <a:t>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r>
              <a:rPr lang="en-US" sz="2800" b="1" dirty="0" smtClean="0">
                <a:solidFill>
                  <a:schemeClr val="bg1"/>
                </a:solidFill>
                <a:effectLst>
                  <a:outerShdw blurRad="38100" dist="38100" dir="2700000" algn="tl">
                    <a:srgbClr val="000000">
                      <a:alpha val="43137"/>
                    </a:srgbClr>
                  </a:outerShdw>
                </a:effectLst>
              </a:rPr>
              <a:t>)/</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endParaRPr lang="en-US" sz="2800" b="1" baseline="-25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391400" cy="655638"/>
          </a:xfrm>
        </p:spPr>
        <p:txBody>
          <a:bodyPr>
            <a:normAutofit fontScale="90000"/>
          </a:bodyPr>
          <a:lstStyle/>
          <a:p>
            <a:r>
              <a:rPr lang="en-US" dirty="0" smtClean="0"/>
              <a:t>Parallel Computing and Software</a:t>
            </a:r>
            <a:endParaRPr lang="en-US" dirty="0"/>
          </a:p>
        </p:txBody>
      </p:sp>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r>
              <a:rPr lang="en-US" b="1" dirty="0" smtClean="0"/>
              <a:t>Parallel Computing</a:t>
            </a:r>
          </a:p>
        </p:txBody>
      </p:sp>
      <p:grpSp>
        <p:nvGrpSpPr>
          <p:cNvPr id="3" name="Group 15"/>
          <p:cNvGrpSpPr/>
          <p:nvPr/>
        </p:nvGrpSpPr>
        <p:grpSpPr>
          <a:xfrm>
            <a:off x="2241016" y="1682216"/>
            <a:ext cx="4433366" cy="4433366"/>
            <a:chOff x="2241016" y="1682216"/>
            <a:chExt cx="4433366" cy="4433366"/>
          </a:xfrm>
        </p:grpSpPr>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t>Cloud Technologies</a:t>
              </a:r>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algn="ctr" defTabSz="800100">
                <a:lnSpc>
                  <a:spcPct val="90000"/>
                </a:lnSpc>
                <a:spcBef>
                  <a:spcPct val="0"/>
                </a:spcBef>
                <a:spcAft>
                  <a:spcPct val="35000"/>
                </a:spcAft>
              </a:pPr>
              <a:endParaRPr lang="en-US" b="1" dirty="0" smtClean="0"/>
            </a:p>
            <a:p>
              <a:pPr algn="ctr" defTabSz="800100">
                <a:lnSpc>
                  <a:spcPct val="90000"/>
                </a:lnSpc>
                <a:spcBef>
                  <a:spcPct val="0"/>
                </a:spcBef>
                <a:spcAft>
                  <a:spcPct val="35000"/>
                </a:spcAft>
              </a:pPr>
              <a:r>
                <a:rPr lang="en-US" b="1" dirty="0" smtClean="0"/>
                <a:t>eScience</a:t>
              </a:r>
            </a:p>
            <a:p>
              <a:pPr lvl="0" algn="ctr" defTabSz="800100">
                <a:lnSpc>
                  <a:spcPct val="90000"/>
                </a:lnSpc>
                <a:spcBef>
                  <a:spcPct val="0"/>
                </a:spcBef>
                <a:spcAft>
                  <a:spcPct val="35000"/>
                </a:spcAft>
              </a:pP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1"/>
                                      </p:to>
                                    </p:set>
                                    <p:animEffect filter="image" prLst="opacity: 0.1">
                                      <p:cBhvr rctx="IE">
                                        <p:cTn id="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000" dirty="0" smtClean="0"/>
              <a:t>Twister(MapReduce++)</a:t>
            </a:r>
            <a:endParaRPr lang="en-US" sz="4000" dirty="0"/>
          </a:p>
        </p:txBody>
      </p:sp>
      <p:sp>
        <p:nvSpPr>
          <p:cNvPr id="192" name="Content Placeholder 2"/>
          <p:cNvSpPr txBox="1">
            <a:spLocks/>
          </p:cNvSpPr>
          <p:nvPr/>
        </p:nvSpPr>
        <p:spPr>
          <a:xfrm>
            <a:off x="5715000" y="914400"/>
            <a:ext cx="3429000" cy="2514600"/>
          </a:xfrm>
          <a:prstGeom prst="rect">
            <a:avLst/>
          </a:prstGeom>
        </p:spPr>
        <p:txBody>
          <a:bodyPr vert="horz" lIns="91435" tIns="45718" rIns="91435" bIns="45718" rtlCol="0">
            <a:normAutofit fontScale="40000" lnSpcReduction="20000"/>
          </a:bodyPr>
          <a:lstStyle/>
          <a:p>
            <a:pPr marL="342883" indent="-342883">
              <a:spcBef>
                <a:spcPct val="20000"/>
              </a:spcBef>
              <a:buFont typeface="Arial" pitchFamily="34" charset="0"/>
              <a:buChar char="•"/>
              <a:defRPr/>
            </a:pPr>
            <a:r>
              <a:rPr lang="en-US" sz="3500" dirty="0" smtClean="0">
                <a:solidFill>
                  <a:srgbClr val="990033"/>
                </a:solidFill>
              </a:rPr>
              <a:t>Streaming based </a:t>
            </a:r>
            <a:r>
              <a:rPr lang="en-US" sz="3500" dirty="0" smtClean="0"/>
              <a:t>communication</a:t>
            </a:r>
          </a:p>
          <a:p>
            <a:pPr marL="342883" indent="-342883">
              <a:spcBef>
                <a:spcPct val="20000"/>
              </a:spcBef>
              <a:buFont typeface="Arial" pitchFamily="34" charset="0"/>
              <a:buChar char="•"/>
              <a:defRPr/>
            </a:pPr>
            <a:r>
              <a:rPr lang="en-US" sz="3500" dirty="0" smtClean="0"/>
              <a:t>Intermediate results are directly transferred from the map tasks to the reduce tasks – </a:t>
            </a:r>
            <a:r>
              <a:rPr lang="en-US" sz="3500" b="1" dirty="0" smtClean="0"/>
              <a:t>eliminates local files</a:t>
            </a:r>
          </a:p>
          <a:p>
            <a:pPr marL="342883" indent="-342883">
              <a:spcBef>
                <a:spcPct val="20000"/>
              </a:spcBef>
              <a:buFont typeface="Arial" pitchFamily="34" charset="0"/>
              <a:buChar char="•"/>
              <a:defRPr/>
            </a:pPr>
            <a:r>
              <a:rPr lang="en-US" sz="3500" dirty="0" smtClean="0">
                <a:solidFill>
                  <a:srgbClr val="990033"/>
                </a:solidFill>
              </a:rPr>
              <a:t>Cacheable</a:t>
            </a:r>
            <a:r>
              <a:rPr lang="en-US" sz="3500" dirty="0" smtClean="0">
                <a:solidFill>
                  <a:srgbClr val="E4CFA0"/>
                </a:solidFill>
              </a:rPr>
              <a:t> </a:t>
            </a:r>
            <a:r>
              <a:rPr lang="en-US" sz="3500" dirty="0" smtClean="0"/>
              <a:t>map/reduce tasks</a:t>
            </a:r>
          </a:p>
          <a:p>
            <a:pPr marL="569913" lvl="1" indent="-112713">
              <a:spcBef>
                <a:spcPct val="20000"/>
              </a:spcBef>
              <a:buFont typeface="Arial" pitchFamily="34" charset="0"/>
              <a:buChar char="•"/>
              <a:defRPr/>
            </a:pPr>
            <a:r>
              <a:rPr lang="en-US" sz="3500" dirty="0" smtClean="0"/>
              <a:t>Static data remains in memory</a:t>
            </a:r>
          </a:p>
          <a:p>
            <a:pPr marL="342883" indent="-342883">
              <a:spcBef>
                <a:spcPct val="20000"/>
              </a:spcBef>
              <a:buFont typeface="Arial" pitchFamily="34" charset="0"/>
              <a:buChar char="•"/>
              <a:defRPr/>
            </a:pPr>
            <a:r>
              <a:rPr lang="en-US" sz="3500" dirty="0" smtClean="0">
                <a:solidFill>
                  <a:srgbClr val="990033"/>
                </a:solidFill>
              </a:rPr>
              <a:t>Combine </a:t>
            </a:r>
            <a:r>
              <a:rPr lang="en-US" sz="3500" dirty="0" smtClean="0"/>
              <a:t>phase to combine reductions</a:t>
            </a:r>
          </a:p>
          <a:p>
            <a:pPr marL="342883" indent="-342883">
              <a:spcBef>
                <a:spcPct val="20000"/>
              </a:spcBef>
              <a:buFont typeface="Arial" pitchFamily="34" charset="0"/>
              <a:buChar char="•"/>
              <a:defRPr/>
            </a:pPr>
            <a:r>
              <a:rPr lang="en-US" sz="3500" dirty="0" smtClean="0"/>
              <a:t>User Program is the </a:t>
            </a:r>
            <a:r>
              <a:rPr lang="en-US" sz="3500" b="1" dirty="0" smtClean="0"/>
              <a:t>composer</a:t>
            </a:r>
            <a:r>
              <a:rPr lang="en-US" sz="3500" dirty="0" smtClean="0"/>
              <a:t> of MapReduce computations</a:t>
            </a:r>
          </a:p>
          <a:p>
            <a:pPr marL="342883" indent="-342883">
              <a:spcBef>
                <a:spcPct val="20000"/>
              </a:spcBef>
              <a:buFont typeface="Arial" pitchFamily="34" charset="0"/>
              <a:buChar char="•"/>
              <a:defRPr/>
            </a:pPr>
            <a:r>
              <a:rPr lang="en-US" sz="3500" b="1" dirty="0" smtClean="0">
                <a:solidFill>
                  <a:srgbClr val="990033"/>
                </a:solidFill>
              </a:rPr>
              <a:t>Extends</a:t>
            </a:r>
            <a:r>
              <a:rPr lang="en-US" sz="3500" b="1" dirty="0" smtClean="0">
                <a:solidFill>
                  <a:srgbClr val="E4CFA0"/>
                </a:solidFill>
              </a:rPr>
              <a:t> </a:t>
            </a:r>
            <a:r>
              <a:rPr lang="en-US" sz="3500" b="1" dirty="0" smtClean="0"/>
              <a:t>the MapReduce model to </a:t>
            </a:r>
            <a:r>
              <a:rPr lang="en-US" sz="3500" b="1" dirty="0" smtClean="0">
                <a:solidFill>
                  <a:srgbClr val="00B0F0"/>
                </a:solidFill>
              </a:rPr>
              <a:t>iterative</a:t>
            </a:r>
            <a:r>
              <a:rPr lang="en-US" sz="3500" b="1" dirty="0" smtClean="0">
                <a:solidFill>
                  <a:srgbClr val="E4CFA0"/>
                </a:solidFill>
              </a:rPr>
              <a:t> </a:t>
            </a:r>
            <a:r>
              <a:rPr lang="en-US" sz="3500" b="1" dirty="0" smtClean="0"/>
              <a:t>computations</a:t>
            </a:r>
          </a:p>
          <a:p>
            <a:pPr marL="342883" indent="-342883">
              <a:spcBef>
                <a:spcPct val="20000"/>
              </a:spcBef>
              <a:defRPr/>
            </a:pPr>
            <a:endParaRPr lang="en-US" sz="3200" dirty="0" smtClean="0">
              <a:solidFill>
                <a:srgbClr val="E4CFA0"/>
              </a:solidFill>
            </a:endParaRPr>
          </a:p>
          <a:p>
            <a:pPr marL="342883" indent="-342883">
              <a:spcBef>
                <a:spcPct val="20000"/>
              </a:spcBef>
              <a:buFont typeface="Arial" pitchFamily="34" charset="0"/>
              <a:buChar char="•"/>
              <a:defRPr/>
            </a:pPr>
            <a:endParaRPr lang="en-US" sz="3200" dirty="0">
              <a:solidFill>
                <a:srgbClr val="E4CFA0"/>
              </a:solidFill>
            </a:endParaRPr>
          </a:p>
        </p:txBody>
      </p:sp>
      <p:grpSp>
        <p:nvGrpSpPr>
          <p:cNvPr id="3" name="Group 195"/>
          <p:cNvGrpSpPr/>
          <p:nvPr/>
        </p:nvGrpSpPr>
        <p:grpSpPr>
          <a:xfrm>
            <a:off x="304800" y="762000"/>
            <a:ext cx="3733800" cy="2413000"/>
            <a:chOff x="1371600" y="762000"/>
            <a:chExt cx="4572000" cy="2438400"/>
          </a:xfrm>
        </p:grpSpPr>
        <p:sp>
          <p:nvSpPr>
            <p:cNvPr id="197" name="Rounded Rectangle 196"/>
            <p:cNvSpPr/>
            <p:nvPr/>
          </p:nvSpPr>
          <p:spPr>
            <a:xfrm>
              <a:off x="13716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198" name="Rounded Rectangle 197"/>
            <p:cNvSpPr/>
            <p:nvPr/>
          </p:nvSpPr>
          <p:spPr>
            <a:xfrm>
              <a:off x="1371600" y="762000"/>
              <a:ext cx="44958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a:p>
          </p:txBody>
        </p:sp>
        <p:sp>
          <p:nvSpPr>
            <p:cNvPr id="199" name="Rounded Rectangle 198"/>
            <p:cNvSpPr/>
            <p:nvPr/>
          </p:nvSpPr>
          <p:spPr>
            <a:xfrm>
              <a:off x="1371600" y="2743200"/>
              <a:ext cx="44958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dirty="0"/>
            </a:p>
          </p:txBody>
        </p:sp>
        <p:sp>
          <p:nvSpPr>
            <p:cNvPr id="200" name="Rectangle 199"/>
            <p:cNvSpPr/>
            <p:nvPr/>
          </p:nvSpPr>
          <p:spPr>
            <a:xfrm>
              <a:off x="1447800" y="2819400"/>
              <a:ext cx="2209800" cy="304800"/>
            </a:xfrm>
            <a:prstGeom prst="rect">
              <a:avLst/>
            </a:prstGeom>
            <a:solidFill>
              <a:srgbClr val="E6CF7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2">
                      <a:lumMod val="75000"/>
                    </a:schemeClr>
                  </a:solidFill>
                </a:rPr>
                <a:t>Data Split</a:t>
              </a:r>
              <a:endParaRPr lang="en-US" sz="1400" b="1" dirty="0">
                <a:solidFill>
                  <a:schemeClr val="tx2">
                    <a:lumMod val="75000"/>
                  </a:schemeClr>
                </a:solidFill>
              </a:endParaRPr>
            </a:p>
          </p:txBody>
        </p:sp>
        <p:sp>
          <p:nvSpPr>
            <p:cNvPr id="201" name="Rounded Rectangle 200"/>
            <p:cNvSpPr/>
            <p:nvPr/>
          </p:nvSpPr>
          <p:spPr>
            <a:xfrm>
              <a:off x="4038600" y="1524001"/>
              <a:ext cx="838200" cy="685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202" name="Rounded Rectangle 201"/>
            <p:cNvSpPr/>
            <p:nvPr/>
          </p:nvSpPr>
          <p:spPr>
            <a:xfrm>
              <a:off x="5029200" y="1524000"/>
              <a:ext cx="838200" cy="68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dirty="0"/>
            </a:p>
          </p:txBody>
        </p:sp>
        <p:sp>
          <p:nvSpPr>
            <p:cNvPr id="203" name="Rectangle 202"/>
            <p:cNvSpPr/>
            <p:nvPr/>
          </p:nvSpPr>
          <p:spPr>
            <a:xfrm>
              <a:off x="17526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sp>
          <p:nvSpPr>
            <p:cNvPr id="204" name="TextBox 203"/>
            <p:cNvSpPr txBox="1"/>
            <p:nvPr/>
          </p:nvSpPr>
          <p:spPr>
            <a:xfrm>
              <a:off x="4038600" y="1524001"/>
              <a:ext cx="834100" cy="497627"/>
            </a:xfrm>
            <a:prstGeom prst="rect">
              <a:avLst/>
            </a:prstGeom>
            <a:noFill/>
          </p:spPr>
          <p:txBody>
            <a:bodyPr wrap="square" rtlCol="0">
              <a:spAutoFit/>
            </a:bodyPr>
            <a:lstStyle/>
            <a:p>
              <a:pPr algn="ctr"/>
              <a:r>
                <a:rPr lang="en-US" sz="1300" b="1" dirty="0" smtClean="0">
                  <a:solidFill>
                    <a:schemeClr val="tx2">
                      <a:lumMod val="75000"/>
                    </a:schemeClr>
                  </a:solidFill>
                </a:rPr>
                <a:t>MR</a:t>
              </a:r>
            </a:p>
            <a:p>
              <a:pPr algn="ctr"/>
              <a:r>
                <a:rPr lang="en-US" sz="1300" b="1" dirty="0" smtClean="0">
                  <a:solidFill>
                    <a:schemeClr val="tx2">
                      <a:lumMod val="75000"/>
                    </a:schemeClr>
                  </a:solidFill>
                </a:rPr>
                <a:t>Driver</a:t>
              </a:r>
              <a:endParaRPr lang="en-US" sz="1300" b="1" dirty="0">
                <a:solidFill>
                  <a:schemeClr val="tx2">
                    <a:lumMod val="75000"/>
                  </a:schemeClr>
                </a:solidFill>
              </a:endParaRPr>
            </a:p>
          </p:txBody>
        </p:sp>
        <p:sp>
          <p:nvSpPr>
            <p:cNvPr id="205" name="TextBox 204"/>
            <p:cNvSpPr txBox="1"/>
            <p:nvPr/>
          </p:nvSpPr>
          <p:spPr>
            <a:xfrm>
              <a:off x="4953000" y="1524001"/>
              <a:ext cx="990600" cy="497627"/>
            </a:xfrm>
            <a:prstGeom prst="rect">
              <a:avLst/>
            </a:prstGeom>
            <a:noFill/>
          </p:spPr>
          <p:txBody>
            <a:bodyPr wrap="square" rtlCol="0">
              <a:spAutoFit/>
            </a:bodyPr>
            <a:lstStyle/>
            <a:p>
              <a:pPr algn="ctr"/>
              <a:r>
                <a:rPr lang="en-US" sz="1300" b="1" dirty="0" smtClean="0">
                  <a:solidFill>
                    <a:schemeClr val="tx2">
                      <a:lumMod val="75000"/>
                    </a:schemeClr>
                  </a:solidFill>
                </a:rPr>
                <a:t>User</a:t>
              </a:r>
            </a:p>
            <a:p>
              <a:pPr algn="ctr"/>
              <a:r>
                <a:rPr lang="en-US" sz="1300" b="1" dirty="0" smtClean="0">
                  <a:solidFill>
                    <a:schemeClr val="tx2">
                      <a:lumMod val="75000"/>
                    </a:schemeClr>
                  </a:solidFill>
                </a:rPr>
                <a:t>Program</a:t>
              </a:r>
              <a:endParaRPr lang="en-US" sz="1300" b="1" dirty="0">
                <a:solidFill>
                  <a:schemeClr val="tx2">
                    <a:lumMod val="75000"/>
                  </a:schemeClr>
                </a:solidFill>
              </a:endParaRPr>
            </a:p>
          </p:txBody>
        </p:sp>
        <p:sp>
          <p:nvSpPr>
            <p:cNvPr id="206" name="TextBox 205"/>
            <p:cNvSpPr txBox="1"/>
            <p:nvPr/>
          </p:nvSpPr>
          <p:spPr>
            <a:xfrm>
              <a:off x="1447800" y="762000"/>
              <a:ext cx="4495800" cy="311017"/>
            </a:xfrm>
            <a:prstGeom prst="rect">
              <a:avLst/>
            </a:prstGeom>
            <a:noFill/>
          </p:spPr>
          <p:txBody>
            <a:bodyPr wrap="square" rtlCol="0">
              <a:spAutoFit/>
            </a:bodyPr>
            <a:lstStyle/>
            <a:p>
              <a:pPr algn="ctr"/>
              <a:r>
                <a:rPr lang="en-US" sz="1400" b="1" dirty="0" smtClean="0">
                  <a:solidFill>
                    <a:schemeClr val="tx2">
                      <a:lumMod val="75000"/>
                    </a:schemeClr>
                  </a:solidFill>
                </a:rPr>
                <a:t>Pub/Sub Broker Network</a:t>
              </a:r>
              <a:endParaRPr lang="en-US" sz="1400" b="1" dirty="0">
                <a:solidFill>
                  <a:schemeClr val="tx2">
                    <a:lumMod val="75000"/>
                  </a:schemeClr>
                </a:solidFill>
              </a:endParaRPr>
            </a:p>
          </p:txBody>
        </p:sp>
        <p:sp>
          <p:nvSpPr>
            <p:cNvPr id="207" name="Rounded Rectangle 206"/>
            <p:cNvSpPr/>
            <p:nvPr/>
          </p:nvSpPr>
          <p:spPr>
            <a:xfrm>
              <a:off x="26670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208" name="Rectangle 207"/>
            <p:cNvSpPr/>
            <p:nvPr/>
          </p:nvSpPr>
          <p:spPr>
            <a:xfrm>
              <a:off x="30480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cxnSp>
          <p:nvCxnSpPr>
            <p:cNvPr id="209" name="Straight Connector 208"/>
            <p:cNvCxnSpPr/>
            <p:nvPr/>
          </p:nvCxnSpPr>
          <p:spPr>
            <a:xfrm rot="5400000">
              <a:off x="3276600" y="2971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26677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28963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038600" y="2743201"/>
              <a:ext cx="1296581" cy="311017"/>
            </a:xfrm>
            <a:prstGeom prst="rect">
              <a:avLst/>
            </a:prstGeom>
            <a:noFill/>
          </p:spPr>
          <p:txBody>
            <a:bodyPr wrap="none" rtlCol="0">
              <a:spAutoFit/>
            </a:bodyPr>
            <a:lstStyle/>
            <a:p>
              <a:r>
                <a:rPr lang="en-US" sz="1400" b="1" dirty="0" smtClean="0">
                  <a:solidFill>
                    <a:schemeClr val="tx2">
                      <a:lumMod val="75000"/>
                    </a:schemeClr>
                  </a:solidFill>
                </a:rPr>
                <a:t>File System</a:t>
              </a:r>
              <a:endParaRPr lang="en-US" sz="1400" b="1" dirty="0">
                <a:solidFill>
                  <a:schemeClr val="tx2">
                    <a:lumMod val="75000"/>
                  </a:schemeClr>
                </a:solidFill>
              </a:endParaRPr>
            </a:p>
          </p:txBody>
        </p:sp>
        <p:cxnSp>
          <p:nvCxnSpPr>
            <p:cNvPr id="213" name="Straight Arrow Connector 212"/>
            <p:cNvCxnSpPr/>
            <p:nvPr/>
          </p:nvCxnSpPr>
          <p:spPr>
            <a:xfrm rot="5400000">
              <a:off x="1639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4" name="Straight Arrow Connector 213"/>
            <p:cNvCxnSpPr/>
            <p:nvPr/>
          </p:nvCxnSpPr>
          <p:spPr>
            <a:xfrm rot="5400000">
              <a:off x="30106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5" name="Straight Arrow Connector 214"/>
            <p:cNvCxnSpPr/>
            <p:nvPr/>
          </p:nvCxnSpPr>
          <p:spPr>
            <a:xfrm rot="5400000">
              <a:off x="4306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6" name="Straight Arrow Connector 215"/>
            <p:cNvCxnSpPr/>
            <p:nvPr/>
          </p:nvCxnSpPr>
          <p:spPr>
            <a:xfrm rot="5400000">
              <a:off x="52204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7" name="Up-Down Arrow 216"/>
            <p:cNvSpPr/>
            <p:nvPr/>
          </p:nvSpPr>
          <p:spPr>
            <a:xfrm>
              <a:off x="18288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8" name="Up-Down Arrow 217"/>
            <p:cNvSpPr/>
            <p:nvPr/>
          </p:nvSpPr>
          <p:spPr>
            <a:xfrm>
              <a:off x="31242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9" name="Up-Down Arrow 218"/>
            <p:cNvSpPr/>
            <p:nvPr/>
          </p:nvSpPr>
          <p:spPr>
            <a:xfrm>
              <a:off x="5334000" y="2209800"/>
              <a:ext cx="152400" cy="5334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0" name="Hexagon 219"/>
            <p:cNvSpPr/>
            <p:nvPr/>
          </p:nvSpPr>
          <p:spPr>
            <a:xfrm>
              <a:off x="1447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1" name="Oval 220"/>
            <p:cNvSpPr/>
            <p:nvPr/>
          </p:nvSpPr>
          <p:spPr>
            <a:xfrm>
              <a:off x="14478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2" name="Hexagon 221"/>
            <p:cNvSpPr/>
            <p:nvPr/>
          </p:nvSpPr>
          <p:spPr>
            <a:xfrm>
              <a:off x="20574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3" name="Oval 222"/>
            <p:cNvSpPr/>
            <p:nvPr/>
          </p:nvSpPr>
          <p:spPr>
            <a:xfrm>
              <a:off x="21336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4" name="Hexagon 223"/>
            <p:cNvSpPr/>
            <p:nvPr/>
          </p:nvSpPr>
          <p:spPr>
            <a:xfrm>
              <a:off x="27432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5" name="Oval 224"/>
            <p:cNvSpPr/>
            <p:nvPr/>
          </p:nvSpPr>
          <p:spPr>
            <a:xfrm>
              <a:off x="27432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6" name="Hexagon 225"/>
            <p:cNvSpPr/>
            <p:nvPr/>
          </p:nvSpPr>
          <p:spPr>
            <a:xfrm>
              <a:off x="3352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7" name="Oval 226"/>
            <p:cNvSpPr/>
            <p:nvPr/>
          </p:nvSpPr>
          <p:spPr>
            <a:xfrm>
              <a:off x="34290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8" name="Flowchart: Connector 227"/>
            <p:cNvSpPr/>
            <p:nvPr/>
          </p:nvSpPr>
          <p:spPr>
            <a:xfrm>
              <a:off x="18288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9" name="Flowchart: Connector 228"/>
            <p:cNvSpPr/>
            <p:nvPr/>
          </p:nvSpPr>
          <p:spPr>
            <a:xfrm>
              <a:off x="19050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0" name="Flowchart: Connector 229"/>
            <p:cNvSpPr/>
            <p:nvPr/>
          </p:nvSpPr>
          <p:spPr>
            <a:xfrm>
              <a:off x="18288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1" name="Flowchart: Connector 230"/>
            <p:cNvSpPr/>
            <p:nvPr/>
          </p:nvSpPr>
          <p:spPr>
            <a:xfrm>
              <a:off x="19050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 name="Group 108"/>
            <p:cNvGrpSpPr/>
            <p:nvPr/>
          </p:nvGrpSpPr>
          <p:grpSpPr>
            <a:xfrm>
              <a:off x="2514600" y="1981200"/>
              <a:ext cx="121919" cy="45719"/>
              <a:chOff x="3200400" y="3352800"/>
              <a:chExt cx="121919" cy="45719"/>
            </a:xfrm>
          </p:grpSpPr>
          <p:sp>
            <p:nvSpPr>
              <p:cNvPr id="243" name="Flowchart: Connector 43"/>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4" name="Flowchart: Connector 44"/>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5" name="Group 45"/>
            <p:cNvGrpSpPr/>
            <p:nvPr/>
          </p:nvGrpSpPr>
          <p:grpSpPr>
            <a:xfrm>
              <a:off x="3124200" y="1905000"/>
              <a:ext cx="121919" cy="45719"/>
              <a:chOff x="3200400" y="3352800"/>
              <a:chExt cx="121919" cy="45719"/>
            </a:xfrm>
          </p:grpSpPr>
          <p:sp>
            <p:nvSpPr>
              <p:cNvPr id="241" name="Flowchart: Connector 240"/>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2" name="Flowchart: Connector 241"/>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6" name="Group 48"/>
            <p:cNvGrpSpPr/>
            <p:nvPr/>
          </p:nvGrpSpPr>
          <p:grpSpPr>
            <a:xfrm>
              <a:off x="3124200" y="2209800"/>
              <a:ext cx="121919" cy="45719"/>
              <a:chOff x="3200400" y="3352800"/>
              <a:chExt cx="121919" cy="45719"/>
            </a:xfrm>
          </p:grpSpPr>
          <p:sp>
            <p:nvSpPr>
              <p:cNvPr id="239" name="Flowchart: Connector 238"/>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0" name="Flowchart: Connector 239"/>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7" name="Group 51"/>
            <p:cNvGrpSpPr/>
            <p:nvPr/>
          </p:nvGrpSpPr>
          <p:grpSpPr>
            <a:xfrm>
              <a:off x="3200400" y="2971800"/>
              <a:ext cx="121919" cy="45719"/>
              <a:chOff x="3200400" y="3352800"/>
              <a:chExt cx="121919" cy="45719"/>
            </a:xfrm>
          </p:grpSpPr>
          <p:sp>
            <p:nvSpPr>
              <p:cNvPr id="237" name="Flowchart: Connector 236"/>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8" name="Flowchart: Connector 237"/>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36" name="TextBox 235"/>
            <p:cNvSpPr txBox="1"/>
            <p:nvPr/>
          </p:nvSpPr>
          <p:spPr>
            <a:xfrm>
              <a:off x="1828801" y="1219201"/>
              <a:ext cx="1591458" cy="311017"/>
            </a:xfrm>
            <a:prstGeom prst="rect">
              <a:avLst/>
            </a:prstGeom>
            <a:noFill/>
          </p:spPr>
          <p:txBody>
            <a:bodyPr wrap="none" rtlCol="0">
              <a:spAutoFit/>
            </a:bodyPr>
            <a:lstStyle/>
            <a:p>
              <a:r>
                <a:rPr lang="en-US" sz="1400" b="1" dirty="0" smtClean="0"/>
                <a:t>Worker Nodes</a:t>
              </a:r>
              <a:endParaRPr lang="en-US" sz="1400" b="1" dirty="0"/>
            </a:p>
          </p:txBody>
        </p:sp>
      </p:grpSp>
      <p:sp>
        <p:nvSpPr>
          <p:cNvPr id="245" name="Hexagon 244"/>
          <p:cNvSpPr/>
          <p:nvPr/>
        </p:nvSpPr>
        <p:spPr>
          <a:xfrm>
            <a:off x="4029074" y="9652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46" name="Oval 245"/>
          <p:cNvSpPr/>
          <p:nvPr/>
        </p:nvSpPr>
        <p:spPr>
          <a:xfrm>
            <a:off x="4029074" y="13462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47" name="Up-Down Arrow 246"/>
          <p:cNvSpPr/>
          <p:nvPr/>
        </p:nvSpPr>
        <p:spPr>
          <a:xfrm>
            <a:off x="4105274" y="2184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1400" b="1" dirty="0"/>
          </a:p>
        </p:txBody>
      </p:sp>
      <p:sp>
        <p:nvSpPr>
          <p:cNvPr id="248" name="Rectangle 247"/>
          <p:cNvSpPr/>
          <p:nvPr/>
        </p:nvSpPr>
        <p:spPr>
          <a:xfrm>
            <a:off x="4029074" y="18034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bg1"/>
                </a:solidFill>
              </a:rPr>
              <a:t>D</a:t>
            </a:r>
            <a:endParaRPr lang="en-US" sz="1400" b="1" dirty="0">
              <a:solidFill>
                <a:schemeClr val="bg1"/>
              </a:solidFill>
            </a:endParaRPr>
          </a:p>
        </p:txBody>
      </p:sp>
      <p:sp>
        <p:nvSpPr>
          <p:cNvPr id="249" name="TextBox 248"/>
          <p:cNvSpPr txBox="1"/>
          <p:nvPr/>
        </p:nvSpPr>
        <p:spPr>
          <a:xfrm>
            <a:off x="4333875" y="889000"/>
            <a:ext cx="1118501" cy="307773"/>
          </a:xfrm>
          <a:prstGeom prst="rect">
            <a:avLst/>
          </a:prstGeom>
          <a:noFill/>
        </p:spPr>
        <p:txBody>
          <a:bodyPr wrap="none" lIns="91435" tIns="45718" rIns="91435" bIns="45718" rtlCol="0">
            <a:spAutoFit/>
          </a:bodyPr>
          <a:lstStyle/>
          <a:p>
            <a:r>
              <a:rPr lang="en-US" sz="1400" b="1" dirty="0" smtClean="0"/>
              <a:t>Map Worker</a:t>
            </a:r>
            <a:endParaRPr lang="en-US" sz="1400" b="1" dirty="0"/>
          </a:p>
        </p:txBody>
      </p:sp>
      <p:sp>
        <p:nvSpPr>
          <p:cNvPr id="250" name="TextBox 249"/>
          <p:cNvSpPr txBox="1"/>
          <p:nvPr/>
        </p:nvSpPr>
        <p:spPr>
          <a:xfrm>
            <a:off x="4333875" y="1270000"/>
            <a:ext cx="1322660" cy="307773"/>
          </a:xfrm>
          <a:prstGeom prst="rect">
            <a:avLst/>
          </a:prstGeom>
          <a:noFill/>
        </p:spPr>
        <p:txBody>
          <a:bodyPr wrap="none" lIns="91435" tIns="45718" rIns="91435" bIns="45718" rtlCol="0">
            <a:spAutoFit/>
          </a:bodyPr>
          <a:lstStyle/>
          <a:p>
            <a:r>
              <a:rPr lang="en-US" sz="1400" b="1" dirty="0" smtClean="0"/>
              <a:t>Reduce Worker</a:t>
            </a:r>
            <a:endParaRPr lang="en-US" sz="1400" b="1" dirty="0"/>
          </a:p>
        </p:txBody>
      </p:sp>
      <p:sp>
        <p:nvSpPr>
          <p:cNvPr id="251" name="TextBox 250"/>
          <p:cNvSpPr txBox="1"/>
          <p:nvPr/>
        </p:nvSpPr>
        <p:spPr>
          <a:xfrm>
            <a:off x="4333875" y="1727200"/>
            <a:ext cx="1072719" cy="307773"/>
          </a:xfrm>
          <a:prstGeom prst="rect">
            <a:avLst/>
          </a:prstGeom>
          <a:noFill/>
        </p:spPr>
        <p:txBody>
          <a:bodyPr wrap="none" lIns="91435" tIns="45718" rIns="91435" bIns="45718" rtlCol="0">
            <a:spAutoFit/>
          </a:bodyPr>
          <a:lstStyle/>
          <a:p>
            <a:r>
              <a:rPr lang="en-US" sz="1400" b="1" dirty="0" smtClean="0"/>
              <a:t>MRDeamon</a:t>
            </a:r>
            <a:endParaRPr lang="en-US" sz="1400" b="1" dirty="0"/>
          </a:p>
        </p:txBody>
      </p:sp>
      <p:sp>
        <p:nvSpPr>
          <p:cNvPr id="252" name="TextBox 251"/>
          <p:cNvSpPr txBox="1"/>
          <p:nvPr/>
        </p:nvSpPr>
        <p:spPr>
          <a:xfrm>
            <a:off x="4333875" y="2108200"/>
            <a:ext cx="1441090" cy="307773"/>
          </a:xfrm>
          <a:prstGeom prst="rect">
            <a:avLst/>
          </a:prstGeom>
          <a:noFill/>
        </p:spPr>
        <p:txBody>
          <a:bodyPr wrap="none" lIns="91435" tIns="45718" rIns="91435" bIns="45718" rtlCol="0">
            <a:spAutoFit/>
          </a:bodyPr>
          <a:lstStyle/>
          <a:p>
            <a:r>
              <a:rPr lang="en-US" sz="1400" b="1" dirty="0" smtClean="0"/>
              <a:t>Data Read/Write</a:t>
            </a:r>
            <a:endParaRPr lang="en-US" sz="1400" b="1" dirty="0"/>
          </a:p>
        </p:txBody>
      </p:sp>
      <p:cxnSp>
        <p:nvCxnSpPr>
          <p:cNvPr id="253" name="Straight Arrow Connector 252"/>
          <p:cNvCxnSpPr/>
          <p:nvPr/>
        </p:nvCxnSpPr>
        <p:spPr>
          <a:xfrm rot="5400000">
            <a:off x="4029868" y="2793207"/>
            <a:ext cx="3048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54" name="TextBox 253"/>
          <p:cNvSpPr txBox="1"/>
          <p:nvPr/>
        </p:nvSpPr>
        <p:spPr>
          <a:xfrm>
            <a:off x="4333875" y="2565400"/>
            <a:ext cx="1364979" cy="307773"/>
          </a:xfrm>
          <a:prstGeom prst="rect">
            <a:avLst/>
          </a:prstGeom>
          <a:noFill/>
        </p:spPr>
        <p:txBody>
          <a:bodyPr wrap="none" lIns="91435" tIns="45718" rIns="91435" bIns="45718" rtlCol="0">
            <a:spAutoFit/>
          </a:bodyPr>
          <a:lstStyle/>
          <a:p>
            <a:r>
              <a:rPr lang="en-US" sz="1400" b="1" dirty="0" smtClean="0"/>
              <a:t>Communication</a:t>
            </a:r>
            <a:endParaRPr lang="en-US" sz="1400" b="1" dirty="0"/>
          </a:p>
        </p:txBody>
      </p:sp>
      <p:grpSp>
        <p:nvGrpSpPr>
          <p:cNvPr id="8" name="Group 148"/>
          <p:cNvGrpSpPr/>
          <p:nvPr/>
        </p:nvGrpSpPr>
        <p:grpSpPr>
          <a:xfrm>
            <a:off x="4648200" y="3598954"/>
            <a:ext cx="4191000" cy="2954245"/>
            <a:chOff x="1807721" y="808977"/>
            <a:chExt cx="4648200" cy="3370355"/>
          </a:xfrm>
        </p:grpSpPr>
        <p:grpSp>
          <p:nvGrpSpPr>
            <p:cNvPr id="9" name="Group 26"/>
            <p:cNvGrpSpPr/>
            <p:nvPr/>
          </p:nvGrpSpPr>
          <p:grpSpPr>
            <a:xfrm>
              <a:off x="2743200" y="808977"/>
              <a:ext cx="3712721" cy="3094411"/>
              <a:chOff x="304800" y="1694153"/>
              <a:chExt cx="3712721" cy="3094411"/>
            </a:xfrm>
          </p:grpSpPr>
          <p:sp>
            <p:nvSpPr>
              <p:cNvPr id="159" name="Arc 158"/>
              <p:cNvSpPr/>
              <p:nvPr/>
            </p:nvSpPr>
            <p:spPr>
              <a:xfrm rot="3177236">
                <a:off x="1648167" y="2620252"/>
                <a:ext cx="2942011" cy="1394613"/>
              </a:xfrm>
              <a:prstGeom prst="arc">
                <a:avLst>
                  <a:gd name="adj1" fmla="val 9813537"/>
                  <a:gd name="adj2" fmla="val 1099694"/>
                </a:avLst>
              </a:prstGeom>
              <a:ln w="508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60" name="TextBox 159"/>
              <p:cNvSpPr txBox="1"/>
              <p:nvPr/>
            </p:nvSpPr>
            <p:spPr>
              <a:xfrm>
                <a:off x="664721" y="3323575"/>
                <a:ext cx="2590800" cy="3500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Reduce (Key, List&lt;Value&gt;) </a:t>
                </a:r>
              </a:p>
            </p:txBody>
          </p:sp>
          <p:sp>
            <p:nvSpPr>
              <p:cNvPr id="161" name="TextBox 160"/>
              <p:cNvSpPr txBox="1"/>
              <p:nvPr/>
            </p:nvSpPr>
            <p:spPr>
              <a:xfrm>
                <a:off x="2264921" y="1694153"/>
                <a:ext cx="882047" cy="360424"/>
              </a:xfrm>
              <a:prstGeom prst="rect">
                <a:avLst/>
              </a:prstGeom>
              <a:noFill/>
            </p:spPr>
            <p:txBody>
              <a:bodyPr wrap="none" rtlCol="0">
                <a:spAutoFit/>
              </a:bodyPr>
              <a:lstStyle/>
              <a:p>
                <a:r>
                  <a:rPr lang="en-US" sz="1400" b="1" dirty="0" smtClean="0">
                    <a:solidFill>
                      <a:srgbClr val="C00000"/>
                    </a:solidFill>
                  </a:rPr>
                  <a:t>Iterate</a:t>
                </a:r>
                <a:endParaRPr lang="en-US" sz="1400" b="1" dirty="0">
                  <a:solidFill>
                    <a:srgbClr val="C00000"/>
                  </a:solidFill>
                </a:endParaRPr>
              </a:p>
            </p:txBody>
          </p:sp>
          <p:cxnSp>
            <p:nvCxnSpPr>
              <p:cNvPr id="162" name="Straight Arrow Connector 161"/>
              <p:cNvCxnSpPr/>
              <p:nvPr/>
            </p:nvCxnSpPr>
            <p:spPr>
              <a:xfrm rot="16200000" flipH="1">
                <a:off x="1296194" y="2972594"/>
                <a:ext cx="381000" cy="379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04800" y="2667000"/>
                <a:ext cx="1916468" cy="36042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b="1" dirty="0" smtClean="0">
                    <a:solidFill>
                      <a:schemeClr val="tx1"/>
                    </a:solidFill>
                    <a:cs typeface="Courier New" pitchFamily="49" charset="0"/>
                  </a:rPr>
                  <a:t>Map(Key, Value)  </a:t>
                </a:r>
              </a:p>
            </p:txBody>
          </p:sp>
          <p:sp>
            <p:nvSpPr>
              <p:cNvPr id="164" name="TextBox 163"/>
              <p:cNvSpPr txBox="1"/>
              <p:nvPr/>
            </p:nvSpPr>
            <p:spPr>
              <a:xfrm>
                <a:off x="1198120" y="4009377"/>
                <a:ext cx="2743199" cy="35966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Combine (Key, List&lt;Value&gt;)</a:t>
                </a:r>
                <a:endParaRPr lang="en-US" sz="1400" b="1" dirty="0">
                  <a:solidFill>
                    <a:schemeClr val="tx1"/>
                  </a:solidFill>
                  <a:latin typeface="+mj-lt"/>
                  <a:cs typeface="Courier New" pitchFamily="49" charset="0"/>
                </a:endParaRPr>
              </a:p>
            </p:txBody>
          </p:sp>
          <p:sp>
            <p:nvSpPr>
              <p:cNvPr id="165" name="Oval 164"/>
              <p:cNvSpPr/>
              <p:nvPr/>
            </p:nvSpPr>
            <p:spPr>
              <a:xfrm>
                <a:off x="2666999" y="2180576"/>
                <a:ext cx="1350522" cy="762000"/>
              </a:xfrm>
              <a:prstGeom prst="ellipse">
                <a:avLst/>
              </a:prstGeom>
              <a:ln w="254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User Program</a:t>
                </a:r>
                <a:endParaRPr lang="en-US" sz="1400" b="1" dirty="0"/>
              </a:p>
            </p:txBody>
          </p:sp>
          <p:cxnSp>
            <p:nvCxnSpPr>
              <p:cNvPr id="166" name="Straight Arrow Connector 165"/>
              <p:cNvCxnSpPr/>
              <p:nvPr/>
            </p:nvCxnSpPr>
            <p:spPr>
              <a:xfrm rot="16200000" flipH="1">
                <a:off x="1883921" y="3704576"/>
                <a:ext cx="3048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4550921" y="3810000"/>
              <a:ext cx="990600"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Close()</a:t>
              </a:r>
              <a:endParaRPr lang="en-US" sz="1400" b="1" dirty="0">
                <a:solidFill>
                  <a:schemeClr val="tx1"/>
                </a:solidFill>
                <a:latin typeface="+mj-lt"/>
                <a:cs typeface="Courier New" pitchFamily="49" charset="0"/>
              </a:endParaRPr>
            </a:p>
          </p:txBody>
        </p:sp>
        <p:sp>
          <p:nvSpPr>
            <p:cNvPr id="152" name="TextBox 151"/>
            <p:cNvSpPr txBox="1"/>
            <p:nvPr/>
          </p:nvSpPr>
          <p:spPr>
            <a:xfrm>
              <a:off x="3026922" y="1066801"/>
              <a:ext cx="1295400" cy="3511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Configure()</a:t>
              </a:r>
              <a:endParaRPr lang="en-US" sz="1400" b="1" dirty="0">
                <a:solidFill>
                  <a:schemeClr val="tx1"/>
                </a:solidFill>
                <a:latin typeface="+mj-lt"/>
                <a:cs typeface="Courier New" pitchFamily="49" charset="0"/>
              </a:endParaRPr>
            </a:p>
          </p:txBody>
        </p:sp>
        <p:cxnSp>
          <p:nvCxnSpPr>
            <p:cNvPr id="153" name="Straight Arrow Connector 152"/>
            <p:cNvCxnSpPr>
              <a:stCxn id="152" idx="2"/>
            </p:cNvCxnSpPr>
            <p:nvPr/>
          </p:nvCxnSpPr>
          <p:spPr>
            <a:xfrm rot="5400000">
              <a:off x="3489272" y="1596474"/>
              <a:ext cx="363895" cy="6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4762479" y="3674642"/>
              <a:ext cx="345692" cy="68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5" name="Left Arrow Callout 154"/>
            <p:cNvSpPr/>
            <p:nvPr/>
          </p:nvSpPr>
          <p:spPr>
            <a:xfrm flipH="1">
              <a:off x="1807721" y="990600"/>
              <a:ext cx="1143000" cy="533400"/>
            </a:xfrm>
            <a:prstGeom prst="leftArrowCallout">
              <a:avLst>
                <a:gd name="adj1" fmla="val 25000"/>
                <a:gd name="adj2" fmla="val 25000"/>
                <a:gd name="adj3" fmla="val 25000"/>
                <a:gd name="adj4" fmla="val 795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solidFill>
                </a:rPr>
                <a:t>Static</a:t>
              </a:r>
            </a:p>
            <a:p>
              <a:pPr algn="ctr"/>
              <a:r>
                <a:rPr lang="en-US" sz="1400" b="1" dirty="0" smtClean="0">
                  <a:solidFill>
                    <a:schemeClr val="tx1"/>
                  </a:solidFill>
                </a:rPr>
                <a:t>data</a:t>
              </a:r>
            </a:p>
          </p:txBody>
        </p:sp>
        <p:sp>
          <p:nvSpPr>
            <p:cNvPr id="156" name="Left Arrow Callout 155"/>
            <p:cNvSpPr/>
            <p:nvPr/>
          </p:nvSpPr>
          <p:spPr>
            <a:xfrm flipH="1">
              <a:off x="1828800" y="2256777"/>
              <a:ext cx="1143000" cy="533400"/>
            </a:xfrm>
            <a:prstGeom prst="leftArrowCallout">
              <a:avLst>
                <a:gd name="adj1" fmla="val 25000"/>
                <a:gd name="adj2" fmla="val 25000"/>
                <a:gd name="adj3" fmla="val 25000"/>
                <a:gd name="adj4" fmla="val 807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b="1" dirty="0" smtClean="0">
                  <a:solidFill>
                    <a:schemeClr val="tx1"/>
                  </a:solidFill>
                </a:rPr>
                <a:t>δ</a:t>
              </a:r>
              <a:r>
                <a:rPr lang="en-US" sz="1400" b="1" dirty="0" smtClean="0">
                  <a:solidFill>
                    <a:schemeClr val="tx1"/>
                  </a:solidFill>
                </a:rPr>
                <a:t> flow</a:t>
              </a:r>
            </a:p>
          </p:txBody>
        </p:sp>
        <p:cxnSp>
          <p:nvCxnSpPr>
            <p:cNvPr id="157" name="Straight Arrow Connector 156"/>
            <p:cNvCxnSpPr>
              <a:stCxn id="156" idx="1"/>
            </p:cNvCxnSpPr>
            <p:nvPr/>
          </p:nvCxnSpPr>
          <p:spPr>
            <a:xfrm flipV="1">
              <a:off x="2971800" y="2256777"/>
              <a:ext cx="9144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6" idx="1"/>
            </p:cNvCxnSpPr>
            <p:nvPr/>
          </p:nvCxnSpPr>
          <p:spPr>
            <a:xfrm>
              <a:off x="2971800" y="2523477"/>
              <a:ext cx="1371600" cy="448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67" name="Picture 3"/>
          <p:cNvPicPr>
            <a:picLocks noChangeAspect="1" noChangeArrowheads="1"/>
          </p:cNvPicPr>
          <p:nvPr/>
        </p:nvPicPr>
        <p:blipFill>
          <a:blip r:embed="rId3" cstate="print"/>
          <a:srcRect/>
          <a:stretch>
            <a:fillRect/>
          </a:stretch>
        </p:blipFill>
        <p:spPr bwMode="auto">
          <a:xfrm>
            <a:off x="381000" y="3505200"/>
            <a:ext cx="3962400" cy="2733798"/>
          </a:xfrm>
          <a:prstGeom prst="rect">
            <a:avLst/>
          </a:prstGeom>
          <a:noFill/>
          <a:ln w="12700">
            <a:solidFill>
              <a:schemeClr val="tx2">
                <a:lumMod val="50000"/>
              </a:schemeClr>
            </a:solidFill>
            <a:miter lim="800000"/>
            <a:headEnd/>
            <a:tailEnd/>
          </a:ln>
          <a:effectLst/>
        </p:spPr>
      </p:pic>
      <p:sp>
        <p:nvSpPr>
          <p:cNvPr id="168" name="TextBox 167"/>
          <p:cNvSpPr txBox="1"/>
          <p:nvPr/>
        </p:nvSpPr>
        <p:spPr>
          <a:xfrm>
            <a:off x="304800" y="6257835"/>
            <a:ext cx="4038600" cy="523220"/>
          </a:xfrm>
          <a:prstGeom prst="rect">
            <a:avLst/>
          </a:prstGeom>
          <a:noFill/>
        </p:spPr>
        <p:txBody>
          <a:bodyPr wrap="square" rtlCol="0">
            <a:spAutoFit/>
          </a:bodyPr>
          <a:lstStyle/>
          <a:p>
            <a:pPr algn="ctr"/>
            <a:r>
              <a:rPr lang="en-US" sz="1400" b="1" dirty="0" smtClean="0"/>
              <a:t>Different synchronization and intercommunication mechanisms used by the parallel runtimes</a:t>
            </a:r>
            <a:endParaRPr lang="en-US" sz="1400" b="1" dirty="0"/>
          </a:p>
        </p:txBody>
      </p:sp>
      <p:pic>
        <p:nvPicPr>
          <p:cNvPr id="1026" name="Picture 2" descr="D:\academic\phd\Publications\MapReduce++\logo.png"/>
          <p:cNvPicPr>
            <a:picLocks noChangeAspect="1" noChangeArrowheads="1"/>
          </p:cNvPicPr>
          <p:nvPr/>
        </p:nvPicPr>
        <p:blipFill>
          <a:blip r:embed="rId4" cstate="print"/>
          <a:srcRect/>
          <a:stretch>
            <a:fillRect/>
          </a:stretch>
        </p:blipFill>
        <p:spPr bwMode="auto">
          <a:xfrm>
            <a:off x="7010400" y="152400"/>
            <a:ext cx="501094" cy="6096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Twister New Release</a:t>
            </a:r>
            <a:endParaRPr lang="en-US" dirty="0"/>
          </a:p>
        </p:txBody>
      </p:sp>
      <p:pic>
        <p:nvPicPr>
          <p:cNvPr id="4" name="Picture 3" descr="twister.png"/>
          <p:cNvPicPr>
            <a:picLocks noChangeAspect="1"/>
          </p:cNvPicPr>
          <p:nvPr/>
        </p:nvPicPr>
        <p:blipFill>
          <a:blip r:embed="rId3" cstate="print"/>
          <a:stretch>
            <a:fillRect/>
          </a:stretch>
        </p:blipFill>
        <p:spPr>
          <a:xfrm>
            <a:off x="0" y="1371600"/>
            <a:ext cx="9144000" cy="51054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normAutofit/>
          </a:bodyPr>
          <a:lstStyle/>
          <a:p>
            <a:r>
              <a:rPr lang="en-US" sz="3600" b="1" dirty="0" smtClean="0">
                <a:solidFill>
                  <a:schemeClr val="tx2">
                    <a:lumMod val="75000"/>
                  </a:schemeClr>
                </a:solidFill>
              </a:rPr>
              <a:t>Iterative Computations</a:t>
            </a:r>
            <a:endParaRPr lang="en-US" sz="3600" b="1" dirty="0">
              <a:solidFill>
                <a:schemeClr val="tx2">
                  <a:lumMod val="75000"/>
                </a:schemeClr>
              </a:solidFill>
            </a:endParaRPr>
          </a:p>
        </p:txBody>
      </p:sp>
      <p:pic>
        <p:nvPicPr>
          <p:cNvPr id="4" name="Picture 2" descr="D:\Academic\Ph.D\eScience2008\images\eps\kmeans_color.png"/>
          <p:cNvPicPr>
            <a:picLocks noChangeAspect="1" noChangeArrowheads="1"/>
          </p:cNvPicPr>
          <p:nvPr/>
        </p:nvPicPr>
        <p:blipFill>
          <a:blip r:embed="rId3" cstate="print"/>
          <a:srcRect/>
          <a:stretch>
            <a:fillRect/>
          </a:stretch>
        </p:blipFill>
        <p:spPr bwMode="auto">
          <a:xfrm>
            <a:off x="1371600" y="762000"/>
            <a:ext cx="3405613" cy="2844509"/>
          </a:xfrm>
          <a:prstGeom prst="rect">
            <a:avLst/>
          </a:prstGeom>
          <a:noFill/>
        </p:spPr>
      </p:pic>
      <p:pic>
        <p:nvPicPr>
          <p:cNvPr id="40965" name="Picture 5" descr="D:\academic\phd\Publications\CloudComp09\figures\matrix.png"/>
          <p:cNvPicPr>
            <a:picLocks noChangeAspect="1" noChangeArrowheads="1"/>
          </p:cNvPicPr>
          <p:nvPr/>
        </p:nvPicPr>
        <p:blipFill>
          <a:blip r:embed="rId4" cstate="print"/>
          <a:srcRect/>
          <a:stretch>
            <a:fillRect/>
          </a:stretch>
        </p:blipFill>
        <p:spPr bwMode="auto">
          <a:xfrm>
            <a:off x="6705600" y="685800"/>
            <a:ext cx="2286000" cy="2843349"/>
          </a:xfrm>
          <a:prstGeom prst="rect">
            <a:avLst/>
          </a:prstGeom>
          <a:noFill/>
        </p:spPr>
      </p:pic>
      <p:sp>
        <p:nvSpPr>
          <p:cNvPr id="11" name="Right Arrow Callout 10"/>
          <p:cNvSpPr/>
          <p:nvPr/>
        </p:nvSpPr>
        <p:spPr>
          <a:xfrm>
            <a:off x="152400" y="1447800"/>
            <a:ext cx="13716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K-means</a:t>
            </a:r>
          </a:p>
          <a:p>
            <a:pPr algn="ctr"/>
            <a:endParaRPr lang="en-US" dirty="0"/>
          </a:p>
        </p:txBody>
      </p:sp>
      <p:sp>
        <p:nvSpPr>
          <p:cNvPr id="12" name="Right Arrow Callout 11"/>
          <p:cNvSpPr/>
          <p:nvPr/>
        </p:nvSpPr>
        <p:spPr>
          <a:xfrm>
            <a:off x="4876800" y="1447800"/>
            <a:ext cx="20574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Matrix Multiplication</a:t>
            </a:r>
          </a:p>
          <a:p>
            <a:pPr algn="ctr"/>
            <a:endParaRPr lang="en-US" dirty="0"/>
          </a:p>
        </p:txBody>
      </p:sp>
      <p:sp>
        <p:nvSpPr>
          <p:cNvPr id="9" name="TextBox 8"/>
          <p:cNvSpPr txBox="1"/>
          <p:nvPr/>
        </p:nvSpPr>
        <p:spPr>
          <a:xfrm>
            <a:off x="152400" y="3581400"/>
            <a:ext cx="2559547" cy="369332"/>
          </a:xfrm>
          <a:prstGeom prst="rect">
            <a:avLst/>
          </a:prstGeom>
          <a:noFill/>
        </p:spPr>
        <p:txBody>
          <a:bodyPr wrap="none" rtlCol="0">
            <a:spAutoFit/>
          </a:bodyPr>
          <a:lstStyle/>
          <a:p>
            <a:r>
              <a:rPr lang="en-US" b="1" dirty="0" smtClean="0"/>
              <a:t>Performance of K-Means</a:t>
            </a:r>
            <a:endParaRPr lang="en-US" b="1" dirty="0"/>
          </a:p>
        </p:txBody>
      </p:sp>
      <p:sp>
        <p:nvSpPr>
          <p:cNvPr id="10" name="TextBox 9"/>
          <p:cNvSpPr txBox="1"/>
          <p:nvPr/>
        </p:nvSpPr>
        <p:spPr>
          <a:xfrm>
            <a:off x="4648200" y="3581400"/>
            <a:ext cx="3605539" cy="369332"/>
          </a:xfrm>
          <a:prstGeom prst="rect">
            <a:avLst/>
          </a:prstGeom>
          <a:noFill/>
        </p:spPr>
        <p:txBody>
          <a:bodyPr wrap="none" rtlCol="0">
            <a:spAutoFit/>
          </a:bodyPr>
          <a:lstStyle/>
          <a:p>
            <a:r>
              <a:rPr lang="en-US" b="1" smtClean="0"/>
              <a:t> </a:t>
            </a:r>
            <a:r>
              <a:rPr lang="en-US" b="1" smtClean="0"/>
              <a:t>Performance  Matrix </a:t>
            </a:r>
            <a:r>
              <a:rPr lang="en-US" b="1" dirty="0" smtClean="0"/>
              <a:t>Multiplication</a:t>
            </a:r>
            <a:endParaRPr lang="en-US" b="1" dirty="0"/>
          </a:p>
        </p:txBody>
      </p:sp>
      <p:pic>
        <p:nvPicPr>
          <p:cNvPr id="15" name="Picture 14" descr="kmeans-color-log.png"/>
          <p:cNvPicPr>
            <a:picLocks noChangeAspect="1"/>
          </p:cNvPicPr>
          <p:nvPr/>
        </p:nvPicPr>
        <p:blipFill>
          <a:blip r:embed="rId5" cstate="print"/>
          <a:stretch>
            <a:fillRect/>
          </a:stretch>
        </p:blipFill>
        <p:spPr>
          <a:xfrm>
            <a:off x="228600" y="3886200"/>
            <a:ext cx="4129088" cy="2667000"/>
          </a:xfrm>
          <a:prstGeom prst="rect">
            <a:avLst/>
          </a:prstGeom>
        </p:spPr>
      </p:pic>
      <p:pic>
        <p:nvPicPr>
          <p:cNvPr id="16" name="Picture 15" descr="mat-mult-log.png"/>
          <p:cNvPicPr>
            <a:picLocks noChangeAspect="1"/>
          </p:cNvPicPr>
          <p:nvPr/>
        </p:nvPicPr>
        <p:blipFill>
          <a:blip r:embed="rId6" cstate="print"/>
          <a:stretch>
            <a:fillRect/>
          </a:stretch>
        </p:blipFill>
        <p:spPr>
          <a:xfrm>
            <a:off x="4800599" y="3886200"/>
            <a:ext cx="4038601" cy="269727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391400" cy="655638"/>
          </a:xfrm>
        </p:spPr>
        <p:txBody>
          <a:bodyPr>
            <a:normAutofit fontScale="90000"/>
          </a:bodyPr>
          <a:lstStyle/>
          <a:p>
            <a:r>
              <a:rPr lang="en-US" dirty="0" smtClean="0"/>
              <a:t>Parallel Computing and Algorithms</a:t>
            </a:r>
            <a:endParaRPr lang="en-US" dirty="0"/>
          </a:p>
        </p:txBody>
      </p:sp>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r>
              <a:rPr lang="en-US" b="1" dirty="0" smtClean="0"/>
              <a:t>Parallel Computing</a:t>
            </a:r>
          </a:p>
        </p:txBody>
      </p:sp>
      <p:grpSp>
        <p:nvGrpSpPr>
          <p:cNvPr id="3" name="Group 15"/>
          <p:cNvGrpSpPr/>
          <p:nvPr/>
        </p:nvGrpSpPr>
        <p:grpSpPr>
          <a:xfrm>
            <a:off x="2241016" y="1682216"/>
            <a:ext cx="4433366" cy="4433366"/>
            <a:chOff x="2241016" y="1682216"/>
            <a:chExt cx="4433366" cy="4433366"/>
          </a:xfrm>
        </p:grpSpPr>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t>Cloud Technologies</a:t>
              </a:r>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algn="ctr" defTabSz="800100">
                <a:lnSpc>
                  <a:spcPct val="90000"/>
                </a:lnSpc>
                <a:spcBef>
                  <a:spcPct val="0"/>
                </a:spcBef>
                <a:spcAft>
                  <a:spcPct val="35000"/>
                </a:spcAft>
              </a:pPr>
              <a:endParaRPr lang="en-US" b="1" dirty="0" smtClean="0"/>
            </a:p>
            <a:p>
              <a:pPr algn="ctr" defTabSz="800100">
                <a:lnSpc>
                  <a:spcPct val="90000"/>
                </a:lnSpc>
                <a:spcBef>
                  <a:spcPct val="0"/>
                </a:spcBef>
                <a:spcAft>
                  <a:spcPct val="35000"/>
                </a:spcAft>
              </a:pPr>
              <a:r>
                <a:rPr lang="en-US" b="1" dirty="0" smtClean="0"/>
                <a:t>eScience</a:t>
              </a:r>
            </a:p>
            <a:p>
              <a:pPr lvl="0" algn="ctr" defTabSz="800100">
                <a:lnSpc>
                  <a:spcPct val="90000"/>
                </a:lnSpc>
                <a:spcBef>
                  <a:spcPct val="0"/>
                </a:spcBef>
                <a:spcAft>
                  <a:spcPct val="35000"/>
                </a:spcAft>
              </a:pP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1"/>
                                      </p:to>
                                    </p:set>
                                    <p:animEffect filter="image" prLst="opacity: 0.1">
                                      <p:cBhvr rctx="IE">
                                        <p:cTn id="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315200" cy="685800"/>
          </a:xfrm>
        </p:spPr>
        <p:txBody>
          <a:bodyPr>
            <a:normAutofit/>
          </a:bodyPr>
          <a:lstStyle/>
          <a:p>
            <a:r>
              <a:rPr lang="en-US" sz="2800" dirty="0" smtClean="0"/>
              <a:t>Parallel Data Analysis Algorithms on Multicore</a:t>
            </a:r>
            <a:endParaRPr lang="en-US" sz="2800" dirty="0"/>
          </a:p>
        </p:txBody>
      </p:sp>
      <p:sp>
        <p:nvSpPr>
          <p:cNvPr id="3" name="Content Placeholder 2"/>
          <p:cNvSpPr>
            <a:spLocks noGrp="1"/>
          </p:cNvSpPr>
          <p:nvPr>
            <p:ph idx="1"/>
          </p:nvPr>
        </p:nvSpPr>
        <p:spPr>
          <a:xfrm>
            <a:off x="533400" y="2133600"/>
            <a:ext cx="8229600" cy="3048000"/>
          </a:xfrm>
        </p:spPr>
        <p:txBody>
          <a:bodyPr>
            <a:normAutofit/>
          </a:bodyPr>
          <a:lstStyle/>
          <a:p>
            <a:pPr lvl="1">
              <a:lnSpc>
                <a:spcPct val="85000"/>
              </a:lnSpc>
              <a:spcBef>
                <a:spcPts val="1200"/>
              </a:spcBef>
              <a:buFont typeface="Wingdings" pitchFamily="2" charset="2"/>
              <a:buChar char="§"/>
            </a:pPr>
            <a:r>
              <a:rPr lang="en-US" sz="2200" dirty="0" smtClean="0">
                <a:solidFill>
                  <a:srgbClr val="C00000"/>
                </a:solidFill>
              </a:rPr>
              <a:t>Clustering</a:t>
            </a:r>
            <a:r>
              <a:rPr lang="en-US" sz="2200" dirty="0" smtClean="0"/>
              <a:t> with deterministic annealing (DA)</a:t>
            </a:r>
          </a:p>
          <a:p>
            <a:pPr lvl="1">
              <a:lnSpc>
                <a:spcPct val="85000"/>
              </a:lnSpc>
              <a:spcBef>
                <a:spcPts val="1200"/>
              </a:spcBef>
              <a:buFont typeface="Wingdings" pitchFamily="2" charset="2"/>
              <a:buChar char="§"/>
            </a:pPr>
            <a:r>
              <a:rPr lang="en-US" sz="2200" dirty="0" smtClean="0">
                <a:solidFill>
                  <a:srgbClr val="C00000"/>
                </a:solidFill>
              </a:rPr>
              <a:t>Dimension Reduction </a:t>
            </a:r>
            <a:r>
              <a:rPr lang="en-US" sz="2200" dirty="0" smtClean="0"/>
              <a:t>for visualization and analysis (MDS, GTM)</a:t>
            </a:r>
          </a:p>
          <a:p>
            <a:pPr lvl="1">
              <a:lnSpc>
                <a:spcPct val="85000"/>
              </a:lnSpc>
              <a:spcBef>
                <a:spcPts val="1200"/>
              </a:spcBef>
              <a:buFont typeface="Wingdings" pitchFamily="2" charset="2"/>
              <a:buChar char="§"/>
            </a:pPr>
            <a:r>
              <a:rPr lang="en-US" sz="2200" dirty="0" smtClean="0">
                <a:solidFill>
                  <a:srgbClr val="C00000"/>
                </a:solidFill>
              </a:rPr>
              <a:t>Matrix algebra</a:t>
            </a:r>
            <a:r>
              <a:rPr lang="en-US" sz="2200" dirty="0" smtClean="0">
                <a:solidFill>
                  <a:srgbClr val="ECD700"/>
                </a:solidFill>
              </a:rPr>
              <a:t> </a:t>
            </a:r>
            <a:r>
              <a:rPr lang="en-US" sz="2200" dirty="0" smtClean="0"/>
              <a:t>as needed </a:t>
            </a:r>
          </a:p>
          <a:p>
            <a:pPr lvl="2">
              <a:lnSpc>
                <a:spcPct val="85000"/>
              </a:lnSpc>
              <a:spcBef>
                <a:spcPts val="1200"/>
              </a:spcBef>
              <a:buFont typeface="Wingdings" pitchFamily="2" charset="2"/>
              <a:buChar char="§"/>
            </a:pPr>
            <a:r>
              <a:rPr lang="en-US" sz="2000" dirty="0" smtClean="0"/>
              <a:t>Matrix Multiplication</a:t>
            </a:r>
          </a:p>
          <a:p>
            <a:pPr lvl="2">
              <a:lnSpc>
                <a:spcPct val="85000"/>
              </a:lnSpc>
              <a:spcBef>
                <a:spcPts val="1200"/>
              </a:spcBef>
              <a:buFont typeface="Wingdings" pitchFamily="2" charset="2"/>
              <a:buChar char="§"/>
            </a:pPr>
            <a:r>
              <a:rPr lang="en-US" sz="2000" dirty="0" smtClean="0"/>
              <a:t>Equation Solving</a:t>
            </a:r>
          </a:p>
          <a:p>
            <a:pPr lvl="2">
              <a:lnSpc>
                <a:spcPct val="85000"/>
              </a:lnSpc>
              <a:spcBef>
                <a:spcPts val="1200"/>
              </a:spcBef>
              <a:buFont typeface="Wingdings" pitchFamily="2" charset="2"/>
              <a:buChar char="§"/>
            </a:pPr>
            <a:r>
              <a:rPr lang="en-US" sz="2000" dirty="0" smtClean="0"/>
              <a:t>Eigenvector/value Calculation</a:t>
            </a:r>
          </a:p>
          <a:p>
            <a:endParaRPr lang="en-US" dirty="0"/>
          </a:p>
        </p:txBody>
      </p:sp>
      <p:sp>
        <p:nvSpPr>
          <p:cNvPr id="5" name="TextBox 4"/>
          <p:cNvSpPr txBox="1"/>
          <p:nvPr/>
        </p:nvSpPr>
        <p:spPr>
          <a:xfrm>
            <a:off x="711931" y="1550313"/>
            <a:ext cx="6450869" cy="430887"/>
          </a:xfrm>
          <a:prstGeom prst="rect">
            <a:avLst/>
          </a:prstGeom>
          <a:noFill/>
        </p:spPr>
        <p:txBody>
          <a:bodyPr wrap="none" rtlCol="0">
            <a:spAutoFit/>
          </a:bodyPr>
          <a:lstStyle/>
          <a:p>
            <a:r>
              <a:rPr lang="en-US" sz="2200" dirty="0" smtClean="0"/>
              <a:t>Developing a suite of parallel data-analysis capabilities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xEl>
                                              <p:pRg st="0" end="0"/>
                                            </p:txEl>
                                          </p:spTgt>
                                        </p:tgtEl>
                                        <p:attrNameLst>
                                          <p:attrName>style.opacity</p:attrName>
                                        </p:attrNameLst>
                                      </p:cBhvr>
                                      <p:to>
                                        <p:strVal val="0.1"/>
                                      </p:to>
                                    </p:set>
                                    <p:animEffect filter="image" prLst="opacity: 0.1">
                                      <p:cBhvr rctx="IE">
                                        <p:cTn id="7" dur="indefinite"/>
                                        <p:tgtEl>
                                          <p:spTgt spid="3">
                                            <p:txEl>
                                              <p:pRg st="0" end="0"/>
                                            </p:txEl>
                                          </p:spTgt>
                                        </p:tgtEl>
                                      </p:cBhvr>
                                    </p:animEffect>
                                  </p:childTnLst>
                                </p:cTn>
                              </p:par>
                              <p:par>
                                <p:cTn id="8" presetID="9" presetClass="emph" presetSubtype="0" nodeType="withEffect">
                                  <p:stCondLst>
                                    <p:cond delay="0"/>
                                  </p:stCondLst>
                                  <p:childTnLst>
                                    <p:set>
                                      <p:cBhvr rctx="PPT">
                                        <p:cTn id="9" dur="indefinite"/>
                                        <p:tgtEl>
                                          <p:spTgt spid="3">
                                            <p:txEl>
                                              <p:pRg st="2" end="2"/>
                                            </p:txEl>
                                          </p:spTgt>
                                        </p:tgtEl>
                                        <p:attrNameLst>
                                          <p:attrName>style.opacity</p:attrName>
                                        </p:attrNameLst>
                                      </p:cBhvr>
                                      <p:to>
                                        <p:strVal val="0.1"/>
                                      </p:to>
                                    </p:set>
                                    <p:animEffect filter="image" prLst="opacity: 0.1">
                                      <p:cBhvr rctx="IE">
                                        <p:cTn id="10" dur="indefinite"/>
                                        <p:tgtEl>
                                          <p:spTgt spid="3">
                                            <p:txEl>
                                              <p:pRg st="2" end="2"/>
                                            </p:txEl>
                                          </p:spTgt>
                                        </p:tgtEl>
                                      </p:cBhvr>
                                    </p:animEffect>
                                  </p:childTnLst>
                                </p:cTn>
                              </p:par>
                              <p:par>
                                <p:cTn id="11" presetID="9" presetClass="emph" presetSubtype="0" nodeType="withEffect">
                                  <p:stCondLst>
                                    <p:cond delay="0"/>
                                  </p:stCondLst>
                                  <p:childTnLst>
                                    <p:set>
                                      <p:cBhvr rctx="PPT">
                                        <p:cTn id="12" dur="indefinite"/>
                                        <p:tgtEl>
                                          <p:spTgt spid="3">
                                            <p:txEl>
                                              <p:pRg st="3" end="3"/>
                                            </p:txEl>
                                          </p:spTgt>
                                        </p:tgtEl>
                                        <p:attrNameLst>
                                          <p:attrName>style.opacity</p:attrName>
                                        </p:attrNameLst>
                                      </p:cBhvr>
                                      <p:to>
                                        <p:strVal val="0.1"/>
                                      </p:to>
                                    </p:set>
                                    <p:animEffect filter="image" prLst="opacity: 0.1">
                                      <p:cBhvr rctx="IE">
                                        <p:cTn id="13" dur="indefinite"/>
                                        <p:tgtEl>
                                          <p:spTgt spid="3">
                                            <p:txEl>
                                              <p:pRg st="3" end="3"/>
                                            </p:txEl>
                                          </p:spTgt>
                                        </p:tgtEl>
                                      </p:cBhvr>
                                    </p:animEffect>
                                  </p:childTnLst>
                                </p:cTn>
                              </p:par>
                              <p:par>
                                <p:cTn id="14" presetID="9" presetClass="emph" presetSubtype="0" nodeType="withEffect">
                                  <p:stCondLst>
                                    <p:cond delay="0"/>
                                  </p:stCondLst>
                                  <p:childTnLst>
                                    <p:set>
                                      <p:cBhvr rctx="PPT">
                                        <p:cTn id="15" dur="indefinite"/>
                                        <p:tgtEl>
                                          <p:spTgt spid="3">
                                            <p:txEl>
                                              <p:pRg st="4" end="4"/>
                                            </p:txEl>
                                          </p:spTgt>
                                        </p:tgtEl>
                                        <p:attrNameLst>
                                          <p:attrName>style.opacity</p:attrName>
                                        </p:attrNameLst>
                                      </p:cBhvr>
                                      <p:to>
                                        <p:strVal val="0.1"/>
                                      </p:to>
                                    </p:set>
                                    <p:animEffect filter="image" prLst="opacity: 0.1">
                                      <p:cBhvr rctx="IE">
                                        <p:cTn id="16" dur="indefinite"/>
                                        <p:tgtEl>
                                          <p:spTgt spid="3">
                                            <p:txEl>
                                              <p:pRg st="4" end="4"/>
                                            </p:txEl>
                                          </p:spTgt>
                                        </p:tgtEl>
                                      </p:cBhvr>
                                    </p:animEffect>
                                  </p:childTnLst>
                                </p:cTn>
                              </p:par>
                              <p:par>
                                <p:cTn id="17" presetID="9" presetClass="emph" presetSubtype="0" nodeType="withEffect">
                                  <p:stCondLst>
                                    <p:cond delay="0"/>
                                  </p:stCondLst>
                                  <p:childTnLst>
                                    <p:set>
                                      <p:cBhvr rctx="PPT">
                                        <p:cTn id="18" dur="indefinite"/>
                                        <p:tgtEl>
                                          <p:spTgt spid="3">
                                            <p:txEl>
                                              <p:pRg st="5" end="5"/>
                                            </p:txEl>
                                          </p:spTgt>
                                        </p:tgtEl>
                                        <p:attrNameLst>
                                          <p:attrName>style.opacity</p:attrName>
                                        </p:attrNameLst>
                                      </p:cBhvr>
                                      <p:to>
                                        <p:strVal val="0.1"/>
                                      </p:to>
                                    </p:set>
                                    <p:animEffect filter="image" prLst="opacity: 0.1">
                                      <p:cBhvr rctx="IE">
                                        <p:cTn id="19"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152400"/>
            <a:ext cx="9048750" cy="1143000"/>
          </a:xfrm>
        </p:spPr>
        <p:txBody>
          <a:bodyPr>
            <a:noAutofit/>
          </a:bodyPr>
          <a:lstStyle/>
          <a:p>
            <a:r>
              <a:rPr lang="en-US" sz="3200" dirty="0" smtClean="0"/>
              <a:t>High Performance </a:t>
            </a:r>
            <a:br>
              <a:rPr lang="en-US" sz="3200" dirty="0" smtClean="0"/>
            </a:br>
            <a:r>
              <a:rPr lang="en-US" sz="3200" dirty="0" smtClean="0"/>
              <a:t>Dimension Reduction and Visualization</a:t>
            </a:r>
            <a:endParaRPr lang="en-US" sz="3200" dirty="0"/>
          </a:p>
        </p:txBody>
      </p:sp>
      <p:sp>
        <p:nvSpPr>
          <p:cNvPr id="3" name="Content Placeholder 2"/>
          <p:cNvSpPr>
            <a:spLocks noGrp="1"/>
          </p:cNvSpPr>
          <p:nvPr>
            <p:ph idx="1"/>
          </p:nvPr>
        </p:nvSpPr>
        <p:spPr>
          <a:xfrm>
            <a:off x="457200" y="1447800"/>
            <a:ext cx="8153400" cy="5181599"/>
          </a:xfrm>
        </p:spPr>
        <p:txBody>
          <a:bodyPr>
            <a:noAutofit/>
          </a:bodyPr>
          <a:lstStyle/>
          <a:p>
            <a:r>
              <a:rPr lang="en-US" sz="2000" dirty="0" smtClean="0"/>
              <a:t>Need is pervasive</a:t>
            </a:r>
          </a:p>
          <a:p>
            <a:pPr lvl="1"/>
            <a:r>
              <a:rPr lang="en-US" sz="2000" dirty="0" smtClean="0"/>
              <a:t>Large and high dimensional data are everywhere: biology, physics, Internet, …</a:t>
            </a:r>
          </a:p>
          <a:p>
            <a:pPr lvl="1"/>
            <a:r>
              <a:rPr lang="en-US" sz="2000" dirty="0" smtClean="0"/>
              <a:t>Visualization can help data analysis</a:t>
            </a:r>
          </a:p>
          <a:p>
            <a:r>
              <a:rPr lang="en-US" sz="2000" dirty="0" smtClean="0"/>
              <a:t> Visualization of large datasets with high performance</a:t>
            </a:r>
          </a:p>
          <a:p>
            <a:pPr lvl="1"/>
            <a:r>
              <a:rPr lang="en-US" sz="2000" dirty="0" smtClean="0"/>
              <a:t>Map high-dimensional data into low dimensions (2D or 3D).</a:t>
            </a:r>
          </a:p>
          <a:p>
            <a:pPr lvl="1"/>
            <a:r>
              <a:rPr lang="en-US" sz="2000" dirty="0" smtClean="0"/>
              <a:t>Need Parallel programming for processing large data sets</a:t>
            </a:r>
          </a:p>
          <a:p>
            <a:pPr lvl="1">
              <a:lnSpc>
                <a:spcPct val="120000"/>
              </a:lnSpc>
              <a:spcBef>
                <a:spcPts val="0"/>
              </a:spcBef>
            </a:pPr>
            <a:r>
              <a:rPr lang="en-US" sz="2000" dirty="0" smtClean="0"/>
              <a:t>Developing high performance dimension reduction algorithms: </a:t>
            </a:r>
          </a:p>
          <a:p>
            <a:pPr lvl="2">
              <a:lnSpc>
                <a:spcPct val="120000"/>
              </a:lnSpc>
              <a:spcBef>
                <a:spcPts val="0"/>
              </a:spcBef>
            </a:pPr>
            <a:r>
              <a:rPr lang="en-US" sz="1600" dirty="0" smtClean="0"/>
              <a:t>MDS(Multi-dimensional Scaling),  used earlier in DNA sequencing application</a:t>
            </a:r>
          </a:p>
          <a:p>
            <a:pPr lvl="2">
              <a:lnSpc>
                <a:spcPct val="120000"/>
              </a:lnSpc>
              <a:spcBef>
                <a:spcPts val="0"/>
              </a:spcBef>
            </a:pPr>
            <a:r>
              <a:rPr lang="en-US" sz="1600" dirty="0" smtClean="0"/>
              <a:t>GTM(Generative Topographic Mapping)</a:t>
            </a:r>
          </a:p>
          <a:p>
            <a:pPr lvl="2">
              <a:lnSpc>
                <a:spcPct val="120000"/>
              </a:lnSpc>
              <a:spcBef>
                <a:spcPts val="0"/>
              </a:spcBef>
            </a:pPr>
            <a:r>
              <a:rPr lang="en-US" sz="1600" dirty="0" smtClean="0"/>
              <a:t>DA-MDS(Deterministic Annealing MDS) </a:t>
            </a:r>
          </a:p>
          <a:p>
            <a:pPr lvl="2">
              <a:lnSpc>
                <a:spcPct val="120000"/>
              </a:lnSpc>
              <a:spcBef>
                <a:spcPts val="0"/>
              </a:spcBef>
            </a:pPr>
            <a:r>
              <a:rPr lang="en-US" sz="1600" dirty="0" smtClean="0"/>
              <a:t>DA-GTM(Deterministic Annealing GTM) </a:t>
            </a:r>
          </a:p>
          <a:p>
            <a:pPr lvl="1">
              <a:lnSpc>
                <a:spcPct val="120000"/>
              </a:lnSpc>
              <a:spcBef>
                <a:spcPts val="0"/>
              </a:spcBef>
            </a:pPr>
            <a:r>
              <a:rPr lang="en-US" sz="2000" dirty="0" smtClean="0"/>
              <a:t>Interactive visualization tool </a:t>
            </a:r>
            <a:r>
              <a:rPr lang="en-US" sz="2000" dirty="0" err="1" smtClean="0">
                <a:solidFill>
                  <a:srgbClr val="990033"/>
                </a:solidFill>
              </a:rPr>
              <a:t>PlotViz</a:t>
            </a:r>
            <a:endParaRPr lang="en-US" sz="2000" dirty="0" smtClean="0">
              <a:solidFill>
                <a:srgbClr val="990033"/>
              </a:solidFill>
            </a:endParaRPr>
          </a:p>
          <a:p>
            <a:r>
              <a:rPr lang="en-US" sz="2000" dirty="0" smtClean="0"/>
              <a:t>We are supporting drug discovery by browsing 60 million compounds in </a:t>
            </a:r>
            <a:r>
              <a:rPr lang="en-US" sz="2000" dirty="0" err="1" smtClean="0"/>
              <a:t>PubChem</a:t>
            </a:r>
            <a:r>
              <a:rPr lang="en-US" sz="2000" dirty="0" smtClean="0"/>
              <a:t> database with 166 features</a:t>
            </a:r>
            <a:r>
              <a:rPr lang="en-US" sz="2400" dirty="0" smtClean="0"/>
              <a:t> </a:t>
            </a:r>
            <a:r>
              <a:rPr lang="en-US" sz="2000" dirty="0" smtClean="0"/>
              <a:t>each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8229600" cy="1143000"/>
          </a:xfrm>
        </p:spPr>
        <p:txBody>
          <a:bodyPr>
            <a:normAutofit/>
          </a:bodyPr>
          <a:lstStyle/>
          <a:p>
            <a:r>
              <a:rPr lang="en-US" sz="4000" dirty="0" smtClean="0"/>
              <a:t>Dimension Reduction Algorithms</a:t>
            </a:r>
            <a:endParaRPr lang="en-US" sz="4000" dirty="0"/>
          </a:p>
        </p:txBody>
      </p:sp>
      <p:sp>
        <p:nvSpPr>
          <p:cNvPr id="10" name="Content Placeholder 9"/>
          <p:cNvSpPr>
            <a:spLocks noGrp="1"/>
          </p:cNvSpPr>
          <p:nvPr>
            <p:ph sz="half" idx="1"/>
          </p:nvPr>
        </p:nvSpPr>
        <p:spPr>
          <a:xfrm>
            <a:off x="152400" y="1143000"/>
            <a:ext cx="4495800" cy="4525963"/>
          </a:xfrm>
        </p:spPr>
        <p:txBody>
          <a:bodyPr>
            <a:normAutofit lnSpcReduction="10000"/>
          </a:bodyPr>
          <a:lstStyle/>
          <a:p>
            <a:pPr marL="228600" indent="-228600"/>
            <a:r>
              <a:rPr lang="en-US" sz="2000" b="1" dirty="0" smtClean="0"/>
              <a:t>Multidimensional Scaling (MDS) [1]</a:t>
            </a:r>
          </a:p>
          <a:p>
            <a:pPr marL="512763" lvl="1" indent="-284163">
              <a:buFont typeface="Courier New" pitchFamily="49" charset="0"/>
              <a:buChar char="o"/>
            </a:pPr>
            <a:r>
              <a:rPr lang="en-US" sz="1600" dirty="0" smtClean="0"/>
              <a:t>Given the proximity information among points.</a:t>
            </a:r>
          </a:p>
          <a:p>
            <a:pPr marL="512763" lvl="1" indent="-284163">
              <a:buFont typeface="Courier New" pitchFamily="49" charset="0"/>
              <a:buChar char="o"/>
            </a:pPr>
            <a:r>
              <a:rPr lang="en-US" sz="1600" dirty="0" smtClean="0"/>
              <a:t>Optimization problem to find mapping in target dimension of the given data based on pairwise proximity information while minimize the objective function.</a:t>
            </a:r>
          </a:p>
          <a:p>
            <a:pPr marL="512763" lvl="1" indent="-284163">
              <a:buFont typeface="Courier New" pitchFamily="49" charset="0"/>
              <a:buChar char="o"/>
            </a:pPr>
            <a:r>
              <a:rPr lang="en-US" sz="1600" dirty="0" smtClean="0"/>
              <a:t>Objective functions: STRESS (1) or SSTRESS (2)</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pPr marL="512763" lvl="1" indent="-284163">
              <a:buFont typeface="Courier New" pitchFamily="49" charset="0"/>
              <a:buChar char="o"/>
            </a:pPr>
            <a:r>
              <a:rPr lang="en-US" sz="1600" dirty="0" smtClean="0"/>
              <a:t>Only needs pairwise distances </a:t>
            </a:r>
            <a:r>
              <a:rPr lang="en-US" sz="1600" dirty="0" smtClean="0">
                <a:sym typeface="Symbol"/>
              </a:rPr>
              <a:t></a:t>
            </a:r>
            <a:r>
              <a:rPr lang="en-US" sz="1600" i="1" baseline="-25000" dirty="0" err="1" smtClean="0">
                <a:sym typeface="Symbol"/>
              </a:rPr>
              <a:t>ij</a:t>
            </a:r>
            <a:r>
              <a:rPr lang="en-US" sz="1600" dirty="0" smtClean="0">
                <a:sym typeface="Symbol"/>
              </a:rPr>
              <a:t> </a:t>
            </a:r>
            <a:r>
              <a:rPr lang="en-US" sz="1600" dirty="0" smtClean="0"/>
              <a:t>between original points (typically not Euclidean)</a:t>
            </a:r>
          </a:p>
          <a:p>
            <a:pPr marL="512763" lvl="1" indent="-284163">
              <a:buFont typeface="Courier New" pitchFamily="49" charset="0"/>
              <a:buChar char="o"/>
            </a:pPr>
            <a:r>
              <a:rPr lang="en-US" sz="1600" dirty="0" err="1" smtClean="0"/>
              <a:t>d</a:t>
            </a:r>
            <a:r>
              <a:rPr lang="en-US" sz="1600" i="1" baseline="-25000" dirty="0" err="1" smtClean="0"/>
              <a:t>ij</a:t>
            </a:r>
            <a:r>
              <a:rPr lang="en-US" sz="1600" dirty="0" smtClean="0"/>
              <a:t>(</a:t>
            </a:r>
            <a:r>
              <a:rPr lang="en-US" sz="1600" b="1" dirty="0" smtClean="0"/>
              <a:t>X</a:t>
            </a:r>
            <a:r>
              <a:rPr lang="en-US" sz="1600" dirty="0" smtClean="0"/>
              <a:t>) is Euclidean distance between mapped (3D) points</a:t>
            </a:r>
          </a:p>
        </p:txBody>
      </p:sp>
      <p:sp>
        <p:nvSpPr>
          <p:cNvPr id="14" name="Content Placeholder 13"/>
          <p:cNvSpPr>
            <a:spLocks noGrp="1"/>
          </p:cNvSpPr>
          <p:nvPr>
            <p:ph sz="half" idx="2"/>
          </p:nvPr>
        </p:nvSpPr>
        <p:spPr>
          <a:xfrm>
            <a:off x="4419600" y="1143000"/>
            <a:ext cx="4724400" cy="4525963"/>
          </a:xfrm>
        </p:spPr>
        <p:txBody>
          <a:bodyPr>
            <a:normAutofit lnSpcReduction="10000"/>
          </a:bodyPr>
          <a:lstStyle/>
          <a:p>
            <a:pPr marL="228600" indent="-228600"/>
            <a:r>
              <a:rPr lang="en-US" sz="2000" b="1" dirty="0" smtClean="0"/>
              <a:t>Generative Topographic Mapping </a:t>
            </a:r>
            <a:br>
              <a:rPr lang="en-US" sz="2000" b="1" dirty="0" smtClean="0"/>
            </a:br>
            <a:r>
              <a:rPr lang="en-US" sz="2000" b="1" dirty="0" smtClean="0"/>
              <a:t>(GTM) [2]</a:t>
            </a:r>
          </a:p>
          <a:p>
            <a:pPr marL="569913" lvl="1" indent="-284163">
              <a:buFont typeface="Courier New" pitchFamily="49" charset="0"/>
              <a:buChar char="o"/>
            </a:pPr>
            <a:r>
              <a:rPr lang="en-US" sz="1600" dirty="0" smtClean="0"/>
              <a:t>Find optimal K-representations for the given data (in 3D), known as </a:t>
            </a:r>
            <a:br>
              <a:rPr lang="en-US" sz="1600" dirty="0" smtClean="0"/>
            </a:br>
            <a:r>
              <a:rPr lang="en-US" sz="1600" dirty="0" smtClean="0"/>
              <a:t>K-cluster problem (NP-hard)</a:t>
            </a:r>
          </a:p>
          <a:p>
            <a:pPr marL="569913" lvl="1" indent="-284163">
              <a:buFont typeface="Courier New" pitchFamily="49" charset="0"/>
              <a:buChar char="o"/>
            </a:pPr>
            <a:r>
              <a:rPr lang="en-US" sz="1600" dirty="0" smtClean="0"/>
              <a:t>Original algorithm use EM method for optimization</a:t>
            </a:r>
          </a:p>
          <a:p>
            <a:pPr marL="569913" lvl="1" indent="-284163">
              <a:buFont typeface="Courier New" pitchFamily="49" charset="0"/>
              <a:buChar char="o"/>
            </a:pPr>
            <a:r>
              <a:rPr lang="en-US" sz="1600" dirty="0" smtClean="0"/>
              <a:t>Deterministic Annealing algorithm can be used for finding a global solution</a:t>
            </a:r>
          </a:p>
          <a:p>
            <a:pPr marL="569913" lvl="1" indent="-284163">
              <a:buFont typeface="Courier New" pitchFamily="49" charset="0"/>
              <a:buChar char="o"/>
            </a:pPr>
            <a:r>
              <a:rPr lang="en-US" sz="1600" dirty="0" smtClean="0"/>
              <a:t>Objective functions is to maximize log-likelihood:</a:t>
            </a:r>
          </a:p>
          <a:p>
            <a:pPr>
              <a:buNone/>
            </a:pPr>
            <a:endParaRPr lang="en-US" dirty="0"/>
          </a:p>
        </p:txBody>
      </p:sp>
      <p:pic>
        <p:nvPicPr>
          <p:cNvPr id="12" name="Picture 11" descr="MDS_eqs.png"/>
          <p:cNvPicPr>
            <a:picLocks noChangeAspect="1"/>
          </p:cNvPicPr>
          <p:nvPr/>
        </p:nvPicPr>
        <p:blipFill>
          <a:blip r:embed="rId3" cstate="print"/>
          <a:stretch>
            <a:fillRect/>
          </a:stretch>
        </p:blipFill>
        <p:spPr>
          <a:xfrm>
            <a:off x="381000" y="3352800"/>
            <a:ext cx="4220449" cy="106680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4953000" y="4038600"/>
            <a:ext cx="3810000" cy="736914"/>
          </a:xfrm>
          <a:prstGeom prst="rect">
            <a:avLst/>
          </a:prstGeom>
          <a:noFill/>
          <a:ln w="9525">
            <a:noFill/>
            <a:miter lim="800000"/>
            <a:headEnd/>
            <a:tailEnd/>
          </a:ln>
        </p:spPr>
      </p:pic>
      <p:sp>
        <p:nvSpPr>
          <p:cNvPr id="7" name="TextBox 6"/>
          <p:cNvSpPr txBox="1"/>
          <p:nvPr/>
        </p:nvSpPr>
        <p:spPr>
          <a:xfrm>
            <a:off x="457200" y="5715000"/>
            <a:ext cx="8686800" cy="646331"/>
          </a:xfrm>
          <a:prstGeom prst="rect">
            <a:avLst/>
          </a:prstGeom>
          <a:noFill/>
        </p:spPr>
        <p:txBody>
          <a:bodyPr wrap="square" rtlCol="0">
            <a:spAutoFit/>
          </a:bodyPr>
          <a:lstStyle/>
          <a:p>
            <a:r>
              <a:rPr lang="en-US" sz="1200" dirty="0" smtClean="0">
                <a:solidFill>
                  <a:schemeClr val="tx2">
                    <a:lumMod val="75000"/>
                  </a:schemeClr>
                </a:solidFill>
              </a:rPr>
              <a:t>[1]</a:t>
            </a:r>
            <a:r>
              <a:rPr lang="en-US" sz="1200" dirty="0" smtClean="0"/>
              <a:t> I. Borg and P. J. </a:t>
            </a:r>
            <a:r>
              <a:rPr lang="en-US" sz="1200" dirty="0" err="1" smtClean="0"/>
              <a:t>Groenen</a:t>
            </a:r>
            <a:r>
              <a:rPr lang="en-US" sz="1200" dirty="0" smtClean="0"/>
              <a:t>. </a:t>
            </a:r>
            <a:r>
              <a:rPr lang="en-US" sz="1200" i="1" dirty="0" smtClean="0"/>
              <a:t>Modern Multidimensional Scaling: Theory and Applications. Springer, New </a:t>
            </a:r>
            <a:r>
              <a:rPr lang="en-US" sz="1200" dirty="0" smtClean="0"/>
              <a:t>York, NY, U.S.A., 2005.</a:t>
            </a:r>
          </a:p>
          <a:p>
            <a:r>
              <a:rPr lang="en-US" sz="1200" dirty="0" smtClean="0"/>
              <a:t>[2] C. Bishop, M. </a:t>
            </a:r>
            <a:r>
              <a:rPr lang="en-US" sz="1200" dirty="0" err="1" smtClean="0"/>
              <a:t>Svens´en</a:t>
            </a:r>
            <a:r>
              <a:rPr lang="en-US" sz="1200" dirty="0" smtClean="0"/>
              <a:t>, and C. Williams. GTM: The generative topographic mapping. </a:t>
            </a:r>
            <a:r>
              <a:rPr lang="en-US" sz="1200" i="1" dirty="0" smtClean="0"/>
              <a:t>Neural computation, </a:t>
            </a:r>
            <a:r>
              <a:rPr lang="en-US" sz="1200" dirty="0" smtClean="0"/>
              <a:t>10(1):215–234, 1998.</a:t>
            </a:r>
          </a:p>
          <a:p>
            <a:endParaRPr lang="en-US" sz="1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CS Research</a:t>
            </a:r>
            <a:endParaRPr lang="en-US" dirty="0"/>
          </a:p>
        </p:txBody>
      </p:sp>
      <p:sp>
        <p:nvSpPr>
          <p:cNvPr id="3" name="Content Placeholder 2"/>
          <p:cNvSpPr>
            <a:spLocks noGrp="1"/>
          </p:cNvSpPr>
          <p:nvPr>
            <p:ph idx="1"/>
          </p:nvPr>
        </p:nvSpPr>
        <p:spPr>
          <a:xfrm>
            <a:off x="685800" y="2971800"/>
            <a:ext cx="8229600" cy="3078163"/>
          </a:xfrm>
        </p:spPr>
        <p:txBody>
          <a:bodyPr>
            <a:normAutofit fontScale="92500" lnSpcReduction="20000"/>
          </a:bodyPr>
          <a:lstStyle/>
          <a:p>
            <a:pPr marL="0" indent="0">
              <a:buNone/>
            </a:pPr>
            <a:r>
              <a:rPr lang="en-US" sz="2400" dirty="0" smtClean="0"/>
              <a:t>There’re several challenges to realizing the vision on data intensive systems and building generic tools (Workflow, Databases, Algorithms, Visualization ).</a:t>
            </a:r>
          </a:p>
          <a:p>
            <a:pPr marL="914400"/>
            <a:r>
              <a:rPr lang="en-US" sz="2400" dirty="0" smtClean="0"/>
              <a:t>Cluster-management software</a:t>
            </a:r>
          </a:p>
          <a:p>
            <a:pPr marL="914400"/>
            <a:r>
              <a:rPr lang="en-US" sz="2400" dirty="0" smtClean="0"/>
              <a:t>Distributed-execution engine</a:t>
            </a:r>
          </a:p>
          <a:p>
            <a:pPr marL="914400"/>
            <a:r>
              <a:rPr lang="en-US" sz="2400" dirty="0" smtClean="0"/>
              <a:t>Language constructs</a:t>
            </a:r>
          </a:p>
          <a:p>
            <a:pPr marL="914400"/>
            <a:r>
              <a:rPr lang="en-US" sz="2400" dirty="0" smtClean="0"/>
              <a:t>Parallel compilers</a:t>
            </a:r>
          </a:p>
          <a:p>
            <a:pPr marL="914400"/>
            <a:r>
              <a:rPr lang="en-US" sz="2400" dirty="0" smtClean="0"/>
              <a:t>Program Development tools</a:t>
            </a:r>
          </a:p>
          <a:p>
            <a:pPr marL="914400">
              <a:buNone/>
            </a:pPr>
            <a:r>
              <a:rPr lang="en-US" sz="2400" b="1" dirty="0" smtClean="0"/>
              <a:t>      . . . </a:t>
            </a:r>
            <a:endParaRPr lang="en-US" sz="2400" b="1" dirty="0"/>
          </a:p>
        </p:txBody>
      </p:sp>
      <p:sp>
        <p:nvSpPr>
          <p:cNvPr id="4" name="TextBox 3"/>
          <p:cNvSpPr txBox="1"/>
          <p:nvPr/>
        </p:nvSpPr>
        <p:spPr>
          <a:xfrm>
            <a:off x="1295400" y="1524000"/>
            <a:ext cx="6629400" cy="1261884"/>
          </a:xfrm>
          <a:prstGeom prst="rect">
            <a:avLst/>
          </a:prstGeom>
          <a:noFill/>
        </p:spPr>
        <p:txBody>
          <a:bodyPr wrap="square" rtlCol="0">
            <a:spAutoFit/>
          </a:bodyPr>
          <a:lstStyle/>
          <a:p>
            <a:r>
              <a:rPr lang="en-US" sz="1600" dirty="0" smtClean="0">
                <a:latin typeface="Times New Roman" pitchFamily="18" charset="0"/>
                <a:cs typeface="Times New Roman" pitchFamily="18" charset="0"/>
              </a:rPr>
              <a:t>Science faces a data deluge. How to manage and analyze information? </a:t>
            </a:r>
          </a:p>
          <a:p>
            <a:r>
              <a:rPr lang="en-US" sz="1600" dirty="0" smtClean="0">
                <a:latin typeface="Times New Roman" pitchFamily="18" charset="0"/>
                <a:cs typeface="Times New Roman" pitchFamily="18" charset="0"/>
              </a:rPr>
              <a:t>Recommend CSTB foster tools for data </a:t>
            </a:r>
            <a:r>
              <a:rPr lang="en-US" sz="1600" b="1" dirty="0" smtClean="0">
                <a:latin typeface="Times New Roman" pitchFamily="18" charset="0"/>
                <a:cs typeface="Times New Roman" pitchFamily="18" charset="0"/>
              </a:rPr>
              <a:t>capture</a:t>
            </a:r>
            <a:r>
              <a:rPr lang="en-US" sz="1600" dirty="0" smtClean="0">
                <a:latin typeface="Times New Roman" pitchFamily="18" charset="0"/>
                <a:cs typeface="Times New Roman" pitchFamily="18" charset="0"/>
              </a:rPr>
              <a:t>, data </a:t>
            </a:r>
            <a:r>
              <a:rPr lang="en-US" sz="1600" b="1" dirty="0" err="1" smtClean="0">
                <a:latin typeface="Times New Roman" pitchFamily="18" charset="0"/>
                <a:cs typeface="Times New Roman" pitchFamily="18" charset="0"/>
              </a:rPr>
              <a:t>curation</a:t>
            </a:r>
            <a:r>
              <a:rPr lang="en-US" sz="1600" dirty="0" smtClean="0">
                <a:latin typeface="Times New Roman" pitchFamily="18" charset="0"/>
                <a:cs typeface="Times New Roman" pitchFamily="18" charset="0"/>
              </a:rPr>
              <a:t>, data </a:t>
            </a:r>
            <a:r>
              <a:rPr lang="en-US" sz="1600" b="1" dirty="0" smtClean="0">
                <a:latin typeface="Times New Roman" pitchFamily="18" charset="0"/>
                <a:cs typeface="Times New Roman" pitchFamily="18" charset="0"/>
              </a:rPr>
              <a:t>analysis</a:t>
            </a:r>
          </a:p>
          <a:p>
            <a:pPr algn="r"/>
            <a:endParaRPr lang="en-US" sz="1600" b="1" dirty="0" smtClean="0">
              <a:latin typeface="Times New Roman" pitchFamily="18" charset="0"/>
              <a:cs typeface="Times New Roman" pitchFamily="18" charset="0"/>
            </a:endParaRPr>
          </a:p>
          <a:p>
            <a:pPr algn="r"/>
            <a:r>
              <a:rPr lang="en-US" sz="1600" i="1" dirty="0" smtClean="0"/>
              <a:t>―Jim  Gray’s</a:t>
            </a:r>
            <a:r>
              <a:rPr lang="en-US" sz="1600" dirty="0" smtClean="0"/>
              <a:t> </a:t>
            </a:r>
          </a:p>
          <a:p>
            <a:pPr algn="r"/>
            <a:r>
              <a:rPr lang="en-US" sz="1200" i="1" dirty="0" smtClean="0">
                <a:solidFill>
                  <a:srgbClr val="7030A0"/>
                </a:solidFill>
              </a:rPr>
              <a:t>Talk to Computer Science and Telecommunication Board (CSTB), Jan 11, 2007 </a:t>
            </a:r>
            <a:endParaRPr lang="en-US" sz="1200" i="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r>
              <a:rPr lang="en-US" dirty="0" smtClean="0"/>
              <a:t>High Performance Data Visualization..</a:t>
            </a:r>
            <a:endParaRPr lang="en-US" dirty="0"/>
          </a:p>
        </p:txBody>
      </p:sp>
      <p:sp>
        <p:nvSpPr>
          <p:cNvPr id="4" name="Content Placeholder 3"/>
          <p:cNvSpPr>
            <a:spLocks noGrp="1"/>
          </p:cNvSpPr>
          <p:nvPr>
            <p:ph idx="1"/>
          </p:nvPr>
        </p:nvSpPr>
        <p:spPr>
          <a:xfrm>
            <a:off x="228600" y="1143000"/>
            <a:ext cx="8763000" cy="1143000"/>
          </a:xfrm>
        </p:spPr>
        <p:txBody>
          <a:bodyPr>
            <a:normAutofit fontScale="55000" lnSpcReduction="20000"/>
          </a:bodyPr>
          <a:lstStyle/>
          <a:p>
            <a:pPr marL="228600" indent="-228600"/>
            <a:r>
              <a:rPr lang="en-US" dirty="0" smtClean="0"/>
              <a:t>First time using Deterministic Annealing for parallel MDS and GTM algorithms to visualize large and high-dimensional data</a:t>
            </a:r>
          </a:p>
          <a:p>
            <a:pPr marL="228600" indent="-228600"/>
            <a:r>
              <a:rPr lang="en-US" dirty="0" smtClean="0"/>
              <a:t>Processed 0.1 million </a:t>
            </a:r>
            <a:r>
              <a:rPr lang="en-US" dirty="0" err="1" smtClean="0"/>
              <a:t>PubChem</a:t>
            </a:r>
            <a:r>
              <a:rPr lang="en-US" dirty="0" smtClean="0"/>
              <a:t> data having 166 dimensions</a:t>
            </a:r>
          </a:p>
          <a:p>
            <a:pPr marL="228600" indent="-228600"/>
            <a:r>
              <a:rPr lang="en-US" dirty="0" smtClean="0"/>
              <a:t>Parallel interpolation can process 60 million </a:t>
            </a:r>
            <a:r>
              <a:rPr lang="en-US" dirty="0" err="1" smtClean="0"/>
              <a:t>PubChem</a:t>
            </a:r>
            <a:r>
              <a:rPr lang="en-US" dirty="0" smtClean="0"/>
              <a:t> points</a:t>
            </a:r>
          </a:p>
        </p:txBody>
      </p:sp>
      <p:pic>
        <p:nvPicPr>
          <p:cNvPr id="19" name="Picture 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3429000" y="2209800"/>
            <a:ext cx="2454250" cy="2403855"/>
          </a:xfrm>
          <a:prstGeom prst="rect">
            <a:avLst/>
          </a:prstGeom>
          <a:noFill/>
          <a:ln w="9525">
            <a:noFill/>
            <a:miter lim="800000"/>
            <a:headEnd/>
            <a:tailEnd/>
          </a:ln>
        </p:spPr>
      </p:pic>
      <p:pic>
        <p:nvPicPr>
          <p:cNvPr id="21" name="Picture 4"/>
          <p:cNvPicPr>
            <a:picLocks noChangeAspect="1" noChangeArrowheads="1"/>
          </p:cNvPicPr>
          <p:nvPr/>
        </p:nvPicPr>
        <p:blipFill>
          <a:blip r:embed="rId4" cstate="print">
            <a:clrChange>
              <a:clrFrom>
                <a:srgbClr val="F5F5F5"/>
              </a:clrFrom>
              <a:clrTo>
                <a:srgbClr val="F5F5F5">
                  <a:alpha val="0"/>
                </a:srgbClr>
              </a:clrTo>
            </a:clrChange>
          </a:blip>
          <a:srcRect/>
          <a:stretch>
            <a:fillRect/>
          </a:stretch>
        </p:blipFill>
        <p:spPr bwMode="auto">
          <a:xfrm>
            <a:off x="6324600" y="2209800"/>
            <a:ext cx="2473948" cy="2264945"/>
          </a:xfrm>
          <a:prstGeom prst="rect">
            <a:avLst/>
          </a:prstGeom>
          <a:noFill/>
          <a:ln w="9525">
            <a:noFill/>
            <a:miter lim="800000"/>
            <a:headEnd/>
            <a:tailEnd/>
          </a:ln>
        </p:spPr>
      </p:pic>
      <p:pic>
        <p:nvPicPr>
          <p:cNvPr id="22" name="Picture 5"/>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304800" y="2057400"/>
            <a:ext cx="2743200" cy="2647949"/>
          </a:xfrm>
          <a:prstGeom prst="rect">
            <a:avLst/>
          </a:prstGeom>
          <a:noFill/>
          <a:ln w="9525">
            <a:noFill/>
            <a:miter lim="800000"/>
            <a:headEnd/>
            <a:tailEnd/>
          </a:ln>
        </p:spPr>
      </p:pic>
      <p:sp>
        <p:nvSpPr>
          <p:cNvPr id="24" name="Rectangle 8"/>
          <p:cNvSpPr>
            <a:spLocks noChangeArrowheads="1"/>
          </p:cNvSpPr>
          <p:nvPr/>
        </p:nvSpPr>
        <p:spPr bwMode="auto">
          <a:xfrm>
            <a:off x="228600" y="4724400"/>
            <a:ext cx="2895600" cy="1384995"/>
          </a:xfrm>
          <a:prstGeom prst="rect">
            <a:avLst/>
          </a:prstGeom>
          <a:noFill/>
          <a:ln w="9525">
            <a:noFill/>
            <a:miter lim="800000"/>
            <a:headEnd/>
            <a:tailEnd/>
          </a:ln>
        </p:spPr>
        <p:txBody>
          <a:bodyPr wrap="square">
            <a:spAutoFit/>
          </a:bodyPr>
          <a:lstStyle/>
          <a:p>
            <a:r>
              <a:rPr lang="en-US" sz="1400" b="1" i="1" dirty="0" smtClean="0">
                <a:latin typeface="Calibri" pitchFamily="34" charset="0"/>
              </a:rPr>
              <a:t>MDS for 100k </a:t>
            </a:r>
            <a:r>
              <a:rPr lang="en-US" sz="1400" b="1" i="1" dirty="0" err="1" smtClean="0">
                <a:latin typeface="Calibri" pitchFamily="34" charset="0"/>
              </a:rPr>
              <a:t>PubChem</a:t>
            </a:r>
            <a:r>
              <a:rPr lang="en-US" sz="1400" b="1" i="1" dirty="0" smtClean="0">
                <a:latin typeface="Calibri" pitchFamily="34" charset="0"/>
              </a:rPr>
              <a:t> data</a:t>
            </a:r>
          </a:p>
          <a:p>
            <a:r>
              <a:rPr lang="en-US" sz="1400" dirty="0" smtClean="0">
                <a:latin typeface="Calibri" pitchFamily="34" charset="0"/>
              </a:rPr>
              <a:t>100k </a:t>
            </a:r>
            <a:r>
              <a:rPr lang="en-US" sz="1400" dirty="0" err="1" smtClean="0">
                <a:latin typeface="Calibri" pitchFamily="34" charset="0"/>
              </a:rPr>
              <a:t>PubChem</a:t>
            </a:r>
            <a:r>
              <a:rPr lang="en-US" sz="1400" dirty="0" smtClean="0">
                <a:latin typeface="Calibri" pitchFamily="34" charset="0"/>
              </a:rPr>
              <a:t> data having 166 dimensions are visualized in 3D space. Colors represent 2 clusters separated by their structural proximity.</a:t>
            </a:r>
            <a:endParaRPr lang="en-US" sz="1400" dirty="0">
              <a:latin typeface="Calibri" pitchFamily="34" charset="0"/>
            </a:endParaRPr>
          </a:p>
        </p:txBody>
      </p:sp>
      <p:sp>
        <p:nvSpPr>
          <p:cNvPr id="26" name="Rectangle 8"/>
          <p:cNvSpPr>
            <a:spLocks noChangeArrowheads="1"/>
          </p:cNvSpPr>
          <p:nvPr/>
        </p:nvSpPr>
        <p:spPr bwMode="auto">
          <a:xfrm>
            <a:off x="3200400" y="4724400"/>
            <a:ext cx="2895600" cy="1169551"/>
          </a:xfrm>
          <a:prstGeom prst="rect">
            <a:avLst/>
          </a:prstGeom>
          <a:noFill/>
          <a:ln w="9525">
            <a:noFill/>
            <a:miter lim="800000"/>
            <a:headEnd/>
            <a:tailEnd/>
          </a:ln>
        </p:spPr>
        <p:txBody>
          <a:bodyPr wrap="square">
            <a:spAutoFit/>
          </a:bodyPr>
          <a:lstStyle/>
          <a:p>
            <a:r>
              <a:rPr lang="en-US" sz="1400" b="1" i="1" dirty="0" smtClean="0">
                <a:latin typeface="Calibri" pitchFamily="34" charset="0"/>
              </a:rPr>
              <a:t>GTM for 930k genes and diseases</a:t>
            </a:r>
          </a:p>
          <a:p>
            <a:r>
              <a:rPr lang="en-US" sz="1400" dirty="0" smtClean="0">
                <a:latin typeface="Calibri" pitchFamily="34" charset="0"/>
              </a:rPr>
              <a:t>Genes (green color) and diseases (others) are plotted in 3D space, aiming at finding  cause-and-effect relationships.</a:t>
            </a:r>
            <a:endParaRPr lang="en-US" sz="1400" dirty="0">
              <a:latin typeface="Calibri" pitchFamily="34" charset="0"/>
            </a:endParaRPr>
          </a:p>
        </p:txBody>
      </p:sp>
      <p:sp>
        <p:nvSpPr>
          <p:cNvPr id="27" name="Rectangle 8"/>
          <p:cNvSpPr>
            <a:spLocks noChangeArrowheads="1"/>
          </p:cNvSpPr>
          <p:nvPr/>
        </p:nvSpPr>
        <p:spPr bwMode="auto">
          <a:xfrm>
            <a:off x="6096000" y="4571762"/>
            <a:ext cx="2895600" cy="1600438"/>
          </a:xfrm>
          <a:prstGeom prst="rect">
            <a:avLst/>
          </a:prstGeom>
          <a:noFill/>
          <a:ln w="9525">
            <a:noFill/>
            <a:miter lim="800000"/>
            <a:headEnd/>
            <a:tailEnd/>
          </a:ln>
        </p:spPr>
        <p:txBody>
          <a:bodyPr wrap="square">
            <a:spAutoFit/>
          </a:bodyPr>
          <a:lstStyle/>
          <a:p>
            <a:r>
              <a:rPr lang="en-US" sz="1400" b="1" i="1" dirty="0" smtClean="0">
                <a:latin typeface="Calibri" pitchFamily="34" charset="0"/>
              </a:rPr>
              <a:t>GTM with interpolation for </a:t>
            </a:r>
            <a:br>
              <a:rPr lang="en-US" sz="1400" b="1" i="1" dirty="0" smtClean="0">
                <a:latin typeface="Calibri" pitchFamily="34" charset="0"/>
              </a:rPr>
            </a:br>
            <a:r>
              <a:rPr lang="en-US" sz="1400" b="1" i="1" dirty="0" smtClean="0">
                <a:latin typeface="Calibri" pitchFamily="34" charset="0"/>
              </a:rPr>
              <a:t>2M </a:t>
            </a:r>
            <a:r>
              <a:rPr lang="en-US" sz="1400" b="1" i="1" dirty="0" err="1" smtClean="0">
                <a:latin typeface="Calibri" pitchFamily="34" charset="0"/>
              </a:rPr>
              <a:t>PubChem</a:t>
            </a:r>
            <a:r>
              <a:rPr lang="en-US" sz="1400" b="1" i="1" dirty="0" smtClean="0">
                <a:latin typeface="Calibri" pitchFamily="34" charset="0"/>
              </a:rPr>
              <a:t> data</a:t>
            </a:r>
          </a:p>
          <a:p>
            <a:r>
              <a:rPr lang="en-US" sz="1400" dirty="0" smtClean="0">
                <a:latin typeface="Calibri" pitchFamily="34" charset="0"/>
              </a:rPr>
              <a:t>2M </a:t>
            </a:r>
            <a:r>
              <a:rPr lang="en-US" sz="1400" dirty="0" err="1" smtClean="0">
                <a:latin typeface="Calibri" pitchFamily="34" charset="0"/>
              </a:rPr>
              <a:t>PubChem</a:t>
            </a:r>
            <a:r>
              <a:rPr lang="en-US" sz="1400" dirty="0" smtClean="0">
                <a:latin typeface="Calibri" pitchFamily="34" charset="0"/>
              </a:rPr>
              <a:t> data is plotted in 3D with GTM interpolation approach. Blue points are 100k sampled data and red points are 2M interpolated points.</a:t>
            </a:r>
            <a:endParaRPr lang="en-US" sz="1400" dirty="0">
              <a:latin typeface="Calibri" pitchFamily="34" charset="0"/>
            </a:endParaRPr>
          </a:p>
        </p:txBody>
      </p:sp>
      <p:sp>
        <p:nvSpPr>
          <p:cNvPr id="10" name="TextBox 9"/>
          <p:cNvSpPr txBox="1"/>
          <p:nvPr/>
        </p:nvSpPr>
        <p:spPr>
          <a:xfrm>
            <a:off x="228600" y="6248400"/>
            <a:ext cx="3886200" cy="276999"/>
          </a:xfrm>
          <a:prstGeom prst="rect">
            <a:avLst/>
          </a:prstGeom>
          <a:noFill/>
        </p:spPr>
        <p:txBody>
          <a:bodyPr wrap="square" rtlCol="0">
            <a:spAutoFit/>
          </a:bodyPr>
          <a:lstStyle/>
          <a:p>
            <a:r>
              <a:rPr lang="en-US" sz="1200" dirty="0" err="1" smtClean="0"/>
              <a:t>PubChem</a:t>
            </a:r>
            <a:r>
              <a:rPr lang="en-US" sz="1200" dirty="0" smtClean="0"/>
              <a:t> project, http://pubchem.ncbi.nlm.nih.gov/</a:t>
            </a:r>
            <a:endParaRPr lang="en-US" sz="1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Interpolation Method</a:t>
            </a:r>
            <a:endParaRPr lang="en-US" dirty="0"/>
          </a:p>
        </p:txBody>
      </p:sp>
      <p:sp>
        <p:nvSpPr>
          <p:cNvPr id="8" name="Content Placeholder 7"/>
          <p:cNvSpPr>
            <a:spLocks noGrp="1"/>
          </p:cNvSpPr>
          <p:nvPr>
            <p:ph idx="1"/>
          </p:nvPr>
        </p:nvSpPr>
        <p:spPr>
          <a:xfrm>
            <a:off x="457200" y="1600200"/>
            <a:ext cx="8229600" cy="2590800"/>
          </a:xfrm>
        </p:spPr>
        <p:txBody>
          <a:bodyPr>
            <a:normAutofit fontScale="77500" lnSpcReduction="20000"/>
          </a:bodyPr>
          <a:lstStyle/>
          <a:p>
            <a:r>
              <a:rPr lang="en-US" dirty="0" smtClean="0"/>
              <a:t>MDS and GTM are highly memory and time consuming process for large dataset such as millions of data points</a:t>
            </a:r>
          </a:p>
          <a:p>
            <a:r>
              <a:rPr lang="en-US" dirty="0" smtClean="0"/>
              <a:t>MDS requires O(N</a:t>
            </a:r>
            <a:r>
              <a:rPr lang="en-US" baseline="30000" dirty="0" smtClean="0"/>
              <a:t>2</a:t>
            </a:r>
            <a:r>
              <a:rPr lang="en-US" dirty="0" smtClean="0"/>
              <a:t>) and GTM does O(KN) (N is the number of data points and K is the number of latent variables)</a:t>
            </a:r>
          </a:p>
          <a:p>
            <a:r>
              <a:rPr lang="en-US" dirty="0" smtClean="0"/>
              <a:t>Training only for sampled data and interpolating for out-of-sample set can improve performance</a:t>
            </a:r>
          </a:p>
          <a:p>
            <a:r>
              <a:rPr lang="en-US" dirty="0" smtClean="0"/>
              <a:t>Interpolation is a pleasingly parallel application</a:t>
            </a:r>
          </a:p>
          <a:p>
            <a:endParaRPr lang="en-US" dirty="0" smtClean="0"/>
          </a:p>
        </p:txBody>
      </p:sp>
      <p:sp>
        <p:nvSpPr>
          <p:cNvPr id="9" name="Rectangle 8"/>
          <p:cNvSpPr/>
          <p:nvPr/>
        </p:nvSpPr>
        <p:spPr>
          <a:xfrm>
            <a:off x="838200" y="4355068"/>
            <a:ext cx="16002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n </a:t>
            </a:r>
            <a:br>
              <a:rPr lang="en-US" dirty="0" smtClean="0"/>
            </a:br>
            <a:r>
              <a:rPr lang="en-US" dirty="0" smtClean="0"/>
              <a:t>in-sample</a:t>
            </a:r>
            <a:endParaRPr lang="en-US" dirty="0"/>
          </a:p>
        </p:txBody>
      </p:sp>
      <p:sp>
        <p:nvSpPr>
          <p:cNvPr id="11" name="Rectangle 10"/>
          <p:cNvSpPr/>
          <p:nvPr/>
        </p:nvSpPr>
        <p:spPr>
          <a:xfrm>
            <a:off x="838200" y="4964668"/>
            <a:ext cx="1600200"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N-n</a:t>
            </a:r>
          </a:p>
          <a:p>
            <a:pPr algn="ctr"/>
            <a:r>
              <a:rPr lang="en-US" dirty="0" smtClean="0"/>
              <a:t>out-of-sample</a:t>
            </a:r>
            <a:endParaRPr lang="en-US" dirty="0"/>
          </a:p>
        </p:txBody>
      </p:sp>
      <p:sp>
        <p:nvSpPr>
          <p:cNvPr id="12" name="TextBox 11"/>
          <p:cNvSpPr txBox="1"/>
          <p:nvPr/>
        </p:nvSpPr>
        <p:spPr>
          <a:xfrm>
            <a:off x="838200" y="5879068"/>
            <a:ext cx="1600200" cy="369332"/>
          </a:xfrm>
          <a:prstGeom prst="rect">
            <a:avLst/>
          </a:prstGeom>
          <a:noFill/>
        </p:spPr>
        <p:txBody>
          <a:bodyPr wrap="square" rtlCol="0">
            <a:spAutoFit/>
          </a:bodyPr>
          <a:lstStyle/>
          <a:p>
            <a:pPr algn="ctr"/>
            <a:r>
              <a:rPr lang="en-US" dirty="0" smtClean="0"/>
              <a:t>Total N data</a:t>
            </a:r>
            <a:endParaRPr lang="en-US" dirty="0"/>
          </a:p>
        </p:txBody>
      </p:sp>
      <p:sp>
        <p:nvSpPr>
          <p:cNvPr id="13" name="Rectangle 12"/>
          <p:cNvSpPr/>
          <p:nvPr/>
        </p:nvSpPr>
        <p:spPr>
          <a:xfrm>
            <a:off x="2895600" y="4420382"/>
            <a:ext cx="1447800" cy="47534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Training</a:t>
            </a:r>
          </a:p>
        </p:txBody>
      </p:sp>
      <p:sp>
        <p:nvSpPr>
          <p:cNvPr id="14" name="Rectangle 13"/>
          <p:cNvSpPr/>
          <p:nvPr/>
        </p:nvSpPr>
        <p:spPr>
          <a:xfrm>
            <a:off x="4572000" y="5146096"/>
            <a:ext cx="1447800" cy="55154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Interpolation</a:t>
            </a:r>
          </a:p>
        </p:txBody>
      </p:sp>
      <p:cxnSp>
        <p:nvCxnSpPr>
          <p:cNvPr id="16" name="Straight Arrow Connector 15"/>
          <p:cNvCxnSpPr>
            <a:stCxn id="9" idx="3"/>
            <a:endCxn id="13" idx="1"/>
          </p:cNvCxnSpPr>
          <p:nvPr/>
        </p:nvCxnSpPr>
        <p:spPr>
          <a:xfrm flipV="1">
            <a:off x="2438400" y="4658054"/>
            <a:ext cx="457200" cy="18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hape 26"/>
          <p:cNvCxnSpPr>
            <a:stCxn id="13" idx="3"/>
            <a:endCxn id="14" idx="0"/>
          </p:cNvCxnSpPr>
          <p:nvPr/>
        </p:nvCxnSpPr>
        <p:spPr>
          <a:xfrm>
            <a:off x="4343400" y="4658054"/>
            <a:ext cx="952500" cy="488042"/>
          </a:xfrm>
          <a:prstGeom prst="bentConnector2">
            <a:avLst/>
          </a:prstGeom>
          <a:ln w="38100">
            <a:prstDash val="sysDash"/>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a:stCxn id="11" idx="3"/>
            <a:endCxn id="14" idx="1"/>
          </p:cNvCxnSpPr>
          <p:nvPr/>
        </p:nvCxnSpPr>
        <p:spPr>
          <a:xfrm>
            <a:off x="2438400" y="5421868"/>
            <a:ext cx="2133600" cy="15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TextBox 36"/>
          <p:cNvSpPr txBox="1"/>
          <p:nvPr/>
        </p:nvSpPr>
        <p:spPr>
          <a:xfrm>
            <a:off x="4724400" y="4355068"/>
            <a:ext cx="1600200" cy="307777"/>
          </a:xfrm>
          <a:prstGeom prst="rect">
            <a:avLst/>
          </a:prstGeom>
          <a:noFill/>
        </p:spPr>
        <p:txBody>
          <a:bodyPr wrap="square" rtlCol="0">
            <a:spAutoFit/>
          </a:bodyPr>
          <a:lstStyle/>
          <a:p>
            <a:pPr algn="ctr"/>
            <a:r>
              <a:rPr lang="en-US" sz="1400" dirty="0" smtClean="0"/>
              <a:t>Trained data</a:t>
            </a:r>
            <a:endParaRPr lang="en-US" sz="1400" dirty="0"/>
          </a:p>
        </p:txBody>
      </p:sp>
      <p:cxnSp>
        <p:nvCxnSpPr>
          <p:cNvPr id="38" name="Straight Arrow Connector 37"/>
          <p:cNvCxnSpPr>
            <a:stCxn id="14" idx="3"/>
          </p:cNvCxnSpPr>
          <p:nvPr/>
        </p:nvCxnSpPr>
        <p:spPr>
          <a:xfrm>
            <a:off x="6019800" y="5421868"/>
            <a:ext cx="762000" cy="15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Rectangle 40"/>
          <p:cNvSpPr/>
          <p:nvPr/>
        </p:nvSpPr>
        <p:spPr>
          <a:xfrm>
            <a:off x="6781800" y="4964668"/>
            <a:ext cx="1600200"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Interpolated </a:t>
            </a:r>
          </a:p>
          <a:p>
            <a:pPr algn="ctr"/>
            <a:r>
              <a:rPr lang="en-US" dirty="0" smtClean="0"/>
              <a:t>MDS/GTM map</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2"/>
          </a:xfrm>
        </p:spPr>
        <p:txBody>
          <a:bodyPr>
            <a:noAutofit/>
          </a:bodyPr>
          <a:lstStyle/>
          <a:p>
            <a:r>
              <a:rPr lang="en-US" sz="3200" dirty="0" smtClean="0"/>
              <a:t>Quality Comparison </a:t>
            </a:r>
            <a:br>
              <a:rPr lang="en-US" sz="3200" dirty="0" smtClean="0"/>
            </a:br>
            <a:r>
              <a:rPr lang="en-US" sz="1800" dirty="0" smtClean="0"/>
              <a:t>(Original vs. Interpolation)</a:t>
            </a:r>
            <a:endParaRPr lang="en-US" sz="1800" dirty="0"/>
          </a:p>
        </p:txBody>
      </p:sp>
      <p:sp>
        <p:nvSpPr>
          <p:cNvPr id="3" name="Text Placeholder 2"/>
          <p:cNvSpPr>
            <a:spLocks noGrp="1"/>
          </p:cNvSpPr>
          <p:nvPr>
            <p:ph type="body" idx="1"/>
          </p:nvPr>
        </p:nvSpPr>
        <p:spPr>
          <a:xfrm>
            <a:off x="457200" y="1085671"/>
            <a:ext cx="4040188" cy="446087"/>
          </a:xfrm>
        </p:spPr>
        <p:txBody>
          <a:bodyPr>
            <a:normAutofit lnSpcReduction="10000"/>
          </a:bodyPr>
          <a:lstStyle/>
          <a:p>
            <a:pPr algn="ctr"/>
            <a:r>
              <a:rPr lang="en-US" dirty="0" smtClean="0"/>
              <a:t>MDS</a:t>
            </a:r>
            <a:endParaRPr lang="en-US" dirty="0"/>
          </a:p>
        </p:txBody>
      </p:sp>
      <p:sp>
        <p:nvSpPr>
          <p:cNvPr id="4" name="Content Placeholder 3"/>
          <p:cNvSpPr>
            <a:spLocks noGrp="1"/>
          </p:cNvSpPr>
          <p:nvPr>
            <p:ph sz="half" idx="2"/>
          </p:nvPr>
        </p:nvSpPr>
        <p:spPr>
          <a:xfrm>
            <a:off x="457200" y="1828800"/>
            <a:ext cx="4040188" cy="4800599"/>
          </a:xfrm>
        </p:spPr>
        <p:txBody>
          <a:bodyPr>
            <a:normAutofit/>
          </a:bodyPr>
          <a:lstStyle/>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r>
              <a:rPr lang="en-US" sz="1400" dirty="0" smtClean="0"/>
              <a:t>Quality </a:t>
            </a:r>
            <a:r>
              <a:rPr lang="en-US" sz="1400" dirty="0"/>
              <a:t>comparison between </a:t>
            </a:r>
            <a:r>
              <a:rPr lang="en-US" sz="1400" dirty="0" smtClean="0"/>
              <a:t>Interpolated result </a:t>
            </a:r>
            <a:r>
              <a:rPr lang="en-US" sz="1400" dirty="0" err="1"/>
              <a:t>upto</a:t>
            </a:r>
            <a:r>
              <a:rPr lang="en-US" sz="1400" dirty="0"/>
              <a:t> 100k based on the sample </a:t>
            </a:r>
            <a:r>
              <a:rPr lang="en-US" sz="1400" dirty="0" smtClean="0"/>
              <a:t>data (12.5k, 25k, and 50k) </a:t>
            </a:r>
            <a:r>
              <a:rPr lang="en-US" sz="1400" dirty="0"/>
              <a:t>and </a:t>
            </a:r>
            <a:r>
              <a:rPr lang="en-US" sz="1400" dirty="0" smtClean="0"/>
              <a:t>original MDS result w/ 100k.</a:t>
            </a:r>
          </a:p>
          <a:p>
            <a:r>
              <a:rPr lang="en-US" sz="1400" dirty="0" smtClean="0"/>
              <a:t>STRESS: </a:t>
            </a:r>
          </a:p>
          <a:p>
            <a:endParaRPr lang="en-US" sz="1400" dirty="0"/>
          </a:p>
          <a:p>
            <a:pPr>
              <a:buNone/>
            </a:pP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w</a:t>
            </a:r>
            <a:r>
              <a:rPr lang="en-US" sz="1400" i="1" baseline="-25000" dirty="0" err="1" smtClean="0">
                <a:latin typeface="Times New Roman" pitchFamily="18" charset="0"/>
                <a:cs typeface="Times New Roman" pitchFamily="18" charset="0"/>
              </a:rPr>
              <a:t>ij</a:t>
            </a:r>
            <a:r>
              <a:rPr lang="en-US" sz="1400" i="1"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1</a:t>
            </a:r>
            <a:r>
              <a:rPr lang="en-US" sz="1400" i="1"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a:t>
            </a:r>
            <a:r>
              <a:rPr lang="el-GR" sz="1400" i="1" dirty="0" smtClean="0">
                <a:latin typeface="Times New Roman" pitchFamily="18" charset="0"/>
                <a:cs typeface="Times New Roman" pitchFamily="18" charset="0"/>
              </a:rPr>
              <a:t>δ</a:t>
            </a:r>
            <a:r>
              <a:rPr lang="en-US" sz="1400" i="1" baseline="-25000" dirty="0" smtClean="0">
                <a:latin typeface="Times New Roman" pitchFamily="18" charset="0"/>
                <a:cs typeface="Times New Roman" pitchFamily="18" charset="0"/>
              </a:rPr>
              <a:t>ij</a:t>
            </a:r>
            <a:r>
              <a:rPr lang="en-US" sz="1400" i="1" baseline="30000" dirty="0" smtClean="0">
                <a:latin typeface="Times New Roman" pitchFamily="18" charset="0"/>
                <a:cs typeface="Times New Roman" pitchFamily="18" charset="0"/>
              </a:rPr>
              <a:t>2</a:t>
            </a:r>
            <a:endParaRPr lang="en-US" sz="1400" i="1" baseline="30000" dirty="0">
              <a:latin typeface="Times New Roman" pitchFamily="18" charset="0"/>
              <a:cs typeface="Times New Roman" pitchFamily="18" charset="0"/>
            </a:endParaRPr>
          </a:p>
        </p:txBody>
      </p:sp>
      <p:pic>
        <p:nvPicPr>
          <p:cNvPr id="8" name="Picture 7" descr="MDS_quality_upto_100k.png"/>
          <p:cNvPicPr>
            <a:picLocks noChangeAspect="1"/>
          </p:cNvPicPr>
          <p:nvPr/>
        </p:nvPicPr>
        <p:blipFill>
          <a:blip r:embed="rId3" cstate="print"/>
          <a:stretch>
            <a:fillRect/>
          </a:stretch>
        </p:blipFill>
        <p:spPr>
          <a:xfrm>
            <a:off x="914400" y="1466671"/>
            <a:ext cx="3096057" cy="3072241"/>
          </a:xfrm>
          <a:prstGeom prst="rect">
            <a:avLst/>
          </a:prstGeom>
        </p:spPr>
      </p:pic>
      <p:pic>
        <p:nvPicPr>
          <p:cNvPr id="9" name="Picture 8" descr="STRESS_eq.png"/>
          <p:cNvPicPr>
            <a:picLocks noChangeAspect="1"/>
          </p:cNvPicPr>
          <p:nvPr/>
        </p:nvPicPr>
        <p:blipFill>
          <a:blip r:embed="rId4" cstate="print"/>
          <a:stretch>
            <a:fillRect/>
          </a:stretch>
        </p:blipFill>
        <p:spPr>
          <a:xfrm>
            <a:off x="1523999" y="5334000"/>
            <a:ext cx="2995725" cy="533400"/>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5105400" y="1466670"/>
            <a:ext cx="3429000" cy="3052237"/>
          </a:xfrm>
          <a:prstGeom prst="rect">
            <a:avLst/>
          </a:prstGeom>
          <a:noFill/>
          <a:ln w="9525">
            <a:noFill/>
            <a:miter lim="800000"/>
            <a:headEnd/>
            <a:tailEnd/>
          </a:ln>
        </p:spPr>
      </p:pic>
      <p:sp>
        <p:nvSpPr>
          <p:cNvPr id="10" name="Text Placeholder 9"/>
          <p:cNvSpPr>
            <a:spLocks noGrp="1"/>
          </p:cNvSpPr>
          <p:nvPr>
            <p:ph type="body" sz="quarter" idx="3"/>
          </p:nvPr>
        </p:nvSpPr>
        <p:spPr>
          <a:xfrm>
            <a:off x="4724400" y="1085671"/>
            <a:ext cx="4041775" cy="457200"/>
          </a:xfrm>
        </p:spPr>
        <p:txBody>
          <a:bodyPr>
            <a:normAutofit/>
          </a:bodyPr>
          <a:lstStyle/>
          <a:p>
            <a:pPr algn="ctr"/>
            <a:r>
              <a:rPr lang="en-US" dirty="0" smtClean="0"/>
              <a:t>GTM</a:t>
            </a:r>
            <a:endParaRPr lang="en-US" dirty="0"/>
          </a:p>
        </p:txBody>
      </p:sp>
      <p:sp>
        <p:nvSpPr>
          <p:cNvPr id="11" name="TextBox 10"/>
          <p:cNvSpPr txBox="1"/>
          <p:nvPr/>
        </p:nvSpPr>
        <p:spPr>
          <a:xfrm>
            <a:off x="5410200" y="4667071"/>
            <a:ext cx="3124200" cy="1200329"/>
          </a:xfrm>
          <a:prstGeom prst="rect">
            <a:avLst/>
          </a:prstGeom>
          <a:noFill/>
        </p:spPr>
        <p:txBody>
          <a:bodyPr wrap="square" rtlCol="0">
            <a:spAutoFit/>
          </a:bodyPr>
          <a:lstStyle/>
          <a:p>
            <a:r>
              <a:rPr lang="en-US" i="1" dirty="0" smtClean="0"/>
              <a:t>Interpolation result (blue) is getting close to the original (read) result as sample size is increasing.</a:t>
            </a:r>
          </a:p>
        </p:txBody>
      </p:sp>
      <p:sp>
        <p:nvSpPr>
          <p:cNvPr id="12" name="TextBox 11"/>
          <p:cNvSpPr txBox="1"/>
          <p:nvPr/>
        </p:nvSpPr>
        <p:spPr>
          <a:xfrm>
            <a:off x="914400" y="6248400"/>
            <a:ext cx="6944915" cy="461665"/>
          </a:xfrm>
          <a:prstGeom prst="rect">
            <a:avLst/>
          </a:prstGeom>
          <a:noFill/>
        </p:spPr>
        <p:txBody>
          <a:bodyPr wrap="none" rtlCol="0">
            <a:spAutoFit/>
          </a:bodyPr>
          <a:lstStyle/>
          <a:p>
            <a:pPr>
              <a:defRPr/>
            </a:pPr>
            <a:r>
              <a:rPr lang="en-US" sz="1200" dirty="0" smtClean="0"/>
              <a:t>12.5K 25K 50K 100K Run on 16 nodes of Tempest </a:t>
            </a:r>
          </a:p>
          <a:p>
            <a:r>
              <a:rPr lang="en-US" sz="1200" dirty="0" smtClean="0"/>
              <a:t>Note that we gain performance of over a factor of 100 for this data size. It would be more for larger data set.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Convergence is Happening</a:t>
            </a:r>
            <a:endParaRPr lang="en-US" dirty="0"/>
          </a:p>
        </p:txBody>
      </p:sp>
      <p:graphicFrame>
        <p:nvGraphicFramePr>
          <p:cNvPr id="4" name="Diagram 3"/>
          <p:cNvGraphicFramePr/>
          <p:nvPr/>
        </p:nvGraphicFramePr>
        <p:xfrm>
          <a:off x="-152400" y="1295400"/>
          <a:ext cx="9067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924194" y="2095500"/>
            <a:ext cx="1197571" cy="495520"/>
          </a:xfrm>
          <a:prstGeom prst="rect">
            <a:avLst/>
          </a:prstGeom>
          <a:noFill/>
        </p:spPr>
        <p:txBody>
          <a:bodyPr wrap="none" lIns="64008" tIns="32004" rIns="64008" bIns="32004" rtlCol="0">
            <a:spAutoFit/>
          </a:bodyPr>
          <a:lstStyle/>
          <a:p>
            <a:pPr algn="ctr"/>
            <a:r>
              <a:rPr lang="en-US" sz="1400" b="1" dirty="0" smtClean="0">
                <a:solidFill>
                  <a:schemeClr val="bg1"/>
                </a:solidFill>
              </a:rPr>
              <a:t>Data Intensive</a:t>
            </a:r>
          </a:p>
          <a:p>
            <a:pPr algn="ctr"/>
            <a:r>
              <a:rPr lang="en-US" sz="1400" b="1" dirty="0" smtClean="0">
                <a:solidFill>
                  <a:schemeClr val="bg1"/>
                </a:solidFill>
              </a:rPr>
              <a:t>Paradigms</a:t>
            </a:r>
            <a:endParaRPr lang="en-US" sz="1400" b="1" dirty="0">
              <a:solidFill>
                <a:schemeClr val="bg1"/>
              </a:solidFill>
            </a:endParaRPr>
          </a:p>
        </p:txBody>
      </p:sp>
      <p:sp>
        <p:nvSpPr>
          <p:cNvPr id="6" name="TextBox 5"/>
          <p:cNvSpPr txBox="1"/>
          <p:nvPr/>
        </p:nvSpPr>
        <p:spPr>
          <a:xfrm>
            <a:off x="5334000" y="1447800"/>
            <a:ext cx="3711722" cy="710964"/>
          </a:xfrm>
          <a:prstGeom prst="rect">
            <a:avLst/>
          </a:prstGeom>
          <a:noFill/>
        </p:spPr>
        <p:txBody>
          <a:bodyPr wrap="square" lIns="64008" tIns="32004" rIns="64008" bIns="32004" rtlCol="0">
            <a:spAutoFit/>
          </a:bodyPr>
          <a:lstStyle/>
          <a:p>
            <a:r>
              <a:rPr lang="en-US" sz="1400" dirty="0" smtClean="0">
                <a:solidFill>
                  <a:srgbClr val="C00000"/>
                </a:solidFill>
              </a:rPr>
              <a:t>Data intensive application with basic activities:</a:t>
            </a:r>
          </a:p>
          <a:p>
            <a:r>
              <a:rPr lang="en-US" sz="1400" dirty="0" smtClean="0">
                <a:solidFill>
                  <a:srgbClr val="C00000"/>
                </a:solidFill>
              </a:rPr>
              <a:t>capture, curation, preservation, and analysis (visualization)</a:t>
            </a:r>
            <a:endParaRPr lang="en-US" sz="1400" dirty="0">
              <a:solidFill>
                <a:srgbClr val="C00000"/>
              </a:solidFill>
            </a:endParaRPr>
          </a:p>
        </p:txBody>
      </p:sp>
      <p:cxnSp>
        <p:nvCxnSpPr>
          <p:cNvPr id="8" name="Shape 7"/>
          <p:cNvCxnSpPr>
            <a:endCxn id="6" idx="2"/>
          </p:cNvCxnSpPr>
          <p:nvPr/>
        </p:nvCxnSpPr>
        <p:spPr>
          <a:xfrm flipV="1">
            <a:off x="5000625" y="2158764"/>
            <a:ext cx="2189236" cy="444738"/>
          </a:xfrm>
          <a:prstGeom prst="bentConnector2">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 y="3111500"/>
            <a:ext cx="2534284" cy="280077"/>
          </a:xfrm>
          <a:prstGeom prst="rect">
            <a:avLst/>
          </a:prstGeom>
          <a:noFill/>
        </p:spPr>
        <p:txBody>
          <a:bodyPr wrap="none" lIns="64008" tIns="32004" rIns="64008" bIns="32004" rtlCol="0">
            <a:spAutoFit/>
          </a:bodyPr>
          <a:lstStyle/>
          <a:p>
            <a:r>
              <a:rPr lang="en-US" sz="1400" dirty="0" smtClean="0">
                <a:solidFill>
                  <a:schemeClr val="accent6">
                    <a:lumMod val="75000"/>
                  </a:schemeClr>
                </a:solidFill>
              </a:rPr>
              <a:t>Cloud infrastructure and runtime</a:t>
            </a:r>
            <a:endParaRPr lang="en-US" sz="1400" dirty="0">
              <a:solidFill>
                <a:schemeClr val="accent6">
                  <a:lumMod val="75000"/>
                </a:schemeClr>
              </a:solidFill>
            </a:endParaRPr>
          </a:p>
        </p:txBody>
      </p:sp>
      <p:cxnSp>
        <p:nvCxnSpPr>
          <p:cNvPr id="12" name="Shape 11"/>
          <p:cNvCxnSpPr>
            <a:endCxn id="9" idx="2"/>
          </p:cNvCxnSpPr>
          <p:nvPr/>
        </p:nvCxnSpPr>
        <p:spPr>
          <a:xfrm rot="10800000">
            <a:off x="1495743" y="3391577"/>
            <a:ext cx="1256985" cy="862924"/>
          </a:xfrm>
          <a:prstGeom prst="bentConnector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64730" y="5191075"/>
            <a:ext cx="2484142" cy="280077"/>
          </a:xfrm>
          <a:prstGeom prst="rect">
            <a:avLst/>
          </a:prstGeom>
          <a:noFill/>
        </p:spPr>
        <p:txBody>
          <a:bodyPr wrap="none" lIns="64008" tIns="32004" rIns="64008" bIns="32004" rtlCol="0">
            <a:spAutoFit/>
          </a:bodyPr>
          <a:lstStyle/>
          <a:p>
            <a:r>
              <a:rPr lang="en-US" sz="1400" dirty="0" smtClean="0">
                <a:solidFill>
                  <a:srgbClr val="0000FF"/>
                </a:solidFill>
              </a:rPr>
              <a:t>Parallel threading and processes</a:t>
            </a:r>
            <a:endParaRPr lang="en-US" sz="1400" dirty="0">
              <a:solidFill>
                <a:srgbClr val="0000FF"/>
              </a:solidFill>
            </a:endParaRPr>
          </a:p>
        </p:txBody>
      </p:sp>
      <p:cxnSp>
        <p:nvCxnSpPr>
          <p:cNvPr id="15" name="Shape 14"/>
          <p:cNvCxnSpPr>
            <a:endCxn id="13" idx="2"/>
          </p:cNvCxnSpPr>
          <p:nvPr/>
        </p:nvCxnSpPr>
        <p:spPr>
          <a:xfrm rot="10800000">
            <a:off x="2806801" y="5471152"/>
            <a:ext cx="2098600" cy="497848"/>
          </a:xfrm>
          <a:prstGeom prst="bentConnector2">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57250" y="5651501"/>
            <a:ext cx="6915150" cy="1141534"/>
          </a:xfrm>
        </p:spPr>
        <p:txBody>
          <a:bodyPr>
            <a:normAutofit fontScale="77500" lnSpcReduction="20000"/>
          </a:bodyPr>
          <a:lstStyle/>
          <a:p>
            <a:r>
              <a:rPr lang="en-US" dirty="0" smtClean="0"/>
              <a:t>Dynamic Virtual Cluster provisioning via XCAT</a:t>
            </a:r>
          </a:p>
          <a:p>
            <a:r>
              <a:rPr lang="en-US" dirty="0" smtClean="0"/>
              <a:t>Supports both </a:t>
            </a:r>
            <a:r>
              <a:rPr lang="en-US" dirty="0" err="1" smtClean="0"/>
              <a:t>stateful</a:t>
            </a:r>
            <a:r>
              <a:rPr lang="en-US" dirty="0" smtClean="0"/>
              <a:t> and stateless OS images</a:t>
            </a:r>
          </a:p>
          <a:p>
            <a:endParaRPr lang="en-US" dirty="0"/>
          </a:p>
        </p:txBody>
      </p:sp>
      <p:sp>
        <p:nvSpPr>
          <p:cNvPr id="6" name="Rectangle 5"/>
          <p:cNvSpPr/>
          <p:nvPr/>
        </p:nvSpPr>
        <p:spPr>
          <a:xfrm>
            <a:off x="1524000" y="5016500"/>
            <a:ext cx="7381875" cy="361157"/>
          </a:xfrm>
          <a:prstGeom prst="rect">
            <a:avLst/>
          </a:prstGeom>
        </p:spPr>
        <p:style>
          <a:lnRef idx="1">
            <a:schemeClr val="accent2"/>
          </a:lnRef>
          <a:fillRef idx="2">
            <a:schemeClr val="accent2"/>
          </a:fillRef>
          <a:effectRef idx="1">
            <a:schemeClr val="accent2"/>
          </a:effectRef>
          <a:fontRef idx="minor">
            <a:schemeClr val="dk1"/>
          </a:fontRef>
        </p:style>
        <p:txBody>
          <a:bodyPr lIns="64008" tIns="32004" rIns="64008" bIns="32004" rtlCol="0" anchor="ctr"/>
          <a:lstStyle/>
          <a:p>
            <a:pPr algn="ctr"/>
            <a:r>
              <a:rPr lang="en-US" dirty="0" err="1" smtClean="0"/>
              <a:t>iDataplex</a:t>
            </a:r>
            <a:r>
              <a:rPr lang="en-US" dirty="0" smtClean="0"/>
              <a:t> Bare-metal Nodes</a:t>
            </a:r>
            <a:endParaRPr lang="en-US" dirty="0"/>
          </a:p>
        </p:txBody>
      </p:sp>
      <p:sp>
        <p:nvSpPr>
          <p:cNvPr id="7" name="Rectangle 6"/>
          <p:cNvSpPr/>
          <p:nvPr/>
        </p:nvSpPr>
        <p:spPr>
          <a:xfrm>
            <a:off x="1524000" y="3302000"/>
            <a:ext cx="1714500" cy="1135063"/>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Linux Bare-system</a:t>
            </a:r>
            <a:endParaRPr lang="en-US" dirty="0"/>
          </a:p>
        </p:txBody>
      </p:sp>
      <p:sp>
        <p:nvSpPr>
          <p:cNvPr id="8" name="Rectangle 7"/>
          <p:cNvSpPr/>
          <p:nvPr/>
        </p:nvSpPr>
        <p:spPr>
          <a:xfrm>
            <a:off x="3286125" y="3302001"/>
            <a:ext cx="19050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Linux  Virtual Machines</a:t>
            </a:r>
            <a:endParaRPr lang="en-US" dirty="0"/>
          </a:p>
        </p:txBody>
      </p:sp>
      <p:sp>
        <p:nvSpPr>
          <p:cNvPr id="10" name="Rectangle 9"/>
          <p:cNvSpPr/>
          <p:nvPr/>
        </p:nvSpPr>
        <p:spPr>
          <a:xfrm>
            <a:off x="5238750" y="3302000"/>
            <a:ext cx="1714500" cy="1143000"/>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endParaRPr lang="en-US" dirty="0" smtClean="0"/>
          </a:p>
          <a:p>
            <a:pPr algn="ctr"/>
            <a:r>
              <a:rPr lang="en-US" dirty="0" smtClean="0"/>
              <a:t>Windows Server 2008  HPC</a:t>
            </a:r>
          </a:p>
          <a:p>
            <a:pPr algn="ctr"/>
            <a:r>
              <a:rPr lang="en-US" dirty="0" smtClean="0"/>
              <a:t>Bare-system</a:t>
            </a:r>
          </a:p>
          <a:p>
            <a:pPr algn="ctr"/>
            <a:endParaRPr lang="en-US" dirty="0"/>
          </a:p>
        </p:txBody>
      </p:sp>
      <p:sp>
        <p:nvSpPr>
          <p:cNvPr id="12" name="Rectangle 11"/>
          <p:cNvSpPr/>
          <p:nvPr/>
        </p:nvSpPr>
        <p:spPr>
          <a:xfrm>
            <a:off x="7000875" y="4000500"/>
            <a:ext cx="1905000" cy="444500"/>
          </a:xfrm>
          <a:prstGeom prst="rect">
            <a:avLst/>
          </a:prstGeom>
        </p:spPr>
        <p:style>
          <a:lnRef idx="1">
            <a:schemeClr val="dk1"/>
          </a:lnRef>
          <a:fillRef idx="2">
            <a:schemeClr val="dk1"/>
          </a:fillRef>
          <a:effectRef idx="1">
            <a:schemeClr val="dk1"/>
          </a:effectRef>
          <a:fontRef idx="minor">
            <a:schemeClr val="dk1"/>
          </a:fontRef>
        </p:style>
        <p:txBody>
          <a:bodyPr lIns="64008" tIns="32004" rIns="64008" bIns="32004" rtlCol="0" anchor="ctr"/>
          <a:lstStyle/>
          <a:p>
            <a:pPr algn="ctr"/>
            <a:r>
              <a:rPr lang="en-US" dirty="0" smtClean="0"/>
              <a:t>Xen Virtualization</a:t>
            </a:r>
            <a:endParaRPr lang="en-US" dirty="0"/>
          </a:p>
        </p:txBody>
      </p:sp>
      <p:sp>
        <p:nvSpPr>
          <p:cNvPr id="13" name="Rectangle 12"/>
          <p:cNvSpPr/>
          <p:nvPr/>
        </p:nvSpPr>
        <p:spPr>
          <a:xfrm>
            <a:off x="5238750" y="2540000"/>
            <a:ext cx="3667125" cy="698500"/>
          </a:xfrm>
          <a:prstGeom prst="rect">
            <a:avLst/>
          </a:prstGeom>
        </p:spPr>
        <p:style>
          <a:lnRef idx="1">
            <a:schemeClr val="accent4"/>
          </a:lnRef>
          <a:fillRef idx="2">
            <a:schemeClr val="accent4"/>
          </a:fillRef>
          <a:effectRef idx="1">
            <a:schemeClr val="accent4"/>
          </a:effectRef>
          <a:fontRef idx="minor">
            <a:schemeClr val="dk1"/>
          </a:fontRef>
        </p:style>
        <p:txBody>
          <a:bodyPr lIns="64008" tIns="32004" rIns="64008" bIns="32004" rtlCol="0" anchor="ctr"/>
          <a:lstStyle/>
          <a:p>
            <a:pPr algn="ctr"/>
            <a:r>
              <a:rPr lang="en-US" dirty="0" smtClean="0"/>
              <a:t>Microsoft DryadLINQ  / MPI</a:t>
            </a:r>
            <a:endParaRPr lang="en-US" dirty="0"/>
          </a:p>
        </p:txBody>
      </p:sp>
      <p:sp>
        <p:nvSpPr>
          <p:cNvPr id="14" name="Rectangle 13"/>
          <p:cNvSpPr/>
          <p:nvPr/>
        </p:nvSpPr>
        <p:spPr>
          <a:xfrm>
            <a:off x="1524001" y="2540000"/>
            <a:ext cx="3667124" cy="698500"/>
          </a:xfrm>
          <a:prstGeom prst="rect">
            <a:avLst/>
          </a:prstGeom>
        </p:spPr>
        <p:style>
          <a:lnRef idx="1">
            <a:schemeClr val="accent6"/>
          </a:lnRef>
          <a:fillRef idx="2">
            <a:schemeClr val="accent6"/>
          </a:fillRef>
          <a:effectRef idx="1">
            <a:schemeClr val="accent6"/>
          </a:effectRef>
          <a:fontRef idx="minor">
            <a:schemeClr val="dk1"/>
          </a:fontRef>
        </p:style>
        <p:txBody>
          <a:bodyPr lIns="64008" tIns="32004" rIns="64008" bIns="32004" rtlCol="0" anchor="ctr"/>
          <a:lstStyle/>
          <a:p>
            <a:pPr algn="ctr"/>
            <a:r>
              <a:rPr lang="en-US" dirty="0" smtClean="0"/>
              <a:t>Apache Hadoop / Twister/ MPI</a:t>
            </a:r>
            <a:endParaRPr lang="en-US" dirty="0"/>
          </a:p>
        </p:txBody>
      </p:sp>
      <p:sp>
        <p:nvSpPr>
          <p:cNvPr id="15" name="Rectangle 14"/>
          <p:cNvSpPr/>
          <p:nvPr/>
        </p:nvSpPr>
        <p:spPr>
          <a:xfrm>
            <a:off x="1524000" y="1219200"/>
            <a:ext cx="7381875" cy="889000"/>
          </a:xfrm>
          <a:prstGeom prst="rect">
            <a:avLst/>
          </a:prstGeom>
        </p:spPr>
        <p:style>
          <a:lnRef idx="1">
            <a:schemeClr val="accent1"/>
          </a:lnRef>
          <a:fillRef idx="2">
            <a:schemeClr val="accent1"/>
          </a:fillRef>
          <a:effectRef idx="1">
            <a:schemeClr val="accent1"/>
          </a:effectRef>
          <a:fontRef idx="minor">
            <a:schemeClr val="dk1"/>
          </a:fontRef>
        </p:style>
        <p:txBody>
          <a:bodyPr lIns="64008" tIns="32004" rIns="64008" bIns="32004" rtlCol="0" anchor="ctr"/>
          <a:lstStyle/>
          <a:p>
            <a:pPr algn="ctr"/>
            <a:r>
              <a:rPr lang="en-US" dirty="0" smtClean="0"/>
              <a:t>Smith Waterman Dissimilarities, CAP-3 Gene Assembly, </a:t>
            </a:r>
            <a:r>
              <a:rPr lang="en-US" dirty="0" err="1" smtClean="0"/>
              <a:t>PhyloD</a:t>
            </a:r>
            <a:r>
              <a:rPr lang="en-US" dirty="0" smtClean="0"/>
              <a:t> Using </a:t>
            </a:r>
            <a:r>
              <a:rPr lang="en-US" dirty="0" err="1" smtClean="0"/>
              <a:t>DryadLINQ</a:t>
            </a:r>
            <a:r>
              <a:rPr lang="en-US" dirty="0" smtClean="0"/>
              <a:t>, High Energy Physics, Clustering, Multidimensional Scaling, Generative Topological Mapping</a:t>
            </a:r>
            <a:endParaRPr lang="en-US" dirty="0"/>
          </a:p>
        </p:txBody>
      </p:sp>
      <p:sp>
        <p:nvSpPr>
          <p:cNvPr id="16" name="Rectangle 15"/>
          <p:cNvSpPr/>
          <p:nvPr/>
        </p:nvSpPr>
        <p:spPr>
          <a:xfrm>
            <a:off x="1524000" y="4528343"/>
            <a:ext cx="7381875" cy="361157"/>
          </a:xfrm>
          <a:prstGeom prst="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dirty="0" smtClean="0"/>
              <a:t>XCAT Infrastructure</a:t>
            </a:r>
            <a:endParaRPr lang="en-US" dirty="0"/>
          </a:p>
        </p:txBody>
      </p:sp>
      <p:sp>
        <p:nvSpPr>
          <p:cNvPr id="18" name="Rectangle 17"/>
          <p:cNvSpPr/>
          <p:nvPr/>
        </p:nvSpPr>
        <p:spPr>
          <a:xfrm>
            <a:off x="3286125" y="4000500"/>
            <a:ext cx="1905000" cy="444500"/>
          </a:xfrm>
          <a:prstGeom prst="rect">
            <a:avLst/>
          </a:prstGeom>
        </p:spPr>
        <p:style>
          <a:lnRef idx="1">
            <a:schemeClr val="dk1"/>
          </a:lnRef>
          <a:fillRef idx="2">
            <a:schemeClr val="dk1"/>
          </a:fillRef>
          <a:effectRef idx="1">
            <a:schemeClr val="dk1"/>
          </a:effectRef>
          <a:fontRef idx="minor">
            <a:schemeClr val="dk1"/>
          </a:fontRef>
        </p:style>
        <p:txBody>
          <a:bodyPr lIns="64008" tIns="32004" rIns="64008" bIns="32004" rtlCol="0" anchor="ctr"/>
          <a:lstStyle/>
          <a:p>
            <a:pPr algn="ctr"/>
            <a:r>
              <a:rPr lang="en-US" dirty="0" smtClean="0"/>
              <a:t>Xen Virtualization</a:t>
            </a:r>
            <a:endParaRPr lang="en-US" dirty="0"/>
          </a:p>
        </p:txBody>
      </p:sp>
      <p:sp>
        <p:nvSpPr>
          <p:cNvPr id="20" name="Left Brace 19"/>
          <p:cNvSpPr/>
          <p:nvPr/>
        </p:nvSpPr>
        <p:spPr>
          <a:xfrm>
            <a:off x="1333501" y="1282700"/>
            <a:ext cx="120894" cy="6985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1" name="TextBox 20"/>
          <p:cNvSpPr txBox="1"/>
          <p:nvPr/>
        </p:nvSpPr>
        <p:spPr>
          <a:xfrm>
            <a:off x="721" y="1409700"/>
            <a:ext cx="1421543" cy="341632"/>
          </a:xfrm>
          <a:prstGeom prst="rect">
            <a:avLst/>
          </a:prstGeom>
          <a:noFill/>
        </p:spPr>
        <p:txBody>
          <a:bodyPr wrap="square" lIns="64008" tIns="32004" rIns="64008" bIns="32004" rtlCol="0">
            <a:spAutoFit/>
          </a:bodyPr>
          <a:lstStyle/>
          <a:p>
            <a:r>
              <a:rPr lang="en-US" dirty="0" smtClean="0"/>
              <a:t>Applications</a:t>
            </a:r>
            <a:endParaRPr lang="en-US" dirty="0"/>
          </a:p>
        </p:txBody>
      </p:sp>
      <p:sp>
        <p:nvSpPr>
          <p:cNvPr id="22" name="Left Brace 21"/>
          <p:cNvSpPr/>
          <p:nvPr/>
        </p:nvSpPr>
        <p:spPr>
          <a:xfrm>
            <a:off x="1381125" y="2540000"/>
            <a:ext cx="95250" cy="5715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3" name="TextBox 22"/>
          <p:cNvSpPr txBox="1"/>
          <p:nvPr/>
        </p:nvSpPr>
        <p:spPr>
          <a:xfrm>
            <a:off x="172948" y="2603501"/>
            <a:ext cx="1128016" cy="341632"/>
          </a:xfrm>
          <a:prstGeom prst="rect">
            <a:avLst/>
          </a:prstGeom>
          <a:noFill/>
        </p:spPr>
        <p:txBody>
          <a:bodyPr wrap="square" lIns="64008" tIns="32004" rIns="64008" bIns="32004" rtlCol="0">
            <a:spAutoFit/>
          </a:bodyPr>
          <a:lstStyle/>
          <a:p>
            <a:r>
              <a:rPr lang="en-US" dirty="0" smtClean="0"/>
              <a:t>Runtimes</a:t>
            </a:r>
            <a:endParaRPr lang="en-US" dirty="0"/>
          </a:p>
        </p:txBody>
      </p:sp>
      <p:sp>
        <p:nvSpPr>
          <p:cNvPr id="24" name="Left Brace 23"/>
          <p:cNvSpPr/>
          <p:nvPr/>
        </p:nvSpPr>
        <p:spPr>
          <a:xfrm>
            <a:off x="1381125" y="3302000"/>
            <a:ext cx="95250" cy="15240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5" name="TextBox 24"/>
          <p:cNvSpPr txBox="1"/>
          <p:nvPr/>
        </p:nvSpPr>
        <p:spPr>
          <a:xfrm>
            <a:off x="1" y="3683000"/>
            <a:ext cx="1428750" cy="618631"/>
          </a:xfrm>
          <a:prstGeom prst="rect">
            <a:avLst/>
          </a:prstGeom>
          <a:noFill/>
        </p:spPr>
        <p:txBody>
          <a:bodyPr wrap="square" lIns="64008" tIns="32004" rIns="64008" bIns="32004" rtlCol="0">
            <a:spAutoFit/>
          </a:bodyPr>
          <a:lstStyle/>
          <a:p>
            <a:pPr algn="ctr"/>
            <a:r>
              <a:rPr lang="en-US" dirty="0" smtClean="0"/>
              <a:t>Infrastructure software</a:t>
            </a:r>
          </a:p>
        </p:txBody>
      </p:sp>
      <p:sp>
        <p:nvSpPr>
          <p:cNvPr id="26" name="Left Brace 25"/>
          <p:cNvSpPr/>
          <p:nvPr/>
        </p:nvSpPr>
        <p:spPr>
          <a:xfrm>
            <a:off x="1381125" y="4953000"/>
            <a:ext cx="95250" cy="4445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8" name="TextBox 27"/>
          <p:cNvSpPr txBox="1"/>
          <p:nvPr/>
        </p:nvSpPr>
        <p:spPr>
          <a:xfrm>
            <a:off x="121605" y="4889501"/>
            <a:ext cx="1165206" cy="341632"/>
          </a:xfrm>
          <a:prstGeom prst="rect">
            <a:avLst/>
          </a:prstGeom>
          <a:noFill/>
        </p:spPr>
        <p:txBody>
          <a:bodyPr wrap="square" lIns="64008" tIns="32004" rIns="64008" bIns="32004" rtlCol="0">
            <a:spAutoFit/>
          </a:bodyPr>
          <a:lstStyle/>
          <a:p>
            <a:r>
              <a:rPr lang="en-US" dirty="0" smtClean="0"/>
              <a:t>Hardware</a:t>
            </a:r>
            <a:endParaRPr lang="en-US" dirty="0"/>
          </a:p>
        </p:txBody>
      </p:sp>
      <p:sp>
        <p:nvSpPr>
          <p:cNvPr id="27" name="Rectangle 26"/>
          <p:cNvSpPr/>
          <p:nvPr/>
        </p:nvSpPr>
        <p:spPr>
          <a:xfrm>
            <a:off x="7000875" y="3302001"/>
            <a:ext cx="19050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Windows Server 2008 HPC</a:t>
            </a:r>
            <a:endParaRPr lang="en-US" dirty="0"/>
          </a:p>
        </p:txBody>
      </p:sp>
      <p:sp>
        <p:nvSpPr>
          <p:cNvPr id="30" name="Title 3"/>
          <p:cNvSpPr txBox="1">
            <a:spLocks/>
          </p:cNvSpPr>
          <p:nvPr/>
        </p:nvSpPr>
        <p:spPr>
          <a:xfrm>
            <a:off x="381000" y="152400"/>
            <a:ext cx="8763000" cy="952499"/>
          </a:xfrm>
          <a:prstGeom prst="rect">
            <a:avLst/>
          </a:prstGeom>
        </p:spPr>
        <p:txBody>
          <a:bodyPr vert="horz" lIns="91435" tIns="45718" rIns="91435" bIns="45718" rtlCol="0" anchor="ctr">
            <a:normAutofit fontScale="77500" lnSpcReduction="20000"/>
          </a:bodyPr>
          <a:lstStyle/>
          <a:p>
            <a:pPr algn="ctr" defTabSz="914354">
              <a:spcBef>
                <a:spcPct val="0"/>
              </a:spcBef>
              <a:defRPr/>
            </a:pPr>
            <a:r>
              <a:rPr lang="en-US" sz="4400" b="1" dirty="0" smtClean="0">
                <a:latin typeface="+mj-lt"/>
                <a:ea typeface="+mj-ea"/>
                <a:cs typeface="+mj-cs"/>
              </a:rPr>
              <a:t>Science Cloud (Dynamic Virtual Cluster) Architecture</a:t>
            </a:r>
            <a:endParaRPr lang="en-US" sz="4400" b="1" dirty="0">
              <a:latin typeface="+mj-lt"/>
              <a:ea typeface="+mj-ea"/>
              <a:cs typeface="+mj-cs"/>
            </a:endParaRPr>
          </a:p>
        </p:txBody>
      </p:sp>
      <p:sp>
        <p:nvSpPr>
          <p:cNvPr id="29" name="Rectangle 28"/>
          <p:cNvSpPr/>
          <p:nvPr/>
        </p:nvSpPr>
        <p:spPr>
          <a:xfrm>
            <a:off x="1524000" y="2133600"/>
            <a:ext cx="7381875" cy="361157"/>
          </a:xfrm>
          <a:prstGeom prst="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dirty="0" smtClean="0"/>
              <a:t>Services and Workflow</a:t>
            </a:r>
            <a:endParaRPr lang="en-US" dirty="0"/>
          </a:p>
        </p:txBody>
      </p:sp>
      <p:cxnSp>
        <p:nvCxnSpPr>
          <p:cNvPr id="32" name="Straight Connector 31"/>
          <p:cNvCxnSpPr/>
          <p:nvPr/>
        </p:nvCxnSpPr>
        <p:spPr>
          <a:xfrm>
            <a:off x="1066800" y="3276600"/>
            <a:ext cx="8001000"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8229600" cy="1066800"/>
          </a:xfrm>
        </p:spPr>
        <p:txBody>
          <a:bodyPr>
            <a:normAutofit/>
          </a:bodyPr>
          <a:lstStyle/>
          <a:p>
            <a:r>
              <a:rPr lang="en-US" sz="4000" dirty="0" smtClean="0"/>
              <a:t>Dynamic Virtual Clusters</a:t>
            </a:r>
            <a:endParaRPr lang="en-US" sz="4000" dirty="0"/>
          </a:p>
        </p:txBody>
      </p:sp>
      <p:sp>
        <p:nvSpPr>
          <p:cNvPr id="78" name="Content Placeholder 2"/>
          <p:cNvSpPr>
            <a:spLocks noGrp="1"/>
          </p:cNvSpPr>
          <p:nvPr>
            <p:ph idx="1"/>
          </p:nvPr>
        </p:nvSpPr>
        <p:spPr>
          <a:xfrm>
            <a:off x="152400" y="5105400"/>
            <a:ext cx="8991600" cy="1143000"/>
          </a:xfrm>
        </p:spPr>
        <p:txBody>
          <a:bodyPr>
            <a:normAutofit/>
          </a:bodyPr>
          <a:lstStyle/>
          <a:p>
            <a:pPr marL="341313" lvl="0" indent="-165100"/>
            <a:r>
              <a:rPr lang="en-US" sz="1400" dirty="0" smtClean="0"/>
              <a:t>Switchable clusters on the same hardware (~5 minutes between different OS such as </a:t>
            </a:r>
            <a:r>
              <a:rPr lang="en-US" sz="1400" dirty="0" err="1" smtClean="0"/>
              <a:t>Linux+Xen</a:t>
            </a:r>
            <a:r>
              <a:rPr lang="en-US" sz="1400" dirty="0" smtClean="0"/>
              <a:t> to </a:t>
            </a:r>
            <a:r>
              <a:rPr lang="en-US" sz="1400" dirty="0" err="1" smtClean="0"/>
              <a:t>Windows+HPCS</a:t>
            </a:r>
            <a:r>
              <a:rPr lang="en-US" sz="1400" dirty="0" smtClean="0"/>
              <a:t>)</a:t>
            </a:r>
          </a:p>
          <a:p>
            <a:pPr marL="341313" lvl="0" indent="-165100"/>
            <a:r>
              <a:rPr lang="en-US" sz="1400" dirty="0" smtClean="0"/>
              <a:t>Support for virtual clusters</a:t>
            </a:r>
          </a:p>
          <a:p>
            <a:pPr marL="341313" indent="-165100"/>
            <a:r>
              <a:rPr lang="en-US" sz="1400" dirty="0" smtClean="0"/>
              <a:t>SW-G : Smith Waterman </a:t>
            </a:r>
            <a:r>
              <a:rPr lang="en-US" sz="1400" dirty="0" err="1" smtClean="0"/>
              <a:t>Gotoh</a:t>
            </a:r>
            <a:r>
              <a:rPr lang="en-US" sz="1400" dirty="0" smtClean="0"/>
              <a:t> Dissimilarity Computation  as an pleasingly parallel problem suitable for MapReduce style applications</a:t>
            </a:r>
            <a:endParaRPr lang="en-US" sz="3400" dirty="0" smtClean="0"/>
          </a:p>
          <a:p>
            <a:pPr lvl="0">
              <a:buNone/>
            </a:pPr>
            <a:endParaRPr lang="en-US" sz="3400" dirty="0" smtClean="0"/>
          </a:p>
          <a:p>
            <a:endParaRPr lang="en-US" sz="3400" dirty="0" smtClean="0"/>
          </a:p>
          <a:p>
            <a:pPr lvl="0"/>
            <a:endParaRPr lang="en-US" sz="3400" dirty="0" smtClean="0"/>
          </a:p>
          <a:p>
            <a:endParaRPr lang="en-US" dirty="0"/>
          </a:p>
        </p:txBody>
      </p:sp>
      <p:grpSp>
        <p:nvGrpSpPr>
          <p:cNvPr id="7" name="Group 52"/>
          <p:cNvGrpSpPr/>
          <p:nvPr/>
        </p:nvGrpSpPr>
        <p:grpSpPr>
          <a:xfrm>
            <a:off x="4613031" y="2961350"/>
            <a:ext cx="328246" cy="878835"/>
            <a:chOff x="1600200" y="1295400"/>
            <a:chExt cx="609600" cy="1371600"/>
          </a:xfrm>
        </p:grpSpPr>
        <p:sp>
          <p:nvSpPr>
            <p:cNvPr id="22" name="Rectangle 21"/>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3" name="Oval 22"/>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Oval 23"/>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Oval 24"/>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6" name="Down Arrow 25"/>
          <p:cNvSpPr/>
          <p:nvPr/>
        </p:nvSpPr>
        <p:spPr>
          <a:xfrm rot="10800000">
            <a:off x="4736123" y="25219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8" name="Group 51"/>
          <p:cNvGrpSpPr/>
          <p:nvPr/>
        </p:nvGrpSpPr>
        <p:grpSpPr>
          <a:xfrm>
            <a:off x="4859215" y="1496624"/>
            <a:ext cx="1328692" cy="1144638"/>
            <a:chOff x="2209800" y="2362200"/>
            <a:chExt cx="4191000" cy="2768979"/>
          </a:xfrm>
        </p:grpSpPr>
        <p:sp>
          <p:nvSpPr>
            <p:cNvPr id="28" name="Cloud"/>
            <p:cNvSpPr>
              <a:spLocks noChangeAspect="1" noEditPoints="1" noChangeArrowheads="1"/>
            </p:cNvSpPr>
            <p:nvPr/>
          </p:nvSpPr>
          <p:spPr bwMode="auto">
            <a:xfrm>
              <a:off x="2209800" y="2362200"/>
              <a:ext cx="4191000" cy="23622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29" name="TextBox 28"/>
            <p:cNvSpPr txBox="1"/>
            <p:nvPr/>
          </p:nvSpPr>
          <p:spPr>
            <a:xfrm>
              <a:off x="2986324" y="2674202"/>
              <a:ext cx="2884228" cy="2456977"/>
            </a:xfrm>
            <a:prstGeom prst="rect">
              <a:avLst/>
            </a:prstGeom>
            <a:noFill/>
          </p:spPr>
          <p:txBody>
            <a:bodyPr wrap="square" rtlCol="0">
              <a:spAutoFit/>
            </a:bodyPr>
            <a:lstStyle/>
            <a:p>
              <a:r>
                <a:rPr lang="en-US" sz="1400" b="1" dirty="0" smtClean="0"/>
                <a:t>Pub/Sub Broker Network</a:t>
              </a:r>
            </a:p>
            <a:p>
              <a:endParaRPr lang="en-US" dirty="0"/>
            </a:p>
          </p:txBody>
        </p:sp>
      </p:grpSp>
      <p:grpSp>
        <p:nvGrpSpPr>
          <p:cNvPr id="11" name="Group 49"/>
          <p:cNvGrpSpPr/>
          <p:nvPr/>
        </p:nvGrpSpPr>
        <p:grpSpPr>
          <a:xfrm>
            <a:off x="6828692" y="3351943"/>
            <a:ext cx="1395046" cy="1171781"/>
            <a:chOff x="5105400" y="5257801"/>
            <a:chExt cx="3124200" cy="2514600"/>
          </a:xfrm>
        </p:grpSpPr>
        <p:sp>
          <p:nvSpPr>
            <p:cNvPr id="31" name="Rectangle 30"/>
            <p:cNvSpPr/>
            <p:nvPr/>
          </p:nvSpPr>
          <p:spPr>
            <a:xfrm>
              <a:off x="5105400" y="5257801"/>
              <a:ext cx="3124200" cy="2514600"/>
            </a:xfrm>
            <a:prstGeom prst="rect">
              <a:avLst/>
            </a:prstGeom>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Oval 31"/>
            <p:cNvSpPr/>
            <p:nvPr/>
          </p:nvSpPr>
          <p:spPr>
            <a:xfrm>
              <a:off x="5333999" y="5486402"/>
              <a:ext cx="2738077" cy="83820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50" b="1" dirty="0" smtClean="0"/>
                <a:t>Summarizer</a:t>
              </a:r>
              <a:endParaRPr lang="en-US" sz="1050" b="1" dirty="0"/>
            </a:p>
          </p:txBody>
        </p:sp>
        <p:sp>
          <p:nvSpPr>
            <p:cNvPr id="33" name="Oval 32"/>
            <p:cNvSpPr/>
            <p:nvPr/>
          </p:nvSpPr>
          <p:spPr>
            <a:xfrm>
              <a:off x="5334000" y="6705601"/>
              <a:ext cx="2667000"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b="1" dirty="0" smtClean="0"/>
                <a:t>Switcher</a:t>
              </a:r>
              <a:endParaRPr lang="en-US" sz="1050" b="1" dirty="0"/>
            </a:p>
          </p:txBody>
        </p:sp>
      </p:grpSp>
      <p:sp>
        <p:nvSpPr>
          <p:cNvPr id="34" name="Left-Right Arrow 33"/>
          <p:cNvSpPr/>
          <p:nvPr/>
        </p:nvSpPr>
        <p:spPr>
          <a:xfrm rot="3352647">
            <a:off x="6226985" y="2766628"/>
            <a:ext cx="781383" cy="227331"/>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6" name="Rectangle 35"/>
          <p:cNvSpPr/>
          <p:nvPr/>
        </p:nvSpPr>
        <p:spPr>
          <a:xfrm>
            <a:off x="6828692" y="1447800"/>
            <a:ext cx="1477108" cy="14159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38" name="TextBox 37"/>
          <p:cNvSpPr txBox="1"/>
          <p:nvPr/>
        </p:nvSpPr>
        <p:spPr>
          <a:xfrm>
            <a:off x="6850132" y="1473199"/>
            <a:ext cx="1303269" cy="212980"/>
          </a:xfrm>
          <a:prstGeom prst="rect">
            <a:avLst/>
          </a:prstGeom>
          <a:noFill/>
        </p:spPr>
        <p:txBody>
          <a:bodyPr wrap="none" rtlCol="0">
            <a:spAutoFit/>
          </a:bodyPr>
          <a:lstStyle/>
          <a:p>
            <a:r>
              <a:rPr lang="en-US" sz="1200" b="1" dirty="0" smtClean="0"/>
              <a:t>Monitoring Interface</a:t>
            </a:r>
            <a:endParaRPr lang="en-US" sz="1200" b="1" dirty="0"/>
          </a:p>
        </p:txBody>
      </p:sp>
      <p:sp>
        <p:nvSpPr>
          <p:cNvPr id="39" name="Down Arrow 38"/>
          <p:cNvSpPr/>
          <p:nvPr/>
        </p:nvSpPr>
        <p:spPr>
          <a:xfrm rot="16200000">
            <a:off x="6325665" y="1563901"/>
            <a:ext cx="390594" cy="45133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6" name="Group 50"/>
          <p:cNvGrpSpPr/>
          <p:nvPr/>
        </p:nvGrpSpPr>
        <p:grpSpPr>
          <a:xfrm>
            <a:off x="4572000" y="3937834"/>
            <a:ext cx="1723292" cy="1040565"/>
            <a:chOff x="0" y="6553200"/>
            <a:chExt cx="4724400" cy="1624012"/>
          </a:xfrm>
        </p:grpSpPr>
        <p:sp>
          <p:nvSpPr>
            <p:cNvPr id="41" name="Rectangle 40"/>
            <p:cNvSpPr/>
            <p:nvPr/>
          </p:nvSpPr>
          <p:spPr>
            <a:xfrm>
              <a:off x="0" y="7239000"/>
              <a:ext cx="4724400" cy="9382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err="1" smtClean="0"/>
                <a:t>iDataplex</a:t>
              </a:r>
              <a:r>
                <a:rPr lang="en-US" sz="1400" b="1" dirty="0" smtClean="0"/>
                <a:t> Bare-metal Nodes </a:t>
              </a:r>
            </a:p>
          </p:txBody>
        </p:sp>
        <p:sp>
          <p:nvSpPr>
            <p:cNvPr id="42" name="Rectangle 41"/>
            <p:cNvSpPr/>
            <p:nvPr/>
          </p:nvSpPr>
          <p:spPr>
            <a:xfrm>
              <a:off x="0" y="6553200"/>
              <a:ext cx="47244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t>XCAT Infrastructure</a:t>
              </a:r>
              <a:endParaRPr lang="en-US" sz="1400" b="1" dirty="0"/>
            </a:p>
          </p:txBody>
        </p:sp>
      </p:grpSp>
      <p:sp>
        <p:nvSpPr>
          <p:cNvPr id="43" name="Down Arrow 42"/>
          <p:cNvSpPr/>
          <p:nvPr/>
        </p:nvSpPr>
        <p:spPr>
          <a:xfrm rot="5400000">
            <a:off x="6346180" y="4025625"/>
            <a:ext cx="390594" cy="41030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17" name="Group 53"/>
          <p:cNvGrpSpPr/>
          <p:nvPr/>
        </p:nvGrpSpPr>
        <p:grpSpPr>
          <a:xfrm>
            <a:off x="5064369" y="2961350"/>
            <a:ext cx="328246" cy="878835"/>
            <a:chOff x="1600200" y="1295400"/>
            <a:chExt cx="609600" cy="1371600"/>
          </a:xfrm>
        </p:grpSpPr>
        <p:sp>
          <p:nvSpPr>
            <p:cNvPr id="45" name="Rectangle 4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6" name="Oval 4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7" name="Oval 4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8" name="Oval 4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18" name="Group 58"/>
          <p:cNvGrpSpPr/>
          <p:nvPr/>
        </p:nvGrpSpPr>
        <p:grpSpPr>
          <a:xfrm>
            <a:off x="5515708" y="2961350"/>
            <a:ext cx="328246" cy="878835"/>
            <a:chOff x="1600200" y="1295400"/>
            <a:chExt cx="609600" cy="1371600"/>
          </a:xfrm>
        </p:grpSpPr>
        <p:sp>
          <p:nvSpPr>
            <p:cNvPr id="50" name="Rectangle 49"/>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1" name="Oval 50"/>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2" name="Oval 51"/>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3" name="Oval 52"/>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20" name="Group 63"/>
          <p:cNvGrpSpPr/>
          <p:nvPr/>
        </p:nvGrpSpPr>
        <p:grpSpPr>
          <a:xfrm>
            <a:off x="5967046" y="2961350"/>
            <a:ext cx="328246" cy="878835"/>
            <a:chOff x="1600200" y="1295400"/>
            <a:chExt cx="609600" cy="1371600"/>
          </a:xfrm>
        </p:grpSpPr>
        <p:sp>
          <p:nvSpPr>
            <p:cNvPr id="55" name="Rectangle 5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6" name="Oval 5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7" name="Oval 5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8" name="Oval 5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69" name="TextBox 68"/>
          <p:cNvSpPr txBox="1"/>
          <p:nvPr/>
        </p:nvSpPr>
        <p:spPr>
          <a:xfrm>
            <a:off x="4648200" y="3225800"/>
            <a:ext cx="1600200" cy="46166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200" b="1" dirty="0" smtClean="0"/>
              <a:t>Virtual/Physical Clusters</a:t>
            </a:r>
            <a:endParaRPr lang="en-US" sz="1200" b="1" dirty="0"/>
          </a:p>
        </p:txBody>
      </p:sp>
      <p:sp>
        <p:nvSpPr>
          <p:cNvPr id="70" name="Down Arrow 69"/>
          <p:cNvSpPr/>
          <p:nvPr/>
        </p:nvSpPr>
        <p:spPr>
          <a:xfrm rot="10800000">
            <a:off x="5146431" y="25219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1" name="Down Arrow 70"/>
          <p:cNvSpPr/>
          <p:nvPr/>
        </p:nvSpPr>
        <p:spPr>
          <a:xfrm rot="10800000">
            <a:off x="5597769" y="25219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2" name="Down Arrow 71"/>
          <p:cNvSpPr/>
          <p:nvPr/>
        </p:nvSpPr>
        <p:spPr>
          <a:xfrm rot="10800000">
            <a:off x="6049108" y="25219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6" name="TextBox 75"/>
          <p:cNvSpPr txBox="1"/>
          <p:nvPr/>
        </p:nvSpPr>
        <p:spPr>
          <a:xfrm>
            <a:off x="4495800" y="990600"/>
            <a:ext cx="3905250" cy="326243"/>
          </a:xfrm>
          <a:prstGeom prst="rect">
            <a:avLst/>
          </a:prstGeom>
          <a:noFill/>
        </p:spPr>
        <p:txBody>
          <a:bodyPr wrap="square" lIns="64008" tIns="32004" rIns="64008" bIns="32004" rtlCol="0">
            <a:spAutoFit/>
          </a:bodyPr>
          <a:lstStyle/>
          <a:p>
            <a:pPr lvl="0"/>
            <a:r>
              <a:rPr lang="en-US" sz="1700" b="1" dirty="0" smtClean="0">
                <a:solidFill>
                  <a:srgbClr val="00B0F0"/>
                </a:solidFill>
              </a:rPr>
              <a:t>Monitoring &amp; Control Infrastructure</a:t>
            </a:r>
            <a:endParaRPr lang="en-US" sz="1700" b="1" dirty="0">
              <a:solidFill>
                <a:schemeClr val="bg1"/>
              </a:solidFill>
            </a:endParaRPr>
          </a:p>
        </p:txBody>
      </p:sp>
      <p:grpSp>
        <p:nvGrpSpPr>
          <p:cNvPr id="21" name="Group 78"/>
          <p:cNvGrpSpPr/>
          <p:nvPr/>
        </p:nvGrpSpPr>
        <p:grpSpPr>
          <a:xfrm>
            <a:off x="409575" y="990600"/>
            <a:ext cx="3333750" cy="3962400"/>
            <a:chOff x="533400" y="2484120"/>
            <a:chExt cx="5334000" cy="4754880"/>
          </a:xfrm>
        </p:grpSpPr>
        <p:grpSp>
          <p:nvGrpSpPr>
            <p:cNvPr id="27" name="Group 19"/>
            <p:cNvGrpSpPr/>
            <p:nvPr/>
          </p:nvGrpSpPr>
          <p:grpSpPr>
            <a:xfrm>
              <a:off x="533400" y="3048000"/>
              <a:ext cx="5334000" cy="4191000"/>
              <a:chOff x="609600" y="2362200"/>
              <a:chExt cx="5334000" cy="4191000"/>
            </a:xfrm>
          </p:grpSpPr>
          <p:sp>
            <p:nvSpPr>
              <p:cNvPr id="4" name="Rectangle 3"/>
              <p:cNvSpPr/>
              <p:nvPr/>
            </p:nvSpPr>
            <p:spPr>
              <a:xfrm>
                <a:off x="609600" y="5715000"/>
                <a:ext cx="5334000"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iDataplex</a:t>
                </a:r>
                <a:r>
                  <a:rPr lang="en-US" dirty="0" smtClean="0"/>
                  <a:t> Bare-metal Nodes </a:t>
                </a:r>
              </a:p>
              <a:p>
                <a:pPr algn="ctr"/>
                <a:r>
                  <a:rPr lang="en-US" dirty="0" smtClean="0"/>
                  <a:t>(32 nodes)</a:t>
                </a:r>
                <a:endParaRPr lang="en-US" dirty="0"/>
              </a:p>
            </p:txBody>
          </p:sp>
          <p:sp>
            <p:nvSpPr>
              <p:cNvPr id="5" name="Rectangle 4"/>
              <p:cNvSpPr/>
              <p:nvPr/>
            </p:nvSpPr>
            <p:spPr>
              <a:xfrm>
                <a:off x="609600" y="5129212"/>
                <a:ext cx="5334000" cy="4333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XCAT Infrastructure</a:t>
                </a:r>
                <a:endParaRPr lang="en-US" dirty="0"/>
              </a:p>
            </p:txBody>
          </p:sp>
          <p:sp>
            <p:nvSpPr>
              <p:cNvPr id="6" name="Rectangle 5"/>
              <p:cNvSpPr/>
              <p:nvPr/>
            </p:nvSpPr>
            <p:spPr>
              <a:xfrm>
                <a:off x="609600" y="4138612"/>
                <a:ext cx="1676400" cy="89058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Linux </a:t>
                </a:r>
              </a:p>
              <a:p>
                <a:pPr algn="ctr"/>
                <a:r>
                  <a:rPr lang="en-US" sz="1400" b="1" dirty="0" smtClean="0"/>
                  <a:t>Bare-system</a:t>
                </a:r>
                <a:endParaRPr lang="en-US" sz="1400" b="1" dirty="0"/>
              </a:p>
            </p:txBody>
          </p:sp>
          <p:sp>
            <p:nvSpPr>
              <p:cNvPr id="9" name="Rectangle 8"/>
              <p:cNvSpPr/>
              <p:nvPr/>
            </p:nvSpPr>
            <p:spPr>
              <a:xfrm>
                <a:off x="2362200" y="4138612"/>
                <a:ext cx="1676400" cy="8905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Linux on Xen</a:t>
                </a:r>
                <a:endParaRPr lang="en-US" sz="1400" b="1" dirty="0"/>
              </a:p>
            </p:txBody>
          </p:sp>
          <p:sp>
            <p:nvSpPr>
              <p:cNvPr id="10" name="Rectangle 9"/>
              <p:cNvSpPr/>
              <p:nvPr/>
            </p:nvSpPr>
            <p:spPr>
              <a:xfrm>
                <a:off x="4114800" y="4138612"/>
                <a:ext cx="1828800" cy="8905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Windows Server 2008 Bare-system</a:t>
                </a:r>
                <a:endParaRPr lang="en-US" sz="1400" b="1" dirty="0"/>
              </a:p>
            </p:txBody>
          </p:sp>
          <p:sp>
            <p:nvSpPr>
              <p:cNvPr id="12" name="Rectangle 11"/>
              <p:cNvSpPr/>
              <p:nvPr/>
            </p:nvSpPr>
            <p:spPr>
              <a:xfrm>
                <a:off x="6096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4" name="Rectangle 13"/>
              <p:cNvSpPr/>
              <p:nvPr/>
            </p:nvSpPr>
            <p:spPr>
              <a:xfrm>
                <a:off x="23622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5" name="Rectangle 14"/>
              <p:cNvSpPr/>
              <p:nvPr/>
            </p:nvSpPr>
            <p:spPr>
              <a:xfrm>
                <a:off x="4114800" y="3148012"/>
                <a:ext cx="1828800" cy="8905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SW-G Using DryadLINQ</a:t>
                </a:r>
                <a:endParaRPr lang="en-US" sz="1400" b="1" dirty="0"/>
              </a:p>
            </p:txBody>
          </p:sp>
          <p:sp>
            <p:nvSpPr>
              <p:cNvPr id="19" name="Rectangle 18"/>
              <p:cNvSpPr/>
              <p:nvPr/>
            </p:nvSpPr>
            <p:spPr>
              <a:xfrm>
                <a:off x="609600" y="2362200"/>
                <a:ext cx="5334000" cy="6619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Monitoring Infrastructure</a:t>
                </a:r>
                <a:endParaRPr lang="en-US" dirty="0"/>
              </a:p>
            </p:txBody>
          </p:sp>
        </p:grpSp>
        <p:sp>
          <p:nvSpPr>
            <p:cNvPr id="77" name="TextBox 76"/>
            <p:cNvSpPr txBox="1"/>
            <p:nvPr/>
          </p:nvSpPr>
          <p:spPr>
            <a:xfrm>
              <a:off x="975360" y="2484120"/>
              <a:ext cx="4465320" cy="424732"/>
            </a:xfrm>
            <a:prstGeom prst="rect">
              <a:avLst/>
            </a:prstGeom>
            <a:noFill/>
          </p:spPr>
          <p:txBody>
            <a:bodyPr wrap="square" rtlCol="0">
              <a:spAutoFit/>
            </a:bodyPr>
            <a:lstStyle/>
            <a:p>
              <a:pPr lvl="0"/>
              <a:r>
                <a:rPr lang="en-US" sz="1700" b="1" dirty="0" smtClean="0">
                  <a:solidFill>
                    <a:srgbClr val="00B0F0"/>
                  </a:solidFill>
                </a:rPr>
                <a:t>Dynamic Cluster Architecture</a:t>
              </a:r>
              <a:endParaRPr lang="en-US" sz="1700" b="1" dirty="0">
                <a:solidFill>
                  <a:schemeClr val="bg1"/>
                </a:solidFill>
              </a:endParaRPr>
            </a:p>
          </p:txBody>
        </p:sp>
      </p:grpSp>
      <p:pic>
        <p:nvPicPr>
          <p:cNvPr id="60" name="Content Placeholder 3" descr="monitor_full.png"/>
          <p:cNvPicPr>
            <a:picLocks noChangeAspect="1"/>
          </p:cNvPicPr>
          <p:nvPr/>
        </p:nvPicPr>
        <p:blipFill>
          <a:blip r:embed="rId3" cstate="print"/>
          <a:stretch>
            <a:fillRect/>
          </a:stretch>
        </p:blipFill>
        <p:spPr>
          <a:xfrm>
            <a:off x="6934199" y="1752600"/>
            <a:ext cx="1295401" cy="1052512"/>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153400" cy="533400"/>
          </a:xfrm>
        </p:spPr>
        <p:txBody>
          <a:bodyPr>
            <a:noAutofit/>
          </a:bodyPr>
          <a:lstStyle/>
          <a:p>
            <a:r>
              <a:rPr lang="en-US" sz="3200" dirty="0" smtClean="0"/>
              <a:t>SALSA HPC  Dynamic Virtual Clusters Demo</a:t>
            </a:r>
            <a:endParaRPr lang="en-US" sz="3200" dirty="0"/>
          </a:p>
        </p:txBody>
      </p:sp>
      <p:pic>
        <p:nvPicPr>
          <p:cNvPr id="4" name="Content Placeholder 3" descr="monitor_full.png"/>
          <p:cNvPicPr>
            <a:picLocks noGrp="1" noChangeAspect="1"/>
          </p:cNvPicPr>
          <p:nvPr>
            <p:ph idx="1"/>
          </p:nvPr>
        </p:nvPicPr>
        <p:blipFill>
          <a:blip r:embed="rId3" cstate="print"/>
          <a:stretch>
            <a:fillRect/>
          </a:stretch>
        </p:blipFill>
        <p:spPr>
          <a:xfrm>
            <a:off x="533400" y="838200"/>
            <a:ext cx="8153400" cy="5004010"/>
          </a:xfrm>
        </p:spPr>
      </p:pic>
      <p:sp>
        <p:nvSpPr>
          <p:cNvPr id="7" name="TextBox 6"/>
          <p:cNvSpPr txBox="1"/>
          <p:nvPr/>
        </p:nvSpPr>
        <p:spPr>
          <a:xfrm>
            <a:off x="457200" y="5867400"/>
            <a:ext cx="8305800" cy="954107"/>
          </a:xfrm>
          <a:prstGeom prst="rect">
            <a:avLst/>
          </a:prstGeom>
          <a:noFill/>
        </p:spPr>
        <p:txBody>
          <a:bodyPr wrap="square" rtlCol="0">
            <a:spAutoFit/>
          </a:bodyPr>
          <a:lstStyle/>
          <a:p>
            <a:pPr marL="114300" indent="-114300" defTabSz="640080">
              <a:buFont typeface="Arial" pitchFamily="34" charset="0"/>
              <a:buChar char="•"/>
              <a:defRPr/>
            </a:pPr>
            <a:r>
              <a:rPr lang="en-US" sz="1400" dirty="0" smtClean="0"/>
              <a:t>At top, these 3 clusters are switching applications on fixed environment. Takes ~30 Seconds.</a:t>
            </a:r>
          </a:p>
          <a:p>
            <a:pPr marL="114300" indent="-114300">
              <a:buFont typeface="Arial" pitchFamily="34" charset="0"/>
              <a:buChar char="•"/>
            </a:pPr>
            <a:r>
              <a:rPr lang="en-US" sz="1400" dirty="0" smtClean="0"/>
              <a:t>At bottom, this cluster is switching between Environments – Linux; Linux +</a:t>
            </a:r>
            <a:r>
              <a:rPr lang="en-US" sz="1400" dirty="0" err="1" smtClean="0"/>
              <a:t>Xen</a:t>
            </a:r>
            <a:r>
              <a:rPr lang="en-US" sz="1400" dirty="0" smtClean="0"/>
              <a:t>; Windows + HPCS. Takes about ~7 minutes.</a:t>
            </a:r>
          </a:p>
          <a:p>
            <a:pPr marL="114300" indent="-114300">
              <a:buFont typeface="Arial" pitchFamily="34" charset="0"/>
              <a:buChar char="•"/>
            </a:pPr>
            <a:r>
              <a:rPr lang="en-US" sz="1400" dirty="0" smtClean="0"/>
              <a:t>It demonstrates the concept of Science on Clouds using a </a:t>
            </a:r>
            <a:r>
              <a:rPr lang="en-US" sz="1400" dirty="0" err="1" smtClean="0"/>
              <a:t>FutureGrid</a:t>
            </a:r>
            <a:r>
              <a:rPr lang="en-US" sz="1400" dirty="0" smtClean="0"/>
              <a:t> cluster.</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5791200" cy="685800"/>
          </a:xfrm>
        </p:spPr>
        <p:txBody>
          <a:bodyPr>
            <a:noAutofit/>
          </a:bodyPr>
          <a:lstStyle/>
          <a:p>
            <a:r>
              <a:rPr lang="en-US" sz="4000" dirty="0" smtClean="0"/>
              <a:t>Summary of Plans</a:t>
            </a:r>
            <a:endParaRPr lang="en-US" sz="4000" dirty="0"/>
          </a:p>
        </p:txBody>
      </p:sp>
      <p:sp>
        <p:nvSpPr>
          <p:cNvPr id="3" name="Content Placeholder 2"/>
          <p:cNvSpPr>
            <a:spLocks noGrp="1"/>
          </p:cNvSpPr>
          <p:nvPr>
            <p:ph idx="1"/>
          </p:nvPr>
        </p:nvSpPr>
        <p:spPr>
          <a:xfrm>
            <a:off x="304800" y="1219200"/>
            <a:ext cx="8534400" cy="5029200"/>
          </a:xfrm>
        </p:spPr>
        <p:txBody>
          <a:bodyPr>
            <a:normAutofit/>
          </a:bodyPr>
          <a:lstStyle/>
          <a:p>
            <a:r>
              <a:rPr lang="en-US" sz="2000" dirty="0" smtClean="0"/>
              <a:t>Intend to implement range of biology applications with Dryad/</a:t>
            </a:r>
            <a:r>
              <a:rPr lang="en-US" sz="2000" dirty="0" err="1" smtClean="0"/>
              <a:t>Hadoop</a:t>
            </a:r>
            <a:r>
              <a:rPr lang="en-US" sz="2000" dirty="0" smtClean="0"/>
              <a:t>/Twister</a:t>
            </a:r>
          </a:p>
          <a:p>
            <a:r>
              <a:rPr lang="en-US" sz="2000" dirty="0" smtClean="0"/>
              <a:t>FutureGrid allows easy Windows v Linux with and without VM comparison</a:t>
            </a:r>
          </a:p>
          <a:p>
            <a:r>
              <a:rPr lang="en-US" sz="2000" dirty="0" smtClean="0"/>
              <a:t>Initially we will make key capabilities available as services that we eventually implement on virtual clusters (clouds) to address very large problems</a:t>
            </a:r>
          </a:p>
          <a:p>
            <a:pPr lvl="1"/>
            <a:r>
              <a:rPr lang="en-US" sz="2000" dirty="0" smtClean="0"/>
              <a:t>Basic Pairwise dissimilarity calculations</a:t>
            </a:r>
          </a:p>
          <a:p>
            <a:pPr lvl="1"/>
            <a:r>
              <a:rPr lang="en-US" sz="2000" dirty="0" smtClean="0"/>
              <a:t>Capabilities already in R (done already by us and others)</a:t>
            </a:r>
          </a:p>
          <a:p>
            <a:pPr lvl="1"/>
            <a:r>
              <a:rPr lang="en-US" sz="2000" dirty="0" smtClean="0"/>
              <a:t>MDS in various forms</a:t>
            </a:r>
          </a:p>
          <a:p>
            <a:pPr lvl="1"/>
            <a:r>
              <a:rPr lang="en-US" sz="2000" dirty="0" smtClean="0"/>
              <a:t>GTM Generative Topographic Mapping</a:t>
            </a:r>
          </a:p>
          <a:p>
            <a:pPr lvl="1"/>
            <a:r>
              <a:rPr lang="en-US" sz="2000" dirty="0" smtClean="0"/>
              <a:t>Vector and </a:t>
            </a:r>
            <a:r>
              <a:rPr lang="en-US" sz="2000" dirty="0" err="1" smtClean="0"/>
              <a:t>Pairwise</a:t>
            </a:r>
            <a:r>
              <a:rPr lang="en-US" sz="2000" dirty="0" smtClean="0"/>
              <a:t> Deterministic annealing clustering</a:t>
            </a:r>
          </a:p>
          <a:p>
            <a:r>
              <a:rPr lang="en-US" sz="2000" dirty="0" smtClean="0"/>
              <a:t>Point viewer (</a:t>
            </a:r>
            <a:r>
              <a:rPr lang="en-US" sz="2000" dirty="0" err="1" smtClean="0"/>
              <a:t>Plotviz</a:t>
            </a:r>
            <a:r>
              <a:rPr lang="en-US" sz="2000" dirty="0" smtClean="0"/>
              <a:t>) either as download (to Windows!) or as  a Web service gives Browsing</a:t>
            </a:r>
          </a:p>
          <a:p>
            <a:r>
              <a:rPr lang="en-US" sz="2000" dirty="0" smtClean="0"/>
              <a:t>Should enable much larger problems than existing systems</a:t>
            </a:r>
          </a:p>
          <a:p>
            <a:pPr marL="342900" lvl="1" indent="-342900">
              <a:buFont typeface="Arial" pitchFamily="34" charset="0"/>
              <a:buChar char="•"/>
            </a:pPr>
            <a:r>
              <a:rPr lang="en-US" sz="2000" dirty="0" smtClean="0"/>
              <a:t>Will look at Twister as a “universal” solution</a:t>
            </a:r>
          </a:p>
          <a:p>
            <a:pPr>
              <a:buNone/>
            </a:pPr>
            <a:endParaRPr lang="en-US" sz="2000" dirty="0" smtClean="0"/>
          </a:p>
          <a:p>
            <a:pPr lvl="1"/>
            <a:endParaRPr 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248400" cy="685800"/>
          </a:xfrm>
        </p:spPr>
        <p:txBody>
          <a:bodyPr>
            <a:noAutofit/>
          </a:bodyPr>
          <a:lstStyle/>
          <a:p>
            <a:r>
              <a:rPr lang="en-US" sz="4000" dirty="0" smtClean="0"/>
              <a:t>Summary of Initial Results</a:t>
            </a:r>
            <a:endParaRPr lang="en-US" sz="4000" dirty="0"/>
          </a:p>
        </p:txBody>
      </p:sp>
      <p:sp>
        <p:nvSpPr>
          <p:cNvPr id="3" name="Content Placeholder 2"/>
          <p:cNvSpPr>
            <a:spLocks noGrp="1"/>
          </p:cNvSpPr>
          <p:nvPr>
            <p:ph idx="1"/>
          </p:nvPr>
        </p:nvSpPr>
        <p:spPr>
          <a:xfrm>
            <a:off x="304800" y="1447800"/>
            <a:ext cx="8534400" cy="3810000"/>
          </a:xfrm>
        </p:spPr>
        <p:txBody>
          <a:bodyPr>
            <a:normAutofit/>
          </a:bodyPr>
          <a:lstStyle/>
          <a:p>
            <a:r>
              <a:rPr lang="en-US" sz="2200" dirty="0" smtClean="0"/>
              <a:t>Cloud technologies (Dryad/</a:t>
            </a:r>
            <a:r>
              <a:rPr lang="en-US" sz="2200" dirty="0" err="1" smtClean="0"/>
              <a:t>Hadoop</a:t>
            </a:r>
            <a:r>
              <a:rPr lang="en-US" sz="2200" dirty="0" smtClean="0"/>
              <a:t>/Azure/EC2) promising for Biology computations</a:t>
            </a:r>
          </a:p>
          <a:p>
            <a:r>
              <a:rPr lang="en-US" sz="2200" dirty="0" smtClean="0"/>
              <a:t>Dynamic Virtual Clusters allow one to switch between different modes</a:t>
            </a:r>
          </a:p>
          <a:p>
            <a:r>
              <a:rPr lang="en-US" sz="2200" dirty="0" smtClean="0"/>
              <a:t>Overhead of VM’s on </a:t>
            </a:r>
            <a:r>
              <a:rPr lang="en-US" sz="2200" dirty="0" err="1" smtClean="0"/>
              <a:t>Hadoop</a:t>
            </a:r>
            <a:r>
              <a:rPr lang="en-US" sz="2200" dirty="0" smtClean="0"/>
              <a:t> (15%) acceptable</a:t>
            </a:r>
          </a:p>
          <a:p>
            <a:r>
              <a:rPr lang="en-US" sz="2200" dirty="0" smtClean="0"/>
              <a:t>Inhomogeneous problems currently favors </a:t>
            </a:r>
            <a:r>
              <a:rPr lang="en-US" sz="2200" dirty="0" err="1" smtClean="0"/>
              <a:t>Hadoop</a:t>
            </a:r>
            <a:r>
              <a:rPr lang="en-US" sz="2200" dirty="0" smtClean="0"/>
              <a:t> over Dryad</a:t>
            </a:r>
          </a:p>
          <a:p>
            <a:r>
              <a:rPr lang="en-US" sz="2200" dirty="0" smtClean="0"/>
              <a:t>Twister allows iterative problems (classic linear algebra/</a:t>
            </a:r>
            <a:r>
              <a:rPr lang="en-US" sz="2200" dirty="0" err="1" smtClean="0"/>
              <a:t>datamining</a:t>
            </a:r>
            <a:r>
              <a:rPr lang="en-US" sz="2200" dirty="0" smtClean="0"/>
              <a:t>) to use MapReduce model efficiently</a:t>
            </a:r>
          </a:p>
          <a:p>
            <a:pPr lvl="1"/>
            <a:r>
              <a:rPr lang="en-US" sz="2200" dirty="0" smtClean="0"/>
              <a:t>Prototype Twister released</a:t>
            </a:r>
          </a:p>
          <a:p>
            <a:pPr lvl="1">
              <a:buNone/>
            </a:pPr>
            <a:endParaRPr lang="en-US" sz="2400" dirty="0" smtClean="0"/>
          </a:p>
          <a:p>
            <a:pPr lvl="1">
              <a:buNone/>
            </a:pPr>
            <a:endParaRPr lang="en-US" sz="2400" dirty="0" smtClean="0"/>
          </a:p>
          <a:p>
            <a:pPr lvl="1"/>
            <a:endParaRPr lang="en-US"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a:bodyPr>
          <a:lstStyle/>
          <a:p>
            <a:r>
              <a:rPr lang="en-US" sz="4000" dirty="0" smtClean="0"/>
              <a:t>Future Work</a:t>
            </a:r>
            <a:endParaRPr lang="en-US" sz="4000" dirty="0"/>
          </a:p>
        </p:txBody>
      </p:sp>
      <p:sp>
        <p:nvSpPr>
          <p:cNvPr id="3" name="Content Placeholder 2"/>
          <p:cNvSpPr>
            <a:spLocks noGrp="1"/>
          </p:cNvSpPr>
          <p:nvPr>
            <p:ph idx="1"/>
          </p:nvPr>
        </p:nvSpPr>
        <p:spPr>
          <a:xfrm>
            <a:off x="457200" y="1524000"/>
            <a:ext cx="8153400" cy="4038600"/>
          </a:xfrm>
        </p:spPr>
        <p:txBody>
          <a:bodyPr>
            <a:normAutofit fontScale="77500" lnSpcReduction="20000"/>
          </a:bodyPr>
          <a:lstStyle/>
          <a:p>
            <a:r>
              <a:rPr lang="en-US" dirty="0" smtClean="0"/>
              <a:t>The support for handling large data sets, the concept of moving computation to data, and the better quality of services provided by cloud technologies, make data analysis feasible on an unprecedented scale for assisting new scientific discovery. </a:t>
            </a:r>
          </a:p>
          <a:p>
            <a:pPr>
              <a:buNone/>
            </a:pPr>
            <a:endParaRPr lang="en-US" dirty="0" smtClean="0"/>
          </a:p>
          <a:p>
            <a:r>
              <a:rPr lang="en-US" dirty="0" smtClean="0"/>
              <a:t>Combine "computational thinking“ with the “fourth paradigm” (Jim Gray on data intensive computing)</a:t>
            </a:r>
          </a:p>
          <a:p>
            <a:pPr>
              <a:buNone/>
            </a:pPr>
            <a:endParaRPr lang="en-US" dirty="0" smtClean="0"/>
          </a:p>
          <a:p>
            <a:r>
              <a:rPr lang="en-US" dirty="0" smtClean="0"/>
              <a:t>Research from advance in Computer Science and Applications (scientific discovery)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48600" cy="655638"/>
          </a:xfrm>
        </p:spPr>
        <p:txBody>
          <a:bodyPr>
            <a:normAutofit fontScale="90000"/>
          </a:bodyPr>
          <a:lstStyle/>
          <a:p>
            <a:r>
              <a:rPr lang="en-US" dirty="0" smtClean="0"/>
              <a:t>Data Explosion and Challenges</a:t>
            </a:r>
            <a:endParaRPr lang="en-US" dirty="0"/>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grpSp>
        <p:nvGrpSpPr>
          <p:cNvPr id="16" name="Group 15"/>
          <p:cNvGrpSpPr/>
          <p:nvPr/>
        </p:nvGrpSpPr>
        <p:grpSpPr>
          <a:xfrm>
            <a:off x="2241016" y="1682216"/>
            <a:ext cx="4433366" cy="4433366"/>
            <a:chOff x="2241016" y="1682216"/>
            <a:chExt cx="4433366" cy="4433366"/>
          </a:xfrm>
        </p:grpSpPr>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t>Cloud Technologies</a:t>
              </a:r>
            </a:p>
            <a:p>
              <a:pPr lvl="0" algn="ctr" defTabSz="800100">
                <a:lnSpc>
                  <a:spcPct val="90000"/>
                </a:lnSpc>
                <a:spcBef>
                  <a:spcPct val="0"/>
                </a:spcBef>
                <a:spcAft>
                  <a:spcPct val="35000"/>
                </a:spcAft>
              </a:pPr>
              <a:endParaRPr lang="en-US" sz="1800" b="1" kern="1200" dirty="0"/>
            </a:p>
          </p:txBody>
        </p:sp>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lvl="0" algn="ctr" defTabSz="800100">
                <a:lnSpc>
                  <a:spcPct val="90000"/>
                </a:lnSpc>
                <a:spcBef>
                  <a:spcPct val="0"/>
                </a:spcBef>
                <a:spcAft>
                  <a:spcPct val="35000"/>
                </a:spcAft>
              </a:pPr>
              <a:r>
                <a:rPr lang="en-US" b="1" dirty="0" smtClean="0"/>
                <a:t>eScience</a:t>
              </a:r>
              <a:endParaRPr lang="en-US" sz="1800" b="1" kern="1200" dirty="0"/>
            </a:p>
          </p:txBody>
        </p:sp>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lvl="0" algn="ctr" defTabSz="800100">
                <a:lnSpc>
                  <a:spcPct val="90000"/>
                </a:lnSpc>
                <a:spcBef>
                  <a:spcPct val="0"/>
                </a:spcBef>
                <a:spcAft>
                  <a:spcPct val="35000"/>
                </a:spcAft>
              </a:pPr>
              <a:r>
                <a:rPr lang="en-US" b="1" dirty="0" smtClean="0"/>
                <a:t>Multicore/</a:t>
              </a:r>
            </a:p>
            <a:p>
              <a:pPr lvl="0" algn="ctr" defTabSz="800100">
                <a:lnSpc>
                  <a:spcPct val="90000"/>
                </a:lnSpc>
                <a:spcBef>
                  <a:spcPct val="0"/>
                </a:spcBef>
                <a:spcAft>
                  <a:spcPct val="35000"/>
                </a:spcAft>
              </a:pPr>
              <a:r>
                <a:rPr lang="en-US" b="1" dirty="0" smtClean="0"/>
                <a:t>Parallel Computing</a:t>
              </a: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6"/>
                                        </p:tgtEl>
                                        <p:attrNameLst>
                                          <p:attrName>style.opacity</p:attrName>
                                        </p:attrNameLst>
                                      </p:cBhvr>
                                      <p:to>
                                        <p:strVal val="0.1"/>
                                      </p:to>
                                    </p:set>
                                    <p:animEffect filter="image" prLst="opacity: 0.1">
                                      <p:cBhvr rctx="IE">
                                        <p:cTn id="7"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371600"/>
            <a:ext cx="2743200" cy="584775"/>
          </a:xfrm>
          <a:prstGeom prst="rect">
            <a:avLst/>
          </a:prstGeom>
          <a:noFill/>
        </p:spPr>
        <p:txBody>
          <a:bodyPr wrap="square" rtlCol="0">
            <a:spAutoFit/>
          </a:bodyPr>
          <a:lstStyle/>
          <a:p>
            <a:pPr algn="ctr"/>
            <a:r>
              <a:rPr lang="en-US" sz="3200" dirty="0" smtClean="0"/>
              <a:t>Thank you!</a:t>
            </a:r>
            <a:endParaRPr lang="en-US" sz="3200" dirty="0"/>
          </a:p>
        </p:txBody>
      </p:sp>
      <p:sp>
        <p:nvSpPr>
          <p:cNvPr id="3" name="TextBox 2"/>
          <p:cNvSpPr txBox="1"/>
          <p:nvPr/>
        </p:nvSpPr>
        <p:spPr>
          <a:xfrm>
            <a:off x="381000" y="2438400"/>
            <a:ext cx="8610600" cy="1606594"/>
          </a:xfrm>
          <a:prstGeom prst="rect">
            <a:avLst/>
          </a:prstGeom>
          <a:noFill/>
        </p:spPr>
        <p:txBody>
          <a:bodyPr wrap="square" rtlCol="0">
            <a:spAutoFit/>
          </a:bodyPr>
          <a:lstStyle/>
          <a:p>
            <a:pPr marL="342883" indent="-342883" algn="ctr" defTabSz="914354">
              <a:spcBef>
                <a:spcPct val="20000"/>
              </a:spcBef>
              <a:defRPr/>
            </a:pPr>
            <a:r>
              <a:rPr lang="en-US" sz="1200" dirty="0" smtClean="0">
                <a:latin typeface="Times New Roman" pitchFamily="18" charset="0"/>
                <a:cs typeface="Times New Roman" pitchFamily="18" charset="0"/>
              </a:rPr>
              <a:t>Collaborators</a:t>
            </a:r>
          </a:p>
          <a:p>
            <a:pPr marL="342883" indent="-342883" algn="ctr" defTabSz="914354">
              <a:spcBef>
                <a:spcPct val="20000"/>
              </a:spcBef>
              <a:defRPr/>
            </a:pPr>
            <a:r>
              <a:rPr lang="en-US" sz="1600" dirty="0" smtClean="0"/>
              <a:t>Yves </a:t>
            </a:r>
            <a:r>
              <a:rPr lang="en-US" sz="1600" dirty="0" err="1" smtClean="0"/>
              <a:t>Brun</a:t>
            </a:r>
            <a:r>
              <a:rPr lang="en-US" sz="1600" dirty="0" smtClean="0"/>
              <a:t>, Peter </a:t>
            </a:r>
            <a:r>
              <a:rPr lang="en-US" sz="1600" dirty="0" err="1" smtClean="0"/>
              <a:t>Cherbas</a:t>
            </a:r>
            <a:r>
              <a:rPr lang="en-US" sz="1600" dirty="0" smtClean="0"/>
              <a:t>, Dennis </a:t>
            </a:r>
            <a:r>
              <a:rPr lang="en-US" sz="1600" dirty="0" err="1" smtClean="0"/>
              <a:t>Fortenberry</a:t>
            </a:r>
            <a:r>
              <a:rPr lang="en-US" sz="1600" dirty="0" smtClean="0"/>
              <a:t>, Roger Innes, David Nelson, Homer </a:t>
            </a:r>
            <a:r>
              <a:rPr lang="en-US" sz="1600" dirty="0" err="1" smtClean="0"/>
              <a:t>Twigg</a:t>
            </a:r>
            <a:r>
              <a:rPr lang="en-US" sz="1600" dirty="0" smtClean="0"/>
              <a:t>, </a:t>
            </a:r>
          </a:p>
          <a:p>
            <a:pPr marL="342883" indent="-342883" algn="ctr" defTabSz="914354">
              <a:spcBef>
                <a:spcPct val="20000"/>
              </a:spcBef>
              <a:defRPr/>
            </a:pPr>
            <a:r>
              <a:rPr lang="en-US" sz="1600" dirty="0" smtClean="0"/>
              <a:t>Craig Stewart, </a:t>
            </a:r>
            <a:r>
              <a:rPr lang="en-US" sz="1600" dirty="0" err="1" smtClean="0"/>
              <a:t>Haixu</a:t>
            </a:r>
            <a:r>
              <a:rPr lang="en-US" sz="1600" dirty="0" smtClean="0"/>
              <a:t> Tang, Mina Rho, David Wild, Bin Cao, </a:t>
            </a:r>
            <a:r>
              <a:rPr lang="en-US" sz="1600" dirty="0" err="1" smtClean="0"/>
              <a:t>Qian</a:t>
            </a:r>
            <a:r>
              <a:rPr lang="en-US" sz="1600" dirty="0" smtClean="0"/>
              <a:t> </a:t>
            </a:r>
            <a:r>
              <a:rPr lang="en-US" sz="1600" smtClean="0"/>
              <a:t>Zhu, Gilbert </a:t>
            </a:r>
            <a:r>
              <a:rPr lang="en-US" sz="1600" dirty="0" smtClean="0"/>
              <a:t>Liu</a:t>
            </a:r>
            <a:r>
              <a:rPr lang="en-US" sz="1600" smtClean="0"/>
              <a:t>, Neil </a:t>
            </a:r>
            <a:r>
              <a:rPr lang="en-US" sz="1600" dirty="0" err="1" smtClean="0"/>
              <a:t>Devadasan</a:t>
            </a:r>
            <a:endParaRPr lang="en-US" sz="1600" dirty="0" smtClean="0"/>
          </a:p>
          <a:p>
            <a:pPr marL="342883" indent="-342883" algn="ctr" defTabSz="914354">
              <a:spcBef>
                <a:spcPct val="20000"/>
              </a:spcBef>
              <a:defRPr/>
            </a:pPr>
            <a:endParaRPr lang="en-US" sz="1200" dirty="0" smtClean="0">
              <a:latin typeface="Times New Roman" pitchFamily="18" charset="0"/>
              <a:cs typeface="Times New Roman" pitchFamily="18" charset="0"/>
            </a:endParaRPr>
          </a:p>
          <a:p>
            <a:pPr marL="342883" indent="-342883" algn="ctr" defTabSz="914354">
              <a:spcBef>
                <a:spcPct val="20000"/>
              </a:spcBef>
              <a:defRPr/>
            </a:pPr>
            <a:r>
              <a:rPr lang="en-US" sz="1200" dirty="0" smtClean="0">
                <a:latin typeface="Times New Roman" pitchFamily="18" charset="0"/>
                <a:cs typeface="Times New Roman" pitchFamily="18" charset="0"/>
              </a:rPr>
              <a:t>Sponsors</a:t>
            </a:r>
          </a:p>
          <a:p>
            <a:pPr marL="342883" indent="-342883" algn="ctr" defTabSz="914354">
              <a:spcBef>
                <a:spcPct val="20000"/>
              </a:spcBef>
              <a:defRPr/>
            </a:pPr>
            <a:r>
              <a:rPr lang="en-US" sz="1600" dirty="0" smtClean="0"/>
              <a:t>Microsoft Research, NIH, NSF, PTI</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5486400" cy="609600"/>
          </a:xfrm>
        </p:spPr>
        <p:txBody>
          <a:bodyPr>
            <a:normAutofit fontScale="90000"/>
          </a:bodyPr>
          <a:lstStyle/>
          <a:p>
            <a:r>
              <a:rPr lang="en-US" dirty="0" smtClean="0"/>
              <a:t>Data We’re Looking at</a:t>
            </a:r>
            <a:br>
              <a:rPr lang="en-US" dirty="0" smtClean="0"/>
            </a:br>
            <a:endParaRPr lang="en-US" sz="1800" dirty="0"/>
          </a:p>
        </p:txBody>
      </p:sp>
      <p:sp>
        <p:nvSpPr>
          <p:cNvPr id="4" name="Content Placeholder 3"/>
          <p:cNvSpPr txBox="1">
            <a:spLocks noGrp="1"/>
          </p:cNvSpPr>
          <p:nvPr>
            <p:ph idx="1"/>
          </p:nvPr>
        </p:nvSpPr>
        <p:spPr>
          <a:xfrm>
            <a:off x="1752600" y="1447800"/>
            <a:ext cx="6096000" cy="2406813"/>
          </a:xfrm>
          <a:prstGeom prst="rect">
            <a:avLst/>
          </a:prstGeom>
          <a:noFill/>
        </p:spPr>
        <p:txBody>
          <a:bodyPr wrap="square" rtlCol="0">
            <a:spAutoFit/>
          </a:bodyPr>
          <a:lstStyle/>
          <a:p>
            <a:pPr marL="290513" lvl="1" indent="-171450">
              <a:buFont typeface="Arial" pitchFamily="34" charset="0"/>
              <a:buChar char="•"/>
            </a:pPr>
            <a:r>
              <a:rPr lang="en-US" sz="1600" dirty="0" smtClean="0"/>
              <a:t>Public Health Data   (IU Medical School &amp; IUPUI Polis Center)</a:t>
            </a:r>
          </a:p>
          <a:p>
            <a:pPr marL="290513" lvl="1" indent="-171450">
              <a:buNone/>
            </a:pPr>
            <a:r>
              <a:rPr lang="en-US" sz="1600" dirty="0" smtClean="0">
                <a:solidFill>
                  <a:schemeClr val="bg1"/>
                </a:solidFill>
              </a:rPr>
              <a:t>    </a:t>
            </a:r>
            <a:r>
              <a:rPr lang="en-US" sz="1600" dirty="0" smtClean="0">
                <a:solidFill>
                  <a:srgbClr val="C00000"/>
                </a:solidFill>
              </a:rPr>
              <a:t>(65535 Patient/GIS records / 54 dimensions each)</a:t>
            </a:r>
          </a:p>
          <a:p>
            <a:pPr marL="290513" lvl="1" indent="-171450">
              <a:buFont typeface="Arial" pitchFamily="34" charset="0"/>
              <a:buChar char="•"/>
            </a:pPr>
            <a:r>
              <a:rPr lang="en-US" sz="1600" dirty="0" smtClean="0"/>
              <a:t>Biology DNA sequence alignments  (IU Medical School &amp; CGB)</a:t>
            </a:r>
          </a:p>
          <a:p>
            <a:pPr marL="290513" lvl="1" indent="-171450">
              <a:buNone/>
            </a:pPr>
            <a:r>
              <a:rPr lang="en-US" sz="1600" dirty="0" smtClean="0">
                <a:solidFill>
                  <a:srgbClr val="C00000"/>
                </a:solidFill>
              </a:rPr>
              <a:t>    (several million Sequences / at least 300 to 400 base pair each)</a:t>
            </a:r>
          </a:p>
          <a:p>
            <a:pPr marL="290513" lvl="1" indent="-171450">
              <a:buFont typeface="Arial" pitchFamily="34" charset="0"/>
              <a:buChar char="•"/>
            </a:pPr>
            <a:r>
              <a:rPr lang="en-US" sz="1600" dirty="0" smtClean="0"/>
              <a:t>NIH </a:t>
            </a:r>
            <a:r>
              <a:rPr lang="en-US" sz="1600" dirty="0" err="1" smtClean="0"/>
              <a:t>PubChem</a:t>
            </a:r>
            <a:r>
              <a:rPr lang="en-US" sz="1600" dirty="0" smtClean="0"/>
              <a:t>  (David Wild)</a:t>
            </a:r>
          </a:p>
          <a:p>
            <a:pPr marL="290513" lvl="1" indent="-171450">
              <a:buNone/>
            </a:pPr>
            <a:r>
              <a:rPr lang="en-US" sz="1600" dirty="0" smtClean="0">
                <a:solidFill>
                  <a:srgbClr val="C00000"/>
                </a:solidFill>
              </a:rPr>
              <a:t>    (60 million chemical compounds/166 fingerprints each)</a:t>
            </a:r>
          </a:p>
          <a:p>
            <a:pPr marL="290513" lvl="1" indent="-171450">
              <a:buFont typeface="Arial" pitchFamily="34" charset="0"/>
              <a:buChar char="•"/>
            </a:pPr>
            <a:r>
              <a:rPr lang="en-US" sz="1600" dirty="0" smtClean="0"/>
              <a:t>Particle physics LHC (Caltech)</a:t>
            </a:r>
          </a:p>
          <a:p>
            <a:pPr marL="290513" lvl="1" indent="-171450">
              <a:buNone/>
            </a:pPr>
            <a:r>
              <a:rPr lang="en-US" sz="1600" dirty="0" smtClean="0">
                <a:solidFill>
                  <a:schemeClr val="tx2"/>
                </a:solidFill>
              </a:rPr>
              <a:t>    </a:t>
            </a:r>
            <a:r>
              <a:rPr lang="en-US" sz="1600" dirty="0" smtClean="0">
                <a:solidFill>
                  <a:srgbClr val="C00000"/>
                </a:solidFill>
              </a:rPr>
              <a:t>(1 Terabyte data placed in IU Data Capacitor)</a:t>
            </a:r>
            <a:endParaRPr lang="en-US" sz="1600" dirty="0"/>
          </a:p>
        </p:txBody>
      </p:sp>
      <p:sp>
        <p:nvSpPr>
          <p:cNvPr id="5" name="TextBox 4"/>
          <p:cNvSpPr txBox="1"/>
          <p:nvPr/>
        </p:nvSpPr>
        <p:spPr>
          <a:xfrm>
            <a:off x="990600" y="3962400"/>
            <a:ext cx="7924800" cy="369332"/>
          </a:xfrm>
          <a:prstGeom prst="rect">
            <a:avLst/>
          </a:prstGeom>
          <a:noFill/>
        </p:spPr>
        <p:txBody>
          <a:bodyPr wrap="square" rtlCol="0">
            <a:spAutoFit/>
          </a:bodyPr>
          <a:lstStyle/>
          <a:p>
            <a:r>
              <a:rPr lang="en-US" dirty="0" smtClean="0"/>
              <a:t>High volume and high dimension require new efficient computing approaches!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28600" y="1295400"/>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1066800" y="457200"/>
            <a:ext cx="6553200" cy="609600"/>
          </a:xfrm>
        </p:spPr>
        <p:txBody>
          <a:bodyPr>
            <a:normAutofit fontScale="90000"/>
          </a:bodyPr>
          <a:lstStyle/>
          <a:p>
            <a:r>
              <a:rPr lang="en-US" dirty="0" smtClean="0"/>
              <a:t>Data Explosion and Challenges</a:t>
            </a:r>
            <a:br>
              <a:rPr lang="en-US" dirty="0" smtClean="0"/>
            </a:br>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48600" cy="655638"/>
          </a:xfrm>
        </p:spPr>
        <p:txBody>
          <a:bodyPr>
            <a:normAutofit fontScale="90000"/>
          </a:bodyPr>
          <a:lstStyle/>
          <a:p>
            <a:r>
              <a:rPr lang="en-US" dirty="0" smtClean="0"/>
              <a:t>Cloud Services and MapReduce</a:t>
            </a:r>
            <a:endParaRPr lang="en-US" dirty="0"/>
          </a:p>
        </p:txBody>
      </p:sp>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t>Cloud Technologies</a:t>
            </a:r>
          </a:p>
          <a:p>
            <a:pPr lvl="0" algn="ctr" defTabSz="800100">
              <a:lnSpc>
                <a:spcPct val="90000"/>
              </a:lnSpc>
              <a:spcBef>
                <a:spcPct val="0"/>
              </a:spcBef>
              <a:spcAft>
                <a:spcPct val="35000"/>
              </a:spcAft>
            </a:pPr>
            <a:endParaRPr lang="en-US" sz="1800" b="1" kern="1200" dirty="0"/>
          </a:p>
        </p:txBody>
      </p:sp>
      <p:grpSp>
        <p:nvGrpSpPr>
          <p:cNvPr id="18" name="Group 17"/>
          <p:cNvGrpSpPr/>
          <p:nvPr/>
        </p:nvGrpSpPr>
        <p:grpSpPr>
          <a:xfrm>
            <a:off x="2241016" y="1682216"/>
            <a:ext cx="4433366" cy="4433366"/>
            <a:chOff x="2241016" y="1682216"/>
            <a:chExt cx="4433366" cy="4433366"/>
          </a:xfrm>
        </p:grpSpPr>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lvl="0" algn="ctr" defTabSz="800100">
                <a:lnSpc>
                  <a:spcPct val="90000"/>
                </a:lnSpc>
                <a:spcBef>
                  <a:spcPct val="0"/>
                </a:spcBef>
                <a:spcAft>
                  <a:spcPct val="35000"/>
                </a:spcAft>
              </a:pPr>
              <a:r>
                <a:rPr lang="en-US" b="1" dirty="0" smtClean="0"/>
                <a:t>eScience</a:t>
              </a:r>
              <a:endParaRPr lang="en-US" sz="1800" b="1" kern="1200" dirty="0"/>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lvl="0" algn="ctr" defTabSz="800100">
                <a:lnSpc>
                  <a:spcPct val="90000"/>
                </a:lnSpc>
                <a:spcBef>
                  <a:spcPct val="0"/>
                </a:spcBef>
                <a:spcAft>
                  <a:spcPct val="35000"/>
                </a:spcAft>
              </a:pPr>
              <a:r>
                <a:rPr lang="en-US" b="1" dirty="0" smtClean="0"/>
                <a:t>Multicore/</a:t>
              </a:r>
            </a:p>
            <a:p>
              <a:pPr lvl="0" algn="ctr" defTabSz="800100">
                <a:lnSpc>
                  <a:spcPct val="90000"/>
                </a:lnSpc>
                <a:spcBef>
                  <a:spcPct val="0"/>
                </a:spcBef>
                <a:spcAft>
                  <a:spcPct val="35000"/>
                </a:spcAft>
              </a:pPr>
              <a:r>
                <a:rPr lang="en-US" b="1" dirty="0" smtClean="0"/>
                <a:t>Parallel Computing</a:t>
              </a: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8"/>
                                        </p:tgtEl>
                                        <p:attrNameLst>
                                          <p:attrName>style.opacity</p:attrName>
                                        </p:attrNameLst>
                                      </p:cBhvr>
                                      <p:to>
                                        <p:strVal val="0.1"/>
                                      </p:to>
                                    </p:set>
                                    <p:animEffect filter="image" prLst="opacity: 0.1">
                                      <p:cBhvr rctx="IE">
                                        <p:cTn id="7"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152400"/>
            <a:ext cx="9144000" cy="838200"/>
          </a:xfrm>
        </p:spPr>
        <p:txBody>
          <a:bodyPr/>
          <a:lstStyle/>
          <a:p>
            <a:r>
              <a:rPr lang="en-US" sz="3600" dirty="0" smtClean="0"/>
              <a:t>Clouds as Cost Effective Data Centers</a:t>
            </a:r>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6FCC8C1C-C7DF-4071-8522-5AB5116975BF}"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9</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273410" name="Picture 2"/>
          <p:cNvPicPr>
            <a:picLocks noChangeAspect="1" noChangeArrowheads="1"/>
          </p:cNvPicPr>
          <p:nvPr/>
        </p:nvPicPr>
        <p:blipFill>
          <a:blip r:embed="rId3" cstate="print"/>
          <a:stretch>
            <a:fillRect/>
          </a:stretch>
        </p:blipFill>
        <p:spPr bwMode="auto">
          <a:xfrm>
            <a:off x="6629400" y="3174229"/>
            <a:ext cx="2514600" cy="3677366"/>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tretch>
            <a:fillRect/>
          </a:stretch>
        </p:blipFill>
        <p:spPr bwMode="auto">
          <a:xfrm>
            <a:off x="7697" y="3153707"/>
            <a:ext cx="6385405" cy="3704293"/>
          </a:xfrm>
          <a:prstGeom prst="rect">
            <a:avLst/>
          </a:prstGeom>
          <a:noFill/>
          <a:ln w="9525">
            <a:noFill/>
            <a:miter lim="800000"/>
            <a:headEnd/>
            <a:tailEnd/>
          </a:ln>
          <a:effectLst/>
        </p:spPr>
      </p:pic>
      <p:sp>
        <p:nvSpPr>
          <p:cNvPr id="64515" name="Content Placeholder 2"/>
          <p:cNvSpPr>
            <a:spLocks noGrp="1"/>
          </p:cNvSpPr>
          <p:nvPr>
            <p:ph idx="1"/>
          </p:nvPr>
        </p:nvSpPr>
        <p:spPr>
          <a:xfrm>
            <a:off x="0" y="1143000"/>
            <a:ext cx="9067800" cy="1905000"/>
          </a:xfrm>
        </p:spPr>
        <p:txBody>
          <a:bodyPr>
            <a:normAutofit/>
          </a:bodyPr>
          <a:lstStyle/>
          <a:p>
            <a:pPr marL="231775" indent="-231775"/>
            <a:r>
              <a:rPr lang="en-US" sz="1800" dirty="0" smtClean="0"/>
              <a:t>Builds giant data centers with 100,000’s of computers; ~ 200-1000 to a shipping container with Internet access</a:t>
            </a:r>
          </a:p>
          <a:p>
            <a:pPr marL="231775" indent="-231775">
              <a:buNone/>
            </a:pPr>
            <a:r>
              <a:rPr lang="en-US" sz="1800" dirty="0" smtClean="0"/>
              <a:t>    “</a:t>
            </a:r>
            <a:r>
              <a:rPr lang="en-US" sz="1400" dirty="0" smtClean="0">
                <a:solidFill>
                  <a:srgbClr val="7030A0"/>
                </a:solidFill>
              </a:rPr>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1400" dirty="0" err="1" smtClean="0">
                <a:solidFill>
                  <a:srgbClr val="7030A0"/>
                </a:solidFill>
              </a:rPr>
              <a:t>Rackable</a:t>
            </a:r>
            <a:r>
              <a:rPr lang="en-US" sz="1400" dirty="0" smtClean="0">
                <a:solidFill>
                  <a:srgbClr val="7030A0"/>
                </a:solidFill>
              </a:rPr>
              <a:t> Systems to date</a:t>
            </a:r>
            <a:r>
              <a:rPr lang="en-US" sz="1800" dirty="0" smtClean="0"/>
              <a:t>.”</a:t>
            </a:r>
          </a:p>
          <a:p>
            <a:pPr marL="231775" indent="-231775" algn="r">
              <a:buNone/>
            </a:pPr>
            <a:r>
              <a:rPr lang="en-US" sz="1300" i="1" dirty="0" smtClean="0"/>
              <a:t>―News Release from Web</a:t>
            </a:r>
            <a:r>
              <a:rPr lang="en-US" sz="1300" dirty="0" smtClean="0"/>
              <a:t> </a:t>
            </a:r>
          </a:p>
          <a:p>
            <a:pPr marL="231775" indent="-231775">
              <a:buNone/>
            </a:pPr>
            <a:endParaRPr lang="en-US" sz="1800" dirty="0" smtClean="0"/>
          </a:p>
          <a:p>
            <a:pPr marL="231775" indent="-231775">
              <a:buNone/>
            </a:pPr>
            <a:endParaRPr lang="en-US" sz="1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salsa_ppt_template_black</Template>
  <TotalTime>30066</TotalTime>
  <Words>3761</Words>
  <Application>Microsoft Office PowerPoint</Application>
  <PresentationFormat>On-screen Show (4:3)</PresentationFormat>
  <Paragraphs>682</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Cloud Technologies and  Their Applications</vt:lpstr>
      <vt:lpstr>Slide 2</vt:lpstr>
      <vt:lpstr>Important Trends</vt:lpstr>
      <vt:lpstr>Challenges for CS Research</vt:lpstr>
      <vt:lpstr>Data Explosion and Challenges</vt:lpstr>
      <vt:lpstr>Data We’re Looking at </vt:lpstr>
      <vt:lpstr>Data Explosion and Challenges </vt:lpstr>
      <vt:lpstr>Cloud Services and MapReduce</vt:lpstr>
      <vt:lpstr>Clouds as Cost Effective Data Centers</vt:lpstr>
      <vt:lpstr>Clouds hide Complexity</vt:lpstr>
      <vt:lpstr>Slide 11</vt:lpstr>
      <vt:lpstr>MapReduce</vt:lpstr>
      <vt:lpstr>Sam’s Problem</vt:lpstr>
      <vt:lpstr>Creative Sam</vt:lpstr>
      <vt:lpstr>Hadoop &amp; DryadLINQ</vt:lpstr>
      <vt:lpstr>High Energy Physics Data Analysis</vt:lpstr>
      <vt:lpstr>Reduce Phase of Particle Physics  “Find the Higgs” using Dryad</vt:lpstr>
      <vt:lpstr>Slide 18</vt:lpstr>
      <vt:lpstr>Slide 19</vt:lpstr>
      <vt:lpstr>Slide 20</vt:lpstr>
      <vt:lpstr>Slide 21</vt:lpstr>
      <vt:lpstr>Slide 22</vt:lpstr>
      <vt:lpstr>Data Intensive Applications</vt:lpstr>
      <vt:lpstr>Some Life Sciences Applications</vt:lpstr>
      <vt:lpstr>DNA Sequencing Pipeline</vt:lpstr>
      <vt:lpstr>Alu and Metagenomics Workflow</vt:lpstr>
      <vt:lpstr>Biology MDS and Clustering Results</vt:lpstr>
      <vt:lpstr>All-Pairs Using DryadLINQ</vt:lpstr>
      <vt:lpstr>Hadoop/Dryad Comparison Inhomogeneous Data I</vt:lpstr>
      <vt:lpstr>Hadoop/Dryad Comparison Inhomogeneous Data II</vt:lpstr>
      <vt:lpstr>Hadoop VM Performance Degradation</vt:lpstr>
      <vt:lpstr>Parallel Computing and Software</vt:lpstr>
      <vt:lpstr>Twister(MapReduce++)</vt:lpstr>
      <vt:lpstr>Twister New Release</vt:lpstr>
      <vt:lpstr>Iterative Computations</vt:lpstr>
      <vt:lpstr>Parallel Computing and Algorithms</vt:lpstr>
      <vt:lpstr>Parallel Data Analysis Algorithms on Multicore</vt:lpstr>
      <vt:lpstr>High Performance  Dimension Reduction and Visualization</vt:lpstr>
      <vt:lpstr>Dimension Reduction Algorithms</vt:lpstr>
      <vt:lpstr>High Performance Data Visualization..</vt:lpstr>
      <vt:lpstr>Interpolation Method</vt:lpstr>
      <vt:lpstr>Quality Comparison  (Original vs. Interpolation)</vt:lpstr>
      <vt:lpstr>Convergence is Happening</vt:lpstr>
      <vt:lpstr>Slide 44</vt:lpstr>
      <vt:lpstr>Dynamic Virtual Clusters</vt:lpstr>
      <vt:lpstr>SALSA HPC  Dynamic Virtual Clusters Demo</vt:lpstr>
      <vt:lpstr>Summary of Plans</vt:lpstr>
      <vt:lpstr>Summary of Initial Results</vt:lpstr>
      <vt:lpstr>Future Work</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ptl</dc:creator>
  <cp:lastModifiedBy>Geoffrey Fox</cp:lastModifiedBy>
  <cp:revision>1603</cp:revision>
  <dcterms:created xsi:type="dcterms:W3CDTF">2009-02-17T15:34:47Z</dcterms:created>
  <dcterms:modified xsi:type="dcterms:W3CDTF">2010-05-12T22:23:03Z</dcterms:modified>
</cp:coreProperties>
</file>