
<file path=[Content_Types].xml><?xml version="1.0" encoding="utf-8"?>
<Types xmlns="http://schemas.openxmlformats.org/package/2006/content-types">
  <Override PartName="/ppt/slides/slide44.xml" ContentType="application/vnd.openxmlformats-officedocument.presentationml.slide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Layouts/slideLayout14.xml" ContentType="application/vnd.openxmlformats-officedocument.presentationml.slideLayout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drawings/drawing1.xml" ContentType="application/vnd.openxmlformats-officedocument.drawingml.chartshapes+xml"/>
  <Override PartName="/ppt/slides/slide29.xml" ContentType="application/vnd.openxmlformats-officedocument.presentationml.slide+xml"/>
  <Override PartName="/ppt/slides/slide5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charts/chart1.xml" ContentType="application/vnd.openxmlformats-officedocument.drawingml.chart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Default Extension="emf" ContentType="image/x-emf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slides/slide5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47.xml" ContentType="application/vnd.openxmlformats-officedocument.presentationml.slid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61" r:id="rId3"/>
    <p:sldId id="264" r:id="rId4"/>
    <p:sldId id="262" r:id="rId5"/>
    <p:sldId id="280" r:id="rId6"/>
    <p:sldId id="259" r:id="rId7"/>
    <p:sldId id="263" r:id="rId8"/>
    <p:sldId id="307" r:id="rId9"/>
    <p:sldId id="286" r:id="rId10"/>
    <p:sldId id="299" r:id="rId11"/>
    <p:sldId id="319" r:id="rId12"/>
    <p:sldId id="301" r:id="rId13"/>
    <p:sldId id="300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287" r:id="rId22"/>
    <p:sldId id="284" r:id="rId23"/>
    <p:sldId id="311" r:id="rId24"/>
    <p:sldId id="277" r:id="rId25"/>
    <p:sldId id="318" r:id="rId26"/>
    <p:sldId id="320" r:id="rId27"/>
    <p:sldId id="282" r:id="rId28"/>
    <p:sldId id="283" r:id="rId29"/>
    <p:sldId id="271" r:id="rId30"/>
    <p:sldId id="314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72" r:id="rId43"/>
    <p:sldId id="276" r:id="rId44"/>
    <p:sldId id="273" r:id="rId45"/>
    <p:sldId id="274" r:id="rId46"/>
    <p:sldId id="275" r:id="rId47"/>
    <p:sldId id="312" r:id="rId48"/>
    <p:sldId id="313" r:id="rId49"/>
    <p:sldId id="267" r:id="rId50"/>
    <p:sldId id="269" r:id="rId51"/>
    <p:sldId id="315" r:id="rId52"/>
    <p:sldId id="316" r:id="rId53"/>
    <p:sldId id="317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60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ademic\phd\Clouds\CloudTests\iDataplexCloud\vm_bm_mpi_perf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06919443950916"/>
          <c:y val="0.0319726988770033"/>
          <c:w val="0.84372967060233"/>
          <c:h val="0.885521901554962"/>
        </c:manualLayout>
      </c:layout>
      <c:barChart>
        <c:barDir val="col"/>
        <c:grouping val="clustered"/>
        <c:ser>
          <c:idx val="0"/>
          <c:order val="0"/>
          <c:tx>
            <c:v>LAM</c:v>
          </c:tx>
          <c:val>
            <c:numRef>
              <c:f>Kmeans!$AK$56:$AM$56</c:f>
              <c:numCache>
                <c:formatCode>General</c:formatCode>
                <c:ptCount val="3"/>
                <c:pt idx="0">
                  <c:v>3.0161</c:v>
                </c:pt>
                <c:pt idx="1">
                  <c:v>8.480451000000002</c:v>
                </c:pt>
                <c:pt idx="2">
                  <c:v>4.425743</c:v>
                </c:pt>
              </c:numCache>
            </c:numRef>
          </c:val>
        </c:ser>
        <c:ser>
          <c:idx val="1"/>
          <c:order val="1"/>
          <c:tx>
            <c:v>OpenMPI</c:v>
          </c:tx>
          <c:val>
            <c:numRef>
              <c:f>Kmeans!$AO$56:$AQ$56</c:f>
              <c:numCache>
                <c:formatCode>General</c:formatCode>
                <c:ptCount val="3"/>
                <c:pt idx="0">
                  <c:v>2.964564</c:v>
                </c:pt>
                <c:pt idx="1">
                  <c:v>3.863266</c:v>
                </c:pt>
                <c:pt idx="2">
                  <c:v>4.388069</c:v>
                </c:pt>
              </c:numCache>
            </c:numRef>
          </c:val>
        </c:ser>
        <c:axId val="400699080"/>
        <c:axId val="400702136"/>
      </c:barChart>
      <c:catAx>
        <c:axId val="400699080"/>
        <c:scaling>
          <c:orientation val="minMax"/>
        </c:scaling>
        <c:delete val="1"/>
        <c:axPos val="b"/>
        <c:majorTickMark val="none"/>
        <c:tickLblPos val="nextTo"/>
        <c:crossAx val="400702136"/>
        <c:crosses val="autoZero"/>
        <c:auto val="1"/>
        <c:lblAlgn val="ctr"/>
        <c:lblOffset val="100"/>
      </c:catAx>
      <c:valAx>
        <c:axId val="400702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Avergae Time (Seconds)</a:t>
                </a:r>
              </a:p>
            </c:rich>
          </c:tx>
          <c:layout/>
        </c:title>
        <c:numFmt formatCode="General" sourceLinked="1"/>
        <c:tickLblPos val="nextTo"/>
        <c:crossAx val="400699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192917456932"/>
          <c:y val="0.0663199605448887"/>
          <c:w val="0.262897112860892"/>
          <c:h val="0.238641367745698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0.09615</cdr:x>
      <cdr:y>0.89744</cdr:y>
    </cdr:from>
    <cdr:to>
      <cdr:x>0.96154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2667000"/>
          <a:ext cx="3429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Bare-metal     1-VM per node    8-VMs per node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A01CA-C627-9840-BD54-4A57E6E7B472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D05E8-ABF5-004E-85D6-8534F825E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0374F37-399F-4EB6-BA69-485624029121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2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B91789D-98D0-40BB-9B4E-01A329F7C885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50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Cloud Overhead</a:t>
            </a:r>
          </a:p>
          <a:p>
            <a:r>
              <a:rPr lang="en-US" dirty="0" smtClean="0"/>
              <a:t>1 VM  =  1 VM in each node, each VM having access to all the CPU cores (8)</a:t>
            </a:r>
          </a:p>
          <a:p>
            <a:r>
              <a:rPr lang="en-US" dirty="0" smtClean="0"/>
              <a:t>and all the memory (30 GB).</a:t>
            </a:r>
          </a:p>
          <a:p>
            <a:r>
              <a:rPr lang="en-US" dirty="0" smtClean="0"/>
              <a:t>2 VMs =  2 VMs in each node, each VM having access to 4 CPU cores and 15 GB</a:t>
            </a:r>
          </a:p>
          <a:p>
            <a:r>
              <a:rPr lang="en-US" dirty="0" smtClean="0"/>
              <a:t>of memory.</a:t>
            </a:r>
          </a:p>
          <a:p>
            <a:r>
              <a:rPr lang="en-US" dirty="0" smtClean="0"/>
              <a:t>4 VMs =  4 VMs in each node, each VM having access to 2 CPU cores and 7.5 GB</a:t>
            </a:r>
          </a:p>
          <a:p>
            <a:r>
              <a:rPr lang="en-US" dirty="0" smtClean="0"/>
              <a:t>of memory.</a:t>
            </a:r>
          </a:p>
          <a:p>
            <a:r>
              <a:rPr lang="en-US" dirty="0" smtClean="0"/>
              <a:t>8 VMs =  8 VMs in each node, each VM having access to 1 CPU core and 3.75 GB</a:t>
            </a:r>
          </a:p>
          <a:p>
            <a:r>
              <a:rPr lang="en-US" dirty="0" smtClean="0"/>
              <a:t>of memory.</a:t>
            </a:r>
          </a:p>
          <a:p>
            <a:endParaRPr lang="en-US" dirty="0" smtClean="0"/>
          </a:p>
          <a:p>
            <a:r>
              <a:rPr lang="en-US" dirty="0" smtClean="0"/>
              <a:t>Each node has the following hardware configuration.</a:t>
            </a:r>
          </a:p>
          <a:p>
            <a:r>
              <a:rPr lang="en-US" dirty="0" smtClean="0"/>
              <a:t>2 Quad Core (Intel Xeon) processors (Total of 8 cores)</a:t>
            </a:r>
          </a:p>
          <a:p>
            <a:r>
              <a:rPr lang="en-US" dirty="0" smtClean="0"/>
              <a:t>32 GB of memory.</a:t>
            </a:r>
          </a:p>
          <a:p>
            <a:endParaRPr lang="en-US" dirty="0" smtClean="0"/>
          </a:p>
          <a:p>
            <a:r>
              <a:rPr lang="en-US" dirty="0" err="1" smtClean="0"/>
              <a:t>Kmeans</a:t>
            </a:r>
            <a:r>
              <a:rPr lang="en-US" dirty="0" smtClean="0"/>
              <a:t> used all the 128 processors cores in 16 nodes.</a:t>
            </a:r>
          </a:p>
          <a:p>
            <a:r>
              <a:rPr lang="en-US" dirty="0" smtClean="0"/>
              <a:t>Matrix multiplication uses only 64 cores in 8 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and Overhead results are obtained using 8 nodes (64 cores) (Using a MPI grid of 8x8) Size of a matrix is shown in X axis. For speedup results I used a matrix of size 5184x5184 Number of MPI processes= Number of CPU cores is shown in 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and Overhead results are obtained using 16 nodes (128 cores) Each MPI process processes X/128 number of 3D data points. (0.5&lt; X &lt;40 ) millions. For speedup results, I used 860160 ( 0.8 million) 3D data points. Number of MPI processes= Number of CPU cores is shown in 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VM 8 cores per VM</a:t>
            </a:r>
          </a:p>
          <a:p>
            <a:r>
              <a:rPr lang="en-US" dirty="0" smtClean="0"/>
              <a:t>8 VM’s 1</a:t>
            </a:r>
            <a:r>
              <a:rPr lang="en-US" baseline="0" dirty="0" smtClean="0"/>
              <a:t> core per 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D49EFF-7B7B-FD4B-BF22-466595ADB5C7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11FEFF-AF32-5C4B-AD40-0318B333B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ot@149.165.228.101" TargetMode="External"/><Relationship Id="rId3" Type="http://schemas.openxmlformats.org/officeDocument/2006/relationships/hyperlink" Target="http://149.165.228.101:8080/geoserve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/>
              <a:t>Cloud</a:t>
            </a:r>
            <a:r>
              <a:rPr lang="en-US" dirty="0" smtClean="0"/>
              <a:t> activities </a:t>
            </a:r>
            <a:r>
              <a:rPr lang="en-US" dirty="0"/>
              <a:t>at Indiana University: Case studies in service hosting, storage, and </a:t>
            </a:r>
            <a:r>
              <a:rPr lang="en-US" dirty="0" smtClean="0"/>
              <a:t>computing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Marlon Pierce, Joe </a:t>
            </a:r>
            <a:r>
              <a:rPr lang="en-US" dirty="0" err="1" smtClean="0"/>
              <a:t>Rinkovsky</a:t>
            </a:r>
            <a:r>
              <a:rPr lang="en-US" dirty="0" smtClean="0"/>
              <a:t>, Geoffrey Fox, </a:t>
            </a:r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 smtClean="0"/>
              <a:t>Ekanayake</a:t>
            </a:r>
            <a:r>
              <a:rPr lang="en-US" dirty="0" smtClean="0"/>
              <a:t>, </a:t>
            </a:r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 Mike Lowe, Craig Stewart, Neil </a:t>
            </a:r>
            <a:r>
              <a:rPr lang="en-US" dirty="0" err="1" smtClean="0"/>
              <a:t>Devadasan</a:t>
            </a:r>
            <a:endParaRPr lang="en-US" dirty="0" smtClean="0"/>
          </a:p>
          <a:p>
            <a:r>
              <a:rPr lang="en-US" dirty="0" err="1" smtClean="0"/>
              <a:t>mpierce@cs.indiana.edu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</a:t>
            </a:r>
            <a:r>
              <a:rPr lang="en-US" dirty="0" err="1" smtClean="0"/>
              <a:t>GeoServer</a:t>
            </a:r>
            <a:r>
              <a:rPr lang="en-US" dirty="0" smtClean="0"/>
              <a:t> on Eucalyptus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599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We’ll walk through the steps to create an image with </a:t>
            </a:r>
            <a:r>
              <a:rPr lang="en-US" sz="3200" dirty="0" err="1" smtClean="0"/>
              <a:t>GeoServer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Not amenable to a live demo</a:t>
            </a:r>
          </a:p>
          <a:p>
            <a:pPr lvl="1"/>
            <a:r>
              <a:rPr lang="en-US" sz="3200" dirty="0" smtClean="0"/>
              <a:t>Command line tools.</a:t>
            </a:r>
          </a:p>
          <a:p>
            <a:pPr lvl="1"/>
            <a:r>
              <a:rPr lang="en-US" sz="3200" dirty="0" smtClean="0"/>
              <a:t>Some steps take several minutes.</a:t>
            </a:r>
          </a:p>
          <a:p>
            <a:pPr lvl="1"/>
            <a:r>
              <a:rPr lang="en-US" sz="3200" dirty="0" smtClean="0"/>
              <a:t>If everything works, it looks like any other </a:t>
            </a:r>
            <a:r>
              <a:rPr lang="en-US" sz="3200" dirty="0" err="1" smtClean="0"/>
              <a:t>GeoServer</a:t>
            </a:r>
            <a:r>
              <a:rPr lang="en-US" sz="3200" dirty="0" smtClean="0"/>
              <a:t>.</a:t>
            </a:r>
          </a:p>
          <a:p>
            <a:r>
              <a:rPr lang="en-US" sz="3400" dirty="0" smtClean="0"/>
              <a:t>But we can do this offline if you are interested.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gnetic Disk 3"/>
          <p:cNvSpPr/>
          <p:nvPr/>
        </p:nvSpPr>
        <p:spPr>
          <a:xfrm>
            <a:off x="838200" y="2286000"/>
            <a:ext cx="1981200" cy="2286000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Image Storage</a:t>
            </a:r>
            <a:endParaRPr lang="en-US" sz="2400" dirty="0"/>
          </a:p>
        </p:txBody>
      </p:sp>
      <p:sp>
        <p:nvSpPr>
          <p:cNvPr id="5" name="Delay 4"/>
          <p:cNvSpPr/>
          <p:nvPr/>
        </p:nvSpPr>
        <p:spPr>
          <a:xfrm>
            <a:off x="4038600" y="3048000"/>
            <a:ext cx="1143000" cy="685800"/>
          </a:xfrm>
          <a:prstGeom prst="flowChartDela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(delay)</a:t>
            </a:r>
            <a:endParaRPr lang="en-US" dirty="0"/>
          </a:p>
        </p:txBody>
      </p:sp>
      <p:sp>
        <p:nvSpPr>
          <p:cNvPr id="6" name="Multidocument 5"/>
          <p:cNvSpPr/>
          <p:nvPr/>
        </p:nvSpPr>
        <p:spPr>
          <a:xfrm>
            <a:off x="6019800" y="2286000"/>
            <a:ext cx="2438400" cy="2209800"/>
          </a:xfrm>
          <a:prstGeom prst="flowChartMulti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Instance on a VM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Process: Image to Instance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4"/>
          </p:cNvCxnSpPr>
          <p:nvPr/>
        </p:nvCxnSpPr>
        <p:spPr>
          <a:xfrm>
            <a:off x="2819400" y="3429000"/>
            <a:ext cx="1219200" cy="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43217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15788"/>
          </a:xfrm>
        </p:spPr>
        <p:txBody>
          <a:bodyPr/>
          <a:lstStyle/>
          <a:p>
            <a:r>
              <a:rPr lang="en-US" dirty="0" smtClean="0"/>
              <a:t>Workflow: Getting 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17638"/>
            <a:ext cx="3200400" cy="17827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Amazon API command line tools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34000" y="1417638"/>
            <a:ext cx="3352800" cy="17827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certificates package from your </a:t>
            </a:r>
            <a:r>
              <a:rPr lang="en-US" sz="2400" dirty="0" err="1" smtClean="0"/>
              <a:t>Euc</a:t>
            </a:r>
            <a:r>
              <a:rPr lang="en-US" sz="2400" dirty="0" smtClean="0"/>
              <a:t> installation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4724400"/>
            <a:ext cx="33528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Edit and source your </a:t>
            </a:r>
            <a:r>
              <a:rPr lang="en-US" sz="2400" dirty="0" err="1" smtClean="0"/>
              <a:t>eucarc</a:t>
            </a:r>
            <a:r>
              <a:rPr lang="en-US" sz="2400" dirty="0" smtClean="0"/>
              <a:t> file (various </a:t>
            </a:r>
            <a:r>
              <a:rPr lang="en-US" sz="2400" dirty="0" err="1" smtClean="0"/>
              <a:t>env</a:t>
            </a:r>
            <a:r>
              <a:rPr lang="en-US" sz="2400" dirty="0" smtClean="0"/>
              <a:t> variables)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4724400"/>
            <a:ext cx="32004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Associate a public and private key pair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000" dirty="0" smtClean="0"/>
              <a:t>ec2-add-keypair </a:t>
            </a:r>
            <a:r>
              <a:rPr lang="en-US" sz="2000" dirty="0" err="1" smtClean="0"/>
              <a:t>geoserver</a:t>
            </a:r>
            <a:r>
              <a:rPr lang="en-US" sz="2000" dirty="0" smtClean="0"/>
              <a:t>-key &gt; </a:t>
            </a:r>
            <a:r>
              <a:rPr lang="en-US" sz="2000" dirty="0" err="1" smtClean="0"/>
              <a:t>geoserver.mykey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3505200" y="2309019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rot="5400000">
            <a:off x="6248400" y="3962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  <a:endCxn id="7" idx="3"/>
          </p:cNvCxnSpPr>
          <p:nvPr/>
        </p:nvCxnSpPr>
        <p:spPr>
          <a:xfrm rot="10800000">
            <a:off x="3505200" y="56007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3480137"/>
            <a:ext cx="5943600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No Web interface for all of these things, but you can build one using the Amazon Java tools (for example). 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2"/>
          <a:srcRect b="20435"/>
          <a:stretch>
            <a:fillRect/>
          </a:stretch>
        </p:blipFill>
        <p:spPr>
          <a:xfrm>
            <a:off x="0" y="0"/>
            <a:ext cx="4644199" cy="2751137"/>
          </a:xfrm>
          <a:prstGeom prst="rect">
            <a:avLst/>
          </a:prstGeom>
        </p:spPr>
      </p:pic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3"/>
          <a:srcRect l="2342" t="19583" r="3163" b="8417"/>
          <a:stretch>
            <a:fillRect/>
          </a:stretch>
        </p:blipFill>
        <p:spPr>
          <a:xfrm>
            <a:off x="152400" y="2996406"/>
            <a:ext cx="7848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9149"/>
            <a:ext cx="9144000" cy="2228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3383" y="457200"/>
            <a:ext cx="378821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Get an account from your </a:t>
            </a:r>
            <a:r>
              <a:rPr lang="en-US" sz="2400" dirty="0" err="1" smtClean="0"/>
              <a:t>Euc</a:t>
            </a:r>
            <a:r>
              <a:rPr lang="en-US" sz="2400" dirty="0" smtClean="0"/>
              <a:t> admin.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Download certificates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View available  images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810003" y="685801"/>
            <a:ext cx="1393381" cy="76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 rot="5400000">
            <a:off x="3941940" y="1734960"/>
            <a:ext cx="1396206" cy="11266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156267" y="3176396"/>
            <a:ext cx="2603077" cy="304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15788"/>
          </a:xfrm>
        </p:spPr>
        <p:txBody>
          <a:bodyPr/>
          <a:lstStyle/>
          <a:p>
            <a:r>
              <a:rPr lang="en-US" dirty="0" smtClean="0"/>
              <a:t>Workflow: Getting an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17638"/>
            <a:ext cx="2895600" cy="17827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View Available Images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34000" y="1417638"/>
            <a:ext cx="2895600" cy="17827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 an Instance of Your Image (and Wait)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4724400"/>
            <a:ext cx="28956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Login to your VM with regular </a:t>
            </a:r>
            <a:r>
              <a:rPr lang="en-US" sz="2400" dirty="0" err="1" smtClean="0"/>
              <a:t>ssh</a:t>
            </a:r>
            <a:r>
              <a:rPr lang="en-US" sz="2400" dirty="0" smtClean="0"/>
              <a:t> as root (!)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724400"/>
            <a:ext cx="2895600" cy="175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Terminate instance when you are done.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3505200" y="2309019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rot="5400000">
            <a:off x="6019800" y="3962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  <a:endCxn id="7" idx="3"/>
          </p:cNvCxnSpPr>
          <p:nvPr/>
        </p:nvCxnSpPr>
        <p:spPr>
          <a:xfrm rot="10800000">
            <a:off x="3505200" y="56007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3505200"/>
            <a:ext cx="579120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Instances </a:t>
            </a:r>
            <a:r>
              <a:rPr lang="en-US" sz="2400" dirty="0" smtClean="0"/>
              <a:t>are created from </a:t>
            </a:r>
            <a:r>
              <a:rPr lang="en-US" sz="2400" b="1" dirty="0" smtClean="0"/>
              <a:t>images</a:t>
            </a:r>
            <a:r>
              <a:rPr lang="en-US" sz="2400" dirty="0" smtClean="0"/>
              <a:t>.  The commands are calls to </a:t>
            </a:r>
            <a:r>
              <a:rPr lang="en-US" sz="2400" dirty="0" smtClean="0"/>
              <a:t>W</a:t>
            </a:r>
            <a:r>
              <a:rPr lang="en-US" sz="2400" dirty="0" smtClean="0"/>
              <a:t>eb services. 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739588"/>
          </a:xfrm>
        </p:spPr>
        <p:txBody>
          <a:bodyPr/>
          <a:lstStyle/>
          <a:p>
            <a:r>
              <a:rPr lang="en-US" dirty="0" smtClean="0"/>
              <a:t>Viewing Images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98925"/>
            <a:ext cx="8458200" cy="378565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euca2 $ ec2-describe-images   </a:t>
            </a:r>
          </a:p>
          <a:p>
            <a:endParaRPr lang="en-US" sz="2000" dirty="0" smtClean="0"/>
          </a:p>
          <a:p>
            <a:r>
              <a:rPr lang="en-US" sz="2000" b="1" dirty="0" smtClean="0"/>
              <a:t>&gt;</a:t>
            </a:r>
            <a:r>
              <a:rPr lang="en-US" sz="2000" b="1" dirty="0" smtClean="0">
                <a:solidFill>
                  <a:srgbClr val="DDF53D"/>
                </a:solidFill>
              </a:rPr>
              <a:t>IMAGE  emi-36FF12B3  </a:t>
            </a:r>
          </a:p>
          <a:p>
            <a:r>
              <a:rPr lang="en-US" sz="2000" b="1" dirty="0" smtClean="0">
                <a:solidFill>
                  <a:srgbClr val="DDF53D"/>
                </a:solidFill>
              </a:rPr>
              <a:t>	</a:t>
            </a:r>
            <a:r>
              <a:rPr lang="en-US" sz="2000" b="1" dirty="0" err="1" smtClean="0">
                <a:solidFill>
                  <a:srgbClr val="DDF53D"/>
                </a:solidFill>
              </a:rPr>
              <a:t>geoserver-demo/geoserver.img.manifest.xml</a:t>
            </a:r>
            <a:r>
              <a:rPr lang="en-US" sz="2000" b="1" dirty="0" smtClean="0">
                <a:solidFill>
                  <a:srgbClr val="DDF53D"/>
                </a:solidFill>
              </a:rPr>
              <a:t>     </a:t>
            </a:r>
          </a:p>
          <a:p>
            <a:r>
              <a:rPr lang="en-US" sz="2000" b="1" dirty="0" smtClean="0">
                <a:solidFill>
                  <a:srgbClr val="DDF53D"/>
                </a:solidFill>
              </a:rPr>
              <a:t>	admin  available  public  x86_64  </a:t>
            </a:r>
          </a:p>
          <a:p>
            <a:r>
              <a:rPr lang="en-US" sz="2000" b="1" dirty="0" smtClean="0">
                <a:solidFill>
                  <a:srgbClr val="DDF53D"/>
                </a:solidFill>
              </a:rPr>
              <a:t>	machine eki-D039147B   eri-50FD1306</a:t>
            </a:r>
          </a:p>
          <a:p>
            <a:endParaRPr lang="en-US" sz="2000" b="1" dirty="0" smtClean="0"/>
          </a:p>
          <a:p>
            <a:r>
              <a:rPr lang="en-US" sz="2000" dirty="0" smtClean="0"/>
              <a:t>IMAGE   emi-D60810DC    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geoserver/geoserver.img.manifest.xml</a:t>
            </a:r>
            <a:r>
              <a:rPr lang="en-US" sz="2000" dirty="0" smtClean="0"/>
              <a:t>   	 	</a:t>
            </a:r>
          </a:p>
          <a:p>
            <a:r>
              <a:rPr lang="en-US" sz="2000" dirty="0" smtClean="0"/>
              <a:t>	admin   available       public          x86_64  </a:t>
            </a:r>
          </a:p>
          <a:p>
            <a:r>
              <a:rPr lang="en-US" sz="2000" dirty="0" smtClean="0"/>
              <a:t>	machine eki-D039147B    	eri-50FD1306</a:t>
            </a:r>
          </a:p>
          <a:p>
            <a:r>
              <a:rPr lang="en-US" sz="2000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4107" y="5481935"/>
            <a:ext cx="72454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 want the one in bold, so let’s make an instance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815788"/>
          </a:xfrm>
        </p:spPr>
        <p:txBody>
          <a:bodyPr/>
          <a:lstStyle/>
          <a:p>
            <a:r>
              <a:rPr lang="en-US" dirty="0" smtClean="0"/>
              <a:t>Create an Instance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8534400" cy="30469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euca2 $ ec2-run-instances -</a:t>
            </a:r>
            <a:r>
              <a:rPr lang="en-US" sz="2400" dirty="0" err="1" smtClean="0"/>
              <a:t>t</a:t>
            </a:r>
            <a:r>
              <a:rPr lang="en-US" sz="2400" dirty="0" smtClean="0"/>
              <a:t> c1.xlarge </a:t>
            </a:r>
            <a:r>
              <a:rPr lang="en-US" sz="2400" b="1" dirty="0" smtClean="0"/>
              <a:t>emi-36FF12B3 </a:t>
            </a:r>
            <a:r>
              <a:rPr lang="en-US" sz="2400" dirty="0" smtClean="0"/>
              <a:t>-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geoserver</a:t>
            </a:r>
            <a:r>
              <a:rPr lang="en-US" sz="2400" dirty="0" smtClean="0"/>
              <a:t>-key </a:t>
            </a:r>
          </a:p>
          <a:p>
            <a:endParaRPr lang="en-US" sz="2400" dirty="0" smtClean="0"/>
          </a:p>
          <a:p>
            <a:r>
              <a:rPr lang="en-US" sz="2400" dirty="0" smtClean="0"/>
              <a:t>&gt; RESERVATION     r-375F0740      </a:t>
            </a:r>
            <a:r>
              <a:rPr lang="en-US" sz="2400" dirty="0" err="1" smtClean="0"/>
              <a:t>mpierce</a:t>
            </a:r>
            <a:r>
              <a:rPr lang="en-US" sz="2400" dirty="0" smtClean="0"/>
              <a:t> </a:t>
            </a:r>
            <a:r>
              <a:rPr lang="en-US" sz="2400" dirty="0" err="1" smtClean="0"/>
              <a:t>mpierce</a:t>
            </a:r>
            <a:r>
              <a:rPr lang="en-US" sz="2400" dirty="0" smtClean="0"/>
              <a:t>-default INSTANCE     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DDF53D"/>
                </a:solidFill>
              </a:rPr>
              <a:t>i-4E8A0959      </a:t>
            </a:r>
            <a:r>
              <a:rPr lang="en-US" sz="2400" dirty="0" smtClean="0"/>
              <a:t>emi-36FF12B3    0.0.0.0 0.0.0.0 </a:t>
            </a:r>
            <a:r>
              <a:rPr lang="en-US" sz="2400" b="1" dirty="0" smtClean="0">
                <a:solidFill>
                  <a:srgbClr val="DDF53D"/>
                </a:solidFill>
              </a:rPr>
              <a:t>pending </a:t>
            </a:r>
            <a:r>
              <a:rPr lang="en-US" sz="2400" dirty="0" err="1" smtClean="0"/>
              <a:t>geoserver</a:t>
            </a:r>
            <a:r>
              <a:rPr lang="en-US" sz="2400" dirty="0" smtClean="0"/>
              <a:t>-key   0         c1.xlarge       2009-06-08T15:59:38+0000               eki-D039147B     eri-50FD1306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38008"/>
            <a:ext cx="82296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We’ll </a:t>
            </a:r>
            <a:r>
              <a:rPr lang="en-US" sz="2400" dirty="0" smtClean="0"/>
              <a:t>create an emi-36FF12B3 image (</a:t>
            </a:r>
            <a:r>
              <a:rPr lang="en-US" sz="2400" b="1" dirty="0" smtClean="0"/>
              <a:t>i-4E8A0959 </a:t>
            </a:r>
            <a:r>
              <a:rPr lang="en-US" sz="2400" dirty="0" smtClean="0"/>
              <a:t>) since that is the one with </a:t>
            </a:r>
            <a:r>
              <a:rPr lang="en-US" sz="2400" dirty="0" err="1" smtClean="0"/>
              <a:t>GeoServer</a:t>
            </a:r>
            <a:r>
              <a:rPr lang="en-US" sz="2400" dirty="0" smtClean="0"/>
              <a:t> installed. 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We </a:t>
            </a:r>
            <a:r>
              <a:rPr lang="en-US" sz="2400" dirty="0" smtClean="0"/>
              <a:t>use the key that we associated with the server. 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We create </a:t>
            </a:r>
            <a:r>
              <a:rPr lang="en-US" sz="2400" dirty="0" smtClean="0"/>
              <a:t>an Amazon c1.xlarge image to meet </a:t>
            </a:r>
            <a:r>
              <a:rPr lang="en-US" sz="2400" dirty="0" err="1" smtClean="0"/>
              <a:t>GeoServer</a:t>
            </a:r>
            <a:r>
              <a:rPr lang="en-US" sz="2400" dirty="0" smtClean="0"/>
              <a:t> meeting requirements.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199" cy="739588"/>
          </a:xfrm>
        </p:spPr>
        <p:txBody>
          <a:bodyPr/>
          <a:lstStyle/>
          <a:p>
            <a:r>
              <a:rPr lang="en-US" dirty="0" smtClean="0"/>
              <a:t>Check on the Status of Your Images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293674"/>
            <a:ext cx="8610600" cy="267765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euca2 $ ec2-describe-instances</a:t>
            </a:r>
          </a:p>
          <a:p>
            <a:endParaRPr lang="en-US" sz="2400" dirty="0" smtClean="0"/>
          </a:p>
          <a:p>
            <a:r>
              <a:rPr lang="en-US" sz="2400" dirty="0" smtClean="0"/>
              <a:t>&gt; RESERVATION     r-375F0740      </a:t>
            </a:r>
            <a:r>
              <a:rPr lang="en-US" sz="2400" dirty="0" err="1" smtClean="0"/>
              <a:t>mpierce</a:t>
            </a:r>
            <a:r>
              <a:rPr lang="en-US" sz="2400" dirty="0" smtClean="0"/>
              <a:t> default</a:t>
            </a:r>
          </a:p>
          <a:p>
            <a:r>
              <a:rPr lang="en-US" sz="2400" dirty="0" smtClean="0"/>
              <a:t>INSTANCE        i-4E8A0959      emi-36FF12B3    </a:t>
            </a:r>
            <a:r>
              <a:rPr lang="en-US" sz="2400" b="1" dirty="0" smtClean="0">
                <a:solidFill>
                  <a:srgbClr val="DDF53D"/>
                </a:solidFill>
              </a:rPr>
              <a:t>149.165.228.101</a:t>
            </a:r>
            <a:r>
              <a:rPr lang="en-US" sz="2400" dirty="0" smtClean="0"/>
              <a:t> 192.168.9.2    </a:t>
            </a:r>
            <a:r>
              <a:rPr lang="en-US" sz="2400" b="1" dirty="0" smtClean="0">
                <a:solidFill>
                  <a:srgbClr val="DDF53D"/>
                </a:solidFill>
              </a:rPr>
              <a:t>pending  </a:t>
            </a:r>
            <a:r>
              <a:rPr lang="en-US" sz="2400" dirty="0" err="1" smtClean="0"/>
              <a:t>geoserver</a:t>
            </a:r>
            <a:r>
              <a:rPr lang="en-US" sz="2400" dirty="0" smtClean="0"/>
              <a:t>-key   0      c1.xlarge       2009-06-08T15:59:38+000eki-D039147B     eri-50FD1306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91000"/>
            <a:ext cx="8610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It will take several minutes for Eucalyptus to create your image.  </a:t>
            </a:r>
            <a:r>
              <a:rPr lang="en-US" sz="2400" b="1" dirty="0" smtClean="0"/>
              <a:t>Pending </a:t>
            </a:r>
            <a:r>
              <a:rPr lang="en-US" sz="2400" dirty="0" smtClean="0"/>
              <a:t>will become </a:t>
            </a:r>
            <a:r>
              <a:rPr lang="en-US" sz="2400" b="1" dirty="0" smtClean="0"/>
              <a:t>running</a:t>
            </a:r>
            <a:r>
              <a:rPr lang="en-US" sz="2400" dirty="0" smtClean="0"/>
              <a:t> when your image is ready.  </a:t>
            </a:r>
            <a:r>
              <a:rPr lang="en-US" sz="2400" dirty="0" smtClean="0"/>
              <a:t> </a:t>
            </a:r>
            <a:r>
              <a:rPr lang="en-US" sz="2400" dirty="0" err="1" smtClean="0"/>
              <a:t>Euc</a:t>
            </a:r>
            <a:r>
              <a:rPr lang="en-US" sz="2400" dirty="0" smtClean="0"/>
              <a:t> </a:t>
            </a:r>
            <a:r>
              <a:rPr lang="en-US" sz="2400" dirty="0" err="1" smtClean="0"/>
              <a:t>dd’s</a:t>
            </a:r>
            <a:r>
              <a:rPr lang="en-US" sz="2400" dirty="0" smtClean="0"/>
              <a:t> </a:t>
            </a:r>
            <a:r>
              <a:rPr lang="en-US" sz="2400" dirty="0" smtClean="0"/>
              <a:t>an image from the repository to your host machine. </a:t>
            </a:r>
          </a:p>
          <a:p>
            <a:endParaRPr lang="en-US" sz="2400" dirty="0" smtClean="0"/>
          </a:p>
          <a:p>
            <a:r>
              <a:rPr lang="en-US" sz="2400" dirty="0" smtClean="0"/>
              <a:t>Your image will have a public IP address 149.165.228.101 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Run </a:t>
            </a:r>
            <a:r>
              <a:rPr lang="en-US" dirty="0" err="1" smtClean="0"/>
              <a:t>GeoServer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We’ve created an instance with </a:t>
            </a:r>
            <a:r>
              <a:rPr lang="en-US" sz="2800" dirty="0" err="1" smtClean="0"/>
              <a:t>GeoServer</a:t>
            </a:r>
            <a:r>
              <a:rPr lang="en-US" sz="2800" dirty="0" smtClean="0"/>
              <a:t> pre-configured.</a:t>
            </a:r>
          </a:p>
          <a:p>
            <a:pPr lvl="1"/>
            <a:r>
              <a:rPr lang="en-US" sz="2600" dirty="0" smtClean="0"/>
              <a:t>We’ve also injected our public key.</a:t>
            </a:r>
          </a:p>
          <a:p>
            <a:r>
              <a:rPr lang="en-US" sz="2800" dirty="0" smtClean="0"/>
              <a:t>Login: </a:t>
            </a:r>
            <a:r>
              <a:rPr lang="en-US" sz="2800" dirty="0" err="1" smtClean="0"/>
              <a:t>ssh</a:t>
            </a:r>
            <a:r>
              <a:rPr lang="en-US" sz="2800" dirty="0" smtClean="0"/>
              <a:t> –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mykey.pem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2"/>
              </a:rPr>
              <a:t>root@149.165.228.101</a:t>
            </a:r>
            <a:endParaRPr lang="en-US" sz="2800" dirty="0" smtClean="0"/>
          </a:p>
          <a:p>
            <a:r>
              <a:rPr lang="en-US" sz="2800" dirty="0" smtClean="0"/>
              <a:t>Startup the </a:t>
            </a:r>
            <a:r>
              <a:rPr lang="en-US" sz="2800" dirty="0" smtClean="0"/>
              <a:t>server on your VM:</a:t>
            </a:r>
            <a:endParaRPr lang="en-US" sz="2800" dirty="0" smtClean="0"/>
          </a:p>
          <a:p>
            <a:pPr lvl="1"/>
            <a:r>
              <a:rPr lang="en-US" sz="2800" dirty="0" smtClean="0"/>
              <a:t>/root/</a:t>
            </a:r>
            <a:r>
              <a:rPr lang="en-US" sz="2800" dirty="0" err="1" smtClean="0"/>
              <a:t>start.sh</a:t>
            </a:r>
            <a:endParaRPr lang="en-US" sz="2800" dirty="0" smtClean="0"/>
          </a:p>
          <a:p>
            <a:r>
              <a:rPr lang="en-US" sz="2800" dirty="0" smtClean="0"/>
              <a:t>Point your browser</a:t>
            </a:r>
            <a:r>
              <a:rPr lang="en-US" sz="2800" dirty="0" smtClean="0"/>
              <a:t> to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://149.165.228.101:8080/geoserver</a:t>
            </a:r>
            <a:endParaRPr lang="en-US" sz="2800" dirty="0" smtClean="0"/>
          </a:p>
          <a:p>
            <a:r>
              <a:rPr lang="en-US" sz="2800" dirty="0" smtClean="0"/>
              <a:t>Actual </a:t>
            </a:r>
            <a:r>
              <a:rPr lang="en-US" sz="2800" dirty="0" err="1" smtClean="0"/>
              <a:t>GeoServer</a:t>
            </a:r>
            <a:r>
              <a:rPr lang="en-US" sz="2800" dirty="0" smtClean="0"/>
              <a:t> public demo is </a:t>
            </a:r>
            <a:r>
              <a:rPr lang="en-US" sz="2800" dirty="0" smtClean="0">
                <a:solidFill>
                  <a:srgbClr val="DDF53D"/>
                </a:solidFill>
              </a:rPr>
              <a:t>149.165.228.100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76200"/>
            <a:ext cx="7178675" cy="6504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33400"/>
            <a:ext cx="36576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As advertised, it has the </a:t>
            </a:r>
            <a:r>
              <a:rPr lang="en-US" sz="2400" dirty="0" err="1" smtClean="0"/>
              <a:t>VM’s</a:t>
            </a:r>
            <a:r>
              <a:rPr lang="en-US" sz="2400" dirty="0" smtClean="0"/>
              <a:t> URL. 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572000" y="533401"/>
            <a:ext cx="838200" cy="415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icture 9.png"/>
          <p:cNvPicPr>
            <a:picLocks noChangeAspect="1"/>
          </p:cNvPicPr>
          <p:nvPr/>
        </p:nvPicPr>
        <p:blipFill>
          <a:blip r:embed="rId2"/>
          <a:srcRect l="29721" r="21451" b="91799"/>
          <a:stretch>
            <a:fillRect/>
          </a:stretch>
        </p:blipFill>
        <p:spPr>
          <a:xfrm>
            <a:off x="1981200" y="3733800"/>
            <a:ext cx="701040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>
            <a:endCxn id="7" idx="0"/>
          </p:cNvCxnSpPr>
          <p:nvPr/>
        </p:nvCxnSpPr>
        <p:spPr>
          <a:xfrm rot="5400000">
            <a:off x="5254199" y="1596598"/>
            <a:ext cx="2369403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Computing: Infrastructure and Runtimes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5388"/>
            <a:ext cx="8077199" cy="49754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Cloud infrastructure: </a:t>
            </a:r>
            <a:r>
              <a:rPr lang="en-US" dirty="0" smtClean="0"/>
              <a:t>outsourcing of servers, computing, data, file space, etc.</a:t>
            </a:r>
          </a:p>
          <a:p>
            <a:pPr lvl="1"/>
            <a:r>
              <a:rPr lang="en-US" dirty="0" smtClean="0"/>
              <a:t>Handled through Web services that control virtual machine lifecycles.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Cloud runtimes: </a:t>
            </a:r>
            <a:r>
              <a:rPr lang="en-US" dirty="0" smtClean="0"/>
              <a:t>tools for using clouds to do data-parallel computations. 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, Google </a:t>
            </a:r>
            <a:r>
              <a:rPr lang="en-US" dirty="0" err="1" smtClean="0"/>
              <a:t>MapReduce</a:t>
            </a:r>
            <a:r>
              <a:rPr lang="en-US" dirty="0" smtClean="0"/>
              <a:t>, Microsoft Dryad, and others </a:t>
            </a:r>
          </a:p>
          <a:p>
            <a:pPr lvl="1"/>
            <a:r>
              <a:rPr lang="en-US" dirty="0" smtClean="0"/>
              <a:t>Designed for information retrieval but are excellent for a wide range of machine learning and science applications.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Apache Mahout</a:t>
            </a:r>
          </a:p>
          <a:p>
            <a:pPr lvl="1"/>
            <a:r>
              <a:rPr lang="en-US" dirty="0" smtClean="0"/>
              <a:t> Also may be a good match for 32-128 core computers available in the next 5 years.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39588"/>
          </a:xfrm>
        </p:spPr>
        <p:txBody>
          <a:bodyPr/>
          <a:lstStyle/>
          <a:p>
            <a:r>
              <a:rPr lang="en-US" dirty="0" smtClean="0"/>
              <a:t>Now Attach Wetlands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799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Attach the Wetlands data volume.</a:t>
            </a:r>
          </a:p>
          <a:p>
            <a:pPr lvl="1"/>
            <a:r>
              <a:rPr lang="en-US" dirty="0" smtClean="0">
                <a:solidFill>
                  <a:srgbClr val="DDF53D"/>
                </a:solidFill>
              </a:rPr>
              <a:t>ec2-attach-volume vol-4E9E0612 -</a:t>
            </a:r>
            <a:r>
              <a:rPr lang="en-US" dirty="0" err="1" smtClean="0">
                <a:solidFill>
                  <a:srgbClr val="DDF53D"/>
                </a:solidFill>
              </a:rPr>
              <a:t>i</a:t>
            </a:r>
            <a:r>
              <a:rPr lang="en-US" dirty="0" smtClean="0">
                <a:solidFill>
                  <a:srgbClr val="DDF53D"/>
                </a:solidFill>
              </a:rPr>
              <a:t> i-546C0AAA -</a:t>
            </a:r>
            <a:r>
              <a:rPr lang="en-US" dirty="0" err="1" smtClean="0">
                <a:solidFill>
                  <a:srgbClr val="DDF53D"/>
                </a:solidFill>
              </a:rPr>
              <a:t>d</a:t>
            </a:r>
            <a:r>
              <a:rPr lang="en-US" dirty="0" smtClean="0">
                <a:solidFill>
                  <a:srgbClr val="DDF53D"/>
                </a:solidFill>
              </a:rPr>
              <a:t> /dev/sda5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Mount the disk image </a:t>
            </a:r>
            <a:r>
              <a:rPr lang="en-US" dirty="0" smtClean="0"/>
              <a:t>from your virtual machine.</a:t>
            </a:r>
            <a:endParaRPr lang="en-US" dirty="0" smtClean="0">
              <a:solidFill>
                <a:srgbClr val="DDF53D"/>
              </a:solidFill>
            </a:endParaRPr>
          </a:p>
          <a:p>
            <a:pPr lvl="1"/>
            <a:r>
              <a:rPr lang="en-US" dirty="0" smtClean="0"/>
              <a:t>/root/mount-</a:t>
            </a:r>
            <a:r>
              <a:rPr lang="en-US" dirty="0" err="1" smtClean="0"/>
              <a:t>ebs.sh</a:t>
            </a:r>
            <a:r>
              <a:rPr lang="en-US" dirty="0" smtClean="0"/>
              <a:t> is a convenience script.</a:t>
            </a:r>
          </a:p>
          <a:p>
            <a:r>
              <a:rPr lang="en-US" dirty="0" smtClean="0"/>
              <a:t>Fire up </a:t>
            </a:r>
            <a:r>
              <a:rPr lang="en-US" dirty="0" err="1" smtClean="0">
                <a:solidFill>
                  <a:srgbClr val="DDF53D"/>
                </a:solidFill>
              </a:rPr>
              <a:t>PostgreSQL</a:t>
            </a:r>
            <a:r>
              <a:rPr lang="en-US" dirty="0" smtClean="0"/>
              <a:t> on your virtual machine.</a:t>
            </a:r>
            <a:endParaRPr lang="en-US" dirty="0" smtClean="0">
              <a:solidFill>
                <a:srgbClr val="DDF53D"/>
              </a:solidFill>
            </a:endParaRP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init.d/postgres</a:t>
            </a:r>
            <a:r>
              <a:rPr lang="en-US" dirty="0" smtClean="0"/>
              <a:t> start</a:t>
            </a:r>
          </a:p>
          <a:p>
            <a:pPr lvl="1"/>
            <a:r>
              <a:rPr lang="en-US" dirty="0" smtClean="0"/>
              <a:t>Note our image updates the basic RHEL version that comes with the image. </a:t>
            </a:r>
          </a:p>
          <a:p>
            <a:r>
              <a:rPr lang="en-US" dirty="0" smtClean="0"/>
              <a:t>Unlike </a:t>
            </a:r>
            <a:r>
              <a:rPr lang="en-US" dirty="0" err="1" smtClean="0"/>
              <a:t>Xen</a:t>
            </a:r>
            <a:r>
              <a:rPr lang="en-US" dirty="0" smtClean="0"/>
              <a:t> images, we only have </a:t>
            </a:r>
            <a:r>
              <a:rPr lang="en-US" dirty="0" smtClean="0">
                <a:solidFill>
                  <a:srgbClr val="DDF53D"/>
                </a:solidFill>
              </a:rPr>
              <a:t>one instance </a:t>
            </a:r>
            <a:r>
              <a:rPr lang="en-US" dirty="0" smtClean="0"/>
              <a:t>of the Wetlands EBS.  </a:t>
            </a:r>
          </a:p>
          <a:p>
            <a:pPr lvl="1"/>
            <a:r>
              <a:rPr lang="en-US" dirty="0" smtClean="0"/>
              <a:t>Takes too much space.</a:t>
            </a:r>
          </a:p>
          <a:p>
            <a:pPr lvl="1"/>
            <a:r>
              <a:rPr lang="en-US" dirty="0" smtClean="0"/>
              <a:t>Only one </a:t>
            </a:r>
            <a:r>
              <a:rPr lang="en-US" dirty="0" err="1" smtClean="0"/>
              <a:t>Xen</a:t>
            </a:r>
            <a:r>
              <a:rPr lang="en-US" dirty="0" smtClean="0"/>
              <a:t> image can mount this at a time.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57200"/>
            <a:ext cx="7583487" cy="663388"/>
          </a:xfrm>
        </p:spPr>
        <p:txBody>
          <a:bodyPr/>
          <a:lstStyle/>
          <a:p>
            <a:r>
              <a:rPr lang="en-US" dirty="0" smtClean="0"/>
              <a:t>Experiences with the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Tomcat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dirty="0" err="1" smtClean="0"/>
              <a:t>eoServer</a:t>
            </a:r>
            <a:r>
              <a:rPr lang="en-US" dirty="0" smtClean="0"/>
              <a:t> </a:t>
            </a:r>
            <a:r>
              <a:rPr lang="en-US" dirty="0" smtClean="0"/>
              <a:t>installations</a:t>
            </a:r>
            <a:r>
              <a:rPr lang="en-US" dirty="0" smtClean="0"/>
              <a:t> are identical </a:t>
            </a:r>
            <a:r>
              <a:rPr lang="en-US" dirty="0" smtClean="0"/>
              <a:t>to how they would be on a physical system. </a:t>
            </a:r>
          </a:p>
          <a:p>
            <a:r>
              <a:rPr lang="en-US" dirty="0" smtClean="0"/>
              <a:t>The main challenge was handling persistent storage for </a:t>
            </a:r>
            <a:r>
              <a:rPr lang="en-US" dirty="0" err="1" smtClean="0"/>
              <a:t>PostGIS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We use an </a:t>
            </a:r>
            <a:r>
              <a:rPr lang="en-US" dirty="0" smtClean="0">
                <a:solidFill>
                  <a:schemeClr val="accent2"/>
                </a:solidFill>
              </a:rPr>
              <a:t>EBS </a:t>
            </a:r>
            <a:r>
              <a:rPr lang="en-US" dirty="0" smtClean="0">
                <a:solidFill>
                  <a:schemeClr val="accent2"/>
                </a:solidFill>
              </a:rPr>
              <a:t>volume </a:t>
            </a:r>
            <a:r>
              <a:rPr lang="en-US" dirty="0" smtClean="0"/>
              <a:t>for the data directory of </a:t>
            </a:r>
            <a:r>
              <a:rPr lang="en-US" dirty="0" err="1" smtClean="0"/>
              <a:t>Postgres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adds two steps to the startup/tear down process but you gain the ability to retain database changes. </a:t>
            </a:r>
          </a:p>
          <a:p>
            <a:pPr lvl="1"/>
            <a:r>
              <a:rPr lang="en-US" dirty="0" smtClean="0"/>
              <a:t>This also allows you to overcome the </a:t>
            </a:r>
            <a:r>
              <a:rPr lang="en-US" dirty="0" smtClean="0">
                <a:solidFill>
                  <a:srgbClr val="DDF53D"/>
                </a:solidFill>
              </a:rPr>
              <a:t>10 gigabyte root file system limit </a:t>
            </a:r>
            <a:r>
              <a:rPr lang="en-US" dirty="0" smtClean="0"/>
              <a:t>that both Eucalyptus and EC2 proper have.</a:t>
            </a:r>
          </a:p>
          <a:p>
            <a:r>
              <a:rPr lang="en-US" dirty="0" smtClean="0"/>
              <a:t>Currently the database and</a:t>
            </a:r>
            <a:r>
              <a:rPr lang="en-US" dirty="0" smtClean="0"/>
              <a:t> </a:t>
            </a:r>
            <a:r>
              <a:rPr lang="en-US" dirty="0" err="1" smtClean="0"/>
              <a:t>GeoServer</a:t>
            </a:r>
            <a:r>
              <a:rPr lang="en-US" dirty="0" smtClean="0"/>
              <a:t> </a:t>
            </a:r>
            <a:r>
              <a:rPr lang="en-US" dirty="0" smtClean="0"/>
              <a:t>are running on the same instance.</a:t>
            </a:r>
          </a:p>
          <a:p>
            <a:pPr lvl="1"/>
            <a:r>
              <a:rPr lang="en-US" dirty="0" smtClean="0"/>
              <a:t>In the future it would probably be good to separate them.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83487" cy="663388"/>
          </a:xfrm>
        </p:spPr>
        <p:txBody>
          <a:bodyPr/>
          <a:lstStyle/>
          <a:p>
            <a:pPr algn="l"/>
            <a:r>
              <a:rPr lang="en-US" dirty="0" smtClean="0"/>
              <a:t>IU Gateway Hosting Service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458200" cy="5029200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Users get </a:t>
            </a:r>
            <a:r>
              <a:rPr lang="en-US" sz="2400" dirty="0" err="1" smtClean="0">
                <a:solidFill>
                  <a:srgbClr val="DDF53D"/>
                </a:solidFill>
              </a:rPr>
              <a:t>OpenVZ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virtual machines.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 err="1" smtClean="0"/>
              <a:t>VMs</a:t>
            </a:r>
            <a:r>
              <a:rPr lang="en-US" sz="2000" dirty="0" smtClean="0"/>
              <a:t> run in same kernel, unlike </a:t>
            </a:r>
            <a:r>
              <a:rPr lang="en-US" sz="2000" dirty="0" err="1" smtClean="0"/>
              <a:t>Xen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Images </a:t>
            </a:r>
            <a:r>
              <a:rPr lang="en-US" sz="2400" dirty="0" smtClean="0">
                <a:solidFill>
                  <a:srgbClr val="DDF53D"/>
                </a:solidFill>
              </a:rPr>
              <a:t>replicated </a:t>
            </a:r>
            <a:r>
              <a:rPr lang="en-US" sz="2400" dirty="0" smtClean="0"/>
              <a:t>between IU (Bloomington) and IUPUI (Indianapolis)</a:t>
            </a:r>
          </a:p>
          <a:p>
            <a:pPr lvl="1"/>
            <a:r>
              <a:rPr lang="en-US" sz="2200" dirty="0" smtClean="0"/>
              <a:t>Uses </a:t>
            </a:r>
            <a:r>
              <a:rPr lang="en-US" sz="2200" dirty="0" smtClean="0">
                <a:solidFill>
                  <a:srgbClr val="DDF53D"/>
                </a:solidFill>
              </a:rPr>
              <a:t>DRBD</a:t>
            </a:r>
          </a:p>
          <a:p>
            <a:r>
              <a:rPr lang="en-US" sz="2400" dirty="0" smtClean="0"/>
              <a:t>Mounts Data Capacitor (~500 TB </a:t>
            </a:r>
            <a:r>
              <a:rPr lang="en-US" sz="2400" dirty="0" err="1" smtClean="0"/>
              <a:t>Lustre</a:t>
            </a:r>
            <a:r>
              <a:rPr lang="en-US" sz="2400" dirty="0" smtClean="0"/>
              <a:t> File System)</a:t>
            </a:r>
          </a:p>
          <a:p>
            <a:r>
              <a:rPr lang="en-US" sz="2400" dirty="0" err="1" smtClean="0"/>
              <a:t>OpenVZ</a:t>
            </a:r>
            <a:r>
              <a:rPr lang="en-US" sz="2400" dirty="0" smtClean="0"/>
              <a:t> has no support yet for </a:t>
            </a:r>
            <a:r>
              <a:rPr lang="en-US" sz="2400" dirty="0" err="1" smtClean="0"/>
              <a:t>libvirt</a:t>
            </a:r>
            <a:endParaRPr lang="en-US" sz="2400" dirty="0" smtClean="0"/>
          </a:p>
          <a:p>
            <a:pPr lvl="1"/>
            <a:r>
              <a:rPr lang="en-US" sz="2200" dirty="0" smtClean="0"/>
              <a:t>Would make it easy to integrate with </a:t>
            </a:r>
            <a:r>
              <a:rPr lang="en-US" sz="2200" dirty="0" err="1" smtClean="0"/>
              <a:t>Xen</a:t>
            </a:r>
            <a:r>
              <a:rPr lang="en-US" sz="2200" dirty="0" smtClean="0"/>
              <a:t>-based clouds</a:t>
            </a:r>
          </a:p>
          <a:p>
            <a:pPr lvl="1"/>
            <a:r>
              <a:rPr lang="en-US" sz="2200" dirty="0" smtClean="0"/>
              <a:t>Maybe some day from </a:t>
            </a:r>
            <a:r>
              <a:rPr lang="en-US" sz="2200" dirty="0" err="1" smtClean="0"/>
              <a:t>Enomaly</a:t>
            </a:r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57200"/>
            <a:ext cx="7583487" cy="739588"/>
          </a:xfrm>
        </p:spPr>
        <p:txBody>
          <a:bodyPr/>
          <a:lstStyle/>
          <a:p>
            <a:r>
              <a:rPr lang="en-US" dirty="0" smtClean="0"/>
              <a:t>Summary: Clouds + </a:t>
            </a:r>
            <a:r>
              <a:rPr lang="en-US" dirty="0" err="1" smtClean="0"/>
              <a:t>GeoServer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5388"/>
            <a:ext cx="8305799" cy="50516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DDF53D"/>
                </a:solidFill>
              </a:rPr>
              <a:t>Best Practices: </a:t>
            </a:r>
            <a:r>
              <a:rPr lang="en-US" dirty="0" smtClean="0"/>
              <a:t>We chose Eucalyptus open source software in part because it mimics faithfully Amazon.</a:t>
            </a:r>
          </a:p>
          <a:p>
            <a:pPr lvl="1"/>
            <a:r>
              <a:rPr lang="en-US" dirty="0" smtClean="0"/>
              <a:t>Better interoperability compared to Nimbus</a:t>
            </a:r>
          </a:p>
          <a:p>
            <a:pPr lvl="1"/>
            <a:r>
              <a:rPr lang="en-US" dirty="0" err="1" smtClean="0"/>
              <a:t>Eucalyptus.edu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Eucalyptus.com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DDF53D"/>
                </a:solidFill>
              </a:rPr>
              <a:t>Maturity Level: </a:t>
            </a:r>
            <a:r>
              <a:rPr lang="en-US" dirty="0" smtClean="0"/>
              <a:t>very early for Eucalyptus </a:t>
            </a:r>
          </a:p>
          <a:p>
            <a:pPr lvl="1"/>
            <a:r>
              <a:rPr lang="en-US" dirty="0" smtClean="0"/>
              <a:t>No fail-over, redundancy, load-balancing, etc.</a:t>
            </a:r>
          </a:p>
          <a:p>
            <a:pPr lvl="1"/>
            <a:r>
              <a:rPr lang="en-US" dirty="0" smtClean="0"/>
              <a:t>Not specifically designed for Web server hosting. 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Impediments to adoption: </a:t>
            </a:r>
            <a:r>
              <a:rPr lang="en-US" dirty="0" smtClean="0"/>
              <a:t>not production software yet. </a:t>
            </a:r>
            <a:endParaRPr lang="en-US" dirty="0" smtClean="0">
              <a:solidFill>
                <a:srgbClr val="DDF53D"/>
              </a:solidFill>
            </a:endParaRPr>
          </a:p>
          <a:p>
            <a:pPr lvl="1"/>
            <a:r>
              <a:rPr lang="en-US" dirty="0" smtClean="0"/>
              <a:t>Security issues: do you like </a:t>
            </a:r>
            <a:r>
              <a:rPr lang="en-US" dirty="0" err="1" smtClean="0"/>
              <a:t>Euc’s</a:t>
            </a:r>
            <a:r>
              <a:rPr lang="en-US" dirty="0" smtClean="0"/>
              <a:t> PKI?  Do you mind handing out root? </a:t>
            </a:r>
          </a:p>
          <a:p>
            <a:pPr lvl="1"/>
            <a:r>
              <a:rPr lang="en-US" dirty="0" smtClean="0"/>
              <a:t>Hardware, networking requirements and configuration are not known</a:t>
            </a:r>
          </a:p>
          <a:p>
            <a:pPr lvl="1"/>
            <a:r>
              <a:rPr lang="en-US" dirty="0" smtClean="0"/>
              <a:t>No good support for high performance file systems.</a:t>
            </a:r>
          </a:p>
          <a:p>
            <a:pPr lvl="1"/>
            <a:r>
              <a:rPr lang="en-US" dirty="0" smtClean="0"/>
              <a:t>What level of government should run a cloud?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Clouds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Data-File Parallelism and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Now that you have a cloud, you may want to do large scale processing with it.</a:t>
            </a:r>
          </a:p>
          <a:p>
            <a:r>
              <a:rPr lang="en-US" dirty="0" smtClean="0"/>
              <a:t>Classic problems are to perform </a:t>
            </a:r>
            <a:r>
              <a:rPr lang="en-US" dirty="0" smtClean="0">
                <a:solidFill>
                  <a:srgbClr val="DDF53D"/>
                </a:solidFill>
              </a:rPr>
              <a:t>the same (sequential) algorithm on fragments</a:t>
            </a:r>
            <a:r>
              <a:rPr lang="en-US" dirty="0" smtClean="0"/>
              <a:t> of extremely large data sets.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Cloud runtime engines </a:t>
            </a:r>
            <a:r>
              <a:rPr lang="en-US" dirty="0" smtClean="0"/>
              <a:t>manage these replicated algorithms in the cloud.</a:t>
            </a:r>
          </a:p>
          <a:p>
            <a:pPr lvl="1"/>
            <a:r>
              <a:rPr lang="en-US" dirty="0" smtClean="0"/>
              <a:t>Can be chained together in </a:t>
            </a:r>
            <a:r>
              <a:rPr lang="en-US" dirty="0" smtClean="0">
                <a:solidFill>
                  <a:srgbClr val="DDF53D"/>
                </a:solidFill>
              </a:rPr>
              <a:t>pipelines </a:t>
            </a:r>
            <a:r>
              <a:rPr lang="en-US" dirty="0" smtClean="0"/>
              <a:t>(</a:t>
            </a:r>
            <a:r>
              <a:rPr lang="en-US" dirty="0" err="1" smtClean="0"/>
              <a:t>Hadoop</a:t>
            </a:r>
            <a:r>
              <a:rPr lang="en-US" dirty="0" smtClean="0"/>
              <a:t>) or </a:t>
            </a:r>
            <a:r>
              <a:rPr lang="en-US" dirty="0" err="1" smtClean="0">
                <a:solidFill>
                  <a:srgbClr val="DDF53D"/>
                </a:solidFill>
              </a:rPr>
              <a:t>DAGs</a:t>
            </a:r>
            <a:r>
              <a:rPr lang="en-US" dirty="0" smtClean="0">
                <a:solidFill>
                  <a:srgbClr val="DDF53D"/>
                </a:solidFill>
              </a:rPr>
              <a:t> </a:t>
            </a:r>
            <a:r>
              <a:rPr lang="en-US" dirty="0" smtClean="0"/>
              <a:t>(Dryad).</a:t>
            </a:r>
          </a:p>
          <a:p>
            <a:pPr lvl="1"/>
            <a:r>
              <a:rPr lang="en-US" dirty="0" smtClean="0"/>
              <a:t>Runtimes manage problems like failure control.</a:t>
            </a:r>
          </a:p>
          <a:p>
            <a:r>
              <a:rPr lang="en-US" dirty="0" smtClean="0"/>
              <a:t>We are exploring both scientific applications and classic parallel algorithms (clustering, matrix multiplication) using Clouds and cloud runtimes.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1044388"/>
          </a:xfrm>
        </p:spPr>
        <p:txBody>
          <a:bodyPr/>
          <a:lstStyle/>
          <a:p>
            <a:r>
              <a:rPr lang="en-US" dirty="0" smtClean="0"/>
              <a:t>Clouds, Data and Data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599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products are produced by pipelines.</a:t>
            </a:r>
          </a:p>
          <a:p>
            <a:r>
              <a:rPr lang="en-US" sz="2800" dirty="0" smtClean="0"/>
              <a:t>Can’t separate data from the way they are produced.</a:t>
            </a:r>
          </a:p>
          <a:p>
            <a:pPr lvl="1"/>
            <a:r>
              <a:rPr lang="en-US" sz="2800" dirty="0" smtClean="0"/>
              <a:t>NASA CODMAC levels for data products</a:t>
            </a:r>
          </a:p>
          <a:p>
            <a:r>
              <a:rPr lang="en-US" sz="2800" dirty="0" smtClean="0"/>
              <a:t>Clouds and virtualization give us a way to potentially serialize and preserve both data and their pipelines.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76800" cy="609600"/>
          </a:xfrm>
        </p:spPr>
        <p:txBody>
          <a:bodyPr/>
          <a:lstStyle/>
          <a:p>
            <a:pPr algn="l"/>
            <a:r>
              <a:rPr lang="en-US" dirty="0" smtClean="0"/>
              <a:t>Geospatial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876800" cy="5105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Image processing and mining</a:t>
            </a:r>
          </a:p>
          <a:p>
            <a:pPr lvl="1"/>
            <a:r>
              <a:rPr lang="en-US" sz="2400" dirty="0" smtClean="0"/>
              <a:t>Ex: SAR Images from Polar Grid project (J. Wang) </a:t>
            </a:r>
          </a:p>
          <a:p>
            <a:pPr lvl="1"/>
            <a:r>
              <a:rPr lang="en-US" sz="2400" dirty="0" smtClean="0"/>
              <a:t>Apply to 20 TB of data</a:t>
            </a:r>
            <a:endParaRPr lang="en-US" sz="2400" dirty="0" smtClean="0"/>
          </a:p>
          <a:p>
            <a:r>
              <a:rPr lang="en-US" sz="2800" dirty="0" smtClean="0"/>
              <a:t>Flood </a:t>
            </a:r>
            <a:r>
              <a:rPr lang="en-US" sz="2800" dirty="0" smtClean="0"/>
              <a:t>modeling I</a:t>
            </a:r>
          </a:p>
          <a:p>
            <a:pPr lvl="1"/>
            <a:r>
              <a:rPr lang="en-US" sz="2400" dirty="0" smtClean="0"/>
              <a:t>Chaining flood models over a geographic area. </a:t>
            </a:r>
          </a:p>
          <a:p>
            <a:r>
              <a:rPr lang="en-US" sz="2800" dirty="0" smtClean="0"/>
              <a:t>Flood modeling II</a:t>
            </a:r>
          </a:p>
          <a:p>
            <a:pPr lvl="1"/>
            <a:r>
              <a:rPr lang="en-US" sz="2400" dirty="0" smtClean="0"/>
              <a:t>Parameter fits and inversion problems</a:t>
            </a:r>
            <a:r>
              <a:rPr lang="en-US" sz="2400" dirty="0" smtClean="0"/>
              <a:t>.</a:t>
            </a:r>
          </a:p>
          <a:p>
            <a:r>
              <a:rPr lang="en-US" sz="2600" dirty="0" smtClean="0"/>
              <a:t>Real time GPS processing</a:t>
            </a:r>
            <a:endParaRPr lang="en-US" sz="2600" dirty="0" smtClean="0"/>
          </a:p>
        </p:txBody>
      </p:sp>
      <p:pic>
        <p:nvPicPr>
          <p:cNvPr id="5" name="Picture 4" descr="orignial.png"/>
          <p:cNvPicPr>
            <a:picLocks noChangeAspect="1"/>
          </p:cNvPicPr>
          <p:nvPr/>
        </p:nvPicPr>
        <p:blipFill>
          <a:blip r:embed="rId2"/>
          <a:srcRect l="4918" t="2188" r="6557"/>
          <a:stretch>
            <a:fillRect/>
          </a:stretch>
        </p:blipFill>
        <p:spPr>
          <a:xfrm>
            <a:off x="5791200" y="457200"/>
            <a:ext cx="2971800" cy="2460617"/>
          </a:xfrm>
          <a:prstGeom prst="rect">
            <a:avLst/>
          </a:prstGeom>
        </p:spPr>
      </p:pic>
      <p:pic>
        <p:nvPicPr>
          <p:cNvPr id="6" name="Picture 5" descr="wiener4-4.png"/>
          <p:cNvPicPr>
            <a:picLocks noChangeAspect="1"/>
          </p:cNvPicPr>
          <p:nvPr/>
        </p:nvPicPr>
        <p:blipFill>
          <a:blip r:embed="rId3"/>
          <a:srcRect l="4099" r="5732"/>
          <a:stretch>
            <a:fillRect/>
          </a:stretch>
        </p:blipFill>
        <p:spPr>
          <a:xfrm>
            <a:off x="5793075" y="3926317"/>
            <a:ext cx="2969925" cy="24744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6722910" y="3435781"/>
            <a:ext cx="103593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320040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DDF53D"/>
                </a:solidFill>
              </a:rPr>
              <a:t>Filter</a:t>
            </a:r>
            <a:endParaRPr lang="en-US" sz="2000" b="1" dirty="0">
              <a:solidFill>
                <a:srgbClr val="DDF53D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9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Real-Time GPS Sensor Data-Mining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79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685800"/>
            <a:ext cx="6324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ervices </a:t>
            </a:r>
            <a:r>
              <a:rPr lang="en-US" sz="2400" dirty="0">
                <a:solidFill>
                  <a:schemeClr val="tx1"/>
                </a:solidFill>
              </a:rPr>
              <a:t>controlled by workflow process real time data from ~70 GPS Sensors in Southern California </a:t>
            </a:r>
          </a:p>
        </p:txBody>
      </p:sp>
      <p:sp>
        <p:nvSpPr>
          <p:cNvPr id="23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E1390E5-D15A-4A29-8FC6-3B736F0D31F8}" type="slidenum">
              <a:rPr lang="en-US" sz="1000" kern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000" kern="12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85800"/>
            <a:ext cx="2819400" cy="5886450"/>
            <a:chOff x="144" y="480"/>
            <a:chExt cx="1776" cy="3708"/>
          </a:xfrm>
        </p:grpSpPr>
        <p:pic>
          <p:nvPicPr>
            <p:cNvPr id="4279302" name="Picture 5" descr="gps-filters1"/>
            <p:cNvPicPr>
              <a:picLocks noChangeAspect="1" noChangeArrowheads="1"/>
            </p:cNvPicPr>
            <p:nvPr/>
          </p:nvPicPr>
          <p:blipFill>
            <a:blip r:embed="rId3"/>
            <a:srcRect r="55421" b="46240"/>
            <a:stretch>
              <a:fillRect/>
            </a:stretch>
          </p:blipFill>
          <p:spPr bwMode="auto">
            <a:xfrm>
              <a:off x="144" y="480"/>
              <a:ext cx="17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79303" name="Line 6"/>
            <p:cNvSpPr>
              <a:spLocks noChangeShapeType="1"/>
            </p:cNvSpPr>
            <p:nvPr/>
          </p:nvSpPr>
          <p:spPr bwMode="auto">
            <a:xfrm>
              <a:off x="1032" y="1536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79304" name="Oval 7"/>
            <p:cNvSpPr>
              <a:spLocks noChangeArrowheads="1"/>
            </p:cNvSpPr>
            <p:nvPr/>
          </p:nvSpPr>
          <p:spPr bwMode="auto">
            <a:xfrm>
              <a:off x="240" y="1671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Streaming Data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Support</a:t>
              </a:r>
            </a:p>
          </p:txBody>
        </p:sp>
        <p:sp>
          <p:nvSpPr>
            <p:cNvPr id="4279305" name="Oval 8"/>
            <p:cNvSpPr>
              <a:spLocks noChangeArrowheads="1"/>
            </p:cNvSpPr>
            <p:nvPr/>
          </p:nvSpPr>
          <p:spPr bwMode="auto">
            <a:xfrm>
              <a:off x="240" y="2352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Transformations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Data Checking</a:t>
              </a:r>
            </a:p>
          </p:txBody>
        </p:sp>
        <p:sp>
          <p:nvSpPr>
            <p:cNvPr id="4279306" name="Oval 9"/>
            <p:cNvSpPr>
              <a:spLocks noChangeArrowheads="1"/>
            </p:cNvSpPr>
            <p:nvPr/>
          </p:nvSpPr>
          <p:spPr bwMode="auto">
            <a:xfrm>
              <a:off x="240" y="3120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Hidden Markov</a:t>
              </a:r>
              <a:b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</a:br>
              <a:r>
                <a:rPr lang="en-US" sz="1600" b="1" kern="1200" dirty="0" err="1">
                  <a:latin typeface="Times New Roman" pitchFamily="18" charset="0"/>
                  <a:ea typeface="+mn-ea"/>
                  <a:cs typeface="+mn-cs"/>
                </a:rPr>
                <a:t>Datamining</a:t>
              </a: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 (JPL)</a:t>
              </a:r>
            </a:p>
          </p:txBody>
        </p:sp>
        <p:sp>
          <p:nvSpPr>
            <p:cNvPr id="4279307" name="Oval 10"/>
            <p:cNvSpPr>
              <a:spLocks noChangeArrowheads="1"/>
            </p:cNvSpPr>
            <p:nvPr/>
          </p:nvSpPr>
          <p:spPr bwMode="auto">
            <a:xfrm>
              <a:off x="240" y="3888"/>
              <a:ext cx="1584" cy="3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Display (GIS)</a:t>
              </a:r>
            </a:p>
          </p:txBody>
        </p:sp>
      </p:grpSp>
      <p:sp>
        <p:nvSpPr>
          <p:cNvPr id="4279308" name="Text Box 11"/>
          <p:cNvSpPr txBox="1">
            <a:spLocks noChangeArrowheads="1"/>
          </p:cNvSpPr>
          <p:nvPr/>
        </p:nvSpPr>
        <p:spPr bwMode="auto">
          <a:xfrm>
            <a:off x="1610215" y="2099846"/>
            <a:ext cx="120918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</a:rPr>
              <a:t>CRTN </a:t>
            </a:r>
            <a:r>
              <a:rPr lang="en-US" sz="1600" b="1" kern="1200" dirty="0" smtClean="0">
                <a:latin typeface="Times New Roman" pitchFamily="18" charset="0"/>
                <a:ea typeface="+mn-ea"/>
                <a:cs typeface="+mn-cs"/>
              </a:rPr>
              <a:t>GPS</a:t>
            </a:r>
            <a:endParaRPr lang="en-US" sz="1600" b="1" kern="1200" dirty="0"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279309" name="AutoShape 14"/>
          <p:cNvCxnSpPr>
            <a:cxnSpLocks noChangeShapeType="1"/>
          </p:cNvCxnSpPr>
          <p:nvPr/>
        </p:nvCxnSpPr>
        <p:spPr bwMode="auto">
          <a:xfrm flipV="1">
            <a:off x="2667000" y="5448300"/>
            <a:ext cx="762000" cy="1152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279310" name="AutoShape 15"/>
          <p:cNvCxnSpPr>
            <a:cxnSpLocks noChangeShapeType="1"/>
            <a:stCxn id="4279306" idx="6"/>
          </p:cNvCxnSpPr>
          <p:nvPr/>
        </p:nvCxnSpPr>
        <p:spPr bwMode="auto">
          <a:xfrm flipV="1">
            <a:off x="2686050" y="2525713"/>
            <a:ext cx="666750" cy="2762250"/>
          </a:xfrm>
          <a:prstGeom prst="bentConnector3">
            <a:avLst>
              <a:gd name="adj1" fmla="val 485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79311" name="Text Box 16"/>
          <p:cNvSpPr txBox="1">
            <a:spLocks noChangeArrowheads="1"/>
          </p:cNvSpPr>
          <p:nvPr/>
        </p:nvSpPr>
        <p:spPr bwMode="auto">
          <a:xfrm>
            <a:off x="3886200" y="1905000"/>
            <a:ext cx="12362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latin typeface="Times New Roman" pitchFamily="18" charset="0"/>
                <a:ea typeface="+mn-ea"/>
                <a:cs typeface="+mn-cs"/>
              </a:rPr>
              <a:t>Earthquake</a:t>
            </a:r>
          </a:p>
        </p:txBody>
      </p:sp>
      <p:sp>
        <p:nvSpPr>
          <p:cNvPr id="4279312" name="Line 17"/>
          <p:cNvSpPr>
            <a:spLocks noChangeShapeType="1"/>
          </p:cNvSpPr>
          <p:nvPr/>
        </p:nvSpPr>
        <p:spPr bwMode="auto">
          <a:xfrm>
            <a:off x="5105400" y="2057400"/>
            <a:ext cx="1295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00400" y="1873250"/>
            <a:ext cx="5197475" cy="4527550"/>
            <a:chOff x="2112" y="1152"/>
            <a:chExt cx="3274" cy="2852"/>
          </a:xfrm>
        </p:grpSpPr>
        <p:pic>
          <p:nvPicPr>
            <p:cNvPr id="4279314" name="Picture 12"/>
            <p:cNvPicPr>
              <a:picLocks noChangeAspect="1" noChangeArrowheads="1"/>
            </p:cNvPicPr>
            <p:nvPr/>
          </p:nvPicPr>
          <p:blipFill>
            <a:blip r:embed="rId4"/>
            <a:srcRect l="665" t="24306" r="48795" b="26476"/>
            <a:stretch>
              <a:fillRect/>
            </a:stretch>
          </p:blipFill>
          <p:spPr bwMode="auto">
            <a:xfrm>
              <a:off x="2246" y="2686"/>
              <a:ext cx="2458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9315" name="Picture 13"/>
            <p:cNvPicPr>
              <a:picLocks noChangeAspect="1" noChangeArrowheads="1"/>
            </p:cNvPicPr>
            <p:nvPr/>
          </p:nvPicPr>
          <p:blipFill>
            <a:blip r:embed="rId5"/>
            <a:srcRect l="4649" t="33530" r="5859"/>
            <a:stretch>
              <a:fillRect/>
            </a:stretch>
          </p:blipFill>
          <p:spPr bwMode="auto">
            <a:xfrm>
              <a:off x="2112" y="1152"/>
              <a:ext cx="3024" cy="1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79316" name="Text Box 18"/>
            <p:cNvSpPr txBox="1">
              <a:spLocks noChangeArrowheads="1"/>
            </p:cNvSpPr>
            <p:nvPr/>
          </p:nvSpPr>
          <p:spPr bwMode="auto">
            <a:xfrm>
              <a:off x="4704" y="3600"/>
              <a:ext cx="682" cy="21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Real Time</a:t>
              </a:r>
            </a:p>
          </p:txBody>
        </p:sp>
        <p:sp>
          <p:nvSpPr>
            <p:cNvPr id="4279317" name="Text Box 19"/>
            <p:cNvSpPr txBox="1">
              <a:spLocks noChangeArrowheads="1"/>
            </p:cNvSpPr>
            <p:nvPr/>
          </p:nvSpPr>
          <p:spPr bwMode="auto">
            <a:xfrm>
              <a:off x="4512" y="2160"/>
              <a:ext cx="603" cy="21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Archival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Some Other File/Data Parallel Examples from Indiana University Biology Dept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DDF53D"/>
                </a:solidFill>
              </a:rPr>
              <a:t>EST (Expressed Sequence Tag) Assembly:  </a:t>
            </a:r>
            <a:r>
              <a:rPr lang="en-US" dirty="0" smtClean="0"/>
              <a:t>(Dong) 2 million mRNA sequences generates 540000 files taking 15 hours on 400 TeraGrid nodes (CAP3 run dominates)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MultiParanoid/InParanoid gene sequence clustering: </a:t>
            </a:r>
            <a:r>
              <a:rPr lang="en-US" dirty="0" smtClean="0"/>
              <a:t>(Dong) 476 core years just for Prokaryotes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Population Genomics: </a:t>
            </a:r>
            <a:r>
              <a:rPr lang="en-US" dirty="0" smtClean="0"/>
              <a:t>(Lynch) Looking at all pairs separated by up to 1000 nucleotides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Sequence-based </a:t>
            </a:r>
            <a:r>
              <a:rPr lang="en-US" dirty="0" err="1" smtClean="0">
                <a:solidFill>
                  <a:srgbClr val="DDF53D"/>
                </a:solidFill>
              </a:rPr>
              <a:t>transcriptome</a:t>
            </a:r>
            <a:r>
              <a:rPr lang="en-US" dirty="0" smtClean="0">
                <a:solidFill>
                  <a:srgbClr val="DDF53D"/>
                </a:solidFill>
              </a:rPr>
              <a:t> profiling: </a:t>
            </a:r>
            <a:r>
              <a:rPr lang="en-US" dirty="0" smtClean="0"/>
              <a:t>(</a:t>
            </a:r>
            <a:r>
              <a:rPr lang="en-US" dirty="0" err="1" smtClean="0"/>
              <a:t>Cherbas</a:t>
            </a:r>
            <a:r>
              <a:rPr lang="en-US" dirty="0" smtClean="0"/>
              <a:t>, Innes) MAQ, SOAP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Systems Microbiology: </a:t>
            </a:r>
            <a:r>
              <a:rPr lang="en-US" dirty="0" smtClean="0"/>
              <a:t>(</a:t>
            </a:r>
            <a:r>
              <a:rPr lang="en-US" dirty="0" err="1" smtClean="0"/>
              <a:t>Brun</a:t>
            </a:r>
            <a:r>
              <a:rPr lang="en-US" dirty="0" smtClean="0"/>
              <a:t>) BLAST, </a:t>
            </a:r>
            <a:r>
              <a:rPr lang="en-US" dirty="0" err="1" smtClean="0"/>
              <a:t>InterProScan</a:t>
            </a:r>
            <a:endParaRPr lang="en-US" dirty="0" smtClean="0"/>
          </a:p>
          <a:p>
            <a:r>
              <a:rPr lang="en-US" dirty="0" err="1" smtClean="0">
                <a:solidFill>
                  <a:srgbClr val="DDF53D"/>
                </a:solidFill>
              </a:rPr>
              <a:t>Metagenomics</a:t>
            </a:r>
            <a:r>
              <a:rPr lang="en-US" dirty="0" smtClean="0">
                <a:solidFill>
                  <a:srgbClr val="DDF53D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Fortenberry</a:t>
            </a:r>
            <a:r>
              <a:rPr lang="en-US" dirty="0" smtClean="0"/>
              <a:t>, Nelson) Pairwise alignment of 7243 16s sequence data took 12 hours on TeraGrid</a:t>
            </a:r>
          </a:p>
          <a:p>
            <a:r>
              <a:rPr lang="en-US" b="1" dirty="0" smtClean="0"/>
              <a:t>All can use Dryad or Hadoop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815788"/>
          </a:xfrm>
        </p:spPr>
        <p:txBody>
          <a:bodyPr/>
          <a:lstStyle/>
          <a:p>
            <a:r>
              <a:rPr lang="en-US" dirty="0" smtClean="0"/>
              <a:t>Commercial Clouds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8" y="1272989"/>
          <a:ext cx="7924804" cy="460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/>
                <a:gridCol w="1981201"/>
                <a:gridCol w="1981201"/>
                <a:gridCol w="1981201"/>
              </a:tblGrid>
              <a:tr h="9077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Cloud/</a:t>
                      </a:r>
                    </a:p>
                    <a:p>
                      <a:r>
                        <a:rPr lang="en-US" sz="2400" dirty="0" smtClean="0"/>
                        <a:t>Service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Amazon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Microsoft Azure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 (and Apache)</a:t>
                      </a:r>
                      <a:endParaRPr lang="en-US" sz="2400" dirty="0"/>
                    </a:p>
                  </a:txBody>
                  <a:tcPr marL="84261" marR="84261"/>
                </a:tc>
              </a:tr>
              <a:tr h="10728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S3, EBS, </a:t>
                      </a:r>
                      <a:r>
                        <a:rPr lang="en-US" sz="2400" b="0" dirty="0" err="1" smtClean="0"/>
                        <a:t>SimpleDB</a:t>
                      </a:r>
                      <a:endParaRPr lang="en-US" sz="2400" b="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Blob</a:t>
                      </a:r>
                      <a:r>
                        <a:rPr lang="en-US" sz="2400" baseline="0" dirty="0" smtClean="0"/>
                        <a:t>, Table, SQL Services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GFS, </a:t>
                      </a:r>
                      <a:r>
                        <a:rPr lang="en-US" sz="2400" b="1" dirty="0" err="1" smtClean="0"/>
                        <a:t>BigTable</a:t>
                      </a:r>
                      <a:endParaRPr lang="en-US" sz="2400" b="1" dirty="0"/>
                    </a:p>
                  </a:txBody>
                  <a:tcPr marL="84261" marR="84261"/>
                </a:tc>
              </a:tr>
              <a:tr h="14707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Computing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EC2</a:t>
                      </a:r>
                      <a:r>
                        <a:rPr lang="en-US" sz="2400" dirty="0" smtClean="0"/>
                        <a:t>, Elastic</a:t>
                      </a:r>
                      <a:r>
                        <a:rPr lang="en-US" sz="2400" baseline="0" dirty="0" smtClean="0"/>
                        <a:t> Map Reduce (runs </a:t>
                      </a:r>
                      <a:r>
                        <a:rPr lang="en-US" sz="2400" baseline="0" dirty="0" err="1" smtClean="0"/>
                        <a:t>Hadoop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Compute Service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MapReduce</a:t>
                      </a:r>
                      <a:r>
                        <a:rPr lang="en-US" sz="2400" baseline="0" dirty="0" smtClean="0"/>
                        <a:t> (not public, but </a:t>
                      </a:r>
                      <a:r>
                        <a:rPr lang="en-US" sz="2400" b="1" baseline="0" dirty="0" err="1" smtClean="0"/>
                        <a:t>Hadoop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marL="84261" marR="84261"/>
                </a:tc>
              </a:tr>
              <a:tr h="10728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Hosting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Web</a:t>
                      </a:r>
                      <a:r>
                        <a:rPr lang="en-US" sz="2400" baseline="0" dirty="0" smtClean="0"/>
                        <a:t> Hosting Service</a:t>
                      </a:r>
                      <a:endParaRPr lang="en-US" sz="2400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AppEngine/</a:t>
                      </a:r>
                      <a:r>
                        <a:rPr lang="en-US" sz="2400" b="1" dirty="0" err="1" smtClean="0"/>
                        <a:t>AppDrop</a:t>
                      </a:r>
                      <a:endParaRPr lang="en-US" sz="2400" b="1" dirty="0"/>
                    </a:p>
                  </a:txBody>
                  <a:tcPr marL="84261" marR="84261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15788"/>
          </a:xfrm>
        </p:spPr>
        <p:txBody>
          <a:bodyPr/>
          <a:lstStyle/>
          <a:p>
            <a:r>
              <a:rPr lang="en-US" dirty="0" smtClean="0"/>
              <a:t>Conclusion: Science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388"/>
            <a:ext cx="8229599" cy="48992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Cloud computing is </a:t>
            </a:r>
            <a:r>
              <a:rPr lang="en-US" sz="2400" dirty="0" smtClean="0">
                <a:solidFill>
                  <a:srgbClr val="DDF53D"/>
                </a:solidFill>
              </a:rPr>
              <a:t>more than infrastructure outsourcing.</a:t>
            </a:r>
          </a:p>
          <a:p>
            <a:r>
              <a:rPr lang="en-US" sz="2400" dirty="0" smtClean="0"/>
              <a:t>It could </a:t>
            </a:r>
            <a:r>
              <a:rPr lang="en-US" sz="2400" dirty="0" smtClean="0">
                <a:solidFill>
                  <a:srgbClr val="DDF53D"/>
                </a:solidFill>
              </a:rPr>
              <a:t>potentially change (broaden) scientific computing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Traditional supercomputers support tightly coupled parallel computing with expensive networking.</a:t>
            </a:r>
          </a:p>
          <a:p>
            <a:pPr lvl="1"/>
            <a:r>
              <a:rPr lang="en-US" sz="2400" dirty="0" smtClean="0"/>
              <a:t>But many parallel problems don’t need this.</a:t>
            </a:r>
            <a:endParaRPr lang="en-US" sz="2400" dirty="0" smtClean="0"/>
          </a:p>
          <a:p>
            <a:r>
              <a:rPr lang="en-US" sz="2400" dirty="0" smtClean="0"/>
              <a:t>It can </a:t>
            </a:r>
            <a:r>
              <a:rPr lang="en-US" sz="2400" dirty="0" smtClean="0">
                <a:solidFill>
                  <a:srgbClr val="DDF53D"/>
                </a:solidFill>
              </a:rPr>
              <a:t>preserve data production pipelines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Idea </a:t>
            </a:r>
            <a:r>
              <a:rPr lang="en-US" sz="2400" dirty="0" smtClean="0"/>
              <a:t>is not new.</a:t>
            </a:r>
          </a:p>
          <a:p>
            <a:pPr lvl="1"/>
            <a:r>
              <a:rPr lang="en-US" sz="2400" dirty="0" smtClean="0"/>
              <a:t>Condor, Pegasus and </a:t>
            </a:r>
            <a:r>
              <a:rPr lang="en-US" sz="2400" smtClean="0"/>
              <a:t>virtual data </a:t>
            </a:r>
            <a:r>
              <a:rPr lang="en-US" sz="2400" dirty="0" smtClean="0"/>
              <a:t>for example.</a:t>
            </a:r>
          </a:p>
          <a:p>
            <a:pPr lvl="1"/>
            <a:r>
              <a:rPr lang="en-US" sz="2400" dirty="0" smtClean="0"/>
              <a:t>But overhead</a:t>
            </a:r>
            <a:r>
              <a:rPr lang="en-US" sz="2400" dirty="0" smtClean="0"/>
              <a:t> is </a:t>
            </a:r>
            <a:r>
              <a:rPr lang="en-US" sz="2400" dirty="0" smtClean="0"/>
              <a:t>significantly higher.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Analysis of High Performance Parallel Applications on Virtualized Resources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Jaliya Ekanayake and Geoffrey Fox</a:t>
            </a:r>
          </a:p>
          <a:p>
            <a:r>
              <a:rPr lang="en-US" dirty="0" smtClean="0"/>
              <a:t>Indiana University</a:t>
            </a:r>
            <a:br>
              <a:rPr lang="en-US" dirty="0" smtClean="0"/>
            </a:br>
            <a:r>
              <a:rPr lang="en-US" dirty="0" smtClean="0"/>
              <a:t>501 N Morton Suite 224</a:t>
            </a:r>
            <a:br>
              <a:rPr lang="en-US" dirty="0" smtClean="0"/>
            </a:br>
            <a:r>
              <a:rPr lang="en-US" dirty="0" smtClean="0"/>
              <a:t>Bloomington IN 47404</a:t>
            </a:r>
          </a:p>
          <a:p>
            <a:r>
              <a:rPr lang="en-US" i="1" dirty="0" smtClean="0"/>
              <a:t>{</a:t>
            </a:r>
            <a:r>
              <a:rPr lang="en-US" i="1" dirty="0" err="1" smtClean="0"/>
              <a:t>Jekanaya</a:t>
            </a:r>
            <a:r>
              <a:rPr lang="en-US" i="1" dirty="0" smtClean="0"/>
              <a:t>, </a:t>
            </a:r>
            <a:r>
              <a:rPr lang="en-US" i="1" dirty="0" err="1" smtClean="0"/>
              <a:t>gcf</a:t>
            </a:r>
            <a:r>
              <a:rPr lang="en-US" i="1" dirty="0" smtClean="0"/>
              <a:t>}@</a:t>
            </a:r>
            <a:r>
              <a:rPr lang="en-US" i="1" dirty="0" err="1" smtClean="0"/>
              <a:t>indiana.edu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Private Cloud Infrastructure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Eucalyptus and </a:t>
            </a:r>
            <a:r>
              <a:rPr lang="en-US" sz="2800" dirty="0" err="1" smtClean="0"/>
              <a:t>Xen</a:t>
            </a:r>
            <a:r>
              <a:rPr lang="en-US" sz="2800" dirty="0" smtClean="0"/>
              <a:t> based private cloud infrastructure </a:t>
            </a:r>
          </a:p>
          <a:p>
            <a:pPr lvl="1"/>
            <a:r>
              <a:rPr lang="en-US" sz="2800" dirty="0" smtClean="0"/>
              <a:t>Eucalyptus version 1.4 and </a:t>
            </a:r>
            <a:r>
              <a:rPr lang="en-US" sz="2800" dirty="0" err="1" smtClean="0"/>
              <a:t>Xen</a:t>
            </a:r>
            <a:r>
              <a:rPr lang="en-US" sz="2800" dirty="0" smtClean="0"/>
              <a:t> version 3.0.3</a:t>
            </a:r>
          </a:p>
          <a:p>
            <a:pPr lvl="1"/>
            <a:r>
              <a:rPr lang="en-US" sz="2800" dirty="0" smtClean="0"/>
              <a:t>Deployed on 16 nodes each with 2 Quad Core Intel Xeon processors and 32 GB of memory</a:t>
            </a:r>
          </a:p>
          <a:p>
            <a:pPr lvl="1"/>
            <a:r>
              <a:rPr lang="en-US" sz="2800" dirty="0" smtClean="0"/>
              <a:t>All nodes are connected via a 1 </a:t>
            </a:r>
            <a:r>
              <a:rPr lang="en-US" sz="2800" dirty="0" err="1" smtClean="0"/>
              <a:t>giga</a:t>
            </a:r>
            <a:r>
              <a:rPr lang="en-US" sz="2800" dirty="0" smtClean="0"/>
              <a:t>-bit connections</a:t>
            </a:r>
          </a:p>
          <a:p>
            <a:r>
              <a:rPr lang="en-US" sz="2800" dirty="0" smtClean="0"/>
              <a:t>Bare-metal and VMs use exactly the same software environments </a:t>
            </a:r>
          </a:p>
          <a:p>
            <a:pPr lvl="1"/>
            <a:r>
              <a:rPr lang="en-US" sz="2800" dirty="0" smtClean="0"/>
              <a:t>Red Hat Enterprise Linux Server release 5.2 (</a:t>
            </a:r>
            <a:r>
              <a:rPr lang="en-US" sz="2800" dirty="0" err="1" smtClean="0"/>
              <a:t>Tikanga</a:t>
            </a:r>
            <a:r>
              <a:rPr lang="en-US" sz="2800" dirty="0" smtClean="0"/>
              <a:t>) operating system. </a:t>
            </a:r>
            <a:r>
              <a:rPr lang="en-US" sz="2800" dirty="0" err="1" smtClean="0"/>
              <a:t>OpenMPI</a:t>
            </a:r>
            <a:r>
              <a:rPr lang="en-US" sz="2800" dirty="0" smtClean="0"/>
              <a:t> version 1.3.2 with </a:t>
            </a:r>
            <a:r>
              <a:rPr lang="en-US" sz="2800" dirty="0" err="1" smtClean="0"/>
              <a:t>gcc</a:t>
            </a:r>
            <a:r>
              <a:rPr lang="en-US" sz="2800" dirty="0" smtClean="0"/>
              <a:t> version 4.1.2.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MPI Applications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05800" cy="584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Different Hardware/VM configurations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Invariant used in selecting the number of MPI processes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066800"/>
          <a:ext cx="8153401" cy="42191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64771"/>
                <a:gridCol w="1959429"/>
                <a:gridCol w="1565537"/>
                <a:gridCol w="1992373"/>
                <a:gridCol w="1471291"/>
              </a:tblGrid>
              <a:tr h="1695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Ref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Description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Number of CPU cores accessible to the virtual or bare-metal node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Amount of memory (GB) accessible to the virtual or bare-metal node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Number of virtual or bare-metal nodes deployed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84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BM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Bare-metal node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8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32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16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1-VM-8-core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 VM instance per bare-metal node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8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30 (2GB is reserved for Dom0)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16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86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2-VM-4- core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2  VM instances per bare-metal node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15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32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4-VM-2-core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4 VM instances per bare-metal node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7.5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64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8-VM-1-core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8 VM instances per bare-metal node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</a:t>
                      </a:r>
                      <a:endParaRPr lang="en-US" sz="1600" b="1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3.75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128</a:t>
                      </a:r>
                      <a:endParaRPr lang="en-US" sz="16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524000" y="6076890"/>
            <a:ext cx="610455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MPI processes = Number of CPU cores used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 anchor="t">
            <a:noAutofit/>
          </a:bodyPr>
          <a:lstStyle/>
          <a:p>
            <a:r>
              <a:rPr lang="en-US" sz="1600" dirty="0" smtClean="0"/>
              <a:t>Implements Cannon’s Algorithm </a:t>
            </a:r>
          </a:p>
          <a:p>
            <a:r>
              <a:rPr lang="en-US" sz="1600" dirty="0" smtClean="0"/>
              <a:t>Exchange large messages </a:t>
            </a:r>
          </a:p>
          <a:p>
            <a:r>
              <a:rPr lang="en-US" sz="1600" dirty="0" smtClean="0"/>
              <a:t>More susceptible to bandwidth than latency </a:t>
            </a:r>
          </a:p>
          <a:p>
            <a:r>
              <a:rPr lang="en-US" sz="1600" dirty="0" smtClean="0"/>
              <a:t>At 81 MPI processes, at least 14% reduction in speedup is noticeable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558442" cy="30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846893"/>
            <a:ext cx="3796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908" y="1447800"/>
            <a:ext cx="4530092" cy="31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6102" y="762000"/>
            <a:ext cx="4151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Speedup – Fixed matrix size (5184x5184)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Kmeans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Perform Kmeans clustering for up to 40 million 3D data points</a:t>
            </a:r>
          </a:p>
          <a:p>
            <a:r>
              <a:rPr lang="en-US" dirty="0" smtClean="0"/>
              <a:t>Amount of communication depends only on the number of cluster centers</a:t>
            </a:r>
          </a:p>
          <a:p>
            <a:r>
              <a:rPr lang="en-US" dirty="0" smtClean="0"/>
              <a:t>Amount of communication  &lt;&lt; Computation and the amount of data processed</a:t>
            </a:r>
          </a:p>
          <a:p>
            <a:r>
              <a:rPr lang="en-US" dirty="0" smtClean="0"/>
              <a:t>At the highest granularity VMs show at least 3.5 times overhead compared to bare-metal</a:t>
            </a:r>
          </a:p>
          <a:p>
            <a:r>
              <a:rPr lang="en-US" dirty="0" smtClean="0"/>
              <a:t>Extremely large overheads for smaller grain sizes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300968" cy="29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392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9144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– 128 CPU cores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9144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Concurrent Wave 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1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Clear difference in performance and speedups between VMs and bare-metal</a:t>
            </a:r>
          </a:p>
          <a:p>
            <a:r>
              <a:rPr lang="en-US" dirty="0" smtClean="0"/>
              <a:t>Very small messages (the message size in each </a:t>
            </a:r>
            <a:r>
              <a:rPr lang="en-US" i="1" dirty="0" err="1" smtClean="0"/>
              <a:t>MPI_Sendrecv</a:t>
            </a:r>
            <a:r>
              <a:rPr lang="en-US" i="1" dirty="0" smtClean="0"/>
              <a:t>() </a:t>
            </a:r>
            <a:r>
              <a:rPr lang="en-US" dirty="0" smtClean="0"/>
              <a:t>call is only 8 bytes)</a:t>
            </a:r>
          </a:p>
          <a:p>
            <a:r>
              <a:rPr lang="en-US" dirty="0" smtClean="0"/>
              <a:t>More susceptible to latency</a:t>
            </a:r>
          </a:p>
          <a:p>
            <a:r>
              <a:rPr lang="en-US" dirty="0" smtClean="0"/>
              <a:t>At 51200 data points, at least 40% decrease in performance is observed in VMs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305584" cy="29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318808" cy="29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914400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838200"/>
            <a:ext cx="383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Speedup – 30720 data 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Higher latencies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domU</a:t>
            </a:r>
            <a:r>
              <a:rPr lang="en-US" dirty="0" err="1" smtClean="0"/>
              <a:t>s</a:t>
            </a:r>
            <a:r>
              <a:rPr lang="en-US" dirty="0" smtClean="0"/>
              <a:t> (VMs that run on top of </a:t>
            </a:r>
            <a:r>
              <a:rPr lang="en-US" dirty="0" err="1" smtClean="0"/>
              <a:t>Xen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-virtualization) are not capable of performing I/O operations</a:t>
            </a:r>
          </a:p>
          <a:p>
            <a:r>
              <a:rPr lang="en-US" i="1" dirty="0" smtClean="0"/>
              <a:t>dom0</a:t>
            </a:r>
            <a:r>
              <a:rPr lang="en-US" dirty="0" smtClean="0"/>
              <a:t> (privileged OS) schedules and executes I/O operations on behalf of </a:t>
            </a:r>
            <a:r>
              <a:rPr lang="en-US" i="1" dirty="0" err="1" smtClean="0"/>
              <a:t>domU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More VMs per node =&gt; more scheduling =&gt; higher latencies</a:t>
            </a:r>
          </a:p>
          <a:p>
            <a:endParaRPr lang="en-US" dirty="0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680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4343400" cy="21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Xen</a:t>
            </a:r>
            <a:r>
              <a:rPr lang="en-US" b="1" dirty="0" smtClean="0"/>
              <a:t> configuration for 1-VM per node </a:t>
            </a:r>
          </a:p>
          <a:p>
            <a:r>
              <a:rPr lang="en-US" b="1" dirty="0" smtClean="0"/>
              <a:t>8 MPI processes inside the VM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Xen</a:t>
            </a:r>
            <a:r>
              <a:rPr lang="en-US" b="1" dirty="0" smtClean="0"/>
              <a:t> configuration for 8-VMs per node </a:t>
            </a:r>
          </a:p>
          <a:p>
            <a:r>
              <a:rPr lang="en-US" b="1" dirty="0" smtClean="0"/>
              <a:t>1 MPI process inside each VM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Higher latencies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Lack of support for in-node communication =&gt; “</a:t>
            </a:r>
            <a:r>
              <a:rPr lang="en-US" dirty="0" err="1" smtClean="0"/>
              <a:t>Sequentilizing</a:t>
            </a:r>
            <a:r>
              <a:rPr lang="en-US" dirty="0" smtClean="0"/>
              <a:t>” parallel communication</a:t>
            </a:r>
          </a:p>
          <a:p>
            <a:r>
              <a:rPr lang="en-US" dirty="0" smtClean="0"/>
              <a:t>Better support for in-node communication in </a:t>
            </a:r>
            <a:r>
              <a:rPr lang="en-US" dirty="0" err="1" smtClean="0"/>
              <a:t>OpenMPI</a:t>
            </a:r>
            <a:r>
              <a:rPr lang="en-US" dirty="0" smtClean="0"/>
              <a:t> resulted better performance than LAM-MPI for 1-VM per node configuration</a:t>
            </a:r>
          </a:p>
          <a:p>
            <a:r>
              <a:rPr lang="en-US" dirty="0" smtClean="0"/>
              <a:t>In 8-VMs per node, 1 MPI process per VM configuration, both </a:t>
            </a:r>
            <a:r>
              <a:rPr lang="en-US" dirty="0" err="1" smtClean="0"/>
              <a:t>OpenMPI</a:t>
            </a:r>
            <a:r>
              <a:rPr lang="en-US" dirty="0" smtClean="0"/>
              <a:t> and LAM-MPI perform equally well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680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4800600" y="9144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10400" y="990600"/>
            <a:ext cx="1755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Kmeans Clustering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Xen</a:t>
            </a:r>
            <a:r>
              <a:rPr lang="en-US" b="1" dirty="0" smtClean="0"/>
              <a:t> configuration for 1-VM per node </a:t>
            </a:r>
          </a:p>
          <a:p>
            <a:r>
              <a:rPr lang="en-US" b="1" dirty="0" smtClean="0"/>
              <a:t>8 MPI processes inside the VM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57200"/>
            <a:ext cx="7583487" cy="739588"/>
          </a:xfrm>
        </p:spPr>
        <p:txBody>
          <a:bodyPr/>
          <a:lstStyle/>
          <a:p>
            <a:r>
              <a:rPr lang="en-US" dirty="0" smtClean="0"/>
              <a:t>Open Architecture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5388"/>
            <a:ext cx="8305799" cy="4975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Amazon, Google, Microsoft, et al., don’t tell you how to build a cloud.</a:t>
            </a:r>
          </a:p>
          <a:p>
            <a:pPr lvl="1"/>
            <a:r>
              <a:rPr lang="en-US" dirty="0" smtClean="0">
                <a:solidFill>
                  <a:srgbClr val="DDF53D"/>
                </a:solidFill>
              </a:rPr>
              <a:t>Proprietary knowledge</a:t>
            </a:r>
          </a:p>
          <a:p>
            <a:r>
              <a:rPr lang="en-US" dirty="0" smtClean="0"/>
              <a:t>Indiana University and others want to </a:t>
            </a:r>
            <a:r>
              <a:rPr lang="en-US" dirty="0" smtClean="0">
                <a:solidFill>
                  <a:schemeClr val="accent2"/>
                </a:solidFill>
              </a:rPr>
              <a:t>document this publically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What is the right way to build a cloud?</a:t>
            </a:r>
          </a:p>
          <a:p>
            <a:pPr lvl="1"/>
            <a:r>
              <a:rPr lang="en-US" dirty="0" smtClean="0"/>
              <a:t>It is more than just running software.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chemeClr val="accent2"/>
                </a:solidFill>
              </a:rPr>
              <a:t>minimum-sized organization </a:t>
            </a:r>
            <a:r>
              <a:rPr lang="en-US" dirty="0" smtClean="0"/>
              <a:t>to run a cloud?</a:t>
            </a:r>
          </a:p>
          <a:p>
            <a:pPr lvl="1"/>
            <a:r>
              <a:rPr lang="en-US" dirty="0" smtClean="0"/>
              <a:t>Department?  University? University Consortium? Outsource it all?</a:t>
            </a:r>
          </a:p>
          <a:p>
            <a:pPr lvl="1"/>
            <a:r>
              <a:rPr lang="en-US" dirty="0" smtClean="0"/>
              <a:t>Analogous issues in government, industry, and enterprise.</a:t>
            </a:r>
          </a:p>
          <a:p>
            <a:r>
              <a:rPr lang="en-US" dirty="0" smtClean="0"/>
              <a:t>Example issues:</a:t>
            </a:r>
          </a:p>
          <a:p>
            <a:pPr lvl="1"/>
            <a:r>
              <a:rPr lang="en-US" dirty="0" smtClean="0"/>
              <a:t>What hardware setups work best?  What are you getting into?</a:t>
            </a:r>
          </a:p>
          <a:p>
            <a:pPr lvl="1"/>
            <a:r>
              <a:rPr lang="en-US" dirty="0" smtClean="0"/>
              <a:t>What is the best virtualization technology for different problems?</a:t>
            </a:r>
          </a:p>
          <a:p>
            <a:pPr lvl="1"/>
            <a:r>
              <a:rPr lang="en-US" dirty="0" smtClean="0"/>
              <a:t>What is the right way to implement S3- and EBS-like data services?  Content Distribution Systems? Persistent, reliable </a:t>
            </a:r>
            <a:r>
              <a:rPr lang="en-US" dirty="0" err="1" smtClean="0"/>
              <a:t>SaaS</a:t>
            </a:r>
            <a:r>
              <a:rPr lang="en-US" dirty="0" smtClean="0"/>
              <a:t> hosting?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is plausible to use virtualized resources for HPC applications</a:t>
            </a:r>
          </a:p>
          <a:p>
            <a:r>
              <a:rPr lang="en-US" dirty="0" smtClean="0"/>
              <a:t>MPI applications experience moderate to high overheads when performed on virtualized resources</a:t>
            </a:r>
          </a:p>
          <a:p>
            <a:r>
              <a:rPr lang="en-US" dirty="0" smtClean="0"/>
              <a:t>Applications sensitive to latencies experience higher overheads</a:t>
            </a:r>
          </a:p>
          <a:p>
            <a:r>
              <a:rPr lang="en-US" dirty="0" smtClean="0"/>
              <a:t>Bandwidth does not seem to be an issue</a:t>
            </a:r>
          </a:p>
          <a:p>
            <a:r>
              <a:rPr lang="en-US" dirty="0" smtClean="0"/>
              <a:t>More VMs per node =&gt; Higher overheads</a:t>
            </a:r>
          </a:p>
          <a:p>
            <a:r>
              <a:rPr lang="en-US" dirty="0" smtClean="0"/>
              <a:t>In-node communication support is crucial when multiple parallel processes are run on a single VM</a:t>
            </a:r>
          </a:p>
          <a:p>
            <a:r>
              <a:rPr lang="en-US" dirty="0" smtClean="0"/>
              <a:t>Applications such as MapReduce may perform well on VMs ?</a:t>
            </a:r>
          </a:p>
          <a:p>
            <a:pPr lvl="1"/>
            <a:r>
              <a:rPr lang="en-US" dirty="0" smtClean="0"/>
              <a:t>(milliseconds to seconds latencies they already have in communication may absorb the latencies of VMs without much effect)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Measurements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Matrix Multiplication - Performance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8153400" cy="137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Eucalyptus (</a:t>
            </a:r>
            <a:r>
              <a:rPr lang="en-US" sz="2000" dirty="0" err="1" smtClean="0"/>
              <a:t>Xen</a:t>
            </a:r>
            <a:r>
              <a:rPr lang="en-US" sz="2000" dirty="0" smtClean="0"/>
              <a:t>) versus “Bare Metal Linux” on communication Intensive trivial problem (2D Laplace) and matrix multiplication</a:t>
            </a:r>
          </a:p>
          <a:p>
            <a:r>
              <a:rPr lang="en-US" sz="2000" dirty="0" smtClean="0"/>
              <a:t>Cloud Overhead ~3 times Bare Metal; OK if communication modest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8507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Matrix Multiplication - Overhead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05775" cy="549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Multiplication - Speedup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80336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Kmeans Clustering - Speedup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382000" cy="57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Kmeans Clustering - Overhead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387069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Intensive Cloud Architecture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144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Dryad/Hadoop  should manage decomposed data from database/file to Windows cloud (Azure) to Linux Cloud and specialized engines (MPI, GPU …)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Does Dryad replace Workflow? How does it link to MPI-based </a:t>
            </a:r>
            <a:r>
              <a:rPr lang="en-US" sz="2400" dirty="0" err="1" smtClean="0">
                <a:solidFill>
                  <a:srgbClr val="000000"/>
                </a:solidFill>
              </a:rPr>
              <a:t>datamining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2209800" y="2438400"/>
            <a:ext cx="5334000" cy="2362200"/>
            <a:chOff x="2438400" y="2362200"/>
            <a:chExt cx="5334000" cy="2362200"/>
          </a:xfrm>
        </p:grpSpPr>
        <p:grpSp>
          <p:nvGrpSpPr>
            <p:cNvPr id="3" name="Group 44"/>
            <p:cNvGrpSpPr/>
            <p:nvPr/>
          </p:nvGrpSpPr>
          <p:grpSpPr>
            <a:xfrm>
              <a:off x="3581400" y="2362200"/>
              <a:ext cx="2667000" cy="2362200"/>
              <a:chOff x="3581400" y="2362200"/>
              <a:chExt cx="2667000" cy="23622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5814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9"/>
              <p:cNvGrpSpPr/>
              <p:nvPr/>
            </p:nvGrpSpPr>
            <p:grpSpPr>
              <a:xfrm>
                <a:off x="57912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31" name="Oval 30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34"/>
              <p:cNvGrpSpPr/>
              <p:nvPr/>
            </p:nvGrpSpPr>
            <p:grpSpPr>
              <a:xfrm>
                <a:off x="43180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39"/>
              <p:cNvGrpSpPr/>
              <p:nvPr/>
            </p:nvGrpSpPr>
            <p:grpSpPr>
              <a:xfrm>
                <a:off x="50546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1" name="Oval 40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48"/>
            <p:cNvGrpSpPr/>
            <p:nvPr/>
          </p:nvGrpSpPr>
          <p:grpSpPr>
            <a:xfrm>
              <a:off x="2438400" y="2362200"/>
              <a:ext cx="952500" cy="2361079"/>
              <a:chOff x="2438400" y="2362200"/>
              <a:chExt cx="952500" cy="236107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3622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9718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35814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41910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" name="Group 53"/>
            <p:cNvGrpSpPr/>
            <p:nvPr/>
          </p:nvGrpSpPr>
          <p:grpSpPr>
            <a:xfrm>
              <a:off x="6553200" y="2362200"/>
              <a:ext cx="457200" cy="2362200"/>
              <a:chOff x="6553200" y="2362200"/>
              <a:chExt cx="457200" cy="2362200"/>
            </a:xfrm>
          </p:grpSpPr>
          <p:sp>
            <p:nvSpPr>
              <p:cNvPr id="50" name="Oval 49"/>
              <p:cNvSpPr/>
              <p:nvPr/>
            </p:nvSpPr>
            <p:spPr>
              <a:xfrm rot="16200000">
                <a:off x="6553200" y="236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6553200" y="299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6553200" y="363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6553200" y="426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7315200" y="2362200"/>
              <a:ext cx="457200" cy="2362200"/>
              <a:chOff x="6553200" y="2362200"/>
              <a:chExt cx="457200" cy="2362200"/>
            </a:xfrm>
          </p:grpSpPr>
          <p:sp>
            <p:nvSpPr>
              <p:cNvPr id="56" name="Oval 55"/>
              <p:cNvSpPr/>
              <p:nvPr/>
            </p:nvSpPr>
            <p:spPr>
              <a:xfrm rot="16200000">
                <a:off x="6553200" y="236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6200000">
                <a:off x="6553200" y="299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6200000">
                <a:off x="6553200" y="363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6200000">
                <a:off x="6553200" y="426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64"/>
          <p:cNvGrpSpPr/>
          <p:nvPr/>
        </p:nvGrpSpPr>
        <p:grpSpPr>
          <a:xfrm>
            <a:off x="3352800" y="1066800"/>
            <a:ext cx="2667000" cy="457200"/>
            <a:chOff x="3606800" y="1752600"/>
            <a:chExt cx="2667000" cy="457200"/>
          </a:xfrm>
          <a:solidFill>
            <a:srgbClr val="FFC000"/>
          </a:solidFill>
        </p:grpSpPr>
        <p:sp>
          <p:nvSpPr>
            <p:cNvPr id="61" name="Oval 60"/>
            <p:cNvSpPr/>
            <p:nvPr/>
          </p:nvSpPr>
          <p:spPr>
            <a:xfrm rot="16200000">
              <a:off x="36068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6200000">
              <a:off x="58166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43434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50800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65"/>
          <p:cNvGrpSpPr/>
          <p:nvPr/>
        </p:nvGrpSpPr>
        <p:grpSpPr>
          <a:xfrm>
            <a:off x="3352800" y="1752600"/>
            <a:ext cx="2667000" cy="457200"/>
            <a:chOff x="3606800" y="1752600"/>
            <a:chExt cx="2667000" cy="457200"/>
          </a:xfrm>
          <a:solidFill>
            <a:srgbClr val="FFC000"/>
          </a:solidFill>
        </p:grpSpPr>
        <p:sp>
          <p:nvSpPr>
            <p:cNvPr id="67" name="Oval 66"/>
            <p:cNvSpPr/>
            <p:nvPr/>
          </p:nvSpPr>
          <p:spPr>
            <a:xfrm rot="16200000">
              <a:off x="36068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6200000">
              <a:off x="58166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6200000">
              <a:off x="43434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6200000">
              <a:off x="50800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191000" y="3429000"/>
            <a:ext cx="83850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33800" y="1447800"/>
            <a:ext cx="212109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MPI/GPU Engines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276600"/>
            <a:ext cx="14414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Specialized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143000" y="4191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2590800"/>
            <a:ext cx="150554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143000" y="3048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962400"/>
            <a:ext cx="82586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124200" y="4876800"/>
            <a:ext cx="762000" cy="609600"/>
            <a:chOff x="506" y="717"/>
            <a:chExt cx="790" cy="445"/>
          </a:xfrm>
        </p:grpSpPr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3886200" y="4876800"/>
            <a:ext cx="762000" cy="609600"/>
            <a:chOff x="506" y="717"/>
            <a:chExt cx="790" cy="445"/>
          </a:xfrm>
        </p:grpSpPr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4724400" y="4876800"/>
            <a:ext cx="762000" cy="609600"/>
            <a:chOff x="506" y="717"/>
            <a:chExt cx="790" cy="445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486400" y="4876800"/>
            <a:ext cx="762000" cy="609600"/>
            <a:chOff x="506" y="717"/>
            <a:chExt cx="790" cy="445"/>
          </a:xfrm>
        </p:grpSpPr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Reduce Phase of Particle Physics “Find the Higgs” using 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Combine Histograms produced by separate Root “Maps” (of event data to partial histograms) into a single Histogram delivered to Client</a:t>
            </a:r>
            <a:endParaRPr lang="en-US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67610" cy="452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838200"/>
          </a:xfrm>
        </p:spPr>
        <p:txBody>
          <a:bodyPr/>
          <a:lstStyle/>
          <a:p>
            <a:r>
              <a:rPr lang="en-US" dirty="0" smtClean="0"/>
              <a:t>Data Analysis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DDF53D"/>
                </a:solidFill>
              </a:rPr>
              <a:t>LHC Particle Physics analysis: </a:t>
            </a:r>
            <a:r>
              <a:rPr lang="en-US" sz="2400" dirty="0" smtClean="0"/>
              <a:t>File parallel over events</a:t>
            </a:r>
          </a:p>
          <a:p>
            <a:pPr lvl="1"/>
            <a:r>
              <a:rPr lang="en-US" sz="2400" dirty="0" smtClean="0"/>
              <a:t>Filter1: Process raw event data into “events with physics parameters”</a:t>
            </a:r>
          </a:p>
          <a:p>
            <a:pPr lvl="1"/>
            <a:r>
              <a:rPr lang="en-US" sz="2400" dirty="0" smtClean="0"/>
              <a:t>Filter2: Process physics into histograms</a:t>
            </a:r>
          </a:p>
          <a:p>
            <a:pPr lvl="1"/>
            <a:r>
              <a:rPr lang="en-US" sz="2400" dirty="0" smtClean="0"/>
              <a:t>Reduce2: Add together separate histogram counts</a:t>
            </a:r>
          </a:p>
          <a:p>
            <a:pPr lvl="1"/>
            <a:r>
              <a:rPr lang="en-US" sz="2400" dirty="0" smtClean="0"/>
              <a:t>Information retrieval similar parallelism over data files </a:t>
            </a:r>
          </a:p>
          <a:p>
            <a:r>
              <a:rPr lang="en-US" sz="2400" dirty="0" smtClean="0">
                <a:solidFill>
                  <a:srgbClr val="DDF53D"/>
                </a:solidFill>
              </a:rPr>
              <a:t>Bioinformatics - Gene Families: </a:t>
            </a:r>
            <a:r>
              <a:rPr lang="en-US" sz="2400" dirty="0" smtClean="0"/>
              <a:t>Data parallel over sequences</a:t>
            </a:r>
          </a:p>
          <a:p>
            <a:pPr lvl="1"/>
            <a:r>
              <a:rPr lang="en-US" sz="2400" dirty="0" smtClean="0"/>
              <a:t>Filter1: Calculate similarities (distances) between sequences</a:t>
            </a:r>
          </a:p>
          <a:p>
            <a:pPr lvl="1"/>
            <a:r>
              <a:rPr lang="en-US" sz="2400" dirty="0" smtClean="0"/>
              <a:t>Filter2: Align Sequences (if needed)</a:t>
            </a:r>
          </a:p>
          <a:p>
            <a:pPr lvl="1"/>
            <a:r>
              <a:rPr lang="en-US" sz="2400" dirty="0" smtClean="0"/>
              <a:t>Filter3: Cluster to find families</a:t>
            </a:r>
          </a:p>
          <a:p>
            <a:pPr lvl="1"/>
            <a:r>
              <a:rPr lang="en-US" sz="2400" dirty="0" smtClean="0"/>
              <a:t>Filter 4/Reduce4: Apply Dimension Reduction to 3D</a:t>
            </a:r>
          </a:p>
          <a:p>
            <a:pPr lvl="1"/>
            <a:r>
              <a:rPr lang="en-US" sz="2400" dirty="0" smtClean="0"/>
              <a:t>Filter5: Visualize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066800"/>
          <a:ext cx="8382000" cy="528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429000"/>
                <a:gridCol w="3657600"/>
              </a:tblGrid>
              <a:tr h="344057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Nimbus (UC)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Eucalyptus (UCSB)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Arch.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Services manage </a:t>
                      </a:r>
                      <a:r>
                        <a:rPr lang="en-US" sz="1600" dirty="0" err="1" smtClean="0"/>
                        <a:t>VMs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Services manage </a:t>
                      </a:r>
                      <a:r>
                        <a:rPr lang="en-US" sz="1600" dirty="0" err="1" smtClean="0"/>
                        <a:t>VMs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37">
                <a:tc>
                  <a:txBody>
                    <a:bodyPr/>
                    <a:lstStyle/>
                    <a:p>
                      <a:r>
                        <a:rPr lang="en-US" sz="1800" smtClean="0"/>
                        <a:t>Security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</a:t>
                      </a:r>
                      <a:r>
                        <a:rPr lang="en-US" sz="1600" dirty="0" err="1" smtClean="0"/>
                        <a:t>lobus</a:t>
                      </a:r>
                      <a:r>
                        <a:rPr lang="en-US" sz="1600" dirty="0" smtClean="0"/>
                        <a:t> for authentication (GSI)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Authentication built in (PKI)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API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EC2 frontend is an add-on;</a:t>
                      </a:r>
                      <a:r>
                        <a:rPr lang="en-US" sz="1600" baseline="0" dirty="0" smtClean="0"/>
                        <a:t> primary API is very similar. </a:t>
                      </a:r>
                      <a:r>
                        <a:rPr lang="en-US" sz="1600" dirty="0" smtClean="0"/>
                        <a:t>Does not implement all of the EC2 operations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Only usable via ec2-tools. Implements most of the EC2 operations including elastic IP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Internals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 </a:t>
                      </a:r>
                      <a:r>
                        <a:rPr lang="en-US" sz="1600" dirty="0" err="1" smtClean="0"/>
                        <a:t>ssh</a:t>
                      </a:r>
                      <a:r>
                        <a:rPr lang="en-US" sz="1600" dirty="0" smtClean="0"/>
                        <a:t> to interface with worker nodes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 web services internally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EBS-like</a:t>
                      </a:r>
                      <a:r>
                        <a:rPr lang="en-US" sz="1600" baseline="0" dirty="0" smtClean="0"/>
                        <a:t> storage under development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Implements EBS and instance (scratch) storage (version 1.5)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File</a:t>
                      </a:r>
                      <a:r>
                        <a:rPr lang="en-US" sz="1800" baseline="0" dirty="0" smtClean="0"/>
                        <a:t> Mgmt.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GridFTP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simple S3 interface (Walrus)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</a:t>
                      </a:r>
                      <a:r>
                        <a:rPr lang="en-US" sz="1800" baseline="0" dirty="0" smtClean="0"/>
                        <a:t> Saving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easy mechanism for saving changes to a running</a:t>
                      </a:r>
                      <a:r>
                        <a:rPr lang="en-US" sz="1600" baseline="0" dirty="0" smtClean="0"/>
                        <a:t> VM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good</a:t>
                      </a:r>
                      <a:r>
                        <a:rPr lang="en-US" sz="1600" baseline="0" dirty="0" smtClean="0"/>
                        <a:t> way to do this currently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Fancy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One-click cluster creation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Supports </a:t>
                      </a:r>
                      <a:r>
                        <a:rPr lang="en-US" sz="1600" baseline="0" dirty="0" err="1" smtClean="0"/>
                        <a:t>AppDrop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Open Source Cloud Software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Particle Physics (LHC) Data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411" y="219635"/>
            <a:ext cx="493059" cy="365125"/>
          </a:xfrm>
        </p:spPr>
        <p:txBody>
          <a:bodyPr/>
          <a:lstStyle/>
          <a:p>
            <a:pPr algn="r" rtl="0"/>
            <a:fld id="{0DECB351-1D49-4142-888C-7EC9D46797E6}" type="slidenum">
              <a:rPr lang="en-US" sz="1200" kern="120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rtl="0"/>
              <a:t>50</a:t>
            </a:fld>
            <a:endParaRPr lang="en-US" sz="1200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648200"/>
            <a:ext cx="838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 smtClean="0">
                <a:latin typeface="Calibri"/>
                <a:ea typeface="+mn-ea"/>
                <a:cs typeface="+mn-cs"/>
              </a:rPr>
              <a:t>Root running in distributed fashion allowing analysis to access distributed data – computing next to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 smtClean="0">
                <a:latin typeface="Calibri"/>
                <a:ea typeface="+mn-ea"/>
                <a:cs typeface="+mn-cs"/>
              </a:rPr>
              <a:t>LINQ not optimal for expressing final merge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733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03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3643648" cy="2667000"/>
          </a:xfrm>
          <a:prstGeom prst="rect">
            <a:avLst/>
          </a:prstGeom>
        </p:spPr>
      </p:pic>
      <p:pic>
        <p:nvPicPr>
          <p:cNvPr id="14" name="Picture 4" descr="E:\academic\phd\DryadTests\hep-perf-normalized-dryad-hadoop-cglm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953000" cy="333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762000"/>
          </a:xfrm>
        </p:spPr>
        <p:txBody>
          <a:bodyPr/>
          <a:lstStyle/>
          <a:p>
            <a:r>
              <a:rPr lang="en-US" dirty="0" smtClean="0"/>
              <a:t>The many forms of MapReduce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MPI, Hadoop, </a:t>
            </a:r>
            <a:r>
              <a:rPr lang="en-US" sz="2800" dirty="0" err="1" smtClean="0"/>
              <a:t>Dryad,(Web</a:t>
            </a:r>
            <a:r>
              <a:rPr lang="en-US" sz="2800" dirty="0" smtClean="0"/>
              <a:t> services, workflow, (Enterprise) Service Buses all consist of </a:t>
            </a:r>
            <a:r>
              <a:rPr lang="en-US" sz="2800" dirty="0" smtClean="0">
                <a:solidFill>
                  <a:schemeClr val="accent2"/>
                </a:solidFill>
              </a:rPr>
              <a:t>execution units exchanging messages</a:t>
            </a:r>
          </a:p>
          <a:p>
            <a:r>
              <a:rPr lang="en-US" sz="2800" dirty="0" smtClean="0"/>
              <a:t>MPI can do all parallel problems, </a:t>
            </a:r>
            <a:r>
              <a:rPr lang="en-US" sz="2800" dirty="0" smtClean="0">
                <a:solidFill>
                  <a:srgbClr val="DDF53D"/>
                </a:solidFill>
              </a:rPr>
              <a:t>but so can </a:t>
            </a:r>
            <a:r>
              <a:rPr lang="en-US" sz="2800" dirty="0" smtClean="0"/>
              <a:t>Hadoop, Dryad … (famous paper on MapReduce for datamining)</a:t>
            </a:r>
          </a:p>
          <a:p>
            <a:r>
              <a:rPr lang="en-US" sz="2800" dirty="0" err="1" smtClean="0"/>
              <a:t>MPI’s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DDF53D"/>
                </a:solidFill>
              </a:rPr>
              <a:t>“data-parallel” </a:t>
            </a:r>
            <a:r>
              <a:rPr lang="en-US" sz="2800" dirty="0" smtClean="0"/>
              <a:t>is actually </a:t>
            </a:r>
            <a:r>
              <a:rPr lang="en-US" sz="2800" dirty="0" smtClean="0">
                <a:solidFill>
                  <a:srgbClr val="DDF53D"/>
                </a:solidFill>
              </a:rPr>
              <a:t>“memory-parallel” </a:t>
            </a:r>
            <a:r>
              <a:rPr lang="en-US" sz="2800" dirty="0" smtClean="0"/>
              <a:t>as “owner computes” rule says “computer evolves points in its memory”</a:t>
            </a:r>
          </a:p>
          <a:p>
            <a:r>
              <a:rPr lang="en-US" sz="2800" dirty="0" smtClean="0"/>
              <a:t>Dryad and Hadoop support </a:t>
            </a:r>
            <a:r>
              <a:rPr lang="en-US" sz="2800" dirty="0" smtClean="0">
                <a:solidFill>
                  <a:srgbClr val="DDF53D"/>
                </a:solidFill>
              </a:rPr>
              <a:t>“File/Repository-parallel” </a:t>
            </a:r>
            <a:r>
              <a:rPr lang="en-US" sz="2800" dirty="0" smtClean="0"/>
              <a:t>(attach computing to data on disk) which is natural for vast majority of experimental science</a:t>
            </a:r>
          </a:p>
          <a:p>
            <a:r>
              <a:rPr lang="en-US" sz="2800" dirty="0" smtClean="0"/>
              <a:t>Dryad/Hadoop typically transmit all the data between steps (maps) by either queues or files (process lasts as long as map does)</a:t>
            </a:r>
          </a:p>
          <a:p>
            <a:r>
              <a:rPr lang="en-US" sz="2800" dirty="0" smtClean="0"/>
              <a:t>MPI will only transmit needed state changes using rendezvous semantics with long running processes which is </a:t>
            </a:r>
            <a:r>
              <a:rPr lang="en-US" sz="2800" dirty="0" smtClean="0">
                <a:solidFill>
                  <a:srgbClr val="DDF53D"/>
                </a:solidFill>
              </a:rPr>
              <a:t>higher performance but less dynamic and less fault tolerant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15788"/>
          </a:xfrm>
        </p:spPr>
        <p:txBody>
          <a:bodyPr>
            <a:normAutofit/>
          </a:bodyPr>
          <a:lstStyle/>
          <a:p>
            <a:r>
              <a:rPr lang="en-US" dirty="0" smtClean="0"/>
              <a:t>Why Build Your Own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599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Research and Development</a:t>
            </a:r>
          </a:p>
          <a:p>
            <a:pPr lvl="1"/>
            <a:r>
              <a:rPr lang="en-US" sz="3200" dirty="0" smtClean="0"/>
              <a:t>Let’s see how this works.</a:t>
            </a:r>
          </a:p>
          <a:p>
            <a:r>
              <a:rPr lang="en-US" sz="3200" dirty="0" smtClean="0"/>
              <a:t>Infrastructure Centralization</a:t>
            </a:r>
          </a:p>
          <a:p>
            <a:pPr lvl="1"/>
            <a:r>
              <a:rPr lang="en-US" sz="3200" dirty="0" smtClean="0"/>
              <a:t>Total costs of ownership should be lower if you centralize.</a:t>
            </a:r>
          </a:p>
          <a:p>
            <a:r>
              <a:rPr lang="en-US" sz="3200" dirty="0" smtClean="0"/>
              <a:t>Controlling risk</a:t>
            </a:r>
          </a:p>
          <a:p>
            <a:pPr lvl="1"/>
            <a:r>
              <a:rPr lang="en-US" sz="3200" dirty="0" smtClean="0"/>
              <a:t>Data and Algorithm Ownership</a:t>
            </a:r>
          </a:p>
          <a:p>
            <a:pPr lvl="1"/>
            <a:r>
              <a:rPr lang="en-US" sz="3200" dirty="0" smtClean="0"/>
              <a:t>Legal issues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0" y="5505271"/>
            <a:ext cx="510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Dryad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supports general dataflow – currently communicate via files; will use queues</a:t>
            </a:r>
            <a:endParaRPr lang="en-US" sz="2400" dirty="0"/>
          </a:p>
        </p:txBody>
      </p:sp>
      <p:grpSp>
        <p:nvGrpSpPr>
          <p:cNvPr id="2" name="Group 354"/>
          <p:cNvGrpSpPr/>
          <p:nvPr/>
        </p:nvGrpSpPr>
        <p:grpSpPr>
          <a:xfrm>
            <a:off x="228600" y="2721114"/>
            <a:ext cx="2438400" cy="1469886"/>
            <a:chOff x="1524000" y="1219200"/>
            <a:chExt cx="2438400" cy="1469886"/>
          </a:xfrm>
        </p:grpSpPr>
        <p:sp>
          <p:nvSpPr>
            <p:cNvPr id="347" name="TextBox 346"/>
            <p:cNvSpPr txBox="1"/>
            <p:nvPr/>
          </p:nvSpPr>
          <p:spPr>
            <a:xfrm>
              <a:off x="1524000" y="1981200"/>
              <a:ext cx="24384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reduce(key, list&lt;value&gt;)</a:t>
              </a:r>
            </a:p>
          </p:txBody>
        </p:sp>
        <p:sp>
          <p:nvSpPr>
            <p:cNvPr id="348" name="Right Arrow 347"/>
            <p:cNvSpPr/>
            <p:nvPr/>
          </p:nvSpPr>
          <p:spPr>
            <a:xfrm rot="5400000">
              <a:off x="2514600" y="1600200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24000" y="1219200"/>
              <a:ext cx="243840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map(key, value)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1219200" y="130076"/>
            <a:ext cx="4876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MapReduce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implemented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Hadoop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files for communication or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CGL-MapReduce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using in memory queues as “Enterprise bus” (pub-sub)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819400" y="2630031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0070C0"/>
                </a:solidFill>
              </a:rPr>
              <a:t>Word Histogram</a:t>
            </a:r>
          </a:p>
          <a:p>
            <a:pPr algn="l"/>
            <a:r>
              <a:rPr lang="en-US" sz="2000" dirty="0" smtClean="0"/>
              <a:t>Start with a set of words</a:t>
            </a:r>
          </a:p>
          <a:p>
            <a:pPr algn="l"/>
            <a:r>
              <a:rPr lang="en-US" sz="2000" dirty="0" smtClean="0"/>
              <a:t>Each </a:t>
            </a:r>
            <a:r>
              <a:rPr lang="en-US" sz="2000" dirty="0" smtClean="0">
                <a:solidFill>
                  <a:srgbClr val="0070C0"/>
                </a:solidFill>
              </a:rPr>
              <a:t>map</a:t>
            </a:r>
            <a:r>
              <a:rPr lang="en-US" sz="2000" dirty="0" smtClean="0"/>
              <a:t> task counts number of occurrences in each data partition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Reduce</a:t>
            </a:r>
            <a:r>
              <a:rPr lang="en-US" sz="2000" dirty="0" smtClean="0"/>
              <a:t> phase adds these counts</a:t>
            </a:r>
            <a:endParaRPr lang="en-US" sz="2000" dirty="0"/>
          </a:p>
        </p:txBody>
      </p:sp>
      <p:sp>
        <p:nvSpPr>
          <p:cNvPr id="689" name="Rectangle 688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69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2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3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4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5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6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7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8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9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0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1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2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3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4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5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6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7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8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9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0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1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2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3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4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5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6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7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8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9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0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1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2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3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4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5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6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7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8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9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0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1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2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3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4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5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6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7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8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9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0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1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2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3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4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5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6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7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8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9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0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1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D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2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3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D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4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5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M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6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7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M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8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59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0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1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2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3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4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5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6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7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8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9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0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1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2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3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4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5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6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7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8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9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0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1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2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3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4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5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6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7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8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9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0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1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2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3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4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5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6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7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8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9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0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1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2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3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4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5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4n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6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7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S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8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9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S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10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1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2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3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4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5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6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7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8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9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0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1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2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3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4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5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6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7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8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9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0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1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2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3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4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5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6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7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8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9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0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1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2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3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4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5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6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7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8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9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0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1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2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3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4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5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6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7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4n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9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Y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0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1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Y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2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3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H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4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5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6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7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8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9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0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1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2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3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4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5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6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7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8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9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0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1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2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3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4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5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6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7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8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9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0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1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2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3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4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5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6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7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8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9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0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1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2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3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4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5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6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7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8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9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0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1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12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3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4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5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6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7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8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9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0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1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2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3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4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5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6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7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8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9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0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1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2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3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4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5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6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7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8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9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0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1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2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3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4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5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6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7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8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9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0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1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2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3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4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5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6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7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8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9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0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1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X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2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3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X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4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5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6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7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8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9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0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1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2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3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4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5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6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7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8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9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0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1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2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3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4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5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6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7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8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9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0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1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2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3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4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5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6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7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8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9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0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1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2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3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4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5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6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7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8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9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0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1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2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3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4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6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7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8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9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0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1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2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3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57" name="Straight Arrow Connector 356"/>
          <p:cNvCxnSpPr/>
          <p:nvPr/>
        </p:nvCxnSpPr>
        <p:spPr bwMode="auto">
          <a:xfrm flipV="1">
            <a:off x="4800600" y="4876800"/>
            <a:ext cx="1905000" cy="990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13" y="1181100"/>
            <a:ext cx="332638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err="1" smtClean="0"/>
              <a:t>IU’s</a:t>
            </a:r>
            <a:r>
              <a:rPr lang="en-US" dirty="0" smtClean="0"/>
              <a:t> Cloud </a:t>
            </a:r>
            <a:r>
              <a:rPr lang="en-US" dirty="0" err="1" smtClean="0"/>
              <a:t>Testbed</a:t>
            </a:r>
            <a:r>
              <a:rPr lang="en-US" dirty="0" smtClean="0"/>
              <a:t>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800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Hardware: 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 smtClean="0"/>
              <a:t>iDataplex</a:t>
            </a:r>
            <a:r>
              <a:rPr lang="en-US" dirty="0" smtClean="0"/>
              <a:t> = 84 nodes</a:t>
            </a:r>
          </a:p>
          <a:p>
            <a:pPr lvl="1"/>
            <a:r>
              <a:rPr lang="en-US" dirty="0" smtClean="0"/>
              <a:t>32 nodes for Eucalyptus</a:t>
            </a:r>
          </a:p>
          <a:p>
            <a:pPr lvl="1"/>
            <a:r>
              <a:rPr lang="en-US" dirty="0" smtClean="0"/>
              <a:t>32 nodes for nimbus</a:t>
            </a:r>
          </a:p>
          <a:p>
            <a:pPr lvl="1"/>
            <a:r>
              <a:rPr lang="en-US" dirty="0" smtClean="0"/>
              <a:t>20 nodes for test and/or reserve capacity</a:t>
            </a:r>
          </a:p>
          <a:p>
            <a:pPr lvl="1"/>
            <a:r>
              <a:rPr lang="en-US" dirty="0" smtClean="0"/>
              <a:t>2 dedicated head nodes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Nodes specs: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Intel L5420 Xeon 2.50 (4 cores/</a:t>
            </a:r>
            <a:r>
              <a:rPr lang="en-US" dirty="0" err="1" smtClean="0"/>
              <a:t>cpu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32 gigabytes memory</a:t>
            </a:r>
          </a:p>
          <a:p>
            <a:pPr lvl="1"/>
            <a:r>
              <a:rPr lang="en-US" dirty="0" smtClean="0"/>
              <a:t>160 gigabytes local hard drive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Gigabit network</a:t>
            </a:r>
          </a:p>
          <a:p>
            <a:pPr lvl="1"/>
            <a:r>
              <a:rPr lang="en-US" dirty="0" smtClean="0"/>
              <a:t>No support in </a:t>
            </a:r>
            <a:r>
              <a:rPr lang="en-US" dirty="0" err="1" smtClean="0"/>
              <a:t>Xen</a:t>
            </a:r>
            <a:r>
              <a:rPr lang="en-US" dirty="0" smtClean="0"/>
              <a:t> for </a:t>
            </a:r>
            <a:r>
              <a:rPr lang="en-US" dirty="0" err="1" smtClean="0"/>
              <a:t>Infiniband</a:t>
            </a:r>
            <a:r>
              <a:rPr lang="en-US" dirty="0" smtClean="0"/>
              <a:t> or </a:t>
            </a:r>
            <a:r>
              <a:rPr lang="en-US" dirty="0" err="1" smtClean="0"/>
              <a:t>Myrinet</a:t>
            </a:r>
            <a:r>
              <a:rPr lang="en-US" dirty="0" smtClean="0"/>
              <a:t> (10 </a:t>
            </a:r>
            <a:r>
              <a:rPr lang="en-US" dirty="0" err="1" smtClean="0"/>
              <a:t>Gbps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39588"/>
          </a:xfrm>
        </p:spPr>
        <p:txBody>
          <a:bodyPr/>
          <a:lstStyle/>
          <a:p>
            <a:r>
              <a:rPr lang="en-US" dirty="0" smtClean="0"/>
              <a:t>Challenges in Setting Up 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588"/>
            <a:ext cx="8229600" cy="54326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Images are around 10 GB each so </a:t>
            </a:r>
            <a:r>
              <a:rPr lang="en-US" dirty="0" smtClean="0">
                <a:solidFill>
                  <a:srgbClr val="DDF53D"/>
                </a:solidFill>
              </a:rPr>
              <a:t>disk space gets used </a:t>
            </a:r>
            <a:r>
              <a:rPr lang="en-US" dirty="0" smtClean="0">
                <a:solidFill>
                  <a:srgbClr val="DDF53D"/>
                </a:solidFill>
              </a:rPr>
              <a:t>quickly.</a:t>
            </a:r>
            <a:endParaRPr lang="en-US" dirty="0" smtClean="0"/>
          </a:p>
          <a:p>
            <a:pPr lvl="1"/>
            <a:r>
              <a:rPr lang="en-US" dirty="0" err="1" smtClean="0"/>
              <a:t>Euc</a:t>
            </a:r>
            <a:r>
              <a:rPr lang="en-US" dirty="0" smtClean="0"/>
              <a:t> uses ATA over Ethernet for EBS, data mounted from head node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upgrade </a:t>
            </a:r>
            <a:r>
              <a:rPr lang="en-US" dirty="0" err="1" smtClean="0"/>
              <a:t>iDataplex</a:t>
            </a:r>
            <a:r>
              <a:rPr lang="en-US" dirty="0" smtClean="0"/>
              <a:t> to handle Wetlands data set.</a:t>
            </a:r>
            <a:endParaRPr lang="en-US" dirty="0" smtClean="0"/>
          </a:p>
          <a:p>
            <a:r>
              <a:rPr lang="en-US" dirty="0" err="1" smtClean="0">
                <a:solidFill>
                  <a:srgbClr val="DDF53D"/>
                </a:solidFill>
              </a:rPr>
              <a:t>Configration</a:t>
            </a:r>
            <a:r>
              <a:rPr lang="en-US" dirty="0" smtClean="0">
                <a:solidFill>
                  <a:srgbClr val="DDF53D"/>
                </a:solidFill>
              </a:rPr>
              <a:t> </a:t>
            </a:r>
            <a:r>
              <a:rPr lang="en-US" dirty="0" smtClean="0">
                <a:solidFill>
                  <a:srgbClr val="DDF53D"/>
                </a:solidFill>
              </a:rPr>
              <a:t>of </a:t>
            </a:r>
            <a:r>
              <a:rPr lang="en-US" dirty="0" err="1" smtClean="0">
                <a:solidFill>
                  <a:srgbClr val="DDF53D"/>
                </a:solidFill>
              </a:rPr>
              <a:t>VLANs</a:t>
            </a:r>
            <a:r>
              <a:rPr lang="en-US" dirty="0" smtClean="0">
                <a:solidFill>
                  <a:srgbClr val="DDF53D"/>
                </a:solidFill>
              </a:rPr>
              <a:t> isn't dynamic. </a:t>
            </a:r>
          </a:p>
          <a:p>
            <a:pPr lvl="1"/>
            <a:r>
              <a:rPr lang="en-US" dirty="0" smtClean="0"/>
              <a:t>You have to "guess" how many users you will have and pre-configure your switches.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Learning curve for troubleshooting is steep </a:t>
            </a:r>
            <a:r>
              <a:rPr lang="en-US" dirty="0" smtClean="0"/>
              <a:t>at first. </a:t>
            </a:r>
          </a:p>
          <a:p>
            <a:pPr lvl="1"/>
            <a:r>
              <a:rPr lang="en-US" dirty="0" smtClean="0"/>
              <a:t>You are essentially throwing </a:t>
            </a:r>
            <a:r>
              <a:rPr lang="en-US" dirty="0" smtClean="0"/>
              <a:t>your </a:t>
            </a:r>
            <a:r>
              <a:rPr lang="en-US" dirty="0" smtClean="0"/>
              <a:t>instance over the wall and waiting for it to work or fail. </a:t>
            </a:r>
          </a:p>
          <a:p>
            <a:pPr lvl="1"/>
            <a:r>
              <a:rPr lang="en-US" dirty="0" smtClean="0"/>
              <a:t>If it fails you have to rebuild the image and try again</a:t>
            </a:r>
          </a:p>
          <a:p>
            <a:r>
              <a:rPr lang="en-US" dirty="0" smtClean="0">
                <a:solidFill>
                  <a:srgbClr val="DDF53D"/>
                </a:solidFill>
              </a:rPr>
              <a:t>Software is new</a:t>
            </a:r>
            <a:r>
              <a:rPr lang="en-US" dirty="0" smtClean="0"/>
              <a:t>, and we are just learning how to run as a production system.</a:t>
            </a:r>
          </a:p>
          <a:p>
            <a:pPr lvl="1"/>
            <a:r>
              <a:rPr lang="en-US" dirty="0" smtClean="0"/>
              <a:t>Eucalyptus, for example, has frequent releases and </a:t>
            </a:r>
            <a:r>
              <a:rPr lang="en-US" dirty="0" smtClean="0">
                <a:solidFill>
                  <a:srgbClr val="DDF53D"/>
                </a:solidFill>
              </a:rPr>
              <a:t>does not yet accept contributed code.</a:t>
            </a:r>
            <a:endParaRPr lang="en-US" dirty="0">
              <a:solidFill>
                <a:srgbClr val="DDF53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2999" cy="66338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Alternative Elastic Block Store Components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2209800" cy="16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Volume Server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19812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Volume Delegate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1295400"/>
            <a:ext cx="2209800" cy="16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Virtual Machine Manager (</a:t>
            </a:r>
            <a:r>
              <a:rPr lang="en-US" altLang="zh-CN" dirty="0" err="1" smtClean="0">
                <a:solidFill>
                  <a:schemeClr val="tx1"/>
                </a:solidFill>
              </a:rPr>
              <a:t>Xen</a:t>
            </a:r>
            <a:r>
              <a:rPr lang="en-US" altLang="zh-CN" dirty="0" smtClean="0">
                <a:solidFill>
                  <a:schemeClr val="tx1"/>
                </a:solidFill>
              </a:rPr>
              <a:t> Dom 0)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19812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Xen</a:t>
            </a:r>
            <a:r>
              <a:rPr lang="en-US" altLang="zh-CN" dirty="0" smtClean="0"/>
              <a:t> Delegate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1295400" cy="1600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Xen</a:t>
            </a:r>
            <a:r>
              <a:rPr lang="en-US" altLang="zh-CN" dirty="0" smtClean="0">
                <a:solidFill>
                  <a:schemeClr val="tx1"/>
                </a:solidFill>
              </a:rPr>
              <a:t> Dom U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90800" y="4038600"/>
            <a:ext cx="1676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VBS Web Service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2590800" y="5715000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VBS Client</a:t>
            </a:r>
            <a:endParaRPr lang="zh-CN" alt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3352800" y="4914900"/>
            <a:ext cx="1524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Up-Down Arrow 11"/>
          <p:cNvSpPr/>
          <p:nvPr/>
        </p:nvSpPr>
        <p:spPr>
          <a:xfrm>
            <a:off x="2438400" y="2628900"/>
            <a:ext cx="152400" cy="1676400"/>
          </a:xfrm>
          <a:prstGeom prst="upDown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Up-Down Arrow 12"/>
          <p:cNvSpPr/>
          <p:nvPr/>
        </p:nvSpPr>
        <p:spPr>
          <a:xfrm>
            <a:off x="4191000" y="2600325"/>
            <a:ext cx="152400" cy="1676400"/>
          </a:xfrm>
          <a:prstGeom prst="upDown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00800" y="1752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VBD</a:t>
            </a:r>
            <a:endParaRPr lang="zh-CN" alt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3409950" y="1295400"/>
            <a:ext cx="152400" cy="1371600"/>
          </a:xfrm>
          <a:prstGeom prst="upDownArrow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ISCSI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328380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Create Volume, Export Volume, Create Snapshot,</a:t>
            </a:r>
          </a:p>
          <a:p>
            <a:r>
              <a:rPr lang="en-US" altLang="zh-CN" dirty="0" smtClean="0"/>
              <a:t>etc. </a:t>
            </a:r>
            <a:endParaRPr lang="zh-CN" alt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33160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Import Volume, Attach Device, Detach Device, etc. </a:t>
            </a:r>
            <a:endParaRPr lang="zh-CN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4648200"/>
            <a:ext cx="2971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There’s more than one way to build Elastic Block Store. We need to find the best way to do this. 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969532" y="3440668"/>
            <a:ext cx="328136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343400" y="3435696"/>
            <a:ext cx="609600" cy="221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Study: Eucalyptus, </a:t>
            </a:r>
            <a:r>
              <a:rPr lang="en-US" dirty="0" err="1" smtClean="0"/>
              <a:t>GeoServer</a:t>
            </a:r>
            <a:r>
              <a:rPr lang="en-US" dirty="0" smtClean="0"/>
              <a:t>, and Wetlands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700</TotalTime>
  <Words>3794</Words>
  <Application>Microsoft Macintosh PowerPoint</Application>
  <PresentationFormat>On-screen Show (4:3)</PresentationFormat>
  <Paragraphs>482</Paragraphs>
  <Slides>53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Revolution</vt:lpstr>
      <vt:lpstr>Cloud activities at Indiana University: Case studies in service hosting, storage, and computing </vt:lpstr>
      <vt:lpstr>Cloud Computing: Infrastructure and Runtimes</vt:lpstr>
      <vt:lpstr>Commercial Clouds</vt:lpstr>
      <vt:lpstr>Open Architecture Clouds</vt:lpstr>
      <vt:lpstr>Open Source Cloud Software</vt:lpstr>
      <vt:lpstr>IU’s Cloud Testbed Host</vt:lpstr>
      <vt:lpstr>Challenges in Setting Up a Cloud</vt:lpstr>
      <vt:lpstr>Alternative Elastic Block Store Components</vt:lpstr>
      <vt:lpstr>Case Study: Eucalyptus, GeoServer, and Wetlands Data</vt:lpstr>
      <vt:lpstr>Running GeoServer on Eucalyptus</vt:lpstr>
      <vt:lpstr>General Process: Image to Instance</vt:lpstr>
      <vt:lpstr>Workflow: Getting Setup</vt:lpstr>
      <vt:lpstr>Slide 13</vt:lpstr>
      <vt:lpstr>Workflow: Getting an Instance</vt:lpstr>
      <vt:lpstr>Viewing Images</vt:lpstr>
      <vt:lpstr>Create an Instance</vt:lpstr>
      <vt:lpstr>Check on the Status of Your Images</vt:lpstr>
      <vt:lpstr>Now Run GeoServer</vt:lpstr>
      <vt:lpstr>Slide 19</vt:lpstr>
      <vt:lpstr>Now Attach Wetlands Data</vt:lpstr>
      <vt:lpstr>Experiences with the Installation</vt:lpstr>
      <vt:lpstr>IU Gateway Hosting Service</vt:lpstr>
      <vt:lpstr>Summary: Clouds + GeoServer</vt:lpstr>
      <vt:lpstr>Science Clouds</vt:lpstr>
      <vt:lpstr>Data-File Parallelism and Clouds</vt:lpstr>
      <vt:lpstr>Clouds, Data and Data Pipelines</vt:lpstr>
      <vt:lpstr>Geospatial Examples</vt:lpstr>
      <vt:lpstr>Real-Time GPS Sensor Data-Mining</vt:lpstr>
      <vt:lpstr>Some Other File/Data Parallel Examples from Indiana University Biology Dept</vt:lpstr>
      <vt:lpstr>Conclusion: Science Clouds</vt:lpstr>
      <vt:lpstr>Performance Analysis of High Performance Parallel Applications on Virtualized Resources</vt:lpstr>
      <vt:lpstr>Private Cloud Infrastructure</vt:lpstr>
      <vt:lpstr>MPI Applications</vt:lpstr>
      <vt:lpstr>Different Hardware/VM configurations</vt:lpstr>
      <vt:lpstr>Matrix Multiplication</vt:lpstr>
      <vt:lpstr>Kmeans Clustering</vt:lpstr>
      <vt:lpstr>Concurrent Wave Equation Solver</vt:lpstr>
      <vt:lpstr>Higher latencies -1</vt:lpstr>
      <vt:lpstr>Higher latencies -2</vt:lpstr>
      <vt:lpstr>Conclusions and Future Works</vt:lpstr>
      <vt:lpstr>More Measurements</vt:lpstr>
      <vt:lpstr>Matrix Multiplication - Performance</vt:lpstr>
      <vt:lpstr>Matrix Multiplication - Overhead</vt:lpstr>
      <vt:lpstr>Matrix Multiplication - Speedup</vt:lpstr>
      <vt:lpstr>Kmeans Clustering - Speedup</vt:lpstr>
      <vt:lpstr>Kmeans Clustering - Overhead</vt:lpstr>
      <vt:lpstr>Data Intensive Cloud Architecture</vt:lpstr>
      <vt:lpstr>Reduce Phase of Particle Physics “Find the Higgs” using Dryad</vt:lpstr>
      <vt:lpstr>Data Analysis Examples</vt:lpstr>
      <vt:lpstr>Particle Physics (LHC) Data Analysis</vt:lpstr>
      <vt:lpstr>The many forms of MapReduce </vt:lpstr>
      <vt:lpstr>Why Build Your Own Cloud?</vt:lpstr>
      <vt:lpstr>Slide 53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Marlon Pierce</dc:creator>
  <cp:lastModifiedBy>Marlon  Pierce</cp:lastModifiedBy>
  <cp:revision>161</cp:revision>
  <dcterms:created xsi:type="dcterms:W3CDTF">2009-06-09T12:48:36Z</dcterms:created>
  <dcterms:modified xsi:type="dcterms:W3CDTF">2009-06-09T14:04:33Z</dcterms:modified>
</cp:coreProperties>
</file>