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3" r:id="rId1"/>
  </p:sldMasterIdLst>
  <p:sldIdLst>
    <p:sldId id="264" r:id="rId2"/>
    <p:sldId id="257" r:id="rId3"/>
    <p:sldId id="258" r:id="rId4"/>
    <p:sldId id="259" r:id="rId5"/>
    <p:sldId id="256" r:id="rId6"/>
    <p:sldId id="261" r:id="rId7"/>
    <p:sldId id="267" r:id="rId8"/>
    <p:sldId id="262" r:id="rId9"/>
    <p:sldId id="263" r:id="rId10"/>
    <p:sldId id="265" r:id="rId11"/>
    <p:sldId id="260" r:id="rId12"/>
    <p:sldId id="266" r:id="rId13"/>
    <p:sldId id="268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09" autoAdjust="0"/>
  </p:normalViewPr>
  <p:slideViewPr>
    <p:cSldViewPr snapToGrid="0" snapToObjects="1">
      <p:cViewPr>
        <p:scale>
          <a:sx n="108" d="100"/>
          <a:sy n="108" d="100"/>
        </p:scale>
        <p:origin x="-109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86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667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85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41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7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831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621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11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5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47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93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CAE23-AE97-EE4C-8AB2-B9A0E5A22DC5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875D5-AD67-DF40-AFC0-07F0D11DB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6649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loudmooc.appspot.com/pre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Massive </a:t>
            </a:r>
            <a:r>
              <a:rPr lang="en-US" dirty="0"/>
              <a:t>Open Online Course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MOOC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Judy </a:t>
            </a:r>
            <a:r>
              <a:rPr lang="en-US" dirty="0" err="1" smtClean="0"/>
              <a:t>Qiu</a:t>
            </a:r>
            <a:endParaRPr lang="en-US" dirty="0" smtClean="0"/>
          </a:p>
          <a:p>
            <a:r>
              <a:rPr lang="en-US" dirty="0" smtClean="0"/>
              <a:t>Indiana University Bloomington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42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6758" y="506379"/>
            <a:ext cx="6901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+mj-lt"/>
                <a:ea typeface="+mj-ea"/>
                <a:cs typeface="+mj-cs"/>
              </a:rPr>
              <a:t>Information Visualization MOOC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534" y="1601918"/>
            <a:ext cx="8211283" cy="492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1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&amp; Assessments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Motivate students to finish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91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3813"/>
            <a:ext cx="494347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43738" y="6488668"/>
            <a:ext cx="1760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(Courtesy of 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Katy 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Börner)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6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Virtual Computer Lab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8" r="10673" b="5662"/>
          <a:stretch/>
        </p:blipFill>
        <p:spPr bwMode="auto">
          <a:xfrm>
            <a:off x="4045054" y="1558739"/>
            <a:ext cx="4727071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8" r="1691"/>
          <a:stretch/>
        </p:blipFill>
        <p:spPr bwMode="auto">
          <a:xfrm>
            <a:off x="524464" y="1570253"/>
            <a:ext cx="26670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64"/>
          <a:stretch/>
        </p:blipFill>
        <p:spPr bwMode="auto">
          <a:xfrm>
            <a:off x="524464" y="3951413"/>
            <a:ext cx="2667000" cy="270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250257" y="3409891"/>
            <a:ext cx="794797" cy="96417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utureGri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2958" y="1050954"/>
            <a:ext cx="1577342" cy="51929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045053" y="1522972"/>
            <a:ext cx="4727071" cy="5002857"/>
            <a:chOff x="2068549" y="623668"/>
            <a:chExt cx="4900393" cy="540836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549" y="1152525"/>
              <a:ext cx="4900393" cy="317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549" y="3847514"/>
              <a:ext cx="4900393" cy="218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55" r="9101"/>
            <a:stretch/>
          </p:blipFill>
          <p:spPr bwMode="auto">
            <a:xfrm>
              <a:off x="2068549" y="623668"/>
              <a:ext cx="4900393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3034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2592398" y="2844507"/>
            <a:ext cx="207527" cy="207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hord 27"/>
          <p:cNvSpPr/>
          <p:nvPr/>
        </p:nvSpPr>
        <p:spPr>
          <a:xfrm rot="6787186">
            <a:off x="2512386" y="3061509"/>
            <a:ext cx="395756" cy="3943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2744798" y="2996907"/>
            <a:ext cx="207527" cy="207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hord 29"/>
          <p:cNvSpPr/>
          <p:nvPr/>
        </p:nvSpPr>
        <p:spPr>
          <a:xfrm rot="6787186">
            <a:off x="2664786" y="3213909"/>
            <a:ext cx="395756" cy="3943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897198" y="3149307"/>
            <a:ext cx="207527" cy="207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hord 31"/>
          <p:cNvSpPr/>
          <p:nvPr/>
        </p:nvSpPr>
        <p:spPr>
          <a:xfrm rot="6787186">
            <a:off x="2817186" y="3366309"/>
            <a:ext cx="395756" cy="3943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MOOC?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779258" y="1687564"/>
            <a:ext cx="15367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Massive</a:t>
            </a:r>
            <a:endParaRPr lang="en-US" sz="3200" dirty="0"/>
          </a:p>
        </p:txBody>
      </p:sp>
      <p:sp>
        <p:nvSpPr>
          <p:cNvPr id="79" name="TextBox 78"/>
          <p:cNvSpPr txBox="1"/>
          <p:nvPr/>
        </p:nvSpPr>
        <p:spPr>
          <a:xfrm>
            <a:off x="6172316" y="1693699"/>
            <a:ext cx="10917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Open</a:t>
            </a:r>
            <a:endParaRPr lang="en-US" sz="3200" dirty="0"/>
          </a:p>
        </p:txBody>
      </p:sp>
      <p:sp>
        <p:nvSpPr>
          <p:cNvPr id="80" name="TextBox 79"/>
          <p:cNvSpPr txBox="1"/>
          <p:nvPr/>
        </p:nvSpPr>
        <p:spPr>
          <a:xfrm>
            <a:off x="1907598" y="4145919"/>
            <a:ext cx="12801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Online</a:t>
            </a:r>
            <a:endParaRPr lang="en-US" sz="3200" dirty="0"/>
          </a:p>
        </p:txBody>
      </p:sp>
      <p:sp>
        <p:nvSpPr>
          <p:cNvPr id="82" name="TextBox 81"/>
          <p:cNvSpPr txBox="1"/>
          <p:nvPr/>
        </p:nvSpPr>
        <p:spPr>
          <a:xfrm>
            <a:off x="6046580" y="4160662"/>
            <a:ext cx="13432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Course</a:t>
            </a:r>
            <a:endParaRPr lang="en-US" sz="3200" dirty="0"/>
          </a:p>
        </p:txBody>
      </p:sp>
      <p:sp>
        <p:nvSpPr>
          <p:cNvPr id="85" name="TextBox 84"/>
          <p:cNvSpPr txBox="1"/>
          <p:nvPr/>
        </p:nvSpPr>
        <p:spPr>
          <a:xfrm>
            <a:off x="1246441" y="2363409"/>
            <a:ext cx="2602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Large number of students 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689712" y="2363409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Anyone can register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521174" y="4743249"/>
            <a:ext cx="2052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Access anywhere, </a:t>
            </a:r>
          </a:p>
          <a:p>
            <a:pPr algn="ctr"/>
            <a:r>
              <a:rPr lang="en-US" dirty="0" smtClean="0"/>
              <a:t>anytime, any device</a:t>
            </a:r>
          </a:p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229810" y="4722715"/>
            <a:ext cx="2976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Video Lectures, Assignments, </a:t>
            </a:r>
          </a:p>
          <a:p>
            <a:pPr algn="ctr"/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142356" y="2762600"/>
            <a:ext cx="207527" cy="207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hord 2"/>
          <p:cNvSpPr/>
          <p:nvPr/>
        </p:nvSpPr>
        <p:spPr>
          <a:xfrm rot="6787186">
            <a:off x="2062344" y="2979602"/>
            <a:ext cx="395756" cy="3943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294756" y="2915000"/>
            <a:ext cx="207527" cy="207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ord 13"/>
          <p:cNvSpPr/>
          <p:nvPr/>
        </p:nvSpPr>
        <p:spPr>
          <a:xfrm rot="6787186">
            <a:off x="2214744" y="3132002"/>
            <a:ext cx="395756" cy="3943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447156" y="3067400"/>
            <a:ext cx="207527" cy="207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hord 15"/>
          <p:cNvSpPr/>
          <p:nvPr/>
        </p:nvSpPr>
        <p:spPr>
          <a:xfrm rot="6787186">
            <a:off x="2367144" y="3284402"/>
            <a:ext cx="395756" cy="3943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743979" y="2895521"/>
            <a:ext cx="207527" cy="207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hord 21"/>
          <p:cNvSpPr/>
          <p:nvPr/>
        </p:nvSpPr>
        <p:spPr>
          <a:xfrm rot="6787186">
            <a:off x="1663967" y="3112523"/>
            <a:ext cx="395756" cy="3943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896379" y="3047921"/>
            <a:ext cx="207527" cy="207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hord 23"/>
          <p:cNvSpPr/>
          <p:nvPr/>
        </p:nvSpPr>
        <p:spPr>
          <a:xfrm rot="6787186">
            <a:off x="1816367" y="3264923"/>
            <a:ext cx="395756" cy="3943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048779" y="3200321"/>
            <a:ext cx="207527" cy="207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hord 25"/>
          <p:cNvSpPr/>
          <p:nvPr/>
        </p:nvSpPr>
        <p:spPr>
          <a:xfrm rot="6787186">
            <a:off x="1968767" y="3417323"/>
            <a:ext cx="395756" cy="3943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243" y="5434172"/>
            <a:ext cx="1740351" cy="1740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013" y="5615020"/>
            <a:ext cx="1378654" cy="1378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2056" y="5112660"/>
            <a:ext cx="1631201" cy="1631201"/>
          </a:xfrm>
          <a:prstGeom prst="rect">
            <a:avLst/>
          </a:prstGeom>
        </p:spPr>
      </p:pic>
      <p:pic>
        <p:nvPicPr>
          <p:cNvPr id="5" name="Picture 4" descr="talk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089" y="5413467"/>
            <a:ext cx="912472" cy="912472"/>
          </a:xfrm>
          <a:prstGeom prst="rect">
            <a:avLst/>
          </a:prstGeom>
        </p:spPr>
      </p:pic>
      <p:pic>
        <p:nvPicPr>
          <p:cNvPr id="33" name="Picture 32" descr="talk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634479" y="5413467"/>
            <a:ext cx="924327" cy="91247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856019" y="2812849"/>
            <a:ext cx="1808353" cy="5479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12895" y="3556334"/>
            <a:ext cx="99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Its FREE!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07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 MOOC?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only an internet connection</a:t>
            </a:r>
          </a:p>
          <a:p>
            <a:r>
              <a:rPr lang="en-US" dirty="0" smtClean="0"/>
              <a:t>No physical boundaries</a:t>
            </a:r>
          </a:p>
          <a:p>
            <a:r>
              <a:rPr lang="en-US" dirty="0" smtClean="0"/>
              <a:t>Mostly free</a:t>
            </a:r>
          </a:p>
          <a:p>
            <a:r>
              <a:rPr lang="en-US" dirty="0" smtClean="0"/>
              <a:t>Access to the latest knowledge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38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Create a MOOC?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knowledge</a:t>
            </a:r>
          </a:p>
          <a:p>
            <a:r>
              <a:rPr lang="en-US" dirty="0" smtClean="0"/>
              <a:t>Improve the real world courses at universities</a:t>
            </a:r>
          </a:p>
          <a:p>
            <a:r>
              <a:rPr lang="en-US" dirty="0"/>
              <a:t>Universities are pushing for online education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37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MOOC Platforms</a:t>
            </a:r>
            <a:endParaRPr lang="en-US" dirty="0"/>
          </a:p>
        </p:txBody>
      </p:sp>
      <p:pic>
        <p:nvPicPr>
          <p:cNvPr id="8" name="Picture 7" descr="udacity-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432" y="2823268"/>
            <a:ext cx="1203396" cy="1315340"/>
          </a:xfrm>
          <a:prstGeom prst="rect">
            <a:avLst/>
          </a:prstGeom>
        </p:spPr>
      </p:pic>
      <p:pic>
        <p:nvPicPr>
          <p:cNvPr id="9" name="Picture 8" descr="khan-acedem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2422" y="2823268"/>
            <a:ext cx="1544096" cy="1315340"/>
          </a:xfrm>
          <a:prstGeom prst="rect">
            <a:avLst/>
          </a:prstGeom>
        </p:spPr>
      </p:pic>
      <p:pic>
        <p:nvPicPr>
          <p:cNvPr id="10" name="Picture 9" descr="edx-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3440" y="2823270"/>
            <a:ext cx="1882004" cy="1315339"/>
          </a:xfrm>
          <a:prstGeom prst="rect">
            <a:avLst/>
          </a:prstGeom>
        </p:spPr>
      </p:pic>
      <p:pic>
        <p:nvPicPr>
          <p:cNvPr id="11" name="Picture 10" descr="coursera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7994" y="2823269"/>
            <a:ext cx="2496091" cy="13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4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Course Builder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78577" y="5449536"/>
            <a:ext cx="476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Source | </a:t>
            </a:r>
            <a:r>
              <a:rPr lang="en-US" dirty="0" err="1" smtClean="0"/>
              <a:t>Personalizable</a:t>
            </a:r>
            <a:r>
              <a:rPr lang="en-US" dirty="0" smtClean="0"/>
              <a:t> |Cloud Application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3631" y="1442315"/>
            <a:ext cx="4967547" cy="390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8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Indiana University MOOCs</a:t>
            </a:r>
            <a:endParaRPr lang="en-US" dirty="0"/>
          </a:p>
        </p:txBody>
      </p:sp>
      <p:pic>
        <p:nvPicPr>
          <p:cNvPr id="6" name="Picture 5" descr="fo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0987" y="2963009"/>
            <a:ext cx="2272872" cy="2528094"/>
          </a:xfrm>
          <a:prstGeom prst="rect">
            <a:avLst/>
          </a:prstGeom>
        </p:spPr>
      </p:pic>
      <p:pic>
        <p:nvPicPr>
          <p:cNvPr id="7" name="Picture 6" descr="xqi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3954" y="3080877"/>
            <a:ext cx="2198801" cy="2382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5335" y="5674409"/>
            <a:ext cx="129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Katy Börner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74601" y="567440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Geoffrey Fox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43669" y="5667478"/>
            <a:ext cx="98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Judy </a:t>
            </a:r>
            <a:r>
              <a:rPr lang="en-US" dirty="0" err="1" smtClean="0"/>
              <a:t>Qiu</a:t>
            </a:r>
            <a:endParaRPr lang="en-US" dirty="0"/>
          </a:p>
        </p:txBody>
      </p:sp>
      <p:pic>
        <p:nvPicPr>
          <p:cNvPr id="12" name="Picture 11" descr="iu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72" b="15009"/>
          <a:stretch/>
        </p:blipFill>
        <p:spPr>
          <a:xfrm>
            <a:off x="3982361" y="1305165"/>
            <a:ext cx="1182364" cy="13169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876" y="3080877"/>
            <a:ext cx="2417885" cy="223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49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MOOC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1008" y="1916595"/>
            <a:ext cx="8501671" cy="4597476"/>
            <a:chOff x="1514043" y="2175276"/>
            <a:chExt cx="6781682" cy="3268794"/>
          </a:xfrm>
        </p:grpSpPr>
        <p:pic>
          <p:nvPicPr>
            <p:cNvPr id="3" name="Picture 2">
              <a:hlinkClick r:id="rId2"/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5560" r="1700" b="8630"/>
            <a:stretch/>
          </p:blipFill>
          <p:spPr>
            <a:xfrm>
              <a:off x="1514043" y="2175276"/>
              <a:ext cx="6781682" cy="326879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94024" y="4334114"/>
              <a:ext cx="550982" cy="550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207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Data Applications &amp; Analysis MOOC </a:t>
            </a:r>
            <a:endParaRPr lang="en-US" dirty="0"/>
          </a:p>
        </p:txBody>
      </p:sp>
      <p:pic>
        <p:nvPicPr>
          <p:cNvPr id="10" name="Content Placeholder 9" descr="Screen shot 2013-11-19 at 10.02.4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77" t="14911" r="10574" b="7819"/>
          <a:stretch/>
        </p:blipFill>
        <p:spPr>
          <a:xfrm>
            <a:off x="457200" y="1594012"/>
            <a:ext cx="8296469" cy="5011512"/>
          </a:xfrm>
        </p:spPr>
      </p:pic>
    </p:spTree>
    <p:extLst>
      <p:ext uri="{BB962C8B-B14F-4D97-AF65-F5344CB8AC3E}">
        <p14:creationId xmlns:p14="http://schemas.microsoft.com/office/powerpoint/2010/main" xmlns="" val="40248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245307&quot;&gt;&lt;object type=&quot;3&quot; unique_id=&quot;245308&quot;&gt;&lt;property id=&quot;20148&quot; value=&quot;5&quot;/&gt;&lt;property id=&quot;20300&quot; value=&quot;Slide 1 - &amp;quot;Massive Open Online Course MOOC&amp;quot;&quot;/&gt;&lt;property id=&quot;20307&quot; value=&quot;264&quot;/&gt;&lt;/object&gt;&lt;object type=&quot;3&quot; unique_id=&quot;245309&quot;&gt;&lt;property id=&quot;20148&quot; value=&quot;5&quot;/&gt;&lt;property id=&quot;20300&quot; value=&quot;Slide 2 - &amp;quot;What is a MOOC?&amp;quot;&quot;/&gt;&lt;property id=&quot;20307&quot; value=&quot;257&quot;/&gt;&lt;/object&gt;&lt;object type=&quot;3&quot; unique_id=&quot;245310&quot;&gt;&lt;property id=&quot;20148&quot; value=&quot;5&quot;/&gt;&lt;property id=&quot;20300&quot; value=&quot;Slide 3 - &amp;quot;Why use a MOOC?&amp;quot;&quot;/&gt;&lt;property id=&quot;20307&quot; value=&quot;258&quot;/&gt;&lt;/object&gt;&lt;object type=&quot;3&quot; unique_id=&quot;245311&quot;&gt;&lt;property id=&quot;20148&quot; value=&quot;5&quot;/&gt;&lt;property id=&quot;20300&quot; value=&quot;Slide 4 - &amp;quot;Why Create a MOOC?&amp;quot;&quot;/&gt;&lt;property id=&quot;20307&quot; value=&quot;259&quot;/&gt;&lt;/object&gt;&lt;object type=&quot;3&quot; unique_id=&quot;245312&quot;&gt;&lt;property id=&quot;20148&quot; value=&quot;5&quot;/&gt;&lt;property id=&quot;20300&quot; value=&quot;Slide 5 - &amp;quot;MOOC Platforms&amp;quot;&quot;/&gt;&lt;property id=&quot;20307&quot; value=&quot;256&quot;/&gt;&lt;/object&gt;&lt;object type=&quot;3&quot; unique_id=&quot;245313&quot;&gt;&lt;property id=&quot;20148&quot; value=&quot;5&quot;/&gt;&lt;property id=&quot;20300&quot; value=&quot;Slide 6 - &amp;quot;Google Course Builder&amp;quot;&quot;/&gt;&lt;property id=&quot;20307&quot; value=&quot;261&quot;/&gt;&lt;/object&gt;&lt;object type=&quot;3&quot; unique_id=&quot;245314&quot;&gt;&lt;property id=&quot;20148&quot; value=&quot;5&quot;/&gt;&lt;property id=&quot;20300&quot; value=&quot;Slide 8 - &amp;quot;Cloud Computing MOOC&amp;quot;&quot;/&gt;&lt;property id=&quot;20307&quot; value=&quot;262&quot;/&gt;&lt;/object&gt;&lt;object type=&quot;3&quot; unique_id=&quot;245315&quot;&gt;&lt;property id=&quot;20148&quot; value=&quot;5&quot;/&gt;&lt;property id=&quot;20300&quot; value=&quot;Slide 9 - &amp;quot;Big Data Applications &amp;amp; Analysis MOOC &amp;quot;&quot;/&gt;&lt;property id=&quot;20307&quot; value=&quot;263&quot;/&gt;&lt;/object&gt;&lt;object type=&quot;3&quot; unique_id=&quot;245316&quot;&gt;&lt;property id=&quot;20148&quot; value=&quot;5&quot;/&gt;&lt;property id=&quot;20300&quot; value=&quot;Slide 11 - &amp;quot;Challenges&amp;quot;&quot;/&gt;&lt;property id=&quot;20307&quot; value=&quot;260&quot;/&gt;&lt;/object&gt;&lt;object type=&quot;3&quot; unique_id=&quot;245374&quot;&gt;&lt;property id=&quot;20148&quot; value=&quot;5&quot;/&gt;&lt;property id=&quot;20300&quot; value=&quot;Slide 10&quot;/&gt;&lt;property id=&quot;20307&quot; value=&quot;265&quot;/&gt;&lt;/object&gt;&lt;object type=&quot;3&quot; unique_id=&quot;245375&quot;&gt;&lt;property id=&quot;20148&quot; value=&quot;5&quot;/&gt;&lt;property id=&quot;20300&quot; value=&quot;Slide 12&quot;/&gt;&lt;property id=&quot;20307&quot; value=&quot;266&quot;/&gt;&lt;/object&gt;&lt;object type=&quot;3&quot; unique_id=&quot;245598&quot;&gt;&lt;property id=&quot;20148&quot; value=&quot;5&quot;/&gt;&lt;property id=&quot;20300&quot; value=&quot;Slide 7&quot;/&gt;&lt;property id=&quot;20307&quot; value=&quot;267&quot;/&gt;&lt;/object&gt;&lt;/object&gt;&lt;object type=&quot;8&quot; unique_id=&quot;24532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4976</TotalTime>
  <Words>133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Massive Open Online Course MOOC</vt:lpstr>
      <vt:lpstr>What is a MOOC?</vt:lpstr>
      <vt:lpstr>Why use a MOOC?</vt:lpstr>
      <vt:lpstr>Why Create a MOOC?</vt:lpstr>
      <vt:lpstr>MOOC Platforms</vt:lpstr>
      <vt:lpstr>Google Course Builder</vt:lpstr>
      <vt:lpstr>Indiana University MOOCs</vt:lpstr>
      <vt:lpstr>Cloud Computing MOOC</vt:lpstr>
      <vt:lpstr>Big Data Applications &amp; Analysis MOOC </vt:lpstr>
      <vt:lpstr>Slide 10</vt:lpstr>
      <vt:lpstr>Challenges</vt:lpstr>
      <vt:lpstr>Slide 12</vt:lpstr>
      <vt:lpstr>Virtual Computer Lab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Supun Kamburugamuva</dc:creator>
  <cp:lastModifiedBy>Judy Qiu</cp:lastModifiedBy>
  <cp:revision>40</cp:revision>
  <dcterms:created xsi:type="dcterms:W3CDTF">2013-11-16T21:50:48Z</dcterms:created>
  <dcterms:modified xsi:type="dcterms:W3CDTF">2013-12-19T20:23:31Z</dcterms:modified>
</cp:coreProperties>
</file>