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7.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 id="2147483710" r:id="rId3"/>
    <p:sldMasterId id="2147483723" r:id="rId4"/>
    <p:sldMasterId id="2147483738" r:id="rId5"/>
    <p:sldMasterId id="2147483750" r:id="rId6"/>
  </p:sldMasterIdLst>
  <p:notesMasterIdLst>
    <p:notesMasterId r:id="rId65"/>
  </p:notesMasterIdLst>
  <p:sldIdLst>
    <p:sldId id="424" r:id="rId7"/>
    <p:sldId id="481" r:id="rId8"/>
    <p:sldId id="404" r:id="rId9"/>
    <p:sldId id="451" r:id="rId10"/>
    <p:sldId id="452" r:id="rId11"/>
    <p:sldId id="453" r:id="rId12"/>
    <p:sldId id="473" r:id="rId13"/>
    <p:sldId id="454" r:id="rId14"/>
    <p:sldId id="474" r:id="rId15"/>
    <p:sldId id="472" r:id="rId16"/>
    <p:sldId id="471" r:id="rId17"/>
    <p:sldId id="455" r:id="rId18"/>
    <p:sldId id="300" r:id="rId19"/>
    <p:sldId id="545" r:id="rId20"/>
    <p:sldId id="275" r:id="rId21"/>
    <p:sldId id="299" r:id="rId22"/>
    <p:sldId id="316" r:id="rId23"/>
    <p:sldId id="319" r:id="rId24"/>
    <p:sldId id="324" r:id="rId25"/>
    <p:sldId id="457" r:id="rId26"/>
    <p:sldId id="459" r:id="rId27"/>
    <p:sldId id="458" r:id="rId28"/>
    <p:sldId id="456" r:id="rId29"/>
    <p:sldId id="546" r:id="rId30"/>
    <p:sldId id="547" r:id="rId31"/>
    <p:sldId id="544" r:id="rId32"/>
    <p:sldId id="542" r:id="rId33"/>
    <p:sldId id="540" r:id="rId34"/>
    <p:sldId id="541" r:id="rId35"/>
    <p:sldId id="543" r:id="rId36"/>
    <p:sldId id="430" r:id="rId37"/>
    <p:sldId id="431" r:id="rId38"/>
    <p:sldId id="482" r:id="rId39"/>
    <p:sldId id="483" r:id="rId40"/>
    <p:sldId id="484" r:id="rId41"/>
    <p:sldId id="485" r:id="rId42"/>
    <p:sldId id="486" r:id="rId43"/>
    <p:sldId id="488" r:id="rId44"/>
    <p:sldId id="489" r:id="rId45"/>
    <p:sldId id="490" r:id="rId46"/>
    <p:sldId id="537" r:id="rId47"/>
    <p:sldId id="538" r:id="rId48"/>
    <p:sldId id="493" r:id="rId49"/>
    <p:sldId id="494" r:id="rId50"/>
    <p:sldId id="495" r:id="rId51"/>
    <p:sldId id="496" r:id="rId52"/>
    <p:sldId id="497" r:id="rId53"/>
    <p:sldId id="500" r:id="rId54"/>
    <p:sldId id="502" r:id="rId55"/>
    <p:sldId id="503" r:id="rId56"/>
    <p:sldId id="504" r:id="rId57"/>
    <p:sldId id="505" r:id="rId58"/>
    <p:sldId id="506" r:id="rId59"/>
    <p:sldId id="507" r:id="rId60"/>
    <p:sldId id="508" r:id="rId61"/>
    <p:sldId id="509" r:id="rId62"/>
    <p:sldId id="510" r:id="rId63"/>
    <p:sldId id="51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6" autoAdjust="0"/>
    <p:restoredTop sz="89277" autoAdjust="0"/>
  </p:normalViewPr>
  <p:slideViewPr>
    <p:cSldViewPr>
      <p:cViewPr varScale="1">
        <p:scale>
          <a:sx n="90" d="100"/>
          <a:sy n="90" d="100"/>
        </p:scale>
        <p:origin x="-114"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ocuments\papers\pubchem\table2&amp;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archit:Desktop:nodes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5081821294077374"/>
          <c:y val="7.4548702245552684E-2"/>
          <c:w val="0.82137328805463306"/>
          <c:h val="0.79822506561679785"/>
        </c:manualLayout>
      </c:layout>
      <c:barChart>
        <c:barDir val="col"/>
        <c:grouping val="clustered"/>
        <c:varyColors val="0"/>
        <c:ser>
          <c:idx val="0"/>
          <c:order val="0"/>
          <c:tx>
            <c:v>DryadLINQ</c:v>
          </c:tx>
          <c:invertIfNegative val="0"/>
          <c:cat>
            <c:numRef>
              <c:f>Sheet1!$A$1:$A$2</c:f>
              <c:numCache>
                <c:formatCode>0</c:formatCode>
                <c:ptCount val="2"/>
                <c:pt idx="0">
                  <c:v>35339</c:v>
                </c:pt>
                <c:pt idx="1">
                  <c:v>50000</c:v>
                </c:pt>
              </c:numCache>
            </c:numRef>
          </c:cat>
          <c:val>
            <c:numRef>
              <c:f>Sheet1!$B$1:$B$2</c:f>
              <c:numCache>
                <c:formatCode>0</c:formatCode>
                <c:ptCount val="2"/>
                <c:pt idx="0">
                  <c:v>8510.4749999997111</c:v>
                </c:pt>
                <c:pt idx="1">
                  <c:v>17200.413</c:v>
                </c:pt>
              </c:numCache>
            </c:numRef>
          </c:val>
        </c:ser>
        <c:ser>
          <c:idx val="1"/>
          <c:order val="1"/>
          <c:tx>
            <c:v>MPI</c:v>
          </c:tx>
          <c:invertIfNegative val="0"/>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dLbls>
          <c:showLegendKey val="0"/>
          <c:showVal val="0"/>
          <c:showCatName val="0"/>
          <c:showSerName val="0"/>
          <c:showPercent val="0"/>
          <c:showBubbleSize val="0"/>
        </c:dLbls>
        <c:gapWidth val="150"/>
        <c:axId val="153834624"/>
        <c:axId val="153836160"/>
      </c:barChart>
      <c:catAx>
        <c:axId val="153834624"/>
        <c:scaling>
          <c:orientation val="minMax"/>
        </c:scaling>
        <c:delete val="0"/>
        <c:axPos val="b"/>
        <c:numFmt formatCode="0" sourceLinked="1"/>
        <c:majorTickMark val="out"/>
        <c:minorTickMark val="none"/>
        <c:tickLblPos val="nextTo"/>
        <c:txPr>
          <a:bodyPr/>
          <a:lstStyle/>
          <a:p>
            <a:pPr>
              <a:defRPr sz="1200"/>
            </a:pPr>
            <a:endParaRPr lang="en-US"/>
          </a:p>
        </c:txPr>
        <c:crossAx val="153836160"/>
        <c:crosses val="autoZero"/>
        <c:auto val="1"/>
        <c:lblAlgn val="ctr"/>
        <c:lblOffset val="100"/>
        <c:noMultiLvlLbl val="0"/>
      </c:catAx>
      <c:valAx>
        <c:axId val="153836160"/>
        <c:scaling>
          <c:orientation val="minMax"/>
        </c:scaling>
        <c:delete val="0"/>
        <c:axPos val="l"/>
        <c:majorGridlines/>
        <c:numFmt formatCode="0" sourceLinked="1"/>
        <c:majorTickMark val="out"/>
        <c:minorTickMark val="none"/>
        <c:tickLblPos val="nextTo"/>
        <c:txPr>
          <a:bodyPr/>
          <a:lstStyle/>
          <a:p>
            <a:pPr>
              <a:defRPr sz="1200"/>
            </a:pPr>
            <a:endParaRPr lang="en-US"/>
          </a:p>
        </c:txPr>
        <c:crossAx val="153834624"/>
        <c:crosses val="autoZero"/>
        <c:crossBetween val="between"/>
      </c:valAx>
    </c:plotArea>
    <c:legend>
      <c:legendPos val="r"/>
      <c:layout>
        <c:manualLayout>
          <c:xMode val="edge"/>
          <c:yMode val="edge"/>
          <c:x val="0.19739632545931848"/>
          <c:y val="6.368427736855474E-2"/>
          <c:w val="0.32490354330709365"/>
          <c:h val="0.19694564389129252"/>
        </c:manualLayout>
      </c:layout>
      <c:overlay val="0"/>
      <c:spPr>
        <a:solidFill>
          <a:schemeClr val="bg1"/>
        </a:solidFill>
        <a:ln>
          <a:solidFill>
            <a:schemeClr val="tx1"/>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0.17857174103237144"/>
          <c:y val="4.2295313085864275E-2"/>
          <c:w val="0.64347180317415142"/>
          <c:h val="0.64705618146164956"/>
        </c:manualLayout>
      </c:layout>
      <c:barChart>
        <c:barDir val="col"/>
        <c:grouping val="clustered"/>
        <c:varyColors val="0"/>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invertIfNegative val="0"/>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0.2602028103590604</c:v>
                </c:pt>
                <c:pt idx="1">
                  <c:v>0.19666569328339961</c:v>
                </c:pt>
                <c:pt idx="2">
                  <c:v>0.16730746351220732</c:v>
                </c:pt>
                <c:pt idx="3">
                  <c:v>0.17009335031696748</c:v>
                </c:pt>
                <c:pt idx="4">
                  <c:v>0.15329492392700494</c:v>
                </c:pt>
              </c:numCache>
            </c:numRef>
          </c:val>
        </c:ser>
        <c:dLbls>
          <c:showLegendKey val="0"/>
          <c:showVal val="0"/>
          <c:showCatName val="0"/>
          <c:showSerName val="0"/>
          <c:showPercent val="0"/>
          <c:showBubbleSize val="0"/>
        </c:dLbls>
        <c:gapWidth val="295"/>
        <c:overlap val="-25"/>
        <c:axId val="154259456"/>
        <c:axId val="154233088"/>
      </c:barChart>
      <c:valAx>
        <c:axId val="154233088"/>
        <c:scaling>
          <c:orientation val="minMax"/>
          <c:max val="0.30000000000000032"/>
        </c:scaling>
        <c:delete val="0"/>
        <c:axPos val="r"/>
        <c:majorGridlines/>
        <c:numFmt formatCode="0%" sourceLinked="0"/>
        <c:majorTickMark val="none"/>
        <c:minorTickMark val="none"/>
        <c:tickLblPos val="nextTo"/>
        <c:crossAx val="154259456"/>
        <c:crosses val="max"/>
        <c:crossBetween val="between"/>
      </c:valAx>
      <c:catAx>
        <c:axId val="154259456"/>
        <c:scaling>
          <c:orientation val="minMax"/>
        </c:scaling>
        <c:delete val="0"/>
        <c:axPos val="b"/>
        <c:title>
          <c:tx>
            <c:rich>
              <a:bodyPr/>
              <a:lstStyle/>
              <a:p>
                <a:pPr>
                  <a:defRPr sz="1800"/>
                </a:pPr>
                <a:r>
                  <a:rPr lang="en-US" sz="1800"/>
                  <a:t>No. of Sequences</a:t>
                </a:r>
              </a:p>
            </c:rich>
          </c:tx>
          <c:layout>
            <c:manualLayout>
              <c:xMode val="edge"/>
              <c:yMode val="edge"/>
              <c:x val="0.34166144185247882"/>
              <c:y val="0.77846406155838332"/>
            </c:manualLayout>
          </c:layout>
          <c:overlay val="0"/>
        </c:title>
        <c:numFmt formatCode="General" sourceLinked="1"/>
        <c:majorTickMark val="none"/>
        <c:minorTickMark val="none"/>
        <c:tickLblPos val="nextTo"/>
        <c:crossAx val="154233088"/>
        <c:crosses val="autoZero"/>
        <c:auto val="1"/>
        <c:lblAlgn val="ctr"/>
        <c:lblOffset val="100"/>
        <c:noMultiLvlLbl val="0"/>
      </c:catAx>
    </c:plotArea>
    <c:legend>
      <c:legendPos val="b"/>
      <c:layout>
        <c:manualLayout>
          <c:xMode val="edge"/>
          <c:yMode val="edge"/>
          <c:x val="2.9421051340545037E-2"/>
          <c:y val="0.82562430395380682"/>
          <c:w val="0.93095469255663565"/>
          <c:h val="0.17437559159077454"/>
        </c:manualLayout>
      </c:layout>
      <c:overlay val="0"/>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showDLblsOverMax val="0"/>
  </c:chart>
  <c:spPr>
    <a:noFill/>
  </c:spPr>
  <c:txPr>
    <a:bodyPr/>
    <a:lstStyle/>
    <a:p>
      <a:pPr>
        <a:defRPr sz="1400" b="1">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5507436570428"/>
          <c:y val="5.1400554097404488E-2"/>
          <c:w val="0.7908998334342916"/>
          <c:h val="0.68521580635753965"/>
        </c:manualLayout>
      </c:layout>
      <c:barChart>
        <c:barDir val="col"/>
        <c:grouping val="clustered"/>
        <c:varyColors val="0"/>
        <c:ser>
          <c:idx val="2"/>
          <c:order val="1"/>
          <c:tx>
            <c:strRef>
              <c:f>Sheet1!$I$2</c:f>
              <c:strCache>
                <c:ptCount val="1"/>
                <c:pt idx="0">
                  <c:v>Amortized Compute Cost</c:v>
                </c:pt>
              </c:strCache>
            </c:strRef>
          </c:tx>
          <c:invertIfNegative val="0"/>
          <c:cat>
            <c:strRef>
              <c:f>Sheet1!$G$3:$G$8</c:f>
              <c:strCache>
                <c:ptCount val="6"/>
                <c:pt idx="0">
                  <c:v>Large - 8 x 2</c:v>
                </c:pt>
                <c:pt idx="1">
                  <c:v>Xlarge - 4 x 4</c:v>
                </c:pt>
                <c:pt idx="2">
                  <c:v>HCXL - 2 x 8</c:v>
                </c:pt>
                <c:pt idx="3">
                  <c:v>HCXL - 2 x 16</c:v>
                </c:pt>
                <c:pt idx="4">
                  <c:v>HM4XL - 2 x 8</c:v>
                </c:pt>
                <c:pt idx="5">
                  <c:v>HM4XL - 2 x 16</c:v>
                </c:pt>
              </c:strCache>
            </c:strRef>
          </c:cat>
          <c:val>
            <c:numRef>
              <c:f>Sheet1!$I$3:$I$8</c:f>
              <c:numCache>
                <c:formatCode>#,##0.00</c:formatCode>
                <c:ptCount val="6"/>
                <c:pt idx="0">
                  <c:v>1.1763100888888984</c:v>
                </c:pt>
                <c:pt idx="1">
                  <c:v>1.1926943111111112</c:v>
                </c:pt>
                <c:pt idx="2">
                  <c:v>0.52261645555555569</c:v>
                </c:pt>
                <c:pt idx="3">
                  <c:v>0.52032088888888894</c:v>
                </c:pt>
                <c:pt idx="4">
                  <c:v>1.4915826666666665</c:v>
                </c:pt>
                <c:pt idx="5">
                  <c:v>1.4753693333333318</c:v>
                </c:pt>
              </c:numCache>
            </c:numRef>
          </c:val>
        </c:ser>
        <c:ser>
          <c:idx val="1"/>
          <c:order val="2"/>
          <c:tx>
            <c:strRef>
              <c:f>Sheet1!$J$2</c:f>
              <c:strCache>
                <c:ptCount val="1"/>
                <c:pt idx="0">
                  <c:v>Compute Cost (per hour units)</c:v>
                </c:pt>
              </c:strCache>
            </c:strRef>
          </c:tx>
          <c:invertIfNegative val="0"/>
          <c:val>
            <c:numRef>
              <c:f>Sheet1!$J$3:$J$8</c:f>
              <c:numCache>
                <c:formatCode>General</c:formatCode>
                <c:ptCount val="6"/>
                <c:pt idx="0">
                  <c:v>2.72</c:v>
                </c:pt>
                <c:pt idx="1">
                  <c:v>2.72</c:v>
                </c:pt>
                <c:pt idx="2">
                  <c:v>1.36</c:v>
                </c:pt>
                <c:pt idx="3">
                  <c:v>1.36</c:v>
                </c:pt>
                <c:pt idx="4">
                  <c:v>4.8</c:v>
                </c:pt>
                <c:pt idx="5">
                  <c:v>4.8</c:v>
                </c:pt>
              </c:numCache>
            </c:numRef>
          </c:val>
        </c:ser>
        <c:dLbls>
          <c:showLegendKey val="0"/>
          <c:showVal val="0"/>
          <c:showCatName val="0"/>
          <c:showSerName val="0"/>
          <c:showPercent val="0"/>
          <c:showBubbleSize val="0"/>
        </c:dLbls>
        <c:gapWidth val="150"/>
        <c:axId val="154430464"/>
        <c:axId val="154428544"/>
      </c:barChart>
      <c:lineChart>
        <c:grouping val="standard"/>
        <c:varyColors val="0"/>
        <c:ser>
          <c:idx val="0"/>
          <c:order val="0"/>
          <c:tx>
            <c:strRef>
              <c:f>Sheet1!$H$2</c:f>
              <c:strCache>
                <c:ptCount val="1"/>
                <c:pt idx="0">
                  <c:v>Compute Time</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Sheet1!$H$3:$H$8</c:f>
              <c:numCache>
                <c:formatCode>General</c:formatCode>
                <c:ptCount val="6"/>
                <c:pt idx="0">
                  <c:v>1556.8809999999999</c:v>
                </c:pt>
                <c:pt idx="1">
                  <c:v>1578.566</c:v>
                </c:pt>
                <c:pt idx="2">
                  <c:v>1383.3965000000001</c:v>
                </c:pt>
                <c:pt idx="3">
                  <c:v>1377.32</c:v>
                </c:pt>
                <c:pt idx="4">
                  <c:v>1118.6869999999999</c:v>
                </c:pt>
                <c:pt idx="5">
                  <c:v>1106.527</c:v>
                </c:pt>
              </c:numCache>
            </c:numRef>
          </c:val>
          <c:smooth val="0"/>
        </c:ser>
        <c:dLbls>
          <c:showLegendKey val="0"/>
          <c:showVal val="0"/>
          <c:showCatName val="0"/>
          <c:showSerName val="0"/>
          <c:showPercent val="0"/>
          <c:showBubbleSize val="0"/>
        </c:dLbls>
        <c:marker val="1"/>
        <c:smooth val="0"/>
        <c:axId val="154424832"/>
        <c:axId val="154426368"/>
      </c:lineChart>
      <c:catAx>
        <c:axId val="154424832"/>
        <c:scaling>
          <c:orientation val="minMax"/>
        </c:scaling>
        <c:delete val="0"/>
        <c:axPos val="b"/>
        <c:numFmt formatCode="@" sourceLinked="1"/>
        <c:majorTickMark val="out"/>
        <c:minorTickMark val="none"/>
        <c:tickLblPos val="nextTo"/>
        <c:txPr>
          <a:bodyPr rot="-2700000"/>
          <a:lstStyle/>
          <a:p>
            <a:pPr>
              <a:defRPr/>
            </a:pPr>
            <a:endParaRPr lang="en-US"/>
          </a:p>
        </c:txPr>
        <c:crossAx val="154426368"/>
        <c:crosses val="autoZero"/>
        <c:auto val="1"/>
        <c:lblAlgn val="ctr"/>
        <c:lblOffset val="100"/>
        <c:noMultiLvlLbl val="0"/>
      </c:catAx>
      <c:valAx>
        <c:axId val="154426368"/>
        <c:scaling>
          <c:orientation val="minMax"/>
          <c:max val="2400"/>
          <c:min val="0"/>
        </c:scaling>
        <c:delete val="0"/>
        <c:axPos val="l"/>
        <c:title>
          <c:tx>
            <c:rich>
              <a:bodyPr rot="-5400000" vert="horz"/>
              <a:lstStyle/>
              <a:p>
                <a:pPr>
                  <a:defRPr/>
                </a:pPr>
                <a:r>
                  <a:rPr lang="en-US"/>
                  <a:t>Compute Time (s)</a:t>
                </a:r>
              </a:p>
            </c:rich>
          </c:tx>
          <c:layout/>
          <c:overlay val="0"/>
        </c:title>
        <c:numFmt formatCode="General" sourceLinked="1"/>
        <c:majorTickMark val="out"/>
        <c:minorTickMark val="none"/>
        <c:tickLblPos val="nextTo"/>
        <c:crossAx val="154424832"/>
        <c:crosses val="autoZero"/>
        <c:crossBetween val="between"/>
      </c:valAx>
      <c:valAx>
        <c:axId val="154428544"/>
        <c:scaling>
          <c:orientation val="minMax"/>
        </c:scaling>
        <c:delete val="0"/>
        <c:axPos val="r"/>
        <c:title>
          <c:tx>
            <c:rich>
              <a:bodyPr rot="-5400000" vert="horz"/>
              <a:lstStyle/>
              <a:p>
                <a:pPr>
                  <a:defRPr/>
                </a:pPr>
                <a:r>
                  <a:rPr lang="en-US"/>
                  <a:t>Cost ($)</a:t>
                </a:r>
              </a:p>
            </c:rich>
          </c:tx>
          <c:layout/>
          <c:overlay val="0"/>
        </c:title>
        <c:numFmt formatCode="#,##0.00" sourceLinked="1"/>
        <c:majorTickMark val="out"/>
        <c:minorTickMark val="none"/>
        <c:tickLblPos val="nextTo"/>
        <c:crossAx val="154430464"/>
        <c:crosses val="max"/>
        <c:crossBetween val="between"/>
      </c:valAx>
      <c:catAx>
        <c:axId val="154430464"/>
        <c:scaling>
          <c:orientation val="minMax"/>
        </c:scaling>
        <c:delete val="1"/>
        <c:axPos val="b"/>
        <c:majorTickMark val="out"/>
        <c:minorTickMark val="none"/>
        <c:tickLblPos val="none"/>
        <c:crossAx val="154428544"/>
        <c:crosses val="autoZero"/>
        <c:auto val="1"/>
        <c:lblAlgn val="ctr"/>
        <c:lblOffset val="100"/>
        <c:noMultiLvlLbl val="0"/>
      </c:catAx>
    </c:plotArea>
    <c:legend>
      <c:legendPos val="r"/>
      <c:layout>
        <c:manualLayout>
          <c:xMode val="edge"/>
          <c:yMode val="edge"/>
          <c:x val="0.13662590705573568"/>
          <c:y val="1.8314733410303981E-2"/>
          <c:w val="0.61786289949050865"/>
          <c:h val="0.18684020942953444"/>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'Cap3'!$G$43</c:f>
              <c:strCache>
                <c:ptCount val="1"/>
                <c:pt idx="0">
                  <c:v>Azure MapReduce</c:v>
                </c:pt>
              </c:strCache>
            </c:strRef>
          </c:tx>
          <c:invertIfNegative val="0"/>
          <c:cat>
            <c:strRef>
              <c:f>'Cap3'!$F$44:$F$48</c:f>
              <c:strCache>
                <c:ptCount val="5"/>
                <c:pt idx="0">
                  <c:v>64 *   1024</c:v>
                </c:pt>
                <c:pt idx="1">
                  <c:v>96 *   1536</c:v>
                </c:pt>
                <c:pt idx="2">
                  <c:v>128 * 2048</c:v>
                </c:pt>
                <c:pt idx="3">
                  <c:v>160 * 2560</c:v>
                </c:pt>
                <c:pt idx="4">
                  <c:v>192 * 3072</c:v>
                </c:pt>
              </c:strCache>
            </c:strRef>
          </c:cat>
          <c:val>
            <c:numRef>
              <c:f>'Cap3'!$G$44:$G$48</c:f>
              <c:numCache>
                <c:formatCode>General</c:formatCode>
                <c:ptCount val="5"/>
                <c:pt idx="0">
                  <c:v>3.916646399999983</c:v>
                </c:pt>
                <c:pt idx="1">
                  <c:v>5.8735072000000006</c:v>
                </c:pt>
                <c:pt idx="2">
                  <c:v>7.7306624000000319</c:v>
                </c:pt>
                <c:pt idx="3">
                  <c:v>9.8383786666666619</c:v>
                </c:pt>
                <c:pt idx="4">
                  <c:v>11.568659200000004</c:v>
                </c:pt>
              </c:numCache>
            </c:numRef>
          </c:val>
        </c:ser>
        <c:ser>
          <c:idx val="1"/>
          <c:order val="1"/>
          <c:tx>
            <c:strRef>
              <c:f>'Cap3'!$H$43</c:f>
              <c:strCache>
                <c:ptCount val="1"/>
                <c:pt idx="0">
                  <c:v>Amazon EMR</c:v>
                </c:pt>
              </c:strCache>
            </c:strRef>
          </c:tx>
          <c:invertIfNegative val="0"/>
          <c:cat>
            <c:strRef>
              <c:f>'Cap3'!$F$44:$F$48</c:f>
              <c:strCache>
                <c:ptCount val="5"/>
                <c:pt idx="0">
                  <c:v>64 *   1024</c:v>
                </c:pt>
                <c:pt idx="1">
                  <c:v>96 *   1536</c:v>
                </c:pt>
                <c:pt idx="2">
                  <c:v>128 * 2048</c:v>
                </c:pt>
                <c:pt idx="3">
                  <c:v>160 * 2560</c:v>
                </c:pt>
                <c:pt idx="4">
                  <c:v>192 * 3072</c:v>
                </c:pt>
              </c:strCache>
            </c:strRef>
          </c:cat>
          <c:val>
            <c:numRef>
              <c:f>'Cap3'!$H$44:$H$48</c:f>
              <c:numCache>
                <c:formatCode>#,##0.000</c:formatCode>
                <c:ptCount val="5"/>
                <c:pt idx="0">
                  <c:v>5.692095833333334</c:v>
                </c:pt>
                <c:pt idx="1">
                  <c:v>8.5416925000000017</c:v>
                </c:pt>
                <c:pt idx="2">
                  <c:v>11.163800266666676</c:v>
                </c:pt>
                <c:pt idx="3">
                  <c:v>13.837750100000003</c:v>
                </c:pt>
                <c:pt idx="4">
                  <c:v>17.060191711111113</c:v>
                </c:pt>
              </c:numCache>
            </c:numRef>
          </c:val>
        </c:ser>
        <c:ser>
          <c:idx val="2"/>
          <c:order val="2"/>
          <c:tx>
            <c:strRef>
              <c:f>'Cap3'!$I$43</c:f>
              <c:strCache>
                <c:ptCount val="1"/>
                <c:pt idx="0">
                  <c:v>Hadoop on EC2</c:v>
                </c:pt>
              </c:strCache>
            </c:strRef>
          </c:tx>
          <c:spPr>
            <a:solidFill>
              <a:srgbClr val="934BC9"/>
            </a:solidFill>
          </c:spPr>
          <c:invertIfNegative val="0"/>
          <c:cat>
            <c:strRef>
              <c:f>'Cap3'!$F$44:$F$48</c:f>
              <c:strCache>
                <c:ptCount val="5"/>
                <c:pt idx="0">
                  <c:v>64 *   1024</c:v>
                </c:pt>
                <c:pt idx="1">
                  <c:v>96 *   1536</c:v>
                </c:pt>
                <c:pt idx="2">
                  <c:v>128 * 2048</c:v>
                </c:pt>
                <c:pt idx="3">
                  <c:v>160 * 2560</c:v>
                </c:pt>
                <c:pt idx="4">
                  <c:v>192 * 3072</c:v>
                </c:pt>
              </c:strCache>
            </c:strRef>
          </c:cat>
          <c:val>
            <c:numRef>
              <c:f>'Cap3'!$I$44:$I$48</c:f>
              <c:numCache>
                <c:formatCode>General</c:formatCode>
                <c:ptCount val="5"/>
                <c:pt idx="0">
                  <c:v>5.8048154666666365</c:v>
                </c:pt>
                <c:pt idx="1">
                  <c:v>8.5323000000000011</c:v>
                </c:pt>
                <c:pt idx="2">
                  <c:v>11.317975533333335</c:v>
                </c:pt>
                <c:pt idx="3">
                  <c:v>14.10687728888889</c:v>
                </c:pt>
                <c:pt idx="4">
                  <c:v>16.874571544444521</c:v>
                </c:pt>
              </c:numCache>
            </c:numRef>
          </c:val>
        </c:ser>
        <c:dLbls>
          <c:showLegendKey val="0"/>
          <c:showVal val="0"/>
          <c:showCatName val="0"/>
          <c:showSerName val="0"/>
          <c:showPercent val="0"/>
          <c:showBubbleSize val="0"/>
        </c:dLbls>
        <c:gapWidth val="150"/>
        <c:axId val="154475520"/>
        <c:axId val="154485888"/>
      </c:barChart>
      <c:catAx>
        <c:axId val="154475520"/>
        <c:scaling>
          <c:orientation val="minMax"/>
        </c:scaling>
        <c:delete val="0"/>
        <c:axPos val="b"/>
        <c:title>
          <c:tx>
            <c:rich>
              <a:bodyPr/>
              <a:lstStyle/>
              <a:p>
                <a:pPr>
                  <a:defRPr/>
                </a:pPr>
                <a:r>
                  <a:rPr lang="en-US"/>
                  <a:t>Num. Cores * Num. Files</a:t>
                </a:r>
              </a:p>
            </c:rich>
          </c:tx>
          <c:layout/>
          <c:overlay val="0"/>
        </c:title>
        <c:majorTickMark val="out"/>
        <c:minorTickMark val="none"/>
        <c:tickLblPos val="nextTo"/>
        <c:crossAx val="154485888"/>
        <c:crosses val="autoZero"/>
        <c:auto val="1"/>
        <c:lblAlgn val="ctr"/>
        <c:lblOffset val="100"/>
        <c:noMultiLvlLbl val="0"/>
      </c:catAx>
      <c:valAx>
        <c:axId val="154485888"/>
        <c:scaling>
          <c:orientation val="minMax"/>
        </c:scaling>
        <c:delete val="0"/>
        <c:axPos val="l"/>
        <c:majorGridlines/>
        <c:title>
          <c:tx>
            <c:rich>
              <a:bodyPr rot="-5400000" vert="horz"/>
              <a:lstStyle/>
              <a:p>
                <a:pPr>
                  <a:defRPr/>
                </a:pPr>
                <a:r>
                  <a:rPr lang="en-US"/>
                  <a:t>Cost ($)</a:t>
                </a:r>
              </a:p>
            </c:rich>
          </c:tx>
          <c:layout/>
          <c:overlay val="0"/>
        </c:title>
        <c:numFmt formatCode="General" sourceLinked="1"/>
        <c:majorTickMark val="out"/>
        <c:minorTickMark val="none"/>
        <c:tickLblPos val="nextTo"/>
        <c:crossAx val="1544755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SWG!$F$54</c:f>
              <c:strCache>
                <c:ptCount val="1"/>
                <c:pt idx="0">
                  <c:v>AzureMR</c:v>
                </c:pt>
              </c:strCache>
            </c:strRef>
          </c:tx>
          <c:invertIfNegative val="0"/>
          <c:cat>
            <c:strRef>
              <c:f>SWG!$E$55:$E$59</c:f>
              <c:strCache>
                <c:ptCount val="5"/>
                <c:pt idx="0">
                  <c:v>64 * 1024</c:v>
                </c:pt>
                <c:pt idx="1">
                  <c:v>96 * 1536</c:v>
                </c:pt>
                <c:pt idx="2">
                  <c:v>128 * 2048</c:v>
                </c:pt>
                <c:pt idx="3">
                  <c:v>160 * 2560</c:v>
                </c:pt>
                <c:pt idx="4">
                  <c:v>192 * 3072</c:v>
                </c:pt>
              </c:strCache>
            </c:strRef>
          </c:cat>
          <c:val>
            <c:numRef>
              <c:f>SWG!$F$55:$F$59</c:f>
              <c:numCache>
                <c:formatCode>General</c:formatCode>
                <c:ptCount val="5"/>
                <c:pt idx="0">
                  <c:v>8.8283071999999994</c:v>
                </c:pt>
                <c:pt idx="1">
                  <c:v>12.655417600000026</c:v>
                </c:pt>
                <c:pt idx="2">
                  <c:v>17.183756799999987</c:v>
                </c:pt>
                <c:pt idx="3">
                  <c:v>21.677914666666759</c:v>
                </c:pt>
                <c:pt idx="4">
                  <c:v>24.525401599999917</c:v>
                </c:pt>
              </c:numCache>
            </c:numRef>
          </c:val>
        </c:ser>
        <c:ser>
          <c:idx val="2"/>
          <c:order val="1"/>
          <c:tx>
            <c:strRef>
              <c:f>SWG!$H$54</c:f>
              <c:strCache>
                <c:ptCount val="1"/>
                <c:pt idx="0">
                  <c:v>Amazon EMR</c:v>
                </c:pt>
              </c:strCache>
            </c:strRef>
          </c:tx>
          <c:spPr>
            <a:solidFill>
              <a:schemeClr val="accent2">
                <a:lumMod val="75000"/>
              </a:schemeClr>
            </a:solidFill>
          </c:spPr>
          <c:invertIfNegative val="0"/>
          <c:cat>
            <c:strRef>
              <c:f>SWG!$E$55:$E$59</c:f>
              <c:strCache>
                <c:ptCount val="5"/>
                <c:pt idx="0">
                  <c:v>64 * 1024</c:v>
                </c:pt>
                <c:pt idx="1">
                  <c:v>96 * 1536</c:v>
                </c:pt>
                <c:pt idx="2">
                  <c:v>128 * 2048</c:v>
                </c:pt>
                <c:pt idx="3">
                  <c:v>160 * 2560</c:v>
                </c:pt>
                <c:pt idx="4">
                  <c:v>192 * 3072</c:v>
                </c:pt>
              </c:strCache>
            </c:strRef>
          </c:cat>
          <c:val>
            <c:numRef>
              <c:f>SWG!$H$55:$H$59</c:f>
              <c:numCache>
                <c:formatCode>General</c:formatCode>
                <c:ptCount val="5"/>
                <c:pt idx="0">
                  <c:v>8.8799296000000005</c:v>
                </c:pt>
                <c:pt idx="1">
                  <c:v>12.981365277777778</c:v>
                </c:pt>
                <c:pt idx="2">
                  <c:v>16.887888966666754</c:v>
                </c:pt>
                <c:pt idx="3">
                  <c:v>21.815976088888895</c:v>
                </c:pt>
                <c:pt idx="4">
                  <c:v>25.830348911111109</c:v>
                </c:pt>
              </c:numCache>
            </c:numRef>
          </c:val>
        </c:ser>
        <c:ser>
          <c:idx val="4"/>
          <c:order val="2"/>
          <c:tx>
            <c:strRef>
              <c:f>SWG!$J$54</c:f>
              <c:strCache>
                <c:ptCount val="1"/>
                <c:pt idx="0">
                  <c:v>Hadoop on EC2</c:v>
                </c:pt>
              </c:strCache>
            </c:strRef>
          </c:tx>
          <c:spPr>
            <a:solidFill>
              <a:srgbClr val="8D42C6"/>
            </a:solidFill>
          </c:spPr>
          <c:invertIfNegative val="0"/>
          <c:cat>
            <c:strRef>
              <c:f>SWG!$E$55:$E$59</c:f>
              <c:strCache>
                <c:ptCount val="5"/>
                <c:pt idx="0">
                  <c:v>64 * 1024</c:v>
                </c:pt>
                <c:pt idx="1">
                  <c:v>96 * 1536</c:v>
                </c:pt>
                <c:pt idx="2">
                  <c:v>128 * 2048</c:v>
                </c:pt>
                <c:pt idx="3">
                  <c:v>160 * 2560</c:v>
                </c:pt>
                <c:pt idx="4">
                  <c:v>192 * 3072</c:v>
                </c:pt>
              </c:strCache>
            </c:strRef>
          </c:cat>
          <c:val>
            <c:numRef>
              <c:f>SWG!$J$55:$J$59</c:f>
              <c:numCache>
                <c:formatCode>General</c:formatCode>
                <c:ptCount val="5"/>
                <c:pt idx="0">
                  <c:v>8.283751500000001</c:v>
                </c:pt>
                <c:pt idx="1">
                  <c:v>12.626556388888931</c:v>
                </c:pt>
                <c:pt idx="2">
                  <c:v>16.203263266666667</c:v>
                </c:pt>
                <c:pt idx="3">
                  <c:v>20.051559311111117</c:v>
                </c:pt>
                <c:pt idx="4">
                  <c:v>23.875742177777635</c:v>
                </c:pt>
              </c:numCache>
            </c:numRef>
          </c:val>
        </c:ser>
        <c:dLbls>
          <c:showLegendKey val="0"/>
          <c:showVal val="0"/>
          <c:showCatName val="0"/>
          <c:showSerName val="0"/>
          <c:showPercent val="0"/>
          <c:showBubbleSize val="0"/>
        </c:dLbls>
        <c:gapWidth val="150"/>
        <c:axId val="154537984"/>
        <c:axId val="154539904"/>
      </c:barChart>
      <c:catAx>
        <c:axId val="154537984"/>
        <c:scaling>
          <c:orientation val="minMax"/>
        </c:scaling>
        <c:delete val="0"/>
        <c:axPos val="b"/>
        <c:title>
          <c:tx>
            <c:rich>
              <a:bodyPr/>
              <a:lstStyle/>
              <a:p>
                <a:pPr>
                  <a:defRPr/>
                </a:pPr>
                <a:r>
                  <a:rPr lang="en-US"/>
                  <a:t>Num. Cores * Num. Blocks</a:t>
                </a:r>
              </a:p>
            </c:rich>
          </c:tx>
          <c:layout/>
          <c:overlay val="0"/>
        </c:title>
        <c:majorTickMark val="out"/>
        <c:minorTickMark val="none"/>
        <c:tickLblPos val="nextTo"/>
        <c:crossAx val="154539904"/>
        <c:crosses val="autoZero"/>
        <c:auto val="1"/>
        <c:lblAlgn val="ctr"/>
        <c:lblOffset val="100"/>
        <c:noMultiLvlLbl val="0"/>
      </c:catAx>
      <c:valAx>
        <c:axId val="154539904"/>
        <c:scaling>
          <c:orientation val="minMax"/>
        </c:scaling>
        <c:delete val="0"/>
        <c:axPos val="l"/>
        <c:majorGridlines/>
        <c:title>
          <c:tx>
            <c:rich>
              <a:bodyPr rot="-5400000" vert="horz"/>
              <a:lstStyle/>
              <a:p>
                <a:pPr>
                  <a:defRPr/>
                </a:pPr>
                <a:r>
                  <a:rPr lang="en-US"/>
                  <a:t>Cost ($)</a:t>
                </a:r>
              </a:p>
            </c:rich>
          </c:tx>
          <c:layout/>
          <c:overlay val="0"/>
        </c:title>
        <c:numFmt formatCode="General" sourceLinked="1"/>
        <c:majorTickMark val="out"/>
        <c:minorTickMark val="none"/>
        <c:tickLblPos val="nextTo"/>
        <c:crossAx val="1545379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40693970210467"/>
          <c:y val="4.4534776113274693E-2"/>
          <c:w val="0.76788902669492021"/>
          <c:h val="0.68185505737402996"/>
        </c:manualLayout>
      </c:layout>
      <c:lineChart>
        <c:grouping val="standard"/>
        <c:varyColors val="0"/>
        <c:ser>
          <c:idx val="0"/>
          <c:order val="0"/>
          <c:tx>
            <c:strRef>
              <c:f>Sheet1!$Q$12</c:f>
              <c:strCache>
                <c:ptCount val="1"/>
                <c:pt idx="0">
                  <c:v>EMR</c:v>
                </c:pt>
              </c:strCache>
            </c:strRef>
          </c:tx>
          <c:spPr>
            <a:ln>
              <a:solidFill>
                <a:srgbClr val="FF0000"/>
              </a:solidFill>
            </a:ln>
          </c:spPr>
          <c:marker>
            <c:symbol val="diamond"/>
            <c:size val="8"/>
            <c:spPr>
              <a:solidFill>
                <a:srgbClr val="FF0000"/>
              </a:solidFill>
              <a:ln>
                <a:solidFill>
                  <a:srgbClr val="FF0000"/>
                </a:solidFill>
              </a:ln>
            </c:spPr>
          </c:marker>
          <c:cat>
            <c:strRef>
              <c:f>Sheet1!$P$13:$P$26</c:f>
              <c:strCache>
                <c:ptCount val="14"/>
                <c:pt idx="0">
                  <c:v>Wed Day</c:v>
                </c:pt>
                <c:pt idx="1">
                  <c:v>Wed Night</c:v>
                </c:pt>
                <c:pt idx="2">
                  <c:v>Thu Day</c:v>
                </c:pt>
                <c:pt idx="3">
                  <c:v>Thu Night</c:v>
                </c:pt>
                <c:pt idx="4">
                  <c:v>Fri Day</c:v>
                </c:pt>
                <c:pt idx="5">
                  <c:v>Fri Night</c:v>
                </c:pt>
                <c:pt idx="6">
                  <c:v>Sat Day</c:v>
                </c:pt>
                <c:pt idx="7">
                  <c:v>Sat Night</c:v>
                </c:pt>
                <c:pt idx="8">
                  <c:v>Sun Day</c:v>
                </c:pt>
                <c:pt idx="9">
                  <c:v>Sun Night</c:v>
                </c:pt>
                <c:pt idx="10">
                  <c:v>Mon Day</c:v>
                </c:pt>
                <c:pt idx="11">
                  <c:v>Mon Night</c:v>
                </c:pt>
                <c:pt idx="12">
                  <c:v>Tue Day</c:v>
                </c:pt>
                <c:pt idx="13">
                  <c:v>Tue Night</c:v>
                </c:pt>
              </c:strCache>
            </c:strRef>
          </c:cat>
          <c:val>
            <c:numRef>
              <c:f>Sheet1!$Q$13:$Q$26</c:f>
              <c:numCache>
                <c:formatCode>General</c:formatCode>
                <c:ptCount val="14"/>
                <c:pt idx="0">
                  <c:v>1080.3529999999998</c:v>
                </c:pt>
                <c:pt idx="1">
                  <c:v>1120.482</c:v>
                </c:pt>
                <c:pt idx="2">
                  <c:v>1107.0719999999999</c:v>
                </c:pt>
                <c:pt idx="3">
                  <c:v>1115.58</c:v>
                </c:pt>
                <c:pt idx="4">
                  <c:v>1115.203</c:v>
                </c:pt>
                <c:pt idx="5">
                  <c:v>1113.365</c:v>
                </c:pt>
                <c:pt idx="6">
                  <c:v>1110.308</c:v>
                </c:pt>
                <c:pt idx="7">
                  <c:v>1104.9739999999999</c:v>
                </c:pt>
                <c:pt idx="8">
                  <c:v>1098.8629999999998</c:v>
                </c:pt>
                <c:pt idx="9">
                  <c:v>1081.527</c:v>
                </c:pt>
                <c:pt idx="10">
                  <c:v>1115.981</c:v>
                </c:pt>
              </c:numCache>
            </c:numRef>
          </c:val>
          <c:smooth val="0"/>
        </c:ser>
        <c:ser>
          <c:idx val="2"/>
          <c:order val="1"/>
          <c:tx>
            <c:strRef>
              <c:f>Sheet1!$S$12</c:f>
              <c:strCache>
                <c:ptCount val="1"/>
                <c:pt idx="0">
                  <c:v>Azure MR Adj.</c:v>
                </c:pt>
              </c:strCache>
            </c:strRef>
          </c:tx>
          <c:marker>
            <c:symbol val="triangle"/>
            <c:size val="8"/>
          </c:marker>
          <c:cat>
            <c:strRef>
              <c:f>Sheet1!$P$13:$P$26</c:f>
              <c:strCache>
                <c:ptCount val="14"/>
                <c:pt idx="0">
                  <c:v>Wed Day</c:v>
                </c:pt>
                <c:pt idx="1">
                  <c:v>Wed Night</c:v>
                </c:pt>
                <c:pt idx="2">
                  <c:v>Thu Day</c:v>
                </c:pt>
                <c:pt idx="3">
                  <c:v>Thu Night</c:v>
                </c:pt>
                <c:pt idx="4">
                  <c:v>Fri Day</c:v>
                </c:pt>
                <c:pt idx="5">
                  <c:v>Fri Night</c:v>
                </c:pt>
                <c:pt idx="6">
                  <c:v>Sat Day</c:v>
                </c:pt>
                <c:pt idx="7">
                  <c:v>Sat Night</c:v>
                </c:pt>
                <c:pt idx="8">
                  <c:v>Sun Day</c:v>
                </c:pt>
                <c:pt idx="9">
                  <c:v>Sun Night</c:v>
                </c:pt>
                <c:pt idx="10">
                  <c:v>Mon Day</c:v>
                </c:pt>
                <c:pt idx="11">
                  <c:v>Mon Night</c:v>
                </c:pt>
                <c:pt idx="12">
                  <c:v>Tue Day</c:v>
                </c:pt>
                <c:pt idx="13">
                  <c:v>Tue Night</c:v>
                </c:pt>
              </c:strCache>
            </c:strRef>
          </c:cat>
          <c:val>
            <c:numRef>
              <c:f>Sheet1!$S$13:$S$23</c:f>
              <c:numCache>
                <c:formatCode>General</c:formatCode>
                <c:ptCount val="11"/>
                <c:pt idx="0">
                  <c:v>1085.9888739800624</c:v>
                </c:pt>
                <c:pt idx="1">
                  <c:v>1150.8362344728398</c:v>
                </c:pt>
                <c:pt idx="2">
                  <c:v>1099.559457281917</c:v>
                </c:pt>
                <c:pt idx="3">
                  <c:v>1113.9350751864404</c:v>
                </c:pt>
                <c:pt idx="4">
                  <c:v>1128.2756306082531</c:v>
                </c:pt>
                <c:pt idx="5">
                  <c:v>1110.1371070610251</c:v>
                </c:pt>
                <c:pt idx="6">
                  <c:v>1120.9700117141451</c:v>
                </c:pt>
                <c:pt idx="7">
                  <c:v>1146.3496391873243</c:v>
                </c:pt>
                <c:pt idx="8">
                  <c:v>1127.502152240025</c:v>
                </c:pt>
                <c:pt idx="9">
                  <c:v>1138.9507540892553</c:v>
                </c:pt>
                <c:pt idx="10">
                  <c:v>1151.4876954013023</c:v>
                </c:pt>
              </c:numCache>
            </c:numRef>
          </c:val>
          <c:smooth val="0"/>
        </c:ser>
        <c:dLbls>
          <c:showLegendKey val="0"/>
          <c:showVal val="0"/>
          <c:showCatName val="0"/>
          <c:showSerName val="0"/>
          <c:showPercent val="0"/>
          <c:showBubbleSize val="0"/>
        </c:dLbls>
        <c:marker val="1"/>
        <c:smooth val="0"/>
        <c:axId val="154604288"/>
        <c:axId val="154605824"/>
      </c:lineChart>
      <c:catAx>
        <c:axId val="154604288"/>
        <c:scaling>
          <c:orientation val="minMax"/>
        </c:scaling>
        <c:delete val="0"/>
        <c:axPos val="b"/>
        <c:majorTickMark val="out"/>
        <c:minorTickMark val="none"/>
        <c:tickLblPos val="nextTo"/>
        <c:txPr>
          <a:bodyPr rot="3420000"/>
          <a:lstStyle/>
          <a:p>
            <a:pPr>
              <a:defRPr sz="1100"/>
            </a:pPr>
            <a:endParaRPr lang="en-US"/>
          </a:p>
        </c:txPr>
        <c:crossAx val="154605824"/>
        <c:crosses val="autoZero"/>
        <c:auto val="1"/>
        <c:lblAlgn val="ctr"/>
        <c:lblOffset val="100"/>
        <c:noMultiLvlLbl val="0"/>
      </c:catAx>
      <c:valAx>
        <c:axId val="154605824"/>
        <c:scaling>
          <c:orientation val="minMax"/>
          <c:min val="1000"/>
        </c:scaling>
        <c:delete val="0"/>
        <c:axPos val="l"/>
        <c:majorGridlines/>
        <c:title>
          <c:tx>
            <c:rich>
              <a:bodyPr rot="-5400000" vert="horz"/>
              <a:lstStyle/>
              <a:p>
                <a:pPr>
                  <a:defRPr/>
                </a:pPr>
                <a:r>
                  <a:rPr lang="en-US"/>
                  <a:t>Time (s)</a:t>
                </a:r>
              </a:p>
            </c:rich>
          </c:tx>
          <c:layout/>
          <c:overlay val="0"/>
        </c:title>
        <c:numFmt formatCode="General" sourceLinked="1"/>
        <c:majorTickMark val="out"/>
        <c:minorTickMark val="none"/>
        <c:tickLblPos val="nextTo"/>
        <c:txPr>
          <a:bodyPr/>
          <a:lstStyle/>
          <a:p>
            <a:pPr>
              <a:defRPr sz="700"/>
            </a:pPr>
            <a:endParaRPr lang="en-US"/>
          </a:p>
        </c:txPr>
        <c:crossAx val="154604288"/>
        <c:crosses val="autoZero"/>
        <c:crossBetween val="midCat"/>
      </c:valAx>
    </c:plotArea>
    <c:legend>
      <c:legendPos val="r"/>
      <c:layout>
        <c:manualLayout>
          <c:xMode val="edge"/>
          <c:yMode val="edge"/>
          <c:x val="0.69771222622431905"/>
          <c:y val="0.42445563183037671"/>
          <c:w val="0.3010509345660709"/>
          <c:h val="0.2866907316254938"/>
        </c:manualLayout>
      </c:layout>
      <c:overlay val="0"/>
      <c:spPr>
        <a:solidFill>
          <a:schemeClr val="bg1"/>
        </a:solidFill>
      </c:spPr>
      <c:txPr>
        <a:bodyPr/>
        <a:lstStyle/>
        <a:p>
          <a:pPr>
            <a:defRPr sz="20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dirty="0"/>
              <a:t>Total Provisioning </a:t>
            </a:r>
            <a:r>
              <a:rPr lang="en-US" dirty="0" smtClean="0"/>
              <a:t>Time </a:t>
            </a:r>
            <a:br>
              <a:rPr lang="en-US" dirty="0" smtClean="0"/>
            </a:br>
            <a:r>
              <a:rPr lang="en-US" dirty="0" smtClean="0"/>
              <a:t>minutes</a:t>
            </a:r>
            <a:endParaRPr lang="en-US" dirty="0"/>
          </a:p>
        </c:rich>
      </c:tx>
      <c:layout>
        <c:manualLayout>
          <c:xMode val="edge"/>
          <c:yMode val="edge"/>
          <c:x val="1.2812773403324579E-3"/>
          <c:y val="0"/>
        </c:manualLayout>
      </c:layout>
      <c:overlay val="0"/>
    </c:title>
    <c:autoTitleDeleted val="0"/>
    <c:plotArea>
      <c:layout>
        <c:manualLayout>
          <c:layoutTarget val="inner"/>
          <c:xMode val="edge"/>
          <c:yMode val="edge"/>
          <c:x val="6.8021981627296821E-2"/>
          <c:y val="0.18247115912836542"/>
          <c:w val="0.91392246281714751"/>
          <c:h val="0.71101385582616128"/>
        </c:manualLayout>
      </c:layout>
      <c:lineChart>
        <c:grouping val="stacked"/>
        <c:varyColors val="0"/>
        <c:ser>
          <c:idx val="1"/>
          <c:order val="0"/>
          <c:tx>
            <c:strRef>
              <c:f>Sheet1!$B$1</c:f>
              <c:strCache>
                <c:ptCount val="1"/>
                <c:pt idx="0">
                  <c:v>Time</c:v>
                </c:pt>
              </c:strCache>
            </c:strRef>
          </c:tx>
          <c:spPr>
            <a:ln w="44450"/>
          </c:spPr>
          <c:marker>
            <c:symbol val="diamond"/>
            <c:size val="15"/>
          </c:marker>
          <c:cat>
            <c:numRef>
              <c:f>Sheet1!$A$2:$A$5</c:f>
              <c:numCache>
                <c:formatCode>General</c:formatCode>
                <c:ptCount val="4"/>
                <c:pt idx="0">
                  <c:v>4</c:v>
                </c:pt>
                <c:pt idx="1">
                  <c:v>8</c:v>
                </c:pt>
                <c:pt idx="2">
                  <c:v>16</c:v>
                </c:pt>
                <c:pt idx="3">
                  <c:v>32</c:v>
                </c:pt>
              </c:numCache>
            </c:numRef>
          </c:cat>
          <c:val>
            <c:numRef>
              <c:f>Sheet1!$B$2:$B$5</c:f>
              <c:numCache>
                <c:formatCode>h:mm:ss</c:formatCode>
                <c:ptCount val="4"/>
                <c:pt idx="0">
                  <c:v>2.6388888888889852E-3</c:v>
                </c:pt>
                <c:pt idx="1">
                  <c:v>2.5347222222223201E-3</c:v>
                </c:pt>
                <c:pt idx="2">
                  <c:v>2.7083333333334553E-3</c:v>
                </c:pt>
                <c:pt idx="3">
                  <c:v>2.8124999999999908E-3</c:v>
                </c:pt>
              </c:numCache>
            </c:numRef>
          </c:val>
          <c:smooth val="0"/>
        </c:ser>
        <c:dLbls>
          <c:showLegendKey val="0"/>
          <c:showVal val="0"/>
          <c:showCatName val="0"/>
          <c:showSerName val="0"/>
          <c:showPercent val="0"/>
          <c:showBubbleSize val="0"/>
        </c:dLbls>
        <c:marker val="1"/>
        <c:smooth val="0"/>
        <c:axId val="264431872"/>
        <c:axId val="264478080"/>
      </c:lineChart>
      <c:catAx>
        <c:axId val="264431872"/>
        <c:scaling>
          <c:orientation val="minMax"/>
        </c:scaling>
        <c:delete val="0"/>
        <c:axPos val="b"/>
        <c:numFmt formatCode="General" sourceLinked="1"/>
        <c:majorTickMark val="out"/>
        <c:minorTickMark val="none"/>
        <c:tickLblPos val="nextTo"/>
        <c:spPr>
          <a:ln w="19050" cmpd="sng"/>
        </c:spPr>
        <c:txPr>
          <a:bodyPr/>
          <a:lstStyle/>
          <a:p>
            <a:pPr>
              <a:defRPr sz="1400" b="1" i="0" baseline="0"/>
            </a:pPr>
            <a:endParaRPr lang="en-US"/>
          </a:p>
        </c:txPr>
        <c:crossAx val="264478080"/>
        <c:crosses val="autoZero"/>
        <c:auto val="1"/>
        <c:lblAlgn val="ctr"/>
        <c:lblOffset val="100"/>
        <c:noMultiLvlLbl val="0"/>
      </c:catAx>
      <c:valAx>
        <c:axId val="264478080"/>
        <c:scaling>
          <c:orientation val="minMax"/>
          <c:max val="3.0000000000000135E-3"/>
          <c:min val="0"/>
        </c:scaling>
        <c:delete val="0"/>
        <c:axPos val="l"/>
        <c:majorGridlines/>
        <c:numFmt formatCode="h:mm:ss" sourceLinked="1"/>
        <c:majorTickMark val="out"/>
        <c:minorTickMark val="none"/>
        <c:tickLblPos val="nextTo"/>
        <c:crossAx val="264431872"/>
        <c:crosses val="autoZero"/>
        <c:crossBetween val="between"/>
      </c:valAx>
    </c:plotArea>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2/10/2011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extLst>
      <p:ext uri="{BB962C8B-B14F-4D97-AF65-F5344CB8AC3E}">
        <p14:creationId xmlns:p14="http://schemas.microsoft.com/office/powerpoint/2010/main" val="151388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C4 Continuous Collaborative Computational Cloud</a:t>
            </a:r>
            <a:endParaRPr lang="en-US" dirty="0"/>
          </a:p>
        </p:txBody>
      </p:sp>
      <p:sp>
        <p:nvSpPr>
          <p:cNvPr id="4" name="Slide Number Placeholder 3"/>
          <p:cNvSpPr>
            <a:spLocks noGrp="1"/>
          </p:cNvSpPr>
          <p:nvPr>
            <p:ph type="sldNum" sz="quarter" idx="10"/>
          </p:nvPr>
        </p:nvSpPr>
        <p:spPr/>
        <p:txBody>
          <a:bodyPr/>
          <a:lstStyle/>
          <a:p>
            <a:fld id="{3A903641-60CB-4076-A333-28251A8A7731}" type="slidenum">
              <a:rPr lang="en-US" smtClean="0"/>
              <a:pPr/>
              <a:t>10</a:t>
            </a:fld>
            <a:endParaRPr lang="en-US"/>
          </a:p>
        </p:txBody>
      </p:sp>
    </p:spTree>
    <p:extLst>
      <p:ext uri="{BB962C8B-B14F-4D97-AF65-F5344CB8AC3E}">
        <p14:creationId xmlns:p14="http://schemas.microsoft.com/office/powerpoint/2010/main" val="407538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903641-60CB-4076-A333-28251A8A773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rtl="0"/>
            <a:r>
              <a:rPr lang="en-US" sz="1200" baseline="0" dirty="0" smtClean="0">
                <a:latin typeface="Times New Roman"/>
              </a:rPr>
              <a:t>Instance Type	CPU Cores	Memory	Local Disk Space	Cost per hour	</a:t>
            </a:r>
            <a:endParaRPr lang="en-US" sz="1400" baseline="0" dirty="0" smtClean="0">
              <a:latin typeface="Times New Roman"/>
            </a:endParaRPr>
          </a:p>
          <a:p>
            <a:pPr marR="0" algn="l" rtl="0"/>
            <a:r>
              <a:rPr lang="en-US" sz="1200" baseline="0" dirty="0" smtClean="0">
                <a:latin typeface="Times New Roman"/>
              </a:rPr>
              <a:t>Small		1	1.7 GB	250 GB		0.12$	</a:t>
            </a:r>
            <a:endParaRPr lang="en-US" sz="1400" baseline="0" dirty="0" smtClean="0">
              <a:latin typeface="Times New Roman"/>
            </a:endParaRPr>
          </a:p>
          <a:p>
            <a:pPr marR="0" algn="l" rtl="0"/>
            <a:r>
              <a:rPr lang="nn-NO" sz="1200" baseline="0" dirty="0" smtClean="0">
                <a:latin typeface="Times New Roman"/>
              </a:rPr>
              <a:t>Medium		2	3.5 GB	500 GB		0.24$	</a:t>
            </a:r>
            <a:endParaRPr lang="nn-NO" sz="1400" baseline="0" dirty="0" smtClean="0">
              <a:latin typeface="Times New Roman"/>
            </a:endParaRPr>
          </a:p>
          <a:p>
            <a:pPr marR="0" algn="l" rtl="0"/>
            <a:r>
              <a:rPr lang="en-US" sz="1200" baseline="0" dirty="0" smtClean="0">
                <a:latin typeface="Times New Roman"/>
              </a:rPr>
              <a:t>Large		4	7 GB	1000 GB		0.48$	</a:t>
            </a:r>
            <a:endParaRPr lang="en-US" sz="1400" baseline="0" dirty="0" smtClean="0">
              <a:latin typeface="Times New Roman"/>
            </a:endParaRPr>
          </a:p>
          <a:p>
            <a:pPr marR="0" algn="l" rtl="0"/>
            <a:r>
              <a:rPr lang="en-US" sz="1200" baseline="0" dirty="0" smtClean="0">
                <a:latin typeface="Times New Roman"/>
              </a:rPr>
              <a:t>Extra Large		8	15 GB	2000 GB		0.96$	</a:t>
            </a:r>
            <a:endParaRPr lang="en-US" sz="1400" baseline="0" dirty="0" smtClean="0">
              <a:latin typeface="Times New Roman"/>
            </a:endParaRPr>
          </a:p>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extLst>
      <p:ext uri="{BB962C8B-B14F-4D97-AF65-F5344CB8AC3E}">
        <p14:creationId xmlns:p14="http://schemas.microsoft.com/office/powerpoint/2010/main" val="11611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EMR &amp; Hadoop-EC2 requires one extra node to act as the master node (included in the cost calculation)</a:t>
            </a:r>
          </a:p>
          <a:p>
            <a:endParaRPr lang="en-US" dirty="0"/>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r>
              <a:rPr lang="en-US" baseline="0" dirty="0" smtClean="0"/>
              <a:t>Note: EMR &amp; Hadoop-EC2 requires one extra node to act as the master node (included in the cost calculation)</a:t>
            </a:r>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6D197-A627-44F7-8E49-2CBE7B6DB7C6}"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DB4C3-791F-4941-B41C-463985A9EE52}" type="slidenum">
              <a:rPr lang="en-US" smtClean="0"/>
              <a:t>25</a:t>
            </a:fld>
            <a:endParaRPr lang="en-US"/>
          </a:p>
        </p:txBody>
      </p:sp>
    </p:spTree>
    <p:extLst>
      <p:ext uri="{BB962C8B-B14F-4D97-AF65-F5344CB8AC3E}">
        <p14:creationId xmlns:p14="http://schemas.microsoft.com/office/powerpoint/2010/main" val="1430353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t>27</a:t>
            </a:fld>
            <a:endParaRPr lang="en-US"/>
          </a:p>
        </p:txBody>
      </p:sp>
    </p:spTree>
    <p:extLst>
      <p:ext uri="{BB962C8B-B14F-4D97-AF65-F5344CB8AC3E}">
        <p14:creationId xmlns:p14="http://schemas.microsoft.com/office/powerpoint/2010/main" val="1866476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A75295-7445-45AC-B2C1-D5EF81815DC7}"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t>30</a:t>
            </a:fld>
            <a:endParaRPr lang="en-US"/>
          </a:p>
        </p:txBody>
      </p:sp>
    </p:spTree>
    <p:extLst>
      <p:ext uri="{BB962C8B-B14F-4D97-AF65-F5344CB8AC3E}">
        <p14:creationId xmlns:p14="http://schemas.microsoft.com/office/powerpoint/2010/main" val="591398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3884613" y="8685213"/>
            <a:ext cx="2971800" cy="457200"/>
          </a:xfrm>
          <a:prstGeom prst="rect">
            <a:avLst/>
          </a:prstGeom>
          <a:noFill/>
        </p:spPr>
        <p:txBody>
          <a:bodyPr/>
          <a:lstStyle/>
          <a:p>
            <a:fld id="{107BDE9A-98C9-4ADD-90C4-B57520988E0A}" type="slidenum">
              <a:rPr lang="en-US">
                <a:solidFill>
                  <a:prstClr val="black"/>
                </a:solidFill>
              </a:rPr>
              <a:pPr/>
              <a:t>32</a:t>
            </a:fld>
            <a:endParaRPr lang="en-US">
              <a:solidFill>
                <a:prstClr val="black"/>
              </a:solidFill>
            </a:endParaRPr>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E7238-03A3-42EA-AF91-937FDCA976AB}"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9460" name="Slide Number Placeholder 3"/>
          <p:cNvSpPr>
            <a:spLocks noGrp="1"/>
          </p:cNvSpPr>
          <p:nvPr>
            <p:ph type="sldNum" sz="quarter" idx="5"/>
          </p:nvPr>
        </p:nvSpPr>
        <p:spPr bwMode="auto">
          <a:noFill/>
          <a:ln>
            <a:miter lim="800000"/>
            <a:headEnd/>
            <a:tailEnd/>
          </a:ln>
        </p:spPr>
        <p:txBody>
          <a:bodyPr/>
          <a:lstStyle/>
          <a:p>
            <a:fld id="{2CABF3C3-A49D-1B48-ADFF-14229A22D354}" type="slidenum">
              <a:rPr lang="en-US">
                <a:solidFill>
                  <a:prstClr val="black"/>
                </a:solidFill>
              </a:rPr>
              <a:pPr/>
              <a:t>39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A8707C-0BFB-4900-B204-3D8163794FAD}"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A8707C-0BFB-4900-B204-3D8163794FAD}"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40E11-BA82-46EE-9322-3958EA9B7CA0}"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9E4BA3-631A-DD4E-9DBB-D475F5307D63}"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D4D410-59E5-3743-8C2A-FEBD4F072C83}"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D4D410-59E5-3743-8C2A-FEBD4F072C83}" type="slidenum">
              <a:rPr lang="en-US" smtClean="0">
                <a:solidFill>
                  <a:prstClr val="black"/>
                </a:solidFill>
              </a:rPr>
              <a:pPr/>
              <a:t>56</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D4D410-59E5-3743-8C2A-FEBD4F072C83}" type="slidenum">
              <a:rPr lang="en-US" smtClean="0">
                <a:solidFill>
                  <a:prstClr val="black"/>
                </a:solidFill>
              </a:rPr>
              <a:pPr/>
              <a:t>57</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fontAlgn="base">
              <a:spcBef>
                <a:spcPct val="0"/>
              </a:spcBef>
              <a:spcAft>
                <a:spcPct val="0"/>
              </a:spcAft>
            </a:pPr>
            <a:fld id="{7353CC8D-5389-4B02-B9D8-2B0D253C4F54}" type="slidenum">
              <a:rPr lang="en-US" b="1">
                <a:solidFill>
                  <a:prstClr val="black"/>
                </a:solidFill>
                <a:latin typeface="Times New Roman" pitchFamily="18" charset="0"/>
              </a:rPr>
              <a:pPr fontAlgn="base">
                <a:spcBef>
                  <a:spcPct val="0"/>
                </a:spcBef>
                <a:spcAft>
                  <a:spcPct val="0"/>
                </a:spcAft>
              </a:pPr>
              <a:t>6</a:t>
            </a:fld>
            <a:endParaRPr lang="en-US" b="1" dirty="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6" name="Picture 5" descr="futuregrid.png"/>
          <p:cNvPicPr>
            <a:picLocks noChangeAspect="1"/>
          </p:cNvPicPr>
          <p:nvPr userDrawn="1"/>
        </p:nvPicPr>
        <p:blipFill>
          <a:blip r:embed="rId2" cstate="print"/>
          <a:stretch>
            <a:fillRect/>
          </a:stretch>
        </p:blipFill>
        <p:spPr>
          <a:xfrm>
            <a:off x="7464777" y="0"/>
            <a:ext cx="1679223" cy="1143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4B5EF-3C16-8247-B600-F22774699437}" type="datetime1">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254A7-9B4C-D840-A9AA-F0272692B4D9}" type="datetime1">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85E6-44D5-1E4A-9CCE-7FD89FE0C07D}" type="datetime1">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9E271-7C45-7946-B049-E49140536B0E}" type="datetime1">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0E4CB-0A3E-C64B-80EB-2460B0DE3626}" type="datetime1">
              <a:rPr lang="en-US" smtClean="0">
                <a:solidFill>
                  <a:prstClr val="black">
                    <a:tint val="75000"/>
                  </a:prstClr>
                </a:solidFill>
              </a:rPr>
              <a:pPr/>
              <a:t>2/10/2011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39FBA-6C66-8A46-8B30-D681EC38CFD0}" type="datetime1">
              <a:rPr lang="en-US" smtClean="0">
                <a:solidFill>
                  <a:prstClr val="black">
                    <a:tint val="75000"/>
                  </a:prstClr>
                </a:solidFill>
              </a:rPr>
              <a:pPr/>
              <a:t>2/10/2011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CB6AF-3A18-1F44-A06C-03B8493C47CC}" type="datetime1">
              <a:rPr lang="en-US" smtClean="0">
                <a:solidFill>
                  <a:prstClr val="black">
                    <a:tint val="75000"/>
                  </a:prstClr>
                </a:solidFill>
              </a:rPr>
              <a:pPr/>
              <a:t>2/10/2011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B33D-AC9C-F54B-A67E-238924A4F2B5}" type="datetime1">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24CA-C5D5-1B47-84FE-C81C640BB10D}" type="datetime1">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D340F-448A-534D-84C3-EC1367A22FE7}" type="datetime1">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A34AF-CD67-B94E-B1CA-C240C6DA5BAC}" type="datetime1">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lide Number Placeholder 5"/>
          <p:cNvSpPr>
            <a:spLocks noGrp="1"/>
          </p:cNvSpPr>
          <p:nvPr userDrawn="1"/>
        </p:nvSpPr>
        <p:spPr bwMode="auto">
          <a:xfrm>
            <a:off x="152400" y="6381750"/>
            <a:ext cx="457200" cy="476250"/>
          </a:xfrm>
          <a:prstGeom prst="rect">
            <a:avLst/>
          </a:prstGeom>
          <a:noFill/>
          <a:ln w="9525">
            <a:noFill/>
            <a:miter lim="800000"/>
            <a:headEnd/>
            <a:tailEnd/>
          </a:ln>
          <a:effectLst/>
        </p:spPr>
        <p:txBody>
          <a:bodyPr anchor="b"/>
          <a:lstStyle>
            <a:defPPr>
              <a:defRPr lang="en-US"/>
            </a:defPPr>
            <a:lvl1pPr algn="r" rtl="0" eaLnBrk="1" fontAlgn="base" hangingPunct="1">
              <a:spcBef>
                <a:spcPct val="0"/>
              </a:spcBef>
              <a:spcAft>
                <a:spcPct val="0"/>
              </a:spcAft>
              <a:defRPr sz="1000" kern="1200">
                <a:solidFill>
                  <a:srgbClr val="160881"/>
                </a:solidFill>
                <a:latin typeface="+mn-lt"/>
                <a:ea typeface="+mn-ea"/>
                <a:cs typeface="+mn-cs"/>
              </a:defRPr>
            </a:lvl1pPr>
            <a:lvl2pPr marL="457200" algn="l" rtl="0" fontAlgn="base">
              <a:spcBef>
                <a:spcPct val="0"/>
              </a:spcBef>
              <a:spcAft>
                <a:spcPct val="0"/>
              </a:spcAft>
              <a:defRPr sz="1200" kern="1200">
                <a:solidFill>
                  <a:schemeClr val="tx1"/>
                </a:solidFill>
                <a:latin typeface="Times" pitchFamily="-97" charset="0"/>
                <a:ea typeface="+mn-ea"/>
                <a:cs typeface="+mn-cs"/>
              </a:defRPr>
            </a:lvl2pPr>
            <a:lvl3pPr marL="914400" algn="l" rtl="0" fontAlgn="base">
              <a:spcBef>
                <a:spcPct val="0"/>
              </a:spcBef>
              <a:spcAft>
                <a:spcPct val="0"/>
              </a:spcAft>
              <a:defRPr sz="1200" kern="1200">
                <a:solidFill>
                  <a:schemeClr val="tx1"/>
                </a:solidFill>
                <a:latin typeface="Times" pitchFamily="-97" charset="0"/>
                <a:ea typeface="+mn-ea"/>
                <a:cs typeface="+mn-cs"/>
              </a:defRPr>
            </a:lvl3pPr>
            <a:lvl4pPr marL="1371600" algn="l" rtl="0" fontAlgn="base">
              <a:spcBef>
                <a:spcPct val="0"/>
              </a:spcBef>
              <a:spcAft>
                <a:spcPct val="0"/>
              </a:spcAft>
              <a:defRPr sz="1200" kern="1200">
                <a:solidFill>
                  <a:schemeClr val="tx1"/>
                </a:solidFill>
                <a:latin typeface="Times" pitchFamily="-97" charset="0"/>
                <a:ea typeface="+mn-ea"/>
                <a:cs typeface="+mn-cs"/>
              </a:defRPr>
            </a:lvl4pPr>
            <a:lvl5pPr marL="1828800" algn="l" rtl="0" fontAlgn="base">
              <a:spcBef>
                <a:spcPct val="0"/>
              </a:spcBef>
              <a:spcAft>
                <a:spcPct val="0"/>
              </a:spcAft>
              <a:defRPr sz="1200" kern="1200">
                <a:solidFill>
                  <a:schemeClr val="tx1"/>
                </a:solidFill>
                <a:latin typeface="Times" pitchFamily="-97" charset="0"/>
                <a:ea typeface="+mn-ea"/>
                <a:cs typeface="+mn-cs"/>
              </a:defRPr>
            </a:lvl5pPr>
            <a:lvl6pPr marL="2286000" algn="l" defTabSz="914400" rtl="0" eaLnBrk="1" latinLnBrk="0" hangingPunct="1">
              <a:defRPr sz="1200" kern="1200">
                <a:solidFill>
                  <a:schemeClr val="tx1"/>
                </a:solidFill>
                <a:latin typeface="Times" pitchFamily="-97" charset="0"/>
                <a:ea typeface="+mn-ea"/>
                <a:cs typeface="+mn-cs"/>
              </a:defRPr>
            </a:lvl6pPr>
            <a:lvl7pPr marL="2743200" algn="l" defTabSz="914400" rtl="0" eaLnBrk="1" latinLnBrk="0" hangingPunct="1">
              <a:defRPr sz="1200" kern="1200">
                <a:solidFill>
                  <a:schemeClr val="tx1"/>
                </a:solidFill>
                <a:latin typeface="Times" pitchFamily="-97" charset="0"/>
                <a:ea typeface="+mn-ea"/>
                <a:cs typeface="+mn-cs"/>
              </a:defRPr>
            </a:lvl7pPr>
            <a:lvl8pPr marL="3200400" algn="l" defTabSz="914400" rtl="0" eaLnBrk="1" latinLnBrk="0" hangingPunct="1">
              <a:defRPr sz="1200" kern="1200">
                <a:solidFill>
                  <a:schemeClr val="tx1"/>
                </a:solidFill>
                <a:latin typeface="Times" pitchFamily="-97" charset="0"/>
                <a:ea typeface="+mn-ea"/>
                <a:cs typeface="+mn-cs"/>
              </a:defRPr>
            </a:lvl8pPr>
            <a:lvl9pPr marL="3657600" algn="l" defTabSz="914400" rtl="0" eaLnBrk="1" latinLnBrk="0" hangingPunct="1">
              <a:defRPr sz="1200" kern="1200">
                <a:solidFill>
                  <a:schemeClr val="tx1"/>
                </a:solidFill>
                <a:latin typeface="Times" pitchFamily="-97" charset="0"/>
                <a:ea typeface="+mn-ea"/>
                <a:cs typeface="+mn-cs"/>
              </a:defRPr>
            </a:lvl9pPr>
          </a:lstStyle>
          <a:p>
            <a:pPr>
              <a:defRPr/>
            </a:pPr>
            <a:fld id="{E92F14E2-B73D-4FC2-BAB4-B32963CACE70}" type="slidenum">
              <a:rPr lang="en-US" smtClean="0"/>
              <a:pPr>
                <a:defRPr/>
              </a:pPr>
              <a:t>‹#›</a:t>
            </a:fld>
            <a:endParaRPr lang="en-US" dirty="0"/>
          </a:p>
        </p:txBody>
      </p:sp>
      <p:sp>
        <p:nvSpPr>
          <p:cNvPr id="2" name="Vertical Title 1"/>
          <p:cNvSpPr>
            <a:spLocks noGrp="1"/>
          </p:cNvSpPr>
          <p:nvPr>
            <p:ph type="title" orient="vert"/>
          </p:nvPr>
        </p:nvSpPr>
        <p:spPr>
          <a:xfrm>
            <a:off x="6705600" y="0"/>
            <a:ext cx="21336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2484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2/10/2011</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124237704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2/10/2011</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285656169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2/10/2011</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0685444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2/10/2011</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189951404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2/10/2011</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403684203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2/10/2011</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337628278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2/10/2011</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43858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5.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hyperlink" Target="https://portal.futuregrid.org/" TargetMode="External"/><Relationship Id="rId5" Type="http://schemas.openxmlformats.org/officeDocument/2006/relationships/slideLayout" Target="../slideLayouts/slideLayout61.xml"/><Relationship Id="rId10" Type="http://schemas.openxmlformats.org/officeDocument/2006/relationships/image" Target="../media/image7.png"/><Relationship Id="rId4" Type="http://schemas.openxmlformats.org/officeDocument/2006/relationships/slideLayout" Target="../slideLayouts/slideLayout60.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5"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pic>
        <p:nvPicPr>
          <p:cNvPr id="9" name="Picture 8" descr="futuregrid.png"/>
          <p:cNvPicPr>
            <a:picLocks noChangeAspect="1"/>
          </p:cNvPicPr>
          <p:nvPr userDrawn="1"/>
        </p:nvPicPr>
        <p:blipFill>
          <a:blip r:embed="rId14"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8" y="274638"/>
            <a:ext cx="541269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5571518-69A3-3241-9B01-F4E37C186918}" type="datetime1">
              <a:rPr lang="en-US" smtClean="0">
                <a:solidFill>
                  <a:prstClr val="black">
                    <a:tint val="75000"/>
                  </a:prstClr>
                </a:solidFill>
              </a:rPr>
              <a:pPr defTabSz="457200"/>
              <a:t>2/10/2011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CD3001-8902-8A42-B70F-43024F9EDEEB}" type="slidenum">
              <a:rPr lang="en-US" smtClean="0">
                <a:solidFill>
                  <a:prstClr val="black">
                    <a:tint val="75000"/>
                  </a:prstClr>
                </a:solidFill>
              </a:rPr>
              <a:pPr defTabSz="457200"/>
              <a:t>‹#›</a:t>
            </a:fld>
            <a:endParaRPr lang="en-US">
              <a:solidFill>
                <a:prstClr val="black">
                  <a:tint val="75000"/>
                </a:prstClr>
              </a:solidFill>
            </a:endParaRPr>
          </a:p>
        </p:txBody>
      </p:sp>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pic>
        <p:nvPicPr>
          <p:cNvPr id="11" name="Picture 10" descr="futuregrid.png"/>
          <p:cNvPicPr>
            <a:picLocks noChangeAspect="1"/>
          </p:cNvPicPr>
          <p:nvPr userDrawn="1"/>
        </p:nvPicPr>
        <p:blipFill>
          <a:blip r:embed="rId13" cstate="print"/>
          <a:stretch>
            <a:fillRect/>
          </a:stretch>
        </p:blipFill>
        <p:spPr>
          <a:xfrm>
            <a:off x="7693272"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glogo-side-by-side-blocks"/>
          <p:cNvPicPr>
            <a:picLocks noChangeAspect="1" noChangeArrowheads="1"/>
          </p:cNvPicPr>
          <p:nvPr/>
        </p:nvPicPr>
        <p:blipFill>
          <a:blip r:embed="rId13" cstate="print">
            <a:lum bright="14000" contrast="-20000"/>
          </a:blip>
          <a:srcRect/>
          <a:stretch>
            <a:fillRect/>
          </a:stretch>
        </p:blipFill>
        <p:spPr bwMode="auto">
          <a:xfrm>
            <a:off x="182563" y="269875"/>
            <a:ext cx="8778875" cy="521652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04800" y="0"/>
            <a:ext cx="853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04800" y="1066800"/>
            <a:ext cx="8534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8" descr="tglogo-small"/>
          <p:cNvPicPr>
            <a:picLocks noChangeAspect="1" noChangeArrowheads="1"/>
          </p:cNvPicPr>
          <p:nvPr/>
        </p:nvPicPr>
        <p:blipFill>
          <a:blip r:embed="rId14" cstate="print"/>
          <a:srcRect/>
          <a:stretch>
            <a:fillRect/>
          </a:stretch>
        </p:blipFill>
        <p:spPr bwMode="auto">
          <a:xfrm>
            <a:off x="8353425" y="6000750"/>
            <a:ext cx="714375" cy="781050"/>
          </a:xfrm>
          <a:prstGeom prst="rect">
            <a:avLst/>
          </a:prstGeom>
          <a:noFill/>
          <a:ln w="9525">
            <a:noFill/>
            <a:miter lim="800000"/>
            <a:headEnd/>
            <a:tailEnd/>
          </a:ln>
        </p:spPr>
      </p:pic>
      <p:pic>
        <p:nvPicPr>
          <p:cNvPr id="6" name="Picture 9" descr="nsf1.gif"/>
          <p:cNvPicPr>
            <a:picLocks noChangeAspect="1"/>
          </p:cNvPicPr>
          <p:nvPr userDrawn="1"/>
        </p:nvPicPr>
        <p:blipFill>
          <a:blip r:embed="rId15" cstate="print"/>
          <a:srcRect/>
          <a:stretch>
            <a:fillRect/>
          </a:stretch>
        </p:blipFill>
        <p:spPr bwMode="auto">
          <a:xfrm>
            <a:off x="76200" y="6015775"/>
            <a:ext cx="762000" cy="766025"/>
          </a:xfrm>
          <a:prstGeom prst="rect">
            <a:avLst/>
          </a:prstGeom>
          <a:noFill/>
          <a:ln w="9525">
            <a:noFill/>
            <a:miter lim="800000"/>
            <a:headEnd/>
            <a:tailEnd/>
          </a:ln>
        </p:spPr>
      </p:pic>
      <p:sp>
        <p:nvSpPr>
          <p:cNvPr id="7" name="Slide Number Placeholder 5"/>
          <p:cNvSpPr>
            <a:spLocks noGrp="1"/>
          </p:cNvSpPr>
          <p:nvPr userDrawn="1"/>
        </p:nvSpPr>
        <p:spPr bwMode="auto">
          <a:xfrm>
            <a:off x="762000" y="6248400"/>
            <a:ext cx="457200" cy="476250"/>
          </a:xfrm>
          <a:prstGeom prst="rect">
            <a:avLst/>
          </a:prstGeom>
          <a:noFill/>
          <a:ln w="9525">
            <a:noFill/>
            <a:miter lim="800000"/>
            <a:headEnd/>
            <a:tailEnd/>
          </a:ln>
          <a:effectLst/>
        </p:spPr>
        <p:txBody>
          <a:bodyPr anchor="b"/>
          <a:lstStyle>
            <a:defPPr>
              <a:defRPr lang="en-US"/>
            </a:defPPr>
            <a:lvl1pPr algn="r" rtl="0" eaLnBrk="1" fontAlgn="base" hangingPunct="1">
              <a:spcBef>
                <a:spcPct val="0"/>
              </a:spcBef>
              <a:spcAft>
                <a:spcPct val="0"/>
              </a:spcAft>
              <a:defRPr sz="1000" kern="1200">
                <a:solidFill>
                  <a:srgbClr val="160881"/>
                </a:solidFill>
                <a:latin typeface="+mn-lt"/>
                <a:ea typeface="+mn-ea"/>
                <a:cs typeface="+mn-cs"/>
              </a:defRPr>
            </a:lvl1pPr>
            <a:lvl2pPr marL="457200" algn="l" rtl="0" fontAlgn="base">
              <a:spcBef>
                <a:spcPct val="0"/>
              </a:spcBef>
              <a:spcAft>
                <a:spcPct val="0"/>
              </a:spcAft>
              <a:defRPr sz="1200" kern="1200">
                <a:solidFill>
                  <a:schemeClr val="tx1"/>
                </a:solidFill>
                <a:latin typeface="Times" pitchFamily="-97" charset="0"/>
                <a:ea typeface="+mn-ea"/>
                <a:cs typeface="+mn-cs"/>
              </a:defRPr>
            </a:lvl2pPr>
            <a:lvl3pPr marL="914400" algn="l" rtl="0" fontAlgn="base">
              <a:spcBef>
                <a:spcPct val="0"/>
              </a:spcBef>
              <a:spcAft>
                <a:spcPct val="0"/>
              </a:spcAft>
              <a:defRPr sz="1200" kern="1200">
                <a:solidFill>
                  <a:schemeClr val="tx1"/>
                </a:solidFill>
                <a:latin typeface="Times" pitchFamily="-97" charset="0"/>
                <a:ea typeface="+mn-ea"/>
                <a:cs typeface="+mn-cs"/>
              </a:defRPr>
            </a:lvl3pPr>
            <a:lvl4pPr marL="1371600" algn="l" rtl="0" fontAlgn="base">
              <a:spcBef>
                <a:spcPct val="0"/>
              </a:spcBef>
              <a:spcAft>
                <a:spcPct val="0"/>
              </a:spcAft>
              <a:defRPr sz="1200" kern="1200">
                <a:solidFill>
                  <a:schemeClr val="tx1"/>
                </a:solidFill>
                <a:latin typeface="Times" pitchFamily="-97" charset="0"/>
                <a:ea typeface="+mn-ea"/>
                <a:cs typeface="+mn-cs"/>
              </a:defRPr>
            </a:lvl4pPr>
            <a:lvl5pPr marL="1828800" algn="l" rtl="0" fontAlgn="base">
              <a:spcBef>
                <a:spcPct val="0"/>
              </a:spcBef>
              <a:spcAft>
                <a:spcPct val="0"/>
              </a:spcAft>
              <a:defRPr sz="1200" kern="1200">
                <a:solidFill>
                  <a:schemeClr val="tx1"/>
                </a:solidFill>
                <a:latin typeface="Times" pitchFamily="-97" charset="0"/>
                <a:ea typeface="+mn-ea"/>
                <a:cs typeface="+mn-cs"/>
              </a:defRPr>
            </a:lvl5pPr>
            <a:lvl6pPr marL="2286000" algn="l" defTabSz="914400" rtl="0" eaLnBrk="1" latinLnBrk="0" hangingPunct="1">
              <a:defRPr sz="1200" kern="1200">
                <a:solidFill>
                  <a:schemeClr val="tx1"/>
                </a:solidFill>
                <a:latin typeface="Times" pitchFamily="-97" charset="0"/>
                <a:ea typeface="+mn-ea"/>
                <a:cs typeface="+mn-cs"/>
              </a:defRPr>
            </a:lvl6pPr>
            <a:lvl7pPr marL="2743200" algn="l" defTabSz="914400" rtl="0" eaLnBrk="1" latinLnBrk="0" hangingPunct="1">
              <a:defRPr sz="1200" kern="1200">
                <a:solidFill>
                  <a:schemeClr val="tx1"/>
                </a:solidFill>
                <a:latin typeface="Times" pitchFamily="-97" charset="0"/>
                <a:ea typeface="+mn-ea"/>
                <a:cs typeface="+mn-cs"/>
              </a:defRPr>
            </a:lvl7pPr>
            <a:lvl8pPr marL="3200400" algn="l" defTabSz="914400" rtl="0" eaLnBrk="1" latinLnBrk="0" hangingPunct="1">
              <a:defRPr sz="1200" kern="1200">
                <a:solidFill>
                  <a:schemeClr val="tx1"/>
                </a:solidFill>
                <a:latin typeface="Times" pitchFamily="-97" charset="0"/>
                <a:ea typeface="+mn-ea"/>
                <a:cs typeface="+mn-cs"/>
              </a:defRPr>
            </a:lvl8pPr>
            <a:lvl9pPr marL="3657600" algn="l" defTabSz="914400" rtl="0" eaLnBrk="1" latinLnBrk="0" hangingPunct="1">
              <a:defRPr sz="1200" kern="1200">
                <a:solidFill>
                  <a:schemeClr val="tx1"/>
                </a:solidFill>
                <a:latin typeface="Times" pitchFamily="-97" charset="0"/>
                <a:ea typeface="+mn-ea"/>
                <a:cs typeface="+mn-cs"/>
              </a:defRPr>
            </a:lvl9pPr>
          </a:lstStyle>
          <a:p>
            <a:pPr>
              <a:defRPr/>
            </a:pPr>
            <a:fld id="{0047CFB0-0413-428A-BDD0-5357FE696033}" type="slidenum">
              <a:rPr lang="en-US" sz="1050" smtClean="0"/>
              <a:pPr>
                <a:defRPr/>
              </a:pPr>
              <a:t>‹#›</a:t>
            </a:fld>
            <a:endParaRPr lang="en-US" sz="1050" dirty="0"/>
          </a:p>
        </p:txBody>
      </p:sp>
      <p:sp>
        <p:nvSpPr>
          <p:cNvPr id="9" name="Rectangle 8"/>
          <p:cNvSpPr/>
          <p:nvPr userDrawn="1"/>
        </p:nvSpPr>
        <p:spPr>
          <a:xfrm>
            <a:off x="2362200" y="6396335"/>
            <a:ext cx="4572000" cy="461665"/>
          </a:xfrm>
          <a:prstGeom prst="rect">
            <a:avLst/>
          </a:prstGeom>
        </p:spPr>
        <p:txBody>
          <a:bodyPr>
            <a:spAutoFit/>
          </a:bodyPr>
          <a:lstStyle/>
          <a:p>
            <a:pPr algn="ctr" eaLnBrk="0" fontAlgn="base" hangingPunct="0">
              <a:spcBef>
                <a:spcPct val="0"/>
              </a:spcBef>
              <a:spcAft>
                <a:spcPct val="0"/>
              </a:spcAft>
            </a:pPr>
            <a:r>
              <a:rPr lang="en-US" sz="1200" i="1" dirty="0" smtClean="0">
                <a:solidFill>
                  <a:srgbClr val="6B6B6B"/>
                </a:solidFill>
                <a:latin typeface="Comic Sans MS" pitchFamily="66" charset="0"/>
                <a:ea typeface="ＭＳ Ｐゴシック" pitchFamily="34" charset="-128"/>
              </a:rPr>
              <a:t>TeraGrid ‘10 </a:t>
            </a:r>
          </a:p>
          <a:p>
            <a:pPr algn="ctr" eaLnBrk="0" fontAlgn="base" hangingPunct="0">
              <a:spcBef>
                <a:spcPct val="0"/>
              </a:spcBef>
              <a:spcAft>
                <a:spcPct val="0"/>
              </a:spcAft>
            </a:pPr>
            <a:r>
              <a:rPr lang="en-US" sz="1200" i="1" dirty="0" smtClean="0">
                <a:solidFill>
                  <a:srgbClr val="6B6B6B"/>
                </a:solidFill>
                <a:latin typeface="Comic Sans MS" pitchFamily="66" charset="0"/>
                <a:ea typeface="ＭＳ Ｐゴシック" pitchFamily="34" charset="-128"/>
              </a:rPr>
              <a:t>August  2-5, 2010, Pittsburgh, PA</a:t>
            </a:r>
            <a:endParaRPr lang="en-US" sz="1200" i="1" dirty="0">
              <a:solidFill>
                <a:srgbClr val="6B6B6B"/>
              </a:solidFill>
              <a:latin typeface="Comic Sans MS" pitchFamily="66"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ctr" rtl="0" eaLnBrk="0" fontAlgn="base" hangingPunct="0">
        <a:lnSpc>
          <a:spcPct val="95000"/>
        </a:lnSpc>
        <a:spcBef>
          <a:spcPct val="0"/>
        </a:spcBef>
        <a:spcAft>
          <a:spcPct val="0"/>
        </a:spcAft>
        <a:defRPr sz="3200">
          <a:solidFill>
            <a:srgbClr val="53657A"/>
          </a:solidFill>
          <a:latin typeface="+mj-lt"/>
          <a:ea typeface="ＭＳ Ｐゴシック" pitchFamily="-97" charset="-128"/>
          <a:cs typeface="+mj-cs"/>
        </a:defRPr>
      </a:lvl1pPr>
      <a:lvl2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2pPr>
      <a:lvl3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3pPr>
      <a:lvl4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4pPr>
      <a:lvl5pPr algn="ctr" rtl="0" eaLnBrk="0" fontAlgn="base" hangingPunct="0">
        <a:lnSpc>
          <a:spcPct val="95000"/>
        </a:lnSpc>
        <a:spcBef>
          <a:spcPct val="0"/>
        </a:spcBef>
        <a:spcAft>
          <a:spcPct val="0"/>
        </a:spcAft>
        <a:defRPr sz="3200">
          <a:solidFill>
            <a:srgbClr val="53657A"/>
          </a:solidFill>
          <a:latin typeface="Verdana" pitchFamily="-97" charset="0"/>
          <a:ea typeface="ＭＳ Ｐゴシック" pitchFamily="-97" charset="-128"/>
        </a:defRPr>
      </a:lvl5pPr>
      <a:lvl6pPr marL="457200" algn="ctr" rtl="0" fontAlgn="base">
        <a:lnSpc>
          <a:spcPct val="95000"/>
        </a:lnSpc>
        <a:spcBef>
          <a:spcPct val="0"/>
        </a:spcBef>
        <a:spcAft>
          <a:spcPct val="0"/>
        </a:spcAft>
        <a:defRPr sz="3200">
          <a:solidFill>
            <a:srgbClr val="53657A"/>
          </a:solidFill>
          <a:latin typeface="Verdana" pitchFamily="-97" charset="0"/>
        </a:defRPr>
      </a:lvl6pPr>
      <a:lvl7pPr marL="914400" algn="ctr" rtl="0" fontAlgn="base">
        <a:lnSpc>
          <a:spcPct val="95000"/>
        </a:lnSpc>
        <a:spcBef>
          <a:spcPct val="0"/>
        </a:spcBef>
        <a:spcAft>
          <a:spcPct val="0"/>
        </a:spcAft>
        <a:defRPr sz="3200">
          <a:solidFill>
            <a:srgbClr val="53657A"/>
          </a:solidFill>
          <a:latin typeface="Verdana" pitchFamily="-97" charset="0"/>
        </a:defRPr>
      </a:lvl7pPr>
      <a:lvl8pPr marL="1371600" algn="ctr" rtl="0" fontAlgn="base">
        <a:lnSpc>
          <a:spcPct val="95000"/>
        </a:lnSpc>
        <a:spcBef>
          <a:spcPct val="0"/>
        </a:spcBef>
        <a:spcAft>
          <a:spcPct val="0"/>
        </a:spcAft>
        <a:defRPr sz="3200">
          <a:solidFill>
            <a:srgbClr val="53657A"/>
          </a:solidFill>
          <a:latin typeface="Verdana" pitchFamily="-97" charset="0"/>
        </a:defRPr>
      </a:lvl8pPr>
      <a:lvl9pPr marL="1828800" algn="ctr" rtl="0" fontAlgn="base">
        <a:lnSpc>
          <a:spcPct val="95000"/>
        </a:lnSpc>
        <a:spcBef>
          <a:spcPct val="0"/>
        </a:spcBef>
        <a:spcAft>
          <a:spcPct val="0"/>
        </a:spcAft>
        <a:defRPr sz="3200">
          <a:solidFill>
            <a:srgbClr val="53657A"/>
          </a:solidFill>
          <a:latin typeface="Verdana" pitchFamily="-97" charset="0"/>
        </a:defRPr>
      </a:lvl9pPr>
    </p:titleStyle>
    <p:bodyStyle>
      <a:lvl1pPr marL="225425" indent="-225425" algn="l" rtl="0" eaLnBrk="0" fontAlgn="base" hangingPunct="0">
        <a:spcBef>
          <a:spcPct val="20000"/>
        </a:spcBef>
        <a:spcAft>
          <a:spcPct val="0"/>
        </a:spcAft>
        <a:buChar char="•"/>
        <a:defRPr sz="2800">
          <a:solidFill>
            <a:srgbClr val="A34751"/>
          </a:solidFill>
          <a:latin typeface="+mn-lt"/>
          <a:ea typeface="ＭＳ Ｐゴシック" pitchFamily="-97" charset="-128"/>
          <a:cs typeface="+mn-cs"/>
        </a:defRPr>
      </a:lvl1pPr>
      <a:lvl2pPr marL="568325" indent="-228600" algn="l" rtl="0" eaLnBrk="0" fontAlgn="base" hangingPunct="0">
        <a:spcBef>
          <a:spcPct val="20000"/>
        </a:spcBef>
        <a:spcAft>
          <a:spcPct val="0"/>
        </a:spcAft>
        <a:buChar char="–"/>
        <a:defRPr sz="2400">
          <a:solidFill>
            <a:srgbClr val="4D6962"/>
          </a:solidFill>
          <a:latin typeface="+mn-lt"/>
          <a:ea typeface="ＭＳ Ｐゴシック" pitchFamily="-97" charset="-128"/>
        </a:defRPr>
      </a:lvl2pPr>
      <a:lvl3pPr marL="792163" indent="-109538" algn="l" rtl="0" eaLnBrk="0" fontAlgn="base" hangingPunct="0">
        <a:spcBef>
          <a:spcPct val="20000"/>
        </a:spcBef>
        <a:spcAft>
          <a:spcPct val="0"/>
        </a:spcAft>
        <a:buChar char="•"/>
        <a:defRPr sz="2000">
          <a:solidFill>
            <a:schemeClr val="accent2"/>
          </a:solidFill>
          <a:latin typeface="+mn-lt"/>
          <a:ea typeface="ＭＳ Ｐゴシック" pitchFamily="-97" charset="-128"/>
        </a:defRPr>
      </a:lvl3pPr>
      <a:lvl4pPr marL="1019175" indent="-112713" algn="l" rtl="0" eaLnBrk="0" fontAlgn="base" hangingPunct="0">
        <a:spcBef>
          <a:spcPct val="20000"/>
        </a:spcBef>
        <a:spcAft>
          <a:spcPct val="0"/>
        </a:spcAft>
        <a:buChar char="–"/>
        <a:defRPr>
          <a:solidFill>
            <a:schemeClr val="tx1"/>
          </a:solidFill>
          <a:latin typeface="+mn-lt"/>
          <a:ea typeface="ＭＳ Ｐゴシック" pitchFamily="-97" charset="-128"/>
        </a:defRPr>
      </a:lvl4pPr>
      <a:lvl5pPr marL="1301750" indent="-168275" algn="l" rtl="0" eaLnBrk="0" fontAlgn="base" hangingPunct="0">
        <a:spcBef>
          <a:spcPct val="20000"/>
        </a:spcBef>
        <a:spcAft>
          <a:spcPct val="0"/>
        </a:spcAft>
        <a:buChar char="»"/>
        <a:defRPr>
          <a:solidFill>
            <a:schemeClr val="tx1"/>
          </a:solidFill>
          <a:latin typeface="+mn-lt"/>
          <a:ea typeface="ＭＳ Ｐゴシック" pitchFamily="-97" charset="-128"/>
        </a:defRPr>
      </a:lvl5pPr>
      <a:lvl6pPr marL="1758950" indent="-168275" algn="l" rtl="0" fontAlgn="base">
        <a:spcBef>
          <a:spcPct val="20000"/>
        </a:spcBef>
        <a:spcAft>
          <a:spcPct val="0"/>
        </a:spcAft>
        <a:buChar char="»"/>
        <a:defRPr>
          <a:solidFill>
            <a:schemeClr val="tx1"/>
          </a:solidFill>
          <a:latin typeface="+mn-lt"/>
          <a:ea typeface="ＭＳ Ｐゴシック" pitchFamily="-97" charset="-128"/>
        </a:defRPr>
      </a:lvl6pPr>
      <a:lvl7pPr marL="2216150" indent="-168275" algn="l" rtl="0" fontAlgn="base">
        <a:spcBef>
          <a:spcPct val="20000"/>
        </a:spcBef>
        <a:spcAft>
          <a:spcPct val="0"/>
        </a:spcAft>
        <a:buChar char="»"/>
        <a:defRPr>
          <a:solidFill>
            <a:schemeClr val="tx1"/>
          </a:solidFill>
          <a:latin typeface="+mn-lt"/>
          <a:ea typeface="ＭＳ Ｐゴシック" pitchFamily="-97" charset="-128"/>
        </a:defRPr>
      </a:lvl7pPr>
      <a:lvl8pPr marL="2673350" indent="-168275" algn="l" rtl="0" fontAlgn="base">
        <a:spcBef>
          <a:spcPct val="20000"/>
        </a:spcBef>
        <a:spcAft>
          <a:spcPct val="0"/>
        </a:spcAft>
        <a:buChar char="»"/>
        <a:defRPr>
          <a:solidFill>
            <a:schemeClr val="tx1"/>
          </a:solidFill>
          <a:latin typeface="+mn-lt"/>
          <a:ea typeface="ＭＳ Ｐゴシック" pitchFamily="-97" charset="-128"/>
        </a:defRPr>
      </a:lvl8pPr>
      <a:lvl9pPr marL="3130550" indent="-168275" algn="l" rtl="0" fontAlgn="base">
        <a:spcBef>
          <a:spcPct val="20000"/>
        </a:spcBef>
        <a:spcAft>
          <a:spcPct val="0"/>
        </a:spcAft>
        <a:buChar char="»"/>
        <a:defRPr>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2/10/2011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8" name="Picture 7" descr="futuregrid.png"/>
          <p:cNvPicPr>
            <a:picLocks noChangeAspect="1"/>
          </p:cNvPicPr>
          <p:nvPr userDrawn="1"/>
        </p:nvPicPr>
        <p:blipFill>
          <a:blip r:embed="rId13" cstate="print"/>
          <a:stretch>
            <a:fillRect/>
          </a:stretch>
        </p:blipFill>
        <p:spPr>
          <a:xfrm>
            <a:off x="7464777" y="0"/>
            <a:ext cx="1679223" cy="1143000"/>
          </a:xfrm>
          <a:prstGeom prst="rect">
            <a:avLst/>
          </a:prstGeom>
        </p:spPr>
      </p:pic>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2/10/2011</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userDrawn="1"/>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userDrawn="1"/>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89643789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58.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32.xml"/><Relationship Id="rId1" Type="http://schemas.openxmlformats.org/officeDocument/2006/relationships/slideLayout" Target="../slideLayouts/slideLayout36.xml"/><Relationship Id="rId4" Type="http://schemas.openxmlformats.org/officeDocument/2006/relationships/image" Target="../media/image6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5.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6.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58.xml"/><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58.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18" Type="http://schemas.openxmlformats.org/officeDocument/2006/relationships/image" Target="../media/image89.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 Type="http://schemas.openxmlformats.org/officeDocument/2006/relationships/notesSlide" Target="../notesSlides/notesSlide50.xml"/><Relationship Id="rId16" Type="http://schemas.openxmlformats.org/officeDocument/2006/relationships/image" Target="../media/image87.png"/><Relationship Id="rId20" Type="http://schemas.openxmlformats.org/officeDocument/2006/relationships/image" Target="../media/image91.png"/><Relationship Id="rId1" Type="http://schemas.openxmlformats.org/officeDocument/2006/relationships/slideLayout" Target="../slideLayouts/slideLayout57.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png"/><Relationship Id="rId19" Type="http://schemas.openxmlformats.org/officeDocument/2006/relationships/image" Target="../media/image90.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3.xml"/><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6.xml"/><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e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notesSlide" Target="../notesSlides/notesSlide8.xml"/><Relationship Id="rId16" Type="http://schemas.openxmlformats.org/officeDocument/2006/relationships/image" Target="../media/image31.jpeg"/><Relationship Id="rId20" Type="http://schemas.openxmlformats.org/officeDocument/2006/relationships/image" Target="../media/image35.png"/><Relationship Id="rId1" Type="http://schemas.openxmlformats.org/officeDocument/2006/relationships/slideLayout" Target="../slideLayouts/slideLayout47.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image" Target="../media/image19.wmf"/><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0"/>
            <a:ext cx="6096000" cy="1470025"/>
          </a:xfrm>
        </p:spPr>
        <p:txBody>
          <a:bodyPr>
            <a:noAutofit/>
          </a:bodyPr>
          <a:lstStyle/>
          <a:p>
            <a:r>
              <a:rPr lang="en-US" sz="4000" b="1" dirty="0"/>
              <a:t>Clouds, Grids, Clusters and FutureGrid</a:t>
            </a:r>
            <a:endParaRPr lang="en-US" sz="4000" b="1" dirty="0"/>
          </a:p>
        </p:txBody>
      </p:sp>
      <p:sp>
        <p:nvSpPr>
          <p:cNvPr id="3" name="Subtitle 2"/>
          <p:cNvSpPr>
            <a:spLocks noGrp="1"/>
          </p:cNvSpPr>
          <p:nvPr>
            <p:ph type="subTitle" idx="1"/>
          </p:nvPr>
        </p:nvSpPr>
        <p:spPr>
          <a:xfrm>
            <a:off x="0" y="2286000"/>
            <a:ext cx="9144000" cy="1371600"/>
          </a:xfrm>
        </p:spPr>
        <p:txBody>
          <a:bodyPr>
            <a:noAutofit/>
          </a:bodyPr>
          <a:lstStyle/>
          <a:p>
            <a:r>
              <a:rPr lang="en-US" sz="2400" b="1" dirty="0" smtClean="0"/>
              <a:t>IUPUI Computer Science</a:t>
            </a:r>
            <a:endParaRPr lang="en-US" sz="2400" b="1" dirty="0" smtClean="0"/>
          </a:p>
          <a:p>
            <a:r>
              <a:rPr lang="en-US" sz="2400" b="1" dirty="0" smtClean="0"/>
              <a:t>February 11 2011</a:t>
            </a:r>
            <a:endParaRPr lang="it-IT" sz="2400" b="1" dirty="0" smtClean="0"/>
          </a:p>
        </p:txBody>
      </p:sp>
      <p:sp>
        <p:nvSpPr>
          <p:cNvPr id="5" name="Subtitle 2"/>
          <p:cNvSpPr txBox="1">
            <a:spLocks/>
          </p:cNvSpPr>
          <p:nvPr/>
        </p:nvSpPr>
        <p:spPr>
          <a:xfrm>
            <a:off x="0" y="36576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smtClean="0">
              <a:solidFill>
                <a:prstClr val="black"/>
              </a:solidFill>
            </a:endParaRP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838200"/>
          </a:xfrm>
        </p:spPr>
        <p:txBody>
          <a:bodyPr>
            <a:normAutofit fontScale="90000"/>
          </a:bodyPr>
          <a:lstStyle/>
          <a:p>
            <a:r>
              <a:rPr lang="en-US" sz="3200" b="1" dirty="0" smtClean="0"/>
              <a:t>C4 = Continuous Collaborative </a:t>
            </a:r>
            <a:br>
              <a:rPr lang="en-US" sz="3200" b="1" dirty="0" smtClean="0"/>
            </a:br>
            <a:r>
              <a:rPr lang="en-US" sz="3200" b="1" dirty="0" smtClean="0"/>
              <a:t>Computational Cloud</a:t>
            </a:r>
            <a:endParaRPr lang="en-US" sz="3200" b="1" dirty="0"/>
          </a:p>
        </p:txBody>
      </p:sp>
      <p:sp>
        <p:nvSpPr>
          <p:cNvPr id="3" name="TextBox 2"/>
          <p:cNvSpPr txBox="1"/>
          <p:nvPr/>
        </p:nvSpPr>
        <p:spPr>
          <a:xfrm>
            <a:off x="228600" y="1543883"/>
            <a:ext cx="3962400" cy="5201424"/>
          </a:xfrm>
          <a:prstGeom prst="rect">
            <a:avLst/>
          </a:prstGeom>
          <a:noFill/>
        </p:spPr>
        <p:txBody>
          <a:bodyPr wrap="square" rtlCol="0">
            <a:spAutoFit/>
          </a:bodyPr>
          <a:lstStyle/>
          <a:p>
            <a:pPr algn="ctr"/>
            <a:r>
              <a:rPr lang="en-US" sz="1600" b="1" dirty="0" smtClean="0"/>
              <a:t>C4 EMERGING VISION</a:t>
            </a:r>
          </a:p>
          <a:p>
            <a:endParaRPr lang="en-US" sz="1400" dirty="0" smtClean="0"/>
          </a:p>
          <a:p>
            <a:r>
              <a:rPr lang="en-US" dirty="0" smtClean="0"/>
              <a:t>While the internet has changed the way we communicate and get entertainment, we need to empower the next generation of engineers and scientists with technology that enables interdisciplinary collaboration for lifelong learning.</a:t>
            </a:r>
          </a:p>
          <a:p>
            <a:endParaRPr lang="en-US" dirty="0"/>
          </a:p>
          <a:p>
            <a:r>
              <a:rPr lang="en-US" dirty="0" smtClean="0"/>
              <a:t>Today, the cloud is a set of services that people intently have to </a:t>
            </a:r>
            <a:r>
              <a:rPr lang="en-US" b="1" dirty="0" smtClean="0"/>
              <a:t>access</a:t>
            </a:r>
            <a:r>
              <a:rPr lang="en-US" dirty="0" smtClean="0"/>
              <a:t> (from laptops, desktops, </a:t>
            </a:r>
            <a:r>
              <a:rPr lang="en-US" dirty="0" err="1" smtClean="0"/>
              <a:t>etc</a:t>
            </a:r>
            <a:r>
              <a:rPr lang="en-US" dirty="0" smtClean="0"/>
              <a:t>). In 2020 the C4 will be part of our lives, as a larger, pervasive, continuous experience. The measure of success will be how “invisible” it becomes.</a:t>
            </a:r>
          </a:p>
          <a:p>
            <a:endParaRPr lang="en-US" sz="1400" dirty="0" smtClean="0"/>
          </a:p>
          <a:p>
            <a:endParaRPr lang="en-US" dirty="0"/>
          </a:p>
        </p:txBody>
      </p:sp>
      <p:sp>
        <p:nvSpPr>
          <p:cNvPr id="4" name="TextBox 3"/>
          <p:cNvSpPr txBox="1"/>
          <p:nvPr/>
        </p:nvSpPr>
        <p:spPr>
          <a:xfrm>
            <a:off x="4572000" y="1066800"/>
            <a:ext cx="4252732" cy="338554"/>
          </a:xfrm>
          <a:prstGeom prst="rect">
            <a:avLst/>
          </a:prstGeom>
          <a:noFill/>
        </p:spPr>
        <p:txBody>
          <a:bodyPr wrap="square" rtlCol="0">
            <a:spAutoFit/>
          </a:bodyPr>
          <a:lstStyle/>
          <a:p>
            <a:pPr algn="ctr"/>
            <a:r>
              <a:rPr lang="en-US" sz="1600" b="1" dirty="0" smtClean="0"/>
              <a:t>C4 Education Vision</a:t>
            </a:r>
            <a:endParaRPr lang="en-US" sz="1600" b="1" dirty="0"/>
          </a:p>
        </p:txBody>
      </p:sp>
      <p:sp>
        <p:nvSpPr>
          <p:cNvPr id="5" name="TextBox 4"/>
          <p:cNvSpPr txBox="1"/>
          <p:nvPr/>
        </p:nvSpPr>
        <p:spPr>
          <a:xfrm>
            <a:off x="4572000" y="1333452"/>
            <a:ext cx="4381500" cy="3416320"/>
          </a:xfrm>
          <a:prstGeom prst="rect">
            <a:avLst/>
          </a:prstGeom>
          <a:noFill/>
        </p:spPr>
        <p:txBody>
          <a:bodyPr wrap="square" rtlCol="0">
            <a:spAutoFit/>
          </a:bodyPr>
          <a:lstStyle/>
          <a:p>
            <a:r>
              <a:rPr lang="en-US" i="1" dirty="0"/>
              <a:t>C4 Education will </a:t>
            </a:r>
            <a:r>
              <a:rPr lang="en-US" i="1" dirty="0" smtClean="0"/>
              <a:t>exploit</a:t>
            </a:r>
            <a:r>
              <a:rPr lang="en-US" dirty="0" smtClean="0"/>
              <a:t> advanced means </a:t>
            </a:r>
            <a:r>
              <a:rPr lang="en-US" dirty="0"/>
              <a:t>of </a:t>
            </a:r>
            <a:r>
              <a:rPr lang="en-US" dirty="0" smtClean="0"/>
              <a:t>communication, for example, “</a:t>
            </a:r>
            <a:r>
              <a:rPr lang="en-US" dirty="0" err="1" smtClean="0"/>
              <a:t>Tabatars</a:t>
            </a:r>
            <a:r>
              <a:rPr lang="en-US" dirty="0" smtClean="0"/>
              <a:t>” conference tables , </a:t>
            </a:r>
            <a:r>
              <a:rPr lang="en-US" dirty="0"/>
              <a:t>with real-time language translation, </a:t>
            </a:r>
            <a:r>
              <a:rPr lang="en-US" dirty="0" smtClean="0"/>
              <a:t>contextual awareness of speakers, in terms of the area of knowledge and level of expertise of participants to ensure correct semantic translation, and to ensure that people </a:t>
            </a:r>
            <a:r>
              <a:rPr lang="en-US" dirty="0"/>
              <a:t>with </a:t>
            </a:r>
            <a:r>
              <a:rPr lang="en-US" dirty="0" smtClean="0"/>
              <a:t>disabilities can participate.</a:t>
            </a:r>
          </a:p>
          <a:p>
            <a:r>
              <a:rPr lang="en-US" dirty="0" smtClean="0"/>
              <a:t> </a:t>
            </a:r>
          </a:p>
          <a:p>
            <a:endParaRPr lang="en-US" dirty="0"/>
          </a:p>
          <a:p>
            <a:endParaRPr lang="en-US" dirty="0"/>
          </a:p>
        </p:txBody>
      </p:sp>
      <p:sp>
        <p:nvSpPr>
          <p:cNvPr id="8" name="Rectangle 7"/>
          <p:cNvSpPr/>
          <p:nvPr/>
        </p:nvSpPr>
        <p:spPr>
          <a:xfrm>
            <a:off x="142754" y="1524000"/>
            <a:ext cx="4267200" cy="46481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52709" y="1112040"/>
            <a:ext cx="4495800" cy="285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58496" y="3962400"/>
            <a:ext cx="44958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4343400"/>
            <a:ext cx="4572000" cy="1754326"/>
          </a:xfrm>
          <a:prstGeom prst="rect">
            <a:avLst/>
          </a:prstGeom>
        </p:spPr>
        <p:txBody>
          <a:bodyPr wrap="square">
            <a:spAutoFit/>
          </a:bodyPr>
          <a:lstStyle/>
          <a:p>
            <a:r>
              <a:rPr lang="en-US" dirty="0" smtClean="0"/>
              <a:t>While we are no prophets and we can’t anticipate what exactly will work, we </a:t>
            </a:r>
            <a:r>
              <a:rPr lang="en-US" dirty="0"/>
              <a:t>expect to have high bandwidth and ubiquitous connectivity for everyone everywhere, even in rural areas (using power-efficient micro data centers the size of shoe boxes</a:t>
            </a:r>
            <a:r>
              <a:rPr lang="en-US" dirty="0" smtClean="0"/>
              <a:t>)</a:t>
            </a:r>
            <a:endParaRPr lang="en-US" dirty="0"/>
          </a:p>
        </p:txBody>
      </p:sp>
      <p:sp>
        <p:nvSpPr>
          <p:cNvPr id="12" name="Rectangle 11"/>
          <p:cNvSpPr/>
          <p:nvPr/>
        </p:nvSpPr>
        <p:spPr>
          <a:xfrm>
            <a:off x="5486400" y="4038600"/>
            <a:ext cx="1856598" cy="369332"/>
          </a:xfrm>
          <a:prstGeom prst="rect">
            <a:avLst/>
          </a:prstGeom>
        </p:spPr>
        <p:txBody>
          <a:bodyPr wrap="none">
            <a:spAutoFit/>
          </a:bodyPr>
          <a:lstStyle/>
          <a:p>
            <a:pPr algn="ctr"/>
            <a:r>
              <a:rPr lang="en-US" b="1" dirty="0"/>
              <a:t>C4 </a:t>
            </a:r>
            <a:r>
              <a:rPr lang="en-US" b="1" dirty="0" smtClean="0"/>
              <a:t>Society Vision </a:t>
            </a:r>
            <a:endParaRPr lang="en-US" b="1" dirty="0"/>
          </a:p>
        </p:txBody>
      </p:sp>
    </p:spTree>
    <p:extLst>
      <p:ext uri="{BB962C8B-B14F-4D97-AF65-F5344CB8AC3E}">
        <p14:creationId xmlns:p14="http://schemas.microsoft.com/office/powerpoint/2010/main" val="4162980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1981200" y="1447800"/>
            <a:ext cx="2819400" cy="2743200"/>
            <a:chOff x="1981200" y="1447800"/>
            <a:chExt cx="2819400" cy="2743200"/>
          </a:xfrm>
        </p:grpSpPr>
        <p:sp>
          <p:nvSpPr>
            <p:cNvPr id="4" name="Donut 3"/>
            <p:cNvSpPr/>
            <p:nvPr/>
          </p:nvSpPr>
          <p:spPr>
            <a:xfrm>
              <a:off x="1981200" y="1447800"/>
              <a:ext cx="2743200" cy="2743200"/>
            </a:xfrm>
            <a:prstGeom prst="donut">
              <a:avLst>
                <a:gd name="adj" fmla="val 195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a:t>
              </a:r>
              <a:r>
                <a:rPr lang="en-US" baseline="30000" dirty="0" smtClean="0">
                  <a:solidFill>
                    <a:srgbClr val="FF0000"/>
                  </a:solidFill>
                </a:rPr>
                <a:t>4</a:t>
              </a:r>
            </a:p>
            <a:p>
              <a:pPr algn="ctr"/>
              <a:r>
                <a:rPr lang="en-US" b="1" dirty="0" smtClean="0">
                  <a:solidFill>
                    <a:schemeClr val="tx1"/>
                  </a:solidFill>
                </a:rPr>
                <a:t>Continuous</a:t>
              </a:r>
            </a:p>
            <a:p>
              <a:pPr algn="ctr"/>
              <a:r>
                <a:rPr lang="en-US" b="1" dirty="0" smtClean="0">
                  <a:solidFill>
                    <a:schemeClr val="tx1"/>
                  </a:solidFill>
                </a:rPr>
                <a:t>Collaborative</a:t>
              </a:r>
            </a:p>
            <a:p>
              <a:pPr algn="ctr"/>
              <a:r>
                <a:rPr lang="en-US" b="1" dirty="0" smtClean="0">
                  <a:solidFill>
                    <a:schemeClr val="tx1"/>
                  </a:solidFill>
                </a:rPr>
                <a:t>Computational</a:t>
              </a:r>
            </a:p>
            <a:p>
              <a:pPr algn="ctr"/>
              <a:r>
                <a:rPr lang="en-US" b="1" dirty="0" smtClean="0">
                  <a:solidFill>
                    <a:schemeClr val="tx1"/>
                  </a:solidFill>
                </a:rPr>
                <a:t>Cloud</a:t>
              </a:r>
              <a:endParaRPr lang="en-US" b="1" dirty="0">
                <a:solidFill>
                  <a:schemeClr val="tx1"/>
                </a:solidFill>
              </a:endParaRPr>
            </a:p>
          </p:txBody>
        </p:sp>
        <p:sp>
          <p:nvSpPr>
            <p:cNvPr id="7" name="TextBox 6"/>
            <p:cNvSpPr txBox="1"/>
            <p:nvPr/>
          </p:nvSpPr>
          <p:spPr>
            <a:xfrm>
              <a:off x="3200400" y="1524000"/>
              <a:ext cx="386644" cy="369332"/>
            </a:xfrm>
            <a:prstGeom prst="rect">
              <a:avLst/>
            </a:prstGeom>
            <a:noFill/>
          </p:spPr>
          <p:txBody>
            <a:bodyPr wrap="none" rtlCol="0">
              <a:spAutoFit/>
            </a:bodyPr>
            <a:lstStyle/>
            <a:p>
              <a:r>
                <a:rPr lang="en-US" b="1" dirty="0" smtClean="0"/>
                <a:t>C</a:t>
              </a:r>
              <a:r>
                <a:rPr lang="en-US" b="1" baseline="30000" dirty="0" smtClean="0"/>
                <a:t>4</a:t>
              </a:r>
            </a:p>
          </p:txBody>
        </p:sp>
        <p:sp>
          <p:nvSpPr>
            <p:cNvPr id="8" name="TextBox 7"/>
            <p:cNvSpPr txBox="1"/>
            <p:nvPr/>
          </p:nvSpPr>
          <p:spPr>
            <a:xfrm>
              <a:off x="3581400" y="1611868"/>
              <a:ext cx="228600" cy="369332"/>
            </a:xfrm>
            <a:prstGeom prst="rect">
              <a:avLst/>
            </a:prstGeom>
            <a:noFill/>
          </p:spPr>
          <p:txBody>
            <a:bodyPr wrap="square" rtlCol="0">
              <a:spAutoFit/>
            </a:bodyPr>
            <a:lstStyle/>
            <a:p>
              <a:r>
                <a:rPr lang="en-US" b="1" dirty="0" smtClean="0"/>
                <a:t>I</a:t>
              </a:r>
              <a:endParaRPr lang="en-US" b="1" baseline="30000" dirty="0" smtClean="0"/>
            </a:p>
          </p:txBody>
        </p:sp>
        <p:sp>
          <p:nvSpPr>
            <p:cNvPr id="9" name="TextBox 8"/>
            <p:cNvSpPr txBox="1"/>
            <p:nvPr/>
          </p:nvSpPr>
          <p:spPr>
            <a:xfrm>
              <a:off x="3733800" y="1701800"/>
              <a:ext cx="304800" cy="369332"/>
            </a:xfrm>
            <a:prstGeom prst="rect">
              <a:avLst/>
            </a:prstGeom>
            <a:noFill/>
          </p:spPr>
          <p:txBody>
            <a:bodyPr wrap="square" rtlCol="0">
              <a:spAutoFit/>
            </a:bodyPr>
            <a:lstStyle/>
            <a:p>
              <a:r>
                <a:rPr lang="en-US" b="1" dirty="0" smtClean="0"/>
                <a:t>N</a:t>
              </a:r>
            </a:p>
          </p:txBody>
        </p:sp>
        <p:sp>
          <p:nvSpPr>
            <p:cNvPr id="10" name="TextBox 9"/>
            <p:cNvSpPr txBox="1"/>
            <p:nvPr/>
          </p:nvSpPr>
          <p:spPr>
            <a:xfrm>
              <a:off x="3962400" y="1879600"/>
              <a:ext cx="304800" cy="369332"/>
            </a:xfrm>
            <a:prstGeom prst="rect">
              <a:avLst/>
            </a:prstGeom>
            <a:noFill/>
          </p:spPr>
          <p:txBody>
            <a:bodyPr wrap="square" rtlCol="0">
              <a:spAutoFit/>
            </a:bodyPr>
            <a:lstStyle/>
            <a:p>
              <a:r>
                <a:rPr lang="en-US" b="1" dirty="0" smtClean="0"/>
                <a:t>T</a:t>
              </a:r>
            </a:p>
          </p:txBody>
        </p:sp>
        <p:sp>
          <p:nvSpPr>
            <p:cNvPr id="11" name="TextBox 10"/>
            <p:cNvSpPr txBox="1"/>
            <p:nvPr/>
          </p:nvSpPr>
          <p:spPr>
            <a:xfrm>
              <a:off x="4114800" y="1981200"/>
              <a:ext cx="304800" cy="369332"/>
            </a:xfrm>
            <a:prstGeom prst="rect">
              <a:avLst/>
            </a:prstGeom>
            <a:noFill/>
          </p:spPr>
          <p:txBody>
            <a:bodyPr wrap="square" rtlCol="0">
              <a:spAutoFit/>
            </a:bodyPr>
            <a:lstStyle/>
            <a:p>
              <a:r>
                <a:rPr lang="en-US" b="1" dirty="0" smtClean="0"/>
                <a:t>E</a:t>
              </a:r>
            </a:p>
          </p:txBody>
        </p:sp>
        <p:sp>
          <p:nvSpPr>
            <p:cNvPr id="12" name="TextBox 11"/>
            <p:cNvSpPr txBox="1"/>
            <p:nvPr/>
          </p:nvSpPr>
          <p:spPr>
            <a:xfrm>
              <a:off x="4267200" y="2209800"/>
              <a:ext cx="304800" cy="369332"/>
            </a:xfrm>
            <a:prstGeom prst="rect">
              <a:avLst/>
            </a:prstGeom>
            <a:noFill/>
          </p:spPr>
          <p:txBody>
            <a:bodyPr wrap="square" rtlCol="0">
              <a:spAutoFit/>
            </a:bodyPr>
            <a:lstStyle/>
            <a:p>
              <a:r>
                <a:rPr lang="en-US" b="1" dirty="0" smtClean="0"/>
                <a:t>L</a:t>
              </a:r>
            </a:p>
          </p:txBody>
        </p:sp>
        <p:sp>
          <p:nvSpPr>
            <p:cNvPr id="13" name="TextBox 12"/>
            <p:cNvSpPr txBox="1"/>
            <p:nvPr/>
          </p:nvSpPr>
          <p:spPr>
            <a:xfrm>
              <a:off x="4495800" y="2602468"/>
              <a:ext cx="304800" cy="369332"/>
            </a:xfrm>
            <a:prstGeom prst="rect">
              <a:avLst/>
            </a:prstGeom>
            <a:noFill/>
          </p:spPr>
          <p:txBody>
            <a:bodyPr wrap="square" rtlCol="0">
              <a:spAutoFit/>
            </a:bodyPr>
            <a:lstStyle/>
            <a:p>
              <a:r>
                <a:rPr lang="en-US" b="1" dirty="0" smtClean="0"/>
                <a:t>I</a:t>
              </a:r>
            </a:p>
          </p:txBody>
        </p:sp>
        <p:sp>
          <p:nvSpPr>
            <p:cNvPr id="14" name="TextBox 13"/>
            <p:cNvSpPr txBox="1"/>
            <p:nvPr/>
          </p:nvSpPr>
          <p:spPr>
            <a:xfrm>
              <a:off x="4267200" y="2819400"/>
              <a:ext cx="304800" cy="369332"/>
            </a:xfrm>
            <a:prstGeom prst="rect">
              <a:avLst/>
            </a:prstGeom>
            <a:noFill/>
          </p:spPr>
          <p:txBody>
            <a:bodyPr wrap="square" rtlCol="0">
              <a:spAutoFit/>
            </a:bodyPr>
            <a:lstStyle/>
            <a:p>
              <a:r>
                <a:rPr lang="en-US" b="1" dirty="0" smtClean="0"/>
                <a:t>G</a:t>
              </a:r>
            </a:p>
          </p:txBody>
        </p:sp>
        <p:sp>
          <p:nvSpPr>
            <p:cNvPr id="15" name="TextBox 14"/>
            <p:cNvSpPr txBox="1"/>
            <p:nvPr/>
          </p:nvSpPr>
          <p:spPr>
            <a:xfrm>
              <a:off x="4419600" y="2362200"/>
              <a:ext cx="304800" cy="369332"/>
            </a:xfrm>
            <a:prstGeom prst="rect">
              <a:avLst/>
            </a:prstGeom>
            <a:noFill/>
          </p:spPr>
          <p:txBody>
            <a:bodyPr wrap="square" rtlCol="0">
              <a:spAutoFit/>
            </a:bodyPr>
            <a:lstStyle/>
            <a:p>
              <a:r>
                <a:rPr lang="en-US" b="1" dirty="0" smtClean="0"/>
                <a:t>L</a:t>
              </a:r>
            </a:p>
          </p:txBody>
        </p:sp>
        <p:sp>
          <p:nvSpPr>
            <p:cNvPr id="16" name="TextBox 15"/>
            <p:cNvSpPr txBox="1"/>
            <p:nvPr/>
          </p:nvSpPr>
          <p:spPr>
            <a:xfrm>
              <a:off x="4191000" y="3048000"/>
              <a:ext cx="304800" cy="369332"/>
            </a:xfrm>
            <a:prstGeom prst="rect">
              <a:avLst/>
            </a:prstGeom>
            <a:noFill/>
          </p:spPr>
          <p:txBody>
            <a:bodyPr wrap="square" rtlCol="0">
              <a:spAutoFit/>
            </a:bodyPr>
            <a:lstStyle/>
            <a:p>
              <a:r>
                <a:rPr lang="en-US" b="1" dirty="0" smtClean="0"/>
                <a:t>E</a:t>
              </a:r>
            </a:p>
          </p:txBody>
        </p:sp>
        <p:sp>
          <p:nvSpPr>
            <p:cNvPr id="17" name="TextBox 16"/>
            <p:cNvSpPr txBox="1"/>
            <p:nvPr/>
          </p:nvSpPr>
          <p:spPr>
            <a:xfrm>
              <a:off x="4038600" y="3276600"/>
              <a:ext cx="304800" cy="369332"/>
            </a:xfrm>
            <a:prstGeom prst="rect">
              <a:avLst/>
            </a:prstGeom>
            <a:noFill/>
          </p:spPr>
          <p:txBody>
            <a:bodyPr wrap="square" rtlCol="0">
              <a:spAutoFit/>
            </a:bodyPr>
            <a:lstStyle/>
            <a:p>
              <a:r>
                <a:rPr lang="en-US" b="1" dirty="0" smtClean="0"/>
                <a:t>N</a:t>
              </a:r>
            </a:p>
          </p:txBody>
        </p:sp>
        <p:sp>
          <p:nvSpPr>
            <p:cNvPr id="18" name="TextBox 17"/>
            <p:cNvSpPr txBox="1"/>
            <p:nvPr/>
          </p:nvSpPr>
          <p:spPr>
            <a:xfrm>
              <a:off x="3886200" y="3505200"/>
              <a:ext cx="304800" cy="369332"/>
            </a:xfrm>
            <a:prstGeom prst="rect">
              <a:avLst/>
            </a:prstGeom>
            <a:noFill/>
          </p:spPr>
          <p:txBody>
            <a:bodyPr wrap="square" rtlCol="0">
              <a:spAutoFit/>
            </a:bodyPr>
            <a:lstStyle/>
            <a:p>
              <a:r>
                <a:rPr lang="en-US" b="1" dirty="0" smtClean="0"/>
                <a:t>C</a:t>
              </a:r>
            </a:p>
          </p:txBody>
        </p:sp>
        <p:sp>
          <p:nvSpPr>
            <p:cNvPr id="19" name="TextBox 18"/>
            <p:cNvSpPr txBox="1"/>
            <p:nvPr/>
          </p:nvSpPr>
          <p:spPr>
            <a:xfrm>
              <a:off x="3657600" y="3657600"/>
              <a:ext cx="304800" cy="369332"/>
            </a:xfrm>
            <a:prstGeom prst="rect">
              <a:avLst/>
            </a:prstGeom>
            <a:noFill/>
          </p:spPr>
          <p:txBody>
            <a:bodyPr wrap="square" rtlCol="0">
              <a:spAutoFit/>
            </a:bodyPr>
            <a:lstStyle/>
            <a:p>
              <a:r>
                <a:rPr lang="en-US" b="1" dirty="0" smtClean="0"/>
                <a:t>E</a:t>
              </a:r>
            </a:p>
          </p:txBody>
        </p:sp>
      </p:grpSp>
      <p:sp>
        <p:nvSpPr>
          <p:cNvPr id="21" name="TextBox 20"/>
          <p:cNvSpPr txBox="1"/>
          <p:nvPr/>
        </p:nvSpPr>
        <p:spPr>
          <a:xfrm>
            <a:off x="0" y="3276600"/>
            <a:ext cx="4179606" cy="1754326"/>
          </a:xfrm>
          <a:prstGeom prst="rect">
            <a:avLst/>
          </a:prstGeom>
          <a:noFill/>
        </p:spPr>
        <p:txBody>
          <a:bodyPr wrap="none" rtlCol="0">
            <a:spAutoFit/>
          </a:bodyPr>
          <a:lstStyle/>
          <a:p>
            <a:r>
              <a:rPr lang="en-US" b="1" dirty="0" smtClean="0"/>
              <a:t>Motivating</a:t>
            </a:r>
            <a:br>
              <a:rPr lang="en-US" b="1" dirty="0" smtClean="0"/>
            </a:br>
            <a:r>
              <a:rPr lang="en-US" b="1" dirty="0" smtClean="0"/>
              <a:t>Issues</a:t>
            </a:r>
            <a:r>
              <a:rPr lang="en-US" dirty="0" smtClean="0"/>
              <a:t/>
            </a:r>
            <a:br>
              <a:rPr lang="en-US" dirty="0" smtClean="0"/>
            </a:br>
            <a:r>
              <a:rPr lang="en-US" dirty="0" smtClean="0"/>
              <a:t>  job / education mismatch</a:t>
            </a:r>
          </a:p>
          <a:p>
            <a:r>
              <a:rPr lang="en-US" dirty="0"/>
              <a:t> </a:t>
            </a:r>
            <a:r>
              <a:rPr lang="en-US" dirty="0" smtClean="0"/>
              <a:t> Higher Ed rigidity</a:t>
            </a:r>
          </a:p>
          <a:p>
            <a:r>
              <a:rPr lang="en-US" dirty="0"/>
              <a:t> </a:t>
            </a:r>
            <a:r>
              <a:rPr lang="en-US" dirty="0" smtClean="0"/>
              <a:t> Interdisciplinary work</a:t>
            </a:r>
          </a:p>
          <a:p>
            <a:r>
              <a:rPr lang="en-US" dirty="0"/>
              <a:t> </a:t>
            </a:r>
            <a:r>
              <a:rPr lang="en-US" dirty="0" smtClean="0"/>
              <a:t> Engineering v Science, Little v. Big science</a:t>
            </a:r>
            <a:endParaRPr lang="en-US" dirty="0"/>
          </a:p>
        </p:txBody>
      </p:sp>
      <p:cxnSp>
        <p:nvCxnSpPr>
          <p:cNvPr id="23" name="Straight Arrow Connector 22"/>
          <p:cNvCxnSpPr/>
          <p:nvPr/>
        </p:nvCxnSpPr>
        <p:spPr>
          <a:xfrm>
            <a:off x="1524000" y="3505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0" y="1371600"/>
            <a:ext cx="1426481" cy="646331"/>
          </a:xfrm>
          <a:prstGeom prst="rect">
            <a:avLst/>
          </a:prstGeom>
          <a:noFill/>
        </p:spPr>
        <p:txBody>
          <a:bodyPr wrap="none" rtlCol="0">
            <a:spAutoFit/>
          </a:bodyPr>
          <a:lstStyle/>
          <a:p>
            <a:r>
              <a:rPr lang="en-US" b="1" dirty="0" smtClean="0"/>
              <a:t>Modeling</a:t>
            </a:r>
          </a:p>
          <a:p>
            <a:r>
              <a:rPr lang="en-US" b="1" dirty="0" smtClean="0"/>
              <a:t>&amp; Simulation</a:t>
            </a:r>
            <a:endParaRPr lang="en-US" b="1" dirty="0"/>
          </a:p>
        </p:txBody>
      </p:sp>
      <p:cxnSp>
        <p:nvCxnSpPr>
          <p:cNvPr id="25" name="Straight Arrow Connector 24"/>
          <p:cNvCxnSpPr/>
          <p:nvPr/>
        </p:nvCxnSpPr>
        <p:spPr>
          <a:xfrm>
            <a:off x="1981200" y="1676400"/>
            <a:ext cx="3048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800" y="2133600"/>
            <a:ext cx="922047" cy="369332"/>
          </a:xfrm>
          <a:prstGeom prst="rect">
            <a:avLst/>
          </a:prstGeom>
          <a:noFill/>
        </p:spPr>
        <p:txBody>
          <a:bodyPr wrap="none" rtlCol="0">
            <a:spAutoFit/>
          </a:bodyPr>
          <a:lstStyle/>
          <a:p>
            <a:r>
              <a:rPr lang="en-US" b="1" dirty="0" smtClean="0"/>
              <a:t>C(DE)SE</a:t>
            </a:r>
            <a:endParaRPr lang="en-US" b="1" dirty="0"/>
          </a:p>
        </p:txBody>
      </p:sp>
      <p:cxnSp>
        <p:nvCxnSpPr>
          <p:cNvPr id="27" name="Straight Arrow Connector 26"/>
          <p:cNvCxnSpPr/>
          <p:nvPr/>
        </p:nvCxnSpPr>
        <p:spPr>
          <a:xfrm>
            <a:off x="1371600" y="23622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9"/>
          <p:cNvGrpSpPr/>
          <p:nvPr/>
        </p:nvGrpSpPr>
        <p:grpSpPr>
          <a:xfrm>
            <a:off x="4648200" y="1981200"/>
            <a:ext cx="2825631" cy="369332"/>
            <a:chOff x="4419600" y="1600200"/>
            <a:chExt cx="2825631" cy="369332"/>
          </a:xfrm>
        </p:grpSpPr>
        <p:cxnSp>
          <p:nvCxnSpPr>
            <p:cNvPr id="28" name="Straight Arrow Connector 27"/>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53000" y="1600200"/>
              <a:ext cx="2292231" cy="369332"/>
            </a:xfrm>
            <a:prstGeom prst="rect">
              <a:avLst/>
            </a:prstGeom>
            <a:noFill/>
          </p:spPr>
          <p:txBody>
            <a:bodyPr wrap="none" rtlCol="0">
              <a:spAutoFit/>
            </a:bodyPr>
            <a:lstStyle/>
            <a:p>
              <a:r>
                <a:rPr lang="en-US" dirty="0" smtClean="0"/>
                <a:t>C</a:t>
              </a:r>
              <a:r>
                <a:rPr lang="en-US" baseline="30000" dirty="0" smtClean="0"/>
                <a:t>4</a:t>
              </a:r>
              <a:r>
                <a:rPr lang="en-US" dirty="0" smtClean="0"/>
                <a:t> Intelligent Economy</a:t>
              </a:r>
              <a:endParaRPr lang="en-US" dirty="0"/>
            </a:p>
          </p:txBody>
        </p:sp>
      </p:grpSp>
      <p:grpSp>
        <p:nvGrpSpPr>
          <p:cNvPr id="5" name="Group 30"/>
          <p:cNvGrpSpPr/>
          <p:nvPr/>
        </p:nvGrpSpPr>
        <p:grpSpPr>
          <a:xfrm>
            <a:off x="4800600" y="2362200"/>
            <a:ext cx="2612367" cy="369332"/>
            <a:chOff x="4419600" y="1600200"/>
            <a:chExt cx="2612367" cy="369332"/>
          </a:xfrm>
        </p:grpSpPr>
        <p:cxnSp>
          <p:nvCxnSpPr>
            <p:cNvPr id="32" name="Straight Arrow Connector 31"/>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53000" y="1600200"/>
              <a:ext cx="2078967" cy="369332"/>
            </a:xfrm>
            <a:prstGeom prst="rect">
              <a:avLst/>
            </a:prstGeom>
            <a:noFill/>
          </p:spPr>
          <p:txBody>
            <a:bodyPr wrap="none" rtlCol="0">
              <a:spAutoFit/>
            </a:bodyPr>
            <a:lstStyle/>
            <a:p>
              <a:r>
                <a:rPr lang="en-US" dirty="0" smtClean="0"/>
                <a:t>C</a:t>
              </a:r>
              <a:r>
                <a:rPr lang="en-US" baseline="30000" dirty="0" smtClean="0"/>
                <a:t>4</a:t>
              </a:r>
              <a:r>
                <a:rPr lang="en-US" dirty="0" smtClean="0"/>
                <a:t> Intelligent People</a:t>
              </a:r>
              <a:endParaRPr lang="en-US" dirty="0"/>
            </a:p>
          </p:txBody>
        </p:sp>
      </p:grpSp>
      <p:grpSp>
        <p:nvGrpSpPr>
          <p:cNvPr id="6" name="Group 33"/>
          <p:cNvGrpSpPr/>
          <p:nvPr/>
        </p:nvGrpSpPr>
        <p:grpSpPr>
          <a:xfrm>
            <a:off x="4114800" y="1371600"/>
            <a:ext cx="2644619" cy="646331"/>
            <a:chOff x="4419600" y="1600200"/>
            <a:chExt cx="2644619" cy="646331"/>
          </a:xfrm>
        </p:grpSpPr>
        <p:cxnSp>
          <p:nvCxnSpPr>
            <p:cNvPr id="35" name="Straight Arrow Connector 34"/>
            <p:cNvCxnSpPr/>
            <p:nvPr/>
          </p:nvCxnSpPr>
          <p:spPr>
            <a:xfrm>
              <a:off x="4419600" y="1784072"/>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53000" y="1600200"/>
              <a:ext cx="2111219" cy="646331"/>
            </a:xfrm>
            <a:prstGeom prst="rect">
              <a:avLst/>
            </a:prstGeom>
            <a:noFill/>
          </p:spPr>
          <p:txBody>
            <a:bodyPr wrap="none" rtlCol="0">
              <a:spAutoFit/>
            </a:bodyPr>
            <a:lstStyle/>
            <a:p>
              <a:r>
                <a:rPr lang="en-US" dirty="0" smtClean="0"/>
                <a:t>Stewards of</a:t>
              </a:r>
              <a:br>
                <a:rPr lang="en-US" dirty="0" smtClean="0"/>
              </a:br>
              <a:r>
                <a:rPr lang="en-US" dirty="0" smtClean="0"/>
                <a:t>C</a:t>
              </a:r>
              <a:r>
                <a:rPr lang="en-US" baseline="30000" dirty="0" smtClean="0"/>
                <a:t>4</a:t>
              </a:r>
              <a:r>
                <a:rPr lang="en-US" dirty="0" smtClean="0"/>
                <a:t> Intelligent Society</a:t>
              </a:r>
              <a:endParaRPr lang="en-US" dirty="0"/>
            </a:p>
          </p:txBody>
        </p:sp>
      </p:grpSp>
      <p:cxnSp>
        <p:nvCxnSpPr>
          <p:cNvPr id="38" name="Straight Arrow Connector 37"/>
          <p:cNvCxnSpPr/>
          <p:nvPr/>
        </p:nvCxnSpPr>
        <p:spPr>
          <a:xfrm>
            <a:off x="4572000" y="3657600"/>
            <a:ext cx="6858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307323" y="3733800"/>
            <a:ext cx="3303277" cy="1477328"/>
          </a:xfrm>
          <a:prstGeom prst="rect">
            <a:avLst/>
          </a:prstGeom>
          <a:noFill/>
          <a:ln w="28575">
            <a:solidFill>
              <a:schemeClr val="tx1"/>
            </a:solidFill>
          </a:ln>
        </p:spPr>
        <p:txBody>
          <a:bodyPr wrap="none" rtlCol="0">
            <a:spAutoFit/>
          </a:bodyPr>
          <a:lstStyle/>
          <a:p>
            <a:pPr algn="ctr"/>
            <a:r>
              <a:rPr lang="en-US" b="1" dirty="0" smtClean="0"/>
              <a:t>NSF</a:t>
            </a:r>
          </a:p>
          <a:p>
            <a:r>
              <a:rPr lang="en-US" dirty="0" smtClean="0"/>
              <a:t>Educate “Net Generation”</a:t>
            </a:r>
          </a:p>
          <a:p>
            <a:r>
              <a:rPr lang="en-US" dirty="0" smtClean="0"/>
              <a:t>Re-educate pre “Net Generation”</a:t>
            </a:r>
          </a:p>
          <a:p>
            <a:r>
              <a:rPr lang="en-US" dirty="0" smtClean="0"/>
              <a:t>in </a:t>
            </a:r>
            <a:r>
              <a:rPr lang="en-US" dirty="0" smtClean="0">
                <a:solidFill>
                  <a:srgbClr val="FF0000"/>
                </a:solidFill>
              </a:rPr>
              <a:t>Science and Engineering</a:t>
            </a:r>
          </a:p>
          <a:p>
            <a:r>
              <a:rPr lang="en-US" dirty="0" smtClean="0"/>
              <a:t>Exploiting and developing C</a:t>
            </a:r>
            <a:r>
              <a:rPr lang="en-US" baseline="30000" dirty="0" smtClean="0"/>
              <a:t>4</a:t>
            </a:r>
            <a:endParaRPr lang="en-US" baseline="30000" dirty="0"/>
          </a:p>
        </p:txBody>
      </p:sp>
      <p:sp>
        <p:nvSpPr>
          <p:cNvPr id="42" name="TextBox 41"/>
          <p:cNvSpPr txBox="1"/>
          <p:nvPr/>
        </p:nvSpPr>
        <p:spPr>
          <a:xfrm>
            <a:off x="5029200" y="5486400"/>
            <a:ext cx="3686137" cy="1200329"/>
          </a:xfrm>
          <a:prstGeom prst="rect">
            <a:avLst/>
          </a:prstGeom>
          <a:noFill/>
        </p:spPr>
        <p:txBody>
          <a:bodyPr wrap="none" rtlCol="0">
            <a:spAutoFit/>
          </a:bodyPr>
          <a:lstStyle/>
          <a:p>
            <a:r>
              <a:rPr lang="en-US" dirty="0" smtClean="0"/>
              <a:t>C</a:t>
            </a:r>
            <a:r>
              <a:rPr lang="en-US" baseline="30000" dirty="0" smtClean="0"/>
              <a:t>4</a:t>
            </a:r>
            <a:r>
              <a:rPr lang="en-US" dirty="0" smtClean="0"/>
              <a:t> Stewards</a:t>
            </a:r>
          </a:p>
          <a:p>
            <a:r>
              <a:rPr lang="en-US" dirty="0" smtClean="0"/>
              <a:t>C</a:t>
            </a:r>
            <a:r>
              <a:rPr lang="en-US" baseline="30000" dirty="0" smtClean="0"/>
              <a:t>4</a:t>
            </a:r>
            <a:r>
              <a:rPr lang="en-US" dirty="0" smtClean="0"/>
              <a:t> Curricula, programs</a:t>
            </a:r>
          </a:p>
          <a:p>
            <a:r>
              <a:rPr lang="en-US" dirty="0" smtClean="0"/>
              <a:t>C</a:t>
            </a:r>
            <a:r>
              <a:rPr lang="en-US" baseline="30000" dirty="0" smtClean="0"/>
              <a:t>4</a:t>
            </a:r>
            <a:r>
              <a:rPr lang="en-US" dirty="0" smtClean="0"/>
              <a:t> Experiences (delivery  mechanism)</a:t>
            </a:r>
          </a:p>
          <a:p>
            <a:r>
              <a:rPr lang="en-US" dirty="0" smtClean="0"/>
              <a:t>C</a:t>
            </a:r>
            <a:r>
              <a:rPr lang="en-US" baseline="30000" dirty="0" smtClean="0"/>
              <a:t>4 </a:t>
            </a:r>
            <a:r>
              <a:rPr lang="en-US" dirty="0" smtClean="0"/>
              <a:t>REUs, Internships, Fellowships</a:t>
            </a:r>
            <a:endParaRPr lang="en-US" dirty="0"/>
          </a:p>
        </p:txBody>
      </p:sp>
      <p:sp>
        <p:nvSpPr>
          <p:cNvPr id="43" name="TextBox 42"/>
          <p:cNvSpPr txBox="1"/>
          <p:nvPr/>
        </p:nvSpPr>
        <p:spPr>
          <a:xfrm>
            <a:off x="648394" y="685800"/>
            <a:ext cx="2475806" cy="369332"/>
          </a:xfrm>
          <a:prstGeom prst="rect">
            <a:avLst/>
          </a:prstGeom>
          <a:noFill/>
        </p:spPr>
        <p:txBody>
          <a:bodyPr wrap="none" rtlCol="0">
            <a:spAutoFit/>
          </a:bodyPr>
          <a:lstStyle/>
          <a:p>
            <a:r>
              <a:rPr lang="en-US" b="1" dirty="0" smtClean="0"/>
              <a:t>Computational Thinking</a:t>
            </a:r>
            <a:endParaRPr lang="en-US" b="1" dirty="0"/>
          </a:p>
        </p:txBody>
      </p:sp>
      <p:cxnSp>
        <p:nvCxnSpPr>
          <p:cNvPr id="44" name="Straight Arrow Connector 43"/>
          <p:cNvCxnSpPr/>
          <p:nvPr/>
        </p:nvCxnSpPr>
        <p:spPr>
          <a:xfrm>
            <a:off x="2362200" y="1066800"/>
            <a:ext cx="457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0" y="2667000"/>
            <a:ext cx="2047163" cy="646331"/>
          </a:xfrm>
          <a:prstGeom prst="rect">
            <a:avLst/>
          </a:prstGeom>
          <a:noFill/>
        </p:spPr>
        <p:txBody>
          <a:bodyPr wrap="none" rtlCol="0">
            <a:spAutoFit/>
          </a:bodyPr>
          <a:lstStyle/>
          <a:p>
            <a:r>
              <a:rPr lang="en-US" b="1" dirty="0" smtClean="0">
                <a:solidFill>
                  <a:srgbClr val="FF0000"/>
                </a:solidFill>
              </a:rPr>
              <a:t>Internet &amp;</a:t>
            </a:r>
          </a:p>
          <a:p>
            <a:r>
              <a:rPr lang="en-US" b="1" dirty="0" smtClean="0">
                <a:solidFill>
                  <a:srgbClr val="FF0000"/>
                </a:solidFill>
              </a:rPr>
              <a:t>Cyberinfrastructure</a:t>
            </a:r>
            <a:endParaRPr lang="en-US" b="1" dirty="0">
              <a:solidFill>
                <a:srgbClr val="FF0000"/>
              </a:solidFill>
            </a:endParaRPr>
          </a:p>
        </p:txBody>
      </p:sp>
      <p:sp>
        <p:nvSpPr>
          <p:cNvPr id="47" name="Right Arrow 46"/>
          <p:cNvSpPr/>
          <p:nvPr/>
        </p:nvSpPr>
        <p:spPr>
          <a:xfrm>
            <a:off x="1143000" y="2851666"/>
            <a:ext cx="685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47"/>
          <p:cNvSpPr>
            <a:spLocks noGrp="1"/>
          </p:cNvSpPr>
          <p:nvPr>
            <p:ph type="title"/>
          </p:nvPr>
        </p:nvSpPr>
        <p:spPr>
          <a:xfrm>
            <a:off x="457200" y="0"/>
            <a:ext cx="8229600" cy="762000"/>
          </a:xfrm>
        </p:spPr>
        <p:txBody>
          <a:bodyPr/>
          <a:lstStyle/>
          <a:p>
            <a:r>
              <a:rPr lang="en-US" dirty="0" smtClean="0"/>
              <a:t>Higher Education 2020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normAutofit fontScale="90000"/>
          </a:bodyPr>
          <a:lstStyle/>
          <a:p>
            <a:r>
              <a:rPr lang="en-US" dirty="0" smtClean="0"/>
              <a:t>Philosophy of </a:t>
            </a:r>
            <a:br>
              <a:rPr lang="en-US" dirty="0" smtClean="0"/>
            </a:br>
            <a:r>
              <a:rPr lang="en-US" dirty="0" smtClean="0"/>
              <a:t>Clouds and Grids</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p>
          <a:p>
            <a:r>
              <a:rPr lang="en-US" sz="2800" dirty="0" smtClean="0">
                <a:solidFill>
                  <a:srgbClr val="FF0000"/>
                </a:solidFill>
              </a:rPr>
              <a:t>Public Clouds </a:t>
            </a:r>
            <a:r>
              <a:rPr lang="en-US" sz="2800" dirty="0" smtClean="0"/>
              <a:t>are broadly accessible resources like Amazon and Microsoft Azure – powerful but not easy to customize and perhaps data trust/privacy issues</a:t>
            </a:r>
          </a:p>
          <a:p>
            <a:r>
              <a:rPr lang="en-US" sz="2800" dirty="0" smtClean="0">
                <a:solidFill>
                  <a:srgbClr val="FF0000"/>
                </a:solidFill>
              </a:rPr>
              <a:t>Private Clouds </a:t>
            </a:r>
            <a:r>
              <a:rPr lang="en-US" sz="2800" dirty="0" smtClean="0"/>
              <a:t>run similar software and mechanisms but on “your own computers” (not clear if still elastic)</a:t>
            </a:r>
          </a:p>
          <a:p>
            <a:pPr lvl="1"/>
            <a:r>
              <a:rPr lang="en-US" sz="2400" dirty="0" smtClean="0"/>
              <a:t>Platform features such as Queues, Tables, Databases currently limited</a:t>
            </a:r>
          </a:p>
          <a:p>
            <a:r>
              <a:rPr lang="en-US" sz="2800" dirty="0" smtClean="0">
                <a:solidFill>
                  <a:srgbClr val="FF0000"/>
                </a:solidFill>
              </a:rPr>
              <a:t>Services</a:t>
            </a:r>
            <a:r>
              <a:rPr lang="en-US" sz="2800" dirty="0" smtClean="0"/>
              <a:t> still are correct architecture with either REST (Web 2.0) or Web  Services</a:t>
            </a:r>
          </a:p>
          <a:p>
            <a:r>
              <a:rPr lang="en-US" sz="2800" dirty="0" smtClean="0">
                <a:solidFill>
                  <a:srgbClr val="FF0000"/>
                </a:solidFill>
              </a:rPr>
              <a:t>Clusters </a:t>
            </a:r>
            <a:r>
              <a:rPr lang="en-US" sz="2800" dirty="0" smtClean="0"/>
              <a:t>are</a:t>
            </a:r>
            <a:r>
              <a:rPr lang="en-US" sz="2800" dirty="0" smtClean="0">
                <a:solidFill>
                  <a:srgbClr val="FF0000"/>
                </a:solidFill>
              </a:rPr>
              <a:t> </a:t>
            </a:r>
            <a:r>
              <a:rPr lang="en-US" sz="2800" dirty="0" smtClean="0"/>
              <a:t>still critical concept for MPI or Cloud software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pPr lvl="1"/>
            <a:r>
              <a:rPr lang="en-US" sz="2400" dirty="0" smtClean="0"/>
              <a:t>Handled through Web services that control virtual machine lifecycles.</a:t>
            </a:r>
          </a:p>
          <a:p>
            <a:r>
              <a:rPr lang="en-US" sz="2400" dirty="0" smtClean="0">
                <a:solidFill>
                  <a:srgbClr val="FF0000"/>
                </a:solidFill>
              </a:rPr>
              <a:t>Cloud runtimes or Platform:</a:t>
            </a:r>
            <a:r>
              <a:rPr lang="en-US" sz="2400" dirty="0" smtClean="0">
                <a:solidFill>
                  <a:srgbClr val="DDF53D"/>
                </a:solidFill>
              </a:rPr>
              <a:t> </a:t>
            </a:r>
            <a:r>
              <a:rPr lang="en-US" sz="2400" dirty="0" smtClean="0"/>
              <a:t>tools (for using clouds) to do data-parallel (and other) computations. </a:t>
            </a:r>
          </a:p>
          <a:p>
            <a:pPr lvl="1"/>
            <a:r>
              <a:rPr lang="en-US" sz="2400" dirty="0" smtClean="0"/>
              <a:t>Apache </a:t>
            </a:r>
            <a:r>
              <a:rPr lang="en-US" sz="2400" dirty="0" err="1" smtClean="0"/>
              <a:t>Hadoop</a:t>
            </a:r>
            <a:r>
              <a:rPr lang="en-US" sz="2400" dirty="0" smtClean="0"/>
              <a:t>, Google MapReduce,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MapReduce not usually on Virtual Machines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752600"/>
            <a:ext cx="8252644" cy="584775"/>
          </a:xfrm>
          <a:prstGeom prst="rect">
            <a:avLst/>
          </a:prstGeom>
          <a:solidFill>
            <a:schemeClr val="tx1"/>
          </a:solidFill>
        </p:spPr>
        <p:txBody>
          <a:bodyPr wrap="none" rtlCol="0">
            <a:spAutoFit/>
          </a:bodyPr>
          <a:lstStyle/>
          <a:p>
            <a:r>
              <a:rPr lang="en-US" sz="3200" b="1" dirty="0" smtClean="0">
                <a:ln w="1905"/>
                <a:solidFill>
                  <a:prstClr val="white"/>
                </a:solidFill>
                <a:effectLst>
                  <a:innerShdw blurRad="69850" dist="43180" dir="5400000">
                    <a:srgbClr val="000000">
                      <a:alpha val="65000"/>
                    </a:srgbClr>
                  </a:innerShdw>
                </a:effectLst>
              </a:rPr>
              <a:t>Components of a Scientific Computing Platform</a:t>
            </a:r>
            <a:endParaRPr lang="en-US" sz="3200" b="1" dirty="0">
              <a:ln w="1905"/>
              <a:solidFill>
                <a:prstClr val="white"/>
              </a:solidFill>
              <a:effectLst>
                <a:innerShdw blurRad="69850" dist="43180" dir="5400000">
                  <a:srgbClr val="000000">
                    <a:alpha val="65000"/>
                  </a:srgbClr>
                </a:innerShdw>
              </a:effectLst>
            </a:endParaRPr>
          </a:p>
        </p:txBody>
      </p:sp>
      <p:graphicFrame>
        <p:nvGraphicFramePr>
          <p:cNvPr id="4" name="Table 3"/>
          <p:cNvGraphicFramePr>
            <a:graphicFrameLocks noGrp="1"/>
          </p:cNvGraphicFramePr>
          <p:nvPr/>
        </p:nvGraphicFramePr>
        <p:xfrm>
          <a:off x="0" y="1"/>
          <a:ext cx="9144000" cy="6940296"/>
        </p:xfrm>
        <a:graphic>
          <a:graphicData uri="http://schemas.openxmlformats.org/drawingml/2006/table">
            <a:tbl>
              <a:tblPr/>
              <a:tblGrid>
                <a:gridCol w="9144000"/>
              </a:tblGrid>
              <a:tr h="623454">
                <a:tc>
                  <a:txBody>
                    <a:bodyPr/>
                    <a:lstStyle/>
                    <a:p>
                      <a:pPr marL="0" marR="0" algn="just">
                        <a:lnSpc>
                          <a:spcPct val="115000"/>
                        </a:lnSpc>
                        <a:spcBef>
                          <a:spcPts val="0"/>
                        </a:spcBef>
                        <a:spcAft>
                          <a:spcPts val="0"/>
                        </a:spcAft>
                      </a:pPr>
                      <a:r>
                        <a:rPr lang="en-US" sz="1800" b="1" dirty="0">
                          <a:solidFill>
                            <a:srgbClr val="FF0000"/>
                          </a:solidFill>
                          <a:latin typeface="Calibri"/>
                          <a:ea typeface="Calibri"/>
                          <a:cs typeface="Times New Roman"/>
                        </a:rPr>
                        <a:t>Authentication and Authorization:</a:t>
                      </a:r>
                      <a:r>
                        <a:rPr lang="en-US" sz="1800" dirty="0">
                          <a:solidFill>
                            <a:srgbClr val="FF0000"/>
                          </a:solidFill>
                          <a:latin typeface="Calibri"/>
                          <a:ea typeface="Calibri"/>
                          <a:cs typeface="Times New Roman"/>
                        </a:rPr>
                        <a:t> </a:t>
                      </a:r>
                      <a:r>
                        <a:rPr lang="en-US" sz="1800" dirty="0">
                          <a:latin typeface="Calibri"/>
                          <a:ea typeface="Calibri"/>
                          <a:cs typeface="Times New Roman"/>
                        </a:rPr>
                        <a:t>Provide single sign in to both FutureGrid and Commercial Clouds linked by workflow</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Workflow:</a:t>
                      </a:r>
                      <a:r>
                        <a:rPr lang="en-US" sz="1800" dirty="0">
                          <a:solidFill>
                            <a:srgbClr val="FF0000"/>
                          </a:solidFill>
                          <a:latin typeface="Calibri"/>
                          <a:ea typeface="Calibri"/>
                          <a:cs typeface="Times New Roman"/>
                        </a:rPr>
                        <a:t> </a:t>
                      </a:r>
                      <a:r>
                        <a:rPr lang="en-US" sz="1800" dirty="0">
                          <a:latin typeface="Calibri"/>
                          <a:ea typeface="Calibri"/>
                          <a:cs typeface="Times New Roman"/>
                        </a:rPr>
                        <a:t>Support workflows that link job components between FutureGrid and Commercial Clouds. Trident from Microsoft Research is initial candidate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Data Transport:</a:t>
                      </a:r>
                      <a:r>
                        <a:rPr lang="en-US" sz="1800" dirty="0">
                          <a:solidFill>
                            <a:srgbClr val="FF0000"/>
                          </a:solidFill>
                          <a:latin typeface="Calibri"/>
                          <a:ea typeface="Calibri"/>
                          <a:cs typeface="Times New Roman"/>
                        </a:rPr>
                        <a:t> </a:t>
                      </a:r>
                      <a:r>
                        <a:rPr lang="en-US" sz="1800" dirty="0">
                          <a:latin typeface="Calibri"/>
                          <a:ea typeface="Calibri"/>
                          <a:cs typeface="Times New Roman"/>
                        </a:rPr>
                        <a:t>Transport data between job components on FutureGrid and Commercial Clouds respecting custom storage patterns</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Program Library: </a:t>
                      </a:r>
                      <a:r>
                        <a:rPr lang="en-US" sz="1800" dirty="0">
                          <a:latin typeface="Calibri"/>
                          <a:ea typeface="Calibri"/>
                          <a:cs typeface="Times New Roman"/>
                        </a:rPr>
                        <a:t>Store Images and other Program material (basic FutureGrid facility)</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Blob: </a:t>
                      </a:r>
                      <a:r>
                        <a:rPr lang="en-US" sz="1800" dirty="0">
                          <a:latin typeface="Calibri"/>
                          <a:ea typeface="Calibri"/>
                          <a:cs typeface="Times New Roman"/>
                        </a:rPr>
                        <a:t>Basic storage concept similar to Azure Blob or Amazon S3</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DPFS Data Parallel File System: </a:t>
                      </a:r>
                      <a:r>
                        <a:rPr lang="en-US" sz="1800" dirty="0">
                          <a:latin typeface="Calibri"/>
                          <a:ea typeface="Calibri"/>
                          <a:cs typeface="Times New Roman"/>
                        </a:rPr>
                        <a:t>Support of file systems like Google (MapReduce), HDFS (Hadoop) or Cosmos (dryad) with compute-data affinity optimized for data processing</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Table: </a:t>
                      </a:r>
                      <a:r>
                        <a:rPr lang="en-US" sz="1800" dirty="0">
                          <a:latin typeface="Calibri"/>
                          <a:ea typeface="Calibri"/>
                          <a:cs typeface="Times New Roman"/>
                        </a:rPr>
                        <a:t>Support of Table Data structures modeled on  Apache </a:t>
                      </a:r>
                      <a:r>
                        <a:rPr lang="en-US" sz="1800" dirty="0" err="1" smtClean="0">
                          <a:latin typeface="Calibri"/>
                          <a:ea typeface="Calibri"/>
                          <a:cs typeface="Times New Roman"/>
                        </a:rPr>
                        <a:t>Hbase</a:t>
                      </a:r>
                      <a:r>
                        <a:rPr lang="en-US" sz="1800" dirty="0" smtClean="0">
                          <a:latin typeface="Calibri"/>
                          <a:ea typeface="Calibri"/>
                          <a:cs typeface="Times New Roman"/>
                        </a:rPr>
                        <a:t>/</a:t>
                      </a:r>
                      <a:r>
                        <a:rPr lang="en-US" sz="1800" dirty="0" err="1" smtClean="0">
                          <a:latin typeface="Calibri"/>
                          <a:ea typeface="Calibri"/>
                          <a:cs typeface="Times New Roman"/>
                        </a:rPr>
                        <a:t>CouchDB</a:t>
                      </a:r>
                      <a:r>
                        <a:rPr lang="en-US" sz="1800" dirty="0" smtClean="0">
                          <a:latin typeface="Calibri"/>
                          <a:ea typeface="Calibri"/>
                          <a:cs typeface="Times New Roman"/>
                        </a:rPr>
                        <a:t> </a:t>
                      </a:r>
                      <a:r>
                        <a:rPr lang="en-US" sz="1800" dirty="0">
                          <a:latin typeface="Calibri"/>
                          <a:ea typeface="Calibri"/>
                          <a:cs typeface="Times New Roman"/>
                        </a:rPr>
                        <a:t>or Amazon SimpleDB/Azure </a:t>
                      </a:r>
                      <a:r>
                        <a:rPr lang="en-US" sz="1800" dirty="0" smtClean="0">
                          <a:latin typeface="Calibri"/>
                          <a:ea typeface="Calibri"/>
                          <a:cs typeface="Times New Roman"/>
                        </a:rPr>
                        <a:t>Table. There is “Big” and “Little” tables – generally NOSQL</a:t>
                      </a:r>
                      <a:endParaRPr lang="en-US" sz="18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SQL: </a:t>
                      </a:r>
                      <a:r>
                        <a:rPr lang="en-US" sz="1800" dirty="0">
                          <a:latin typeface="Calibri"/>
                          <a:ea typeface="Calibri"/>
                          <a:cs typeface="Times New Roman"/>
                        </a:rPr>
                        <a:t>Relational Database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Queues: </a:t>
                      </a:r>
                      <a:r>
                        <a:rPr lang="en-US" sz="1800" dirty="0">
                          <a:latin typeface="Calibri"/>
                          <a:ea typeface="Calibri"/>
                          <a:cs typeface="Times New Roman"/>
                        </a:rPr>
                        <a:t>Publish Subscribe based queuing system</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Worker Role: </a:t>
                      </a:r>
                      <a:r>
                        <a:rPr lang="en-US" sz="1800" dirty="0">
                          <a:latin typeface="Calibri"/>
                          <a:ea typeface="Calibri"/>
                          <a:cs typeface="Times New Roman"/>
                        </a:rPr>
                        <a:t>This concept is implicitly used in both Amazon and TeraGrid but was first introduced as a high level construct by Azure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MapReduce: </a:t>
                      </a:r>
                      <a:r>
                        <a:rPr lang="en-US" sz="1800" dirty="0">
                          <a:latin typeface="Calibri"/>
                          <a:ea typeface="Calibri"/>
                          <a:cs typeface="Times New Roman"/>
                        </a:rPr>
                        <a:t>Support MapReduce Programming model including Hadoop on Linux, Dryad on Windows HPCS and Twister on Windows and Linux</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Software as a Service: </a:t>
                      </a:r>
                      <a:r>
                        <a:rPr lang="en-US" sz="1800" dirty="0">
                          <a:latin typeface="Calibri"/>
                          <a:ea typeface="Calibri"/>
                          <a:cs typeface="Times New Roman"/>
                        </a:rPr>
                        <a:t>This concept is shared between Clouds and Grids and can be supported without special attention</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Web Role: </a:t>
                      </a:r>
                      <a:r>
                        <a:rPr lang="en-US" sz="1800" dirty="0">
                          <a:latin typeface="Calibri"/>
                          <a:ea typeface="Calibri"/>
                          <a:cs typeface="Times New Roman"/>
                        </a:rPr>
                        <a:t>This is used in Azure to describe important link to user and can be supported in  FutureGrid with a Portal framework</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2775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b="1" dirty="0" smtClean="0"/>
              <a:t>MapReduce</a:t>
            </a:r>
            <a:endParaRPr lang="en-US" b="1" dirty="0"/>
          </a:p>
        </p:txBody>
      </p:sp>
      <p:sp>
        <p:nvSpPr>
          <p:cNvPr id="5" name="Content Placeholder 2"/>
          <p:cNvSpPr>
            <a:spLocks noGrp="1"/>
          </p:cNvSpPr>
          <p:nvPr>
            <p:ph idx="1"/>
          </p:nvPr>
        </p:nvSpPr>
        <p:spPr>
          <a:xfrm>
            <a:off x="533400" y="3962400"/>
            <a:ext cx="8077200" cy="2438400"/>
          </a:xfrm>
        </p:spPr>
        <p:txBody>
          <a:bodyPr>
            <a:normAutofit fontScale="77500" lnSpcReduction="20000"/>
          </a:bodyPr>
          <a:lstStyle/>
          <a:p>
            <a:r>
              <a:rPr lang="en-US" dirty="0" smtClean="0">
                <a:solidFill>
                  <a:srgbClr val="002060"/>
                </a:solidFill>
              </a:rPr>
              <a:t>Implementations (Hadoop – Java; Dryad – Windows)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33400"/>
          </a:xfrm>
        </p:spPr>
        <p:txBody>
          <a:bodyPr>
            <a:normAutofit/>
          </a:bodyPr>
          <a:lstStyle/>
          <a:p>
            <a:r>
              <a:rPr lang="en-US" sz="2400" b="1" dirty="0" smtClean="0"/>
              <a:t>MapReduce “File/Data Repository” Parallelism</a:t>
            </a:r>
            <a:endParaRPr lang="en-US" sz="24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457200"/>
            <a:ext cx="4419600" cy="1200329"/>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505200" y="1676400"/>
            <a:ext cx="3352800" cy="4876800"/>
            <a:chOff x="228600" y="1905000"/>
            <a:chExt cx="312420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029450" cy="1143000"/>
          </a:xfrm>
        </p:spPr>
        <p:txBody>
          <a:bodyPr>
            <a:normAutofit/>
          </a:bodyPr>
          <a:lstStyle/>
          <a:p>
            <a:r>
              <a:rPr lang="en-US" sz="4000" b="1" dirty="0" smtClean="0"/>
              <a:t>All-Pairs Using DryadLINQ</a:t>
            </a:r>
            <a:endParaRPr lang="en-US" sz="4000" b="1"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b="1" dirty="0" smtClean="0"/>
              <a:t>Hadoop VM Performance Degradation</a:t>
            </a:r>
            <a:endParaRPr lang="en-US" sz="3200" b="1" dirty="0"/>
          </a:p>
        </p:txBody>
      </p:sp>
      <p:sp>
        <p:nvSpPr>
          <p:cNvPr id="3" name="Content Placeholder 2"/>
          <p:cNvSpPr>
            <a:spLocks noGrp="1"/>
          </p:cNvSpPr>
          <p:nvPr>
            <p:ph idx="1"/>
          </p:nvPr>
        </p:nvSpPr>
        <p:spPr>
          <a:xfrm>
            <a:off x="152400" y="5791200"/>
            <a:ext cx="8229600" cy="868363"/>
          </a:xfrm>
        </p:spPr>
        <p:txBody>
          <a:bodyPr/>
          <a:lstStyle/>
          <a:p>
            <a:pPr>
              <a:buNone/>
            </a:pPr>
            <a:r>
              <a:rPr lang="en-US" dirty="0" smtClean="0"/>
              <a:t>       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r>
              <a:rPr lang="en-US" b="1" dirty="0" smtClean="0"/>
              <a:t>Cap3 Performance with </a:t>
            </a:r>
            <a:br>
              <a:rPr lang="en-US" b="1" dirty="0" smtClean="0"/>
            </a:br>
            <a:r>
              <a:rPr lang="en-US" b="1" dirty="0" smtClean="0"/>
              <a:t>Different EC2 Instance Types</a:t>
            </a:r>
            <a:endParaRPr lang="en-US" b="1" dirty="0"/>
          </a:p>
        </p:txBody>
      </p:sp>
      <p:graphicFrame>
        <p:nvGraphicFramePr>
          <p:cNvPr id="5" name="Chart 4"/>
          <p:cNvGraphicFramePr/>
          <p:nvPr/>
        </p:nvGraphicFramePr>
        <p:xfrm>
          <a:off x="685800" y="1600200"/>
          <a:ext cx="79248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b="1" dirty="0" smtClean="0"/>
              <a:t>Abstract</a:t>
            </a:r>
            <a:endParaRPr lang="en-US" b="1" dirty="0"/>
          </a:p>
        </p:txBody>
      </p:sp>
      <p:sp>
        <p:nvSpPr>
          <p:cNvPr id="3" name="Content Placeholder 2"/>
          <p:cNvSpPr>
            <a:spLocks noGrp="1"/>
          </p:cNvSpPr>
          <p:nvPr>
            <p:ph idx="1"/>
          </p:nvPr>
        </p:nvSpPr>
        <p:spPr>
          <a:xfrm>
            <a:off x="152400" y="1295400"/>
            <a:ext cx="8534400" cy="5257800"/>
          </a:xfrm>
        </p:spPr>
        <p:txBody>
          <a:bodyPr>
            <a:normAutofit fontScale="77500" lnSpcReduction="20000"/>
          </a:bodyPr>
          <a:lstStyle/>
          <a:p>
            <a:r>
              <a:rPr lang="en-US" dirty="0" smtClean="0"/>
              <a:t>We </a:t>
            </a:r>
            <a:r>
              <a:rPr lang="en-US" dirty="0"/>
              <a:t>analyze the different tradeoffs and goals of Grid, Cloud and parallel (cluster/supercomputer) computing. </a:t>
            </a:r>
            <a:endParaRPr lang="en-US" dirty="0" smtClean="0"/>
          </a:p>
          <a:p>
            <a:r>
              <a:rPr lang="en-US" dirty="0" smtClean="0"/>
              <a:t>They </a:t>
            </a:r>
            <a:r>
              <a:rPr lang="en-US" dirty="0"/>
              <a:t>tradeoff performance, fault tolerance, ease of use (elasticity), cost, interoperability. </a:t>
            </a:r>
            <a:endParaRPr lang="en-US" dirty="0" smtClean="0"/>
          </a:p>
          <a:p>
            <a:r>
              <a:rPr lang="en-US" dirty="0" smtClean="0"/>
              <a:t>Different </a:t>
            </a:r>
            <a:r>
              <a:rPr lang="en-US" dirty="0"/>
              <a:t>application classes (characteristics) fit different architectures and we describe a hybrid model with Grids for data, traditional supercomputers for large scale simulations and clouds for broad based "capacity computing" including many data intensive problems. </a:t>
            </a:r>
            <a:endParaRPr lang="en-US" dirty="0" smtClean="0"/>
          </a:p>
          <a:p>
            <a:r>
              <a:rPr lang="en-US" dirty="0" smtClean="0"/>
              <a:t>We </a:t>
            </a:r>
            <a:r>
              <a:rPr lang="en-US" dirty="0"/>
              <a:t>discuss the impressive features of cloud computing platforms and compare MapReduce and MPI where we take most of our examples from the life science area. </a:t>
            </a:r>
            <a:endParaRPr lang="en-US" dirty="0" smtClean="0"/>
          </a:p>
          <a:p>
            <a:r>
              <a:rPr lang="en-US" dirty="0" smtClean="0"/>
              <a:t>We </a:t>
            </a:r>
            <a:r>
              <a:rPr lang="en-US" dirty="0"/>
              <a:t>conclude with a description of FutureGrid -- a TeraGrid system for prototyping new middleware and applications. </a:t>
            </a:r>
          </a:p>
          <a:p>
            <a:endParaRPr lang="en-US" dirty="0"/>
          </a:p>
        </p:txBody>
      </p:sp>
    </p:spTree>
    <p:extLst>
      <p:ext uri="{BB962C8B-B14F-4D97-AF65-F5344CB8AC3E}">
        <p14:creationId xmlns:p14="http://schemas.microsoft.com/office/powerpoint/2010/main" val="354845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Cap3 Cost</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SWG  Cost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14400"/>
          </a:xfrm>
        </p:spPr>
        <p:txBody>
          <a:bodyPr>
            <a:normAutofit fontScale="90000"/>
          </a:bodyPr>
          <a:lstStyle/>
          <a:p>
            <a:r>
              <a:rPr lang="en-US" b="1" dirty="0" smtClean="0"/>
              <a:t>Smith Waterman: </a:t>
            </a:r>
            <a:br>
              <a:rPr lang="en-US" b="1" dirty="0" smtClean="0"/>
            </a:br>
            <a:r>
              <a:rPr lang="en-US" b="1" dirty="0" smtClean="0"/>
              <a:t>Daily Effect</a:t>
            </a:r>
            <a:endParaRPr lang="en-US" b="1" dirty="0"/>
          </a:p>
        </p:txBody>
      </p:sp>
      <p:graphicFrame>
        <p:nvGraphicFramePr>
          <p:cNvPr id="5" name="Chart 4"/>
          <p:cNvGraphicFramePr/>
          <p:nvPr/>
        </p:nvGraphicFramePr>
        <p:xfrm>
          <a:off x="274860" y="1064341"/>
          <a:ext cx="8107139" cy="50316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019800" cy="1143000"/>
          </a:xfrm>
        </p:spPr>
        <p:txBody>
          <a:bodyPr>
            <a:normAutofit/>
          </a:bodyPr>
          <a:lstStyle/>
          <a:p>
            <a:r>
              <a:rPr lang="en-US" b="1" dirty="0" smtClean="0"/>
              <a:t>Grids MPI and Clouds </a:t>
            </a:r>
            <a:endParaRPr lang="en-US" b="1" dirty="0"/>
          </a:p>
        </p:txBody>
      </p:sp>
      <p:sp>
        <p:nvSpPr>
          <p:cNvPr id="3" name="Content Placeholder 2"/>
          <p:cNvSpPr>
            <a:spLocks noGrp="1"/>
          </p:cNvSpPr>
          <p:nvPr>
            <p:ph idx="1"/>
          </p:nvPr>
        </p:nvSpPr>
        <p:spPr>
          <a:xfrm>
            <a:off x="0" y="990600"/>
            <a:ext cx="9144000" cy="5867400"/>
          </a:xfrm>
        </p:spPr>
        <p:txBody>
          <a:bodyPr>
            <a:normAutofit fontScale="70000" lnSpcReduction="20000"/>
          </a:bodyPr>
          <a:lstStyle/>
          <a:p>
            <a:r>
              <a:rPr lang="en-US" b="1" dirty="0" smtClean="0">
                <a:solidFill>
                  <a:srgbClr val="FF0000"/>
                </a:solidFill>
              </a:rPr>
              <a:t>Grids</a:t>
            </a:r>
            <a:r>
              <a:rPr lang="en-US" dirty="0" smtClean="0"/>
              <a:t> are useful for </a:t>
            </a:r>
            <a:r>
              <a:rPr lang="en-US" b="1" dirty="0" smtClean="0"/>
              <a:t>managing distributed systems</a:t>
            </a:r>
          </a:p>
          <a:p>
            <a:pPr lvl="1"/>
            <a:r>
              <a:rPr lang="en-US" dirty="0" smtClean="0"/>
              <a:t>Pioneered service model for Science</a:t>
            </a:r>
          </a:p>
          <a:p>
            <a:pPr lvl="1"/>
            <a:r>
              <a:rPr lang="en-US" dirty="0" smtClean="0"/>
              <a:t>Developed importance of </a:t>
            </a:r>
            <a:r>
              <a:rPr lang="en-US" dirty="0" smtClean="0">
                <a:solidFill>
                  <a:srgbClr val="FF0000"/>
                </a:solidFill>
              </a:rPr>
              <a:t>Workflow</a:t>
            </a:r>
          </a:p>
          <a:p>
            <a:pPr lvl="1"/>
            <a:r>
              <a:rPr lang="en-US" dirty="0" smtClean="0"/>
              <a:t>Performance issues – communication latency – intrinsic to distributed systems</a:t>
            </a:r>
          </a:p>
          <a:p>
            <a:pPr lvl="1"/>
            <a:r>
              <a:rPr lang="en-US" dirty="0" smtClean="0"/>
              <a:t>Can never run large differential equation based simulations or datamining</a:t>
            </a:r>
          </a:p>
          <a:p>
            <a:r>
              <a:rPr lang="en-US" b="1" dirty="0" smtClean="0">
                <a:solidFill>
                  <a:srgbClr val="FF0000"/>
                </a:solidFill>
              </a:rPr>
              <a:t>Clouds</a:t>
            </a:r>
            <a:r>
              <a:rPr lang="en-US" b="1" dirty="0" smtClean="0"/>
              <a:t> can execute any job class that was good for Grids </a:t>
            </a:r>
            <a:r>
              <a:rPr lang="en-US" dirty="0" smtClean="0"/>
              <a:t>plus</a:t>
            </a:r>
          </a:p>
          <a:p>
            <a:pPr lvl="1"/>
            <a:r>
              <a:rPr lang="en-US" dirty="0" smtClean="0"/>
              <a:t>More attractive due to platform plus </a:t>
            </a:r>
            <a:r>
              <a:rPr lang="en-US" b="1" dirty="0" smtClean="0">
                <a:solidFill>
                  <a:srgbClr val="FF0000"/>
                </a:solidFill>
              </a:rPr>
              <a:t>elastic </a:t>
            </a:r>
            <a:r>
              <a:rPr lang="en-US" dirty="0" smtClean="0"/>
              <a:t>on-demand model</a:t>
            </a:r>
          </a:p>
          <a:p>
            <a:pPr lvl="1"/>
            <a:r>
              <a:rPr lang="en-US" b="1" dirty="0" smtClean="0">
                <a:solidFill>
                  <a:srgbClr val="FF0000"/>
                </a:solidFill>
              </a:rPr>
              <a:t>MapReduce</a:t>
            </a:r>
            <a:r>
              <a:rPr lang="en-US" b="1" dirty="0" smtClean="0"/>
              <a:t> easier to use than MPI for appropriate parallel jobs</a:t>
            </a:r>
          </a:p>
          <a:p>
            <a:pPr lvl="1"/>
            <a:r>
              <a:rPr lang="en-US" dirty="0" smtClean="0"/>
              <a:t>Currently have performance limitations due to poor affinity (locality) for compute-compute (MPI) and Compute-data </a:t>
            </a:r>
          </a:p>
          <a:p>
            <a:pPr lvl="1"/>
            <a:r>
              <a:rPr lang="en-US" dirty="0" smtClean="0"/>
              <a:t>These limitations are not “inevitable” and should  gradually improve as in July 13 </a:t>
            </a:r>
            <a:r>
              <a:rPr lang="en-US" dirty="0" smtClean="0"/>
              <a:t>2010 Amazon </a:t>
            </a:r>
            <a:r>
              <a:rPr lang="en-US" dirty="0" smtClean="0"/>
              <a:t>Cluster announcement</a:t>
            </a:r>
          </a:p>
          <a:p>
            <a:pPr lvl="1"/>
            <a:r>
              <a:rPr lang="en-US" dirty="0" smtClean="0"/>
              <a:t>Will probably never be best for most sophisticated parallel differential equation based simulations </a:t>
            </a:r>
          </a:p>
          <a:p>
            <a:r>
              <a:rPr lang="en-US" b="1" dirty="0" smtClean="0">
                <a:solidFill>
                  <a:srgbClr val="FF0000"/>
                </a:solidFill>
              </a:rPr>
              <a:t>Classic Supercomputers </a:t>
            </a:r>
            <a:r>
              <a:rPr lang="en-US" dirty="0" smtClean="0"/>
              <a:t>(MPI Engines) run </a:t>
            </a:r>
            <a:r>
              <a:rPr lang="en-US" b="1" dirty="0" smtClean="0"/>
              <a:t>communication demanding differential equation based simulations </a:t>
            </a:r>
          </a:p>
          <a:p>
            <a:pPr lvl="1"/>
            <a:r>
              <a:rPr lang="en-US" b="1" dirty="0" smtClean="0"/>
              <a:t>MapReduce and Clouds replaces MPI </a:t>
            </a:r>
            <a:r>
              <a:rPr lang="en-US" dirty="0" smtClean="0"/>
              <a:t>for other problems</a:t>
            </a:r>
          </a:p>
          <a:p>
            <a:pPr lvl="1"/>
            <a:r>
              <a:rPr lang="en-US" dirty="0" smtClean="0"/>
              <a:t>Much more data processed today by MapReduce than MPI (Industry Informational Retrieval ~50 </a:t>
            </a:r>
            <a:r>
              <a:rPr lang="en-US" dirty="0" err="1" smtClean="0"/>
              <a:t>Petabytes</a:t>
            </a:r>
            <a:r>
              <a:rPr lang="en-US" dirty="0" smtClean="0"/>
              <a:t> per day)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229600" cy="1143000"/>
          </a:xfrm>
        </p:spPr>
        <p:txBody>
          <a:bodyPr>
            <a:normAutofit/>
          </a:bodyPr>
          <a:lstStyle/>
          <a:p>
            <a:r>
              <a:rPr lang="en-US" sz="3600" b="1" dirty="0" smtClean="0"/>
              <a:t>Fault Tolerance and MapReduce</a:t>
            </a:r>
            <a:endParaRPr lang="en-US" sz="3600" b="1" dirty="0"/>
          </a:p>
        </p:txBody>
      </p:sp>
      <p:sp>
        <p:nvSpPr>
          <p:cNvPr id="6" name="Content Placeholder 5"/>
          <p:cNvSpPr>
            <a:spLocks noGrp="1"/>
          </p:cNvSpPr>
          <p:nvPr>
            <p:ph idx="1"/>
          </p:nvPr>
        </p:nvSpPr>
        <p:spPr>
          <a:xfrm>
            <a:off x="304800" y="1371600"/>
            <a:ext cx="8686800" cy="4525963"/>
          </a:xfrm>
        </p:spPr>
        <p:txBody>
          <a:bodyPr>
            <a:normAutofit fontScale="77500" lnSpcReduction="20000"/>
          </a:bodyPr>
          <a:lstStyle/>
          <a:p>
            <a:r>
              <a:rPr lang="en-US" dirty="0" smtClean="0">
                <a:solidFill>
                  <a:srgbClr val="FF0000"/>
                </a:solidFill>
              </a:rPr>
              <a:t>MPI</a:t>
            </a:r>
            <a:r>
              <a:rPr lang="en-US" dirty="0" smtClean="0"/>
              <a:t> does “maps” followed by “communication” including “reduce” but does this iteratively</a:t>
            </a:r>
          </a:p>
          <a:p>
            <a:r>
              <a:rPr lang="en-US" dirty="0" smtClean="0"/>
              <a:t>There must (for most communication patterns of interest) be a </a:t>
            </a:r>
            <a:r>
              <a:rPr lang="en-US" dirty="0" smtClean="0">
                <a:solidFill>
                  <a:srgbClr val="FF0000"/>
                </a:solidFill>
              </a:rPr>
              <a:t>strict synchronization </a:t>
            </a:r>
            <a:r>
              <a:rPr lang="en-US" dirty="0" smtClean="0"/>
              <a:t>at end of each communication phase</a:t>
            </a:r>
          </a:p>
          <a:p>
            <a:pPr lvl="1"/>
            <a:r>
              <a:rPr lang="en-US" dirty="0" smtClean="0"/>
              <a:t>Thus if a </a:t>
            </a:r>
            <a:r>
              <a:rPr lang="en-US" dirty="0" smtClean="0">
                <a:solidFill>
                  <a:srgbClr val="FF0000"/>
                </a:solidFill>
              </a:rPr>
              <a:t>process fails then everything grinds to a halt</a:t>
            </a:r>
          </a:p>
          <a:p>
            <a:r>
              <a:rPr lang="en-US" dirty="0" smtClean="0"/>
              <a:t>In MapReduce, all Map processes and all reduce processes are </a:t>
            </a:r>
            <a:r>
              <a:rPr lang="en-US" dirty="0" smtClean="0">
                <a:solidFill>
                  <a:srgbClr val="FF0000"/>
                </a:solidFill>
              </a:rPr>
              <a:t>independent</a:t>
            </a:r>
            <a:r>
              <a:rPr lang="en-US" dirty="0" smtClean="0"/>
              <a:t> and stateless and read and write to disks</a:t>
            </a:r>
          </a:p>
          <a:p>
            <a:pPr lvl="1"/>
            <a:r>
              <a:rPr lang="en-US" dirty="0" smtClean="0"/>
              <a:t>As 1 or 2 (</a:t>
            </a:r>
            <a:r>
              <a:rPr lang="en-US" dirty="0" err="1" smtClean="0"/>
              <a:t>reduce+map</a:t>
            </a:r>
            <a:r>
              <a:rPr lang="en-US" dirty="0" smtClean="0"/>
              <a:t>) iterations, no difficult synchronization issues</a:t>
            </a:r>
          </a:p>
          <a:p>
            <a:r>
              <a:rPr lang="en-US" dirty="0" smtClean="0"/>
              <a:t>Thus </a:t>
            </a:r>
            <a:r>
              <a:rPr lang="en-US" dirty="0" smtClean="0">
                <a:solidFill>
                  <a:srgbClr val="FF0000"/>
                </a:solidFill>
              </a:rPr>
              <a:t>failures can easily be recovered </a:t>
            </a:r>
            <a:r>
              <a:rPr lang="en-US" dirty="0" smtClean="0"/>
              <a:t>by rerunning process without other jobs hanging around waiting</a:t>
            </a:r>
          </a:p>
          <a:p>
            <a:r>
              <a:rPr lang="en-US" dirty="0" smtClean="0"/>
              <a:t>Re-examine MPI fault tolerance in light of MapReduce</a:t>
            </a:r>
          </a:p>
          <a:p>
            <a:pPr lvl="1"/>
            <a:r>
              <a:rPr lang="en-US" dirty="0" smtClean="0"/>
              <a:t>Twister will interpolate between MPI and MapReduce</a:t>
            </a:r>
          </a:p>
        </p:txBody>
      </p:sp>
    </p:spTree>
    <p:extLst>
      <p:ext uri="{BB962C8B-B14F-4D97-AF65-F5344CB8AC3E}">
        <p14:creationId xmlns:p14="http://schemas.microsoft.com/office/powerpoint/2010/main" val="4294646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1187150"/>
            <a:ext cx="5194428" cy="36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633" y="4419600"/>
            <a:ext cx="8153400" cy="2438400"/>
          </a:xfrm>
        </p:spPr>
        <p:txBody>
          <a:bodyPr>
            <a:normAutofit/>
          </a:bodyPr>
          <a:lstStyle/>
          <a:p>
            <a:pPr>
              <a:lnSpc>
                <a:spcPct val="110000"/>
              </a:lnSpc>
            </a:pPr>
            <a:r>
              <a:rPr lang="en-US" sz="2100" dirty="0" smtClean="0">
                <a:solidFill>
                  <a:srgbClr val="002060"/>
                </a:solidFill>
              </a:rPr>
              <a:t>Iteratively </a:t>
            </a:r>
            <a:r>
              <a:rPr lang="en-US" sz="2100" dirty="0" smtClean="0">
                <a:solidFill>
                  <a:srgbClr val="002060"/>
                </a:solidFill>
              </a:rPr>
              <a:t>refining operation</a:t>
            </a:r>
          </a:p>
          <a:p>
            <a:pPr>
              <a:lnSpc>
                <a:spcPct val="110000"/>
              </a:lnSpc>
            </a:pPr>
            <a:r>
              <a:rPr lang="en-US" sz="2100" dirty="0" smtClean="0"/>
              <a:t>Typical MapReduce runtimes incur extremely high overheads</a:t>
            </a:r>
          </a:p>
          <a:p>
            <a:pPr lvl="1">
              <a:lnSpc>
                <a:spcPct val="110000"/>
              </a:lnSpc>
            </a:pPr>
            <a:r>
              <a:rPr lang="en-US" sz="1700" dirty="0" smtClean="0">
                <a:solidFill>
                  <a:srgbClr val="002060"/>
                </a:solidFill>
              </a:rPr>
              <a:t>New maps/reducers/vertices in every iteration </a:t>
            </a:r>
          </a:p>
          <a:p>
            <a:pPr lvl="1">
              <a:lnSpc>
                <a:spcPct val="110000"/>
              </a:lnSpc>
            </a:pPr>
            <a:r>
              <a:rPr lang="en-US" sz="1700" dirty="0" smtClean="0">
                <a:solidFill>
                  <a:srgbClr val="002060"/>
                </a:solidFill>
              </a:rPr>
              <a:t>File system based communication</a:t>
            </a:r>
          </a:p>
          <a:p>
            <a:pPr>
              <a:lnSpc>
                <a:spcPct val="110000"/>
              </a:lnSpc>
            </a:pPr>
            <a:r>
              <a:rPr lang="en-US" sz="2100" dirty="0" smtClean="0">
                <a:solidFill>
                  <a:srgbClr val="002060"/>
                </a:solidFill>
              </a:rPr>
              <a:t>Long running tasks and faste</a:t>
            </a:r>
            <a:r>
              <a:rPr lang="en-US" sz="2100" dirty="0" smtClean="0"/>
              <a:t>r communication in Twister enables it to perform </a:t>
            </a:r>
            <a:r>
              <a:rPr lang="en-US" sz="2100" dirty="0" smtClean="0"/>
              <a:t>close to MPI</a:t>
            </a:r>
            <a:endParaRPr lang="en-US" sz="2100" dirty="0" smtClean="0">
              <a:solidFill>
                <a:srgbClr val="002060"/>
              </a:solidFill>
            </a:endParaRPr>
          </a:p>
          <a:p>
            <a:pPr lvl="1">
              <a:buNone/>
            </a:pPr>
            <a:endParaRPr lang="en-US" dirty="0" smtClean="0">
              <a:solidFill>
                <a:srgbClr val="002060"/>
              </a:solidFill>
            </a:endParaRPr>
          </a:p>
          <a:p>
            <a:endParaRPr lang="en-US" dirty="0" smtClean="0">
              <a:solidFill>
                <a:srgbClr val="002060"/>
              </a:solidFill>
            </a:endParaRPr>
          </a:p>
        </p:txBody>
      </p:sp>
      <p:sp>
        <p:nvSpPr>
          <p:cNvPr id="8" name="TextBox 7"/>
          <p:cNvSpPr txBox="1"/>
          <p:nvPr/>
        </p:nvSpPr>
        <p:spPr>
          <a:xfrm>
            <a:off x="4996083" y="2608521"/>
            <a:ext cx="2199833" cy="369332"/>
          </a:xfrm>
          <a:prstGeom prst="rect">
            <a:avLst/>
          </a:prstGeom>
          <a:noFill/>
        </p:spPr>
        <p:txBody>
          <a:bodyPr wrap="none" rtlCol="0">
            <a:spAutoFit/>
          </a:bodyPr>
          <a:lstStyle/>
          <a:p>
            <a:r>
              <a:rPr lang="en-US" dirty="0" smtClean="0"/>
              <a:t>Time for 20 iterations</a:t>
            </a:r>
            <a:endParaRPr lang="en-US" dirty="0"/>
          </a:p>
        </p:txBody>
      </p:sp>
      <p:sp>
        <p:nvSpPr>
          <p:cNvPr id="4" name="Title 3"/>
          <p:cNvSpPr>
            <a:spLocks noGrp="1"/>
          </p:cNvSpPr>
          <p:nvPr>
            <p:ph type="title"/>
          </p:nvPr>
        </p:nvSpPr>
        <p:spPr>
          <a:xfrm>
            <a:off x="362955" y="106326"/>
            <a:ext cx="8229600" cy="808074"/>
          </a:xfrm>
        </p:spPr>
        <p:txBody>
          <a:bodyPr>
            <a:normAutofit/>
          </a:bodyPr>
          <a:lstStyle/>
          <a:p>
            <a:r>
              <a:rPr lang="en-US" b="1" dirty="0" smtClean="0"/>
              <a:t>K-Means Clustering</a:t>
            </a:r>
            <a:endParaRPr lang="en-US" b="1" dirty="0"/>
          </a:p>
        </p:txBody>
      </p:sp>
      <p:grpSp>
        <p:nvGrpSpPr>
          <p:cNvPr id="9" name="Group 8"/>
          <p:cNvGrpSpPr/>
          <p:nvPr/>
        </p:nvGrpSpPr>
        <p:grpSpPr>
          <a:xfrm>
            <a:off x="118656" y="1291704"/>
            <a:ext cx="3657626" cy="3006613"/>
            <a:chOff x="118656" y="714154"/>
            <a:chExt cx="3657626" cy="3006613"/>
          </a:xfrm>
        </p:grpSpPr>
        <p:grpSp>
          <p:nvGrpSpPr>
            <p:cNvPr id="6" name="Group 5"/>
            <p:cNvGrpSpPr/>
            <p:nvPr/>
          </p:nvGrpSpPr>
          <p:grpSpPr>
            <a:xfrm>
              <a:off x="118656" y="1286391"/>
              <a:ext cx="1516998" cy="2278180"/>
              <a:chOff x="118656" y="1286391"/>
              <a:chExt cx="1516998" cy="2278180"/>
            </a:xfrm>
          </p:grpSpPr>
          <p:sp>
            <p:nvSpPr>
              <p:cNvPr id="7" name="Rounded Rectangle 6"/>
              <p:cNvSpPr/>
              <p:nvPr/>
            </p:nvSpPr>
            <p:spPr>
              <a:xfrm>
                <a:off x="280743" y="3226017"/>
                <a:ext cx="1354911" cy="338554"/>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2058"/>
              <p:cNvSpPr/>
              <p:nvPr/>
            </p:nvSpPr>
            <p:spPr>
              <a:xfrm>
                <a:off x="118656" y="1286391"/>
                <a:ext cx="529930" cy="1924642"/>
              </a:xfrm>
              <a:custGeom>
                <a:avLst/>
                <a:gdLst>
                  <a:gd name="connsiteX0" fmla="*/ 529930 w 529930"/>
                  <a:gd name="connsiteY0" fmla="*/ 1924642 h 1924642"/>
                  <a:gd name="connsiteX1" fmla="*/ 62097 w 529930"/>
                  <a:gd name="connsiteY1" fmla="*/ 1531237 h 1924642"/>
                  <a:gd name="connsiteX2" fmla="*/ 30200 w 529930"/>
                  <a:gd name="connsiteY2" fmla="*/ 106474 h 1924642"/>
                  <a:gd name="connsiteX3" fmla="*/ 296014 w 529930"/>
                  <a:gd name="connsiteY3" fmla="*/ 212800 h 1924642"/>
                </a:gdLst>
                <a:ahLst/>
                <a:cxnLst>
                  <a:cxn ang="0">
                    <a:pos x="connsiteX0" y="connsiteY0"/>
                  </a:cxn>
                  <a:cxn ang="0">
                    <a:pos x="connsiteX1" y="connsiteY1"/>
                  </a:cxn>
                  <a:cxn ang="0">
                    <a:pos x="connsiteX2" y="connsiteY2"/>
                  </a:cxn>
                  <a:cxn ang="0">
                    <a:pos x="connsiteX3" y="connsiteY3"/>
                  </a:cxn>
                </a:cxnLst>
                <a:rect l="l" t="t" r="r" b="b"/>
                <a:pathLst>
                  <a:path w="529930" h="1924642">
                    <a:moveTo>
                      <a:pt x="529930" y="1924642"/>
                    </a:moveTo>
                    <a:cubicBezTo>
                      <a:pt x="337657" y="1879453"/>
                      <a:pt x="145385" y="1834265"/>
                      <a:pt x="62097" y="1531237"/>
                    </a:cubicBezTo>
                    <a:cubicBezTo>
                      <a:pt x="-21191" y="1228209"/>
                      <a:pt x="-8786" y="326213"/>
                      <a:pt x="30200" y="106474"/>
                    </a:cubicBezTo>
                    <a:cubicBezTo>
                      <a:pt x="69186" y="-113265"/>
                      <a:pt x="182600" y="49767"/>
                      <a:pt x="296014" y="212800"/>
                    </a:cubicBezTo>
                  </a:path>
                </a:pathLst>
              </a:cu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300990" y="714154"/>
              <a:ext cx="3475292" cy="3006613"/>
              <a:chOff x="205620" y="714154"/>
              <a:chExt cx="3475292" cy="3006613"/>
            </a:xfrm>
          </p:grpSpPr>
          <p:sp>
            <p:nvSpPr>
              <p:cNvPr id="14" name="Oval 13"/>
              <p:cNvSpPr/>
              <p:nvPr/>
            </p:nvSpPr>
            <p:spPr>
              <a:xfrm>
                <a:off x="205620" y="1497643"/>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pic>
            <p:nvPicPr>
              <p:cNvPr id="15"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205620" y="714154"/>
                <a:ext cx="609600" cy="609600"/>
              </a:xfrm>
              <a:prstGeom prst="rect">
                <a:avLst/>
              </a:prstGeom>
              <a:noFill/>
            </p:spPr>
          </p:pic>
          <p:cxnSp>
            <p:nvCxnSpPr>
              <p:cNvPr id="16" name="Straight Arrow Connector 15"/>
              <p:cNvCxnSpPr>
                <a:stCxn id="15" idx="2"/>
                <a:endCxn id="14" idx="0"/>
              </p:cNvCxnSpPr>
              <p:nvPr/>
            </p:nvCxnSpPr>
            <p:spPr>
              <a:xfrm>
                <a:off x="510420" y="1323754"/>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1447800" y="737192"/>
                <a:ext cx="609600" cy="609600"/>
              </a:xfrm>
              <a:prstGeom prst="rect">
                <a:avLst/>
              </a:prstGeom>
              <a:noFill/>
            </p:spPr>
          </p:pic>
          <p:cxnSp>
            <p:nvCxnSpPr>
              <p:cNvPr id="18" name="Straight Arrow Connector 17"/>
              <p:cNvCxnSpPr>
                <a:stCxn id="17" idx="2"/>
              </p:cNvCxnSpPr>
              <p:nvPr/>
            </p:nvCxnSpPr>
            <p:spPr>
              <a:xfrm>
                <a:off x="1752600" y="1346792"/>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066800" y="1694094"/>
                <a:ext cx="152400" cy="45719"/>
                <a:chOff x="1417319" y="3060684"/>
                <a:chExt cx="152400" cy="45719"/>
              </a:xfrm>
            </p:grpSpPr>
            <p:sp>
              <p:nvSpPr>
                <p:cNvPr id="39" name="Oval 38"/>
                <p:cNvSpPr/>
                <p:nvPr/>
              </p:nvSpPr>
              <p:spPr>
                <a:xfrm>
                  <a:off x="1417319"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524000" y="3060684"/>
                  <a:ext cx="45719" cy="4571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295275" y="2034362"/>
                <a:ext cx="412898" cy="412898"/>
              </a:xfrm>
              <a:prstGeom prst="rect">
                <a:avLst/>
              </a:prstGeom>
              <a:noFill/>
            </p:spPr>
          </p:pic>
          <p:cxnSp>
            <p:nvCxnSpPr>
              <p:cNvPr id="21" name="Straight Arrow Connector 20"/>
              <p:cNvCxnSpPr>
                <a:stCxn id="20" idx="2"/>
              </p:cNvCxnSpPr>
              <p:nvPr/>
            </p:nvCxnSpPr>
            <p:spPr>
              <a:xfrm>
                <a:off x="501724" y="2447260"/>
                <a:ext cx="179018" cy="20000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3" descr="C:\Users\jaliya\AppData\Local\Microsoft\Windows\Temporary Internet Files\Content.IE5\ZADX9HCR\MCj04325990000[1].png"/>
              <p:cNvPicPr>
                <a:picLocks noChangeAspect="1" noChangeArrowheads="1"/>
              </p:cNvPicPr>
              <p:nvPr/>
            </p:nvPicPr>
            <p:blipFill>
              <a:blip r:embed="rId4" cstate="print"/>
              <a:srcRect/>
              <a:stretch>
                <a:fillRect/>
              </a:stretch>
            </p:blipFill>
            <p:spPr bwMode="auto">
              <a:xfrm>
                <a:off x="1537455" y="2057400"/>
                <a:ext cx="412898" cy="412898"/>
              </a:xfrm>
              <a:prstGeom prst="rect">
                <a:avLst/>
              </a:prstGeom>
              <a:noFill/>
            </p:spPr>
          </p:pic>
          <p:cxnSp>
            <p:nvCxnSpPr>
              <p:cNvPr id="23" name="Straight Arrow Connector 22"/>
              <p:cNvCxnSpPr/>
              <p:nvPr/>
            </p:nvCxnSpPr>
            <p:spPr>
              <a:xfrm flipH="1">
                <a:off x="1424488" y="2431448"/>
                <a:ext cx="225698"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77245" y="2596853"/>
                <a:ext cx="824827" cy="381000"/>
              </a:xfrm>
              <a:prstGeom prst="ellipse">
                <a:avLst/>
              </a:prstGeom>
              <a:solidFill>
                <a:srgbClr val="00B0F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cxnSp>
            <p:nvCxnSpPr>
              <p:cNvPr id="25" name="Straight Arrow Connector 24"/>
              <p:cNvCxnSpPr/>
              <p:nvPr/>
            </p:nvCxnSpPr>
            <p:spPr>
              <a:xfrm>
                <a:off x="494693" y="1878643"/>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743904" y="1901681"/>
                <a:ext cx="0" cy="1738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8932" y="1518866"/>
                <a:ext cx="562975" cy="338554"/>
              </a:xfrm>
              <a:prstGeom prst="rect">
                <a:avLst/>
              </a:prstGeom>
              <a:noFill/>
            </p:spPr>
            <p:txBody>
              <a:bodyPr wrap="none" rtlCol="0">
                <a:spAutoFit/>
              </a:bodyPr>
              <a:lstStyle/>
              <a:p>
                <a:r>
                  <a:rPr lang="en-US" sz="1600" b="1" dirty="0" smtClean="0"/>
                  <a:t>map</a:t>
                </a:r>
                <a:endParaRPr lang="en-US" sz="1600" b="1" dirty="0"/>
              </a:p>
            </p:txBody>
          </p:sp>
          <p:sp>
            <p:nvSpPr>
              <p:cNvPr id="29" name="Oval 28"/>
              <p:cNvSpPr/>
              <p:nvPr/>
            </p:nvSpPr>
            <p:spPr>
              <a:xfrm>
                <a:off x="1424488" y="1499458"/>
                <a:ext cx="609600" cy="381000"/>
              </a:xfrm>
              <a:prstGeom prst="ellipse">
                <a:avLst/>
              </a:prstGeom>
              <a:solidFill>
                <a:srgbClr val="92D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p>
            </p:txBody>
          </p:sp>
          <p:sp>
            <p:nvSpPr>
              <p:cNvPr id="30" name="TextBox 29"/>
              <p:cNvSpPr txBox="1"/>
              <p:nvPr/>
            </p:nvSpPr>
            <p:spPr>
              <a:xfrm>
                <a:off x="1447800" y="1520681"/>
                <a:ext cx="562975" cy="338554"/>
              </a:xfrm>
              <a:prstGeom prst="rect">
                <a:avLst/>
              </a:prstGeom>
              <a:noFill/>
            </p:spPr>
            <p:txBody>
              <a:bodyPr wrap="none" rtlCol="0">
                <a:spAutoFit/>
              </a:bodyPr>
              <a:lstStyle/>
              <a:p>
                <a:r>
                  <a:rPr lang="en-US" sz="1600" b="1" dirty="0" smtClean="0"/>
                  <a:t>map</a:t>
                </a:r>
                <a:endParaRPr lang="en-US" sz="1600" b="1" dirty="0"/>
              </a:p>
            </p:txBody>
          </p:sp>
          <p:sp>
            <p:nvSpPr>
              <p:cNvPr id="31" name="TextBox 30"/>
              <p:cNvSpPr txBox="1"/>
              <p:nvPr/>
            </p:nvSpPr>
            <p:spPr>
              <a:xfrm>
                <a:off x="708173" y="2608521"/>
                <a:ext cx="769057" cy="338554"/>
              </a:xfrm>
              <a:prstGeom prst="rect">
                <a:avLst/>
              </a:prstGeom>
              <a:noFill/>
            </p:spPr>
            <p:txBody>
              <a:bodyPr wrap="none" rtlCol="0">
                <a:spAutoFit/>
              </a:bodyPr>
              <a:lstStyle/>
              <a:p>
                <a:r>
                  <a:rPr lang="en-US" sz="1600" b="1" dirty="0" smtClean="0"/>
                  <a:t>reduce</a:t>
                </a:r>
                <a:endParaRPr lang="en-US" sz="1600" b="1" dirty="0"/>
              </a:p>
            </p:txBody>
          </p:sp>
          <p:cxnSp>
            <p:nvCxnSpPr>
              <p:cNvPr id="33" name="Straight Arrow Connector 32"/>
              <p:cNvCxnSpPr/>
              <p:nvPr/>
            </p:nvCxnSpPr>
            <p:spPr>
              <a:xfrm flipH="1">
                <a:off x="791907" y="2986801"/>
                <a:ext cx="141982" cy="215817"/>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57400" y="1085303"/>
                <a:ext cx="1623512" cy="1384995"/>
              </a:xfrm>
              <a:prstGeom prst="rect">
                <a:avLst/>
              </a:prstGeom>
              <a:noFill/>
            </p:spPr>
            <p:txBody>
              <a:bodyPr wrap="square" rtlCol="0">
                <a:spAutoFit/>
              </a:bodyPr>
              <a:lstStyle/>
              <a:p>
                <a:r>
                  <a:rPr lang="en-US" sz="1400" b="1" dirty="0" smtClean="0">
                    <a:solidFill>
                      <a:srgbClr val="002060"/>
                    </a:solidFill>
                  </a:rPr>
                  <a:t>Compute the distance to each data point from each cluster center and assign points to cluster centers</a:t>
                </a:r>
              </a:p>
            </p:txBody>
          </p:sp>
          <p:sp>
            <p:nvSpPr>
              <p:cNvPr id="37" name="TextBox 36"/>
              <p:cNvSpPr txBox="1"/>
              <p:nvPr/>
            </p:nvSpPr>
            <p:spPr>
              <a:xfrm>
                <a:off x="1537455" y="2571489"/>
                <a:ext cx="1762790" cy="523220"/>
              </a:xfrm>
              <a:prstGeom prst="rect">
                <a:avLst/>
              </a:prstGeom>
              <a:noFill/>
            </p:spPr>
            <p:txBody>
              <a:bodyPr wrap="none" rtlCol="0">
                <a:spAutoFit/>
              </a:bodyPr>
              <a:lstStyle/>
              <a:p>
                <a:r>
                  <a:rPr lang="en-US" sz="1400" b="1" dirty="0" smtClean="0">
                    <a:solidFill>
                      <a:srgbClr val="002060"/>
                    </a:solidFill>
                  </a:rPr>
                  <a:t>Compute new cluster</a:t>
                </a:r>
              </a:p>
              <a:p>
                <a:r>
                  <a:rPr lang="en-US" sz="1400" b="1" dirty="0" smtClean="0">
                    <a:solidFill>
                      <a:srgbClr val="002060"/>
                    </a:solidFill>
                  </a:rPr>
                  <a:t>centers</a:t>
                </a:r>
              </a:p>
            </p:txBody>
          </p:sp>
          <p:sp>
            <p:nvSpPr>
              <p:cNvPr id="38" name="TextBox 37"/>
              <p:cNvSpPr txBox="1"/>
              <p:nvPr/>
            </p:nvSpPr>
            <p:spPr>
              <a:xfrm>
                <a:off x="1517247" y="3197547"/>
                <a:ext cx="1823015" cy="523220"/>
              </a:xfrm>
              <a:prstGeom prst="rect">
                <a:avLst/>
              </a:prstGeom>
              <a:noFill/>
            </p:spPr>
            <p:txBody>
              <a:bodyPr wrap="square" rtlCol="0">
                <a:spAutoFit/>
              </a:bodyPr>
              <a:lstStyle/>
              <a:p>
                <a:r>
                  <a:rPr lang="en-US" sz="1400" b="1" dirty="0" smtClean="0">
                    <a:solidFill>
                      <a:srgbClr val="002060"/>
                    </a:solidFill>
                  </a:rPr>
                  <a:t>Compute new cluster centers</a:t>
                </a:r>
              </a:p>
            </p:txBody>
          </p:sp>
          <p:sp>
            <p:nvSpPr>
              <p:cNvPr id="32" name="TextBox 31"/>
              <p:cNvSpPr txBox="1"/>
              <p:nvPr/>
            </p:nvSpPr>
            <p:spPr>
              <a:xfrm>
                <a:off x="210215" y="3242846"/>
                <a:ext cx="1351075" cy="338554"/>
              </a:xfrm>
              <a:prstGeom prst="rect">
                <a:avLst/>
              </a:prstGeom>
              <a:noFill/>
            </p:spPr>
            <p:txBody>
              <a:bodyPr wrap="none" rtlCol="0">
                <a:spAutoFit/>
              </a:bodyPr>
              <a:lstStyle/>
              <a:p>
                <a:r>
                  <a:rPr lang="en-US" sz="1600" b="1" dirty="0" smtClean="0"/>
                  <a:t>User program</a:t>
                </a:r>
                <a:endParaRPr lang="en-US" sz="1600" b="1" dirty="0"/>
              </a:p>
            </p:txBody>
          </p:sp>
        </p:grpSp>
      </p:grpSp>
    </p:spTree>
    <p:extLst>
      <p:ext uri="{BB962C8B-B14F-4D97-AF65-F5344CB8AC3E}">
        <p14:creationId xmlns:p14="http://schemas.microsoft.com/office/powerpoint/2010/main" val="3602501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791200" cy="762000"/>
          </a:xfrm>
        </p:spPr>
        <p:txBody>
          <a:bodyPr>
            <a:normAutofit/>
          </a:bodyPr>
          <a:lstStyle/>
          <a:p>
            <a:r>
              <a:rPr lang="en-US" sz="4000" b="1" dirty="0" smtClean="0"/>
              <a:t>Twister</a:t>
            </a:r>
            <a:endParaRPr lang="en-US" sz="4000" b="1" dirty="0"/>
          </a:p>
        </p:txBody>
      </p:sp>
      <p:sp>
        <p:nvSpPr>
          <p:cNvPr id="192" name="Content Placeholder 2"/>
          <p:cNvSpPr txBox="1">
            <a:spLocks/>
          </p:cNvSpPr>
          <p:nvPr/>
        </p:nvSpPr>
        <p:spPr>
          <a:xfrm>
            <a:off x="5715000" y="12192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solidFill>
                  <a:prstClr val="black"/>
                </a:solidFill>
              </a:rPr>
              <a:t>communication</a:t>
            </a:r>
          </a:p>
          <a:p>
            <a:pPr marL="342883" indent="-342883">
              <a:spcBef>
                <a:spcPct val="20000"/>
              </a:spcBef>
              <a:buFont typeface="Arial" pitchFamily="34" charset="0"/>
              <a:buChar char="•"/>
              <a:defRPr/>
            </a:pPr>
            <a:r>
              <a:rPr lang="en-US" sz="3500" dirty="0" smtClean="0">
                <a:solidFill>
                  <a:prstClr val="black"/>
                </a:solidFill>
              </a:rPr>
              <a:t>Intermediate results are directly transferred from the map tasks to the reduce tasks – </a:t>
            </a:r>
            <a:r>
              <a:rPr lang="en-US" sz="3500" b="1" dirty="0" smtClean="0">
                <a:solidFill>
                  <a:prstClr val="black"/>
                </a:solidFill>
              </a:rPr>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solidFill>
                  <a:prstClr val="black"/>
                </a:solidFill>
              </a:rPr>
              <a:t>map/reduce tasks</a:t>
            </a:r>
          </a:p>
          <a:p>
            <a:pPr marL="569913" lvl="1" indent="-112713">
              <a:spcBef>
                <a:spcPct val="20000"/>
              </a:spcBef>
              <a:buFont typeface="Arial" pitchFamily="34" charset="0"/>
              <a:buChar char="•"/>
              <a:defRPr/>
            </a:pPr>
            <a:r>
              <a:rPr lang="en-US" sz="3500" dirty="0" smtClean="0">
                <a:solidFill>
                  <a:prstClr val="black"/>
                </a:solidFill>
              </a:rPr>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solidFill>
                  <a:prstClr val="black"/>
                </a:solidFill>
              </a:rPr>
              <a:t>phase to combine reductions</a:t>
            </a:r>
          </a:p>
          <a:p>
            <a:pPr marL="342883" indent="-342883">
              <a:spcBef>
                <a:spcPct val="20000"/>
              </a:spcBef>
              <a:buFont typeface="Arial" pitchFamily="34" charset="0"/>
              <a:buChar char="•"/>
              <a:defRPr/>
            </a:pPr>
            <a:r>
              <a:rPr lang="en-US" sz="3500" dirty="0" smtClean="0">
                <a:solidFill>
                  <a:prstClr val="black"/>
                </a:solidFill>
              </a:rPr>
              <a:t>User Program is the </a:t>
            </a:r>
            <a:r>
              <a:rPr lang="en-US" sz="3500" b="1" dirty="0" smtClean="0">
                <a:solidFill>
                  <a:prstClr val="black"/>
                </a:solidFill>
              </a:rPr>
              <a:t>composer</a:t>
            </a:r>
            <a:r>
              <a:rPr lang="en-US" sz="3500" dirty="0" smtClean="0">
                <a:solidFill>
                  <a:prstClr val="black"/>
                </a:solidFill>
              </a:rPr>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solidFill>
                  <a:prstClr val="black"/>
                </a:solidFill>
              </a:rPr>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solidFill>
                  <a:prstClr val="black"/>
                </a:solidFill>
              </a:rPr>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solidFill>
                  <a:prstClr val="black"/>
                </a:solidFill>
              </a:endParaRPr>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solidFill>
                  <a:prstClr val="white"/>
                </a:solidFill>
              </a:endParaRPr>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solidFill>
                  <a:prstClr val="black"/>
                </a:solidFill>
              </a:endParaRPr>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1F497D">
                      <a:lumMod val="75000"/>
                    </a:srgbClr>
                  </a:solidFill>
                </a:rPr>
                <a:t>Data Split</a:t>
              </a:r>
              <a:endParaRPr lang="en-US" sz="1400" b="1" dirty="0">
                <a:solidFill>
                  <a:srgbClr val="1F497D">
                    <a:lumMod val="75000"/>
                  </a:srgb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solidFill>
                  <a:prstClr val="black"/>
                </a:solidFill>
              </a:endParaRPr>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solidFill>
                  <a:prstClr val="black"/>
                </a:solidFill>
              </a:endParaRPr>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D</a:t>
              </a:r>
              <a:endParaRPr lang="en-US" sz="1400" b="1" dirty="0">
                <a:solidFill>
                  <a:prstClr val="white"/>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rgbClr val="1F497D">
                      <a:lumMod val="75000"/>
                    </a:srgbClr>
                  </a:solidFill>
                </a:rPr>
                <a:t>MR</a:t>
              </a:r>
            </a:p>
            <a:p>
              <a:pPr algn="ctr"/>
              <a:r>
                <a:rPr lang="en-US" sz="1300" b="1" dirty="0" smtClean="0">
                  <a:solidFill>
                    <a:srgbClr val="1F497D">
                      <a:lumMod val="75000"/>
                    </a:srgbClr>
                  </a:solidFill>
                </a:rPr>
                <a:t>Driver</a:t>
              </a:r>
              <a:endParaRPr lang="en-US" sz="1300" b="1" dirty="0">
                <a:solidFill>
                  <a:srgbClr val="1F497D">
                    <a:lumMod val="75000"/>
                  </a:srgb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rgbClr val="1F497D">
                      <a:lumMod val="75000"/>
                    </a:srgbClr>
                  </a:solidFill>
                </a:rPr>
                <a:t>User</a:t>
              </a:r>
            </a:p>
            <a:p>
              <a:pPr algn="ctr"/>
              <a:r>
                <a:rPr lang="en-US" sz="1300" b="1" dirty="0" smtClean="0">
                  <a:solidFill>
                    <a:srgbClr val="1F497D">
                      <a:lumMod val="75000"/>
                    </a:srgbClr>
                  </a:solidFill>
                </a:rPr>
                <a:t>Program</a:t>
              </a:r>
              <a:endParaRPr lang="en-US" sz="1300" b="1" dirty="0">
                <a:solidFill>
                  <a:srgbClr val="1F497D">
                    <a:lumMod val="75000"/>
                  </a:srgb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rgbClr val="1F497D">
                      <a:lumMod val="75000"/>
                    </a:srgbClr>
                  </a:solidFill>
                </a:rPr>
                <a:t>Pub/Sub Broker Network</a:t>
              </a:r>
              <a:endParaRPr lang="en-US" sz="1400" b="1" dirty="0">
                <a:solidFill>
                  <a:srgbClr val="1F497D">
                    <a:lumMod val="75000"/>
                  </a:srgb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solidFill>
                  <a:prstClr val="black"/>
                </a:solidFill>
              </a:endParaRPr>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D</a:t>
              </a:r>
              <a:endParaRPr lang="en-US" sz="1400" b="1" dirty="0">
                <a:solidFill>
                  <a:prstClr val="white"/>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rgbClr val="1F497D">
                      <a:lumMod val="75000"/>
                    </a:srgbClr>
                  </a:solidFill>
                </a:rPr>
                <a:t>File System</a:t>
              </a:r>
              <a:endParaRPr lang="en-US" sz="1400" b="1" dirty="0">
                <a:solidFill>
                  <a:srgbClr val="1F497D">
                    <a:lumMod val="75000"/>
                  </a:srgb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solidFill>
                    <a:prstClr val="black"/>
                  </a:solidFill>
                </a:rPr>
                <a:t>Worker Nodes</a:t>
              </a:r>
              <a:endParaRPr lang="en-US" sz="1400" b="1" dirty="0">
                <a:solidFill>
                  <a:prstClr val="black"/>
                </a:solidFill>
              </a:endParaRPr>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rgbClr val="1F497D">
                    <a:lumMod val="75000"/>
                  </a:srgbClr>
                </a:solidFill>
              </a:rPr>
              <a:t>M</a:t>
            </a:r>
            <a:endParaRPr lang="en-US" sz="1400" b="1" dirty="0">
              <a:solidFill>
                <a:srgbClr val="1F497D">
                  <a:lumMod val="75000"/>
                </a:srgb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rgbClr val="1F497D">
                    <a:lumMod val="75000"/>
                  </a:srgbClr>
                </a:solidFill>
              </a:rPr>
              <a:t>R</a:t>
            </a:r>
            <a:endParaRPr lang="en-US" sz="1400" b="1" dirty="0">
              <a:solidFill>
                <a:srgbClr val="1F497D">
                  <a:lumMod val="75000"/>
                </a:srgb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solidFill>
                <a:prstClr val="white"/>
              </a:solidFill>
            </a:endParaRPr>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prstClr val="white"/>
                </a:solidFill>
              </a:rPr>
              <a:t>D</a:t>
            </a:r>
            <a:endParaRPr lang="en-US" sz="1400" b="1" dirty="0">
              <a:solidFill>
                <a:prstClr val="white"/>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solidFill>
                  <a:prstClr val="black"/>
                </a:solidFill>
              </a:rPr>
              <a:t>Map Worker</a:t>
            </a:r>
            <a:endParaRPr lang="en-US" sz="1400" b="1" dirty="0">
              <a:solidFill>
                <a:prstClr val="black"/>
              </a:solidFill>
            </a:endParaRPr>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solidFill>
                  <a:prstClr val="black"/>
                </a:solidFill>
              </a:rPr>
              <a:t>Reduce Worker</a:t>
            </a:r>
            <a:endParaRPr lang="en-US" sz="1400" b="1" dirty="0">
              <a:solidFill>
                <a:prstClr val="black"/>
              </a:solidFill>
            </a:endParaRPr>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solidFill>
                  <a:prstClr val="black"/>
                </a:solidFill>
              </a:rPr>
              <a:t>MRDeamon</a:t>
            </a:r>
            <a:endParaRPr lang="en-US" sz="1400" b="1" dirty="0">
              <a:solidFill>
                <a:prstClr val="black"/>
              </a:solidFill>
            </a:endParaRPr>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solidFill>
                  <a:prstClr val="black"/>
                </a:solidFill>
              </a:rPr>
              <a:t>Data Read/Write</a:t>
            </a:r>
            <a:endParaRPr lang="en-US" sz="1400" b="1" dirty="0">
              <a:solidFill>
                <a:prstClr val="black"/>
              </a:solidFill>
            </a:endParaRPr>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solidFill>
                  <a:prstClr val="black"/>
                </a:solidFill>
              </a:rPr>
              <a:t>Communication</a:t>
            </a:r>
            <a:endParaRPr lang="en-US" sz="1400" b="1" dirty="0">
              <a:solidFill>
                <a:prstClr val="black"/>
              </a:solidFill>
            </a:endParaRPr>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prstClr val="black"/>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Combine (Key, List&lt;Value&gt;)</a:t>
                </a:r>
                <a:endParaRPr lang="en-US" sz="1400" b="1" dirty="0">
                  <a:solidFill>
                    <a:prstClr val="black"/>
                  </a:solidFill>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User Program</a:t>
                </a:r>
                <a:endParaRPr lang="en-US" sz="1400" b="1" dirty="0">
                  <a:solidFill>
                    <a:prstClr val="black"/>
                  </a:solidFill>
                </a:endParaRPr>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Close()</a:t>
              </a:r>
              <a:endParaRPr lang="en-US" sz="1400" b="1" dirty="0">
                <a:solidFill>
                  <a:prstClr val="black"/>
                </a:solidFill>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prstClr val="black"/>
                  </a:solidFill>
                  <a:cs typeface="Courier New" pitchFamily="49" charset="0"/>
                </a:rPr>
                <a:t>Configure()</a:t>
              </a:r>
              <a:endParaRPr lang="en-US" sz="1400" b="1" dirty="0">
                <a:solidFill>
                  <a:prstClr val="black"/>
                </a:solidFill>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Static</a:t>
              </a:r>
            </a:p>
            <a:p>
              <a:pPr algn="ctr"/>
              <a:r>
                <a:rPr lang="en-US" sz="1400" b="1" dirty="0" smtClean="0">
                  <a:solidFill>
                    <a:prstClr val="black"/>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prstClr val="black"/>
                  </a:solidFill>
                </a:rPr>
                <a:t>δ</a:t>
              </a:r>
              <a:r>
                <a:rPr lang="en-US" sz="1400" b="1" dirty="0" smtClean="0">
                  <a:solidFill>
                    <a:prstClr val="black"/>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solidFill>
                  <a:prstClr val="black"/>
                </a:solidFill>
              </a:rPr>
              <a:t>Different synchronization and intercommunication mechanisms used by the parallel runtimes</a:t>
            </a:r>
            <a:endParaRPr lang="en-US" sz="1400" b="1" dirty="0">
              <a:solidFill>
                <a:prstClr val="black"/>
              </a:solidFill>
            </a:endParaRPr>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5791200" y="76200"/>
            <a:ext cx="501094" cy="609600"/>
          </a:xfrm>
          <a:prstGeom prst="rect">
            <a:avLst/>
          </a:prstGeom>
          <a:noFill/>
        </p:spPr>
      </p:pic>
      <p:pic>
        <p:nvPicPr>
          <p:cNvPr id="84" name="Picture 2" descr="D:\academic\phd\Publications\MapReduce++\logo.png"/>
          <p:cNvPicPr>
            <a:picLocks noChangeAspect="1" noChangeArrowheads="1"/>
          </p:cNvPicPr>
          <p:nvPr/>
        </p:nvPicPr>
        <p:blipFill>
          <a:blip r:embed="rId4" cstate="print"/>
          <a:srcRect/>
          <a:stretch>
            <a:fillRect/>
          </a:stretch>
        </p:blipFill>
        <p:spPr bwMode="auto">
          <a:xfrm>
            <a:off x="3429000" y="76200"/>
            <a:ext cx="501094" cy="609600"/>
          </a:xfrm>
          <a:prstGeom prst="rect">
            <a:avLst/>
          </a:prstGeom>
          <a:noFill/>
        </p:spPr>
      </p:pic>
    </p:spTree>
    <p:extLst>
      <p:ext uri="{BB962C8B-B14F-4D97-AF65-F5344CB8AC3E}">
        <p14:creationId xmlns:p14="http://schemas.microsoft.com/office/powerpoint/2010/main" val="3969309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803300"/>
          </a:xfrm>
        </p:spPr>
        <p:txBody>
          <a:bodyPr>
            <a:normAutofit fontScale="90000"/>
          </a:bodyPr>
          <a:lstStyle/>
          <a:p>
            <a:r>
              <a:rPr lang="en-US" dirty="0" smtClean="0"/>
              <a:t>Twister-BLAST vs. </a:t>
            </a:r>
            <a:r>
              <a:rPr lang="en-US" dirty="0" smtClean="0"/>
              <a:t/>
            </a:r>
            <a:br>
              <a:rPr lang="en-US" dirty="0" smtClean="0"/>
            </a:br>
            <a:r>
              <a:rPr lang="en-US" dirty="0" smtClean="0"/>
              <a:t>Hadoop-BLAST Performance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0" y="1524000"/>
            <a:ext cx="6400800" cy="518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421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19992" cy="1143000"/>
          </a:xfrm>
        </p:spPr>
        <p:txBody>
          <a:bodyPr>
            <a:normAutofit fontScale="90000"/>
          </a:bodyPr>
          <a:lstStyle/>
          <a:p>
            <a:r>
              <a:rPr lang="en-US" b="1" dirty="0" smtClean="0"/>
              <a:t>Overhead </a:t>
            </a:r>
            <a:r>
              <a:rPr lang="en-US" b="1" dirty="0" err="1" smtClean="0"/>
              <a:t>OpenMPI</a:t>
            </a:r>
            <a:r>
              <a:rPr lang="en-US" b="1" dirty="0" smtClean="0"/>
              <a:t> v Twister</a:t>
            </a:r>
            <a:br>
              <a:rPr lang="en-US" b="1" dirty="0" smtClean="0"/>
            </a:br>
            <a:r>
              <a:rPr lang="en-US" b="1" dirty="0" smtClean="0"/>
              <a:t>negative overhead due to cache</a:t>
            </a:r>
            <a:endParaRPr lang="en-US" b="1"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3001-8902-8A42-B70F-43024F9EDEEB}" type="slidenum">
              <a:rPr lang="en-US" smtClean="0">
                <a:solidFill>
                  <a:prstClr val="black">
                    <a:tint val="75000"/>
                  </a:prstClr>
                </a:solidFill>
              </a:rPr>
              <a:pPr/>
              <a:t>28</a:t>
            </a:fld>
            <a:endParaRPr lang="en-US">
              <a:solidFill>
                <a:prstClr val="black">
                  <a:tint val="75000"/>
                </a:prstClr>
              </a:solidFill>
            </a:endParaRPr>
          </a:p>
        </p:txBody>
      </p:sp>
      <p:graphicFrame>
        <p:nvGraphicFramePr>
          <p:cNvPr id="1028" name="Object 4"/>
          <p:cNvGraphicFramePr>
            <a:graphicFrameLocks noChangeAspect="1"/>
          </p:cNvGraphicFramePr>
          <p:nvPr/>
        </p:nvGraphicFramePr>
        <p:xfrm>
          <a:off x="0" y="1828801"/>
          <a:ext cx="9191297" cy="5029200"/>
        </p:xfrm>
        <a:graphic>
          <a:graphicData uri="http://schemas.openxmlformats.org/presentationml/2006/ole">
            <mc:AlternateContent xmlns:mc="http://schemas.openxmlformats.org/markup-compatibility/2006">
              <mc:Choice xmlns:v="urn:schemas-microsoft-com:vml" Requires="v">
                <p:oleObj spid="_x0000_s2052" name="Acrobat Document" r:id="rId4" imgW="4543366" imgH="2485957" progId="AcroExch.Document.7">
                  <p:embed/>
                </p:oleObj>
              </mc:Choice>
              <mc:Fallback>
                <p:oleObj name="Acrobat Document" r:id="rId4" imgW="4543366" imgH="2485957"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1"/>
                        <a:ext cx="919129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81310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52400"/>
            <a:ext cx="6400800" cy="1200329"/>
          </a:xfrm>
          <a:prstGeom prst="rect">
            <a:avLst/>
          </a:prstGeom>
        </p:spPr>
        <p:txBody>
          <a:bodyPr wrap="square">
            <a:spAutoFit/>
          </a:bodyPr>
          <a:lstStyle/>
          <a:p>
            <a:pPr algn="ctr"/>
            <a:r>
              <a:rPr lang="en-US" sz="2400" b="1" dirty="0">
                <a:solidFill>
                  <a:prstClr val="black"/>
                </a:solidFill>
                <a:latin typeface="Arial" pitchFamily="34" charset="0"/>
                <a:cs typeface="Arial" pitchFamily="34" charset="0"/>
              </a:rPr>
              <a:t>Performance of </a:t>
            </a:r>
            <a:r>
              <a:rPr lang="en-US" sz="2400" b="1" dirty="0" err="1">
                <a:solidFill>
                  <a:prstClr val="black"/>
                </a:solidFill>
                <a:latin typeface="Arial" pitchFamily="34" charset="0"/>
                <a:cs typeface="Arial" pitchFamily="34" charset="0"/>
              </a:rPr>
              <a:t>Pagerank</a:t>
            </a:r>
            <a:r>
              <a:rPr lang="en-US" sz="2400" b="1" dirty="0">
                <a:solidFill>
                  <a:prstClr val="black"/>
                </a:solidFill>
                <a:latin typeface="Arial" pitchFamily="34" charset="0"/>
                <a:cs typeface="Arial" pitchFamily="34" charset="0"/>
              </a:rPr>
              <a:t> using </a:t>
            </a:r>
            <a:br>
              <a:rPr lang="en-US" sz="2400" b="1" dirty="0">
                <a:solidFill>
                  <a:prstClr val="black"/>
                </a:solidFill>
                <a:latin typeface="Arial" pitchFamily="34" charset="0"/>
                <a:cs typeface="Arial" pitchFamily="34" charset="0"/>
              </a:rPr>
            </a:br>
            <a:r>
              <a:rPr lang="en-US" sz="2400" b="1" dirty="0" err="1">
                <a:solidFill>
                  <a:prstClr val="black"/>
                </a:solidFill>
                <a:latin typeface="Arial" pitchFamily="34" charset="0"/>
                <a:cs typeface="Arial" pitchFamily="34" charset="0"/>
              </a:rPr>
              <a:t>ClueWeb</a:t>
            </a:r>
            <a:r>
              <a:rPr lang="en-US" sz="2400" b="1" dirty="0">
                <a:solidFill>
                  <a:prstClr val="black"/>
                </a:solidFill>
                <a:latin typeface="Arial" pitchFamily="34" charset="0"/>
                <a:cs typeface="Arial" pitchFamily="34" charset="0"/>
              </a:rPr>
              <a:t> Data (Time for 20 iterations)</a:t>
            </a:r>
            <a:r>
              <a:rPr lang="en-US" sz="2400" dirty="0">
                <a:solidFill>
                  <a:prstClr val="black"/>
                </a:solidFill>
                <a:latin typeface="Arial" pitchFamily="34" charset="0"/>
                <a:cs typeface="Arial" pitchFamily="34" charset="0"/>
              </a:rPr>
              <a:t> </a:t>
            </a:r>
            <a:br>
              <a:rPr lang="en-US" sz="2400" dirty="0">
                <a:solidFill>
                  <a:prstClr val="black"/>
                </a:solidFill>
                <a:latin typeface="Arial" pitchFamily="34" charset="0"/>
                <a:cs typeface="Arial" pitchFamily="34" charset="0"/>
              </a:rPr>
            </a:br>
            <a:r>
              <a:rPr lang="en-US" sz="2400" dirty="0">
                <a:solidFill>
                  <a:prstClr val="black"/>
                </a:solidFill>
                <a:latin typeface="Arial" pitchFamily="34" charset="0"/>
                <a:cs typeface="Arial" pitchFamily="34" charset="0"/>
              </a:rPr>
              <a:t>using </a:t>
            </a:r>
            <a:r>
              <a:rPr lang="fr-FR" sz="2400" dirty="0">
                <a:solidFill>
                  <a:prstClr val="black"/>
                </a:solidFill>
                <a:latin typeface="Arial" pitchFamily="34" charset="0"/>
                <a:cs typeface="Arial" pitchFamily="34" charset="0"/>
              </a:rPr>
              <a:t>32 </a:t>
            </a:r>
            <a:r>
              <a:rPr lang="fr-FR" sz="2400" dirty="0" err="1">
                <a:solidFill>
                  <a:prstClr val="black"/>
                </a:solidFill>
                <a:latin typeface="Arial" pitchFamily="34" charset="0"/>
                <a:cs typeface="Arial" pitchFamily="34" charset="0"/>
              </a:rPr>
              <a:t>nodes</a:t>
            </a:r>
            <a:r>
              <a:rPr lang="fr-FR" sz="2400" dirty="0">
                <a:solidFill>
                  <a:prstClr val="black"/>
                </a:solidFill>
                <a:latin typeface="Arial" pitchFamily="34" charset="0"/>
                <a:cs typeface="Arial" pitchFamily="34" charset="0"/>
              </a:rPr>
              <a:t> (256 CPU </a:t>
            </a:r>
            <a:r>
              <a:rPr lang="fr-FR" sz="2400" dirty="0" err="1">
                <a:solidFill>
                  <a:prstClr val="black"/>
                </a:solidFill>
                <a:latin typeface="Arial" pitchFamily="34" charset="0"/>
                <a:cs typeface="Arial" pitchFamily="34" charset="0"/>
              </a:rPr>
              <a:t>cores</a:t>
            </a:r>
            <a:r>
              <a:rPr lang="fr-FR" sz="2400" dirty="0">
                <a:solidFill>
                  <a:prstClr val="black"/>
                </a:solidFill>
                <a:latin typeface="Arial" pitchFamily="34" charset="0"/>
                <a:cs typeface="Arial" pitchFamily="34" charset="0"/>
              </a:rPr>
              <a:t>) of Crevasse</a:t>
            </a:r>
            <a:endParaRPr lang="en-US" sz="2400" dirty="0">
              <a:solidFill>
                <a:prstClr val="black"/>
              </a:solidFill>
              <a:latin typeface="Arial" pitchFamily="34" charset="0"/>
              <a:cs typeface="Arial" pitchFamily="34" charset="0"/>
            </a:endParaRPr>
          </a:p>
        </p:txBody>
      </p:sp>
      <p:pic>
        <p:nvPicPr>
          <p:cNvPr id="1026" name="Picture 2" descr="C:\Users\Geoffrey Fox\Desktop\pagrank-hadoop-twister.png"/>
          <p:cNvPicPr>
            <a:picLocks noChangeAspect="1" noChangeArrowheads="1"/>
          </p:cNvPicPr>
          <p:nvPr/>
        </p:nvPicPr>
        <p:blipFill>
          <a:blip r:embed="rId3" cstate="print"/>
          <a:srcRect/>
          <a:stretch>
            <a:fillRect/>
          </a:stretch>
        </p:blipFill>
        <p:spPr bwMode="auto">
          <a:xfrm>
            <a:off x="762000" y="1524000"/>
            <a:ext cx="7990807" cy="5334000"/>
          </a:xfrm>
          <a:prstGeom prst="rect">
            <a:avLst/>
          </a:prstGeom>
          <a:noFill/>
        </p:spPr>
      </p:pic>
    </p:spTree>
    <p:extLst>
      <p:ext uri="{BB962C8B-B14F-4D97-AF65-F5344CB8AC3E}">
        <p14:creationId xmlns:p14="http://schemas.microsoft.com/office/powerpoint/2010/main" val="192418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44562"/>
          </a:xfrm>
        </p:spPr>
        <p:txBody>
          <a:bodyPr/>
          <a:lstStyle/>
          <a:p>
            <a:r>
              <a:rPr lang="en-US" b="1" dirty="0" smtClean="0"/>
              <a:t>Important Trends</a:t>
            </a:r>
            <a:endParaRPr lang="en-US" b="1"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smtClean="0">
                <a:solidFill>
                  <a:srgbClr val="FF0000"/>
                </a:solidFill>
              </a:rPr>
              <a:t>Data Deluge </a:t>
            </a:r>
            <a:r>
              <a:rPr lang="en-US" dirty="0" smtClean="0"/>
              <a:t>in all fields of science</a:t>
            </a:r>
          </a:p>
          <a:p>
            <a:r>
              <a:rPr lang="en-US" smtClean="0">
                <a:solidFill>
                  <a:srgbClr val="FF0000"/>
                </a:solidFill>
              </a:rPr>
              <a:t>Multicore</a:t>
            </a:r>
            <a:r>
              <a:rPr lang="en-US" smtClean="0"/>
              <a:t> </a:t>
            </a:r>
            <a:r>
              <a:rPr lang="en-US" dirty="0" smtClean="0"/>
              <a:t>implies parallel computing important again</a:t>
            </a:r>
          </a:p>
          <a:p>
            <a:pPr lvl="1"/>
            <a:r>
              <a:rPr lang="en-US" dirty="0" smtClean="0"/>
              <a:t>Performance from extra cores – not extra clock speed</a:t>
            </a:r>
          </a:p>
          <a:p>
            <a:pPr lvl="1"/>
            <a:r>
              <a:rPr lang="en-US" dirty="0" smtClean="0"/>
              <a:t>GPU enhanced systems can give big power boost</a:t>
            </a:r>
          </a:p>
          <a:p>
            <a:r>
              <a:rPr lang="en-US" dirty="0" smtClean="0">
                <a:solidFill>
                  <a:srgbClr val="FF0000"/>
                </a:solidFill>
              </a:rPr>
              <a:t>Clouds</a:t>
            </a:r>
            <a:r>
              <a:rPr lang="en-US" dirty="0" smtClean="0"/>
              <a:t> – new commercially supported data center model replacing compute </a:t>
            </a:r>
            <a:r>
              <a:rPr lang="en-US" dirty="0" smtClean="0">
                <a:solidFill>
                  <a:srgbClr val="FF0000"/>
                </a:solidFill>
              </a:rPr>
              <a:t>grids</a:t>
            </a:r>
            <a:r>
              <a:rPr lang="en-US" dirty="0" smtClean="0"/>
              <a:t> (and your general purpose computer center)</a:t>
            </a:r>
          </a:p>
          <a:p>
            <a:r>
              <a:rPr lang="en-US" dirty="0" smtClean="0">
                <a:solidFill>
                  <a:srgbClr val="FF0000"/>
                </a:solidFill>
              </a:rPr>
              <a:t>Light weight clients</a:t>
            </a:r>
            <a:r>
              <a:rPr lang="en-US" dirty="0" smtClean="0"/>
              <a:t>: Sensors, Smartphones and tablets accessing and supported by backend services in cloud</a:t>
            </a:r>
          </a:p>
          <a:p>
            <a:r>
              <a:rPr lang="en-US" dirty="0" smtClean="0">
                <a:solidFill>
                  <a:srgbClr val="FF0000"/>
                </a:solidFill>
              </a:rPr>
              <a:t>Commercial efforts </a:t>
            </a:r>
            <a:r>
              <a:rPr lang="en-US" dirty="0" smtClean="0"/>
              <a:t>moving</a:t>
            </a:r>
            <a:r>
              <a:rPr lang="en-US" dirty="0" smtClean="0">
                <a:solidFill>
                  <a:srgbClr val="FF0000"/>
                </a:solidFill>
              </a:rPr>
              <a:t> much faster </a:t>
            </a:r>
            <a:r>
              <a:rPr lang="en-US" dirty="0" smtClean="0"/>
              <a:t>than</a:t>
            </a:r>
            <a:r>
              <a:rPr lang="en-US" dirty="0" smtClean="0">
                <a:solidFill>
                  <a:srgbClr val="FF0000"/>
                </a:solidFill>
              </a:rPr>
              <a:t> academia </a:t>
            </a:r>
            <a:r>
              <a:rPr lang="en-US" dirty="0" smtClean="0"/>
              <a:t>in both </a:t>
            </a:r>
            <a:r>
              <a:rPr lang="en-US" dirty="0" smtClean="0">
                <a:solidFill>
                  <a:srgbClr val="FF0000"/>
                </a:solidFill>
              </a:rPr>
              <a:t>innovation </a:t>
            </a:r>
            <a:r>
              <a:rPr lang="en-US" dirty="0" smtClean="0"/>
              <a:t>and </a:t>
            </a:r>
            <a:r>
              <a:rPr lang="en-US" dirty="0" smtClean="0">
                <a:solidFill>
                  <a:srgbClr val="FF0000"/>
                </a:solidFill>
              </a:rPr>
              <a:t>deployment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03300"/>
          </a:xfrm>
        </p:spPr>
        <p:txBody>
          <a:bodyPr>
            <a:normAutofit fontScale="90000"/>
          </a:bodyPr>
          <a:lstStyle/>
          <a:p>
            <a:r>
              <a:rPr lang="en-US" dirty="0" smtClean="0"/>
              <a:t>Twister MDS Interpolation Performance Test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246109"/>
            <a:ext cx="6485447" cy="4512332"/>
          </a:xfrm>
          <a:prstGeom prst="rect">
            <a:avLst/>
          </a:prstGeom>
        </p:spPr>
      </p:pic>
    </p:spTree>
    <p:extLst>
      <p:ext uri="{BB962C8B-B14F-4D97-AF65-F5344CB8AC3E}">
        <p14:creationId xmlns:p14="http://schemas.microsoft.com/office/powerpoint/2010/main" val="3564120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Cyberinfrastructure Context</a:t>
            </a:r>
            <a:endParaRPr lang="en-US" b="1" dirty="0"/>
          </a:p>
        </p:txBody>
      </p:sp>
      <p:sp>
        <p:nvSpPr>
          <p:cNvPr id="3" name="Content Placeholder 2"/>
          <p:cNvSpPr>
            <a:spLocks noGrp="1"/>
          </p:cNvSpPr>
          <p:nvPr>
            <p:ph idx="1"/>
          </p:nvPr>
        </p:nvSpPr>
        <p:spPr>
          <a:xfrm>
            <a:off x="0" y="1600200"/>
            <a:ext cx="8686800" cy="4525963"/>
          </a:xfrm>
        </p:spPr>
        <p:txBody>
          <a:bodyPr>
            <a:normAutofit lnSpcReduction="10000"/>
          </a:bodyPr>
          <a:lstStyle/>
          <a:p>
            <a:r>
              <a:rPr lang="en-US" dirty="0" smtClean="0"/>
              <a:t>There are a rich set of facilities</a:t>
            </a:r>
          </a:p>
          <a:p>
            <a:pPr lvl="1"/>
            <a:r>
              <a:rPr lang="en-US" dirty="0" smtClean="0">
                <a:solidFill>
                  <a:srgbClr val="FF0000"/>
                </a:solidFill>
              </a:rPr>
              <a:t>Production TeraGrid </a:t>
            </a:r>
            <a:r>
              <a:rPr lang="en-US" dirty="0" smtClean="0"/>
              <a:t>facilities with distributed and shared memory</a:t>
            </a:r>
          </a:p>
          <a:p>
            <a:pPr lvl="1"/>
            <a:r>
              <a:rPr lang="en-US" dirty="0" smtClean="0"/>
              <a:t>Experimental “</a:t>
            </a:r>
            <a:r>
              <a:rPr lang="en-US" smtClean="0"/>
              <a:t>Track 2D</a:t>
            </a:r>
            <a:r>
              <a:rPr lang="en-US" dirty="0" smtClean="0"/>
              <a:t>” Awards</a:t>
            </a:r>
          </a:p>
          <a:p>
            <a:pPr lvl="2"/>
            <a:r>
              <a:rPr lang="en-US" dirty="0" smtClean="0">
                <a:solidFill>
                  <a:srgbClr val="FF0000"/>
                </a:solidFill>
              </a:rPr>
              <a:t>FutureGrid</a:t>
            </a:r>
            <a:r>
              <a:rPr lang="en-US" dirty="0" smtClean="0"/>
              <a:t>: Distributed Systems experiments cf. Grid5000</a:t>
            </a:r>
          </a:p>
          <a:p>
            <a:pPr lvl="2"/>
            <a:r>
              <a:rPr lang="en-US" dirty="0" err="1" smtClean="0">
                <a:solidFill>
                  <a:srgbClr val="FF0000"/>
                </a:solidFill>
              </a:rPr>
              <a:t>Keeneland</a:t>
            </a:r>
            <a:r>
              <a:rPr lang="en-US" dirty="0" smtClean="0"/>
              <a:t>: Powerful GPU Cluster</a:t>
            </a:r>
          </a:p>
          <a:p>
            <a:pPr lvl="2"/>
            <a:r>
              <a:rPr lang="en-US" dirty="0" smtClean="0">
                <a:solidFill>
                  <a:srgbClr val="FF0000"/>
                </a:solidFill>
              </a:rPr>
              <a:t>Gordon</a:t>
            </a:r>
            <a:r>
              <a:rPr lang="en-US" dirty="0" smtClean="0"/>
              <a:t>: Large (distributed) Shared memory system with SSD aimed at data analysis/visualization</a:t>
            </a:r>
          </a:p>
          <a:p>
            <a:pPr lvl="1"/>
            <a:r>
              <a:rPr lang="en-US" dirty="0" smtClean="0">
                <a:solidFill>
                  <a:srgbClr val="FF0000"/>
                </a:solidFill>
              </a:rPr>
              <a:t>Open Science Grid </a:t>
            </a:r>
            <a:r>
              <a:rPr lang="en-US" dirty="0" smtClean="0"/>
              <a:t>aimed at High Throughput computing and strong campus bridging</a:t>
            </a:r>
          </a:p>
          <a:p>
            <a:pPr lvl="2"/>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31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flipH="1">
            <a:off x="6553200" y="3886200"/>
            <a:ext cx="152400" cy="152400"/>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27" name="Freeform 3"/>
          <p:cNvSpPr>
            <a:spLocks/>
          </p:cNvSpPr>
          <p:nvPr/>
        </p:nvSpPr>
        <p:spPr bwMode="auto">
          <a:xfrm>
            <a:off x="5181600" y="2743200"/>
            <a:ext cx="457200" cy="2209800"/>
          </a:xfrm>
          <a:custGeom>
            <a:avLst/>
            <a:gdLst>
              <a:gd name="T0" fmla="*/ 457200 w 1104"/>
              <a:gd name="T1" fmla="*/ 0 h 1584"/>
              <a:gd name="T2" fmla="*/ 198783 w 1104"/>
              <a:gd name="T3" fmla="*/ 468745 h 1584"/>
              <a:gd name="T4" fmla="*/ 0 w 1104"/>
              <a:gd name="T5" fmla="*/ 2209800 h 1584"/>
              <a:gd name="T6" fmla="*/ 0 60000 65536"/>
              <a:gd name="T7" fmla="*/ 0 60000 65536"/>
              <a:gd name="T8" fmla="*/ 0 60000 65536"/>
              <a:gd name="T9" fmla="*/ 0 w 1104"/>
              <a:gd name="T10" fmla="*/ 0 h 1584"/>
              <a:gd name="T11" fmla="*/ 1104 w 1104"/>
              <a:gd name="T12" fmla="*/ 1584 h 1584"/>
            </a:gdLst>
            <a:ahLst/>
            <a:cxnLst>
              <a:cxn ang="T6">
                <a:pos x="T0" y="T1"/>
              </a:cxn>
              <a:cxn ang="T7">
                <a:pos x="T2" y="T3"/>
              </a:cxn>
              <a:cxn ang="T8">
                <a:pos x="T4" y="T5"/>
              </a:cxn>
            </a:cxnLst>
            <a:rect l="T9" t="T10" r="T11" b="T12"/>
            <a:pathLst>
              <a:path w="1104" h="1584">
                <a:moveTo>
                  <a:pt x="1104" y="0"/>
                </a:moveTo>
                <a:cubicBezTo>
                  <a:pt x="884" y="36"/>
                  <a:pt x="664" y="72"/>
                  <a:pt x="480" y="336"/>
                </a:cubicBezTo>
                <a:cubicBezTo>
                  <a:pt x="296" y="600"/>
                  <a:pt x="148" y="1092"/>
                  <a:pt x="0" y="1584"/>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28" name="Freeform 4"/>
          <p:cNvSpPr>
            <a:spLocks/>
          </p:cNvSpPr>
          <p:nvPr/>
        </p:nvSpPr>
        <p:spPr bwMode="auto">
          <a:xfrm>
            <a:off x="4267200" y="2667000"/>
            <a:ext cx="1752600" cy="2514600"/>
          </a:xfrm>
          <a:custGeom>
            <a:avLst/>
            <a:gdLst>
              <a:gd name="T0" fmla="*/ 1752600 w 1104"/>
              <a:gd name="T1" fmla="*/ 0 h 1584"/>
              <a:gd name="T2" fmla="*/ 762000 w 1104"/>
              <a:gd name="T3" fmla="*/ 533400 h 1584"/>
              <a:gd name="T4" fmla="*/ 0 w 1104"/>
              <a:gd name="T5" fmla="*/ 2514600 h 1584"/>
              <a:gd name="T6" fmla="*/ 0 60000 65536"/>
              <a:gd name="T7" fmla="*/ 0 60000 65536"/>
              <a:gd name="T8" fmla="*/ 0 60000 65536"/>
              <a:gd name="T9" fmla="*/ 0 w 1104"/>
              <a:gd name="T10" fmla="*/ 0 h 1584"/>
              <a:gd name="T11" fmla="*/ 1104 w 1104"/>
              <a:gd name="T12" fmla="*/ 1584 h 1584"/>
            </a:gdLst>
            <a:ahLst/>
            <a:cxnLst>
              <a:cxn ang="T6">
                <a:pos x="T0" y="T1"/>
              </a:cxn>
              <a:cxn ang="T7">
                <a:pos x="T2" y="T3"/>
              </a:cxn>
              <a:cxn ang="T8">
                <a:pos x="T4" y="T5"/>
              </a:cxn>
            </a:cxnLst>
            <a:rect l="T9" t="T10" r="T11" b="T12"/>
            <a:pathLst>
              <a:path w="1104" h="1584">
                <a:moveTo>
                  <a:pt x="1104" y="0"/>
                </a:moveTo>
                <a:cubicBezTo>
                  <a:pt x="884" y="36"/>
                  <a:pt x="664" y="72"/>
                  <a:pt x="480" y="336"/>
                </a:cubicBezTo>
                <a:cubicBezTo>
                  <a:pt x="296" y="600"/>
                  <a:pt x="148" y="1092"/>
                  <a:pt x="0" y="1584"/>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29" name="Freeform 5"/>
          <p:cNvSpPr>
            <a:spLocks/>
          </p:cNvSpPr>
          <p:nvPr/>
        </p:nvSpPr>
        <p:spPr bwMode="auto">
          <a:xfrm>
            <a:off x="6019800" y="2667000"/>
            <a:ext cx="355600" cy="685800"/>
          </a:xfrm>
          <a:custGeom>
            <a:avLst/>
            <a:gdLst>
              <a:gd name="T0" fmla="*/ 0 w 224"/>
              <a:gd name="T1" fmla="*/ 0 h 432"/>
              <a:gd name="T2" fmla="*/ 304800 w 224"/>
              <a:gd name="T3" fmla="*/ 228600 h 432"/>
              <a:gd name="T4" fmla="*/ 304800 w 224"/>
              <a:gd name="T5" fmla="*/ 533400 h 432"/>
              <a:gd name="T6" fmla="*/ 152400 w 224"/>
              <a:gd name="T7" fmla="*/ 685800 h 432"/>
              <a:gd name="T8" fmla="*/ 0 60000 65536"/>
              <a:gd name="T9" fmla="*/ 0 60000 65536"/>
              <a:gd name="T10" fmla="*/ 0 60000 65536"/>
              <a:gd name="T11" fmla="*/ 0 60000 65536"/>
              <a:gd name="T12" fmla="*/ 0 w 224"/>
              <a:gd name="T13" fmla="*/ 0 h 432"/>
              <a:gd name="T14" fmla="*/ 224 w 224"/>
              <a:gd name="T15" fmla="*/ 432 h 432"/>
            </a:gdLst>
            <a:ahLst/>
            <a:cxnLst>
              <a:cxn ang="T8">
                <a:pos x="T0" y="T1"/>
              </a:cxn>
              <a:cxn ang="T9">
                <a:pos x="T2" y="T3"/>
              </a:cxn>
              <a:cxn ang="T10">
                <a:pos x="T4" y="T5"/>
              </a:cxn>
              <a:cxn ang="T11">
                <a:pos x="T6" y="T7"/>
              </a:cxn>
            </a:cxnLst>
            <a:rect l="T12" t="T13" r="T14" b="T15"/>
            <a:pathLst>
              <a:path w="224" h="432">
                <a:moveTo>
                  <a:pt x="0" y="0"/>
                </a:moveTo>
                <a:cubicBezTo>
                  <a:pt x="80" y="44"/>
                  <a:pt x="160" y="88"/>
                  <a:pt x="192" y="144"/>
                </a:cubicBezTo>
                <a:cubicBezTo>
                  <a:pt x="224" y="200"/>
                  <a:pt x="208" y="288"/>
                  <a:pt x="192" y="336"/>
                </a:cubicBezTo>
                <a:cubicBezTo>
                  <a:pt x="176" y="384"/>
                  <a:pt x="136" y="408"/>
                  <a:pt x="96" y="432"/>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0" name="Freeform 6"/>
          <p:cNvSpPr>
            <a:spLocks/>
          </p:cNvSpPr>
          <p:nvPr/>
        </p:nvSpPr>
        <p:spPr bwMode="auto">
          <a:xfrm>
            <a:off x="6019800" y="2667000"/>
            <a:ext cx="838200" cy="1295400"/>
          </a:xfrm>
          <a:custGeom>
            <a:avLst/>
            <a:gdLst>
              <a:gd name="T0" fmla="*/ 0 w 576"/>
              <a:gd name="T1" fmla="*/ 0 h 768"/>
              <a:gd name="T2" fmla="*/ 628650 w 576"/>
              <a:gd name="T3" fmla="*/ 242888 h 768"/>
              <a:gd name="T4" fmla="*/ 838200 w 576"/>
              <a:gd name="T5" fmla="*/ 647700 h 768"/>
              <a:gd name="T6" fmla="*/ 628650 w 576"/>
              <a:gd name="T7" fmla="*/ 1295400 h 768"/>
              <a:gd name="T8" fmla="*/ 0 60000 65536"/>
              <a:gd name="T9" fmla="*/ 0 60000 65536"/>
              <a:gd name="T10" fmla="*/ 0 60000 65536"/>
              <a:gd name="T11" fmla="*/ 0 60000 65536"/>
              <a:gd name="T12" fmla="*/ 0 w 576"/>
              <a:gd name="T13" fmla="*/ 0 h 768"/>
              <a:gd name="T14" fmla="*/ 576 w 576"/>
              <a:gd name="T15" fmla="*/ 768 h 768"/>
            </a:gdLst>
            <a:ahLst/>
            <a:cxnLst>
              <a:cxn ang="T8">
                <a:pos x="T0" y="T1"/>
              </a:cxn>
              <a:cxn ang="T9">
                <a:pos x="T2" y="T3"/>
              </a:cxn>
              <a:cxn ang="T10">
                <a:pos x="T4" y="T5"/>
              </a:cxn>
              <a:cxn ang="T11">
                <a:pos x="T6" y="T7"/>
              </a:cxn>
            </a:cxnLst>
            <a:rect l="T12" t="T13" r="T14" b="T15"/>
            <a:pathLst>
              <a:path w="576" h="768">
                <a:moveTo>
                  <a:pt x="0" y="0"/>
                </a:moveTo>
                <a:cubicBezTo>
                  <a:pt x="168" y="40"/>
                  <a:pt x="336" y="80"/>
                  <a:pt x="432" y="144"/>
                </a:cubicBezTo>
                <a:cubicBezTo>
                  <a:pt x="528" y="208"/>
                  <a:pt x="576" y="280"/>
                  <a:pt x="576" y="384"/>
                </a:cubicBezTo>
                <a:cubicBezTo>
                  <a:pt x="576" y="488"/>
                  <a:pt x="504" y="628"/>
                  <a:pt x="432" y="768"/>
                </a:cubicBezTo>
              </a:path>
            </a:pathLst>
          </a:custGeom>
          <a:noFill/>
          <a:ln w="28575">
            <a:solidFill>
              <a:srgbClr val="067E12"/>
            </a:solidFill>
            <a:round/>
            <a:headEnd/>
            <a:tailEnd/>
          </a:ln>
        </p:spPr>
        <p:txBody>
          <a:bodyPr wrap="none" anchor="ct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1" name="AutoShape 7"/>
          <p:cNvSpPr>
            <a:spLocks/>
          </p:cNvSpPr>
          <p:nvPr/>
        </p:nvSpPr>
        <p:spPr bwMode="auto">
          <a:xfrm>
            <a:off x="476250" y="869950"/>
            <a:ext cx="7956550" cy="5238750"/>
          </a:xfrm>
          <a:custGeom>
            <a:avLst/>
            <a:gdLst>
              <a:gd name="T0" fmla="*/ 0 w 21600"/>
              <a:gd name="T1" fmla="*/ 0 h 21600"/>
              <a:gd name="T2" fmla="*/ 21600 w 21600"/>
              <a:gd name="T3" fmla="*/ 21600 h 21600"/>
            </a:gdLst>
            <a:ahLst/>
            <a:cxnLst/>
            <a:rect l="T0" t="T1" r="T2" b="T3"/>
            <a:pathLst>
              <a:path w="21600" h="21600">
                <a:moveTo>
                  <a:pt x="2069" y="157"/>
                </a:moveTo>
                <a:lnTo>
                  <a:pt x="2000" y="890"/>
                </a:lnTo>
                <a:lnTo>
                  <a:pt x="1483" y="419"/>
                </a:lnTo>
                <a:lnTo>
                  <a:pt x="483" y="4425"/>
                </a:lnTo>
                <a:lnTo>
                  <a:pt x="0" y="6598"/>
                </a:lnTo>
                <a:lnTo>
                  <a:pt x="293" y="9399"/>
                </a:lnTo>
                <a:lnTo>
                  <a:pt x="379" y="11991"/>
                </a:lnTo>
                <a:lnTo>
                  <a:pt x="1017" y="13405"/>
                </a:lnTo>
                <a:lnTo>
                  <a:pt x="2207" y="14138"/>
                </a:lnTo>
                <a:cubicBezTo>
                  <a:pt x="2207" y="14138"/>
                  <a:pt x="3586" y="15892"/>
                  <a:pt x="3655" y="15866"/>
                </a:cubicBezTo>
                <a:cubicBezTo>
                  <a:pt x="3724" y="15840"/>
                  <a:pt x="5913" y="16311"/>
                  <a:pt x="5913" y="16311"/>
                </a:cubicBezTo>
                <a:lnTo>
                  <a:pt x="7361" y="18720"/>
                </a:lnTo>
                <a:lnTo>
                  <a:pt x="7775" y="18065"/>
                </a:lnTo>
                <a:lnTo>
                  <a:pt x="8343" y="18275"/>
                </a:lnTo>
                <a:lnTo>
                  <a:pt x="9464" y="21207"/>
                </a:lnTo>
                <a:lnTo>
                  <a:pt x="10395" y="21600"/>
                </a:lnTo>
                <a:lnTo>
                  <a:pt x="10395" y="20029"/>
                </a:lnTo>
                <a:lnTo>
                  <a:pt x="12188" y="18327"/>
                </a:lnTo>
                <a:lnTo>
                  <a:pt x="14549" y="18615"/>
                </a:lnTo>
                <a:lnTo>
                  <a:pt x="14377" y="18013"/>
                </a:lnTo>
                <a:lnTo>
                  <a:pt x="15911" y="17437"/>
                </a:lnTo>
                <a:lnTo>
                  <a:pt x="16359" y="17856"/>
                </a:lnTo>
                <a:lnTo>
                  <a:pt x="16911" y="17516"/>
                </a:lnTo>
                <a:lnTo>
                  <a:pt x="17566" y="18615"/>
                </a:lnTo>
                <a:lnTo>
                  <a:pt x="18118" y="20631"/>
                </a:lnTo>
                <a:lnTo>
                  <a:pt x="18600" y="21103"/>
                </a:lnTo>
                <a:lnTo>
                  <a:pt x="18928" y="19663"/>
                </a:lnTo>
                <a:lnTo>
                  <a:pt x="18135" y="16730"/>
                </a:lnTo>
                <a:lnTo>
                  <a:pt x="18428" y="14976"/>
                </a:lnTo>
                <a:lnTo>
                  <a:pt x="20324" y="11834"/>
                </a:lnTo>
                <a:lnTo>
                  <a:pt x="19807" y="10551"/>
                </a:lnTo>
                <a:lnTo>
                  <a:pt x="20186" y="7305"/>
                </a:lnTo>
                <a:lnTo>
                  <a:pt x="21307" y="6205"/>
                </a:lnTo>
                <a:lnTo>
                  <a:pt x="20859" y="4791"/>
                </a:lnTo>
                <a:lnTo>
                  <a:pt x="21600" y="3116"/>
                </a:lnTo>
                <a:lnTo>
                  <a:pt x="20910" y="1309"/>
                </a:lnTo>
                <a:lnTo>
                  <a:pt x="20393" y="1440"/>
                </a:lnTo>
                <a:lnTo>
                  <a:pt x="20204" y="3220"/>
                </a:lnTo>
                <a:cubicBezTo>
                  <a:pt x="20204" y="3220"/>
                  <a:pt x="17686" y="7191"/>
                  <a:pt x="16911" y="7252"/>
                </a:cubicBezTo>
                <a:cubicBezTo>
                  <a:pt x="16136" y="7314"/>
                  <a:pt x="15911" y="3561"/>
                  <a:pt x="15911" y="3561"/>
                </a:cubicBezTo>
                <a:lnTo>
                  <a:pt x="14015" y="1964"/>
                </a:lnTo>
                <a:lnTo>
                  <a:pt x="11377" y="1309"/>
                </a:lnTo>
                <a:lnTo>
                  <a:pt x="7981" y="1309"/>
                </a:lnTo>
                <a:lnTo>
                  <a:pt x="2120" y="0"/>
                </a:lnTo>
                <a:lnTo>
                  <a:pt x="2069" y="157"/>
                </a:lnTo>
                <a:close/>
                <a:moveTo>
                  <a:pt x="2069" y="157"/>
                </a:moveTo>
              </a:path>
            </a:pathLst>
          </a:custGeom>
          <a:noFill/>
          <a:ln w="25400">
            <a:solidFill>
              <a:schemeClr val="tx1"/>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2" name="AutoShape 8"/>
          <p:cNvSpPr>
            <a:spLocks/>
          </p:cNvSpPr>
          <p:nvPr/>
        </p:nvSpPr>
        <p:spPr bwMode="auto">
          <a:xfrm>
            <a:off x="1155700" y="2667000"/>
            <a:ext cx="4787900" cy="1244600"/>
          </a:xfrm>
          <a:custGeom>
            <a:avLst/>
            <a:gdLst>
              <a:gd name="T0" fmla="*/ 0 w 21600"/>
              <a:gd name="T1" fmla="*/ 0 h 21600"/>
              <a:gd name="T2" fmla="*/ 21600 w 21600"/>
              <a:gd name="T3" fmla="*/ 21600 h 21600"/>
            </a:gdLst>
            <a:ahLst/>
            <a:cxnLst/>
            <a:rect l="T0" t="T1" r="T2" b="T3"/>
            <a:pathLst>
              <a:path w="21600" h="21600">
                <a:moveTo>
                  <a:pt x="0" y="21600"/>
                </a:moveTo>
                <a:lnTo>
                  <a:pt x="9606" y="11141"/>
                </a:lnTo>
                <a:lnTo>
                  <a:pt x="21600" y="0"/>
                </a:lnTo>
              </a:path>
            </a:pathLst>
          </a:custGeom>
          <a:noFill/>
          <a:ln w="38100">
            <a:solidFill>
              <a:srgbClr val="067E12"/>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3" name="Line 9"/>
          <p:cNvSpPr>
            <a:spLocks noChangeShapeType="1"/>
          </p:cNvSpPr>
          <p:nvPr/>
        </p:nvSpPr>
        <p:spPr bwMode="auto">
          <a:xfrm flipV="1">
            <a:off x="5638800" y="2590800"/>
            <a:ext cx="381000" cy="330200"/>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4" name="Line 10"/>
          <p:cNvSpPr>
            <a:spLocks noChangeShapeType="1"/>
          </p:cNvSpPr>
          <p:nvPr/>
        </p:nvSpPr>
        <p:spPr bwMode="auto">
          <a:xfrm>
            <a:off x="6019800" y="2667000"/>
            <a:ext cx="1165225" cy="223838"/>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5" name="Line 11"/>
          <p:cNvSpPr>
            <a:spLocks noChangeShapeType="1"/>
          </p:cNvSpPr>
          <p:nvPr/>
        </p:nvSpPr>
        <p:spPr bwMode="auto">
          <a:xfrm>
            <a:off x="6019800" y="2590800"/>
            <a:ext cx="127000" cy="447675"/>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6" name="Line 12"/>
          <p:cNvSpPr>
            <a:spLocks noChangeShapeType="1"/>
          </p:cNvSpPr>
          <p:nvPr/>
        </p:nvSpPr>
        <p:spPr bwMode="auto">
          <a:xfrm flipH="1">
            <a:off x="5867400" y="2667000"/>
            <a:ext cx="119063" cy="457200"/>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7" name="Line 13"/>
          <p:cNvSpPr>
            <a:spLocks noChangeShapeType="1"/>
          </p:cNvSpPr>
          <p:nvPr/>
        </p:nvSpPr>
        <p:spPr bwMode="auto">
          <a:xfrm flipH="1">
            <a:off x="1066800" y="3919538"/>
            <a:ext cx="84138" cy="347662"/>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8" name="AutoShape 14"/>
          <p:cNvSpPr>
            <a:spLocks/>
          </p:cNvSpPr>
          <p:nvPr/>
        </p:nvSpPr>
        <p:spPr bwMode="auto">
          <a:xfrm>
            <a:off x="1041400" y="38100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39" name="AutoShape 15"/>
          <p:cNvSpPr>
            <a:spLocks/>
          </p:cNvSpPr>
          <p:nvPr/>
        </p:nvSpPr>
        <p:spPr bwMode="auto">
          <a:xfrm>
            <a:off x="5880100" y="25273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40" name="Line 16"/>
          <p:cNvSpPr>
            <a:spLocks noChangeShapeType="1"/>
          </p:cNvSpPr>
          <p:nvPr/>
        </p:nvSpPr>
        <p:spPr bwMode="auto">
          <a:xfrm>
            <a:off x="3124200" y="3048000"/>
            <a:ext cx="117475" cy="287338"/>
          </a:xfrm>
          <a:prstGeom prst="line">
            <a:avLst/>
          </a:prstGeom>
          <a:noFill/>
          <a:ln w="28575">
            <a:solidFill>
              <a:srgbClr val="067E12"/>
            </a:solidFill>
            <a:round/>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42" name="Rectangle 18"/>
          <p:cNvSpPr>
            <a:spLocks/>
          </p:cNvSpPr>
          <p:nvPr/>
        </p:nvSpPr>
        <p:spPr bwMode="auto">
          <a:xfrm>
            <a:off x="508000" y="4432300"/>
            <a:ext cx="10033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SDSC</a:t>
            </a:r>
          </a:p>
        </p:txBody>
      </p:sp>
      <p:sp>
        <p:nvSpPr>
          <p:cNvPr id="26643" name="Rectangle 19"/>
          <p:cNvSpPr>
            <a:spLocks/>
          </p:cNvSpPr>
          <p:nvPr/>
        </p:nvSpPr>
        <p:spPr bwMode="auto">
          <a:xfrm>
            <a:off x="4114800" y="4953000"/>
            <a:ext cx="10160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TACC</a:t>
            </a:r>
          </a:p>
        </p:txBody>
      </p:sp>
      <p:sp>
        <p:nvSpPr>
          <p:cNvPr id="26644" name="Rectangle 20"/>
          <p:cNvSpPr>
            <a:spLocks/>
          </p:cNvSpPr>
          <p:nvPr/>
        </p:nvSpPr>
        <p:spPr bwMode="auto">
          <a:xfrm>
            <a:off x="4775200" y="2514600"/>
            <a:ext cx="752475"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UC/ANL</a:t>
            </a:r>
          </a:p>
        </p:txBody>
      </p:sp>
      <p:sp>
        <p:nvSpPr>
          <p:cNvPr id="26645" name="Rectangle 21"/>
          <p:cNvSpPr>
            <a:spLocks/>
          </p:cNvSpPr>
          <p:nvPr/>
        </p:nvSpPr>
        <p:spPr bwMode="auto">
          <a:xfrm>
            <a:off x="5181600" y="3276600"/>
            <a:ext cx="10160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NCSA</a:t>
            </a:r>
          </a:p>
        </p:txBody>
      </p:sp>
      <p:sp>
        <p:nvSpPr>
          <p:cNvPr id="26646" name="Rectangle 22"/>
          <p:cNvSpPr>
            <a:spLocks/>
          </p:cNvSpPr>
          <p:nvPr/>
        </p:nvSpPr>
        <p:spPr bwMode="auto">
          <a:xfrm>
            <a:off x="5867400" y="3657600"/>
            <a:ext cx="10414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ORNL</a:t>
            </a:r>
          </a:p>
        </p:txBody>
      </p:sp>
      <p:sp>
        <p:nvSpPr>
          <p:cNvPr id="26647" name="Rectangle 23"/>
          <p:cNvSpPr>
            <a:spLocks/>
          </p:cNvSpPr>
          <p:nvPr/>
        </p:nvSpPr>
        <p:spPr bwMode="auto">
          <a:xfrm>
            <a:off x="6342063" y="2895600"/>
            <a:ext cx="328612"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PU</a:t>
            </a:r>
          </a:p>
        </p:txBody>
      </p:sp>
      <p:sp>
        <p:nvSpPr>
          <p:cNvPr id="26648" name="Rectangle 24"/>
          <p:cNvSpPr>
            <a:spLocks/>
          </p:cNvSpPr>
          <p:nvPr/>
        </p:nvSpPr>
        <p:spPr bwMode="auto">
          <a:xfrm>
            <a:off x="5943600" y="3444875"/>
            <a:ext cx="258763"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IU</a:t>
            </a:r>
          </a:p>
        </p:txBody>
      </p:sp>
      <p:sp>
        <p:nvSpPr>
          <p:cNvPr id="26649" name="Rectangle 25"/>
          <p:cNvSpPr>
            <a:spLocks/>
          </p:cNvSpPr>
          <p:nvPr/>
        </p:nvSpPr>
        <p:spPr bwMode="auto">
          <a:xfrm>
            <a:off x="7086600" y="2590800"/>
            <a:ext cx="446087"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PSC</a:t>
            </a:r>
          </a:p>
        </p:txBody>
      </p:sp>
      <p:sp>
        <p:nvSpPr>
          <p:cNvPr id="26650" name="Rectangle 26"/>
          <p:cNvSpPr>
            <a:spLocks/>
          </p:cNvSpPr>
          <p:nvPr/>
        </p:nvSpPr>
        <p:spPr bwMode="auto">
          <a:xfrm>
            <a:off x="3236913" y="2819400"/>
            <a:ext cx="595312"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NCAR</a:t>
            </a:r>
          </a:p>
        </p:txBody>
      </p:sp>
      <p:sp>
        <p:nvSpPr>
          <p:cNvPr id="7195" name="Oval 27"/>
          <p:cNvSpPr>
            <a:spLocks/>
          </p:cNvSpPr>
          <p:nvPr/>
        </p:nvSpPr>
        <p:spPr bwMode="auto">
          <a:xfrm>
            <a:off x="6032500" y="29083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6" name="Oval 28"/>
          <p:cNvSpPr>
            <a:spLocks/>
          </p:cNvSpPr>
          <p:nvPr/>
        </p:nvSpPr>
        <p:spPr bwMode="auto">
          <a:xfrm>
            <a:off x="5580063" y="2832100"/>
            <a:ext cx="211137"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7" name="Oval 29"/>
          <p:cNvSpPr>
            <a:spLocks/>
          </p:cNvSpPr>
          <p:nvPr/>
        </p:nvSpPr>
        <p:spPr bwMode="auto">
          <a:xfrm>
            <a:off x="965200" y="41656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8" name="Oval 30"/>
          <p:cNvSpPr>
            <a:spLocks/>
          </p:cNvSpPr>
          <p:nvPr/>
        </p:nvSpPr>
        <p:spPr bwMode="auto">
          <a:xfrm>
            <a:off x="5715000" y="30480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199" name="Oval 31"/>
          <p:cNvSpPr>
            <a:spLocks/>
          </p:cNvSpPr>
          <p:nvPr/>
        </p:nvSpPr>
        <p:spPr bwMode="auto">
          <a:xfrm>
            <a:off x="6083300" y="32766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0" name="Oval 32"/>
          <p:cNvSpPr>
            <a:spLocks/>
          </p:cNvSpPr>
          <p:nvPr/>
        </p:nvSpPr>
        <p:spPr bwMode="auto">
          <a:xfrm>
            <a:off x="4114800" y="51816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1" name="Oval 33"/>
          <p:cNvSpPr>
            <a:spLocks/>
          </p:cNvSpPr>
          <p:nvPr/>
        </p:nvSpPr>
        <p:spPr bwMode="auto">
          <a:xfrm>
            <a:off x="7086600" y="28194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2" name="Oval 34"/>
          <p:cNvSpPr>
            <a:spLocks/>
          </p:cNvSpPr>
          <p:nvPr/>
        </p:nvSpPr>
        <p:spPr bwMode="auto">
          <a:xfrm>
            <a:off x="3048000" y="29845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3" name="Oval 35"/>
          <p:cNvSpPr>
            <a:spLocks/>
          </p:cNvSpPr>
          <p:nvPr/>
        </p:nvSpPr>
        <p:spPr bwMode="auto">
          <a:xfrm>
            <a:off x="6578600" y="38100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4" name="AutoShape 36"/>
          <p:cNvSpPr>
            <a:spLocks/>
          </p:cNvSpPr>
          <p:nvPr/>
        </p:nvSpPr>
        <p:spPr bwMode="auto">
          <a:xfrm>
            <a:off x="660400" y="36830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5" name="AutoShape 37"/>
          <p:cNvSpPr>
            <a:spLocks/>
          </p:cNvSpPr>
          <p:nvPr/>
        </p:nvSpPr>
        <p:spPr bwMode="auto">
          <a:xfrm>
            <a:off x="5473700" y="22479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6" name="AutoShape 38"/>
          <p:cNvSpPr>
            <a:spLocks/>
          </p:cNvSpPr>
          <p:nvPr/>
        </p:nvSpPr>
        <p:spPr bwMode="auto">
          <a:xfrm>
            <a:off x="812800" y="38481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07" name="AutoShape 39"/>
          <p:cNvSpPr>
            <a:spLocks/>
          </p:cNvSpPr>
          <p:nvPr/>
        </p:nvSpPr>
        <p:spPr bwMode="auto">
          <a:xfrm>
            <a:off x="7315200" y="36830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64" name="Rectangle 40"/>
          <p:cNvSpPr>
            <a:spLocks/>
          </p:cNvSpPr>
          <p:nvPr/>
        </p:nvSpPr>
        <p:spPr bwMode="auto">
          <a:xfrm>
            <a:off x="609600" y="3429000"/>
            <a:ext cx="1003300" cy="2032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Caltech</a:t>
            </a:r>
          </a:p>
        </p:txBody>
      </p:sp>
      <p:sp>
        <p:nvSpPr>
          <p:cNvPr id="26665" name="Rectangle 41"/>
          <p:cNvSpPr>
            <a:spLocks/>
          </p:cNvSpPr>
          <p:nvPr/>
        </p:nvSpPr>
        <p:spPr bwMode="auto">
          <a:xfrm>
            <a:off x="0" y="4038600"/>
            <a:ext cx="1003300" cy="2032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USC/ISI</a:t>
            </a:r>
          </a:p>
        </p:txBody>
      </p:sp>
      <p:sp>
        <p:nvSpPr>
          <p:cNvPr id="26666" name="Rectangle 42"/>
          <p:cNvSpPr>
            <a:spLocks/>
          </p:cNvSpPr>
          <p:nvPr/>
        </p:nvSpPr>
        <p:spPr bwMode="auto">
          <a:xfrm>
            <a:off x="7010400" y="3429000"/>
            <a:ext cx="1270000" cy="203200"/>
          </a:xfrm>
          <a:prstGeom prst="rect">
            <a:avLst/>
          </a:prstGeom>
          <a:solidFill>
            <a:schemeClr val="bg1"/>
          </a:solid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UNC/RENCI</a:t>
            </a:r>
          </a:p>
        </p:txBody>
      </p:sp>
      <p:sp>
        <p:nvSpPr>
          <p:cNvPr id="26667" name="Rectangle 43"/>
          <p:cNvSpPr>
            <a:spLocks/>
          </p:cNvSpPr>
          <p:nvPr/>
        </p:nvSpPr>
        <p:spPr bwMode="auto">
          <a:xfrm>
            <a:off x="5181600" y="2057400"/>
            <a:ext cx="377825" cy="212725"/>
          </a:xfrm>
          <a:prstGeom prst="rect">
            <a:avLst/>
          </a:prstGeom>
          <a:noFill/>
          <a:ln w="9525">
            <a:noFill/>
            <a:miter lim="800000"/>
            <a:headEnd/>
            <a:tailEnd/>
          </a:ln>
        </p:spPr>
        <p:txBody>
          <a:bodyPr wrap="none" lIns="0" tIns="0" rIns="40639" bIns="0">
            <a:spAutoFit/>
          </a:bodyPr>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i="1" dirty="0">
                <a:solidFill>
                  <a:srgbClr val="140083"/>
                </a:solidFill>
                <a:latin typeface="Times" pitchFamily="80" charset="0"/>
                <a:ea typeface="ＭＳ Ｐゴシック" pitchFamily="34" charset="-128"/>
                <a:cs typeface="Arial" pitchFamily="34" charset="0"/>
                <a:sym typeface="Arial" pitchFamily="34" charset="0"/>
              </a:rPr>
              <a:t>UW</a:t>
            </a:r>
          </a:p>
        </p:txBody>
      </p:sp>
      <p:sp>
        <p:nvSpPr>
          <p:cNvPr id="7212" name="Oval 44"/>
          <p:cNvSpPr>
            <a:spLocks/>
          </p:cNvSpPr>
          <p:nvPr/>
        </p:nvSpPr>
        <p:spPr bwMode="auto">
          <a:xfrm>
            <a:off x="1363662" y="54991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7213" name="AutoShape 45"/>
          <p:cNvSpPr>
            <a:spLocks/>
          </p:cNvSpPr>
          <p:nvPr/>
        </p:nvSpPr>
        <p:spPr bwMode="auto">
          <a:xfrm>
            <a:off x="1371600" y="5791200"/>
            <a:ext cx="190500" cy="228600"/>
          </a:xfrm>
          <a:prstGeom prst="diamond">
            <a:avLst/>
          </a:prstGeom>
          <a:solidFill>
            <a:srgbClr val="1D00AA"/>
          </a:solidFill>
          <a:ln w="9525">
            <a:solidFill>
              <a:srgbClr val="13007E"/>
            </a:solid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0" name="Rectangle 46"/>
          <p:cNvSpPr>
            <a:spLocks/>
          </p:cNvSpPr>
          <p:nvPr/>
        </p:nvSpPr>
        <p:spPr bwMode="auto">
          <a:xfrm>
            <a:off x="1638300" y="5486400"/>
            <a:ext cx="2019300" cy="1905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b="1" dirty="0">
                <a:solidFill>
                  <a:srgbClr val="140083"/>
                </a:solidFill>
                <a:latin typeface="Times" pitchFamily="80" charset="0"/>
                <a:ea typeface="ＭＳ Ｐゴシック" pitchFamily="34" charset="-128"/>
                <a:cs typeface="Arial" pitchFamily="34" charset="0"/>
                <a:sym typeface="Arial" pitchFamily="34" charset="0"/>
              </a:rPr>
              <a:t>Resource Provider (RP)</a:t>
            </a:r>
          </a:p>
        </p:txBody>
      </p:sp>
      <p:sp>
        <p:nvSpPr>
          <p:cNvPr id="26671" name="Rectangle 47"/>
          <p:cNvSpPr>
            <a:spLocks/>
          </p:cNvSpPr>
          <p:nvPr/>
        </p:nvSpPr>
        <p:spPr bwMode="auto">
          <a:xfrm>
            <a:off x="1435100" y="5816600"/>
            <a:ext cx="2679700" cy="1905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i="1" dirty="0">
                <a:solidFill>
                  <a:srgbClr val="140083"/>
                </a:solidFill>
                <a:latin typeface="Times" pitchFamily="80" charset="0"/>
                <a:ea typeface="ＭＳ Ｐゴシック" pitchFamily="34" charset="-128"/>
                <a:cs typeface="Arial" pitchFamily="34" charset="0"/>
                <a:sym typeface="Arial" pitchFamily="34" charset="0"/>
              </a:rPr>
              <a:t>Software Integration Partner</a:t>
            </a:r>
          </a:p>
        </p:txBody>
      </p:sp>
      <p:sp>
        <p:nvSpPr>
          <p:cNvPr id="7216" name="Rectangle 48"/>
          <p:cNvSpPr>
            <a:spLocks/>
          </p:cNvSpPr>
          <p:nvPr/>
        </p:nvSpPr>
        <p:spPr bwMode="auto">
          <a:xfrm>
            <a:off x="5994400" y="2362200"/>
            <a:ext cx="177800" cy="152400"/>
          </a:xfrm>
          <a:prstGeom prst="rect">
            <a:avLst/>
          </a:prstGeom>
          <a:solidFill>
            <a:srgbClr val="005015"/>
          </a:solidFill>
          <a:ln w="9525">
            <a:noFill/>
            <a:miter lim="800000"/>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3" name="Rectangle 49"/>
          <p:cNvSpPr>
            <a:spLocks/>
          </p:cNvSpPr>
          <p:nvPr/>
        </p:nvSpPr>
        <p:spPr bwMode="auto">
          <a:xfrm>
            <a:off x="5851525" y="2133600"/>
            <a:ext cx="1768475" cy="3810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i="1" dirty="0">
                <a:solidFill>
                  <a:srgbClr val="005015"/>
                </a:solidFill>
                <a:latin typeface="Times" pitchFamily="80" charset="0"/>
                <a:ea typeface="ＭＳ Ｐゴシック" pitchFamily="34" charset="-128"/>
                <a:cs typeface="Arial" pitchFamily="34" charset="0"/>
                <a:sym typeface="Arial" pitchFamily="34" charset="0"/>
              </a:rPr>
              <a:t>Grid Infrastructure Group (</a:t>
            </a:r>
            <a:r>
              <a:rPr lang="en-US" sz="1200" i="1" dirty="0" err="1">
                <a:solidFill>
                  <a:srgbClr val="005015"/>
                </a:solidFill>
                <a:latin typeface="Times" pitchFamily="80" charset="0"/>
                <a:ea typeface="ＭＳ Ｐゴシック" pitchFamily="34" charset="-128"/>
                <a:cs typeface="Arial" pitchFamily="34" charset="0"/>
                <a:sym typeface="Arial" pitchFamily="34" charset="0"/>
              </a:rPr>
              <a:t>UChicago</a:t>
            </a:r>
            <a:r>
              <a:rPr lang="en-US" sz="1200" i="1" dirty="0">
                <a:solidFill>
                  <a:srgbClr val="005015"/>
                </a:solidFill>
                <a:latin typeface="Times" pitchFamily="80" charset="0"/>
                <a:ea typeface="ＭＳ Ｐゴシック" pitchFamily="34" charset="-128"/>
                <a:cs typeface="Arial" pitchFamily="34" charset="0"/>
                <a:sym typeface="Arial" pitchFamily="34" charset="0"/>
              </a:rPr>
              <a:t>)</a:t>
            </a:r>
          </a:p>
        </p:txBody>
      </p:sp>
      <p:sp>
        <p:nvSpPr>
          <p:cNvPr id="26674" name="Rectangle 50"/>
          <p:cNvSpPr>
            <a:spLocks noGrp="1" noChangeArrowheads="1"/>
          </p:cNvSpPr>
          <p:nvPr>
            <p:ph type="title"/>
          </p:nvPr>
        </p:nvSpPr>
        <p:spPr>
          <a:xfrm>
            <a:off x="0" y="76200"/>
            <a:ext cx="2286000" cy="762000"/>
          </a:xfrm>
        </p:spPr>
        <p:txBody>
          <a:bodyPr rIns="81279"/>
          <a:lstStyle/>
          <a:p>
            <a:pPr eaLnBrk="1" hangingPunct="1">
              <a:tabLst>
                <a:tab pos="0" algn="l"/>
                <a:tab pos="914400" algn="l"/>
                <a:tab pos="1828800" algn="l"/>
                <a:tab pos="2743200" algn="l"/>
                <a:tab pos="3657600" algn="l"/>
                <a:tab pos="4572000" algn="l"/>
                <a:tab pos="5486400" algn="l"/>
                <a:tab pos="6400800" algn="l"/>
                <a:tab pos="7315200" algn="l"/>
                <a:tab pos="8229600" algn="l"/>
              </a:tabLst>
            </a:pPr>
            <a:r>
              <a:rPr lang="en-US" b="1" dirty="0" smtClean="0">
                <a:ea typeface="ＭＳ Ｐゴシック" pitchFamily="34" charset="-128"/>
              </a:rPr>
              <a:t>TeraGrid</a:t>
            </a:r>
          </a:p>
        </p:txBody>
      </p:sp>
      <p:sp>
        <p:nvSpPr>
          <p:cNvPr id="58" name="Content Placeholder 57"/>
          <p:cNvSpPr>
            <a:spLocks noGrp="1"/>
          </p:cNvSpPr>
          <p:nvPr>
            <p:ph idx="1"/>
          </p:nvPr>
        </p:nvSpPr>
        <p:spPr>
          <a:xfrm>
            <a:off x="2286000" y="76200"/>
            <a:ext cx="6858000" cy="762000"/>
          </a:xfrm>
        </p:spPr>
        <p:txBody>
          <a:bodyPr>
            <a:normAutofit fontScale="77500" lnSpcReduction="20000"/>
          </a:bodyPr>
          <a:lstStyle/>
          <a:p>
            <a:r>
              <a:rPr lang="en-US" dirty="0" smtClean="0"/>
              <a:t>~2 </a:t>
            </a:r>
            <a:r>
              <a:rPr lang="en-US" dirty="0" err="1" smtClean="0"/>
              <a:t>Petaflops</a:t>
            </a:r>
            <a:r>
              <a:rPr lang="en-US" dirty="0" smtClean="0"/>
              <a:t>; over 20 </a:t>
            </a:r>
            <a:r>
              <a:rPr lang="en-US" dirty="0" err="1" smtClean="0"/>
              <a:t>PetaBytes</a:t>
            </a:r>
            <a:r>
              <a:rPr lang="en-US" dirty="0" smtClean="0"/>
              <a:t> of storage (disk and tape), over 100 scientific data collections</a:t>
            </a:r>
            <a:endParaRPr lang="en-US" dirty="0"/>
          </a:p>
        </p:txBody>
      </p:sp>
      <p:pic>
        <p:nvPicPr>
          <p:cNvPr id="26675" name="Picture 51"/>
          <p:cNvPicPr>
            <a:picLocks noChangeAspect="1" noChangeArrowheads="1"/>
          </p:cNvPicPr>
          <p:nvPr/>
        </p:nvPicPr>
        <p:blipFill>
          <a:blip r:embed="rId3" cstate="print"/>
          <a:srcRect/>
          <a:stretch>
            <a:fillRect/>
          </a:stretch>
        </p:blipFill>
        <p:spPr bwMode="auto">
          <a:xfrm>
            <a:off x="979488" y="1257300"/>
            <a:ext cx="893762" cy="876300"/>
          </a:xfrm>
          <a:prstGeom prst="rect">
            <a:avLst/>
          </a:prstGeom>
          <a:noFill/>
          <a:ln w="9525">
            <a:noFill/>
            <a:miter lim="800000"/>
            <a:headEnd/>
            <a:tailEnd/>
          </a:ln>
        </p:spPr>
      </p:pic>
      <p:sp>
        <p:nvSpPr>
          <p:cNvPr id="7220" name="Oval 52"/>
          <p:cNvSpPr>
            <a:spLocks/>
          </p:cNvSpPr>
          <p:nvPr/>
        </p:nvSpPr>
        <p:spPr bwMode="auto">
          <a:xfrm>
            <a:off x="6400800" y="39624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7" name="Rectangle 53"/>
          <p:cNvSpPr>
            <a:spLocks/>
          </p:cNvSpPr>
          <p:nvPr/>
        </p:nvSpPr>
        <p:spPr bwMode="auto">
          <a:xfrm>
            <a:off x="5638800" y="4114800"/>
            <a:ext cx="10414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dirty="0">
                <a:solidFill>
                  <a:srgbClr val="140083"/>
                </a:solidFill>
                <a:latin typeface="Times" pitchFamily="80" charset="0"/>
                <a:ea typeface="ＭＳ Ｐゴシック" pitchFamily="34" charset="-128"/>
                <a:cs typeface="Arial" pitchFamily="34" charset="0"/>
                <a:sym typeface="Arial" pitchFamily="34" charset="0"/>
              </a:rPr>
              <a:t>NICS</a:t>
            </a:r>
          </a:p>
        </p:txBody>
      </p:sp>
      <p:sp>
        <p:nvSpPr>
          <p:cNvPr id="7222" name="Oval 54"/>
          <p:cNvSpPr>
            <a:spLocks/>
          </p:cNvSpPr>
          <p:nvPr/>
        </p:nvSpPr>
        <p:spPr bwMode="auto">
          <a:xfrm>
            <a:off x="5105400" y="4876800"/>
            <a:ext cx="211138" cy="215900"/>
          </a:xfrm>
          <a:prstGeom prst="ellipse">
            <a:avLst/>
          </a:prstGeom>
          <a:solidFill>
            <a:srgbClr val="8E0000"/>
          </a:solidFill>
          <a:ln w="9525">
            <a:noFill/>
            <a:round/>
            <a:headEnd/>
            <a:tailEnd/>
          </a:ln>
          <a:effectLst>
            <a:outerShdw dist="101600" dir="2700000" algn="ctr" rotWithShape="0">
              <a:schemeClr val="bg2">
                <a:alpha val="93999"/>
              </a:schemeClr>
            </a:outerShdw>
          </a:effectLst>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79" name="Rectangle 55"/>
          <p:cNvSpPr>
            <a:spLocks/>
          </p:cNvSpPr>
          <p:nvPr/>
        </p:nvSpPr>
        <p:spPr bwMode="auto">
          <a:xfrm>
            <a:off x="5105400" y="4800600"/>
            <a:ext cx="1016000" cy="2159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b="1">
                <a:solidFill>
                  <a:srgbClr val="140083"/>
                </a:solidFill>
                <a:latin typeface="Times" pitchFamily="80" charset="0"/>
                <a:ea typeface="ＭＳ Ｐゴシック" pitchFamily="34" charset="-128"/>
                <a:cs typeface="Arial" pitchFamily="34" charset="0"/>
                <a:sym typeface="Arial" pitchFamily="34" charset="0"/>
              </a:rPr>
              <a:t>LONI</a:t>
            </a:r>
          </a:p>
        </p:txBody>
      </p:sp>
      <p:sp>
        <p:nvSpPr>
          <p:cNvPr id="26680" name="AutoShape 56"/>
          <p:cNvSpPr>
            <a:spLocks/>
          </p:cNvSpPr>
          <p:nvPr/>
        </p:nvSpPr>
        <p:spPr bwMode="auto">
          <a:xfrm>
            <a:off x="1371600" y="60960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sp>
        <p:nvSpPr>
          <p:cNvPr id="26681" name="Rectangle 57"/>
          <p:cNvSpPr>
            <a:spLocks/>
          </p:cNvSpPr>
          <p:nvPr/>
        </p:nvSpPr>
        <p:spPr bwMode="auto">
          <a:xfrm>
            <a:off x="1600200" y="6096000"/>
            <a:ext cx="1371600" cy="228600"/>
          </a:xfrm>
          <a:prstGeom prst="rect">
            <a:avLst/>
          </a:prstGeom>
          <a:noFill/>
          <a:ln w="9525">
            <a:noFill/>
            <a:miter lim="800000"/>
            <a:headEnd/>
            <a:tailEnd/>
          </a:ln>
        </p:spPr>
        <p:txBody>
          <a:bodyPr lIns="0" tIns="0" rIns="40639" bIns="0"/>
          <a:lstStyle/>
          <a:p>
            <a:pPr marL="39688"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300" i="1" dirty="0">
                <a:solidFill>
                  <a:srgbClr val="140083"/>
                </a:solidFill>
                <a:latin typeface="Times" pitchFamily="80" charset="0"/>
                <a:ea typeface="ＭＳ Ｐゴシック" pitchFamily="34" charset="-128"/>
                <a:cs typeface="Arial" pitchFamily="34" charset="0"/>
                <a:sym typeface="Arial" pitchFamily="34" charset="0"/>
              </a:rPr>
              <a:t>Network Hub</a:t>
            </a:r>
          </a:p>
        </p:txBody>
      </p:sp>
      <p:sp>
        <p:nvSpPr>
          <p:cNvPr id="26641" name="AutoShape 17"/>
          <p:cNvSpPr>
            <a:spLocks/>
          </p:cNvSpPr>
          <p:nvPr/>
        </p:nvSpPr>
        <p:spPr bwMode="auto">
          <a:xfrm>
            <a:off x="3136900" y="3225800"/>
            <a:ext cx="215900" cy="215900"/>
          </a:xfrm>
          <a:custGeom>
            <a:avLst/>
            <a:gdLst>
              <a:gd name="T0" fmla="*/ 0 w 22712"/>
              <a:gd name="T1" fmla="*/ 0 h 23880"/>
              <a:gd name="T2" fmla="*/ 22712 w 22712"/>
              <a:gd name="T3" fmla="*/ 23880 h 23880"/>
            </a:gdLst>
            <a:ahLst/>
            <a:cxnLst/>
            <a:rect l="T0" t="T1" r="T2" b="T3"/>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C000"/>
          </a:solidFill>
          <a:ln w="9525">
            <a:solidFill>
              <a:srgbClr val="1104FF"/>
            </a:solidFill>
            <a:miter lim="800000"/>
            <a:headEnd/>
            <a:tailEnd/>
          </a:ln>
        </p:spPr>
        <p:txBody>
          <a:bodyPr/>
          <a:lstStyle/>
          <a:p>
            <a:pPr algn="ctr" eaLnBrk="0" fontAlgn="base" hangingPunct="0">
              <a:spcBef>
                <a:spcPct val="0"/>
              </a:spcBef>
              <a:spcAft>
                <a:spcPct val="0"/>
              </a:spcAft>
            </a:pPr>
            <a:endParaRPr lang="en-US" sz="1200">
              <a:solidFill>
                <a:srgbClr val="000000"/>
              </a:solidFill>
              <a:latin typeface="Times" pitchFamily="80" charset="0"/>
              <a:ea typeface="ＭＳ Ｐゴシック" pitchFamily="34" charset="-128"/>
            </a:endParaRPr>
          </a:p>
        </p:txBody>
      </p:sp>
      <p:pic>
        <p:nvPicPr>
          <p:cNvPr id="4098" name="Picture 2" descr="http://www.teragridforum.org/mediawiki/images/5/5a/TG-ribbon-map-2008.jpg"/>
          <p:cNvPicPr>
            <a:picLocks noChangeAspect="1" noChangeArrowheads="1"/>
          </p:cNvPicPr>
          <p:nvPr/>
        </p:nvPicPr>
        <p:blipFill>
          <a:blip r:embed="rId4" cstate="print"/>
          <a:srcRect/>
          <a:stretch>
            <a:fillRect/>
          </a:stretch>
        </p:blipFill>
        <p:spPr bwMode="auto">
          <a:xfrm>
            <a:off x="0" y="838200"/>
            <a:ext cx="9144000" cy="6019800"/>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smtClean="0"/>
              <a:t>FutureGrid key </a:t>
            </a:r>
            <a:r>
              <a:rPr lang="en-US" b="1" dirty="0" smtClean="0"/>
              <a:t>Concepts I</a:t>
            </a:r>
            <a:endParaRPr lang="en-US" b="1" dirty="0"/>
          </a:p>
        </p:txBody>
      </p:sp>
      <p:sp>
        <p:nvSpPr>
          <p:cNvPr id="3" name="Content Placeholder 2"/>
          <p:cNvSpPr>
            <a:spLocks noGrp="1"/>
          </p:cNvSpPr>
          <p:nvPr>
            <p:ph idx="1"/>
          </p:nvPr>
        </p:nvSpPr>
        <p:spPr>
          <a:xfrm>
            <a:off x="0" y="838200"/>
            <a:ext cx="9144000" cy="4525963"/>
          </a:xfrm>
        </p:spPr>
        <p:txBody>
          <a:bodyPr>
            <a:noAutofit/>
          </a:bodyPr>
          <a:lstStyle/>
          <a:p>
            <a:r>
              <a:rPr lang="en-US" sz="2500" dirty="0" smtClean="0">
                <a:cs typeface="Times New Roman" pitchFamily="18" charset="0"/>
              </a:rPr>
              <a:t>FutureGrid is an </a:t>
            </a:r>
            <a:r>
              <a:rPr lang="en-US" sz="2500" dirty="0" smtClean="0">
                <a:solidFill>
                  <a:srgbClr val="FF0000"/>
                </a:solidFill>
                <a:cs typeface="Times New Roman" pitchFamily="18" charset="0"/>
              </a:rPr>
              <a:t>international testbed </a:t>
            </a:r>
            <a:r>
              <a:rPr lang="en-US" sz="2500" dirty="0" smtClean="0">
                <a:cs typeface="Times New Roman" pitchFamily="18" charset="0"/>
              </a:rPr>
              <a:t>modeled on Grid5000</a:t>
            </a:r>
          </a:p>
          <a:p>
            <a:r>
              <a:rPr lang="en-US" sz="2500" dirty="0" smtClean="0"/>
              <a:t>Supporting international </a:t>
            </a:r>
            <a:r>
              <a:rPr lang="en-US" sz="2500" dirty="0" smtClean="0">
                <a:solidFill>
                  <a:srgbClr val="FF0000"/>
                </a:solidFill>
              </a:rPr>
              <a:t>Computer Science </a:t>
            </a:r>
            <a:r>
              <a:rPr lang="en-US" sz="2500" dirty="0" smtClean="0"/>
              <a:t>and </a:t>
            </a:r>
            <a:r>
              <a:rPr lang="en-US" sz="2500" dirty="0" smtClean="0">
                <a:solidFill>
                  <a:srgbClr val="FF0000"/>
                </a:solidFill>
              </a:rPr>
              <a:t>Computational Science </a:t>
            </a:r>
            <a:r>
              <a:rPr lang="en-US" sz="2500" dirty="0" smtClean="0"/>
              <a:t>research in cloud, grid and parallel computing (HPC)</a:t>
            </a:r>
            <a:endParaRPr lang="en-US" sz="2500" dirty="0" smtClean="0">
              <a:solidFill>
                <a:srgbClr val="FF0000"/>
              </a:solidFill>
            </a:endParaRPr>
          </a:p>
          <a:p>
            <a:pPr lvl="1"/>
            <a:r>
              <a:rPr lang="en-US" sz="2500" dirty="0" smtClean="0"/>
              <a:t>Industry and Academia</a:t>
            </a:r>
          </a:p>
          <a:p>
            <a:r>
              <a:rPr lang="en-US" sz="2500" dirty="0" smtClean="0">
                <a:cs typeface="Times New Roman" pitchFamily="18" charset="0"/>
              </a:rPr>
              <a:t>The FutureGrid testbed provides to its users:</a:t>
            </a:r>
          </a:p>
          <a:p>
            <a:pPr lvl="1"/>
            <a:r>
              <a:rPr lang="en-US" sz="2500" dirty="0" smtClean="0">
                <a:cs typeface="Times New Roman" pitchFamily="18" charset="0"/>
              </a:rPr>
              <a:t>A flexible development and testing platform for middleware and application users looking at </a:t>
            </a:r>
            <a:r>
              <a:rPr lang="en-US" sz="2500" dirty="0" smtClean="0">
                <a:solidFill>
                  <a:srgbClr val="FF0000"/>
                </a:solidFill>
                <a:cs typeface="Times New Roman" pitchFamily="18" charset="0"/>
              </a:rPr>
              <a:t>interoperability</a:t>
            </a:r>
            <a:r>
              <a:rPr lang="en-US" sz="2500" dirty="0" smtClean="0">
                <a:cs typeface="Times New Roman" pitchFamily="18" charset="0"/>
              </a:rPr>
              <a:t>, </a:t>
            </a:r>
            <a:r>
              <a:rPr lang="en-US" sz="2500" dirty="0" smtClean="0">
                <a:solidFill>
                  <a:srgbClr val="FF0000"/>
                </a:solidFill>
                <a:cs typeface="Times New Roman" pitchFamily="18" charset="0"/>
              </a:rPr>
              <a:t>functionality</a:t>
            </a:r>
            <a:r>
              <a:rPr lang="en-US" sz="2500" dirty="0" smtClean="0">
                <a:cs typeface="Times New Roman" pitchFamily="18" charset="0"/>
              </a:rPr>
              <a:t>, </a:t>
            </a:r>
            <a:r>
              <a:rPr lang="en-US" sz="2500" dirty="0" smtClean="0">
                <a:solidFill>
                  <a:srgbClr val="FF0000"/>
                </a:solidFill>
                <a:cs typeface="Times New Roman" pitchFamily="18" charset="0"/>
              </a:rPr>
              <a:t>performance</a:t>
            </a:r>
            <a:r>
              <a:rPr lang="en-US" sz="2500" dirty="0" smtClean="0">
                <a:cs typeface="Times New Roman" pitchFamily="18" charset="0"/>
              </a:rPr>
              <a:t> or </a:t>
            </a:r>
            <a:r>
              <a:rPr lang="en-US" sz="2500" dirty="0" smtClean="0">
                <a:solidFill>
                  <a:srgbClr val="FF0000"/>
                </a:solidFill>
                <a:cs typeface="Times New Roman" pitchFamily="18" charset="0"/>
              </a:rPr>
              <a:t>evaluation</a:t>
            </a:r>
          </a:p>
          <a:p>
            <a:pPr lvl="1"/>
            <a:r>
              <a:rPr lang="en-US" sz="2500" dirty="0" smtClean="0">
                <a:cs typeface="Times New Roman" pitchFamily="18" charset="0"/>
              </a:rPr>
              <a:t>Each use of FutureGrid is an</a:t>
            </a:r>
            <a:r>
              <a:rPr lang="en-US" sz="2500" dirty="0" smtClean="0">
                <a:solidFill>
                  <a:srgbClr val="FF0000"/>
                </a:solidFill>
                <a:cs typeface="Times New Roman" pitchFamily="18" charset="0"/>
              </a:rPr>
              <a:t> experiment </a:t>
            </a:r>
            <a:r>
              <a:rPr lang="en-US" sz="2500" dirty="0" smtClean="0">
                <a:cs typeface="Times New Roman" pitchFamily="18" charset="0"/>
              </a:rPr>
              <a:t>that is </a:t>
            </a:r>
            <a:r>
              <a:rPr lang="en-US" sz="2500" dirty="0" smtClean="0">
                <a:solidFill>
                  <a:srgbClr val="FF0000"/>
                </a:solidFill>
                <a:cs typeface="Times New Roman" pitchFamily="18" charset="0"/>
              </a:rPr>
              <a:t>reproducible</a:t>
            </a:r>
          </a:p>
          <a:p>
            <a:pPr lvl="1"/>
            <a:r>
              <a:rPr lang="en-US" sz="2500" dirty="0" smtClean="0">
                <a:cs typeface="Times New Roman" pitchFamily="18" charset="0"/>
              </a:rPr>
              <a:t>A rich </a:t>
            </a:r>
            <a:r>
              <a:rPr lang="en-US" sz="2500" dirty="0" smtClean="0">
                <a:solidFill>
                  <a:srgbClr val="FF0000"/>
                </a:solidFill>
                <a:cs typeface="Times New Roman" pitchFamily="18" charset="0"/>
              </a:rPr>
              <a:t>education and teaching </a:t>
            </a:r>
            <a:r>
              <a:rPr lang="en-US" sz="2500" dirty="0" smtClean="0">
                <a:cs typeface="Times New Roman" pitchFamily="18" charset="0"/>
              </a:rPr>
              <a:t>platform for advanced cyberinfrastructure (computer science) classes</a:t>
            </a:r>
            <a:endParaRPr lang="en-US" sz="2500" dirty="0" smtClean="0"/>
          </a:p>
          <a:p>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94469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smtClean="0"/>
              <a:t>FutureGrid key </a:t>
            </a:r>
            <a:r>
              <a:rPr lang="en-US" b="1" dirty="0" smtClean="0"/>
              <a:t>Concepts I</a:t>
            </a:r>
            <a:endParaRPr lang="en-US" b="1" dirty="0"/>
          </a:p>
        </p:txBody>
      </p:sp>
      <p:sp>
        <p:nvSpPr>
          <p:cNvPr id="3" name="Content Placeholder 2"/>
          <p:cNvSpPr>
            <a:spLocks noGrp="1"/>
          </p:cNvSpPr>
          <p:nvPr>
            <p:ph idx="1"/>
          </p:nvPr>
        </p:nvSpPr>
        <p:spPr>
          <a:xfrm>
            <a:off x="0" y="838200"/>
            <a:ext cx="9144000" cy="4525963"/>
          </a:xfrm>
        </p:spPr>
        <p:txBody>
          <a:bodyPr>
            <a:noAutofit/>
          </a:bodyPr>
          <a:lstStyle/>
          <a:p>
            <a:r>
              <a:rPr lang="en-US" sz="2500" dirty="0" smtClean="0">
                <a:cs typeface="Times New Roman" pitchFamily="18" charset="0"/>
              </a:rPr>
              <a:t>FutureGrid has a complementary focus to both the Open Science Grid and the other parts of TeraGrid. </a:t>
            </a:r>
          </a:p>
          <a:p>
            <a:pPr lvl="1"/>
            <a:r>
              <a:rPr lang="en-US" sz="2400" dirty="0" smtClean="0">
                <a:cs typeface="Times New Roman" pitchFamily="18" charset="0"/>
              </a:rPr>
              <a:t>FutureGrid is </a:t>
            </a:r>
            <a:r>
              <a:rPr lang="en-US" sz="2400" dirty="0" smtClean="0">
                <a:solidFill>
                  <a:srgbClr val="FF0000"/>
                </a:solidFill>
                <a:cs typeface="Times New Roman" pitchFamily="18" charset="0"/>
              </a:rPr>
              <a:t>user-customizable</a:t>
            </a:r>
            <a:r>
              <a:rPr lang="en-US" sz="2400" dirty="0" smtClean="0">
                <a:cs typeface="Times New Roman" pitchFamily="18" charset="0"/>
              </a:rPr>
              <a:t>, </a:t>
            </a:r>
            <a:r>
              <a:rPr lang="en-US" sz="2400" dirty="0" smtClean="0">
                <a:solidFill>
                  <a:srgbClr val="FF0000"/>
                </a:solidFill>
                <a:cs typeface="Times New Roman" pitchFamily="18" charset="0"/>
              </a:rPr>
              <a:t>accessed interactively </a:t>
            </a:r>
            <a:r>
              <a:rPr lang="en-US" sz="2400" dirty="0" smtClean="0">
                <a:cs typeface="Times New Roman" pitchFamily="18" charset="0"/>
              </a:rPr>
              <a:t>and supports </a:t>
            </a:r>
            <a:r>
              <a:rPr lang="en-US" sz="2400" dirty="0" smtClean="0">
                <a:solidFill>
                  <a:srgbClr val="FF0000"/>
                </a:solidFill>
                <a:cs typeface="Times New Roman" pitchFamily="18" charset="0"/>
              </a:rPr>
              <a:t>Grid</a:t>
            </a:r>
            <a:r>
              <a:rPr lang="en-US" sz="2400" dirty="0" smtClean="0">
                <a:cs typeface="Times New Roman" pitchFamily="18" charset="0"/>
              </a:rPr>
              <a:t>, </a:t>
            </a:r>
            <a:r>
              <a:rPr lang="en-US" sz="2400" dirty="0" smtClean="0">
                <a:solidFill>
                  <a:srgbClr val="FF0000"/>
                </a:solidFill>
                <a:cs typeface="Times New Roman" pitchFamily="18" charset="0"/>
              </a:rPr>
              <a:t>Cloud</a:t>
            </a:r>
            <a:r>
              <a:rPr lang="en-US" sz="2400" dirty="0" smtClean="0">
                <a:cs typeface="Times New Roman" pitchFamily="18" charset="0"/>
              </a:rPr>
              <a:t> and </a:t>
            </a:r>
            <a:r>
              <a:rPr lang="en-US" sz="2400" dirty="0" smtClean="0">
                <a:solidFill>
                  <a:srgbClr val="FF0000"/>
                </a:solidFill>
                <a:cs typeface="Times New Roman" pitchFamily="18" charset="0"/>
              </a:rPr>
              <a:t>HPC </a:t>
            </a:r>
            <a:r>
              <a:rPr lang="en-US" sz="2400" dirty="0" smtClean="0">
                <a:cs typeface="Times New Roman" pitchFamily="18" charset="0"/>
              </a:rPr>
              <a:t>software with and without virtualization.  </a:t>
            </a:r>
          </a:p>
          <a:p>
            <a:pPr lvl="1"/>
            <a:r>
              <a:rPr lang="en-US" sz="2400" dirty="0" smtClean="0">
                <a:cs typeface="Times New Roman" pitchFamily="18" charset="0"/>
              </a:rPr>
              <a:t>FutureGrid is an experimental platform where </a:t>
            </a:r>
            <a:r>
              <a:rPr lang="en-US" sz="2400" dirty="0" smtClean="0">
                <a:solidFill>
                  <a:srgbClr val="FF0000"/>
                </a:solidFill>
                <a:cs typeface="Times New Roman" pitchFamily="18" charset="0"/>
              </a:rPr>
              <a:t>computer science </a:t>
            </a:r>
            <a:r>
              <a:rPr lang="en-US" sz="2400" dirty="0" smtClean="0">
                <a:cs typeface="Times New Roman" pitchFamily="18" charset="0"/>
              </a:rPr>
              <a:t>applications can explore many facets of distributed systems </a:t>
            </a:r>
          </a:p>
          <a:p>
            <a:pPr lvl="1"/>
            <a:r>
              <a:rPr lang="en-US" sz="2400" dirty="0" smtClean="0">
                <a:cs typeface="Times New Roman" pitchFamily="18" charset="0"/>
              </a:rPr>
              <a:t>and  where </a:t>
            </a:r>
            <a:r>
              <a:rPr lang="en-US" sz="2400" dirty="0" smtClean="0">
                <a:solidFill>
                  <a:srgbClr val="FF0000"/>
                </a:solidFill>
                <a:cs typeface="Times New Roman" pitchFamily="18" charset="0"/>
              </a:rPr>
              <a:t>domain sciences </a:t>
            </a:r>
            <a:r>
              <a:rPr lang="en-US" sz="2400" dirty="0" smtClean="0">
                <a:cs typeface="Times New Roman" pitchFamily="18" charset="0"/>
              </a:rPr>
              <a:t>can explore various deployment scenarios and tuning parameters and in the future possibly migrate to the large-scale national Cyberinfrastructure. </a:t>
            </a:r>
          </a:p>
          <a:p>
            <a:pPr lvl="1"/>
            <a:r>
              <a:rPr lang="en-US" sz="2400" dirty="0" smtClean="0">
                <a:cs typeface="Times New Roman" pitchFamily="18" charset="0"/>
              </a:rPr>
              <a:t>FutureGrid supports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err="1" smtClean="0">
                <a:cs typeface="Times New Roman" pitchFamily="18" charset="0"/>
              </a:rPr>
              <a:t>Testbeds</a:t>
            </a:r>
            <a:r>
              <a:rPr lang="en-US" sz="2400" dirty="0" smtClean="0">
                <a:cs typeface="Times New Roman" pitchFamily="18" charset="0"/>
              </a:rPr>
              <a:t> – OGF really needed!</a:t>
            </a:r>
          </a:p>
          <a:p>
            <a:r>
              <a:rPr lang="en-US" sz="2400" dirty="0" smtClean="0"/>
              <a:t>Note a lot of current use Education, Computer Science Systems and Biology/Bioinformatics</a:t>
            </a:r>
          </a:p>
          <a:p>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80249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III</a:t>
            </a:r>
            <a:endParaRPr lang="en-US" b="1" dirty="0"/>
          </a:p>
        </p:txBody>
      </p:sp>
      <p:sp>
        <p:nvSpPr>
          <p:cNvPr id="3" name="Content Placeholder 2"/>
          <p:cNvSpPr>
            <a:spLocks noGrp="1"/>
          </p:cNvSpPr>
          <p:nvPr>
            <p:ph idx="1"/>
          </p:nvPr>
        </p:nvSpPr>
        <p:spPr>
          <a:xfrm>
            <a:off x="0" y="9144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dynamically provisioning </a:t>
            </a:r>
            <a:r>
              <a:rPr lang="en-US" sz="2400" dirty="0" smtClean="0">
                <a:latin typeface="Arial" pitchFamily="34" charset="0"/>
                <a:cs typeface="Arial" pitchFamily="34" charset="0"/>
              </a:rPr>
              <a:t>software as needed onto “bare-metal” using Moab/xCAT </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Hadoop, Dryad,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a:t>
            </a:r>
            <a:r>
              <a:rPr lang="en-US" sz="2000" dirty="0" err="1" smtClean="0">
                <a:latin typeface="Arial" pitchFamily="34" charset="0"/>
                <a:cs typeface="Arial" pitchFamily="34" charset="0"/>
              </a:rPr>
              <a:t>Xen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a:t>
            </a:r>
            <a:r>
              <a:rPr lang="en-US" sz="2000" dirty="0" err="1" smtClean="0">
                <a:latin typeface="Arial" pitchFamily="34" charset="0"/>
                <a:cs typeface="Arial" pitchFamily="34" charset="0"/>
              </a:rPr>
              <a:t>OpenNebula</a:t>
            </a:r>
            <a:r>
              <a:rPr lang="en-US" sz="2000" dirty="0" smtClean="0">
                <a:latin typeface="Arial" pitchFamily="34" charset="0"/>
                <a:cs typeface="Arial" pitchFamily="34" charset="0"/>
              </a:rPr>
              <a:t>, KVM, Windows …..</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~4000 (will grow to ~5000) distributed cores with a dedicated network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prstClr val="black"/>
                    </a:solidFill>
                  </a:rPr>
                  <a:t>Image1</a:t>
                </a:r>
                <a:endParaRPr lang="en-US" dirty="0">
                  <a:solidFill>
                    <a:prstClr val="black"/>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prstClr val="black"/>
                    </a:solidFill>
                  </a:rPr>
                  <a:t>Image2</a:t>
                </a:r>
                <a:endParaRPr lang="en-US" dirty="0">
                  <a:solidFill>
                    <a:prstClr val="black"/>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prstClr val="black"/>
                    </a:solidFill>
                  </a:rPr>
                  <a:t>ImageN</a:t>
                </a:r>
                <a:endParaRPr lang="en-US" dirty="0">
                  <a:solidFill>
                    <a:prstClr val="black"/>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solidFill>
                      <a:prstClr val="black"/>
                    </a:solidFill>
                  </a:rPr>
                  <a:t>…</a:t>
                </a:r>
                <a:endParaRPr lang="en-US" sz="2400" dirty="0">
                  <a:solidFill>
                    <a:prstClr val="black"/>
                  </a:solidFill>
                </a:endParaRPr>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solidFill>
                    <a:prstClr val="black"/>
                  </a:solidFill>
                </a:rPr>
                <a:t>Load</a:t>
              </a:r>
              <a:endParaRPr lang="en-US" dirty="0">
                <a:solidFill>
                  <a:prstClr val="black"/>
                </a:solidFill>
              </a:endParaRPr>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solidFill>
                    <a:prstClr val="black"/>
                  </a:solidFill>
                </a:rPr>
                <a:t>Choose</a:t>
              </a:r>
              <a:endParaRPr lang="en-US" dirty="0">
                <a:solidFill>
                  <a:prstClr val="black"/>
                </a:solidFill>
              </a:endParaRPr>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solidFill>
                    <a:prstClr val="black"/>
                  </a:solidFill>
                </a:rPr>
                <a:t>Run</a:t>
              </a:r>
              <a:endParaRPr lang="en-US" dirty="0">
                <a:solidFill>
                  <a:prstClr val="black"/>
                </a:solidFill>
              </a:endParaRPr>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753325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mtClean="0"/>
              <a:t>Dynamic Provisioning Results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7590088"/>
              </p:ext>
            </p:extLst>
          </p:nvPr>
        </p:nvGraphicFramePr>
        <p:xfrm>
          <a:off x="0" y="1295400"/>
          <a:ext cx="9144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85800" y="5334000"/>
            <a:ext cx="7543800" cy="646331"/>
          </a:xfrm>
          <a:prstGeom prst="rect">
            <a:avLst/>
          </a:prstGeom>
          <a:noFill/>
        </p:spPr>
        <p:txBody>
          <a:bodyPr wrap="square" rtlCol="0">
            <a:spAutoFit/>
          </a:bodyPr>
          <a:lstStyle/>
          <a:p>
            <a:r>
              <a:rPr lang="en-US" dirty="0">
                <a:solidFill>
                  <a:prstClr val="black"/>
                </a:solidFill>
              </a:rPr>
              <a:t>Time elapsed between requesting a job and the jobs reported start time on the provisioned node. The numbers here are an average of 2 sets of experiments.</a:t>
            </a:r>
          </a:p>
        </p:txBody>
      </p:sp>
      <p:sp>
        <p:nvSpPr>
          <p:cNvPr id="7" name="TextBox 6"/>
          <p:cNvSpPr txBox="1"/>
          <p:nvPr/>
        </p:nvSpPr>
        <p:spPr>
          <a:xfrm>
            <a:off x="3352800" y="4876800"/>
            <a:ext cx="1848583" cy="369332"/>
          </a:xfrm>
          <a:prstGeom prst="rect">
            <a:avLst/>
          </a:prstGeom>
          <a:noFill/>
        </p:spPr>
        <p:txBody>
          <a:bodyPr wrap="none" rtlCol="0">
            <a:spAutoFit/>
          </a:bodyPr>
          <a:lstStyle/>
          <a:p>
            <a:r>
              <a:rPr lang="en-US" b="1" dirty="0">
                <a:solidFill>
                  <a:prstClr val="black"/>
                </a:solidFill>
              </a:rPr>
              <a:t>Number of nodes</a:t>
            </a:r>
          </a:p>
        </p:txBody>
      </p:sp>
    </p:spTree>
    <p:extLst>
      <p:ext uri="{BB962C8B-B14F-4D97-AF65-F5344CB8AC3E}">
        <p14:creationId xmlns:p14="http://schemas.microsoft.com/office/powerpoint/2010/main" val="1707093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685801"/>
            <a:ext cx="9144000" cy="5562600"/>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r>
              <a:rPr lang="en-US" sz="2200" dirty="0" smtClean="0">
                <a:solidFill>
                  <a:srgbClr val="FF0000"/>
                </a:solidFill>
              </a:rPr>
              <a:t>Purdue University </a:t>
            </a:r>
            <a:r>
              <a:rPr lang="en-US" sz="2200" dirty="0" smtClean="0"/>
              <a:t>(HTC Hardware)</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smtClean="0"/>
              <a:t>have FutureGrid hardware</a:t>
            </a:r>
            <a:endParaRPr lang="en-US" sz="2200" dirty="0"/>
          </a:p>
        </p:txBody>
      </p:sp>
    </p:spTree>
    <p:extLst>
      <p:ext uri="{BB962C8B-B14F-4D97-AF65-F5344CB8AC3E}">
        <p14:creationId xmlns:p14="http://schemas.microsoft.com/office/powerpoint/2010/main" val="1918658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nvPr>
        </p:nvGraphicFramePr>
        <p:xfrm>
          <a:off x="76201" y="1167447"/>
          <a:ext cx="8991599" cy="3937953"/>
        </p:xfrm>
        <a:graphic>
          <a:graphicData uri="http://schemas.openxmlformats.org/drawingml/2006/table">
            <a:tbl>
              <a:tblPr/>
              <a:tblGrid>
                <a:gridCol w="1523999"/>
                <a:gridCol w="762000"/>
                <a:gridCol w="1042749"/>
                <a:gridCol w="1132239"/>
                <a:gridCol w="1132238"/>
                <a:gridCol w="1132239"/>
                <a:gridCol w="817267"/>
                <a:gridCol w="144886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On Order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disk/memory </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system TBD</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 on nodes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New System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TBD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High Throughput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Cluster</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Not yet integrated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1336</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4960</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50</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18912</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1353</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989188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hangingPunct="1">
              <a:defRPr/>
            </a:pPr>
            <a:r>
              <a:rPr lang="en-US" b="1" dirty="0" smtClean="0">
                <a:ea typeface="+mj-ea"/>
                <a:cs typeface="+mj-cs"/>
              </a:rPr>
              <a:t>Storage Hardware</a:t>
            </a:r>
            <a:endParaRPr lang="en-US" b="1" dirty="0">
              <a:ea typeface="+mj-ea"/>
              <a:cs typeface="+mj-cs"/>
            </a:endParaRPr>
          </a:p>
        </p:txBody>
      </p:sp>
      <p:graphicFrame>
        <p:nvGraphicFramePr>
          <p:cNvPr id="6" name="Content Placeholder 5"/>
          <p:cNvGraphicFramePr>
            <a:graphicFrameLocks noGrp="1"/>
          </p:cNvGraphicFramePr>
          <p:nvPr>
            <p:ph idx="1"/>
          </p:nvPr>
        </p:nvGraphicFramePr>
        <p:xfrm>
          <a:off x="209861" y="1343025"/>
          <a:ext cx="8934139" cy="2554416"/>
        </p:xfrm>
        <a:graphic>
          <a:graphicData uri="http://schemas.openxmlformats.org/drawingml/2006/table">
            <a:tbl>
              <a:tblPr firstRow="1" bandRow="1">
                <a:tableStyleId>{5C22544A-7EE6-4342-B048-85BDC9FD1C3A}</a:tableStyleId>
              </a:tblPr>
              <a:tblGrid>
                <a:gridCol w="2178912"/>
                <a:gridCol w="1940392"/>
                <a:gridCol w="1928257"/>
                <a:gridCol w="958321"/>
                <a:gridCol w="1928257"/>
              </a:tblGrid>
              <a:tr h="446106">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769992">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446106">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446106">
                <a:tc>
                  <a:txBody>
                    <a:bodyPr/>
                    <a:lstStyle/>
                    <a:p>
                      <a:r>
                        <a:rPr lang="en-US" dirty="0" err="1" smtClean="0"/>
                        <a:t>SunFire</a:t>
                      </a:r>
                      <a:r>
                        <a:rPr lang="en-US" baseline="0" dirty="0" smtClean="0"/>
                        <a:t> x4170</a:t>
                      </a:r>
                      <a:endParaRPr lang="en-US" dirty="0"/>
                    </a:p>
                  </a:txBody>
                  <a:tcPr/>
                </a:tc>
                <a:tc>
                  <a:txBody>
                    <a:bodyPr/>
                    <a:lstStyle/>
                    <a:p>
                      <a:r>
                        <a:rPr lang="en-US" dirty="0" smtClean="0"/>
                        <a:t>96</a:t>
                      </a:r>
                      <a:endParaRPr lang="en-US" dirty="0"/>
                    </a:p>
                  </a:txBody>
                  <a:tcPr/>
                </a:tc>
                <a:tc>
                  <a:txBody>
                    <a:bodyPr/>
                    <a:lstStyle/>
                    <a:p>
                      <a:r>
                        <a:rPr lang="en-US" dirty="0" smtClean="0"/>
                        <a:t>ZFS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446106">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
        <p:nvSpPr>
          <p:cNvPr id="4" name="TextBox 3"/>
          <p:cNvSpPr txBox="1"/>
          <p:nvPr/>
        </p:nvSpPr>
        <p:spPr>
          <a:xfrm>
            <a:off x="609600" y="4343400"/>
            <a:ext cx="7332585" cy="369332"/>
          </a:xfrm>
          <a:prstGeom prst="rect">
            <a:avLst/>
          </a:prstGeom>
          <a:noFill/>
        </p:spPr>
        <p:txBody>
          <a:bodyPr wrap="none" rtlCol="0">
            <a:spAutoFit/>
          </a:bodyPr>
          <a:lstStyle/>
          <a:p>
            <a:r>
              <a:rPr lang="en-US" dirty="0" smtClean="0">
                <a:solidFill>
                  <a:prstClr val="black"/>
                </a:solidFill>
              </a:rPr>
              <a:t>Will add substantially more </a:t>
            </a:r>
            <a:r>
              <a:rPr lang="en-US" b="1" dirty="0" smtClean="0">
                <a:solidFill>
                  <a:prstClr val="black"/>
                </a:solidFill>
              </a:rPr>
              <a:t>disk on node </a:t>
            </a:r>
            <a:r>
              <a:rPr lang="en-US" dirty="0" smtClean="0">
                <a:solidFill>
                  <a:prstClr val="black"/>
                </a:solidFill>
              </a:rPr>
              <a:t>and at IU and UF as </a:t>
            </a:r>
            <a:r>
              <a:rPr lang="en-US" b="1" dirty="0" smtClean="0">
                <a:solidFill>
                  <a:prstClr val="black"/>
                </a:solidFill>
              </a:rPr>
              <a:t>shared storage</a:t>
            </a:r>
            <a:endParaRPr lang="en-US" b="1" dirty="0">
              <a:solidFill>
                <a:prstClr val="black"/>
              </a:solidFill>
            </a:endParaRPr>
          </a:p>
        </p:txBody>
      </p:sp>
    </p:spTree>
    <p:extLst>
      <p:ext uri="{BB962C8B-B14F-4D97-AF65-F5344CB8AC3E}">
        <p14:creationId xmlns:p14="http://schemas.microsoft.com/office/powerpoint/2010/main" val="3489303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solidFill>
                  <a:prstClr val="black"/>
                </a:solidFill>
              </a:rPr>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8"/>
          <p:cNvGrpSpPr/>
          <p:nvPr/>
        </p:nvGrpSpPr>
        <p:grpSpPr>
          <a:xfrm>
            <a:off x="0" y="0"/>
            <a:ext cx="9144000" cy="6096000"/>
            <a:chOff x="0" y="0"/>
            <a:chExt cx="9144000" cy="6096000"/>
          </a:xfrm>
        </p:grpSpPr>
        <p:pic>
          <p:nvPicPr>
            <p:cNvPr id="108546" name="Picture 2" descr="http://weareorganizedchaos.com/wp-content/uploads/2010/08/Gartner-Hype-Cycle-Emerging-Technology-2010.jpg"/>
            <p:cNvPicPr>
              <a:picLocks noChangeAspect="1" noChangeArrowheads="1"/>
            </p:cNvPicPr>
            <p:nvPr/>
          </p:nvPicPr>
          <p:blipFill>
            <a:blip r:embed="rId4" cstate="print"/>
            <a:srcRect r="10000" b="6412"/>
            <a:stretch>
              <a:fillRect/>
            </a:stretch>
          </p:blipFill>
          <p:spPr bwMode="auto">
            <a:xfrm>
              <a:off x="0" y="0"/>
              <a:ext cx="9144000" cy="6096000"/>
            </a:xfrm>
            <a:prstGeom prst="rect">
              <a:avLst/>
            </a:prstGeom>
            <a:noFill/>
          </p:spPr>
        </p:pic>
        <p:sp>
          <p:nvSpPr>
            <p:cNvPr id="18" name="Left Arrow 17"/>
            <p:cNvSpPr/>
            <p:nvPr/>
          </p:nvSpPr>
          <p:spPr>
            <a:xfrm flipV="1">
              <a:off x="5181600" y="60960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16"/>
          <p:cNvGrpSpPr/>
          <p:nvPr/>
        </p:nvGrpSpPr>
        <p:grpSpPr>
          <a:xfrm>
            <a:off x="0" y="0"/>
            <a:ext cx="9144000" cy="6858000"/>
            <a:chOff x="0" y="0"/>
            <a:chExt cx="9144000" cy="6858000"/>
          </a:xfrm>
        </p:grpSpPr>
        <p:grpSp>
          <p:nvGrpSpPr>
            <p:cNvPr id="8" name="Group 14"/>
            <p:cNvGrpSpPr/>
            <p:nvPr/>
          </p:nvGrpSpPr>
          <p:grpSpPr>
            <a:xfrm>
              <a:off x="0" y="0"/>
              <a:ext cx="9144000" cy="6858000"/>
              <a:chOff x="0" y="0"/>
              <a:chExt cx="9144000" cy="6858000"/>
            </a:xfrm>
          </p:grpSpPr>
          <p:grpSp>
            <p:nvGrpSpPr>
              <p:cNvPr id="10" name="Group 12"/>
              <p:cNvGrpSpPr/>
              <p:nvPr/>
            </p:nvGrpSpPr>
            <p:grpSpPr>
              <a:xfrm>
                <a:off x="0" y="0"/>
                <a:ext cx="9144000" cy="6858000"/>
                <a:chOff x="0" y="0"/>
                <a:chExt cx="9144000" cy="6858000"/>
              </a:xfrm>
            </p:grpSpPr>
            <p:pic>
              <p:nvPicPr>
                <p:cNvPr id="108548" name="Picture 4" descr="Gartner Emerging Technology Benefit Matrix 2010"/>
                <p:cNvPicPr>
                  <a:picLocks noChangeAspect="1" noChangeArrowheads="1"/>
                </p:cNvPicPr>
                <p:nvPr/>
              </p:nvPicPr>
              <p:blipFill>
                <a:blip r:embed="rId5" cstate="print"/>
                <a:srcRect/>
                <a:stretch>
                  <a:fillRect/>
                </a:stretch>
              </p:blipFill>
              <p:spPr bwMode="auto">
                <a:xfrm>
                  <a:off x="976312" y="0"/>
                  <a:ext cx="8167688" cy="6858000"/>
                </a:xfrm>
                <a:prstGeom prst="rect">
                  <a:avLst/>
                </a:prstGeom>
                <a:noFill/>
              </p:spPr>
            </p:pic>
            <p:sp>
              <p:nvSpPr>
                <p:cNvPr id="12" name="Rectangle 11"/>
                <p:cNvSpPr/>
                <p:nvPr/>
              </p:nvSpPr>
              <p:spPr>
                <a:xfrm>
                  <a:off x="0" y="685800"/>
                  <a:ext cx="25146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dirty="0" smtClean="0">
                    <a:solidFill>
                      <a:prstClr val="black"/>
                    </a:solidFill>
                  </a:endParaRPr>
                </a:p>
                <a:p>
                  <a:pPr algn="ctr"/>
                  <a:r>
                    <a:rPr lang="en-US" sz="2400" b="1" dirty="0" smtClean="0">
                      <a:solidFill>
                        <a:prstClr val="black"/>
                      </a:solidFill>
                    </a:rPr>
                    <a:t>Transformational</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High</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Moderate</a:t>
                  </a: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Low</a:t>
                  </a:r>
                </a:p>
              </p:txBody>
            </p:sp>
          </p:grpSp>
          <p:sp>
            <p:nvSpPr>
              <p:cNvPr id="14" name="TextBox 13"/>
              <p:cNvSpPr txBox="1"/>
              <p:nvPr/>
            </p:nvSpPr>
            <p:spPr>
              <a:xfrm>
                <a:off x="4191000" y="838200"/>
                <a:ext cx="1524000" cy="1015663"/>
              </a:xfrm>
              <a:prstGeom prst="rect">
                <a:avLst/>
              </a:prstGeom>
              <a:solidFill>
                <a:srgbClr val="D9A40D"/>
              </a:solidFill>
            </p:spPr>
            <p:txBody>
              <a:bodyPr wrap="square" lIns="0" rIns="0" rtlCol="0">
                <a:spAutoFit/>
              </a:bodyPr>
              <a:lstStyle/>
              <a:p>
                <a:r>
                  <a:rPr lang="en-US" sz="1200" b="1" dirty="0" smtClean="0">
                    <a:solidFill>
                      <a:prstClr val="black"/>
                    </a:solidFill>
                  </a:rPr>
                  <a:t>Cloud Computing</a:t>
                </a:r>
              </a:p>
              <a:p>
                <a:endParaRPr lang="en-US" sz="1200" b="1" dirty="0" smtClean="0">
                  <a:solidFill>
                    <a:prstClr val="black"/>
                  </a:solidFill>
                </a:endParaRPr>
              </a:p>
              <a:p>
                <a:r>
                  <a:rPr lang="en-US" sz="1200" b="1" dirty="0" smtClean="0">
                    <a:solidFill>
                      <a:prstClr val="black"/>
                    </a:solidFill>
                  </a:rPr>
                  <a:t>Cloud Web Platforms</a:t>
                </a:r>
              </a:p>
              <a:p>
                <a:endParaRPr lang="en-US" sz="1200" b="1" dirty="0" smtClean="0">
                  <a:solidFill>
                    <a:prstClr val="black"/>
                  </a:solidFill>
                </a:endParaRPr>
              </a:p>
              <a:p>
                <a:r>
                  <a:rPr lang="en-US" sz="1200" b="1" dirty="0" smtClean="0">
                    <a:solidFill>
                      <a:prstClr val="black"/>
                    </a:solidFill>
                  </a:rPr>
                  <a:t>Media Tablet</a:t>
                </a:r>
                <a:endParaRPr lang="en-US" sz="1200" b="1" dirty="0">
                  <a:solidFill>
                    <a:prstClr val="black"/>
                  </a:solidFill>
                </a:endParaRPr>
              </a:p>
            </p:txBody>
          </p:sp>
        </p:grpSp>
        <p:sp>
          <p:nvSpPr>
            <p:cNvPr id="16" name="Left Arrow 15"/>
            <p:cNvSpPr/>
            <p:nvPr/>
          </p:nvSpPr>
          <p:spPr>
            <a:xfrm rot="18900000" flipV="1">
              <a:off x="5150656" y="197971"/>
              <a:ext cx="978716" cy="533400"/>
            </a:xfrm>
            <a:prstGeom prst="leftArrow">
              <a:avLst/>
            </a:prstGeom>
            <a:solidFill>
              <a:srgbClr val="D9A40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3"/>
            <a:ext cx="9144000" cy="944847"/>
          </a:xfrm>
        </p:spPr>
        <p:txBody>
          <a:bodyPr/>
          <a:lstStyle/>
          <a:p>
            <a:r>
              <a:rPr lang="en-US" b="1" dirty="0" smtClean="0"/>
              <a:t>FutureGrid: </a:t>
            </a:r>
            <a:br>
              <a:rPr lang="en-US" b="1" dirty="0" smtClean="0"/>
            </a:br>
            <a:r>
              <a:rPr lang="en-US" b="1" dirty="0" smtClean="0"/>
              <a:t>a Grid/Cloud/HPC Testbed</a:t>
            </a:r>
            <a:endParaRPr lang="en-US" b="1" dirty="0"/>
          </a:p>
        </p:txBody>
      </p:sp>
      <p:grpSp>
        <p:nvGrpSpPr>
          <p:cNvPr id="30" name="Group 29"/>
          <p:cNvGrpSpPr/>
          <p:nvPr/>
        </p:nvGrpSpPr>
        <p:grpSpPr>
          <a:xfrm>
            <a:off x="0" y="1713834"/>
            <a:ext cx="9037636" cy="4839366"/>
            <a:chOff x="0" y="838200"/>
            <a:chExt cx="9037636" cy="4839366"/>
          </a:xfrm>
        </p:grpSpPr>
        <p:pic>
          <p:nvPicPr>
            <p:cNvPr id="31" name="Picture 2" descr="C:\Users\Geoffrey Fox\Desktop\AzaleaDskT\FutureGrid\gtb network v16_revised.png"/>
            <p:cNvPicPr>
              <a:picLocks noChangeAspect="1" noChangeArrowheads="1"/>
            </p:cNvPicPr>
            <p:nvPr/>
          </p:nvPicPr>
          <p:blipFill>
            <a:blip r:embed="rId3" cstate="print"/>
            <a:srcRect/>
            <a:stretch>
              <a:fillRect/>
            </a:stretch>
          </p:blipFill>
          <p:spPr bwMode="auto">
            <a:xfrm>
              <a:off x="0" y="838200"/>
              <a:ext cx="9037636" cy="4839366"/>
            </a:xfrm>
            <a:prstGeom prst="rect">
              <a:avLst/>
            </a:prstGeom>
            <a:noFill/>
          </p:spPr>
        </p:pic>
        <p:grpSp>
          <p:nvGrpSpPr>
            <p:cNvPr id="32" name="Group 11"/>
            <p:cNvGrpSpPr/>
            <p:nvPr/>
          </p:nvGrpSpPr>
          <p:grpSpPr>
            <a:xfrm>
              <a:off x="227427" y="4860341"/>
              <a:ext cx="2820573" cy="626059"/>
              <a:chOff x="152400" y="6172200"/>
              <a:chExt cx="2820573" cy="646331"/>
            </a:xfrm>
          </p:grpSpPr>
          <p:sp>
            <p:nvSpPr>
              <p:cNvPr id="34" name="TextBox 33"/>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33" name="TextBox 32"/>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spTree>
    <p:extLst>
      <p:ext uri="{BB962C8B-B14F-4D97-AF65-F5344CB8AC3E}">
        <p14:creationId xmlns:p14="http://schemas.microsoft.com/office/powerpoint/2010/main" val="32320014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221458" y="272892"/>
            <a:ext cx="8693943" cy="824388"/>
          </a:xfrm>
        </p:spPr>
        <p:txBody>
          <a:bodyPr lIns="0" tIns="0" rIns="0" bIns="0" anchor="t"/>
          <a:lstStyle/>
          <a:p>
            <a:pPr algn="l" eaLnBrk="1" hangingPunct="1">
              <a:lnSpc>
                <a:spcPct val="95000"/>
              </a:lnSpc>
            </a:pPr>
            <a:r>
              <a:rPr lang="en-US" sz="3900" dirty="0" smtClean="0">
                <a:solidFill>
                  <a:srgbClr val="000000"/>
                </a:solidFill>
                <a:latin typeface="Arial" pitchFamily="34" charset="0"/>
              </a:rPr>
              <a:t>FG Status </a:t>
            </a:r>
            <a:r>
              <a:rPr lang="en-US" sz="2100" dirty="0" smtClean="0">
                <a:solidFill>
                  <a:srgbClr val="000000"/>
                </a:solidFill>
                <a:latin typeface="Arial" pitchFamily="34" charset="0"/>
              </a:rPr>
              <a:t>Screenshot</a:t>
            </a:r>
          </a:p>
        </p:txBody>
      </p:sp>
      <p:pic>
        <p:nvPicPr>
          <p:cNvPr id="3074" name="Picture 4"/>
          <p:cNvPicPr>
            <a:picLocks noChangeAspect="1" noChangeArrowheads="1"/>
          </p:cNvPicPr>
          <p:nvPr/>
        </p:nvPicPr>
        <p:blipFill>
          <a:blip r:embed="rId3" cstate="print"/>
          <a:srcRect/>
          <a:stretch>
            <a:fillRect/>
          </a:stretch>
        </p:blipFill>
        <p:spPr bwMode="auto">
          <a:xfrm>
            <a:off x="182880" y="3840481"/>
            <a:ext cx="3807619" cy="2486025"/>
          </a:xfrm>
          <a:prstGeom prst="rect">
            <a:avLst/>
          </a:prstGeom>
          <a:noFill/>
          <a:ln w="9525">
            <a:noFill/>
            <a:miter lim="800000"/>
            <a:headEnd/>
            <a:tailEnd/>
          </a:ln>
        </p:spPr>
      </p:pic>
      <p:pic>
        <p:nvPicPr>
          <p:cNvPr id="3075" name="Picture 5"/>
          <p:cNvPicPr>
            <a:picLocks noChangeAspect="1" noChangeArrowheads="1"/>
          </p:cNvPicPr>
          <p:nvPr/>
        </p:nvPicPr>
        <p:blipFill>
          <a:blip r:embed="rId4" cstate="print"/>
          <a:srcRect/>
          <a:stretch>
            <a:fillRect/>
          </a:stretch>
        </p:blipFill>
        <p:spPr bwMode="auto">
          <a:xfrm>
            <a:off x="4114800" y="1554480"/>
            <a:ext cx="4950619" cy="4764882"/>
          </a:xfrm>
          <a:prstGeom prst="rect">
            <a:avLst/>
          </a:prstGeom>
          <a:noFill/>
          <a:ln w="9525">
            <a:noFill/>
            <a:miter lim="800000"/>
            <a:headEnd/>
            <a:tailEnd/>
          </a:ln>
        </p:spPr>
      </p:pic>
      <p:sp>
        <p:nvSpPr>
          <p:cNvPr id="68614" name="Text Box 6"/>
          <p:cNvSpPr txBox="1">
            <a:spLocks noChangeArrowheads="1"/>
          </p:cNvSpPr>
          <p:nvPr/>
        </p:nvSpPr>
        <p:spPr bwMode="auto">
          <a:xfrm>
            <a:off x="1411606" y="3566161"/>
            <a:ext cx="977265"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defRPr/>
            </a:pPr>
            <a:r>
              <a:rPr lang="en-US" b="1" dirty="0" smtClean="0">
                <a:solidFill>
                  <a:srgbClr val="000000"/>
                </a:solidFill>
                <a:latin typeface="Arial" charset="0"/>
              </a:rPr>
              <a:t>Inca</a:t>
            </a:r>
          </a:p>
        </p:txBody>
      </p:sp>
      <p:sp>
        <p:nvSpPr>
          <p:cNvPr id="68615" name="Text Box 7"/>
          <p:cNvSpPr txBox="1">
            <a:spLocks noChangeArrowheads="1"/>
          </p:cNvSpPr>
          <p:nvPr/>
        </p:nvSpPr>
        <p:spPr bwMode="auto">
          <a:xfrm>
            <a:off x="5892165" y="1097281"/>
            <a:ext cx="2125980"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defRPr/>
            </a:pPr>
            <a:r>
              <a:rPr lang="en-US" b="1" dirty="0" err="1" smtClean="0">
                <a:solidFill>
                  <a:srgbClr val="000000"/>
                </a:solidFill>
                <a:latin typeface="Arial" charset="0"/>
              </a:rPr>
              <a:t>Globalnoc</a:t>
            </a:r>
            <a:endParaRPr lang="en-US" b="1" dirty="0" smtClean="0">
              <a:solidFill>
                <a:srgbClr val="000000"/>
              </a:solidFill>
              <a:latin typeface="Arial" charset="0"/>
            </a:endParaRPr>
          </a:p>
        </p:txBody>
      </p:sp>
      <p:pic>
        <p:nvPicPr>
          <p:cNvPr id="3078" name="Picture 8"/>
          <p:cNvPicPr>
            <a:picLocks noChangeAspect="1" noChangeArrowheads="1"/>
          </p:cNvPicPr>
          <p:nvPr/>
        </p:nvPicPr>
        <p:blipFill>
          <a:blip r:embed="rId5" cstate="print"/>
          <a:srcRect/>
          <a:stretch>
            <a:fillRect/>
          </a:stretch>
        </p:blipFill>
        <p:spPr bwMode="auto">
          <a:xfrm>
            <a:off x="91441" y="1188720"/>
            <a:ext cx="3970497" cy="2247424"/>
          </a:xfrm>
          <a:prstGeom prst="rect">
            <a:avLst/>
          </a:prstGeom>
          <a:noFill/>
          <a:ln w="9525">
            <a:noFill/>
            <a:miter lim="800000"/>
            <a:headEnd/>
            <a:tailEnd/>
          </a:ln>
        </p:spPr>
      </p:pic>
      <p:sp>
        <p:nvSpPr>
          <p:cNvPr id="68617" name="Text Box 9"/>
          <p:cNvSpPr txBox="1">
            <a:spLocks noChangeArrowheads="1"/>
          </p:cNvSpPr>
          <p:nvPr/>
        </p:nvSpPr>
        <p:spPr bwMode="auto">
          <a:xfrm>
            <a:off x="457200" y="838200"/>
            <a:ext cx="3706178"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defRPr/>
            </a:pPr>
            <a:r>
              <a:rPr lang="en-US" b="1" dirty="0" smtClean="0">
                <a:solidFill>
                  <a:srgbClr val="000000"/>
                </a:solidFill>
                <a:latin typeface="Arial" charset="0"/>
              </a:rPr>
              <a:t>Partition Table</a:t>
            </a:r>
          </a:p>
        </p:txBody>
      </p:sp>
    </p:spTree>
    <p:extLst>
      <p:ext uri="{BB962C8B-B14F-4D97-AF65-F5344CB8AC3E}">
        <p14:creationId xmlns:p14="http://schemas.microsoft.com/office/powerpoint/2010/main" val="34142272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Text Box 4"/>
          <p:cNvSpPr txBox="1">
            <a:spLocks noChangeArrowheads="1"/>
          </p:cNvSpPr>
          <p:nvPr/>
        </p:nvSpPr>
        <p:spPr bwMode="auto">
          <a:xfrm>
            <a:off x="5252085" y="6400800"/>
            <a:ext cx="3786188" cy="2236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500" b="1" dirty="0" smtClean="0">
                <a:solidFill>
                  <a:srgbClr val="3D85C6"/>
                </a:solidFill>
                <a:latin typeface="Arial" charset="0"/>
              </a:rPr>
              <a:t>History of HPCC performance</a:t>
            </a:r>
          </a:p>
        </p:txBody>
      </p:sp>
      <p:sp>
        <p:nvSpPr>
          <p:cNvPr id="118789" name="Text Box 5"/>
          <p:cNvSpPr txBox="1">
            <a:spLocks noChangeArrowheads="1"/>
          </p:cNvSpPr>
          <p:nvPr/>
        </p:nvSpPr>
        <p:spPr bwMode="auto">
          <a:xfrm>
            <a:off x="405765" y="6492240"/>
            <a:ext cx="4700588" cy="2236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500" b="1" dirty="0" smtClean="0">
                <a:solidFill>
                  <a:srgbClr val="3D85C6"/>
                </a:solidFill>
                <a:latin typeface="Arial" charset="0"/>
              </a:rPr>
              <a:t>Information on machine partitioning</a:t>
            </a:r>
          </a:p>
        </p:txBody>
      </p:sp>
      <p:sp>
        <p:nvSpPr>
          <p:cNvPr id="118785" name="Rectangle 1"/>
          <p:cNvSpPr>
            <a:spLocks noGrp="1" noChangeArrowheads="1"/>
          </p:cNvSpPr>
          <p:nvPr>
            <p:ph type="title"/>
          </p:nvPr>
        </p:nvSpPr>
        <p:spPr>
          <a:xfrm>
            <a:off x="222885" y="91440"/>
            <a:ext cx="5626418" cy="801529"/>
          </a:xfrm>
        </p:spPr>
        <p:txBody>
          <a:bodyPr lIns="0" tIns="0" rIns="0" bIns="0" anchor="t"/>
          <a:lstStyle/>
          <a:p>
            <a:pPr algn="l" eaLnBrk="1" hangingPunct="1">
              <a:lnSpc>
                <a:spcPct val="95000"/>
              </a:lnSpc>
              <a:defRPr/>
            </a:pPr>
            <a:r>
              <a:rPr lang="en-US" sz="2900" dirty="0" smtClean="0">
                <a:solidFill>
                  <a:srgbClr val="000000"/>
                </a:solidFill>
                <a:latin typeface="Arial" charset="0"/>
                <a:ea typeface="+mj-ea"/>
              </a:rPr>
              <a:t>Inca</a:t>
            </a:r>
            <a:r>
              <a:rPr lang="en-US" dirty="0" smtClean="0">
                <a:ea typeface="+mj-ea"/>
              </a:rPr>
              <a:t/>
            </a:r>
            <a:br>
              <a:rPr lang="en-US" dirty="0" smtClean="0">
                <a:ea typeface="+mj-ea"/>
              </a:rPr>
            </a:br>
            <a:r>
              <a:rPr lang="en-US" sz="2400" dirty="0" smtClean="0">
                <a:solidFill>
                  <a:srgbClr val="000000"/>
                </a:solidFill>
                <a:latin typeface="Arial" charset="0"/>
                <a:ea typeface="+mj-ea"/>
              </a:rPr>
              <a:t>http//inca.futuregrid.org</a:t>
            </a:r>
          </a:p>
        </p:txBody>
      </p:sp>
      <p:pic>
        <p:nvPicPr>
          <p:cNvPr id="7172" name="Picture 6"/>
          <p:cNvPicPr>
            <a:picLocks noChangeAspect="1" noChangeArrowheads="1"/>
          </p:cNvPicPr>
          <p:nvPr/>
        </p:nvPicPr>
        <p:blipFill>
          <a:blip r:embed="rId3" cstate="print"/>
          <a:srcRect/>
          <a:stretch>
            <a:fillRect/>
          </a:stretch>
        </p:blipFill>
        <p:spPr bwMode="auto">
          <a:xfrm>
            <a:off x="5303520" y="3840480"/>
            <a:ext cx="3667602" cy="2467452"/>
          </a:xfrm>
          <a:prstGeom prst="rect">
            <a:avLst/>
          </a:prstGeom>
          <a:noFill/>
          <a:ln w="9525">
            <a:noFill/>
            <a:miter lim="800000"/>
            <a:headEnd/>
            <a:tailEnd/>
          </a:ln>
        </p:spPr>
      </p:pic>
      <p:pic>
        <p:nvPicPr>
          <p:cNvPr id="7173" name="Picture 7"/>
          <p:cNvPicPr>
            <a:picLocks noChangeAspect="1" noChangeArrowheads="1"/>
          </p:cNvPicPr>
          <p:nvPr/>
        </p:nvPicPr>
        <p:blipFill>
          <a:blip r:embed="rId4" cstate="print"/>
          <a:srcRect/>
          <a:stretch>
            <a:fillRect/>
          </a:stretch>
        </p:blipFill>
        <p:spPr bwMode="auto">
          <a:xfrm>
            <a:off x="548640" y="3383280"/>
            <a:ext cx="4356259" cy="3001804"/>
          </a:xfrm>
          <a:prstGeom prst="rect">
            <a:avLst/>
          </a:prstGeom>
          <a:noFill/>
          <a:ln w="9525">
            <a:noFill/>
            <a:miter lim="800000"/>
            <a:headEnd/>
            <a:tailEnd/>
          </a:ln>
        </p:spPr>
      </p:pic>
      <p:sp>
        <p:nvSpPr>
          <p:cNvPr id="118792" name="Text Box 8"/>
          <p:cNvSpPr txBox="1">
            <a:spLocks noChangeArrowheads="1"/>
          </p:cNvSpPr>
          <p:nvPr/>
        </p:nvSpPr>
        <p:spPr bwMode="auto">
          <a:xfrm>
            <a:off x="222885" y="3017520"/>
            <a:ext cx="5313522" cy="22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500" b="1" dirty="0" smtClean="0">
                <a:solidFill>
                  <a:srgbClr val="3D85C6"/>
                </a:solidFill>
                <a:latin typeface="Arial" charset="0"/>
              </a:rPr>
              <a:t>Status of basic cloud tests</a:t>
            </a:r>
          </a:p>
        </p:txBody>
      </p:sp>
      <p:sp>
        <p:nvSpPr>
          <p:cNvPr id="118793" name="Text Box 9"/>
          <p:cNvSpPr txBox="1">
            <a:spLocks noChangeArrowheads="1"/>
          </p:cNvSpPr>
          <p:nvPr/>
        </p:nvSpPr>
        <p:spPr bwMode="auto">
          <a:xfrm>
            <a:off x="5709285" y="2926081"/>
            <a:ext cx="3138964" cy="44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500" b="1" dirty="0" smtClean="0">
                <a:solidFill>
                  <a:srgbClr val="3D85C6"/>
                </a:solidFill>
                <a:latin typeface="Arial" charset="0"/>
              </a:rPr>
              <a:t>Statistics displayed from HPCC performance measurement</a:t>
            </a:r>
          </a:p>
        </p:txBody>
      </p:sp>
      <p:pic>
        <p:nvPicPr>
          <p:cNvPr id="7176" name="Picture 10"/>
          <p:cNvPicPr>
            <a:picLocks noChangeAspect="1" noChangeArrowheads="1"/>
          </p:cNvPicPr>
          <p:nvPr/>
        </p:nvPicPr>
        <p:blipFill>
          <a:blip r:embed="rId5" cstate="print"/>
          <a:srcRect/>
          <a:stretch>
            <a:fillRect/>
          </a:stretch>
        </p:blipFill>
        <p:spPr bwMode="auto">
          <a:xfrm>
            <a:off x="365760" y="914400"/>
            <a:ext cx="5166360" cy="2091690"/>
          </a:xfrm>
          <a:prstGeom prst="rect">
            <a:avLst/>
          </a:prstGeom>
          <a:noFill/>
          <a:ln w="9525">
            <a:noFill/>
            <a:miter lim="800000"/>
            <a:headEnd/>
            <a:tailEnd/>
          </a:ln>
        </p:spPr>
      </p:pic>
      <p:pic>
        <p:nvPicPr>
          <p:cNvPr id="7177" name="Picture 11"/>
          <p:cNvPicPr>
            <a:picLocks noChangeAspect="1" noChangeArrowheads="1"/>
          </p:cNvPicPr>
          <p:nvPr/>
        </p:nvPicPr>
        <p:blipFill>
          <a:blip r:embed="rId6" cstate="print"/>
          <a:srcRect/>
          <a:stretch>
            <a:fillRect/>
          </a:stretch>
        </p:blipFill>
        <p:spPr bwMode="auto">
          <a:xfrm>
            <a:off x="5943600" y="182880"/>
            <a:ext cx="2801779" cy="2711768"/>
          </a:xfrm>
          <a:prstGeom prst="rect">
            <a:avLst/>
          </a:prstGeom>
          <a:noFill/>
          <a:ln w="9525">
            <a:noFill/>
            <a:miter lim="800000"/>
            <a:headEnd/>
            <a:tailEnd/>
          </a:ln>
        </p:spPr>
      </p:pic>
      <p:sp>
        <p:nvSpPr>
          <p:cNvPr id="118796" name="Rectangle 12"/>
          <p:cNvSpPr>
            <a:spLocks noChangeArrowheads="1"/>
          </p:cNvSpPr>
          <p:nvPr/>
        </p:nvSpPr>
        <p:spPr bwMode="auto">
          <a:xfrm>
            <a:off x="308611" y="914400"/>
            <a:ext cx="5227797" cy="2104549"/>
          </a:xfrm>
          <a:prstGeom prst="rect">
            <a:avLst/>
          </a:prstGeom>
          <a:noFill/>
          <a:ln w="57150">
            <a:solidFill>
              <a:srgbClr val="6666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295" tIns="41148" rIns="82295" bIns="41148"/>
          <a:lstStyle/>
          <a:p>
            <a:pPr>
              <a:defRPr/>
            </a:pPr>
            <a:endParaRPr lang="en-US">
              <a:solidFill>
                <a:prstClr val="black"/>
              </a:solidFill>
              <a:latin typeface="Times New Roman" charset="0"/>
              <a:ea typeface="ＭＳ Ｐゴシック" charset="0"/>
            </a:endParaRPr>
          </a:p>
        </p:txBody>
      </p:sp>
      <p:sp>
        <p:nvSpPr>
          <p:cNvPr id="118797" name="Rectangle 13"/>
          <p:cNvSpPr>
            <a:spLocks noChangeArrowheads="1"/>
          </p:cNvSpPr>
          <p:nvPr/>
        </p:nvSpPr>
        <p:spPr bwMode="auto">
          <a:xfrm>
            <a:off x="5935029" y="188595"/>
            <a:ext cx="2833212" cy="2647474"/>
          </a:xfrm>
          <a:prstGeom prst="rect">
            <a:avLst/>
          </a:prstGeom>
          <a:noFill/>
          <a:ln w="57150">
            <a:solidFill>
              <a:srgbClr val="6666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295" tIns="41148" rIns="82295" bIns="41148"/>
          <a:lstStyle/>
          <a:p>
            <a:pPr>
              <a:defRPr/>
            </a:pPr>
            <a:endParaRPr lang="en-US">
              <a:solidFill>
                <a:prstClr val="black"/>
              </a:solidFill>
              <a:latin typeface="Times New Roman" charset="0"/>
              <a:ea typeface="ＭＳ Ｐゴシック" charset="0"/>
            </a:endParaRPr>
          </a:p>
        </p:txBody>
      </p:sp>
      <p:sp>
        <p:nvSpPr>
          <p:cNvPr id="118798" name="Rectangle 14"/>
          <p:cNvSpPr>
            <a:spLocks noChangeArrowheads="1"/>
          </p:cNvSpPr>
          <p:nvPr/>
        </p:nvSpPr>
        <p:spPr bwMode="auto">
          <a:xfrm>
            <a:off x="400050" y="3326130"/>
            <a:ext cx="4699159" cy="3106103"/>
          </a:xfrm>
          <a:prstGeom prst="rect">
            <a:avLst/>
          </a:prstGeom>
          <a:noFill/>
          <a:ln w="57150">
            <a:solidFill>
              <a:srgbClr val="6666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295" tIns="41148" rIns="82295" bIns="41148"/>
          <a:lstStyle/>
          <a:p>
            <a:pPr>
              <a:defRPr/>
            </a:pPr>
            <a:endParaRPr lang="en-US">
              <a:solidFill>
                <a:prstClr val="black"/>
              </a:solidFill>
              <a:latin typeface="Times New Roman" charset="0"/>
              <a:ea typeface="ＭＳ Ｐゴシック" charset="0"/>
            </a:endParaRPr>
          </a:p>
        </p:txBody>
      </p:sp>
      <p:sp>
        <p:nvSpPr>
          <p:cNvPr id="118799" name="Rectangle 15"/>
          <p:cNvSpPr>
            <a:spLocks noChangeArrowheads="1"/>
          </p:cNvSpPr>
          <p:nvPr/>
        </p:nvSpPr>
        <p:spPr bwMode="auto">
          <a:xfrm>
            <a:off x="5337811" y="3783330"/>
            <a:ext cx="3593307" cy="2524602"/>
          </a:xfrm>
          <a:prstGeom prst="rect">
            <a:avLst/>
          </a:prstGeom>
          <a:noFill/>
          <a:ln w="57150">
            <a:solidFill>
              <a:srgbClr val="6666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295" tIns="41148" rIns="82295" bIns="41148"/>
          <a:lstStyle/>
          <a:p>
            <a:pPr>
              <a:defRPr/>
            </a:pPr>
            <a:endParaRPr lang="en-US">
              <a:solidFill>
                <a:prstClr val="black"/>
              </a:solidFill>
              <a:latin typeface="Times New Roman" charset="0"/>
              <a:ea typeface="ＭＳ Ｐゴシック" charset="0"/>
            </a:endParaRPr>
          </a:p>
        </p:txBody>
      </p:sp>
    </p:spTree>
    <p:extLst>
      <p:ext uri="{BB962C8B-B14F-4D97-AF65-F5344CB8AC3E}">
        <p14:creationId xmlns:p14="http://schemas.microsoft.com/office/powerpoint/2010/main" val="3373070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5 Use Types for FutureGrid</a:t>
            </a:r>
            <a:endParaRPr lang="en-US" dirty="0"/>
          </a:p>
        </p:txBody>
      </p:sp>
      <p:sp>
        <p:nvSpPr>
          <p:cNvPr id="3" name="Content Placeholder 2"/>
          <p:cNvSpPr>
            <a:spLocks noGrp="1"/>
          </p:cNvSpPr>
          <p:nvPr>
            <p:ph idx="1"/>
          </p:nvPr>
        </p:nvSpPr>
        <p:spPr>
          <a:xfrm>
            <a:off x="304800" y="914400"/>
            <a:ext cx="8610600" cy="4525963"/>
          </a:xfrm>
        </p:spPr>
        <p:txBody>
          <a:bodyPr/>
          <a:lstStyle/>
          <a:p>
            <a:r>
              <a:rPr lang="en-US" b="1" dirty="0" smtClean="0"/>
              <a:t>Training Education and Outreach</a:t>
            </a:r>
          </a:p>
          <a:p>
            <a:pPr lvl="1"/>
            <a:r>
              <a:rPr lang="en-US" dirty="0" smtClean="0"/>
              <a:t>Semester and short events; promising for MSI</a:t>
            </a:r>
          </a:p>
          <a:p>
            <a:r>
              <a:rPr lang="en-US" b="1" dirty="0" smtClean="0"/>
              <a:t>Interoperability test-beds</a:t>
            </a:r>
          </a:p>
          <a:p>
            <a:pPr lvl="1"/>
            <a:r>
              <a:rPr lang="en-US" dirty="0" smtClean="0"/>
              <a:t>Grids and Clouds; OGF really needed this</a:t>
            </a:r>
          </a:p>
          <a:p>
            <a:r>
              <a:rPr lang="en-US" b="1" dirty="0" smtClean="0"/>
              <a:t>Domain Science applications</a:t>
            </a:r>
          </a:p>
          <a:p>
            <a:pPr lvl="1"/>
            <a:r>
              <a:rPr lang="en-US" dirty="0" smtClean="0"/>
              <a:t>Life science highlighted</a:t>
            </a:r>
          </a:p>
          <a:p>
            <a:r>
              <a:rPr lang="en-US" b="1" dirty="0" smtClean="0"/>
              <a:t>Computer science</a:t>
            </a:r>
          </a:p>
          <a:p>
            <a:pPr lvl="1"/>
            <a:r>
              <a:rPr lang="en-US" dirty="0" smtClean="0"/>
              <a:t>Largest current category</a:t>
            </a:r>
          </a:p>
          <a:p>
            <a:r>
              <a:rPr lang="en-US" b="1" dirty="0" smtClean="0"/>
              <a:t>Computer Systems Evaluation</a:t>
            </a:r>
          </a:p>
          <a:p>
            <a:pPr lvl="1"/>
            <a:r>
              <a:rPr lang="en-US" dirty="0" smtClean="0"/>
              <a:t>TeraGrid (TIS, TAS, XSEDE), OSG, EGI</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43</a:t>
            </a:fld>
            <a:endParaRPr lang="en-US"/>
          </a:p>
        </p:txBody>
      </p:sp>
    </p:spTree>
    <p:extLst>
      <p:ext uri="{BB962C8B-B14F-4D97-AF65-F5344CB8AC3E}">
        <p14:creationId xmlns:p14="http://schemas.microsoft.com/office/powerpoint/2010/main" val="2276293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3600" b="1" dirty="0" smtClean="0"/>
              <a:t>Some </a:t>
            </a:r>
            <a:r>
              <a:rPr lang="en-US" sz="3600" b="1" smtClean="0"/>
              <a:t>Current FutureGrid projects </a:t>
            </a:r>
            <a:r>
              <a:rPr lang="en-US" sz="3600" b="1" dirty="0" smtClean="0"/>
              <a:t>I</a:t>
            </a:r>
            <a:endParaRPr lang="en-US" sz="3600" b="1" dirty="0"/>
          </a:p>
        </p:txBody>
      </p:sp>
      <p:graphicFrame>
        <p:nvGraphicFramePr>
          <p:cNvPr id="6" name="Table 5"/>
          <p:cNvGraphicFramePr>
            <a:graphicFrameLocks noGrp="1"/>
          </p:cNvGraphicFramePr>
          <p:nvPr/>
        </p:nvGraphicFramePr>
        <p:xfrm>
          <a:off x="152400" y="762000"/>
          <a:ext cx="8686800" cy="5537200"/>
        </p:xfrm>
        <a:graphic>
          <a:graphicData uri="http://schemas.openxmlformats.org/drawingml/2006/table">
            <a:tbl>
              <a:tblPr/>
              <a:tblGrid>
                <a:gridCol w="2895600"/>
                <a:gridCol w="2895600"/>
                <a:gridCol w="2895600"/>
              </a:tblGrid>
              <a:tr h="225010">
                <a:tc>
                  <a:txBody>
                    <a:bodyPr/>
                    <a:lstStyle/>
                    <a:p>
                      <a:pPr marL="0" marR="0" algn="ctr">
                        <a:spcBef>
                          <a:spcPts val="0"/>
                        </a:spcBef>
                        <a:spcAft>
                          <a:spcPts val="0"/>
                        </a:spcAft>
                      </a:pPr>
                      <a:r>
                        <a:rPr lang="en-US" sz="1600" b="1" dirty="0">
                          <a:latin typeface="Times New Roman"/>
                          <a:ea typeface="Cambria"/>
                        </a:rPr>
                        <a:t>Project</a:t>
                      </a:r>
                      <a:endParaRPr lang="en-US" sz="2400" dirty="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Times New Roman"/>
                          <a:ea typeface="Cambria"/>
                        </a:rPr>
                        <a:t>Institution</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Times New Roman"/>
                          <a:ea typeface="Cambria"/>
                        </a:rPr>
                        <a:t>Details</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10">
                <a:tc gridSpan="3">
                  <a:txBody>
                    <a:bodyPr/>
                    <a:lstStyle/>
                    <a:p>
                      <a:pPr marL="0" marR="0" algn="ctr">
                        <a:spcBef>
                          <a:spcPts val="0"/>
                        </a:spcBef>
                        <a:spcAft>
                          <a:spcPts val="0"/>
                        </a:spcAft>
                      </a:pPr>
                      <a:r>
                        <a:rPr lang="en-US" sz="1600" b="1">
                          <a:latin typeface="Times New Roman"/>
                          <a:ea typeface="Cambria"/>
                        </a:rPr>
                        <a:t>Educational Projects</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031016">
                <a:tc>
                  <a:txBody>
                    <a:bodyPr/>
                    <a:lstStyle/>
                    <a:p>
                      <a:pPr marL="0" marR="0">
                        <a:spcBef>
                          <a:spcPts val="0"/>
                        </a:spcBef>
                        <a:spcAft>
                          <a:spcPts val="0"/>
                        </a:spcAft>
                      </a:pPr>
                      <a:r>
                        <a:rPr lang="en-US" sz="1800" b="1" dirty="0">
                          <a:latin typeface="Times New Roman"/>
                          <a:ea typeface="Cambria"/>
                        </a:rPr>
                        <a:t>VSCSE Big Data</a:t>
                      </a:r>
                      <a:endParaRPr lang="en-US" sz="1800" dirty="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Cambria"/>
                        </a:rPr>
                        <a:t>IU PTI, Michigan, NCSA and 10 sites</a:t>
                      </a: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Times New Roman"/>
                          <a:ea typeface="Cambria"/>
                        </a:rPr>
                        <a:t>Over 200 students in week Long Virtual School of Computational Science and Engineering on Data Intensive Applications &amp; Technologies</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013">
                <a:tc>
                  <a:txBody>
                    <a:bodyPr/>
                    <a:lstStyle/>
                    <a:p>
                      <a:pPr marL="0" marR="0">
                        <a:spcBef>
                          <a:spcPts val="0"/>
                        </a:spcBef>
                        <a:spcAft>
                          <a:spcPts val="0"/>
                        </a:spcAft>
                      </a:pPr>
                      <a:r>
                        <a:rPr lang="en-US" sz="1800" b="1">
                          <a:latin typeface="Times New Roman"/>
                          <a:ea typeface="Cambria"/>
                        </a:rPr>
                        <a:t>LSU Distributed Scientific Computing Class</a:t>
                      </a:r>
                      <a:endParaRPr lang="en-US" sz="18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Cambria"/>
                        </a:rPr>
                        <a:t>LSU</a:t>
                      </a: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Cambria"/>
                        </a:rPr>
                        <a:t>13 students use Eucalyptus and SAGA enhanced version of MapReduce</a:t>
                      </a:r>
                      <a:endParaRPr lang="en-US" sz="2400" dirty="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013">
                <a:tc>
                  <a:txBody>
                    <a:bodyPr/>
                    <a:lstStyle/>
                    <a:p>
                      <a:pPr marL="0" marR="0">
                        <a:spcBef>
                          <a:spcPts val="0"/>
                        </a:spcBef>
                        <a:spcAft>
                          <a:spcPts val="0"/>
                        </a:spcAft>
                      </a:pPr>
                      <a:r>
                        <a:rPr lang="en-US" sz="1800" b="1">
                          <a:latin typeface="Times New Roman"/>
                          <a:ea typeface="Cambria"/>
                        </a:rPr>
                        <a:t>Topics on Systems: Cloud Computing CS Class</a:t>
                      </a:r>
                      <a:endParaRPr lang="en-US" sz="18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Cambria"/>
                        </a:rPr>
                        <a:t>IU SOIC</a:t>
                      </a: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Times New Roman"/>
                          <a:ea typeface="Cambria"/>
                        </a:rPr>
                        <a:t>27 students in class using virtual machines, Twister, Hadoop and Dryad</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10">
                <a:tc gridSpan="3">
                  <a:txBody>
                    <a:bodyPr/>
                    <a:lstStyle/>
                    <a:p>
                      <a:pPr marL="0" marR="0" algn="ctr">
                        <a:spcBef>
                          <a:spcPts val="0"/>
                        </a:spcBef>
                        <a:spcAft>
                          <a:spcPts val="0"/>
                        </a:spcAft>
                      </a:pPr>
                      <a:r>
                        <a:rPr lang="en-US" sz="1800" b="1">
                          <a:latin typeface="Times New Roman"/>
                          <a:ea typeface="Cambria"/>
                        </a:rPr>
                        <a:t>Interoperability Projects</a:t>
                      </a:r>
                      <a:endParaRPr lang="en-US" sz="18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6511">
                <a:tc>
                  <a:txBody>
                    <a:bodyPr/>
                    <a:lstStyle/>
                    <a:p>
                      <a:pPr marL="0" marR="0">
                        <a:spcBef>
                          <a:spcPts val="0"/>
                        </a:spcBef>
                        <a:spcAft>
                          <a:spcPts val="0"/>
                        </a:spcAft>
                      </a:pPr>
                      <a:r>
                        <a:rPr lang="en-US" sz="1800" b="1" dirty="0">
                          <a:latin typeface="Times New Roman"/>
                          <a:ea typeface="Cambria"/>
                        </a:rPr>
                        <a:t>OGF Standards</a:t>
                      </a:r>
                      <a:endParaRPr lang="en-US" sz="1800" dirty="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Cambria"/>
                        </a:rPr>
                        <a:t>Virginia, LSU, Poznan</a:t>
                      </a: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Times New Roman"/>
                          <a:ea typeface="Cambria"/>
                        </a:rPr>
                        <a:t>Interoperability experiments between OGF standard Endpoints</a:t>
                      </a:r>
                      <a:endParaRPr lang="en-US" sz="240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1016">
                <a:tc>
                  <a:txBody>
                    <a:bodyPr/>
                    <a:lstStyle/>
                    <a:p>
                      <a:pPr marL="0" marR="0">
                        <a:spcBef>
                          <a:spcPts val="0"/>
                        </a:spcBef>
                        <a:spcAft>
                          <a:spcPts val="0"/>
                        </a:spcAft>
                      </a:pPr>
                      <a:r>
                        <a:rPr lang="en-US" sz="1800" b="1" dirty="0">
                          <a:latin typeface="Times New Roman"/>
                          <a:ea typeface="Cambria"/>
                        </a:rPr>
                        <a:t>Sky Computing</a:t>
                      </a:r>
                      <a:endParaRPr lang="en-US" sz="1800" dirty="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Cambria"/>
                        </a:rPr>
                        <a:t>University of Rennes 1</a:t>
                      </a: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Cambria"/>
                        </a:rPr>
                        <a:t>Over 1000 cores in 6 clusters across Grid’5000 </a:t>
                      </a:r>
                      <a:r>
                        <a:rPr lang="en-US" sz="1600">
                          <a:latin typeface="Times New Roman"/>
                          <a:ea typeface="Cambria"/>
                        </a:rPr>
                        <a:t>&amp; </a:t>
                      </a:r>
                      <a:r>
                        <a:rPr lang="en-US" sz="1600" smtClean="0">
                          <a:latin typeface="Times New Roman"/>
                          <a:ea typeface="Cambria"/>
                        </a:rPr>
                        <a:t>FutureGrid using </a:t>
                      </a:r>
                      <a:r>
                        <a:rPr lang="en-US" sz="1600" dirty="0" err="1">
                          <a:latin typeface="Times New Roman"/>
                          <a:ea typeface="Cambria"/>
                        </a:rPr>
                        <a:t>ViNe</a:t>
                      </a:r>
                      <a:r>
                        <a:rPr lang="en-US" sz="1600" dirty="0">
                          <a:latin typeface="Times New Roman"/>
                          <a:ea typeface="Cambria"/>
                        </a:rPr>
                        <a:t> and Nimbus to support Hadoop and BLAST demonstrated at OGF 29 June 2010</a:t>
                      </a:r>
                      <a:endParaRPr lang="en-US" sz="2400" dirty="0">
                        <a:latin typeface="Times New Roman"/>
                        <a:ea typeface="Cambria"/>
                      </a:endParaRPr>
                    </a:p>
                  </a:txBody>
                  <a:tcPr marL="45720" marR="45720" marT="8890" marB="88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950095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914400"/>
          </a:xfrm>
        </p:spPr>
        <p:txBody>
          <a:bodyPr/>
          <a:lstStyle/>
          <a:p>
            <a:r>
              <a:rPr lang="en-US" dirty="0" smtClean="0"/>
              <a:t>Some Current FutureGrid projects II</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45</a:t>
            </a:fld>
            <a:endParaRPr lang="en-US"/>
          </a:p>
        </p:txBody>
      </p:sp>
      <p:graphicFrame>
        <p:nvGraphicFramePr>
          <p:cNvPr id="6" name="Table 5"/>
          <p:cNvGraphicFramePr>
            <a:graphicFrameLocks noGrp="1"/>
          </p:cNvGraphicFramePr>
          <p:nvPr/>
        </p:nvGraphicFramePr>
        <p:xfrm>
          <a:off x="0" y="694281"/>
          <a:ext cx="9144000" cy="5954110"/>
        </p:xfrm>
        <a:graphic>
          <a:graphicData uri="http://schemas.openxmlformats.org/drawingml/2006/table">
            <a:tbl>
              <a:tblPr/>
              <a:tblGrid>
                <a:gridCol w="3048000"/>
                <a:gridCol w="2895600"/>
                <a:gridCol w="3200400"/>
              </a:tblGrid>
              <a:tr h="222629">
                <a:tc gridSpan="3">
                  <a:txBody>
                    <a:bodyPr/>
                    <a:lstStyle/>
                    <a:p>
                      <a:pPr marL="0" marR="0" algn="ctr">
                        <a:spcBef>
                          <a:spcPts val="0"/>
                        </a:spcBef>
                        <a:spcAft>
                          <a:spcPts val="0"/>
                        </a:spcAft>
                      </a:pPr>
                      <a:r>
                        <a:rPr lang="en-US" sz="1400" b="1" dirty="0" smtClean="0">
                          <a:latin typeface="Times New Roman"/>
                          <a:ea typeface="Cambria"/>
                        </a:rPr>
                        <a:t>Domain Science Application </a:t>
                      </a:r>
                      <a:r>
                        <a:rPr lang="en-US" sz="1400" b="1" dirty="0">
                          <a:latin typeface="Times New Roman"/>
                          <a:ea typeface="Cambria"/>
                        </a:rPr>
                        <a:t>Projects</a:t>
                      </a:r>
                      <a:endParaRPr lang="en-US" sz="2000" dirty="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1996">
                <a:tc>
                  <a:txBody>
                    <a:bodyPr/>
                    <a:lstStyle/>
                    <a:p>
                      <a:pPr marL="0" marR="0">
                        <a:spcBef>
                          <a:spcPts val="0"/>
                        </a:spcBef>
                        <a:spcAft>
                          <a:spcPts val="0"/>
                        </a:spcAft>
                      </a:pPr>
                      <a:r>
                        <a:rPr lang="en-US" sz="1600" b="1">
                          <a:latin typeface="Times New Roman"/>
                          <a:ea typeface="Cambria"/>
                        </a:rPr>
                        <a:t>Combustion</a:t>
                      </a:r>
                      <a:endParaRPr lang="en-US" sz="24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Cambria"/>
                        </a:rPr>
                        <a:t>Cummins</a:t>
                      </a: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Cambria"/>
                        </a:rPr>
                        <a:t>Performance Analysis of codes aimed at engine efficiency and pollution </a:t>
                      </a:r>
                      <a:endParaRPr lang="en-US" sz="2000" dirty="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0101">
                <a:tc>
                  <a:txBody>
                    <a:bodyPr/>
                    <a:lstStyle/>
                    <a:p>
                      <a:pPr marL="0" marR="0">
                        <a:spcBef>
                          <a:spcPts val="0"/>
                        </a:spcBef>
                        <a:spcAft>
                          <a:spcPts val="0"/>
                        </a:spcAft>
                      </a:pPr>
                      <a:r>
                        <a:rPr lang="en-US" sz="1600" b="1" dirty="0">
                          <a:latin typeface="Times New Roman"/>
                          <a:ea typeface="Cambria"/>
                        </a:rPr>
                        <a:t>Cloud Technologies for Bioinformatics Applications</a:t>
                      </a:r>
                      <a:endParaRPr lang="en-US" sz="2400" dirty="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Cambria"/>
                        </a:rPr>
                        <a:t>IU PTI</a:t>
                      </a: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Performance analysis of  pleasingly parallel/MapReduce applications on Linux, Windows, Hadoop, Dryad, Amazon, Azure with and without virtual machines</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629">
                <a:tc gridSpan="3">
                  <a:txBody>
                    <a:bodyPr/>
                    <a:lstStyle/>
                    <a:p>
                      <a:pPr marL="0" marR="0" algn="ctr">
                        <a:spcBef>
                          <a:spcPts val="0"/>
                        </a:spcBef>
                        <a:spcAft>
                          <a:spcPts val="0"/>
                        </a:spcAft>
                      </a:pPr>
                      <a:r>
                        <a:rPr lang="en-US" sz="1800" b="1" dirty="0">
                          <a:latin typeface="Times New Roman"/>
                          <a:ea typeface="Cambria"/>
                        </a:rPr>
                        <a:t>Computer Science Projects</a:t>
                      </a:r>
                      <a:endParaRPr lang="en-US" sz="1800" dirty="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1996">
                <a:tc>
                  <a:txBody>
                    <a:bodyPr/>
                    <a:lstStyle/>
                    <a:p>
                      <a:pPr marL="0" marR="0">
                        <a:spcBef>
                          <a:spcPts val="0"/>
                        </a:spcBef>
                        <a:spcAft>
                          <a:spcPts val="0"/>
                        </a:spcAft>
                      </a:pPr>
                      <a:r>
                        <a:rPr lang="en-US" sz="1600" b="1">
                          <a:latin typeface="Times New Roman"/>
                          <a:ea typeface="Cambria"/>
                        </a:rPr>
                        <a:t>Cumulus</a:t>
                      </a:r>
                      <a:endParaRPr lang="en-US" sz="24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Cambria"/>
                        </a:rPr>
                        <a:t>Univ. of Chicago</a:t>
                      </a: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Open Source Storage Cloud for Science based on Nimbus</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733">
                <a:tc>
                  <a:txBody>
                    <a:bodyPr/>
                    <a:lstStyle/>
                    <a:p>
                      <a:pPr marL="0" marR="0">
                        <a:spcBef>
                          <a:spcPts val="0"/>
                        </a:spcBef>
                        <a:spcAft>
                          <a:spcPts val="0"/>
                        </a:spcAft>
                      </a:pPr>
                      <a:r>
                        <a:rPr lang="en-US" sz="1600" b="1">
                          <a:latin typeface="Times New Roman"/>
                          <a:ea typeface="Cambria"/>
                        </a:rPr>
                        <a:t>Differentiated Leases for IaaS</a:t>
                      </a:r>
                      <a:endParaRPr lang="en-US" sz="24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Cambria"/>
                        </a:rPr>
                        <a:t>University of Colorado</a:t>
                      </a: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Deployment of  always-on preemptible VMs to allow support of  Condor based on demand volunteer computing</a:t>
                      </a:r>
                      <a:endParaRPr lang="en-US" sz="2000">
                        <a:latin typeface="Times New Roman"/>
                        <a:ea typeface="Cambria"/>
                      </a:endParaRPr>
                    </a:p>
                  </a:txBody>
                  <a:tcPr marL="43107" marR="43107" marT="8382" marB="8382"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364">
                <a:tc>
                  <a:txBody>
                    <a:bodyPr/>
                    <a:lstStyle/>
                    <a:p>
                      <a:pPr marL="0" marR="0">
                        <a:spcBef>
                          <a:spcPts val="0"/>
                        </a:spcBef>
                        <a:spcAft>
                          <a:spcPts val="0"/>
                        </a:spcAft>
                      </a:pPr>
                      <a:r>
                        <a:rPr lang="en-US" sz="1600" b="1">
                          <a:latin typeface="Times New Roman"/>
                          <a:ea typeface="Cambria"/>
                        </a:rPr>
                        <a:t>Application Energy Modeling</a:t>
                      </a:r>
                      <a:endParaRPr lang="en-US" sz="24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Cambria"/>
                        </a:rPr>
                        <a:t>UCSD/SDSC</a:t>
                      </a: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Times New Roman"/>
                          <a:ea typeface="Cambria"/>
                        </a:rPr>
                        <a:t>Fine-grained DC power measurements on HPC resources and power benchmark system</a:t>
                      </a:r>
                      <a:endParaRPr lang="en-US" sz="200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629">
                <a:tc gridSpan="3">
                  <a:txBody>
                    <a:bodyPr/>
                    <a:lstStyle/>
                    <a:p>
                      <a:pPr marL="0" marR="0" algn="ctr">
                        <a:spcBef>
                          <a:spcPts val="0"/>
                        </a:spcBef>
                        <a:spcAft>
                          <a:spcPts val="0"/>
                        </a:spcAft>
                      </a:pPr>
                      <a:r>
                        <a:rPr lang="en-US" sz="1800" b="1" dirty="0">
                          <a:latin typeface="Times New Roman"/>
                          <a:ea typeface="Cambria"/>
                        </a:rPr>
                        <a:t>Evaluation and </a:t>
                      </a:r>
                      <a:r>
                        <a:rPr lang="en-US" sz="1800" b="1" dirty="0" smtClean="0">
                          <a:latin typeface="Times New Roman"/>
                          <a:ea typeface="Cambria"/>
                        </a:rPr>
                        <a:t>TeraGrid/OSG </a:t>
                      </a:r>
                      <a:r>
                        <a:rPr lang="en-US" sz="1800" b="1" dirty="0">
                          <a:latin typeface="Times New Roman"/>
                          <a:ea typeface="Cambria"/>
                        </a:rPr>
                        <a:t>Support Projects</a:t>
                      </a:r>
                      <a:endParaRPr lang="en-US" sz="1800" dirty="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1996">
                <a:tc>
                  <a:txBody>
                    <a:bodyPr/>
                    <a:lstStyle/>
                    <a:p>
                      <a:pPr marL="0" marR="0">
                        <a:spcBef>
                          <a:spcPts val="0"/>
                        </a:spcBef>
                        <a:spcAft>
                          <a:spcPts val="0"/>
                        </a:spcAft>
                      </a:pPr>
                      <a:r>
                        <a:rPr lang="en-US" sz="1600" b="1" kern="1200" dirty="0" smtClean="0">
                          <a:solidFill>
                            <a:schemeClr val="tx1"/>
                          </a:solidFill>
                          <a:latin typeface="Times New Roman"/>
                          <a:ea typeface="Cambria"/>
                          <a:cs typeface="+mn-cs"/>
                        </a:rPr>
                        <a:t>Use of VM’s in OSG</a:t>
                      </a:r>
                      <a:endParaRPr lang="en-US" sz="1600" b="1" kern="1200" dirty="0">
                        <a:solidFill>
                          <a:schemeClr val="tx1"/>
                        </a:solidFill>
                        <a:latin typeface="Times New Roman"/>
                        <a:ea typeface="Cambria"/>
                        <a:cs typeface="+mn-cs"/>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200" dirty="0" smtClean="0">
                          <a:solidFill>
                            <a:schemeClr val="tx1"/>
                          </a:solidFill>
                          <a:latin typeface="Times New Roman"/>
                          <a:ea typeface="Cambria"/>
                          <a:cs typeface="+mn-cs"/>
                        </a:rPr>
                        <a:t>OSG, Chicago, Indiana</a:t>
                      </a:r>
                      <a:endParaRPr lang="en-US" sz="1800" kern="1200" dirty="0">
                        <a:solidFill>
                          <a:schemeClr val="tx1"/>
                        </a:solidFill>
                        <a:latin typeface="Times New Roman"/>
                        <a:ea typeface="Cambria"/>
                        <a:cs typeface="+mn-cs"/>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Times New Roman"/>
                          <a:ea typeface="Cambria"/>
                          <a:cs typeface="+mn-cs"/>
                        </a:rPr>
                        <a:t>Develop virtual machines to run the services required for the operation of the OSG and</a:t>
                      </a:r>
                      <a:r>
                        <a:rPr lang="en-US" sz="1400" kern="1200" baseline="0" dirty="0" smtClean="0">
                          <a:solidFill>
                            <a:schemeClr val="tx1"/>
                          </a:solidFill>
                          <a:latin typeface="Times New Roman"/>
                          <a:ea typeface="Cambria"/>
                          <a:cs typeface="+mn-cs"/>
                        </a:rPr>
                        <a:t> deployment of VM based applications in OSG environments.</a:t>
                      </a:r>
                      <a:endParaRPr lang="en-US" sz="1400" kern="1200" dirty="0">
                        <a:solidFill>
                          <a:schemeClr val="tx1"/>
                        </a:solidFill>
                        <a:latin typeface="Times New Roman"/>
                        <a:ea typeface="Cambria"/>
                        <a:cs typeface="+mn-cs"/>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996">
                <a:tc>
                  <a:txBody>
                    <a:bodyPr/>
                    <a:lstStyle/>
                    <a:p>
                      <a:pPr marL="0" marR="0">
                        <a:spcBef>
                          <a:spcPts val="0"/>
                        </a:spcBef>
                        <a:spcAft>
                          <a:spcPts val="0"/>
                        </a:spcAft>
                      </a:pPr>
                      <a:r>
                        <a:rPr lang="en-US" sz="1600" b="1" dirty="0">
                          <a:latin typeface="Times New Roman"/>
                          <a:ea typeface="Cambria"/>
                        </a:rPr>
                        <a:t>TeraGrid QA Test  &amp; Debugging</a:t>
                      </a:r>
                      <a:endParaRPr lang="en-US" sz="2400" dirty="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Cambria"/>
                        </a:rPr>
                        <a:t>SDSC</a:t>
                      </a: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Cambria"/>
                        </a:rPr>
                        <a:t>Support TeraGrid software Quality Assurance working group</a:t>
                      </a:r>
                      <a:endParaRPr lang="en-US" sz="2000" dirty="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996">
                <a:tc>
                  <a:txBody>
                    <a:bodyPr/>
                    <a:lstStyle/>
                    <a:p>
                      <a:pPr marL="0" marR="0">
                        <a:spcBef>
                          <a:spcPts val="0"/>
                        </a:spcBef>
                        <a:spcAft>
                          <a:spcPts val="0"/>
                        </a:spcAft>
                      </a:pPr>
                      <a:r>
                        <a:rPr lang="en-US" sz="1600" b="1" dirty="0">
                          <a:latin typeface="Times New Roman"/>
                          <a:ea typeface="Cambria"/>
                        </a:rPr>
                        <a:t>TeraGrid TAS/TIS</a:t>
                      </a:r>
                      <a:endParaRPr lang="en-US" sz="2400" dirty="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Cambria"/>
                        </a:rPr>
                        <a:t>Buffalo/Texas</a:t>
                      </a: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Cambria"/>
                        </a:rPr>
                        <a:t>Support of XD Auditing and Insertion functions</a:t>
                      </a:r>
                      <a:endParaRPr lang="en-US" sz="2000" dirty="0">
                        <a:latin typeface="Times New Roman"/>
                        <a:ea typeface="Cambria"/>
                      </a:endParaRPr>
                    </a:p>
                  </a:txBody>
                  <a:tcPr marL="43107" marR="43107" marT="8382" marB="8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85913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4.png"/>
          <p:cNvPicPr/>
          <p:nvPr/>
        </p:nvPicPr>
        <p:blipFill>
          <a:blip r:embed="rId3" cstate="print"/>
          <a:stretch>
            <a:fillRect/>
          </a:stretch>
        </p:blipFill>
        <p:spPr>
          <a:xfrm>
            <a:off x="0" y="742122"/>
            <a:ext cx="7924800" cy="6115878"/>
          </a:xfrm>
          <a:prstGeom prst="rect">
            <a:avLst/>
          </a:prstGeom>
        </p:spPr>
      </p:pic>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46</a:t>
            </a:fld>
            <a:endParaRPr lang="en-US">
              <a:solidFill>
                <a:prstClr val="black">
                  <a:tint val="75000"/>
                </a:prstClr>
              </a:solidFill>
            </a:endParaRPr>
          </a:p>
        </p:txBody>
      </p:sp>
      <p:sp>
        <p:nvSpPr>
          <p:cNvPr id="2" name="Title 1"/>
          <p:cNvSpPr>
            <a:spLocks noGrp="1"/>
          </p:cNvSpPr>
          <p:nvPr>
            <p:ph type="title"/>
          </p:nvPr>
        </p:nvSpPr>
        <p:spPr>
          <a:xfrm>
            <a:off x="0" y="0"/>
            <a:ext cx="9144000" cy="838200"/>
          </a:xfrm>
        </p:spPr>
        <p:txBody>
          <a:bodyPr/>
          <a:lstStyle/>
          <a:p>
            <a:r>
              <a:rPr lang="en-US" dirty="0" smtClean="0"/>
              <a:t>Typical FutureGrid Performance Study</a:t>
            </a:r>
            <a:endParaRPr lang="en-US" dirty="0"/>
          </a:p>
        </p:txBody>
      </p:sp>
      <p:sp>
        <p:nvSpPr>
          <p:cNvPr id="7" name="TextBox 6"/>
          <p:cNvSpPr txBox="1"/>
          <p:nvPr/>
        </p:nvSpPr>
        <p:spPr>
          <a:xfrm>
            <a:off x="838200" y="838200"/>
            <a:ext cx="6490495" cy="400110"/>
          </a:xfrm>
          <a:prstGeom prst="rect">
            <a:avLst/>
          </a:prstGeom>
          <a:noFill/>
        </p:spPr>
        <p:txBody>
          <a:bodyPr wrap="none" rtlCol="0">
            <a:spAutoFit/>
          </a:bodyPr>
          <a:lstStyle/>
          <a:p>
            <a:r>
              <a:rPr lang="en-US" sz="2000" dirty="0" smtClean="0">
                <a:solidFill>
                  <a:prstClr val="black"/>
                </a:solidFill>
              </a:rPr>
              <a:t>Linux, Linux on VM, Windows, Azure, Amazon Bioinformatics</a:t>
            </a:r>
            <a:endParaRPr lang="en-US" sz="2000" dirty="0">
              <a:solidFill>
                <a:prstClr val="black"/>
              </a:solidFill>
            </a:endParaRPr>
          </a:p>
        </p:txBody>
      </p:sp>
    </p:spTree>
    <p:extLst>
      <p:ext uri="{BB962C8B-B14F-4D97-AF65-F5344CB8AC3E}">
        <p14:creationId xmlns:p14="http://schemas.microsoft.com/office/powerpoint/2010/main" val="2583988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0"/>
          <p:cNvPicPr>
            <a:picLocks noChangeAspect="1"/>
          </p:cNvPicPr>
          <p:nvPr/>
        </p:nvPicPr>
        <p:blipFill>
          <a:blip r:embed="rId3" cstate="print"/>
          <a:stretch>
            <a:fillRect/>
          </a:stretch>
        </p:blipFill>
        <p:spPr>
          <a:xfrm>
            <a:off x="4120059" y="2359193"/>
            <a:ext cx="1422400" cy="2425700"/>
          </a:xfrm>
          <a:prstGeom prst="rect">
            <a:avLst/>
          </a:prstGeom>
        </p:spPr>
      </p:pic>
      <p:sp>
        <p:nvSpPr>
          <p:cNvPr id="5" name="Titre 1"/>
          <p:cNvSpPr>
            <a:spLocks noGrp="1"/>
          </p:cNvSpPr>
          <p:nvPr>
            <p:ph type="title"/>
          </p:nvPr>
        </p:nvSpPr>
        <p:spPr>
          <a:xfrm>
            <a:off x="457200" y="1"/>
            <a:ext cx="8229600" cy="709770"/>
          </a:xfrm>
        </p:spPr>
        <p:txBody>
          <a:bodyPr>
            <a:normAutofit fontScale="90000"/>
          </a:bodyPr>
          <a:lstStyle/>
          <a:p>
            <a:r>
              <a:rPr lang="en-US" b="1" dirty="0" smtClean="0"/>
              <a:t>OGF’10 Demo from Rennes</a:t>
            </a:r>
            <a:endParaRPr lang="en-US" b="1" dirty="0"/>
          </a:p>
        </p:txBody>
      </p:sp>
      <p:sp>
        <p:nvSpPr>
          <p:cNvPr id="6" name="Nuage 4"/>
          <p:cNvSpPr/>
          <p:nvPr/>
        </p:nvSpPr>
        <p:spPr>
          <a:xfrm>
            <a:off x="216570" y="962849"/>
            <a:ext cx="2459788" cy="136325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SDSC</a:t>
            </a:r>
          </a:p>
        </p:txBody>
      </p:sp>
      <p:sp>
        <p:nvSpPr>
          <p:cNvPr id="7" name="Nuage 5"/>
          <p:cNvSpPr/>
          <p:nvPr/>
        </p:nvSpPr>
        <p:spPr>
          <a:xfrm>
            <a:off x="634391" y="2673686"/>
            <a:ext cx="2841485" cy="1574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UF</a:t>
            </a:r>
          </a:p>
        </p:txBody>
      </p:sp>
      <p:sp>
        <p:nvSpPr>
          <p:cNvPr id="8" name="Nuage 6"/>
          <p:cNvSpPr/>
          <p:nvPr/>
        </p:nvSpPr>
        <p:spPr>
          <a:xfrm>
            <a:off x="45720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UC</a:t>
            </a:r>
          </a:p>
        </p:txBody>
      </p:sp>
      <p:sp>
        <p:nvSpPr>
          <p:cNvPr id="9" name="Nuage 7"/>
          <p:cNvSpPr/>
          <p:nvPr/>
        </p:nvSpPr>
        <p:spPr>
          <a:xfrm>
            <a:off x="5243094" y="2673685"/>
            <a:ext cx="2730529" cy="151330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Lille</a:t>
            </a:r>
          </a:p>
        </p:txBody>
      </p:sp>
      <p:sp>
        <p:nvSpPr>
          <p:cNvPr id="10" name="Nuage 8"/>
          <p:cNvSpPr/>
          <p:nvPr/>
        </p:nvSpPr>
        <p:spPr>
          <a:xfrm>
            <a:off x="6227010" y="962849"/>
            <a:ext cx="2459790" cy="13632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Rennes</a:t>
            </a:r>
          </a:p>
        </p:txBody>
      </p:sp>
      <p:sp>
        <p:nvSpPr>
          <p:cNvPr id="11" name="Nuage 9"/>
          <p:cNvSpPr/>
          <p:nvPr/>
        </p:nvSpPr>
        <p:spPr>
          <a:xfrm>
            <a:off x="622701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Sophia</a:t>
            </a:r>
          </a:p>
        </p:txBody>
      </p:sp>
      <p:sp>
        <p:nvSpPr>
          <p:cNvPr id="12" name="Ellipse 10"/>
          <p:cNvSpPr/>
          <p:nvPr/>
        </p:nvSpPr>
        <p:spPr>
          <a:xfrm>
            <a:off x="5483726" y="3296653"/>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Ellipse 11"/>
          <p:cNvSpPr/>
          <p:nvPr/>
        </p:nvSpPr>
        <p:spPr>
          <a:xfrm>
            <a:off x="1681660" y="1304932"/>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Ellipse 12"/>
          <p:cNvSpPr/>
          <p:nvPr/>
        </p:nvSpPr>
        <p:spPr>
          <a:xfrm>
            <a:off x="2826170" y="337151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Ellipse 13"/>
          <p:cNvSpPr/>
          <p:nvPr/>
        </p:nvSpPr>
        <p:spPr>
          <a:xfrm>
            <a:off x="2425117" y="5074739"/>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6" name="Connecteur droit 15"/>
          <p:cNvCxnSpPr>
            <a:stCxn id="13" idx="6"/>
            <a:endCxn id="12" idx="1"/>
          </p:cNvCxnSpPr>
          <p:nvPr/>
        </p:nvCxnSpPr>
        <p:spPr>
          <a:xfrm>
            <a:off x="2082713" y="1505459"/>
            <a:ext cx="3459746" cy="184992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Connecteur droit 17"/>
          <p:cNvCxnSpPr>
            <a:stCxn id="14" idx="6"/>
            <a:endCxn id="12" idx="2"/>
          </p:cNvCxnSpPr>
          <p:nvPr/>
        </p:nvCxnSpPr>
        <p:spPr>
          <a:xfrm flipV="1">
            <a:off x="3227223" y="3497180"/>
            <a:ext cx="2256503" cy="748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Connecteur droit 20"/>
          <p:cNvCxnSpPr>
            <a:stCxn id="15" idx="6"/>
            <a:endCxn id="12" idx="3"/>
          </p:cNvCxnSpPr>
          <p:nvPr/>
        </p:nvCxnSpPr>
        <p:spPr>
          <a:xfrm flipV="1">
            <a:off x="2826170" y="3638973"/>
            <a:ext cx="2716289" cy="163629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9" name="Connecteur droit 23"/>
          <p:cNvCxnSpPr>
            <a:stCxn id="20" idx="1"/>
            <a:endCxn id="12" idx="5"/>
          </p:cNvCxnSpPr>
          <p:nvPr/>
        </p:nvCxnSpPr>
        <p:spPr>
          <a:xfrm rot="16200000" flipV="1">
            <a:off x="5241846" y="4223173"/>
            <a:ext cx="175376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Ellipse 24"/>
          <p:cNvSpPr/>
          <p:nvPr/>
        </p:nvSpPr>
        <p:spPr>
          <a:xfrm>
            <a:off x="6352673" y="5334000"/>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Ellipse 25"/>
          <p:cNvSpPr/>
          <p:nvPr/>
        </p:nvSpPr>
        <p:spPr>
          <a:xfrm>
            <a:off x="6352673" y="162292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Connecteur droit 28"/>
          <p:cNvCxnSpPr>
            <a:stCxn id="12" idx="7"/>
            <a:endCxn id="21" idx="3"/>
          </p:cNvCxnSpPr>
          <p:nvPr/>
        </p:nvCxnSpPr>
        <p:spPr>
          <a:xfrm rot="5400000" flipH="1" flipV="1">
            <a:off x="5423656" y="2367636"/>
            <a:ext cx="139014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Connecteur droit 31"/>
          <p:cNvCxnSpPr>
            <a:stCxn id="14" idx="0"/>
            <a:endCxn id="13" idx="5"/>
          </p:cNvCxnSpPr>
          <p:nvPr/>
        </p:nvCxnSpPr>
        <p:spPr>
          <a:xfrm rot="16200000" flipV="1">
            <a:off x="1663207" y="2008025"/>
            <a:ext cx="1724264" cy="100271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4" name="Connecteur droit 34"/>
          <p:cNvCxnSpPr>
            <a:stCxn id="15" idx="1"/>
            <a:endCxn id="13" idx="4"/>
          </p:cNvCxnSpPr>
          <p:nvPr/>
        </p:nvCxnSpPr>
        <p:spPr>
          <a:xfrm rot="16200000" flipV="1">
            <a:off x="469276" y="3118897"/>
            <a:ext cx="3427487" cy="6016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5" name="Connecteur droit 37"/>
          <p:cNvCxnSpPr>
            <a:stCxn id="15" idx="7"/>
            <a:endCxn id="14" idx="4"/>
          </p:cNvCxnSpPr>
          <p:nvPr/>
        </p:nvCxnSpPr>
        <p:spPr>
          <a:xfrm rot="5400000" flipH="1" flipV="1">
            <a:off x="2216616" y="4323391"/>
            <a:ext cx="1360903" cy="2592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6" name="ZoneTexte 60"/>
          <p:cNvSpPr txBox="1"/>
          <p:nvPr/>
        </p:nvSpPr>
        <p:spPr>
          <a:xfrm>
            <a:off x="3200400" y="4953000"/>
            <a:ext cx="3058609" cy="1477328"/>
          </a:xfrm>
          <a:prstGeom prst="rect">
            <a:avLst/>
          </a:prstGeom>
          <a:noFill/>
        </p:spPr>
        <p:txBody>
          <a:bodyPr wrap="square" rtlCol="0">
            <a:spAutoFit/>
          </a:bodyPr>
          <a:lstStyle/>
          <a:p>
            <a:pPr algn="ctr" defTabSz="457200"/>
            <a:r>
              <a:rPr lang="en-US" dirty="0" err="1">
                <a:solidFill>
                  <a:prstClr val="black"/>
                </a:solidFill>
              </a:rPr>
              <a:t>ViNe</a:t>
            </a:r>
            <a:r>
              <a:rPr lang="en-US" dirty="0">
                <a:solidFill>
                  <a:prstClr val="black"/>
                </a:solidFill>
              </a:rPr>
              <a:t> provided the necessary inter-cloud connectivity to deploy </a:t>
            </a:r>
            <a:r>
              <a:rPr lang="en-US" dirty="0" err="1">
                <a:solidFill>
                  <a:prstClr val="black"/>
                </a:solidFill>
              </a:rPr>
              <a:t>CloudBLAST</a:t>
            </a:r>
            <a:r>
              <a:rPr lang="en-US" dirty="0">
                <a:solidFill>
                  <a:prstClr val="black"/>
                </a:solidFill>
              </a:rPr>
              <a:t> across </a:t>
            </a:r>
            <a:r>
              <a:rPr lang="en-US" dirty="0" smtClean="0">
                <a:solidFill>
                  <a:prstClr val="black"/>
                </a:solidFill>
              </a:rPr>
              <a:t>6 </a:t>
            </a:r>
            <a:r>
              <a:rPr lang="en-US" dirty="0">
                <a:solidFill>
                  <a:prstClr val="black"/>
                </a:solidFill>
              </a:rPr>
              <a:t>Nimbus sites, with a mix of public and private subnets.</a:t>
            </a:r>
          </a:p>
        </p:txBody>
      </p:sp>
      <p:sp>
        <p:nvSpPr>
          <p:cNvPr id="27" name="Ellipse 61"/>
          <p:cNvSpPr/>
          <p:nvPr/>
        </p:nvSpPr>
        <p:spPr>
          <a:xfrm>
            <a:off x="634391" y="110440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8" name="Connecteur droit 62"/>
          <p:cNvCxnSpPr>
            <a:stCxn id="13" idx="1"/>
            <a:endCxn id="27" idx="6"/>
          </p:cNvCxnSpPr>
          <p:nvPr/>
        </p:nvCxnSpPr>
        <p:spPr>
          <a:xfrm rot="16200000" flipV="1">
            <a:off x="1358553" y="981824"/>
            <a:ext cx="58732" cy="70494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29" name="Ellipse 68"/>
          <p:cNvSpPr/>
          <p:nvPr/>
        </p:nvSpPr>
        <p:spPr>
          <a:xfrm>
            <a:off x="2224590" y="282866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0" name="Connecteur droit 69"/>
          <p:cNvCxnSpPr>
            <a:stCxn id="14" idx="1"/>
            <a:endCxn id="29" idx="5"/>
          </p:cNvCxnSpPr>
          <p:nvPr/>
        </p:nvCxnSpPr>
        <p:spPr>
          <a:xfrm rot="16200000" flipV="1">
            <a:off x="2596277" y="3141622"/>
            <a:ext cx="259260" cy="3179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1" name="Ellipse 75"/>
          <p:cNvSpPr/>
          <p:nvPr/>
        </p:nvSpPr>
        <p:spPr>
          <a:xfrm>
            <a:off x="1756701" y="553452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2" name="Connecteur droit 76"/>
          <p:cNvCxnSpPr>
            <a:stCxn id="15" idx="3"/>
            <a:endCxn id="31" idx="7"/>
          </p:cNvCxnSpPr>
          <p:nvPr/>
        </p:nvCxnSpPr>
        <p:spPr>
          <a:xfrm rot="5400000">
            <a:off x="2203336" y="5312745"/>
            <a:ext cx="176200" cy="38482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3" name="Ellipse 78"/>
          <p:cNvSpPr/>
          <p:nvPr/>
        </p:nvSpPr>
        <p:spPr>
          <a:xfrm>
            <a:off x="7261725" y="176471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4" name="Connecteur droit 79"/>
          <p:cNvCxnSpPr>
            <a:stCxn id="21" idx="6"/>
            <a:endCxn id="33" idx="2"/>
          </p:cNvCxnSpPr>
          <p:nvPr/>
        </p:nvCxnSpPr>
        <p:spPr>
          <a:xfrm>
            <a:off x="6753726" y="1823453"/>
            <a:ext cx="507999" cy="1417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5" name="Ellipse 86"/>
          <p:cNvSpPr/>
          <p:nvPr/>
        </p:nvSpPr>
        <p:spPr>
          <a:xfrm>
            <a:off x="7262519" y="4874212"/>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6" name="Connecteur droit 87"/>
          <p:cNvCxnSpPr>
            <a:stCxn id="20" idx="7"/>
            <a:endCxn id="35" idx="2"/>
          </p:cNvCxnSpPr>
          <p:nvPr/>
        </p:nvCxnSpPr>
        <p:spPr>
          <a:xfrm rot="5400000" flipH="1" flipV="1">
            <a:off x="6819759" y="4949973"/>
            <a:ext cx="317994" cy="567526"/>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8" name="ZoneTexte 130"/>
          <p:cNvSpPr txBox="1"/>
          <p:nvPr/>
        </p:nvSpPr>
        <p:spPr>
          <a:xfrm>
            <a:off x="4562597" y="1670036"/>
            <a:ext cx="1360993" cy="707886"/>
          </a:xfrm>
          <a:prstGeom prst="rect">
            <a:avLst/>
          </a:prstGeom>
          <a:noFill/>
        </p:spPr>
        <p:txBody>
          <a:bodyPr wrap="square" rtlCol="0">
            <a:spAutoFit/>
          </a:bodyPr>
          <a:lstStyle/>
          <a:p>
            <a:pPr algn="ctr" defTabSz="457200"/>
            <a:r>
              <a:rPr lang="en-US" sz="2000">
                <a:solidFill>
                  <a:prstClr val="black"/>
                </a:solidFill>
              </a:rPr>
              <a:t>Grid’5000 firewall</a:t>
            </a:r>
          </a:p>
        </p:txBody>
      </p:sp>
    </p:spTree>
    <p:extLst>
      <p:ext uri="{BB962C8B-B14F-4D97-AF65-F5344CB8AC3E}">
        <p14:creationId xmlns:p14="http://schemas.microsoft.com/office/powerpoint/2010/main" val="26940106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5412699" cy="914400"/>
          </a:xfrm>
        </p:spPr>
        <p:txBody>
          <a:bodyPr/>
          <a:lstStyle/>
          <a:p>
            <a:r>
              <a:rPr lang="en-US" sz="4000" b="1" dirty="0" smtClean="0"/>
              <a:t>User Support</a:t>
            </a:r>
            <a:endParaRPr lang="en-US" sz="4000" b="1" dirty="0"/>
          </a:p>
        </p:txBody>
      </p:sp>
      <p:sp>
        <p:nvSpPr>
          <p:cNvPr id="3" name="Content Placeholder 2"/>
          <p:cNvSpPr>
            <a:spLocks noGrp="1"/>
          </p:cNvSpPr>
          <p:nvPr>
            <p:ph idx="1"/>
          </p:nvPr>
        </p:nvSpPr>
        <p:spPr>
          <a:xfrm>
            <a:off x="0" y="1219200"/>
            <a:ext cx="8915400" cy="5181600"/>
          </a:xfrm>
        </p:spPr>
        <p:txBody>
          <a:bodyPr>
            <a:normAutofit fontScale="92500" lnSpcReduction="20000"/>
          </a:bodyPr>
          <a:lstStyle/>
          <a:p>
            <a:r>
              <a:rPr lang="en-US" sz="2800" dirty="0" smtClean="0"/>
              <a:t>Being upgraded now as we get into major use “</a:t>
            </a:r>
            <a:r>
              <a:rPr lang="en-US" sz="2800" dirty="0" smtClean="0">
                <a:solidFill>
                  <a:srgbClr val="FF0000"/>
                </a:solidFill>
              </a:rPr>
              <a:t>An important lesson from early use is that our projects require less compute resources but more user support than traditional machines. </a:t>
            </a:r>
            <a:r>
              <a:rPr lang="en-US" sz="2800" dirty="0" smtClean="0"/>
              <a:t>“</a:t>
            </a:r>
          </a:p>
          <a:p>
            <a:r>
              <a:rPr lang="en-US" sz="2800" b="1" dirty="0" smtClean="0"/>
              <a:t>Regular support: </a:t>
            </a:r>
            <a:r>
              <a:rPr lang="en-US" sz="2800" dirty="0" smtClean="0"/>
              <a:t>formed FET or “FutureGrid Expert Team” – initially 14 PhD students and researchers from Indiana University</a:t>
            </a:r>
          </a:p>
          <a:p>
            <a:pPr lvl="1"/>
            <a:r>
              <a:rPr lang="en-US" sz="2400" dirty="0" smtClean="0"/>
              <a:t>User gets Portal account at https://portal.futuregrid.org/login</a:t>
            </a:r>
          </a:p>
          <a:p>
            <a:pPr lvl="1"/>
            <a:r>
              <a:rPr lang="en-US" sz="2400" dirty="0" smtClean="0"/>
              <a:t>User requests project at https://portal.futuregrid.org/node/add/fg-projects</a:t>
            </a:r>
          </a:p>
          <a:p>
            <a:pPr lvl="1"/>
            <a:r>
              <a:rPr lang="en-US" sz="2400" dirty="0" smtClean="0"/>
              <a:t>Each user assigned a member of FET when project approved</a:t>
            </a:r>
          </a:p>
          <a:p>
            <a:pPr lvl="1"/>
            <a:r>
              <a:rPr lang="en-US" sz="2400" dirty="0" smtClean="0"/>
              <a:t>Users given machine accounts when project approved</a:t>
            </a:r>
          </a:p>
          <a:p>
            <a:pPr lvl="1"/>
            <a:r>
              <a:rPr lang="en-US" sz="2400" dirty="0" smtClean="0"/>
              <a:t>FET member and user interact to get going on FutureGrid</a:t>
            </a:r>
          </a:p>
          <a:p>
            <a:r>
              <a:rPr lang="en-US" sz="2800" b="1" dirty="0" smtClean="0"/>
              <a:t>Advanced User Support: </a:t>
            </a:r>
            <a:r>
              <a:rPr lang="en-US" sz="2800" dirty="0" smtClean="0"/>
              <a:t>limited special support available on request</a:t>
            </a:r>
            <a:endParaRPr lang="en-US" sz="2800" dirty="0"/>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3371746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86800" cy="838200"/>
          </a:xfrm>
        </p:spPr>
        <p:txBody>
          <a:bodyPr/>
          <a:lstStyle/>
          <a:p>
            <a:r>
              <a:rPr lang="en-US" b="1" dirty="0" smtClean="0"/>
              <a:t>Education &amp; Outreach on FutureGrid</a:t>
            </a:r>
            <a:endParaRPr lang="en-US" b="1" dirty="0"/>
          </a:p>
        </p:txBody>
      </p:sp>
      <p:sp>
        <p:nvSpPr>
          <p:cNvPr id="3" name="Content Placeholder 2"/>
          <p:cNvSpPr>
            <a:spLocks noGrp="1"/>
          </p:cNvSpPr>
          <p:nvPr>
            <p:ph idx="1"/>
          </p:nvPr>
        </p:nvSpPr>
        <p:spPr>
          <a:xfrm>
            <a:off x="0" y="990600"/>
            <a:ext cx="9144000" cy="5257800"/>
          </a:xfrm>
        </p:spPr>
        <p:txBody>
          <a:bodyPr>
            <a:normAutofit/>
          </a:bodyPr>
          <a:lstStyle/>
          <a:p>
            <a:r>
              <a:rPr lang="en-US" sz="2400" dirty="0" smtClean="0"/>
              <a:t>Build up </a:t>
            </a:r>
            <a:r>
              <a:rPr lang="en-US" sz="2400" dirty="0" smtClean="0">
                <a:solidFill>
                  <a:srgbClr val="FF0000"/>
                </a:solidFill>
              </a:rPr>
              <a:t>tutorials</a:t>
            </a:r>
            <a:r>
              <a:rPr lang="en-US" sz="2400" dirty="0" smtClean="0"/>
              <a:t> on supported software</a:t>
            </a:r>
          </a:p>
          <a:p>
            <a:r>
              <a:rPr lang="en-US" sz="2400" dirty="0" smtClean="0"/>
              <a:t>Support development of curricula requiring privileges and </a:t>
            </a:r>
            <a:r>
              <a:rPr lang="en-US" sz="2400" dirty="0" smtClean="0">
                <a:solidFill>
                  <a:srgbClr val="FF0000"/>
                </a:solidFill>
              </a:rPr>
              <a:t>systems destruction capabilities </a:t>
            </a:r>
            <a:r>
              <a:rPr lang="en-US" sz="2400" dirty="0" smtClean="0"/>
              <a:t>that are hard to grant on conventional TeraGrid</a:t>
            </a:r>
          </a:p>
          <a:p>
            <a:r>
              <a:rPr lang="en-US" sz="2400" dirty="0" smtClean="0"/>
              <a:t>Offer suite of </a:t>
            </a:r>
            <a:r>
              <a:rPr lang="en-US" sz="2400" dirty="0" smtClean="0">
                <a:solidFill>
                  <a:srgbClr val="FF0000"/>
                </a:solidFill>
              </a:rPr>
              <a:t>appliances</a:t>
            </a:r>
            <a:r>
              <a:rPr lang="en-US" sz="2400" dirty="0" smtClean="0"/>
              <a:t> (customized VM based images) supporting online laboratories</a:t>
            </a:r>
          </a:p>
          <a:p>
            <a:r>
              <a:rPr lang="en-US" sz="2400" dirty="0" smtClean="0"/>
              <a:t>Supporting ~200 students in </a:t>
            </a:r>
            <a:r>
              <a:rPr lang="en-US" sz="2400" dirty="0" smtClean="0">
                <a:solidFill>
                  <a:srgbClr val="FF0000"/>
                </a:solidFill>
              </a:rPr>
              <a:t>Virtual Summer School </a:t>
            </a:r>
            <a:r>
              <a:rPr lang="en-US" sz="2400" dirty="0" smtClean="0"/>
              <a:t>on “</a:t>
            </a:r>
            <a:r>
              <a:rPr lang="en-US" sz="2400" dirty="0" smtClean="0">
                <a:solidFill>
                  <a:srgbClr val="FF0000"/>
                </a:solidFill>
              </a:rPr>
              <a:t>Big Data</a:t>
            </a:r>
            <a:r>
              <a:rPr lang="en-US" sz="2400" dirty="0" smtClean="0"/>
              <a:t>” July 26-30 with set of certified images – first offering </a:t>
            </a:r>
            <a:r>
              <a:rPr lang="en-US" sz="2400" smtClean="0"/>
              <a:t>of FutureGrid 101 </a:t>
            </a:r>
            <a:r>
              <a:rPr lang="en-US" sz="2400" dirty="0" smtClean="0"/>
              <a:t>Class; </a:t>
            </a:r>
            <a:r>
              <a:rPr lang="en-US" sz="2400" dirty="0" smtClean="0">
                <a:solidFill>
                  <a:srgbClr val="FF0000"/>
                </a:solidFill>
              </a:rPr>
              <a:t>TeraGrid ‘10 </a:t>
            </a:r>
            <a:r>
              <a:rPr lang="en-US" sz="2400" dirty="0" smtClean="0"/>
              <a:t>“Cloud technologies, data-intensive science and the TG”; </a:t>
            </a:r>
            <a:r>
              <a:rPr lang="en-US" sz="2400" dirty="0" smtClean="0">
                <a:solidFill>
                  <a:srgbClr val="FF0000"/>
                </a:solidFill>
              </a:rPr>
              <a:t>CloudCom</a:t>
            </a:r>
            <a:r>
              <a:rPr lang="en-US" sz="2400" dirty="0" smtClean="0"/>
              <a:t> conference tutorials Nov 30-Dec 3 2010</a:t>
            </a:r>
          </a:p>
          <a:p>
            <a:r>
              <a:rPr lang="en-US" sz="2400" dirty="0" smtClean="0"/>
              <a:t>Experimental </a:t>
            </a:r>
            <a:r>
              <a:rPr lang="en-US" sz="2400" dirty="0" smtClean="0">
                <a:solidFill>
                  <a:srgbClr val="FF0000"/>
                </a:solidFill>
              </a:rPr>
              <a:t>class use </a:t>
            </a:r>
            <a:r>
              <a:rPr lang="en-US" sz="2400" dirty="0" smtClean="0"/>
              <a:t>fall semester at Indiana, Florida and LSU; follow up core distributed system class Spring at IU</a:t>
            </a:r>
          </a:p>
          <a:p>
            <a:r>
              <a:rPr lang="en-US" sz="2400" dirty="0" smtClean="0"/>
              <a:t>Planning </a:t>
            </a:r>
            <a:r>
              <a:rPr lang="en-US" sz="2400" dirty="0" smtClean="0">
                <a:solidFill>
                  <a:srgbClr val="FF0000"/>
                </a:solidFill>
              </a:rPr>
              <a:t>ADMI</a:t>
            </a:r>
            <a:r>
              <a:rPr lang="en-US" sz="2400" dirty="0" smtClean="0"/>
              <a:t> Summer School on Clouds and REU program</a:t>
            </a:r>
          </a:p>
        </p:txBody>
      </p:sp>
    </p:spTree>
    <p:extLst>
      <p:ext uri="{BB962C8B-B14F-4D97-AF65-F5344CB8AC3E}">
        <p14:creationId xmlns:p14="http://schemas.microsoft.com/office/powerpoint/2010/main" val="3410335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324600" cy="1142999"/>
          </a:xfrm>
        </p:spPr>
        <p:txBody>
          <a:bodyPr>
            <a:normAutofit fontScale="90000"/>
          </a:bodyPr>
          <a:lstStyle/>
          <a:p>
            <a:r>
              <a:rPr lang="en-US" b="1" dirty="0" smtClean="0"/>
              <a:t>Data Centers Clouds &amp; </a:t>
            </a:r>
            <a:br>
              <a:rPr lang="en-US" b="1" dirty="0" smtClean="0"/>
            </a:br>
            <a:r>
              <a:rPr lang="en-US" b="1" dirty="0" smtClean="0"/>
              <a:t>Economies of Scale I</a:t>
            </a:r>
            <a:endParaRPr lang="en-US" b="1" dirty="0"/>
          </a:p>
        </p:txBody>
      </p:sp>
      <p:sp>
        <p:nvSpPr>
          <p:cNvPr id="3" name="Text Placeholder 2"/>
          <p:cNvSpPr>
            <a:spLocks noGrp="1"/>
          </p:cNvSpPr>
          <p:nvPr>
            <p:ph type="body" sz="quarter" idx="10"/>
          </p:nvPr>
        </p:nvSpPr>
        <p:spPr>
          <a:xfrm>
            <a:off x="76200" y="1034321"/>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grpSp>
        <p:nvGrpSpPr>
          <p:cNvPr id="10" name="Group 11"/>
          <p:cNvGrpSpPr/>
          <p:nvPr/>
        </p:nvGrpSpPr>
        <p:grpSpPr>
          <a:xfrm>
            <a:off x="-1" y="3643173"/>
            <a:ext cx="9144001" cy="3046988"/>
            <a:chOff x="-1" y="3943350"/>
            <a:chExt cx="9144001" cy="3046988"/>
          </a:xfrm>
        </p:grpSpPr>
        <p:sp>
          <p:nvSpPr>
            <p:cNvPr id="13" name="TextBox 12"/>
            <p:cNvSpPr txBox="1"/>
            <p:nvPr/>
          </p:nvSpPr>
          <p:spPr>
            <a:xfrm>
              <a:off x="-1" y="3943350"/>
              <a:ext cx="4991725" cy="3046988"/>
            </a:xfrm>
            <a:prstGeom prst="rect">
              <a:avLst/>
            </a:prstGeom>
            <a:solidFill>
              <a:schemeClr val="bg1"/>
            </a:solidFill>
          </p:spPr>
          <p:txBody>
            <a:bodyPr wrap="square" rtlCol="0">
              <a:spAutoFit/>
            </a:bodyPr>
            <a:lstStyle/>
            <a:p>
              <a:r>
                <a:rPr lang="en-US" sz="2400" dirty="0" smtClean="0">
                  <a:solidFill>
                    <a:prstClr val="black"/>
                  </a:solidFill>
                </a:rPr>
                <a:t>2 Google warehouses of computers on the banks of the Columbia River, in The </a:t>
              </a:r>
              <a:r>
                <a:rPr lang="en-US" sz="2400" dirty="0" err="1" smtClean="0">
                  <a:solidFill>
                    <a:prstClr val="black"/>
                  </a:solidFill>
                </a:rPr>
                <a:t>Dalles</a:t>
              </a:r>
              <a:r>
                <a:rPr lang="en-US" sz="2400" dirty="0" smtClean="0">
                  <a:solidFill>
                    <a:prstClr val="black"/>
                  </a:solidFill>
                </a:rPr>
                <a:t>, Oregon</a:t>
              </a:r>
            </a:p>
            <a:p>
              <a:r>
                <a:rPr lang="en-US" sz="2400" dirty="0" smtClean="0">
                  <a:solidFill>
                    <a:prstClr val="black"/>
                  </a:solidFill>
                </a:rPr>
                <a:t>Such centers use 20MW-200MW </a:t>
              </a:r>
            </a:p>
            <a:p>
              <a:r>
                <a:rPr lang="en-US" sz="2400" dirty="0" smtClean="0">
                  <a:solidFill>
                    <a:prstClr val="black"/>
                  </a:solidFill>
                </a:rPr>
                <a:t>(Future) each  with 150 watts per CPU</a:t>
              </a:r>
            </a:p>
            <a:p>
              <a:r>
                <a:rPr lang="en-US" sz="2400" dirty="0" smtClean="0">
                  <a:solidFill>
                    <a:prstClr val="black"/>
                  </a:solidFill>
                </a:rPr>
                <a:t>Save money from large size, positioning with cheap power and access with Internet</a:t>
              </a:r>
              <a:endParaRPr lang="en-US" sz="2400" dirty="0">
                <a:solidFill>
                  <a:prstClr val="black"/>
                </a:solidFill>
              </a:endParaRPr>
            </a:p>
          </p:txBody>
        </p:sp>
        <p:pic>
          <p:nvPicPr>
            <p:cNvPr id="14" name="Picture 3"/>
            <p:cNvPicPr>
              <a:picLocks noChangeAspect="1" noChangeArrowheads="1"/>
            </p:cNvPicPr>
            <p:nvPr/>
          </p:nvPicPr>
          <p:blipFill>
            <a:blip r:embed="rId5" cstate="print"/>
            <a:srcRect/>
            <a:stretch>
              <a:fillRect/>
            </a:stretch>
          </p:blipFill>
          <p:spPr bwMode="auto">
            <a:xfrm>
              <a:off x="4991724" y="3943350"/>
              <a:ext cx="4152276" cy="2914650"/>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127205" y="1828800"/>
            <a:ext cx="8947355" cy="5029200"/>
            <a:chOff x="-152400" y="1657350"/>
            <a:chExt cx="8972550" cy="5200650"/>
          </a:xfrm>
        </p:grpSpPr>
        <p:pic>
          <p:nvPicPr>
            <p:cNvPr id="1026" name="Picture 2"/>
            <p:cNvPicPr>
              <a:picLocks noChangeAspect="1" noChangeArrowheads="1"/>
            </p:cNvPicPr>
            <p:nvPr/>
          </p:nvPicPr>
          <p:blipFill>
            <a:blip r:embed="rId3" cstate="print"/>
            <a:srcRect b="1094"/>
            <a:stretch>
              <a:fillRect/>
            </a:stretch>
          </p:blipFill>
          <p:spPr bwMode="auto">
            <a:xfrm>
              <a:off x="550021" y="1692649"/>
              <a:ext cx="8212979" cy="5165351"/>
            </a:xfrm>
            <a:prstGeom prst="rect">
              <a:avLst/>
            </a:prstGeom>
            <a:noFill/>
            <a:ln w="9525">
              <a:noFill/>
              <a:miter lim="800000"/>
              <a:headEnd/>
              <a:tailEnd/>
            </a:ln>
          </p:spPr>
        </p:pic>
        <p:grpSp>
          <p:nvGrpSpPr>
            <p:cNvPr id="3" name="Group 126"/>
            <p:cNvGrpSpPr/>
            <p:nvPr/>
          </p:nvGrpSpPr>
          <p:grpSpPr>
            <a:xfrm>
              <a:off x="914400" y="2038350"/>
              <a:ext cx="7391400" cy="3962400"/>
              <a:chOff x="914400" y="1981200"/>
              <a:chExt cx="7391400" cy="3962400"/>
            </a:xfrm>
          </p:grpSpPr>
          <p:cxnSp>
            <p:nvCxnSpPr>
              <p:cNvPr id="101" name="Straight Connector 100"/>
              <p:cNvCxnSpPr>
                <a:stCxn id="43" idx="3"/>
              </p:cNvCxnSpPr>
              <p:nvPr/>
            </p:nvCxnSpPr>
            <p:spPr>
              <a:xfrm>
                <a:off x="5020550" y="2795511"/>
                <a:ext cx="1065925" cy="1728864"/>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nvGrpSpPr>
              <p:cNvPr id="4" name="Group 125"/>
              <p:cNvGrpSpPr/>
              <p:nvPr/>
            </p:nvGrpSpPr>
            <p:grpSpPr>
              <a:xfrm>
                <a:off x="914400" y="1981200"/>
                <a:ext cx="7391400" cy="3962400"/>
                <a:chOff x="914400" y="1981200"/>
                <a:chExt cx="7391400" cy="3962400"/>
              </a:xfrm>
            </p:grpSpPr>
            <p:cxnSp>
              <p:nvCxnSpPr>
                <p:cNvPr id="98" name="Straight Connector 97"/>
                <p:cNvCxnSpPr/>
                <p:nvPr/>
              </p:nvCxnSpPr>
              <p:spPr>
                <a:xfrm rot="16200000" flipH="1">
                  <a:off x="5372100" y="3619500"/>
                  <a:ext cx="1066800" cy="533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a:stCxn id="63" idx="3"/>
                </p:cNvCxnSpPr>
                <p:nvPr/>
              </p:nvCxnSpPr>
              <p:spPr>
                <a:xfrm flipV="1">
                  <a:off x="994005" y="4552950"/>
                  <a:ext cx="5178195" cy="721926"/>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a:stCxn id="33" idx="3"/>
                </p:cNvCxnSpPr>
                <p:nvPr/>
              </p:nvCxnSpPr>
              <p:spPr>
                <a:xfrm flipH="1">
                  <a:off x="6172200" y="3537785"/>
                  <a:ext cx="1352550" cy="1015165"/>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10800000" flipV="1">
                  <a:off x="6172200" y="3124200"/>
                  <a:ext cx="2133600" cy="1371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16200000" flipV="1">
                  <a:off x="5867400" y="4800600"/>
                  <a:ext cx="14478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4800600" y="3581400"/>
                  <a:ext cx="1371600" cy="914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rot="5400000">
                  <a:off x="5448300" y="3619500"/>
                  <a:ext cx="1600200" cy="152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rot="5400000" flipH="1" flipV="1">
                  <a:off x="5486400" y="4572000"/>
                  <a:ext cx="762000" cy="609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flipV="1">
                  <a:off x="3200400" y="4495800"/>
                  <a:ext cx="2971800" cy="990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1524000" y="1981200"/>
                  <a:ext cx="4648200" cy="2514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914400" y="3657600"/>
                  <a:ext cx="51816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914400" y="4419600"/>
                  <a:ext cx="5257800" cy="76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a:stCxn id="47" idx="3"/>
                </p:cNvCxnSpPr>
                <p:nvPr/>
              </p:nvCxnSpPr>
              <p:spPr>
                <a:xfrm flipH="1">
                  <a:off x="6248400" y="3745741"/>
                  <a:ext cx="152400" cy="79299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grpSp>
        <p:grpSp>
          <p:nvGrpSpPr>
            <p:cNvPr id="5" name="Group 17"/>
            <p:cNvGrpSpPr/>
            <p:nvPr/>
          </p:nvGrpSpPr>
          <p:grpSpPr>
            <a:xfrm>
              <a:off x="4724400" y="5162550"/>
              <a:ext cx="1295400" cy="762001"/>
              <a:chOff x="4572000" y="5105399"/>
              <a:chExt cx="1295400" cy="762001"/>
            </a:xfrm>
          </p:grpSpPr>
          <p:pic>
            <p:nvPicPr>
              <p:cNvPr id="12" name="Picture 11" descr="cloud.png"/>
              <p:cNvPicPr>
                <a:picLocks noChangeAspect="1"/>
              </p:cNvPicPr>
              <p:nvPr/>
            </p:nvPicPr>
            <p:blipFill>
              <a:blip r:embed="rId4" cstate="print"/>
              <a:stretch>
                <a:fillRect/>
              </a:stretch>
            </p:blipFill>
            <p:spPr>
              <a:xfrm>
                <a:off x="4572000" y="5105399"/>
                <a:ext cx="1295400" cy="762001"/>
              </a:xfrm>
              <a:prstGeom prst="rect">
                <a:avLst/>
              </a:prstGeom>
            </p:spPr>
          </p:pic>
          <p:pic>
            <p:nvPicPr>
              <p:cNvPr id="8" name="Picture 7" descr="arkansas.png"/>
              <p:cNvPicPr>
                <a:picLocks noChangeAspect="1"/>
              </p:cNvPicPr>
              <p:nvPr/>
            </p:nvPicPr>
            <p:blipFill>
              <a:blip r:embed="rId5" cstate="print"/>
              <a:srcRect l="22969" t="9376" r="22478" b="6238"/>
              <a:stretch>
                <a:fillRect/>
              </a:stretch>
            </p:blipFill>
            <p:spPr>
              <a:xfrm>
                <a:off x="4686300" y="5307430"/>
                <a:ext cx="266700" cy="378995"/>
              </a:xfrm>
              <a:prstGeom prst="rect">
                <a:avLst/>
              </a:prstGeom>
            </p:spPr>
          </p:pic>
          <p:sp>
            <p:nvSpPr>
              <p:cNvPr id="13" name="TextBox 12"/>
              <p:cNvSpPr txBox="1"/>
              <p:nvPr/>
            </p:nvSpPr>
            <p:spPr>
              <a:xfrm>
                <a:off x="4924425" y="5276850"/>
                <a:ext cx="910827" cy="430887"/>
              </a:xfrm>
              <a:prstGeom prst="rect">
                <a:avLst/>
              </a:prstGeom>
              <a:noFill/>
            </p:spPr>
            <p:txBody>
              <a:bodyPr wrap="none" rtlCol="0">
                <a:spAutoFit/>
              </a:bodyPr>
              <a:lstStyle/>
              <a:p>
                <a:pPr defTabSz="457200"/>
                <a:r>
                  <a:rPr lang="en-US" sz="1100" dirty="0">
                    <a:solidFill>
                      <a:prstClr val="black"/>
                    </a:solidFill>
                  </a:rPr>
                  <a:t>University of</a:t>
                </a:r>
              </a:p>
              <a:p>
                <a:pPr defTabSz="457200"/>
                <a:r>
                  <a:rPr lang="en-US" sz="1100" dirty="0">
                    <a:solidFill>
                      <a:prstClr val="black"/>
                    </a:solidFill>
                  </a:rPr>
                  <a:t>Arkansas</a:t>
                </a:r>
              </a:p>
            </p:txBody>
          </p:sp>
        </p:grpSp>
        <p:grpSp>
          <p:nvGrpSpPr>
            <p:cNvPr id="6" name="Group 19"/>
            <p:cNvGrpSpPr/>
            <p:nvPr/>
          </p:nvGrpSpPr>
          <p:grpSpPr>
            <a:xfrm>
              <a:off x="5486400" y="4095750"/>
              <a:ext cx="1219200" cy="685800"/>
              <a:chOff x="5295901" y="3377547"/>
              <a:chExt cx="1615126" cy="908509"/>
            </a:xfrm>
          </p:grpSpPr>
          <p:pic>
            <p:nvPicPr>
              <p:cNvPr id="9" name="Picture 8" descr="cloud.png"/>
              <p:cNvPicPr>
                <a:picLocks noChangeAspect="1"/>
              </p:cNvPicPr>
              <p:nvPr/>
            </p:nvPicPr>
            <p:blipFill>
              <a:blip r:embed="rId4" cstate="print"/>
              <a:stretch>
                <a:fillRect/>
              </a:stretch>
            </p:blipFill>
            <p:spPr>
              <a:xfrm>
                <a:off x="5295901" y="3377547"/>
                <a:ext cx="1615126" cy="908509"/>
              </a:xfrm>
              <a:prstGeom prst="rect">
                <a:avLst/>
              </a:prstGeom>
            </p:spPr>
          </p:pic>
          <p:pic>
            <p:nvPicPr>
              <p:cNvPr id="10" name="Picture 9" descr="iu.png"/>
              <p:cNvPicPr>
                <a:picLocks noChangeAspect="1"/>
              </p:cNvPicPr>
              <p:nvPr/>
            </p:nvPicPr>
            <p:blipFill>
              <a:blip r:embed="rId6" cstate="print"/>
              <a:srcRect l="30000" t="23802" r="20000" b="21771"/>
              <a:stretch>
                <a:fillRect/>
              </a:stretch>
            </p:blipFill>
            <p:spPr>
              <a:xfrm>
                <a:off x="5486402" y="3663542"/>
                <a:ext cx="381000" cy="381000"/>
              </a:xfrm>
              <a:prstGeom prst="rect">
                <a:avLst/>
              </a:prstGeom>
            </p:spPr>
          </p:pic>
          <p:sp>
            <p:nvSpPr>
              <p:cNvPr id="11" name="TextBox 10"/>
              <p:cNvSpPr txBox="1"/>
              <p:nvPr/>
            </p:nvSpPr>
            <p:spPr>
              <a:xfrm>
                <a:off x="5699681" y="3541584"/>
                <a:ext cx="1110399" cy="605673"/>
              </a:xfrm>
              <a:prstGeom prst="rect">
                <a:avLst/>
              </a:prstGeom>
              <a:noFill/>
            </p:spPr>
            <p:txBody>
              <a:bodyPr wrap="square" rtlCol="0">
                <a:spAutoFit/>
              </a:bodyPr>
              <a:lstStyle/>
              <a:p>
                <a:pPr defTabSz="457200"/>
                <a:r>
                  <a:rPr lang="en-US" sz="1200" dirty="0">
                    <a:solidFill>
                      <a:prstClr val="black"/>
                    </a:solidFill>
                  </a:rPr>
                  <a:t>Indiana </a:t>
                </a:r>
              </a:p>
              <a:p>
                <a:pPr defTabSz="457200"/>
                <a:r>
                  <a:rPr lang="en-US" sz="1200" dirty="0">
                    <a:solidFill>
                      <a:prstClr val="black"/>
                    </a:solidFill>
                  </a:rPr>
                  <a:t>University</a:t>
                </a:r>
              </a:p>
            </p:txBody>
          </p:sp>
        </p:grpSp>
        <p:grpSp>
          <p:nvGrpSpPr>
            <p:cNvPr id="7" name="Group 25"/>
            <p:cNvGrpSpPr/>
            <p:nvPr/>
          </p:nvGrpSpPr>
          <p:grpSpPr>
            <a:xfrm>
              <a:off x="1" y="4095750"/>
              <a:ext cx="1676400" cy="762001"/>
              <a:chOff x="2219326" y="761999"/>
              <a:chExt cx="1676400" cy="762001"/>
            </a:xfrm>
          </p:grpSpPr>
          <p:pic>
            <p:nvPicPr>
              <p:cNvPr id="22" name="Picture 21" descr="cloud.png"/>
              <p:cNvPicPr>
                <a:picLocks noChangeAspect="1"/>
              </p:cNvPicPr>
              <p:nvPr/>
            </p:nvPicPr>
            <p:blipFill>
              <a:blip r:embed="rId4" cstate="print"/>
              <a:stretch>
                <a:fillRect/>
              </a:stretch>
            </p:blipFill>
            <p:spPr>
              <a:xfrm>
                <a:off x="2219326" y="761999"/>
                <a:ext cx="1676400" cy="762001"/>
              </a:xfrm>
              <a:prstGeom prst="rect">
                <a:avLst/>
              </a:prstGeom>
            </p:spPr>
          </p:pic>
          <p:sp>
            <p:nvSpPr>
              <p:cNvPr id="24" name="TextBox 23"/>
              <p:cNvSpPr txBox="1"/>
              <p:nvPr/>
            </p:nvSpPr>
            <p:spPr>
              <a:xfrm>
                <a:off x="2867025" y="857250"/>
                <a:ext cx="878767" cy="577081"/>
              </a:xfrm>
              <a:prstGeom prst="rect">
                <a:avLst/>
              </a:prstGeom>
              <a:noFill/>
            </p:spPr>
            <p:txBody>
              <a:bodyPr wrap="none" rtlCol="0">
                <a:spAutoFit/>
              </a:bodyPr>
              <a:lstStyle/>
              <a:p>
                <a:pPr defTabSz="457200"/>
                <a:r>
                  <a:rPr lang="en-US" sz="1050" dirty="0">
                    <a:solidFill>
                      <a:prstClr val="black"/>
                    </a:solidFill>
                  </a:rPr>
                  <a:t>University of</a:t>
                </a:r>
              </a:p>
              <a:p>
                <a:pPr defTabSz="457200"/>
                <a:r>
                  <a:rPr lang="en-US" sz="1050" dirty="0">
                    <a:solidFill>
                      <a:prstClr val="black"/>
                    </a:solidFill>
                  </a:rPr>
                  <a:t>California at</a:t>
                </a:r>
              </a:p>
              <a:p>
                <a:pPr defTabSz="457200"/>
                <a:r>
                  <a:rPr lang="en-US" sz="1050" dirty="0">
                    <a:solidFill>
                      <a:prstClr val="black"/>
                    </a:solidFill>
                  </a:rPr>
                  <a:t>Los Angeles</a:t>
                </a:r>
              </a:p>
            </p:txBody>
          </p:sp>
          <p:pic>
            <p:nvPicPr>
              <p:cNvPr id="25" name="Picture 24" descr="ucla.png"/>
              <p:cNvPicPr>
                <a:picLocks noChangeAspect="1"/>
              </p:cNvPicPr>
              <p:nvPr/>
            </p:nvPicPr>
            <p:blipFill>
              <a:blip r:embed="rId7" cstate="print"/>
              <a:srcRect l="31583" t="40630" r="16736" b="31241"/>
              <a:stretch>
                <a:fillRect/>
              </a:stretch>
            </p:blipFill>
            <p:spPr>
              <a:xfrm>
                <a:off x="2400300" y="1057275"/>
                <a:ext cx="476250" cy="238125"/>
              </a:xfrm>
              <a:prstGeom prst="rect">
                <a:avLst/>
              </a:prstGeom>
            </p:spPr>
          </p:pic>
        </p:grpSp>
        <p:grpSp>
          <p:nvGrpSpPr>
            <p:cNvPr id="14" name="Group 33"/>
            <p:cNvGrpSpPr/>
            <p:nvPr/>
          </p:nvGrpSpPr>
          <p:grpSpPr>
            <a:xfrm>
              <a:off x="6914654" y="3181350"/>
              <a:ext cx="1010146" cy="685800"/>
              <a:chOff x="2418854" y="533401"/>
              <a:chExt cx="1010146" cy="685800"/>
            </a:xfrm>
          </p:grpSpPr>
          <p:pic>
            <p:nvPicPr>
              <p:cNvPr id="31" name="Picture 30" descr="cloud.png"/>
              <p:cNvPicPr>
                <a:picLocks noChangeAspect="1"/>
              </p:cNvPicPr>
              <p:nvPr/>
            </p:nvPicPr>
            <p:blipFill>
              <a:blip r:embed="rId4" cstate="print"/>
              <a:stretch>
                <a:fillRect/>
              </a:stretch>
            </p:blipFill>
            <p:spPr>
              <a:xfrm>
                <a:off x="2438400" y="533401"/>
                <a:ext cx="990600" cy="685800"/>
              </a:xfrm>
              <a:prstGeom prst="rect">
                <a:avLst/>
              </a:prstGeom>
            </p:spPr>
          </p:pic>
          <p:sp>
            <p:nvSpPr>
              <p:cNvPr id="32" name="TextBox 31"/>
              <p:cNvSpPr txBox="1"/>
              <p:nvPr/>
            </p:nvSpPr>
            <p:spPr>
              <a:xfrm>
                <a:off x="2876550" y="676275"/>
                <a:ext cx="506870" cy="430887"/>
              </a:xfrm>
              <a:prstGeom prst="rect">
                <a:avLst/>
              </a:prstGeom>
              <a:noFill/>
            </p:spPr>
            <p:txBody>
              <a:bodyPr wrap="none" rtlCol="0">
                <a:spAutoFit/>
              </a:bodyPr>
              <a:lstStyle/>
              <a:p>
                <a:pPr defTabSz="457200"/>
                <a:r>
                  <a:rPr lang="en-US" sz="1100" dirty="0">
                    <a:solidFill>
                      <a:prstClr val="black"/>
                    </a:solidFill>
                  </a:rPr>
                  <a:t>Penn </a:t>
                </a:r>
              </a:p>
              <a:p>
                <a:pPr defTabSz="457200"/>
                <a:r>
                  <a:rPr lang="en-US" sz="1100" dirty="0">
                    <a:solidFill>
                      <a:prstClr val="black"/>
                    </a:solidFill>
                  </a:rPr>
                  <a:t>State</a:t>
                </a:r>
              </a:p>
            </p:txBody>
          </p:sp>
          <p:pic>
            <p:nvPicPr>
              <p:cNvPr id="33" name="Picture 32" descr="penn.png"/>
              <p:cNvPicPr>
                <a:picLocks noChangeAspect="1"/>
              </p:cNvPicPr>
              <p:nvPr/>
            </p:nvPicPr>
            <p:blipFill>
              <a:blip r:embed="rId8" cstate="print"/>
              <a:stretch>
                <a:fillRect/>
              </a:stretch>
            </p:blipFill>
            <p:spPr>
              <a:xfrm>
                <a:off x="2418854" y="609600"/>
                <a:ext cx="610096" cy="560471"/>
              </a:xfrm>
              <a:prstGeom prst="rect">
                <a:avLst/>
              </a:prstGeom>
            </p:spPr>
          </p:pic>
        </p:grpSp>
        <p:grpSp>
          <p:nvGrpSpPr>
            <p:cNvPr id="16" name="Group 39"/>
            <p:cNvGrpSpPr/>
            <p:nvPr/>
          </p:nvGrpSpPr>
          <p:grpSpPr>
            <a:xfrm>
              <a:off x="4019550" y="3200400"/>
              <a:ext cx="1295400" cy="770021"/>
              <a:chOff x="1295400" y="457200"/>
              <a:chExt cx="1295400" cy="770021"/>
            </a:xfrm>
          </p:grpSpPr>
          <p:pic>
            <p:nvPicPr>
              <p:cNvPr id="39" name="Picture 38" descr="cloud.png"/>
              <p:cNvPicPr>
                <a:picLocks noChangeAspect="1"/>
              </p:cNvPicPr>
              <p:nvPr/>
            </p:nvPicPr>
            <p:blipFill>
              <a:blip r:embed="rId4" cstate="print"/>
              <a:stretch>
                <a:fillRect/>
              </a:stretch>
            </p:blipFill>
            <p:spPr>
              <a:xfrm>
                <a:off x="1447800" y="533400"/>
                <a:ext cx="1143000" cy="644401"/>
              </a:xfrm>
              <a:prstGeom prst="rect">
                <a:avLst/>
              </a:prstGeom>
            </p:spPr>
          </p:pic>
          <p:pic>
            <p:nvPicPr>
              <p:cNvPr id="37" name="Picture 36" descr="iowa.png"/>
              <p:cNvPicPr>
                <a:picLocks noChangeAspect="1"/>
              </p:cNvPicPr>
              <p:nvPr/>
            </p:nvPicPr>
            <p:blipFill>
              <a:blip r:embed="rId9" cstate="print"/>
              <a:stretch>
                <a:fillRect/>
              </a:stretch>
            </p:blipFill>
            <p:spPr>
              <a:xfrm>
                <a:off x="1295400" y="457200"/>
                <a:ext cx="838200" cy="770021"/>
              </a:xfrm>
              <a:prstGeom prst="rect">
                <a:avLst/>
              </a:prstGeom>
            </p:spPr>
          </p:pic>
          <p:sp>
            <p:nvSpPr>
              <p:cNvPr id="36" name="TextBox 35"/>
              <p:cNvSpPr txBox="1"/>
              <p:nvPr/>
            </p:nvSpPr>
            <p:spPr>
              <a:xfrm>
                <a:off x="1912302" y="647700"/>
                <a:ext cx="463287" cy="270528"/>
              </a:xfrm>
              <a:prstGeom prst="rect">
                <a:avLst/>
              </a:prstGeom>
              <a:noFill/>
            </p:spPr>
            <p:txBody>
              <a:bodyPr wrap="none" rtlCol="0">
                <a:spAutoFit/>
              </a:bodyPr>
              <a:lstStyle/>
              <a:p>
                <a:pPr defTabSz="457200"/>
                <a:r>
                  <a:rPr lang="en-US" sz="1100" dirty="0" smtClean="0">
                    <a:solidFill>
                      <a:prstClr val="black"/>
                    </a:solidFill>
                  </a:rPr>
                  <a:t>Iowa</a:t>
                </a:r>
                <a:endParaRPr lang="en-US" sz="1100" dirty="0">
                  <a:solidFill>
                    <a:prstClr val="black"/>
                  </a:solidFill>
                </a:endParaRPr>
              </a:p>
            </p:txBody>
          </p:sp>
        </p:grpSp>
        <p:grpSp>
          <p:nvGrpSpPr>
            <p:cNvPr id="18" name="Group 20"/>
            <p:cNvGrpSpPr/>
            <p:nvPr/>
          </p:nvGrpSpPr>
          <p:grpSpPr>
            <a:xfrm>
              <a:off x="4953000" y="3009900"/>
              <a:ext cx="1219200" cy="609600"/>
              <a:chOff x="2514597" y="634346"/>
              <a:chExt cx="1615127" cy="807564"/>
            </a:xfrm>
          </p:grpSpPr>
          <p:pic>
            <p:nvPicPr>
              <p:cNvPr id="15" name="Picture 14" descr="cloud.png"/>
              <p:cNvPicPr>
                <a:picLocks noChangeAspect="1"/>
              </p:cNvPicPr>
              <p:nvPr/>
            </p:nvPicPr>
            <p:blipFill>
              <a:blip r:embed="rId4" cstate="print"/>
              <a:stretch>
                <a:fillRect/>
              </a:stretch>
            </p:blipFill>
            <p:spPr>
              <a:xfrm>
                <a:off x="2514597" y="634346"/>
                <a:ext cx="1615127" cy="807564"/>
              </a:xfrm>
              <a:prstGeom prst="rect">
                <a:avLst/>
              </a:prstGeom>
            </p:spPr>
          </p:pic>
          <p:sp>
            <p:nvSpPr>
              <p:cNvPr id="17" name="TextBox 16"/>
              <p:cNvSpPr txBox="1"/>
              <p:nvPr/>
            </p:nvSpPr>
            <p:spPr>
              <a:xfrm>
                <a:off x="2975384" y="787237"/>
                <a:ext cx="1154340" cy="570814"/>
              </a:xfrm>
              <a:prstGeom prst="rect">
                <a:avLst/>
              </a:prstGeom>
              <a:noFill/>
            </p:spPr>
            <p:txBody>
              <a:bodyPr wrap="square" rtlCol="0">
                <a:spAutoFit/>
              </a:bodyPr>
              <a:lstStyle/>
              <a:p>
                <a:pPr defTabSz="457200"/>
                <a:r>
                  <a:rPr lang="en-US" sz="1050" dirty="0" err="1">
                    <a:solidFill>
                      <a:prstClr val="black"/>
                    </a:solidFill>
                  </a:rPr>
                  <a:t>Univ.Illinois</a:t>
                </a:r>
                <a:r>
                  <a:rPr lang="en-US" sz="1050" dirty="0">
                    <a:solidFill>
                      <a:prstClr val="black"/>
                    </a:solidFill>
                  </a:rPr>
                  <a:t> </a:t>
                </a:r>
              </a:p>
              <a:p>
                <a:pPr defTabSz="457200"/>
                <a:r>
                  <a:rPr lang="en-US" sz="1050" dirty="0">
                    <a:solidFill>
                      <a:prstClr val="black"/>
                    </a:solidFill>
                  </a:rPr>
                  <a:t>at Chicago</a:t>
                </a:r>
              </a:p>
            </p:txBody>
          </p:sp>
          <p:pic>
            <p:nvPicPr>
              <p:cNvPr id="19" name="Picture 18" descr="chicago.png"/>
              <p:cNvPicPr>
                <a:picLocks noChangeAspect="1"/>
              </p:cNvPicPr>
              <p:nvPr/>
            </p:nvPicPr>
            <p:blipFill>
              <a:blip r:embed="rId10" cstate="print"/>
              <a:stretch>
                <a:fillRect/>
              </a:stretch>
            </p:blipFill>
            <p:spPr>
              <a:xfrm>
                <a:off x="2533649" y="814238"/>
                <a:ext cx="586619" cy="538904"/>
              </a:xfrm>
              <a:prstGeom prst="rect">
                <a:avLst/>
              </a:prstGeom>
            </p:spPr>
          </p:pic>
        </p:grpSp>
        <p:grpSp>
          <p:nvGrpSpPr>
            <p:cNvPr id="20" name="Group 43"/>
            <p:cNvGrpSpPr/>
            <p:nvPr/>
          </p:nvGrpSpPr>
          <p:grpSpPr>
            <a:xfrm>
              <a:off x="4305300" y="2419350"/>
              <a:ext cx="1357851" cy="720601"/>
              <a:chOff x="1552575" y="609600"/>
              <a:chExt cx="1357851" cy="720601"/>
            </a:xfrm>
          </p:grpSpPr>
          <p:pic>
            <p:nvPicPr>
              <p:cNvPr id="41" name="Picture 40" descr="cloud.png"/>
              <p:cNvPicPr>
                <a:picLocks noChangeAspect="1"/>
              </p:cNvPicPr>
              <p:nvPr/>
            </p:nvPicPr>
            <p:blipFill>
              <a:blip r:embed="rId4" cstate="print"/>
              <a:stretch>
                <a:fillRect/>
              </a:stretch>
            </p:blipFill>
            <p:spPr>
              <a:xfrm>
                <a:off x="1600200" y="609600"/>
                <a:ext cx="1295400" cy="720601"/>
              </a:xfrm>
              <a:prstGeom prst="rect">
                <a:avLst/>
              </a:prstGeom>
            </p:spPr>
          </p:pic>
          <p:sp>
            <p:nvSpPr>
              <p:cNvPr id="42" name="TextBox 41"/>
              <p:cNvSpPr txBox="1"/>
              <p:nvPr/>
            </p:nvSpPr>
            <p:spPr>
              <a:xfrm>
                <a:off x="2066925" y="790575"/>
                <a:ext cx="843501" cy="400110"/>
              </a:xfrm>
              <a:prstGeom prst="rect">
                <a:avLst/>
              </a:prstGeom>
              <a:noFill/>
            </p:spPr>
            <p:txBody>
              <a:bodyPr wrap="none" rtlCol="0">
                <a:spAutoFit/>
              </a:bodyPr>
              <a:lstStyle/>
              <a:p>
                <a:pPr defTabSz="457200"/>
                <a:r>
                  <a:rPr lang="en-US" sz="1000" dirty="0">
                    <a:solidFill>
                      <a:prstClr val="black"/>
                    </a:solidFill>
                  </a:rPr>
                  <a:t>University of</a:t>
                </a:r>
              </a:p>
              <a:p>
                <a:pPr defTabSz="457200"/>
                <a:r>
                  <a:rPr lang="en-US" sz="1000" dirty="0">
                    <a:solidFill>
                      <a:prstClr val="black"/>
                    </a:solidFill>
                  </a:rPr>
                  <a:t>Minnesota</a:t>
                </a:r>
              </a:p>
            </p:txBody>
          </p:sp>
          <p:pic>
            <p:nvPicPr>
              <p:cNvPr id="43" name="Picture 42" descr="minn.png"/>
              <p:cNvPicPr>
                <a:picLocks noChangeAspect="1"/>
              </p:cNvPicPr>
              <p:nvPr/>
            </p:nvPicPr>
            <p:blipFill>
              <a:blip r:embed="rId11" cstate="print"/>
              <a:stretch>
                <a:fillRect/>
              </a:stretch>
            </p:blipFill>
            <p:spPr>
              <a:xfrm>
                <a:off x="1552575" y="657225"/>
                <a:ext cx="715250" cy="657072"/>
              </a:xfrm>
              <a:prstGeom prst="rect">
                <a:avLst/>
              </a:prstGeom>
            </p:spPr>
          </p:pic>
        </p:grpSp>
        <p:grpSp>
          <p:nvGrpSpPr>
            <p:cNvPr id="21" name="Group 29"/>
            <p:cNvGrpSpPr/>
            <p:nvPr/>
          </p:nvGrpSpPr>
          <p:grpSpPr>
            <a:xfrm>
              <a:off x="5810463" y="2657475"/>
              <a:ext cx="1047537" cy="609600"/>
              <a:chOff x="1981200" y="555813"/>
              <a:chExt cx="1355635" cy="788895"/>
            </a:xfrm>
          </p:grpSpPr>
          <p:pic>
            <p:nvPicPr>
              <p:cNvPr id="27" name="Picture 26" descr="cloud.png"/>
              <p:cNvPicPr>
                <a:picLocks noChangeAspect="1"/>
              </p:cNvPicPr>
              <p:nvPr/>
            </p:nvPicPr>
            <p:blipFill>
              <a:blip r:embed="rId4" cstate="print"/>
              <a:stretch>
                <a:fillRect/>
              </a:stretch>
            </p:blipFill>
            <p:spPr>
              <a:xfrm>
                <a:off x="1981200" y="555813"/>
                <a:ext cx="1281954" cy="788895"/>
              </a:xfrm>
              <a:prstGeom prst="rect">
                <a:avLst/>
              </a:prstGeom>
            </p:spPr>
          </p:pic>
          <p:sp>
            <p:nvSpPr>
              <p:cNvPr id="28" name="TextBox 27"/>
              <p:cNvSpPr txBox="1"/>
              <p:nvPr/>
            </p:nvSpPr>
            <p:spPr>
              <a:xfrm>
                <a:off x="2442322" y="686920"/>
                <a:ext cx="894513" cy="517790"/>
              </a:xfrm>
              <a:prstGeom prst="rect">
                <a:avLst/>
              </a:prstGeom>
              <a:noFill/>
            </p:spPr>
            <p:txBody>
              <a:bodyPr wrap="none" rtlCol="0">
                <a:spAutoFit/>
              </a:bodyPr>
              <a:lstStyle/>
              <a:p>
                <a:pPr defTabSz="457200"/>
                <a:r>
                  <a:rPr lang="en-US" sz="1000" dirty="0">
                    <a:solidFill>
                      <a:prstClr val="black"/>
                    </a:solidFill>
                  </a:rPr>
                  <a:t>Michigan </a:t>
                </a:r>
              </a:p>
              <a:p>
                <a:pPr defTabSz="457200"/>
                <a:r>
                  <a:rPr lang="en-US" sz="1000" dirty="0">
                    <a:solidFill>
                      <a:prstClr val="black"/>
                    </a:solidFill>
                  </a:rPr>
                  <a:t>State</a:t>
                </a:r>
              </a:p>
            </p:txBody>
          </p:sp>
          <p:pic>
            <p:nvPicPr>
              <p:cNvPr id="29" name="Picture 28" descr="msu.png"/>
              <p:cNvPicPr>
                <a:picLocks noChangeAspect="1"/>
              </p:cNvPicPr>
              <p:nvPr/>
            </p:nvPicPr>
            <p:blipFill>
              <a:blip r:embed="rId12" cstate="print"/>
              <a:stretch>
                <a:fillRect/>
              </a:stretch>
            </p:blipFill>
            <p:spPr>
              <a:xfrm>
                <a:off x="2039470" y="679077"/>
                <a:ext cx="551491" cy="506632"/>
              </a:xfrm>
              <a:prstGeom prst="rect">
                <a:avLst/>
              </a:prstGeom>
            </p:spPr>
          </p:pic>
        </p:grpSp>
        <p:grpSp>
          <p:nvGrpSpPr>
            <p:cNvPr id="23" name="Group 47"/>
            <p:cNvGrpSpPr/>
            <p:nvPr/>
          </p:nvGrpSpPr>
          <p:grpSpPr>
            <a:xfrm>
              <a:off x="5638800" y="3395731"/>
              <a:ext cx="1143000" cy="700019"/>
              <a:chOff x="1676400" y="533400"/>
              <a:chExt cx="1143000" cy="700019"/>
            </a:xfrm>
          </p:grpSpPr>
          <p:pic>
            <p:nvPicPr>
              <p:cNvPr id="45" name="Picture 44" descr="cloud.png"/>
              <p:cNvPicPr>
                <a:picLocks noChangeAspect="1"/>
              </p:cNvPicPr>
              <p:nvPr/>
            </p:nvPicPr>
            <p:blipFill>
              <a:blip r:embed="rId4" cstate="print"/>
              <a:stretch>
                <a:fillRect/>
              </a:stretch>
            </p:blipFill>
            <p:spPr>
              <a:xfrm>
                <a:off x="1752600" y="533400"/>
                <a:ext cx="1066800" cy="644401"/>
              </a:xfrm>
              <a:prstGeom prst="rect">
                <a:avLst/>
              </a:prstGeom>
            </p:spPr>
          </p:pic>
          <p:sp>
            <p:nvSpPr>
              <p:cNvPr id="46" name="TextBox 45"/>
              <p:cNvSpPr txBox="1"/>
              <p:nvPr/>
            </p:nvSpPr>
            <p:spPr>
              <a:xfrm>
                <a:off x="2247900" y="638175"/>
                <a:ext cx="521297" cy="430887"/>
              </a:xfrm>
              <a:prstGeom prst="rect">
                <a:avLst/>
              </a:prstGeom>
              <a:noFill/>
            </p:spPr>
            <p:txBody>
              <a:bodyPr wrap="none" rtlCol="0">
                <a:spAutoFit/>
              </a:bodyPr>
              <a:lstStyle/>
              <a:p>
                <a:pPr defTabSz="457200"/>
                <a:r>
                  <a:rPr lang="en-US" sz="1100" dirty="0">
                    <a:solidFill>
                      <a:prstClr val="black"/>
                    </a:solidFill>
                  </a:rPr>
                  <a:t>Notre</a:t>
                </a:r>
              </a:p>
              <a:p>
                <a:pPr defTabSz="457200"/>
                <a:r>
                  <a:rPr lang="en-US" sz="1100" dirty="0">
                    <a:solidFill>
                      <a:prstClr val="black"/>
                    </a:solidFill>
                  </a:rPr>
                  <a:t>Dame</a:t>
                </a:r>
              </a:p>
            </p:txBody>
          </p:sp>
          <p:pic>
            <p:nvPicPr>
              <p:cNvPr id="47" name="Picture 46" descr="nd.png"/>
              <p:cNvPicPr>
                <a:picLocks noChangeAspect="1"/>
              </p:cNvPicPr>
              <p:nvPr/>
            </p:nvPicPr>
            <p:blipFill>
              <a:blip r:embed="rId13" cstate="print"/>
              <a:stretch>
                <a:fillRect/>
              </a:stretch>
            </p:blipFill>
            <p:spPr>
              <a:xfrm>
                <a:off x="1676400" y="533400"/>
                <a:ext cx="762000" cy="700019"/>
              </a:xfrm>
              <a:prstGeom prst="rect">
                <a:avLst/>
              </a:prstGeom>
            </p:spPr>
          </p:pic>
        </p:grpSp>
        <p:grpSp>
          <p:nvGrpSpPr>
            <p:cNvPr id="26" name="Group 51"/>
            <p:cNvGrpSpPr/>
            <p:nvPr/>
          </p:nvGrpSpPr>
          <p:grpSpPr>
            <a:xfrm>
              <a:off x="2362200" y="5162550"/>
              <a:ext cx="1524000" cy="720601"/>
              <a:chOff x="1828800" y="685800"/>
              <a:chExt cx="1524000" cy="720601"/>
            </a:xfrm>
          </p:grpSpPr>
          <p:pic>
            <p:nvPicPr>
              <p:cNvPr id="49" name="Picture 48" descr="cloud.png"/>
              <p:cNvPicPr>
                <a:picLocks noChangeAspect="1"/>
              </p:cNvPicPr>
              <p:nvPr/>
            </p:nvPicPr>
            <p:blipFill>
              <a:blip r:embed="rId4" cstate="print"/>
              <a:stretch>
                <a:fillRect/>
              </a:stretch>
            </p:blipFill>
            <p:spPr>
              <a:xfrm>
                <a:off x="1828800" y="685800"/>
                <a:ext cx="1524000" cy="720601"/>
              </a:xfrm>
              <a:prstGeom prst="rect">
                <a:avLst/>
              </a:prstGeom>
            </p:spPr>
          </p:pic>
          <p:sp>
            <p:nvSpPr>
              <p:cNvPr id="50" name="TextBox 49"/>
              <p:cNvSpPr txBox="1"/>
              <p:nvPr/>
            </p:nvSpPr>
            <p:spPr>
              <a:xfrm>
                <a:off x="2286000" y="841802"/>
                <a:ext cx="1045479" cy="415498"/>
              </a:xfrm>
              <a:prstGeom prst="rect">
                <a:avLst/>
              </a:prstGeom>
              <a:noFill/>
            </p:spPr>
            <p:txBody>
              <a:bodyPr wrap="none" rtlCol="0">
                <a:spAutoFit/>
              </a:bodyPr>
              <a:lstStyle/>
              <a:p>
                <a:pPr defTabSz="457200"/>
                <a:r>
                  <a:rPr lang="en-US" sz="1050" dirty="0">
                    <a:solidFill>
                      <a:prstClr val="black"/>
                    </a:solidFill>
                  </a:rPr>
                  <a:t>University of </a:t>
                </a:r>
              </a:p>
              <a:p>
                <a:pPr defTabSz="457200"/>
                <a:r>
                  <a:rPr lang="en-US" sz="1050" dirty="0">
                    <a:solidFill>
                      <a:prstClr val="black"/>
                    </a:solidFill>
                  </a:rPr>
                  <a:t>Texas at El Paso</a:t>
                </a:r>
              </a:p>
            </p:txBody>
          </p:sp>
          <p:pic>
            <p:nvPicPr>
              <p:cNvPr id="51" name="Picture 50" descr="utep.png"/>
              <p:cNvPicPr>
                <a:picLocks noChangeAspect="1"/>
              </p:cNvPicPr>
              <p:nvPr/>
            </p:nvPicPr>
            <p:blipFill>
              <a:blip r:embed="rId14" cstate="print"/>
              <a:stretch>
                <a:fillRect/>
              </a:stretch>
            </p:blipFill>
            <p:spPr>
              <a:xfrm>
                <a:off x="1857375" y="785926"/>
                <a:ext cx="619125" cy="568766"/>
              </a:xfrm>
              <a:prstGeom prst="rect">
                <a:avLst/>
              </a:prstGeom>
            </p:spPr>
          </p:pic>
        </p:grpSp>
        <p:grpSp>
          <p:nvGrpSpPr>
            <p:cNvPr id="30" name="Group 55"/>
            <p:cNvGrpSpPr/>
            <p:nvPr/>
          </p:nvGrpSpPr>
          <p:grpSpPr>
            <a:xfrm>
              <a:off x="-152400" y="3257550"/>
              <a:ext cx="1924050" cy="952347"/>
              <a:chOff x="1581150" y="838200"/>
              <a:chExt cx="1924050" cy="952347"/>
            </a:xfrm>
          </p:grpSpPr>
          <p:pic>
            <p:nvPicPr>
              <p:cNvPr id="53" name="Picture 52"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838200"/>
                <a:ext cx="1752600" cy="838200"/>
              </a:xfrm>
              <a:prstGeom prst="rect">
                <a:avLst/>
              </a:prstGeom>
            </p:spPr>
          </p:pic>
          <p:sp>
            <p:nvSpPr>
              <p:cNvPr id="54" name="TextBox 53"/>
              <p:cNvSpPr txBox="1"/>
              <p:nvPr/>
            </p:nvSpPr>
            <p:spPr>
              <a:xfrm>
                <a:off x="2293846" y="1076325"/>
                <a:ext cx="1125629" cy="430887"/>
              </a:xfrm>
              <a:prstGeom prst="rect">
                <a:avLst/>
              </a:prstGeom>
              <a:noFill/>
            </p:spPr>
            <p:txBody>
              <a:bodyPr wrap="none" rtlCol="0">
                <a:spAutoFit/>
              </a:bodyPr>
              <a:lstStyle/>
              <a:p>
                <a:pPr defTabSz="457200"/>
                <a:r>
                  <a:rPr lang="en-US" sz="1050" dirty="0">
                    <a:solidFill>
                      <a:prstClr val="black"/>
                    </a:solidFill>
                  </a:rPr>
                  <a:t>IBM </a:t>
                </a:r>
                <a:r>
                  <a:rPr lang="en-US" sz="1050" dirty="0" err="1">
                    <a:solidFill>
                      <a:prstClr val="black"/>
                    </a:solidFill>
                  </a:rPr>
                  <a:t>Almaden</a:t>
                </a:r>
                <a:endParaRPr lang="en-US" sz="1050" dirty="0">
                  <a:solidFill>
                    <a:prstClr val="black"/>
                  </a:solidFill>
                </a:endParaRPr>
              </a:p>
              <a:p>
                <a:pPr defTabSz="457200"/>
                <a:r>
                  <a:rPr lang="en-US" sz="1050" dirty="0">
                    <a:solidFill>
                      <a:prstClr val="black"/>
                    </a:solidFill>
                  </a:rPr>
                  <a:t>Research Center</a:t>
                </a:r>
              </a:p>
            </p:txBody>
          </p:sp>
          <p:pic>
            <p:nvPicPr>
              <p:cNvPr id="55" name="Picture 54" descr="ibm.png"/>
              <p:cNvPicPr>
                <a:picLocks noChangeAspect="1"/>
              </p:cNvPicPr>
              <p:nvPr/>
            </p:nvPicPr>
            <p:blipFill>
              <a:blip r:embed="rId15" cstate="print"/>
              <a:stretch>
                <a:fillRect/>
              </a:stretch>
            </p:blipFill>
            <p:spPr>
              <a:xfrm>
                <a:off x="1581150" y="876300"/>
                <a:ext cx="995196" cy="914247"/>
              </a:xfrm>
              <a:prstGeom prst="rect">
                <a:avLst/>
              </a:prstGeom>
            </p:spPr>
          </p:pic>
        </p:grpSp>
        <p:grpSp>
          <p:nvGrpSpPr>
            <p:cNvPr id="34" name="Group 59"/>
            <p:cNvGrpSpPr/>
            <p:nvPr/>
          </p:nvGrpSpPr>
          <p:grpSpPr>
            <a:xfrm>
              <a:off x="685800" y="1657350"/>
              <a:ext cx="1409700" cy="720601"/>
              <a:chOff x="1409700" y="609600"/>
              <a:chExt cx="1409700" cy="720601"/>
            </a:xfrm>
          </p:grpSpPr>
          <p:pic>
            <p:nvPicPr>
              <p:cNvPr id="57" name="Picture 56"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447800" y="609600"/>
                <a:ext cx="1371600" cy="720601"/>
              </a:xfrm>
              <a:prstGeom prst="rect">
                <a:avLst/>
              </a:prstGeom>
            </p:spPr>
          </p:pic>
          <p:sp>
            <p:nvSpPr>
              <p:cNvPr id="58" name="TextBox 57"/>
              <p:cNvSpPr txBox="1"/>
              <p:nvPr/>
            </p:nvSpPr>
            <p:spPr>
              <a:xfrm>
                <a:off x="1885950" y="790575"/>
                <a:ext cx="870751" cy="430887"/>
              </a:xfrm>
              <a:prstGeom prst="rect">
                <a:avLst/>
              </a:prstGeom>
              <a:noFill/>
            </p:spPr>
            <p:txBody>
              <a:bodyPr wrap="none" rtlCol="0">
                <a:spAutoFit/>
              </a:bodyPr>
              <a:lstStyle/>
              <a:p>
                <a:pPr defTabSz="457200"/>
                <a:r>
                  <a:rPr lang="en-US" sz="1100" dirty="0">
                    <a:solidFill>
                      <a:prstClr val="black"/>
                    </a:solidFill>
                  </a:rPr>
                  <a:t>Washington</a:t>
                </a:r>
              </a:p>
              <a:p>
                <a:pPr defTabSz="457200"/>
                <a:r>
                  <a:rPr lang="en-US" sz="1100" dirty="0">
                    <a:solidFill>
                      <a:prstClr val="black"/>
                    </a:solidFill>
                  </a:rPr>
                  <a:t>University</a:t>
                </a:r>
              </a:p>
            </p:txBody>
          </p:sp>
          <p:pic>
            <p:nvPicPr>
              <p:cNvPr id="59" name="Picture 58" descr="washington.png"/>
              <p:cNvPicPr>
                <a:picLocks noChangeAspect="1"/>
              </p:cNvPicPr>
              <p:nvPr/>
            </p:nvPicPr>
            <p:blipFill>
              <a:blip r:embed="rId16" cstate="print"/>
              <a:stretch>
                <a:fillRect/>
              </a:stretch>
            </p:blipFill>
            <p:spPr>
              <a:xfrm>
                <a:off x="1409700" y="711458"/>
                <a:ext cx="666750" cy="612517"/>
              </a:xfrm>
              <a:prstGeom prst="rect">
                <a:avLst/>
              </a:prstGeom>
            </p:spPr>
          </p:pic>
        </p:grpSp>
        <p:grpSp>
          <p:nvGrpSpPr>
            <p:cNvPr id="35" name="Group 63"/>
            <p:cNvGrpSpPr/>
            <p:nvPr/>
          </p:nvGrpSpPr>
          <p:grpSpPr>
            <a:xfrm>
              <a:off x="228600" y="4781550"/>
              <a:ext cx="1627641" cy="890154"/>
              <a:chOff x="1752600" y="516248"/>
              <a:chExt cx="1627641" cy="890154"/>
            </a:xfrm>
          </p:grpSpPr>
          <p:pic>
            <p:nvPicPr>
              <p:cNvPr id="61" name="Picture 60"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516248"/>
                <a:ext cx="1600200" cy="890154"/>
              </a:xfrm>
              <a:prstGeom prst="rect">
                <a:avLst/>
              </a:prstGeom>
            </p:spPr>
          </p:pic>
          <p:sp>
            <p:nvSpPr>
              <p:cNvPr id="62" name="TextBox 61"/>
              <p:cNvSpPr txBox="1"/>
              <p:nvPr/>
            </p:nvSpPr>
            <p:spPr>
              <a:xfrm>
                <a:off x="2381250" y="742950"/>
                <a:ext cx="998991" cy="553998"/>
              </a:xfrm>
              <a:prstGeom prst="rect">
                <a:avLst/>
              </a:prstGeom>
              <a:noFill/>
            </p:spPr>
            <p:txBody>
              <a:bodyPr wrap="none" rtlCol="0">
                <a:spAutoFit/>
              </a:bodyPr>
              <a:lstStyle/>
              <a:p>
                <a:pPr defTabSz="457200"/>
                <a:r>
                  <a:rPr lang="en-US" sz="1000" dirty="0">
                    <a:solidFill>
                      <a:prstClr val="black"/>
                    </a:solidFill>
                  </a:rPr>
                  <a:t>San Diego</a:t>
                </a:r>
              </a:p>
              <a:p>
                <a:pPr defTabSz="457200"/>
                <a:r>
                  <a:rPr lang="en-US" sz="1000" dirty="0">
                    <a:solidFill>
                      <a:prstClr val="black"/>
                    </a:solidFill>
                  </a:rPr>
                  <a:t>Supercomputer</a:t>
                </a:r>
              </a:p>
              <a:p>
                <a:pPr defTabSz="457200"/>
                <a:r>
                  <a:rPr lang="en-US" sz="1000" dirty="0">
                    <a:solidFill>
                      <a:prstClr val="black"/>
                    </a:solidFill>
                  </a:rPr>
                  <a:t>Center</a:t>
                </a:r>
              </a:p>
            </p:txBody>
          </p:sp>
          <p:pic>
            <p:nvPicPr>
              <p:cNvPr id="63" name="Picture 62" descr="sdsc.png"/>
              <p:cNvPicPr>
                <a:picLocks noChangeAspect="1"/>
              </p:cNvPicPr>
              <p:nvPr/>
            </p:nvPicPr>
            <p:blipFill>
              <a:blip r:embed="rId17" cstate="print"/>
              <a:stretch>
                <a:fillRect/>
              </a:stretch>
            </p:blipFill>
            <p:spPr>
              <a:xfrm>
                <a:off x="1771650" y="666750"/>
                <a:ext cx="746355" cy="685647"/>
              </a:xfrm>
              <a:prstGeom prst="rect">
                <a:avLst/>
              </a:prstGeom>
            </p:spPr>
          </p:pic>
        </p:grpSp>
        <p:grpSp>
          <p:nvGrpSpPr>
            <p:cNvPr id="38" name="Group 68"/>
            <p:cNvGrpSpPr/>
            <p:nvPr/>
          </p:nvGrpSpPr>
          <p:grpSpPr>
            <a:xfrm>
              <a:off x="6248400" y="5619750"/>
              <a:ext cx="1447800" cy="838047"/>
              <a:chOff x="1143000" y="533400"/>
              <a:chExt cx="1447800" cy="838047"/>
            </a:xfrm>
          </p:grpSpPr>
          <p:grpSp>
            <p:nvGrpSpPr>
              <p:cNvPr id="40" name="Group 67"/>
              <p:cNvGrpSpPr/>
              <p:nvPr/>
            </p:nvGrpSpPr>
            <p:grpSpPr>
              <a:xfrm>
                <a:off x="1143000" y="533400"/>
                <a:ext cx="1447800" cy="720601"/>
                <a:chOff x="1143000" y="533400"/>
                <a:chExt cx="1447800" cy="720601"/>
              </a:xfrm>
            </p:grpSpPr>
            <p:pic>
              <p:nvPicPr>
                <p:cNvPr id="65" name="Picture 64"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143000" y="533400"/>
                  <a:ext cx="1447800" cy="720601"/>
                </a:xfrm>
                <a:prstGeom prst="rect">
                  <a:avLst/>
                </a:prstGeom>
              </p:spPr>
            </p:pic>
            <p:sp>
              <p:nvSpPr>
                <p:cNvPr id="66" name="TextBox 65"/>
                <p:cNvSpPr txBox="1"/>
                <p:nvPr/>
              </p:nvSpPr>
              <p:spPr>
                <a:xfrm>
                  <a:off x="1752853" y="685800"/>
                  <a:ext cx="761747" cy="430887"/>
                </a:xfrm>
                <a:prstGeom prst="rect">
                  <a:avLst/>
                </a:prstGeom>
                <a:noFill/>
              </p:spPr>
              <p:txBody>
                <a:bodyPr wrap="none" rtlCol="0">
                  <a:spAutoFit/>
                </a:bodyPr>
                <a:lstStyle/>
                <a:p>
                  <a:pPr defTabSz="457200"/>
                  <a:r>
                    <a:rPr lang="en-US" sz="1100" dirty="0">
                      <a:solidFill>
                        <a:prstClr val="black"/>
                      </a:solidFill>
                    </a:rPr>
                    <a:t>University</a:t>
                  </a:r>
                </a:p>
                <a:p>
                  <a:pPr defTabSz="457200"/>
                  <a:r>
                    <a:rPr lang="en-US" sz="1100" dirty="0">
                      <a:solidFill>
                        <a:prstClr val="black"/>
                      </a:solidFill>
                    </a:rPr>
                    <a:t>of Florida</a:t>
                  </a:r>
                </a:p>
              </p:txBody>
            </p:sp>
          </p:grpSp>
          <p:pic>
            <p:nvPicPr>
              <p:cNvPr id="67" name="Picture 66" descr="florida.png"/>
              <p:cNvPicPr>
                <a:picLocks noChangeAspect="1"/>
              </p:cNvPicPr>
              <p:nvPr/>
            </p:nvPicPr>
            <p:blipFill>
              <a:blip r:embed="rId18" cstate="print"/>
              <a:stretch>
                <a:fillRect/>
              </a:stretch>
            </p:blipFill>
            <p:spPr>
              <a:xfrm>
                <a:off x="1143000" y="609600"/>
                <a:ext cx="829302" cy="761847"/>
              </a:xfrm>
              <a:prstGeom prst="rect">
                <a:avLst/>
              </a:prstGeom>
            </p:spPr>
          </p:pic>
        </p:grpSp>
        <p:grpSp>
          <p:nvGrpSpPr>
            <p:cNvPr id="44" name="Group 72"/>
            <p:cNvGrpSpPr/>
            <p:nvPr/>
          </p:nvGrpSpPr>
          <p:grpSpPr>
            <a:xfrm>
              <a:off x="7543800" y="2647950"/>
              <a:ext cx="1276350" cy="770021"/>
              <a:chOff x="1771650" y="485775"/>
              <a:chExt cx="1276350" cy="770021"/>
            </a:xfrm>
          </p:grpSpPr>
          <p:pic>
            <p:nvPicPr>
              <p:cNvPr id="70" name="Picture 69"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828800" y="533400"/>
                <a:ext cx="1219200" cy="644401"/>
              </a:xfrm>
              <a:prstGeom prst="rect">
                <a:avLst/>
              </a:prstGeom>
            </p:spPr>
          </p:pic>
          <p:sp>
            <p:nvSpPr>
              <p:cNvPr id="71" name="TextBox 70"/>
              <p:cNvSpPr txBox="1"/>
              <p:nvPr/>
            </p:nvSpPr>
            <p:spPr>
              <a:xfrm>
                <a:off x="2324100" y="609600"/>
                <a:ext cx="644728" cy="430887"/>
              </a:xfrm>
              <a:prstGeom prst="rect">
                <a:avLst/>
              </a:prstGeom>
              <a:noFill/>
            </p:spPr>
            <p:txBody>
              <a:bodyPr wrap="none" rtlCol="0">
                <a:spAutoFit/>
              </a:bodyPr>
              <a:lstStyle/>
              <a:p>
                <a:pPr defTabSz="457200"/>
                <a:r>
                  <a:rPr lang="en-US" sz="1100" dirty="0">
                    <a:solidFill>
                      <a:prstClr val="black"/>
                    </a:solidFill>
                  </a:rPr>
                  <a:t>Johns </a:t>
                </a:r>
              </a:p>
              <a:p>
                <a:pPr defTabSz="457200"/>
                <a:r>
                  <a:rPr lang="en-US" sz="1100" dirty="0">
                    <a:solidFill>
                      <a:prstClr val="black"/>
                    </a:solidFill>
                  </a:rPr>
                  <a:t>Hopkins</a:t>
                </a:r>
              </a:p>
            </p:txBody>
          </p:sp>
          <p:pic>
            <p:nvPicPr>
              <p:cNvPr id="72" name="Picture 71" descr="hopkins.png"/>
              <p:cNvPicPr>
                <a:picLocks noChangeAspect="1"/>
              </p:cNvPicPr>
              <p:nvPr/>
            </p:nvPicPr>
            <p:blipFill>
              <a:blip r:embed="rId19" cstate="print"/>
              <a:stretch>
                <a:fillRect/>
              </a:stretch>
            </p:blipFill>
            <p:spPr>
              <a:xfrm>
                <a:off x="1771650" y="485775"/>
                <a:ext cx="838200" cy="770021"/>
              </a:xfrm>
              <a:prstGeom prst="rect">
                <a:avLst/>
              </a:prstGeom>
            </p:spPr>
          </p:pic>
        </p:grpSp>
      </p:grpSp>
      <p:grpSp>
        <p:nvGrpSpPr>
          <p:cNvPr id="48" name="Group 129"/>
          <p:cNvGrpSpPr/>
          <p:nvPr/>
        </p:nvGrpSpPr>
        <p:grpSpPr>
          <a:xfrm>
            <a:off x="0" y="-19050"/>
            <a:ext cx="9144000" cy="1314450"/>
            <a:chOff x="0" y="0"/>
            <a:chExt cx="9144000" cy="1314450"/>
          </a:xfrm>
        </p:grpSpPr>
        <p:pic>
          <p:nvPicPr>
            <p:cNvPr id="1030" name="Picture 6"/>
            <p:cNvPicPr>
              <a:picLocks noChangeAspect="1" noChangeArrowheads="1"/>
            </p:cNvPicPr>
            <p:nvPr/>
          </p:nvPicPr>
          <p:blipFill>
            <a:blip r:embed="rId20" cstate="print"/>
            <a:srcRect/>
            <a:stretch>
              <a:fillRect/>
            </a:stretch>
          </p:blipFill>
          <p:spPr bwMode="auto">
            <a:xfrm>
              <a:off x="0" y="0"/>
              <a:ext cx="8210550" cy="1314450"/>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r="88399"/>
            <a:stretch>
              <a:fillRect/>
            </a:stretch>
          </p:blipFill>
          <p:spPr bwMode="auto">
            <a:xfrm>
              <a:off x="8191500" y="0"/>
              <a:ext cx="952500" cy="1314450"/>
            </a:xfrm>
            <a:prstGeom prst="rect">
              <a:avLst/>
            </a:prstGeom>
            <a:noFill/>
            <a:ln w="9525">
              <a:noFill/>
              <a:miter lim="800000"/>
              <a:headEnd/>
              <a:tailEnd/>
            </a:ln>
          </p:spPr>
        </p:pic>
      </p:grpSp>
      <p:sp>
        <p:nvSpPr>
          <p:cNvPr id="131" name="Rectangle 130"/>
          <p:cNvSpPr/>
          <p:nvPr/>
        </p:nvSpPr>
        <p:spPr>
          <a:xfrm>
            <a:off x="3657600" y="1295400"/>
            <a:ext cx="5486400" cy="584775"/>
          </a:xfrm>
          <a:prstGeom prst="rect">
            <a:avLst/>
          </a:prstGeom>
        </p:spPr>
        <p:txBody>
          <a:bodyPr wrap="square">
            <a:spAutoFit/>
          </a:bodyPr>
          <a:lstStyle/>
          <a:p>
            <a:pPr algn="r" defTabSz="457200"/>
            <a:r>
              <a:rPr lang="en-US" sz="1600" i="1" dirty="0">
                <a:solidFill>
                  <a:srgbClr val="990000"/>
                </a:solidFill>
              </a:rPr>
              <a:t>July 26-30, 2010  NCSA Summer School Workshop</a:t>
            </a:r>
          </a:p>
          <a:p>
            <a:pPr algn="r" defTabSz="457200"/>
            <a:r>
              <a:rPr lang="en-US" sz="1600" dirty="0">
                <a:solidFill>
                  <a:srgbClr val="7030A0"/>
                </a:solidFill>
              </a:rPr>
              <a:t>http://salsahpc.indiana.edu/tutorial</a:t>
            </a:r>
            <a:endParaRPr lang="en-US" sz="1600" i="1" dirty="0">
              <a:solidFill>
                <a:srgbClr val="7030A0"/>
              </a:solidFill>
            </a:endParaRPr>
          </a:p>
        </p:txBody>
      </p:sp>
      <p:sp>
        <p:nvSpPr>
          <p:cNvPr id="85" name="Rectangle 84"/>
          <p:cNvSpPr/>
          <p:nvPr/>
        </p:nvSpPr>
        <p:spPr>
          <a:xfrm>
            <a:off x="0" y="1295400"/>
            <a:ext cx="5486400" cy="584775"/>
          </a:xfrm>
          <a:prstGeom prst="rect">
            <a:avLst/>
          </a:prstGeom>
        </p:spPr>
        <p:txBody>
          <a:bodyPr wrap="square">
            <a:spAutoFit/>
          </a:bodyPr>
          <a:lstStyle/>
          <a:p>
            <a:pPr defTabSz="457200"/>
            <a:r>
              <a:rPr lang="en-US" sz="1600" i="1" dirty="0">
                <a:solidFill>
                  <a:prstClr val="black"/>
                </a:solidFill>
              </a:rPr>
              <a:t>300+ Students learning about Twister &amp; </a:t>
            </a:r>
            <a:r>
              <a:rPr lang="en-US" sz="1600" i="1" dirty="0" err="1">
                <a:solidFill>
                  <a:prstClr val="black"/>
                </a:solidFill>
              </a:rPr>
              <a:t>Hadoop</a:t>
            </a:r>
            <a:r>
              <a:rPr lang="en-US" sz="1600" i="1" dirty="0">
                <a:solidFill>
                  <a:prstClr val="black"/>
                </a:solidFill>
              </a:rPr>
              <a:t> </a:t>
            </a:r>
          </a:p>
          <a:p>
            <a:pPr defTabSz="457200"/>
            <a:r>
              <a:rPr lang="en-US" sz="1600" i="1" dirty="0" err="1">
                <a:solidFill>
                  <a:prstClr val="black"/>
                </a:solidFill>
              </a:rPr>
              <a:t>MapReduce</a:t>
            </a:r>
            <a:r>
              <a:rPr lang="en-US" sz="1600" i="1" dirty="0">
                <a:solidFill>
                  <a:prstClr val="black"/>
                </a:solidFill>
              </a:rPr>
              <a:t> technologies, supported by </a:t>
            </a:r>
            <a:r>
              <a:rPr lang="en-US" sz="1600" i="1" dirty="0" err="1">
                <a:solidFill>
                  <a:prstClr val="black"/>
                </a:solidFill>
              </a:rPr>
              <a:t>FutureGrid</a:t>
            </a:r>
            <a:r>
              <a:rPr lang="en-US" sz="1600" i="1" dirty="0">
                <a:solidFill>
                  <a:prstClr val="black"/>
                </a:solidFill>
              </a:rPr>
              <a:t>.</a:t>
            </a:r>
          </a:p>
        </p:txBody>
      </p:sp>
    </p:spTree>
    <p:extLst>
      <p:ext uri="{BB962C8B-B14F-4D97-AF65-F5344CB8AC3E}">
        <p14:creationId xmlns:p14="http://schemas.microsoft.com/office/powerpoint/2010/main" val="37930601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r>
              <a:rPr lang="en-US" smtClean="0"/>
              <a:t>FutureGrid Tutorials</a:t>
            </a:r>
            <a:endParaRPr lang="en-US" dirty="0"/>
          </a:p>
        </p:txBody>
      </p:sp>
      <p:sp>
        <p:nvSpPr>
          <p:cNvPr id="6" name="Content Placeholder 5"/>
          <p:cNvSpPr>
            <a:spLocks noGrp="1"/>
          </p:cNvSpPr>
          <p:nvPr>
            <p:ph sz="half" idx="1"/>
          </p:nvPr>
        </p:nvSpPr>
        <p:spPr>
          <a:xfrm>
            <a:off x="152400" y="1066800"/>
            <a:ext cx="4191000" cy="4525963"/>
          </a:xfrm>
          <a:ln>
            <a:solidFill>
              <a:schemeClr val="tx1"/>
            </a:solidFill>
          </a:ln>
        </p:spPr>
        <p:txBody>
          <a:bodyPr/>
          <a:lstStyle/>
          <a:p>
            <a:r>
              <a:rPr lang="en-US" sz="1600" b="1" dirty="0" smtClean="0">
                <a:solidFill>
                  <a:srgbClr val="FF0000"/>
                </a:solidFill>
              </a:rPr>
              <a:t>Tutorial topic 1: Cloud Provisioning Platforms</a:t>
            </a:r>
          </a:p>
          <a:p>
            <a:r>
              <a:rPr lang="en-US" sz="1600" dirty="0" smtClean="0"/>
              <a:t>Tutorial NM1: Using Nimbus on FutureGrid</a:t>
            </a:r>
          </a:p>
          <a:p>
            <a:r>
              <a:rPr lang="en-US" sz="1600" dirty="0" smtClean="0"/>
              <a:t>Tutorial NM2: Nimbus One-click Cluster Guide</a:t>
            </a:r>
          </a:p>
          <a:p>
            <a:r>
              <a:rPr lang="en-US" sz="1600" dirty="0" smtClean="0"/>
              <a:t>Tutorial GA6: Using the Grid Appliances to run FutureGrid Cloud Clients</a:t>
            </a:r>
          </a:p>
          <a:p>
            <a:r>
              <a:rPr lang="en-US" sz="1600" dirty="0" smtClean="0"/>
              <a:t>Tutorial EU1: Using Eucalyptus on FutureGrid</a:t>
            </a:r>
          </a:p>
          <a:p>
            <a:r>
              <a:rPr lang="en-US" sz="1600" b="1" dirty="0" smtClean="0">
                <a:solidFill>
                  <a:srgbClr val="FF0000"/>
                </a:solidFill>
              </a:rPr>
              <a:t>Tutorial topic 2: Cloud Run-time Platforms</a:t>
            </a:r>
          </a:p>
          <a:p>
            <a:r>
              <a:rPr lang="en-US" sz="1600" dirty="0" smtClean="0"/>
              <a:t>Tutorial HA1: Introduction to Hadoop using the Grid Appliance</a:t>
            </a:r>
          </a:p>
          <a:p>
            <a:r>
              <a:rPr lang="en-US" sz="1600" dirty="0" smtClean="0"/>
              <a:t>Tutorial HA2: Running Hadoop on FG using Eucalyptus (.</a:t>
            </a:r>
            <a:r>
              <a:rPr lang="en-US" sz="1600" dirty="0" err="1" smtClean="0"/>
              <a:t>ppt</a:t>
            </a:r>
            <a:r>
              <a:rPr lang="en-US" sz="1600" dirty="0" smtClean="0"/>
              <a:t>)</a:t>
            </a:r>
          </a:p>
          <a:p>
            <a:r>
              <a:rPr lang="en-US" sz="1600" dirty="0" smtClean="0"/>
              <a:t>Tutorial HA2: Running Hadoop on </a:t>
            </a:r>
            <a:r>
              <a:rPr lang="en-US" sz="1600" dirty="0" err="1" smtClean="0"/>
              <a:t>Eualyptus</a:t>
            </a:r>
            <a:endParaRPr lang="en-US" sz="1600" dirty="0" smtClean="0"/>
          </a:p>
          <a:p>
            <a:endParaRPr lang="en-US" sz="1600" dirty="0"/>
          </a:p>
        </p:txBody>
      </p:sp>
      <p:sp>
        <p:nvSpPr>
          <p:cNvPr id="7" name="Content Placeholder 6"/>
          <p:cNvSpPr>
            <a:spLocks noGrp="1"/>
          </p:cNvSpPr>
          <p:nvPr>
            <p:ph sz="half" idx="2"/>
          </p:nvPr>
        </p:nvSpPr>
        <p:spPr>
          <a:xfrm>
            <a:off x="4495800" y="914400"/>
            <a:ext cx="4419600" cy="5486400"/>
          </a:xfrm>
          <a:ln>
            <a:solidFill>
              <a:schemeClr val="tx1"/>
            </a:solidFill>
          </a:ln>
        </p:spPr>
        <p:txBody>
          <a:bodyPr/>
          <a:lstStyle/>
          <a:p>
            <a:r>
              <a:rPr lang="en-US" sz="1600" b="1" dirty="0" smtClean="0">
                <a:solidFill>
                  <a:srgbClr val="FF0000"/>
                </a:solidFill>
              </a:rPr>
              <a:t>Tutorial topic 3: Educational Virtual Appliances</a:t>
            </a:r>
          </a:p>
          <a:p>
            <a:r>
              <a:rPr lang="en-US" sz="1600" dirty="0" smtClean="0"/>
              <a:t>Tutorial GA1: Introduction to the Grid Appliance</a:t>
            </a:r>
          </a:p>
          <a:p>
            <a:r>
              <a:rPr lang="en-US" sz="1600" dirty="0" smtClean="0"/>
              <a:t>Tutorial GA2: Creating Grid Appliance Clusters</a:t>
            </a:r>
          </a:p>
          <a:p>
            <a:r>
              <a:rPr lang="en-US" sz="1600" dirty="0" smtClean="0"/>
              <a:t>Tutorial GA3: Building an educational appliance from </a:t>
            </a:r>
            <a:r>
              <a:rPr lang="en-US" sz="1600" dirty="0" err="1" smtClean="0"/>
              <a:t>Ubuntu</a:t>
            </a:r>
            <a:r>
              <a:rPr lang="en-US" sz="1600" dirty="0" smtClean="0"/>
              <a:t> 10.04</a:t>
            </a:r>
          </a:p>
          <a:p>
            <a:r>
              <a:rPr lang="en-US" sz="1600" dirty="0" smtClean="0"/>
              <a:t>Tutorial GA4: Deploying Grid Appliances using Nimbus</a:t>
            </a:r>
          </a:p>
          <a:p>
            <a:r>
              <a:rPr lang="en-US" sz="1600" dirty="0" smtClean="0"/>
              <a:t>Tutorial GA5: Deploying Grid Appliances using Eucalyptus</a:t>
            </a:r>
          </a:p>
          <a:p>
            <a:r>
              <a:rPr lang="en-US" sz="1600" dirty="0" smtClean="0"/>
              <a:t>Tutorial GA7: Customizing and registering Grid Appliance images using Eucalyptus</a:t>
            </a:r>
          </a:p>
          <a:p>
            <a:r>
              <a:rPr lang="en-US" sz="1600" dirty="0" smtClean="0"/>
              <a:t>Tutorial MP1: MPI Virtual Clusters with the Grid Appliances and MPICH2</a:t>
            </a:r>
          </a:p>
          <a:p>
            <a:r>
              <a:rPr lang="en-US" sz="1600" b="1" dirty="0" smtClean="0">
                <a:solidFill>
                  <a:srgbClr val="FF0000"/>
                </a:solidFill>
              </a:rPr>
              <a:t>Tutorial topic 4: High Performance Computing</a:t>
            </a:r>
          </a:p>
          <a:p>
            <a:r>
              <a:rPr lang="en-US" sz="1600" dirty="0" smtClean="0"/>
              <a:t>Tutorial VA1: Performance Analysis with </a:t>
            </a:r>
            <a:r>
              <a:rPr lang="en-US" sz="1600" dirty="0" err="1" smtClean="0"/>
              <a:t>Vampir</a:t>
            </a:r>
            <a:endParaRPr lang="en-US" sz="1600" dirty="0" smtClean="0"/>
          </a:p>
          <a:p>
            <a:r>
              <a:rPr lang="en-US" sz="1600" dirty="0" smtClean="0"/>
              <a:t>Tutorial VT1: Instrumentation and tracing with </a:t>
            </a:r>
            <a:r>
              <a:rPr lang="en-US" sz="1600" dirty="0" err="1" smtClean="0"/>
              <a:t>VampirTrace</a:t>
            </a:r>
            <a:endParaRPr lang="en-US" sz="1600" dirty="0" smtClean="0"/>
          </a:p>
          <a:p>
            <a:endParaRPr lang="en-US" sz="1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51</a:t>
            </a:fld>
            <a:endParaRPr lang="en-US"/>
          </a:p>
        </p:txBody>
      </p:sp>
    </p:spTree>
    <p:extLst>
      <p:ext uri="{BB962C8B-B14F-4D97-AF65-F5344CB8AC3E}">
        <p14:creationId xmlns:p14="http://schemas.microsoft.com/office/powerpoint/2010/main" val="7631421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52400"/>
            <a:ext cx="5488399" cy="762000"/>
          </a:xfrm>
        </p:spPr>
        <p:txBody>
          <a:bodyPr/>
          <a:lstStyle/>
          <a:p>
            <a:r>
              <a:rPr lang="en-US" b="1" dirty="0" smtClean="0"/>
              <a:t>Software Components</a:t>
            </a:r>
            <a:endParaRPr lang="en-US" b="1" dirty="0"/>
          </a:p>
        </p:txBody>
      </p:sp>
      <p:sp>
        <p:nvSpPr>
          <p:cNvPr id="3" name="Content Placeholder 2"/>
          <p:cNvSpPr>
            <a:spLocks noGrp="1"/>
          </p:cNvSpPr>
          <p:nvPr>
            <p:ph idx="1"/>
          </p:nvPr>
        </p:nvSpPr>
        <p:spPr>
          <a:xfrm>
            <a:off x="0" y="914400"/>
            <a:ext cx="9144000" cy="5562600"/>
          </a:xfrm>
        </p:spPr>
        <p:txBody>
          <a:bodyPr>
            <a:normAutofit fontScale="77500" lnSpcReduction="20000"/>
          </a:bodyPr>
          <a:lstStyle/>
          <a:p>
            <a:r>
              <a:rPr lang="en-US" b="1" dirty="0" smtClean="0">
                <a:solidFill>
                  <a:srgbClr val="FF0000"/>
                </a:solidFill>
              </a:rPr>
              <a:t>Important as Software is Infrastructure …</a:t>
            </a:r>
          </a:p>
          <a:p>
            <a:r>
              <a:rPr lang="en-US" dirty="0" smtClean="0">
                <a:solidFill>
                  <a:srgbClr val="FF0000"/>
                </a:solidFill>
              </a:rPr>
              <a:t>Portals</a:t>
            </a:r>
            <a:r>
              <a:rPr lang="en-US" dirty="0" smtClean="0"/>
              <a:t> including “Support” “use FutureGrid” “Outreach”</a:t>
            </a:r>
          </a:p>
          <a:p>
            <a:r>
              <a:rPr lang="en-US" dirty="0" smtClean="0">
                <a:solidFill>
                  <a:srgbClr val="FF0000"/>
                </a:solidFill>
              </a:rPr>
              <a:t>Monitoring</a:t>
            </a:r>
            <a:r>
              <a:rPr lang="en-US" dirty="0" smtClean="0"/>
              <a:t> – INCA, Power (</a:t>
            </a:r>
            <a:r>
              <a:rPr lang="en-US" dirty="0" err="1" smtClean="0"/>
              <a:t>GreenIT</a:t>
            </a:r>
            <a:r>
              <a:rPr lang="en-US" dirty="0" smtClean="0"/>
              <a:t>)</a:t>
            </a:r>
          </a:p>
          <a:p>
            <a:r>
              <a:rPr lang="en-US" b="1" dirty="0" smtClean="0">
                <a:solidFill>
                  <a:srgbClr val="FF0000"/>
                </a:solidFill>
              </a:rPr>
              <a:t>Experiment</a:t>
            </a:r>
            <a:r>
              <a:rPr lang="en-US" b="1" dirty="0" smtClean="0"/>
              <a:t> </a:t>
            </a:r>
            <a:r>
              <a:rPr lang="en-US" b="1" dirty="0" smtClean="0">
                <a:solidFill>
                  <a:srgbClr val="FF0000"/>
                </a:solidFill>
              </a:rPr>
              <a:t>Manager</a:t>
            </a:r>
            <a:r>
              <a:rPr lang="en-US" dirty="0" smtClean="0"/>
              <a:t>: specify/workflow</a:t>
            </a:r>
          </a:p>
          <a:p>
            <a:r>
              <a:rPr lang="en-US" dirty="0" smtClean="0">
                <a:solidFill>
                  <a:srgbClr val="FF0000"/>
                </a:solidFill>
              </a:rPr>
              <a:t>Image</a:t>
            </a:r>
            <a:r>
              <a:rPr lang="en-US" dirty="0" smtClean="0"/>
              <a:t> Generation and Repository</a:t>
            </a:r>
          </a:p>
          <a:p>
            <a:r>
              <a:rPr lang="en-US" dirty="0" err="1" smtClean="0">
                <a:solidFill>
                  <a:srgbClr val="FF0000"/>
                </a:solidFill>
              </a:rPr>
              <a:t>Intercloud</a:t>
            </a:r>
            <a:r>
              <a:rPr lang="en-US" dirty="0" smtClean="0"/>
              <a:t> Networking </a:t>
            </a:r>
            <a:r>
              <a:rPr lang="en-US" dirty="0" err="1" smtClean="0"/>
              <a:t>ViNE</a:t>
            </a:r>
            <a:endParaRPr lang="en-US" dirty="0" smtClean="0"/>
          </a:p>
          <a:p>
            <a:r>
              <a:rPr lang="en-US" dirty="0" smtClean="0">
                <a:solidFill>
                  <a:srgbClr val="FF0000"/>
                </a:solidFill>
              </a:rPr>
              <a:t>Virtual Clusters </a:t>
            </a:r>
            <a:r>
              <a:rPr lang="en-US" dirty="0" smtClean="0"/>
              <a:t>built with virtual networks</a:t>
            </a:r>
          </a:p>
          <a:p>
            <a:r>
              <a:rPr lang="en-US" dirty="0" smtClean="0">
                <a:solidFill>
                  <a:srgbClr val="FF0000"/>
                </a:solidFill>
              </a:rPr>
              <a:t>Performance</a:t>
            </a:r>
            <a:r>
              <a:rPr lang="en-US" dirty="0" smtClean="0"/>
              <a:t> library </a:t>
            </a:r>
          </a:p>
          <a:p>
            <a:r>
              <a:rPr lang="fr-FR" b="1" dirty="0" err="1" smtClean="0">
                <a:solidFill>
                  <a:srgbClr val="FF0000"/>
                </a:solidFill>
              </a:rPr>
              <a:t>Rain</a:t>
            </a:r>
            <a:r>
              <a:rPr lang="fr-FR" dirty="0" smtClean="0"/>
              <a:t> or </a:t>
            </a:r>
            <a:r>
              <a:rPr lang="fr-FR" b="1" dirty="0" err="1" smtClean="0"/>
              <a:t>R</a:t>
            </a:r>
            <a:r>
              <a:rPr lang="fr-FR" dirty="0" err="1" smtClean="0"/>
              <a:t>untime</a:t>
            </a:r>
            <a:r>
              <a:rPr lang="fr-FR" dirty="0" smtClean="0"/>
              <a:t> </a:t>
            </a:r>
            <a:r>
              <a:rPr lang="fr-FR" b="1" dirty="0" smtClean="0"/>
              <a:t>A</a:t>
            </a:r>
            <a:r>
              <a:rPr lang="fr-FR" dirty="0" smtClean="0"/>
              <a:t>daptable </a:t>
            </a:r>
            <a:r>
              <a:rPr lang="fr-FR" b="1" dirty="0" err="1" smtClean="0"/>
              <a:t>I</a:t>
            </a:r>
            <a:r>
              <a:rPr lang="fr-FR" dirty="0" err="1" smtClean="0"/>
              <a:t>nsertio</a:t>
            </a:r>
            <a:r>
              <a:rPr lang="fr-FR" b="1" dirty="0" err="1" smtClean="0"/>
              <a:t>N</a:t>
            </a:r>
            <a:r>
              <a:rPr lang="fr-FR" dirty="0" smtClean="0"/>
              <a:t> Service for</a:t>
            </a:r>
            <a:r>
              <a:rPr lang="en-US" dirty="0" smtClean="0"/>
              <a:t> images</a:t>
            </a:r>
          </a:p>
          <a:p>
            <a:r>
              <a:rPr lang="en-US" dirty="0" smtClean="0">
                <a:solidFill>
                  <a:srgbClr val="FF0000"/>
                </a:solidFill>
              </a:rPr>
              <a:t>Security</a:t>
            </a:r>
            <a:r>
              <a:rPr lang="en-US" dirty="0" smtClean="0"/>
              <a:t> Authentication, Authorization,</a:t>
            </a:r>
          </a:p>
          <a:p>
            <a:r>
              <a:rPr lang="en-US" dirty="0" smtClean="0"/>
              <a:t>Note Software integrated across institutions and between middleware and systems  Management (Google docs, </a:t>
            </a:r>
            <a:r>
              <a:rPr lang="en-US" dirty="0" err="1" smtClean="0"/>
              <a:t>Jira</a:t>
            </a:r>
            <a:r>
              <a:rPr lang="en-US" dirty="0" smtClean="0"/>
              <a:t>, </a:t>
            </a:r>
            <a:r>
              <a:rPr lang="en-US" dirty="0" err="1" smtClean="0"/>
              <a:t>Mediawiki</a:t>
            </a:r>
            <a:r>
              <a:rPr lang="en-US" dirty="0" smtClean="0"/>
              <a:t>)</a:t>
            </a:r>
          </a:p>
          <a:p>
            <a:r>
              <a:rPr lang="en-US" dirty="0" smtClean="0"/>
              <a:t>Note many software groups are also FG users</a:t>
            </a:r>
          </a:p>
          <a:p>
            <a:endParaRPr lang="en-US" dirty="0" smtClean="0"/>
          </a:p>
          <a:p>
            <a:endParaRPr lang="en-US" dirty="0"/>
          </a:p>
        </p:txBody>
      </p:sp>
    </p:spTree>
    <p:extLst>
      <p:ext uri="{BB962C8B-B14F-4D97-AF65-F5344CB8AC3E}">
        <p14:creationId xmlns:p14="http://schemas.microsoft.com/office/powerpoint/2010/main" val="33108537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524000"/>
            <a:ext cx="3810000" cy="2971800"/>
          </a:xfrm>
        </p:spPr>
        <p:txBody>
          <a:bodyPr/>
          <a:lstStyle/>
          <a:p>
            <a:r>
              <a:rPr lang="en-US" b="1" dirty="0" smtClean="0"/>
              <a:t>FutureGrid</a:t>
            </a:r>
            <a:br>
              <a:rPr lang="en-US" b="1" dirty="0" smtClean="0"/>
            </a:br>
            <a:r>
              <a:rPr lang="en-US" b="1" dirty="0" smtClean="0"/>
              <a:t>Layered Software Stack</a:t>
            </a:r>
            <a:br>
              <a:rPr lang="en-US" b="1" dirty="0" smtClean="0"/>
            </a:br>
            <a:endParaRPr lang="en-US" b="1"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53</a:t>
            </a:fld>
            <a:endParaRPr lang="en-US">
              <a:solidFill>
                <a:prstClr val="black">
                  <a:tint val="75000"/>
                </a:prstClr>
              </a:solidFill>
            </a:endParaRPr>
          </a:p>
        </p:txBody>
      </p:sp>
      <p:pic>
        <p:nvPicPr>
          <p:cNvPr id="1026" name="Picture 2" descr="C:\Users\Geoffrey Fox\Desktop\plan-2.png"/>
          <p:cNvPicPr>
            <a:picLocks noChangeAspect="1" noChangeArrowheads="1"/>
          </p:cNvPicPr>
          <p:nvPr/>
        </p:nvPicPr>
        <p:blipFill>
          <a:blip r:embed="rId3" cstate="print"/>
          <a:srcRect/>
          <a:stretch>
            <a:fillRect/>
          </a:stretch>
        </p:blipFill>
        <p:spPr bwMode="auto">
          <a:xfrm>
            <a:off x="0" y="0"/>
            <a:ext cx="5486400" cy="6964511"/>
          </a:xfrm>
          <a:prstGeom prst="rect">
            <a:avLst/>
          </a:prstGeom>
          <a:noFill/>
        </p:spPr>
      </p:pic>
      <p:sp>
        <p:nvSpPr>
          <p:cNvPr id="8" name="Rounded Rectangle 7"/>
          <p:cNvSpPr/>
          <p:nvPr/>
        </p:nvSpPr>
        <p:spPr>
          <a:xfrm>
            <a:off x="152400" y="3962400"/>
            <a:ext cx="3886200" cy="609600"/>
          </a:xfrm>
          <a:prstGeom prst="roundRect">
            <a:avLst/>
          </a:prstGeom>
          <a:solidFill>
            <a:srgbClr val="66FFCC"/>
          </a:solidFill>
          <a:ln>
            <a:solidFill>
              <a:srgbClr val="66FFCC"/>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prstClr val="black"/>
                </a:solidFill>
              </a:rPr>
              <a:t>User Supported Software usable in Experiments e.g. </a:t>
            </a:r>
            <a:r>
              <a:rPr lang="en-US" sz="1400" b="1" dirty="0" err="1">
                <a:solidFill>
                  <a:prstClr val="black"/>
                </a:solidFill>
              </a:rPr>
              <a:t>OpenNebula</a:t>
            </a:r>
            <a:r>
              <a:rPr lang="en-US" sz="1400" b="1" dirty="0">
                <a:solidFill>
                  <a:prstClr val="black"/>
                </a:solidFill>
              </a:rPr>
              <a:t>, </a:t>
            </a:r>
            <a:r>
              <a:rPr lang="en-US" sz="1400" b="1" dirty="0" err="1" smtClean="0">
                <a:solidFill>
                  <a:prstClr val="black"/>
                </a:solidFill>
              </a:rPr>
              <a:t>Kepler</a:t>
            </a:r>
            <a:r>
              <a:rPr lang="en-US" sz="1400" b="1" dirty="0" smtClean="0">
                <a:solidFill>
                  <a:prstClr val="black"/>
                </a:solidFill>
              </a:rPr>
              <a:t>, Other </a:t>
            </a:r>
            <a:r>
              <a:rPr lang="en-US" sz="1400" b="1" dirty="0">
                <a:solidFill>
                  <a:prstClr val="black"/>
                </a:solidFill>
              </a:rPr>
              <a:t>MPI, Bigtable </a:t>
            </a:r>
          </a:p>
        </p:txBody>
      </p:sp>
      <p:sp>
        <p:nvSpPr>
          <p:cNvPr id="7" name="TextBox 6"/>
          <p:cNvSpPr txBox="1"/>
          <p:nvPr/>
        </p:nvSpPr>
        <p:spPr>
          <a:xfrm>
            <a:off x="5562600" y="3886200"/>
            <a:ext cx="3352800" cy="2246769"/>
          </a:xfrm>
          <a:prstGeom prst="rect">
            <a:avLst/>
          </a:prstGeom>
          <a:noFill/>
          <a:ln>
            <a:solidFill>
              <a:schemeClr val="tx1"/>
            </a:solidFill>
          </a:ln>
        </p:spPr>
        <p:txBody>
          <a:bodyPr wrap="square" rtlCol="0">
            <a:spAutoFit/>
          </a:bodyPr>
          <a:lstStyle/>
          <a:p>
            <a:pPr>
              <a:buFont typeface="Arial" pitchFamily="34" charset="0"/>
              <a:buChar char="•"/>
            </a:pPr>
            <a:r>
              <a:rPr lang="en-US" sz="2000" dirty="0" smtClean="0">
                <a:solidFill>
                  <a:prstClr val="black"/>
                </a:solidFill>
              </a:rPr>
              <a:t> </a:t>
            </a:r>
            <a:r>
              <a:rPr lang="en-US" sz="2000" b="1" dirty="0" smtClean="0">
                <a:solidFill>
                  <a:prstClr val="black"/>
                </a:solidFill>
              </a:rPr>
              <a:t>Note on Authentication and Authorization</a:t>
            </a:r>
          </a:p>
          <a:p>
            <a:pPr>
              <a:buFont typeface="Arial" pitchFamily="34" charset="0"/>
              <a:buChar char="•"/>
            </a:pPr>
            <a:r>
              <a:rPr lang="en-US" sz="2000" dirty="0" smtClean="0">
                <a:solidFill>
                  <a:prstClr val="black"/>
                </a:solidFill>
              </a:rPr>
              <a:t> We have different environments and requirements from TeraGrid</a:t>
            </a:r>
          </a:p>
          <a:p>
            <a:pPr>
              <a:buFont typeface="Arial" pitchFamily="34" charset="0"/>
              <a:buChar char="•"/>
            </a:pPr>
            <a:r>
              <a:rPr lang="en-US" sz="2000" dirty="0" smtClean="0">
                <a:solidFill>
                  <a:prstClr val="black"/>
                </a:solidFill>
              </a:rPr>
              <a:t> Non trivial to integrate/align security model with TeraGrid</a:t>
            </a:r>
            <a:endParaRPr lang="en-US" sz="2000" dirty="0">
              <a:solidFill>
                <a:prstClr val="black"/>
              </a:solidFill>
            </a:endParaRPr>
          </a:p>
        </p:txBody>
      </p:sp>
    </p:spTree>
    <p:extLst>
      <p:ext uri="{BB962C8B-B14F-4D97-AF65-F5344CB8AC3E}">
        <p14:creationId xmlns:p14="http://schemas.microsoft.com/office/powerpoint/2010/main" val="127029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ssolv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4038600" cy="5791200"/>
          </a:xfrm>
        </p:spPr>
        <p:txBody>
          <a:bodyPr>
            <a:noAutofit/>
          </a:bodyPr>
          <a:lstStyle/>
          <a:p>
            <a:r>
              <a:rPr lang="en-US" sz="1600" dirty="0" smtClean="0"/>
              <a:t>Creating deployable image</a:t>
            </a:r>
          </a:p>
          <a:p>
            <a:pPr lvl="1"/>
            <a:r>
              <a:rPr lang="en-US" sz="1400" dirty="0" smtClean="0"/>
              <a:t>User chooses one base mages </a:t>
            </a:r>
          </a:p>
          <a:p>
            <a:pPr lvl="1"/>
            <a:r>
              <a:rPr lang="en-US" sz="1400" dirty="0" smtClean="0"/>
              <a:t>User decides who can access the image;  what additional software is on the image</a:t>
            </a:r>
          </a:p>
          <a:p>
            <a:pPr lvl="1"/>
            <a:r>
              <a:rPr lang="en-US" sz="1400" dirty="0" smtClean="0"/>
              <a:t>Image gets generated; updated; and verified</a:t>
            </a:r>
          </a:p>
          <a:p>
            <a:r>
              <a:rPr lang="en-US" sz="1600" dirty="0" smtClean="0"/>
              <a:t>Image gets deployed</a:t>
            </a:r>
          </a:p>
          <a:p>
            <a:r>
              <a:rPr lang="en-US" sz="1600" dirty="0" smtClean="0"/>
              <a:t>Deployed image gets continuously</a:t>
            </a:r>
          </a:p>
          <a:p>
            <a:pPr lvl="1"/>
            <a:r>
              <a:rPr lang="en-US" sz="1400" dirty="0" smtClean="0"/>
              <a:t>Updated; and verified</a:t>
            </a:r>
            <a:endParaRPr lang="en-US" sz="1600" dirty="0" smtClean="0"/>
          </a:p>
          <a:p>
            <a:r>
              <a:rPr lang="en-US" sz="1600" dirty="0" smtClean="0"/>
              <a:t>Note: Due to security requirement an image must be customized with authorization mechanism</a:t>
            </a:r>
          </a:p>
          <a:p>
            <a:pPr lvl="1"/>
            <a:r>
              <a:rPr lang="en-US" sz="1400" dirty="0" smtClean="0"/>
              <a:t>limit the number of images through the strategy of "cloning" them from a number of base images.</a:t>
            </a:r>
          </a:p>
          <a:p>
            <a:pPr lvl="1"/>
            <a:r>
              <a:rPr lang="en-US" sz="1400" dirty="0" smtClean="0"/>
              <a:t>users can build communities that encourage reuse of "their" images</a:t>
            </a:r>
          </a:p>
          <a:p>
            <a:pPr lvl="1"/>
            <a:r>
              <a:rPr lang="en-US" sz="1400" dirty="0" smtClean="0"/>
              <a:t>features of images are exposed through metadata to the community</a:t>
            </a:r>
          </a:p>
          <a:p>
            <a:pPr lvl="1"/>
            <a:r>
              <a:rPr lang="en-US" sz="1400" dirty="0" smtClean="0"/>
              <a:t>Administrators will use the same process to create the images that are vetted by them</a:t>
            </a:r>
          </a:p>
          <a:p>
            <a:pPr lvl="1"/>
            <a:r>
              <a:rPr lang="en-US" sz="1400" dirty="0" smtClean="0"/>
              <a:t>Customize images in CMS</a:t>
            </a:r>
          </a:p>
        </p:txBody>
      </p:sp>
      <p:sp>
        <p:nvSpPr>
          <p:cNvPr id="5" name="Slide Number Placeholder 4"/>
          <p:cNvSpPr>
            <a:spLocks noGrp="1"/>
          </p:cNvSpPr>
          <p:nvPr>
            <p:ph type="sldNum" sz="quarter" idx="12"/>
          </p:nvPr>
        </p:nvSpPr>
        <p:spPr/>
        <p:txBody>
          <a:bodyPr/>
          <a:lstStyle/>
          <a:p>
            <a:fld id="{742408D8-B790-1A40-8CE9-D315C970A693}" type="slidenum">
              <a:rPr lang="en-US" smtClean="0"/>
              <a:pPr/>
              <a:t>54</a:t>
            </a:fld>
            <a:endParaRPr lang="en-US"/>
          </a:p>
        </p:txBody>
      </p:sp>
      <p:sp>
        <p:nvSpPr>
          <p:cNvPr id="2" name="Title 1"/>
          <p:cNvSpPr>
            <a:spLocks noGrp="1"/>
          </p:cNvSpPr>
          <p:nvPr>
            <p:ph type="title"/>
          </p:nvPr>
        </p:nvSpPr>
        <p:spPr>
          <a:xfrm>
            <a:off x="1255888" y="0"/>
            <a:ext cx="3984915" cy="1143000"/>
          </a:xfrm>
        </p:spPr>
        <p:txBody>
          <a:bodyPr>
            <a:normAutofit/>
          </a:bodyPr>
          <a:lstStyle/>
          <a:p>
            <a:r>
              <a:rPr lang="en-US" b="1" dirty="0" smtClean="0"/>
              <a:t>Image Creation</a:t>
            </a:r>
            <a:endParaRPr lang="en-US" b="1" dirty="0"/>
          </a:p>
        </p:txBody>
      </p:sp>
      <p:sp>
        <p:nvSpPr>
          <p:cNvPr id="8" name="TextBox 7"/>
          <p:cNvSpPr txBox="1"/>
          <p:nvPr/>
        </p:nvSpPr>
        <p:spPr>
          <a:xfrm>
            <a:off x="7696200" y="0"/>
            <a:ext cx="1447800" cy="923330"/>
          </a:xfrm>
          <a:prstGeom prst="rect">
            <a:avLst/>
          </a:prstGeom>
          <a:solidFill>
            <a:schemeClr val="bg1"/>
          </a:solidFill>
        </p:spPr>
        <p:txBody>
          <a:bodyPr wrap="square" rtlCol="0">
            <a:spAutoFit/>
          </a:bodyPr>
          <a:lstStyle/>
          <a:p>
            <a:endParaRPr lang="en-US" dirty="0" smtClean="0">
              <a:solidFill>
                <a:prstClr val="black"/>
              </a:solidFill>
            </a:endParaRPr>
          </a:p>
          <a:p>
            <a:endParaRPr lang="en-US" dirty="0">
              <a:solidFill>
                <a:prstClr val="black"/>
              </a:solidFill>
            </a:endParaRPr>
          </a:p>
          <a:p>
            <a:endParaRPr lang="en-US" dirty="0">
              <a:solidFill>
                <a:prstClr val="black"/>
              </a:solidFill>
            </a:endParaRPr>
          </a:p>
        </p:txBody>
      </p:sp>
      <p:pic>
        <p:nvPicPr>
          <p:cNvPr id="4" name="Picture 3"/>
          <p:cNvPicPr>
            <a:picLocks noChangeAspect="1"/>
          </p:cNvPicPr>
          <p:nvPr/>
        </p:nvPicPr>
        <p:blipFill>
          <a:blip r:embed="rId3" cstate="print"/>
          <a:stretch>
            <a:fillRect/>
          </a:stretch>
        </p:blipFill>
        <p:spPr>
          <a:xfrm>
            <a:off x="4018757" y="0"/>
            <a:ext cx="5049043" cy="6823031"/>
          </a:xfrm>
          <a:prstGeom prst="rect">
            <a:avLst/>
          </a:prstGeom>
        </p:spPr>
      </p:pic>
    </p:spTree>
    <p:extLst>
      <p:ext uri="{BB962C8B-B14F-4D97-AF65-F5344CB8AC3E}">
        <p14:creationId xmlns:p14="http://schemas.microsoft.com/office/powerpoint/2010/main" val="8577667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1143000"/>
          </a:xfrm>
        </p:spPr>
        <p:txBody>
          <a:bodyPr>
            <a:normAutofit fontScale="90000"/>
          </a:bodyPr>
          <a:lstStyle/>
          <a:p>
            <a:pPr lvl="0"/>
            <a:r>
              <a:rPr lang="en-US" b="1" dirty="0" smtClean="0"/>
              <a:t>From Dynamic Provisioning to “RAIN”</a:t>
            </a:r>
            <a:endParaRPr lang="en-US" b="1" dirty="0"/>
          </a:p>
        </p:txBody>
      </p:sp>
      <p:sp>
        <p:nvSpPr>
          <p:cNvPr id="3" name="Content Placeholder 2"/>
          <p:cNvSpPr>
            <a:spLocks noGrp="1"/>
          </p:cNvSpPr>
          <p:nvPr>
            <p:ph idx="1"/>
          </p:nvPr>
        </p:nvSpPr>
        <p:spPr>
          <a:xfrm>
            <a:off x="0" y="1219200"/>
            <a:ext cx="9144000" cy="5486400"/>
          </a:xfrm>
        </p:spPr>
        <p:txBody>
          <a:bodyPr>
            <a:normAutofit fontScale="70000" lnSpcReduction="20000"/>
          </a:bodyPr>
          <a:lstStyle/>
          <a:p>
            <a:r>
              <a:rPr lang="en-US" dirty="0" smtClean="0"/>
              <a:t>In FG dynamic provisioning goes beyond the services offered by common scheduling tools that provide such features. </a:t>
            </a:r>
          </a:p>
          <a:p>
            <a:pPr lvl="1"/>
            <a:r>
              <a:rPr lang="en-US" dirty="0" smtClean="0"/>
              <a:t>Dynamic provisioning </a:t>
            </a:r>
            <a:r>
              <a:rPr lang="en-US" smtClean="0"/>
              <a:t>in FutureGrid means </a:t>
            </a:r>
            <a:r>
              <a:rPr lang="en-US" dirty="0" smtClean="0"/>
              <a:t>more than just providing an image</a:t>
            </a:r>
          </a:p>
          <a:p>
            <a:pPr lvl="1"/>
            <a:r>
              <a:rPr lang="en-US" dirty="0" smtClean="0"/>
              <a:t>adapts the image at runtime and provides besides </a:t>
            </a:r>
            <a:r>
              <a:rPr lang="en-US" dirty="0" err="1" smtClean="0"/>
              <a:t>IaaS</a:t>
            </a:r>
            <a:r>
              <a:rPr lang="en-US" dirty="0" smtClean="0"/>
              <a:t>, </a:t>
            </a:r>
            <a:r>
              <a:rPr lang="en-US" dirty="0" err="1" smtClean="0"/>
              <a:t>PaaS</a:t>
            </a:r>
            <a:r>
              <a:rPr lang="en-US" dirty="0" smtClean="0"/>
              <a:t>, also </a:t>
            </a:r>
            <a:r>
              <a:rPr lang="en-US" dirty="0" err="1" smtClean="0"/>
              <a:t>SaaS</a:t>
            </a:r>
            <a:endParaRPr lang="en-US" dirty="0" smtClean="0"/>
          </a:p>
          <a:p>
            <a:pPr lvl="1"/>
            <a:r>
              <a:rPr lang="en-US" dirty="0" smtClean="0"/>
              <a:t>We call this “raining” an environment</a:t>
            </a:r>
          </a:p>
          <a:p>
            <a:pPr lvl="1"/>
            <a:endParaRPr lang="en-US" dirty="0" smtClean="0"/>
          </a:p>
          <a:p>
            <a:r>
              <a:rPr lang="en-US" dirty="0" smtClean="0"/>
              <a:t>Rain = Runtime Adaptable </a:t>
            </a:r>
            <a:r>
              <a:rPr lang="en-US" dirty="0" err="1" smtClean="0"/>
              <a:t>INsertion</a:t>
            </a:r>
            <a:r>
              <a:rPr lang="en-US" dirty="0" smtClean="0"/>
              <a:t> </a:t>
            </a:r>
            <a:r>
              <a:rPr lang="en-US" dirty="0" err="1" smtClean="0"/>
              <a:t>Configurator</a:t>
            </a:r>
            <a:r>
              <a:rPr lang="en-US" dirty="0" smtClean="0"/>
              <a:t> </a:t>
            </a:r>
          </a:p>
          <a:p>
            <a:pPr lvl="1"/>
            <a:r>
              <a:rPr lang="en-US" dirty="0" smtClean="0"/>
              <a:t>Users want to ``rain'' an HPC, a Cloud environment, or a virtual network onto our resources with little effort. </a:t>
            </a:r>
          </a:p>
          <a:p>
            <a:pPr lvl="1"/>
            <a:r>
              <a:rPr lang="en-US" dirty="0" smtClean="0"/>
              <a:t>Command line tools supporting this task.</a:t>
            </a:r>
          </a:p>
          <a:p>
            <a:pPr lvl="1"/>
            <a:r>
              <a:rPr lang="en-US" dirty="0" smtClean="0"/>
              <a:t>Integrated into Portal</a:t>
            </a:r>
          </a:p>
          <a:p>
            <a:pPr lvl="1"/>
            <a:endParaRPr lang="en-US" dirty="0" smtClean="0"/>
          </a:p>
          <a:p>
            <a:r>
              <a:rPr lang="en-US" dirty="0" smtClean="0"/>
              <a:t>Example ``rain'' a </a:t>
            </a:r>
            <a:r>
              <a:rPr lang="en-US" dirty="0" err="1" smtClean="0"/>
              <a:t>Hadoop</a:t>
            </a:r>
            <a:r>
              <a:rPr lang="en-US" dirty="0" smtClean="0"/>
              <a:t> environment defined by an user on a cluster.</a:t>
            </a:r>
            <a:br>
              <a:rPr lang="en-US" dirty="0" smtClean="0"/>
            </a:br>
            <a:endParaRPr lang="en-US" dirty="0" smtClean="0"/>
          </a:p>
          <a:p>
            <a:pPr lvl="1"/>
            <a:r>
              <a:rPr lang="en-US" dirty="0" err="1" smtClean="0"/>
              <a:t>fg-hadoop</a:t>
            </a:r>
            <a:r>
              <a:rPr lang="en-US" dirty="0" smtClean="0"/>
              <a:t> -</a:t>
            </a:r>
            <a:r>
              <a:rPr lang="en-US" dirty="0" err="1" smtClean="0"/>
              <a:t>n</a:t>
            </a:r>
            <a:r>
              <a:rPr lang="en-US" dirty="0" smtClean="0"/>
              <a:t> 8 -app </a:t>
            </a:r>
            <a:r>
              <a:rPr lang="en-US" dirty="0" err="1" smtClean="0"/>
              <a:t>myHadoopApp.jar</a:t>
            </a:r>
            <a:r>
              <a:rPr lang="en-US" dirty="0" smtClean="0"/>
              <a:t> …</a:t>
            </a:r>
            <a:br>
              <a:rPr lang="en-US" dirty="0" smtClean="0"/>
            </a:br>
            <a:endParaRPr lang="en-US" dirty="0" smtClean="0"/>
          </a:p>
          <a:p>
            <a:pPr lvl="1"/>
            <a:r>
              <a:rPr lang="en-US" dirty="0" smtClean="0"/>
              <a:t>Users and administrators do not have to set up the </a:t>
            </a:r>
            <a:r>
              <a:rPr lang="en-US" dirty="0" err="1" smtClean="0"/>
              <a:t>Hadoop</a:t>
            </a:r>
            <a:r>
              <a:rPr lang="en-US" dirty="0" smtClean="0"/>
              <a:t> environment as it is being done for them</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24309FA-0F92-8B4E-9859-312044677234}" type="slidenum">
              <a:rPr lang="en-US" smtClean="0"/>
              <a:pPr/>
              <a:t>55</a:t>
            </a:fld>
            <a:endParaRPr lang="en-US"/>
          </a:p>
        </p:txBody>
      </p:sp>
    </p:spTree>
    <p:extLst>
      <p:ext uri="{BB962C8B-B14F-4D97-AF65-F5344CB8AC3E}">
        <p14:creationId xmlns:p14="http://schemas.microsoft.com/office/powerpoint/2010/main" val="11712592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Rain in </a:t>
            </a:r>
            <a:r>
              <a:rPr lang="en-US" dirty="0" err="1" smtClean="0"/>
              <a:t>FutureGrid</a:t>
            </a:r>
            <a:endParaRPr lang="en-US" dirty="0"/>
          </a:p>
        </p:txBody>
      </p:sp>
      <p:pic>
        <p:nvPicPr>
          <p:cNvPr id="5" name="Content Placeholder 4" descr="dynamic-provisoning.pdf"/>
          <p:cNvPicPr>
            <a:picLocks noGrp="1" noChangeAspect="1"/>
          </p:cNvPicPr>
          <p:nvPr>
            <p:ph idx="1"/>
          </p:nvPr>
        </p:nvPicPr>
        <p:blipFill>
          <a:blip r:embed="rId3" cstate="print"/>
          <a:srcRect l="-25179" r="-25179"/>
          <a:stretch>
            <a:fillRect/>
          </a:stretch>
        </p:blipFill>
        <p:spPr>
          <a:xfrm>
            <a:off x="-588013" y="304800"/>
            <a:ext cx="10253644" cy="6150898"/>
          </a:xfrm>
        </p:spPr>
      </p:pic>
      <p:sp>
        <p:nvSpPr>
          <p:cNvPr id="4" name="Slide Number Placeholder 3"/>
          <p:cNvSpPr>
            <a:spLocks noGrp="1"/>
          </p:cNvSpPr>
          <p:nvPr>
            <p:ph type="sldNum" sz="quarter" idx="12"/>
          </p:nvPr>
        </p:nvSpPr>
        <p:spPr/>
        <p:txBody>
          <a:bodyPr/>
          <a:lstStyle/>
          <a:p>
            <a:fld id="{924309FA-0F92-8B4E-9859-312044677234}" type="slidenum">
              <a:rPr lang="en-US" smtClean="0"/>
              <a:pPr/>
              <a:t>56</a:t>
            </a:fld>
            <a:endParaRPr lang="en-US"/>
          </a:p>
        </p:txBody>
      </p:sp>
    </p:spTree>
    <p:extLst>
      <p:ext uri="{BB962C8B-B14F-4D97-AF65-F5344CB8AC3E}">
        <p14:creationId xmlns:p14="http://schemas.microsoft.com/office/powerpoint/2010/main" val="41289802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RAIN Command</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f</a:t>
            </a:r>
            <a:r>
              <a:rPr lang="en-US" dirty="0" err="1" smtClean="0"/>
              <a:t>g</a:t>
            </a:r>
            <a:r>
              <a:rPr lang="en-US" dirty="0" smtClean="0"/>
              <a:t>-rain –</a:t>
            </a:r>
            <a:r>
              <a:rPr lang="en-US" dirty="0" err="1" smtClean="0"/>
              <a:t>h</a:t>
            </a:r>
            <a:r>
              <a:rPr lang="en-US" dirty="0" smtClean="0"/>
              <a:t> </a:t>
            </a:r>
            <a:r>
              <a:rPr lang="en-US" dirty="0" err="1" smtClean="0"/>
              <a:t>hostfile</a:t>
            </a:r>
            <a:r>
              <a:rPr lang="en-US" dirty="0" smtClean="0"/>
              <a:t> –</a:t>
            </a:r>
            <a:r>
              <a:rPr lang="en-US" dirty="0" err="1" smtClean="0"/>
              <a:t>iaas</a:t>
            </a:r>
            <a:r>
              <a:rPr lang="en-US" dirty="0" smtClean="0"/>
              <a:t> nimbus –image </a:t>
            </a:r>
            <a:r>
              <a:rPr lang="en-US" dirty="0" err="1" smtClean="0"/>
              <a:t>img</a:t>
            </a:r>
            <a:endParaRPr lang="en-US" dirty="0" smtClean="0"/>
          </a:p>
          <a:p>
            <a:r>
              <a:rPr lang="en-US" dirty="0" err="1" smtClean="0"/>
              <a:t>fg</a:t>
            </a:r>
            <a:r>
              <a:rPr lang="en-US" dirty="0" smtClean="0"/>
              <a:t>-rain –</a:t>
            </a:r>
            <a:r>
              <a:rPr lang="en-US" dirty="0" err="1" smtClean="0"/>
              <a:t>h</a:t>
            </a:r>
            <a:r>
              <a:rPr lang="en-US" dirty="0" smtClean="0"/>
              <a:t> </a:t>
            </a:r>
            <a:r>
              <a:rPr lang="en-US" dirty="0" err="1" smtClean="0"/>
              <a:t>hostfile</a:t>
            </a:r>
            <a:r>
              <a:rPr lang="en-US" dirty="0" smtClean="0"/>
              <a:t> –</a:t>
            </a:r>
            <a:r>
              <a:rPr lang="en-US" dirty="0" err="1" smtClean="0"/>
              <a:t>paas</a:t>
            </a:r>
            <a:r>
              <a:rPr lang="en-US" dirty="0" smtClean="0"/>
              <a:t> </a:t>
            </a:r>
            <a:r>
              <a:rPr lang="en-US" dirty="0" err="1" smtClean="0"/>
              <a:t>hadoop</a:t>
            </a:r>
            <a:r>
              <a:rPr lang="en-US" dirty="0" smtClean="0"/>
              <a:t> …</a:t>
            </a:r>
          </a:p>
          <a:p>
            <a:r>
              <a:rPr lang="en-US" dirty="0" err="1" smtClean="0"/>
              <a:t>fg</a:t>
            </a:r>
            <a:r>
              <a:rPr lang="en-US" dirty="0" smtClean="0"/>
              <a:t>-rain –</a:t>
            </a:r>
            <a:r>
              <a:rPr lang="en-US" dirty="0" err="1" smtClean="0"/>
              <a:t>h</a:t>
            </a:r>
            <a:r>
              <a:rPr lang="en-US" dirty="0" smtClean="0"/>
              <a:t> </a:t>
            </a:r>
            <a:r>
              <a:rPr lang="en-US" dirty="0" err="1" smtClean="0"/>
              <a:t>hostfile</a:t>
            </a:r>
            <a:r>
              <a:rPr lang="en-US" dirty="0" smtClean="0"/>
              <a:t> –</a:t>
            </a:r>
            <a:r>
              <a:rPr lang="en-US" dirty="0" err="1" smtClean="0"/>
              <a:t>paas</a:t>
            </a:r>
            <a:r>
              <a:rPr lang="en-US" dirty="0" smtClean="0"/>
              <a:t> dryad …</a:t>
            </a:r>
          </a:p>
          <a:p>
            <a:r>
              <a:rPr lang="en-US" dirty="0" err="1"/>
              <a:t>f</a:t>
            </a:r>
            <a:r>
              <a:rPr lang="en-US" dirty="0" err="1" smtClean="0"/>
              <a:t>g</a:t>
            </a:r>
            <a:r>
              <a:rPr lang="en-US" dirty="0" smtClean="0"/>
              <a:t>-rain –</a:t>
            </a:r>
            <a:r>
              <a:rPr lang="en-US" dirty="0" err="1" smtClean="0"/>
              <a:t>h</a:t>
            </a:r>
            <a:r>
              <a:rPr lang="en-US" dirty="0" smtClean="0"/>
              <a:t> </a:t>
            </a:r>
            <a:r>
              <a:rPr lang="en-US" dirty="0" err="1" smtClean="0"/>
              <a:t>hostfile</a:t>
            </a:r>
            <a:r>
              <a:rPr lang="en-US" dirty="0" smtClean="0"/>
              <a:t> –</a:t>
            </a:r>
            <a:r>
              <a:rPr lang="en-US" dirty="0" err="1"/>
              <a:t>g</a:t>
            </a:r>
            <a:r>
              <a:rPr lang="en-US" dirty="0" err="1" smtClean="0"/>
              <a:t>aas</a:t>
            </a:r>
            <a:r>
              <a:rPr lang="en-US" dirty="0" smtClean="0"/>
              <a:t> </a:t>
            </a:r>
            <a:r>
              <a:rPr lang="en-US" dirty="0" err="1" smtClean="0"/>
              <a:t>gLite</a:t>
            </a:r>
            <a:r>
              <a:rPr lang="en-US" dirty="0" smtClean="0"/>
              <a:t> …</a:t>
            </a:r>
          </a:p>
          <a:p>
            <a:pPr>
              <a:buNone/>
            </a:pPr>
            <a:endParaRPr lang="en-US" dirty="0" smtClean="0"/>
          </a:p>
          <a:p>
            <a:r>
              <a:rPr lang="en-US" dirty="0" err="1" smtClean="0"/>
              <a:t>fg</a:t>
            </a:r>
            <a:r>
              <a:rPr lang="en-US" dirty="0" smtClean="0"/>
              <a:t>-rain –</a:t>
            </a:r>
            <a:r>
              <a:rPr lang="en-US" dirty="0" err="1" smtClean="0"/>
              <a:t>h</a:t>
            </a:r>
            <a:r>
              <a:rPr lang="en-US" dirty="0" smtClean="0"/>
              <a:t> </a:t>
            </a:r>
            <a:r>
              <a:rPr lang="en-US" dirty="0" err="1" smtClean="0"/>
              <a:t>hostfile</a:t>
            </a:r>
            <a:r>
              <a:rPr lang="en-US" dirty="0" smtClean="0"/>
              <a:t> –image </a:t>
            </a:r>
            <a:r>
              <a:rPr lang="en-US" dirty="0" err="1" smtClean="0"/>
              <a:t>img</a:t>
            </a:r>
            <a:endParaRPr lang="en-US" dirty="0" smtClean="0"/>
          </a:p>
          <a:p>
            <a:endParaRPr lang="en-US" dirty="0" smtClean="0"/>
          </a:p>
          <a:p>
            <a:r>
              <a:rPr lang="en-US" dirty="0" smtClean="0"/>
              <a:t>Authorization is required to use </a:t>
            </a:r>
            <a:r>
              <a:rPr lang="en-US" dirty="0" err="1" smtClean="0"/>
              <a:t>fg</a:t>
            </a:r>
            <a:r>
              <a:rPr lang="en-US" dirty="0" smtClean="0"/>
              <a:t>-rain without virtualization.</a:t>
            </a:r>
          </a:p>
          <a:p>
            <a:endParaRPr lang="en-US" dirty="0"/>
          </a:p>
        </p:txBody>
      </p:sp>
    </p:spTree>
    <p:extLst>
      <p:ext uri="{BB962C8B-B14F-4D97-AF65-F5344CB8AC3E}">
        <p14:creationId xmlns:p14="http://schemas.microsoft.com/office/powerpoint/2010/main" val="13010937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b="1" smtClean="0"/>
              <a:t>FutureGrid Viral </a:t>
            </a:r>
            <a:r>
              <a:rPr lang="en-US" b="1" dirty="0" smtClean="0"/>
              <a:t>Growth Model</a:t>
            </a:r>
            <a:endParaRPr lang="en-US" b="1" dirty="0"/>
          </a:p>
        </p:txBody>
      </p:sp>
      <p:sp>
        <p:nvSpPr>
          <p:cNvPr id="3" name="Content Placeholder 2"/>
          <p:cNvSpPr>
            <a:spLocks noGrp="1"/>
          </p:cNvSpPr>
          <p:nvPr>
            <p:ph idx="1"/>
          </p:nvPr>
        </p:nvSpPr>
        <p:spPr>
          <a:xfrm>
            <a:off x="0" y="1143000"/>
            <a:ext cx="9067800" cy="4983163"/>
          </a:xfrm>
        </p:spPr>
        <p:txBody>
          <a:bodyPr/>
          <a:lstStyle/>
          <a:p>
            <a:r>
              <a:rPr lang="en-US" dirty="0" smtClean="0"/>
              <a:t>Users apply for a project</a:t>
            </a:r>
          </a:p>
          <a:p>
            <a:r>
              <a:rPr lang="en-US" dirty="0" smtClean="0"/>
              <a:t>Users improve/develop some software in project</a:t>
            </a:r>
          </a:p>
          <a:p>
            <a:r>
              <a:rPr lang="en-US" dirty="0" smtClean="0"/>
              <a:t>This project leads to new images which are placed </a:t>
            </a:r>
            <a:r>
              <a:rPr lang="en-US" smtClean="0"/>
              <a:t>in FutureGrid repository</a:t>
            </a:r>
            <a:endParaRPr lang="en-US" dirty="0" smtClean="0"/>
          </a:p>
          <a:p>
            <a:r>
              <a:rPr lang="en-US" dirty="0" smtClean="0"/>
              <a:t>Project report and other web pages document use of new images</a:t>
            </a:r>
          </a:p>
          <a:p>
            <a:r>
              <a:rPr lang="en-US" dirty="0" smtClean="0"/>
              <a:t>Images are used by other users</a:t>
            </a:r>
          </a:p>
          <a:p>
            <a:r>
              <a:rPr lang="en-US" dirty="0" smtClean="0"/>
              <a:t>And so on ad infinitum ………</a:t>
            </a:r>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2421236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6FCC8C1C-C7DF-4071-8522-5AB5116975BF}" type="slidenum">
              <a:rPr lang="en-US" sz="100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6</a:t>
            </a:fld>
            <a:endParaRPr lang="en-US" sz="1000" dirty="0">
              <a:solidFill>
                <a:srgbClr val="FFFFFF"/>
              </a:solidFill>
              <a:effectLst>
                <a:outerShdw blurRad="38100" dist="38100" dir="2700000" algn="tl">
                  <a:srgbClr val="000000"/>
                </a:outerShdw>
              </a:effectLst>
              <a:latin typeface="Verdana" pitchFamily="34" charset="0"/>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327210"/>
            <a:ext cx="6100997" cy="3530790"/>
          </a:xfrm>
          <a:prstGeom prst="rect">
            <a:avLst/>
          </a:prstGeom>
          <a:noFill/>
          <a:ln w="9525">
            <a:noFill/>
            <a:miter lim="800000"/>
            <a:headEnd/>
            <a:tailEnd/>
          </a:ln>
          <a:effectLst/>
        </p:spPr>
      </p:pic>
      <p:sp>
        <p:nvSpPr>
          <p:cNvPr id="64515" name="Content Placeholder 2"/>
          <p:cNvSpPr>
            <a:spLocks noGrp="1"/>
          </p:cNvSpPr>
          <p:nvPr>
            <p:ph idx="1"/>
          </p:nvPr>
        </p:nvSpPr>
        <p:spPr>
          <a:xfrm>
            <a:off x="0" y="896910"/>
            <a:ext cx="8991600" cy="2590800"/>
          </a:xfrm>
        </p:spPr>
        <p:txBody>
          <a:bodyPr>
            <a:normAutofit lnSpcReduction="10000"/>
          </a:bodyPr>
          <a:lstStyle/>
          <a:p>
            <a:r>
              <a:rPr lang="en-US" sz="2400" dirty="0" smtClean="0"/>
              <a:t> Builds giant data centers with 100,000’s of computers;</a:t>
            </a:r>
            <a:br>
              <a:rPr lang="en-US" sz="2400" dirty="0" smtClean="0"/>
            </a:br>
            <a:r>
              <a:rPr lang="en-US" sz="2400" dirty="0" smtClean="0"/>
              <a:t> ~ 200-1000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
        <p:nvSpPr>
          <p:cNvPr id="8" name="Title 1"/>
          <p:cNvSpPr>
            <a:spLocks noGrp="1"/>
          </p:cNvSpPr>
          <p:nvPr>
            <p:ph type="title"/>
          </p:nvPr>
        </p:nvSpPr>
        <p:spPr>
          <a:xfrm>
            <a:off x="1394085" y="120650"/>
            <a:ext cx="5636302" cy="641351"/>
          </a:xfrm>
        </p:spPr>
        <p:txBody>
          <a:bodyPr>
            <a:normAutofit fontScale="90000"/>
          </a:bodyPr>
          <a:lstStyle/>
          <a:p>
            <a:r>
              <a:rPr lang="en-US" sz="3200" b="1" dirty="0" smtClean="0"/>
              <a:t>Data Centers, Clouds </a:t>
            </a:r>
            <a:br>
              <a:rPr lang="en-US" sz="3200" b="1" dirty="0" smtClean="0"/>
            </a:br>
            <a:r>
              <a:rPr lang="en-US" sz="3200" b="1" dirty="0" smtClean="0"/>
              <a:t>&amp; Economies of Scale II</a:t>
            </a:r>
            <a:endParaRPr lang="en-US"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143000" y="0"/>
            <a:ext cx="6629400" cy="731838"/>
          </a:xfrm>
          <a:prstGeom prst="rect">
            <a:avLst/>
          </a:prstGeom>
        </p:spPr>
        <p:txBody>
          <a:bodyPr/>
          <a:lstStyle/>
          <a:p>
            <a:pPr algn="ctr">
              <a:spcBef>
                <a:spcPct val="0"/>
              </a:spcBef>
              <a:defRPr/>
            </a:pPr>
            <a:r>
              <a:rPr lang="en-US" sz="4400" dirty="0" smtClean="0">
                <a:solidFill>
                  <a:prstClr val="black"/>
                </a:solidFill>
              </a:rPr>
              <a:t>Amazon offers a lot!</a:t>
            </a:r>
            <a:endParaRPr lang="en-US" sz="4400" dirty="0">
              <a:solidFill>
                <a:prstClr val="black"/>
              </a:solidFill>
            </a:endParaRPr>
          </a:p>
        </p:txBody>
      </p:sp>
      <p:pic>
        <p:nvPicPr>
          <p:cNvPr id="37894" name="Picture 6"/>
          <p:cNvPicPr>
            <a:picLocks noChangeAspect="1" noChangeArrowheads="1"/>
          </p:cNvPicPr>
          <p:nvPr/>
        </p:nvPicPr>
        <p:blipFill>
          <a:blip r:embed="rId3" cstate="print"/>
          <a:srcRect t="22095" r="4895" b="27619"/>
          <a:stretch>
            <a:fillRect/>
          </a:stretch>
        </p:blipFill>
        <p:spPr bwMode="auto">
          <a:xfrm>
            <a:off x="0" y="1151740"/>
            <a:ext cx="9144000" cy="5071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X as a Service</a:t>
            </a:r>
            <a:endParaRPr lang="en-US" b="1" dirty="0"/>
          </a:p>
        </p:txBody>
      </p:sp>
      <p:sp>
        <p:nvSpPr>
          <p:cNvPr id="3" name="Content Placeholder 2"/>
          <p:cNvSpPr>
            <a:spLocks noGrp="1"/>
          </p:cNvSpPr>
          <p:nvPr>
            <p:ph idx="1"/>
          </p:nvPr>
        </p:nvSpPr>
        <p:spPr>
          <a:xfrm>
            <a:off x="228600" y="990600"/>
            <a:ext cx="8915400" cy="3429000"/>
          </a:xfrm>
        </p:spPr>
        <p:txBody>
          <a:bodyPr>
            <a:normAutofit fontScale="92500" lnSpcReduction="10000"/>
          </a:bodyPr>
          <a:lstStyle/>
          <a:p>
            <a:r>
              <a:rPr lang="en-US" sz="2400" dirty="0" err="1"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r>
              <a:rPr lang="en-US" sz="2400" dirty="0" smtClean="0"/>
              <a:t> imply software capabilities </a:t>
            </a:r>
            <a:br>
              <a:rPr lang="en-US" sz="2400" dirty="0" smtClean="0"/>
            </a:br>
            <a:r>
              <a:rPr lang="en-US" sz="2400" dirty="0" smtClean="0"/>
              <a:t>(programs) have a service (messaging) interface</a:t>
            </a:r>
          </a:p>
          <a:p>
            <a:pPr lvl="1"/>
            <a:r>
              <a:rPr lang="en-US" sz="2000" dirty="0" smtClean="0"/>
              <a:t>Applying systematically reduces system complexity to being linear in number of components</a:t>
            </a:r>
          </a:p>
          <a:p>
            <a:pPr lvl="1"/>
            <a:r>
              <a:rPr lang="en-US" sz="2000" dirty="0" smtClean="0"/>
              <a:t>Access via messaging rather than by installing in /</a:t>
            </a:r>
            <a:r>
              <a:rPr lang="en-US" sz="2000" dirty="0" err="1" smtClean="0"/>
              <a:t>usr</a:t>
            </a:r>
            <a:r>
              <a:rPr lang="en-US" sz="2000" dirty="0" smtClean="0"/>
              <a:t>/bin</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interface</a:t>
            </a:r>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endParaRPr lang="en-US" sz="2400" dirty="0"/>
          </a:p>
        </p:txBody>
      </p:sp>
      <p:grpSp>
        <p:nvGrpSpPr>
          <p:cNvPr id="4" name="Group 29"/>
          <p:cNvGrpSpPr/>
          <p:nvPr/>
        </p:nvGrpSpPr>
        <p:grpSpPr>
          <a:xfrm>
            <a:off x="76200" y="4257675"/>
            <a:ext cx="8772525" cy="2524125"/>
            <a:chOff x="76200" y="4257675"/>
            <a:chExt cx="8772525" cy="2524125"/>
          </a:xfrm>
        </p:grpSpPr>
        <p:pic>
          <p:nvPicPr>
            <p:cNvPr id="44033" name="Picture 1"/>
            <p:cNvPicPr>
              <a:picLocks noChangeAspect="1" noChangeArrowheads="1"/>
            </p:cNvPicPr>
            <p:nvPr/>
          </p:nvPicPr>
          <p:blipFill>
            <a:blip r:embed="rId3" cstate="print"/>
            <a:srcRect/>
            <a:stretch>
              <a:fillRect/>
            </a:stretch>
          </p:blipFill>
          <p:spPr bwMode="auto">
            <a:xfrm>
              <a:off x="3810000" y="4953000"/>
              <a:ext cx="1228725" cy="828675"/>
            </a:xfrm>
            <a:prstGeom prst="rect">
              <a:avLst/>
            </a:prstGeom>
            <a:noFill/>
            <a:ln w="9525">
              <a:noFill/>
              <a:miter lim="800000"/>
              <a:headEnd/>
              <a:tailEnd/>
            </a:ln>
          </p:spPr>
        </p:pic>
        <p:pic>
          <p:nvPicPr>
            <p:cNvPr id="44036" name="Picture 4" descr="C:\Program Files (x86)\Microsoft Office\MEDIA\CAGCAT10\j0292020.wmf"/>
            <p:cNvPicPr>
              <a:picLocks noChangeAspect="1" noChangeArrowheads="1"/>
            </p:cNvPicPr>
            <p:nvPr/>
          </p:nvPicPr>
          <p:blipFill>
            <a:blip r:embed="rId4" cstate="print"/>
            <a:srcRect/>
            <a:stretch>
              <a:fillRect/>
            </a:stretch>
          </p:blipFill>
          <p:spPr bwMode="auto">
            <a:xfrm>
              <a:off x="1295400" y="5867400"/>
              <a:ext cx="838200" cy="795552"/>
            </a:xfrm>
            <a:prstGeom prst="rect">
              <a:avLst/>
            </a:prstGeom>
            <a:noFill/>
          </p:spPr>
        </p:pic>
        <p:grpSp>
          <p:nvGrpSpPr>
            <p:cNvPr id="5" name="Group 19"/>
            <p:cNvGrpSpPr/>
            <p:nvPr/>
          </p:nvGrpSpPr>
          <p:grpSpPr>
            <a:xfrm>
              <a:off x="6324600" y="4257675"/>
              <a:ext cx="2524125" cy="2524125"/>
              <a:chOff x="6324600" y="4191000"/>
              <a:chExt cx="2524125" cy="2524125"/>
            </a:xfrm>
          </p:grpSpPr>
          <p:pic>
            <p:nvPicPr>
              <p:cNvPr id="44034" name="Picture 2"/>
              <p:cNvPicPr>
                <a:picLocks noChangeAspect="1" noChangeArrowheads="1"/>
              </p:cNvPicPr>
              <p:nvPr/>
            </p:nvPicPr>
            <p:blipFill>
              <a:blip r:embed="rId5" cstate="print"/>
              <a:srcRect/>
              <a:stretch>
                <a:fillRect/>
              </a:stretch>
            </p:blipFill>
            <p:spPr bwMode="auto">
              <a:xfrm>
                <a:off x="6324600" y="4191000"/>
                <a:ext cx="2524125" cy="2524125"/>
              </a:xfrm>
              <a:prstGeom prst="rect">
                <a:avLst/>
              </a:prstGeom>
              <a:noFill/>
              <a:ln w="9525">
                <a:noFill/>
                <a:miter lim="800000"/>
                <a:headEnd/>
                <a:tailEnd/>
              </a:ln>
            </p:spPr>
          </p:pic>
          <p:pic>
            <p:nvPicPr>
              <p:cNvPr id="44035" name="Picture 3"/>
              <p:cNvPicPr>
                <a:picLocks noChangeAspect="1" noChangeArrowheads="1"/>
              </p:cNvPicPr>
              <p:nvPr/>
            </p:nvPicPr>
            <p:blipFill>
              <a:blip r:embed="rId6" cstate="print"/>
              <a:srcRect/>
              <a:stretch>
                <a:fillRect/>
              </a:stretch>
            </p:blipFill>
            <p:spPr bwMode="auto">
              <a:xfrm>
                <a:off x="7172325" y="4352925"/>
                <a:ext cx="457200" cy="339634"/>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6762017" y="5572125"/>
                <a:ext cx="410308" cy="304800"/>
              </a:xfrm>
              <a:prstGeom prst="rect">
                <a:avLst/>
              </a:prstGeom>
              <a:noFill/>
              <a:ln w="9525">
                <a:noFill/>
                <a:miter lim="800000"/>
                <a:headEnd/>
                <a:tailEnd/>
              </a:ln>
            </p:spPr>
          </p:pic>
          <p:pic>
            <p:nvPicPr>
              <p:cNvPr id="44040" name="Picture 8"/>
              <p:cNvPicPr>
                <a:picLocks noChangeAspect="1" noChangeArrowheads="1"/>
              </p:cNvPicPr>
              <p:nvPr/>
            </p:nvPicPr>
            <p:blipFill>
              <a:blip r:embed="rId8" cstate="print"/>
              <a:srcRect/>
              <a:stretch>
                <a:fillRect/>
              </a:stretch>
            </p:blipFill>
            <p:spPr bwMode="auto">
              <a:xfrm>
                <a:off x="8086725" y="5038725"/>
                <a:ext cx="381000" cy="381000"/>
              </a:xfrm>
              <a:prstGeom prst="rect">
                <a:avLst/>
              </a:prstGeom>
              <a:noFill/>
              <a:ln w="9525">
                <a:noFill/>
                <a:miter lim="800000"/>
                <a:headEnd/>
                <a:tailEnd/>
              </a:ln>
            </p:spPr>
          </p:pic>
          <p:pic>
            <p:nvPicPr>
              <p:cNvPr id="44041" name="Picture 9"/>
              <p:cNvPicPr>
                <a:picLocks noChangeAspect="1" noChangeArrowheads="1"/>
              </p:cNvPicPr>
              <p:nvPr/>
            </p:nvPicPr>
            <p:blipFill>
              <a:blip r:embed="rId9" cstate="print"/>
              <a:srcRect/>
              <a:stretch>
                <a:fillRect/>
              </a:stretch>
            </p:blipFill>
            <p:spPr bwMode="auto">
              <a:xfrm>
                <a:off x="7248525" y="5953125"/>
                <a:ext cx="818766" cy="547688"/>
              </a:xfrm>
              <a:prstGeom prst="rect">
                <a:avLst/>
              </a:prstGeom>
              <a:noFill/>
              <a:ln w="9525">
                <a:noFill/>
                <a:miter lim="800000"/>
                <a:headEnd/>
                <a:tailEnd/>
              </a:ln>
            </p:spPr>
          </p:pic>
          <p:pic>
            <p:nvPicPr>
              <p:cNvPr id="44042" name="Picture 10"/>
              <p:cNvPicPr>
                <a:picLocks noChangeAspect="1" noChangeArrowheads="1"/>
              </p:cNvPicPr>
              <p:nvPr/>
            </p:nvPicPr>
            <p:blipFill>
              <a:blip r:embed="rId10" cstate="print"/>
              <a:srcRect/>
              <a:stretch>
                <a:fillRect/>
              </a:stretch>
            </p:blipFill>
            <p:spPr bwMode="auto">
              <a:xfrm>
                <a:off x="7019925" y="5191125"/>
                <a:ext cx="342900" cy="342900"/>
              </a:xfrm>
              <a:prstGeom prst="rect">
                <a:avLst/>
              </a:prstGeom>
              <a:noFill/>
              <a:ln w="9525">
                <a:noFill/>
                <a:miter lim="800000"/>
                <a:headEnd/>
                <a:tailEnd/>
              </a:ln>
            </p:spPr>
          </p:pic>
          <p:pic>
            <p:nvPicPr>
              <p:cNvPr id="44043" name="Picture 11"/>
              <p:cNvPicPr>
                <a:picLocks noChangeAspect="1" noChangeArrowheads="1"/>
              </p:cNvPicPr>
              <p:nvPr/>
            </p:nvPicPr>
            <p:blipFill>
              <a:blip r:embed="rId11" cstate="print"/>
              <a:srcRect/>
              <a:stretch>
                <a:fillRect/>
              </a:stretch>
            </p:blipFill>
            <p:spPr bwMode="auto">
              <a:xfrm>
                <a:off x="8086725" y="5572125"/>
                <a:ext cx="206181" cy="238125"/>
              </a:xfrm>
              <a:prstGeom prst="rect">
                <a:avLst/>
              </a:prstGeom>
              <a:noFill/>
              <a:ln w="9525">
                <a:noFill/>
                <a:miter lim="800000"/>
                <a:headEnd/>
                <a:tailEnd/>
              </a:ln>
            </p:spPr>
          </p:pic>
          <p:pic>
            <p:nvPicPr>
              <p:cNvPr id="19" name="Picture 11"/>
              <p:cNvPicPr>
                <a:picLocks noChangeAspect="1" noChangeArrowheads="1"/>
              </p:cNvPicPr>
              <p:nvPr/>
            </p:nvPicPr>
            <p:blipFill>
              <a:blip r:embed="rId12" cstate="print"/>
              <a:srcRect/>
              <a:stretch>
                <a:fillRect/>
              </a:stretch>
            </p:blipFill>
            <p:spPr bwMode="auto">
              <a:xfrm>
                <a:off x="8467725" y="5724525"/>
                <a:ext cx="183066" cy="211429"/>
              </a:xfrm>
              <a:prstGeom prst="rect">
                <a:avLst/>
              </a:prstGeom>
              <a:noFill/>
              <a:ln w="9525">
                <a:noFill/>
                <a:miter lim="800000"/>
                <a:headEnd/>
                <a:tailEnd/>
              </a:ln>
            </p:spPr>
          </p:pic>
        </p:grpSp>
        <p:grpSp>
          <p:nvGrpSpPr>
            <p:cNvPr id="6" name="Group 20"/>
            <p:cNvGrpSpPr/>
            <p:nvPr/>
          </p:nvGrpSpPr>
          <p:grpSpPr>
            <a:xfrm>
              <a:off x="1676400" y="4267200"/>
              <a:ext cx="1076325" cy="1076325"/>
              <a:chOff x="6324600" y="4191000"/>
              <a:chExt cx="2524125" cy="2524125"/>
            </a:xfrm>
          </p:grpSpPr>
          <p:pic>
            <p:nvPicPr>
              <p:cNvPr id="22" name="Picture 2"/>
              <p:cNvPicPr>
                <a:picLocks noChangeAspect="1" noChangeArrowheads="1"/>
              </p:cNvPicPr>
              <p:nvPr/>
            </p:nvPicPr>
            <p:blipFill>
              <a:blip r:embed="rId13" cstate="print"/>
              <a:srcRect/>
              <a:stretch>
                <a:fillRect/>
              </a:stretch>
            </p:blipFill>
            <p:spPr bwMode="auto">
              <a:xfrm>
                <a:off x="6324600" y="4191000"/>
                <a:ext cx="2524125" cy="2524125"/>
              </a:xfrm>
              <a:prstGeom prst="rect">
                <a:avLst/>
              </a:prstGeom>
              <a:noFill/>
              <a:ln w="9525">
                <a:noFill/>
                <a:miter lim="800000"/>
                <a:headEnd/>
                <a:tailEnd/>
              </a:ln>
            </p:spPr>
          </p:pic>
          <p:pic>
            <p:nvPicPr>
              <p:cNvPr id="23" name="Picture 3"/>
              <p:cNvPicPr>
                <a:picLocks noChangeAspect="1" noChangeArrowheads="1"/>
              </p:cNvPicPr>
              <p:nvPr/>
            </p:nvPicPr>
            <p:blipFill>
              <a:blip r:embed="rId14" cstate="print"/>
              <a:srcRect/>
              <a:stretch>
                <a:fillRect/>
              </a:stretch>
            </p:blipFill>
            <p:spPr bwMode="auto">
              <a:xfrm>
                <a:off x="7172325" y="4352925"/>
                <a:ext cx="457200" cy="339634"/>
              </a:xfrm>
              <a:prstGeom prst="rect">
                <a:avLst/>
              </a:prstGeom>
              <a:noFill/>
              <a:ln w="9525">
                <a:noFill/>
                <a:miter lim="800000"/>
                <a:headEnd/>
                <a:tailEnd/>
              </a:ln>
            </p:spPr>
          </p:pic>
          <p:pic>
            <p:nvPicPr>
              <p:cNvPr id="24" name="Picture 3"/>
              <p:cNvPicPr>
                <a:picLocks noChangeAspect="1" noChangeArrowheads="1"/>
              </p:cNvPicPr>
              <p:nvPr/>
            </p:nvPicPr>
            <p:blipFill>
              <a:blip r:embed="rId15" cstate="print"/>
              <a:srcRect/>
              <a:stretch>
                <a:fillRect/>
              </a:stretch>
            </p:blipFill>
            <p:spPr bwMode="auto">
              <a:xfrm>
                <a:off x="6762017" y="5572125"/>
                <a:ext cx="410308" cy="304800"/>
              </a:xfrm>
              <a:prstGeom prst="rect">
                <a:avLst/>
              </a:prstGeom>
              <a:noFill/>
              <a:ln w="9525">
                <a:noFill/>
                <a:miter lim="800000"/>
                <a:headEnd/>
                <a:tailEnd/>
              </a:ln>
            </p:spPr>
          </p:pic>
          <p:pic>
            <p:nvPicPr>
              <p:cNvPr id="25" name="Picture 8"/>
              <p:cNvPicPr>
                <a:picLocks noChangeAspect="1" noChangeArrowheads="1"/>
              </p:cNvPicPr>
              <p:nvPr/>
            </p:nvPicPr>
            <p:blipFill>
              <a:blip r:embed="rId16" cstate="print"/>
              <a:srcRect/>
              <a:stretch>
                <a:fillRect/>
              </a:stretch>
            </p:blipFill>
            <p:spPr bwMode="auto">
              <a:xfrm>
                <a:off x="8086725" y="5038725"/>
                <a:ext cx="381000" cy="381000"/>
              </a:xfrm>
              <a:prstGeom prst="rect">
                <a:avLst/>
              </a:prstGeom>
              <a:noFill/>
              <a:ln w="9525">
                <a:noFill/>
                <a:miter lim="800000"/>
                <a:headEnd/>
                <a:tailEnd/>
              </a:ln>
            </p:spPr>
          </p:pic>
          <p:pic>
            <p:nvPicPr>
              <p:cNvPr id="26" name="Picture 9"/>
              <p:cNvPicPr>
                <a:picLocks noChangeAspect="1" noChangeArrowheads="1"/>
              </p:cNvPicPr>
              <p:nvPr/>
            </p:nvPicPr>
            <p:blipFill>
              <a:blip r:embed="rId17" cstate="print"/>
              <a:srcRect/>
              <a:stretch>
                <a:fillRect/>
              </a:stretch>
            </p:blipFill>
            <p:spPr bwMode="auto">
              <a:xfrm>
                <a:off x="7248525" y="5953125"/>
                <a:ext cx="818766" cy="547688"/>
              </a:xfrm>
              <a:prstGeom prst="rect">
                <a:avLst/>
              </a:prstGeom>
              <a:noFill/>
              <a:ln w="9525">
                <a:noFill/>
                <a:miter lim="800000"/>
                <a:headEnd/>
                <a:tailEnd/>
              </a:ln>
            </p:spPr>
          </p:pic>
          <p:pic>
            <p:nvPicPr>
              <p:cNvPr id="27" name="Picture 10"/>
              <p:cNvPicPr>
                <a:picLocks noChangeAspect="1" noChangeArrowheads="1"/>
              </p:cNvPicPr>
              <p:nvPr/>
            </p:nvPicPr>
            <p:blipFill>
              <a:blip r:embed="rId18" cstate="print"/>
              <a:srcRect/>
              <a:stretch>
                <a:fillRect/>
              </a:stretch>
            </p:blipFill>
            <p:spPr bwMode="auto">
              <a:xfrm>
                <a:off x="7019925" y="5191125"/>
                <a:ext cx="342900" cy="342900"/>
              </a:xfrm>
              <a:prstGeom prst="rect">
                <a:avLst/>
              </a:prstGeom>
              <a:noFill/>
              <a:ln w="9525">
                <a:noFill/>
                <a:miter lim="800000"/>
                <a:headEnd/>
                <a:tailEnd/>
              </a:ln>
            </p:spPr>
          </p:pic>
          <p:pic>
            <p:nvPicPr>
              <p:cNvPr id="28" name="Picture 11"/>
              <p:cNvPicPr>
                <a:picLocks noChangeAspect="1" noChangeArrowheads="1"/>
              </p:cNvPicPr>
              <p:nvPr/>
            </p:nvPicPr>
            <p:blipFill>
              <a:blip r:embed="rId19" cstate="print"/>
              <a:srcRect/>
              <a:stretch>
                <a:fillRect/>
              </a:stretch>
            </p:blipFill>
            <p:spPr bwMode="auto">
              <a:xfrm>
                <a:off x="8086725" y="5572125"/>
                <a:ext cx="206181" cy="238125"/>
              </a:xfrm>
              <a:prstGeom prst="rect">
                <a:avLst/>
              </a:prstGeom>
              <a:noFill/>
              <a:ln w="9525">
                <a:noFill/>
                <a:miter lim="800000"/>
                <a:headEnd/>
                <a:tailEnd/>
              </a:ln>
            </p:spPr>
          </p:pic>
          <p:pic>
            <p:nvPicPr>
              <p:cNvPr id="29" name="Picture 11"/>
              <p:cNvPicPr>
                <a:picLocks noChangeAspect="1" noChangeArrowheads="1"/>
              </p:cNvPicPr>
              <p:nvPr/>
            </p:nvPicPr>
            <p:blipFill>
              <a:blip r:embed="rId20" cstate="print"/>
              <a:srcRect/>
              <a:stretch>
                <a:fillRect/>
              </a:stretch>
            </p:blipFill>
            <p:spPr bwMode="auto">
              <a:xfrm>
                <a:off x="8467725" y="5724525"/>
                <a:ext cx="183066" cy="211429"/>
              </a:xfrm>
              <a:prstGeom prst="rect">
                <a:avLst/>
              </a:prstGeom>
              <a:noFill/>
              <a:ln w="9525">
                <a:noFill/>
                <a:miter lim="800000"/>
                <a:headEnd/>
                <a:tailEnd/>
              </a:ln>
            </p:spPr>
          </p:pic>
        </p:grpSp>
        <p:pic>
          <p:nvPicPr>
            <p:cNvPr id="44044" name="Picture 12"/>
            <p:cNvPicPr>
              <a:picLocks noChangeAspect="1" noChangeArrowheads="1"/>
            </p:cNvPicPr>
            <p:nvPr/>
          </p:nvPicPr>
          <p:blipFill>
            <a:blip r:embed="rId21" cstate="print"/>
            <a:srcRect l="21192" r="15232"/>
            <a:stretch>
              <a:fillRect/>
            </a:stretch>
          </p:blipFill>
          <p:spPr bwMode="auto">
            <a:xfrm>
              <a:off x="2286000" y="5943600"/>
              <a:ext cx="457200" cy="527367"/>
            </a:xfrm>
            <a:prstGeom prst="rect">
              <a:avLst/>
            </a:prstGeom>
            <a:noFill/>
            <a:ln w="9525">
              <a:noFill/>
              <a:miter lim="800000"/>
              <a:headEnd/>
              <a:tailEnd/>
            </a:ln>
          </p:spPr>
        </p:pic>
        <p:pic>
          <p:nvPicPr>
            <p:cNvPr id="44045" name="Picture 13"/>
            <p:cNvPicPr>
              <a:picLocks noChangeAspect="1" noChangeArrowheads="1"/>
            </p:cNvPicPr>
            <p:nvPr/>
          </p:nvPicPr>
          <p:blipFill>
            <a:blip r:embed="rId22" cstate="print"/>
            <a:srcRect/>
            <a:stretch>
              <a:fillRect/>
            </a:stretch>
          </p:blipFill>
          <p:spPr bwMode="auto">
            <a:xfrm>
              <a:off x="2971800" y="5943600"/>
              <a:ext cx="304800" cy="544830"/>
            </a:xfrm>
            <a:prstGeom prst="rect">
              <a:avLst/>
            </a:prstGeom>
            <a:noFill/>
            <a:ln w="9525">
              <a:noFill/>
              <a:miter lim="800000"/>
              <a:headEnd/>
              <a:tailEnd/>
            </a:ln>
          </p:spPr>
        </p:pic>
        <p:sp>
          <p:nvSpPr>
            <p:cNvPr id="32" name="TextBox 31"/>
            <p:cNvSpPr txBox="1"/>
            <p:nvPr/>
          </p:nvSpPr>
          <p:spPr>
            <a:xfrm>
              <a:off x="76200" y="4572000"/>
              <a:ext cx="1547731" cy="369332"/>
            </a:xfrm>
            <a:prstGeom prst="rect">
              <a:avLst/>
            </a:prstGeom>
            <a:no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3" name="TextBox 32"/>
            <p:cNvSpPr txBox="1"/>
            <p:nvPr/>
          </p:nvSpPr>
          <p:spPr>
            <a:xfrm>
              <a:off x="228600" y="6019800"/>
              <a:ext cx="815736" cy="369332"/>
            </a:xfrm>
            <a:prstGeom prst="rect">
              <a:avLst/>
            </a:prstGeom>
            <a:no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5" name="Straight Arrow Connector 34"/>
            <p:cNvCxnSpPr/>
            <p:nvPr/>
          </p:nvCxnSpPr>
          <p:spPr>
            <a:xfrm>
              <a:off x="2971800" y="4572000"/>
              <a:ext cx="3200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52800" y="6172200"/>
              <a:ext cx="2819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371600"/>
          </a:xfrm>
        </p:spPr>
        <p:txBody>
          <a:bodyPr>
            <a:normAutofit/>
          </a:bodyPr>
          <a:lstStyle/>
          <a:p>
            <a:r>
              <a:rPr lang="en-US" b="1" dirty="0" smtClean="0"/>
              <a:t>Sensors as a Service</a:t>
            </a:r>
            <a:r>
              <a:rPr lang="en-US" dirty="0" smtClean="0"/>
              <a:t/>
            </a:r>
            <a:br>
              <a:rPr lang="en-US" dirty="0" smtClean="0"/>
            </a:br>
            <a:r>
              <a:rPr lang="en-US" sz="3100" dirty="0" smtClean="0"/>
              <a:t>Cell phones are important sensor</a:t>
            </a:r>
            <a:endParaRPr lang="en-US" sz="3600" dirty="0"/>
          </a:p>
        </p:txBody>
      </p:sp>
      <p:pic>
        <p:nvPicPr>
          <p:cNvPr id="4" name="Picture 3" descr="clouds-0001.jpg"/>
          <p:cNvPicPr>
            <a:picLocks noChangeAspect="1"/>
          </p:cNvPicPr>
          <p:nvPr/>
        </p:nvPicPr>
        <p:blipFill>
          <a:blip r:embed="rId3" cstate="print"/>
          <a:stretch>
            <a:fillRect/>
          </a:stretch>
        </p:blipFill>
        <p:spPr>
          <a:xfrm>
            <a:off x="3886201" y="3505200"/>
            <a:ext cx="5257799" cy="306705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990600" y="2362200"/>
            <a:ext cx="1104900" cy="8953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419600" y="1447800"/>
            <a:ext cx="1162050" cy="98107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362200" y="1524000"/>
            <a:ext cx="1266825" cy="847725"/>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105400" y="5105400"/>
            <a:ext cx="1752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Sensor Processing as a Service (MapReduce)</a:t>
            </a:r>
            <a:endParaRPr lang="en-US" sz="2000" b="1" dirty="0"/>
          </a:p>
        </p:txBody>
      </p:sp>
      <p:pic>
        <p:nvPicPr>
          <p:cNvPr id="7169" name="Picture 1"/>
          <p:cNvPicPr>
            <a:picLocks noChangeAspect="1" noChangeArrowheads="1"/>
          </p:cNvPicPr>
          <p:nvPr/>
        </p:nvPicPr>
        <p:blipFill>
          <a:blip r:embed="rId7" cstate="print"/>
          <a:srcRect/>
          <a:stretch>
            <a:fillRect/>
          </a:stretch>
        </p:blipFill>
        <p:spPr bwMode="auto">
          <a:xfrm>
            <a:off x="1143000" y="3505200"/>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8" cstate="print"/>
          <a:srcRect/>
          <a:stretch>
            <a:fillRect/>
          </a:stretch>
        </p:blipFill>
        <p:spPr bwMode="auto">
          <a:xfrm>
            <a:off x="152400" y="5486400"/>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9" cstate="print"/>
          <a:srcRect/>
          <a:stretch>
            <a:fillRect/>
          </a:stretch>
        </p:blipFill>
        <p:spPr bwMode="auto">
          <a:xfrm>
            <a:off x="7086600" y="4724400"/>
            <a:ext cx="1714500" cy="1685925"/>
          </a:xfrm>
          <a:prstGeom prst="rect">
            <a:avLst/>
          </a:prstGeom>
          <a:noFill/>
          <a:ln w="9525">
            <a:noFill/>
            <a:miter lim="800000"/>
            <a:headEnd/>
            <a:tailEnd/>
          </a:ln>
        </p:spPr>
      </p:pic>
      <p:pic>
        <p:nvPicPr>
          <p:cNvPr id="7172" name="Picture 4"/>
          <p:cNvPicPr>
            <a:picLocks noChangeAspect="1" noChangeArrowheads="1"/>
          </p:cNvPicPr>
          <p:nvPr/>
        </p:nvPicPr>
        <p:blipFill>
          <a:blip r:embed="rId10" cstate="print"/>
          <a:srcRect/>
          <a:stretch>
            <a:fillRect/>
          </a:stretch>
        </p:blipFill>
        <p:spPr bwMode="auto">
          <a:xfrm>
            <a:off x="6553200" y="1676400"/>
            <a:ext cx="1343027" cy="1343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7904</TotalTime>
  <Words>4404</Words>
  <Application>Microsoft Office PowerPoint</Application>
  <PresentationFormat>On-screen Show (4:3)</PresentationFormat>
  <Paragraphs>808</Paragraphs>
  <Slides>58</Slides>
  <Notes>58</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58</vt:i4>
      </vt:variant>
    </vt:vector>
  </HeadingPairs>
  <TitlesOfParts>
    <vt:vector size="65" baseType="lpstr">
      <vt:lpstr>3_Office Theme</vt:lpstr>
      <vt:lpstr>4_Office Theme</vt:lpstr>
      <vt:lpstr>Office Theme</vt:lpstr>
      <vt:lpstr>Blank Presentation</vt:lpstr>
      <vt:lpstr>5_Office Theme</vt:lpstr>
      <vt:lpstr>1_Office Theme</vt:lpstr>
      <vt:lpstr>Acrobat Document</vt:lpstr>
      <vt:lpstr>Clouds, Grids, Clusters and FutureGrid</vt:lpstr>
      <vt:lpstr>Abstract</vt:lpstr>
      <vt:lpstr>Important Trends</vt:lpstr>
      <vt:lpstr>PowerPoint Presentation</vt:lpstr>
      <vt:lpstr>Data Centers Clouds &amp;  Economies of Scale I</vt:lpstr>
      <vt:lpstr>Data Centers, Clouds  &amp; Economies of Scale II</vt:lpstr>
      <vt:lpstr>PowerPoint Presentation</vt:lpstr>
      <vt:lpstr>X as a Service</vt:lpstr>
      <vt:lpstr>Sensors as a Service Cell phones are important sensor</vt:lpstr>
      <vt:lpstr>C4 = Continuous Collaborative  Computational Cloud</vt:lpstr>
      <vt:lpstr>Higher Education 2020</vt:lpstr>
      <vt:lpstr>Philosophy of  Clouds and Grids</vt:lpstr>
      <vt:lpstr>Cloud Computing:  Infrastructure and Runtimes</vt:lpstr>
      <vt:lpstr>PowerPoint Presentation</vt:lpstr>
      <vt:lpstr>MapReduce</vt:lpstr>
      <vt:lpstr>MapReduce “File/Data Repository” Parallelism</vt:lpstr>
      <vt:lpstr>All-Pairs Using DryadLINQ</vt:lpstr>
      <vt:lpstr>Hadoop VM Performance Degradation</vt:lpstr>
      <vt:lpstr>Cap3 Performance with  Different EC2 Instance Types</vt:lpstr>
      <vt:lpstr>Cap3 Cost</vt:lpstr>
      <vt:lpstr>SWG  Cost</vt:lpstr>
      <vt:lpstr>Smith Waterman:  Daily Effect</vt:lpstr>
      <vt:lpstr>Grids MPI and Clouds </vt:lpstr>
      <vt:lpstr>Fault Tolerance and MapReduce</vt:lpstr>
      <vt:lpstr>K-Means Clustering</vt:lpstr>
      <vt:lpstr>Twister</vt:lpstr>
      <vt:lpstr>Twister-BLAST vs.  Hadoop-BLAST Performance</vt:lpstr>
      <vt:lpstr>Overhead OpenMPI v Twister negative overhead due to cache</vt:lpstr>
      <vt:lpstr>PowerPoint Presentation</vt:lpstr>
      <vt:lpstr>Twister MDS Interpolation Performance Test</vt:lpstr>
      <vt:lpstr>US Cyberinfrastructure Context</vt:lpstr>
      <vt:lpstr>TeraGrid</vt:lpstr>
      <vt:lpstr>FutureGrid key Concepts I</vt:lpstr>
      <vt:lpstr>FutureGrid key Concepts I</vt:lpstr>
      <vt:lpstr>FutureGrid key Concepts III</vt:lpstr>
      <vt:lpstr>Dynamic Provisioning Results</vt:lpstr>
      <vt:lpstr>FutureGrid Partners</vt:lpstr>
      <vt:lpstr>Compute Hardware</vt:lpstr>
      <vt:lpstr>Storage Hardware</vt:lpstr>
      <vt:lpstr>FutureGrid:  a Grid/Cloud/HPC Testbed</vt:lpstr>
      <vt:lpstr>FG Status Screenshot</vt:lpstr>
      <vt:lpstr>Inca http//inca.futuregrid.org</vt:lpstr>
      <vt:lpstr>5 Use Types for FutureGrid</vt:lpstr>
      <vt:lpstr>Some Current FutureGrid projects I</vt:lpstr>
      <vt:lpstr>Some Current FutureGrid projects II</vt:lpstr>
      <vt:lpstr>Typical FutureGrid Performance Study</vt:lpstr>
      <vt:lpstr>OGF’10 Demo from Rennes</vt:lpstr>
      <vt:lpstr>User Support</vt:lpstr>
      <vt:lpstr>Education &amp; Outreach on FutureGrid</vt:lpstr>
      <vt:lpstr>PowerPoint Presentation</vt:lpstr>
      <vt:lpstr>FutureGrid Tutorials</vt:lpstr>
      <vt:lpstr>Software Components</vt:lpstr>
      <vt:lpstr>FutureGrid Layered Software Stack </vt:lpstr>
      <vt:lpstr>Image Creation</vt:lpstr>
      <vt:lpstr>From Dynamic Provisioning to “RAIN”</vt:lpstr>
      <vt:lpstr>Rain in FutureGrid</vt:lpstr>
      <vt:lpstr>FG RAIN Command</vt:lpstr>
      <vt:lpstr>FutureGrid Viral Growth Model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277</cp:revision>
  <dcterms:created xsi:type="dcterms:W3CDTF">2010-05-04T01:29:55Z</dcterms:created>
  <dcterms:modified xsi:type="dcterms:W3CDTF">2011-02-10T20:48:30Z</dcterms:modified>
</cp:coreProperties>
</file>