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1"/>
  </p:notesMasterIdLst>
  <p:sldIdLst>
    <p:sldId id="274" r:id="rId2"/>
    <p:sldId id="271" r:id="rId3"/>
    <p:sldId id="272" r:id="rId4"/>
    <p:sldId id="270" r:id="rId5"/>
    <p:sldId id="256" r:id="rId6"/>
    <p:sldId id="257" r:id="rId7"/>
    <p:sldId id="259" r:id="rId8"/>
    <p:sldId id="258" r:id="rId9"/>
    <p:sldId id="261" r:id="rId10"/>
    <p:sldId id="260" r:id="rId11"/>
    <p:sldId id="262" r:id="rId12"/>
    <p:sldId id="265" r:id="rId13"/>
    <p:sldId id="266" r:id="rId14"/>
    <p:sldId id="263" r:id="rId15"/>
    <p:sldId id="264" r:id="rId16"/>
    <p:sldId id="268" r:id="rId17"/>
    <p:sldId id="269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B288E-F985-874E-8E6F-9BA53077D42D}" type="datetimeFigureOut">
              <a:rPr lang="en-US" smtClean="0"/>
              <a:t>1/14/10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FA661-CF94-924B-B906-AAC51DB917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87E8B-AB9B-44B3-BE75-FEC26569554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6" charset="0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595ACCA-C4A7-CE49-BD72-DEDCEA9588C5}" type="slidenum">
              <a:rPr lang="en-US" sz="1200">
                <a:latin typeface="Calibri" pitchFamily="36" charset="0"/>
              </a:rPr>
              <a:pPr algn="r"/>
              <a:t>16</a:t>
            </a:fld>
            <a:endParaRPr lang="en-US" sz="1200">
              <a:latin typeface="Calibri" pitchFamily="3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AE60-906B-4D32-B8DA-385051EC292E}" type="datetimeFigureOut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943C-92C4-47F4-B26F-FA82BDD6D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AE60-906B-4D32-B8DA-385051EC292E}" type="datetimeFigureOut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943C-92C4-47F4-B26F-FA82BDD6D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AE60-906B-4D32-B8DA-385051EC292E}" type="datetimeFigureOut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943C-92C4-47F4-B26F-FA82BDD6D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AE60-906B-4D32-B8DA-385051EC292E}" type="datetimeFigureOut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943C-92C4-47F4-B26F-FA82BDD6D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AE60-906B-4D32-B8DA-385051EC292E}" type="datetimeFigureOut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943C-92C4-47F4-B26F-FA82BDD6D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AE60-906B-4D32-B8DA-385051EC292E}" type="datetimeFigureOut">
              <a:rPr lang="en-US" smtClean="0"/>
              <a:pPr/>
              <a:t>1/14/10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943C-92C4-47F4-B26F-FA82BDD6D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AE60-906B-4D32-B8DA-385051EC292E}" type="datetimeFigureOut">
              <a:rPr lang="en-US" smtClean="0"/>
              <a:pPr/>
              <a:t>1/14/10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943C-92C4-47F4-B26F-FA82BDD6D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AE60-906B-4D32-B8DA-385051EC292E}" type="datetimeFigureOut">
              <a:rPr lang="en-US" smtClean="0"/>
              <a:pPr/>
              <a:t>1/14/10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943C-92C4-47F4-B26F-FA82BDD6D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AE60-906B-4D32-B8DA-385051EC292E}" type="datetimeFigureOut">
              <a:rPr lang="en-US" smtClean="0"/>
              <a:pPr/>
              <a:t>1/14/10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943C-92C4-47F4-B26F-FA82BDD6D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AE60-906B-4D32-B8DA-385051EC292E}" type="datetimeFigureOut">
              <a:rPr lang="en-US" smtClean="0"/>
              <a:pPr/>
              <a:t>1/14/10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943C-92C4-47F4-B26F-FA82BDD6D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AE60-906B-4D32-B8DA-385051EC292E}" type="datetimeFigureOut">
              <a:rPr lang="en-US" smtClean="0"/>
              <a:pPr/>
              <a:t>1/14/10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943C-92C4-47F4-B26F-FA82BDD6D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AE60-906B-4D32-B8DA-385051EC292E}" type="datetimeFigureOut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9943C-92C4-47F4-B26F-FA82BDD6D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hyperlink" Target="https://sourceforge.net/projects/crisisgri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quakesim.org" TargetMode="External"/><Relationship Id="rId3" Type="http://schemas.openxmlformats.org/officeDocument/2006/relationships/hyperlink" Target="http://gw11.quarry.iu.teragrid.org:8080/gridsphere" TargetMode="External"/><Relationship Id="rId5" Type="http://schemas.openxmlformats.org/officeDocument/2006/relationships/hyperlink" Target="http://crisisgrid.svn.sourceforge.net/viewvc/crisisgrid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Indiana University </a:t>
            </a:r>
            <a:r>
              <a:rPr lang="en-US" dirty="0" err="1" smtClean="0"/>
              <a:t>QuakeSim</a:t>
            </a:r>
            <a:r>
              <a:rPr lang="en-US" dirty="0" smtClean="0"/>
              <a:t> Activities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Marlon Pierce, Geoffrey Fox, </a:t>
            </a:r>
            <a:r>
              <a:rPr lang="en-US" dirty="0" err="1" smtClean="0"/>
              <a:t>Xiaoming</a:t>
            </a:r>
            <a:r>
              <a:rPr lang="en-US" dirty="0" smtClean="0"/>
              <a:t> </a:t>
            </a:r>
            <a:r>
              <a:rPr lang="en-US" dirty="0" err="1" smtClean="0"/>
              <a:t>Gao</a:t>
            </a:r>
            <a:r>
              <a:rPr lang="en-US" dirty="0" smtClean="0"/>
              <a:t>, Jun </a:t>
            </a:r>
            <a:r>
              <a:rPr lang="en-US" dirty="0" err="1" smtClean="0"/>
              <a:t>Ji</a:t>
            </a:r>
            <a:r>
              <a:rPr lang="en-US" dirty="0" smtClean="0"/>
              <a:t>, Chao Sun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RDAHMM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ortlet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619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GPS data plot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for different time </a:t>
            </a:r>
            <a:r>
              <a:rPr lang="en-US" altLang="zh-CN" sz="2400" dirty="0" smtClean="0"/>
              <a:t>scales.  </a:t>
            </a:r>
            <a:r>
              <a:rPr lang="en-US" altLang="zh-CN" sz="2400" dirty="0" smtClean="0"/>
              <a:t>Developed interactive plotting tools to replace the static images.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24287"/>
            <a:ext cx="6574723" cy="42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Computing Research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Overview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752600"/>
            <a:ext cx="6019800" cy="137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Computing as a Service (</a:t>
            </a:r>
            <a:r>
              <a:rPr lang="en-US" sz="2400" dirty="0" err="1" smtClean="0"/>
              <a:t>CaaS</a:t>
            </a:r>
            <a:r>
              <a:rPr lang="en-US" sz="2400" dirty="0" smtClean="0"/>
              <a:t>): </a:t>
            </a:r>
          </a:p>
          <a:p>
            <a:pPr algn="ctr"/>
            <a:r>
              <a:rPr lang="en-US" sz="2400" dirty="0" smtClean="0"/>
              <a:t>Using Data Parallel Tools such as Apache </a:t>
            </a:r>
            <a:r>
              <a:rPr lang="en-US" sz="2400" dirty="0" err="1" smtClean="0"/>
              <a:t>Hadoop</a:t>
            </a:r>
            <a:r>
              <a:rPr lang="en-US" sz="2400" dirty="0" smtClean="0"/>
              <a:t> and MS Dryad.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4495800"/>
            <a:ext cx="6019800" cy="1371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Infrastructure as a Service (</a:t>
            </a:r>
            <a:r>
              <a:rPr lang="en-US" sz="2400" dirty="0" err="1" smtClean="0"/>
              <a:t>IaaS</a:t>
            </a:r>
            <a:r>
              <a:rPr lang="en-US" sz="2400" dirty="0" smtClean="0"/>
              <a:t>):</a:t>
            </a:r>
          </a:p>
          <a:p>
            <a:pPr algn="ctr"/>
            <a:r>
              <a:rPr lang="en-US" sz="2400" dirty="0" smtClean="0"/>
              <a:t>Amazon Cloud Services (EC2, S3, EBS), MS Azure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3124200"/>
            <a:ext cx="6019800" cy="1371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Platform as a Service (</a:t>
            </a:r>
            <a:r>
              <a:rPr lang="en-US" sz="2400" dirty="0" err="1" smtClean="0"/>
              <a:t>PaaS</a:t>
            </a:r>
            <a:r>
              <a:rPr lang="en-US" sz="2400" dirty="0" smtClean="0"/>
              <a:t>): </a:t>
            </a:r>
          </a:p>
          <a:p>
            <a:pPr algn="ctr"/>
            <a:r>
              <a:rPr lang="en-US" sz="2400" dirty="0" err="1" smtClean="0"/>
              <a:t>QuakeSim</a:t>
            </a:r>
            <a:r>
              <a:rPr lang="en-US" sz="2400" dirty="0" smtClean="0"/>
              <a:t> Virtual Appliances running on </a:t>
            </a:r>
            <a:r>
              <a:rPr lang="en-US" sz="2400" dirty="0" err="1" smtClean="0"/>
              <a:t>IaaS</a:t>
            </a:r>
            <a:endParaRPr lang="en-US" sz="2400" dirty="0"/>
          </a:p>
        </p:txBody>
      </p:sp>
      <p:sp>
        <p:nvSpPr>
          <p:cNvPr id="8" name="Right Arrow Callout 7"/>
          <p:cNvSpPr/>
          <p:nvPr/>
        </p:nvSpPr>
        <p:spPr>
          <a:xfrm>
            <a:off x="304800" y="1905000"/>
            <a:ext cx="2286000" cy="990600"/>
          </a:xfrm>
          <a:prstGeom prst="righ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RDAHMM GPS Processing</a:t>
            </a:r>
            <a:endParaRPr lang="en-US" dirty="0"/>
          </a:p>
        </p:txBody>
      </p:sp>
      <p:sp>
        <p:nvSpPr>
          <p:cNvPr id="9" name="Right Arrow Callout 8"/>
          <p:cNvSpPr/>
          <p:nvPr/>
        </p:nvSpPr>
        <p:spPr>
          <a:xfrm>
            <a:off x="304800" y="4724400"/>
            <a:ext cx="2286000" cy="990600"/>
          </a:xfrm>
          <a:prstGeom prst="righ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IU Virtual Block Store Project</a:t>
            </a:r>
            <a:endParaRPr lang="en-US" dirty="0"/>
          </a:p>
        </p:txBody>
      </p:sp>
      <p:sp>
        <p:nvSpPr>
          <p:cNvPr id="10" name="Right Arrow Callout 9"/>
          <p:cNvSpPr/>
          <p:nvPr/>
        </p:nvSpPr>
        <p:spPr>
          <a:xfrm>
            <a:off x="304800" y="3276600"/>
            <a:ext cx="2286000" cy="990600"/>
          </a:xfrm>
          <a:prstGeom prst="righ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Future Effort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this particular project, we identified an open equivalent to Amazon’s Virtual Block Store.</a:t>
            </a:r>
          </a:p>
          <a:p>
            <a:r>
              <a:rPr lang="en-US" dirty="0" smtClean="0"/>
              <a:t>Provides the Virtual Data equivalent to Virtual Machines.</a:t>
            </a:r>
          </a:p>
          <a:p>
            <a:r>
              <a:rPr lang="en-US" dirty="0" smtClean="0"/>
              <a:t>Major Related Efforts: IU leads the $15M Future Grid project (NSF Track 2d award). </a:t>
            </a:r>
          </a:p>
          <a:p>
            <a:pPr lvl="1"/>
            <a:r>
              <a:rPr lang="en-US" dirty="0" smtClean="0"/>
              <a:t>Future Grid is not a Cloud but a test-bed for evaluating Cloud and other technologies. </a:t>
            </a:r>
          </a:p>
          <a:p>
            <a:pPr lvl="1"/>
            <a:r>
              <a:rPr lang="en-US" dirty="0" smtClean="0"/>
              <a:t>Closed early user testing is going on now, more open early user testing in the next 6 months (approx).</a:t>
            </a:r>
          </a:p>
          <a:p>
            <a:r>
              <a:rPr lang="en-US" dirty="0" smtClean="0"/>
              <a:t>We note in addition major production Clouds from DOE, NASA, and other agencies are coming.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VBS W</a:t>
            </a:r>
            <a:r>
              <a:rPr lang="en-US" altLang="zh-CN" dirty="0" smtClean="0"/>
              <a:t>eb </a:t>
            </a:r>
            <a:r>
              <a:rPr lang="en-US" altLang="zh-CN" dirty="0" smtClean="0"/>
              <a:t>S</a:t>
            </a:r>
            <a:r>
              <a:rPr lang="en-US" altLang="zh-CN" dirty="0" smtClean="0"/>
              <a:t>ervices </a:t>
            </a:r>
            <a:r>
              <a:rPr lang="en-US" altLang="zh-CN" dirty="0" smtClean="0"/>
              <a:t>A</a:t>
            </a:r>
            <a:r>
              <a:rPr lang="en-US" altLang="zh-CN" dirty="0" smtClean="0"/>
              <a:t>rchitecture</a:t>
            </a:r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524000"/>
            <a:ext cx="2209800" cy="1600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Volume Server</a:t>
            </a: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(LVM)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95400" y="2209800"/>
            <a:ext cx="1676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Volume Delegate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267200" y="1524000"/>
            <a:ext cx="2438400" cy="1600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Virtual Machine Manager (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Xen</a:t>
            </a:r>
            <a:r>
              <a:rPr lang="en-US" altLang="zh-CN" sz="2000" dirty="0" smtClean="0">
                <a:solidFill>
                  <a:schemeClr val="tx1"/>
                </a:solidFill>
              </a:rPr>
              <a:t> Dom 0)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0" y="2209800"/>
            <a:ext cx="1676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VMM Delegate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543800" y="1524000"/>
            <a:ext cx="1371600" cy="1600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VM instance (</a:t>
            </a:r>
          </a:p>
          <a:p>
            <a:r>
              <a:rPr lang="en-US" altLang="zh-CN" sz="2000" dirty="0" err="1" smtClean="0">
                <a:solidFill>
                  <a:schemeClr val="tx1"/>
                </a:solidFill>
              </a:rPr>
              <a:t>Xen</a:t>
            </a:r>
            <a:r>
              <a:rPr lang="en-US" altLang="zh-CN" sz="2000" dirty="0" smtClean="0">
                <a:solidFill>
                  <a:schemeClr val="tx1"/>
                </a:solidFill>
              </a:rPr>
              <a:t> Dom U)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95600" y="4267200"/>
            <a:ext cx="1676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VBS Web Service</a:t>
            </a:r>
            <a:endParaRPr lang="zh-CN" altLang="en-US" dirty="0"/>
          </a:p>
        </p:txBody>
      </p:sp>
      <p:sp>
        <p:nvSpPr>
          <p:cNvPr id="10" name="Oval 9"/>
          <p:cNvSpPr/>
          <p:nvPr/>
        </p:nvSpPr>
        <p:spPr>
          <a:xfrm>
            <a:off x="2895600" y="5943600"/>
            <a:ext cx="1676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VBS Client</a:t>
            </a:r>
            <a:endParaRPr lang="zh-CN" altLang="en-US" dirty="0"/>
          </a:p>
        </p:txBody>
      </p:sp>
      <p:sp>
        <p:nvSpPr>
          <p:cNvPr id="11" name="Up-Down Arrow 10"/>
          <p:cNvSpPr/>
          <p:nvPr/>
        </p:nvSpPr>
        <p:spPr>
          <a:xfrm>
            <a:off x="3657600" y="5143500"/>
            <a:ext cx="152400" cy="762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Up-Down Arrow 11"/>
          <p:cNvSpPr/>
          <p:nvPr/>
        </p:nvSpPr>
        <p:spPr>
          <a:xfrm>
            <a:off x="2743200" y="2857500"/>
            <a:ext cx="152400" cy="1676400"/>
          </a:xfrm>
          <a:prstGeom prst="upDownArrow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Up-Down Arrow 12"/>
          <p:cNvSpPr/>
          <p:nvPr/>
        </p:nvSpPr>
        <p:spPr>
          <a:xfrm>
            <a:off x="4495800" y="2828925"/>
            <a:ext cx="152400" cy="1676400"/>
          </a:xfrm>
          <a:prstGeom prst="upDownArrow">
            <a:avLst/>
          </a:prstGeom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05600" y="198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29425" y="16383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VBD</a:t>
            </a:r>
            <a:endParaRPr lang="zh-CN" altLang="en-US" sz="2000" dirty="0"/>
          </a:p>
        </p:txBody>
      </p:sp>
      <p:sp>
        <p:nvSpPr>
          <p:cNvPr id="17" name="Up-Down Arrow 16"/>
          <p:cNvSpPr/>
          <p:nvPr/>
        </p:nvSpPr>
        <p:spPr>
          <a:xfrm>
            <a:off x="3581400" y="1676400"/>
            <a:ext cx="171450" cy="1219200"/>
          </a:xfrm>
          <a:prstGeom prst="upDownArrow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76600" y="18288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iSCSI</a:t>
            </a:r>
            <a:endParaRPr lang="zh-CN" alt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3276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Create Volume,</a:t>
            </a:r>
          </a:p>
          <a:p>
            <a:r>
              <a:rPr lang="en-US" altLang="zh-CN" sz="2000" dirty="0" smtClean="0"/>
              <a:t>Export Volume,</a:t>
            </a:r>
          </a:p>
          <a:p>
            <a:r>
              <a:rPr lang="en-US" altLang="zh-CN" sz="2000" dirty="0" smtClean="0"/>
              <a:t>Create Snapshot, etc. </a:t>
            </a:r>
            <a:endParaRPr lang="zh-CN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419600" y="32766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Import Volume,</a:t>
            </a:r>
          </a:p>
          <a:p>
            <a:r>
              <a:rPr lang="en-US" altLang="zh-CN" sz="2000" dirty="0" smtClean="0"/>
              <a:t>Attach Device,</a:t>
            </a:r>
          </a:p>
          <a:p>
            <a:r>
              <a:rPr lang="en-US" altLang="zh-CN" sz="2000" dirty="0" smtClean="0"/>
              <a:t>Detach Device, etc. </a:t>
            </a:r>
            <a:endParaRPr lang="zh-CN" alt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5257800" y="5257800"/>
            <a:ext cx="3429000" cy="990600"/>
          </a:xfrm>
          <a:prstGeom prst="rect">
            <a:avLst/>
          </a:prstGeom>
          <a:noFill/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LVM: Logical Volume Manager</a:t>
            </a:r>
          </a:p>
          <a:p>
            <a:r>
              <a:rPr lang="en-US" altLang="zh-CN" sz="2000" dirty="0" err="1" smtClean="0">
                <a:solidFill>
                  <a:schemeClr val="tx1"/>
                </a:solidFill>
              </a:rPr>
              <a:t>iSCSI</a:t>
            </a:r>
            <a:r>
              <a:rPr lang="en-US" altLang="zh-CN" sz="2000" dirty="0" smtClean="0">
                <a:solidFill>
                  <a:schemeClr val="tx1"/>
                </a:solidFill>
              </a:rPr>
              <a:t>: internet SCSI protocol</a:t>
            </a: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VBD: Virtual Block Device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VBS Integration </a:t>
            </a:r>
            <a:r>
              <a:rPr lang="en-US" altLang="zh-CN" sz="3600" dirty="0" smtClean="0"/>
              <a:t>with Nimbus</a:t>
            </a:r>
            <a:endParaRPr lang="zh-CN" alt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14350" y="1276350"/>
            <a:ext cx="2209800" cy="11430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Volume Server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1733550"/>
            <a:ext cx="180975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Volume Delegate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171950" y="1276350"/>
            <a:ext cx="1981200" cy="11430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CN" sz="2000" dirty="0" err="1" smtClean="0">
                <a:solidFill>
                  <a:schemeClr val="tx1"/>
                </a:solidFill>
              </a:rPr>
              <a:t>Xen</a:t>
            </a:r>
            <a:r>
              <a:rPr lang="en-US" altLang="zh-CN" sz="2000" dirty="0" smtClean="0">
                <a:solidFill>
                  <a:schemeClr val="tx1"/>
                </a:solidFill>
              </a:rPr>
              <a:t> Dom 0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48150" y="1657350"/>
            <a:ext cx="177165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Xen</a:t>
            </a:r>
            <a:r>
              <a:rPr lang="en-US" altLang="zh-CN" dirty="0" smtClean="0"/>
              <a:t> Delegate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219950" y="1276350"/>
            <a:ext cx="1371600" cy="11430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CN" sz="2000" dirty="0" err="1" smtClean="0">
                <a:solidFill>
                  <a:schemeClr val="tx1"/>
                </a:solidFill>
              </a:rPr>
              <a:t>Xen</a:t>
            </a:r>
            <a:r>
              <a:rPr lang="en-US" altLang="zh-CN" sz="2000" dirty="0" smtClean="0">
                <a:solidFill>
                  <a:schemeClr val="tx1"/>
                </a:solidFill>
              </a:rPr>
              <a:t> Dom U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95575" y="3638550"/>
            <a:ext cx="184785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 </a:t>
            </a:r>
            <a:r>
              <a:rPr lang="en-US" altLang="zh-CN" dirty="0" smtClean="0"/>
              <a:t>VBS Web Service</a:t>
            </a:r>
            <a:endParaRPr lang="zh-CN" altLang="en-US" dirty="0"/>
          </a:p>
        </p:txBody>
      </p:sp>
      <p:sp>
        <p:nvSpPr>
          <p:cNvPr id="10" name="Oval 9"/>
          <p:cNvSpPr/>
          <p:nvPr/>
        </p:nvSpPr>
        <p:spPr>
          <a:xfrm>
            <a:off x="4495800" y="6172200"/>
            <a:ext cx="161925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 </a:t>
            </a:r>
            <a:r>
              <a:rPr lang="en-US" altLang="zh-CN" dirty="0" smtClean="0"/>
              <a:t>VBS Client</a:t>
            </a:r>
            <a:endParaRPr lang="zh-CN" altLang="en-US" dirty="0"/>
          </a:p>
        </p:txBody>
      </p:sp>
      <p:sp>
        <p:nvSpPr>
          <p:cNvPr id="11" name="Up-Down Arrow 10"/>
          <p:cNvSpPr/>
          <p:nvPr/>
        </p:nvSpPr>
        <p:spPr>
          <a:xfrm>
            <a:off x="5191125" y="5562600"/>
            <a:ext cx="190500" cy="5810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Up-Down Arrow 11"/>
          <p:cNvSpPr/>
          <p:nvPr/>
        </p:nvSpPr>
        <p:spPr>
          <a:xfrm>
            <a:off x="2647950" y="2190750"/>
            <a:ext cx="152400" cy="1676400"/>
          </a:xfrm>
          <a:prstGeom prst="upDownArrow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Up-Down Arrow 12"/>
          <p:cNvSpPr/>
          <p:nvPr/>
        </p:nvSpPr>
        <p:spPr>
          <a:xfrm>
            <a:off x="4171950" y="2190750"/>
            <a:ext cx="152400" cy="1676400"/>
          </a:xfrm>
          <a:prstGeom prst="upDownArrow">
            <a:avLst/>
          </a:prstGeom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53150" y="173355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81750" y="135255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VBD</a:t>
            </a:r>
            <a:endParaRPr lang="zh-CN" altLang="en-US" sz="2000" dirty="0"/>
          </a:p>
        </p:txBody>
      </p:sp>
      <p:sp>
        <p:nvSpPr>
          <p:cNvPr id="16" name="Up-Down Arrow 15"/>
          <p:cNvSpPr/>
          <p:nvPr/>
        </p:nvSpPr>
        <p:spPr>
          <a:xfrm>
            <a:off x="3390900" y="1276350"/>
            <a:ext cx="152400" cy="1371600"/>
          </a:xfrm>
          <a:prstGeom prst="upDownArrow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05150" y="150495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iSCSI</a:t>
            </a:r>
            <a:endParaRPr lang="zh-CN" alt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895350" y="2533650"/>
            <a:ext cx="2266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Create Volume,</a:t>
            </a:r>
          </a:p>
          <a:p>
            <a:r>
              <a:rPr lang="en-US" altLang="zh-CN" sz="2000" dirty="0" smtClean="0"/>
              <a:t>Export Volume,</a:t>
            </a:r>
          </a:p>
          <a:p>
            <a:r>
              <a:rPr lang="en-US" altLang="zh-CN" sz="2000" dirty="0" smtClean="0"/>
              <a:t>Create </a:t>
            </a:r>
            <a:r>
              <a:rPr lang="en-US" altLang="zh-CN" sz="2000" dirty="0" err="1" smtClean="0"/>
              <a:t>Snapshot,Etc</a:t>
            </a:r>
            <a:r>
              <a:rPr lang="en-US" altLang="zh-CN" sz="2000" dirty="0" smtClean="0"/>
              <a:t>. </a:t>
            </a:r>
            <a:endParaRPr lang="zh-CN" alt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752850" y="253365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Import Volume,</a:t>
            </a:r>
          </a:p>
          <a:p>
            <a:r>
              <a:rPr lang="en-US" altLang="zh-CN" sz="2000" dirty="0" smtClean="0"/>
              <a:t>Attach Device,</a:t>
            </a:r>
          </a:p>
          <a:p>
            <a:r>
              <a:rPr lang="en-US" altLang="zh-CN" sz="2000" dirty="0" smtClean="0"/>
              <a:t>Detach </a:t>
            </a:r>
            <a:r>
              <a:rPr lang="en-US" altLang="zh-CN" sz="2000" dirty="0" err="1" smtClean="0"/>
              <a:t>Device,Etc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sp>
        <p:nvSpPr>
          <p:cNvPr id="20" name="Oval 19"/>
          <p:cNvSpPr/>
          <p:nvPr/>
        </p:nvSpPr>
        <p:spPr>
          <a:xfrm>
            <a:off x="5943600" y="3333750"/>
            <a:ext cx="200025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Nimbus Workspace Service</a:t>
            </a:r>
            <a:endParaRPr lang="zh-CN" altLang="en-US" dirty="0"/>
          </a:p>
        </p:txBody>
      </p:sp>
      <p:sp>
        <p:nvSpPr>
          <p:cNvPr id="21" name="Oval 20"/>
          <p:cNvSpPr/>
          <p:nvPr/>
        </p:nvSpPr>
        <p:spPr>
          <a:xfrm>
            <a:off x="4248150" y="4905375"/>
            <a:ext cx="215265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 </a:t>
            </a:r>
            <a:r>
              <a:rPr lang="en-US" altLang="zh-CN" dirty="0" err="1" smtClean="0"/>
              <a:t>VBS_Nimbus</a:t>
            </a:r>
            <a:r>
              <a:rPr lang="en-US" altLang="zh-CN" dirty="0" smtClean="0"/>
              <a:t> Web Service</a:t>
            </a:r>
            <a:endParaRPr lang="zh-CN" altLang="en-US" dirty="0"/>
          </a:p>
        </p:txBody>
      </p:sp>
      <p:sp>
        <p:nvSpPr>
          <p:cNvPr id="22" name="Up-Down Arrow 21"/>
          <p:cNvSpPr/>
          <p:nvPr/>
        </p:nvSpPr>
        <p:spPr>
          <a:xfrm>
            <a:off x="4248150" y="4124325"/>
            <a:ext cx="171450" cy="971550"/>
          </a:xfrm>
          <a:prstGeom prst="upDownArrow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Up-Down Arrow 22"/>
          <p:cNvSpPr/>
          <p:nvPr/>
        </p:nvSpPr>
        <p:spPr>
          <a:xfrm>
            <a:off x="5838825" y="3895725"/>
            <a:ext cx="152400" cy="1162050"/>
          </a:xfrm>
          <a:prstGeom prst="upDownArrow">
            <a:avLst/>
          </a:prstGeom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334000" y="5486400"/>
            <a:ext cx="3448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Attch</a:t>
            </a:r>
            <a:r>
              <a:rPr lang="en-US" altLang="zh-CN" sz="2000" dirty="0" smtClean="0"/>
              <a:t>-volume &lt;</a:t>
            </a:r>
            <a:r>
              <a:rPr lang="en-US" altLang="zh-CN" sz="2000" dirty="0" err="1" smtClean="0"/>
              <a:t>volId</a:t>
            </a:r>
            <a:r>
              <a:rPr lang="en-US" altLang="zh-CN" sz="2000" dirty="0" smtClean="0"/>
              <a:t>&gt; </a:t>
            </a:r>
          </a:p>
          <a:p>
            <a:r>
              <a:rPr lang="en-US" altLang="zh-CN" sz="2000" dirty="0" smtClean="0"/>
              <a:t>&lt;Nimbus Instance Id&gt; &lt;device&gt;</a:t>
            </a:r>
            <a:endParaRPr lang="zh-CN" altLang="en-US" sz="2000" dirty="0"/>
          </a:p>
        </p:txBody>
      </p:sp>
      <p:sp>
        <p:nvSpPr>
          <p:cNvPr id="25" name="Up-Down Arrow 24"/>
          <p:cNvSpPr/>
          <p:nvPr/>
        </p:nvSpPr>
        <p:spPr>
          <a:xfrm flipH="1">
            <a:off x="6096000" y="2286000"/>
            <a:ext cx="228600" cy="1219200"/>
          </a:xfrm>
          <a:prstGeom prst="up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prstDash val="sysDash"/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Up-Down Arrow 25"/>
          <p:cNvSpPr/>
          <p:nvPr/>
        </p:nvSpPr>
        <p:spPr>
          <a:xfrm flipH="1">
            <a:off x="7258050" y="2381250"/>
            <a:ext cx="257176" cy="1009650"/>
          </a:xfrm>
          <a:prstGeom prst="up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prstDash val="sysDash"/>
          </a:ln>
          <a:scene3d>
            <a:camera prst="orthographicFront">
              <a:rot lat="0" lon="0" rev="8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334000" y="413385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Query for </a:t>
            </a:r>
            <a:r>
              <a:rPr lang="en-US" altLang="zh-CN" sz="2000" dirty="0" err="1" smtClean="0"/>
              <a:t>Xen</a:t>
            </a:r>
            <a:r>
              <a:rPr lang="en-US" altLang="zh-CN" sz="2000" dirty="0" smtClean="0"/>
              <a:t> Dom0 Host and </a:t>
            </a:r>
            <a:r>
              <a:rPr lang="en-US" altLang="zh-CN" sz="2000" dirty="0" err="1" smtClean="0"/>
              <a:t>DomUId</a:t>
            </a:r>
            <a:r>
              <a:rPr lang="en-US" altLang="zh-CN" sz="2000" dirty="0" smtClean="0"/>
              <a:t> with &lt;Nimbus Instance Id&gt;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1" grpId="0" animBg="1"/>
      <p:bldP spid="22" grpId="0" animBg="1"/>
      <p:bldP spid="23" grpId="0" animBg="1"/>
      <p:bldP spid="24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lowchart: Connector 116"/>
          <p:cNvSpPr/>
          <p:nvPr/>
        </p:nvSpPr>
        <p:spPr>
          <a:xfrm>
            <a:off x="6019800" y="2819400"/>
            <a:ext cx="152400" cy="152400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8611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 lIns="91440" tIns="45720" rIns="91440" bIns="45720"/>
          <a:lstStyle/>
          <a:p>
            <a:r>
              <a:rPr lang="en-US" sz="3200" dirty="0"/>
              <a:t>Processing Real-Time GPS Streams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260E7E95-C90B-8C47-892A-1490FDC9E712}" type="slidenum">
              <a:rPr lang="en-US" sz="1200">
                <a:solidFill>
                  <a:srgbClr val="898989"/>
                </a:solidFill>
                <a:latin typeface="Calibri" pitchFamily="36" charset="0"/>
              </a:rPr>
              <a:pPr algn="r"/>
              <a:t>16</a:t>
            </a:fld>
            <a:endParaRPr lang="en-US" sz="1200">
              <a:solidFill>
                <a:srgbClr val="898989"/>
              </a:solidFill>
              <a:latin typeface="Calibri" pitchFamily="36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810000" y="2254624"/>
            <a:ext cx="6096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ryo2nb</a:t>
              </a:r>
            </a:p>
          </p:txBody>
        </p:sp>
      </p:grpSp>
      <p:sp>
        <p:nvSpPr>
          <p:cNvPr id="62" name="Cube 61"/>
          <p:cNvSpPr>
            <a:spLocks noChangeArrowheads="1"/>
          </p:cNvSpPr>
          <p:nvPr/>
        </p:nvSpPr>
        <p:spPr bwMode="auto">
          <a:xfrm>
            <a:off x="1981200" y="1905000"/>
            <a:ext cx="762000" cy="1143000"/>
          </a:xfrm>
          <a:prstGeom prst="cube">
            <a:avLst>
              <a:gd name="adj" fmla="val 9880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chemeClr val="dk1"/>
              </a:solidFill>
              <a:latin typeface="+mn-lt"/>
            </a:endParaRPr>
          </a:p>
        </p:txBody>
      </p:sp>
      <p:sp>
        <p:nvSpPr>
          <p:cNvPr id="91" name="Cloud 90"/>
          <p:cNvSpPr/>
          <p:nvPr/>
        </p:nvSpPr>
        <p:spPr>
          <a:xfrm>
            <a:off x="838200" y="1676400"/>
            <a:ext cx="533400" cy="5334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" name="Cloud 91"/>
          <p:cNvSpPr/>
          <p:nvPr/>
        </p:nvSpPr>
        <p:spPr>
          <a:xfrm>
            <a:off x="457200" y="2209800"/>
            <a:ext cx="609600" cy="5334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Cloud 92"/>
          <p:cNvSpPr/>
          <p:nvPr/>
        </p:nvSpPr>
        <p:spPr>
          <a:xfrm>
            <a:off x="609600" y="2743200"/>
            <a:ext cx="609600" cy="5334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Right Arrow 96"/>
          <p:cNvSpPr/>
          <p:nvPr/>
        </p:nvSpPr>
        <p:spPr>
          <a:xfrm rot="501375">
            <a:off x="1374775" y="2165350"/>
            <a:ext cx="493713" cy="8572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Right Arrow 97"/>
          <p:cNvSpPr/>
          <p:nvPr/>
        </p:nvSpPr>
        <p:spPr>
          <a:xfrm rot="20689462">
            <a:off x="1374775" y="2625725"/>
            <a:ext cx="493713" cy="8572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1143000" y="2314575"/>
            <a:ext cx="914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100" b="1">
                <a:latin typeface="Calibri" pitchFamily="36" charset="0"/>
              </a:rPr>
              <a:t>Raw Data</a:t>
            </a:r>
          </a:p>
        </p:txBody>
      </p:sp>
      <p:sp>
        <p:nvSpPr>
          <p:cNvPr id="100" name="Rounded Rectangle 99"/>
          <p:cNvSpPr>
            <a:spLocks noChangeArrowheads="1"/>
          </p:cNvSpPr>
          <p:nvPr/>
        </p:nvSpPr>
        <p:spPr bwMode="auto">
          <a:xfrm>
            <a:off x="2743200" y="2057400"/>
            <a:ext cx="5334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7010</a:t>
            </a:r>
          </a:p>
        </p:txBody>
      </p:sp>
      <p:sp>
        <p:nvSpPr>
          <p:cNvPr id="101" name="Rounded Rectangle 100"/>
          <p:cNvSpPr>
            <a:spLocks noChangeArrowheads="1"/>
          </p:cNvSpPr>
          <p:nvPr/>
        </p:nvSpPr>
        <p:spPr bwMode="auto">
          <a:xfrm>
            <a:off x="2743200" y="2362200"/>
            <a:ext cx="5334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7011</a:t>
            </a:r>
          </a:p>
        </p:txBody>
      </p:sp>
      <p:sp>
        <p:nvSpPr>
          <p:cNvPr id="102" name="Rounded Rectangle 101"/>
          <p:cNvSpPr>
            <a:spLocks noChangeArrowheads="1"/>
          </p:cNvSpPr>
          <p:nvPr/>
        </p:nvSpPr>
        <p:spPr bwMode="auto">
          <a:xfrm>
            <a:off x="2743200" y="2667000"/>
            <a:ext cx="5334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7012</a:t>
            </a:r>
          </a:p>
        </p:txBody>
      </p:sp>
      <p:sp>
        <p:nvSpPr>
          <p:cNvPr id="68624" name="TextBox 102"/>
          <p:cNvSpPr txBox="1">
            <a:spLocks noChangeArrowheads="1"/>
          </p:cNvSpPr>
          <p:nvPr/>
        </p:nvSpPr>
        <p:spPr bwMode="auto">
          <a:xfrm>
            <a:off x="2743200" y="1600200"/>
            <a:ext cx="60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100" b="1">
                <a:latin typeface="Calibri" pitchFamily="36" charset="0"/>
              </a:rPr>
              <a:t>RYO</a:t>
            </a:r>
            <a:br>
              <a:rPr lang="en-US" sz="1100" b="1">
                <a:latin typeface="Calibri" pitchFamily="36" charset="0"/>
              </a:rPr>
            </a:br>
            <a:r>
              <a:rPr lang="en-US" sz="1100" b="1">
                <a:latin typeface="Calibri" pitchFamily="36" charset="0"/>
              </a:rPr>
              <a:t>Ports</a:t>
            </a: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064125" y="1895475"/>
            <a:ext cx="1108075" cy="1076325"/>
            <a:chOff x="1981199" y="2590799"/>
            <a:chExt cx="1219200" cy="1219200"/>
          </a:xfrm>
        </p:grpSpPr>
        <p:sp>
          <p:nvSpPr>
            <p:cNvPr id="64" name="Oval 63"/>
            <p:cNvSpPr/>
            <p:nvPr/>
          </p:nvSpPr>
          <p:spPr>
            <a:xfrm>
              <a:off x="1981199" y="2590799"/>
              <a:ext cx="1219200" cy="1219200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Oval 4"/>
            <p:cNvSpPr/>
            <p:nvPr/>
          </p:nvSpPr>
          <p:spPr>
            <a:xfrm>
              <a:off x="2159748" y="2769348"/>
              <a:ext cx="862104" cy="862104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957346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b="1" dirty="0"/>
                <a:t>NB Server </a:t>
              </a:r>
            </a:p>
          </p:txBody>
        </p:sp>
      </p:grpSp>
      <p:sp>
        <p:nvSpPr>
          <p:cNvPr id="67" name="Flowchart: Connector 66"/>
          <p:cNvSpPr/>
          <p:nvPr/>
        </p:nvSpPr>
        <p:spPr>
          <a:xfrm>
            <a:off x="4835525" y="2352675"/>
            <a:ext cx="152400" cy="15240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9" name="Curved Connector 68"/>
          <p:cNvCxnSpPr>
            <a:stCxn id="100" idx="3"/>
            <a:endCxn id="16" idx="1"/>
          </p:cNvCxnSpPr>
          <p:nvPr/>
        </p:nvCxnSpPr>
        <p:spPr>
          <a:xfrm>
            <a:off x="3276600" y="2171700"/>
            <a:ext cx="546100" cy="250825"/>
          </a:xfrm>
          <a:prstGeom prst="curvedConnector3">
            <a:avLst>
              <a:gd name="adj1" fmla="val 50000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lowchart: Connector 70"/>
          <p:cNvSpPr/>
          <p:nvPr/>
        </p:nvSpPr>
        <p:spPr>
          <a:xfrm>
            <a:off x="5410200" y="1676400"/>
            <a:ext cx="152400" cy="15240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2" name="Flowchart: Connector 71"/>
          <p:cNvSpPr/>
          <p:nvPr/>
        </p:nvSpPr>
        <p:spPr>
          <a:xfrm>
            <a:off x="6019800" y="1828800"/>
            <a:ext cx="152400" cy="15240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5" name="Curved Connector 74"/>
          <p:cNvCxnSpPr>
            <a:endCxn id="67" idx="2"/>
          </p:cNvCxnSpPr>
          <p:nvPr/>
        </p:nvCxnSpPr>
        <p:spPr>
          <a:xfrm>
            <a:off x="4406900" y="2422525"/>
            <a:ext cx="428625" cy="6350"/>
          </a:xfrm>
          <a:prstGeom prst="curvedConnector3">
            <a:avLst>
              <a:gd name="adj1" fmla="val 50000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80"/>
          <p:cNvGrpSpPr/>
          <p:nvPr/>
        </p:nvGrpSpPr>
        <p:grpSpPr>
          <a:xfrm>
            <a:off x="4572000" y="1371600"/>
            <a:ext cx="6096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2" name="Rounded Rectangle 81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83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ryo2ascii</a:t>
              </a:r>
            </a:p>
          </p:txBody>
        </p:sp>
      </p:grpSp>
      <p:cxnSp>
        <p:nvCxnSpPr>
          <p:cNvPr id="84" name="Curved Connector 83"/>
          <p:cNvCxnSpPr>
            <a:stCxn id="67" idx="0"/>
          </p:cNvCxnSpPr>
          <p:nvPr/>
        </p:nvCxnSpPr>
        <p:spPr>
          <a:xfrm rot="16200000" flipV="1">
            <a:off x="4335463" y="1776412"/>
            <a:ext cx="812800" cy="339725"/>
          </a:xfrm>
          <a:prstGeom prst="curvedConnector4">
            <a:avLst>
              <a:gd name="adj1" fmla="val 39669"/>
              <a:gd name="adj2" fmla="val 167347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endCxn id="71" idx="1"/>
          </p:cNvCxnSpPr>
          <p:nvPr/>
        </p:nvCxnSpPr>
        <p:spPr>
          <a:xfrm>
            <a:off x="5168900" y="1539875"/>
            <a:ext cx="263525" cy="158750"/>
          </a:xfrm>
          <a:prstGeom prst="curvedConnector2">
            <a:avLst/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94"/>
          <p:cNvGrpSpPr/>
          <p:nvPr/>
        </p:nvGrpSpPr>
        <p:grpSpPr>
          <a:xfrm>
            <a:off x="5638800" y="1035424"/>
            <a:ext cx="6858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6" name="Rounded Rectangle 95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4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ascii2gml</a:t>
              </a:r>
            </a:p>
          </p:txBody>
        </p:sp>
      </p:grpSp>
      <p:cxnSp>
        <p:nvCxnSpPr>
          <p:cNvPr id="105" name="Curved Connector 88"/>
          <p:cNvCxnSpPr>
            <a:stCxn id="71" idx="0"/>
          </p:cNvCxnSpPr>
          <p:nvPr/>
        </p:nvCxnSpPr>
        <p:spPr>
          <a:xfrm rot="5400000" flipH="1" flipV="1">
            <a:off x="5333206" y="1356519"/>
            <a:ext cx="473075" cy="166688"/>
          </a:xfrm>
          <a:prstGeom prst="curvedConnector2">
            <a:avLst/>
          </a:prstGeom>
          <a:ln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Curved Connector 88"/>
          <p:cNvCxnSpPr>
            <a:endCxn id="72" idx="7"/>
          </p:cNvCxnSpPr>
          <p:nvPr/>
        </p:nvCxnSpPr>
        <p:spPr>
          <a:xfrm flipH="1">
            <a:off x="6149975" y="1203325"/>
            <a:ext cx="174625" cy="647700"/>
          </a:xfrm>
          <a:prstGeom prst="curvedConnector4">
            <a:avLst>
              <a:gd name="adj1" fmla="val -130839"/>
              <a:gd name="adj2" fmla="val 61255"/>
            </a:avLst>
          </a:prstGeom>
          <a:ln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2" name="Flowchart: Connector 111"/>
          <p:cNvSpPr/>
          <p:nvPr/>
        </p:nvSpPr>
        <p:spPr>
          <a:xfrm>
            <a:off x="6248400" y="2362200"/>
            <a:ext cx="152400" cy="15240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13" name="Curved Connector 88"/>
          <p:cNvCxnSpPr>
            <a:stCxn id="71" idx="6"/>
          </p:cNvCxnSpPr>
          <p:nvPr/>
        </p:nvCxnSpPr>
        <p:spPr>
          <a:xfrm flipV="1">
            <a:off x="5562600" y="1685925"/>
            <a:ext cx="1333500" cy="66675"/>
          </a:xfrm>
          <a:prstGeom prst="curvedConnector4">
            <a:avLst>
              <a:gd name="adj1" fmla="val 37655"/>
              <a:gd name="adj2" fmla="val 459354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13"/>
          <p:cNvGrpSpPr/>
          <p:nvPr/>
        </p:nvGrpSpPr>
        <p:grpSpPr>
          <a:xfrm>
            <a:off x="6553200" y="1676400"/>
            <a:ext cx="6858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5" name="Rounded Rectangle 114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16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ascii2pos</a:t>
              </a:r>
            </a:p>
          </p:txBody>
        </p:sp>
      </p:grpSp>
      <p:cxnSp>
        <p:nvCxnSpPr>
          <p:cNvPr id="133" name="Curved Connector 88"/>
          <p:cNvCxnSpPr>
            <a:endCxn id="112" idx="7"/>
          </p:cNvCxnSpPr>
          <p:nvPr/>
        </p:nvCxnSpPr>
        <p:spPr>
          <a:xfrm rot="5400000">
            <a:off x="6446838" y="1935162"/>
            <a:ext cx="381000" cy="517525"/>
          </a:xfrm>
          <a:prstGeom prst="curvedConnector3">
            <a:avLst>
              <a:gd name="adj1" fmla="val 50000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urved Connector 88"/>
          <p:cNvCxnSpPr>
            <a:stCxn id="112" idx="6"/>
          </p:cNvCxnSpPr>
          <p:nvPr/>
        </p:nvCxnSpPr>
        <p:spPr>
          <a:xfrm>
            <a:off x="6400800" y="2438400"/>
            <a:ext cx="547688" cy="15875"/>
          </a:xfrm>
          <a:prstGeom prst="curvedConnector3">
            <a:avLst>
              <a:gd name="adj1" fmla="val 50000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41"/>
          <p:cNvGrpSpPr/>
          <p:nvPr/>
        </p:nvGrpSpPr>
        <p:grpSpPr>
          <a:xfrm>
            <a:off x="6934200" y="2286000"/>
            <a:ext cx="6858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3" name="Rounded Rectangle 142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44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Single Station</a:t>
              </a:r>
            </a:p>
          </p:txBody>
        </p:sp>
      </p:grpSp>
      <p:grpSp>
        <p:nvGrpSpPr>
          <p:cNvPr id="9" name="Group 162"/>
          <p:cNvGrpSpPr/>
          <p:nvPr/>
        </p:nvGrpSpPr>
        <p:grpSpPr>
          <a:xfrm>
            <a:off x="6934200" y="3200400"/>
            <a:ext cx="914400" cy="457200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4" name="Rounded Rectangle 163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5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Displacement Filter</a:t>
              </a:r>
            </a:p>
          </p:txBody>
        </p:sp>
      </p:grpSp>
      <p:grpSp>
        <p:nvGrpSpPr>
          <p:cNvPr id="10" name="Group 165"/>
          <p:cNvGrpSpPr/>
          <p:nvPr/>
        </p:nvGrpSpPr>
        <p:grpSpPr>
          <a:xfrm>
            <a:off x="6019800" y="3626224"/>
            <a:ext cx="838200" cy="4885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7" name="Rounded Rectangle 166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8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Station Health </a:t>
              </a:r>
              <a:br>
                <a:rPr lang="en-US" sz="1100" b="1" dirty="0"/>
              </a:br>
              <a:r>
                <a:rPr lang="en-US" sz="1100" b="1" dirty="0"/>
                <a:t>Filter</a:t>
              </a:r>
            </a:p>
          </p:txBody>
        </p:sp>
      </p:grpSp>
      <p:grpSp>
        <p:nvGrpSpPr>
          <p:cNvPr id="11" name="Group 168"/>
          <p:cNvGrpSpPr/>
          <p:nvPr/>
        </p:nvGrpSpPr>
        <p:grpSpPr>
          <a:xfrm>
            <a:off x="4876800" y="3505200"/>
            <a:ext cx="762000" cy="533400"/>
            <a:chOff x="1503589" y="3352791"/>
            <a:chExt cx="1011015" cy="688095"/>
          </a:xfr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0" name="Rounded Rectangle 169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71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RDAHMM Filter</a:t>
              </a:r>
            </a:p>
          </p:txBody>
        </p:sp>
      </p:grpSp>
      <p:sp>
        <p:nvSpPr>
          <p:cNvPr id="174" name="Flowchart: Connector 173"/>
          <p:cNvSpPr/>
          <p:nvPr/>
        </p:nvSpPr>
        <p:spPr>
          <a:xfrm>
            <a:off x="6096000" y="2819400"/>
            <a:ext cx="152400" cy="152400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5" name="Curved Connector 88"/>
          <p:cNvCxnSpPr>
            <a:endCxn id="174" idx="0"/>
          </p:cNvCxnSpPr>
          <p:nvPr/>
        </p:nvCxnSpPr>
        <p:spPr>
          <a:xfrm rot="5400000">
            <a:off x="6545262" y="2239963"/>
            <a:ext cx="206375" cy="952500"/>
          </a:xfrm>
          <a:prstGeom prst="curvedConnector3">
            <a:avLst>
              <a:gd name="adj1" fmla="val 50000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urved Connector 88"/>
          <p:cNvCxnSpPr>
            <a:stCxn id="174" idx="6"/>
          </p:cNvCxnSpPr>
          <p:nvPr/>
        </p:nvCxnSpPr>
        <p:spPr>
          <a:xfrm>
            <a:off x="6248400" y="2895600"/>
            <a:ext cx="1143000" cy="317500"/>
          </a:xfrm>
          <a:prstGeom prst="curvedConnector2">
            <a:avLst/>
          </a:prstGeom>
          <a:ln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2" name="Curved Connector 88"/>
          <p:cNvCxnSpPr>
            <a:stCxn id="174" idx="4"/>
          </p:cNvCxnSpPr>
          <p:nvPr/>
        </p:nvCxnSpPr>
        <p:spPr>
          <a:xfrm rot="16200000" flipH="1">
            <a:off x="5978525" y="3165475"/>
            <a:ext cx="654050" cy="266700"/>
          </a:xfrm>
          <a:prstGeom prst="curvedConnector3">
            <a:avLst>
              <a:gd name="adj1" fmla="val 50000"/>
            </a:avLst>
          </a:prstGeom>
          <a:ln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5" name="Curved Connector 88"/>
          <p:cNvCxnSpPr>
            <a:stCxn id="174" idx="3"/>
          </p:cNvCxnSpPr>
          <p:nvPr/>
        </p:nvCxnSpPr>
        <p:spPr>
          <a:xfrm rot="5400000">
            <a:off x="5402263" y="2805112"/>
            <a:ext cx="571500" cy="860425"/>
          </a:xfrm>
          <a:prstGeom prst="curvedConnector3">
            <a:avLst>
              <a:gd name="adj1" fmla="val 50000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>
            <a:spLocks noChangeArrowheads="1"/>
          </p:cNvSpPr>
          <p:nvPr/>
        </p:nvSpPr>
        <p:spPr bwMode="auto">
          <a:xfrm>
            <a:off x="1981200" y="2209800"/>
            <a:ext cx="68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dk1"/>
                </a:solidFill>
                <a:latin typeface="+mn-lt"/>
              </a:rPr>
              <a:t>Scripps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dk1"/>
                </a:solidFill>
                <a:latin typeface="+mn-lt"/>
              </a:rPr>
              <a:t>RTD</a:t>
            </a:r>
            <a:br>
              <a:rPr lang="en-US" sz="1200" b="1" dirty="0">
                <a:solidFill>
                  <a:schemeClr val="dk1"/>
                </a:solidFill>
                <a:latin typeface="+mn-lt"/>
              </a:rPr>
            </a:br>
            <a:r>
              <a:rPr lang="en-US" sz="1200" b="1" dirty="0">
                <a:solidFill>
                  <a:schemeClr val="dk1"/>
                </a:solidFill>
                <a:latin typeface="+mn-lt"/>
              </a:rPr>
              <a:t>Server</a:t>
            </a:r>
          </a:p>
        </p:txBody>
      </p:sp>
      <p:grpSp>
        <p:nvGrpSpPr>
          <p:cNvPr id="12" name="Group 209"/>
          <p:cNvGrpSpPr/>
          <p:nvPr/>
        </p:nvGrpSpPr>
        <p:grpSpPr>
          <a:xfrm>
            <a:off x="2438400" y="4724400"/>
            <a:ext cx="6096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1" name="Rounded Rectangle 210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12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ryo2nb</a:t>
              </a:r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1295400" y="4752975"/>
            <a:ext cx="762000" cy="4540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j-lt"/>
              </a:rPr>
              <a:t>Raw Data</a:t>
            </a:r>
          </a:p>
        </p:txBody>
      </p:sp>
      <p:grpSp>
        <p:nvGrpSpPr>
          <p:cNvPr id="13" name="Group 213"/>
          <p:cNvGrpSpPr/>
          <p:nvPr/>
        </p:nvGrpSpPr>
        <p:grpSpPr>
          <a:xfrm>
            <a:off x="3429000" y="4724400"/>
            <a:ext cx="6096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5" name="Rounded Rectangle 214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16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ryo2ascii</a:t>
              </a:r>
            </a:p>
          </p:txBody>
        </p:sp>
      </p:grpSp>
      <p:grpSp>
        <p:nvGrpSpPr>
          <p:cNvPr id="14" name="Group 216"/>
          <p:cNvGrpSpPr/>
          <p:nvPr/>
        </p:nvGrpSpPr>
        <p:grpSpPr>
          <a:xfrm>
            <a:off x="4419600" y="4724400"/>
            <a:ext cx="6858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8" name="Rounded Rectangle 217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19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ascii2pos</a:t>
              </a:r>
            </a:p>
          </p:txBody>
        </p:sp>
      </p:grpSp>
      <p:grpSp>
        <p:nvGrpSpPr>
          <p:cNvPr id="17" name="Group 220"/>
          <p:cNvGrpSpPr/>
          <p:nvPr/>
        </p:nvGrpSpPr>
        <p:grpSpPr>
          <a:xfrm>
            <a:off x="5486400" y="4724400"/>
            <a:ext cx="6858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2" name="Rounded Rectangle 221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23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Single Station</a:t>
              </a:r>
            </a:p>
          </p:txBody>
        </p:sp>
      </p:grpSp>
      <p:grpSp>
        <p:nvGrpSpPr>
          <p:cNvPr id="18" name="Group 223"/>
          <p:cNvGrpSpPr/>
          <p:nvPr/>
        </p:nvGrpSpPr>
        <p:grpSpPr>
          <a:xfrm>
            <a:off x="6553200" y="4648200"/>
            <a:ext cx="762000" cy="457200"/>
            <a:chOff x="1503589" y="3352791"/>
            <a:chExt cx="1011015" cy="688095"/>
          </a:xfr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5" name="Rounded Rectangle 224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226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RDAHMM Filter</a:t>
              </a:r>
            </a:p>
          </p:txBody>
        </p:sp>
      </p:grpSp>
      <p:cxnSp>
        <p:nvCxnSpPr>
          <p:cNvPr id="228" name="Straight Arrow Connector 227"/>
          <p:cNvCxnSpPr>
            <a:cxnSpLocks noChangeShapeType="1"/>
          </p:cNvCxnSpPr>
          <p:nvPr/>
        </p:nvCxnSpPr>
        <p:spPr bwMode="auto">
          <a:xfrm>
            <a:off x="3048000" y="4892675"/>
            <a:ext cx="3810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3" name="Straight Arrow Connector 232"/>
          <p:cNvCxnSpPr>
            <a:cxnSpLocks noChangeShapeType="1"/>
          </p:cNvCxnSpPr>
          <p:nvPr/>
        </p:nvCxnSpPr>
        <p:spPr bwMode="auto">
          <a:xfrm>
            <a:off x="4038600" y="4892675"/>
            <a:ext cx="3810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6" name="Straight Arrow Connector 235"/>
          <p:cNvCxnSpPr>
            <a:cxnSpLocks noChangeShapeType="1"/>
          </p:cNvCxnSpPr>
          <p:nvPr/>
        </p:nvCxnSpPr>
        <p:spPr bwMode="auto">
          <a:xfrm>
            <a:off x="5091113" y="4892675"/>
            <a:ext cx="409575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9" name="Straight Arrow Connector 238"/>
          <p:cNvCxnSpPr>
            <a:cxnSpLocks noChangeShapeType="1"/>
          </p:cNvCxnSpPr>
          <p:nvPr/>
        </p:nvCxnSpPr>
        <p:spPr bwMode="auto">
          <a:xfrm flipV="1">
            <a:off x="6157913" y="4876800"/>
            <a:ext cx="411162" cy="158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42" name="Straight Arrow Connector 241"/>
          <p:cNvCxnSpPr>
            <a:cxnSpLocks noChangeShapeType="1"/>
            <a:stCxn id="213" idx="3"/>
          </p:cNvCxnSpPr>
          <p:nvPr/>
        </p:nvCxnSpPr>
        <p:spPr bwMode="auto">
          <a:xfrm>
            <a:off x="2070100" y="4979988"/>
            <a:ext cx="393700" cy="95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46" name="TextBox 245"/>
          <p:cNvSpPr txBox="1">
            <a:spLocks noChangeArrowheads="1"/>
          </p:cNvSpPr>
          <p:nvPr/>
        </p:nvSpPr>
        <p:spPr bwMode="auto">
          <a:xfrm>
            <a:off x="762000" y="6473825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Calibri" pitchFamily="36" charset="0"/>
              </a:rPr>
              <a:t>A Complete Sensor Message Processing Path, including a data analysis application.</a:t>
            </a:r>
            <a:endParaRPr lang="en-US" sz="1200" b="1">
              <a:latin typeface="Calibri" pitchFamily="36" charset="0"/>
            </a:endParaRPr>
          </a:p>
        </p:txBody>
      </p:sp>
      <p:sp>
        <p:nvSpPr>
          <p:cNvPr id="90" name="Line Callout 2 89"/>
          <p:cNvSpPr/>
          <p:nvPr/>
        </p:nvSpPr>
        <p:spPr>
          <a:xfrm rot="5400000">
            <a:off x="3009900" y="4457700"/>
            <a:ext cx="228600" cy="1828800"/>
          </a:xfrm>
          <a:prstGeom prst="borderCallout2">
            <a:avLst>
              <a:gd name="adj1" fmla="val 16369"/>
              <a:gd name="adj2" fmla="val -1666"/>
              <a:gd name="adj3" fmla="val 49702"/>
              <a:gd name="adj4" fmla="val -2708"/>
              <a:gd name="adj5" fmla="val 49405"/>
              <a:gd name="adj6" fmla="val -1600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/SOPAC/GPS/CRTN01/RYO</a:t>
            </a:r>
          </a:p>
        </p:txBody>
      </p:sp>
      <p:sp>
        <p:nvSpPr>
          <p:cNvPr id="94" name="Line Callout 2 93"/>
          <p:cNvSpPr/>
          <p:nvPr/>
        </p:nvSpPr>
        <p:spPr>
          <a:xfrm rot="5400000">
            <a:off x="4000500" y="4762500"/>
            <a:ext cx="228600" cy="1828800"/>
          </a:xfrm>
          <a:prstGeom prst="borderCallout2">
            <a:avLst>
              <a:gd name="adj1" fmla="val 16369"/>
              <a:gd name="adj2" fmla="val -1666"/>
              <a:gd name="adj3" fmla="val 49702"/>
              <a:gd name="adj4" fmla="val -2708"/>
              <a:gd name="adj5" fmla="val 49405"/>
              <a:gd name="adj6" fmla="val -2960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/SOPAC/GPS/CRTN01/ASCII</a:t>
            </a:r>
          </a:p>
        </p:txBody>
      </p:sp>
      <p:sp>
        <p:nvSpPr>
          <p:cNvPr id="95" name="Line Callout 2 94"/>
          <p:cNvSpPr/>
          <p:nvPr/>
        </p:nvSpPr>
        <p:spPr>
          <a:xfrm rot="5400000">
            <a:off x="5067300" y="5067300"/>
            <a:ext cx="228600" cy="1828800"/>
          </a:xfrm>
          <a:prstGeom prst="borderCallout2">
            <a:avLst>
              <a:gd name="adj1" fmla="val 16369"/>
              <a:gd name="adj2" fmla="val -1666"/>
              <a:gd name="adj3" fmla="val 49702"/>
              <a:gd name="adj4" fmla="val -2708"/>
              <a:gd name="adj5" fmla="val 49860"/>
              <a:gd name="adj6" fmla="val -4272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/SOPAC/GPS/CRTN01/POS</a:t>
            </a:r>
          </a:p>
        </p:txBody>
      </p:sp>
      <p:sp>
        <p:nvSpPr>
          <p:cNvPr id="106" name="Line Callout 2 105"/>
          <p:cNvSpPr/>
          <p:nvPr/>
        </p:nvSpPr>
        <p:spPr>
          <a:xfrm rot="5400000">
            <a:off x="6168737" y="5330536"/>
            <a:ext cx="228600" cy="1911927"/>
          </a:xfrm>
          <a:prstGeom prst="borderCallout2">
            <a:avLst>
              <a:gd name="adj1" fmla="val 16369"/>
              <a:gd name="adj2" fmla="val -1666"/>
              <a:gd name="adj3" fmla="val 49702"/>
              <a:gd name="adj4" fmla="val -2708"/>
              <a:gd name="adj5" fmla="val 49406"/>
              <a:gd name="adj6" fmla="val -5671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/SOPAC/GPS/CRTN01/DSME</a:t>
            </a:r>
          </a:p>
        </p:txBody>
      </p:sp>
      <p:sp>
        <p:nvSpPr>
          <p:cNvPr id="68674" name="TextBox 109"/>
          <p:cNvSpPr txBox="1">
            <a:spLocks noChangeArrowheads="1"/>
          </p:cNvSpPr>
          <p:nvPr/>
        </p:nvSpPr>
        <p:spPr bwMode="auto">
          <a:xfrm>
            <a:off x="381000" y="3319463"/>
            <a:ext cx="1219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100" b="1">
                <a:latin typeface="Calibri" pitchFamily="36" charset="0"/>
              </a:rPr>
              <a:t>GPS Networks</a:t>
            </a:r>
          </a:p>
        </p:txBody>
      </p:sp>
      <p:pic>
        <p:nvPicPr>
          <p:cNvPr id="111" name="Picture 5" descr="ch6-ryo-par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90600"/>
            <a:ext cx="4745038" cy="2971800"/>
          </a:xfrm>
          <a:prstGeom prst="rect">
            <a:avLst/>
          </a:prstGeom>
          <a:ln>
            <a:noFill/>
          </a:ln>
          <a:effectLst>
            <a:outerShdw dist="139700" sx="1000" sy="1000" algn="tl" rotWithShape="0">
              <a:srgbClr val="333333"/>
            </a:outerShdw>
          </a:effectLst>
        </p:spPr>
      </p:pic>
      <p:sp>
        <p:nvSpPr>
          <p:cNvPr id="109" name="Flowchart: Connector 108"/>
          <p:cNvSpPr/>
          <p:nvPr/>
        </p:nvSpPr>
        <p:spPr>
          <a:xfrm>
            <a:off x="6172200" y="2819400"/>
            <a:ext cx="152400" cy="152400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4" name="Flowchart: Connector 113"/>
          <p:cNvSpPr/>
          <p:nvPr/>
        </p:nvSpPr>
        <p:spPr>
          <a:xfrm>
            <a:off x="6248400" y="2819400"/>
            <a:ext cx="152400" cy="152400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6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9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9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6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4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2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9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9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9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9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9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9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9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9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9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9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97" grpId="0" animBg="1"/>
      <p:bldP spid="100" grpId="0" animBg="1"/>
      <p:bldP spid="67" grpId="0" animBg="1"/>
      <p:bldP spid="71" grpId="0" animBg="1"/>
      <p:bldP spid="72" grpId="0" animBg="1"/>
      <p:bldP spid="112" grpId="0" animBg="1"/>
      <p:bldP spid="174" grpId="0" animBg="1"/>
      <p:bldP spid="213" grpId="0" animBg="1"/>
      <p:bldP spid="246" grpId="0"/>
      <p:bldP spid="109" grpId="0" animBg="1"/>
      <p:bldP spid="1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as a Service: </a:t>
            </a:r>
            <a:r>
              <a:rPr lang="en-US" dirty="0" err="1" smtClean="0"/>
              <a:t>Hadoop</a:t>
            </a:r>
            <a:r>
              <a:rPr lang="en-US" dirty="0" smtClean="0"/>
              <a:t> and GPS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 identified the Real-Time RDAHMM GPS processing pipeline as a good candidate for evaluating </a:t>
            </a:r>
            <a:r>
              <a:rPr lang="en-US" dirty="0" err="1" smtClean="0"/>
              <a:t>Hadoop</a:t>
            </a:r>
            <a:r>
              <a:rPr lang="en-US" dirty="0" smtClean="0"/>
              <a:t>, Dryad, and other systems.</a:t>
            </a:r>
          </a:p>
          <a:p>
            <a:r>
              <a:rPr lang="en-US" dirty="0" smtClean="0"/>
              <a:t>Our current system is a custom-built distributed pipeline based on publish/subscribe semantics.</a:t>
            </a:r>
          </a:p>
          <a:p>
            <a:r>
              <a:rPr lang="en-US" dirty="0" smtClean="0"/>
              <a:t>But it matches well with the goals of both </a:t>
            </a:r>
            <a:r>
              <a:rPr lang="en-US" dirty="0" err="1" smtClean="0"/>
              <a:t>Hadoop</a:t>
            </a:r>
            <a:r>
              <a:rPr lang="en-US" dirty="0" smtClean="0"/>
              <a:t> and Dryad, which do the same thing.</a:t>
            </a:r>
          </a:p>
          <a:p>
            <a:r>
              <a:rPr lang="en-US" dirty="0" smtClean="0"/>
              <a:t>This evaluation is on-going. </a:t>
            </a:r>
          </a:p>
          <a:p>
            <a:r>
              <a:rPr lang="en-US" dirty="0" smtClean="0"/>
              <a:t>We also have a significant effort in researching these and other technologies for parallel computing that is outside the scope of the </a:t>
            </a:r>
            <a:r>
              <a:rPr lang="en-US" dirty="0" err="1" smtClean="0"/>
              <a:t>QuakeSim</a:t>
            </a:r>
            <a:r>
              <a:rPr lang="en-US" dirty="0" smtClean="0"/>
              <a:t> project.</a:t>
            </a:r>
          </a:p>
          <a:p>
            <a:pPr lvl="1"/>
            <a:r>
              <a:rPr lang="en-US" dirty="0" smtClean="0"/>
              <a:t>See for example </a:t>
            </a:r>
            <a:r>
              <a:rPr lang="en-US" dirty="0" err="1" smtClean="0"/>
              <a:t>http://grids.ucs.indiana.edu/ptliupages/publications/cloud_handbook_final-with-diagrams.pdf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Recent efforts have focused on bioinformatics, but the research is general.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IU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Xiaoming</a:t>
            </a:r>
            <a:r>
              <a:rPr lang="en-US" dirty="0" smtClean="0"/>
              <a:t> </a:t>
            </a:r>
            <a:r>
              <a:rPr lang="en-US" dirty="0" err="1" smtClean="0"/>
              <a:t>Gao</a:t>
            </a:r>
            <a:r>
              <a:rPr lang="en-US" dirty="0" smtClean="0"/>
              <a:t>, Ph. D student </a:t>
            </a:r>
          </a:p>
          <a:p>
            <a:pPr lvl="1"/>
            <a:r>
              <a:rPr lang="en-US" dirty="0" smtClean="0"/>
              <a:t>RDAHMM/GPS infrastructure and user interfaces</a:t>
            </a:r>
          </a:p>
          <a:p>
            <a:pPr lvl="1"/>
            <a:r>
              <a:rPr lang="en-US" dirty="0" smtClean="0"/>
              <a:t> Virtual Block Storage system.</a:t>
            </a:r>
          </a:p>
          <a:p>
            <a:r>
              <a:rPr lang="en-US" dirty="0" smtClean="0"/>
              <a:t>Jun </a:t>
            </a:r>
            <a:r>
              <a:rPr lang="en-US" dirty="0" err="1" smtClean="0"/>
              <a:t>Ji</a:t>
            </a:r>
            <a:r>
              <a:rPr lang="en-US" dirty="0" smtClean="0"/>
              <a:t>, Master’s student, intern</a:t>
            </a:r>
          </a:p>
          <a:p>
            <a:pPr lvl="1"/>
            <a:r>
              <a:rPr lang="en-US" dirty="0" err="1" smtClean="0"/>
              <a:t>Disloc</a:t>
            </a:r>
            <a:r>
              <a:rPr lang="en-US" dirty="0" smtClean="0"/>
              <a:t>, Simplex, and </a:t>
            </a:r>
            <a:r>
              <a:rPr lang="en-US" dirty="0" err="1" smtClean="0"/>
              <a:t>GeoFEST</a:t>
            </a:r>
            <a:r>
              <a:rPr lang="en-US" dirty="0" smtClean="0"/>
              <a:t> revisions</a:t>
            </a:r>
          </a:p>
          <a:p>
            <a:pPr lvl="1"/>
            <a:r>
              <a:rPr lang="en-US" dirty="0" smtClean="0"/>
              <a:t>Google gadget development</a:t>
            </a:r>
          </a:p>
          <a:p>
            <a:pPr lvl="1"/>
            <a:r>
              <a:rPr lang="en-US" dirty="0" err="1" smtClean="0"/>
              <a:t>OpenID</a:t>
            </a:r>
            <a:r>
              <a:rPr lang="en-US" dirty="0" smtClean="0"/>
              <a:t> for gadgets</a:t>
            </a:r>
          </a:p>
          <a:p>
            <a:r>
              <a:rPr lang="en-US" dirty="0" smtClean="0"/>
              <a:t>Chao Sun, Master’s student, independent study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investigation of RDAHMM GPS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pitchFamily="36" charset="-128"/>
                <a:cs typeface="ＭＳ Ｐゴシック" pitchFamily="36" charset="-128"/>
              </a:rPr>
              <a:t>More Information</a:t>
            </a:r>
          </a:p>
        </p:txBody>
      </p:sp>
      <p:sp>
        <p:nvSpPr>
          <p:cNvPr id="46083" name="Vertical Text Placeholder 26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-112" charset="2"/>
              <a:buChar char=""/>
              <a:defRPr/>
            </a:pPr>
            <a:r>
              <a:rPr lang="en-US" sz="2400" dirty="0" err="1" smtClean="0"/>
              <a:t>QuakeSim</a:t>
            </a:r>
            <a:r>
              <a:rPr lang="en-US" sz="2400" dirty="0" smtClean="0"/>
              <a:t> </a:t>
            </a:r>
            <a:r>
              <a:rPr lang="en-US" sz="2400" dirty="0" smtClean="0"/>
              <a:t>Web Site: </a:t>
            </a:r>
          </a:p>
          <a:p>
            <a:pPr lvl="1" eaLnBrk="1" hangingPunct="1">
              <a:lnSpc>
                <a:spcPct val="90000"/>
              </a:lnSpc>
              <a:buFont typeface="Wingdings 2" pitchFamily="-112" charset="2"/>
              <a:buChar char=""/>
              <a:defRPr/>
            </a:pPr>
            <a:r>
              <a:rPr lang="en-US" dirty="0" smtClean="0">
                <a:hlinkClick r:id="rId2"/>
              </a:rPr>
              <a:t>www.quakesim.org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 2" pitchFamily="-112" charset="2"/>
              <a:buChar char=""/>
              <a:defRPr/>
            </a:pPr>
            <a:r>
              <a:rPr lang="en-US" sz="2400" dirty="0" smtClean="0"/>
              <a:t>Portal </a:t>
            </a:r>
            <a:r>
              <a:rPr lang="en-US" sz="2400" dirty="0" smtClean="0"/>
              <a:t>URL:</a:t>
            </a:r>
          </a:p>
          <a:p>
            <a:pPr lvl="1" eaLnBrk="1" hangingPunct="1">
              <a:lnSpc>
                <a:spcPct val="90000"/>
              </a:lnSpc>
              <a:buFont typeface="Wingdings 2" pitchFamily="-112" charset="2"/>
              <a:buChar char=""/>
              <a:defRPr/>
            </a:pP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://gw11.quarry.iu.teragrid.</a:t>
            </a:r>
            <a:r>
              <a:rPr lang="en-US" dirty="0" smtClean="0">
                <a:hlinkClick r:id="rId3"/>
              </a:rPr>
              <a:t>org/gridsphere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 2" pitchFamily="-112" charset="2"/>
              <a:buChar char=""/>
              <a:defRPr/>
            </a:pPr>
            <a:r>
              <a:rPr lang="en-US" sz="2400" dirty="0" smtClean="0"/>
              <a:t>Portal </a:t>
            </a:r>
            <a:r>
              <a:rPr lang="en-US" sz="2400" dirty="0" err="1" smtClean="0"/>
              <a:t>SourceForge</a:t>
            </a:r>
            <a:r>
              <a:rPr lang="en-US" sz="2400" dirty="0" smtClean="0"/>
              <a:t> Page:</a:t>
            </a:r>
          </a:p>
          <a:p>
            <a:pPr lvl="1" eaLnBrk="1" hangingPunct="1">
              <a:lnSpc>
                <a:spcPct val="90000"/>
              </a:lnSpc>
              <a:buFont typeface="Wingdings 2" pitchFamily="-112" charset="2"/>
              <a:buChar char=""/>
              <a:defRPr/>
            </a:pPr>
            <a:r>
              <a:rPr lang="en-US" dirty="0" smtClean="0">
                <a:hlinkClick r:id="rId4"/>
              </a:rPr>
              <a:t>https://sourceforge.net/projects/crisisgrid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 2" pitchFamily="-112" charset="2"/>
              <a:buChar char=""/>
              <a:defRPr/>
            </a:pPr>
            <a:r>
              <a:rPr lang="en-US" sz="2400" dirty="0" smtClean="0"/>
              <a:t>Code SVN:</a:t>
            </a:r>
          </a:p>
          <a:p>
            <a:pPr lvl="1" eaLnBrk="1" hangingPunct="1">
              <a:lnSpc>
                <a:spcPct val="90000"/>
              </a:lnSpc>
              <a:buFont typeface="Wingdings 2" pitchFamily="-112" charset="2"/>
              <a:buChar char=""/>
              <a:defRPr/>
            </a:pPr>
            <a:r>
              <a:rPr lang="en-US" dirty="0" smtClean="0">
                <a:hlinkClick r:id="rId5"/>
              </a:rPr>
              <a:t>http://crisisgrid.svn.sourceforge.net/viewvc/crisisgrid/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Arial" pitchFamily="-112" charset="0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Updates to </a:t>
            </a:r>
            <a:r>
              <a:rPr lang="en-US" dirty="0" err="1" smtClean="0"/>
              <a:t>QuakeSim</a:t>
            </a:r>
            <a:r>
              <a:rPr lang="en-US" dirty="0" smtClean="0"/>
              <a:t> Services and User Interfaces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User Interface Revisions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Disloc</a:t>
            </a:r>
            <a:r>
              <a:rPr lang="en-US" dirty="0" smtClean="0"/>
              <a:t>, Simplex, and </a:t>
            </a:r>
            <a:r>
              <a:rPr lang="en-US" dirty="0" err="1" smtClean="0"/>
              <a:t>GeoFEST</a:t>
            </a:r>
            <a:r>
              <a:rPr lang="en-US" dirty="0" smtClean="0"/>
              <a:t> have been revised interact with the revised </a:t>
            </a:r>
            <a:r>
              <a:rPr lang="en-US" dirty="0" err="1" smtClean="0"/>
              <a:t>QuakeTables</a:t>
            </a:r>
            <a:r>
              <a:rPr lang="en-US" dirty="0" smtClean="0"/>
              <a:t> database using KML feeds.</a:t>
            </a:r>
          </a:p>
          <a:p>
            <a:pPr lvl="1"/>
            <a:r>
              <a:rPr lang="en-US" dirty="0" smtClean="0"/>
              <a:t>One KML description for each fault collection</a:t>
            </a:r>
          </a:p>
          <a:p>
            <a:r>
              <a:rPr lang="en-US" dirty="0" smtClean="0"/>
              <a:t>Fault selection map user interface significantly revised to handle multiple KML files.</a:t>
            </a:r>
          </a:p>
          <a:p>
            <a:r>
              <a:rPr lang="en-US" dirty="0" err="1" smtClean="0"/>
              <a:t>Disloc</a:t>
            </a:r>
            <a:r>
              <a:rPr lang="en-US" dirty="0" smtClean="0"/>
              <a:t>, Simplex, RDAHMM, and </a:t>
            </a:r>
            <a:r>
              <a:rPr lang="en-US" dirty="0" err="1" smtClean="0"/>
              <a:t>GeoFEST</a:t>
            </a:r>
            <a:r>
              <a:rPr lang="en-US" dirty="0" smtClean="0"/>
              <a:t> all revised to work as Google gadgets as well as portlets.</a:t>
            </a:r>
          </a:p>
          <a:p>
            <a:pPr lvl="1"/>
            <a:r>
              <a:rPr lang="en-US" dirty="0" smtClean="0"/>
              <a:t>Same code base.  Difference is just a build option.</a:t>
            </a:r>
          </a:p>
          <a:p>
            <a:r>
              <a:rPr lang="en-US" dirty="0" smtClean="0"/>
              <a:t>Gadgets integrated with Google </a:t>
            </a:r>
            <a:r>
              <a:rPr lang="en-US" dirty="0" err="1" smtClean="0"/>
              <a:t>OpenID</a:t>
            </a:r>
            <a:r>
              <a:rPr lang="en-US" dirty="0" smtClean="0"/>
              <a:t>, so you don’t need a portal login.</a:t>
            </a:r>
          </a:p>
          <a:p>
            <a:r>
              <a:rPr lang="en-US" dirty="0" smtClean="0"/>
              <a:t>We have also developed a gadget container in related work.</a:t>
            </a:r>
          </a:p>
          <a:p>
            <a:r>
              <a:rPr lang="en-US" dirty="0" smtClean="0"/>
              <a:t>All of this work is Open Source, in our </a:t>
            </a:r>
            <a:r>
              <a:rPr lang="en-US" dirty="0" err="1" smtClean="0"/>
              <a:t>SourceForge</a:t>
            </a:r>
            <a:r>
              <a:rPr lang="en-US" dirty="0" smtClean="0"/>
              <a:t> SVN, and buildable through Apache Maven.  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shot-OGCE Gadget Portal - Mozilla Firefox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36" r="36"/>
          <a:stretch>
            <a:fillRect/>
          </a:stretch>
        </p:blipFill>
        <p:spPr>
          <a:xfrm>
            <a:off x="0" y="0"/>
            <a:ext cx="5943600" cy="4525963"/>
          </a:xfrm>
        </p:spPr>
      </p:pic>
      <p:pic>
        <p:nvPicPr>
          <p:cNvPr id="7" name="Picture 2" descr="Picture 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429000"/>
            <a:ext cx="54102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Callout 7"/>
          <p:cNvSpPr/>
          <p:nvPr/>
        </p:nvSpPr>
        <p:spPr>
          <a:xfrm>
            <a:off x="6019800" y="990600"/>
            <a:ext cx="2971800" cy="1143000"/>
          </a:xfrm>
          <a:prstGeom prst="lef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Simplex running in our OGCE Gadget Container</a:t>
            </a:r>
            <a:endParaRPr lang="en-US" dirty="0"/>
          </a:p>
        </p:txBody>
      </p:sp>
      <p:sp>
        <p:nvSpPr>
          <p:cNvPr id="9" name="Right Arrow Callout 8"/>
          <p:cNvSpPr/>
          <p:nvPr/>
        </p:nvSpPr>
        <p:spPr>
          <a:xfrm>
            <a:off x="152400" y="5029200"/>
            <a:ext cx="3352800" cy="1219200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RDAHMM running in </a:t>
            </a:r>
            <a:r>
              <a:rPr lang="en-US" dirty="0" err="1" smtClean="0"/>
              <a:t>iGoogle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Daily RDAHMM 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for the JPL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Same daily RDAHMM processing to the GPS data received from the JPL GIPSY Context Group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2304288"/>
            <a:ext cx="612298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Daily RDAHMM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"/>
          </a:xfrm>
        </p:spPr>
        <p:txBody>
          <a:bodyPr>
            <a:norm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odified evaluation process using all </a:t>
            </a:r>
            <a:r>
              <a:rPr lang="en-US" altLang="zh-CN" sz="2000" dirty="0" smtClean="0"/>
              <a:t>GPS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data since 1994-01-01 as input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 evaluation process: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>
          <a:xfrm>
            <a:off x="838200" y="2170176"/>
            <a:ext cx="762000" cy="762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06-09.</a:t>
            </a:r>
          </a:p>
          <a:p>
            <a:pPr algn="ctr"/>
            <a:r>
              <a:rPr lang="en-US" sz="1400" dirty="0" smtClean="0"/>
              <a:t>input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2209800" y="2133600"/>
            <a:ext cx="1143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RDAHMM evaluation</a:t>
            </a:r>
            <a:endParaRPr lang="en-US" sz="1600" dirty="0"/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1600200" y="2551176"/>
            <a:ext cx="609600" cy="1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ded Corner 9"/>
          <p:cNvSpPr/>
          <p:nvPr/>
        </p:nvSpPr>
        <p:spPr>
          <a:xfrm>
            <a:off x="4038600" y="2170176"/>
            <a:ext cx="762000" cy="762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07-09.</a:t>
            </a:r>
          </a:p>
          <a:p>
            <a:pPr algn="ctr"/>
            <a:r>
              <a:rPr lang="en-US" sz="1400" dirty="0"/>
              <a:t>Q</a:t>
            </a:r>
          </a:p>
        </p:txBody>
      </p:sp>
      <p:cxnSp>
        <p:nvCxnSpPr>
          <p:cNvPr id="11" name="Straight Arrow Connector 10"/>
          <p:cNvCxnSpPr>
            <a:stCxn id="6" idx="3"/>
            <a:endCxn id="10" idx="1"/>
          </p:cNvCxnSpPr>
          <p:nvPr/>
        </p:nvCxnSpPr>
        <p:spPr>
          <a:xfrm flipV="1">
            <a:off x="3352800" y="2551176"/>
            <a:ext cx="685800" cy="1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ded Corner 13"/>
          <p:cNvSpPr/>
          <p:nvPr/>
        </p:nvSpPr>
        <p:spPr>
          <a:xfrm>
            <a:off x="4038600" y="3048000"/>
            <a:ext cx="762000" cy="762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94-06.</a:t>
            </a:r>
          </a:p>
          <a:p>
            <a:pPr algn="ctr"/>
            <a:r>
              <a:rPr lang="en-US" sz="1400" dirty="0" smtClean="0"/>
              <a:t>Q</a:t>
            </a:r>
          </a:p>
          <a:p>
            <a:pPr algn="ctr"/>
            <a:r>
              <a:rPr lang="en-US" sz="1400" dirty="0" smtClean="0"/>
              <a:t>(model)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endCxn id="25" idx="1"/>
          </p:cNvCxnSpPr>
          <p:nvPr/>
        </p:nvCxnSpPr>
        <p:spPr>
          <a:xfrm flipV="1">
            <a:off x="5486400" y="2590800"/>
            <a:ext cx="685800" cy="1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</p:cNvCxnSpPr>
          <p:nvPr/>
        </p:nvCxnSpPr>
        <p:spPr>
          <a:xfrm>
            <a:off x="4800600" y="2551176"/>
            <a:ext cx="685800" cy="39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3"/>
          </p:cNvCxnSpPr>
          <p:nvPr/>
        </p:nvCxnSpPr>
        <p:spPr>
          <a:xfrm flipV="1">
            <a:off x="4800600" y="2590800"/>
            <a:ext cx="685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lded Corner 24"/>
          <p:cNvSpPr/>
          <p:nvPr/>
        </p:nvSpPr>
        <p:spPr>
          <a:xfrm>
            <a:off x="6172200" y="2209800"/>
            <a:ext cx="762000" cy="762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94-09.</a:t>
            </a:r>
          </a:p>
          <a:p>
            <a:pPr algn="ctr"/>
            <a:r>
              <a:rPr lang="en-US" sz="1400" dirty="0"/>
              <a:t>Q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7240" y="3886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evaluation process:</a:t>
            </a:r>
            <a:endParaRPr lang="en-US" dirty="0"/>
          </a:p>
        </p:txBody>
      </p:sp>
      <p:sp>
        <p:nvSpPr>
          <p:cNvPr id="28" name="Folded Corner 27"/>
          <p:cNvSpPr/>
          <p:nvPr/>
        </p:nvSpPr>
        <p:spPr>
          <a:xfrm>
            <a:off x="853440" y="4379976"/>
            <a:ext cx="762000" cy="762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06-09.</a:t>
            </a:r>
          </a:p>
          <a:p>
            <a:pPr algn="ctr"/>
            <a:r>
              <a:rPr lang="en-US" sz="1400" dirty="0" smtClean="0"/>
              <a:t>input</a:t>
            </a:r>
            <a:endParaRPr lang="en-US" sz="1400" dirty="0"/>
          </a:p>
        </p:txBody>
      </p:sp>
      <p:sp>
        <p:nvSpPr>
          <p:cNvPr id="29" name="Rounded Rectangle 28"/>
          <p:cNvSpPr/>
          <p:nvPr/>
        </p:nvSpPr>
        <p:spPr>
          <a:xfrm>
            <a:off x="4361688" y="4352544"/>
            <a:ext cx="1143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RDAHMM evaluation</a:t>
            </a:r>
            <a:endParaRPr lang="en-US" sz="1600" dirty="0"/>
          </a:p>
        </p:txBody>
      </p:sp>
      <p:sp>
        <p:nvSpPr>
          <p:cNvPr id="31" name="Folded Corner 30"/>
          <p:cNvSpPr/>
          <p:nvPr/>
        </p:nvSpPr>
        <p:spPr>
          <a:xfrm>
            <a:off x="6266688" y="4389120"/>
            <a:ext cx="762000" cy="762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94-09.</a:t>
            </a:r>
          </a:p>
          <a:p>
            <a:pPr algn="ctr"/>
            <a:r>
              <a:rPr lang="en-US" sz="1400" dirty="0"/>
              <a:t>Q</a:t>
            </a:r>
          </a:p>
        </p:txBody>
      </p:sp>
      <p:cxnSp>
        <p:nvCxnSpPr>
          <p:cNvPr id="32" name="Straight Arrow Connector 31"/>
          <p:cNvCxnSpPr>
            <a:stCxn id="29" idx="3"/>
            <a:endCxn id="31" idx="1"/>
          </p:cNvCxnSpPr>
          <p:nvPr/>
        </p:nvCxnSpPr>
        <p:spPr>
          <a:xfrm flipV="1">
            <a:off x="5504688" y="4770120"/>
            <a:ext cx="762000" cy="1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lded Corner 32"/>
          <p:cNvSpPr/>
          <p:nvPr/>
        </p:nvSpPr>
        <p:spPr>
          <a:xfrm>
            <a:off x="838200" y="5276088"/>
            <a:ext cx="762000" cy="762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94-06.</a:t>
            </a:r>
          </a:p>
          <a:p>
            <a:pPr algn="ctr"/>
            <a:r>
              <a:rPr lang="en-US" sz="1400" dirty="0" smtClean="0"/>
              <a:t>input</a:t>
            </a:r>
          </a:p>
          <a:p>
            <a:pPr algn="ctr"/>
            <a:r>
              <a:rPr lang="en-US" sz="1400" dirty="0" smtClean="0"/>
              <a:t>(model)</a:t>
            </a:r>
            <a:endParaRPr lang="en-US" sz="1400" dirty="0"/>
          </a:p>
        </p:txBody>
      </p:sp>
      <p:cxnSp>
        <p:nvCxnSpPr>
          <p:cNvPr id="34" name="Straight Arrow Connector 33"/>
          <p:cNvCxnSpPr>
            <a:endCxn id="37" idx="1"/>
          </p:cNvCxnSpPr>
          <p:nvPr/>
        </p:nvCxnSpPr>
        <p:spPr>
          <a:xfrm>
            <a:off x="2228088" y="4760976"/>
            <a:ext cx="762000" cy="12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8" idx="3"/>
          </p:cNvCxnSpPr>
          <p:nvPr/>
        </p:nvCxnSpPr>
        <p:spPr>
          <a:xfrm>
            <a:off x="1615440" y="4760976"/>
            <a:ext cx="61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3"/>
          </p:cNvCxnSpPr>
          <p:nvPr/>
        </p:nvCxnSpPr>
        <p:spPr>
          <a:xfrm flipV="1">
            <a:off x="1600200" y="4760976"/>
            <a:ext cx="609600" cy="896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olded Corner 36"/>
          <p:cNvSpPr/>
          <p:nvPr/>
        </p:nvSpPr>
        <p:spPr>
          <a:xfrm>
            <a:off x="2990088" y="4392168"/>
            <a:ext cx="762000" cy="762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94-09.</a:t>
            </a:r>
          </a:p>
          <a:p>
            <a:pPr algn="ctr"/>
            <a:r>
              <a:rPr lang="en-US" altLang="zh-CN" sz="1400" dirty="0" smtClean="0"/>
              <a:t>input</a:t>
            </a:r>
            <a:endParaRPr lang="en-US" sz="1400" dirty="0"/>
          </a:p>
        </p:txBody>
      </p:sp>
      <p:cxnSp>
        <p:nvCxnSpPr>
          <p:cNvPr id="48" name="Straight Arrow Connector 47"/>
          <p:cNvCxnSpPr>
            <a:stCxn id="37" idx="3"/>
            <a:endCxn id="29" idx="1"/>
          </p:cNvCxnSpPr>
          <p:nvPr/>
        </p:nvCxnSpPr>
        <p:spPr>
          <a:xfrm flipV="1">
            <a:off x="3752088" y="4771644"/>
            <a:ext cx="609600" cy="1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73" idx="0"/>
            <a:endCxn id="6" idx="2"/>
          </p:cNvCxnSpPr>
          <p:nvPr/>
        </p:nvCxnSpPr>
        <p:spPr>
          <a:xfrm rot="16200000" flipV="1">
            <a:off x="2707171" y="3045929"/>
            <a:ext cx="152400" cy="4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76" idx="0"/>
            <a:endCxn id="29" idx="2"/>
          </p:cNvCxnSpPr>
          <p:nvPr/>
        </p:nvCxnSpPr>
        <p:spPr>
          <a:xfrm rot="16200000" flipV="1">
            <a:off x="4851439" y="5272493"/>
            <a:ext cx="167640" cy="4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62000" y="6248400"/>
            <a:ext cx="723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Effect: </a:t>
            </a:r>
            <a:r>
              <a:rPr lang="en-US" dirty="0"/>
              <a:t>a</a:t>
            </a:r>
            <a:r>
              <a:rPr lang="en-US" dirty="0" smtClean="0"/>
              <a:t>lways enough input for evaluation</a:t>
            </a:r>
            <a:endParaRPr lang="en-US" dirty="0"/>
          </a:p>
        </p:txBody>
      </p:sp>
      <p:sp>
        <p:nvSpPr>
          <p:cNvPr id="73" name="Flowchart: Multidocument 72"/>
          <p:cNvSpPr/>
          <p:nvPr/>
        </p:nvSpPr>
        <p:spPr>
          <a:xfrm>
            <a:off x="2221992" y="3124200"/>
            <a:ext cx="990600" cy="6858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Model files</a:t>
            </a:r>
            <a:endParaRPr lang="en-US" sz="1600" dirty="0"/>
          </a:p>
        </p:txBody>
      </p:sp>
      <p:sp>
        <p:nvSpPr>
          <p:cNvPr id="76" name="Flowchart: Multidocument 75"/>
          <p:cNvSpPr/>
          <p:nvPr/>
        </p:nvSpPr>
        <p:spPr>
          <a:xfrm>
            <a:off x="4373880" y="5358384"/>
            <a:ext cx="990600" cy="6858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Model files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aily RDAHMM video Web service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0" y="15240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Daily RDAHMM service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3535680" y="1524000"/>
            <a:ext cx="1371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Daily RDAHMM  video service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1676400"/>
            <a:ext cx="1447800" cy="1588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3" idx="3"/>
          </p:cNvCxnSpPr>
          <p:nvPr/>
        </p:nvCxnSpPr>
        <p:spPr>
          <a:xfrm flipH="1">
            <a:off x="2057400" y="2209056"/>
            <a:ext cx="1447800" cy="744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0" y="13716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invoke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1916668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dirty="0" smtClean="0"/>
              <a:t>eturn video URL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6" idx="3"/>
            <a:endCxn id="43" idx="1"/>
          </p:cNvCxnSpPr>
          <p:nvPr/>
        </p:nvCxnSpPr>
        <p:spPr>
          <a:xfrm flipV="1">
            <a:off x="4907280" y="1941576"/>
            <a:ext cx="978408" cy="1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2"/>
            <a:endCxn id="27" idx="0"/>
          </p:cNvCxnSpPr>
          <p:nvPr/>
        </p:nvCxnSpPr>
        <p:spPr>
          <a:xfrm rot="16200000" flipH="1">
            <a:off x="4060698" y="2522982"/>
            <a:ext cx="329184" cy="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352800" y="2691384"/>
            <a:ext cx="1752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Video maker thread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983480" y="164592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  <a:r>
              <a:rPr lang="en-US" sz="1600" dirty="0" smtClean="0"/>
              <a:t>dd to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886200" y="233781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create</a:t>
            </a:r>
            <a:endParaRPr lang="en-US" sz="1600" dirty="0"/>
          </a:p>
        </p:txBody>
      </p:sp>
      <p:cxnSp>
        <p:nvCxnSpPr>
          <p:cNvPr id="34" name="Straight Arrow Connector 33"/>
          <p:cNvCxnSpPr>
            <a:stCxn id="43" idx="2"/>
            <a:endCxn id="103" idx="3"/>
          </p:cNvCxnSpPr>
          <p:nvPr/>
        </p:nvCxnSpPr>
        <p:spPr>
          <a:xfrm rot="5400000">
            <a:off x="4925230" y="2273469"/>
            <a:ext cx="1599353" cy="1464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10200" y="27432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access</a:t>
            </a:r>
            <a:endParaRPr lang="en-US" sz="1600" dirty="0"/>
          </a:p>
        </p:txBody>
      </p:sp>
      <p:cxnSp>
        <p:nvCxnSpPr>
          <p:cNvPr id="38" name="Straight Arrow Connector 37"/>
          <p:cNvCxnSpPr>
            <a:stCxn id="27" idx="4"/>
            <a:endCxn id="103" idx="0"/>
          </p:cNvCxnSpPr>
          <p:nvPr/>
        </p:nvCxnSpPr>
        <p:spPr>
          <a:xfrm rot="16200000" flipH="1">
            <a:off x="4110990" y="3419094"/>
            <a:ext cx="237744" cy="1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Document 42"/>
          <p:cNvSpPr/>
          <p:nvPr/>
        </p:nvSpPr>
        <p:spPr>
          <a:xfrm>
            <a:off x="5885688" y="1636776"/>
            <a:ext cx="1143000" cy="6096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Request queue</a:t>
            </a:r>
            <a:endParaRPr lang="en-US" sz="1600" dirty="0"/>
          </a:p>
        </p:txBody>
      </p:sp>
      <p:sp>
        <p:nvSpPr>
          <p:cNvPr id="47" name="Flowchart: Process 46"/>
          <p:cNvSpPr/>
          <p:nvPr/>
        </p:nvSpPr>
        <p:spPr>
          <a:xfrm>
            <a:off x="3468624" y="4361688"/>
            <a:ext cx="15240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Make recent video</a:t>
            </a:r>
            <a:endParaRPr lang="en-US" sz="1600" dirty="0"/>
          </a:p>
        </p:txBody>
      </p:sp>
      <p:cxnSp>
        <p:nvCxnSpPr>
          <p:cNvPr id="49" name="Straight Arrow Connector 48"/>
          <p:cNvCxnSpPr>
            <a:stCxn id="47" idx="2"/>
            <a:endCxn id="50" idx="0"/>
          </p:cNvCxnSpPr>
          <p:nvPr/>
        </p:nvCxnSpPr>
        <p:spPr>
          <a:xfrm rot="5400000">
            <a:off x="4087368" y="5038344"/>
            <a:ext cx="286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owchart: Process 49"/>
          <p:cNvSpPr/>
          <p:nvPr/>
        </p:nvSpPr>
        <p:spPr>
          <a:xfrm>
            <a:off x="3468624" y="5181600"/>
            <a:ext cx="15240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Make all-time video</a:t>
            </a:r>
            <a:endParaRPr lang="en-US" sz="1600" dirty="0"/>
          </a:p>
        </p:txBody>
      </p:sp>
      <p:cxnSp>
        <p:nvCxnSpPr>
          <p:cNvPr id="70" name="Straight Arrow Connector 69"/>
          <p:cNvCxnSpPr>
            <a:stCxn id="47" idx="3"/>
            <a:endCxn id="73" idx="1"/>
          </p:cNvCxnSpPr>
          <p:nvPr/>
        </p:nvCxnSpPr>
        <p:spPr>
          <a:xfrm>
            <a:off x="4992624" y="4628388"/>
            <a:ext cx="789432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olded Corner 72"/>
          <p:cNvSpPr/>
          <p:nvPr/>
        </p:nvSpPr>
        <p:spPr>
          <a:xfrm>
            <a:off x="5782056" y="4285488"/>
            <a:ext cx="762000" cy="6858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Recent video</a:t>
            </a:r>
            <a:endParaRPr lang="en-US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4992624" y="434949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output</a:t>
            </a:r>
            <a:endParaRPr lang="en-US" sz="1600" dirty="0"/>
          </a:p>
        </p:txBody>
      </p:sp>
      <p:sp>
        <p:nvSpPr>
          <p:cNvPr id="78" name="Folded Corner 77"/>
          <p:cNvSpPr/>
          <p:nvPr/>
        </p:nvSpPr>
        <p:spPr>
          <a:xfrm>
            <a:off x="7315200" y="4285488"/>
            <a:ext cx="990600" cy="6858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Historical video</a:t>
            </a:r>
            <a:endParaRPr lang="en-US" sz="1600" dirty="0"/>
          </a:p>
        </p:txBody>
      </p:sp>
      <p:cxnSp>
        <p:nvCxnSpPr>
          <p:cNvPr id="79" name="Straight Arrow Connector 78"/>
          <p:cNvCxnSpPr>
            <a:stCxn id="73" idx="2"/>
            <a:endCxn id="50" idx="3"/>
          </p:cNvCxnSpPr>
          <p:nvPr/>
        </p:nvCxnSpPr>
        <p:spPr>
          <a:xfrm rot="5400000">
            <a:off x="5339334" y="4624578"/>
            <a:ext cx="477012" cy="117043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8" idx="2"/>
            <a:endCxn id="50" idx="3"/>
          </p:cNvCxnSpPr>
          <p:nvPr/>
        </p:nvCxnSpPr>
        <p:spPr>
          <a:xfrm rot="5400000">
            <a:off x="6163056" y="3800856"/>
            <a:ext cx="477012" cy="281787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181600" y="4971288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86" name="TextBox 85"/>
          <p:cNvSpPr txBox="1"/>
          <p:nvPr/>
        </p:nvSpPr>
        <p:spPr>
          <a:xfrm>
            <a:off x="6096000" y="5047488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input</a:t>
            </a:r>
            <a:endParaRPr lang="en-US" sz="1600" dirty="0"/>
          </a:p>
        </p:txBody>
      </p:sp>
      <p:cxnSp>
        <p:nvCxnSpPr>
          <p:cNvPr id="87" name="Straight Arrow Connector 86"/>
          <p:cNvCxnSpPr>
            <a:stCxn id="50" idx="2"/>
            <a:endCxn id="89" idx="0"/>
          </p:cNvCxnSpPr>
          <p:nvPr/>
        </p:nvCxnSpPr>
        <p:spPr>
          <a:xfrm rot="5400000">
            <a:off x="4096512" y="5849112"/>
            <a:ext cx="2682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lowchart: Process 88"/>
          <p:cNvSpPr/>
          <p:nvPr/>
        </p:nvSpPr>
        <p:spPr>
          <a:xfrm>
            <a:off x="3468624" y="5983224"/>
            <a:ext cx="15240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Update historical video</a:t>
            </a:r>
            <a:endParaRPr lang="en-US" sz="1600" dirty="0"/>
          </a:p>
        </p:txBody>
      </p:sp>
      <p:sp>
        <p:nvSpPr>
          <p:cNvPr id="92" name="Folded Corner 91"/>
          <p:cNvSpPr/>
          <p:nvPr/>
        </p:nvSpPr>
        <p:spPr>
          <a:xfrm>
            <a:off x="1850136" y="5105400"/>
            <a:ext cx="914400" cy="6858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All-time video</a:t>
            </a:r>
            <a:endParaRPr lang="en-US" sz="1600" dirty="0"/>
          </a:p>
        </p:txBody>
      </p:sp>
      <p:cxnSp>
        <p:nvCxnSpPr>
          <p:cNvPr id="93" name="Straight Arrow Connector 92"/>
          <p:cNvCxnSpPr>
            <a:stCxn id="50" idx="1"/>
            <a:endCxn id="92" idx="3"/>
          </p:cNvCxnSpPr>
          <p:nvPr/>
        </p:nvCxnSpPr>
        <p:spPr>
          <a:xfrm rot="10800000">
            <a:off x="2764536" y="5448300"/>
            <a:ext cx="704088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89" idx="3"/>
            <a:endCxn id="78" idx="2"/>
          </p:cNvCxnSpPr>
          <p:nvPr/>
        </p:nvCxnSpPr>
        <p:spPr>
          <a:xfrm flipV="1">
            <a:off x="4992624" y="4971288"/>
            <a:ext cx="2817876" cy="1278636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248400" y="5961888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output</a:t>
            </a:r>
            <a:endParaRPr lang="en-US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2746248" y="5160264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output</a:t>
            </a:r>
            <a:endParaRPr lang="en-US" sz="1600" dirty="0"/>
          </a:p>
        </p:txBody>
      </p:sp>
      <p:sp>
        <p:nvSpPr>
          <p:cNvPr id="103" name="Flowchart: Process 102"/>
          <p:cNvSpPr/>
          <p:nvPr/>
        </p:nvSpPr>
        <p:spPr>
          <a:xfrm>
            <a:off x="3468624" y="3538728"/>
            <a:ext cx="15240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Get next request</a:t>
            </a:r>
            <a:endParaRPr lang="en-US" sz="1600" dirty="0"/>
          </a:p>
        </p:txBody>
      </p:sp>
      <p:cxnSp>
        <p:nvCxnSpPr>
          <p:cNvPr id="105" name="Straight Arrow Connector 104"/>
          <p:cNvCxnSpPr>
            <a:stCxn id="103" idx="2"/>
            <a:endCxn id="47" idx="0"/>
          </p:cNvCxnSpPr>
          <p:nvPr/>
        </p:nvCxnSpPr>
        <p:spPr>
          <a:xfrm rot="5400000">
            <a:off x="4085844" y="4216908"/>
            <a:ext cx="2895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89" idx="1"/>
          </p:cNvCxnSpPr>
          <p:nvPr/>
        </p:nvCxnSpPr>
        <p:spPr>
          <a:xfrm rot="10800000">
            <a:off x="1447800" y="6248400"/>
            <a:ext cx="2020824" cy="1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228600" y="50292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103" idx="1"/>
          </p:cNvCxnSpPr>
          <p:nvPr/>
        </p:nvCxnSpPr>
        <p:spPr>
          <a:xfrm flipV="1">
            <a:off x="1447800" y="3805428"/>
            <a:ext cx="2020824" cy="4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RDAHMM</a:t>
            </a:r>
            <a:r>
              <a:rPr lang="en-US" dirty="0" smtClean="0"/>
              <a:t> </a:t>
            </a:r>
            <a:r>
              <a:rPr lang="en-US" dirty="0" smtClean="0"/>
              <a:t>P</a:t>
            </a:r>
            <a:r>
              <a:rPr lang="en-US" dirty="0" smtClean="0"/>
              <a:t>ortlet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State change number vs. time plot for a bounded area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3228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667000"/>
            <a:ext cx="5097462" cy="392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1038</Words>
  <Application>Microsoft Macintosh PowerPoint</Application>
  <PresentationFormat>On-screen Show (4:3)</PresentationFormat>
  <Paragraphs>189</Paragraphs>
  <Slides>19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Indiana University QuakeSim Activities</vt:lpstr>
      <vt:lpstr>Updates to QuakeSim Services and User Interfaces</vt:lpstr>
      <vt:lpstr>Summary of User Interface Revisions</vt:lpstr>
      <vt:lpstr>Slide 4</vt:lpstr>
      <vt:lpstr>Daily RDAHMM Updates</vt:lpstr>
      <vt:lpstr>Support for the JPL data set</vt:lpstr>
      <vt:lpstr>Daily RDAHMM service</vt:lpstr>
      <vt:lpstr>Daily RDAHMM video Web service</vt:lpstr>
      <vt:lpstr>Daily RDAHMM Portlet</vt:lpstr>
      <vt:lpstr>Daily RDAHMM Portlet</vt:lpstr>
      <vt:lpstr>Cloud Computing Research</vt:lpstr>
      <vt:lpstr>Cloud Computing Overview</vt:lpstr>
      <vt:lpstr>Infrastructure as a Service</vt:lpstr>
      <vt:lpstr>VBS Web Services Architecture</vt:lpstr>
      <vt:lpstr>VBS Integration with Nimbus</vt:lpstr>
      <vt:lpstr>Processing Real-Time GPS Streams</vt:lpstr>
      <vt:lpstr>Computing as a Service: Hadoop and GPS Processing</vt:lpstr>
      <vt:lpstr>IU Participants</vt:lpstr>
      <vt:lpstr>More Information</vt:lpstr>
    </vt:vector>
  </TitlesOfParts>
  <Company>iub-pti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RDAHMM Updates</dc:title>
  <dc:creator>gaoxm</dc:creator>
  <cp:lastModifiedBy>Marlon Pierce</cp:lastModifiedBy>
  <cp:revision>64</cp:revision>
  <dcterms:created xsi:type="dcterms:W3CDTF">2010-01-14T16:06:07Z</dcterms:created>
  <dcterms:modified xsi:type="dcterms:W3CDTF">2010-01-14T19:14:21Z</dcterms:modified>
</cp:coreProperties>
</file>