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24" r:id="rId1"/>
  </p:sldMasterIdLst>
  <p:notesMasterIdLst>
    <p:notesMasterId r:id="rId27"/>
  </p:notesMasterIdLst>
  <p:handoutMasterIdLst>
    <p:handoutMasterId r:id="rId28"/>
  </p:handoutMasterIdLst>
  <p:sldIdLst>
    <p:sldId id="297" r:id="rId2"/>
    <p:sldId id="290" r:id="rId3"/>
    <p:sldId id="269" r:id="rId4"/>
    <p:sldId id="296" r:id="rId5"/>
    <p:sldId id="291" r:id="rId6"/>
    <p:sldId id="285" r:id="rId7"/>
    <p:sldId id="271" r:id="rId8"/>
    <p:sldId id="286" r:id="rId9"/>
    <p:sldId id="273" r:id="rId10"/>
    <p:sldId id="274" r:id="rId11"/>
    <p:sldId id="275" r:id="rId12"/>
    <p:sldId id="284" r:id="rId13"/>
    <p:sldId id="283" r:id="rId14"/>
    <p:sldId id="292" r:id="rId15"/>
    <p:sldId id="276" r:id="rId16"/>
    <p:sldId id="293" r:id="rId17"/>
    <p:sldId id="277" r:id="rId18"/>
    <p:sldId id="278" r:id="rId19"/>
    <p:sldId id="279" r:id="rId20"/>
    <p:sldId id="294" r:id="rId21"/>
    <p:sldId id="280" r:id="rId22"/>
    <p:sldId id="281" r:id="rId23"/>
    <p:sldId id="295" r:id="rId24"/>
    <p:sldId id="282" r:id="rId25"/>
    <p:sldId id="289" r:id="rId26"/>
  </p:sldIdLst>
  <p:sldSz cx="10160000" cy="7620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69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336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505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671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5840" algn="l" defTabSz="457169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008" algn="l" defTabSz="457169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176" algn="l" defTabSz="457169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343" algn="l" defTabSz="457169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384" y="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88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106813C-E92F-594F-9292-5088933D82A3}" type="datetimeFigureOut">
              <a:rPr lang="en-US"/>
              <a:pPr>
                <a:defRPr/>
              </a:pPr>
              <a:t>12/12/2011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9653CE5-DA27-D84D-8D7F-C5F215101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76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6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ABEECDF-86CA-4C4A-8939-DD21AD57B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3839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16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33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50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67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5840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08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76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43" algn="l" defTabSz="4571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868A606-8F43-FA43-A64F-A2953947EAF1}" type="slidenum">
              <a:rPr lang="en-US" sz="1200"/>
              <a:pPr eaLnBrk="1" hangingPunct="1">
                <a:defRPr/>
              </a:pPr>
              <a:t>3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2 Marcador de notas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s-ES" dirty="0"/>
          </a:p>
        </p:txBody>
      </p:sp>
      <p:sp>
        <p:nvSpPr>
          <p:cNvPr id="23556" name="3 Marcador de número de diapositiva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3B4EF763-FEF1-5A49-8791-BE5E362309AF}" type="slidenum">
              <a:rPr lang="en-US" sz="1200"/>
              <a:pPr eaLnBrk="1" hangingPunct="1">
                <a:defRPr/>
              </a:pPr>
              <a:t>9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For the last two the data can be stored in either MySQL or in </a:t>
            </a:r>
            <a:r>
              <a:rPr lang="en-US" dirty="0" err="1" smtClean="0"/>
              <a:t>MongoDB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DFB119-6F80-5C44-89DD-0EF8D7F869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7141"/>
            <a:ext cx="8636000" cy="16333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3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D3B06-AE86-0945-B477-EE4B891093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79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2E05D-D410-5244-864E-067DBC5F06B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20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6000" y="305154"/>
            <a:ext cx="2286000" cy="650169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305154"/>
            <a:ext cx="6688667" cy="650169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2C63F-FE06-5C4D-8D6B-3385AA5F7E5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7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4896557"/>
            <a:ext cx="8636000" cy="151341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3229683"/>
            <a:ext cx="8636000" cy="16668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799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397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1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3995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479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559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639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9465E-0654-4A4C-8CEC-0ED7EC73877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03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64668" y="1778000"/>
            <a:ext cx="4487333" cy="5028848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89CC-EC7D-5D45-A383-B96A8F21E82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45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5681"/>
            <a:ext cx="4489098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0" indent="0">
              <a:buNone/>
              <a:defRPr sz="2200" b="1"/>
            </a:lvl2pPr>
            <a:lvl3pPr marL="1015980" indent="0">
              <a:buNone/>
              <a:defRPr sz="2000" b="1"/>
            </a:lvl3pPr>
            <a:lvl4pPr marL="1523970" indent="0">
              <a:buNone/>
              <a:defRPr sz="1800" b="1"/>
            </a:lvl4pPr>
            <a:lvl5pPr marL="2031960" indent="0">
              <a:buNone/>
              <a:defRPr sz="1800" b="1"/>
            </a:lvl5pPr>
            <a:lvl6pPr marL="2539950" indent="0">
              <a:buNone/>
              <a:defRPr sz="1800" b="1"/>
            </a:lvl6pPr>
            <a:lvl7pPr marL="3047940" indent="0">
              <a:buNone/>
              <a:defRPr sz="1800" b="1"/>
            </a:lvl7pPr>
            <a:lvl8pPr marL="3555929" indent="0">
              <a:buNone/>
              <a:defRPr sz="1800" b="1"/>
            </a:lvl8pPr>
            <a:lvl9pPr marL="40639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528"/>
            <a:ext cx="4489098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141" y="1705681"/>
            <a:ext cx="4490861" cy="71084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7990" indent="0">
              <a:buNone/>
              <a:defRPr sz="2200" b="1"/>
            </a:lvl2pPr>
            <a:lvl3pPr marL="1015980" indent="0">
              <a:buNone/>
              <a:defRPr sz="2000" b="1"/>
            </a:lvl3pPr>
            <a:lvl4pPr marL="1523970" indent="0">
              <a:buNone/>
              <a:defRPr sz="1800" b="1"/>
            </a:lvl4pPr>
            <a:lvl5pPr marL="2031960" indent="0">
              <a:buNone/>
              <a:defRPr sz="1800" b="1"/>
            </a:lvl5pPr>
            <a:lvl6pPr marL="2539950" indent="0">
              <a:buNone/>
              <a:defRPr sz="1800" b="1"/>
            </a:lvl6pPr>
            <a:lvl7pPr marL="3047940" indent="0">
              <a:buNone/>
              <a:defRPr sz="1800" b="1"/>
            </a:lvl7pPr>
            <a:lvl8pPr marL="3555929" indent="0">
              <a:buNone/>
              <a:defRPr sz="1800" b="1"/>
            </a:lvl8pPr>
            <a:lvl9pPr marL="40639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1141" y="2416528"/>
            <a:ext cx="4490861" cy="4390320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AF15F-B4CF-444A-BE76-B39990C1B0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750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F4A3C-8344-B545-AE2A-7E072C8A92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3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A4401-E1D2-5049-8AB2-4291C3A4FEC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033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2" y="303390"/>
            <a:ext cx="3342570" cy="1291167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303391"/>
            <a:ext cx="5679722" cy="6503459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2" y="1594556"/>
            <a:ext cx="3342570" cy="5212292"/>
          </a:xfrm>
        </p:spPr>
        <p:txBody>
          <a:bodyPr/>
          <a:lstStyle>
            <a:lvl1pPr marL="0" indent="0">
              <a:buNone/>
              <a:defRPr sz="1600"/>
            </a:lvl1pPr>
            <a:lvl2pPr marL="507990" indent="0">
              <a:buNone/>
              <a:defRPr sz="1300"/>
            </a:lvl2pPr>
            <a:lvl3pPr marL="1015980" indent="0">
              <a:buNone/>
              <a:defRPr sz="1100"/>
            </a:lvl3pPr>
            <a:lvl4pPr marL="1523970" indent="0">
              <a:buNone/>
              <a:defRPr sz="1000"/>
            </a:lvl4pPr>
            <a:lvl5pPr marL="2031960" indent="0">
              <a:buNone/>
              <a:defRPr sz="1000"/>
            </a:lvl5pPr>
            <a:lvl6pPr marL="2539950" indent="0">
              <a:buNone/>
              <a:defRPr sz="1000"/>
            </a:lvl6pPr>
            <a:lvl7pPr marL="3047940" indent="0">
              <a:buNone/>
              <a:defRPr sz="1000"/>
            </a:lvl7pPr>
            <a:lvl8pPr marL="3555929" indent="0">
              <a:buNone/>
              <a:defRPr sz="1000"/>
            </a:lvl8pPr>
            <a:lvl9pPr marL="40639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0C1BC-5C14-9B43-A715-48F4B895E7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5334001"/>
            <a:ext cx="6096000" cy="6297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680861"/>
            <a:ext cx="6096000" cy="457200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07990" indent="0">
              <a:buNone/>
              <a:defRPr sz="3100"/>
            </a:lvl2pPr>
            <a:lvl3pPr marL="1015980" indent="0">
              <a:buNone/>
              <a:defRPr sz="2700"/>
            </a:lvl3pPr>
            <a:lvl4pPr marL="1523970" indent="0">
              <a:buNone/>
              <a:defRPr sz="2200"/>
            </a:lvl4pPr>
            <a:lvl5pPr marL="2031960" indent="0">
              <a:buNone/>
              <a:defRPr sz="2200"/>
            </a:lvl5pPr>
            <a:lvl6pPr marL="2539950" indent="0">
              <a:buNone/>
              <a:defRPr sz="2200"/>
            </a:lvl6pPr>
            <a:lvl7pPr marL="3047940" indent="0">
              <a:buNone/>
              <a:defRPr sz="2200"/>
            </a:lvl7pPr>
            <a:lvl8pPr marL="3555929" indent="0">
              <a:buNone/>
              <a:defRPr sz="2200"/>
            </a:lvl8pPr>
            <a:lvl9pPr marL="4063918" indent="0">
              <a:buNone/>
              <a:defRPr sz="22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5963710"/>
            <a:ext cx="6096000" cy="894291"/>
          </a:xfrm>
        </p:spPr>
        <p:txBody>
          <a:bodyPr/>
          <a:lstStyle>
            <a:lvl1pPr marL="0" indent="0">
              <a:buNone/>
              <a:defRPr sz="1600"/>
            </a:lvl1pPr>
            <a:lvl2pPr marL="507990" indent="0">
              <a:buNone/>
              <a:defRPr sz="1300"/>
            </a:lvl2pPr>
            <a:lvl3pPr marL="1015980" indent="0">
              <a:buNone/>
              <a:defRPr sz="1100"/>
            </a:lvl3pPr>
            <a:lvl4pPr marL="1523970" indent="0">
              <a:buNone/>
              <a:defRPr sz="1000"/>
            </a:lvl4pPr>
            <a:lvl5pPr marL="2031960" indent="0">
              <a:buNone/>
              <a:defRPr sz="1000"/>
            </a:lvl5pPr>
            <a:lvl6pPr marL="2539950" indent="0">
              <a:buNone/>
              <a:defRPr sz="1000"/>
            </a:lvl6pPr>
            <a:lvl7pPr marL="3047940" indent="0">
              <a:buNone/>
              <a:defRPr sz="1000"/>
            </a:lvl7pPr>
            <a:lvl8pPr marL="3555929" indent="0">
              <a:buNone/>
              <a:defRPr sz="1000"/>
            </a:lvl8pPr>
            <a:lvl9pPr marL="40639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AFA5B-7D61-6C4D-BEA1-499774079E2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580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08000" y="305153"/>
            <a:ext cx="9144000" cy="127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08000" y="1778000"/>
            <a:ext cx="9144000" cy="50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8" tIns="50798" rIns="101598" bIns="5079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8106" y="7062613"/>
            <a:ext cx="1960562" cy="405694"/>
          </a:xfrm>
          <a:prstGeom prst="rect">
            <a:avLst/>
          </a:prstGeom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laszewski@gmail.com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71335" y="7062613"/>
            <a:ext cx="3217333" cy="405694"/>
          </a:xfrm>
          <a:prstGeom prst="rect">
            <a:avLst/>
          </a:prstGeom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81333" y="7062613"/>
            <a:ext cx="2370667" cy="405694"/>
          </a:xfrm>
          <a:prstGeom prst="rect">
            <a:avLst/>
          </a:prstGeom>
        </p:spPr>
        <p:txBody>
          <a:bodyPr vert="horz" wrap="square" lIns="101598" tIns="50798" rIns="101598" bIns="50798" numCol="1" anchor="ctr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D1BCF435-CD16-FF4D-A5B2-96D5B4C5EF1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7" y="6976181"/>
            <a:ext cx="820209" cy="557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hf hdr="0"/>
  <p:txStyles>
    <p:titleStyle>
      <a:lvl1pPr algn="ctr" defTabSz="507990" rtl="0" eaLnBrk="1" fontAlgn="base" hangingPunct="1">
        <a:spcBef>
          <a:spcPct val="0"/>
        </a:spcBef>
        <a:spcAft>
          <a:spcPct val="0"/>
        </a:spcAft>
        <a:defRPr sz="49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507990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507990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507990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507990" rtl="0" eaLnBrk="1" fontAlgn="base" hangingPunct="1">
        <a:spcBef>
          <a:spcPct val="0"/>
        </a:spcBef>
        <a:spcAft>
          <a:spcPct val="0"/>
        </a:spcAft>
        <a:defRPr sz="49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507990" algn="ctr" defTabSz="50799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015980" algn="ctr" defTabSz="50799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523970" algn="ctr" defTabSz="50799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031960" algn="ctr" defTabSz="507990" rtl="0" eaLnBrk="1" fontAlgn="base" hangingPunct="1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80992" indent="-380992" algn="l" defTabSz="50799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25484" indent="-317493" algn="l" defTabSz="50799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1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269974" indent="-253994" algn="l" defTabSz="50799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777964" indent="-253994" algn="l" defTabSz="50799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285954" indent="-253994" algn="l" defTabSz="50799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793944" indent="-253994" algn="l" defTabSz="5079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01934" indent="-253994" algn="l" defTabSz="5079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9924" indent="-253994" algn="l" defTabSz="5079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17913" indent="-253994" algn="l" defTabSz="50799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8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7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6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5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40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29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18" algn="l" defTabSz="507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812800" y="1600200"/>
            <a:ext cx="8636000" cy="1633361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cs typeface="Times New Roman" charset="0"/>
              </a:rPr>
              <a:t>FutureGrid Image Repository: </a:t>
            </a:r>
            <a:r>
              <a:rPr lang="en-US" sz="5400" dirty="0" smtClean="0">
                <a:cs typeface="Times New Roman" charset="0"/>
              </a:rPr>
              <a:t/>
            </a:r>
            <a:br>
              <a:rPr lang="en-US" sz="5400" dirty="0" smtClean="0">
                <a:cs typeface="Times New Roman" charset="0"/>
              </a:rPr>
            </a:br>
            <a:r>
              <a:rPr lang="en-US" sz="3600" dirty="0" smtClean="0">
                <a:cs typeface="Times New Roman" charset="0"/>
              </a:rPr>
              <a:t>A </a:t>
            </a:r>
            <a:r>
              <a:rPr lang="en-US" sz="3600" dirty="0">
                <a:cs typeface="Times New Roman" charset="0"/>
              </a:rPr>
              <a:t>Generic Catalog </a:t>
            </a:r>
            <a:r>
              <a:rPr lang="nb-NO" sz="3600" dirty="0">
                <a:cs typeface="Times New Roman" charset="0"/>
              </a:rPr>
              <a:t>and Storage System for </a:t>
            </a:r>
            <a:r>
              <a:rPr lang="nl-NL" sz="3600" dirty="0" err="1">
                <a:cs typeface="Times New Roman" charset="0"/>
              </a:rPr>
              <a:t>Heterogeneous</a:t>
            </a:r>
            <a:r>
              <a:rPr lang="nl-NL" sz="3600" dirty="0">
                <a:cs typeface="Times New Roman" charset="0"/>
              </a:rPr>
              <a:t> Virtual Machine Images</a:t>
            </a:r>
            <a:endParaRPr lang="en-US" sz="36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898989"/>
                </a:solidFill>
                <a:cs typeface="Times New Roman" charset="0"/>
              </a:rPr>
              <a:t>Javier Diaz, </a:t>
            </a:r>
            <a:r>
              <a:rPr lang="en-US" b="1" u="sng" dirty="0">
                <a:solidFill>
                  <a:srgbClr val="898989"/>
                </a:solidFill>
                <a:cs typeface="Times New Roman" charset="0"/>
              </a:rPr>
              <a:t>Gregor von Laszewski</a:t>
            </a:r>
            <a:r>
              <a:rPr lang="en-US" dirty="0">
                <a:solidFill>
                  <a:srgbClr val="898989"/>
                </a:solidFill>
                <a:cs typeface="Times New Roman" charset="0"/>
              </a:rPr>
              <a:t>, </a:t>
            </a:r>
            <a:r>
              <a:rPr lang="en-US" dirty="0" err="1">
                <a:solidFill>
                  <a:srgbClr val="898989"/>
                </a:solidFill>
                <a:cs typeface="Times New Roman" charset="0"/>
              </a:rPr>
              <a:t>Fugang</a:t>
            </a:r>
            <a:r>
              <a:rPr lang="en-US" dirty="0">
                <a:solidFill>
                  <a:srgbClr val="898989"/>
                </a:solidFill>
                <a:cs typeface="Times New Roman" charset="0"/>
              </a:rPr>
              <a:t> Wang, Andrew </a:t>
            </a:r>
            <a:r>
              <a:rPr lang="en-US" dirty="0" err="1">
                <a:solidFill>
                  <a:srgbClr val="898989"/>
                </a:solidFill>
                <a:cs typeface="Times New Roman" charset="0"/>
              </a:rPr>
              <a:t>Younge</a:t>
            </a:r>
            <a:r>
              <a:rPr lang="en-US" dirty="0">
                <a:solidFill>
                  <a:srgbClr val="898989"/>
                </a:solidFill>
                <a:cs typeface="Times New Roman" charset="0"/>
              </a:rPr>
              <a:t>, Geoffrey Fox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3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cs typeface="Times New Roman"/>
              </a:rPr>
              <a:t>Client-Server architecture</a:t>
            </a:r>
          </a:p>
          <a:p>
            <a:pPr>
              <a:defRPr/>
            </a:pPr>
            <a:r>
              <a:rPr lang="en-US" dirty="0">
                <a:cs typeface="Times New Roman"/>
              </a:rPr>
              <a:t>S</a:t>
            </a:r>
            <a:r>
              <a:rPr lang="en-US" dirty="0" smtClean="0">
                <a:cs typeface="Times New Roman"/>
              </a:rPr>
              <a:t>upport </a:t>
            </a:r>
            <a:r>
              <a:rPr lang="en-US" dirty="0">
                <a:cs typeface="Times New Roman"/>
              </a:rPr>
              <a:t>up to four different </a:t>
            </a:r>
            <a:r>
              <a:rPr lang="en-US" dirty="0" smtClean="0">
                <a:cs typeface="Times New Roman"/>
              </a:rPr>
              <a:t>storage:</a:t>
            </a:r>
          </a:p>
          <a:p>
            <a:pPr lvl="1">
              <a:defRPr/>
            </a:pPr>
            <a:r>
              <a:rPr lang="en-US" dirty="0" smtClean="0">
                <a:cs typeface="Times New Roman"/>
              </a:rPr>
              <a:t>MySQL </a:t>
            </a:r>
            <a:r>
              <a:rPr lang="en-US" dirty="0">
                <a:cs typeface="Times New Roman"/>
              </a:rPr>
              <a:t>where the image files are stored directly in the POSIX file </a:t>
            </a:r>
            <a:r>
              <a:rPr lang="en-US" dirty="0" smtClean="0">
                <a:cs typeface="Times New Roman"/>
              </a:rPr>
              <a:t>system</a:t>
            </a: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MongoDB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where both data and files are stored in the </a:t>
            </a:r>
            <a:r>
              <a:rPr lang="en-US" dirty="0" err="1">
                <a:cs typeface="Times New Roman"/>
              </a:rPr>
              <a:t>NoSQL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database</a:t>
            </a:r>
          </a:p>
          <a:p>
            <a:pPr lvl="1">
              <a:defRPr/>
            </a:pPr>
            <a:r>
              <a:rPr lang="en-US" dirty="0" err="1">
                <a:cs typeface="Times New Roman"/>
              </a:rPr>
              <a:t>O</a:t>
            </a:r>
            <a:r>
              <a:rPr lang="en-US" dirty="0" err="1" smtClean="0">
                <a:cs typeface="Times New Roman"/>
              </a:rPr>
              <a:t>penStack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Object </a:t>
            </a:r>
            <a:r>
              <a:rPr lang="en-US" dirty="0" smtClean="0">
                <a:cs typeface="Times New Roman"/>
              </a:rPr>
              <a:t>Store</a:t>
            </a:r>
            <a:r>
              <a:rPr lang="en-US" dirty="0">
                <a:cs typeface="Times New Roman"/>
              </a:rPr>
              <a:t> </a:t>
            </a:r>
            <a:r>
              <a:rPr lang="en-US" dirty="0" smtClean="0">
                <a:cs typeface="Times New Roman"/>
              </a:rPr>
              <a:t>(</a:t>
            </a:r>
            <a:r>
              <a:rPr lang="en-US" dirty="0">
                <a:cs typeface="Times New Roman"/>
              </a:rPr>
              <a:t>Swift</a:t>
            </a:r>
            <a:r>
              <a:rPr lang="en-US" dirty="0" smtClean="0">
                <a:cs typeface="Times New Roman"/>
              </a:rPr>
              <a:t>)</a:t>
            </a:r>
          </a:p>
          <a:p>
            <a:pPr lvl="1">
              <a:defRPr/>
            </a:pPr>
            <a:r>
              <a:rPr lang="en-US" dirty="0" smtClean="0">
                <a:cs typeface="Times New Roman"/>
              </a:rPr>
              <a:t>Cumulus </a:t>
            </a:r>
            <a:r>
              <a:rPr lang="en-US" dirty="0">
                <a:cs typeface="Times New Roman"/>
              </a:rPr>
              <a:t>(</a:t>
            </a:r>
            <a:r>
              <a:rPr lang="en-US" dirty="0" smtClean="0">
                <a:cs typeface="Times New Roman"/>
              </a:rPr>
              <a:t>Nimbus project) </a:t>
            </a:r>
          </a:p>
          <a:p>
            <a:pPr>
              <a:defRPr/>
            </a:pPr>
            <a:r>
              <a:rPr lang="en-US" dirty="0">
                <a:cs typeface="Times New Roman"/>
              </a:rPr>
              <a:t>I</a:t>
            </a:r>
            <a:r>
              <a:rPr lang="en-US" dirty="0" smtClean="0">
                <a:cs typeface="Times New Roman"/>
              </a:rPr>
              <a:t>ncrease interoperability and provide templates to help community to create their </a:t>
            </a:r>
            <a:r>
              <a:rPr lang="en-US" dirty="0">
                <a:cs typeface="Times New Roman"/>
              </a:rPr>
              <a:t>own </a:t>
            </a:r>
            <a:r>
              <a:rPr lang="en-US" dirty="0" smtClean="0">
                <a:cs typeface="Times New Roman"/>
              </a:rPr>
              <a:t>storage plugins</a:t>
            </a:r>
            <a:endParaRPr lang="en-US" dirty="0"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cs typeface="Times New Roman"/>
              </a:rPr>
              <a:t>User Management and Authentication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Users have to authenticate to get access</a:t>
            </a:r>
          </a:p>
          <a:p>
            <a:r>
              <a:rPr lang="en-US" dirty="0">
                <a:cs typeface="Times New Roman" charset="0"/>
              </a:rPr>
              <a:t>Access based on roles and project/group memberships</a:t>
            </a:r>
          </a:p>
          <a:p>
            <a:r>
              <a:rPr lang="en-US" dirty="0">
                <a:cs typeface="Times New Roman" charset="0"/>
              </a:rPr>
              <a:t>FG account management services can provide needed metadata on project memberships and roles</a:t>
            </a:r>
          </a:p>
          <a:p>
            <a:r>
              <a:rPr lang="en-US" dirty="0">
                <a:cs typeface="Times New Roman" charset="0"/>
              </a:rPr>
              <a:t>Authentication based on LDAP</a:t>
            </a:r>
          </a:p>
          <a:p>
            <a:endParaRPr lang="en-US" dirty="0">
              <a:cs typeface="Times New Roman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Image Metadata</a:t>
            </a:r>
          </a:p>
        </p:txBody>
      </p:sp>
      <p:pic>
        <p:nvPicPr>
          <p:cNvPr id="26627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61" r="-28761"/>
          <a:stretch>
            <a:fillRect/>
          </a:stretch>
        </p:blipFill>
        <p:spPr>
          <a:xfrm>
            <a:off x="508000" y="1778000"/>
            <a:ext cx="9144000" cy="4927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26628" name="Rectangle 6"/>
          <p:cNvSpPr>
            <a:spLocks noChangeArrowheads="1"/>
          </p:cNvSpPr>
          <p:nvPr/>
        </p:nvSpPr>
        <p:spPr bwMode="auto">
          <a:xfrm>
            <a:off x="1727200" y="6858000"/>
            <a:ext cx="6553200" cy="46850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5" tIns="45720" rIns="91435" bIns="45720">
            <a:spAutoFit/>
          </a:bodyPr>
          <a:lstStyle/>
          <a:p>
            <a:r>
              <a:rPr lang="en-US"/>
              <a:t>Fields with Asterisks (*) can be modified by users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Image Management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2324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>
                <a:cs typeface="Times New Roman"/>
              </a:rPr>
              <a:t>Users upload the image and specify the metadata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Modifications </a:t>
            </a:r>
            <a:r>
              <a:rPr lang="en-US" dirty="0">
                <a:cs typeface="Times New Roman"/>
              </a:rPr>
              <a:t>to the metadata can be accomplished by the owner of an </a:t>
            </a:r>
            <a:r>
              <a:rPr lang="en-US" dirty="0" smtClean="0">
                <a:cs typeface="Times New Roman"/>
              </a:rPr>
              <a:t>image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Repository can be queried by using a simplified SQL-style syntax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Support accounting services</a:t>
            </a:r>
          </a:p>
          <a:p>
            <a:pPr lvl="1">
              <a:defRPr/>
            </a:pPr>
            <a:r>
              <a:rPr lang="en-US" dirty="0" smtClean="0">
                <a:cs typeface="Times New Roman"/>
              </a:rPr>
              <a:t>Number of </a:t>
            </a:r>
            <a:r>
              <a:rPr lang="en-US" dirty="0">
                <a:cs typeface="Times New Roman"/>
              </a:rPr>
              <a:t>times that an image has been </a:t>
            </a:r>
            <a:r>
              <a:rPr lang="en-US" dirty="0" smtClean="0">
                <a:cs typeface="Times New Roman"/>
              </a:rPr>
              <a:t>requested</a:t>
            </a:r>
            <a:endParaRPr lang="en-US" dirty="0">
              <a:cs typeface="Times New Roman"/>
            </a:endParaRPr>
          </a:p>
          <a:p>
            <a:pPr lvl="1">
              <a:defRPr/>
            </a:pPr>
            <a:r>
              <a:rPr lang="en-US" dirty="0">
                <a:cs typeface="Times New Roman"/>
              </a:rPr>
              <a:t>L</a:t>
            </a:r>
            <a:r>
              <a:rPr lang="en-US" dirty="0" smtClean="0">
                <a:cs typeface="Times New Roman"/>
              </a:rPr>
              <a:t>ast </a:t>
            </a:r>
            <a:r>
              <a:rPr lang="en-US" dirty="0">
                <a:cs typeface="Times New Roman"/>
              </a:rPr>
              <a:t>time that an image was </a:t>
            </a:r>
            <a:r>
              <a:rPr lang="en-US" dirty="0" smtClean="0">
                <a:cs typeface="Times New Roman"/>
              </a:rPr>
              <a:t>accessed</a:t>
            </a:r>
          </a:p>
          <a:p>
            <a:pPr lvl="1">
              <a:defRPr/>
            </a:pPr>
            <a:r>
              <a:rPr lang="en-US" dirty="0" smtClean="0">
                <a:cs typeface="Times New Roman"/>
              </a:rPr>
              <a:t>Number of </a:t>
            </a:r>
            <a:r>
              <a:rPr lang="en-US" dirty="0">
                <a:cs typeface="Times New Roman"/>
              </a:rPr>
              <a:t>images registered by each </a:t>
            </a:r>
            <a:r>
              <a:rPr lang="en-US" dirty="0" smtClean="0">
                <a:cs typeface="Times New Roman"/>
              </a:rPr>
              <a:t>user</a:t>
            </a:r>
            <a:endParaRPr lang="en-US" dirty="0">
              <a:cs typeface="Times New Roman"/>
            </a:endParaRPr>
          </a:p>
          <a:p>
            <a:pPr lvl="1">
              <a:defRPr/>
            </a:pPr>
            <a:r>
              <a:rPr lang="en-US" dirty="0">
                <a:cs typeface="Times New Roman"/>
              </a:rPr>
              <a:t>D</a:t>
            </a:r>
            <a:r>
              <a:rPr lang="en-US" dirty="0" smtClean="0">
                <a:cs typeface="Times New Roman"/>
              </a:rPr>
              <a:t>isk </a:t>
            </a:r>
            <a:r>
              <a:rPr lang="en-US" dirty="0">
                <a:cs typeface="Times New Roman"/>
              </a:rPr>
              <a:t>space used by each </a:t>
            </a:r>
            <a:r>
              <a:rPr lang="en-US" dirty="0" smtClean="0">
                <a:cs typeface="Times New Roman"/>
              </a:rPr>
              <a:t>user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Triggers </a:t>
            </a:r>
            <a:r>
              <a:rPr lang="en-US" dirty="0">
                <a:cs typeface="Times New Roman"/>
              </a:rPr>
              <a:t>that react upon certain conditions associated with the </a:t>
            </a:r>
            <a:r>
              <a:rPr lang="en-US" dirty="0" smtClean="0">
                <a:cs typeface="Times New Roman"/>
              </a:rPr>
              <a:t>metadata</a:t>
            </a:r>
            <a:endParaRPr lang="en-US" dirty="0">
              <a:cs typeface="Times New Roman"/>
            </a:endParaRPr>
          </a:p>
        </p:txBody>
      </p:sp>
      <p:sp>
        <p:nvSpPr>
          <p:cNvPr id="2765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898" indent="-28573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921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088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255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42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590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75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92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898989"/>
                </a:solidFill>
                <a:cs typeface="Times New Roman" charset="0"/>
              </a:rPr>
              <a:t>Apply at https://portal.futuregrid.org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  <a:p>
            <a:r>
              <a:rPr lang="en-US">
                <a:latin typeface="Calibri" charset="0"/>
              </a:rPr>
              <a:t>Requirements, Design, Implementation</a:t>
            </a:r>
          </a:p>
          <a:p>
            <a:r>
              <a:rPr lang="en-US">
                <a:solidFill>
                  <a:srgbClr val="FF6600"/>
                </a:solidFill>
                <a:latin typeface="Calibri" charset="0"/>
              </a:rPr>
              <a:t>Methodology</a:t>
            </a:r>
          </a:p>
          <a:p>
            <a:r>
              <a:rPr lang="en-US">
                <a:latin typeface="Calibri" charset="0"/>
              </a:rPr>
              <a:t>Results</a:t>
            </a:r>
          </a:p>
          <a:p>
            <a:r>
              <a:rPr lang="en-US">
                <a:latin typeface="Calibri" charset="0"/>
              </a:rPr>
              <a:t>Conclusions</a:t>
            </a:r>
          </a:p>
          <a:p>
            <a:r>
              <a:rPr lang="en-US"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charset="0"/>
                <a:cs typeface="Times New Roman" charset="0"/>
              </a:rPr>
              <a:t>Experiment Methodology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508000" y="1778000"/>
            <a:ext cx="5334000" cy="5232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>
                <a:cs typeface="Times New Roman"/>
              </a:rPr>
              <a:t>E</a:t>
            </a:r>
            <a:r>
              <a:rPr lang="en-US" dirty="0" smtClean="0">
                <a:cs typeface="Times New Roman"/>
              </a:rPr>
              <a:t>valuate </a:t>
            </a:r>
            <a:r>
              <a:rPr lang="en-US" dirty="0">
                <a:cs typeface="Times New Roman"/>
              </a:rPr>
              <a:t>all these storage back-ends for the image </a:t>
            </a:r>
            <a:r>
              <a:rPr lang="en-US" dirty="0" smtClean="0">
                <a:cs typeface="Times New Roman"/>
              </a:rPr>
              <a:t>repository</a:t>
            </a:r>
            <a:endParaRPr lang="en-US" dirty="0">
              <a:cs typeface="Times New Roman"/>
            </a:endParaRPr>
          </a:p>
          <a:p>
            <a:pPr>
              <a:defRPr/>
            </a:pPr>
            <a:r>
              <a:rPr lang="en-US" dirty="0">
                <a:cs typeface="Times New Roman"/>
              </a:rPr>
              <a:t>S</a:t>
            </a:r>
            <a:r>
              <a:rPr lang="en-US" dirty="0" smtClean="0">
                <a:cs typeface="Times New Roman"/>
              </a:rPr>
              <a:t>even </a:t>
            </a:r>
            <a:r>
              <a:rPr lang="en-US" dirty="0">
                <a:cs typeface="Times New Roman"/>
              </a:rPr>
              <a:t>configurations: </a:t>
            </a:r>
            <a:endParaRPr lang="en-US" dirty="0" smtClean="0">
              <a:cs typeface="Times New Roman"/>
            </a:endParaRP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Cumulus</a:t>
            </a:r>
            <a:r>
              <a:rPr lang="en-US" dirty="0" err="1">
                <a:cs typeface="Times New Roman"/>
              </a:rPr>
              <a:t>+MongoDB</a:t>
            </a:r>
            <a:r>
              <a:rPr lang="en-US" dirty="0">
                <a:cs typeface="Times New Roman"/>
              </a:rPr>
              <a:t> (</a:t>
            </a:r>
            <a:r>
              <a:rPr lang="en-US" dirty="0" err="1">
                <a:cs typeface="Times New Roman"/>
              </a:rPr>
              <a:t>Cumu+Mo</a:t>
            </a:r>
            <a:r>
              <a:rPr lang="en-US" dirty="0" smtClean="0">
                <a:cs typeface="Times New Roman"/>
              </a:rPr>
              <a:t>)</a:t>
            </a: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Cumulus</a:t>
            </a:r>
            <a:r>
              <a:rPr lang="en-US" dirty="0" err="1">
                <a:cs typeface="Times New Roman"/>
              </a:rPr>
              <a:t>+MySQL</a:t>
            </a:r>
            <a:r>
              <a:rPr lang="en-US" dirty="0">
                <a:cs typeface="Times New Roman"/>
              </a:rPr>
              <a:t> (</a:t>
            </a:r>
            <a:r>
              <a:rPr lang="en-US" dirty="0" err="1">
                <a:cs typeface="Times New Roman"/>
              </a:rPr>
              <a:t>Cumu+My</a:t>
            </a:r>
            <a:r>
              <a:rPr lang="en-US" dirty="0" smtClean="0">
                <a:cs typeface="Times New Roman"/>
              </a:rPr>
              <a:t>)</a:t>
            </a: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Filesystem</a:t>
            </a:r>
            <a:r>
              <a:rPr lang="en-US" dirty="0" err="1">
                <a:cs typeface="Times New Roman"/>
              </a:rPr>
              <a:t>+MySQL</a:t>
            </a:r>
            <a:r>
              <a:rPr lang="en-US" dirty="0">
                <a:cs typeface="Times New Roman"/>
              </a:rPr>
              <a:t> (</a:t>
            </a:r>
            <a:r>
              <a:rPr lang="en-US" dirty="0" err="1">
                <a:cs typeface="Times New Roman"/>
              </a:rPr>
              <a:t>Fs+My</a:t>
            </a:r>
            <a:r>
              <a:rPr lang="en-US" dirty="0" smtClean="0">
                <a:cs typeface="Times New Roman"/>
              </a:rPr>
              <a:t>)</a:t>
            </a:r>
            <a:endParaRPr lang="en-US" dirty="0">
              <a:cs typeface="Times New Roman"/>
            </a:endParaRP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MongoDB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with Replication (</a:t>
            </a:r>
            <a:r>
              <a:rPr lang="en-US" dirty="0" err="1">
                <a:cs typeface="Times New Roman"/>
              </a:rPr>
              <a:t>Mo+Mo</a:t>
            </a:r>
            <a:r>
              <a:rPr lang="en-US" dirty="0" smtClean="0">
                <a:cs typeface="Times New Roman"/>
              </a:rPr>
              <a:t>)</a:t>
            </a:r>
            <a:endParaRPr lang="en-US" dirty="0">
              <a:cs typeface="Times New Roman"/>
            </a:endParaRP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MongoDB</a:t>
            </a:r>
            <a:r>
              <a:rPr lang="en-US" dirty="0" smtClean="0">
                <a:cs typeface="Times New Roman"/>
              </a:rPr>
              <a:t> </a:t>
            </a:r>
            <a:r>
              <a:rPr lang="en-US" dirty="0">
                <a:cs typeface="Times New Roman"/>
              </a:rPr>
              <a:t>with No Replication (</a:t>
            </a:r>
            <a:r>
              <a:rPr lang="en-US" dirty="0" err="1">
                <a:cs typeface="Times New Roman"/>
              </a:rPr>
              <a:t>MoNR+MoNR</a:t>
            </a:r>
            <a:r>
              <a:rPr lang="en-US" dirty="0" smtClean="0">
                <a:cs typeface="Times New Roman"/>
              </a:rPr>
              <a:t>)</a:t>
            </a:r>
            <a:endParaRPr lang="en-US" dirty="0">
              <a:cs typeface="Times New Roman"/>
            </a:endParaRP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Swift</a:t>
            </a:r>
            <a:r>
              <a:rPr lang="en-US" dirty="0" err="1">
                <a:cs typeface="Times New Roman"/>
              </a:rPr>
              <a:t>+MongoDB</a:t>
            </a:r>
            <a:r>
              <a:rPr lang="en-US" dirty="0">
                <a:cs typeface="Times New Roman"/>
              </a:rPr>
              <a:t> (</a:t>
            </a:r>
            <a:r>
              <a:rPr lang="en-US" dirty="0" err="1">
                <a:cs typeface="Times New Roman"/>
              </a:rPr>
              <a:t>Swi+Mo</a:t>
            </a:r>
            <a:r>
              <a:rPr lang="en-US" dirty="0">
                <a:cs typeface="Times New Roman"/>
              </a:rPr>
              <a:t>) </a:t>
            </a:r>
          </a:p>
          <a:p>
            <a:pPr lvl="1">
              <a:defRPr/>
            </a:pPr>
            <a:r>
              <a:rPr lang="en-US" dirty="0" err="1" smtClean="0">
                <a:cs typeface="Times New Roman"/>
              </a:rPr>
              <a:t>Swift</a:t>
            </a:r>
            <a:r>
              <a:rPr lang="en-US" dirty="0" err="1">
                <a:cs typeface="Times New Roman"/>
              </a:rPr>
              <a:t>+MySQL</a:t>
            </a:r>
            <a:r>
              <a:rPr lang="en-US" dirty="0">
                <a:cs typeface="Times New Roman"/>
              </a:rPr>
              <a:t> (</a:t>
            </a:r>
            <a:r>
              <a:rPr lang="en-US" dirty="0" err="1">
                <a:cs typeface="Times New Roman"/>
              </a:rPr>
              <a:t>Swi+My</a:t>
            </a:r>
            <a:r>
              <a:rPr lang="en-US" dirty="0" smtClean="0">
                <a:cs typeface="Times New Roman"/>
              </a:rPr>
              <a:t>)</a:t>
            </a:r>
          </a:p>
          <a:p>
            <a:pPr>
              <a:defRPr/>
            </a:pPr>
            <a:r>
              <a:rPr lang="en-US" dirty="0">
                <a:cs typeface="Times New Roman"/>
              </a:rPr>
              <a:t>F</a:t>
            </a:r>
            <a:r>
              <a:rPr lang="en-US" dirty="0" smtClean="0">
                <a:cs typeface="Times New Roman"/>
              </a:rPr>
              <a:t>ive </a:t>
            </a:r>
            <a:r>
              <a:rPr lang="en-US" dirty="0">
                <a:cs typeface="Times New Roman"/>
              </a:rPr>
              <a:t>different image sizes: 50MB, 300MB, 500MB, 1GB and </a:t>
            </a:r>
            <a:r>
              <a:rPr lang="en-US" dirty="0" smtClean="0">
                <a:cs typeface="Times New Roman"/>
              </a:rPr>
              <a:t>2GB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Test </a:t>
            </a:r>
            <a:r>
              <a:rPr lang="en-US" dirty="0">
                <a:cs typeface="Times New Roman"/>
              </a:rPr>
              <a:t>read and write </a:t>
            </a:r>
            <a:r>
              <a:rPr lang="en-US" dirty="0" smtClean="0">
                <a:cs typeface="Times New Roman"/>
              </a:rPr>
              <a:t>performance using </a:t>
            </a:r>
            <a:r>
              <a:rPr lang="en-US" dirty="0">
                <a:cs typeface="Times New Roman"/>
              </a:rPr>
              <a:t>a single </a:t>
            </a:r>
            <a:r>
              <a:rPr lang="en-US" dirty="0" smtClean="0">
                <a:cs typeface="Times New Roman"/>
              </a:rPr>
              <a:t>client</a:t>
            </a:r>
            <a:endParaRPr lang="en-US" dirty="0">
              <a:cs typeface="Times New Roman"/>
            </a:endParaRPr>
          </a:p>
          <a:p>
            <a:pPr>
              <a:defRPr/>
            </a:pPr>
            <a:r>
              <a:rPr lang="en-US" dirty="0" smtClean="0">
                <a:cs typeface="Times New Roman"/>
              </a:rPr>
              <a:t>Test </a:t>
            </a:r>
            <a:r>
              <a:rPr lang="en-US" dirty="0">
                <a:cs typeface="Times New Roman"/>
              </a:rPr>
              <a:t>16 clients retrieving images </a:t>
            </a:r>
            <a:r>
              <a:rPr lang="en-US" dirty="0" smtClean="0">
                <a:cs typeface="Times New Roman"/>
              </a:rPr>
              <a:t>concurrently</a:t>
            </a:r>
            <a:endParaRPr lang="en-US" dirty="0">
              <a:cs typeface="Times New Roman"/>
            </a:endParaRPr>
          </a:p>
        </p:txBody>
      </p:sp>
      <p:pic>
        <p:nvPicPr>
          <p:cNvPr id="28676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16" r="-6116"/>
          <a:stretch>
            <a:fillRect/>
          </a:stretch>
        </p:blipFill>
        <p:spPr>
          <a:xfrm>
            <a:off x="5842000" y="1752600"/>
            <a:ext cx="4308476" cy="5029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389CC-EC7D-5D45-A383-B96A8F21E82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  <a:p>
            <a:r>
              <a:rPr lang="en-US">
                <a:latin typeface="Calibri" charset="0"/>
              </a:rPr>
              <a:t>Requirements, Design, Implementation</a:t>
            </a:r>
          </a:p>
          <a:p>
            <a:r>
              <a:rPr lang="en-US">
                <a:latin typeface="Calibri" charset="0"/>
              </a:rPr>
              <a:t>Methodology</a:t>
            </a:r>
          </a:p>
          <a:p>
            <a:r>
              <a:rPr lang="en-US">
                <a:solidFill>
                  <a:srgbClr val="FF6600"/>
                </a:solidFill>
                <a:latin typeface="Calibri" charset="0"/>
              </a:rPr>
              <a:t>Results</a:t>
            </a:r>
          </a:p>
          <a:p>
            <a:r>
              <a:rPr lang="en-US">
                <a:latin typeface="Calibri" charset="0"/>
              </a:rPr>
              <a:t>Conclusions</a:t>
            </a:r>
          </a:p>
          <a:p>
            <a:r>
              <a:rPr lang="en-US"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Upload Images</a:t>
            </a:r>
          </a:p>
        </p:txBody>
      </p:sp>
      <p:pic>
        <p:nvPicPr>
          <p:cNvPr id="2969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" r="3551"/>
          <a:stretch>
            <a:fillRect/>
          </a:stretch>
        </p:blipFill>
        <p:spPr/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9700" name="Rectangle 8"/>
          <p:cNvSpPr>
            <a:spLocks noChangeArrowheads="1"/>
          </p:cNvSpPr>
          <p:nvPr/>
        </p:nvSpPr>
        <p:spPr bwMode="auto">
          <a:xfrm>
            <a:off x="5511800" y="6411810"/>
            <a:ext cx="46482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20" rIns="91435" bIns="45720">
            <a:spAutoFit/>
          </a:bodyPr>
          <a:lstStyle/>
          <a:p>
            <a:r>
              <a:rPr lang="en-US" dirty="0" smtClean="0">
                <a:latin typeface="+mn-lt"/>
              </a:rPr>
              <a:t>* done </a:t>
            </a:r>
            <a:r>
              <a:rPr lang="en-US" dirty="0">
                <a:latin typeface="+mn-lt"/>
              </a:rPr>
              <a:t>using the command line tool instead of the Python API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Retrieve Images</a:t>
            </a:r>
          </a:p>
        </p:txBody>
      </p:sp>
      <p:pic>
        <p:nvPicPr>
          <p:cNvPr id="30722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2" r="243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304800"/>
            <a:ext cx="9601200" cy="1270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latin typeface="Times New Roman"/>
                <a:cs typeface="Times New Roman"/>
              </a:rPr>
              <a:t>Retrieve Images </a:t>
            </a:r>
            <a:r>
              <a:rPr lang="en-US" dirty="0" smtClean="0">
                <a:latin typeface="Times New Roman"/>
                <a:cs typeface="Times New Roman"/>
              </a:rPr>
              <a:t>using </a:t>
            </a:r>
            <a:r>
              <a:rPr lang="en-US" dirty="0">
                <a:latin typeface="Times New Roman"/>
                <a:cs typeface="Times New Roman"/>
              </a:rPr>
              <a:t>16 client </a:t>
            </a:r>
            <a:r>
              <a:rPr lang="en-US" dirty="0" smtClean="0">
                <a:latin typeface="Times New Roman"/>
                <a:cs typeface="Times New Roman"/>
              </a:rPr>
              <a:t>concurrently</a:t>
            </a: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1746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r="4092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solidFill>
                  <a:srgbClr val="FF6600"/>
                </a:solidFill>
                <a:latin typeface="Calibri" charset="0"/>
              </a:rPr>
              <a:t>Motivation</a:t>
            </a:r>
          </a:p>
          <a:p>
            <a:r>
              <a:rPr lang="en-US">
                <a:latin typeface="Calibri" charset="0"/>
              </a:rPr>
              <a:t>Requirements, Design, Implementation</a:t>
            </a:r>
          </a:p>
          <a:p>
            <a:r>
              <a:rPr lang="en-US">
                <a:latin typeface="Calibri" charset="0"/>
              </a:rPr>
              <a:t>Methodology</a:t>
            </a:r>
          </a:p>
          <a:p>
            <a:r>
              <a:rPr lang="en-US">
                <a:latin typeface="Calibri" charset="0"/>
              </a:rPr>
              <a:t>Results</a:t>
            </a:r>
          </a:p>
          <a:p>
            <a:r>
              <a:rPr lang="en-US">
                <a:latin typeface="Calibri" charset="0"/>
              </a:rPr>
              <a:t>Conclusions</a:t>
            </a:r>
          </a:p>
          <a:p>
            <a:r>
              <a:rPr lang="en-US"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  <a:p>
            <a:r>
              <a:rPr lang="en-US">
                <a:latin typeface="Calibri" charset="0"/>
              </a:rPr>
              <a:t>Requirements, Design, Implementation</a:t>
            </a:r>
          </a:p>
          <a:p>
            <a:r>
              <a:rPr lang="en-US">
                <a:latin typeface="Calibri" charset="0"/>
              </a:rPr>
              <a:t>Methodology</a:t>
            </a:r>
          </a:p>
          <a:p>
            <a:r>
              <a:rPr lang="en-US">
                <a:latin typeface="Calibri" charset="0"/>
              </a:rPr>
              <a:t>Results</a:t>
            </a:r>
          </a:p>
          <a:p>
            <a:r>
              <a:rPr lang="en-US">
                <a:solidFill>
                  <a:srgbClr val="FF6600"/>
                </a:solidFill>
                <a:latin typeface="Calibri" charset="0"/>
              </a:rPr>
              <a:t>Conclusions</a:t>
            </a:r>
          </a:p>
          <a:p>
            <a:r>
              <a:rPr lang="en-US"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Apply at https://</a:t>
            </a:r>
            <a:r>
              <a:rPr lang="en-US" dirty="0" err="1" smtClean="0"/>
              <a:t>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cs typeface="Times New Roman"/>
              </a:rPr>
              <a:t>W</a:t>
            </a:r>
            <a:r>
              <a:rPr lang="en-US" dirty="0" smtClean="0">
                <a:cs typeface="Times New Roman"/>
              </a:rPr>
              <a:t>e </a:t>
            </a:r>
            <a:r>
              <a:rPr lang="en-US" dirty="0">
                <a:cs typeface="Times New Roman"/>
              </a:rPr>
              <a:t>have introduced the FutureGrid Image </a:t>
            </a:r>
            <a:r>
              <a:rPr lang="en-US" dirty="0" smtClean="0">
                <a:cs typeface="Times New Roman"/>
              </a:rPr>
              <a:t>Repository and presented a </a:t>
            </a:r>
            <a:r>
              <a:rPr lang="en-US" dirty="0">
                <a:cs typeface="Times New Roman"/>
              </a:rPr>
              <a:t>functional prototype that implements most of the designed </a:t>
            </a:r>
            <a:r>
              <a:rPr lang="en-US" dirty="0" smtClean="0">
                <a:cs typeface="Times New Roman"/>
              </a:rPr>
              <a:t>features</a:t>
            </a:r>
            <a:endParaRPr lang="en-US" dirty="0">
              <a:cs typeface="Times New Roman"/>
            </a:endParaRPr>
          </a:p>
          <a:p>
            <a:pPr>
              <a:defRPr/>
            </a:pPr>
            <a:r>
              <a:rPr lang="en-US" dirty="0">
                <a:cs typeface="Times New Roman"/>
              </a:rPr>
              <a:t>K</a:t>
            </a:r>
            <a:r>
              <a:rPr lang="en-US" dirty="0" smtClean="0">
                <a:cs typeface="Times New Roman"/>
              </a:rPr>
              <a:t>ey </a:t>
            </a:r>
            <a:r>
              <a:rPr lang="en-US" dirty="0">
                <a:cs typeface="Times New Roman"/>
              </a:rPr>
              <a:t>aspect of this image repository is the ability to provide a unique and common interface to manage any kind of </a:t>
            </a:r>
            <a:r>
              <a:rPr lang="en-US" dirty="0" smtClean="0">
                <a:cs typeface="Times New Roman"/>
              </a:rPr>
              <a:t>image</a:t>
            </a:r>
          </a:p>
          <a:p>
            <a:pPr>
              <a:defRPr/>
            </a:pPr>
            <a:r>
              <a:rPr lang="en-US" dirty="0" smtClean="0">
                <a:cs typeface="Times New Roman"/>
              </a:rPr>
              <a:t>Flexible design to be integrated with FG and other frameworks</a:t>
            </a:r>
          </a:p>
          <a:p>
            <a:pPr>
              <a:defRPr/>
            </a:pPr>
            <a:endParaRPr lang="en-US" dirty="0"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Conclusions (Storage Backend)</a:t>
            </a:r>
          </a:p>
        </p:txBody>
      </p:sp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cs typeface="Times New Roman" charset="0"/>
              </a:rPr>
              <a:t>MongoDB</a:t>
            </a:r>
            <a:r>
              <a:rPr lang="en-US" dirty="0">
                <a:cs typeface="Times New Roman" charset="0"/>
              </a:rPr>
              <a:t> performance problems and high memory usage</a:t>
            </a:r>
          </a:p>
          <a:p>
            <a:r>
              <a:rPr lang="en-US" dirty="0">
                <a:cs typeface="Times New Roman" charset="0"/>
              </a:rPr>
              <a:t>Swift too many errors</a:t>
            </a:r>
          </a:p>
          <a:p>
            <a:r>
              <a:rPr lang="en-US" dirty="0">
                <a:cs typeface="Times New Roman" charset="0"/>
              </a:rPr>
              <a:t>Cumulus missing fault tolerance/scalability</a:t>
            </a:r>
          </a:p>
          <a:p>
            <a:r>
              <a:rPr lang="en-US" dirty="0">
                <a:cs typeface="Times New Roman" charset="0"/>
              </a:rPr>
              <a:t>Candidates to be our default storage system:</a:t>
            </a:r>
          </a:p>
          <a:p>
            <a:pPr lvl="1"/>
            <a:r>
              <a:rPr lang="en-US" dirty="0">
                <a:cs typeface="Times New Roman" charset="0"/>
              </a:rPr>
              <a:t>Cumulus because is still quite fast and reliable </a:t>
            </a:r>
          </a:p>
          <a:p>
            <a:pPr lvl="1"/>
            <a:r>
              <a:rPr lang="en-US" dirty="0">
                <a:cs typeface="Times New Roman" charset="0"/>
              </a:rPr>
              <a:t>Swift because has a good architecture to provide fault tolerance and scalability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  <a:p>
            <a:r>
              <a:rPr lang="en-US">
                <a:latin typeface="Calibri" charset="0"/>
              </a:rPr>
              <a:t>Requirements, Design, Implementation</a:t>
            </a:r>
          </a:p>
          <a:p>
            <a:r>
              <a:rPr lang="en-US">
                <a:latin typeface="Calibri" charset="0"/>
              </a:rPr>
              <a:t>Methodology</a:t>
            </a:r>
          </a:p>
          <a:p>
            <a:r>
              <a:rPr lang="en-US">
                <a:latin typeface="Calibri" charset="0"/>
              </a:rPr>
              <a:t>Results</a:t>
            </a:r>
          </a:p>
          <a:p>
            <a:r>
              <a:rPr lang="en-US">
                <a:latin typeface="Calibri" charset="0"/>
              </a:rPr>
              <a:t>Conclusions</a:t>
            </a:r>
          </a:p>
          <a:p>
            <a:r>
              <a:rPr lang="en-US">
                <a:solidFill>
                  <a:srgbClr val="FF6600"/>
                </a:solidFill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Ongoing Work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Development of Rest </a:t>
            </a:r>
            <a:r>
              <a:rPr lang="en-US" dirty="0" smtClean="0">
                <a:cs typeface="Times New Roman" charset="0"/>
              </a:rPr>
              <a:t>API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Integration with the rest of the image management components</a:t>
            </a:r>
          </a:p>
          <a:p>
            <a:endParaRPr lang="en-US" dirty="0">
              <a:cs typeface="Times New Roman" charset="0"/>
            </a:endParaRPr>
          </a:p>
          <a:p>
            <a:r>
              <a:rPr lang="en-US" dirty="0">
                <a:cs typeface="Times New Roman" charset="0"/>
              </a:rPr>
              <a:t>Compatibility with the Open Virtualization Format (OVF) to describe the images.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>
            <a:spLocks noGrp="1" noChangeArrowheads="1"/>
          </p:cNvSpPr>
          <p:nvPr>
            <p:ph idx="1"/>
          </p:nvPr>
        </p:nvSpPr>
        <p:spPr>
          <a:xfrm>
            <a:off x="758826" y="785815"/>
            <a:ext cx="8636000" cy="5903912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1752" rIns="0" bIns="0" anchor="ctr"/>
          <a:lstStyle/>
          <a:p>
            <a:pPr algn="ctr"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4400" b="1" dirty="0">
                <a:solidFill>
                  <a:srgbClr val="000000"/>
                </a:solidFill>
              </a:rPr>
              <a:t>Thank for your attention!</a:t>
            </a:r>
          </a:p>
          <a:p>
            <a:pPr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          Contact info:</a:t>
            </a: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Gregor Laszewski: </a:t>
            </a:r>
            <a:r>
              <a:rPr lang="en-US" sz="2800" dirty="0" err="1">
                <a:solidFill>
                  <a:srgbClr val="000000"/>
                </a:solidFill>
              </a:rPr>
              <a:t>laszewski@gmail.com</a:t>
            </a:r>
            <a:r>
              <a:rPr lang="en-US" sz="2800" dirty="0">
                <a:solidFill>
                  <a:srgbClr val="000000"/>
                </a:solidFill>
              </a:rPr>
              <a:t> </a:t>
            </a: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Javier Diaz: </a:t>
            </a:r>
            <a:r>
              <a:rPr lang="en-US" sz="2800" dirty="0" err="1">
                <a:solidFill>
                  <a:srgbClr val="000000"/>
                </a:solidFill>
              </a:rPr>
              <a:t>javier.diazmontes@gmail.com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2800" dirty="0" err="1">
                <a:solidFill>
                  <a:srgbClr val="000000"/>
                </a:solidFill>
              </a:rPr>
              <a:t>Fugang</a:t>
            </a:r>
            <a:r>
              <a:rPr lang="en-US" sz="2800" dirty="0">
                <a:solidFill>
                  <a:srgbClr val="000000"/>
                </a:solidFill>
              </a:rPr>
              <a:t> Wang: </a:t>
            </a:r>
            <a:r>
              <a:rPr lang="pl-PL" sz="2800" dirty="0" err="1">
                <a:solidFill>
                  <a:srgbClr val="000000"/>
                </a:solidFill>
              </a:rPr>
              <a:t>kevinwangfg@gmail.com</a:t>
            </a:r>
            <a:endParaRPr lang="en-US" sz="2800" dirty="0">
              <a:solidFill>
                <a:srgbClr val="000000"/>
              </a:solidFill>
            </a:endParaRP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 algn="ctr">
              <a:buNone/>
              <a:tabLst>
                <a:tab pos="723849" algn="l"/>
                <a:tab pos="1447699" algn="l"/>
                <a:tab pos="2171549" algn="l"/>
                <a:tab pos="2895398" algn="l"/>
                <a:tab pos="3619247" algn="l"/>
                <a:tab pos="4343097" algn="l"/>
                <a:tab pos="5066945" algn="l"/>
                <a:tab pos="5790795" algn="l"/>
                <a:tab pos="6514645" algn="l"/>
                <a:tab pos="7238494" algn="l"/>
                <a:tab pos="7962340" algn="l"/>
                <a:tab pos="8686192" algn="l"/>
              </a:tabLst>
            </a:pPr>
            <a:r>
              <a:rPr lang="en-US" sz="2800" b="1" dirty="0">
                <a:solidFill>
                  <a:srgbClr val="008000"/>
                </a:solidFill>
              </a:rPr>
              <a:t>https://</a:t>
            </a:r>
            <a:r>
              <a:rPr lang="en-US" sz="2800" b="1" dirty="0" err="1">
                <a:solidFill>
                  <a:srgbClr val="008000"/>
                </a:solidFill>
              </a:rPr>
              <a:t>portal.futuregrid.org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35841" name="3 Marcador de pie de página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898" indent="-28573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921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088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255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42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590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75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92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2"/>
                </a:solidFill>
                <a:latin typeface="Arial" charset="0"/>
              </a:rPr>
              <a:t>Apply at https://portal.futuregrid.org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Motivation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>
          <a:xfrm>
            <a:off x="762000" y="1524000"/>
            <a:ext cx="8636000" cy="5381626"/>
          </a:xfrm>
        </p:spPr>
        <p:txBody>
          <a:bodyPr>
            <a:normAutofit lnSpcReduction="10000"/>
          </a:bodyPr>
          <a:lstStyle/>
          <a:p>
            <a:pPr algn="just">
              <a:defRPr/>
            </a:pPr>
            <a:r>
              <a:rPr lang="en-US" sz="2800" dirty="0">
                <a:cs typeface="Times New Roman"/>
              </a:rPr>
              <a:t>FutureGrid is an </a:t>
            </a:r>
            <a:r>
              <a:rPr lang="en-US" sz="2800" u="sng" dirty="0">
                <a:cs typeface="Times New Roman"/>
              </a:rPr>
              <a:t>experimental cloud and grid </a:t>
            </a:r>
            <a:r>
              <a:rPr lang="en-US" sz="2800" dirty="0">
                <a:cs typeface="Times New Roman"/>
              </a:rPr>
              <a:t>testbed</a:t>
            </a:r>
          </a:p>
          <a:p>
            <a:pPr lvl="1" algn="just">
              <a:defRPr/>
            </a:pPr>
            <a:r>
              <a:rPr lang="en-US" sz="2300" dirty="0">
                <a:cs typeface="Times New Roman"/>
              </a:rPr>
              <a:t>We support HPC, Grid, and Cloud frameworks and services</a:t>
            </a:r>
          </a:p>
          <a:p>
            <a:pPr lvl="2" algn="just">
              <a:defRPr/>
            </a:pPr>
            <a:r>
              <a:rPr lang="en-US" sz="2000" dirty="0">
                <a:cs typeface="Times New Roman"/>
              </a:rPr>
              <a:t>Much interest by the community is in the offered frameworks and services are based on virtualization technologies or make use of </a:t>
            </a:r>
            <a:r>
              <a:rPr lang="en-US" sz="2000" dirty="0" smtClean="0">
                <a:cs typeface="Times New Roman"/>
              </a:rPr>
              <a:t>them</a:t>
            </a:r>
          </a:p>
          <a:p>
            <a:pPr lvl="2" algn="just">
              <a:defRPr/>
            </a:pPr>
            <a:r>
              <a:rPr lang="en-US" sz="2000" dirty="0" smtClean="0">
                <a:cs typeface="Times New Roman"/>
              </a:rPr>
              <a:t>Apply: https://</a:t>
            </a:r>
            <a:r>
              <a:rPr lang="en-US" sz="2000" dirty="0" err="1" smtClean="0">
                <a:cs typeface="Times New Roman"/>
              </a:rPr>
              <a:t>www.portal.futuregrid.org</a:t>
            </a:r>
            <a:endParaRPr lang="en-US" sz="2000" dirty="0">
              <a:cs typeface="Times New Roman"/>
            </a:endParaRPr>
          </a:p>
          <a:p>
            <a:pPr algn="just">
              <a:defRPr/>
            </a:pPr>
            <a:r>
              <a:rPr lang="en-US" sz="2800" dirty="0">
                <a:cs typeface="Times New Roman"/>
              </a:rPr>
              <a:t>Image management becomes a key issue</a:t>
            </a:r>
          </a:p>
          <a:p>
            <a:pPr algn="just">
              <a:defRPr/>
            </a:pPr>
            <a:r>
              <a:rPr lang="en-US" sz="2800" dirty="0">
                <a:cs typeface="Times New Roman"/>
              </a:rPr>
              <a:t>Generic catalog and repository of images that will be able to interact with other FG subsystems and potentially with other infrastructures</a:t>
            </a:r>
          </a:p>
          <a:p>
            <a:pPr algn="just">
              <a:defRPr/>
            </a:pPr>
            <a:r>
              <a:rPr lang="en-US" sz="2800" dirty="0">
                <a:cs typeface="Times New Roman"/>
              </a:rPr>
              <a:t>Create and maintain platforms within custom FG images that can be retrieved, deployed and provisioned on demand</a:t>
            </a:r>
          </a:p>
        </p:txBody>
      </p:sp>
      <p:sp>
        <p:nvSpPr>
          <p:cNvPr id="14340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32306" y="7050088"/>
            <a:ext cx="3219450" cy="365126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898" indent="-28573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921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088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255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42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590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75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92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bg2"/>
                </a:solidFill>
                <a:latin typeface="Arial" charset="0"/>
                <a:cs typeface="Arial" charset="0"/>
              </a:rPr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FutureGrid Offerings (currently)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IaaS</a:t>
            </a:r>
          </a:p>
          <a:p>
            <a:pPr lvl="1"/>
            <a:r>
              <a:rPr lang="en-US" dirty="0" smtClean="0"/>
              <a:t>Nimbus</a:t>
            </a:r>
          </a:p>
          <a:p>
            <a:pPr lvl="1"/>
            <a:r>
              <a:rPr lang="en-US" dirty="0" smtClean="0"/>
              <a:t>OpenStack</a:t>
            </a:r>
          </a:p>
          <a:p>
            <a:pPr lvl="1"/>
            <a:r>
              <a:rPr lang="en-US" dirty="0" smtClean="0"/>
              <a:t>Eucalyptus</a:t>
            </a:r>
          </a:p>
          <a:p>
            <a:pPr lvl="1"/>
            <a:endParaRPr lang="en-US" dirty="0"/>
          </a:p>
          <a:p>
            <a:r>
              <a:rPr lang="en-US" dirty="0" smtClean="0"/>
              <a:t>PaaS</a:t>
            </a:r>
          </a:p>
          <a:p>
            <a:pPr lvl="1"/>
            <a:r>
              <a:rPr lang="en-US" dirty="0" smtClean="0"/>
              <a:t>Hadoop</a:t>
            </a:r>
          </a:p>
          <a:p>
            <a:pPr lvl="1"/>
            <a:r>
              <a:rPr lang="en-US" dirty="0" smtClean="0"/>
              <a:t>SAGA</a:t>
            </a:r>
          </a:p>
          <a:p>
            <a:pPr lvl="1"/>
            <a:r>
              <a:rPr lang="en-US" dirty="0" smtClean="0"/>
              <a:t>…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756400" y="1828800"/>
            <a:ext cx="4487333" cy="5028848"/>
          </a:xfrm>
        </p:spPr>
        <p:txBody>
          <a:bodyPr/>
          <a:lstStyle/>
          <a:p>
            <a:r>
              <a:rPr lang="en-US" dirty="0" smtClean="0"/>
              <a:t>HPC </a:t>
            </a:r>
          </a:p>
          <a:p>
            <a:pPr lvl="1"/>
            <a:r>
              <a:rPr lang="en-US" dirty="0" smtClean="0"/>
              <a:t>MPI</a:t>
            </a:r>
          </a:p>
          <a:p>
            <a:pPr lvl="1"/>
            <a:r>
              <a:rPr lang="en-US" dirty="0" err="1" smtClean="0"/>
              <a:t>OpenMP</a:t>
            </a:r>
            <a:endParaRPr lang="en-US" dirty="0" smtClean="0"/>
          </a:p>
          <a:p>
            <a:pPr lvl="1"/>
            <a:r>
              <a:rPr lang="en-US" dirty="0" err="1" smtClean="0"/>
              <a:t>ScaleMP</a:t>
            </a:r>
            <a:endParaRPr lang="en-US" dirty="0" smtClean="0"/>
          </a:p>
          <a:p>
            <a:pPr lvl="1"/>
            <a:r>
              <a:rPr lang="en-US" dirty="0" err="1" smtClean="0"/>
              <a:t>Vampir</a:t>
            </a:r>
            <a:endParaRPr lang="en-US" dirty="0" smtClean="0"/>
          </a:p>
          <a:p>
            <a:r>
              <a:rPr lang="en-US" dirty="0" smtClean="0"/>
              <a:t>Grid</a:t>
            </a:r>
          </a:p>
          <a:p>
            <a:pPr lvl="1"/>
            <a:r>
              <a:rPr lang="en-US" dirty="0" smtClean="0"/>
              <a:t>Genesis II</a:t>
            </a:r>
          </a:p>
          <a:p>
            <a:pPr lvl="1"/>
            <a:r>
              <a:rPr lang="en-US" dirty="0" err="1" smtClean="0"/>
              <a:t>Unicore</a:t>
            </a:r>
            <a:endParaRPr lang="en-US" dirty="0" smtClean="0"/>
          </a:p>
          <a:p>
            <a:pPr lvl="1"/>
            <a:r>
              <a:rPr lang="en-US" dirty="0" smtClean="0"/>
              <a:t>(Globus)</a:t>
            </a:r>
          </a:p>
          <a:p>
            <a:pPr lvl="1"/>
            <a:r>
              <a:rPr lang="en-US" dirty="0" smtClean="0"/>
              <a:t>…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E389CC-EC7D-5D45-A383-B96A8F21E82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3251200" y="2895600"/>
            <a:ext cx="4487333" cy="5028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1595" tIns="50795" rIns="101595" bIns="50795" numCol="1" anchor="t" anchorCtr="0" compatLnSpc="1">
            <a:prstTxWarp prst="textNoShape">
              <a:avLst/>
            </a:prstTxWarp>
          </a:bodyPr>
          <a:lstStyle>
            <a:lvl1pPr marL="379413" indent="-379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823913" indent="-3159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7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268413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776413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284413" indent="-252413" algn="l" defTabSz="506413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79397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0196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09962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17957" indent="-253997" algn="l" defTabSz="507995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RAIN (ACL)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Repository</a:t>
            </a:r>
          </a:p>
          <a:p>
            <a:pPr lvl="1"/>
            <a:r>
              <a:rPr lang="en-US" dirty="0" smtClean="0"/>
              <a:t>Initialization</a:t>
            </a:r>
          </a:p>
          <a:p>
            <a:pPr lvl="1"/>
            <a:r>
              <a:rPr lang="en-US" dirty="0" smtClean="0"/>
              <a:t>Provisioning</a:t>
            </a:r>
          </a:p>
          <a:p>
            <a:pPr lvl="1"/>
            <a:r>
              <a:rPr lang="en-US" dirty="0" smtClean="0"/>
              <a:t>(Management)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1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Index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Motivation</a:t>
            </a:r>
          </a:p>
          <a:p>
            <a:r>
              <a:rPr lang="en-US">
                <a:solidFill>
                  <a:srgbClr val="FF6600"/>
                </a:solidFill>
                <a:latin typeface="Calibri" charset="0"/>
              </a:rPr>
              <a:t>Requirements, Design, Implementation</a:t>
            </a:r>
          </a:p>
          <a:p>
            <a:r>
              <a:rPr lang="en-US">
                <a:latin typeface="Calibri" charset="0"/>
              </a:rPr>
              <a:t>Methodology</a:t>
            </a:r>
          </a:p>
          <a:p>
            <a:r>
              <a:rPr lang="en-US">
                <a:latin typeface="Calibri" charset="0"/>
              </a:rPr>
              <a:t>Results</a:t>
            </a:r>
          </a:p>
          <a:p>
            <a:r>
              <a:rPr lang="en-US">
                <a:latin typeface="Calibri" charset="0"/>
              </a:rPr>
              <a:t>Conclusions</a:t>
            </a:r>
          </a:p>
          <a:p>
            <a:r>
              <a:rPr lang="en-US">
                <a:latin typeface="Calibri" charset="0"/>
              </a:rPr>
              <a:t>Outgoing Work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0" y="1778000"/>
            <a:ext cx="9144000" cy="5232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/>
              <a:t>Four group of users considered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b="1" dirty="0"/>
              <a:t> </a:t>
            </a:r>
            <a:r>
              <a:rPr lang="en-US" b="1" u="sng" dirty="0"/>
              <a:t>single user</a:t>
            </a:r>
            <a:r>
              <a:rPr lang="en-US" dirty="0"/>
              <a:t>. Users create images that are part of </a:t>
            </a:r>
            <a:r>
              <a:rPr lang="en-US" dirty="0" smtClean="0"/>
              <a:t>experiments </a:t>
            </a:r>
            <a:r>
              <a:rPr lang="en-US" dirty="0"/>
              <a:t>they conduct on </a:t>
            </a:r>
            <a:r>
              <a:rPr lang="en-US" dirty="0" smtClean="0"/>
              <a:t>FG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b="1" u="sng" dirty="0"/>
              <a:t>group of </a:t>
            </a:r>
            <a:r>
              <a:rPr lang="en-US" b="1" u="sng" dirty="0" smtClean="0"/>
              <a:t>users </a:t>
            </a:r>
            <a:r>
              <a:rPr lang="en-US" dirty="0" smtClean="0"/>
              <a:t>that </a:t>
            </a:r>
            <a:r>
              <a:rPr lang="en-US" dirty="0"/>
              <a:t>work together in the same project and </a:t>
            </a:r>
            <a:r>
              <a:rPr lang="en-US" dirty="0" smtClean="0"/>
              <a:t>share the images</a:t>
            </a:r>
            <a:endParaRPr lang="en-US" dirty="0"/>
          </a:p>
          <a:p>
            <a:pPr lvl="1">
              <a:defRPr/>
            </a:pPr>
            <a:r>
              <a:rPr lang="en-US" b="1" u="sng" dirty="0" smtClean="0"/>
              <a:t>System </a:t>
            </a:r>
            <a:r>
              <a:rPr lang="en-US" b="1" u="sng" dirty="0"/>
              <a:t>administrators</a:t>
            </a:r>
            <a:r>
              <a:rPr lang="en-US" b="1" dirty="0"/>
              <a:t>. </a:t>
            </a:r>
            <a:r>
              <a:rPr lang="en-US" dirty="0"/>
              <a:t>They maintain the image </a:t>
            </a:r>
            <a:r>
              <a:rPr lang="en-US" dirty="0" smtClean="0"/>
              <a:t>repository </a:t>
            </a:r>
            <a:r>
              <a:rPr lang="en-US" dirty="0"/>
              <a:t>ensuring backups and preserving space. They also may use it for the distribution of the HPC image that is accessible by default.</a:t>
            </a:r>
          </a:p>
          <a:p>
            <a:pPr lvl="1">
              <a:defRPr/>
            </a:pPr>
            <a:r>
              <a:rPr lang="en-US" b="1" dirty="0" smtClean="0"/>
              <a:t>FG </a:t>
            </a:r>
            <a:r>
              <a:rPr lang="en-US" b="1" u="sng" dirty="0"/>
              <a:t>services and </a:t>
            </a:r>
            <a:r>
              <a:rPr lang="en-US" b="1" u="sng" dirty="0" smtClean="0"/>
              <a:t>subsystems</a:t>
            </a:r>
          </a:p>
          <a:p>
            <a:pPr>
              <a:defRPr/>
            </a:pPr>
            <a:r>
              <a:rPr lang="en-US" dirty="0" smtClean="0"/>
              <a:t>Requirements include:</a:t>
            </a:r>
          </a:p>
          <a:p>
            <a:pPr lvl="1">
              <a:defRPr/>
            </a:pPr>
            <a:r>
              <a:rPr lang="en-US" dirty="0" smtClean="0"/>
              <a:t>A </a:t>
            </a:r>
            <a:r>
              <a:rPr lang="en-US" b="1" u="sng" dirty="0" smtClean="0"/>
              <a:t>simple</a:t>
            </a:r>
            <a:r>
              <a:rPr lang="en-US" u="sng" dirty="0"/>
              <a:t>, </a:t>
            </a:r>
            <a:r>
              <a:rPr lang="en-US" b="1" u="sng" dirty="0"/>
              <a:t>intuitive</a:t>
            </a:r>
            <a:r>
              <a:rPr lang="en-US" u="sng" dirty="0"/>
              <a:t> </a:t>
            </a:r>
            <a:r>
              <a:rPr lang="en-US" dirty="0"/>
              <a:t>and user friendly </a:t>
            </a:r>
            <a:r>
              <a:rPr lang="en-US" dirty="0" smtClean="0"/>
              <a:t>environment</a:t>
            </a:r>
          </a:p>
          <a:p>
            <a:pPr lvl="1">
              <a:defRPr/>
            </a:pP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b="1" u="sng" dirty="0"/>
              <a:t>unified</a:t>
            </a:r>
            <a:r>
              <a:rPr lang="en-US" u="sng" dirty="0"/>
              <a:t>, </a:t>
            </a:r>
            <a:r>
              <a:rPr lang="en-US" b="1" u="sng" dirty="0"/>
              <a:t>extensible</a:t>
            </a:r>
            <a:r>
              <a:rPr lang="en-US" u="sng" dirty="0"/>
              <a:t> </a:t>
            </a:r>
            <a:r>
              <a:rPr lang="en-US" dirty="0"/>
              <a:t>and integrated system design to manage various types of images for different </a:t>
            </a:r>
            <a:r>
              <a:rPr lang="en-US" dirty="0" smtClean="0"/>
              <a:t>systems</a:t>
            </a:r>
            <a:endParaRPr lang="en-US" dirty="0"/>
          </a:p>
          <a:p>
            <a:pPr lvl="1">
              <a:defRPr/>
            </a:pPr>
            <a:r>
              <a:rPr lang="en-US" dirty="0"/>
              <a:t>B</a:t>
            </a:r>
            <a:r>
              <a:rPr lang="en-US" dirty="0" smtClean="0"/>
              <a:t>uilt </a:t>
            </a:r>
            <a:r>
              <a:rPr lang="en-US" dirty="0"/>
              <a:t>in </a:t>
            </a:r>
            <a:r>
              <a:rPr lang="en-US" b="1" u="sng" dirty="0"/>
              <a:t>fault tolerance </a:t>
            </a:r>
            <a:r>
              <a:rPr lang="en-US" dirty="0"/>
              <a:t>with proper accounting and information </a:t>
            </a:r>
            <a:r>
              <a:rPr lang="en-US" dirty="0" smtClean="0"/>
              <a:t>tools</a:t>
            </a:r>
          </a:p>
          <a:p>
            <a:pPr lvl="1">
              <a:defRPr/>
            </a:pPr>
            <a:r>
              <a:rPr lang="en-US" dirty="0" smtClean="0"/>
              <a:t>The </a:t>
            </a:r>
            <a:r>
              <a:rPr lang="en-US" dirty="0"/>
              <a:t>ability to be integrated with the FG </a:t>
            </a:r>
            <a:r>
              <a:rPr lang="en-US" b="1" u="sng" dirty="0"/>
              <a:t>security</a:t>
            </a:r>
            <a:r>
              <a:rPr lang="en-US" dirty="0"/>
              <a:t>.</a:t>
            </a:r>
            <a:endParaRPr lang="en-US" b="1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dirty="0" smtClean="0">
                <a:cs typeface="Times New Roman"/>
              </a:rPr>
              <a:t>Integrated service </a:t>
            </a:r>
            <a:r>
              <a:rPr lang="en-US" dirty="0">
                <a:cs typeface="Times New Roman"/>
              </a:rPr>
              <a:t>that </a:t>
            </a:r>
            <a:r>
              <a:rPr lang="en-US" dirty="0" smtClean="0">
                <a:cs typeface="Times New Roman"/>
              </a:rPr>
              <a:t>enables </a:t>
            </a:r>
            <a:r>
              <a:rPr lang="en-US" dirty="0">
                <a:cs typeface="Times New Roman"/>
              </a:rPr>
              <a:t>storing and </a:t>
            </a:r>
            <a:r>
              <a:rPr lang="en-US" dirty="0" smtClean="0">
                <a:cs typeface="Times New Roman"/>
              </a:rPr>
              <a:t>organizing </a:t>
            </a:r>
            <a:r>
              <a:rPr lang="en-US" dirty="0">
                <a:cs typeface="Times New Roman"/>
              </a:rPr>
              <a:t>images from multiple </a:t>
            </a:r>
            <a:r>
              <a:rPr lang="en-US" dirty="0" smtClean="0">
                <a:cs typeface="Times New Roman"/>
              </a:rPr>
              <a:t>cloud efforts </a:t>
            </a:r>
            <a:r>
              <a:rPr lang="en-US" dirty="0">
                <a:cs typeface="Times New Roman"/>
              </a:rPr>
              <a:t>in the same </a:t>
            </a:r>
            <a:r>
              <a:rPr lang="en-US" dirty="0" smtClean="0">
                <a:cs typeface="Times New Roman"/>
              </a:rPr>
              <a:t>repository</a:t>
            </a:r>
          </a:p>
          <a:p>
            <a:pPr algn="just">
              <a:defRPr/>
            </a:pPr>
            <a:r>
              <a:rPr lang="en-US" dirty="0" smtClean="0">
                <a:cs typeface="Times New Roman"/>
              </a:rPr>
              <a:t>Images are augmented with metadata to describe their properties like the </a:t>
            </a:r>
            <a:r>
              <a:rPr lang="en-US" dirty="0">
                <a:cs typeface="Times New Roman"/>
              </a:rPr>
              <a:t>software stack </a:t>
            </a:r>
            <a:r>
              <a:rPr lang="en-US" dirty="0" smtClean="0">
                <a:cs typeface="Times New Roman"/>
              </a:rPr>
              <a:t>installed or the OS </a:t>
            </a:r>
          </a:p>
          <a:p>
            <a:pPr algn="just">
              <a:defRPr/>
            </a:pPr>
            <a:r>
              <a:rPr lang="en-US" dirty="0" smtClean="0">
                <a:cs typeface="Times New Roman"/>
              </a:rPr>
              <a:t>Access to the images can be restricted to single users, groups of users or system administrators</a:t>
            </a:r>
          </a:p>
          <a:p>
            <a:pPr algn="just">
              <a:defRPr/>
            </a:pPr>
            <a:r>
              <a:rPr lang="en-US" dirty="0" smtClean="0">
                <a:cs typeface="Times New Roman"/>
              </a:rPr>
              <a:t>Maintains data related with the usage to assist performance monitoring and accounting</a:t>
            </a:r>
          </a:p>
          <a:p>
            <a:pPr marL="0" indent="0" algn="just">
              <a:buNone/>
              <a:defRPr/>
            </a:pPr>
            <a:endParaRPr lang="en-US" dirty="0" smtClean="0">
              <a:cs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Design (II)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>
                <a:cs typeface="Times New Roman" charset="0"/>
              </a:rPr>
              <a:t>Quota management to avoid space restrictions</a:t>
            </a:r>
          </a:p>
          <a:p>
            <a:pPr algn="just"/>
            <a:r>
              <a:rPr lang="en-US" dirty="0">
                <a:cs typeface="Times New Roman" charset="0"/>
              </a:rPr>
              <a:t>Pedigree to recreate image on demand </a:t>
            </a:r>
          </a:p>
          <a:p>
            <a:pPr algn="just"/>
            <a:r>
              <a:rPr lang="en-US" dirty="0">
                <a:cs typeface="Times New Roman" charset="0"/>
              </a:rPr>
              <a:t>Repository’s interfaces: API's, a command line, an interactive shell, and a REST service </a:t>
            </a:r>
          </a:p>
          <a:p>
            <a:pPr algn="just"/>
            <a:r>
              <a:rPr lang="en-US" dirty="0">
                <a:cs typeface="Times New Roman" charset="0"/>
              </a:rPr>
              <a:t>Other cloud frameworks could integrate with this image repository by accessing it through an standard API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charset="0"/>
              </a:rPr>
              <a:t>Design (III)</a:t>
            </a:r>
          </a:p>
        </p:txBody>
      </p:sp>
      <p:sp>
        <p:nvSpPr>
          <p:cNvPr id="16387" name="3 Marcador de pie de página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898" indent="-28573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2921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088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255" indent="-228584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425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590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8759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5928" indent="-22858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>
                <a:solidFill>
                  <a:schemeClr val="bg2"/>
                </a:solidFill>
                <a:latin typeface="Arial" charset="0"/>
                <a:cs typeface="Arial" charset="0"/>
              </a:rPr>
              <a:t>Apply at https://portal.futuregrid.org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3B2ECC-40EF-8F44-A923-F249116A293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2150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7" y="1722438"/>
            <a:ext cx="7192963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laszewski@gmail.com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nel-cluster201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panel-cluster2011.thmx</Template>
  <TotalTime>2089</TotalTime>
  <Words>1082</Words>
  <Application>Microsoft Office PowerPoint</Application>
  <PresentationFormat>Custom</PresentationFormat>
  <Paragraphs>247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panel-cluster2011</vt:lpstr>
      <vt:lpstr>FutureGrid Image Repository:  A Generic Catalog and Storage System for Heterogeneous Virtual Machine Images</vt:lpstr>
      <vt:lpstr>Index</vt:lpstr>
      <vt:lpstr>Motivation</vt:lpstr>
      <vt:lpstr>FutureGrid Offerings (currently)</vt:lpstr>
      <vt:lpstr>Index</vt:lpstr>
      <vt:lpstr>Requirements</vt:lpstr>
      <vt:lpstr>Design</vt:lpstr>
      <vt:lpstr>Design (II)</vt:lpstr>
      <vt:lpstr>Design (III)</vt:lpstr>
      <vt:lpstr>Implementation</vt:lpstr>
      <vt:lpstr>User Management and Authentication</vt:lpstr>
      <vt:lpstr>Image Metadata</vt:lpstr>
      <vt:lpstr>Image Management</vt:lpstr>
      <vt:lpstr>Index</vt:lpstr>
      <vt:lpstr>Experiment Methodology</vt:lpstr>
      <vt:lpstr>Index</vt:lpstr>
      <vt:lpstr>Upload Images</vt:lpstr>
      <vt:lpstr>Retrieve Images</vt:lpstr>
      <vt:lpstr>Retrieve Images using 16 client concurrently</vt:lpstr>
      <vt:lpstr>Index</vt:lpstr>
      <vt:lpstr>Conclusions</vt:lpstr>
      <vt:lpstr>Conclusions (Storage Backend)</vt:lpstr>
      <vt:lpstr>Index</vt:lpstr>
      <vt:lpstr>Ongoing Work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</dc:creator>
  <cp:lastModifiedBy>Geoffrey Fox</cp:lastModifiedBy>
  <cp:revision>84</cp:revision>
  <dcterms:created xsi:type="dcterms:W3CDTF">2004-05-06T09:28:21Z</dcterms:created>
  <dcterms:modified xsi:type="dcterms:W3CDTF">2011-12-13T01:24:36Z</dcterms:modified>
</cp:coreProperties>
</file>