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8" r:id="rId4"/>
    <p:sldId id="259" r:id="rId5"/>
    <p:sldId id="260" r:id="rId6"/>
    <p:sldId id="263" r:id="rId7"/>
    <p:sldId id="261" r:id="rId8"/>
    <p:sldId id="269" r:id="rId9"/>
    <p:sldId id="270" r:id="rId10"/>
    <p:sldId id="271" r:id="rId11"/>
    <p:sldId id="272" r:id="rId12"/>
    <p:sldId id="276" r:id="rId13"/>
    <p:sldId id="264" r:id="rId14"/>
    <p:sldId id="273" r:id="rId15"/>
    <p:sldId id="262" r:id="rId16"/>
    <p:sldId id="274" r:id="rId17"/>
    <p:sldId id="267" r:id="rId18"/>
    <p:sldId id="265" r:id="rId19"/>
    <p:sldId id="26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1F2"/>
    <a:srgbClr val="E6EDEE"/>
    <a:srgbClr val="FFFFFF"/>
    <a:srgbClr val="DEE7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0" autoAdjust="0"/>
    <p:restoredTop sz="94660"/>
  </p:normalViewPr>
  <p:slideViewPr>
    <p:cSldViewPr>
      <p:cViewPr>
        <p:scale>
          <a:sx n="70" d="100"/>
          <a:sy n="70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673840769903771"/>
          <c:y val="5.1400554097404488E-2"/>
          <c:w val="0.82137328805463306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v>DryadLINQ</c:v>
          </c:tx>
          <c:cat>
            <c:numRef>
              <c:f>Sheet1!$A$1:$A$2</c:f>
              <c:numCache>
                <c:formatCode>0</c:formatCode>
                <c:ptCount val="2"/>
                <c:pt idx="0">
                  <c:v>35339</c:v>
                </c:pt>
                <c:pt idx="1">
                  <c:v>50000</c:v>
                </c:pt>
              </c:numCache>
            </c:numRef>
          </c:cat>
          <c:val>
            <c:numRef>
              <c:f>Sheet1!$B$1:$B$2</c:f>
              <c:numCache>
                <c:formatCode>0</c:formatCode>
                <c:ptCount val="2"/>
                <c:pt idx="0">
                  <c:v>8510.4749999999913</c:v>
                </c:pt>
                <c:pt idx="1">
                  <c:v>17200.413</c:v>
                </c:pt>
              </c:numCache>
            </c:numRef>
          </c:val>
        </c:ser>
        <c:ser>
          <c:idx val="1"/>
          <c:order val="1"/>
          <c:tx>
            <c:v>MPI</c:v>
          </c:tx>
          <c:cat>
            <c:numRef>
              <c:f>Sheet1!$A$1:$A$2</c:f>
              <c:numCache>
                <c:formatCode>0</c:formatCode>
                <c:ptCount val="2"/>
                <c:pt idx="0">
                  <c:v>35339</c:v>
                </c:pt>
                <c:pt idx="1">
                  <c:v>50000</c:v>
                </c:pt>
              </c:numCache>
            </c:numRef>
          </c:cat>
          <c:val>
            <c:numRef>
              <c:f>Sheet1!$C$1:$C$2</c:f>
              <c:numCache>
                <c:formatCode>0</c:formatCode>
                <c:ptCount val="2"/>
                <c:pt idx="0">
                  <c:v>8138.3140000000003</c:v>
                </c:pt>
                <c:pt idx="1">
                  <c:v>16588.741000000005</c:v>
                </c:pt>
              </c:numCache>
            </c:numRef>
          </c:val>
        </c:ser>
        <c:axId val="61495936"/>
        <c:axId val="61658240"/>
      </c:barChart>
      <c:catAx>
        <c:axId val="61495936"/>
        <c:scaling>
          <c:orientation val="minMax"/>
        </c:scaling>
        <c:axPos val="b"/>
        <c:numFmt formatCode="0" sourceLinked="1"/>
        <c:tickLblPos val="nextTo"/>
        <c:crossAx val="61658240"/>
        <c:crosses val="autoZero"/>
        <c:auto val="1"/>
        <c:lblAlgn val="ctr"/>
        <c:lblOffset val="100"/>
      </c:catAx>
      <c:valAx>
        <c:axId val="61658240"/>
        <c:scaling>
          <c:orientation val="minMax"/>
        </c:scaling>
        <c:axPos val="l"/>
        <c:majorGridlines/>
        <c:numFmt formatCode="0" sourceLinked="1"/>
        <c:tickLblPos val="nextTo"/>
        <c:crossAx val="61495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694575678040275"/>
          <c:y val="6.9060586176727973E-2"/>
          <c:w val="0.41657023850279584"/>
          <c:h val="0.23458005249343841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solidFill>
      <a:schemeClr val="bg1"/>
    </a:solidFill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9B3B1-6DC3-491C-959F-1DF4525F079F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2EB9B-D225-4F8D-A173-2B21C91FF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C4FAC-5D83-482A-9809-B34FBC9884EF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4677B-C5CE-4183-A13D-EB29CCD21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1~180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lines without threading in DryadLINQ, with threading, it is about 400 lines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MPI ~500 lines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clustering problem [27] is one of the most challenging problems for sequencing clustering because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Alus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represent the largest repeat families in human genome. There are about 1 million copies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sequences in human genome, in which most insertions can be found in other primates and only a small fraction (~ 7000) are human-specific. This indicates that the classification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repeats can be deduced solely from the 1 million human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elements. Notable,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clustering can be viewed as a classical case study for the capacity of computational infrastructures because it is not only of great intrinsic biological interests, but also a problem of a scale that will remain as the upper limit of many other clustering problem in bioinformatics for the next few years, e.g. the automated protein family classification for a few millions of proteins predicted from large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metagenomics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projects. In our work here we examine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samples of 35339 and 50,000 sequences.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Transition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Atilla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8" name="Picture 7" descr="350px-Zuoshangjia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8153400" y="6477000"/>
            <a:ext cx="990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153400" y="6477000"/>
            <a:ext cx="990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kanaya@cs.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</a:rPr>
              <a:t>DryadLINQ for Scientific Analyses</a:t>
            </a:r>
            <a:b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endParaRPr lang="en-US" sz="40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71628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7030A0"/>
                </a:solidFill>
              </a:rPr>
              <a:t>MSR Internship – Final Presentation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2971800"/>
            <a:ext cx="72390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Jaliya Ekanayake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aseline="0" dirty="0" smtClean="0">
                <a:hlinkClick r:id="rId3"/>
              </a:rPr>
              <a:t>jekanaya@cs.indiana.edu</a:t>
            </a:r>
            <a:endParaRPr lang="en-US" sz="2000" baseline="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baseline="0" dirty="0"/>
          </a:p>
          <a:p>
            <a:pPr lvl="0" algn="ctr">
              <a:spcBef>
                <a:spcPct val="20000"/>
              </a:spcBef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School of Informatics and Computing</a:t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Indiana University Bloomington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Scheduling of Tasks</a:t>
            </a:r>
            <a:endParaRPr lang="en-US" sz="3600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152400" y="685800"/>
            <a:ext cx="6858000" cy="3160931"/>
            <a:chOff x="1219200" y="1066800"/>
            <a:chExt cx="6858000" cy="3160931"/>
          </a:xfrm>
        </p:grpSpPr>
        <p:sp>
          <p:nvSpPr>
            <p:cNvPr id="49" name="TextBox 48"/>
            <p:cNvSpPr txBox="1"/>
            <p:nvPr/>
          </p:nvSpPr>
          <p:spPr>
            <a:xfrm>
              <a:off x="1219200" y="1752600"/>
              <a:ext cx="1082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Partitions</a:t>
              </a:r>
            </a:p>
            <a:p>
              <a:r>
                <a:rPr lang="en-US" dirty="0" smtClean="0"/>
                <a:t>/vertices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352800" y="1066800"/>
              <a:ext cx="914400" cy="533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286000" y="2057400"/>
              <a:ext cx="609600" cy="3810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200400" y="2057400"/>
              <a:ext cx="609600" cy="3810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343400" y="2057400"/>
              <a:ext cx="609600" cy="3810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057400" y="2971800"/>
              <a:ext cx="228600" cy="152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362200" y="2971800"/>
              <a:ext cx="228600" cy="152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743200" y="2971800"/>
              <a:ext cx="228600" cy="152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67200" y="1143000"/>
              <a:ext cx="1572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DryadLINQ Job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971800" y="2819400"/>
              <a:ext cx="1668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PLINQ sub tasks</a:t>
              </a:r>
              <a:endParaRPr lang="en-US" dirty="0"/>
            </a:p>
          </p:txBody>
        </p:sp>
        <p:cxnSp>
          <p:nvCxnSpPr>
            <p:cNvPr id="51" name="Straight Arrow Connector 50"/>
            <p:cNvCxnSpPr>
              <a:stCxn id="41" idx="4"/>
              <a:endCxn id="42" idx="0"/>
            </p:cNvCxnSpPr>
            <p:nvPr/>
          </p:nvCxnSpPr>
          <p:spPr>
            <a:xfrm rot="5400000">
              <a:off x="2971800" y="1219200"/>
              <a:ext cx="457200" cy="12192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1" idx="4"/>
              <a:endCxn id="43" idx="0"/>
            </p:cNvCxnSpPr>
            <p:nvPr/>
          </p:nvCxnSpPr>
          <p:spPr>
            <a:xfrm rot="5400000">
              <a:off x="3429000" y="1676400"/>
              <a:ext cx="457200" cy="304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1" idx="4"/>
              <a:endCxn id="44" idx="0"/>
            </p:cNvCxnSpPr>
            <p:nvPr/>
          </p:nvCxnSpPr>
          <p:spPr>
            <a:xfrm rot="16200000" flipH="1">
              <a:off x="4000500" y="1409700"/>
              <a:ext cx="457200" cy="8382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2" idx="4"/>
              <a:endCxn id="45" idx="0"/>
            </p:cNvCxnSpPr>
            <p:nvPr/>
          </p:nvCxnSpPr>
          <p:spPr>
            <a:xfrm rot="5400000">
              <a:off x="2114550" y="2495550"/>
              <a:ext cx="533400" cy="4191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2" idx="4"/>
              <a:endCxn id="46" idx="0"/>
            </p:cNvCxnSpPr>
            <p:nvPr/>
          </p:nvCxnSpPr>
          <p:spPr>
            <a:xfrm rot="5400000">
              <a:off x="2266950" y="2647950"/>
              <a:ext cx="533400" cy="1143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2" idx="4"/>
              <a:endCxn id="47" idx="0"/>
            </p:cNvCxnSpPr>
            <p:nvPr/>
          </p:nvCxnSpPr>
          <p:spPr>
            <a:xfrm rot="16200000" flipH="1">
              <a:off x="2457450" y="2571750"/>
              <a:ext cx="533400" cy="2667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343400" y="1676400"/>
              <a:ext cx="6858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343400" y="2743200"/>
              <a:ext cx="6858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ight Brace 58"/>
            <p:cNvSpPr/>
            <p:nvPr/>
          </p:nvSpPr>
          <p:spPr>
            <a:xfrm>
              <a:off x="5029200" y="1676400"/>
              <a:ext cx="304800" cy="1066800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ight Brace 59"/>
            <p:cNvSpPr/>
            <p:nvPr/>
          </p:nvSpPr>
          <p:spPr>
            <a:xfrm>
              <a:off x="5029200" y="2743200"/>
              <a:ext cx="304800" cy="533400"/>
            </a:xfrm>
            <a:prstGeom prst="righ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4419600" y="3276600"/>
              <a:ext cx="6858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61"/>
            <p:cNvSpPr/>
            <p:nvPr/>
          </p:nvSpPr>
          <p:spPr>
            <a:xfrm>
              <a:off x="1981200" y="3352800"/>
              <a:ext cx="2286000" cy="381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Threads</a:t>
              </a:r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981200" y="3810000"/>
              <a:ext cx="3124200" cy="381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 cores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334000" y="1828800"/>
              <a:ext cx="2209800" cy="646331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DryadLINQ schedules</a:t>
              </a:r>
            </a:p>
            <a:p>
              <a:r>
                <a:rPr lang="en-US" dirty="0" smtClean="0"/>
                <a:t>Partitions to nodes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334000" y="2743200"/>
              <a:ext cx="2209800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PLINQ explores </a:t>
              </a:r>
            </a:p>
            <a:p>
              <a:r>
                <a:rPr lang="en-US" dirty="0" smtClean="0"/>
                <a:t>Further parallelism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34000" y="3581400"/>
              <a:ext cx="2209800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Threads map PLINQ</a:t>
              </a:r>
            </a:p>
            <a:p>
              <a:r>
                <a:rPr lang="en-US" dirty="0" smtClean="0"/>
                <a:t>Tasks to CPU cores</a:t>
              </a:r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7620000" y="1905000"/>
              <a:ext cx="457200" cy="4572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7620000" y="2819400"/>
              <a:ext cx="457200" cy="4572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7620000" y="3657600"/>
              <a:ext cx="457200" cy="4572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3</a:t>
              </a:r>
              <a:endParaRPr lang="en-US" b="1" dirty="0"/>
            </a:p>
          </p:txBody>
        </p:sp>
      </p:grpSp>
      <p:sp>
        <p:nvSpPr>
          <p:cNvPr id="85" name="Right Arrow 84"/>
          <p:cNvSpPr/>
          <p:nvPr/>
        </p:nvSpPr>
        <p:spPr>
          <a:xfrm>
            <a:off x="1295400" y="4676001"/>
            <a:ext cx="533400" cy="1524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ight Arrow 85"/>
          <p:cNvSpPr/>
          <p:nvPr/>
        </p:nvSpPr>
        <p:spPr>
          <a:xfrm>
            <a:off x="1295400" y="4828401"/>
            <a:ext cx="533400" cy="1524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ight Arrow 86"/>
          <p:cNvSpPr/>
          <p:nvPr/>
        </p:nvSpPr>
        <p:spPr>
          <a:xfrm>
            <a:off x="1295400" y="4980801"/>
            <a:ext cx="533400" cy="15240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Arrow 87"/>
          <p:cNvSpPr/>
          <p:nvPr/>
        </p:nvSpPr>
        <p:spPr>
          <a:xfrm>
            <a:off x="1295400" y="5133201"/>
            <a:ext cx="533400" cy="152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0" y="4752201"/>
            <a:ext cx="129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CPU cores</a:t>
            </a:r>
            <a:endParaRPr lang="en-US" dirty="0"/>
          </a:p>
        </p:txBody>
      </p:sp>
      <p:sp>
        <p:nvSpPr>
          <p:cNvPr id="99" name="Right Arrow 98"/>
          <p:cNvSpPr/>
          <p:nvPr/>
        </p:nvSpPr>
        <p:spPr>
          <a:xfrm>
            <a:off x="1981200" y="4676001"/>
            <a:ext cx="533400" cy="1524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ight Arrow 99"/>
          <p:cNvSpPr/>
          <p:nvPr/>
        </p:nvSpPr>
        <p:spPr>
          <a:xfrm>
            <a:off x="1981200" y="4828401"/>
            <a:ext cx="533400" cy="1524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ight Arrow 100"/>
          <p:cNvSpPr/>
          <p:nvPr/>
        </p:nvSpPr>
        <p:spPr>
          <a:xfrm>
            <a:off x="1981200" y="4980801"/>
            <a:ext cx="533400" cy="15240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ight Arrow 101"/>
          <p:cNvSpPr/>
          <p:nvPr/>
        </p:nvSpPr>
        <p:spPr>
          <a:xfrm>
            <a:off x="1981200" y="5133201"/>
            <a:ext cx="533400" cy="152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ight Arrow 102"/>
          <p:cNvSpPr/>
          <p:nvPr/>
        </p:nvSpPr>
        <p:spPr>
          <a:xfrm>
            <a:off x="2667000" y="4676001"/>
            <a:ext cx="533400" cy="1524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ight Arrow 103"/>
          <p:cNvSpPr/>
          <p:nvPr/>
        </p:nvSpPr>
        <p:spPr>
          <a:xfrm>
            <a:off x="2667000" y="4828401"/>
            <a:ext cx="533400" cy="1524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Arrow 104"/>
          <p:cNvSpPr/>
          <p:nvPr/>
        </p:nvSpPr>
        <p:spPr>
          <a:xfrm>
            <a:off x="2667000" y="4980801"/>
            <a:ext cx="533400" cy="15240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ight Arrow 105"/>
          <p:cNvSpPr/>
          <p:nvPr/>
        </p:nvSpPr>
        <p:spPr>
          <a:xfrm>
            <a:off x="2667000" y="5133201"/>
            <a:ext cx="533400" cy="152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ight Brace 106"/>
          <p:cNvSpPr/>
          <p:nvPr/>
        </p:nvSpPr>
        <p:spPr>
          <a:xfrm rot="5400000">
            <a:off x="1409700" y="5095101"/>
            <a:ext cx="304800" cy="685800"/>
          </a:xfrm>
          <a:prstGeom prst="rightBrace">
            <a:avLst>
              <a:gd name="adj1" fmla="val 2624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Brace 108"/>
          <p:cNvSpPr/>
          <p:nvPr/>
        </p:nvSpPr>
        <p:spPr>
          <a:xfrm rot="5400000">
            <a:off x="2095500" y="5095101"/>
            <a:ext cx="304800" cy="685800"/>
          </a:xfrm>
          <a:prstGeom prst="rightBrace">
            <a:avLst>
              <a:gd name="adj1" fmla="val 2624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ight Brace 109"/>
          <p:cNvSpPr/>
          <p:nvPr/>
        </p:nvSpPr>
        <p:spPr>
          <a:xfrm rot="5400000">
            <a:off x="2781300" y="5095101"/>
            <a:ext cx="304800" cy="685800"/>
          </a:xfrm>
          <a:prstGeom prst="rightBrace">
            <a:avLst>
              <a:gd name="adj1" fmla="val 2624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228600" y="5590401"/>
            <a:ext cx="108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Partitions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1371600" y="55904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2057400" y="55904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2819400" y="55904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152400" y="3990201"/>
            <a:ext cx="1447800" cy="457200"/>
            <a:chOff x="228600" y="4419600"/>
            <a:chExt cx="1447800" cy="457200"/>
          </a:xfrm>
        </p:grpSpPr>
        <p:sp>
          <p:nvSpPr>
            <p:cNvPr id="84" name="Oval 83"/>
            <p:cNvSpPr/>
            <p:nvPr/>
          </p:nvSpPr>
          <p:spPr>
            <a:xfrm>
              <a:off x="1219200" y="4419600"/>
              <a:ext cx="457200" cy="4572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28600" y="4495800"/>
              <a:ext cx="992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Problem</a:t>
              </a:r>
              <a:endParaRPr lang="en-US" b="1" dirty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1219200" y="621166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Better utilization when tasks are homogenous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1219200" y="6047601"/>
            <a:ext cx="28194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276600" y="5590401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22" name="Right Arrow 121"/>
          <p:cNvSpPr/>
          <p:nvPr/>
        </p:nvSpPr>
        <p:spPr>
          <a:xfrm>
            <a:off x="5715000" y="4676001"/>
            <a:ext cx="533400" cy="1524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ight Arrow 122"/>
          <p:cNvSpPr/>
          <p:nvPr/>
        </p:nvSpPr>
        <p:spPr>
          <a:xfrm>
            <a:off x="5715000" y="4828401"/>
            <a:ext cx="685800" cy="12459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ight Arrow 123"/>
          <p:cNvSpPr/>
          <p:nvPr/>
        </p:nvSpPr>
        <p:spPr>
          <a:xfrm>
            <a:off x="5715000" y="4980801"/>
            <a:ext cx="533400" cy="15240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ight Arrow 124"/>
          <p:cNvSpPr/>
          <p:nvPr/>
        </p:nvSpPr>
        <p:spPr>
          <a:xfrm>
            <a:off x="5715000" y="5133201"/>
            <a:ext cx="914400" cy="12459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4419600" y="4752201"/>
            <a:ext cx="129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CPU cores</a:t>
            </a:r>
            <a:endParaRPr lang="en-US" dirty="0"/>
          </a:p>
        </p:txBody>
      </p:sp>
      <p:sp>
        <p:nvSpPr>
          <p:cNvPr id="127" name="Right Arrow 126"/>
          <p:cNvSpPr/>
          <p:nvPr/>
        </p:nvSpPr>
        <p:spPr>
          <a:xfrm>
            <a:off x="6781800" y="4724400"/>
            <a:ext cx="762000" cy="1524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ight Arrow 127"/>
          <p:cNvSpPr/>
          <p:nvPr/>
        </p:nvSpPr>
        <p:spPr>
          <a:xfrm>
            <a:off x="6781800" y="4876800"/>
            <a:ext cx="533400" cy="1524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ight Arrow 128"/>
          <p:cNvSpPr/>
          <p:nvPr/>
        </p:nvSpPr>
        <p:spPr>
          <a:xfrm>
            <a:off x="6781800" y="5029200"/>
            <a:ext cx="381000" cy="15240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ight Arrow 129"/>
          <p:cNvSpPr/>
          <p:nvPr/>
        </p:nvSpPr>
        <p:spPr>
          <a:xfrm>
            <a:off x="6781800" y="5181600"/>
            <a:ext cx="533400" cy="152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ight Arrow 130"/>
          <p:cNvSpPr/>
          <p:nvPr/>
        </p:nvSpPr>
        <p:spPr>
          <a:xfrm>
            <a:off x="7696200" y="4724400"/>
            <a:ext cx="533400" cy="1524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Arrow 131"/>
          <p:cNvSpPr/>
          <p:nvPr/>
        </p:nvSpPr>
        <p:spPr>
          <a:xfrm>
            <a:off x="7696200" y="4876800"/>
            <a:ext cx="685800" cy="1524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ight Arrow 132"/>
          <p:cNvSpPr/>
          <p:nvPr/>
        </p:nvSpPr>
        <p:spPr>
          <a:xfrm>
            <a:off x="7696200" y="5029200"/>
            <a:ext cx="533400" cy="15240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Arrow 133"/>
          <p:cNvSpPr/>
          <p:nvPr/>
        </p:nvSpPr>
        <p:spPr>
          <a:xfrm>
            <a:off x="7696200" y="5181600"/>
            <a:ext cx="381000" cy="152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ight Brace 134"/>
          <p:cNvSpPr/>
          <p:nvPr/>
        </p:nvSpPr>
        <p:spPr>
          <a:xfrm rot="5400000">
            <a:off x="6033701" y="4939099"/>
            <a:ext cx="200798" cy="990600"/>
          </a:xfrm>
          <a:prstGeom prst="rightBrace">
            <a:avLst>
              <a:gd name="adj1" fmla="val 2624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ight Brace 135"/>
          <p:cNvSpPr/>
          <p:nvPr/>
        </p:nvSpPr>
        <p:spPr>
          <a:xfrm rot="5400000">
            <a:off x="7010400" y="5029200"/>
            <a:ext cx="228600" cy="838200"/>
          </a:xfrm>
          <a:prstGeom prst="rightBrace">
            <a:avLst>
              <a:gd name="adj1" fmla="val 2624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ight Brace 136"/>
          <p:cNvSpPr/>
          <p:nvPr/>
        </p:nvSpPr>
        <p:spPr>
          <a:xfrm rot="5400000">
            <a:off x="7886700" y="5067300"/>
            <a:ext cx="228600" cy="762000"/>
          </a:xfrm>
          <a:prstGeom prst="rightBrace">
            <a:avLst>
              <a:gd name="adj1" fmla="val 2624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4648200" y="5590401"/>
            <a:ext cx="108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Partitions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5791200" y="55904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70104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77724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5638800" y="621166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Under utilization when tasks are non-homogenous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5638800" y="6047601"/>
            <a:ext cx="28194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229600" y="56388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7543800" y="1447800"/>
            <a:ext cx="13716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Hadoop Schedules map/reduce tasks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directly to CPU cores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0"/>
            <a:ext cx="8229600" cy="2286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Heuristics at PLINQ </a:t>
            </a:r>
            <a:r>
              <a:rPr lang="en-US" dirty="0" smtClean="0">
                <a:solidFill>
                  <a:srgbClr val="C00000"/>
                </a:solidFill>
              </a:rPr>
              <a:t>(version 3.5) </a:t>
            </a:r>
            <a:r>
              <a:rPr lang="en-US" dirty="0" smtClean="0"/>
              <a:t>scheduler does not seem to work well for coarse grained tasks</a:t>
            </a:r>
          </a:p>
          <a:p>
            <a:r>
              <a:rPr lang="en-US" b="1" dirty="0" smtClean="0"/>
              <a:t>Workaround</a:t>
            </a:r>
          </a:p>
          <a:p>
            <a:pPr lvl="1"/>
            <a:r>
              <a:rPr lang="en-US" dirty="0" smtClean="0"/>
              <a:t>Use “Apply” instead of “Select”</a:t>
            </a:r>
          </a:p>
          <a:p>
            <a:pPr lvl="1"/>
            <a:r>
              <a:rPr lang="en-US" dirty="0" smtClean="0"/>
              <a:t>Apply allows iterating over the complete partition (“Select” allows accessing a single element only)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C00000"/>
                </a:solidFill>
              </a:rPr>
              <a:t>multi-threaded</a:t>
            </a:r>
            <a:r>
              <a:rPr lang="en-US" dirty="0" smtClean="0"/>
              <a:t> program inside “Apply” (Ugly solution)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Bypass PLINQ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Scheduling of Tasks contd..</a:t>
            </a:r>
            <a:endParaRPr lang="en-US" sz="3600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685800"/>
            <a:ext cx="6147125" cy="476310"/>
            <a:chOff x="457200" y="1447800"/>
            <a:chExt cx="6147125" cy="476310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1447800"/>
              <a:ext cx="1447800" cy="457200"/>
              <a:chOff x="228600" y="4419600"/>
              <a:chExt cx="1447800" cy="4572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219200" y="4419600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2</a:t>
                </a:r>
                <a:endParaRPr lang="en-US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28600" y="4495800"/>
                <a:ext cx="9929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Problem</a:t>
                </a:r>
                <a:endParaRPr lang="en-US" b="1" dirty="0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981200" y="1524000"/>
              <a:ext cx="46231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PLINQ Scheduler and coarse grained tasks</a:t>
              </a:r>
              <a:endParaRPr lang="en-US" sz="2000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5800" y="1143000"/>
            <a:ext cx="616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E.g. A data partition contains 16 records, 8 CPU cores in a node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We expect the scheduling of tasks to be as follows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762000" y="1828800"/>
            <a:ext cx="6771847" cy="1941731"/>
            <a:chOff x="685800" y="2209800"/>
            <a:chExt cx="6771847" cy="1941731"/>
          </a:xfrm>
        </p:grpSpPr>
        <p:sp>
          <p:nvSpPr>
            <p:cNvPr id="11" name="Right Arrow 10"/>
            <p:cNvSpPr/>
            <p:nvPr/>
          </p:nvSpPr>
          <p:spPr>
            <a:xfrm>
              <a:off x="1143000" y="2286000"/>
              <a:ext cx="533400" cy="15240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143000" y="2438400"/>
              <a:ext cx="533400" cy="152400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1143000" y="2590800"/>
              <a:ext cx="533400" cy="152400"/>
            </a:xfrm>
            <a:prstGeom prst="right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1143000" y="2743200"/>
              <a:ext cx="533400" cy="152400"/>
            </a:xfrm>
            <a:prstGeom prst="right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1143000" y="2895600"/>
              <a:ext cx="533400" cy="152400"/>
            </a:xfrm>
            <a:prstGeom prst="rightArrow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1143000" y="3048000"/>
              <a:ext cx="533400" cy="152400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1143000" y="3200400"/>
              <a:ext cx="533400" cy="152400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1143000" y="3352800"/>
              <a:ext cx="5334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1828800" y="2286000"/>
              <a:ext cx="533400" cy="15240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1828800" y="2438400"/>
              <a:ext cx="533400" cy="152400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1828800" y="2590800"/>
              <a:ext cx="533400" cy="152400"/>
            </a:xfrm>
            <a:prstGeom prst="right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1828800" y="2743200"/>
              <a:ext cx="533400" cy="152400"/>
            </a:xfrm>
            <a:prstGeom prst="right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828800" y="2895600"/>
              <a:ext cx="533400" cy="152400"/>
            </a:xfrm>
            <a:prstGeom prst="rightArrow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1828800" y="3048000"/>
              <a:ext cx="533400" cy="152400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1828800" y="3200400"/>
              <a:ext cx="533400" cy="152400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1828800" y="3352800"/>
              <a:ext cx="5334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19400" y="2514600"/>
              <a:ext cx="2356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X-ray tool shows this -&gt;</a:t>
              </a:r>
              <a:endParaRPr lang="en-US" dirty="0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5257800" y="2286000"/>
              <a:ext cx="533400" cy="15240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5257800" y="2438400"/>
              <a:ext cx="533400" cy="152400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5257800" y="2590800"/>
              <a:ext cx="533400" cy="152400"/>
            </a:xfrm>
            <a:prstGeom prst="right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5257800" y="2743200"/>
              <a:ext cx="533400" cy="152400"/>
            </a:xfrm>
            <a:prstGeom prst="right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5257800" y="2895600"/>
              <a:ext cx="533400" cy="152400"/>
            </a:xfrm>
            <a:prstGeom prst="rightArrow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5257800" y="3048000"/>
              <a:ext cx="533400" cy="152400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5257800" y="3200400"/>
              <a:ext cx="533400" cy="152400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5257800" y="3352800"/>
              <a:ext cx="5334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5943600" y="2286000"/>
              <a:ext cx="533400" cy="15240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Arrow 36"/>
            <p:cNvSpPr/>
            <p:nvPr/>
          </p:nvSpPr>
          <p:spPr>
            <a:xfrm>
              <a:off x="5943600" y="2438400"/>
              <a:ext cx="533400" cy="152400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Arrow 37"/>
            <p:cNvSpPr/>
            <p:nvPr/>
          </p:nvSpPr>
          <p:spPr>
            <a:xfrm>
              <a:off x="5943600" y="2590800"/>
              <a:ext cx="533400" cy="152400"/>
            </a:xfrm>
            <a:prstGeom prst="right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5943600" y="2743200"/>
              <a:ext cx="533400" cy="152400"/>
            </a:xfrm>
            <a:prstGeom prst="right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ight Arrow 43"/>
            <p:cNvSpPr/>
            <p:nvPr/>
          </p:nvSpPr>
          <p:spPr>
            <a:xfrm>
              <a:off x="6629400" y="2286000"/>
              <a:ext cx="533400" cy="152400"/>
            </a:xfrm>
            <a:prstGeom prst="rightArrow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6629400" y="2438400"/>
              <a:ext cx="533400" cy="152400"/>
            </a:xfrm>
            <a:prstGeom prst="righ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6629400" y="2590800"/>
              <a:ext cx="533400" cy="152400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ight Arrow 46"/>
            <p:cNvSpPr/>
            <p:nvPr/>
          </p:nvSpPr>
          <p:spPr>
            <a:xfrm>
              <a:off x="6629400" y="2743200"/>
              <a:ext cx="5334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221955" y="2673645"/>
              <a:ext cx="1297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 CPU cores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105400" y="3505200"/>
              <a:ext cx="23522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100%       50%      50% </a:t>
              </a:r>
            </a:p>
            <a:p>
              <a:r>
                <a:rPr lang="en-US" dirty="0" smtClean="0"/>
                <a:t>utilization of CPU cores</a:t>
              </a:r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8200" y="6172200"/>
            <a:ext cx="3180094" cy="457200"/>
            <a:chOff x="457200" y="1447800"/>
            <a:chExt cx="3180094" cy="457200"/>
          </a:xfrm>
        </p:grpSpPr>
        <p:grpSp>
          <p:nvGrpSpPr>
            <p:cNvPr id="55" name="Group 4"/>
            <p:cNvGrpSpPr/>
            <p:nvPr/>
          </p:nvGrpSpPr>
          <p:grpSpPr>
            <a:xfrm>
              <a:off x="457200" y="1447800"/>
              <a:ext cx="1447800" cy="457200"/>
              <a:chOff x="228600" y="4419600"/>
              <a:chExt cx="1447800" cy="4572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219200" y="4419600"/>
                <a:ext cx="457200" cy="457200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3</a:t>
                </a:r>
                <a:endParaRPr lang="en-US" b="1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28600" y="4495800"/>
                <a:ext cx="9929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Problem</a:t>
                </a:r>
                <a:endParaRPr lang="en-US" b="1" dirty="0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981200" y="1524000"/>
              <a:ext cx="16560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Discussed Later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Heterogeneity in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52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Two CAP3 tests on Tempest cluster</a:t>
            </a:r>
          </a:p>
          <a:p>
            <a:r>
              <a:rPr lang="en-US" dirty="0" smtClean="0"/>
              <a:t>Long running tasks takes roughly 40% of time</a:t>
            </a:r>
          </a:p>
          <a:p>
            <a:r>
              <a:rPr lang="en-US" dirty="0" smtClean="0"/>
              <a:t>Scheduling of the next partition getting delayed due to the long running tasks</a:t>
            </a:r>
          </a:p>
          <a:p>
            <a:r>
              <a:rPr lang="en-US" dirty="0" smtClean="0"/>
              <a:t>Low utilization</a:t>
            </a:r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838200"/>
            <a:ext cx="5738811" cy="407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38600" y="2514600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partition </a:t>
            </a:r>
          </a:p>
          <a:p>
            <a:r>
              <a:rPr lang="en-US" dirty="0" smtClean="0"/>
              <a:t>per node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1981200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partitions </a:t>
            </a:r>
          </a:p>
          <a:p>
            <a:r>
              <a:rPr lang="en-US" dirty="0" smtClean="0"/>
              <a:t>per 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High Energy Physics Data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14800"/>
            <a:ext cx="8534400" cy="2743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Histogramming</a:t>
            </a:r>
            <a:r>
              <a:rPr lang="en-US" dirty="0" smtClean="0"/>
              <a:t> of events from a large (up to 1TB) data set</a:t>
            </a:r>
          </a:p>
          <a:p>
            <a:r>
              <a:rPr lang="en-US" dirty="0" smtClean="0"/>
              <a:t>Data analysis requires ROOT framework (ROOT Interpreted Scripts)</a:t>
            </a:r>
            <a:endParaRPr lang="en-US" dirty="0"/>
          </a:p>
          <a:p>
            <a:r>
              <a:rPr lang="en-US" dirty="0" smtClean="0"/>
              <a:t>Performance depends on disk access speeds</a:t>
            </a:r>
          </a:p>
          <a:p>
            <a:r>
              <a:rPr lang="en-US" dirty="0" smtClean="0"/>
              <a:t>Hadoop implementation uses a shared parallel file system (</a:t>
            </a:r>
            <a:r>
              <a:rPr lang="en-US" dirty="0" err="1" smtClean="0"/>
              <a:t>Lustre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ROOT scripts cannot access data from HDFS</a:t>
            </a:r>
          </a:p>
          <a:p>
            <a:pPr lvl="1"/>
            <a:r>
              <a:rPr lang="en-US" dirty="0" smtClean="0"/>
              <a:t>On demand data movement has significant overhead</a:t>
            </a:r>
          </a:p>
          <a:p>
            <a:r>
              <a:rPr lang="en-US" dirty="0" smtClean="0"/>
              <a:t>Dryad stores data in local disks </a:t>
            </a:r>
          </a:p>
          <a:p>
            <a:pPr lvl="1"/>
            <a:r>
              <a:rPr lang="en-US" dirty="0" smtClean="0"/>
              <a:t>Better performance</a:t>
            </a:r>
          </a:p>
        </p:txBody>
      </p:sp>
      <p:pic>
        <p:nvPicPr>
          <p:cNvPr id="4" name="Picture 3" descr="HEP_col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3331336" cy="2438400"/>
          </a:xfrm>
          <a:prstGeom prst="rect">
            <a:avLst/>
          </a:prstGeom>
        </p:spPr>
      </p:pic>
      <p:pic>
        <p:nvPicPr>
          <p:cNvPr id="4098" name="Picture 2" descr="E:\academic\phd\Publications\eScience2009\gnuplot\he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762000"/>
            <a:ext cx="4931632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Kmeans Clustering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14800"/>
            <a:ext cx="8153400" cy="25146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Iteratively refining operation</a:t>
            </a:r>
          </a:p>
          <a:p>
            <a:r>
              <a:rPr lang="en-US" sz="2100" dirty="0" smtClean="0"/>
              <a:t>New maps/reducers/vertices in every iteration </a:t>
            </a:r>
          </a:p>
          <a:p>
            <a:r>
              <a:rPr lang="en-US" sz="2100" dirty="0" smtClean="0"/>
              <a:t>File system based communication</a:t>
            </a:r>
          </a:p>
          <a:p>
            <a:r>
              <a:rPr lang="en-US" sz="2100" dirty="0" smtClean="0"/>
              <a:t>Loop unrolling in DryadLINQ provide better performance</a:t>
            </a:r>
          </a:p>
          <a:p>
            <a:r>
              <a:rPr lang="en-US" sz="2100" dirty="0" smtClean="0"/>
              <a:t>The overheads are extremely large compared to MPI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2" descr="D:\Academic\Ph.D\eScience2008\images\eps\kmeans_col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3558013" cy="2971800"/>
          </a:xfrm>
          <a:prstGeom prst="rect">
            <a:avLst/>
          </a:prstGeom>
          <a:noFill/>
        </p:spPr>
      </p:pic>
      <p:pic>
        <p:nvPicPr>
          <p:cNvPr id="5122" name="Picture 2" descr="E:\academic\phd\Publications\eScience2009\gnuplot\kmean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685800"/>
            <a:ext cx="5410200" cy="34422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172200" y="2819400"/>
            <a:ext cx="2199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for 20 iterations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867400" y="4648200"/>
            <a:ext cx="228600" cy="5334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24600" y="4572000"/>
            <a:ext cx="1211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Large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Overheads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Pairwise Distances – ALU Sequencing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657600"/>
            <a:ext cx="5257800" cy="205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Calculate pairwise distances for a collection of genes (used for clustering, MDS)</a:t>
            </a:r>
          </a:p>
          <a:p>
            <a:r>
              <a:rPr lang="en-US" dirty="0" smtClean="0"/>
              <a:t>O(N^2) effect</a:t>
            </a:r>
          </a:p>
          <a:p>
            <a:r>
              <a:rPr lang="en-US" dirty="0" smtClean="0"/>
              <a:t>Fine grained tasks in MPI</a:t>
            </a:r>
          </a:p>
          <a:p>
            <a:r>
              <a:rPr lang="en-US" dirty="0" smtClean="0"/>
              <a:t>Coarse grained tasks in DryadLINQ</a:t>
            </a:r>
          </a:p>
          <a:p>
            <a:r>
              <a:rPr lang="en-US" dirty="0" smtClean="0"/>
              <a:t>Performance close to MPI</a:t>
            </a:r>
          </a:p>
          <a:p>
            <a:r>
              <a:rPr lang="en-US" dirty="0" smtClean="0"/>
              <a:t>Performed on 768 cores (Tempest Cluster)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6147" name="Picture 3" descr="E:\academic\phd\Publications\InternPresentation\AL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762000"/>
            <a:ext cx="6477000" cy="2864654"/>
          </a:xfrm>
          <a:prstGeom prst="rect">
            <a:avLst/>
          </a:prstGeom>
          <a:noFill/>
        </p:spPr>
      </p:pic>
      <p:graphicFrame>
        <p:nvGraphicFramePr>
          <p:cNvPr id="121" name="Chart 120"/>
          <p:cNvGraphicFramePr/>
          <p:nvPr/>
        </p:nvGraphicFramePr>
        <p:xfrm>
          <a:off x="5638800" y="4114800"/>
          <a:ext cx="3505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2" name="Down Arrow Callout 121"/>
          <p:cNvSpPr/>
          <p:nvPr/>
        </p:nvSpPr>
        <p:spPr>
          <a:xfrm>
            <a:off x="6858000" y="2819400"/>
            <a:ext cx="2133600" cy="1676400"/>
          </a:xfrm>
          <a:prstGeom prst="downArrowCallout">
            <a:avLst>
              <a:gd name="adj1" fmla="val 12207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125 million distances</a:t>
            </a:r>
          </a:p>
          <a:p>
            <a:pPr algn="ctr"/>
            <a:r>
              <a:rPr lang="en-US" dirty="0" smtClean="0"/>
              <a:t>4 hours &amp; 46 minutes</a:t>
            </a:r>
          </a:p>
          <a:p>
            <a:pPr algn="ctr"/>
            <a:endParaRPr lang="en-US" dirty="0"/>
          </a:p>
        </p:txBody>
      </p:sp>
      <p:pic>
        <p:nvPicPr>
          <p:cNvPr id="123" name="Picture 122" descr="C:\gcf\multicore_msft09\ACTIVEMDSProg\Genome35339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762000"/>
            <a:ext cx="2209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5" name="Group 4"/>
          <p:cNvGrpSpPr/>
          <p:nvPr/>
        </p:nvGrpSpPr>
        <p:grpSpPr>
          <a:xfrm>
            <a:off x="228600" y="5943600"/>
            <a:ext cx="1447800" cy="457200"/>
            <a:chOff x="228600" y="4419600"/>
            <a:chExt cx="1447800" cy="457200"/>
          </a:xfrm>
        </p:grpSpPr>
        <p:sp>
          <p:nvSpPr>
            <p:cNvPr id="127" name="Oval 126"/>
            <p:cNvSpPr/>
            <p:nvPr/>
          </p:nvSpPr>
          <p:spPr>
            <a:xfrm>
              <a:off x="1219200" y="4419600"/>
              <a:ext cx="457200" cy="4572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3</a:t>
              </a:r>
              <a:endParaRPr lang="en-US" b="1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28600" y="4495800"/>
              <a:ext cx="992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Problem</a:t>
              </a:r>
              <a:endParaRPr lang="en-US" b="1" dirty="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676400" y="56388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Processes work better than threads when used inside vertices </a:t>
            </a:r>
          </a:p>
          <a:p>
            <a:r>
              <a:rPr lang="en-US" sz="2000" b="1" dirty="0" smtClean="0"/>
              <a:t>70% utilization vs. 100%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DryadLINQ on Cloud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434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HPC release of DryadLINQ requires Windows Server 2008</a:t>
            </a:r>
          </a:p>
          <a:p>
            <a:r>
              <a:rPr lang="en-US" dirty="0" smtClean="0"/>
              <a:t>Amazon does not provide this VM yet</a:t>
            </a:r>
          </a:p>
          <a:p>
            <a:r>
              <a:rPr lang="en-US" dirty="0" smtClean="0"/>
              <a:t>Used </a:t>
            </a:r>
            <a:r>
              <a:rPr lang="en-US" dirty="0" err="1" smtClean="0"/>
              <a:t>GoGrid</a:t>
            </a:r>
            <a:r>
              <a:rPr lang="en-US" dirty="0" smtClean="0"/>
              <a:t> cloud provider</a:t>
            </a:r>
          </a:p>
          <a:p>
            <a:r>
              <a:rPr lang="en-US" dirty="0" smtClean="0"/>
              <a:t>Before Running Applications</a:t>
            </a:r>
          </a:p>
          <a:p>
            <a:pPr lvl="1"/>
            <a:r>
              <a:rPr lang="en-US" dirty="0" smtClean="0"/>
              <a:t>Create VM image with necessary software	</a:t>
            </a:r>
          </a:p>
          <a:p>
            <a:pPr lvl="2"/>
            <a:r>
              <a:rPr lang="en-US" dirty="0" smtClean="0"/>
              <a:t>E.g. NET framework</a:t>
            </a:r>
          </a:p>
          <a:p>
            <a:pPr lvl="1"/>
            <a:r>
              <a:rPr lang="en-US" dirty="0" smtClean="0"/>
              <a:t>Deploy a collection of images </a:t>
            </a:r>
            <a:r>
              <a:rPr lang="en-US" dirty="0" smtClean="0">
                <a:solidFill>
                  <a:srgbClr val="C00000"/>
                </a:solidFill>
              </a:rPr>
              <a:t>(one by one – a feature of </a:t>
            </a:r>
            <a:r>
              <a:rPr lang="en-US" dirty="0" err="1" smtClean="0">
                <a:solidFill>
                  <a:srgbClr val="C00000"/>
                </a:solidFill>
              </a:rPr>
              <a:t>GoGrid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dirty="0" smtClean="0"/>
              <a:t>Configure IP addresses </a:t>
            </a:r>
            <a:r>
              <a:rPr lang="en-US" dirty="0" smtClean="0">
                <a:solidFill>
                  <a:srgbClr val="C00000"/>
                </a:solidFill>
              </a:rPr>
              <a:t>(requires login to individual nodes)</a:t>
            </a:r>
          </a:p>
          <a:p>
            <a:pPr lvl="1"/>
            <a:r>
              <a:rPr lang="en-US" dirty="0" smtClean="0"/>
              <a:t>Configure an HPC cluster</a:t>
            </a:r>
          </a:p>
          <a:p>
            <a:pPr lvl="1"/>
            <a:r>
              <a:rPr lang="en-US" dirty="0" smtClean="0"/>
              <a:t>Install DryadLINQ</a:t>
            </a:r>
          </a:p>
          <a:p>
            <a:pPr lvl="1"/>
            <a:r>
              <a:rPr lang="en-US" dirty="0" smtClean="0"/>
              <a:t>Copying data from “cloud storage”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5334000"/>
            <a:ext cx="6472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1" dirty="0" smtClean="0">
                <a:solidFill>
                  <a:srgbClr val="002060"/>
                </a:solidFill>
              </a:rPr>
              <a:t>We configured a 32 node virtual cluster in </a:t>
            </a:r>
            <a:r>
              <a:rPr lang="en-US" sz="2400" b="1" dirty="0" err="1" smtClean="0">
                <a:solidFill>
                  <a:srgbClr val="002060"/>
                </a:solidFill>
              </a:rPr>
              <a:t>GoGrid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DryadLINQ on Cloud contd..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382000" cy="19050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CloudBurst</a:t>
            </a:r>
            <a:r>
              <a:rPr lang="en-US" dirty="0" smtClean="0"/>
              <a:t> and Kmeans did not run on cloud</a:t>
            </a:r>
          </a:p>
          <a:p>
            <a:r>
              <a:rPr lang="en-US" dirty="0" smtClean="0"/>
              <a:t>VMs were crashing/freezing even at data partitioning</a:t>
            </a:r>
          </a:p>
          <a:p>
            <a:pPr lvl="1"/>
            <a:r>
              <a:rPr lang="en-US" dirty="0" smtClean="0"/>
              <a:t>Communication and data accessing simply freeze VMs</a:t>
            </a:r>
          </a:p>
          <a:p>
            <a:pPr lvl="1"/>
            <a:r>
              <a:rPr lang="en-US" dirty="0" smtClean="0"/>
              <a:t>VMs become unreachable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We expect some communication overhead, but the above observations are more </a:t>
            </a:r>
            <a:r>
              <a:rPr lang="en-US" dirty="0" err="1" smtClean="0">
                <a:solidFill>
                  <a:srgbClr val="C00000"/>
                </a:solidFill>
              </a:rPr>
              <a:t>GoGrid</a:t>
            </a:r>
            <a:r>
              <a:rPr lang="en-US" dirty="0" smtClean="0">
                <a:solidFill>
                  <a:srgbClr val="C00000"/>
                </a:solidFill>
              </a:rPr>
              <a:t> related than to Cloud</a:t>
            </a:r>
          </a:p>
        </p:txBody>
      </p:sp>
      <p:pic>
        <p:nvPicPr>
          <p:cNvPr id="7170" name="Picture 2" descr="C:\Users\jaliya\Desktop\DryadOnCloud\CAP3-CloudvsBaremet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838200"/>
            <a:ext cx="5029200" cy="3683358"/>
          </a:xfrm>
          <a:prstGeom prst="rect">
            <a:avLst/>
          </a:prstGeom>
          <a:noFill/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1143000"/>
            <a:ext cx="33528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CAP3 works on cloud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Used 32 CPU cores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100% utilization of virtual CPU cores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3 times more time in cloud than the bare-metal runs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Six applications with various computation, communication, and data access requirements</a:t>
            </a:r>
          </a:p>
          <a:p>
            <a:r>
              <a:rPr lang="en-US" dirty="0" smtClean="0"/>
              <a:t>All DryadLINQ applications work, and in many cases perform better than Hadoop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We can definitely use DryadLINQ for scientific analyses</a:t>
            </a:r>
            <a:endParaRPr lang="en-US" dirty="0" smtClean="0"/>
          </a:p>
          <a:p>
            <a:r>
              <a:rPr lang="en-US" dirty="0" smtClean="0"/>
              <a:t>We did not implement (find) </a:t>
            </a:r>
          </a:p>
          <a:p>
            <a:pPr lvl="1"/>
            <a:r>
              <a:rPr lang="en-US" dirty="0" smtClean="0"/>
              <a:t>Applications that can only be implemented using DryadLINQ but not with typical MapReduce</a:t>
            </a:r>
          </a:p>
          <a:p>
            <a:r>
              <a:rPr lang="en-US" dirty="0" smtClean="0"/>
              <a:t>Current release of DryadLINQ has some performance limitations</a:t>
            </a:r>
          </a:p>
          <a:p>
            <a:r>
              <a:rPr lang="en-US" dirty="0" smtClean="0"/>
              <a:t>DryadLINQ hides many aspects of parallel computing from user</a:t>
            </a:r>
          </a:p>
          <a:p>
            <a:r>
              <a:rPr lang="en-US" dirty="0" smtClean="0"/>
              <a:t>Coding is much simpler in DryadLINQ than Hadoop (provided that the performance issues are fixed)</a:t>
            </a:r>
          </a:p>
          <a:p>
            <a:r>
              <a:rPr lang="en-US" dirty="0" smtClean="0"/>
              <a:t>More simplicity comes with less control and sometimes it is hard to fine-tune</a:t>
            </a:r>
          </a:p>
          <a:p>
            <a:r>
              <a:rPr lang="en-US" dirty="0" smtClean="0"/>
              <a:t>We showed that it is possible to run DryadLINQ on Cloud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Acknowledgements to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ea typeface="Verdana" pitchFamily="34" charset="0"/>
                <a:cs typeface="Verdana" pitchFamily="34" charset="0"/>
              </a:rPr>
              <a:t>ARTS Team</a:t>
            </a:r>
          </a:p>
          <a:p>
            <a:pPr lvl="1"/>
            <a:r>
              <a:rPr lang="en-US" sz="2400" dirty="0" smtClean="0">
                <a:ea typeface="Verdana" pitchFamily="34" charset="0"/>
                <a:cs typeface="Verdana" pitchFamily="34" charset="0"/>
              </a:rPr>
              <a:t>Nelson Araujo (my mentor)</a:t>
            </a:r>
          </a:p>
          <a:p>
            <a:pPr lvl="1"/>
            <a:r>
              <a:rPr lang="en-US" sz="2400" dirty="0" smtClean="0">
                <a:ea typeface="Verdana" pitchFamily="34" charset="0"/>
                <a:cs typeface="Verdana" pitchFamily="34" charset="0"/>
              </a:rPr>
              <a:t>Christophe Poulain</a:t>
            </a:r>
          </a:p>
          <a:p>
            <a:pPr lvl="1"/>
            <a:r>
              <a:rPr lang="en-US" sz="2400" dirty="0" smtClean="0">
                <a:ea typeface="Verdana" pitchFamily="34" charset="0"/>
                <a:cs typeface="Verdana" pitchFamily="34" charset="0"/>
              </a:rPr>
              <a:t>Roger Barga</a:t>
            </a:r>
          </a:p>
          <a:p>
            <a:pPr lvl="1"/>
            <a:r>
              <a:rPr lang="en-US" sz="2400" dirty="0" smtClean="0">
                <a:ea typeface="Verdana" pitchFamily="34" charset="0"/>
                <a:cs typeface="Verdana" pitchFamily="34" charset="0"/>
              </a:rPr>
              <a:t>Tim Chou</a:t>
            </a:r>
          </a:p>
          <a:p>
            <a:r>
              <a:rPr lang="en-US" sz="2400" dirty="0" smtClean="0">
                <a:ea typeface="Verdana" pitchFamily="34" charset="0"/>
                <a:cs typeface="Verdana" pitchFamily="34" charset="0"/>
              </a:rPr>
              <a:t>Dryad Team at Silicon Valley</a:t>
            </a:r>
          </a:p>
          <a:p>
            <a:r>
              <a:rPr lang="en-US" sz="2400" dirty="0" smtClean="0">
                <a:ea typeface="Verdana" pitchFamily="34" charset="0"/>
                <a:cs typeface="Verdana" pitchFamily="34" charset="0"/>
              </a:rPr>
              <a:t>School of Informatics and Computing, Indiana University</a:t>
            </a:r>
          </a:p>
          <a:p>
            <a:pPr lvl="1"/>
            <a:r>
              <a:rPr lang="en-US" sz="2400" dirty="0" smtClean="0">
                <a:ea typeface="Verdana" pitchFamily="34" charset="0"/>
                <a:cs typeface="Verdana" pitchFamily="34" charset="0"/>
              </a:rPr>
              <a:t>Prof. Geoffrey Fox (my advisor)</a:t>
            </a:r>
          </a:p>
          <a:p>
            <a:pPr lvl="1"/>
            <a:r>
              <a:rPr lang="en-US" sz="2400" dirty="0" smtClean="0">
                <a:ea typeface="Verdana" pitchFamily="34" charset="0"/>
                <a:cs typeface="Verdana" pitchFamily="34" charset="0"/>
              </a:rPr>
              <a:t>Thilina </a:t>
            </a:r>
            <a:r>
              <a:rPr lang="en-US" sz="2400" dirty="0" smtClean="0">
                <a:ea typeface="Verdana" pitchFamily="34" charset="0"/>
                <a:cs typeface="Verdana" pitchFamily="34" charset="0"/>
              </a:rPr>
              <a:t>Gunarathne</a:t>
            </a:r>
            <a:endParaRPr lang="en-US" sz="2400" dirty="0" smtClean="0"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400" dirty="0" smtClean="0">
                <a:ea typeface="Verdana" pitchFamily="34" charset="0"/>
                <a:cs typeface="Verdana" pitchFamily="34" charset="0"/>
              </a:rPr>
              <a:t>Scott </a:t>
            </a:r>
            <a:r>
              <a:rPr lang="en-US" sz="2400" dirty="0" smtClean="0">
                <a:ea typeface="Verdana" pitchFamily="34" charset="0"/>
                <a:cs typeface="Verdana" pitchFamily="34" charset="0"/>
              </a:rPr>
              <a:t>Beason</a:t>
            </a:r>
          </a:p>
          <a:p>
            <a:pPr lvl="1"/>
            <a:r>
              <a:rPr lang="en-US" sz="2400" dirty="0" err="1" smtClean="0"/>
              <a:t>Xiaohong</a:t>
            </a:r>
            <a:r>
              <a:rPr lang="en-US" sz="2400" dirty="0" smtClean="0"/>
              <a:t> Qiu</a:t>
            </a:r>
            <a:endParaRPr lang="en-US" sz="2400" dirty="0" smtClean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5486400"/>
            <a:ext cx="34956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438400"/>
            <a:ext cx="20406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the usability of DryadLINQ for scientific analyses</a:t>
            </a:r>
          </a:p>
          <a:p>
            <a:pPr lvl="1"/>
            <a:r>
              <a:rPr lang="en-US" dirty="0" smtClean="0"/>
              <a:t>Develop a series of scientific applications using DryadLINQ</a:t>
            </a:r>
          </a:p>
          <a:p>
            <a:pPr lvl="1"/>
            <a:r>
              <a:rPr lang="en-US" dirty="0" smtClean="0"/>
              <a:t>Compare them with similar MapReduce implementations (E.g. Hadoop) </a:t>
            </a:r>
          </a:p>
          <a:p>
            <a:pPr lvl="1"/>
            <a:r>
              <a:rPr lang="en-US" dirty="0" smtClean="0"/>
              <a:t>Run above DryadLINQ applications on Cloud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6868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Applications &amp; Different</a:t>
            </a:r>
            <a:r>
              <a:rPr lang="en-US" sz="3200" dirty="0" smtClean="0"/>
              <a:t> Interconnection Patterns</a:t>
            </a:r>
            <a:endParaRPr lang="en-US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762000"/>
          <a:ext cx="8534400" cy="5955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806"/>
                <a:gridCol w="2133931"/>
                <a:gridCol w="2133931"/>
                <a:gridCol w="2057732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Map Only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MapReduce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Iterations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Tightly synchronized (MPI)</a:t>
                      </a:r>
                      <a:endParaRPr lang="en-US" sz="1800" dirty="0"/>
                    </a:p>
                  </a:txBody>
                  <a:tcPr/>
                </a:tc>
              </a:tr>
              <a:tr h="196287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4647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CAP3 Analysis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Document conversion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dirty="0" smtClean="0"/>
                        <a:t>PDF -&gt; HTML)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Brute force searches in cryptography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Parametric sweeps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High Energy</a:t>
                      </a:r>
                      <a:r>
                        <a:rPr lang="en-US" sz="1600" baseline="0" dirty="0" smtClean="0"/>
                        <a:t> Physics (HEP)</a:t>
                      </a:r>
                      <a:endParaRPr lang="en-US" sz="160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Histogramming</a:t>
                      </a:r>
                      <a:r>
                        <a:rPr lang="en-US" sz="1600" dirty="0" smtClean="0"/>
                        <a:t> operation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Distributed search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Distributed sorting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Information retrieval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Expectation maximization algorithms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Clustering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Matrix multiplication</a:t>
                      </a:r>
                    </a:p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Many MPI applications utilizing</a:t>
                      </a:r>
                      <a:r>
                        <a:rPr lang="en-US" sz="1600" baseline="0" dirty="0" smtClean="0"/>
                        <a:t> wide variety of communication constructs </a:t>
                      </a:r>
                    </a:p>
                  </a:txBody>
                  <a:tcPr/>
                </a:tc>
              </a:tr>
              <a:tr h="15276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CAP3 – Gene Assembly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HEP Data</a:t>
                      </a:r>
                      <a:r>
                        <a:rPr lang="en-US" sz="1600" baseline="0" dirty="0" smtClean="0"/>
                        <a:t> Analysis</a:t>
                      </a:r>
                    </a:p>
                    <a:p>
                      <a:r>
                        <a:rPr lang="en-US" sz="1600" baseline="0" dirty="0" err="1" smtClean="0"/>
                        <a:t>CloudBurst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err="1" smtClean="0"/>
                        <a:t>Tera</a:t>
                      </a:r>
                      <a:r>
                        <a:rPr lang="en-US" sz="1600" baseline="0" dirty="0" smtClean="0"/>
                        <a:t>-Sort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Calculation of Pairwise Distances for ALU Sequences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Kmeans Clustering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Kmeans Clustering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Calculation of Pairwise Distances for ALU Sequences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reeform 10"/>
          <p:cNvSpPr/>
          <p:nvPr/>
        </p:nvSpPr>
        <p:spPr>
          <a:xfrm>
            <a:off x="6241002" y="11904955"/>
            <a:ext cx="1420427" cy="612560"/>
          </a:xfrm>
          <a:custGeom>
            <a:avLst/>
            <a:gdLst>
              <a:gd name="connsiteX0" fmla="*/ 1420427 w 1420427"/>
              <a:gd name="connsiteY0" fmla="*/ 0 h 612560"/>
              <a:gd name="connsiteX1" fmla="*/ 914400 w 1420427"/>
              <a:gd name="connsiteY1" fmla="*/ 443884 h 612560"/>
              <a:gd name="connsiteX2" fmla="*/ 0 w 1420427"/>
              <a:gd name="connsiteY2" fmla="*/ 612560 h 61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0427" h="612560">
                <a:moveTo>
                  <a:pt x="1420427" y="0"/>
                </a:moveTo>
                <a:cubicBezTo>
                  <a:pt x="1285782" y="170895"/>
                  <a:pt x="1151138" y="341791"/>
                  <a:pt x="914400" y="443884"/>
                </a:cubicBezTo>
                <a:cubicBezTo>
                  <a:pt x="677662" y="545977"/>
                  <a:pt x="338831" y="579268"/>
                  <a:pt x="0" y="612560"/>
                </a:cubicBezTo>
              </a:path>
            </a:pathLst>
          </a:cu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162800" y="11049000"/>
            <a:ext cx="429827" cy="76200"/>
          </a:xfrm>
          <a:custGeom>
            <a:avLst/>
            <a:gdLst>
              <a:gd name="connsiteX0" fmla="*/ 1420427 w 1420427"/>
              <a:gd name="connsiteY0" fmla="*/ 0 h 612560"/>
              <a:gd name="connsiteX1" fmla="*/ 914400 w 1420427"/>
              <a:gd name="connsiteY1" fmla="*/ 443884 h 612560"/>
              <a:gd name="connsiteX2" fmla="*/ 0 w 1420427"/>
              <a:gd name="connsiteY2" fmla="*/ 612560 h 61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0427" h="612560">
                <a:moveTo>
                  <a:pt x="1420427" y="0"/>
                </a:moveTo>
                <a:cubicBezTo>
                  <a:pt x="1285782" y="170895"/>
                  <a:pt x="1151138" y="341791"/>
                  <a:pt x="914400" y="443884"/>
                </a:cubicBezTo>
                <a:cubicBezTo>
                  <a:pt x="677662" y="545977"/>
                  <a:pt x="338831" y="579268"/>
                  <a:pt x="0" y="612560"/>
                </a:cubicBezTo>
              </a:path>
            </a:pathLst>
          </a:cu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09600" y="1600200"/>
            <a:ext cx="1524000" cy="1512332"/>
            <a:chOff x="762000" y="1219200"/>
            <a:chExt cx="1524000" cy="1512332"/>
          </a:xfrm>
        </p:grpSpPr>
        <p:sp>
          <p:nvSpPr>
            <p:cNvPr id="37" name="TextBox 36"/>
            <p:cNvSpPr txBox="1"/>
            <p:nvPr/>
          </p:nvSpPr>
          <p:spPr>
            <a:xfrm>
              <a:off x="1066800" y="121920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  <p:grpSp>
          <p:nvGrpSpPr>
            <p:cNvPr id="38" name="Group 33"/>
            <p:cNvGrpSpPr/>
            <p:nvPr/>
          </p:nvGrpSpPr>
          <p:grpSpPr>
            <a:xfrm>
              <a:off x="762000" y="1600200"/>
              <a:ext cx="1524000" cy="1131332"/>
              <a:chOff x="762000" y="1600200"/>
              <a:chExt cx="1524000" cy="1131332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762000" y="18288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Arrow Connector 39"/>
              <p:cNvCxnSpPr>
                <a:endCxn id="39" idx="0"/>
              </p:cNvCxnSpPr>
              <p:nvPr/>
            </p:nvCxnSpPr>
            <p:spPr>
              <a:xfrm rot="5400000">
                <a:off x="800100" y="1714500"/>
                <a:ext cx="228600" cy="1588"/>
              </a:xfrm>
              <a:prstGeom prst="straightConnector1">
                <a:avLst/>
              </a:prstGeom>
              <a:ln w="25400" cap="flat">
                <a:round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5400000">
                <a:off x="800894" y="2247106"/>
                <a:ext cx="228600" cy="1588"/>
              </a:xfrm>
              <a:prstGeom prst="straightConnector1">
                <a:avLst/>
              </a:prstGeom>
              <a:ln w="25400" cap="flat">
                <a:round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1143000" y="1828800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42"/>
              <p:cNvCxnSpPr>
                <a:endCxn id="42" idx="0"/>
              </p:cNvCxnSpPr>
              <p:nvPr/>
            </p:nvCxnSpPr>
            <p:spPr>
              <a:xfrm rot="5400000">
                <a:off x="1181100" y="1714500"/>
                <a:ext cx="228600" cy="1588"/>
              </a:xfrm>
              <a:prstGeom prst="straightConnector1">
                <a:avLst/>
              </a:prstGeom>
              <a:ln w="25400" cap="flat">
                <a:round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rot="5400000">
                <a:off x="1181894" y="2247106"/>
                <a:ext cx="228600" cy="1588"/>
              </a:xfrm>
              <a:prstGeom prst="straightConnector1">
                <a:avLst/>
              </a:prstGeom>
              <a:ln w="25400" cap="flat">
                <a:round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27"/>
              <p:cNvGrpSpPr/>
              <p:nvPr/>
            </p:nvGrpSpPr>
            <p:grpSpPr>
              <a:xfrm>
                <a:off x="1981200" y="1600200"/>
                <a:ext cx="304800" cy="761206"/>
                <a:chOff x="1752600" y="1600994"/>
                <a:chExt cx="304800" cy="761206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752600" y="1828800"/>
                  <a:ext cx="304800" cy="3048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Straight Arrow Connector 50"/>
                <p:cNvCxnSpPr>
                  <a:endCxn id="50" idx="0"/>
                </p:cNvCxnSpPr>
                <p:nvPr/>
              </p:nvCxnSpPr>
              <p:spPr>
                <a:xfrm rot="5400000">
                  <a:off x="1790700" y="1714500"/>
                  <a:ext cx="228600" cy="1588"/>
                </a:xfrm>
                <a:prstGeom prst="straightConnector1">
                  <a:avLst/>
                </a:prstGeom>
                <a:ln w="25400" cap="flat">
                  <a:round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/>
                <p:nvPr/>
              </p:nvCxnSpPr>
              <p:spPr>
                <a:xfrm rot="5400000">
                  <a:off x="1791494" y="2247106"/>
                  <a:ext cx="228600" cy="1588"/>
                </a:xfrm>
                <a:prstGeom prst="straightConnector1">
                  <a:avLst/>
                </a:prstGeom>
                <a:ln w="25400" cap="flat">
                  <a:round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1143000" y="2362200"/>
                <a:ext cx="8563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Output</a:t>
                </a:r>
                <a:endParaRPr lang="en-US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600200" y="1981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752600" y="1981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371600" y="1600200"/>
                <a:ext cx="60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map</a:t>
                </a:r>
                <a:endParaRPr lang="en-US" dirty="0"/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2590800" y="1524000"/>
            <a:ext cx="2129474" cy="1600200"/>
            <a:chOff x="6705600" y="1905000"/>
            <a:chExt cx="2129474" cy="1600200"/>
          </a:xfrm>
        </p:grpSpPr>
        <p:sp>
          <p:nvSpPr>
            <p:cNvPr id="54" name="TextBox 53"/>
            <p:cNvSpPr txBox="1"/>
            <p:nvPr/>
          </p:nvSpPr>
          <p:spPr>
            <a:xfrm>
              <a:off x="7086600" y="190500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6705600" y="24384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>
              <a:endCxn id="56" idx="0"/>
            </p:cNvCxnSpPr>
            <p:nvPr/>
          </p:nvCxnSpPr>
          <p:spPr>
            <a:xfrm rot="5400000">
              <a:off x="6743700" y="23241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6" idx="4"/>
              <a:endCxn id="70" idx="1"/>
            </p:cNvCxnSpPr>
            <p:nvPr/>
          </p:nvCxnSpPr>
          <p:spPr>
            <a:xfrm rot="16200000" flipH="1">
              <a:off x="6858000" y="2743199"/>
              <a:ext cx="273237" cy="2732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7086600" y="24384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>
              <a:endCxn id="59" idx="0"/>
            </p:cNvCxnSpPr>
            <p:nvPr/>
          </p:nvCxnSpPr>
          <p:spPr>
            <a:xfrm rot="5400000">
              <a:off x="7124700" y="23241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9" idx="4"/>
              <a:endCxn id="70" idx="0"/>
            </p:cNvCxnSpPr>
            <p:nvPr/>
          </p:nvCxnSpPr>
          <p:spPr>
            <a:xfrm rot="5400000">
              <a:off x="7124700" y="28575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7924800" y="2437606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>
              <a:endCxn id="67" idx="0"/>
            </p:cNvCxnSpPr>
            <p:nvPr/>
          </p:nvCxnSpPr>
          <p:spPr>
            <a:xfrm rot="5400000">
              <a:off x="7962900" y="23233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7" idx="4"/>
              <a:endCxn id="70" idx="7"/>
            </p:cNvCxnSpPr>
            <p:nvPr/>
          </p:nvCxnSpPr>
          <p:spPr>
            <a:xfrm rot="5400000">
              <a:off x="7574967" y="2514203"/>
              <a:ext cx="274031" cy="7304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7543800" y="2590800"/>
              <a:ext cx="45719" cy="45719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7696200" y="2590800"/>
              <a:ext cx="45719" cy="45719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15200" y="2209800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map</a:t>
              </a:r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7086600" y="29718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7696200" y="29718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>
              <a:stCxn id="56" idx="4"/>
              <a:endCxn id="71" idx="1"/>
            </p:cNvCxnSpPr>
            <p:nvPr/>
          </p:nvCxnSpPr>
          <p:spPr>
            <a:xfrm rot="16200000" flipH="1">
              <a:off x="7162800" y="2438399"/>
              <a:ext cx="273237" cy="8828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59" idx="4"/>
              <a:endCxn id="71" idx="0"/>
            </p:cNvCxnSpPr>
            <p:nvPr/>
          </p:nvCxnSpPr>
          <p:spPr>
            <a:xfrm rot="16200000" flipH="1">
              <a:off x="7429500" y="2552700"/>
              <a:ext cx="228600" cy="609600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67" idx="4"/>
              <a:endCxn id="71" idx="7"/>
            </p:cNvCxnSpPr>
            <p:nvPr/>
          </p:nvCxnSpPr>
          <p:spPr>
            <a:xfrm rot="5400000">
              <a:off x="7879767" y="2819003"/>
              <a:ext cx="274031" cy="1208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rot="5400000">
              <a:off x="7125494" y="3390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rot="5400000">
              <a:off x="7735094" y="3390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" name="Group 102"/>
            <p:cNvGrpSpPr/>
            <p:nvPr/>
          </p:nvGrpSpPr>
          <p:grpSpPr>
            <a:xfrm>
              <a:off x="7467600" y="3124200"/>
              <a:ext cx="198119" cy="45719"/>
              <a:chOff x="7696200" y="2743200"/>
              <a:chExt cx="198119" cy="45719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76962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78486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8001000" y="2971800"/>
              <a:ext cx="834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reduce</a:t>
              </a:r>
              <a:endParaRPr lang="en-US" dirty="0"/>
            </a:p>
          </p:txBody>
        </p:sp>
      </p:grpSp>
      <p:sp>
        <p:nvSpPr>
          <p:cNvPr id="132" name="Arc 131"/>
          <p:cNvSpPr/>
          <p:nvPr/>
        </p:nvSpPr>
        <p:spPr>
          <a:xfrm rot="856400">
            <a:off x="5452446" y="1546558"/>
            <a:ext cx="1014734" cy="1706020"/>
          </a:xfrm>
          <a:prstGeom prst="arc">
            <a:avLst>
              <a:gd name="adj1" fmla="val 13184796"/>
              <a:gd name="adj2" fmla="val 6304267"/>
            </a:avLst>
          </a:prstGeom>
          <a:ln w="254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 162"/>
          <p:cNvGrpSpPr/>
          <p:nvPr/>
        </p:nvGrpSpPr>
        <p:grpSpPr>
          <a:xfrm>
            <a:off x="4724400" y="1447800"/>
            <a:ext cx="2141390" cy="1752600"/>
            <a:chOff x="4572000" y="1752600"/>
            <a:chExt cx="2141390" cy="1752600"/>
          </a:xfrm>
        </p:grpSpPr>
        <p:sp>
          <p:nvSpPr>
            <p:cNvPr id="108" name="TextBox 107"/>
            <p:cNvSpPr txBox="1"/>
            <p:nvPr/>
          </p:nvSpPr>
          <p:spPr>
            <a:xfrm>
              <a:off x="4724400" y="190500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4572000" y="24384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Arrow Connector 109"/>
            <p:cNvCxnSpPr>
              <a:endCxn id="109" idx="0"/>
            </p:cNvCxnSpPr>
            <p:nvPr/>
          </p:nvCxnSpPr>
          <p:spPr>
            <a:xfrm rot="5400000">
              <a:off x="4610100" y="23241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9" idx="4"/>
              <a:endCxn id="121" idx="1"/>
            </p:cNvCxnSpPr>
            <p:nvPr/>
          </p:nvCxnSpPr>
          <p:spPr>
            <a:xfrm rot="16200000" flipH="1">
              <a:off x="4724400" y="2743199"/>
              <a:ext cx="273237" cy="2732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4953000" y="24384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>
              <a:endCxn id="112" idx="0"/>
            </p:cNvCxnSpPr>
            <p:nvPr/>
          </p:nvCxnSpPr>
          <p:spPr>
            <a:xfrm rot="5400000">
              <a:off x="4991100" y="23241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112" idx="4"/>
              <a:endCxn id="121" idx="0"/>
            </p:cNvCxnSpPr>
            <p:nvPr/>
          </p:nvCxnSpPr>
          <p:spPr>
            <a:xfrm rot="5400000">
              <a:off x="4991100" y="2857500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>
              <a:off x="5791200" y="2437606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/>
            <p:cNvCxnSpPr>
              <a:endCxn id="115" idx="0"/>
            </p:cNvCxnSpPr>
            <p:nvPr/>
          </p:nvCxnSpPr>
          <p:spPr>
            <a:xfrm rot="5400000">
              <a:off x="5829300" y="23233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115" idx="4"/>
              <a:endCxn id="121" idx="7"/>
            </p:cNvCxnSpPr>
            <p:nvPr/>
          </p:nvCxnSpPr>
          <p:spPr>
            <a:xfrm rot="5400000">
              <a:off x="5441367" y="2514203"/>
              <a:ext cx="274031" cy="7304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/>
            <p:cNvSpPr/>
            <p:nvPr/>
          </p:nvSpPr>
          <p:spPr>
            <a:xfrm>
              <a:off x="5410200" y="2590800"/>
              <a:ext cx="45719" cy="45719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5562600" y="2590800"/>
              <a:ext cx="45719" cy="45719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181600" y="2209800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map</a:t>
              </a:r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4953000" y="29718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5562600" y="2971800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Arrow Connector 122"/>
            <p:cNvCxnSpPr>
              <a:stCxn id="109" idx="4"/>
              <a:endCxn id="122" idx="1"/>
            </p:cNvCxnSpPr>
            <p:nvPr/>
          </p:nvCxnSpPr>
          <p:spPr>
            <a:xfrm rot="16200000" flipH="1">
              <a:off x="5029200" y="2438399"/>
              <a:ext cx="273237" cy="8828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112" idx="4"/>
              <a:endCxn id="122" idx="0"/>
            </p:cNvCxnSpPr>
            <p:nvPr/>
          </p:nvCxnSpPr>
          <p:spPr>
            <a:xfrm rot="16200000" flipH="1">
              <a:off x="5295900" y="2552700"/>
              <a:ext cx="228600" cy="609600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115" idx="4"/>
              <a:endCxn id="122" idx="7"/>
            </p:cNvCxnSpPr>
            <p:nvPr/>
          </p:nvCxnSpPr>
          <p:spPr>
            <a:xfrm rot="5400000">
              <a:off x="5746167" y="2819003"/>
              <a:ext cx="274031" cy="12083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rot="5400000">
              <a:off x="4991894" y="3390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rot="5400000">
              <a:off x="5601494" y="3390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Group 102"/>
            <p:cNvGrpSpPr/>
            <p:nvPr/>
          </p:nvGrpSpPr>
          <p:grpSpPr>
            <a:xfrm>
              <a:off x="5334000" y="3124200"/>
              <a:ext cx="198119" cy="45719"/>
              <a:chOff x="7696200" y="2743200"/>
              <a:chExt cx="198119" cy="45719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76962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78486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4648200" y="3124200"/>
              <a:ext cx="834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reduce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638800" y="1752600"/>
              <a:ext cx="1074590" cy="36933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iterations</a:t>
              </a:r>
              <a:endParaRPr lang="en-US" dirty="0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934200" y="1524000"/>
            <a:ext cx="1752600" cy="1676400"/>
            <a:chOff x="6934200" y="1828800"/>
            <a:chExt cx="1752600" cy="1676400"/>
          </a:xfrm>
        </p:grpSpPr>
        <p:sp>
          <p:nvSpPr>
            <p:cNvPr id="135" name="Rectangle 134"/>
            <p:cNvSpPr/>
            <p:nvPr/>
          </p:nvSpPr>
          <p:spPr>
            <a:xfrm>
              <a:off x="7162800" y="2057400"/>
              <a:ext cx="1295400" cy="1295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7" name="Straight Connector 136"/>
            <p:cNvCxnSpPr/>
            <p:nvPr/>
          </p:nvCxnSpPr>
          <p:spPr>
            <a:xfrm rot="5400000">
              <a:off x="6973094" y="2704306"/>
              <a:ext cx="1295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7354094" y="2704306"/>
              <a:ext cx="1295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7162800" y="2514600"/>
              <a:ext cx="1295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7162800" y="2819400"/>
              <a:ext cx="1295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/>
            <p:cNvSpPr txBox="1"/>
            <p:nvPr/>
          </p:nvSpPr>
          <p:spPr>
            <a:xfrm>
              <a:off x="7543800" y="2514600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Pij</a:t>
              </a:r>
              <a:endParaRPr lang="en-US" dirty="0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7658894" y="2247106"/>
              <a:ext cx="2286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 rot="10800000">
              <a:off x="7239000" y="2667000"/>
              <a:ext cx="2286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Arc 159"/>
            <p:cNvSpPr/>
            <p:nvPr/>
          </p:nvSpPr>
          <p:spPr>
            <a:xfrm flipV="1">
              <a:off x="6934200" y="2590800"/>
              <a:ext cx="1752600" cy="457200"/>
            </a:xfrm>
            <a:prstGeom prst="arc">
              <a:avLst>
                <a:gd name="adj1" fmla="val 10327336"/>
                <a:gd name="adj2" fmla="val 598130"/>
              </a:avLst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Arc 160"/>
            <p:cNvSpPr/>
            <p:nvPr/>
          </p:nvSpPr>
          <p:spPr>
            <a:xfrm rot="16200000" flipV="1">
              <a:off x="7162800" y="2438400"/>
              <a:ext cx="1676400" cy="457200"/>
            </a:xfrm>
            <a:prstGeom prst="arc">
              <a:avLst>
                <a:gd name="adj1" fmla="val 10327336"/>
                <a:gd name="adj2" fmla="val 598130"/>
              </a:avLst>
            </a:prstGeom>
            <a:ln w="22225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Parallel Runtimes – DryadLINQ vs. Hadoop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685801"/>
          <a:ext cx="8382001" cy="5991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515"/>
                <a:gridCol w="3056085"/>
                <a:gridCol w="2819401"/>
              </a:tblGrid>
              <a:tr h="3803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Dryad/Dryad</a:t>
                      </a:r>
                      <a:r>
                        <a:rPr lang="en-US" sz="1800" b="1" dirty="0" smtClean="0">
                          <a:latin typeface="+mn-lt"/>
                          <a:ea typeface="+mn-ea"/>
                          <a:cs typeface="+mn-cs"/>
                        </a:rPr>
                        <a:t>LINQ</a:t>
                      </a:r>
                      <a:endParaRPr lang="en-US" sz="18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Hadoop</a:t>
                      </a:r>
                    </a:p>
                  </a:txBody>
                  <a:tcPr/>
                </a:tc>
              </a:tr>
              <a:tr h="1521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 &amp; Language Support</a:t>
                      </a:r>
                      <a:endParaRPr lang="en-US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DAG based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execution flows.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Programmable via C#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DryadLINQ Provides LINQ programming API for Dryad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MapReduce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Implemented using Java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languages are supported via Hadoop Streaming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599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Data Handling</a:t>
                      </a: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Shared directories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/ Local disks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HDFS</a:t>
                      </a:r>
                      <a:endParaRPr lang="en-US" sz="1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706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Intermediate Data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Files/TCP pipes/ Shared memory FIFO</a:t>
                      </a:r>
                      <a:endParaRPr lang="en-US" sz="1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HDFS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Point-to-point via HTTP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86934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Scheduling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locality/ Network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topology based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 time graph optimizations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Data locality/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450" algn="l"/>
                          <a:tab pos="171450" algn="l"/>
                          <a:tab pos="228600" algn="l"/>
                        </a:tabLs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Rack aware </a:t>
                      </a:r>
                    </a:p>
                  </a:txBody>
                  <a:tcPr marL="68580" marR="68580" marT="0" marB="0"/>
                </a:tc>
              </a:tr>
              <a:tr h="85697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Failure Handling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Re-execution of vertices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Persistence via HDFS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Re-execution of map and reduce tasks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85697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 support for execution graphs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support of HDFS, and MapReduce computations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Cluster Configurations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066800"/>
          <a:ext cx="8534400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0574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Feature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GCB-K18 @ MSR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+mn-lt"/>
                        </a:rPr>
                        <a:t>iDataplex</a:t>
                      </a:r>
                      <a:r>
                        <a:rPr lang="en-US" sz="2000" dirty="0" smtClean="0">
                          <a:latin typeface="+mn-lt"/>
                        </a:rPr>
                        <a:t> @ IU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Tempest @ IU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CPU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Intel Xeon CPU L5420  2.50GHz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Intel Xeon CPU L5420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2.50GHz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Intel Xeon CPU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E7450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2.40GHz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# CPU /# 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 / 8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 / 8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4 / 24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16 GB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32GB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48GB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# Disks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Network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Giga bit Ethernet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Giga bit Ethernet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Giga bit Ethernet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Gbps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Infiniband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Operating</a:t>
                      </a:r>
                      <a:r>
                        <a:rPr lang="en-US" sz="1800" baseline="0" dirty="0" smtClean="0">
                          <a:latin typeface="+mn-lt"/>
                        </a:rPr>
                        <a:t> System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Windows Server Enterprise - 64 bit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Red Hat Enterprise Linux Server -64 bit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Windows Server Enterprise - 64 bit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# Nodes Used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32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32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32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Total CPU</a:t>
                      </a:r>
                      <a:r>
                        <a:rPr lang="en-US" sz="1800" baseline="0" dirty="0" smtClean="0">
                          <a:latin typeface="+mn-lt"/>
                        </a:rPr>
                        <a:t> Cores Used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256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256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768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Up Arrow Callout 7"/>
          <p:cNvSpPr/>
          <p:nvPr/>
        </p:nvSpPr>
        <p:spPr>
          <a:xfrm>
            <a:off x="2590800" y="5562600"/>
            <a:ext cx="1905000" cy="685800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DryadLINQ</a:t>
            </a:r>
            <a:endParaRPr lang="en-US" dirty="0"/>
          </a:p>
        </p:txBody>
      </p:sp>
      <p:sp>
        <p:nvSpPr>
          <p:cNvPr id="10" name="Up Arrow Callout 9"/>
          <p:cNvSpPr/>
          <p:nvPr/>
        </p:nvSpPr>
        <p:spPr>
          <a:xfrm>
            <a:off x="4648200" y="5562600"/>
            <a:ext cx="1905000" cy="685800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Hadoop / MPI</a:t>
            </a:r>
            <a:endParaRPr lang="en-US" dirty="0"/>
          </a:p>
        </p:txBody>
      </p:sp>
      <p:sp>
        <p:nvSpPr>
          <p:cNvPr id="11" name="Up Arrow Callout 10"/>
          <p:cNvSpPr/>
          <p:nvPr/>
        </p:nvSpPr>
        <p:spPr>
          <a:xfrm>
            <a:off x="6781800" y="5562600"/>
            <a:ext cx="1905000" cy="685800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DryadLINQ / MPI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CAP3 - DNA Sequence Assembly Program [1]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0"/>
            <a:ext cx="8534400" cy="10668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IQueryable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LineRecord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inputFiles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PartitionedTable.Get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LineRecord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uri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IQueryable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OutputInfo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inputFiles.Select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(x=&gt;ExecuteCAP3(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x.line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220" y="6565612"/>
            <a:ext cx="8982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[1] X. Huang, A. </a:t>
            </a:r>
            <a:r>
              <a:rPr lang="en-US" sz="1400" dirty="0" err="1" smtClean="0"/>
              <a:t>Madan</a:t>
            </a:r>
            <a:r>
              <a:rPr lang="en-US" sz="1400" dirty="0" smtClean="0"/>
              <a:t>, “CAP3: A DNA Sequence Assembly Program,” Genome Research, vol. 9, no. 9, pp. 868-877, 1999.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838200"/>
            <a:ext cx="7391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EST (Expressed Sequence Tag) corresponds to messenger RNAs (mRNAs) transcribed from the genes residing on chromosomes. Each individual EST sequence represents a fragment of mRNA, and the EST assembly aims to re-construct full-length mRNA sequences for each expressed gene. </a:t>
            </a:r>
            <a:endParaRPr lang="en-US" sz="1400" b="1" dirty="0">
              <a:solidFill>
                <a:srgbClr val="7030A0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81000" y="1676400"/>
            <a:ext cx="1895475" cy="2731532"/>
            <a:chOff x="381000" y="2133600"/>
            <a:chExt cx="1895475" cy="2731532"/>
          </a:xfrm>
        </p:grpSpPr>
        <p:grpSp>
          <p:nvGrpSpPr>
            <p:cNvPr id="34" name="Group 33"/>
            <p:cNvGrpSpPr/>
            <p:nvPr/>
          </p:nvGrpSpPr>
          <p:grpSpPr>
            <a:xfrm>
              <a:off x="381000" y="2438400"/>
              <a:ext cx="1895475" cy="2139950"/>
              <a:chOff x="381000" y="2133600"/>
              <a:chExt cx="1895475" cy="213995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381000" y="2133600"/>
                <a:ext cx="752475" cy="2139950"/>
                <a:chOff x="381000" y="2133600"/>
                <a:chExt cx="752475" cy="2139950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457200" y="3048000"/>
                  <a:ext cx="609600" cy="3048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pic>
              <p:nvPicPr>
                <p:cNvPr id="1027" name="Picture 3" descr="C:\Users\jaliya\AppData\Local\Microsoft\Windows\Temporary Internet Files\Content.IE5\ZADX9HCR\MCj04325990000[1].png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81000" y="2133600"/>
                  <a:ext cx="752475" cy="7524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28" name="Picture 4" descr="C:\Users\jaliya\AppData\Local\Microsoft\Windows\Temporary Internet Files\Content.IE5\FAU9V9F3\MCj04326050000[1].png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381000" y="3581400"/>
                  <a:ext cx="692150" cy="692150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20" name="Straight Arrow Connector 19"/>
                <p:cNvCxnSpPr/>
                <p:nvPr/>
              </p:nvCxnSpPr>
              <p:spPr>
                <a:xfrm rot="5400000">
                  <a:off x="648494" y="2932906"/>
                  <a:ext cx="228600" cy="158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rot="5400000">
                  <a:off x="648494" y="3542506"/>
                  <a:ext cx="228600" cy="158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1524000" y="2133600"/>
                <a:ext cx="752475" cy="2139950"/>
                <a:chOff x="1295400" y="2133600"/>
                <a:chExt cx="752475" cy="2139950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1371600" y="3048000"/>
                  <a:ext cx="609600" cy="3048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V</a:t>
                  </a:r>
                  <a:endParaRPr lang="en-US" dirty="0"/>
                </a:p>
              </p:txBody>
            </p:sp>
            <p:pic>
              <p:nvPicPr>
                <p:cNvPr id="23" name="Picture 3" descr="C:\Users\jaliya\AppData\Local\Microsoft\Windows\Temporary Internet Files\Content.IE5\ZADX9HCR\MCj04325990000[1].png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295400" y="2133600"/>
                  <a:ext cx="752475" cy="7524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24" name="Picture 4" descr="C:\Users\jaliya\AppData\Local\Microsoft\Windows\Temporary Internet Files\Content.IE5\FAU9V9F3\MCj04326050000[1].png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295400" y="3581400"/>
                  <a:ext cx="692150" cy="692150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25" name="Straight Arrow Connector 24"/>
                <p:cNvCxnSpPr/>
                <p:nvPr/>
              </p:nvCxnSpPr>
              <p:spPr>
                <a:xfrm rot="5400000">
                  <a:off x="1562894" y="2932906"/>
                  <a:ext cx="228600" cy="158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rot="5400000">
                  <a:off x="1562894" y="3542506"/>
                  <a:ext cx="228600" cy="1588"/>
                </a:xfrm>
                <a:prstGeom prst="straightConnector1">
                  <a:avLst/>
                </a:prstGeom>
                <a:ln w="317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1219200" y="3200400"/>
                <a:ext cx="228600" cy="76200"/>
                <a:chOff x="1219200" y="3200400"/>
                <a:chExt cx="228600" cy="7620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371600" y="3200400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1219200" y="3200400"/>
                  <a:ext cx="76200" cy="762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>
              <a:off x="381000" y="2133600"/>
              <a:ext cx="1870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 files (FASTA)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800" y="4495800"/>
              <a:ext cx="1290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Output files</a:t>
              </a:r>
              <a:endParaRPr lang="en-US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486400" y="3200400"/>
            <a:ext cx="3352800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\\GCB-K18-N01\DryadData\cap3\cluster34442.fsa</a:t>
            </a:r>
          </a:p>
          <a:p>
            <a:r>
              <a:rPr lang="en-US" sz="1200" dirty="0" smtClean="0"/>
              <a:t>\\GCB-K18-N01\DryadData\cap3\cluster34443.fsa</a:t>
            </a:r>
            <a:endParaRPr lang="en-US" sz="2800" dirty="0" smtClean="0"/>
          </a:p>
          <a:p>
            <a:r>
              <a:rPr lang="en-US" sz="2800" b="1" dirty="0" smtClean="0"/>
              <a:t>...</a:t>
            </a:r>
          </a:p>
          <a:p>
            <a:r>
              <a:rPr lang="en-US" sz="1200" dirty="0" smtClean="0"/>
              <a:t>\\GCB-K18-N01\DryadData\cap3\cluster34467.fsa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486400" y="1752600"/>
            <a:ext cx="3352800" cy="129266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\</a:t>
            </a:r>
            <a:r>
              <a:rPr lang="en-US" sz="1200" dirty="0" err="1" smtClean="0"/>
              <a:t>DryadData</a:t>
            </a:r>
            <a:r>
              <a:rPr lang="en-US" sz="1200" dirty="0" smtClean="0"/>
              <a:t>\cap3\cap3data</a:t>
            </a:r>
          </a:p>
          <a:p>
            <a:r>
              <a:rPr lang="en-US" sz="1200" dirty="0" smtClean="0"/>
              <a:t>10</a:t>
            </a:r>
          </a:p>
          <a:p>
            <a:r>
              <a:rPr lang="en-US" sz="1200" dirty="0" smtClean="0"/>
              <a:t>0,344,CGB-K18-N01</a:t>
            </a:r>
          </a:p>
          <a:p>
            <a:r>
              <a:rPr lang="en-US" sz="1200" dirty="0" smtClean="0"/>
              <a:t>1,344,CGB-K18-N01</a:t>
            </a:r>
          </a:p>
          <a:p>
            <a:r>
              <a:rPr lang="en-US" b="1" dirty="0" smtClean="0"/>
              <a:t>…</a:t>
            </a:r>
          </a:p>
          <a:p>
            <a:r>
              <a:rPr lang="en-US" sz="1200" dirty="0" smtClean="0"/>
              <a:t>9,344,CGB-K18-N01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895600" y="1600200"/>
            <a:ext cx="2209800" cy="3505200"/>
            <a:chOff x="2971800" y="2209800"/>
            <a:chExt cx="2209800" cy="3505200"/>
          </a:xfrm>
        </p:grpSpPr>
        <p:grpSp>
          <p:nvGrpSpPr>
            <p:cNvPr id="50" name="Group 49"/>
            <p:cNvGrpSpPr/>
            <p:nvPr/>
          </p:nvGrpSpPr>
          <p:grpSpPr>
            <a:xfrm>
              <a:off x="2971800" y="2514600"/>
              <a:ext cx="2209800" cy="3200400"/>
              <a:chOff x="2895600" y="2133600"/>
              <a:chExt cx="2209800" cy="32004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2895600" y="2133600"/>
                <a:ext cx="2209800" cy="32004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2895600" y="4343400"/>
                <a:ext cx="996950" cy="990600"/>
                <a:chOff x="4489450" y="3276600"/>
                <a:chExt cx="1225550" cy="1228725"/>
              </a:xfrm>
            </p:grpSpPr>
            <p:pic>
              <p:nvPicPr>
                <p:cNvPr id="1029" name="Picture 5" descr="C:\Users\jaliya\AppData\Local\Microsoft\Windows\Temporary Internet Files\Content.IE5\ZADX9HCR\MCj04325990000[1].png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489450" y="3438525"/>
                  <a:ext cx="1066800" cy="1066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38" name="Picture 5" descr="C:\Users\jaliya\AppData\Local\Microsoft\Windows\Temporary Internet Files\Content.IE5\ZADX9HCR\MCj04325990000[1].png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572000" y="3352800"/>
                  <a:ext cx="1066800" cy="1066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39" name="Picture 5" descr="C:\Users\jaliya\AppData\Local\Microsoft\Windows\Temporary Internet Files\Content.IE5\ZADX9HCR\MCj04325990000[1].png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648200" y="3276600"/>
                  <a:ext cx="1066800" cy="1066800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2" name="TextBox 41"/>
              <p:cNvSpPr txBox="1"/>
              <p:nvPr/>
            </p:nvSpPr>
            <p:spPr>
              <a:xfrm>
                <a:off x="2971800" y="3124200"/>
                <a:ext cx="20664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Cap3data.00000000</a:t>
                </a:r>
                <a:endParaRPr lang="en-US" dirty="0"/>
              </a:p>
            </p:txBody>
          </p:sp>
          <p:pic>
            <p:nvPicPr>
              <p:cNvPr id="1030" name="Picture 6" descr="C:\Users\jaliya\AppData\Local\Microsoft\Windows\Temporary Internet Files\Content.IE5\ZADX9HCR\MCj04325990000[1].png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048000" y="3429000"/>
                <a:ext cx="681037" cy="681037"/>
              </a:xfrm>
              <a:prstGeom prst="rect">
                <a:avLst/>
              </a:prstGeom>
              <a:noFill/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3810000" y="4572000"/>
                <a:ext cx="1172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Input files </a:t>
                </a:r>
              </a:p>
              <a:p>
                <a:r>
                  <a:rPr lang="en-US" dirty="0" smtClean="0"/>
                  <a:t>(FASTA)</a:t>
                </a:r>
                <a:endParaRPr lang="en-US" dirty="0"/>
              </a:p>
            </p:txBody>
          </p:sp>
          <p:pic>
            <p:nvPicPr>
              <p:cNvPr id="46" name="Picture 6" descr="C:\Users\jaliya\AppData\Local\Microsoft\Windows\Temporary Internet Files\Content.IE5\ZADX9HCR\MCj04325990000[1].png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3048000" y="2438400"/>
                <a:ext cx="681037" cy="681037"/>
              </a:xfrm>
              <a:prstGeom prst="rect">
                <a:avLst/>
              </a:prstGeom>
              <a:noFill/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3048000" y="2133600"/>
                <a:ext cx="13207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Cap3data.pf</a:t>
                </a:r>
                <a:endParaRPr lang="en-US" dirty="0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276600" y="2209800"/>
              <a:ext cx="1471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GCB-K18-N01</a:t>
              </a:r>
              <a:endParaRPr lang="en-US" b="1" dirty="0"/>
            </a:p>
          </p:txBody>
        </p:sp>
      </p:grpSp>
      <p:sp>
        <p:nvSpPr>
          <p:cNvPr id="53" name="Right Arrow 52"/>
          <p:cNvSpPr/>
          <p:nvPr/>
        </p:nvSpPr>
        <p:spPr>
          <a:xfrm>
            <a:off x="5029200" y="2286000"/>
            <a:ext cx="304800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5029200" y="3505200"/>
            <a:ext cx="304800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CAP3 - Performance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E:\academic\phd\Publications\eScience2009\gnuplot\cap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0"/>
            <a:ext cx="8587838" cy="571500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581400"/>
            <a:ext cx="2590800" cy="197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It was not so straight forward though…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1600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Two issues (not) related to DryadLINQ</a:t>
            </a:r>
          </a:p>
          <a:p>
            <a:pPr lvl="1"/>
            <a:r>
              <a:rPr lang="en-US" dirty="0" smtClean="0"/>
              <a:t>Scheduling at PLINQ</a:t>
            </a:r>
          </a:p>
          <a:p>
            <a:pPr lvl="1"/>
            <a:r>
              <a:rPr lang="en-US" dirty="0" smtClean="0"/>
              <a:t>Performance of Threads</a:t>
            </a:r>
          </a:p>
          <a:p>
            <a:r>
              <a:rPr lang="en-US" dirty="0" smtClean="0"/>
              <a:t>Skew in input data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743200"/>
            <a:ext cx="411645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E:\academic\phd\Publications\eScience2009\gnuplot\cap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743200"/>
            <a:ext cx="3962400" cy="26368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5715000"/>
            <a:ext cx="3450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Fluctuating</a:t>
            </a:r>
          </a:p>
          <a:p>
            <a:r>
              <a:rPr lang="en-US" b="1" dirty="0" smtClean="0"/>
              <a:t>12.5-100% utilization of CPU cores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5715000"/>
            <a:ext cx="2968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Sustained </a:t>
            </a:r>
          </a:p>
          <a:p>
            <a:r>
              <a:rPr lang="en-US" b="1" dirty="0" smtClean="0"/>
              <a:t>100% utilization of CPU cores</a:t>
            </a:r>
            <a:endParaRPr lang="en-US" b="1" dirty="0"/>
          </a:p>
        </p:txBody>
      </p:sp>
      <p:sp>
        <p:nvSpPr>
          <p:cNvPr id="10" name="Right Arrow 9"/>
          <p:cNvSpPr/>
          <p:nvPr/>
        </p:nvSpPr>
        <p:spPr>
          <a:xfrm>
            <a:off x="4419600" y="5638800"/>
            <a:ext cx="838200" cy="609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2828</TotalTime>
  <Words>1409</Words>
  <Application>Microsoft Office PowerPoint</Application>
  <PresentationFormat>On-screen Show (4:3)</PresentationFormat>
  <Paragraphs>306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DryadLINQ for Scientific Analyses </vt:lpstr>
      <vt:lpstr>Acknowledgements to</vt:lpstr>
      <vt:lpstr>Goals</vt:lpstr>
      <vt:lpstr>Applications &amp; Different Interconnection Patterns</vt:lpstr>
      <vt:lpstr>Parallel Runtimes – DryadLINQ vs. Hadoop</vt:lpstr>
      <vt:lpstr>Cluster Configurations</vt:lpstr>
      <vt:lpstr>CAP3 - DNA Sequence Assembly Program [1]</vt:lpstr>
      <vt:lpstr>CAP3 - Performance</vt:lpstr>
      <vt:lpstr>It was not so straight forward though…</vt:lpstr>
      <vt:lpstr>Scheduling of Tasks</vt:lpstr>
      <vt:lpstr>Scheduling of Tasks contd..</vt:lpstr>
      <vt:lpstr>Heterogeneity in Data</vt:lpstr>
      <vt:lpstr>High Energy Physics Data Analysis</vt:lpstr>
      <vt:lpstr>Kmeans Clustering</vt:lpstr>
      <vt:lpstr>Pairwise Distances – ALU Sequencing</vt:lpstr>
      <vt:lpstr>Questions?</vt:lpstr>
      <vt:lpstr>DryadLINQ on Cloud</vt:lpstr>
      <vt:lpstr>DryadLINQ on Cloud contd..</vt:lpstr>
      <vt:lpstr>Conclusions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ptl</dc:creator>
  <cp:lastModifiedBy>jaliya</cp:lastModifiedBy>
  <cp:revision>222</cp:revision>
  <dcterms:created xsi:type="dcterms:W3CDTF">2009-06-10T17:55:05Z</dcterms:created>
  <dcterms:modified xsi:type="dcterms:W3CDTF">2009-09-07T01:35:47Z</dcterms:modified>
</cp:coreProperties>
</file>