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44"/>
  </p:notesMasterIdLst>
  <p:sldIdLst>
    <p:sldId id="338" r:id="rId3"/>
    <p:sldId id="404" r:id="rId4"/>
    <p:sldId id="403" r:id="rId5"/>
    <p:sldId id="396" r:id="rId6"/>
    <p:sldId id="397" r:id="rId7"/>
    <p:sldId id="398" r:id="rId8"/>
    <p:sldId id="399" r:id="rId9"/>
    <p:sldId id="400" r:id="rId10"/>
    <p:sldId id="401" r:id="rId11"/>
    <p:sldId id="402" r:id="rId12"/>
    <p:sldId id="344" r:id="rId13"/>
    <p:sldId id="309" r:id="rId14"/>
    <p:sldId id="394" r:id="rId15"/>
    <p:sldId id="383" r:id="rId16"/>
    <p:sldId id="313" r:id="rId17"/>
    <p:sldId id="380" r:id="rId18"/>
    <p:sldId id="376" r:id="rId19"/>
    <p:sldId id="384" r:id="rId20"/>
    <p:sldId id="385" r:id="rId21"/>
    <p:sldId id="381" r:id="rId22"/>
    <p:sldId id="366" r:id="rId23"/>
    <p:sldId id="378" r:id="rId24"/>
    <p:sldId id="377" r:id="rId25"/>
    <p:sldId id="373" r:id="rId26"/>
    <p:sldId id="375" r:id="rId27"/>
    <p:sldId id="316" r:id="rId28"/>
    <p:sldId id="314" r:id="rId29"/>
    <p:sldId id="386" r:id="rId30"/>
    <p:sldId id="387" r:id="rId31"/>
    <p:sldId id="388" r:id="rId32"/>
    <p:sldId id="389" r:id="rId33"/>
    <p:sldId id="390" r:id="rId34"/>
    <p:sldId id="395" r:id="rId35"/>
    <p:sldId id="337" r:id="rId36"/>
    <p:sldId id="369" r:id="rId37"/>
    <p:sldId id="301" r:id="rId38"/>
    <p:sldId id="365" r:id="rId39"/>
    <p:sldId id="302" r:id="rId40"/>
    <p:sldId id="324" r:id="rId41"/>
    <p:sldId id="331" r:id="rId42"/>
    <p:sldId id="374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4" autoAdjust="0"/>
    <p:restoredTop sz="94586" autoAdjust="0"/>
  </p:normalViewPr>
  <p:slideViewPr>
    <p:cSldViewPr snapToGrid="0">
      <p:cViewPr varScale="1">
        <p:scale>
          <a:sx n="61" d="100"/>
          <a:sy n="61" d="100"/>
        </p:scale>
        <p:origin x="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E6778-B450-423B-B7B7-BF6DF9015041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FAF46-25CC-458C-9F6F-FEB9EF0EF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until ISE came along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0BFC4C-D081-0240-8247-AF926470740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0954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Barga</a:t>
            </a:r>
            <a:r>
              <a:rPr lang="en-US" dirty="0"/>
              <a:t> Edge and </a:t>
            </a:r>
            <a:r>
              <a:rPr lang="en-US" dirty="0" err="1"/>
              <a:t>Serverless</a:t>
            </a:r>
            <a:r>
              <a:rPr lang="en-US" dirty="0"/>
              <a:t> driving AWS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FAF46-25CC-458C-9F6F-FEB9EF0EFE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97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Short-running, Stateless computation</a:t>
            </a:r>
            <a:r>
              <a:rPr lang="en-US" dirty="0"/>
              <a:t>  may go away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FAF46-25CC-458C-9F6F-FEB9EF0EFE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08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FAF46-25CC-458C-9F6F-FEB9EF0EFE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19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FAF46-25CC-458C-9F6F-FEB9EF0EFEE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25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3C24-93D1-4A66-9504-E6BD833B167B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9605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B1EF45-F5B2-4080-B1F0-16FC358B27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D3FFEE9B-95F6-4F3E-9615-974B72C39C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202267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8/30/2017</a:t>
            </a: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5CC8AE0F-5505-4E76-B173-B53155E17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2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, Signa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4604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03064B-5DB9-469F-99A2-184F92721C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9FE1947-663C-499D-8359-E705348A5B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202267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8/30/2017</a:t>
            </a: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37A57607-5EE4-4356-82ED-8B36E6558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86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DDF516-7F9A-4EF1-ABB6-6C77F11483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F1D0EC06-9E9F-4374-9876-483C370FC4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202267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8/30/2017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B469BDC6-577C-4125-B5EB-6636A90A3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362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F38B44-8F3F-4C0F-AA8A-19BCF63A45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FBB01BF4-C505-48CD-BA9D-077F260438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202267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8/30/2017</a:t>
            </a: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27B845C4-599E-4915-A033-A5FBB55B6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705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FC7F533-A7CA-4271-9387-28B04CF5D5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202267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8/30/2017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35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548626-8B36-415F-9E9F-F2B13E8797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A6C5F80C-C403-4FA3-8234-13B9E391A6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202267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8/30/2017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A9D4E6-B9EA-4ABE-9D96-5770D2A68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98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AC3AE15-D1A4-4E10-95ED-7D49721494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9038F9-4040-4736-BC29-59E8D006A9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202267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8/30/2017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52FCA9E4-F37D-4C68-92C2-CE0BE2EB9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38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27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0459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A50ADA-4F2C-4F0F-8A2F-D79F70FBBA6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F3047542-FD9C-4655-91F8-399C490978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1133" y="6356349"/>
            <a:ext cx="1202267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8/30/2017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CDFC9D-B3AE-4D05-8CDC-1EB57D6FE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/>
          <a:p>
            <a:pPr algn="r"/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4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304800"/>
            <a:ext cx="1117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8517" y="1336675"/>
            <a:ext cx="1117388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3295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+mj-lt"/>
          <a:ea typeface="MS PGothic" panose="020B0600070205080204" pitchFamily="34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MS PGothic" panose="020B0600070205080204" pitchFamily="34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MS PGothic" panose="020B0600070205080204" pitchFamily="34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MS PGothic" panose="020B0600070205080204" pitchFamily="34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MS PGothic" panose="020B0600070205080204" pitchFamily="34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c.soic.indiana.edu/" TargetMode="External"/><Relationship Id="rId2" Type="http://schemas.openxmlformats.org/officeDocument/2006/relationships/hyperlink" Target="mailto:gcf@indiana.edu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hyperlink" Target="http://spidal.org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166" y="0"/>
            <a:ext cx="12192000" cy="750873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Arial Black" panose="020B0A04020102020204" pitchFamily="34" charset="0"/>
              </a:rPr>
              <a:t>Cyberinfrastructure Clouds HPC Edge Computing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`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D00E1E-723F-4497-B46A-9D6B4B743B2E}"/>
              </a:ext>
            </a:extLst>
          </p:cNvPr>
          <p:cNvSpPr/>
          <p:nvPr/>
        </p:nvSpPr>
        <p:spPr>
          <a:xfrm>
            <a:off x="-12622" y="3279517"/>
            <a:ext cx="12179456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ct val="20000"/>
              </a:spcBef>
              <a:defRPr/>
            </a:pPr>
            <a:r>
              <a:rPr lang="en-US" sz="2400" b="1" dirty="0">
                <a:solidFill>
                  <a:prstClr val="black"/>
                </a:solidFill>
                <a:cs typeface="Times New Roman" pitchFamily="18" charset="0"/>
              </a:rPr>
              <a:t>Geoffrey Fox, September 13, 2017 </a:t>
            </a:r>
          </a:p>
          <a:p>
            <a:pPr lvl="0" algn="ctr" defTabSz="457200">
              <a:spcBef>
                <a:spcPct val="20000"/>
              </a:spcBef>
              <a:defRPr/>
            </a:pPr>
            <a:r>
              <a:rPr lang="en-US" sz="2400" dirty="0">
                <a:solidFill>
                  <a:prstClr val="black"/>
                </a:solidFill>
                <a:latin typeface="Arial"/>
                <a:hlinkClick r:id="rId2"/>
              </a:rPr>
              <a:t>gcf@indiana.edu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Arial"/>
                <a:hlinkClick r:id="rId3"/>
              </a:rPr>
              <a:t>http://www.dsc.soic.indiana.edu/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Arial"/>
                <a:hlinkClick r:id="rId4"/>
              </a:rPr>
              <a:t>http://spidal.org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/</a:t>
            </a:r>
          </a:p>
          <a:p>
            <a:pPr algn="ctr" defTabSz="457200">
              <a:spcBef>
                <a:spcPct val="20000"/>
              </a:spcBef>
              <a:defRPr/>
            </a:pPr>
            <a:r>
              <a:rPr lang="en-US" sz="2400" dirty="0">
                <a:solidFill>
                  <a:prstClr val="black"/>
                </a:solidFill>
                <a:latin typeface="Arial"/>
                <a:cs typeface="Times New Roman" pitchFamily="18" charset="0"/>
              </a:rPr>
              <a:t>Digital Science Center</a:t>
            </a:r>
            <a:endParaRPr lang="en-US" sz="2400" dirty="0">
              <a:solidFill>
                <a:prstClr val="black"/>
              </a:solidFill>
              <a:latin typeface="Arial"/>
            </a:endParaRPr>
          </a:p>
          <a:p>
            <a:pPr lvl="0" algn="ctr" defTabSz="457200">
              <a:spcBef>
                <a:spcPct val="20000"/>
              </a:spcBef>
              <a:defRPr/>
            </a:pPr>
            <a:r>
              <a:rPr lang="en-US" sz="2400" b="1" dirty="0">
                <a:solidFill>
                  <a:prstClr val="black"/>
                </a:solidFill>
                <a:latin typeface="Arial"/>
                <a:cs typeface="Times New Roman" pitchFamily="18" charset="0"/>
              </a:rPr>
              <a:t>Department of Intelligent Systems Engineering</a:t>
            </a:r>
          </a:p>
          <a:p>
            <a:pPr lvl="0" algn="ctr" defTabSz="457200">
              <a:spcBef>
                <a:spcPct val="20000"/>
              </a:spcBef>
              <a:defRPr/>
            </a:pPr>
            <a:r>
              <a:rPr lang="en-US" sz="2400" dirty="0">
                <a:solidFill>
                  <a:prstClr val="black"/>
                </a:solidFill>
                <a:latin typeface="Arial"/>
                <a:cs typeface="Times New Roman" pitchFamily="18" charset="0"/>
              </a:rPr>
              <a:t>School of Informatics, Computing, and Engineering</a:t>
            </a:r>
            <a:br>
              <a:rPr lang="en-US" sz="2400" dirty="0">
                <a:solidFill>
                  <a:prstClr val="black"/>
                </a:solidFill>
                <a:latin typeface="Arial"/>
                <a:cs typeface="Times New Roman" pitchFamily="18" charset="0"/>
              </a:rPr>
            </a:br>
            <a:r>
              <a:rPr lang="en-US" sz="2400" dirty="0">
                <a:solidFill>
                  <a:prstClr val="black"/>
                </a:solidFill>
                <a:latin typeface="Arial"/>
                <a:cs typeface="Times New Roman" pitchFamily="18" charset="0"/>
              </a:rPr>
              <a:t>Digital Science Center</a:t>
            </a:r>
          </a:p>
          <a:p>
            <a:pPr lvl="0" algn="ctr" defTabSz="457200">
              <a:spcBef>
                <a:spcPct val="20000"/>
              </a:spcBef>
              <a:defRPr/>
            </a:pPr>
            <a:r>
              <a:rPr lang="en-US" sz="2400" dirty="0">
                <a:solidFill>
                  <a:prstClr val="black"/>
                </a:solidFill>
                <a:latin typeface="Arial"/>
                <a:cs typeface="Times New Roman" pitchFamily="18" charset="0"/>
              </a:rPr>
              <a:t>Indiana University Bloomington</a:t>
            </a:r>
            <a:endParaRPr lang="en-US" sz="2400" dirty="0">
              <a:solidFill>
                <a:prstClr val="black"/>
              </a:solidFill>
              <a:latin typeface="Arial"/>
            </a:endParaRPr>
          </a:p>
          <a:p>
            <a:pPr lvl="0" algn="ctr" defTabSz="457200">
              <a:spcBef>
                <a:spcPct val="20000"/>
              </a:spcBef>
              <a:defRPr/>
            </a:pPr>
            <a:endParaRPr lang="en-US" sz="2400" b="1" dirty="0">
              <a:solidFill>
                <a:prstClr val="black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6" name="AutoShape 2" descr="http://icnc-fskd.guet.cn/icnc_fskd/images/2.jpg">
            <a:extLst>
              <a:ext uri="{FF2B5EF4-FFF2-40B4-BE49-F238E27FC236}">
                <a16:creationId xmlns:a16="http://schemas.microsoft.com/office/drawing/2014/main" id="{3214D794-0A14-4F14-832C-E0E3C249B7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8814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E030E9-8DDF-49D1-98D7-08E74B868BCC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61"/>
          <a:stretch/>
        </p:blipFill>
        <p:spPr>
          <a:xfrm>
            <a:off x="12544" y="795632"/>
            <a:ext cx="12179456" cy="233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1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9BBDB-6E31-4492-A53F-02667EE4F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Intelligent Systems Engineering Areas of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761AA-638D-48B8-B526-ED91CBFAE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0388" y="1524000"/>
            <a:ext cx="8380412" cy="4038600"/>
          </a:xfrm>
        </p:spPr>
        <p:txBody>
          <a:bodyPr/>
          <a:lstStyle/>
          <a:p>
            <a:r>
              <a:rPr lang="en-US" altLang="en-US" sz="2400" b="1" dirty="0"/>
              <a:t>Undergraduate and Graduate</a:t>
            </a:r>
          </a:p>
          <a:p>
            <a:pPr lvl="1"/>
            <a:r>
              <a:rPr lang="en-US" altLang="en-US" sz="2400" dirty="0"/>
              <a:t>Computer engineering</a:t>
            </a:r>
          </a:p>
          <a:p>
            <a:pPr lvl="1"/>
            <a:r>
              <a:rPr lang="en-US" altLang="en-US" sz="2400" dirty="0"/>
              <a:t>Cyber-physical systems</a:t>
            </a:r>
          </a:p>
          <a:p>
            <a:pPr lvl="1"/>
            <a:r>
              <a:rPr lang="en-US" altLang="en-US" sz="2400" dirty="0"/>
              <a:t>Bioengineering</a:t>
            </a:r>
          </a:p>
          <a:p>
            <a:pPr lvl="1"/>
            <a:r>
              <a:rPr lang="en-US" altLang="en-US" sz="2400" dirty="0"/>
              <a:t>Nano-engineering</a:t>
            </a:r>
          </a:p>
          <a:p>
            <a:endParaRPr lang="en-US" altLang="en-US" sz="2400" dirty="0"/>
          </a:p>
          <a:p>
            <a:r>
              <a:rPr lang="en-US" altLang="en-US" sz="2400" b="1" dirty="0"/>
              <a:t>Graduate (Masters, PhD) Only</a:t>
            </a:r>
          </a:p>
          <a:p>
            <a:pPr lvl="1"/>
            <a:r>
              <a:rPr lang="en-US" altLang="en-US" sz="2400" dirty="0"/>
              <a:t>Environmental engineering</a:t>
            </a:r>
          </a:p>
          <a:p>
            <a:pPr lvl="1"/>
            <a:r>
              <a:rPr lang="en-US" altLang="en-US" sz="2400" dirty="0"/>
              <a:t>Neuro-engineering</a:t>
            </a:r>
          </a:p>
          <a:p>
            <a:pPr lvl="1"/>
            <a:r>
              <a:rPr lang="en-US" altLang="en-US" sz="2400" dirty="0"/>
              <a:t>Intelligent systems (base ISE degree)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63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8DC2B-C2F7-4FBA-9067-4F8DC9080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2237"/>
          </a:xfrm>
        </p:spPr>
        <p:txBody>
          <a:bodyPr/>
          <a:lstStyle/>
          <a:p>
            <a:pPr algn="ctr"/>
            <a:r>
              <a:rPr lang="en-US" b="1" dirty="0"/>
              <a:t>Abstract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3A6BB-723E-4E7D-AE17-3DDA4C744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369" y="975361"/>
            <a:ext cx="11601262" cy="5171540"/>
          </a:xfrm>
        </p:spPr>
        <p:txBody>
          <a:bodyPr>
            <a:normAutofit/>
          </a:bodyPr>
          <a:lstStyle/>
          <a:p>
            <a:r>
              <a:rPr lang="en-US" dirty="0"/>
              <a:t>There are two important types of convergence that will </a:t>
            </a:r>
            <a:br>
              <a:rPr lang="en-US" dirty="0"/>
            </a:br>
            <a:r>
              <a:rPr lang="en-US" dirty="0"/>
              <a:t>shape the near-term future of computing sciences. </a:t>
            </a:r>
          </a:p>
          <a:p>
            <a:r>
              <a:rPr lang="en-US" dirty="0"/>
              <a:t>The first is the convergence between HPC, Cloud, and Edge platforms for science. The focus of this presentation</a:t>
            </a:r>
          </a:p>
          <a:p>
            <a:r>
              <a:rPr lang="en-US" dirty="0"/>
              <a:t>The second is the integration between Simulations and Big Data applications. </a:t>
            </a:r>
          </a:p>
          <a:p>
            <a:r>
              <a:rPr lang="en-US" dirty="0"/>
              <a:t>We believe understanding these trends is important to conceptualize and design future computing platforms.</a:t>
            </a:r>
          </a:p>
          <a:p>
            <a:r>
              <a:rPr lang="en-US" dirty="0"/>
              <a:t>The Twister2 paper presents our analysis of the convergence between simulations and big-data applications as well as selected research about managing the convergence between HPC, Cloud, and Edge platforms.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838ECF-FEE1-4CFF-866C-32EE6584E180}"/>
              </a:ext>
            </a:extLst>
          </p:cNvPr>
          <p:cNvSpPr/>
          <p:nvPr/>
        </p:nvSpPr>
        <p:spPr>
          <a:xfrm>
            <a:off x="2443125" y="5725826"/>
            <a:ext cx="8785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See long paper http://dsc.soic.indiana.edu/publications/Twister2.pdf</a:t>
            </a:r>
          </a:p>
        </p:txBody>
      </p:sp>
    </p:spTree>
    <p:extLst>
      <p:ext uri="{BB962C8B-B14F-4D97-AF65-F5344CB8AC3E}">
        <p14:creationId xmlns:p14="http://schemas.microsoft.com/office/powerpoint/2010/main" val="2111898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5B4247-6A3F-42DF-8774-69B152E97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28339"/>
            <a:ext cx="12059322" cy="5200501"/>
          </a:xfrm>
        </p:spPr>
        <p:txBody>
          <a:bodyPr>
            <a:normAutofit/>
          </a:bodyPr>
          <a:lstStyle/>
          <a:p>
            <a:r>
              <a:rPr lang="en-US" dirty="0"/>
              <a:t>Data gaining in importance compared to simulations</a:t>
            </a:r>
          </a:p>
          <a:p>
            <a:pPr lvl="1"/>
            <a:r>
              <a:rPr lang="en-US" sz="2800" dirty="0"/>
              <a:t>Data analysis techniques changing with old and new applications</a:t>
            </a:r>
          </a:p>
          <a:p>
            <a:r>
              <a:rPr lang="en-US" dirty="0"/>
              <a:t>All forms of IT increasing in importance; both data and simulations increasing</a:t>
            </a:r>
          </a:p>
          <a:p>
            <a:r>
              <a:rPr lang="en-US" dirty="0"/>
              <a:t>Internet of Things and </a:t>
            </a:r>
            <a:r>
              <a:rPr lang="en-US" b="1" dirty="0"/>
              <a:t>Edge Computing </a:t>
            </a:r>
            <a:r>
              <a:rPr lang="en-US" dirty="0"/>
              <a:t>growing in importance</a:t>
            </a:r>
          </a:p>
          <a:p>
            <a:r>
              <a:rPr lang="en-US" b="1" dirty="0"/>
              <a:t>Exascale initiative </a:t>
            </a:r>
            <a:r>
              <a:rPr lang="en-US" dirty="0"/>
              <a:t>driving large supercomputers</a:t>
            </a:r>
          </a:p>
          <a:p>
            <a:r>
              <a:rPr lang="en-US" b="1" dirty="0"/>
              <a:t>Use of public clouds increasing rapidly</a:t>
            </a:r>
          </a:p>
          <a:p>
            <a:pPr lvl="1"/>
            <a:r>
              <a:rPr lang="en-US" sz="2800" dirty="0"/>
              <a:t>Clouds becoming diverse with subsystems containing GPU’s, FPGA’s, high performance networks, storage, memory …</a:t>
            </a:r>
          </a:p>
          <a:p>
            <a:pPr lvl="1"/>
            <a:r>
              <a:rPr lang="en-US" sz="2800" dirty="0"/>
              <a:t>They have economies of scale; hard to compete with</a:t>
            </a:r>
          </a:p>
          <a:p>
            <a:r>
              <a:rPr lang="en-US" b="1" dirty="0" err="1"/>
              <a:t>Serverless</a:t>
            </a:r>
            <a:r>
              <a:rPr lang="en-US" b="1" dirty="0"/>
              <a:t> (server hidden) computing attractive to user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“No server is easier to manage than no server”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53B89F-D053-42B0-9B04-95C17E1F2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09" y="0"/>
            <a:ext cx="10515600" cy="1061389"/>
          </a:xfrm>
        </p:spPr>
        <p:txBody>
          <a:bodyPr/>
          <a:lstStyle/>
          <a:p>
            <a:pPr algn="ctr"/>
            <a:r>
              <a:rPr lang="en-US" b="1" dirty="0"/>
              <a:t>Important Trends I</a:t>
            </a:r>
          </a:p>
        </p:txBody>
      </p:sp>
    </p:spTree>
    <p:extLst>
      <p:ext uri="{BB962C8B-B14F-4D97-AF65-F5344CB8AC3E}">
        <p14:creationId xmlns:p14="http://schemas.microsoft.com/office/powerpoint/2010/main" val="753988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037D5-CC80-4FE6-9CB4-23B23CE12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9" y="0"/>
            <a:ext cx="4987413" cy="167658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Event-Driven and </a:t>
            </a:r>
            <a:r>
              <a:rPr lang="en-US" b="1" dirty="0" err="1">
                <a:latin typeface="+mn-lt"/>
              </a:rPr>
              <a:t>Serverless</a:t>
            </a:r>
            <a:r>
              <a:rPr lang="en-US" b="1" dirty="0">
                <a:latin typeface="+mn-lt"/>
              </a:rPr>
              <a:t>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E895F-4299-4D32-AA78-E3E9DE0B8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68" y="0"/>
            <a:ext cx="7325031" cy="2861691"/>
          </a:xfrm>
        </p:spPr>
        <p:txBody>
          <a:bodyPr>
            <a:normAutofit fontScale="92500"/>
          </a:bodyPr>
          <a:lstStyle/>
          <a:p>
            <a:r>
              <a:rPr lang="en-US" dirty="0"/>
              <a:t>Cloud-owner Provided Cloud-native platform  for</a:t>
            </a:r>
          </a:p>
          <a:p>
            <a:r>
              <a:rPr lang="en-US" dirty="0">
                <a:solidFill>
                  <a:srgbClr val="FFC000"/>
                </a:solidFill>
              </a:rPr>
              <a:t>Short-running, Stateless computation</a:t>
            </a:r>
            <a:r>
              <a:rPr lang="en-US" dirty="0"/>
              <a:t> and</a:t>
            </a:r>
          </a:p>
          <a:p>
            <a:r>
              <a:rPr lang="en-US" dirty="0"/>
              <a:t>Event-driven applications which </a:t>
            </a:r>
          </a:p>
          <a:p>
            <a:r>
              <a:rPr lang="en-US" dirty="0"/>
              <a:t>Scale up and down instantly and automatically and</a:t>
            </a:r>
          </a:p>
          <a:p>
            <a:r>
              <a:rPr lang="en-US" dirty="0"/>
              <a:t>Charges for actual usage at a millisecond granularity</a:t>
            </a:r>
          </a:p>
        </p:txBody>
      </p:sp>
      <p:pic>
        <p:nvPicPr>
          <p:cNvPr id="1026" name="Picture 2" descr="https://docs.google.com/drawings/d/sUvoDPhzqReu3L7TUIArRwQ/image?w=624&amp;h=356&amp;rev=144&amp;ac=1">
            <a:extLst>
              <a:ext uri="{FF2B5EF4-FFF2-40B4-BE49-F238E27FC236}">
                <a16:creationId xmlns:a16="http://schemas.microsoft.com/office/drawing/2014/main" id="{3A4234AA-73ED-4213-AD0E-E35F96A19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9" y="2383141"/>
            <a:ext cx="6407677" cy="365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ECFD559-8FAF-48D0-A3FC-34FD4B073A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879"/>
          <a:stretch/>
        </p:blipFill>
        <p:spPr>
          <a:xfrm>
            <a:off x="6461761" y="2734289"/>
            <a:ext cx="5698772" cy="330451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CD8D62F-8FF9-4E8B-AD79-01A4462C13E5}"/>
              </a:ext>
            </a:extLst>
          </p:cNvPr>
          <p:cNvSpPr txBox="1"/>
          <p:nvPr/>
        </p:nvSpPr>
        <p:spPr>
          <a:xfrm>
            <a:off x="342204" y="1660529"/>
            <a:ext cx="3808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Remember </a:t>
            </a:r>
            <a:r>
              <a:rPr lang="en-US" sz="2400" dirty="0" err="1"/>
              <a:t>GridSolve</a:t>
            </a:r>
            <a:r>
              <a:rPr lang="en-US" sz="2400" dirty="0"/>
              <a:t> as </a:t>
            </a:r>
            <a:r>
              <a:rPr lang="en-US" sz="2400" dirty="0" err="1"/>
              <a:t>FaaS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334526-54A9-4BF8-BE98-89097A7003A8}"/>
              </a:ext>
            </a:extLst>
          </p:cNvPr>
          <p:cNvSpPr txBox="1"/>
          <p:nvPr/>
        </p:nvSpPr>
        <p:spPr>
          <a:xfrm>
            <a:off x="6342737" y="5858704"/>
            <a:ext cx="5817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 review http://dx.doi.org/10.13140/RG.2.2.15007.87206 </a:t>
            </a:r>
          </a:p>
        </p:txBody>
      </p:sp>
    </p:spTree>
    <p:extLst>
      <p:ext uri="{BB962C8B-B14F-4D97-AF65-F5344CB8AC3E}">
        <p14:creationId xmlns:p14="http://schemas.microsoft.com/office/powerpoint/2010/main" val="3604765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E0EDF1-325E-47F0-B121-A2B219A27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9864" y="375431"/>
            <a:ext cx="12120465" cy="5704708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Rich software stacks: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b="1" dirty="0"/>
              <a:t>HPC</a:t>
            </a:r>
            <a:r>
              <a:rPr lang="en-US" dirty="0"/>
              <a:t> for Parallel Computing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b="1" dirty="0"/>
              <a:t>Apache</a:t>
            </a:r>
            <a:r>
              <a:rPr lang="en-US" dirty="0"/>
              <a:t> for Big Data Software Stack ABDS including some edge computing (streaming data)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On general principles parallel and distributed computing have different requirements even if sometimes similar functionalities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Apache stack ABDS  typically uses distributed computing concepts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For example, Reduce operation is different in MPI (Harp) and Spark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Big Data requirements are not clear but there are a few key use types</a:t>
            </a:r>
          </a:p>
          <a:p>
            <a:pPr marL="914400" lvl="1" indent="-4572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arenR"/>
            </a:pPr>
            <a:r>
              <a:rPr lang="en-US" dirty="0"/>
              <a:t>Pleasingly parallel processing (including </a:t>
            </a:r>
            <a:r>
              <a:rPr lang="en-US" b="1" dirty="0">
                <a:solidFill>
                  <a:srgbClr val="FF0000"/>
                </a:solidFill>
              </a:rPr>
              <a:t>local machine learning LML</a:t>
            </a:r>
            <a:r>
              <a:rPr lang="en-US" dirty="0"/>
              <a:t>) as of different tweets from different users with perhaps MapReduce style of statistics and visualizations; possibly Streaming</a:t>
            </a:r>
          </a:p>
          <a:p>
            <a:pPr marL="914400" lvl="1" indent="-4572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arenR"/>
            </a:pPr>
            <a:r>
              <a:rPr lang="en-US" b="1" dirty="0"/>
              <a:t>Database model </a:t>
            </a:r>
            <a:r>
              <a:rPr lang="en-US" dirty="0"/>
              <a:t>with queries again supported by MapReduce for horizontal scaling</a:t>
            </a:r>
          </a:p>
          <a:p>
            <a:pPr marL="914400" lvl="1" indent="-4572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arenR"/>
            </a:pPr>
            <a:r>
              <a:rPr lang="en-US" b="1" dirty="0">
                <a:solidFill>
                  <a:srgbClr val="FF0000"/>
                </a:solidFill>
              </a:rPr>
              <a:t>Global Machine Learning GML  </a:t>
            </a:r>
            <a:r>
              <a:rPr lang="en-US" dirty="0"/>
              <a:t>with single job using multiple nodes as classic parallel computing</a:t>
            </a:r>
          </a:p>
          <a:p>
            <a:pPr marL="914400" lvl="1" indent="-4572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arenR"/>
            </a:pPr>
            <a:r>
              <a:rPr lang="en-US" b="1" dirty="0"/>
              <a:t>Deep Learning </a:t>
            </a:r>
            <a:r>
              <a:rPr lang="en-US" dirty="0"/>
              <a:t>certainly needs HPC – possibly only multiple small systems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Current workloads stress 1) and 2) and are suited to current clouds and to ABDS (no HPC)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This explains why Spark with poor GML performance is so successful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0ECAA5A-3295-46DC-89CC-58A3D03B4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569" y="99219"/>
            <a:ext cx="10515600" cy="55242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Important Trends II</a:t>
            </a:r>
          </a:p>
        </p:txBody>
      </p:sp>
    </p:spTree>
    <p:extLst>
      <p:ext uri="{BB962C8B-B14F-4D97-AF65-F5344CB8AC3E}">
        <p14:creationId xmlns:p14="http://schemas.microsoft.com/office/powerpoint/2010/main" val="1101961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8C3819-7D72-474B-9E14-D801A6723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22891"/>
            <a:ext cx="12191999" cy="5129936"/>
          </a:xfrm>
        </p:spPr>
        <p:txBody>
          <a:bodyPr>
            <a:normAutofit/>
          </a:bodyPr>
          <a:lstStyle/>
          <a:p>
            <a:r>
              <a:rPr lang="en-US" b="1" dirty="0"/>
              <a:t>Supercomputers </a:t>
            </a:r>
            <a:r>
              <a:rPr lang="en-US" dirty="0"/>
              <a:t>will be essential for large simulations </a:t>
            </a:r>
            <a:br>
              <a:rPr lang="en-US" dirty="0"/>
            </a:br>
            <a:r>
              <a:rPr lang="en-US" dirty="0"/>
              <a:t>and will run other applications </a:t>
            </a:r>
          </a:p>
          <a:p>
            <a:r>
              <a:rPr lang="en-US" b="1" dirty="0"/>
              <a:t>HPC Clouds </a:t>
            </a:r>
            <a:r>
              <a:rPr lang="en-US" dirty="0"/>
              <a:t>or </a:t>
            </a:r>
            <a:r>
              <a:rPr lang="en-US" b="1" dirty="0"/>
              <a:t>Next-Generation Commodity Systems </a:t>
            </a:r>
            <a:r>
              <a:rPr lang="en-US" dirty="0"/>
              <a:t>will be a dominant force</a:t>
            </a:r>
          </a:p>
          <a:p>
            <a:pPr lvl="1"/>
            <a:r>
              <a:rPr lang="en-US" sz="2800" dirty="0"/>
              <a:t>Merge </a:t>
            </a:r>
            <a:r>
              <a:rPr lang="en-US" sz="2800" b="1" dirty="0">
                <a:solidFill>
                  <a:srgbClr val="FF0000"/>
                </a:solidFill>
              </a:rPr>
              <a:t>Cloud HPC </a:t>
            </a:r>
            <a:r>
              <a:rPr lang="en-US" sz="2800" dirty="0"/>
              <a:t>and (support of)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Edge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computing</a:t>
            </a:r>
          </a:p>
          <a:p>
            <a:pPr lvl="1"/>
            <a:r>
              <a:rPr lang="en-US" sz="2800" dirty="0"/>
              <a:t>Clouds running in multiple giant datacenters offering all types of computing</a:t>
            </a:r>
          </a:p>
          <a:p>
            <a:pPr lvl="1"/>
            <a:r>
              <a:rPr lang="en-US" sz="2800" dirty="0"/>
              <a:t>Distributed data sources associated with device and Fog processing resources</a:t>
            </a:r>
          </a:p>
          <a:p>
            <a:pPr lvl="1"/>
            <a:r>
              <a:rPr lang="en-US" sz="2800" dirty="0"/>
              <a:t>Server-hidden computing for user pleasure</a:t>
            </a:r>
          </a:p>
          <a:p>
            <a:pPr lvl="1"/>
            <a:r>
              <a:rPr lang="en-US" sz="2800" b="1" dirty="0"/>
              <a:t>Support a </a:t>
            </a:r>
            <a:r>
              <a:rPr lang="en-US" sz="2800" b="1" dirty="0">
                <a:solidFill>
                  <a:srgbClr val="FF0000"/>
                </a:solidFill>
              </a:rPr>
              <a:t>distributed event-driven </a:t>
            </a:r>
            <a:r>
              <a:rPr lang="en-US" sz="2800" b="1" dirty="0" err="1">
                <a:solidFill>
                  <a:srgbClr val="FF0000"/>
                </a:solidFill>
              </a:rPr>
              <a:t>serverless</a:t>
            </a:r>
            <a:r>
              <a:rPr lang="en-US" sz="2800" b="1" dirty="0">
                <a:solidFill>
                  <a:srgbClr val="FF0000"/>
                </a:solidFill>
              </a:rPr>
              <a:t> dataflow computing model </a:t>
            </a:r>
            <a:r>
              <a:rPr lang="en-US" sz="2800" b="1" dirty="0"/>
              <a:t>covering </a:t>
            </a:r>
            <a:r>
              <a:rPr lang="en-US" sz="2800" b="1" dirty="0">
                <a:solidFill>
                  <a:srgbClr val="FF0000"/>
                </a:solidFill>
              </a:rPr>
              <a:t>batch</a:t>
            </a:r>
            <a:r>
              <a:rPr lang="en-US" sz="2800" b="1" dirty="0"/>
              <a:t> and </a:t>
            </a:r>
            <a:r>
              <a:rPr lang="en-US" sz="2800" b="1" dirty="0">
                <a:solidFill>
                  <a:srgbClr val="FF0000"/>
                </a:solidFill>
              </a:rPr>
              <a:t>streaming</a:t>
            </a:r>
            <a:r>
              <a:rPr lang="en-US" sz="2800" b="1" dirty="0"/>
              <a:t> data</a:t>
            </a:r>
          </a:p>
          <a:p>
            <a:pPr lvl="1"/>
            <a:r>
              <a:rPr lang="en-US" sz="2800" dirty="0"/>
              <a:t>Needing parallel and distributed (Grid) computing ideas</a:t>
            </a:r>
          </a:p>
          <a:p>
            <a:pPr lvl="1"/>
            <a:r>
              <a:rPr lang="en-US" sz="2800" dirty="0"/>
              <a:t>Span </a:t>
            </a:r>
            <a:r>
              <a:rPr lang="en-US" sz="2800" b="1" dirty="0"/>
              <a:t>Pleasingly Parallel </a:t>
            </a:r>
            <a:r>
              <a:rPr lang="en-US" sz="2800" dirty="0"/>
              <a:t>to </a:t>
            </a:r>
            <a:r>
              <a:rPr lang="en-US" sz="2800" b="1" dirty="0"/>
              <a:t>Data management </a:t>
            </a:r>
            <a:r>
              <a:rPr lang="en-US" sz="2800" dirty="0"/>
              <a:t>to </a:t>
            </a:r>
            <a:r>
              <a:rPr lang="en-US" sz="2800" b="1" dirty="0"/>
              <a:t>Global Machine Learning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3CB6FB-BA24-470E-956D-B6C9971AC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149"/>
            <a:ext cx="10515600" cy="952232"/>
          </a:xfrm>
        </p:spPr>
        <p:txBody>
          <a:bodyPr/>
          <a:lstStyle/>
          <a:p>
            <a:pPr algn="ctr"/>
            <a:r>
              <a:rPr lang="en-US" b="1" dirty="0"/>
              <a:t>Predictions/Assumptions</a:t>
            </a:r>
          </a:p>
        </p:txBody>
      </p:sp>
    </p:spTree>
    <p:extLst>
      <p:ext uri="{BB962C8B-B14F-4D97-AF65-F5344CB8AC3E}">
        <p14:creationId xmlns:p14="http://schemas.microsoft.com/office/powerpoint/2010/main" val="1395333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35916"/>
            <a:ext cx="12191998" cy="5153962"/>
          </a:xfrm>
        </p:spPr>
        <p:txBody>
          <a:bodyPr>
            <a:normAutofit/>
          </a:bodyPr>
          <a:lstStyle/>
          <a:p>
            <a:r>
              <a:rPr lang="en-US" b="1" dirty="0"/>
              <a:t>Nexus 1: Applications </a:t>
            </a:r>
            <a:r>
              <a:rPr lang="en-US" dirty="0"/>
              <a:t>– Divide use cases into </a:t>
            </a:r>
            <a:r>
              <a:rPr lang="en-US" b="1" dirty="0"/>
              <a:t>Data</a:t>
            </a:r>
            <a:r>
              <a:rPr lang="en-US" dirty="0"/>
              <a:t> and </a:t>
            </a:r>
            <a:r>
              <a:rPr lang="en-US" b="1" dirty="0"/>
              <a:t>Model </a:t>
            </a:r>
            <a:r>
              <a:rPr lang="en-US" dirty="0"/>
              <a:t>and compare characteristics separately in these two components with 64 Convergence Diamonds (features)</a:t>
            </a:r>
          </a:p>
          <a:p>
            <a:r>
              <a:rPr lang="en-US" b="1" dirty="0"/>
              <a:t>Nexus 2: Software </a:t>
            </a:r>
            <a:r>
              <a:rPr lang="en-US" dirty="0"/>
              <a:t>–</a:t>
            </a:r>
            <a:r>
              <a:rPr lang="en-US" b="1" dirty="0"/>
              <a:t> High Performance Computing (HPC) Enhanced Big Data Stack HPC-ABDS</a:t>
            </a:r>
            <a:r>
              <a:rPr lang="en-US" dirty="0"/>
              <a:t>. 21 Layers adding high performance runtime to Apache systems (Hadoop is fast!). Establish principles to get good performance from Java or C programming languages</a:t>
            </a:r>
          </a:p>
          <a:p>
            <a:r>
              <a:rPr lang="en-US" b="1" dirty="0"/>
              <a:t>Nexus 3: Hardware </a:t>
            </a:r>
            <a:r>
              <a:rPr lang="en-US" dirty="0"/>
              <a:t>– Use </a:t>
            </a:r>
            <a:r>
              <a:rPr lang="en-US" b="1" dirty="0" err="1"/>
              <a:t>Serverless</a:t>
            </a:r>
            <a:r>
              <a:rPr lang="en-US" dirty="0"/>
              <a:t> Infrastructure as a Service IaaS and DevOps (</a:t>
            </a:r>
            <a:r>
              <a:rPr lang="en-US" b="1" dirty="0" err="1"/>
              <a:t>HPCCloud</a:t>
            </a:r>
            <a:r>
              <a:rPr lang="en-US" b="1" dirty="0"/>
              <a:t> 2.0</a:t>
            </a:r>
            <a:r>
              <a:rPr lang="en-US" dirty="0"/>
              <a:t>)</a:t>
            </a:r>
            <a:r>
              <a:rPr lang="en-US" b="1" dirty="0"/>
              <a:t> </a:t>
            </a:r>
            <a:r>
              <a:rPr lang="en-US" dirty="0"/>
              <a:t>to automate deployment of event-driven software defined systems on hardware designed for functionality and performance e.g. appropriate disks, interconnect, memory</a:t>
            </a:r>
          </a:p>
          <a:p>
            <a:r>
              <a:rPr lang="en-US" dirty="0"/>
              <a:t>Deliver </a:t>
            </a:r>
            <a:r>
              <a:rPr lang="en-US" b="1" dirty="0"/>
              <a:t>Solutions (wisdom) as a Service </a:t>
            </a:r>
            <a:r>
              <a:rPr lang="en-US" b="1" dirty="0" err="1"/>
              <a:t>HPCCloud</a:t>
            </a:r>
            <a:r>
              <a:rPr lang="en-US" b="1" dirty="0"/>
              <a:t> 3.0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027048" cy="957431"/>
          </a:xfrm>
        </p:spPr>
        <p:txBody>
          <a:bodyPr/>
          <a:lstStyle/>
          <a:p>
            <a:pPr algn="ctr"/>
            <a:r>
              <a:rPr lang="en-US" sz="2800" b="1" dirty="0">
                <a:latin typeface="+mn-lt"/>
              </a:rPr>
              <a:t>Convergence Points (Nexus) for</a:t>
            </a:r>
            <a:br>
              <a:rPr lang="en-US" sz="2800" b="1" dirty="0">
                <a:latin typeface="+mn-lt"/>
              </a:rPr>
            </a:br>
            <a:r>
              <a:rPr lang="en-US" sz="2800" b="1" dirty="0">
                <a:latin typeface="+mn-lt"/>
              </a:rPr>
              <a:t>HPC-Cloud-Edge-Big Data-Simulation</a:t>
            </a:r>
          </a:p>
        </p:txBody>
      </p:sp>
    </p:spTree>
    <p:extLst>
      <p:ext uri="{BB962C8B-B14F-4D97-AF65-F5344CB8AC3E}">
        <p14:creationId xmlns:p14="http://schemas.microsoft.com/office/powerpoint/2010/main" val="4104109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54474" y="13049"/>
            <a:ext cx="9137526" cy="6858000"/>
            <a:chOff x="31026" y="1"/>
            <a:chExt cx="9137526" cy="6858000"/>
          </a:xfrm>
        </p:grpSpPr>
        <p:pic>
          <p:nvPicPr>
            <p:cNvPr id="15" name="Picture 14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133"/>
            <a:stretch/>
          </p:blipFill>
          <p:spPr>
            <a:xfrm>
              <a:off x="31026" y="1"/>
              <a:ext cx="9137526" cy="6858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9679" y="2155520"/>
              <a:ext cx="1027410" cy="489994"/>
            </a:xfrm>
            <a:prstGeom prst="rect">
              <a:avLst/>
            </a:prstGeom>
          </p:spPr>
        </p:pic>
        <p:pic>
          <p:nvPicPr>
            <p:cNvPr id="9" name="Picture 2" descr="https://lh3.googleusercontent.com/-QTh7oYlVSfs/AAAAAAAAAAI/AAAAAAAAAl8/PD6AyVW6Tqs/s0-c-k-no-ns/phot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346053"/>
              <a:ext cx="847726" cy="847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63" t="21984" r="36829" b="19773"/>
            <a:stretch/>
          </p:blipFill>
          <p:spPr>
            <a:xfrm>
              <a:off x="7829640" y="2160096"/>
              <a:ext cx="952500" cy="970836"/>
            </a:xfrm>
            <a:prstGeom prst="rect">
              <a:avLst/>
            </a:prstGeom>
          </p:spPr>
        </p:pic>
        <p:pic>
          <p:nvPicPr>
            <p:cNvPr id="8" name="Picture 4" descr="Stony Brook University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120" y="5814847"/>
              <a:ext cx="1054710" cy="87055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68" t="17564" r="19740" b="18436"/>
            <a:stretch/>
          </p:blipFill>
          <p:spPr>
            <a:xfrm>
              <a:off x="7878754" y="355213"/>
              <a:ext cx="1138054" cy="83856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00" t="18519" r="62088" b="21296"/>
            <a:stretch/>
          </p:blipFill>
          <p:spPr>
            <a:xfrm>
              <a:off x="7147486" y="5694802"/>
              <a:ext cx="1504841" cy="990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047905" y="4980402"/>
              <a:ext cx="2088802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Software: MIDAS</a:t>
              </a:r>
              <a:br>
                <a:rPr lang="en-US" b="1" dirty="0">
                  <a:solidFill>
                    <a:schemeClr val="bg1"/>
                  </a:solidFill>
                </a:rPr>
              </a:br>
              <a:r>
                <a:rPr lang="en-US" b="1" dirty="0">
                  <a:solidFill>
                    <a:schemeClr val="bg1"/>
                  </a:solidFill>
                </a:rPr>
                <a:t>HPC-ABDS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0" y="13049"/>
            <a:ext cx="3030695" cy="611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</a:rPr>
              <a:t>NSF 1443054: CIF21 DIBBs: Middleware and High Performance Analytics Libraries for Scalable Data Science</a:t>
            </a:r>
          </a:p>
          <a:p>
            <a:pPr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</a:rPr>
              <a:t>Ogres Application Analysis</a:t>
            </a:r>
          </a:p>
          <a:p>
            <a:pPr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</a:rPr>
              <a:t>HPC-ABDS Software</a:t>
            </a:r>
            <a:br>
              <a:rPr lang="en-US" sz="2400" dirty="0">
                <a:latin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</a:rPr>
              <a:t>Harp and Twister2 Building Blocks</a:t>
            </a:r>
          </a:p>
          <a:p>
            <a:pPr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</a:rPr>
              <a:t>SPIDAL Data Analytics Library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388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384" y="751180"/>
            <a:ext cx="11654726" cy="532561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Google likes to show a timeline; we can build on (Apache version of) this</a:t>
            </a:r>
          </a:p>
          <a:p>
            <a:r>
              <a:rPr lang="en-US" dirty="0"/>
              <a:t>2002 </a:t>
            </a:r>
            <a:r>
              <a:rPr lang="en-US" b="1" dirty="0"/>
              <a:t>Google File System </a:t>
            </a:r>
            <a:r>
              <a:rPr lang="en-US" dirty="0"/>
              <a:t>GFS ~HDFS</a:t>
            </a:r>
          </a:p>
          <a:p>
            <a:r>
              <a:rPr lang="en-US" dirty="0"/>
              <a:t>2004 </a:t>
            </a:r>
            <a:r>
              <a:rPr lang="en-US" b="1" dirty="0"/>
              <a:t>MapReduce</a:t>
            </a:r>
            <a:r>
              <a:rPr lang="en-US" dirty="0"/>
              <a:t> Apache Hadoop</a:t>
            </a:r>
          </a:p>
          <a:p>
            <a:r>
              <a:rPr lang="en-US" dirty="0"/>
              <a:t>2006 </a:t>
            </a:r>
            <a:r>
              <a:rPr lang="en-US" b="1" dirty="0"/>
              <a:t>Big Table </a:t>
            </a:r>
            <a:r>
              <a:rPr lang="en-US" dirty="0"/>
              <a:t>Apache Hbase</a:t>
            </a:r>
          </a:p>
          <a:p>
            <a:r>
              <a:rPr lang="en-US" dirty="0"/>
              <a:t>2008 </a:t>
            </a:r>
            <a:r>
              <a:rPr lang="en-US" b="1" dirty="0"/>
              <a:t>Dremel </a:t>
            </a:r>
            <a:r>
              <a:rPr lang="en-US" dirty="0"/>
              <a:t>Apache Drill</a:t>
            </a:r>
          </a:p>
          <a:p>
            <a:r>
              <a:rPr lang="en-US" dirty="0"/>
              <a:t>2009 </a:t>
            </a:r>
            <a:r>
              <a:rPr lang="en-US" b="1" dirty="0"/>
              <a:t>Pregel</a:t>
            </a:r>
            <a:r>
              <a:rPr lang="en-US" dirty="0"/>
              <a:t> Apache </a:t>
            </a:r>
            <a:r>
              <a:rPr lang="en-US" dirty="0" err="1"/>
              <a:t>Giraph</a:t>
            </a:r>
            <a:endParaRPr lang="en-US" dirty="0"/>
          </a:p>
          <a:p>
            <a:r>
              <a:rPr lang="en-US" dirty="0"/>
              <a:t>2010 </a:t>
            </a:r>
            <a:r>
              <a:rPr lang="en-US" b="1" dirty="0" err="1"/>
              <a:t>FlumeJava</a:t>
            </a:r>
            <a:r>
              <a:rPr lang="en-US" b="1" dirty="0"/>
              <a:t> </a:t>
            </a:r>
            <a:r>
              <a:rPr lang="en-US" dirty="0"/>
              <a:t>Apache Crunch</a:t>
            </a:r>
          </a:p>
          <a:p>
            <a:r>
              <a:rPr lang="en-US" dirty="0"/>
              <a:t>2010 </a:t>
            </a:r>
            <a:r>
              <a:rPr lang="en-US" b="1" dirty="0"/>
              <a:t>Colossus </a:t>
            </a:r>
            <a:r>
              <a:rPr lang="en-US" dirty="0"/>
              <a:t>better GFS</a:t>
            </a:r>
          </a:p>
          <a:p>
            <a:r>
              <a:rPr lang="en-US" dirty="0"/>
              <a:t>2012 </a:t>
            </a:r>
            <a:r>
              <a:rPr lang="en-US" b="1" dirty="0"/>
              <a:t>Spanner</a:t>
            </a:r>
            <a:r>
              <a:rPr lang="en-US" dirty="0"/>
              <a:t> horizontally scalable NewSQL database ~</a:t>
            </a:r>
            <a:r>
              <a:rPr lang="en-US" dirty="0" err="1"/>
              <a:t>CockroachDB</a:t>
            </a:r>
            <a:endParaRPr lang="en-US" dirty="0"/>
          </a:p>
          <a:p>
            <a:r>
              <a:rPr lang="en-US" dirty="0"/>
              <a:t>2013</a:t>
            </a:r>
            <a:r>
              <a:rPr lang="en-US" b="1" dirty="0"/>
              <a:t> F1</a:t>
            </a:r>
            <a:r>
              <a:rPr lang="en-US" dirty="0"/>
              <a:t> horizontally scalable SQL database</a:t>
            </a:r>
          </a:p>
          <a:p>
            <a:r>
              <a:rPr lang="en-US" dirty="0"/>
              <a:t>2013 </a:t>
            </a:r>
            <a:r>
              <a:rPr lang="en-US" b="1" dirty="0" err="1"/>
              <a:t>MillWheel</a:t>
            </a:r>
            <a:r>
              <a:rPr lang="en-US" dirty="0"/>
              <a:t> ~Apache Storm, Twitter Heron (Google not first!)</a:t>
            </a:r>
          </a:p>
          <a:p>
            <a:r>
              <a:rPr lang="en-US" dirty="0"/>
              <a:t>2015 </a:t>
            </a:r>
            <a:r>
              <a:rPr lang="en-US" b="1" dirty="0"/>
              <a:t>Cloud Dataflow </a:t>
            </a:r>
            <a:r>
              <a:rPr lang="en-US" dirty="0"/>
              <a:t>Apache Beam with Spark  or Flink (dataflow) engine</a:t>
            </a:r>
          </a:p>
          <a:p>
            <a:r>
              <a:rPr lang="en-US" dirty="0"/>
              <a:t>Functionalities not identified: </a:t>
            </a:r>
            <a:r>
              <a:rPr lang="en-US" b="1" dirty="0"/>
              <a:t>Security, Data Transfer, Scheduling, DevOps, </a:t>
            </a:r>
            <a:r>
              <a:rPr lang="en-US" b="1" dirty="0" err="1"/>
              <a:t>serverless</a:t>
            </a:r>
            <a:r>
              <a:rPr lang="en-US" b="1" dirty="0"/>
              <a:t> computing </a:t>
            </a:r>
            <a:r>
              <a:rPr lang="en-US" dirty="0"/>
              <a:t>(assume </a:t>
            </a:r>
            <a:r>
              <a:rPr lang="en-US" b="1" dirty="0" err="1"/>
              <a:t>OpenWhisk</a:t>
            </a:r>
            <a:r>
              <a:rPr lang="en-US" b="1" dirty="0"/>
              <a:t> </a:t>
            </a:r>
            <a:r>
              <a:rPr lang="en-US" dirty="0"/>
              <a:t>will improve to handle robustly lots of large functions)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1224" y="67010"/>
            <a:ext cx="10515600" cy="68417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Components of Big Data Stack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DB6052-72D7-4DBB-A88C-9F5261B88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815" y="1030737"/>
            <a:ext cx="5176345" cy="277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43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102037-BF66-4710-87FB-F646B0BBB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80" y="1897339"/>
            <a:ext cx="2699245" cy="1434662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HPC-ABDS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4000" dirty="0"/>
              <a:t>Integrated wide range of HPC and Big Data technologies</a:t>
            </a:r>
            <a:r>
              <a:rPr lang="en-US" dirty="0"/>
              <a:t>.</a:t>
            </a:r>
            <a:br>
              <a:rPr lang="en-US" sz="4000" dirty="0"/>
            </a:br>
            <a:r>
              <a:rPr lang="en-US" sz="4000" dirty="0"/>
              <a:t>I gave up updating!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115D3B-01E2-4BD4-B2DE-B5A3C59B1F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5"/>
          <a:stretch/>
        </p:blipFill>
        <p:spPr bwMode="auto">
          <a:xfrm>
            <a:off x="2699245" y="0"/>
            <a:ext cx="9492755" cy="69191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1980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B2FC35-689C-482B-881D-27C85BFD1D2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idx="4294967295"/>
          </p:nvPr>
        </p:nvSpPr>
        <p:spPr>
          <a:xfrm>
            <a:off x="2697027" y="154790"/>
            <a:ext cx="9317037" cy="817563"/>
          </a:xfrm>
        </p:spPr>
        <p:txBody>
          <a:bodyPr>
            <a:normAutofit/>
          </a:bodyPr>
          <a:lstStyle/>
          <a:p>
            <a:r>
              <a:rPr lang="en-US" sz="3600" b="1" dirty="0"/>
              <a:t>Gartner Emerging Technology Hype Cycle 2014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4294967295"/>
          </p:nvPr>
        </p:nvSpPr>
        <p:spPr>
          <a:xfrm>
            <a:off x="0" y="2824163"/>
            <a:ext cx="2874963" cy="363537"/>
          </a:xfrm>
        </p:spPr>
        <p:txBody>
          <a:bodyPr/>
          <a:lstStyle/>
          <a:p>
            <a:r>
              <a:rPr lang="en-US"/>
              <a:t>Course Motivation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961481" y="1143000"/>
            <a:ext cx="9144000" cy="5715000"/>
            <a:chOff x="0" y="212224"/>
            <a:chExt cx="9144000" cy="5715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12224"/>
              <a:ext cx="9144000" cy="5715000"/>
            </a:xfrm>
            <a:prstGeom prst="rect">
              <a:avLst/>
            </a:prstGeom>
          </p:spPr>
        </p:pic>
        <p:sp>
          <p:nvSpPr>
            <p:cNvPr id="6" name="Right Arrow 5"/>
            <p:cNvSpPr/>
            <p:nvPr/>
          </p:nvSpPr>
          <p:spPr>
            <a:xfrm rot="19867471">
              <a:off x="3319573" y="2321088"/>
              <a:ext cx="393192" cy="17983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 rot="21433068">
              <a:off x="3822991" y="3442068"/>
              <a:ext cx="393192" cy="17983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 rot="10800000">
              <a:off x="4394065" y="1371081"/>
              <a:ext cx="393192" cy="17983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 rot="20000089">
              <a:off x="3262689" y="1849124"/>
              <a:ext cx="393192" cy="17983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 rot="10800000">
              <a:off x="6375840" y="1550914"/>
              <a:ext cx="393192" cy="17983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 rot="6117055">
              <a:off x="5272037" y="2900318"/>
              <a:ext cx="393192" cy="17983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 rot="2719066">
              <a:off x="2844477" y="400065"/>
              <a:ext cx="393192" cy="17983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 rot="10107744">
              <a:off x="3055085" y="1285039"/>
              <a:ext cx="393192" cy="17983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 rot="10800000">
              <a:off x="3016045" y="1507459"/>
              <a:ext cx="393192" cy="17983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2935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9405938" y="1187450"/>
            <a:ext cx="2786062" cy="156368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+mn-lt"/>
              </a:rPr>
              <a:t>64 Features in 4 views for Unified Classification of</a:t>
            </a:r>
            <a:r>
              <a:rPr lang="en-US" sz="2000" b="1" dirty="0">
                <a:latin typeface="+mn-lt"/>
              </a:rPr>
              <a:t> </a:t>
            </a:r>
            <a:r>
              <a:rPr lang="en-US" sz="2400" b="1" dirty="0">
                <a:latin typeface="+mn-lt"/>
              </a:rPr>
              <a:t>Big Data and Simulation Applications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5B449C-D42B-45D6-BBE1-05C856DDB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1346B8-E0F3-42E1-AC34-53AF479F3E46}"/>
              </a:ext>
            </a:extLst>
          </p:cNvPr>
          <p:cNvSpPr txBox="1"/>
          <p:nvPr/>
        </p:nvSpPr>
        <p:spPr>
          <a:xfrm>
            <a:off x="273269" y="5051798"/>
            <a:ext cx="2795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41/51 Streaming</a:t>
            </a:r>
            <a:br>
              <a:rPr lang="en-US" b="1" dirty="0"/>
            </a:br>
            <a:r>
              <a:rPr lang="en-US" b="1" dirty="0"/>
              <a:t>26/51 Pleasingly Parallel</a:t>
            </a:r>
          </a:p>
          <a:p>
            <a:r>
              <a:rPr lang="en-US" b="1" dirty="0"/>
              <a:t>25/51 </a:t>
            </a:r>
            <a:r>
              <a:rPr lang="en-US" b="1" dirty="0" err="1"/>
              <a:t>Mapreduce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08110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B0995FF-3BE1-4372-BB3F-20798A80915C}"/>
              </a:ext>
            </a:extLst>
          </p:cNvPr>
          <p:cNvGrpSpPr/>
          <p:nvPr/>
        </p:nvGrpSpPr>
        <p:grpSpPr>
          <a:xfrm>
            <a:off x="39321" y="0"/>
            <a:ext cx="12152679" cy="6152828"/>
            <a:chOff x="39321" y="0"/>
            <a:chExt cx="12152679" cy="615282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FD6BC40-060E-487F-91E5-0137648327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24" r="-324" b="19967"/>
            <a:stretch/>
          </p:blipFill>
          <p:spPr>
            <a:xfrm>
              <a:off x="39321" y="0"/>
              <a:ext cx="12152679" cy="5506497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60625BE-E1AA-4765-91B9-80D8168172AD}"/>
                </a:ext>
              </a:extLst>
            </p:cNvPr>
            <p:cNvCxnSpPr>
              <a:cxnSpLocks/>
            </p:cNvCxnSpPr>
            <p:nvPr/>
          </p:nvCxnSpPr>
          <p:spPr>
            <a:xfrm>
              <a:off x="3928905" y="5506497"/>
              <a:ext cx="605329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7008026-C06C-4228-B4E9-CF97A39779CF}"/>
                </a:ext>
              </a:extLst>
            </p:cNvPr>
            <p:cNvSpPr txBox="1"/>
            <p:nvPr/>
          </p:nvSpPr>
          <p:spPr>
            <a:xfrm>
              <a:off x="3928905" y="5506497"/>
              <a:ext cx="6163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These 3 are focus of Twister2 but we need to preserve capability on first 2 paradigms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A3C158-70C4-42D3-81EF-57F623CA55A4}"/>
                </a:ext>
              </a:extLst>
            </p:cNvPr>
            <p:cNvSpPr txBox="1"/>
            <p:nvPr/>
          </p:nvSpPr>
          <p:spPr>
            <a:xfrm>
              <a:off x="39321" y="5598831"/>
              <a:ext cx="25230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Classic Cloud Workload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1481790-2E16-48F6-9A29-A117DBD523DD}"/>
                </a:ext>
              </a:extLst>
            </p:cNvPr>
            <p:cNvCxnSpPr>
              <a:cxnSpLocks/>
            </p:cNvCxnSpPr>
            <p:nvPr/>
          </p:nvCxnSpPr>
          <p:spPr>
            <a:xfrm>
              <a:off x="62365" y="5506497"/>
              <a:ext cx="395697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D65A9DB-AB4B-4B92-96FD-190EE0BF661C}"/>
                </a:ext>
              </a:extLst>
            </p:cNvPr>
            <p:cNvSpPr txBox="1"/>
            <p:nvPr/>
          </p:nvSpPr>
          <p:spPr>
            <a:xfrm>
              <a:off x="4432125" y="4998666"/>
              <a:ext cx="295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Global Machine    Learning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0714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BE3EF-B262-4D75-A72C-5C13A488B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06" y="18255"/>
            <a:ext cx="5850294" cy="1126333"/>
          </a:xfrm>
        </p:spPr>
        <p:txBody>
          <a:bodyPr/>
          <a:lstStyle/>
          <a:p>
            <a:pPr algn="ctr"/>
            <a:r>
              <a:rPr lang="en-US" b="1" dirty="0"/>
              <a:t>Mahout and SPIDAL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D61B9-CC3C-4FF5-9158-30DECB8A6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06" y="911225"/>
            <a:ext cx="5943600" cy="5200326"/>
          </a:xfrm>
        </p:spPr>
        <p:txBody>
          <a:bodyPr>
            <a:normAutofit/>
          </a:bodyPr>
          <a:lstStyle/>
          <a:p>
            <a:r>
              <a:rPr lang="en-US" dirty="0"/>
              <a:t>Mahout was Hadoop machine learning library but largely abandoned as Spark outperformed Hadoop</a:t>
            </a:r>
          </a:p>
          <a:p>
            <a:r>
              <a:rPr lang="en-US" dirty="0"/>
              <a:t>SPIDAL outperforms Spark </a:t>
            </a:r>
            <a:r>
              <a:rPr lang="en-US" dirty="0" err="1"/>
              <a:t>Mllib</a:t>
            </a:r>
            <a:r>
              <a:rPr lang="en-US" dirty="0"/>
              <a:t> and Flink due to better communication and in-place dataflow.</a:t>
            </a:r>
          </a:p>
          <a:p>
            <a:r>
              <a:rPr lang="en-US" dirty="0"/>
              <a:t>SPIDAL also has community algorithms</a:t>
            </a:r>
          </a:p>
          <a:p>
            <a:pPr lvl="1"/>
            <a:r>
              <a:rPr lang="en-US" dirty="0"/>
              <a:t>Biomolecular Simulation</a:t>
            </a:r>
          </a:p>
          <a:p>
            <a:pPr lvl="1"/>
            <a:r>
              <a:rPr lang="en-US" dirty="0"/>
              <a:t>Graphs for Network Science</a:t>
            </a:r>
          </a:p>
          <a:p>
            <a:pPr lvl="1"/>
            <a:r>
              <a:rPr lang="en-US" dirty="0"/>
              <a:t>Image processing for pathology and polar science</a:t>
            </a:r>
          </a:p>
        </p:txBody>
      </p:sp>
      <p:sp>
        <p:nvSpPr>
          <p:cNvPr id="5" name="AutoShape 2" descr="Inline image 1">
            <a:extLst>
              <a:ext uri="{FF2B5EF4-FFF2-40B4-BE49-F238E27FC236}">
                <a16:creationId xmlns:a16="http://schemas.microsoft.com/office/drawing/2014/main" id="{4C1A3C20-4C3C-402B-B0C6-AB4A39E96D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33D3AF-1EBE-46C7-91B3-FFD965982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335" y="0"/>
            <a:ext cx="6304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40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D219DE-0C8A-4DF1-8209-229204DC1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883348" cy="6577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Core SPIDAL Parallel HPC Library with Collective Used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5D9DF8-77BA-4739-A479-085BE7192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36" y="694819"/>
            <a:ext cx="5929745" cy="5013254"/>
          </a:xfrm>
          <a:ln w="38100">
            <a:solidFill>
              <a:schemeClr val="tx1"/>
            </a:solidFill>
          </a:ln>
        </p:spPr>
        <p:txBody>
          <a:bodyPr tIns="91440" bIns="91440">
            <a:normAutofit fontScale="77500" lnSpcReduction="20000"/>
          </a:bodyPr>
          <a:lstStyle/>
          <a:p>
            <a:r>
              <a:rPr lang="en-US" dirty="0"/>
              <a:t>DA-MDS Rotate, </a:t>
            </a:r>
            <a:r>
              <a:rPr lang="en-US" dirty="0" err="1"/>
              <a:t>AllReduce</a:t>
            </a:r>
            <a:r>
              <a:rPr lang="en-US" dirty="0"/>
              <a:t>, Broadcast</a:t>
            </a:r>
          </a:p>
          <a:p>
            <a:r>
              <a:rPr lang="en-US" dirty="0"/>
              <a:t>Directed Force Dimension Reduction </a:t>
            </a:r>
            <a:r>
              <a:rPr lang="en-US" dirty="0" err="1"/>
              <a:t>AllGather</a:t>
            </a:r>
            <a:r>
              <a:rPr lang="en-US" dirty="0"/>
              <a:t>, </a:t>
            </a:r>
            <a:r>
              <a:rPr lang="en-US" dirty="0" err="1"/>
              <a:t>Allreduce</a:t>
            </a:r>
            <a:endParaRPr lang="en-US" dirty="0"/>
          </a:p>
          <a:p>
            <a:r>
              <a:rPr lang="en-US" dirty="0"/>
              <a:t>Irregular DAVS Clustering Partial Rotate, </a:t>
            </a:r>
            <a:r>
              <a:rPr lang="en-US" dirty="0" err="1"/>
              <a:t>AllReduce</a:t>
            </a:r>
            <a:r>
              <a:rPr lang="en-US" dirty="0"/>
              <a:t>, Broadcast</a:t>
            </a:r>
          </a:p>
          <a:p>
            <a:r>
              <a:rPr lang="en-US" dirty="0"/>
              <a:t>DA </a:t>
            </a:r>
            <a:r>
              <a:rPr lang="en-US" dirty="0" err="1"/>
              <a:t>Semimetric</a:t>
            </a:r>
            <a:r>
              <a:rPr lang="en-US" dirty="0"/>
              <a:t> Clustering Rotate, </a:t>
            </a:r>
            <a:r>
              <a:rPr lang="en-US" dirty="0" err="1"/>
              <a:t>AllReduce</a:t>
            </a:r>
            <a:r>
              <a:rPr lang="en-US" dirty="0"/>
              <a:t>, Broadcast</a:t>
            </a:r>
          </a:p>
          <a:p>
            <a:r>
              <a:rPr lang="en-US" dirty="0"/>
              <a:t>K-means </a:t>
            </a:r>
            <a:r>
              <a:rPr lang="en-US" dirty="0" err="1"/>
              <a:t>AllReduce</a:t>
            </a:r>
            <a:r>
              <a:rPr lang="en-US" dirty="0"/>
              <a:t>, Broadcast, </a:t>
            </a:r>
            <a:r>
              <a:rPr lang="en-US" dirty="0" err="1"/>
              <a:t>AllGather</a:t>
            </a:r>
            <a:r>
              <a:rPr lang="en-US" dirty="0"/>
              <a:t> DAAL</a:t>
            </a:r>
          </a:p>
          <a:p>
            <a:r>
              <a:rPr lang="en-US" dirty="0"/>
              <a:t>SVM </a:t>
            </a:r>
            <a:r>
              <a:rPr lang="en-US" dirty="0" err="1"/>
              <a:t>AllReduce</a:t>
            </a:r>
            <a:r>
              <a:rPr lang="en-US" dirty="0"/>
              <a:t>, </a:t>
            </a:r>
            <a:r>
              <a:rPr lang="en-US" dirty="0" err="1"/>
              <a:t>AllGather</a:t>
            </a:r>
            <a:endParaRPr lang="en-US" dirty="0"/>
          </a:p>
          <a:p>
            <a:r>
              <a:rPr lang="en-US" dirty="0" err="1"/>
              <a:t>SubGraph</a:t>
            </a:r>
            <a:r>
              <a:rPr lang="en-US" dirty="0"/>
              <a:t> Mining </a:t>
            </a:r>
            <a:r>
              <a:rPr lang="en-US" dirty="0" err="1"/>
              <a:t>AllGather</a:t>
            </a:r>
            <a:r>
              <a:rPr lang="en-US" dirty="0"/>
              <a:t>, </a:t>
            </a:r>
            <a:r>
              <a:rPr lang="en-US" dirty="0" err="1"/>
              <a:t>AllReduce</a:t>
            </a:r>
            <a:endParaRPr lang="en-US" dirty="0"/>
          </a:p>
          <a:p>
            <a:r>
              <a:rPr lang="en-US" dirty="0"/>
              <a:t>Latent Dirichlet Allocation Rotate, </a:t>
            </a:r>
            <a:r>
              <a:rPr lang="en-US" dirty="0" err="1"/>
              <a:t>AllReduce</a:t>
            </a:r>
            <a:endParaRPr lang="en-US" dirty="0"/>
          </a:p>
          <a:p>
            <a:r>
              <a:rPr lang="en-US" dirty="0"/>
              <a:t>Matrix Factorization (SGD) Rotate DAAL</a:t>
            </a:r>
          </a:p>
          <a:p>
            <a:r>
              <a:rPr lang="en-US" dirty="0"/>
              <a:t>Recommender System (ALS) Rotate DAAL</a:t>
            </a:r>
          </a:p>
          <a:p>
            <a:r>
              <a:rPr lang="en-US" dirty="0"/>
              <a:t>Singular Value Decomposition (SVD) </a:t>
            </a:r>
            <a:r>
              <a:rPr lang="en-US" dirty="0" err="1"/>
              <a:t>AllGather</a:t>
            </a:r>
            <a:r>
              <a:rPr lang="en-US" dirty="0"/>
              <a:t> DAAL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319C61D-4526-4ED9-BC00-4F7DC9780F01}"/>
              </a:ext>
            </a:extLst>
          </p:cNvPr>
          <p:cNvSpPr txBox="1">
            <a:spLocks/>
          </p:cNvSpPr>
          <p:nvPr/>
        </p:nvSpPr>
        <p:spPr>
          <a:xfrm>
            <a:off x="6040581" y="618948"/>
            <a:ext cx="6012873" cy="508912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91440" rIns="91440" bIns="9144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QR Decomposition (QR) Reduce, Broadcast DAAL</a:t>
            </a:r>
          </a:p>
          <a:p>
            <a:r>
              <a:rPr lang="en-US" sz="2200" dirty="0"/>
              <a:t>Neural Network </a:t>
            </a:r>
            <a:r>
              <a:rPr lang="en-US" sz="2200" dirty="0" err="1"/>
              <a:t>AllReduce</a:t>
            </a:r>
            <a:r>
              <a:rPr lang="en-US" sz="2200" dirty="0"/>
              <a:t> DAAL</a:t>
            </a:r>
          </a:p>
          <a:p>
            <a:r>
              <a:rPr lang="en-US" sz="2200" dirty="0"/>
              <a:t>Covariance </a:t>
            </a:r>
            <a:r>
              <a:rPr lang="en-US" sz="2200" dirty="0" err="1"/>
              <a:t>AllReduce</a:t>
            </a:r>
            <a:r>
              <a:rPr lang="en-US" sz="2200" dirty="0"/>
              <a:t> DAAL</a:t>
            </a:r>
          </a:p>
          <a:p>
            <a:r>
              <a:rPr lang="en-US" sz="2200" dirty="0"/>
              <a:t>Low Order Moments Reduce DAAL</a:t>
            </a:r>
          </a:p>
          <a:p>
            <a:r>
              <a:rPr lang="en-US" sz="2200" dirty="0"/>
              <a:t>Naive Bayes Reduce DAAL</a:t>
            </a:r>
          </a:p>
          <a:p>
            <a:r>
              <a:rPr lang="en-US" sz="2200" dirty="0"/>
              <a:t>Linear Regression Reduce DAAL</a:t>
            </a:r>
          </a:p>
          <a:p>
            <a:r>
              <a:rPr lang="en-US" sz="2200" dirty="0"/>
              <a:t>Ridge Regression Reduce DAAL</a:t>
            </a:r>
          </a:p>
          <a:p>
            <a:r>
              <a:rPr lang="en-US" sz="2200" dirty="0"/>
              <a:t>Multi-class Logistic Regression Regroup, Rotate, </a:t>
            </a:r>
            <a:r>
              <a:rPr lang="en-US" sz="2200" dirty="0" err="1"/>
              <a:t>AllGather</a:t>
            </a:r>
            <a:endParaRPr lang="en-US" sz="2200" dirty="0"/>
          </a:p>
          <a:p>
            <a:r>
              <a:rPr lang="en-US" sz="2200" dirty="0"/>
              <a:t>Random Forest </a:t>
            </a:r>
            <a:r>
              <a:rPr lang="en-US" sz="2200" dirty="0" err="1"/>
              <a:t>AllReduce</a:t>
            </a:r>
            <a:endParaRPr lang="en-US" sz="2200" dirty="0"/>
          </a:p>
          <a:p>
            <a:r>
              <a:rPr lang="en-US" sz="2200" dirty="0"/>
              <a:t>Principal Component Analysis (PCA) </a:t>
            </a:r>
            <a:r>
              <a:rPr lang="en-US" sz="2200" dirty="0" err="1"/>
              <a:t>AllReduce</a:t>
            </a:r>
            <a:r>
              <a:rPr lang="en-US" sz="2200" dirty="0"/>
              <a:t> DAAL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7DA116-4A13-40F1-91B6-25B08450DAD7}"/>
              </a:ext>
            </a:extLst>
          </p:cNvPr>
          <p:cNvSpPr txBox="1"/>
          <p:nvPr/>
        </p:nvSpPr>
        <p:spPr>
          <a:xfrm>
            <a:off x="47586" y="5766645"/>
            <a:ext cx="9443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DAAL implies integrated with Intel DAAL Optimized Data Analytics Library (Runs on KNL!) </a:t>
            </a:r>
          </a:p>
        </p:txBody>
      </p:sp>
    </p:spTree>
    <p:extLst>
      <p:ext uri="{BB962C8B-B14F-4D97-AF65-F5344CB8AC3E}">
        <p14:creationId xmlns:p14="http://schemas.microsoft.com/office/powerpoint/2010/main" val="2230584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ACD081-4AC4-4C8D-9D9C-E5BBD087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43" y="3064546"/>
            <a:ext cx="10515600" cy="2852737"/>
          </a:xfrm>
        </p:spPr>
        <p:txBody>
          <a:bodyPr/>
          <a:lstStyle/>
          <a:p>
            <a:pPr algn="ctr"/>
            <a:r>
              <a:rPr lang="en-US" b="1" dirty="0"/>
              <a:t>Implementing Twister2</a:t>
            </a:r>
            <a:br>
              <a:rPr lang="en-US" b="1" dirty="0"/>
            </a:br>
            <a:r>
              <a:rPr lang="en-US" b="1" dirty="0"/>
              <a:t>at a high level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9FC71D2-86FA-4882-98CC-B15ED30A02A6}"/>
              </a:ext>
            </a:extLst>
          </p:cNvPr>
          <p:cNvGrpSpPr/>
          <p:nvPr/>
        </p:nvGrpSpPr>
        <p:grpSpPr>
          <a:xfrm>
            <a:off x="1157885" y="512225"/>
            <a:ext cx="9055233" cy="3749728"/>
            <a:chOff x="1157885" y="512225"/>
            <a:chExt cx="9055233" cy="374972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4BA8669-A2EA-4691-825A-85A08E853E29}"/>
                </a:ext>
              </a:extLst>
            </p:cNvPr>
            <p:cNvGrpSpPr/>
            <p:nvPr/>
          </p:nvGrpSpPr>
          <p:grpSpPr>
            <a:xfrm>
              <a:off x="1157885" y="512225"/>
              <a:ext cx="9055233" cy="3749728"/>
              <a:chOff x="1288514" y="426144"/>
              <a:chExt cx="9055233" cy="3749728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9A9EF228-3C31-45C0-B050-64967551A367}"/>
                  </a:ext>
                </a:extLst>
              </p:cNvPr>
              <p:cNvGrpSpPr/>
              <p:nvPr/>
            </p:nvGrpSpPr>
            <p:grpSpPr>
              <a:xfrm>
                <a:off x="1288514" y="426144"/>
                <a:ext cx="9055233" cy="3749728"/>
                <a:chOff x="1855528" y="390791"/>
                <a:chExt cx="9055233" cy="3749728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6838FF88-EDE0-4FC8-8953-D448DFFAB774}"/>
                    </a:ext>
                  </a:extLst>
                </p:cNvPr>
                <p:cNvGrpSpPr/>
                <p:nvPr/>
              </p:nvGrpSpPr>
              <p:grpSpPr>
                <a:xfrm>
                  <a:off x="1855528" y="390791"/>
                  <a:ext cx="8126672" cy="3425430"/>
                  <a:chOff x="0" y="605395"/>
                  <a:chExt cx="8126672" cy="3425430"/>
                </a:xfrm>
              </p:grpSpPr>
              <p:pic>
                <p:nvPicPr>
                  <p:cNvPr id="6" name="Picture 5">
                    <a:extLst>
                      <a:ext uri="{FF2B5EF4-FFF2-40B4-BE49-F238E27FC236}">
                        <a16:creationId xmlns:a16="http://schemas.microsoft.com/office/drawing/2014/main" id="{81BF276B-E4F9-4373-886C-DAC1D55CEEE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12482"/>
                  <a:stretch/>
                </p:blipFill>
                <p:spPr>
                  <a:xfrm>
                    <a:off x="0" y="605395"/>
                    <a:ext cx="8126672" cy="3425430"/>
                  </a:xfrm>
                  <a:prstGeom prst="rect">
                    <a:avLst/>
                  </a:prstGeom>
                </p:spPr>
              </p:pic>
              <p:sp>
                <p:nvSpPr>
                  <p:cNvPr id="5" name="AutoShape 2" descr="Image result for clouds">
                    <a:extLst>
                      <a:ext uri="{FF2B5EF4-FFF2-40B4-BE49-F238E27FC236}">
                        <a16:creationId xmlns:a16="http://schemas.microsoft.com/office/drawing/2014/main" id="{A37E76CC-88EE-4121-906A-E2F577B3CC5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43600" y="3276600"/>
                    <a:ext cx="304800" cy="3048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8" name="Group 7">
                    <a:extLst>
                      <a:ext uri="{FF2B5EF4-FFF2-40B4-BE49-F238E27FC236}">
                        <a16:creationId xmlns:a16="http://schemas.microsoft.com/office/drawing/2014/main" id="{CE5F0219-0F6F-4553-8CD0-E2CA59E052C7}"/>
                      </a:ext>
                    </a:extLst>
                  </p:cNvPr>
                  <p:cNvGrpSpPr/>
                  <p:nvPr/>
                </p:nvGrpSpPr>
                <p:grpSpPr>
                  <a:xfrm>
                    <a:off x="1219937" y="1502386"/>
                    <a:ext cx="5450633" cy="1343787"/>
                    <a:chOff x="6090517" y="1408744"/>
                    <a:chExt cx="5450633" cy="1343787"/>
                  </a:xfrm>
                </p:grpSpPr>
                <p:sp>
                  <p:nvSpPr>
                    <p:cNvPr id="3" name="Oval 2">
                      <a:extLst>
                        <a:ext uri="{FF2B5EF4-FFF2-40B4-BE49-F238E27FC236}">
                          <a16:creationId xmlns:a16="http://schemas.microsoft.com/office/drawing/2014/main" id="{EDB5F2B5-8362-4398-9EF0-C34E719E87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73004" y="1511559"/>
                      <a:ext cx="1240972" cy="124097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pic>
                  <p:nvPicPr>
                    <p:cNvPr id="7" name="Picture 6">
                      <a:extLst>
                        <a:ext uri="{FF2B5EF4-FFF2-40B4-BE49-F238E27FC236}">
                          <a16:creationId xmlns:a16="http://schemas.microsoft.com/office/drawing/2014/main" id="{0CF54FC4-1080-4196-AAE8-52F69312C09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10516630" y="1688602"/>
                      <a:ext cx="793912" cy="44459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Picture 4" descr="Related image">
                      <a:extLst>
                        <a:ext uri="{FF2B5EF4-FFF2-40B4-BE49-F238E27FC236}">
                          <a16:creationId xmlns:a16="http://schemas.microsoft.com/office/drawing/2014/main" id="{440D13DF-FDDE-4380-A7DE-B0B68F908234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flipV="1">
                      <a:off x="10463464" y="2150900"/>
                      <a:ext cx="914400" cy="41148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21" name="Oval 20">
                      <a:extLst>
                        <a:ext uri="{FF2B5EF4-FFF2-40B4-BE49-F238E27FC236}">
                          <a16:creationId xmlns:a16="http://schemas.microsoft.com/office/drawing/2014/main" id="{0D405D0A-A6C4-428F-96B6-A0E061F0CE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00178" y="1511559"/>
                      <a:ext cx="1240972" cy="1240972"/>
                    </a:xfrm>
                    <a:prstGeom prst="ellipse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Cloud</a:t>
                      </a:r>
                      <a:br>
                        <a:rPr lang="en-US" sz="14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    </a:t>
                      </a:r>
                      <a:br>
                        <a:rPr lang="en-US" sz="20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HPC</a:t>
                      </a:r>
                    </a:p>
                  </p:txBody>
                </p:sp>
                <p:sp>
                  <p:nvSpPr>
                    <p:cNvPr id="22" name="Oval 21">
                      <a:extLst>
                        <a:ext uri="{FF2B5EF4-FFF2-40B4-BE49-F238E27FC236}">
                          <a16:creationId xmlns:a16="http://schemas.microsoft.com/office/drawing/2014/main" id="{4FC3DA5F-4497-4DE3-907A-57F6EFB617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90517" y="1408744"/>
                      <a:ext cx="1240972" cy="1240972"/>
                    </a:xfrm>
                    <a:prstGeom prst="ellipse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Cloud</a:t>
                      </a:r>
                      <a:br>
                        <a:rPr lang="en-US" sz="14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    </a:t>
                      </a:r>
                      <a:br>
                        <a:rPr lang="en-US" sz="20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HPC</a:t>
                      </a:r>
                    </a:p>
                  </p:txBody>
                </p:sp>
              </p:grpSp>
              <p:grpSp>
                <p:nvGrpSpPr>
                  <p:cNvPr id="11" name="Group 10">
                    <a:extLst>
                      <a:ext uri="{FF2B5EF4-FFF2-40B4-BE49-F238E27FC236}">
                        <a16:creationId xmlns:a16="http://schemas.microsoft.com/office/drawing/2014/main" id="{A3D0E4E3-619A-4670-B334-2CDA41B3041A}"/>
                      </a:ext>
                    </a:extLst>
                  </p:cNvPr>
                  <p:cNvGrpSpPr/>
                  <p:nvPr/>
                </p:nvGrpSpPr>
                <p:grpSpPr>
                  <a:xfrm>
                    <a:off x="1029477" y="1605201"/>
                    <a:ext cx="1240972" cy="1240972"/>
                    <a:chOff x="10273004" y="1511559"/>
                    <a:chExt cx="1240972" cy="1240972"/>
                  </a:xfrm>
                </p:grpSpPr>
                <p:sp>
                  <p:nvSpPr>
                    <p:cNvPr id="12" name="Oval 11">
                      <a:extLst>
                        <a:ext uri="{FF2B5EF4-FFF2-40B4-BE49-F238E27FC236}">
                          <a16:creationId xmlns:a16="http://schemas.microsoft.com/office/drawing/2014/main" id="{A6B579C8-8DE7-425F-B766-99C859EA71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73004" y="1511559"/>
                      <a:ext cx="1240972" cy="124097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pic>
                  <p:nvPicPr>
                    <p:cNvPr id="13" name="Picture 12">
                      <a:extLst>
                        <a:ext uri="{FF2B5EF4-FFF2-40B4-BE49-F238E27FC236}">
                          <a16:creationId xmlns:a16="http://schemas.microsoft.com/office/drawing/2014/main" id="{28410BC9-6F66-4F0C-A1F1-A9484733A10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10516630" y="1688602"/>
                      <a:ext cx="793912" cy="44459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4" name="Picture 4" descr="Related image">
                      <a:extLst>
                        <a:ext uri="{FF2B5EF4-FFF2-40B4-BE49-F238E27FC236}">
                          <a16:creationId xmlns:a16="http://schemas.microsoft.com/office/drawing/2014/main" id="{F3E7A30B-328A-4687-944E-59BD3758C483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flipV="1">
                      <a:off x="10463464" y="2150900"/>
                      <a:ext cx="914400" cy="41148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</p:grp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ED61D05-CDB7-4626-97BD-BA9D75F21E48}"/>
                    </a:ext>
                  </a:extLst>
                </p:cNvPr>
                <p:cNvSpPr txBox="1"/>
                <p:nvPr/>
              </p:nvSpPr>
              <p:spPr>
                <a:xfrm>
                  <a:off x="1950098" y="3771187"/>
                  <a:ext cx="355219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Centralized HPC Cloud + IoT Devices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438E9CA-8680-4A18-B0DE-F9A75D0A3A1E}"/>
                    </a:ext>
                  </a:extLst>
                </p:cNvPr>
                <p:cNvSpPr txBox="1"/>
                <p:nvPr/>
              </p:nvSpPr>
              <p:spPr>
                <a:xfrm>
                  <a:off x="6129516" y="3771187"/>
                  <a:ext cx="47812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Centralized HPC Cloud + Edge = Fog + IoT Devices</a:t>
                  </a:r>
                </a:p>
              </p:txBody>
            </p:sp>
          </p:grp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E9ACB23D-0765-495D-87C9-4BEE5154C869}"/>
                  </a:ext>
                </a:extLst>
              </p:cNvPr>
              <p:cNvSpPr/>
              <p:nvPr/>
            </p:nvSpPr>
            <p:spPr>
              <a:xfrm>
                <a:off x="2338087" y="1444643"/>
                <a:ext cx="1240972" cy="1240972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Cloud</a:t>
                </a:r>
                <a:br>
                  <a:rPr lang="en-US" sz="1400" b="1" dirty="0">
                    <a:solidFill>
                      <a:srgbClr val="FF0000"/>
                    </a:solidFill>
                  </a:rPr>
                </a:br>
                <a:r>
                  <a:rPr lang="en-US" sz="1200" b="1" dirty="0">
                    <a:solidFill>
                      <a:srgbClr val="FF0000"/>
                    </a:solidFill>
                  </a:rPr>
                  <a:t>    </a:t>
                </a:r>
                <a:br>
                  <a:rPr lang="en-US" sz="2000" b="1" dirty="0">
                    <a:solidFill>
                      <a:srgbClr val="FF0000"/>
                    </a:solidFill>
                  </a:rPr>
                </a:br>
                <a:r>
                  <a:rPr lang="en-US" sz="2000" b="1" dirty="0">
                    <a:solidFill>
                      <a:schemeClr val="bg1"/>
                    </a:solidFill>
                  </a:rPr>
                  <a:t>HPC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D2C62A7-3AC2-4815-9ED9-52B8BC45AE26}"/>
                </a:ext>
              </a:extLst>
            </p:cNvPr>
            <p:cNvSpPr txBox="1"/>
            <p:nvPr/>
          </p:nvSpPr>
          <p:spPr>
            <a:xfrm>
              <a:off x="7965768" y="1521834"/>
              <a:ext cx="518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1463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74" y="1"/>
            <a:ext cx="10511687" cy="979714"/>
          </a:xfrm>
        </p:spPr>
        <p:txBody>
          <a:bodyPr>
            <a:normAutofit/>
          </a:bodyPr>
          <a:lstStyle/>
          <a:p>
            <a:pPr algn="ctr"/>
            <a:r>
              <a:rPr lang="en-US" sz="4200" b="1" dirty="0"/>
              <a:t>Twister2: “</a:t>
            </a:r>
            <a:r>
              <a:rPr lang="en-US" sz="3600" b="1" dirty="0"/>
              <a:t>Next Generation Grid-Edge–HPC Cloud”</a:t>
            </a:r>
            <a:endParaRPr lang="en-US" sz="4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50178"/>
            <a:ext cx="12087726" cy="520648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Original 2010 </a:t>
            </a:r>
            <a:r>
              <a:rPr lang="en-US" b="1" dirty="0"/>
              <a:t>Twister</a:t>
            </a:r>
            <a:r>
              <a:rPr lang="en-US" dirty="0"/>
              <a:t> paper has 890 citations; it was a particular </a:t>
            </a:r>
            <a:br>
              <a:rPr lang="en-US" dirty="0"/>
            </a:br>
            <a:r>
              <a:rPr lang="en-US" dirty="0"/>
              <a:t>approach to </a:t>
            </a:r>
            <a:r>
              <a:rPr lang="en-US" dirty="0" err="1"/>
              <a:t>MapCollective</a:t>
            </a:r>
            <a:r>
              <a:rPr lang="en-US" dirty="0"/>
              <a:t> iterative processing for machine learning</a:t>
            </a:r>
          </a:p>
          <a:p>
            <a:r>
              <a:rPr lang="en-US" b="1" dirty="0"/>
              <a:t>Re-engineer </a:t>
            </a:r>
            <a:r>
              <a:rPr lang="en-US" dirty="0"/>
              <a:t>current Apache Big Data and HPC software systems as </a:t>
            </a:r>
            <a:r>
              <a:rPr lang="en-US" b="1" dirty="0"/>
              <a:t>a toolkit</a:t>
            </a:r>
          </a:p>
          <a:p>
            <a:r>
              <a:rPr lang="en-US" dirty="0"/>
              <a:t>Support a </a:t>
            </a:r>
            <a:r>
              <a:rPr lang="en-US" b="1" dirty="0" err="1"/>
              <a:t>serverless</a:t>
            </a:r>
            <a:r>
              <a:rPr lang="en-US" b="1" dirty="0"/>
              <a:t> (cloud-native) dataflow event-driven </a:t>
            </a:r>
            <a:r>
              <a:rPr lang="en-US" b="1" dirty="0" err="1"/>
              <a:t>FaaS</a:t>
            </a:r>
            <a:r>
              <a:rPr lang="en-US" b="1" dirty="0"/>
              <a:t> (microservice) </a:t>
            </a:r>
            <a:r>
              <a:rPr lang="en-US" dirty="0"/>
              <a:t>framework running across application and geographic domains. </a:t>
            </a:r>
          </a:p>
          <a:p>
            <a:pPr lvl="1"/>
            <a:r>
              <a:rPr lang="en-US" dirty="0"/>
              <a:t>Support all types of Data analysis from GML to Edge computing</a:t>
            </a:r>
          </a:p>
          <a:p>
            <a:r>
              <a:rPr lang="en-US" dirty="0"/>
              <a:t>Build on Cloud best practice but use HPC wherever possible to get high performance</a:t>
            </a:r>
          </a:p>
          <a:p>
            <a:r>
              <a:rPr lang="en-US" dirty="0"/>
              <a:t>Smoothly support current paradigms Hadoop, Spark, Flink, Heron, MPI, DARMA …</a:t>
            </a:r>
          </a:p>
          <a:p>
            <a:r>
              <a:rPr lang="en-US" dirty="0"/>
              <a:t>Use</a:t>
            </a:r>
            <a:r>
              <a:rPr lang="en-US" b="1" dirty="0"/>
              <a:t> interoperable </a:t>
            </a:r>
            <a:r>
              <a:rPr lang="en-US" dirty="0"/>
              <a:t>common abstractions but multiple</a:t>
            </a:r>
            <a:r>
              <a:rPr lang="en-US" b="1" dirty="0"/>
              <a:t> polymorphic </a:t>
            </a:r>
            <a:r>
              <a:rPr lang="en-US" dirty="0"/>
              <a:t>implementations.</a:t>
            </a:r>
          </a:p>
          <a:p>
            <a:pPr lvl="1"/>
            <a:r>
              <a:rPr lang="en-US" dirty="0"/>
              <a:t>i.e. do not require a single runtime</a:t>
            </a:r>
          </a:p>
          <a:p>
            <a:r>
              <a:rPr lang="en-US" dirty="0"/>
              <a:t>Focus on Runtime but this implicitly suggests programming and execution model</a:t>
            </a:r>
          </a:p>
          <a:p>
            <a:r>
              <a:rPr lang="en-US" dirty="0"/>
              <a:t>This defines </a:t>
            </a:r>
            <a:r>
              <a:rPr lang="en-US" b="1" dirty="0"/>
              <a:t>a next generation Grid </a:t>
            </a:r>
            <a:r>
              <a:rPr lang="en-US" dirty="0"/>
              <a:t>based on data and edge devices – not computing as in old Grid</a:t>
            </a:r>
          </a:p>
          <a:p>
            <a:endParaRPr lang="en-US" dirty="0"/>
          </a:p>
          <a:p>
            <a:pPr lvl="1"/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4632E9-12D0-4C00-8B3A-8F23339A4EE2}"/>
              </a:ext>
            </a:extLst>
          </p:cNvPr>
          <p:cNvSpPr/>
          <p:nvPr/>
        </p:nvSpPr>
        <p:spPr>
          <a:xfrm>
            <a:off x="2443125" y="5725826"/>
            <a:ext cx="8785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See long paper http://dsc.soic.indiana.edu/publications/Twister2.pdf</a:t>
            </a:r>
          </a:p>
        </p:txBody>
      </p:sp>
    </p:spTree>
    <p:extLst>
      <p:ext uri="{BB962C8B-B14F-4D97-AF65-F5344CB8AC3E}">
        <p14:creationId xmlns:p14="http://schemas.microsoft.com/office/powerpoint/2010/main" val="340922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616FB8-592C-4E5E-9050-B60982ABB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64856"/>
            <a:ext cx="12011186" cy="56471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Unit of Processing is an Event driven Function (a microservice) replacing libraries</a:t>
            </a:r>
          </a:p>
          <a:p>
            <a:pPr lvl="1"/>
            <a:r>
              <a:rPr lang="en-US" sz="2800" dirty="0"/>
              <a:t>Can have state that may need to be preserved in place (Iterative MapReduce)</a:t>
            </a:r>
          </a:p>
          <a:p>
            <a:pPr lvl="1"/>
            <a:r>
              <a:rPr lang="en-US" sz="2800" dirty="0"/>
              <a:t>Functions can be single or 1 of 100,000 maps in large parallel code</a:t>
            </a:r>
          </a:p>
          <a:p>
            <a:r>
              <a:rPr lang="en-US" dirty="0"/>
              <a:t>Processing units run in HPC clouds, fogs or devices but these all have similar architecture (see AWS </a:t>
            </a:r>
            <a:r>
              <a:rPr lang="en-US" dirty="0" err="1"/>
              <a:t>Greengrass</a:t>
            </a:r>
            <a:r>
              <a:rPr lang="en-US" dirty="0"/>
              <a:t>)</a:t>
            </a:r>
          </a:p>
          <a:p>
            <a:pPr lvl="1"/>
            <a:r>
              <a:rPr lang="en-US" sz="2800" dirty="0"/>
              <a:t>Fog (e.g. car) looks like a cloud to a device (radar sensor) while public cloud looks like a cloud to the fog (car)</a:t>
            </a:r>
          </a:p>
          <a:p>
            <a:r>
              <a:rPr lang="en-US" dirty="0"/>
              <a:t>Analyze the </a:t>
            </a:r>
            <a:r>
              <a:rPr lang="en-US" b="1" dirty="0"/>
              <a:t>runtime of existing systems (More study needed)</a:t>
            </a:r>
          </a:p>
          <a:p>
            <a:pPr lvl="1"/>
            <a:r>
              <a:rPr lang="en-US" sz="2800" dirty="0"/>
              <a:t>Hadoop, Spark, Flink, Naiad (best logo) Big Data Processing</a:t>
            </a:r>
          </a:p>
          <a:p>
            <a:pPr lvl="1"/>
            <a:r>
              <a:rPr lang="en-US" sz="2800" dirty="0"/>
              <a:t>Storm, Heron Streaming Dataflow</a:t>
            </a:r>
          </a:p>
          <a:p>
            <a:pPr lvl="1"/>
            <a:r>
              <a:rPr lang="en-US" sz="2800" dirty="0"/>
              <a:t>Kepler, Pegasus, </a:t>
            </a:r>
            <a:r>
              <a:rPr lang="en-US" sz="2800" dirty="0" err="1"/>
              <a:t>NiFi</a:t>
            </a:r>
            <a:r>
              <a:rPr lang="en-US" sz="2800" dirty="0"/>
              <a:t> workflow systems</a:t>
            </a:r>
          </a:p>
          <a:p>
            <a:pPr lvl="1"/>
            <a:r>
              <a:rPr lang="en-US" sz="2800" dirty="0"/>
              <a:t>Harp Map-Collective, MPI and HPC AMT runtime like DARMA</a:t>
            </a:r>
          </a:p>
          <a:p>
            <a:pPr lvl="1"/>
            <a:r>
              <a:rPr lang="en-US" sz="2800" dirty="0"/>
              <a:t>And approaches such as </a:t>
            </a:r>
            <a:r>
              <a:rPr lang="en-US" sz="2800" dirty="0" err="1"/>
              <a:t>GridFTP</a:t>
            </a:r>
            <a:r>
              <a:rPr lang="en-US" sz="2800" dirty="0"/>
              <a:t> and CORBA/HLA (!) for wide </a:t>
            </a:r>
            <a:br>
              <a:rPr lang="en-US" sz="2800" dirty="0"/>
            </a:br>
            <a:r>
              <a:rPr lang="en-US" sz="2800" dirty="0"/>
              <a:t>area data links</a:t>
            </a:r>
          </a:p>
          <a:p>
            <a:endParaRPr lang="en-US" sz="3200" dirty="0"/>
          </a:p>
          <a:p>
            <a:pPr lvl="1"/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919EF5-2DE8-4875-9E28-DE0F822C9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221" y="1"/>
            <a:ext cx="10515600" cy="792656"/>
          </a:xfrm>
        </p:spPr>
        <p:txBody>
          <a:bodyPr/>
          <a:lstStyle/>
          <a:p>
            <a:pPr algn="ctr"/>
            <a:r>
              <a:rPr lang="en-US" b="1" dirty="0"/>
              <a:t>Proposed Approach </a:t>
            </a:r>
          </a:p>
        </p:txBody>
      </p:sp>
      <p:pic>
        <p:nvPicPr>
          <p:cNvPr id="1026" name="Picture 2" descr="The naiad of Fincastle by CatherineNodet">
            <a:extLst>
              <a:ext uri="{FF2B5EF4-FFF2-40B4-BE49-F238E27FC236}">
                <a16:creationId xmlns:a16="http://schemas.microsoft.com/office/drawing/2014/main" id="{A94FD14A-B0F4-477B-89E6-BEB177C15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434" y="3488443"/>
            <a:ext cx="1262114" cy="160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5902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ACD081-4AC4-4C8D-9D9C-E5BBD087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50375"/>
            <a:ext cx="8312150" cy="146581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Comparing Spark Flink</a:t>
            </a:r>
            <a:br>
              <a:rPr lang="en-US" b="1" dirty="0"/>
            </a:br>
            <a:r>
              <a:rPr lang="en-US" b="1" dirty="0"/>
              <a:t> and MPI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907510-0817-460E-987A-906281929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9333" y="3262108"/>
            <a:ext cx="10515600" cy="1500187"/>
          </a:xfrm>
        </p:spPr>
        <p:txBody>
          <a:bodyPr>
            <a:normAutofit/>
          </a:bodyPr>
          <a:lstStyle/>
          <a:p>
            <a:r>
              <a:rPr lang="en-US" sz="2800" dirty="0"/>
              <a:t>On Global Machine Learning.</a:t>
            </a:r>
          </a:p>
          <a:p>
            <a:r>
              <a:rPr lang="en-US" sz="2800" dirty="0"/>
              <a:t>Note this is not why Spark and Flink are successful</a:t>
            </a:r>
          </a:p>
        </p:txBody>
      </p:sp>
    </p:spTree>
    <p:extLst>
      <p:ext uri="{BB962C8B-B14F-4D97-AF65-F5344CB8AC3E}">
        <p14:creationId xmlns:p14="http://schemas.microsoft.com/office/powerpoint/2010/main" val="34847830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965688" cy="1325563"/>
          </a:xfrm>
        </p:spPr>
        <p:txBody>
          <a:bodyPr/>
          <a:lstStyle/>
          <a:p>
            <a:r>
              <a:rPr lang="en-US" b="1" dirty="0"/>
              <a:t>Machine Learning with MPI, Spark </a:t>
            </a:r>
            <a:br>
              <a:rPr lang="en-US" b="1" dirty="0"/>
            </a:br>
            <a:r>
              <a:rPr lang="en-US" b="1" dirty="0"/>
              <a:t>and Flink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949" y="1825625"/>
            <a:ext cx="11251770" cy="4351338"/>
          </a:xfrm>
        </p:spPr>
        <p:txBody>
          <a:bodyPr>
            <a:normAutofit/>
          </a:bodyPr>
          <a:lstStyle/>
          <a:p>
            <a:r>
              <a:rPr lang="en-US" dirty="0"/>
              <a:t>Three algorithms implemented in three runtimes</a:t>
            </a:r>
          </a:p>
          <a:p>
            <a:pPr lvl="1"/>
            <a:r>
              <a:rPr lang="en-US" dirty="0"/>
              <a:t>Multidimensional Scaling (MDS)</a:t>
            </a:r>
          </a:p>
          <a:p>
            <a:pPr lvl="1"/>
            <a:r>
              <a:rPr lang="en-US" dirty="0" err="1"/>
              <a:t>Terasort</a:t>
            </a:r>
            <a:endParaRPr lang="en-US" dirty="0"/>
          </a:p>
          <a:p>
            <a:pPr lvl="1"/>
            <a:r>
              <a:rPr lang="en-US" dirty="0"/>
              <a:t>K-Means</a:t>
            </a:r>
          </a:p>
          <a:p>
            <a:r>
              <a:rPr lang="en-US" dirty="0"/>
              <a:t>Implementation in Java</a:t>
            </a:r>
          </a:p>
          <a:p>
            <a:pPr lvl="1"/>
            <a:r>
              <a:rPr lang="en-US" dirty="0"/>
              <a:t>MDS is the most complex algorithm - three nested parallel loops</a:t>
            </a:r>
          </a:p>
          <a:p>
            <a:pPr lvl="1"/>
            <a:r>
              <a:rPr lang="en-US" dirty="0"/>
              <a:t>K-Means - one parallel loop</a:t>
            </a:r>
          </a:p>
          <a:p>
            <a:pPr lvl="1"/>
            <a:r>
              <a:rPr lang="en-US" dirty="0" err="1"/>
              <a:t>Terasort</a:t>
            </a:r>
            <a:r>
              <a:rPr lang="en-US" dirty="0"/>
              <a:t> - no iterations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93725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81" y="247333"/>
            <a:ext cx="12021519" cy="75313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HPC Runtime versus ABDS distributed Computing Model on Data Analytics</a:t>
            </a:r>
          </a:p>
        </p:txBody>
      </p:sp>
      <p:pic>
        <p:nvPicPr>
          <p:cNvPr id="114" name="Picture 1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7898"/>
            <a:ext cx="6312976" cy="51328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76401" y="1177898"/>
            <a:ext cx="56912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82718" y="1443232"/>
            <a:ext cx="55897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Hadoop</a:t>
            </a:r>
            <a:r>
              <a:rPr lang="en-US" sz="2400" dirty="0"/>
              <a:t> writes to disk and is</a:t>
            </a:r>
            <a:r>
              <a:rPr lang="en-US" sz="2400" b="1" dirty="0"/>
              <a:t> slowest</a:t>
            </a:r>
            <a:r>
              <a:rPr lang="en-US" sz="2400" dirty="0"/>
              <a:t>; </a:t>
            </a:r>
            <a:r>
              <a:rPr lang="en-US" sz="2400" b="1" dirty="0"/>
              <a:t>Spark </a:t>
            </a:r>
            <a:r>
              <a:rPr lang="en-US" sz="2400" dirty="0"/>
              <a:t>and </a:t>
            </a:r>
            <a:r>
              <a:rPr lang="en-US" sz="2400" b="1" dirty="0"/>
              <a:t>Flink</a:t>
            </a:r>
            <a:r>
              <a:rPr lang="en-US" sz="2400" dirty="0"/>
              <a:t> spawn many processes and do not support </a:t>
            </a:r>
            <a:r>
              <a:rPr lang="en-US" sz="2400" dirty="0" err="1"/>
              <a:t>AllReduce</a:t>
            </a:r>
            <a:r>
              <a:rPr lang="en-US" sz="2400" dirty="0"/>
              <a:t> directly; </a:t>
            </a:r>
            <a:br>
              <a:rPr lang="en-US" sz="2400" dirty="0"/>
            </a:br>
            <a:r>
              <a:rPr lang="en-US" sz="2400" b="1" dirty="0"/>
              <a:t>MPI</a:t>
            </a:r>
            <a:r>
              <a:rPr lang="en-US" sz="2400" dirty="0"/>
              <a:t> does in-place combined reduce/broadcast and is </a:t>
            </a:r>
            <a:r>
              <a:rPr lang="en-US" sz="2400" b="1" dirty="0"/>
              <a:t>fastest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427890-5E06-4454-9AD7-685835A514CE}"/>
              </a:ext>
            </a:extLst>
          </p:cNvPr>
          <p:cNvSpPr txBox="1"/>
          <p:nvPr/>
        </p:nvSpPr>
        <p:spPr>
          <a:xfrm>
            <a:off x="6726264" y="3744321"/>
            <a:ext cx="53159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Need Polymorphic Reduction capability choosing best implementation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Use HPC  architecture with</a:t>
            </a:r>
          </a:p>
          <a:p>
            <a:pPr lvl="1"/>
            <a:r>
              <a:rPr lang="en-US" sz="2400" dirty="0"/>
              <a:t>Mutable model</a:t>
            </a:r>
          </a:p>
          <a:p>
            <a:pPr lvl="1"/>
            <a:r>
              <a:rPr lang="en-US" sz="2400" dirty="0"/>
              <a:t>Immutable data</a:t>
            </a:r>
          </a:p>
        </p:txBody>
      </p:sp>
    </p:spTree>
    <p:extLst>
      <p:ext uri="{BB962C8B-B14F-4D97-AF65-F5344CB8AC3E}">
        <p14:creationId xmlns:p14="http://schemas.microsoft.com/office/powerpoint/2010/main" val="2224732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CF1E8B-288A-4C6E-908A-FC1440EF7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EA57B8-7856-4589-982F-3AC959EC1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2FC35-689C-482B-881D-27C85BFD1D21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FE7299F-2641-4FBC-B2A3-61EB5C00213F}"/>
              </a:ext>
            </a:extLst>
          </p:cNvPr>
          <p:cNvGrpSpPr/>
          <p:nvPr/>
        </p:nvGrpSpPr>
        <p:grpSpPr>
          <a:xfrm>
            <a:off x="2799110" y="113532"/>
            <a:ext cx="9392890" cy="6732436"/>
            <a:chOff x="2799110" y="113532"/>
            <a:chExt cx="9392890" cy="6732436"/>
          </a:xfrm>
        </p:grpSpPr>
        <p:pic>
          <p:nvPicPr>
            <p:cNvPr id="19460" name="Picture 4" descr="http://www.cityam.com/assets/uploads/content/2017/08/emerging-tech-hc-2017-5995b15a1c2be.png">
              <a:extLst>
                <a:ext uri="{FF2B5EF4-FFF2-40B4-BE49-F238E27FC236}">
                  <a16:creationId xmlns:a16="http://schemas.microsoft.com/office/drawing/2014/main" id="{D35707D9-801A-44BA-9B50-F9013CE2C7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9111" y="452086"/>
              <a:ext cx="9392889" cy="6393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A2F43E8-76DA-4F75-A20F-37832B68D494}"/>
                </a:ext>
              </a:extLst>
            </p:cNvPr>
            <p:cNvSpPr txBox="1"/>
            <p:nvPr/>
          </p:nvSpPr>
          <p:spPr>
            <a:xfrm flipH="1">
              <a:off x="2799110" y="113532"/>
              <a:ext cx="91833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http://www.cityam.com/270451/gartner-hype-cycle-2017-artificial-intelligence-peak-hype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AC87199-124C-47CC-AD14-399CE10B3DA0}"/>
                </a:ext>
              </a:extLst>
            </p:cNvPr>
            <p:cNvSpPr/>
            <p:nvPr/>
          </p:nvSpPr>
          <p:spPr>
            <a:xfrm>
              <a:off x="7390779" y="2374384"/>
              <a:ext cx="40521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A Strong AI and Edge Computing Flavor!!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6166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64" y="31246"/>
            <a:ext cx="10911283" cy="1227396"/>
          </a:xfrm>
        </p:spPr>
        <p:txBody>
          <a:bodyPr>
            <a:normAutofit/>
          </a:bodyPr>
          <a:lstStyle/>
          <a:p>
            <a:r>
              <a:rPr lang="en-US" b="1" dirty="0"/>
              <a:t>Multidimensional Scaling: </a:t>
            </a:r>
            <a:r>
              <a:rPr lang="en-US" sz="3600" b="1" dirty="0"/>
              <a:t>3 Nested Parallel </a:t>
            </a:r>
            <a:br>
              <a:rPr lang="en-US" sz="3600" b="1" dirty="0"/>
            </a:br>
            <a:r>
              <a:rPr lang="en-US" sz="3600" b="1" dirty="0"/>
              <a:t>Sections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080" y="1742516"/>
            <a:ext cx="4113730" cy="27939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576" y="1742516"/>
            <a:ext cx="4664807" cy="2802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97" y="1171247"/>
            <a:ext cx="2641180" cy="47491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34368" y="5029153"/>
            <a:ext cx="40987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MDS execution time on 16 nodes with 20 processes in each node with varying number of points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8042589" y="5029153"/>
            <a:ext cx="36741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MDS execution time with 32000 points on varying number of nodes. Each node runs 20 parallel tasks</a:t>
            </a:r>
          </a:p>
        </p:txBody>
      </p:sp>
    </p:spTree>
    <p:extLst>
      <p:ext uri="{BB962C8B-B14F-4D97-AF65-F5344CB8AC3E}">
        <p14:creationId xmlns:p14="http://schemas.microsoft.com/office/powerpoint/2010/main" val="28353191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5" t="7789" r="50492" b="4412"/>
          <a:stretch/>
        </p:blipFill>
        <p:spPr>
          <a:xfrm>
            <a:off x="1733493" y="0"/>
            <a:ext cx="1034989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3908" y="0"/>
            <a:ext cx="6072878" cy="1325563"/>
          </a:xfrm>
        </p:spPr>
        <p:txBody>
          <a:bodyPr/>
          <a:lstStyle/>
          <a:p>
            <a:r>
              <a:rPr lang="en-US" b="1" dirty="0" err="1"/>
              <a:t>Flink</a:t>
            </a:r>
            <a:r>
              <a:rPr lang="en-US" b="1" dirty="0"/>
              <a:t> MDS Dataflow Graph</a:t>
            </a:r>
          </a:p>
        </p:txBody>
      </p:sp>
    </p:spTree>
    <p:extLst>
      <p:ext uri="{BB962C8B-B14F-4D97-AF65-F5344CB8AC3E}">
        <p14:creationId xmlns:p14="http://schemas.microsoft.com/office/powerpoint/2010/main" val="12919617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927888" cy="1325563"/>
          </a:xfrm>
        </p:spPr>
        <p:txBody>
          <a:bodyPr/>
          <a:lstStyle/>
          <a:p>
            <a:r>
              <a:rPr lang="en-US" b="1" dirty="0" err="1"/>
              <a:t>Terasort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471" y="216977"/>
            <a:ext cx="3550959" cy="1523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252" y="1953217"/>
            <a:ext cx="3938526" cy="25890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56" y="2054332"/>
            <a:ext cx="3719887" cy="30076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7756" y="1491552"/>
            <a:ext cx="3563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Sorting 1TB of data records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7810" y="4692671"/>
            <a:ext cx="53934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Terasort</a:t>
            </a:r>
            <a:r>
              <a:rPr lang="en-US" dirty="0"/>
              <a:t> execution time in 64 and 32 nodes. Only MPI shows the sorting time and communication time as other two frameworks doesn't provide a viable method to accurately measure them. Sorting time includes data save time. MPI-IB - MPI with </a:t>
            </a:r>
            <a:r>
              <a:rPr lang="en-US" dirty="0" err="1"/>
              <a:t>Infiniband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95875" y="5062003"/>
            <a:ext cx="447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Partition the data using a sample and regroup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75907" y="286830"/>
            <a:ext cx="2380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Transfer data using MPI</a:t>
            </a:r>
          </a:p>
        </p:txBody>
      </p:sp>
    </p:spTree>
    <p:extLst>
      <p:ext uri="{BB962C8B-B14F-4D97-AF65-F5344CB8AC3E}">
        <p14:creationId xmlns:p14="http://schemas.microsoft.com/office/powerpoint/2010/main" val="30946907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ACD081-4AC4-4C8D-9D9C-E5BBD087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15270"/>
            <a:ext cx="10515600" cy="2852737"/>
          </a:xfrm>
        </p:spPr>
        <p:txBody>
          <a:bodyPr/>
          <a:lstStyle/>
          <a:p>
            <a:pPr algn="ctr"/>
            <a:r>
              <a:rPr lang="en-US" b="1" dirty="0"/>
              <a:t>Implementing  Twister2</a:t>
            </a:r>
            <a:br>
              <a:rPr lang="en-US" b="1" dirty="0"/>
            </a:br>
            <a:r>
              <a:rPr lang="en-US" b="1" dirty="0"/>
              <a:t>in detail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907510-0817-460E-987A-9062819297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256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02702-C70D-470A-8BB6-6C1C7075A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0432"/>
            <a:ext cx="12192000" cy="886158"/>
          </a:xfrm>
        </p:spPr>
        <p:txBody>
          <a:bodyPr/>
          <a:lstStyle/>
          <a:p>
            <a:r>
              <a:rPr lang="en-US" b="1" dirty="0"/>
              <a:t>What do we need in runtime for distributed HPC </a:t>
            </a:r>
            <a:r>
              <a:rPr lang="en-US" b="1" dirty="0" err="1"/>
              <a:t>FaaS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AB98C-2766-4260-8DD9-603C41676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8" y="878305"/>
            <a:ext cx="11614483" cy="5281864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Finish examination of all the current tools</a:t>
            </a:r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Handle Events</a:t>
            </a:r>
          </a:p>
          <a:p>
            <a:r>
              <a:rPr lang="en-US" dirty="0"/>
              <a:t>Handle State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Handle Scheduling and Invocation of Function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Define and build infrastructure for data-flow graph that needs to be analyzed including data access API for different applications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Handle data flow execution graph with internal event-driven model</a:t>
            </a:r>
          </a:p>
          <a:p>
            <a:r>
              <a:rPr lang="en-US" dirty="0"/>
              <a:t>Handle geographic distribution of Functions and Events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Design and build dataflow collective and P2P communication model (build on Harp)</a:t>
            </a:r>
          </a:p>
          <a:p>
            <a:r>
              <a:rPr lang="en-US" dirty="0"/>
              <a:t>Decide which streaming approach to adopt and integrate</a:t>
            </a:r>
          </a:p>
          <a:p>
            <a:r>
              <a:rPr lang="en-US" dirty="0"/>
              <a:t>Design and build in-memory dataset model (RDD improved) for backup and exchange of data in data flow (fault tolerance)</a:t>
            </a:r>
          </a:p>
          <a:p>
            <a:r>
              <a:rPr lang="en-US" dirty="0"/>
              <a:t>Support DevOps and server-hidden (</a:t>
            </a:r>
            <a:r>
              <a:rPr lang="en-US" dirty="0" err="1"/>
              <a:t>serverless</a:t>
            </a:r>
            <a:r>
              <a:rPr lang="en-US" dirty="0"/>
              <a:t>) cloud models</a:t>
            </a:r>
          </a:p>
          <a:p>
            <a:r>
              <a:rPr lang="en-US" dirty="0"/>
              <a:t>Support elasticity for </a:t>
            </a:r>
            <a:r>
              <a:rPr lang="en-US" dirty="0" err="1"/>
              <a:t>FaaS</a:t>
            </a:r>
            <a:r>
              <a:rPr lang="en-US" dirty="0"/>
              <a:t> (connected to server-hidden)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A55302-5DC0-4D50-B596-5B40BBA91CEB}"/>
              </a:ext>
            </a:extLst>
          </p:cNvPr>
          <p:cNvSpPr txBox="1"/>
          <p:nvPr/>
        </p:nvSpPr>
        <p:spPr>
          <a:xfrm>
            <a:off x="8610600" y="1075174"/>
            <a:ext cx="2960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Green is initial (current) work</a:t>
            </a:r>
          </a:p>
        </p:txBody>
      </p:sp>
    </p:spTree>
    <p:extLst>
      <p:ext uri="{BB962C8B-B14F-4D97-AF65-F5344CB8AC3E}">
        <p14:creationId xmlns:p14="http://schemas.microsoft.com/office/powerpoint/2010/main" val="19067505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EAF3E-776A-4ED9-A4CD-227DC075D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92280"/>
          </a:xfrm>
        </p:spPr>
        <p:txBody>
          <a:bodyPr/>
          <a:lstStyle/>
          <a:p>
            <a:pPr algn="ctr"/>
            <a:r>
              <a:rPr lang="en-US" b="1" dirty="0"/>
              <a:t>Communication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D7369-0EE7-4C45-8B74-98E8E2455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25" y="751602"/>
            <a:ext cx="11747574" cy="5486236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/>
              <a:t>MPI Characteristics: </a:t>
            </a:r>
            <a:r>
              <a:rPr lang="en-US" dirty="0"/>
              <a:t>Tightly synchronized applications</a:t>
            </a:r>
          </a:p>
          <a:p>
            <a:pPr lvl="1"/>
            <a:r>
              <a:rPr lang="en-US" dirty="0"/>
              <a:t>Efficient communications (µs latency) with use of advanced hardware </a:t>
            </a:r>
          </a:p>
          <a:p>
            <a:pPr lvl="1"/>
            <a:r>
              <a:rPr lang="en-US" dirty="0"/>
              <a:t>In place communications and computations (Process scope for  state)</a:t>
            </a:r>
          </a:p>
          <a:p>
            <a:r>
              <a:rPr lang="en-US" b="1" dirty="0"/>
              <a:t>Basic dataflow: </a:t>
            </a:r>
            <a:r>
              <a:rPr lang="en-US" dirty="0"/>
              <a:t>Model a computation as a graph</a:t>
            </a:r>
          </a:p>
          <a:p>
            <a:pPr lvl="1"/>
            <a:r>
              <a:rPr lang="en-US" dirty="0"/>
              <a:t>Nodes do computations with Task as computations and </a:t>
            </a:r>
            <a:br>
              <a:rPr lang="en-US" dirty="0"/>
            </a:br>
            <a:r>
              <a:rPr lang="en-US" dirty="0"/>
              <a:t>edges are asynchronous  communications</a:t>
            </a:r>
          </a:p>
          <a:p>
            <a:pPr lvl="1"/>
            <a:r>
              <a:rPr lang="en-US" dirty="0"/>
              <a:t>A computation is activated when its input data dependencies</a:t>
            </a:r>
            <a:br>
              <a:rPr lang="en-US" dirty="0"/>
            </a:br>
            <a:r>
              <a:rPr lang="en-US" dirty="0"/>
              <a:t> are satisfied</a:t>
            </a:r>
          </a:p>
          <a:p>
            <a:r>
              <a:rPr lang="en-US" b="1" dirty="0"/>
              <a:t>Streaming dataflow: </a:t>
            </a:r>
            <a:r>
              <a:rPr lang="en-US" dirty="0"/>
              <a:t>with data partitioned into streams</a:t>
            </a:r>
          </a:p>
          <a:p>
            <a:pPr lvl="1"/>
            <a:r>
              <a:rPr lang="en-US" dirty="0"/>
              <a:t>Streams are unbounded, ordered data tuples</a:t>
            </a:r>
          </a:p>
          <a:p>
            <a:pPr lvl="1"/>
            <a:r>
              <a:rPr lang="en-US" dirty="0"/>
              <a:t>Order of events important and group data into time windows</a:t>
            </a:r>
          </a:p>
          <a:p>
            <a:r>
              <a:rPr lang="en-US" b="1" dirty="0"/>
              <a:t>Machine Learning dataflow: </a:t>
            </a:r>
            <a:r>
              <a:rPr lang="en-US" dirty="0"/>
              <a:t>Iterative computations and keep track of state</a:t>
            </a:r>
          </a:p>
          <a:p>
            <a:pPr lvl="1"/>
            <a:r>
              <a:rPr lang="en-US" dirty="0"/>
              <a:t>There is both Model and Data, but only communicate the model</a:t>
            </a:r>
          </a:p>
          <a:p>
            <a:pPr lvl="1"/>
            <a:r>
              <a:rPr lang="en-US" dirty="0"/>
              <a:t>Collective communication operations such as </a:t>
            </a:r>
            <a:r>
              <a:rPr lang="en-US" dirty="0" err="1"/>
              <a:t>AllReduce</a:t>
            </a:r>
            <a:r>
              <a:rPr lang="en-US" dirty="0"/>
              <a:t> </a:t>
            </a:r>
            <a:r>
              <a:rPr lang="en-US" dirty="0" err="1"/>
              <a:t>AllGather</a:t>
            </a:r>
            <a:endParaRPr lang="en-US" dirty="0"/>
          </a:p>
          <a:p>
            <a:pPr lvl="1"/>
            <a:r>
              <a:rPr lang="en-US" dirty="0"/>
              <a:t>Can use in-place MPI style communication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sz="2000" dirty="0"/>
          </a:p>
          <a:p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4F9FE4-E43F-4496-B830-80313DED5C9B}"/>
              </a:ext>
            </a:extLst>
          </p:cNvPr>
          <p:cNvGrpSpPr/>
          <p:nvPr/>
        </p:nvGrpSpPr>
        <p:grpSpPr>
          <a:xfrm>
            <a:off x="8145651" y="1657943"/>
            <a:ext cx="3905672" cy="1834714"/>
            <a:chOff x="8142301" y="892280"/>
            <a:chExt cx="3905672" cy="183471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A4A876-11D0-419B-9CCF-A1642F469BBC}"/>
                </a:ext>
              </a:extLst>
            </p:cNvPr>
            <p:cNvGrpSpPr/>
            <p:nvPr/>
          </p:nvGrpSpPr>
          <p:grpSpPr>
            <a:xfrm>
              <a:off x="8142301" y="892280"/>
              <a:ext cx="3679798" cy="1834714"/>
              <a:chOff x="2289697" y="2647765"/>
              <a:chExt cx="3679798" cy="1834714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0093281B-5E32-4839-9CDE-0269D78A2D8E}"/>
                  </a:ext>
                </a:extLst>
              </p:cNvPr>
              <p:cNvGrpSpPr/>
              <p:nvPr/>
            </p:nvGrpSpPr>
            <p:grpSpPr>
              <a:xfrm>
                <a:off x="2289698" y="2870446"/>
                <a:ext cx="3679797" cy="859655"/>
                <a:chOff x="2289698" y="1324252"/>
                <a:chExt cx="3679797" cy="859655"/>
              </a:xfrm>
            </p:grpSpPr>
            <p:sp>
              <p:nvSpPr>
                <p:cNvPr id="18" name="Rounded Rectangle 24">
                  <a:extLst>
                    <a:ext uri="{FF2B5EF4-FFF2-40B4-BE49-F238E27FC236}">
                      <a16:creationId xmlns:a16="http://schemas.microsoft.com/office/drawing/2014/main" id="{934AA500-9FDD-4294-BA5D-DEE65BBB0454}"/>
                    </a:ext>
                  </a:extLst>
                </p:cNvPr>
                <p:cNvSpPr/>
                <p:nvPr/>
              </p:nvSpPr>
              <p:spPr>
                <a:xfrm>
                  <a:off x="2689194" y="1324252"/>
                  <a:ext cx="692458" cy="372862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S</a:t>
                  </a:r>
                </a:p>
              </p:txBody>
            </p:sp>
            <p:sp>
              <p:nvSpPr>
                <p:cNvPr id="19" name="Rounded Rectangle 25">
                  <a:extLst>
                    <a:ext uri="{FF2B5EF4-FFF2-40B4-BE49-F238E27FC236}">
                      <a16:creationId xmlns:a16="http://schemas.microsoft.com/office/drawing/2014/main" id="{644605A2-9505-4539-9811-BEAB0BAFF14F}"/>
                    </a:ext>
                  </a:extLst>
                </p:cNvPr>
                <p:cNvSpPr/>
                <p:nvPr/>
              </p:nvSpPr>
              <p:spPr>
                <a:xfrm>
                  <a:off x="3783368" y="1811045"/>
                  <a:ext cx="692458" cy="372862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W</a:t>
                  </a:r>
                </a:p>
              </p:txBody>
            </p:sp>
            <p:sp>
              <p:nvSpPr>
                <p:cNvPr id="20" name="Rounded Rectangle 26">
                  <a:extLst>
                    <a:ext uri="{FF2B5EF4-FFF2-40B4-BE49-F238E27FC236}">
                      <a16:creationId xmlns:a16="http://schemas.microsoft.com/office/drawing/2014/main" id="{88C3AEAD-D8E4-4861-A75F-94356737AEB7}"/>
                    </a:ext>
                  </a:extLst>
                </p:cNvPr>
                <p:cNvSpPr/>
                <p:nvPr/>
              </p:nvSpPr>
              <p:spPr>
                <a:xfrm>
                  <a:off x="4877542" y="1811045"/>
                  <a:ext cx="692458" cy="372862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G</a:t>
                  </a:r>
                </a:p>
              </p:txBody>
            </p:sp>
            <p:cxnSp>
              <p:nvCxnSpPr>
                <p:cNvPr id="21" name="Straight Arrow Connector 20">
                  <a:extLst>
                    <a:ext uri="{FF2B5EF4-FFF2-40B4-BE49-F238E27FC236}">
                      <a16:creationId xmlns:a16="http://schemas.microsoft.com/office/drawing/2014/main" id="{2C92C765-5D9D-4FAB-B6D3-37AAEE9AD08D}"/>
                    </a:ext>
                  </a:extLst>
                </p:cNvPr>
                <p:cNvCxnSpPr>
                  <a:stCxn id="18" idx="3"/>
                  <a:endCxn id="19" idx="1"/>
                </p:cNvCxnSpPr>
                <p:nvPr/>
              </p:nvCxnSpPr>
              <p:spPr>
                <a:xfrm>
                  <a:off x="3381652" y="1510683"/>
                  <a:ext cx="401716" cy="48679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>
                  <a:extLst>
                    <a:ext uri="{FF2B5EF4-FFF2-40B4-BE49-F238E27FC236}">
                      <a16:creationId xmlns:a16="http://schemas.microsoft.com/office/drawing/2014/main" id="{E751238A-0718-471A-811A-DE0915C92A7E}"/>
                    </a:ext>
                  </a:extLst>
                </p:cNvPr>
                <p:cNvCxnSpPr>
                  <a:stCxn id="19" idx="3"/>
                  <a:endCxn id="20" idx="1"/>
                </p:cNvCxnSpPr>
                <p:nvPr/>
              </p:nvCxnSpPr>
              <p:spPr>
                <a:xfrm>
                  <a:off x="4475826" y="1997476"/>
                  <a:ext cx="40171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BB6E7D0A-2732-40BE-97C3-4742E8C9489F}"/>
                    </a:ext>
                  </a:extLst>
                </p:cNvPr>
                <p:cNvCxnSpPr/>
                <p:nvPr/>
              </p:nvCxnSpPr>
              <p:spPr>
                <a:xfrm>
                  <a:off x="2289698" y="1503285"/>
                  <a:ext cx="39949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5C1172E7-8D94-47CF-94F0-88265FB63EEE}"/>
                    </a:ext>
                  </a:extLst>
                </p:cNvPr>
                <p:cNvCxnSpPr/>
                <p:nvPr/>
              </p:nvCxnSpPr>
              <p:spPr>
                <a:xfrm>
                  <a:off x="5570000" y="1997476"/>
                  <a:ext cx="39949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" name="Rounded Rectangle 13">
                <a:extLst>
                  <a:ext uri="{FF2B5EF4-FFF2-40B4-BE49-F238E27FC236}">
                    <a16:creationId xmlns:a16="http://schemas.microsoft.com/office/drawing/2014/main" id="{FCAB2942-BF47-4F10-8572-296656CAAD89}"/>
                  </a:ext>
                </a:extLst>
              </p:cNvPr>
              <p:cNvSpPr/>
              <p:nvPr/>
            </p:nvSpPr>
            <p:spPr>
              <a:xfrm>
                <a:off x="2689194" y="3730100"/>
                <a:ext cx="692458" cy="372862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</a:t>
                </a:r>
              </a:p>
            </p:txBody>
          </p:sp>
          <p:sp>
            <p:nvSpPr>
              <p:cNvPr id="8" name="Rounded Rectangle 14">
                <a:extLst>
                  <a:ext uri="{FF2B5EF4-FFF2-40B4-BE49-F238E27FC236}">
                    <a16:creationId xmlns:a16="http://schemas.microsoft.com/office/drawing/2014/main" id="{E4FA497F-7649-4A3E-8313-02CC4687F98A}"/>
                  </a:ext>
                </a:extLst>
              </p:cNvPr>
              <p:cNvSpPr/>
              <p:nvPr/>
            </p:nvSpPr>
            <p:spPr>
              <a:xfrm>
                <a:off x="3783368" y="2647765"/>
                <a:ext cx="692458" cy="372862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W</a:t>
                </a:r>
              </a:p>
            </p:txBody>
          </p:sp>
          <p:sp>
            <p:nvSpPr>
              <p:cNvPr id="9" name="Rounded Rectangle 15">
                <a:extLst>
                  <a:ext uri="{FF2B5EF4-FFF2-40B4-BE49-F238E27FC236}">
                    <a16:creationId xmlns:a16="http://schemas.microsoft.com/office/drawing/2014/main" id="{79A0288C-B427-48AE-8FB1-766A5F787D45}"/>
                  </a:ext>
                </a:extLst>
              </p:cNvPr>
              <p:cNvSpPr/>
              <p:nvPr/>
            </p:nvSpPr>
            <p:spPr>
              <a:xfrm>
                <a:off x="3783368" y="4109617"/>
                <a:ext cx="692458" cy="372862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W</a:t>
                </a:r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839834C1-15A8-4A44-8F16-A3AFE9DD533E}"/>
                  </a:ext>
                </a:extLst>
              </p:cNvPr>
              <p:cNvCxnSpPr/>
              <p:nvPr/>
            </p:nvCxnSpPr>
            <p:spPr>
              <a:xfrm>
                <a:off x="2289697" y="3916531"/>
                <a:ext cx="39949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9484747-9D60-41C2-9B3C-07689357A382}"/>
                  </a:ext>
                </a:extLst>
              </p:cNvPr>
              <p:cNvCxnSpPr>
                <a:stCxn id="18" idx="3"/>
                <a:endCxn id="8" idx="1"/>
              </p:cNvCxnSpPr>
              <p:nvPr/>
            </p:nvCxnSpPr>
            <p:spPr>
              <a:xfrm flipV="1">
                <a:off x="3381652" y="2834196"/>
                <a:ext cx="401716" cy="2226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8DA10452-41C6-4632-BB92-574C923978B1}"/>
                  </a:ext>
                </a:extLst>
              </p:cNvPr>
              <p:cNvCxnSpPr>
                <a:stCxn id="18" idx="3"/>
                <a:endCxn id="9" idx="1"/>
              </p:cNvCxnSpPr>
              <p:nvPr/>
            </p:nvCxnSpPr>
            <p:spPr>
              <a:xfrm>
                <a:off x="3381652" y="3056877"/>
                <a:ext cx="401716" cy="123917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87FD9C56-AE25-465F-ACF6-41625B6826AD}"/>
                  </a:ext>
                </a:extLst>
              </p:cNvPr>
              <p:cNvCxnSpPr>
                <a:stCxn id="7" idx="3"/>
                <a:endCxn id="9" idx="1"/>
              </p:cNvCxnSpPr>
              <p:nvPr/>
            </p:nvCxnSpPr>
            <p:spPr>
              <a:xfrm>
                <a:off x="3381652" y="3916531"/>
                <a:ext cx="401716" cy="37951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ECF0C8E9-00BD-4445-A43E-7416E5EC149F}"/>
                  </a:ext>
                </a:extLst>
              </p:cNvPr>
              <p:cNvCxnSpPr>
                <a:stCxn id="7" idx="3"/>
                <a:endCxn id="19" idx="1"/>
              </p:cNvCxnSpPr>
              <p:nvPr/>
            </p:nvCxnSpPr>
            <p:spPr>
              <a:xfrm flipV="1">
                <a:off x="3381652" y="3543670"/>
                <a:ext cx="401716" cy="37286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FE5ED828-1DA1-4316-920C-16DCD378AEFD}"/>
                  </a:ext>
                </a:extLst>
              </p:cNvPr>
              <p:cNvCxnSpPr>
                <a:stCxn id="7" idx="3"/>
                <a:endCxn id="8" idx="1"/>
              </p:cNvCxnSpPr>
              <p:nvPr/>
            </p:nvCxnSpPr>
            <p:spPr>
              <a:xfrm flipV="1">
                <a:off x="3381652" y="2834196"/>
                <a:ext cx="401716" cy="108233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B0BA6D83-4690-4011-AD17-39AA7E258402}"/>
                  </a:ext>
                </a:extLst>
              </p:cNvPr>
              <p:cNvCxnSpPr>
                <a:endCxn id="20" idx="1"/>
              </p:cNvCxnSpPr>
              <p:nvPr/>
            </p:nvCxnSpPr>
            <p:spPr>
              <a:xfrm>
                <a:off x="4483963" y="2844553"/>
                <a:ext cx="393579" cy="69911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52A1CD7E-CF93-43CA-8675-708C1371B18C}"/>
                  </a:ext>
                </a:extLst>
              </p:cNvPr>
              <p:cNvCxnSpPr>
                <a:stCxn id="9" idx="3"/>
                <a:endCxn id="20" idx="1"/>
              </p:cNvCxnSpPr>
              <p:nvPr/>
            </p:nvCxnSpPr>
            <p:spPr>
              <a:xfrm flipV="1">
                <a:off x="4475826" y="3543670"/>
                <a:ext cx="401716" cy="75237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5BCE14B-955C-4990-9787-6C472467FA6F}"/>
                </a:ext>
              </a:extLst>
            </p:cNvPr>
            <p:cNvSpPr txBox="1"/>
            <p:nvPr/>
          </p:nvSpPr>
          <p:spPr>
            <a:xfrm flipH="1">
              <a:off x="10766561" y="2171231"/>
              <a:ext cx="12814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Dataflow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88602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60895"/>
          </a:xfrm>
        </p:spPr>
        <p:txBody>
          <a:bodyPr/>
          <a:lstStyle/>
          <a:p>
            <a:r>
              <a:rPr lang="en-US" b="1" dirty="0"/>
              <a:t>Communication Primitives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" b="5505"/>
          <a:stretch/>
        </p:blipFill>
        <p:spPr>
          <a:xfrm>
            <a:off x="4803183" y="1065118"/>
            <a:ext cx="7184483" cy="4936989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960895"/>
            <a:ext cx="4803183" cy="51454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Need Collectives and Point to point</a:t>
            </a:r>
          </a:p>
          <a:p>
            <a:r>
              <a:rPr lang="en-US" sz="3200" dirty="0"/>
              <a:t>Real Dataflow and in-place</a:t>
            </a:r>
          </a:p>
          <a:p>
            <a:r>
              <a:rPr lang="en-US" sz="3200" dirty="0"/>
              <a:t>Big data systems do not implement optimized communications</a:t>
            </a:r>
          </a:p>
          <a:p>
            <a:r>
              <a:rPr lang="en-US" sz="3200" dirty="0"/>
              <a:t>It is interesting to see no Big data </a:t>
            </a:r>
            <a:r>
              <a:rPr lang="en-US" sz="3200" dirty="0" err="1"/>
              <a:t>AllReduce</a:t>
            </a:r>
            <a:r>
              <a:rPr lang="en-US" sz="3200" dirty="0"/>
              <a:t> implementations</a:t>
            </a:r>
          </a:p>
          <a:p>
            <a:pPr lvl="1"/>
            <a:r>
              <a:rPr lang="en-US" sz="2800" dirty="0"/>
              <a:t>AllReduce has to be done with Reduce + Broadcast</a:t>
            </a:r>
          </a:p>
          <a:p>
            <a:r>
              <a:rPr lang="en-US" sz="3200" dirty="0"/>
              <a:t>Should consider RDMA</a:t>
            </a:r>
            <a:endParaRPr lang="en-US" sz="18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548166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8B6024-75DE-4562-9B09-4C4D8FB17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0" y="1"/>
            <a:ext cx="1211336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558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102"/>
            <a:ext cx="10515600" cy="1018773"/>
          </a:xfrm>
        </p:spPr>
        <p:txBody>
          <a:bodyPr/>
          <a:lstStyle/>
          <a:p>
            <a:r>
              <a:rPr lang="en-US" b="1" dirty="0"/>
              <a:t>Dataflow Graph State and Scheduling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127" y="973394"/>
            <a:ext cx="11893054" cy="5086443"/>
          </a:xfrm>
        </p:spPr>
        <p:txBody>
          <a:bodyPr>
            <a:normAutofit fontScale="92500"/>
          </a:bodyPr>
          <a:lstStyle/>
          <a:p>
            <a:r>
              <a:rPr lang="en-US" sz="3200" b="1" dirty="0"/>
              <a:t>State </a:t>
            </a:r>
            <a:r>
              <a:rPr lang="en-US" sz="3200" dirty="0"/>
              <a:t>is a key issue and handled differently in systems</a:t>
            </a:r>
          </a:p>
          <a:p>
            <a:pPr lvl="1"/>
            <a:r>
              <a:rPr lang="en-US" sz="2800" dirty="0"/>
              <a:t>CORBA, AMT, MPI and Storm/Heron have long running tasks that preserve state</a:t>
            </a:r>
          </a:p>
          <a:p>
            <a:pPr lvl="1"/>
            <a:r>
              <a:rPr lang="en-US" sz="2800" dirty="0"/>
              <a:t>Spark and Flink preserve datasets across dataflow node using in-memory databases</a:t>
            </a:r>
          </a:p>
          <a:p>
            <a:pPr lvl="1"/>
            <a:r>
              <a:rPr lang="en-US" sz="2800" dirty="0"/>
              <a:t>All systems agree on coarse grain dataflow; only  keep state by exchanging data.</a:t>
            </a:r>
          </a:p>
          <a:p>
            <a:r>
              <a:rPr lang="en-US" sz="3200" b="1" dirty="0"/>
              <a:t>Scheduling</a:t>
            </a:r>
            <a:r>
              <a:rPr lang="en-US" sz="3200" dirty="0"/>
              <a:t> is one key area where dataflow systems differ</a:t>
            </a:r>
          </a:p>
          <a:p>
            <a:pPr lvl="1"/>
            <a:r>
              <a:rPr lang="en-US" sz="2800" dirty="0"/>
              <a:t>Dynamic Scheduling (Spark)</a:t>
            </a:r>
          </a:p>
          <a:p>
            <a:pPr lvl="2"/>
            <a:r>
              <a:rPr lang="en-US" sz="2400" dirty="0"/>
              <a:t>Fine grain control of dataflow graph</a:t>
            </a:r>
          </a:p>
          <a:p>
            <a:pPr lvl="2"/>
            <a:r>
              <a:rPr lang="en-US" sz="2400" dirty="0"/>
              <a:t>Graph cannot be optimized</a:t>
            </a:r>
          </a:p>
          <a:p>
            <a:pPr lvl="1"/>
            <a:r>
              <a:rPr lang="en-US" sz="2800" dirty="0"/>
              <a:t>Static Scheduling (Flink)</a:t>
            </a:r>
          </a:p>
          <a:p>
            <a:pPr lvl="2"/>
            <a:r>
              <a:rPr lang="en-US" sz="2400" dirty="0"/>
              <a:t>Less control of the dataflow graph</a:t>
            </a:r>
          </a:p>
          <a:p>
            <a:pPr lvl="2"/>
            <a:r>
              <a:rPr lang="en-US" sz="2400" dirty="0"/>
              <a:t>Graph can be optimized</a:t>
            </a:r>
          </a:p>
        </p:txBody>
      </p:sp>
    </p:spTree>
    <p:extLst>
      <p:ext uri="{BB962C8B-B14F-4D97-AF65-F5344CB8AC3E}">
        <p14:creationId xmlns:p14="http://schemas.microsoft.com/office/powerpoint/2010/main" val="29715520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62373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+mn-lt"/>
              </a:rPr>
              <a:t>Fault Tolerance and State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5406"/>
            <a:ext cx="12192000" cy="5667314"/>
          </a:xfrm>
        </p:spPr>
        <p:txBody>
          <a:bodyPr>
            <a:normAutofit/>
          </a:bodyPr>
          <a:lstStyle/>
          <a:p>
            <a:r>
              <a:rPr lang="en-US" dirty="0"/>
              <a:t>Similar form of</a:t>
            </a:r>
            <a:r>
              <a:rPr lang="en-US" b="1" dirty="0"/>
              <a:t> check-pointing </a:t>
            </a:r>
            <a:r>
              <a:rPr lang="en-US" dirty="0"/>
              <a:t>mechanism is used </a:t>
            </a:r>
            <a:br>
              <a:rPr lang="en-US" dirty="0"/>
            </a:br>
            <a:r>
              <a:rPr lang="en-US" dirty="0"/>
              <a:t>already in HPC and Big Data </a:t>
            </a:r>
          </a:p>
          <a:p>
            <a:pPr lvl="1"/>
            <a:r>
              <a:rPr lang="en-US" sz="2000" dirty="0"/>
              <a:t>although HPC informal as doesn’t typically specify as a dataflow graph</a:t>
            </a:r>
          </a:p>
          <a:p>
            <a:pPr lvl="1"/>
            <a:r>
              <a:rPr lang="en-US" sz="2000" dirty="0"/>
              <a:t>Flink and Spark do better than MPI due to use of</a:t>
            </a:r>
            <a:r>
              <a:rPr lang="en-US" sz="2000" b="1" dirty="0"/>
              <a:t> database </a:t>
            </a:r>
            <a:r>
              <a:rPr lang="en-US" sz="2000" dirty="0"/>
              <a:t>technologies; MPI is a bit harder due to richer state but there is an obvious integrated model using RDD type snapshots of MPI style jobs</a:t>
            </a:r>
          </a:p>
          <a:p>
            <a:r>
              <a:rPr lang="en-US" dirty="0"/>
              <a:t>Checkpoint </a:t>
            </a:r>
            <a:r>
              <a:rPr lang="en-US" b="1" dirty="0"/>
              <a:t>after each stage of the dataflow graph</a:t>
            </a:r>
          </a:p>
          <a:p>
            <a:pPr lvl="1"/>
            <a:r>
              <a:rPr lang="en-US" sz="2000" dirty="0"/>
              <a:t>Natural synchronization point</a:t>
            </a:r>
          </a:p>
          <a:p>
            <a:pPr lvl="1"/>
            <a:r>
              <a:rPr lang="en-US" sz="2000" dirty="0"/>
              <a:t>Let’s allows user to choose when to checkpoint (not every stage)</a:t>
            </a:r>
          </a:p>
          <a:p>
            <a:pPr lvl="1"/>
            <a:r>
              <a:rPr lang="en-US" sz="2000" dirty="0"/>
              <a:t>Save state as user specifies; Spark just saves Model state which is insufficient for complex algorithms</a:t>
            </a:r>
          </a:p>
          <a:p>
            <a:r>
              <a:rPr lang="en-US" dirty="0"/>
              <a:t>Note Big Data regenerates new tasks at each dataflow node although for streaming original task still runs (except in Spark) </a:t>
            </a:r>
          </a:p>
          <a:p>
            <a:pPr lvl="1"/>
            <a:r>
              <a:rPr lang="en-US" sz="2000" dirty="0"/>
              <a:t>Classic HPC (Parallel Computing, MPI) preserves tasks across fine grain nodes (end of iteration) but generates new ones at coarse grain (workflow) nodes</a:t>
            </a:r>
          </a:p>
          <a:p>
            <a:pPr lvl="1"/>
            <a:r>
              <a:rPr lang="en-US" sz="2000" dirty="0"/>
              <a:t>Need to support “intelligent dataflow nodes” allowing optimized choices</a:t>
            </a:r>
          </a:p>
        </p:txBody>
      </p:sp>
    </p:spTree>
    <p:extLst>
      <p:ext uri="{BB962C8B-B14F-4D97-AF65-F5344CB8AC3E}">
        <p14:creationId xmlns:p14="http://schemas.microsoft.com/office/powerpoint/2010/main" val="1808147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1830388" y="0"/>
            <a:ext cx="8382000" cy="990600"/>
          </a:xfrm>
        </p:spPr>
        <p:txBody>
          <a:bodyPr/>
          <a:lstStyle/>
          <a:p>
            <a:pPr algn="ctr"/>
            <a:r>
              <a:rPr lang="en-US" altLang="en-US" dirty="0">
                <a:ea typeface="MS PGothic" charset="-128"/>
                <a:cs typeface="ＭＳ Ｐゴシック" charset="-128"/>
              </a:rPr>
              <a:t>What is Intelligent Systems Engineering?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1524000" y="1143000"/>
            <a:ext cx="9194800" cy="4953000"/>
          </a:xfrm>
        </p:spPr>
        <p:txBody>
          <a:bodyPr/>
          <a:lstStyle/>
          <a:p>
            <a:r>
              <a:rPr lang="en-US" altLang="en-US" sz="2800" dirty="0">
                <a:ea typeface="MS PGothic" charset="-128"/>
                <a:cs typeface="ＭＳ Ｐゴシック" charset="-128"/>
              </a:rPr>
              <a:t>The practice of system design and build with </a:t>
            </a:r>
            <a:r>
              <a:rPr lang="en-US" altLang="en-US" sz="2800" b="1" dirty="0">
                <a:solidFill>
                  <a:srgbClr val="C00000"/>
                </a:solidFill>
                <a:ea typeface="MS PGothic" charset="-128"/>
                <a:cs typeface="ＭＳ Ｐゴシック" charset="-128"/>
              </a:rPr>
              <a:t>computing</a:t>
            </a:r>
            <a:r>
              <a:rPr lang="en-US" altLang="en-US" sz="2800" dirty="0">
                <a:solidFill>
                  <a:srgbClr val="C00000"/>
                </a:solidFill>
                <a:ea typeface="MS PGothic" charset="-128"/>
                <a:cs typeface="ＭＳ Ｐゴシック" charset="-128"/>
              </a:rPr>
              <a:t> </a:t>
            </a:r>
            <a:r>
              <a:rPr lang="en-US" altLang="en-US" sz="2800" dirty="0">
                <a:ea typeface="MS PGothic" charset="-128"/>
                <a:cs typeface="ＭＳ Ｐゴシック" charset="-128"/>
              </a:rPr>
              <a:t>and</a:t>
            </a:r>
            <a:r>
              <a:rPr lang="en-US" altLang="en-US" sz="2800" dirty="0">
                <a:solidFill>
                  <a:srgbClr val="C00000"/>
                </a:solidFill>
                <a:ea typeface="MS PGothic" charset="-128"/>
                <a:cs typeface="ＭＳ Ｐゴシック" charset="-128"/>
              </a:rPr>
              <a:t> </a:t>
            </a:r>
            <a:r>
              <a:rPr lang="en-US" altLang="en-US" sz="2800" b="1" dirty="0">
                <a:solidFill>
                  <a:srgbClr val="C00000"/>
                </a:solidFill>
                <a:ea typeface="MS PGothic" charset="-128"/>
                <a:cs typeface="ＭＳ Ｐゴシック" charset="-128"/>
              </a:rPr>
              <a:t>artificial intelligence </a:t>
            </a:r>
            <a:r>
              <a:rPr lang="en-US" altLang="en-US" sz="2800" dirty="0">
                <a:ea typeface="MS PGothic" charset="-128"/>
                <a:cs typeface="ＭＳ Ｐゴシック" charset="-128"/>
              </a:rPr>
              <a:t>as key components</a:t>
            </a:r>
          </a:p>
          <a:p>
            <a:r>
              <a:rPr lang="en-US" altLang="en-US" sz="2800" dirty="0">
                <a:ea typeface="MS PGothic" charset="-128"/>
                <a:cs typeface="ＭＳ Ｐゴシック" charset="-128"/>
              </a:rPr>
              <a:t>We can parse name in two ways ……</a:t>
            </a:r>
          </a:p>
          <a:p>
            <a:r>
              <a:rPr lang="en-US" altLang="en-US" sz="2800" b="1" dirty="0">
                <a:solidFill>
                  <a:srgbClr val="C00000"/>
                </a:solidFill>
                <a:ea typeface="MS PGothic" charset="-128"/>
                <a:cs typeface="ＭＳ Ｐゴシック" charset="-128"/>
              </a:rPr>
              <a:t>Intelligent Systems </a:t>
            </a:r>
            <a:r>
              <a:rPr lang="en-US" altLang="en-US" sz="2400" dirty="0">
                <a:ea typeface="MS PGothic" charset="-128"/>
                <a:cs typeface="ＭＳ Ｐゴシック" charset="-128"/>
              </a:rPr>
              <a:t>Engineering</a:t>
            </a:r>
            <a:r>
              <a:rPr lang="en-US" altLang="en-US" sz="2800" b="1" dirty="0">
                <a:ea typeface="MS PGothic" charset="-128"/>
                <a:cs typeface="ＭＳ Ｐゴシック" charset="-128"/>
              </a:rPr>
              <a:t> </a:t>
            </a:r>
            <a:r>
              <a:rPr lang="en-US" altLang="en-US" sz="2800" dirty="0">
                <a:ea typeface="MS PGothic" charset="-128"/>
                <a:cs typeface="ＭＳ Ｐゴシック" charset="-128"/>
              </a:rPr>
              <a:t>– sense their environment and act accordingly – and use machine learning, artificial intelligence with edge (small devices) and cloud computing</a:t>
            </a:r>
          </a:p>
          <a:p>
            <a:r>
              <a:rPr lang="en-US" altLang="en-US" sz="2400" dirty="0">
                <a:ea typeface="MS PGothic" charset="-128"/>
                <a:cs typeface="ＭＳ Ｐゴシック" charset="-128"/>
              </a:rPr>
              <a:t>Intelligent</a:t>
            </a:r>
            <a:r>
              <a:rPr lang="en-US" altLang="en-US" sz="2800" b="1" dirty="0">
                <a:ea typeface="MS PGothic" charset="-128"/>
                <a:cs typeface="ＭＳ Ｐゴシック" charset="-128"/>
              </a:rPr>
              <a:t> </a:t>
            </a:r>
            <a:r>
              <a:rPr lang="en-US" altLang="en-US" sz="2800" b="1" dirty="0">
                <a:solidFill>
                  <a:srgbClr val="C00000"/>
                </a:solidFill>
                <a:ea typeface="MS PGothic" charset="-128"/>
                <a:cs typeface="ＭＳ Ｐゴシック" charset="-128"/>
              </a:rPr>
              <a:t>Systems Engineering </a:t>
            </a:r>
            <a:r>
              <a:rPr lang="en-US" altLang="en-US" sz="2800" dirty="0">
                <a:ea typeface="MS PGothic" charset="-128"/>
                <a:cs typeface="ＭＳ Ｐゴシック" charset="-128"/>
              </a:rPr>
              <a:t>– design of systems that are the complex interrelation of many elements</a:t>
            </a:r>
          </a:p>
        </p:txBody>
      </p:sp>
    </p:spTree>
    <p:extLst>
      <p:ext uri="{BB962C8B-B14F-4D97-AF65-F5344CB8AC3E}">
        <p14:creationId xmlns:p14="http://schemas.microsoft.com/office/powerpoint/2010/main" val="14541232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771B9-6B3C-44DA-B803-1707CAAA3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22" y="0"/>
            <a:ext cx="11136824" cy="1325563"/>
          </a:xfrm>
        </p:spPr>
        <p:txBody>
          <a:bodyPr/>
          <a:lstStyle/>
          <a:p>
            <a:r>
              <a:rPr lang="en-US" b="1" dirty="0"/>
              <a:t>Spark </a:t>
            </a:r>
            <a:r>
              <a:rPr lang="en-US" b="1" dirty="0" err="1"/>
              <a:t>Kmeans</a:t>
            </a:r>
            <a:r>
              <a:rPr lang="en-US" b="1" dirty="0"/>
              <a:t>                Flink Streaming Dataflow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C45D6-F2F1-4B5B-A45C-08F68F8CE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822" y="1694985"/>
            <a:ext cx="4880675" cy="4351338"/>
          </a:xfrm>
        </p:spPr>
        <p:txBody>
          <a:bodyPr>
            <a:normAutofit/>
          </a:bodyPr>
          <a:lstStyle/>
          <a:p>
            <a:r>
              <a:rPr lang="en-US" dirty="0"/>
              <a:t>P = </a:t>
            </a:r>
            <a:r>
              <a:rPr lang="en-US" dirty="0" err="1"/>
              <a:t>loadPoints</a:t>
            </a:r>
            <a:r>
              <a:rPr lang="en-US" dirty="0"/>
              <a:t>()</a:t>
            </a:r>
          </a:p>
          <a:p>
            <a:r>
              <a:rPr lang="en-US" dirty="0"/>
              <a:t>C = </a:t>
            </a:r>
            <a:r>
              <a:rPr lang="en-US" dirty="0" err="1"/>
              <a:t>loadInitCenters</a:t>
            </a:r>
            <a:r>
              <a:rPr lang="en-US" dirty="0"/>
              <a:t>()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for 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 &lt; 10;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  T = </a:t>
            </a:r>
            <a:r>
              <a:rPr lang="en-US" dirty="0" err="1"/>
              <a:t>P.map</a:t>
            </a:r>
            <a:r>
              <a:rPr lang="en-US" dirty="0"/>
              <a:t>().</a:t>
            </a:r>
            <a:r>
              <a:rPr lang="en-US" dirty="0" err="1"/>
              <a:t>withBroadcast</a:t>
            </a:r>
            <a:r>
              <a:rPr lang="en-US" dirty="0"/>
              <a:t>(C)</a:t>
            </a:r>
          </a:p>
          <a:p>
            <a:r>
              <a:rPr lang="en-US" dirty="0"/>
              <a:t>  C = </a:t>
            </a:r>
            <a:r>
              <a:rPr lang="en-US" dirty="0" err="1"/>
              <a:t>T.reduce</a:t>
            </a:r>
            <a:r>
              <a:rPr lang="en-US" dirty="0"/>
              <a:t>()     }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3074" name="Picture 2" descr="https://image.slidesharecdn.com/streaminganalyticswithapacheflinkstephanewen-160511192751/95/advanced-streaming-analytics-with-apache-flink-and-apache-kafka-stephan-ewen-8-638.jpg?cb=1462995019">
            <a:extLst>
              <a:ext uri="{FF2B5EF4-FFF2-40B4-BE49-F238E27FC236}">
                <a16:creationId xmlns:a16="http://schemas.microsoft.com/office/drawing/2014/main" id="{C874D6C0-C22B-4FD4-A87E-B10BDDC88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96" y="929898"/>
            <a:ext cx="7347643" cy="41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9A4D520-A331-41CC-8EDF-A82F36A1169D}"/>
              </a:ext>
            </a:extLst>
          </p:cNvPr>
          <p:cNvGrpSpPr/>
          <p:nvPr/>
        </p:nvGrpSpPr>
        <p:grpSpPr>
          <a:xfrm>
            <a:off x="752167" y="4762045"/>
            <a:ext cx="747252" cy="622664"/>
            <a:chOff x="752167" y="4762045"/>
            <a:chExt cx="747252" cy="622664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73068A0-72F8-480A-994E-F62B680AAF49}"/>
                </a:ext>
              </a:extLst>
            </p:cNvPr>
            <p:cNvCxnSpPr>
              <a:cxnSpLocks/>
            </p:cNvCxnSpPr>
            <p:nvPr/>
          </p:nvCxnSpPr>
          <p:spPr>
            <a:xfrm>
              <a:off x="752167" y="4762045"/>
              <a:ext cx="0" cy="60468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4D6AA33-C274-48C1-AAFB-5D39101124E8}"/>
                </a:ext>
              </a:extLst>
            </p:cNvPr>
            <p:cNvCxnSpPr>
              <a:cxnSpLocks/>
            </p:cNvCxnSpPr>
            <p:nvPr/>
          </p:nvCxnSpPr>
          <p:spPr>
            <a:xfrm>
              <a:off x="752167" y="5384709"/>
              <a:ext cx="747252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5E7BCFA-54C9-444A-A110-D9A8033155AE}"/>
              </a:ext>
            </a:extLst>
          </p:cNvPr>
          <p:cNvSpPr txBox="1"/>
          <p:nvPr/>
        </p:nvSpPr>
        <p:spPr>
          <a:xfrm>
            <a:off x="1524101" y="5153876"/>
            <a:ext cx="1992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Store C in RDD</a:t>
            </a:r>
          </a:p>
        </p:txBody>
      </p:sp>
    </p:spTree>
    <p:extLst>
      <p:ext uri="{BB962C8B-B14F-4D97-AF65-F5344CB8AC3E}">
        <p14:creationId xmlns:p14="http://schemas.microsoft.com/office/powerpoint/2010/main" val="20719720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15542-BC99-4E7D-8E8D-3294B5130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171"/>
            <a:ext cx="12191999" cy="1057534"/>
          </a:xfrm>
        </p:spPr>
        <p:txBody>
          <a:bodyPr>
            <a:noAutofit/>
          </a:bodyPr>
          <a:lstStyle/>
          <a:p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Summary of Twister2: </a:t>
            </a:r>
            <a:b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Next Generation HPC Cloud + Edge + Grid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2C802-0D7B-4FDC-AAB8-E1E9E386A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5705"/>
            <a:ext cx="12034684" cy="498398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suggest an event driven computing model built around Cloud and HPC and spanning batch, streaming, and edge applications</a:t>
            </a:r>
          </a:p>
          <a:p>
            <a:pPr lvl="1"/>
            <a:r>
              <a:rPr lang="en-US" dirty="0"/>
              <a:t>Highly parallel on cloud; possibly sequential at the edge</a:t>
            </a:r>
          </a:p>
          <a:p>
            <a:r>
              <a:rPr lang="en-US" dirty="0"/>
              <a:t>Expand current technology of </a:t>
            </a:r>
            <a:r>
              <a:rPr lang="en-US" dirty="0" err="1"/>
              <a:t>FaaS</a:t>
            </a:r>
            <a:r>
              <a:rPr lang="en-US" dirty="0"/>
              <a:t> (Function as a Service) and server-hidden (</a:t>
            </a:r>
            <a:r>
              <a:rPr lang="en-US" dirty="0" err="1"/>
              <a:t>serverless</a:t>
            </a:r>
            <a:r>
              <a:rPr lang="en-US" dirty="0"/>
              <a:t>) computing</a:t>
            </a:r>
          </a:p>
          <a:p>
            <a:r>
              <a:rPr lang="en-US" dirty="0"/>
              <a:t>We have built a high performance data analysis library SPIDAL</a:t>
            </a:r>
          </a:p>
          <a:p>
            <a:r>
              <a:rPr lang="en-US" dirty="0"/>
              <a:t>We have integrated HPC into many Apache systems with HPC-ABDS</a:t>
            </a:r>
          </a:p>
          <a:p>
            <a:r>
              <a:rPr lang="en-US" dirty="0"/>
              <a:t>We have done a very preliminary analysis of the different runtimes of Hadoop, Spark, Flink, Storm, Heron, Naiad, DARMA (HPC Asynchronous Many Task)</a:t>
            </a:r>
          </a:p>
          <a:p>
            <a:pPr lvl="1"/>
            <a:r>
              <a:rPr lang="en-US" dirty="0"/>
              <a:t>There are different technologies for different circumstances but can be unified by high level abstractions such as communication collectives</a:t>
            </a:r>
          </a:p>
          <a:p>
            <a:pPr lvl="1"/>
            <a:r>
              <a:rPr lang="en-US" dirty="0"/>
              <a:t>Need to be careful about treatment of state – more research needed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2980BB-9D6A-4E39-9415-3AFD4C1CD514}"/>
              </a:ext>
            </a:extLst>
          </p:cNvPr>
          <p:cNvSpPr/>
          <p:nvPr/>
        </p:nvSpPr>
        <p:spPr>
          <a:xfrm>
            <a:off x="2463445" y="5725827"/>
            <a:ext cx="8785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See long paper http://dsc.soic.indiana.edu/publications/Twister2.pdf</a:t>
            </a:r>
          </a:p>
        </p:txBody>
      </p:sp>
    </p:spTree>
    <p:extLst>
      <p:ext uri="{BB962C8B-B14F-4D97-AF65-F5344CB8AC3E}">
        <p14:creationId xmlns:p14="http://schemas.microsoft.com/office/powerpoint/2010/main" val="440299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 idx="4294967295"/>
          </p:nvPr>
        </p:nvSpPr>
        <p:spPr>
          <a:xfrm>
            <a:off x="1828800" y="609600"/>
            <a:ext cx="8382000" cy="1143000"/>
          </a:xfrm>
        </p:spPr>
        <p:txBody>
          <a:bodyPr/>
          <a:lstStyle/>
          <a:p>
            <a:r>
              <a:rPr lang="en-US" altLang="en-US" sz="3600" dirty="0">
                <a:ea typeface="MS PGothic" charset="-128"/>
                <a:cs typeface="ＭＳ Ｐゴシック" charset="-128"/>
              </a:rPr>
              <a:t>Intelligent Systems</a:t>
            </a:r>
            <a:br>
              <a:rPr lang="en-US" altLang="en-US" sz="3600" dirty="0">
                <a:ea typeface="MS PGothic" charset="-128"/>
                <a:cs typeface="ＭＳ Ｐゴシック" charset="-128"/>
              </a:rPr>
            </a:br>
            <a:r>
              <a:rPr lang="en-US" altLang="en-US" sz="3600" dirty="0">
                <a:ea typeface="MS PGothic" charset="-128"/>
                <a:cs typeface="ＭＳ Ｐゴシック" charset="-128"/>
              </a:rPr>
              <a:t>Engineering </a:t>
            </a:r>
            <a:br>
              <a:rPr lang="en-US" altLang="en-US" sz="3600" dirty="0">
                <a:ea typeface="MS PGothic" charset="-128"/>
                <a:cs typeface="ＭＳ Ｐゴシック" charset="-128"/>
              </a:rPr>
            </a:br>
            <a:r>
              <a:rPr lang="en-US" altLang="en-US" sz="3600" dirty="0">
                <a:ea typeface="MS PGothic" charset="-128"/>
                <a:cs typeface="ＭＳ Ｐゴシック" charset="-128"/>
              </a:rPr>
              <a:t>Structure</a:t>
            </a:r>
            <a:endParaRPr lang="en-US" altLang="en-US" dirty="0">
              <a:ea typeface="MS PGothic" charset="-128"/>
              <a:cs typeface="ＭＳ Ｐゴシック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F3D0F1-E239-4F68-A607-9D2A772B1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375" y="0"/>
            <a:ext cx="5707068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51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688388" cy="990600"/>
          </a:xfrm>
        </p:spPr>
        <p:txBody>
          <a:bodyPr/>
          <a:lstStyle/>
          <a:p>
            <a:pPr algn="ctr"/>
            <a:r>
              <a:rPr lang="en-US" altLang="en-US" dirty="0">
                <a:ea typeface="MS PGothic" charset="-128"/>
                <a:cs typeface="ＭＳ Ｐゴシック" charset="-128"/>
              </a:rPr>
              <a:t>What is Intelligent Systems Engineering?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1473200" y="762000"/>
            <a:ext cx="9194800" cy="4953000"/>
          </a:xfrm>
        </p:spPr>
        <p:txBody>
          <a:bodyPr/>
          <a:lstStyle/>
          <a:p>
            <a:r>
              <a:rPr lang="en-US" altLang="en-US" sz="3200" i="1" dirty="0">
                <a:ea typeface="MS PGothic" charset="-128"/>
                <a:cs typeface="ＭＳ Ｐゴシック" charset="-128"/>
              </a:rPr>
              <a:t>From the </a:t>
            </a:r>
            <a:r>
              <a:rPr lang="en-US" altLang="en-US" sz="3200" i="1" dirty="0">
                <a:solidFill>
                  <a:srgbClr val="C00000"/>
                </a:solidFill>
                <a:ea typeface="MS PGothic" charset="-128"/>
                <a:cs typeface="ＭＳ Ｐゴシック" charset="-128"/>
              </a:rPr>
              <a:t>small</a:t>
            </a:r>
            <a:r>
              <a:rPr lang="en-US" altLang="en-US" sz="3200" i="1" dirty="0">
                <a:ea typeface="MS PGothic" charset="-128"/>
                <a:cs typeface="ＭＳ Ｐゴシック" charset="-128"/>
              </a:rPr>
              <a:t> to the </a:t>
            </a:r>
            <a:r>
              <a:rPr lang="en-US" altLang="en-US" sz="3200" i="1" dirty="0">
                <a:solidFill>
                  <a:srgbClr val="C00000"/>
                </a:solidFill>
                <a:ea typeface="MS PGothic" charset="-128"/>
                <a:cs typeface="ＭＳ Ｐゴシック" charset="-128"/>
              </a:rPr>
              <a:t>large</a:t>
            </a:r>
            <a:endParaRPr lang="en-US" altLang="en-US" sz="2400" i="1" dirty="0">
              <a:solidFill>
                <a:srgbClr val="C00000"/>
              </a:solidFill>
              <a:ea typeface="MS PGothic" charset="-128"/>
              <a:cs typeface="ＭＳ Ｐゴシック" charset="-128"/>
            </a:endParaRPr>
          </a:p>
          <a:p>
            <a:r>
              <a:rPr lang="en-US" altLang="en-US" sz="2400" b="1" dirty="0">
                <a:ea typeface="MS PGothic" charset="-128"/>
                <a:cs typeface="ＭＳ Ｐゴシック" charset="-128"/>
              </a:rPr>
              <a:t>Edge Computing: Embedded Systems and Nanoscale Sensors </a:t>
            </a:r>
            <a:r>
              <a:rPr lang="en-US" altLang="en-US" sz="2400" dirty="0">
                <a:ea typeface="MS PGothic" charset="-128"/>
                <a:cs typeface="ＭＳ Ｐゴシック" charset="-128"/>
              </a:rPr>
              <a:t>– computing and sensing will be ubiquitous as we move toward smart homes, smart cities and smart transportation, with computing and intelligent systems helping us lead healthier lives</a:t>
            </a:r>
          </a:p>
          <a:p>
            <a:r>
              <a:rPr lang="en-US" altLang="en-US" sz="2400" b="1" dirty="0">
                <a:ea typeface="MS PGothic" charset="-128"/>
                <a:cs typeface="ＭＳ Ｐゴシック" charset="-128"/>
              </a:rPr>
              <a:t>Cloud and High-Performance computing </a:t>
            </a:r>
            <a:r>
              <a:rPr lang="en-US" altLang="en-US" sz="2400" dirty="0">
                <a:ea typeface="MS PGothic" charset="-128"/>
                <a:cs typeface="ＭＳ Ｐゴシック" charset="-128"/>
              </a:rPr>
              <a:t>– behind all of these edge devices are massive systems that analyze and manage the floods of data that are being produced</a:t>
            </a:r>
          </a:p>
          <a:p>
            <a:pPr lvl="1"/>
            <a:r>
              <a:rPr lang="en-US" altLang="en-US" sz="2400" dirty="0">
                <a:ea typeface="MS PGothic" charset="-128"/>
                <a:cs typeface="ＭＳ Ｐゴシック" charset="-128"/>
              </a:rPr>
              <a:t>They also allow modeling and simulation of the engineered systems</a:t>
            </a:r>
          </a:p>
          <a:p>
            <a:r>
              <a:rPr lang="en-US" altLang="en-US" sz="2400" b="1" dirty="0">
                <a:solidFill>
                  <a:srgbClr val="FF0000"/>
                </a:solidFill>
                <a:ea typeface="MS PGothic" charset="-128"/>
                <a:cs typeface="ＭＳ Ｐゴシック" charset="-128"/>
              </a:rPr>
              <a:t>All students have courses on edge, cloud, HPC systems, machine learning and modelling and simulation</a:t>
            </a:r>
          </a:p>
        </p:txBody>
      </p:sp>
    </p:spTree>
    <p:extLst>
      <p:ext uri="{BB962C8B-B14F-4D97-AF65-F5344CB8AC3E}">
        <p14:creationId xmlns:p14="http://schemas.microsoft.com/office/powerpoint/2010/main" val="2045459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FCEC5-A28B-4B49-8336-E9B498EFB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-19050"/>
            <a:ext cx="9144000" cy="1143000"/>
          </a:xfrm>
        </p:spPr>
        <p:txBody>
          <a:bodyPr/>
          <a:lstStyle/>
          <a:p>
            <a:r>
              <a:rPr lang="en-US" dirty="0"/>
              <a:t>Intelligent Systems ~ Artificial Intelligence ~ 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5AA21-7BB8-441B-BFDF-64E4D0324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066800"/>
            <a:ext cx="9144000" cy="4038600"/>
          </a:xfrm>
        </p:spPr>
        <p:txBody>
          <a:bodyPr/>
          <a:lstStyle/>
          <a:p>
            <a:r>
              <a:rPr lang="en-US" b="1" dirty="0">
                <a:solidFill>
                  <a:srgbClr val="B30838"/>
                </a:solidFill>
              </a:rPr>
              <a:t>2017 Headlines</a:t>
            </a:r>
          </a:p>
          <a:p>
            <a:r>
              <a:rPr lang="en-US" dirty="0"/>
              <a:t>The Race For AI: Google, Twitter, Intel, Apple In A Rush To Grab Artificial Intelligence Startups</a:t>
            </a:r>
          </a:p>
          <a:p>
            <a:r>
              <a:rPr lang="en-US" dirty="0"/>
              <a:t>Google, Facebook, And Microsoft Are Remaking Themselves Around AI</a:t>
            </a:r>
          </a:p>
          <a:p>
            <a:r>
              <a:rPr lang="en-US" dirty="0"/>
              <a:t>Google: The Full Stack AI Company</a:t>
            </a:r>
          </a:p>
          <a:p>
            <a:r>
              <a:rPr lang="en-US" dirty="0"/>
              <a:t>Bezos Says Artificial Intelligence to Fuel Amazon's Success</a:t>
            </a:r>
          </a:p>
          <a:p>
            <a:r>
              <a:rPr lang="en-US" dirty="0"/>
              <a:t>Microsoft CEO says artificial intelligence is the 'ultimate breakthrough'</a:t>
            </a:r>
          </a:p>
          <a:p>
            <a:r>
              <a:rPr lang="en-US" dirty="0"/>
              <a:t>Tesla’s New AI Guru Could Help Its Cars Teach Themselves</a:t>
            </a:r>
          </a:p>
          <a:p>
            <a:r>
              <a:rPr lang="en-US" dirty="0"/>
              <a:t>Netflix Is Using AI to Conquer the World... and Bandwidth Issues</a:t>
            </a:r>
          </a:p>
          <a:p>
            <a:r>
              <a:rPr lang="en-US" dirty="0"/>
              <a:t>How Google Is Remaking Itself As A “Machine Learning First” Company</a:t>
            </a:r>
          </a:p>
          <a:p>
            <a:r>
              <a:rPr lang="en-US" dirty="0"/>
              <a:t>If You Love Machine Learning, You Should Check Out General Electric</a:t>
            </a:r>
            <a:br>
              <a:rPr lang="en-US" dirty="0"/>
            </a:br>
            <a:endParaRPr lang="en-US" dirty="0"/>
          </a:p>
          <a:p>
            <a:r>
              <a:rPr lang="en-US" b="1" dirty="0">
                <a:solidFill>
                  <a:srgbClr val="B30838"/>
                </a:solidFill>
              </a:rPr>
              <a:t>The trouble for all of these companies is that finding the talent needed to drive all this AI work can be difficult.  </a:t>
            </a:r>
            <a:r>
              <a:rPr lang="en-US" b="1" dirty="0"/>
              <a:t>(That is where ISE comes in!)</a:t>
            </a:r>
          </a:p>
        </p:txBody>
      </p:sp>
    </p:spTree>
    <p:extLst>
      <p:ext uri="{BB962C8B-B14F-4D97-AF65-F5344CB8AC3E}">
        <p14:creationId xmlns:p14="http://schemas.microsoft.com/office/powerpoint/2010/main" val="611161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3D2C76-C7ED-416D-BB8E-BB2EF5E94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52400"/>
            <a:ext cx="8382000" cy="838201"/>
          </a:xfrm>
        </p:spPr>
        <p:txBody>
          <a:bodyPr/>
          <a:lstStyle/>
          <a:p>
            <a:r>
              <a:rPr lang="en-US" dirty="0"/>
              <a:t>And from indeed.com the jobs are for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5D0E99F-6E6E-419C-94CE-1619476B7D92}"/>
              </a:ext>
            </a:extLst>
          </p:cNvPr>
          <p:cNvGrpSpPr/>
          <p:nvPr/>
        </p:nvGrpSpPr>
        <p:grpSpPr>
          <a:xfrm>
            <a:off x="1524001" y="1266825"/>
            <a:ext cx="9172575" cy="5562601"/>
            <a:chOff x="0" y="1285874"/>
            <a:chExt cx="9172575" cy="556260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094C2FA-7BBE-4DD7-BE40-4287329FE6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0153"/>
            <a:stretch/>
          </p:blipFill>
          <p:spPr>
            <a:xfrm>
              <a:off x="0" y="1285874"/>
              <a:ext cx="9172575" cy="556260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A3A7ED-B44E-4412-8C9D-8226E1DEC4A3}"/>
                </a:ext>
              </a:extLst>
            </p:cNvPr>
            <p:cNvSpPr txBox="1"/>
            <p:nvPr/>
          </p:nvSpPr>
          <p:spPr>
            <a:xfrm>
              <a:off x="4143375" y="5715000"/>
              <a:ext cx="3200400" cy="378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>
                  <a:solidFill>
                    <a:srgbClr val="FF9900"/>
                  </a:solidFill>
                  <a:latin typeface="Arial" charset="0"/>
                  <a:ea typeface="MS PGothic" charset="-128"/>
                </a:rPr>
                <a:t>Artificial Intelligence Engineer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2299138-462C-4847-977E-6A7E438F1830}"/>
                </a:ext>
              </a:extLst>
            </p:cNvPr>
            <p:cNvSpPr txBox="1"/>
            <p:nvPr/>
          </p:nvSpPr>
          <p:spPr>
            <a:xfrm>
              <a:off x="6734175" y="4931420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>
                  <a:solidFill>
                    <a:srgbClr val="7030A0"/>
                  </a:solidFill>
                  <a:latin typeface="Arial" charset="0"/>
                  <a:ea typeface="MS PGothic" charset="-128"/>
                </a:rPr>
                <a:t>Computer Scientist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C54800-182D-44DD-BB42-0AD6B1691938}"/>
                </a:ext>
              </a:extLst>
            </p:cNvPr>
            <p:cNvSpPr txBox="1"/>
            <p:nvPr/>
          </p:nvSpPr>
          <p:spPr>
            <a:xfrm>
              <a:off x="4595812" y="3569598"/>
              <a:ext cx="1628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>
                  <a:solidFill>
                    <a:srgbClr val="F9F600"/>
                  </a:solidFill>
                  <a:highlight>
                    <a:srgbClr val="000000"/>
                  </a:highlight>
                  <a:latin typeface="Arial" charset="0"/>
                  <a:ea typeface="MS PGothic" charset="-128"/>
                </a:rPr>
                <a:t>Data Scientist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C51BAE7-F3F6-482B-B283-643B90340F26}"/>
                </a:ext>
              </a:extLst>
            </p:cNvPr>
            <p:cNvSpPr txBox="1"/>
            <p:nvPr/>
          </p:nvSpPr>
          <p:spPr>
            <a:xfrm>
              <a:off x="6734175" y="2162859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>
                  <a:solidFill>
                    <a:srgbClr val="478949"/>
                  </a:solidFill>
                  <a:latin typeface="Arial" charset="0"/>
                  <a:ea typeface="MS PGothic" charset="-128"/>
                </a:rPr>
                <a:t>Big Data Engineer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DD2D31D-3466-46C4-953D-861427B467FD}"/>
                </a:ext>
              </a:extLst>
            </p:cNvPr>
            <p:cNvSpPr txBox="1"/>
            <p:nvPr/>
          </p:nvSpPr>
          <p:spPr>
            <a:xfrm>
              <a:off x="3176587" y="4647404"/>
              <a:ext cx="304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>
                  <a:solidFill>
                    <a:srgbClr val="1D48B3"/>
                  </a:solidFill>
                  <a:latin typeface="Arial" charset="0"/>
                  <a:ea typeface="MS PGothic" charset="-128"/>
                </a:rPr>
                <a:t>Machine Learning Engineer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7388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16CE7-853A-43B0-9B11-EC97D443C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426" y="76200"/>
            <a:ext cx="9172575" cy="838200"/>
          </a:xfrm>
        </p:spPr>
        <p:txBody>
          <a:bodyPr/>
          <a:lstStyle/>
          <a:p>
            <a:r>
              <a:rPr lang="en-US" sz="3200" dirty="0"/>
              <a:t>And Computer Engineering is in great demand</a:t>
            </a:r>
            <a:br>
              <a:rPr lang="en-US" sz="3200" dirty="0"/>
            </a:br>
            <a:r>
              <a:rPr lang="en-US" sz="3200" dirty="0"/>
              <a:t>(scale changed by a factor of 10)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23024FC-7BE5-4AF5-AECD-96B08F2D8B07}"/>
              </a:ext>
            </a:extLst>
          </p:cNvPr>
          <p:cNvGrpSpPr/>
          <p:nvPr/>
        </p:nvGrpSpPr>
        <p:grpSpPr>
          <a:xfrm>
            <a:off x="1495425" y="1219201"/>
            <a:ext cx="9146010" cy="5638800"/>
            <a:chOff x="-28575" y="1219201"/>
            <a:chExt cx="9146010" cy="56388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FDBCCA0-56B1-438B-BC71-F81B85E1B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8575" y="1219201"/>
              <a:ext cx="9146010" cy="56388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5C43B7E-EAB0-4EEE-825E-2B46F5BA6D5E}"/>
                </a:ext>
              </a:extLst>
            </p:cNvPr>
            <p:cNvSpPr txBox="1"/>
            <p:nvPr/>
          </p:nvSpPr>
          <p:spPr>
            <a:xfrm>
              <a:off x="6858000" y="5562600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>
                  <a:solidFill>
                    <a:srgbClr val="1D48B3"/>
                  </a:solidFill>
                  <a:latin typeface="Arial" charset="0"/>
                  <a:ea typeface="MS PGothic" charset="-128"/>
                </a:rPr>
                <a:t>Big Data Engineer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CA9EBEB-5DE3-48AC-8E20-1FB832C8CF56}"/>
                </a:ext>
              </a:extLst>
            </p:cNvPr>
            <p:cNvSpPr txBox="1"/>
            <p:nvPr/>
          </p:nvSpPr>
          <p:spPr>
            <a:xfrm>
              <a:off x="6705599" y="2421404"/>
              <a:ext cx="24118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>
                  <a:solidFill>
                    <a:srgbClr val="FF9900"/>
                  </a:solidFill>
                  <a:latin typeface="Arial" charset="0"/>
                  <a:ea typeface="MS PGothic" charset="-128"/>
                </a:rPr>
                <a:t>Computer Engineer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476E5649-2166-45E1-94FA-C3FBC27105F1}"/>
              </a:ext>
            </a:extLst>
          </p:cNvPr>
          <p:cNvSpPr/>
          <p:nvPr/>
        </p:nvSpPr>
        <p:spPr>
          <a:xfrm>
            <a:off x="1533526" y="1228367"/>
            <a:ext cx="91460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  <a:latin typeface="Arial" charset="0"/>
                <a:ea typeface="MS PGothic" charset="-128"/>
              </a:rPr>
              <a:t>https://www.indeed.com/jobtrends/q-big-data-engineer-q-computer-engineer.html</a:t>
            </a:r>
          </a:p>
        </p:txBody>
      </p:sp>
    </p:spTree>
    <p:extLst>
      <p:ext uri="{BB962C8B-B14F-4D97-AF65-F5344CB8AC3E}">
        <p14:creationId xmlns:p14="http://schemas.microsoft.com/office/powerpoint/2010/main" val="317530639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Custom 2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8E0C33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8E0C33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9255</TotalTime>
  <Words>2279</Words>
  <Application>Microsoft Office PowerPoint</Application>
  <PresentationFormat>Widescreen</PresentationFormat>
  <Paragraphs>323</Paragraphs>
  <Slides>41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ＭＳ Ｐゴシック</vt:lpstr>
      <vt:lpstr>ＭＳ Ｐゴシック</vt:lpstr>
      <vt:lpstr>Arial</vt:lpstr>
      <vt:lpstr>Arial Black</vt:lpstr>
      <vt:lpstr>Calibri</vt:lpstr>
      <vt:lpstr>Calibri Light</vt:lpstr>
      <vt:lpstr>Times New Roman</vt:lpstr>
      <vt:lpstr>1_Office Theme</vt:lpstr>
      <vt:lpstr>Blank Presentation</vt:lpstr>
      <vt:lpstr>Cyberinfrastructure Clouds HPC Edge Computing</vt:lpstr>
      <vt:lpstr>Gartner Emerging Technology Hype Cycle 2014</vt:lpstr>
      <vt:lpstr>PowerPoint Presentation</vt:lpstr>
      <vt:lpstr>What is Intelligent Systems Engineering?</vt:lpstr>
      <vt:lpstr>Intelligent Systems Engineering  Structure</vt:lpstr>
      <vt:lpstr>What is Intelligent Systems Engineering?</vt:lpstr>
      <vt:lpstr>Intelligent Systems ~ Artificial Intelligence ~ Machine Learning</vt:lpstr>
      <vt:lpstr>And from indeed.com the jobs are for</vt:lpstr>
      <vt:lpstr>And Computer Engineering is in great demand (scale changed by a factor of 10)</vt:lpstr>
      <vt:lpstr>Intelligent Systems Engineering Areas of Study</vt:lpstr>
      <vt:lpstr>Abstract</vt:lpstr>
      <vt:lpstr>Important Trends I</vt:lpstr>
      <vt:lpstr>Event-Driven and Serverless Computing</vt:lpstr>
      <vt:lpstr>Important Trends II</vt:lpstr>
      <vt:lpstr>Predictions/Assumptions</vt:lpstr>
      <vt:lpstr>Convergence Points (Nexus) for HPC-Cloud-Edge-Big Data-Simulation</vt:lpstr>
      <vt:lpstr>PowerPoint Presentation</vt:lpstr>
      <vt:lpstr>Components of Big Data Stack</vt:lpstr>
      <vt:lpstr>HPC-ABDS  Integrated wide range of HPC and Big Data technologies. I gave up updating!</vt:lpstr>
      <vt:lpstr>64 Features in 4 views for Unified Classification of Big Data and Simulation Applications</vt:lpstr>
      <vt:lpstr>PowerPoint Presentation</vt:lpstr>
      <vt:lpstr>Mahout and SPIDAL</vt:lpstr>
      <vt:lpstr>Core SPIDAL Parallel HPC Library with Collective Used</vt:lpstr>
      <vt:lpstr>Implementing Twister2 at a high level</vt:lpstr>
      <vt:lpstr>Twister2: “Next Generation Grid-Edge–HPC Cloud”</vt:lpstr>
      <vt:lpstr>Proposed Approach </vt:lpstr>
      <vt:lpstr>Comparing Spark Flink  and MPI</vt:lpstr>
      <vt:lpstr>Machine Learning with MPI, Spark  and Flink</vt:lpstr>
      <vt:lpstr>HPC Runtime versus ABDS distributed Computing Model on Data Analytics</vt:lpstr>
      <vt:lpstr>Multidimensional Scaling: 3 Nested Parallel  Sections</vt:lpstr>
      <vt:lpstr>Flink MDS Dataflow Graph</vt:lpstr>
      <vt:lpstr>Terasort</vt:lpstr>
      <vt:lpstr>Implementing  Twister2 in detail</vt:lpstr>
      <vt:lpstr>What do we need in runtime for distributed HPC FaaS</vt:lpstr>
      <vt:lpstr>Communication Support</vt:lpstr>
      <vt:lpstr>Communication Primitives</vt:lpstr>
      <vt:lpstr>PowerPoint Presentation</vt:lpstr>
      <vt:lpstr>Dataflow Graph State and Scheduling</vt:lpstr>
      <vt:lpstr>Fault Tolerance and State  </vt:lpstr>
      <vt:lpstr>Spark Kmeans                Flink Streaming Dataflow</vt:lpstr>
      <vt:lpstr>Summary of Twister2:  Next Generation HPC Cloud + Edge + Grid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Efficient Dataflow Frameworks for Big Data Applications: Integrating Parallel and Distributed Computing Runtimes</dc:title>
  <dc:creator>supun</dc:creator>
  <cp:lastModifiedBy>Geoffrey Fox</cp:lastModifiedBy>
  <cp:revision>217</cp:revision>
  <dcterms:created xsi:type="dcterms:W3CDTF">2017-06-12T19:54:34Z</dcterms:created>
  <dcterms:modified xsi:type="dcterms:W3CDTF">2017-09-13T14:43:14Z</dcterms:modified>
</cp:coreProperties>
</file>