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0" r:id="rId12"/>
    <p:sldMasterId id="2147483805" r:id="rId13"/>
  </p:sldMasterIdLst>
  <p:notesMasterIdLst>
    <p:notesMasterId r:id="rId107"/>
  </p:notesMasterIdLst>
  <p:sldIdLst>
    <p:sldId id="1010" r:id="rId14"/>
    <p:sldId id="1037" r:id="rId15"/>
    <p:sldId id="929" r:id="rId16"/>
    <p:sldId id="1082" r:id="rId17"/>
    <p:sldId id="1083" r:id="rId18"/>
    <p:sldId id="1087" r:id="rId19"/>
    <p:sldId id="1085" r:id="rId20"/>
    <p:sldId id="1086" r:id="rId21"/>
    <p:sldId id="1081" r:id="rId22"/>
    <p:sldId id="1080" r:id="rId23"/>
    <p:sldId id="1055" r:id="rId24"/>
    <p:sldId id="1058" r:id="rId25"/>
    <p:sldId id="1059" r:id="rId26"/>
    <p:sldId id="1051" r:id="rId27"/>
    <p:sldId id="1060" r:id="rId28"/>
    <p:sldId id="1046" r:id="rId29"/>
    <p:sldId id="1073" r:id="rId30"/>
    <p:sldId id="1048" r:id="rId31"/>
    <p:sldId id="1049" r:id="rId32"/>
    <p:sldId id="1050" r:id="rId33"/>
    <p:sldId id="1044" r:id="rId34"/>
    <p:sldId id="1043" r:id="rId35"/>
    <p:sldId id="1057" r:id="rId36"/>
    <p:sldId id="1061" r:id="rId37"/>
    <p:sldId id="1047" r:id="rId38"/>
    <p:sldId id="1045" r:id="rId39"/>
    <p:sldId id="1074" r:id="rId40"/>
    <p:sldId id="1052" r:id="rId41"/>
    <p:sldId id="1054" r:id="rId42"/>
    <p:sldId id="1053" r:id="rId43"/>
    <p:sldId id="1075" r:id="rId44"/>
    <p:sldId id="1062" r:id="rId45"/>
    <p:sldId id="1072" r:id="rId46"/>
    <p:sldId id="1064" r:id="rId47"/>
    <p:sldId id="1065" r:id="rId48"/>
    <p:sldId id="1066" r:id="rId49"/>
    <p:sldId id="1067" r:id="rId50"/>
    <p:sldId id="1068" r:id="rId51"/>
    <p:sldId id="1070" r:id="rId52"/>
    <p:sldId id="1071" r:id="rId53"/>
    <p:sldId id="1077" r:id="rId54"/>
    <p:sldId id="1034" r:id="rId55"/>
    <p:sldId id="1036" r:id="rId56"/>
    <p:sldId id="1042" r:id="rId57"/>
    <p:sldId id="930" r:id="rId58"/>
    <p:sldId id="931" r:id="rId59"/>
    <p:sldId id="1011" r:id="rId60"/>
    <p:sldId id="1012" r:id="rId61"/>
    <p:sldId id="932" r:id="rId62"/>
    <p:sldId id="933" r:id="rId63"/>
    <p:sldId id="934" r:id="rId64"/>
    <p:sldId id="935" r:id="rId65"/>
    <p:sldId id="936" r:id="rId66"/>
    <p:sldId id="937" r:id="rId67"/>
    <p:sldId id="1013" r:id="rId68"/>
    <p:sldId id="1014" r:id="rId69"/>
    <p:sldId id="950" r:id="rId70"/>
    <p:sldId id="1026" r:id="rId71"/>
    <p:sldId id="951" r:id="rId72"/>
    <p:sldId id="952" r:id="rId73"/>
    <p:sldId id="953" r:id="rId74"/>
    <p:sldId id="954" r:id="rId75"/>
    <p:sldId id="1039" r:id="rId76"/>
    <p:sldId id="1038" r:id="rId77"/>
    <p:sldId id="1028" r:id="rId78"/>
    <p:sldId id="949" r:id="rId79"/>
    <p:sldId id="940" r:id="rId80"/>
    <p:sldId id="941" r:id="rId81"/>
    <p:sldId id="883" r:id="rId82"/>
    <p:sldId id="1015" r:id="rId83"/>
    <p:sldId id="1016" r:id="rId84"/>
    <p:sldId id="1017" r:id="rId85"/>
    <p:sldId id="1023" r:id="rId86"/>
    <p:sldId id="1024" r:id="rId87"/>
    <p:sldId id="1025" r:id="rId88"/>
    <p:sldId id="1018" r:id="rId89"/>
    <p:sldId id="1041" r:id="rId90"/>
    <p:sldId id="1019" r:id="rId91"/>
    <p:sldId id="1020" r:id="rId92"/>
    <p:sldId id="942" r:id="rId93"/>
    <p:sldId id="943" r:id="rId94"/>
    <p:sldId id="944" r:id="rId95"/>
    <p:sldId id="945" r:id="rId96"/>
    <p:sldId id="946" r:id="rId97"/>
    <p:sldId id="947" r:id="rId98"/>
    <p:sldId id="948" r:id="rId99"/>
    <p:sldId id="884" r:id="rId100"/>
    <p:sldId id="994" r:id="rId101"/>
    <p:sldId id="1030" r:id="rId102"/>
    <p:sldId id="1040" r:id="rId103"/>
    <p:sldId id="1032" r:id="rId104"/>
    <p:sldId id="1033" r:id="rId105"/>
    <p:sldId id="1035" r:id="rId106"/>
  </p:sldIdLst>
  <p:sldSz cx="9144000" cy="6858000" type="screen4x3"/>
  <p:notesSz cx="6858000" cy="9144000"/>
  <p:custDataLst>
    <p:tags r:id="rId10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455"/>
    <a:srgbClr val="3BCCFF"/>
    <a:srgbClr val="BDE2A2"/>
    <a:srgbClr val="8FF24C"/>
    <a:srgbClr val="69D8FF"/>
    <a:srgbClr val="E7E78D"/>
    <a:srgbClr val="B4DE94"/>
    <a:srgbClr val="FF00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95" autoAdjust="0"/>
    <p:restoredTop sz="96086" autoAdjust="0"/>
  </p:normalViewPr>
  <p:slideViewPr>
    <p:cSldViewPr snapToGrid="0" snapToObjects="1">
      <p:cViewPr varScale="1">
        <p:scale>
          <a:sx n="100" d="100"/>
          <a:sy n="100" d="100"/>
        </p:scale>
        <p:origin x="108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notesMaster" Target="notesMasters/notesMaster1.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2.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presProps" Target="presProp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C38FE-F884-4E17-A83D-543C466F79A5}" type="datetimeFigureOut">
              <a:rPr lang="en-US" smtClean="0"/>
              <a:t>2/14/2016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C080E-B00D-4181-91FC-08D9D4473EED}" type="slidenum">
              <a:rPr lang="en-US" smtClean="0"/>
              <a:t>‹#›</a:t>
            </a:fld>
            <a:endParaRPr lang="en-US"/>
          </a:p>
        </p:txBody>
      </p:sp>
    </p:spTree>
    <p:extLst>
      <p:ext uri="{BB962C8B-B14F-4D97-AF65-F5344CB8AC3E}">
        <p14:creationId xmlns:p14="http://schemas.microsoft.com/office/powerpoint/2010/main" val="1398348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D4677B-C5CE-4183-A13D-EB29CCD213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50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60213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50</a:t>
            </a:fld>
            <a:endParaRPr lang="en-US"/>
          </a:p>
        </p:txBody>
      </p:sp>
    </p:spTree>
    <p:extLst>
      <p:ext uri="{BB962C8B-B14F-4D97-AF65-F5344CB8AC3E}">
        <p14:creationId xmlns:p14="http://schemas.microsoft.com/office/powerpoint/2010/main" val="1400160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55</a:t>
            </a:fld>
            <a:endParaRPr lang="en-US"/>
          </a:p>
        </p:txBody>
      </p:sp>
    </p:spTree>
    <p:extLst>
      <p:ext uri="{BB962C8B-B14F-4D97-AF65-F5344CB8AC3E}">
        <p14:creationId xmlns:p14="http://schemas.microsoft.com/office/powerpoint/2010/main" val="1792977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57</a:t>
            </a:fld>
            <a:endParaRPr lang="en-US"/>
          </a:p>
        </p:txBody>
      </p:sp>
    </p:spTree>
    <p:extLst>
      <p:ext uri="{BB962C8B-B14F-4D97-AF65-F5344CB8AC3E}">
        <p14:creationId xmlns:p14="http://schemas.microsoft.com/office/powerpoint/2010/main" val="377131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60</a:t>
            </a:fld>
            <a:endParaRPr lang="en-US"/>
          </a:p>
        </p:txBody>
      </p:sp>
    </p:spTree>
    <p:extLst>
      <p:ext uri="{BB962C8B-B14F-4D97-AF65-F5344CB8AC3E}">
        <p14:creationId xmlns:p14="http://schemas.microsoft.com/office/powerpoint/2010/main" val="3377427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61</a:t>
            </a:fld>
            <a:endParaRPr lang="en-US"/>
          </a:p>
        </p:txBody>
      </p:sp>
    </p:spTree>
    <p:extLst>
      <p:ext uri="{BB962C8B-B14F-4D97-AF65-F5344CB8AC3E}">
        <p14:creationId xmlns:p14="http://schemas.microsoft.com/office/powerpoint/2010/main" val="293564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62</a:t>
            </a:fld>
            <a:endParaRPr lang="en-US"/>
          </a:p>
        </p:txBody>
      </p:sp>
    </p:spTree>
    <p:extLst>
      <p:ext uri="{BB962C8B-B14F-4D97-AF65-F5344CB8AC3E}">
        <p14:creationId xmlns:p14="http://schemas.microsoft.com/office/powerpoint/2010/main" val="3412526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66</a:t>
            </a:fld>
            <a:endParaRPr lang="en-US"/>
          </a:p>
        </p:txBody>
      </p:sp>
    </p:spTree>
    <p:extLst>
      <p:ext uri="{BB962C8B-B14F-4D97-AF65-F5344CB8AC3E}">
        <p14:creationId xmlns:p14="http://schemas.microsoft.com/office/powerpoint/2010/main" val="366890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67</a:t>
            </a:fld>
            <a:endParaRPr lang="en-US"/>
          </a:p>
        </p:txBody>
      </p:sp>
    </p:spTree>
    <p:extLst>
      <p:ext uri="{BB962C8B-B14F-4D97-AF65-F5344CB8AC3E}">
        <p14:creationId xmlns:p14="http://schemas.microsoft.com/office/powerpoint/2010/main" val="226970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77</a:t>
            </a:fld>
            <a:endParaRPr lang="en-US"/>
          </a:p>
        </p:txBody>
      </p:sp>
    </p:spTree>
    <p:extLst>
      <p:ext uri="{BB962C8B-B14F-4D97-AF65-F5344CB8AC3E}">
        <p14:creationId xmlns:p14="http://schemas.microsoft.com/office/powerpoint/2010/main" val="59541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fld id="{31D32577-1196-4221-B5BD-2EB6CC2B6160}" type="slidenum">
              <a:rPr lang="en-US" altLang="en-US" sz="1200" i="0">
                <a:solidFill>
                  <a:srgbClr val="000000"/>
                </a:solidFill>
              </a:rPr>
              <a:pPr/>
              <a:t>4</a:t>
            </a:fld>
            <a:endParaRPr lang="en-US" altLang="en-US" sz="1200" i="0">
              <a:solidFill>
                <a:srgbClr val="000000"/>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22590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78</a:t>
            </a:fld>
            <a:endParaRPr lang="en-US"/>
          </a:p>
        </p:txBody>
      </p:sp>
    </p:spTree>
    <p:extLst>
      <p:ext uri="{BB962C8B-B14F-4D97-AF65-F5344CB8AC3E}">
        <p14:creationId xmlns:p14="http://schemas.microsoft.com/office/powerpoint/2010/main" val="365728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79</a:t>
            </a:fld>
            <a:endParaRPr lang="en-US"/>
          </a:p>
        </p:txBody>
      </p:sp>
    </p:spTree>
    <p:extLst>
      <p:ext uri="{BB962C8B-B14F-4D97-AF65-F5344CB8AC3E}">
        <p14:creationId xmlns:p14="http://schemas.microsoft.com/office/powerpoint/2010/main" val="1570883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80</a:t>
            </a:fld>
            <a:endParaRPr lang="en-US"/>
          </a:p>
        </p:txBody>
      </p:sp>
    </p:spTree>
    <p:extLst>
      <p:ext uri="{BB962C8B-B14F-4D97-AF65-F5344CB8AC3E}">
        <p14:creationId xmlns:p14="http://schemas.microsoft.com/office/powerpoint/2010/main" val="775226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81</a:t>
            </a:fld>
            <a:endParaRPr lang="en-US"/>
          </a:p>
        </p:txBody>
      </p:sp>
    </p:spTree>
    <p:extLst>
      <p:ext uri="{BB962C8B-B14F-4D97-AF65-F5344CB8AC3E}">
        <p14:creationId xmlns:p14="http://schemas.microsoft.com/office/powerpoint/2010/main" val="278895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dwarfs are Ogres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Implement Ogres  in ABDS+</a:t>
            </a:r>
          </a:p>
          <a:p>
            <a:endParaRPr lang="en-US" dirty="0"/>
          </a:p>
        </p:txBody>
      </p:sp>
      <p:sp>
        <p:nvSpPr>
          <p:cNvPr id="4" name="Slide Number Placeholder 3"/>
          <p:cNvSpPr>
            <a:spLocks noGrp="1"/>
          </p:cNvSpPr>
          <p:nvPr>
            <p:ph type="sldNum" sz="quarter" idx="10"/>
          </p:nvPr>
        </p:nvSpPr>
        <p:spPr/>
        <p:txBody>
          <a:bodyPr/>
          <a:lstStyle/>
          <a:p>
            <a:fld id="{359C080E-B00D-4181-91FC-08D9D4473EED}" type="slidenum">
              <a:rPr lang="en-US" smtClean="0"/>
              <a:t>82</a:t>
            </a:fld>
            <a:endParaRPr lang="en-US"/>
          </a:p>
        </p:txBody>
      </p:sp>
    </p:spTree>
    <p:extLst>
      <p:ext uri="{BB962C8B-B14F-4D97-AF65-F5344CB8AC3E}">
        <p14:creationId xmlns:p14="http://schemas.microsoft.com/office/powerpoint/2010/main" val="501468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3D8143-D15D-4DF0-B208-8B2BDCDED10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65399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Big Data </a:t>
            </a:r>
            <a:r>
              <a:rPr lang="en-US" dirty="0" smtClean="0"/>
              <a:t>refers to digital data volume, velocity and/or variety whose</a:t>
            </a:r>
            <a:r>
              <a:rPr lang="en-US" baseline="0" dirty="0" smtClean="0"/>
              <a:t> </a:t>
            </a:r>
            <a:r>
              <a:rPr lang="en-US" dirty="0" smtClean="0"/>
              <a:t>management requires scalability across coupled horizontal resources</a:t>
            </a:r>
          </a:p>
          <a:p>
            <a:r>
              <a:rPr lang="en-US" b="1" dirty="0" smtClean="0"/>
              <a:t>Data Science </a:t>
            </a:r>
            <a:r>
              <a:rPr lang="en-US" dirty="0" smtClean="0"/>
              <a:t>is the extraction of actionable knowledge directly from data through a process of discovery, hypothesis, and analytical hypothesis analysis.</a:t>
            </a:r>
          </a:p>
          <a:p>
            <a:r>
              <a:rPr lang="en-US" dirty="0" smtClean="0"/>
              <a:t>A </a:t>
            </a:r>
            <a:r>
              <a:rPr lang="en-US" b="1" dirty="0" smtClean="0"/>
              <a:t>Data Scientist </a:t>
            </a:r>
            <a:r>
              <a:rPr lang="en-US" dirty="0" smtClean="0"/>
              <a:t>is a practitioner who has sufficient knowledge of the overlapping regimes of expertise in business needs, domain knowledge, analytical skills and programming expertise to manage the end-to-end scientific method process through each stage in the big data lifecycle.</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39B4EB4-5598-40D3-88E5-16B91A0484D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7246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8</a:t>
            </a:fld>
            <a:endParaRPr lang="en-US"/>
          </a:p>
        </p:txBody>
      </p:sp>
    </p:spTree>
    <p:extLst>
      <p:ext uri="{BB962C8B-B14F-4D97-AF65-F5344CB8AC3E}">
        <p14:creationId xmlns:p14="http://schemas.microsoft.com/office/powerpoint/2010/main" val="405027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28</a:t>
            </a:fld>
            <a:endParaRPr lang="en-US"/>
          </a:p>
        </p:txBody>
      </p:sp>
    </p:spTree>
    <p:extLst>
      <p:ext uri="{BB962C8B-B14F-4D97-AF65-F5344CB8AC3E}">
        <p14:creationId xmlns:p14="http://schemas.microsoft.com/office/powerpoint/2010/main" val="1046577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34</a:t>
            </a:fld>
            <a:endParaRPr lang="en-US"/>
          </a:p>
        </p:txBody>
      </p:sp>
    </p:spTree>
    <p:extLst>
      <p:ext uri="{BB962C8B-B14F-4D97-AF65-F5344CB8AC3E}">
        <p14:creationId xmlns:p14="http://schemas.microsoft.com/office/powerpoint/2010/main" val="187530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38</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530422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defRPr>
            </a:lvl1pPr>
            <a:lvl2pPr eaLnBrk="0">
              <a:tabLst>
                <a:tab pos="649628" algn="l"/>
                <a:tab pos="1299256" algn="l"/>
                <a:tab pos="1948884" algn="l"/>
                <a:tab pos="2598511" algn="l"/>
              </a:tabLst>
              <a:defRPr>
                <a:solidFill>
                  <a:schemeClr val="tx1"/>
                </a:solidFill>
                <a:latin typeface="Arial" charset="0"/>
              </a:defRPr>
            </a:lvl2pPr>
            <a:lvl3pPr eaLnBrk="0">
              <a:tabLst>
                <a:tab pos="649628" algn="l"/>
                <a:tab pos="1299256" algn="l"/>
                <a:tab pos="1948884" algn="l"/>
                <a:tab pos="2598511" algn="l"/>
              </a:tabLst>
              <a:defRPr>
                <a:solidFill>
                  <a:schemeClr val="tx1"/>
                </a:solidFill>
                <a:latin typeface="Arial" charset="0"/>
              </a:defRPr>
            </a:lvl3pPr>
            <a:lvl4pPr eaLnBrk="0">
              <a:tabLst>
                <a:tab pos="649628" algn="l"/>
                <a:tab pos="1299256" algn="l"/>
                <a:tab pos="1948884" algn="l"/>
                <a:tab pos="2598511" algn="l"/>
              </a:tabLst>
              <a:defRPr>
                <a:solidFill>
                  <a:schemeClr val="tx1"/>
                </a:solidFill>
                <a:latin typeface="Arial" charset="0"/>
              </a:defRPr>
            </a:lvl4pPr>
            <a:lvl5pPr eaLnBrk="0">
              <a:tabLst>
                <a:tab pos="649628" algn="l"/>
                <a:tab pos="1299256" algn="l"/>
                <a:tab pos="1948884" algn="l"/>
                <a:tab pos="2598511" algn="l"/>
              </a:tabLst>
              <a:defRPr>
                <a:solidFill>
                  <a:schemeClr val="tx1"/>
                </a:solidFill>
                <a:latin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9pPr>
          </a:lstStyle>
          <a:p>
            <a:pPr eaLnBrk="1"/>
            <a:fld id="{D5D0003C-1ED3-4FA4-B50A-C2711DE5819A}" type="slidenum">
              <a:rPr lang="en-US">
                <a:solidFill>
                  <a:srgbClr val="000000"/>
                </a:solidFill>
                <a:latin typeface="Times New Roman" pitchFamily="18" charset="0"/>
              </a:rPr>
              <a:pPr eaLnBrk="1"/>
              <a:t>39</a:t>
            </a:fld>
            <a:endParaRPr lang="en-US">
              <a:solidFill>
                <a:srgbClr val="000000"/>
              </a:solidFill>
              <a:latin typeface="Times New Roman" pitchFamily="18" charset="0"/>
            </a:endParaRPr>
          </a:p>
        </p:txBody>
      </p:sp>
      <p:sp>
        <p:nvSpPr>
          <p:cNvPr id="5837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406928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47</a:t>
            </a:fld>
            <a:endParaRPr lang="en-US"/>
          </a:p>
        </p:txBody>
      </p:sp>
    </p:spTree>
    <p:extLst>
      <p:ext uri="{BB962C8B-B14F-4D97-AF65-F5344CB8AC3E}">
        <p14:creationId xmlns:p14="http://schemas.microsoft.com/office/powerpoint/2010/main" val="140104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373649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5" descr="Supercomputing-Backgroun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upercomputing-Background-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3"/>
          <p:cNvSpPr>
            <a:spLocks noGrp="1"/>
          </p:cNvSpPr>
          <p:nvPr>
            <p:ph type="dt" sz="half" idx="10"/>
          </p:nvPr>
        </p:nvSpPr>
        <p:spPr>
          <a:xfrm>
            <a:off x="5638800" y="6181139"/>
            <a:ext cx="2133600" cy="365125"/>
          </a:xfrm>
          <a:prstGeom prst="rect">
            <a:avLst/>
          </a:prstGeom>
        </p:spPr>
        <p:txBody>
          <a:bodyPr/>
          <a:lstStyle/>
          <a:p>
            <a:fld id="{52803C35-6A4D-4C97-AFD3-4108345B7232}" type="datetime1">
              <a:rPr lang="en-US" smtClean="0"/>
              <a:t>2/14/2016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54686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5638800" y="6181139"/>
            <a:ext cx="2133600" cy="365125"/>
          </a:xfrm>
          <a:prstGeom prst="rect">
            <a:avLst/>
          </a:prstGeom>
        </p:spPr>
        <p:txBody>
          <a:bodyPr/>
          <a:lstStyle/>
          <a:p>
            <a:fld id="{5D8DEB44-5E9D-42A5-A31C-0858D3F1AFE0}" type="datetime1">
              <a:rPr lang="en-US" smtClean="0"/>
              <a:t>2/14/2016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71737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638800" y="6181139"/>
            <a:ext cx="2133600" cy="365125"/>
          </a:xfrm>
          <a:prstGeom prst="rect">
            <a:avLst/>
          </a:prstGeom>
        </p:spPr>
        <p:txBody>
          <a:bodyPr/>
          <a:lstStyle/>
          <a:p>
            <a:fld id="{B96B16BF-620C-4A3D-A465-15B8FDBE324A}" type="datetime1">
              <a:rPr lang="en-US" smtClean="0"/>
              <a:t>2/14/2016</a:t>
            </a:fld>
            <a:endParaRPr lang="en-US"/>
          </a:p>
        </p:txBody>
      </p:sp>
      <p:sp>
        <p:nvSpPr>
          <p:cNvPr id="5"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4680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638800" y="6181139"/>
            <a:ext cx="2133600" cy="365125"/>
          </a:xfrm>
          <a:prstGeom prst="rect">
            <a:avLst/>
          </a:prstGeom>
        </p:spPr>
        <p:txBody>
          <a:bodyPr/>
          <a:lstStyle/>
          <a:p>
            <a:fld id="{40D3DFF3-C178-4F83-94C3-9F42BCB1457B}" type="datetime1">
              <a:rPr lang="en-US" smtClean="0"/>
              <a:t>2/14/2016</a:t>
            </a:fld>
            <a:endParaRPr lang="en-US"/>
          </a:p>
        </p:txBody>
      </p:sp>
      <p:sp>
        <p:nvSpPr>
          <p:cNvPr id="7"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965208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a:xfrm>
            <a:off x="5638800" y="6181139"/>
            <a:ext cx="2133600" cy="365125"/>
          </a:xfrm>
          <a:prstGeom prst="rect">
            <a:avLst/>
          </a:prstGeom>
        </p:spPr>
        <p:txBody>
          <a:bodyPr/>
          <a:lstStyle/>
          <a:p>
            <a:fld id="{320A6174-02CC-40F3-B369-36AB6FF7ED65}" type="datetime1">
              <a:rPr lang="en-US" smtClean="0"/>
              <a:t>2/14/2016</a:t>
            </a:fld>
            <a:endParaRPr lang="en-US"/>
          </a:p>
        </p:txBody>
      </p:sp>
      <p:sp>
        <p:nvSpPr>
          <p:cNvPr id="8"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296511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638800" y="6181139"/>
            <a:ext cx="2133600" cy="365125"/>
          </a:xfrm>
          <a:prstGeom prst="rect">
            <a:avLst/>
          </a:prstGeom>
        </p:spPr>
        <p:txBody>
          <a:bodyPr/>
          <a:lstStyle/>
          <a:p>
            <a:fld id="{52D113F2-EF89-430E-B495-44DDDA5C937E}" type="datetime1">
              <a:rPr lang="en-US" smtClean="0"/>
              <a:t>2/14/2016</a:t>
            </a:fld>
            <a:endParaRPr lang="en-US"/>
          </a:p>
        </p:txBody>
      </p:sp>
      <p:sp>
        <p:nvSpPr>
          <p:cNvPr id="6"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93889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12090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8"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6308332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106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02/04/2016</a:t>
            </a:r>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195918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3"/>
          </p:nvPr>
        </p:nvSpPr>
        <p:spPr/>
        <p:txBody>
          <a:bodyPr/>
          <a:lstStyle/>
          <a:p>
            <a:pPr defTabSz="914400" eaLnBrk="0" fontAlgn="base" hangingPunct="0">
              <a:spcBef>
                <a:spcPct val="0"/>
              </a:spcBef>
              <a:spcAft>
                <a:spcPct val="0"/>
              </a:spcAft>
            </a:pPr>
            <a:r>
              <a:rPr lang="en-US" i="1" smtClean="0">
                <a:solidFill>
                  <a:srgbClr val="000000">
                    <a:tint val="75000"/>
                  </a:srgbClr>
                </a:solidFill>
              </a:rPr>
              <a:t>02/04/2016</a:t>
            </a:r>
            <a:endParaRPr lang="en-US" i="1">
              <a:solidFill>
                <a:srgbClr val="000000">
                  <a:tint val="75000"/>
                </a:srgbClr>
              </a:solidFill>
            </a:endParaRPr>
          </a:p>
        </p:txBody>
      </p:sp>
    </p:spTree>
    <p:extLst>
      <p:ext uri="{BB962C8B-B14F-4D97-AF65-F5344CB8AC3E}">
        <p14:creationId xmlns:p14="http://schemas.microsoft.com/office/powerpoint/2010/main" val="47553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smtClean="0"/>
              <a:t>Click to edit Master title style</a:t>
            </a:r>
            <a:endParaRPr lang="en-US" dirty="0"/>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218210646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3"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333143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ignature Lef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638800" y="6181139"/>
            <a:ext cx="2133600" cy="365125"/>
          </a:xfrm>
          <a:prstGeom prst="rect">
            <a:avLst/>
          </a:prstGeom>
        </p:spPr>
        <p:txBody>
          <a:bodyPr/>
          <a:lstStyle/>
          <a:p>
            <a:fld id="{038B84E4-1424-4C3F-9A41-5584D4A5B796}" type="datetime1">
              <a:rPr lang="en-US" smtClean="0"/>
              <a:t>2/14/2016</a:t>
            </a:fld>
            <a:endParaRPr lang="en-US"/>
          </a:p>
        </p:txBody>
      </p:sp>
      <p:sp>
        <p:nvSpPr>
          <p:cNvPr id="3" name="Slide Number Placeholder 5"/>
          <p:cNvSpPr>
            <a:spLocks noGrp="1"/>
          </p:cNvSpPr>
          <p:nvPr>
            <p:ph type="sldNum" sz="quarter" idx="12"/>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78064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descr="Supercomputing-Background-1.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pPr>
            <a:r>
              <a:rPr lang="en-US" i="1" smtClean="0">
                <a:solidFill>
                  <a:srgbClr val="000000">
                    <a:tint val="75000"/>
                  </a:srgbClr>
                </a:solidFill>
              </a:rPr>
              <a:t>02/04/2016</a:t>
            </a:r>
            <a:endParaRPr lang="en-US" i="1">
              <a:solidFill>
                <a:srgbClr val="000000">
                  <a:tint val="75000"/>
                </a:srgbClr>
              </a:solidFill>
            </a:endParaRPr>
          </a:p>
        </p:txBody>
      </p:sp>
    </p:spTree>
    <p:extLst>
      <p:ext uri="{BB962C8B-B14F-4D97-AF65-F5344CB8AC3E}">
        <p14:creationId xmlns:p14="http://schemas.microsoft.com/office/powerpoint/2010/main" val="31649813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 id="2147483775" r:id="rId4"/>
    <p:sldLayoutId id="2147483789" r:id="rId5"/>
    <p:sldLayoutId id="2147483660" r:id="rId6"/>
    <p:sldLayoutId id="2147483745" r:id="rId7"/>
    <p:sldLayoutId id="2147483803" r:id="rId8"/>
    <p:sldLayoutId id="2147483804" r:id="rId9"/>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Supercomputing-Background-2.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531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descr="Supercomputing-Background-1.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6026778"/>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p:cNvSpPr>
            <a:spLocks noGrp="1"/>
          </p:cNvSpPr>
          <p:nvPr>
            <p:ph type="dt" sz="half" idx="2"/>
          </p:nvPr>
        </p:nvSpPr>
        <p:spPr>
          <a:xfrm>
            <a:off x="5638800" y="6181139"/>
            <a:ext cx="2133600" cy="365125"/>
          </a:xfrm>
          <a:prstGeom prst="rect">
            <a:avLst/>
          </a:prstGeom>
        </p:spPr>
        <p:txBody>
          <a:bodyPr/>
          <a:lstStyle/>
          <a:p>
            <a:fld id="{9DA45F53-3159-4755-A82F-C030274E5842}" type="datetime1">
              <a:rPr lang="en-US" smtClean="0"/>
              <a:t>2/14/2016</a:t>
            </a:fld>
            <a:endParaRPr lang="en-US"/>
          </a:p>
        </p:txBody>
      </p:sp>
      <p:sp>
        <p:nvSpPr>
          <p:cNvPr id="9" name="Slide Number Placeholder 5"/>
          <p:cNvSpPr>
            <a:spLocks noGrp="1"/>
          </p:cNvSpPr>
          <p:nvPr>
            <p:ph type="sldNum" sz="quarter" idx="4"/>
          </p:nvPr>
        </p:nvSpPr>
        <p:spPr>
          <a:xfrm>
            <a:off x="7772400" y="6177463"/>
            <a:ext cx="1371600" cy="365125"/>
          </a:xfrm>
          <a:prstGeom prst="rect">
            <a:avLst/>
          </a:prstGeom>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21823620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8.xml"/><Relationship Id="rId1" Type="http://schemas.openxmlformats.org/officeDocument/2006/relationships/customXml" Target="../../customXml/item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customXml" Target="../../customXml/item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8.xml"/><Relationship Id="rId1" Type="http://schemas.openxmlformats.org/officeDocument/2006/relationships/customXml" Target="../../customXml/item4.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8.xml"/><Relationship Id="rId1" Type="http://schemas.openxmlformats.org/officeDocument/2006/relationships/customXml" Target="../../customXml/item11.xml"/></Relationships>
</file>

<file path=ppt/slides/_rels/slide2.xml.rels><?xml version="1.0" encoding="UTF-8" standalone="yes"?>
<Relationships xmlns="http://schemas.openxmlformats.org/package/2006/relationships"><Relationship Id="rId3" Type="http://schemas.openxmlformats.org/officeDocument/2006/relationships/hyperlink" Target="http://dsc.soic.indiana.edu/publications/HPCBigDataConvergence.pdf" TargetMode="External"/><Relationship Id="rId2" Type="http://schemas.openxmlformats.org/officeDocument/2006/relationships/hyperlink" Target="http://hpc-abds.org/kaleidoscop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8.xml"/><Relationship Id="rId1" Type="http://schemas.openxmlformats.org/officeDocument/2006/relationships/customXml" Target="../../customXml/item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customXml" Target="../../customXml/item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8.xml"/><Relationship Id="rId1" Type="http://schemas.openxmlformats.org/officeDocument/2006/relationships/customXml" Target="../../customXml/item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bigdatawg.nist.gov/V1_output_docs.php" TargetMode="External"/><Relationship Id="rId2" Type="http://schemas.openxmlformats.org/officeDocument/2006/relationships/hyperlink" Target="http://bigdatawg.nist.gov/usecases.php"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bigdatawg.nist.gov/usecases.ph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bigdatacoursespring2014.appspot.com/cour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igdatacourse.appspot.com/course"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bigdataopensourceprojects.soic.indiana.edu/"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hyperlink" Target="http://hpc-abds.org/kaleidoscope/" TargetMode="External"/><Relationship Id="rId2" Type="http://schemas.openxmlformats.org/officeDocument/2006/relationships/hyperlink" Target="http://dsc.soic.indiana.edu/publications/HPC-ABDSDescribed_final.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93389"/>
            <a:ext cx="9144000" cy="1202181"/>
          </a:xfrm>
        </p:spPr>
        <p:txBody>
          <a:bodyPr>
            <a:noAutofit/>
          </a:bodyPr>
          <a:lstStyle/>
          <a:p>
            <a:pPr algn="ctr"/>
            <a:r>
              <a:rPr lang="en-US" sz="3200" dirty="0" smtClean="0"/>
              <a:t>Big Data HPC Convergence and a bunch of other things</a:t>
            </a:r>
            <a:endParaRPr lang="en-US" sz="4400" dirty="0">
              <a:solidFill>
                <a:schemeClr val="tx1"/>
              </a:solidFill>
            </a:endParaRPr>
          </a:p>
        </p:txBody>
      </p:sp>
      <p:sp>
        <p:nvSpPr>
          <p:cNvPr id="3" name="Subtitle 2"/>
          <p:cNvSpPr>
            <a:spLocks noGrp="1"/>
          </p:cNvSpPr>
          <p:nvPr>
            <p:ph type="subTitle" idx="1"/>
          </p:nvPr>
        </p:nvSpPr>
        <p:spPr>
          <a:xfrm>
            <a:off x="0" y="2172675"/>
            <a:ext cx="9144000" cy="408279"/>
          </a:xfrm>
        </p:spPr>
        <p:txBody>
          <a:bodyPr>
            <a:noAutofit/>
          </a:bodyPr>
          <a:lstStyle/>
          <a:p>
            <a:r>
              <a:rPr lang="en-US" sz="2400" b="1" dirty="0">
                <a:solidFill>
                  <a:schemeClr val="tx1"/>
                </a:solidFill>
              </a:rPr>
              <a:t>JSU/CSET’s BIG DATA | SPRING 2016</a:t>
            </a:r>
          </a:p>
          <a:p>
            <a:r>
              <a:rPr lang="en-US" sz="2400" b="1" dirty="0">
                <a:solidFill>
                  <a:schemeClr val="tx1"/>
                </a:solidFill>
              </a:rPr>
              <a:t>Thought Leaders Colloquium</a:t>
            </a:r>
          </a:p>
        </p:txBody>
      </p:sp>
      <p:sp>
        <p:nvSpPr>
          <p:cNvPr id="10" name="Slide Number Placeholder 9"/>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9CB78FB-1415-9B4D-996E-11F146E2B0ED}" type="slidenum">
              <a:rPr kumimoji="0" lang="en-US" sz="2000" b="0" i="0" u="none" strike="noStrike" kern="1200" cap="none" spc="0" normalizeH="0" baseline="0" noProof="0" smtClean="0">
                <a:ln>
                  <a:noFill/>
                </a:ln>
                <a:solidFill>
                  <a:srgbClr val="000000"/>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2000" b="0" i="0" u="none" strike="noStrike" kern="1200" cap="none" spc="0" normalizeH="0" baseline="0" noProof="0">
              <a:ln>
                <a:noFill/>
              </a:ln>
              <a:solidFill>
                <a:srgbClr val="000000"/>
              </a:solidFill>
              <a:effectLst/>
              <a:uLnTx/>
              <a:uFillTx/>
              <a:latin typeface="Franklin Gothic Medium" pitchFamily="34" charset="0"/>
              <a:cs typeface="+mn-cs"/>
            </a:endParaRPr>
          </a:p>
        </p:txBody>
      </p:sp>
      <p:sp>
        <p:nvSpPr>
          <p:cNvPr id="5" name="Subtitle 2"/>
          <p:cNvSpPr txBox="1">
            <a:spLocks/>
          </p:cNvSpPr>
          <p:nvPr/>
        </p:nvSpPr>
        <p:spPr>
          <a:xfrm>
            <a:off x="0" y="4069976"/>
            <a:ext cx="9144000" cy="2514600"/>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Arial"/>
              <a:cs typeface="+mn-cs"/>
            </a:endParaRPr>
          </a:p>
        </p:txBody>
      </p:sp>
      <p:sp>
        <p:nvSpPr>
          <p:cNvPr id="4" name="Rectangle 3"/>
          <p:cNvSpPr/>
          <p:nvPr/>
        </p:nvSpPr>
        <p:spPr>
          <a:xfrm>
            <a:off x="0" y="3194890"/>
            <a:ext cx="9144000" cy="2825389"/>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Geoffrey </a:t>
            </a:r>
            <a:r>
              <a:rPr kumimoji="0" lang="en-US" sz="2400" b="1" i="0" u="none" strike="noStrike" kern="1200" cap="none" spc="0" normalizeH="0" baseline="0" noProof="0" dirty="0" smtClean="0">
                <a:ln>
                  <a:noFill/>
                </a:ln>
                <a:solidFill>
                  <a:prstClr val="black"/>
                </a:solidFill>
                <a:effectLst/>
                <a:uLnTx/>
                <a:uFillTx/>
                <a:latin typeface="Arial"/>
                <a:cs typeface="Times New Roman" pitchFamily="18" charset="0"/>
              </a:rPr>
              <a:t>Fox</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cs typeface="Times New Roman" pitchFamily="18" charset="0"/>
              </a:rPr>
              <a:t>February 4, 2016</a:t>
            </a: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prstClr val="black"/>
                </a:solidFill>
                <a:effectLst/>
                <a:uLnTx/>
                <a:uFillTx/>
                <a:latin typeface="Arial"/>
                <a:cs typeface="+mn-cs"/>
                <a:hlinkClick r:id="rId3"/>
              </a:rPr>
              <a:t>gcf@indiana.edu</a:t>
            </a:r>
            <a:r>
              <a:rPr kumimoji="0" lang="en-US" sz="2400" b="0" i="0" u="none" strike="noStrike" kern="1200" cap="none" spc="0" normalizeH="0" baseline="0" noProof="0" dirty="0" smtClean="0">
                <a:ln>
                  <a:noFill/>
                </a:ln>
                <a:solidFill>
                  <a:prstClr val="black"/>
                </a:solidFill>
                <a:effectLst/>
                <a:uLnTx/>
                <a:uFillTx/>
                <a:latin typeface="Arial"/>
                <a:cs typeface="+mn-cs"/>
              </a:rPr>
              <a:t>            </a:t>
            </a:r>
            <a:endParaRPr kumimoji="0" lang="en-US" sz="24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smtClean="0">
                <a:ln>
                  <a:noFill/>
                </a:ln>
                <a:solidFill>
                  <a:prstClr val="black"/>
                </a:solidFill>
                <a:effectLst/>
                <a:uLnTx/>
                <a:uFillTx/>
                <a:latin typeface="Arial"/>
                <a:cs typeface="+mn-cs"/>
                <a:hlinkClick r:id="rId4"/>
              </a:rPr>
              <a:t>/</a:t>
            </a:r>
            <a:r>
              <a:rPr kumimoji="0" lang="en-US" sz="1800" b="0" i="0" u="none" strike="noStrike" kern="1200" cap="none" spc="0" normalizeH="0" baseline="0" noProof="0" dirty="0" smtClean="0">
                <a:ln>
                  <a:noFill/>
                </a:ln>
                <a:solidFill>
                  <a:prstClr val="black"/>
                </a:solidFill>
                <a:effectLst/>
                <a:uLnTx/>
                <a:uFillTx/>
                <a:latin typeface="Arial"/>
                <a:cs typeface="+mn-cs"/>
              </a:rPr>
              <a:t>,    </a:t>
            </a:r>
            <a:r>
              <a:rPr kumimoji="0" lang="en-US" sz="1800" b="0" i="0" u="none" strike="noStrike" kern="1200" cap="none" spc="0" normalizeH="0" baseline="0" noProof="0" dirty="0" smtClean="0">
                <a:ln>
                  <a:noFill/>
                </a:ln>
                <a:solidFill>
                  <a:prstClr val="black"/>
                </a:solidFill>
                <a:effectLst/>
                <a:uLnTx/>
                <a:uFillTx/>
                <a:latin typeface="Arial"/>
                <a:cs typeface="+mn-cs"/>
                <a:hlinkClick r:id="rId5"/>
              </a:rPr>
              <a:t>http</a:t>
            </a:r>
            <a:r>
              <a:rPr kumimoji="0" lang="en-US" sz="1800" b="0" i="0" u="none" strike="noStrike" kern="1200" cap="none" spc="0" normalizeH="0" baseline="0" noProof="0" dirty="0">
                <a:ln>
                  <a:noFill/>
                </a:ln>
                <a:solidFill>
                  <a:prstClr val="black"/>
                </a:solidFill>
                <a:effectLst/>
                <a:uLnTx/>
                <a:uFillTx/>
                <a:latin typeface="Arial"/>
                <a:cs typeface="+mn-cs"/>
                <a:hlinkClick r:id="rId5"/>
              </a:rPr>
              <a:t>://spidal.org</a:t>
            </a:r>
            <a:r>
              <a:rPr kumimoji="0" lang="en-US" sz="1800" b="0" i="0" u="none" strike="noStrike" kern="1200" cap="none" spc="0" normalizeH="0" baseline="0" noProof="0" dirty="0" smtClean="0">
                <a:ln>
                  <a:noFill/>
                </a:ln>
                <a:solidFill>
                  <a:prstClr val="black"/>
                </a:solidFill>
                <a:effectLst/>
                <a:uLnTx/>
                <a:uFillTx/>
                <a:latin typeface="Arial"/>
                <a:cs typeface="+mn-cs"/>
                <a:hlinkClick r:id="rId5"/>
              </a:rPr>
              <a:t>/</a:t>
            </a:r>
            <a:r>
              <a:rPr kumimoji="0" lang="en-US" sz="1800" b="0" i="0" u="none" strike="noStrike" kern="1200" cap="none" spc="0" normalizeH="0" baseline="0" noProof="0" dirty="0" smtClean="0">
                <a:ln>
                  <a:noFill/>
                </a:ln>
                <a:solidFill>
                  <a:prstClr val="black"/>
                </a:solidFill>
                <a:effectLst/>
                <a:uLnTx/>
                <a:uFillTx/>
                <a:latin typeface="Arial"/>
                <a:cs typeface="+mn-cs"/>
              </a:rPr>
              <a:t>    </a:t>
            </a:r>
            <a:r>
              <a:rPr kumimoji="0" lang="en-US" sz="1800" b="0" i="0" u="none" strike="noStrike" kern="1200" cap="none" spc="0" normalizeH="0" baseline="0" noProof="0" dirty="0" smtClean="0">
                <a:ln>
                  <a:noFill/>
                </a:ln>
                <a:solidFill>
                  <a:srgbClr val="000000"/>
                </a:solidFill>
                <a:effectLst/>
                <a:uLnTx/>
                <a:uFillTx/>
                <a:latin typeface="Arial"/>
                <a:cs typeface="+mn-cs"/>
                <a:hlinkClick r:id="rId6"/>
              </a:rPr>
              <a:t>http</a:t>
            </a:r>
            <a:r>
              <a:rPr kumimoji="0" lang="en-US" sz="1800" b="0" i="0" u="none" strike="noStrike" kern="1200" cap="none" spc="0" normalizeH="0" baseline="0" noProof="0" dirty="0">
                <a:ln>
                  <a:noFill/>
                </a:ln>
                <a:solidFill>
                  <a:srgbClr val="000000"/>
                </a:solidFill>
                <a:effectLst/>
                <a:uLnTx/>
                <a:uFillTx/>
                <a:latin typeface="Arial"/>
                <a:cs typeface="+mn-cs"/>
                <a:hlinkClick r:id="rId6"/>
              </a:rPr>
              <a:t>://hpc-abds.org/kaleidoscope/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cs typeface="Times New Roman" pitchFamily="18" charset="0"/>
              </a:rPr>
              <a:t>School </a:t>
            </a: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of Informatics and </a:t>
            </a:r>
            <a:r>
              <a:rPr kumimoji="0" lang="en-US" sz="2000" b="0" i="0" u="none" strike="noStrike" kern="1200" cap="none" spc="0" normalizeH="0" baseline="0" noProof="0" dirty="0" smtClean="0">
                <a:ln>
                  <a:noFill/>
                </a:ln>
                <a:solidFill>
                  <a:prstClr val="black"/>
                </a:solidFill>
                <a:effectLst/>
                <a:uLnTx/>
                <a:uFillTx/>
                <a:latin typeface="Arial"/>
                <a:cs typeface="Times New Roman" pitchFamily="18" charset="0"/>
              </a:rPr>
              <a:t>Computing, Digital </a:t>
            </a: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sp>
        <p:nvSpPr>
          <p:cNvPr id="6" name="Date Placeholder 5"/>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000000">
                    <a:tint val="75000"/>
                  </a:srgbClr>
                </a:solidFill>
                <a:effectLst/>
                <a:uLnTx/>
                <a:uFillTx/>
                <a:latin typeface="Arial"/>
                <a:cs typeface="+mn-cs"/>
              </a:rPr>
              <a:t>02/04/2016</a:t>
            </a:r>
            <a:endParaRPr kumimoji="0" lang="en-US" sz="1200" b="0" i="0" u="none" strike="noStrike" kern="1200" cap="none" spc="0" normalizeH="0" baseline="0" noProof="0">
              <a:ln>
                <a:noFill/>
              </a:ln>
              <a:solidFill>
                <a:srgbClr val="000000">
                  <a:tint val="75000"/>
                </a:srgbClr>
              </a:solidFill>
              <a:effectLst/>
              <a:uLnTx/>
              <a:uFillTx/>
              <a:latin typeface="Arial"/>
              <a:cs typeface="+mn-cs"/>
            </a:endParaRPr>
          </a:p>
        </p:txBody>
      </p:sp>
    </p:spTree>
    <p:extLst>
      <p:ext uri="{BB962C8B-B14F-4D97-AF65-F5344CB8AC3E}">
        <p14:creationId xmlns:p14="http://schemas.microsoft.com/office/powerpoint/2010/main" val="266577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What is Big Data</a:t>
            </a:r>
          </a:p>
          <a:p>
            <a:r>
              <a:rPr lang="en-US" b="1" dirty="0" smtClean="0">
                <a:solidFill>
                  <a:srgbClr val="C00000"/>
                </a:solidFill>
              </a:rPr>
              <a:t>What is Big Simulation</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10</a:t>
            </a:fld>
            <a:endParaRPr lang="en-US"/>
          </a:p>
        </p:txBody>
      </p:sp>
    </p:spTree>
    <p:extLst>
      <p:ext uri="{BB962C8B-B14F-4D97-AF65-F5344CB8AC3E}">
        <p14:creationId xmlns:p14="http://schemas.microsoft.com/office/powerpoint/2010/main" val="361235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4493"/>
            <a:ext cx="3646170" cy="787037"/>
          </a:xfrm>
        </p:spPr>
        <p:txBody>
          <a:bodyPr/>
          <a:lstStyle/>
          <a:p>
            <a:r>
              <a:rPr lang="en-US" dirty="0" smtClean="0"/>
              <a:t>Big Simulations</a:t>
            </a: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11</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pic>
        <p:nvPicPr>
          <p:cNvPr id="8" name="Picture 7"/>
          <p:cNvPicPr>
            <a:picLocks noChangeAspect="1"/>
          </p:cNvPicPr>
          <p:nvPr/>
        </p:nvPicPr>
        <p:blipFill rotWithShape="1">
          <a:blip r:embed="rId2"/>
          <a:srcRect l="49831" t="11245" r="12165" b="36760"/>
          <a:stretch/>
        </p:blipFill>
        <p:spPr>
          <a:xfrm>
            <a:off x="4251960" y="-1"/>
            <a:ext cx="4812030" cy="4619551"/>
          </a:xfrm>
          <a:prstGeom prst="rect">
            <a:avLst/>
          </a:prstGeom>
        </p:spPr>
      </p:pic>
      <p:sp>
        <p:nvSpPr>
          <p:cNvPr id="9" name="TextBox 8"/>
          <p:cNvSpPr txBox="1"/>
          <p:nvPr/>
        </p:nvSpPr>
        <p:spPr>
          <a:xfrm>
            <a:off x="5715000" y="4774484"/>
            <a:ext cx="3313728" cy="646331"/>
          </a:xfrm>
          <a:prstGeom prst="rect">
            <a:avLst/>
          </a:prstGeom>
          <a:solidFill>
            <a:schemeClr val="bg1"/>
          </a:solidFill>
        </p:spPr>
        <p:txBody>
          <a:bodyPr wrap="none" rtlCol="0">
            <a:spAutoFit/>
          </a:bodyPr>
          <a:lstStyle/>
          <a:p>
            <a:r>
              <a:rPr lang="en-US" dirty="0" smtClean="0"/>
              <a:t>Computational Fluid Dynamics</a:t>
            </a:r>
          </a:p>
          <a:p>
            <a:r>
              <a:rPr lang="en-US" dirty="0" smtClean="0"/>
              <a:t>Flow in an aircraft engine</a:t>
            </a:r>
            <a:endParaRPr lang="en-US" dirty="0"/>
          </a:p>
        </p:txBody>
      </p:sp>
      <p:pic>
        <p:nvPicPr>
          <p:cNvPr id="10" name="Picture 9"/>
          <p:cNvPicPr>
            <a:picLocks noChangeAspect="1"/>
          </p:cNvPicPr>
          <p:nvPr/>
        </p:nvPicPr>
        <p:blipFill rotWithShape="1">
          <a:blip r:embed="rId3"/>
          <a:srcRect l="20694" t="1659" r="5398" b="4006"/>
          <a:stretch/>
        </p:blipFill>
        <p:spPr>
          <a:xfrm>
            <a:off x="0" y="2597109"/>
            <a:ext cx="5202000" cy="4044882"/>
          </a:xfrm>
          <a:prstGeom prst="rect">
            <a:avLst/>
          </a:prstGeom>
        </p:spPr>
      </p:pic>
      <p:sp>
        <p:nvSpPr>
          <p:cNvPr id="11" name="Rectangle 10"/>
          <p:cNvSpPr/>
          <p:nvPr/>
        </p:nvSpPr>
        <p:spPr>
          <a:xfrm>
            <a:off x="-1" y="663365"/>
            <a:ext cx="4572001" cy="1938992"/>
          </a:xfrm>
          <a:prstGeom prst="rect">
            <a:avLst/>
          </a:prstGeom>
          <a:solidFill>
            <a:schemeClr val="bg1"/>
          </a:solidFill>
        </p:spPr>
        <p:txBody>
          <a:bodyPr wrap="square">
            <a:spAutoFit/>
          </a:bodyPr>
          <a:lstStyle/>
          <a:p>
            <a:r>
              <a:rPr lang="en-US" sz="2000" dirty="0" smtClean="0">
                <a:latin typeface="Times New Roman" panose="02020603050405020304" pitchFamily="18" charset="0"/>
              </a:rPr>
              <a:t>Complete </a:t>
            </a:r>
            <a:r>
              <a:rPr lang="en-US" sz="2000" dirty="0">
                <a:latin typeface="Times New Roman" panose="02020603050405020304" pitchFamily="18" charset="0"/>
              </a:rPr>
              <a:t>model of the Kv1.2 </a:t>
            </a:r>
            <a:r>
              <a:rPr lang="en-US" sz="2000" dirty="0" smtClean="0">
                <a:latin typeface="Times New Roman" panose="02020603050405020304" pitchFamily="18" charset="0"/>
              </a:rPr>
              <a:t>channel. </a:t>
            </a:r>
            <a:r>
              <a:rPr lang="en-US" sz="2000" dirty="0">
                <a:latin typeface="Times New Roman" panose="02020603050405020304" pitchFamily="18" charset="0"/>
              </a:rPr>
              <a:t>The atomic </a:t>
            </a:r>
            <a:r>
              <a:rPr lang="en-US" sz="2000" dirty="0" smtClean="0">
                <a:latin typeface="Times New Roman" panose="02020603050405020304" pitchFamily="18" charset="0"/>
              </a:rPr>
              <a:t>model comprises </a:t>
            </a:r>
            <a:r>
              <a:rPr lang="en-US" sz="2000" dirty="0">
                <a:latin typeface="Times New Roman" panose="02020603050405020304" pitchFamily="18" charset="0"/>
              </a:rPr>
              <a:t>1,560 amino acids, 645 lipid molecules, 80,850 water molecules and ~300K+ and Cl- ion </a:t>
            </a:r>
            <a:r>
              <a:rPr lang="en-US" sz="2000" dirty="0" smtClean="0">
                <a:latin typeface="Times New Roman" panose="02020603050405020304" pitchFamily="18" charset="0"/>
              </a:rPr>
              <a:t>pairs. In </a:t>
            </a:r>
            <a:r>
              <a:rPr lang="en-US" sz="2000" dirty="0">
                <a:latin typeface="Times New Roman" panose="02020603050405020304" pitchFamily="18" charset="0"/>
              </a:rPr>
              <a:t>total, there are more than 350,000 atoms in the system</a:t>
            </a:r>
            <a:endParaRPr lang="en-US" sz="2000" dirty="0"/>
          </a:p>
        </p:txBody>
      </p:sp>
    </p:spTree>
    <p:extLst>
      <p:ext uri="{BB962C8B-B14F-4D97-AF65-F5344CB8AC3E}">
        <p14:creationId xmlns:p14="http://schemas.microsoft.com/office/powerpoint/2010/main" val="94689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6"/>
            <a:ext cx="9144000" cy="2031325"/>
          </a:xfrm>
          <a:prstGeom prst="rect">
            <a:avLst/>
          </a:prstGeom>
          <a:solidFill>
            <a:schemeClr val="bg1"/>
          </a:solidFill>
          <a:ln w="38100">
            <a:solidFill>
              <a:schemeClr val="tx1"/>
            </a:solidFill>
          </a:ln>
        </p:spPr>
        <p:txBody>
          <a:bodyPr wrap="square">
            <a:spAutoFit/>
          </a:bodyPr>
          <a:lstStyle/>
          <a:p>
            <a:r>
              <a:rPr lang="en-US" dirty="0"/>
              <a:t>The LHC produces some 15 petabytes of data per year 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a:t>
            </a:r>
            <a:r>
              <a:rPr lang="en-US" dirty="0" smtClean="0"/>
              <a:t>Grid, </a:t>
            </a:r>
            <a:r>
              <a:rPr lang="en-US" dirty="0"/>
              <a:t>which has some </a:t>
            </a:r>
            <a:r>
              <a:rPr lang="en-US" dirty="0" smtClean="0"/>
              <a:t>350,000 </a:t>
            </a:r>
            <a:r>
              <a:rPr lang="en-US" dirty="0"/>
              <a:t>Cores arranged in a three level structure. Tier-0 is CERN itself, Tier 1 are national facilities and Tier 2 are regional systems. For example one LHC experiment (CMS) has 7 Tier-1 and 50 Tier-2 </a:t>
            </a:r>
            <a:r>
              <a:rPr lang="en-US" dirty="0" smtClean="0"/>
              <a:t>facilities.</a:t>
            </a:r>
            <a:endParaRPr lang="en-US" dirty="0"/>
          </a:p>
        </p:txBody>
      </p:sp>
      <p:sp>
        <p:nvSpPr>
          <p:cNvPr id="4" name="Rectangle 3"/>
          <p:cNvSpPr/>
          <p:nvPr/>
        </p:nvSpPr>
        <p:spPr>
          <a:xfrm>
            <a:off x="-13680" y="2169815"/>
            <a:ext cx="5214657" cy="2585323"/>
          </a:xfrm>
          <a:prstGeom prst="rect">
            <a:avLst/>
          </a:prstGeom>
          <a:ln w="38100">
            <a:solidFill>
              <a:schemeClr val="tx1"/>
            </a:solidFill>
          </a:ln>
        </p:spPr>
        <p:txBody>
          <a:bodyPr wrap="square">
            <a:spAutoFit/>
          </a:bodyPr>
          <a:lstStyle/>
          <a:p>
            <a:r>
              <a:rPr lang="en-GB" dirty="0">
                <a:latin typeface="Calibri" panose="020F0502020204030204" pitchFamily="34" charset="0"/>
              </a:rPr>
              <a:t>This analysis raw data </a:t>
            </a:r>
            <a:r>
              <a:rPr lang="en-GB" dirty="0">
                <a:latin typeface="Calibri" panose="020F0502020204030204" pitchFamily="34" charset="0"/>
                <a:sym typeface="Wingdings"/>
              </a:rPr>
              <a:t></a:t>
            </a:r>
            <a:r>
              <a:rPr lang="en-GB" dirty="0">
                <a:latin typeface="Calibri" panose="020F0502020204030204" pitchFamily="34" charset="0"/>
              </a:rPr>
              <a:t> reconstructed data </a:t>
            </a:r>
            <a:r>
              <a:rPr lang="en-GB" dirty="0">
                <a:latin typeface="Calibri" panose="020F0502020204030204" pitchFamily="34" charset="0"/>
                <a:sym typeface="Wingdings"/>
              </a:rPr>
              <a:t></a:t>
            </a:r>
            <a:r>
              <a:rPr lang="en-GB" dirty="0">
                <a:latin typeface="Calibri" panose="020F0502020204030204" pitchFamily="34" charset="0"/>
              </a:rPr>
              <a:t> AOD and TAGS </a:t>
            </a:r>
            <a:r>
              <a:rPr lang="en-GB" dirty="0">
                <a:latin typeface="Calibri" panose="020F0502020204030204" pitchFamily="34" charset="0"/>
                <a:sym typeface="Wingdings"/>
              </a:rPr>
              <a:t></a:t>
            </a:r>
            <a:r>
              <a:rPr lang="en-GB" dirty="0">
                <a:latin typeface="Calibri" panose="020F0502020204030204" pitchFamily="34" charset="0"/>
              </a:rPr>
              <a:t> Physics is performed on the multi-tier LHC Computing Grid. Note that every event can be </a:t>
            </a:r>
            <a:r>
              <a:rPr lang="en-GB" dirty="0" err="1">
                <a:latin typeface="Calibri" panose="020F0502020204030204" pitchFamily="34" charset="0"/>
              </a:rPr>
              <a:t>analyzed</a:t>
            </a:r>
            <a:r>
              <a:rPr lang="en-GB" dirty="0">
                <a:latin typeface="Calibri" panose="020F0502020204030204" pitchFamily="34" charset="0"/>
              </a:rPr>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latin typeface="Calibri" panose="020F0502020204030204" pitchFamily="34" charset="0"/>
            </a:endParaRPr>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959" y="2925104"/>
            <a:ext cx="1953928" cy="179850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 y="354462"/>
            <a:ext cx="5187301" cy="18019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6" y="-32535"/>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21412" y="4354275"/>
            <a:ext cx="1265475" cy="369332"/>
          </a:xfrm>
          <a:prstGeom prst="rect">
            <a:avLst/>
          </a:prstGeom>
          <a:solidFill>
            <a:schemeClr val="bg1"/>
          </a:solidFill>
        </p:spPr>
        <p:txBody>
          <a:bodyPr wrap="none" rtlCol="0">
            <a:spAutoFit/>
          </a:bodyPr>
          <a:lstStyle/>
          <a:p>
            <a:r>
              <a:rPr lang="en-US" dirty="0" smtClean="0"/>
              <a:t>Higgs Event</a:t>
            </a:r>
            <a:endParaRPr lang="en-US" dirty="0"/>
          </a:p>
        </p:txBody>
      </p:sp>
      <p:sp>
        <p:nvSpPr>
          <p:cNvPr id="10" name="Rectangle 9"/>
          <p:cNvSpPr/>
          <p:nvPr/>
        </p:nvSpPr>
        <p:spPr>
          <a:xfrm>
            <a:off x="0" y="35664"/>
            <a:ext cx="8991600" cy="307777"/>
          </a:xfrm>
          <a:prstGeom prst="rect">
            <a:avLst/>
          </a:prstGeom>
          <a:solidFill>
            <a:schemeClr val="bg1"/>
          </a:solidFill>
        </p:spPr>
        <p:txBody>
          <a:bodyPr wrap="square">
            <a:spAutoFit/>
          </a:bodyPr>
          <a:lstStyle/>
          <a:p>
            <a:r>
              <a:rPr lang="en-US" sz="1400" dirty="0">
                <a:latin typeface="Calibri" panose="020F0502020204030204" pitchFamily="34" charset="0"/>
              </a:rPr>
              <a:t>http://</a:t>
            </a:r>
            <a:r>
              <a:rPr lang="en-US" sz="1400" dirty="0" smtClean="0">
                <a:latin typeface="Calibri" panose="020F0502020204030204" pitchFamily="34" charset="0"/>
              </a:rPr>
              <a:t>grids.ucs.indiana.edu/ptliupages/publications/Where%20does%20all%20the%20data%20come%20from%20v7.pdf</a:t>
            </a:r>
            <a:endParaRPr lang="en-US" sz="1400" dirty="0">
              <a:latin typeface="Calibri" panose="020F0502020204030204" pitchFamily="34" charset="0"/>
            </a:endParaRPr>
          </a:p>
        </p:txBody>
      </p:sp>
      <p:sp>
        <p:nvSpPr>
          <p:cNvPr id="2" name="Rectangle 1"/>
          <p:cNvSpPr/>
          <p:nvPr/>
        </p:nvSpPr>
        <p:spPr>
          <a:xfrm>
            <a:off x="5360670" y="3246870"/>
            <a:ext cx="1753898" cy="1477328"/>
          </a:xfrm>
          <a:prstGeom prst="rect">
            <a:avLst/>
          </a:prstGeom>
        </p:spPr>
        <p:txBody>
          <a:bodyPr wrap="square">
            <a:spAutoFit/>
          </a:bodyPr>
          <a:lstStyle/>
          <a:p>
            <a:r>
              <a:rPr lang="en-US" dirty="0" smtClean="0"/>
              <a:t>Note LHC lies </a:t>
            </a:r>
            <a:r>
              <a:rPr lang="en-US" dirty="0"/>
              <a:t>in a tunnel 27 </a:t>
            </a:r>
            <a:r>
              <a:rPr lang="en-US" dirty="0" err="1"/>
              <a:t>kilometres</a:t>
            </a:r>
            <a:r>
              <a:rPr lang="en-US" dirty="0"/>
              <a:t> (17 mi) in circumference</a:t>
            </a:r>
          </a:p>
        </p:txBody>
      </p:sp>
      <p:sp>
        <p:nvSpPr>
          <p:cNvPr id="11" name="TextBox 10"/>
          <p:cNvSpPr txBox="1"/>
          <p:nvPr/>
        </p:nvSpPr>
        <p:spPr>
          <a:xfrm>
            <a:off x="5338387" y="2922116"/>
            <a:ext cx="1501245" cy="369332"/>
          </a:xfrm>
          <a:prstGeom prst="rect">
            <a:avLst/>
          </a:prstGeom>
          <a:noFill/>
        </p:spPr>
        <p:txBody>
          <a:bodyPr wrap="none" rtlCol="0">
            <a:spAutoFit/>
          </a:bodyPr>
          <a:lstStyle/>
          <a:p>
            <a:r>
              <a:rPr lang="en-US" b="1" dirty="0" smtClean="0"/>
              <a:t>ATLAS </a:t>
            </a:r>
            <a:r>
              <a:rPr lang="en-US" b="1" dirty="0" err="1" smtClean="0"/>
              <a:t>Expt</a:t>
            </a:r>
            <a:endParaRPr lang="en-US" b="1" dirty="0"/>
          </a:p>
        </p:txBody>
      </p:sp>
    </p:spTree>
    <p:extLst>
      <p:ext uri="{BB962C8B-B14F-4D97-AF65-F5344CB8AC3E}">
        <p14:creationId xmlns:p14="http://schemas.microsoft.com/office/powerpoint/2010/main" val="309824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1"/>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288703"/>
            <a:ext cx="1292341" cy="584775"/>
          </a:xfrm>
          <a:prstGeom prst="rect">
            <a:avLst/>
          </a:prstGeom>
          <a:noFill/>
        </p:spPr>
        <p:txBody>
          <a:bodyPr wrap="none" rtlCol="0">
            <a:spAutoFit/>
          </a:bodyPr>
          <a:lstStyle/>
          <a:p>
            <a:r>
              <a:rPr lang="en-US" sz="3200" b="1" dirty="0" smtClean="0"/>
              <a:t>Model</a:t>
            </a:r>
            <a:endParaRPr lang="en-US" sz="3200" b="1" dirty="0"/>
          </a:p>
        </p:txBody>
      </p:sp>
      <p:cxnSp>
        <p:nvCxnSpPr>
          <p:cNvPr id="4" name="Straight Arrow Connector 3"/>
          <p:cNvCxnSpPr/>
          <p:nvPr/>
        </p:nvCxnSpPr>
        <p:spPr>
          <a:xfrm flipH="1" flipV="1">
            <a:off x="4876800" y="2438400"/>
            <a:ext cx="1600200" cy="142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latin typeface="Calibri" panose="020F0502020204030204" pitchFamily="34" charset="0"/>
              </a:rPr>
              <a:t>http://www.quantumdiaries.org/2012/09/07/why-particle-detectors-need-a-trigger/atlasmgg/</a:t>
            </a:r>
          </a:p>
        </p:txBody>
      </p:sp>
    </p:spTree>
    <p:extLst>
      <p:ext uri="{BB962C8B-B14F-4D97-AF65-F5344CB8AC3E}">
        <p14:creationId xmlns:p14="http://schemas.microsoft.com/office/powerpoint/2010/main" val="1529529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684"/>
            <a:ext cx="9144000" cy="6849316"/>
            <a:chOff x="0" y="8684"/>
            <a:chExt cx="9144000" cy="6849316"/>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pic>
          <p:nvPicPr>
            <p:cNvPr id="4098" name="Picture 2" descr="http://www.genome.gov/images/content/cost_per_genome_oct2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0390" y="2523231"/>
              <a:ext cx="6683540" cy="3867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8840" y="2865483"/>
              <a:ext cx="5816814" cy="307777"/>
            </a:xfrm>
            <a:prstGeom prst="rect">
              <a:avLst/>
            </a:prstGeom>
          </p:spPr>
          <p:txBody>
            <a:bodyPr wrap="square">
              <a:spAutoFit/>
            </a:bodyPr>
            <a:lstStyle/>
            <a:p>
              <a:r>
                <a:rPr lang="en-US" sz="1400" dirty="0">
                  <a:solidFill>
                    <a:schemeClr val="bg1"/>
                  </a:solidFill>
                </a:rPr>
                <a:t>http://www.genome.gov/images/content/cost_per_genome_oct2015.jpg</a:t>
              </a:r>
            </a:p>
          </p:txBody>
        </p:sp>
      </p:grpSp>
    </p:spTree>
    <p:custDataLst>
      <p:custData r:id="rId1"/>
    </p:custDataLst>
    <p:extLst>
      <p:ext uri="{BB962C8B-B14F-4D97-AF65-F5344CB8AC3E}">
        <p14:creationId xmlns:p14="http://schemas.microsoft.com/office/powerpoint/2010/main" val="2337097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51673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Tree>
    <p:extLst>
      <p:ext uri="{BB962C8B-B14F-4D97-AF65-F5344CB8AC3E}">
        <p14:creationId xmlns:p14="http://schemas.microsoft.com/office/powerpoint/2010/main" val="153710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75"/>
            <a:ext cx="9144000" cy="528803"/>
          </a:xfrm>
        </p:spPr>
        <p:txBody>
          <a:bodyPr>
            <a:noAutofit/>
          </a:bodyPr>
          <a:lstStyle/>
          <a:p>
            <a:pPr algn="ctr"/>
            <a:r>
              <a:rPr lang="en-US" sz="2800" b="1" dirty="0" smtClean="0">
                <a:solidFill>
                  <a:srgbClr val="FFFFFF"/>
                </a:solidFill>
              </a:rPr>
              <a:t>Online!</a:t>
            </a:r>
            <a:endParaRPr lang="en-US" sz="2800" b="1" dirty="0">
              <a:solidFill>
                <a:srgbClr val="FFFFFF"/>
              </a:solidFill>
            </a:endParaRPr>
          </a:p>
        </p:txBody>
      </p:sp>
      <p:pic>
        <p:nvPicPr>
          <p:cNvPr id="6" name="Picture 5" descr="6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075" y="1021127"/>
            <a:ext cx="7667985" cy="5615989"/>
          </a:xfrm>
          <a:prstGeom prst="rect">
            <a:avLst/>
          </a:prstGeom>
        </p:spPr>
      </p:pic>
      <p:cxnSp>
        <p:nvCxnSpPr>
          <p:cNvPr id="4" name="Straight Arrow Connector 3"/>
          <p:cNvCxnSpPr/>
          <p:nvPr/>
        </p:nvCxnSpPr>
        <p:spPr>
          <a:xfrm>
            <a:off x="5227573" y="3231964"/>
            <a:ext cx="317510" cy="362887"/>
          </a:xfrm>
          <a:prstGeom prst="straightConnector1">
            <a:avLst/>
          </a:prstGeom>
          <a:ln>
            <a:solidFill>
              <a:srgbClr val="FDFFFF"/>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65760" y="2721654"/>
            <a:ext cx="1376812" cy="369332"/>
          </a:xfrm>
          <a:prstGeom prst="rect">
            <a:avLst/>
          </a:prstGeom>
          <a:noFill/>
        </p:spPr>
        <p:txBody>
          <a:bodyPr wrap="none" rtlCol="0">
            <a:spAutoFit/>
          </a:bodyPr>
          <a:lstStyle/>
          <a:p>
            <a:pPr defTabSz="457200"/>
            <a:r>
              <a:rPr lang="en-US" dirty="0">
                <a:solidFill>
                  <a:prstClr val="white"/>
                </a:solidFill>
              </a:rPr>
              <a:t>We Are Here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custDataLst>
      <p:custData r:id="rId1"/>
    </p:custDataLst>
    <p:extLst>
      <p:ext uri="{BB962C8B-B14F-4D97-AF65-F5344CB8AC3E}">
        <p14:creationId xmlns:p14="http://schemas.microsoft.com/office/powerpoint/2010/main" val="219835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Infrastructure</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17</a:t>
            </a:fld>
            <a:endParaRPr lang="en-US"/>
          </a:p>
        </p:txBody>
      </p:sp>
    </p:spTree>
    <p:extLst>
      <p:ext uri="{BB962C8B-B14F-4D97-AF65-F5344CB8AC3E}">
        <p14:creationId xmlns:p14="http://schemas.microsoft.com/office/powerpoint/2010/main" val="4203692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
        <p:nvSpPr>
          <p:cNvPr id="4" name="TextBox 3"/>
          <p:cNvSpPr txBox="1"/>
          <p:nvPr/>
        </p:nvSpPr>
        <p:spPr>
          <a:xfrm>
            <a:off x="4236699" y="2501462"/>
            <a:ext cx="4529959" cy="923330"/>
          </a:xfrm>
          <a:prstGeom prst="rect">
            <a:avLst/>
          </a:prstGeom>
          <a:noFill/>
        </p:spPr>
        <p:txBody>
          <a:bodyPr wrap="square" rtlCol="0">
            <a:spAutoFit/>
          </a:bodyPr>
          <a:lstStyle/>
          <a:p>
            <a:pPr defTabSz="457200"/>
            <a:r>
              <a:rPr lang="en-US" dirty="0">
                <a:solidFill>
                  <a:prstClr val="black"/>
                </a:solidFill>
              </a:rPr>
              <a:t>Note that translates NOW into smaller devices</a:t>
            </a:r>
          </a:p>
          <a:p>
            <a:pPr defTabSz="457200"/>
            <a:r>
              <a:rPr lang="en-US" dirty="0">
                <a:solidFill>
                  <a:prstClr val="black"/>
                </a:solidFill>
              </a:rPr>
              <a:t>In PAST translated into faster devices of same form factor </a:t>
            </a:r>
          </a:p>
        </p:txBody>
      </p:sp>
    </p:spTree>
    <p:custDataLst>
      <p:custData r:id="rId1"/>
    </p:custDataLst>
    <p:extLst>
      <p:ext uri="{BB962C8B-B14F-4D97-AF65-F5344CB8AC3E}">
        <p14:creationId xmlns:p14="http://schemas.microsoft.com/office/powerpoint/2010/main" val="353153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pic>
        <p:nvPicPr>
          <p:cNvPr id="2" name="Picture 1"/>
          <p:cNvPicPr>
            <a:picLocks noChangeAspect="1"/>
          </p:cNvPicPr>
          <p:nvPr/>
        </p:nvPicPr>
        <p:blipFill>
          <a:blip r:embed="rId3"/>
          <a:stretch>
            <a:fillRect/>
          </a:stretch>
        </p:blipFill>
        <p:spPr>
          <a:xfrm>
            <a:off x="0" y="-8796"/>
            <a:ext cx="9144000" cy="6849316"/>
          </a:xfrm>
          <a:prstGeom prst="rect">
            <a:avLst/>
          </a:prstGeom>
        </p:spPr>
      </p:pic>
    </p:spTree>
    <p:custDataLst>
      <p:custData r:id="rId1"/>
    </p:custDataLst>
    <p:extLst>
      <p:ext uri="{BB962C8B-B14F-4D97-AF65-F5344CB8AC3E}">
        <p14:creationId xmlns:p14="http://schemas.microsoft.com/office/powerpoint/2010/main" val="1225975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03777"/>
            <a:ext cx="8382000" cy="632460"/>
          </a:xfrm>
        </p:spPr>
        <p:txBody>
          <a:bodyPr/>
          <a:lstStyle/>
          <a:p>
            <a:pPr algn="ctr"/>
            <a:r>
              <a:rPr lang="en-US" dirty="0" smtClean="0"/>
              <a:t>Abstract</a:t>
            </a:r>
            <a:endParaRPr lang="en-US" dirty="0"/>
          </a:p>
        </p:txBody>
      </p:sp>
      <p:sp>
        <p:nvSpPr>
          <p:cNvPr id="7" name="Content Placeholder 6"/>
          <p:cNvSpPr>
            <a:spLocks noGrp="1"/>
          </p:cNvSpPr>
          <p:nvPr>
            <p:ph idx="1"/>
          </p:nvPr>
        </p:nvSpPr>
        <p:spPr>
          <a:xfrm>
            <a:off x="0" y="736236"/>
            <a:ext cx="9144000" cy="5333093"/>
          </a:xfrm>
        </p:spPr>
        <p:txBody>
          <a:bodyPr/>
          <a:lstStyle/>
          <a:p>
            <a:r>
              <a:rPr lang="en-US" sz="1800" dirty="0"/>
              <a:t>Two major trends in computing systems are the growth in high performance computing (HPC) with an international exascale initiative, and the big data phenomenon with an accompanying cloud infrastructure of well publicized dramatic and increasing size and sophistication. We survey these trends focusing on Big Data due to its pervasive importance. Then we look at linking these trends together, where one needs to consider multiple aspects: hardware, software, applications/algorithms and even broader issues like business model and education. We study in detail a convergence (of big data and HPC/big simulations) approach for software and applications/algorithms and show what hardware architectures it suggests. We start by dividing applications into data plus model components and classifying each component (whether from Big Data or Big Simulations) in the same way. These leads to 64 properties divided into 4 views, which are Problem Architecture (Macro pattern); Execution Features (Micro patterns); Data Source and Style; and finally the Processing (runtime) View. We discuss convergence software built around HPC-ABDS (High Performance Computing enhanced Apache Big Data Stack) </a:t>
            </a:r>
            <a:r>
              <a:rPr lang="en-US" sz="1800" u="sng" dirty="0">
                <a:hlinkClick r:id="rId2"/>
              </a:rPr>
              <a:t>http://hpc-abds.org/kaleidoscope/</a:t>
            </a:r>
            <a:r>
              <a:rPr lang="en-US" sz="1800" dirty="0"/>
              <a:t> and show how one can merge Big Data and HPC (Big Simulation) concepts into a single stack. We give examples of data analytics running on HPC systems including details on persuading Java to run fast. Some details can be found at </a:t>
            </a:r>
            <a:r>
              <a:rPr lang="en-US" sz="1800" u="sng" dirty="0">
                <a:hlinkClick r:id="rId3"/>
              </a:rPr>
              <a:t>http://dsc.soic.indiana.edu/publications/HPCBigDataConvergence.pdf</a:t>
            </a:r>
            <a:r>
              <a:rPr lang="en-US" sz="1800" dirty="0"/>
              <a:t> </a:t>
            </a:r>
          </a:p>
          <a:p>
            <a:endParaRPr lang="en-US" sz="1800" dirty="0"/>
          </a:p>
        </p:txBody>
      </p:sp>
      <p:sp>
        <p:nvSpPr>
          <p:cNvPr id="5" name="Slide Number Placeholder 4"/>
          <p:cNvSpPr>
            <a:spLocks noGrp="1"/>
          </p:cNvSpPr>
          <p:nvPr>
            <p:ph type="sldNum" sz="quarter" idx="12"/>
          </p:nvPr>
        </p:nvSpPr>
        <p:spPr/>
        <p:txBody>
          <a:bodyPr/>
          <a:lstStyle/>
          <a:p>
            <a:fld id="{29CB78FB-1415-9B4D-996E-11F146E2B0ED}" type="slidenum">
              <a:rPr lang="en-US" smtClean="0"/>
              <a:t>2</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394851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84"/>
            <a:ext cx="9144000" cy="6849316"/>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spTree>
    <p:custDataLst>
      <p:custData r:id="rId1"/>
    </p:custDataLst>
    <p:extLst>
      <p:ext uri="{BB962C8B-B14F-4D97-AF65-F5344CB8AC3E}">
        <p14:creationId xmlns:p14="http://schemas.microsoft.com/office/powerpoint/2010/main" val="40863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sp>
        <p:nvSpPr>
          <p:cNvPr id="5" name="TextBox 4"/>
          <p:cNvSpPr txBox="1"/>
          <p:nvPr/>
        </p:nvSpPr>
        <p:spPr>
          <a:xfrm>
            <a:off x="228716" y="2141204"/>
            <a:ext cx="7360804" cy="830997"/>
          </a:xfrm>
          <a:prstGeom prst="rect">
            <a:avLst/>
          </a:prstGeom>
          <a:solidFill>
            <a:schemeClr val="bg1"/>
          </a:solidFill>
        </p:spPr>
        <p:txBody>
          <a:bodyPr wrap="square" rtlCol="0">
            <a:spAutoFit/>
          </a:bodyPr>
          <a:lstStyle/>
          <a:p>
            <a:pPr defTabSz="457200"/>
            <a:r>
              <a:rPr lang="en-US" sz="2400" b="1" dirty="0">
                <a:solidFill>
                  <a:prstClr val="black"/>
                </a:solidFill>
              </a:rPr>
              <a:t>My Research  focus is Science Big Data but </a:t>
            </a:r>
            <a:r>
              <a:rPr lang="en-US" sz="2400" b="1" dirty="0" smtClean="0">
                <a:solidFill>
                  <a:prstClr val="black"/>
                </a:solidFill>
              </a:rPr>
              <a:t>largest </a:t>
            </a:r>
            <a:r>
              <a:rPr lang="en-US" sz="2400" b="1" dirty="0">
                <a:solidFill>
                  <a:prstClr val="black"/>
                </a:solidFill>
              </a:rPr>
              <a:t>science ~100 petabytes = 0.000025 total</a:t>
            </a:r>
          </a:p>
        </p:txBody>
      </p:sp>
      <p:sp>
        <p:nvSpPr>
          <p:cNvPr id="6" name="TextBox 5"/>
          <p:cNvSpPr txBox="1"/>
          <p:nvPr/>
        </p:nvSpPr>
        <p:spPr>
          <a:xfrm>
            <a:off x="1190110" y="3429000"/>
            <a:ext cx="4091120" cy="1477328"/>
          </a:xfrm>
          <a:prstGeom prst="rect">
            <a:avLst/>
          </a:prstGeom>
          <a:noFill/>
        </p:spPr>
        <p:txBody>
          <a:bodyPr wrap="none" rtlCol="0">
            <a:spAutoFit/>
          </a:bodyPr>
          <a:lstStyle/>
          <a:p>
            <a:pPr defTabSz="457200"/>
            <a:r>
              <a:rPr lang="en-US" b="1" dirty="0">
                <a:solidFill>
                  <a:prstClr val="black"/>
                </a:solidFill>
              </a:rPr>
              <a:t>Science should take notice of commodity</a:t>
            </a:r>
          </a:p>
          <a:p>
            <a:pPr defTabSz="457200"/>
            <a:r>
              <a:rPr lang="en-US" b="1" dirty="0">
                <a:solidFill>
                  <a:prstClr val="black"/>
                </a:solidFill>
              </a:rPr>
              <a:t>Converse not clearly true</a:t>
            </a:r>
            <a:r>
              <a:rPr lang="en-US" b="1" dirty="0" smtClean="0">
                <a:solidFill>
                  <a:prstClr val="black"/>
                </a:solidFill>
              </a:rPr>
              <a:t>?</a:t>
            </a:r>
          </a:p>
          <a:p>
            <a:pPr defTabSz="457200"/>
            <a:endParaRPr lang="en-US" b="1" dirty="0">
              <a:solidFill>
                <a:prstClr val="black"/>
              </a:solidFill>
            </a:endParaRPr>
          </a:p>
          <a:p>
            <a:pPr defTabSz="457200"/>
            <a:r>
              <a:rPr lang="en-US" b="1" dirty="0" smtClean="0">
                <a:solidFill>
                  <a:prstClr val="black"/>
                </a:solidFill>
              </a:rPr>
              <a:t>Note 7 ZB (7. 10</a:t>
            </a:r>
            <a:r>
              <a:rPr lang="en-US" b="1" baseline="30000" dirty="0" smtClean="0">
                <a:solidFill>
                  <a:prstClr val="black"/>
                </a:solidFill>
              </a:rPr>
              <a:t>21</a:t>
            </a:r>
            <a:r>
              <a:rPr lang="en-US" b="1" dirty="0" smtClean="0">
                <a:solidFill>
                  <a:prstClr val="black"/>
                </a:solidFill>
              </a:rPr>
              <a:t>) is about a </a:t>
            </a:r>
            <a:br>
              <a:rPr lang="en-US" b="1" dirty="0" smtClean="0">
                <a:solidFill>
                  <a:prstClr val="black"/>
                </a:solidFill>
              </a:rPr>
            </a:br>
            <a:r>
              <a:rPr lang="en-US" b="1" dirty="0" smtClean="0">
                <a:solidFill>
                  <a:prstClr val="black"/>
                </a:solidFill>
              </a:rPr>
              <a:t>terabyte (10</a:t>
            </a:r>
            <a:r>
              <a:rPr lang="en-US" b="1" baseline="30000" dirty="0" smtClean="0">
                <a:solidFill>
                  <a:prstClr val="black"/>
                </a:solidFill>
              </a:rPr>
              <a:t>12</a:t>
            </a:r>
            <a:r>
              <a:rPr lang="en-US" b="1" dirty="0" smtClean="0">
                <a:solidFill>
                  <a:prstClr val="black"/>
                </a:solidFill>
              </a:rPr>
              <a:t>) for each person in world</a:t>
            </a:r>
            <a:endParaRPr lang="en-US" b="1" dirty="0">
              <a:solidFill>
                <a:prstClr val="black"/>
              </a:solidFill>
            </a:endParaRPr>
          </a:p>
        </p:txBody>
      </p:sp>
    </p:spTree>
    <p:custDataLst>
      <p:custData r:id="rId1"/>
    </p:custDataLst>
    <p:extLst>
      <p:ext uri="{BB962C8B-B14F-4D97-AF65-F5344CB8AC3E}">
        <p14:creationId xmlns:p14="http://schemas.microsoft.com/office/powerpoint/2010/main" val="2512645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0"/>
            <a:ext cx="8382000" cy="628650"/>
          </a:xfrm>
        </p:spPr>
        <p:txBody>
          <a:bodyPr/>
          <a:lstStyle/>
          <a:p>
            <a:r>
              <a:rPr lang="en-US" dirty="0" smtClean="0"/>
              <a:t>Amazon Web Services</a:t>
            </a: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22</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pic>
        <p:nvPicPr>
          <p:cNvPr id="8" name="Picture 7"/>
          <p:cNvPicPr>
            <a:picLocks noChangeAspect="1"/>
          </p:cNvPicPr>
          <p:nvPr/>
        </p:nvPicPr>
        <p:blipFill>
          <a:blip r:embed="rId2"/>
          <a:stretch>
            <a:fillRect/>
          </a:stretch>
        </p:blipFill>
        <p:spPr>
          <a:xfrm>
            <a:off x="2205990" y="1654493"/>
            <a:ext cx="6938010" cy="5203508"/>
          </a:xfrm>
          <a:prstGeom prst="rect">
            <a:avLst/>
          </a:prstGeom>
        </p:spPr>
      </p:pic>
      <p:sp>
        <p:nvSpPr>
          <p:cNvPr id="9" name="Content Placeholder 8"/>
          <p:cNvSpPr>
            <a:spLocks noGrp="1"/>
          </p:cNvSpPr>
          <p:nvPr>
            <p:ph idx="1"/>
          </p:nvPr>
        </p:nvSpPr>
        <p:spPr>
          <a:xfrm>
            <a:off x="0" y="628650"/>
            <a:ext cx="9144000" cy="1440180"/>
          </a:xfrm>
        </p:spPr>
        <p:txBody>
          <a:bodyPr/>
          <a:lstStyle/>
          <a:p>
            <a:r>
              <a:rPr lang="en-US" dirty="0" smtClean="0"/>
              <a:t>Apple use is 10% AWS; will spend $1B in AWS in 2016 but building its own cloud; Netflix another major user</a:t>
            </a:r>
          </a:p>
          <a:p>
            <a:r>
              <a:rPr lang="en-US" dirty="0" smtClean="0"/>
              <a:t>AWS 30%, </a:t>
            </a:r>
            <a:r>
              <a:rPr lang="en-US" dirty="0"/>
              <a:t>Microsoft 12%, IBM 7%, and Google had 6</a:t>
            </a:r>
            <a:r>
              <a:rPr lang="en-US" dirty="0" smtClean="0"/>
              <a:t>% of global public cloud market</a:t>
            </a:r>
            <a:endParaRPr lang="en-US" dirty="0"/>
          </a:p>
        </p:txBody>
      </p:sp>
    </p:spTree>
    <p:extLst>
      <p:ext uri="{BB962C8B-B14F-4D97-AF65-F5344CB8AC3E}">
        <p14:creationId xmlns:p14="http://schemas.microsoft.com/office/powerpoint/2010/main" val="404483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636"/>
            <a:ext cx="8382000" cy="771464"/>
          </a:xfrm>
        </p:spPr>
        <p:txBody>
          <a:bodyPr/>
          <a:lstStyle/>
          <a:p>
            <a:pPr algn="ctr"/>
            <a:r>
              <a:rPr lang="en-US" dirty="0" smtClean="0"/>
              <a:t>Top 500 Supercomputers</a:t>
            </a:r>
            <a:endParaRPr lang="en-US" dirty="0"/>
          </a:p>
        </p:txBody>
      </p:sp>
      <p:sp>
        <p:nvSpPr>
          <p:cNvPr id="6" name="Content Placeholder 5"/>
          <p:cNvSpPr>
            <a:spLocks noGrp="1"/>
          </p:cNvSpPr>
          <p:nvPr>
            <p:ph idx="1"/>
          </p:nvPr>
        </p:nvSpPr>
        <p:spPr>
          <a:xfrm>
            <a:off x="0" y="800100"/>
            <a:ext cx="8380412" cy="4038600"/>
          </a:xfrm>
        </p:spPr>
        <p:txBody>
          <a:bodyPr/>
          <a:lstStyle/>
          <a:p>
            <a:r>
              <a:rPr lang="en-US" sz="2400" dirty="0" smtClean="0"/>
              <a:t>Exponential increase tailing off but such glitches seen before and “corrected”</a:t>
            </a:r>
          </a:p>
          <a:p>
            <a:r>
              <a:rPr lang="en-US" sz="2400" dirty="0" smtClean="0"/>
              <a:t>Fastest machine ~ 100x #500 and 0.1 Sum</a:t>
            </a:r>
            <a:endParaRPr lang="en-US" sz="2400" dirty="0"/>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23</a:t>
            </a:fld>
            <a:endParaRPr lang="en-US" dirty="0">
              <a:solidFill>
                <a:prstClr val="black"/>
              </a:solidFill>
            </a:endParaRP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5" name="Picture 4"/>
          <p:cNvPicPr>
            <a:picLocks noChangeAspect="1"/>
          </p:cNvPicPr>
          <p:nvPr/>
        </p:nvPicPr>
        <p:blipFill rotWithShape="1">
          <a:blip r:embed="rId2"/>
          <a:srcRect l="4421" t="7914" r="4836" b="13893"/>
          <a:stretch/>
        </p:blipFill>
        <p:spPr>
          <a:xfrm>
            <a:off x="0" y="2111497"/>
            <a:ext cx="9144000" cy="4746503"/>
          </a:xfrm>
          <a:prstGeom prst="rect">
            <a:avLst/>
          </a:prstGeom>
        </p:spPr>
      </p:pic>
    </p:spTree>
    <p:extLst>
      <p:ext uri="{BB962C8B-B14F-4D97-AF65-F5344CB8AC3E}">
        <p14:creationId xmlns:p14="http://schemas.microsoft.com/office/powerpoint/2010/main" val="312350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pPr algn="ctr"/>
            <a:r>
              <a:rPr lang="en-US" dirty="0" smtClean="0"/>
              <a:t>Clouds v Supercomputers</a:t>
            </a:r>
            <a:endParaRPr lang="en-US" dirty="0"/>
          </a:p>
        </p:txBody>
      </p:sp>
      <p:sp>
        <p:nvSpPr>
          <p:cNvPr id="3" name="Content Placeholder 2"/>
          <p:cNvSpPr>
            <a:spLocks noGrp="1"/>
          </p:cNvSpPr>
          <p:nvPr>
            <p:ph idx="1"/>
          </p:nvPr>
        </p:nvSpPr>
        <p:spPr>
          <a:xfrm>
            <a:off x="0" y="651508"/>
            <a:ext cx="9144000" cy="5617573"/>
          </a:xfrm>
        </p:spPr>
        <p:txBody>
          <a:bodyPr>
            <a:normAutofit fontScale="92500"/>
          </a:bodyPr>
          <a:lstStyle/>
          <a:p>
            <a:r>
              <a:rPr lang="en-US" sz="2200" b="1" dirty="0" smtClean="0"/>
              <a:t>Clouds and Supercomputers </a:t>
            </a:r>
            <a:r>
              <a:rPr lang="en-US" sz="2200" dirty="0" smtClean="0"/>
              <a:t>are both collections of computers networked together in a data center</a:t>
            </a:r>
          </a:p>
          <a:p>
            <a:r>
              <a:rPr lang="en-US" sz="2200" b="1" dirty="0" smtClean="0"/>
              <a:t>Top Supercomputers Intel MIC chip, NVIDIA+AMD, IBM Blue Gene</a:t>
            </a:r>
          </a:p>
          <a:p>
            <a:pPr lvl="1"/>
            <a:r>
              <a:rPr lang="en-US" sz="2200" dirty="0" smtClean="0"/>
              <a:t>#3 Sequoia Blue Gene Q at LLNL 16.32 Petaflop/s </a:t>
            </a:r>
            <a:r>
              <a:rPr lang="en-US" sz="2200" dirty="0"/>
              <a:t>on the </a:t>
            </a:r>
            <a:r>
              <a:rPr lang="en-US" sz="2200" dirty="0" err="1"/>
              <a:t>Linpack</a:t>
            </a:r>
            <a:r>
              <a:rPr lang="en-US" sz="2200" dirty="0"/>
              <a:t> benchmark using  98,304 </a:t>
            </a:r>
            <a:r>
              <a:rPr lang="en-US" sz="2200" dirty="0" smtClean="0"/>
              <a:t>CPU compute chips with </a:t>
            </a:r>
            <a:r>
              <a:rPr lang="en-US" sz="2200" dirty="0"/>
              <a:t>1.6 million processor cores and </a:t>
            </a:r>
            <a:r>
              <a:rPr lang="en-US" sz="2200" dirty="0" smtClean="0"/>
              <a:t>1.6 Petabyte</a:t>
            </a:r>
            <a:r>
              <a:rPr lang="en-US" sz="2200" dirty="0"/>
              <a:t> of memory in 96 racks covering an area of about 3,000 square </a:t>
            </a:r>
            <a:r>
              <a:rPr lang="en-US" sz="2200" dirty="0" smtClean="0"/>
              <a:t>feet</a:t>
            </a:r>
          </a:p>
          <a:p>
            <a:pPr lvl="1"/>
            <a:r>
              <a:rPr lang="en-US" sz="2200" dirty="0" smtClean="0"/>
              <a:t>7.9 Megawatts power</a:t>
            </a:r>
          </a:p>
          <a:p>
            <a:r>
              <a:rPr lang="en-US" sz="2200" b="1" dirty="0" smtClean="0"/>
              <a:t>Largest (cloud)</a:t>
            </a:r>
            <a:r>
              <a:rPr lang="en-US" sz="2200" dirty="0" smtClean="0"/>
              <a:t> computing data centers up to 100,000 servers at ~200 watts per CPU chip</a:t>
            </a:r>
          </a:p>
          <a:p>
            <a:r>
              <a:rPr lang="en-US" sz="2200" dirty="0" smtClean="0"/>
              <a:t>Each of 3 major cloud vendors has ~2 million servers </a:t>
            </a:r>
          </a:p>
          <a:p>
            <a:r>
              <a:rPr lang="en-US" sz="2200" b="1" dirty="0" smtClean="0"/>
              <a:t>Total clouds 100 times performance </a:t>
            </a:r>
            <a:r>
              <a:rPr lang="en-US" sz="2200" dirty="0" smtClean="0"/>
              <a:t>of largest </a:t>
            </a:r>
            <a:r>
              <a:rPr lang="en-US" sz="2200" b="1" dirty="0" smtClean="0"/>
              <a:t>supercomputer</a:t>
            </a:r>
          </a:p>
          <a:p>
            <a:pPr lvl="1"/>
            <a:r>
              <a:rPr lang="en-US" sz="2200" dirty="0" smtClean="0"/>
              <a:t>Clouds have different networking, I/O and CPU trade-offs than supercomputers</a:t>
            </a:r>
          </a:p>
          <a:p>
            <a:pPr lvl="1"/>
            <a:r>
              <a:rPr lang="en-US" sz="2200" dirty="0" smtClean="0"/>
              <a:t>Cloud workloads data oriented and less closely coupled than supercomputers but still principles of parallel computing same on both</a:t>
            </a:r>
          </a:p>
          <a:p>
            <a:pPr lvl="1"/>
            <a:endParaRPr lang="en-US" sz="2200" dirty="0" smtClean="0"/>
          </a:p>
          <a:p>
            <a:endParaRPr lang="en-US" sz="2200"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spTree>
    <p:extLst>
      <p:ext uri="{BB962C8B-B14F-4D97-AF65-F5344CB8AC3E}">
        <p14:creationId xmlns:p14="http://schemas.microsoft.com/office/powerpoint/2010/main" val="224290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582" t="47291" r="32228" b="4718"/>
          <a:stretch/>
        </p:blipFill>
        <p:spPr>
          <a:xfrm>
            <a:off x="0" y="70778"/>
            <a:ext cx="9144000" cy="6787222"/>
          </a:xfrm>
          <a:prstGeom prst="rect">
            <a:avLst/>
          </a:prstGeom>
        </p:spPr>
      </p:pic>
    </p:spTree>
    <p:extLst>
      <p:ext uri="{BB962C8B-B14F-4D97-AF65-F5344CB8AC3E}">
        <p14:creationId xmlns:p14="http://schemas.microsoft.com/office/powerpoint/2010/main" val="2710680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26" y="6488668"/>
            <a:ext cx="3783152" cy="369332"/>
          </a:xfrm>
          <a:prstGeom prst="rect">
            <a:avLst/>
          </a:prstGeom>
        </p:spPr>
        <p:txBody>
          <a:bodyPr wrap="none">
            <a:spAutoFit/>
          </a:bodyPr>
          <a:lstStyle/>
          <a:p>
            <a:pPr defTabSz="457200"/>
            <a:r>
              <a:rPr lang="en-US" dirty="0">
                <a:solidFill>
                  <a:prstClr val="black"/>
                </a:solidFill>
              </a:rPr>
              <a:t>http://www.kpcb.com/internet-trends</a:t>
            </a:r>
          </a:p>
        </p:txBody>
      </p:sp>
      <p:grpSp>
        <p:nvGrpSpPr>
          <p:cNvPr id="9" name="Group 8"/>
          <p:cNvGrpSpPr/>
          <p:nvPr/>
        </p:nvGrpSpPr>
        <p:grpSpPr>
          <a:xfrm>
            <a:off x="0" y="8680"/>
            <a:ext cx="9205033" cy="6849320"/>
            <a:chOff x="0" y="8680"/>
            <a:chExt cx="9205033" cy="6849320"/>
          </a:xfrm>
        </p:grpSpPr>
        <p:pic>
          <p:nvPicPr>
            <p:cNvPr id="2" name="Picture 1"/>
            <p:cNvPicPr>
              <a:picLocks noChangeAspect="1"/>
            </p:cNvPicPr>
            <p:nvPr/>
          </p:nvPicPr>
          <p:blipFill>
            <a:blip r:embed="rId3"/>
            <a:stretch>
              <a:fillRect/>
            </a:stretch>
          </p:blipFill>
          <p:spPr>
            <a:xfrm>
              <a:off x="0" y="8680"/>
              <a:ext cx="9144000" cy="6849320"/>
            </a:xfrm>
            <a:prstGeom prst="rect">
              <a:avLst/>
            </a:prstGeom>
          </p:spPr>
        </p:pic>
        <p:sp>
          <p:nvSpPr>
            <p:cNvPr id="5" name="Oval 4"/>
            <p:cNvSpPr/>
            <p:nvPr/>
          </p:nvSpPr>
          <p:spPr bwMode="auto">
            <a:xfrm>
              <a:off x="8343900" y="2068830"/>
              <a:ext cx="731520" cy="7315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Arial" charset="0"/>
                <a:ea typeface="ＭＳ Ｐゴシック" charset="-128"/>
              </a:endParaRPr>
            </a:p>
          </p:txBody>
        </p:sp>
        <p:sp>
          <p:nvSpPr>
            <p:cNvPr id="6" name="TextBox 5"/>
            <p:cNvSpPr txBox="1"/>
            <p:nvPr/>
          </p:nvSpPr>
          <p:spPr>
            <a:xfrm>
              <a:off x="8450614" y="1564124"/>
              <a:ext cx="530915" cy="369332"/>
            </a:xfrm>
            <a:prstGeom prst="rect">
              <a:avLst/>
            </a:prstGeom>
            <a:noFill/>
          </p:spPr>
          <p:txBody>
            <a:bodyPr wrap="none" rtlCol="0">
              <a:spAutoFit/>
            </a:bodyPr>
            <a:lstStyle/>
            <a:p>
              <a:r>
                <a:rPr lang="en-US" b="1" dirty="0" err="1" smtClean="0">
                  <a:solidFill>
                    <a:srgbClr val="C00000"/>
                  </a:solidFill>
                </a:rPr>
                <a:t>IoT</a:t>
              </a:r>
              <a:endParaRPr lang="en-US" b="1" dirty="0">
                <a:solidFill>
                  <a:srgbClr val="C00000"/>
                </a:solidFill>
              </a:endParaRPr>
            </a:p>
          </p:txBody>
        </p:sp>
        <p:sp>
          <p:nvSpPr>
            <p:cNvPr id="7" name="TextBox 6"/>
            <p:cNvSpPr txBox="1"/>
            <p:nvPr/>
          </p:nvSpPr>
          <p:spPr>
            <a:xfrm>
              <a:off x="8343900" y="2843337"/>
              <a:ext cx="861133" cy="584775"/>
            </a:xfrm>
            <a:prstGeom prst="rect">
              <a:avLst/>
            </a:prstGeom>
            <a:noFill/>
          </p:spPr>
          <p:txBody>
            <a:bodyPr wrap="none" rtlCol="0">
              <a:spAutoFit/>
            </a:bodyPr>
            <a:lstStyle/>
            <a:p>
              <a:r>
                <a:rPr lang="en-US" b="1" dirty="0" smtClean="0">
                  <a:solidFill>
                    <a:srgbClr val="C00000"/>
                  </a:solidFill>
                </a:rPr>
                <a:t>100B</a:t>
              </a:r>
            </a:p>
            <a:p>
              <a:r>
                <a:rPr lang="en-US" sz="1400" b="1" dirty="0" smtClean="0">
                  <a:solidFill>
                    <a:srgbClr val="C00000"/>
                  </a:solidFill>
                </a:rPr>
                <a:t>Devices</a:t>
              </a:r>
              <a:endParaRPr lang="en-US" sz="1400" b="1" dirty="0">
                <a:solidFill>
                  <a:srgbClr val="C00000"/>
                </a:solidFill>
              </a:endParaRPr>
            </a:p>
          </p:txBody>
        </p:sp>
        <p:sp>
          <p:nvSpPr>
            <p:cNvPr id="8" name="TextBox 7"/>
            <p:cNvSpPr txBox="1"/>
            <p:nvPr/>
          </p:nvSpPr>
          <p:spPr>
            <a:xfrm>
              <a:off x="8342237" y="5860906"/>
              <a:ext cx="832279" cy="369332"/>
            </a:xfrm>
            <a:prstGeom prst="rect">
              <a:avLst/>
            </a:prstGeom>
            <a:noFill/>
          </p:spPr>
          <p:txBody>
            <a:bodyPr wrap="none" rtlCol="0">
              <a:spAutoFit/>
            </a:bodyPr>
            <a:lstStyle/>
            <a:p>
              <a:r>
                <a:rPr lang="en-US" b="1" dirty="0" smtClean="0">
                  <a:solidFill>
                    <a:srgbClr val="C00000"/>
                  </a:solidFill>
                </a:rPr>
                <a:t>~</a:t>
              </a:r>
              <a:r>
                <a:rPr lang="en-US" b="1" dirty="0" smtClean="0">
                  <a:solidFill>
                    <a:srgbClr val="C00000"/>
                  </a:solidFill>
                </a:rPr>
                <a:t>2025</a:t>
              </a:r>
              <a:endParaRPr lang="en-US" b="1" dirty="0">
                <a:solidFill>
                  <a:srgbClr val="C00000"/>
                </a:solidFill>
              </a:endParaRPr>
            </a:p>
          </p:txBody>
        </p:sp>
      </p:grpSp>
    </p:spTree>
    <p:custDataLst>
      <p:custData r:id="rId1"/>
    </p:custDataLst>
    <p:extLst>
      <p:ext uri="{BB962C8B-B14F-4D97-AF65-F5344CB8AC3E}">
        <p14:creationId xmlns:p14="http://schemas.microsoft.com/office/powerpoint/2010/main" val="241518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Jobs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27</a:t>
            </a:fld>
            <a:endParaRPr lang="en-US"/>
          </a:p>
        </p:txBody>
      </p:sp>
    </p:spTree>
    <p:extLst>
      <p:ext uri="{BB962C8B-B14F-4D97-AF65-F5344CB8AC3E}">
        <p14:creationId xmlns:p14="http://schemas.microsoft.com/office/powerpoint/2010/main" val="114142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880" y="-5787"/>
            <a:ext cx="3246120" cy="778576"/>
          </a:xfrm>
        </p:spPr>
        <p:txBody>
          <a:bodyPr/>
          <a:lstStyle/>
          <a:p>
            <a:r>
              <a:rPr lang="en-US" sz="4400" dirty="0" smtClean="0"/>
              <a:t>Job Trends</a:t>
            </a:r>
            <a:endParaRPr lang="en-US" sz="4400" dirty="0"/>
          </a:p>
        </p:txBody>
      </p:sp>
      <p:sp>
        <p:nvSpPr>
          <p:cNvPr id="8" name="TextBox 7"/>
          <p:cNvSpPr txBox="1"/>
          <p:nvPr/>
        </p:nvSpPr>
        <p:spPr>
          <a:xfrm>
            <a:off x="5829300" y="772789"/>
            <a:ext cx="3314700" cy="4247317"/>
          </a:xfrm>
          <a:prstGeom prst="rect">
            <a:avLst/>
          </a:prstGeom>
          <a:noFill/>
        </p:spPr>
        <p:txBody>
          <a:bodyPr wrap="square" rtlCol="0">
            <a:spAutoFit/>
          </a:bodyPr>
          <a:lstStyle/>
          <a:p>
            <a:r>
              <a:rPr lang="en-US" sz="2400" dirty="0" smtClean="0"/>
              <a:t>Big Data much larger than data science</a:t>
            </a:r>
          </a:p>
          <a:p>
            <a:r>
              <a:rPr lang="en-US" sz="2400" dirty="0" smtClean="0"/>
              <a:t> </a:t>
            </a:r>
            <a:endParaRPr lang="en-US" sz="2400" dirty="0"/>
          </a:p>
          <a:p>
            <a:r>
              <a:rPr lang="en-US" sz="2400" b="1" dirty="0" smtClean="0"/>
              <a:t>19 May 2015 Jobs</a:t>
            </a:r>
            <a:r>
              <a:rPr lang="en-US" sz="2400" dirty="0" smtClean="0"/>
              <a:t/>
            </a:r>
            <a:br>
              <a:rPr lang="en-US" sz="2400" dirty="0" smtClean="0"/>
            </a:br>
            <a:r>
              <a:rPr lang="en-US" dirty="0" smtClean="0"/>
              <a:t>3475 for “data science“</a:t>
            </a:r>
          </a:p>
          <a:p>
            <a:r>
              <a:rPr lang="en-US" dirty="0" smtClean="0"/>
              <a:t>2277 for </a:t>
            </a:r>
            <a:r>
              <a:rPr lang="en-US" dirty="0"/>
              <a:t>“data </a:t>
            </a:r>
            <a:r>
              <a:rPr lang="en-US" dirty="0" smtClean="0"/>
              <a:t>scientist“</a:t>
            </a:r>
          </a:p>
          <a:p>
            <a:r>
              <a:rPr lang="en-US" dirty="0" smtClean="0"/>
              <a:t>19488 for “big data”</a:t>
            </a:r>
          </a:p>
          <a:p>
            <a:endParaRPr lang="en-US" dirty="0" smtClean="0"/>
          </a:p>
          <a:p>
            <a:r>
              <a:rPr lang="en-US" sz="2400" b="1" dirty="0" smtClean="0"/>
              <a:t>7 Dec  2015 </a:t>
            </a:r>
            <a:r>
              <a:rPr lang="en-US" sz="2400" b="1" dirty="0"/>
              <a:t>Jobs</a:t>
            </a:r>
            <a:r>
              <a:rPr lang="en-US" sz="2400" dirty="0"/>
              <a:t/>
            </a:r>
            <a:br>
              <a:rPr lang="en-US" sz="2400" dirty="0"/>
            </a:br>
            <a:r>
              <a:rPr lang="en-US" dirty="0" smtClean="0"/>
              <a:t>5014 </a:t>
            </a:r>
            <a:r>
              <a:rPr lang="en-US" dirty="0"/>
              <a:t>for “data science“</a:t>
            </a:r>
          </a:p>
          <a:p>
            <a:r>
              <a:rPr lang="en-US" dirty="0" smtClean="0"/>
              <a:t>2830 </a:t>
            </a:r>
            <a:r>
              <a:rPr lang="en-US" dirty="0"/>
              <a:t>for “data scientist“</a:t>
            </a:r>
          </a:p>
          <a:p>
            <a:r>
              <a:rPr lang="en-US" dirty="0" smtClean="0"/>
              <a:t>22388 </a:t>
            </a:r>
            <a:r>
              <a:rPr lang="en-US" dirty="0"/>
              <a:t>for “big data”</a:t>
            </a:r>
          </a:p>
          <a:p>
            <a:endParaRPr lang="en-US" sz="2400" dirty="0"/>
          </a:p>
        </p:txBody>
      </p:sp>
      <p:sp>
        <p:nvSpPr>
          <p:cNvPr id="3" name="Rectangle 2"/>
          <p:cNvSpPr/>
          <p:nvPr/>
        </p:nvSpPr>
        <p:spPr>
          <a:xfrm>
            <a:off x="5657850" y="5020106"/>
            <a:ext cx="3238974" cy="1077218"/>
          </a:xfrm>
          <a:prstGeom prst="rect">
            <a:avLst/>
          </a:prstGeom>
        </p:spPr>
        <p:txBody>
          <a:bodyPr wrap="square">
            <a:spAutoFit/>
          </a:bodyPr>
          <a:lstStyle/>
          <a:p>
            <a:r>
              <a:rPr lang="en-US" sz="1600" dirty="0"/>
              <a:t>http://www.indeed.com/jobtrends?q=%22Data+science%22%2C+%22data+scientist%22%2C+%22big+data%22%2C&amp;l=</a:t>
            </a:r>
          </a:p>
        </p:txBody>
      </p:sp>
      <p:sp>
        <p:nvSpPr>
          <p:cNvPr id="4" name="Date Placeholder 3"/>
          <p:cNvSpPr>
            <a:spLocks noGrp="1"/>
          </p:cNvSpPr>
          <p:nvPr>
            <p:ph type="dt" sz="half" idx="10"/>
          </p:nvPr>
        </p:nvSpPr>
        <p:spPr/>
        <p:txBody>
          <a:bodyPr/>
          <a:lstStyle/>
          <a:p>
            <a:fld id="{F375BFD3-7FC3-4045-B438-1F54A0477181}" type="datetime1">
              <a:rPr lang="en-US" smtClean="0"/>
              <a:t>2/14/2016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28</a:t>
            </a:fld>
            <a:endParaRPr lang="en-US"/>
          </a:p>
        </p:txBody>
      </p:sp>
      <p:pic>
        <p:nvPicPr>
          <p:cNvPr id="6" name="Picture 2" descr="&quot;Data science&quot;, &quot;data scientist&quot;, &quot;big data&quot;, Job Trends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81"/>
            <a:ext cx="5657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quot;Data science&quot;, &quot;data scientist&quot;, Job Trends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8369"/>
            <a:ext cx="5657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0110" y="756908"/>
            <a:ext cx="1837362" cy="369332"/>
          </a:xfrm>
          <a:prstGeom prst="rect">
            <a:avLst/>
          </a:prstGeom>
          <a:noFill/>
        </p:spPr>
        <p:txBody>
          <a:bodyPr wrap="none" rtlCol="0">
            <a:spAutoFit/>
          </a:bodyPr>
          <a:lstStyle/>
          <a:p>
            <a:r>
              <a:rPr lang="en-US" dirty="0" smtClean="0"/>
              <a:t>Charts Jan 6 2016</a:t>
            </a:r>
            <a:endParaRPr lang="en-US" dirty="0"/>
          </a:p>
        </p:txBody>
      </p:sp>
    </p:spTree>
    <p:extLst>
      <p:ext uri="{BB962C8B-B14F-4D97-AF65-F5344CB8AC3E}">
        <p14:creationId xmlns:p14="http://schemas.microsoft.com/office/powerpoint/2010/main" val="21719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
            <a:ext cx="2548890" cy="1143000"/>
          </a:xfrm>
        </p:spPr>
        <p:txBody>
          <a:bodyPr/>
          <a:lstStyle/>
          <a:p>
            <a:r>
              <a:rPr lang="en-US" sz="2800" dirty="0" smtClean="0"/>
              <a:t>The 25 Hottest Skills of 2015 on LinkedIn -- Global</a:t>
            </a:r>
            <a:endParaRPr lang="en-US" sz="2800" dirty="0"/>
          </a:p>
        </p:txBody>
      </p:sp>
      <p:sp>
        <p:nvSpPr>
          <p:cNvPr id="3" name="Content Placeholder 2"/>
          <p:cNvSpPr>
            <a:spLocks noGrp="1"/>
          </p:cNvSpPr>
          <p:nvPr>
            <p:ph idx="1"/>
          </p:nvPr>
        </p:nvSpPr>
        <p:spPr>
          <a:xfrm>
            <a:off x="9208" y="2286001"/>
            <a:ext cx="2128202" cy="1771650"/>
          </a:xfrm>
        </p:spPr>
        <p:txBody>
          <a:bodyPr/>
          <a:lstStyle/>
          <a:p>
            <a:r>
              <a:rPr lang="en-US" sz="2400" dirty="0" smtClean="0"/>
              <a:t>#1: Cloud Computing</a:t>
            </a:r>
          </a:p>
          <a:p>
            <a:r>
              <a:rPr lang="en-US" sz="2400" dirty="0" smtClean="0"/>
              <a:t>#2 Data Science</a:t>
            </a: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29</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6" name="Picture 5"/>
          <p:cNvPicPr>
            <a:picLocks noChangeAspect="1"/>
          </p:cNvPicPr>
          <p:nvPr/>
        </p:nvPicPr>
        <p:blipFill rotWithShape="1">
          <a:blip r:embed="rId2"/>
          <a:srcRect t="17109" b="13645"/>
          <a:stretch/>
        </p:blipFill>
        <p:spPr>
          <a:xfrm>
            <a:off x="2293578" y="0"/>
            <a:ext cx="6842844" cy="6858000"/>
          </a:xfrm>
          <a:prstGeom prst="rect">
            <a:avLst/>
          </a:prstGeom>
        </p:spPr>
      </p:pic>
      <p:sp>
        <p:nvSpPr>
          <p:cNvPr id="7" name="Rectangle 6"/>
          <p:cNvSpPr/>
          <p:nvPr/>
        </p:nvSpPr>
        <p:spPr>
          <a:xfrm>
            <a:off x="9208" y="4065956"/>
            <a:ext cx="2436812" cy="1200329"/>
          </a:xfrm>
          <a:prstGeom prst="rect">
            <a:avLst/>
          </a:prstGeom>
        </p:spPr>
        <p:txBody>
          <a:bodyPr wrap="square">
            <a:spAutoFit/>
          </a:bodyPr>
          <a:lstStyle/>
          <a:p>
            <a:r>
              <a:rPr lang="en-US" dirty="0"/>
              <a:t>http://www.slideshare.net/linkedin/the-25-skills-that-could-get-you-hired-in-2016</a:t>
            </a:r>
          </a:p>
        </p:txBody>
      </p:sp>
    </p:spTree>
    <p:extLst>
      <p:ext uri="{BB962C8B-B14F-4D97-AF65-F5344CB8AC3E}">
        <p14:creationId xmlns:p14="http://schemas.microsoft.com/office/powerpoint/2010/main" val="207773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Education</a:t>
            </a:r>
            <a:endParaRPr lang="en-US" b="1" dirty="0"/>
          </a:p>
        </p:txBody>
      </p:sp>
      <p:sp>
        <p:nvSpPr>
          <p:cNvPr id="2" name="Subtitle 1"/>
          <p:cNvSpPr>
            <a:spLocks noGrp="1"/>
          </p:cNvSpPr>
          <p:nvPr>
            <p:ph type="subTitle" idx="1"/>
          </p:nvPr>
        </p:nvSpPr>
        <p:spPr>
          <a:xfrm>
            <a:off x="1371600" y="3895344"/>
            <a:ext cx="6060831" cy="1752600"/>
          </a:xfrm>
        </p:spPr>
        <p:txBody>
          <a:bodyPr/>
          <a:lstStyle/>
          <a:p>
            <a:endParaRPr lang="en-US" b="1" dirty="0" smtClean="0">
              <a:solidFill>
                <a:srgbClr val="C00000"/>
              </a:solidFill>
            </a:endParaRP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a:t>
            </a:fld>
            <a:endParaRPr lang="en-US"/>
          </a:p>
        </p:txBody>
      </p:sp>
    </p:spTree>
    <p:extLst>
      <p:ext uri="{BB962C8B-B14F-4D97-AF65-F5344CB8AC3E}">
        <p14:creationId xmlns:p14="http://schemas.microsoft.com/office/powerpoint/2010/main" val="131716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31060"/>
          </a:xfrm>
          <a:prstGeom prst="rect">
            <a:avLst/>
          </a:prstGeom>
        </p:spPr>
      </p:pic>
    </p:spTree>
    <p:extLst>
      <p:ext uri="{BB962C8B-B14F-4D97-AF65-F5344CB8AC3E}">
        <p14:creationId xmlns:p14="http://schemas.microsoft.com/office/powerpoint/2010/main" val="2560441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Introduction</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b="1" dirty="0" smtClean="0">
                <a:solidFill>
                  <a:srgbClr val="C00000"/>
                </a:solidFill>
              </a:rPr>
              <a:t>HPC-ABDS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31</a:t>
            </a:fld>
            <a:endParaRPr lang="en-US"/>
          </a:p>
        </p:txBody>
      </p:sp>
    </p:spTree>
    <p:extLst>
      <p:ext uri="{BB962C8B-B14F-4D97-AF65-F5344CB8AC3E}">
        <p14:creationId xmlns:p14="http://schemas.microsoft.com/office/powerpoint/2010/main" val="2461215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921" y="99738"/>
            <a:ext cx="8229600" cy="551481"/>
          </a:xfrm>
        </p:spPr>
        <p:txBody>
          <a:bodyPr>
            <a:normAutofit fontScale="90000"/>
          </a:bodyPr>
          <a:lstStyle/>
          <a:p>
            <a:pPr algn="ctr"/>
            <a:r>
              <a:rPr lang="en-US" dirty="0" smtClean="0"/>
              <a:t>Data Platforms</a:t>
            </a:r>
            <a:endParaRPr lang="en-US" dirty="0"/>
          </a:p>
        </p:txBody>
      </p:sp>
      <p:pic>
        <p:nvPicPr>
          <p:cNvPr id="8" name="Picture 7"/>
          <p:cNvPicPr>
            <a:picLocks noChangeAspect="1"/>
          </p:cNvPicPr>
          <p:nvPr/>
        </p:nvPicPr>
        <p:blipFill>
          <a:blip r:embed="rId2"/>
          <a:stretch>
            <a:fillRect/>
          </a:stretch>
        </p:blipFill>
        <p:spPr>
          <a:xfrm>
            <a:off x="0" y="651219"/>
            <a:ext cx="9144000" cy="5143500"/>
          </a:xfrm>
          <a:prstGeom prst="rect">
            <a:avLst/>
          </a:prstGeom>
        </p:spPr>
      </p:pic>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32</a:t>
            </a:fld>
            <a:endParaRPr lang="en-US" dirty="0">
              <a:solidFill>
                <a:prstClr val="black"/>
              </a:solidFill>
            </a:endParaRPr>
          </a:p>
        </p:txBody>
      </p:sp>
      <p:sp>
        <p:nvSpPr>
          <p:cNvPr id="4" name="Date Placeholder 3"/>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3778246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33</a:t>
            </a:fld>
            <a:endParaRPr lang="en-US" dirty="0">
              <a:solidFill>
                <a:srgbClr val="000000"/>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4" name="Rectangle 3"/>
          <p:cNvSpPr/>
          <p:nvPr/>
        </p:nvSpPr>
        <p:spPr>
          <a:xfrm>
            <a:off x="1" y="24412"/>
            <a:ext cx="9144000" cy="400110"/>
          </a:xfrm>
          <a:prstGeom prst="rect">
            <a:avLst/>
          </a:prstGeom>
          <a:solidFill>
            <a:schemeClr val="bg1"/>
          </a:solidFill>
        </p:spPr>
        <p:txBody>
          <a:bodyPr wrap="square">
            <a:spAutoFit/>
          </a:bodyPr>
          <a:lstStyle/>
          <a:p>
            <a:pPr algn="ctr"/>
            <a:r>
              <a:rPr lang="en-US" sz="2000" b="1" dirty="0">
                <a:solidFill>
                  <a:srgbClr val="B50B27"/>
                </a:solidFill>
              </a:rPr>
              <a:t>Big Data and (Exascale) Simulation Convergence </a:t>
            </a:r>
            <a:r>
              <a:rPr lang="en-US" sz="2000" b="1" dirty="0" smtClean="0">
                <a:solidFill>
                  <a:srgbClr val="B50B27"/>
                </a:solidFill>
              </a:rPr>
              <a:t>II</a:t>
            </a:r>
            <a:endParaRPr lang="en-US" sz="2000" b="1" dirty="0">
              <a:solidFill>
                <a:srgbClr val="B50B27"/>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915"/>
          <a:stretch/>
        </p:blipFill>
        <p:spPr bwMode="auto">
          <a:xfrm>
            <a:off x="0" y="127635"/>
            <a:ext cx="9144000" cy="68358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9060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 y="28288"/>
            <a:ext cx="8229600" cy="507421"/>
          </a:xfrm>
        </p:spPr>
        <p:txBody>
          <a:bodyPr>
            <a:noAutofit/>
          </a:bodyPr>
          <a:lstStyle/>
          <a:p>
            <a:r>
              <a:rPr lang="en-US" sz="2800" b="1" dirty="0" smtClean="0"/>
              <a:t>Functionality of 21 HPC-ABDS </a:t>
            </a:r>
            <a:r>
              <a:rPr lang="en-US" sz="2800" b="1" dirty="0"/>
              <a:t>Layers</a:t>
            </a:r>
          </a:p>
        </p:txBody>
      </p:sp>
      <p:sp>
        <p:nvSpPr>
          <p:cNvPr id="3" name="Content Placeholder 2"/>
          <p:cNvSpPr>
            <a:spLocks noGrp="1"/>
          </p:cNvSpPr>
          <p:nvPr>
            <p:ph idx="1"/>
          </p:nvPr>
        </p:nvSpPr>
        <p:spPr>
          <a:xfrm>
            <a:off x="78508" y="448799"/>
            <a:ext cx="9065491" cy="5609102"/>
          </a:xfrm>
        </p:spPr>
        <p:txBody>
          <a:bodyPr>
            <a:noAutofit/>
          </a:bodyPr>
          <a:lstStyle/>
          <a:p>
            <a:pPr>
              <a:spcBef>
                <a:spcPts val="225"/>
              </a:spcBef>
              <a:buFont typeface="+mj-lt"/>
              <a:buAutoNum type="arabicParenR"/>
            </a:pPr>
            <a:r>
              <a:rPr lang="en-US" sz="1600" dirty="0">
                <a:latin typeface="Calibri" panose="020F0502020204030204" pitchFamily="34" charset="0"/>
              </a:rPr>
              <a:t>Message Protocols:</a:t>
            </a:r>
          </a:p>
          <a:p>
            <a:pPr>
              <a:spcBef>
                <a:spcPts val="225"/>
              </a:spcBef>
              <a:buFont typeface="+mj-lt"/>
              <a:buAutoNum type="arabicParenR"/>
            </a:pPr>
            <a:r>
              <a:rPr lang="en-US" sz="1600" dirty="0">
                <a:latin typeface="Calibri" panose="020F0502020204030204" pitchFamily="34" charset="0"/>
              </a:rPr>
              <a:t>Distributed Coordination:</a:t>
            </a:r>
          </a:p>
          <a:p>
            <a:pPr>
              <a:spcBef>
                <a:spcPts val="225"/>
              </a:spcBef>
              <a:buFont typeface="+mj-lt"/>
              <a:buAutoNum type="arabicParenR"/>
            </a:pPr>
            <a:r>
              <a:rPr lang="en-US" sz="1600" dirty="0">
                <a:latin typeface="Calibri" panose="020F0502020204030204" pitchFamily="34" charset="0"/>
              </a:rPr>
              <a:t>Security &amp; Privacy:</a:t>
            </a:r>
          </a:p>
          <a:p>
            <a:pPr>
              <a:spcBef>
                <a:spcPts val="225"/>
              </a:spcBef>
              <a:buFont typeface="+mj-lt"/>
              <a:buAutoNum type="arabicParenR"/>
            </a:pPr>
            <a:r>
              <a:rPr lang="en-US" sz="1600" dirty="0">
                <a:latin typeface="Calibri" panose="020F0502020204030204" pitchFamily="34" charset="0"/>
              </a:rPr>
              <a:t>Monitoring: </a:t>
            </a:r>
          </a:p>
          <a:p>
            <a:pPr>
              <a:spcBef>
                <a:spcPts val="225"/>
              </a:spcBef>
              <a:buFont typeface="+mj-lt"/>
              <a:buAutoNum type="arabicParenR"/>
            </a:pPr>
            <a:r>
              <a:rPr lang="en-US" sz="1600" dirty="0" err="1">
                <a:latin typeface="Calibri" panose="020F0502020204030204" pitchFamily="34" charset="0"/>
              </a:rPr>
              <a:t>IaaS</a:t>
            </a:r>
            <a:r>
              <a:rPr lang="en-US" sz="1600" dirty="0">
                <a:latin typeface="Calibri" panose="020F0502020204030204" pitchFamily="34" charset="0"/>
              </a:rPr>
              <a:t> Management from HPC to hypervisors:</a:t>
            </a:r>
          </a:p>
          <a:p>
            <a:pPr>
              <a:spcBef>
                <a:spcPts val="225"/>
              </a:spcBef>
              <a:buFont typeface="+mj-lt"/>
              <a:buAutoNum type="arabicParenR"/>
            </a:pPr>
            <a:r>
              <a:rPr lang="en-US" sz="1600" dirty="0">
                <a:latin typeface="Calibri" panose="020F0502020204030204" pitchFamily="34" charset="0"/>
              </a:rPr>
              <a:t>DevOps: </a:t>
            </a:r>
          </a:p>
          <a:p>
            <a:pPr>
              <a:spcBef>
                <a:spcPts val="225"/>
              </a:spcBef>
              <a:buFont typeface="+mj-lt"/>
              <a:buAutoNum type="arabicParenR"/>
            </a:pPr>
            <a:r>
              <a:rPr lang="en-US" sz="1600" dirty="0">
                <a:latin typeface="Calibri" panose="020F0502020204030204" pitchFamily="34" charset="0"/>
              </a:rPr>
              <a:t>Interoperability:</a:t>
            </a:r>
          </a:p>
          <a:p>
            <a:pPr>
              <a:spcBef>
                <a:spcPts val="225"/>
              </a:spcBef>
              <a:buFont typeface="+mj-lt"/>
              <a:buAutoNum type="arabicParenR"/>
            </a:pPr>
            <a:r>
              <a:rPr lang="en-US" sz="1600" dirty="0">
                <a:latin typeface="Calibri" panose="020F0502020204030204" pitchFamily="34" charset="0"/>
              </a:rPr>
              <a:t>File systems: </a:t>
            </a:r>
          </a:p>
          <a:p>
            <a:pPr>
              <a:spcBef>
                <a:spcPts val="225"/>
              </a:spcBef>
              <a:buFont typeface="+mj-lt"/>
              <a:buAutoNum type="arabicParenR"/>
            </a:pPr>
            <a:r>
              <a:rPr lang="en-US" sz="1600" dirty="0">
                <a:latin typeface="Calibri" panose="020F0502020204030204" pitchFamily="34" charset="0"/>
              </a:rPr>
              <a:t>Cluster Resource Management: </a:t>
            </a:r>
          </a:p>
          <a:p>
            <a:pPr>
              <a:spcBef>
                <a:spcPts val="225"/>
              </a:spcBef>
              <a:buFont typeface="+mj-lt"/>
              <a:buAutoNum type="arabicParenR"/>
            </a:pPr>
            <a:r>
              <a:rPr lang="en-US" sz="1600" dirty="0">
                <a:latin typeface="Calibri" panose="020F0502020204030204" pitchFamily="34" charset="0"/>
              </a:rPr>
              <a:t>Data Transport: </a:t>
            </a:r>
          </a:p>
          <a:p>
            <a:pPr>
              <a:spcBef>
                <a:spcPts val="225"/>
              </a:spcBef>
              <a:buFont typeface="+mj-lt"/>
              <a:buAutoNum type="arabicParenR"/>
            </a:pPr>
            <a:r>
              <a:rPr lang="en-US" sz="1600" dirty="0">
                <a:latin typeface="Calibri" panose="020F0502020204030204" pitchFamily="34" charset="0"/>
              </a:rPr>
              <a:t>A) File management</a:t>
            </a:r>
            <a:br>
              <a:rPr lang="en-US" sz="1600" dirty="0">
                <a:latin typeface="Calibri" panose="020F0502020204030204" pitchFamily="34" charset="0"/>
              </a:rPr>
            </a:br>
            <a:r>
              <a:rPr lang="en-US" sz="1600" dirty="0">
                <a:latin typeface="Calibri" panose="020F0502020204030204" pitchFamily="34" charset="0"/>
              </a:rPr>
              <a:t>B) NoSQL</a:t>
            </a:r>
            <a:br>
              <a:rPr lang="en-US" sz="1600" dirty="0">
                <a:latin typeface="Calibri" panose="020F0502020204030204" pitchFamily="34" charset="0"/>
              </a:rPr>
            </a:br>
            <a:r>
              <a:rPr lang="en-US" sz="1600" dirty="0">
                <a:latin typeface="Calibri" panose="020F0502020204030204" pitchFamily="34" charset="0"/>
              </a:rPr>
              <a:t>C) SQL </a:t>
            </a:r>
          </a:p>
          <a:p>
            <a:pPr>
              <a:spcBef>
                <a:spcPts val="225"/>
              </a:spcBef>
              <a:buFont typeface="+mj-lt"/>
              <a:buAutoNum type="arabicParenR"/>
            </a:pPr>
            <a:r>
              <a:rPr lang="en-US" sz="1600" dirty="0">
                <a:latin typeface="Calibri" panose="020F0502020204030204" pitchFamily="34" charset="0"/>
              </a:rPr>
              <a:t>In-memory </a:t>
            </a:r>
            <a:r>
              <a:rPr lang="en-US" sz="1600" dirty="0" err="1">
                <a:latin typeface="Calibri" panose="020F0502020204030204" pitchFamily="34" charset="0"/>
              </a:rPr>
              <a:t>databases&amp;caches</a:t>
            </a:r>
            <a:r>
              <a:rPr lang="en-US" sz="1600" dirty="0">
                <a:latin typeface="Calibri" panose="020F0502020204030204" pitchFamily="34" charset="0"/>
              </a:rPr>
              <a:t> / Object-relational mapping / Extraction Tools</a:t>
            </a:r>
          </a:p>
          <a:p>
            <a:pPr>
              <a:spcBef>
                <a:spcPts val="225"/>
              </a:spcBef>
              <a:buFont typeface="+mj-lt"/>
              <a:buAutoNum type="arabicParenR"/>
            </a:pPr>
            <a:r>
              <a:rPr lang="en-US" sz="1600" dirty="0">
                <a:latin typeface="Calibri" panose="020F0502020204030204" pitchFamily="34" charset="0"/>
              </a:rPr>
              <a:t>Inter process communication Collectives, point-to-point, publish-subscribe, MPI:</a:t>
            </a:r>
          </a:p>
          <a:p>
            <a:pPr>
              <a:spcBef>
                <a:spcPts val="225"/>
              </a:spcBef>
              <a:buFont typeface="+mj-lt"/>
              <a:buAutoNum type="arabicParenR"/>
            </a:pPr>
            <a:r>
              <a:rPr lang="en-US" sz="1600" dirty="0">
                <a:latin typeface="Calibri" panose="020F0502020204030204" pitchFamily="34" charset="0"/>
              </a:rPr>
              <a:t>A) Basic Programming model and runtime, SPMD, </a:t>
            </a:r>
            <a:r>
              <a:rPr lang="en-US" sz="1600" dirty="0" err="1">
                <a:latin typeface="Calibri" panose="020F0502020204030204" pitchFamily="34" charset="0"/>
              </a:rPr>
              <a:t>MapReduce</a:t>
            </a:r>
            <a:r>
              <a:rPr lang="en-US" sz="1600" dirty="0">
                <a:latin typeface="Calibri" panose="020F0502020204030204" pitchFamily="34" charset="0"/>
              </a:rPr>
              <a:t>:</a:t>
            </a:r>
            <a:br>
              <a:rPr lang="en-US" sz="1600" dirty="0">
                <a:latin typeface="Calibri" panose="020F0502020204030204" pitchFamily="34" charset="0"/>
              </a:rPr>
            </a:br>
            <a:r>
              <a:rPr lang="en-US" sz="1600" dirty="0">
                <a:latin typeface="Calibri" panose="020F0502020204030204" pitchFamily="34" charset="0"/>
              </a:rPr>
              <a:t>B) Streaming:</a:t>
            </a:r>
          </a:p>
          <a:p>
            <a:pPr>
              <a:spcBef>
                <a:spcPts val="225"/>
              </a:spcBef>
              <a:buFont typeface="+mj-lt"/>
              <a:buAutoNum type="arabicParenR"/>
            </a:pPr>
            <a:r>
              <a:rPr lang="en-US" sz="1600" dirty="0">
                <a:latin typeface="Calibri" panose="020F0502020204030204" pitchFamily="34" charset="0"/>
              </a:rPr>
              <a:t>A) High level Programming: </a:t>
            </a:r>
            <a:br>
              <a:rPr lang="en-US" sz="1600" dirty="0">
                <a:latin typeface="Calibri" panose="020F0502020204030204" pitchFamily="34" charset="0"/>
              </a:rPr>
            </a:br>
            <a:r>
              <a:rPr lang="en-US" sz="1600" dirty="0">
                <a:latin typeface="Calibri" panose="020F0502020204030204" pitchFamily="34" charset="0"/>
              </a:rPr>
              <a:t>B) Frameworks</a:t>
            </a:r>
          </a:p>
          <a:p>
            <a:pPr>
              <a:spcBef>
                <a:spcPts val="225"/>
              </a:spcBef>
              <a:buFont typeface="+mj-lt"/>
              <a:buAutoNum type="arabicParenR"/>
            </a:pPr>
            <a:r>
              <a:rPr lang="en-US" sz="1600" dirty="0">
                <a:latin typeface="Calibri" panose="020F0502020204030204" pitchFamily="34" charset="0"/>
              </a:rPr>
              <a:t>Application and Analytics: </a:t>
            </a:r>
          </a:p>
          <a:p>
            <a:pPr>
              <a:spcBef>
                <a:spcPts val="225"/>
              </a:spcBef>
              <a:buFont typeface="+mj-lt"/>
              <a:buAutoNum type="arabicParenR"/>
            </a:pPr>
            <a:r>
              <a:rPr lang="en-US" sz="1600" dirty="0">
                <a:latin typeface="Calibri" panose="020F0502020204030204" pitchFamily="34" charset="0"/>
              </a:rPr>
              <a:t>Workflow-Orchestration:</a:t>
            </a:r>
          </a:p>
        </p:txBody>
      </p:sp>
      <p:sp>
        <p:nvSpPr>
          <p:cNvPr id="7" name="Slide Number Placeholder 6"/>
          <p:cNvSpPr>
            <a:spLocks noGrp="1"/>
          </p:cNvSpPr>
          <p:nvPr>
            <p:ph type="sldNum" sz="quarter" idx="12"/>
          </p:nvPr>
        </p:nvSpPr>
        <p:spPr/>
        <p:txBody>
          <a:bodyPr/>
          <a:lstStyle/>
          <a:p>
            <a:fld id="{39B2FC35-689C-482B-881D-27C85BFD1D21}" type="slidenum">
              <a:rPr lang="en-US" smtClean="0"/>
              <a:pPr/>
              <a:t>34</a:t>
            </a:fld>
            <a:endParaRPr lang="en-US" dirty="0"/>
          </a:p>
        </p:txBody>
      </p:sp>
      <p:sp>
        <p:nvSpPr>
          <p:cNvPr id="6" name="TextBox 5"/>
          <p:cNvSpPr txBox="1"/>
          <p:nvPr/>
        </p:nvSpPr>
        <p:spPr>
          <a:xfrm>
            <a:off x="4753263" y="787078"/>
            <a:ext cx="3980873" cy="1938992"/>
          </a:xfrm>
          <a:prstGeom prst="rect">
            <a:avLst/>
          </a:prstGeom>
          <a:noFill/>
        </p:spPr>
        <p:txBody>
          <a:bodyPr wrap="square" rtlCol="0">
            <a:spAutoFit/>
          </a:bodyPr>
          <a:lstStyle/>
          <a:p>
            <a:r>
              <a:rPr lang="en-US" sz="2000" b="1" dirty="0">
                <a:solidFill>
                  <a:srgbClr val="FF0000"/>
                </a:solidFill>
              </a:rPr>
              <a:t>Here are 21 functionalities. (including 11, 14, 15 subparts)</a:t>
            </a:r>
          </a:p>
          <a:p>
            <a:endParaRPr lang="en-US" sz="2000" b="1" dirty="0">
              <a:solidFill>
                <a:srgbClr val="FF0000"/>
              </a:solidFill>
            </a:endParaRPr>
          </a:p>
          <a:p>
            <a:r>
              <a:rPr lang="en-US" sz="2000" b="1" dirty="0">
                <a:solidFill>
                  <a:srgbClr val="FF0000"/>
                </a:solidFill>
              </a:rPr>
              <a:t>4 Cross cutting at top</a:t>
            </a:r>
          </a:p>
          <a:p>
            <a:r>
              <a:rPr lang="en-US" sz="2000" b="1" dirty="0">
                <a:solidFill>
                  <a:srgbClr val="FF0000"/>
                </a:solidFill>
              </a:rPr>
              <a:t>17 in order of layered diagram starting at bottom</a:t>
            </a:r>
          </a:p>
        </p:txBody>
      </p:sp>
      <p:sp>
        <p:nvSpPr>
          <p:cNvPr id="4" name="Date Placeholder 3"/>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74307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solidFill>
                <a:srgbClr val="000000">
                  <a:tint val="75000"/>
                </a:srgbClr>
              </a:solidFill>
            </a:endParaRPr>
          </a:p>
        </p:txBody>
      </p:sp>
      <p:sp>
        <p:nvSpPr>
          <p:cNvPr id="6" name="Rectangle 5"/>
          <p:cNvSpPr/>
          <p:nvPr/>
        </p:nvSpPr>
        <p:spPr bwMode="auto">
          <a:xfrm>
            <a:off x="14653" y="0"/>
            <a:ext cx="9144000" cy="6858000"/>
          </a:xfrm>
          <a:prstGeom prst="rect">
            <a:avLst/>
          </a:prstGeom>
          <a:solidFill>
            <a:srgbClr val="FFFE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i="1" smtClean="0">
              <a:solidFill>
                <a:srgbClr val="000000"/>
              </a:solidFill>
            </a:endParaRPr>
          </a:p>
        </p:txBody>
      </p:sp>
      <p:sp>
        <p:nvSpPr>
          <p:cNvPr id="10" name="Slide Number Placeholder 9"/>
          <p:cNvSpPr>
            <a:spLocks noGrp="1"/>
          </p:cNvSpPr>
          <p:nvPr>
            <p:ph type="sldNum" sz="quarter" idx="4294967295"/>
          </p:nvPr>
        </p:nvSpPr>
        <p:spPr>
          <a:xfrm>
            <a:off x="8323943" y="6291943"/>
            <a:ext cx="613228" cy="293913"/>
          </a:xfrm>
          <a:prstGeom prst="rect">
            <a:avLst/>
          </a:prstGeom>
        </p:spPr>
        <p:txBody>
          <a:bodyPr/>
          <a:lstStyle/>
          <a:p>
            <a:fld id="{C4B85148-DB98-4269-ACE6-2DF49F9918C9}" type="slidenum">
              <a:rPr lang="en-US" smtClean="0">
                <a:solidFill>
                  <a:srgbClr val="000000"/>
                </a:solidFill>
              </a:rPr>
              <a:pPr/>
              <a:t>35</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14653" y="326012"/>
            <a:ext cx="9114693" cy="6205976"/>
          </a:xfrm>
          <a:prstGeom prst="rect">
            <a:avLst/>
          </a:prstGeom>
        </p:spPr>
      </p:pic>
    </p:spTree>
    <p:extLst>
      <p:ext uri="{BB962C8B-B14F-4D97-AF65-F5344CB8AC3E}">
        <p14:creationId xmlns:p14="http://schemas.microsoft.com/office/powerpoint/2010/main" val="269898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smtClean="0"/>
              <a:t>Java Grande</a:t>
            </a:r>
            <a:br>
              <a:rPr lang="en-US" sz="3600" b="1" dirty="0" smtClean="0"/>
            </a:br>
            <a:r>
              <a:rPr lang="en-US" sz="3600" dirty="0"/>
              <a:t/>
            </a:r>
            <a:br>
              <a:rPr lang="en-US" sz="3600" dirty="0"/>
            </a:br>
            <a:r>
              <a:rPr lang="en-US" sz="3600" dirty="0" smtClean="0"/>
              <a:t>Revisited on 3 data analytics codes</a:t>
            </a:r>
            <a:br>
              <a:rPr lang="en-US" sz="3600" dirty="0" smtClean="0"/>
            </a:br>
            <a:r>
              <a:rPr lang="en-US" sz="3600" dirty="0" smtClean="0"/>
              <a:t>Clustering</a:t>
            </a:r>
            <a:br>
              <a:rPr lang="en-US" sz="3600" dirty="0" smtClean="0"/>
            </a:br>
            <a:r>
              <a:rPr lang="en-US" sz="3600" dirty="0" smtClean="0"/>
              <a:t>Multidimensional Scaling</a:t>
            </a:r>
            <a:br>
              <a:rPr lang="en-US" sz="3600" dirty="0" smtClean="0"/>
            </a:br>
            <a:r>
              <a:rPr lang="en-US" sz="3600" dirty="0" smtClean="0"/>
              <a:t>Latent Dirichlet Allocation</a:t>
            </a:r>
            <a:br>
              <a:rPr lang="en-US" sz="3600" dirty="0" smtClean="0"/>
            </a:br>
            <a:r>
              <a:rPr lang="en-US" sz="3600" dirty="0"/>
              <a:t/>
            </a:r>
            <a:br>
              <a:rPr lang="en-US" sz="3600" dirty="0"/>
            </a:br>
            <a:r>
              <a:rPr lang="en-US" sz="3600" dirty="0" smtClean="0"/>
              <a:t>all sophisticated algorithms</a:t>
            </a:r>
            <a:br>
              <a:rPr lang="en-US" sz="3600" dirty="0" smtClean="0"/>
            </a:br>
            <a:r>
              <a:rPr lang="en-US" sz="3600" dirty="0" smtClean="0"/>
              <a:t/>
            </a:r>
            <a:br>
              <a:rPr lang="en-US" sz="3600" dirty="0" smtClean="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36</a:t>
            </a:fld>
            <a:endParaRPr lang="en-US"/>
          </a:p>
        </p:txBody>
      </p:sp>
      <p:sp>
        <p:nvSpPr>
          <p:cNvPr id="2" name="Date Placeholder 1"/>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620220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14399" y="211015"/>
            <a:ext cx="2198038" cy="830997"/>
          </a:xfrm>
          <a:prstGeom prst="rect">
            <a:avLst/>
          </a:prstGeom>
          <a:noFill/>
        </p:spPr>
        <p:txBody>
          <a:bodyPr wrap="none" rtlCol="0">
            <a:spAutoFit/>
          </a:bodyPr>
          <a:lstStyle/>
          <a:p>
            <a:r>
              <a:rPr lang="en-US" sz="2400" dirty="0" smtClean="0">
                <a:solidFill>
                  <a:schemeClr val="bg1"/>
                </a:solidFill>
              </a:rPr>
              <a:t>446K sequences</a:t>
            </a:r>
          </a:p>
          <a:p>
            <a:r>
              <a:rPr lang="en-US" sz="2400" dirty="0" smtClean="0">
                <a:solidFill>
                  <a:schemeClr val="bg1"/>
                </a:solidFill>
              </a:rPr>
              <a:t>~100 clusters</a:t>
            </a:r>
            <a:endParaRPr lang="en-US" sz="2400" dirty="0">
              <a:solidFill>
                <a:schemeClr val="bg1"/>
              </a:solidFill>
            </a:endParaRPr>
          </a:p>
        </p:txBody>
      </p:sp>
      <p:sp>
        <p:nvSpPr>
          <p:cNvPr id="2" name="Date Placeholder 1"/>
          <p:cNvSpPr>
            <a:spLocks noGrp="1"/>
          </p:cNvSpPr>
          <p:nvPr>
            <p:ph type="dt" sz="half" idx="4294967295"/>
          </p:nvPr>
        </p:nvSpPr>
        <p:spPr/>
        <p:txBody>
          <a:bodyPr/>
          <a:lstStyle/>
          <a:p>
            <a:endParaRPr lang="en-US" dirty="0">
              <a:solidFill>
                <a:prstClr val="black">
                  <a:tint val="75000"/>
                </a:prstClr>
              </a:solidFill>
            </a:endParaRPr>
          </a:p>
        </p:txBody>
      </p:sp>
      <p:sp>
        <p:nvSpPr>
          <p:cNvPr id="3" name="Slide Number Placeholder 2"/>
          <p:cNvSpPr>
            <a:spLocks noGrp="1"/>
          </p:cNvSpPr>
          <p:nvPr>
            <p:ph type="sldNum" sz="quarter" idx="12"/>
          </p:nvPr>
        </p:nvSpPr>
        <p:spPr/>
        <p:txBody>
          <a:bodyPr/>
          <a:lstStyle/>
          <a:p>
            <a:fld id="{29CB78FB-1415-9B4D-996E-11F146E2B0ED}"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968444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22202" y="72247"/>
            <a:ext cx="9144000" cy="1144800"/>
          </a:xfrm>
        </p:spPr>
        <p:txBody>
          <a:bodyPr vert="horz" wrap="square" lIns="100794" tIns="35202" rIns="100794" bIns="50397" numCol="1" anchor="ctr" anchorCtr="0" compatLnSpc="1">
            <a:prstTxWarp prst="textNoShape">
              <a:avLst/>
            </a:prstTxWarp>
            <a:normAutofit/>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800" b="1" dirty="0" smtClean="0"/>
              <a:t>Protein Universe Browser for COG Sequences with a few illustrative biologically identified clusters</a:t>
            </a:r>
          </a:p>
        </p:txBody>
      </p:sp>
      <p:sp>
        <p:nvSpPr>
          <p:cNvPr id="5" name="Slide Number Placeholder 5"/>
          <p:cNvSpPr>
            <a:spLocks noGrp="1"/>
          </p:cNvSpPr>
          <p:nvPr>
            <p:ph type="sldNum" sz="quarter" idx="4294967295"/>
          </p:nvPr>
        </p:nvSpPr>
        <p:spPr>
          <a:xfrm>
            <a:off x="6553200" y="6356350"/>
            <a:ext cx="2133600" cy="365125"/>
          </a:xfrm>
          <a:prstGeom prst="rect">
            <a:avLst/>
          </a:prstGeom>
        </p:spPr>
        <p:txBody>
          <a:bodyPr>
            <a:normAutofit/>
          </a:bodyPr>
          <a:lstStyle/>
          <a:p>
            <a:pPr>
              <a:lnSpc>
                <a:spcPct val="73000"/>
              </a:lnSpc>
            </a:pPr>
            <a:fld id="{0AC073B1-9238-43AB-AC67-3B16E1F5FAA3}" type="slidenum">
              <a:rPr lang="en-US" sz="1270"/>
              <a:pPr>
                <a:lnSpc>
                  <a:spcPct val="73000"/>
                </a:lnSpc>
              </a:pPr>
              <a:t>38</a:t>
            </a:fld>
            <a:endParaRPr lang="en-US" sz="1270"/>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2" y="1217047"/>
            <a:ext cx="9121798" cy="598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Date Placeholder 1"/>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2176626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96570" y="51976"/>
            <a:ext cx="9047430" cy="1143000"/>
          </a:xfrm>
        </p:spPr>
        <p:txBody>
          <a:bodyPr tIns="35199">
            <a:normAutofit/>
          </a:bodyPr>
          <a:lstStyle/>
          <a:p>
            <a:pPr eaLnBrk="1" fontAlgn="auto" hangingPunct="1">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dirty="0"/>
              <a:t>Heatmap of </a:t>
            </a:r>
            <a:r>
              <a:rPr lang="en-US" dirty="0" smtClean="0"/>
              <a:t>Original distances vs 3D Euclidean Distances</a:t>
            </a:r>
            <a:endParaRPr lang="en-US" dirty="0"/>
          </a:p>
        </p:txBody>
      </p:sp>
      <p:sp>
        <p:nvSpPr>
          <p:cNvPr id="5" name="Slide Number Placeholder 5"/>
          <p:cNvSpPr>
            <a:spLocks noGrp="1"/>
          </p:cNvSpPr>
          <p:nvPr>
            <p:ph type="sldNum" sz="quarter" idx="12"/>
          </p:nvPr>
        </p:nvSpPr>
        <p:spPr/>
        <p:txBody>
          <a:bodyPr>
            <a:normAutofit fontScale="77500" lnSpcReduction="20000"/>
          </a:bodyPr>
          <a:lstStyle/>
          <a:p>
            <a:pPr>
              <a:defRPr/>
            </a:pPr>
            <a:fld id="{A4520876-8126-4A4E-88CD-DABA9C26EB89}" type="slidenum">
              <a:rPr lang="en-US">
                <a:solidFill>
                  <a:prstClr val="black">
                    <a:tint val="75000"/>
                  </a:prstClr>
                </a:solidFill>
              </a:rPr>
              <a:pPr>
                <a:defRPr/>
              </a:pPr>
              <a:t>39</a:t>
            </a:fld>
            <a:endParaRPr lang="en-US">
              <a:solidFill>
                <a:prstClr val="black">
                  <a:tint val="75000"/>
                </a:prstClr>
              </a:solidFill>
            </a:endParaRPr>
          </a:p>
        </p:txBody>
      </p:sp>
      <p:sp>
        <p:nvSpPr>
          <p:cNvPr id="3" name="Date Placeholder 2"/>
          <p:cNvSpPr>
            <a:spLocks noGrp="1"/>
          </p:cNvSpPr>
          <p:nvPr>
            <p:ph type="dt" sz="half" idx="2"/>
          </p:nvPr>
        </p:nvSpPr>
        <p:spPr/>
        <p:txBody>
          <a:bodyPr/>
          <a:lstStyle/>
          <a:p>
            <a:endParaRPr lang="en-US" dirty="0">
              <a:solidFill>
                <a:prstClr val="black">
                  <a:tint val="75000"/>
                </a:prstClr>
              </a:solidFill>
            </a:endParaRPr>
          </a:p>
        </p:txBody>
      </p:sp>
      <p:grpSp>
        <p:nvGrpSpPr>
          <p:cNvPr id="12" name="Group 11"/>
          <p:cNvGrpSpPr/>
          <p:nvPr/>
        </p:nvGrpSpPr>
        <p:grpSpPr>
          <a:xfrm>
            <a:off x="0" y="1418551"/>
            <a:ext cx="4399984" cy="4573920"/>
            <a:chOff x="0" y="1418551"/>
            <a:chExt cx="4399984" cy="4573920"/>
          </a:xfrm>
        </p:grpSpPr>
        <p:pic>
          <p:nvPicPr>
            <p:cNvPr id="2765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1881"/>
            <a:stretch/>
          </p:blipFill>
          <p:spPr bwMode="auto">
            <a:xfrm>
              <a:off x="0" y="1418551"/>
              <a:ext cx="4399984" cy="45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flipH="1">
              <a:off x="258249" y="1418551"/>
              <a:ext cx="3883487" cy="369332"/>
            </a:xfrm>
            <a:prstGeom prst="rect">
              <a:avLst/>
            </a:prstGeom>
            <a:noFill/>
          </p:spPr>
          <p:txBody>
            <a:bodyPr wrap="square" rtlCol="0">
              <a:spAutoFit/>
            </a:bodyPr>
            <a:lstStyle/>
            <a:p>
              <a:r>
                <a:rPr lang="en-US" b="1" dirty="0"/>
                <a:t>Proteomics </a:t>
              </a:r>
              <a:r>
                <a:rPr lang="en-US" b="1" dirty="0" smtClean="0"/>
                <a:t>(Needleman-</a:t>
              </a:r>
              <a:r>
                <a:rPr lang="en-US" b="1" dirty="0" err="1" smtClean="0"/>
                <a:t>Wunsch</a:t>
              </a:r>
              <a:r>
                <a:rPr lang="en-US" b="1" dirty="0"/>
                <a:t>)</a:t>
              </a:r>
            </a:p>
          </p:txBody>
        </p:sp>
        <p:cxnSp>
          <p:nvCxnSpPr>
            <p:cNvPr id="8" name="Straight Connector 7"/>
            <p:cNvCxnSpPr/>
            <p:nvPr/>
          </p:nvCxnSpPr>
          <p:spPr bwMode="auto">
            <a:xfrm flipV="1">
              <a:off x="964194" y="2401812"/>
              <a:ext cx="2657192" cy="260739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grpSp>
        <p:nvGrpSpPr>
          <p:cNvPr id="14" name="Group 13"/>
          <p:cNvGrpSpPr/>
          <p:nvPr/>
        </p:nvGrpSpPr>
        <p:grpSpPr>
          <a:xfrm>
            <a:off x="4309449" y="1058721"/>
            <a:ext cx="4834551" cy="4936728"/>
            <a:chOff x="4309449" y="1058721"/>
            <a:chExt cx="4834551" cy="4936728"/>
          </a:xfrm>
        </p:grpSpPr>
        <p:sp>
          <p:nvSpPr>
            <p:cNvPr id="9" name="TextBox 8"/>
            <p:cNvSpPr txBox="1"/>
            <p:nvPr/>
          </p:nvSpPr>
          <p:spPr>
            <a:xfrm flipH="1">
              <a:off x="4620284" y="1058721"/>
              <a:ext cx="4360428" cy="369332"/>
            </a:xfrm>
            <a:prstGeom prst="rect">
              <a:avLst/>
            </a:prstGeom>
            <a:noFill/>
          </p:spPr>
          <p:txBody>
            <a:bodyPr wrap="square" rtlCol="0">
              <a:spAutoFit/>
            </a:bodyPr>
            <a:lstStyle/>
            <a:p>
              <a:r>
                <a:rPr lang="en-US" b="1" dirty="0" smtClean="0"/>
                <a:t>Stock market: Annual Change 2004 </a:t>
              </a:r>
              <a:endParaRPr lang="en-US" b="1"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7097" t="9543" r="6567" b="47289"/>
            <a:stretch/>
          </p:blipFill>
          <p:spPr>
            <a:xfrm>
              <a:off x="4309449" y="1491469"/>
              <a:ext cx="4834551" cy="4503980"/>
            </a:xfrm>
            <a:prstGeom prst="rect">
              <a:avLst/>
            </a:prstGeom>
          </p:spPr>
        </p:pic>
        <p:cxnSp>
          <p:nvCxnSpPr>
            <p:cNvPr id="13" name="Straight Connector 12"/>
            <p:cNvCxnSpPr/>
            <p:nvPr/>
          </p:nvCxnSpPr>
          <p:spPr bwMode="auto">
            <a:xfrm flipV="1">
              <a:off x="5115208" y="2036475"/>
              <a:ext cx="3208734" cy="3188509"/>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sp>
        <p:nvSpPr>
          <p:cNvPr id="15" name="TextBox 14"/>
          <p:cNvSpPr txBox="1"/>
          <p:nvPr/>
        </p:nvSpPr>
        <p:spPr>
          <a:xfrm>
            <a:off x="3182320" y="5441551"/>
            <a:ext cx="1896673" cy="369332"/>
          </a:xfrm>
          <a:prstGeom prst="rect">
            <a:avLst/>
          </a:prstGeom>
          <a:noFill/>
        </p:spPr>
        <p:txBody>
          <a:bodyPr wrap="none" rtlCol="0">
            <a:spAutoFit/>
          </a:bodyPr>
          <a:lstStyle/>
          <a:p>
            <a:r>
              <a:rPr lang="en-US" dirty="0" smtClean="0">
                <a:solidFill>
                  <a:srgbClr val="FF0000"/>
                </a:solidFill>
              </a:rPr>
              <a:t>y=x is perfection</a:t>
            </a:r>
            <a:endParaRPr lang="en-US" dirty="0">
              <a:solidFill>
                <a:srgbClr val="FF0000"/>
              </a:solidFill>
            </a:endParaRPr>
          </a:p>
        </p:txBody>
      </p:sp>
    </p:spTree>
    <p:extLst>
      <p:ext uri="{BB962C8B-B14F-4D97-AF65-F5344CB8AC3E}">
        <p14:creationId xmlns:p14="http://schemas.microsoft.com/office/powerpoint/2010/main" val="1274932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87338" y="304800"/>
            <a:ext cx="8610600" cy="835945"/>
          </a:xfrm>
        </p:spPr>
        <p:txBody>
          <a:bodyPr/>
          <a:lstStyle/>
          <a:p>
            <a:pPr eaLnBrk="1" hangingPunct="1"/>
            <a:r>
              <a:rPr lang="en-US" altLang="en-US" dirty="0" smtClean="0"/>
              <a:t>Background of the School of Informatics and Computing SOIC</a:t>
            </a:r>
          </a:p>
        </p:txBody>
      </p:sp>
      <p:sp>
        <p:nvSpPr>
          <p:cNvPr id="8195" name="Rectangle 3"/>
          <p:cNvSpPr>
            <a:spLocks noGrp="1" noChangeArrowheads="1"/>
          </p:cNvSpPr>
          <p:nvPr>
            <p:ph type="body" sz="half" idx="4294967295"/>
          </p:nvPr>
        </p:nvSpPr>
        <p:spPr>
          <a:xfrm>
            <a:off x="0" y="1356360"/>
            <a:ext cx="7772400" cy="4038600"/>
          </a:xfrm>
        </p:spPr>
        <p:txBody>
          <a:bodyPr/>
          <a:lstStyle/>
          <a:p>
            <a:pPr marL="347663" indent="-347663" eaLnBrk="1" hangingPunct="1">
              <a:spcAft>
                <a:spcPts val="0"/>
              </a:spcAft>
            </a:pPr>
            <a:r>
              <a:rPr lang="en-US" altLang="en-US" dirty="0" smtClean="0"/>
              <a:t>The School of </a:t>
            </a:r>
            <a:r>
              <a:rPr lang="en-US" altLang="en-US" b="1" dirty="0" smtClean="0"/>
              <a:t>Informatics </a:t>
            </a:r>
            <a:r>
              <a:rPr lang="en-US" altLang="en-US" dirty="0" smtClean="0"/>
              <a:t>was established in 2000 as first of </a:t>
            </a:r>
            <a:br>
              <a:rPr lang="en-US" altLang="en-US" dirty="0" smtClean="0"/>
            </a:br>
            <a:r>
              <a:rPr lang="en-US" altLang="en-US" dirty="0" smtClean="0"/>
              <a:t>its kind in the United States.</a:t>
            </a:r>
          </a:p>
          <a:p>
            <a:pPr marL="347663" indent="-347663" eaLnBrk="1" hangingPunct="1">
              <a:spcAft>
                <a:spcPts val="0"/>
              </a:spcAft>
            </a:pPr>
            <a:r>
              <a:rPr lang="en-US" altLang="en-US" b="1" dirty="0" smtClean="0"/>
              <a:t>Computer Science </a:t>
            </a:r>
            <a:r>
              <a:rPr lang="en-US" altLang="en-US" dirty="0" smtClean="0"/>
              <a:t>was established in 1971 and became part </a:t>
            </a:r>
            <a:br>
              <a:rPr lang="en-US" altLang="en-US" dirty="0" smtClean="0"/>
            </a:br>
            <a:r>
              <a:rPr lang="en-US" altLang="en-US" dirty="0" smtClean="0"/>
              <a:t>of the school in 2005.</a:t>
            </a:r>
          </a:p>
          <a:p>
            <a:pPr marL="347663" indent="-347663" eaLnBrk="1" hangingPunct="1">
              <a:spcAft>
                <a:spcPts val="0"/>
              </a:spcAft>
            </a:pPr>
            <a:r>
              <a:rPr lang="en-US" altLang="en-US" b="1" dirty="0" smtClean="0"/>
              <a:t>Library and Information Science </a:t>
            </a:r>
            <a:r>
              <a:rPr lang="en-US" altLang="en-US" dirty="0" smtClean="0"/>
              <a:t/>
            </a:r>
            <a:br>
              <a:rPr lang="en-US" altLang="en-US" dirty="0" smtClean="0"/>
            </a:br>
            <a:r>
              <a:rPr lang="en-US" altLang="en-US" dirty="0" smtClean="0"/>
              <a:t>was established in 1951 and </a:t>
            </a:r>
            <a:br>
              <a:rPr lang="en-US" altLang="en-US" dirty="0" smtClean="0"/>
            </a:br>
            <a:r>
              <a:rPr lang="en-US" altLang="en-US" dirty="0" smtClean="0"/>
              <a:t>became part of the school </a:t>
            </a:r>
            <a:br>
              <a:rPr lang="en-US" altLang="en-US" dirty="0" smtClean="0"/>
            </a:br>
            <a:r>
              <a:rPr lang="en-US" altLang="en-US" dirty="0" smtClean="0"/>
              <a:t>in 2013.</a:t>
            </a:r>
          </a:p>
          <a:p>
            <a:pPr marL="347663" indent="-347663" eaLnBrk="1" hangingPunct="1">
              <a:spcAft>
                <a:spcPts val="0"/>
              </a:spcAft>
            </a:pPr>
            <a:r>
              <a:rPr lang="en-US" altLang="en-US" dirty="0" smtClean="0"/>
              <a:t>Now named the School of </a:t>
            </a:r>
            <a:br>
              <a:rPr lang="en-US" altLang="en-US" dirty="0" smtClean="0"/>
            </a:br>
            <a:r>
              <a:rPr lang="en-US" altLang="en-US" dirty="0" smtClean="0"/>
              <a:t>Informatics and Computing.</a:t>
            </a:r>
          </a:p>
          <a:p>
            <a:pPr marL="347663" indent="-347663" eaLnBrk="1" hangingPunct="1">
              <a:spcAft>
                <a:spcPts val="0"/>
              </a:spcAft>
            </a:pPr>
            <a:r>
              <a:rPr lang="en-US" altLang="en-US" b="1" dirty="0" smtClean="0"/>
              <a:t>Data Science </a:t>
            </a:r>
            <a:r>
              <a:rPr lang="en-US" altLang="en-US" dirty="0" smtClean="0"/>
              <a:t>added January 2014</a:t>
            </a:r>
          </a:p>
          <a:p>
            <a:pPr marL="747713" lvl="1" indent="-347663" eaLnBrk="1" hangingPunct="1">
              <a:spcAft>
                <a:spcPts val="0"/>
              </a:spcAft>
            </a:pPr>
            <a:r>
              <a:rPr lang="en-US" altLang="en-US" dirty="0" smtClean="0"/>
              <a:t>Masters now </a:t>
            </a:r>
          </a:p>
          <a:p>
            <a:pPr marL="347663" indent="-347663" eaLnBrk="1" hangingPunct="1">
              <a:spcAft>
                <a:spcPts val="0"/>
              </a:spcAft>
            </a:pPr>
            <a:r>
              <a:rPr lang="en-US" altLang="en-US" b="1" dirty="0" smtClean="0"/>
              <a:t>Engineering </a:t>
            </a:r>
            <a:r>
              <a:rPr lang="en-US" altLang="en-US" dirty="0" smtClean="0"/>
              <a:t>to be added Fall 2016</a:t>
            </a:r>
          </a:p>
          <a:p>
            <a:pPr marL="347663" indent="-347663" eaLnBrk="1" hangingPunct="1">
              <a:spcAft>
                <a:spcPts val="0"/>
              </a:spcAft>
            </a:pPr>
            <a:endParaRPr lang="en-US" altLang="en-US" dirty="0" smtClean="0"/>
          </a:p>
          <a:p>
            <a:pPr marL="347663" indent="-347663" eaLnBrk="1" hangingPunct="1">
              <a:spcAft>
                <a:spcPts val="0"/>
              </a:spcAft>
            </a:pPr>
            <a:endParaRPr lang="en-US" altLang="en-US" sz="1600" dirty="0" smtClean="0"/>
          </a:p>
        </p:txBody>
      </p:sp>
      <p:pic>
        <p:nvPicPr>
          <p:cNvPr id="23556" name="Picture 10"/>
          <p:cNvPicPr>
            <a:picLocks noGrp="1" noChangeAspect="1" noChangeArrowheads="1"/>
          </p:cNvPicPr>
          <p:nvPr>
            <p:ph sz="half" idx="4294967295"/>
          </p:nvPr>
        </p:nvPicPr>
        <p:blipFill>
          <a:blip r:embed="rId3"/>
          <a:srcRect/>
          <a:stretch>
            <a:fillRect/>
          </a:stretch>
        </p:blipFill>
        <p:spPr>
          <a:xfrm rot="255968">
            <a:off x="4743450" y="2954338"/>
            <a:ext cx="3746500" cy="2703512"/>
          </a:xfrm>
          <a:ln w="76200">
            <a:solidFill>
              <a:srgbClr val="FFFFFF"/>
            </a:solidFill>
            <a:miter lim="800000"/>
            <a:headEnd/>
            <a:tailEnd/>
          </a:ln>
          <a:effectLst>
            <a:outerShdw blurRad="152400" dist="76201" dir="2700000" rotWithShape="0">
              <a:srgbClr val="000000">
                <a:alpha val="34000"/>
              </a:srgbClr>
            </a:outerShdw>
          </a:effectLst>
        </p:spPr>
      </p:pic>
      <p:sp>
        <p:nvSpPr>
          <p:cNvPr id="4" name="Date Placeholder 3"/>
          <p:cNvSpPr>
            <a:spLocks noGrp="1"/>
          </p:cNvSpPr>
          <p:nvPr>
            <p:ph type="dt" sz="half" idx="10"/>
          </p:nvPr>
        </p:nvSpPr>
        <p:spPr/>
        <p:txBody>
          <a:bodyPr/>
          <a:lstStyle/>
          <a:p>
            <a:fld id="{59AF5DC8-384E-4CD7-88F0-C61E888D7F06}" type="datetime1">
              <a:rPr lang="en-US" smtClean="0"/>
              <a:t>2/14/2016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4</a:t>
            </a:fld>
            <a:endParaRPr lang="en-US"/>
          </a:p>
        </p:txBody>
      </p:sp>
    </p:spTree>
    <p:extLst>
      <p:ext uri="{BB962C8B-B14F-4D97-AF65-F5344CB8AC3E}">
        <p14:creationId xmlns:p14="http://schemas.microsoft.com/office/powerpoint/2010/main" val="156921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252"/>
            <a:ext cx="9144000" cy="6056748"/>
          </a:xfrm>
          <a:prstGeom prst="rect">
            <a:avLst/>
          </a:prstGeom>
        </p:spPr>
      </p:pic>
      <p:sp>
        <p:nvSpPr>
          <p:cNvPr id="2" name="Title 1"/>
          <p:cNvSpPr>
            <a:spLocks noGrp="1"/>
          </p:cNvSpPr>
          <p:nvPr>
            <p:ph type="title"/>
          </p:nvPr>
        </p:nvSpPr>
        <p:spPr>
          <a:xfrm>
            <a:off x="0" y="6036"/>
            <a:ext cx="9144000" cy="795216"/>
          </a:xfrm>
        </p:spPr>
        <p:txBody>
          <a:bodyPr/>
          <a:lstStyle/>
          <a:p>
            <a:r>
              <a:rPr lang="en-US" dirty="0" smtClean="0"/>
              <a:t>3D Phylogenetic Tree from WDA SMACOF </a:t>
            </a:r>
            <a:endParaRPr lang="en-US" dirty="0"/>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40</a:t>
            </a:fld>
            <a:endParaRPr lang="en-US" dirty="0">
              <a:solidFill>
                <a:prstClr val="black"/>
              </a:solidFill>
            </a:endParaRPr>
          </a:p>
        </p:txBody>
      </p:sp>
      <p:sp>
        <p:nvSpPr>
          <p:cNvPr id="3" name="Date Placeholder 2"/>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206527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191" y="3501886"/>
            <a:ext cx="9117496" cy="3352801"/>
            <a:chOff x="23191" y="3501886"/>
            <a:chExt cx="9117496" cy="3352801"/>
          </a:xfrm>
        </p:grpSpPr>
        <p:pic>
          <p:nvPicPr>
            <p:cNvPr id="4" name="Picture 3"/>
            <p:cNvPicPr>
              <a:picLocks noChangeAspect="1"/>
            </p:cNvPicPr>
            <p:nvPr/>
          </p:nvPicPr>
          <p:blipFill rotWithShape="1">
            <a:blip r:embed="rId2"/>
            <a:srcRect l="1666" t="11186" r="1666" b="31487"/>
            <a:stretch/>
          </p:blipFill>
          <p:spPr>
            <a:xfrm>
              <a:off x="23191" y="3501886"/>
              <a:ext cx="9117496" cy="3352801"/>
            </a:xfrm>
            <a:prstGeom prst="rect">
              <a:avLst/>
            </a:prstGeom>
          </p:spPr>
        </p:pic>
        <p:sp>
          <p:nvSpPr>
            <p:cNvPr id="5" name="TextBox 4"/>
            <p:cNvSpPr txBox="1"/>
            <p:nvPr/>
          </p:nvSpPr>
          <p:spPr>
            <a:xfrm>
              <a:off x="373380" y="4548974"/>
              <a:ext cx="3267241" cy="461665"/>
            </a:xfrm>
            <a:prstGeom prst="rect">
              <a:avLst/>
            </a:prstGeom>
            <a:solidFill>
              <a:schemeClr val="bg1"/>
            </a:solidFill>
          </p:spPr>
          <p:txBody>
            <a:bodyPr wrap="none" rtlCol="0">
              <a:spAutoFit/>
            </a:bodyPr>
            <a:lstStyle/>
            <a:p>
              <a:r>
                <a:rPr lang="en-US" dirty="0" smtClean="0"/>
                <a:t>July 21 2007 Positions</a:t>
              </a:r>
              <a:endParaRPr lang="en-US" dirty="0"/>
            </a:p>
          </p:txBody>
        </p:sp>
      </p:grpSp>
      <p:grpSp>
        <p:nvGrpSpPr>
          <p:cNvPr id="12" name="Group 11"/>
          <p:cNvGrpSpPr/>
          <p:nvPr/>
        </p:nvGrpSpPr>
        <p:grpSpPr>
          <a:xfrm>
            <a:off x="23190" y="0"/>
            <a:ext cx="9120809" cy="4191000"/>
            <a:chOff x="76200" y="990601"/>
            <a:chExt cx="8610600" cy="3810000"/>
          </a:xfrm>
        </p:grpSpPr>
        <p:pic>
          <p:nvPicPr>
            <p:cNvPr id="13" name="Picture 12"/>
            <p:cNvPicPr>
              <a:picLocks noChangeAspect="1"/>
            </p:cNvPicPr>
            <p:nvPr/>
          </p:nvPicPr>
          <p:blipFill rotWithShape="1">
            <a:blip r:embed="rId3"/>
            <a:srcRect l="1395" t="14705" r="4438" b="11767"/>
            <a:stretch/>
          </p:blipFill>
          <p:spPr>
            <a:xfrm>
              <a:off x="76200" y="990601"/>
              <a:ext cx="8610600" cy="3810000"/>
            </a:xfrm>
            <a:prstGeom prst="rect">
              <a:avLst/>
            </a:prstGeom>
          </p:spPr>
        </p:pic>
        <p:sp>
          <p:nvSpPr>
            <p:cNvPr id="14" name="TextBox 13"/>
            <p:cNvSpPr txBox="1"/>
            <p:nvPr/>
          </p:nvSpPr>
          <p:spPr>
            <a:xfrm>
              <a:off x="5693409" y="3506088"/>
              <a:ext cx="2839239" cy="461665"/>
            </a:xfrm>
            <a:prstGeom prst="rect">
              <a:avLst/>
            </a:prstGeom>
            <a:solidFill>
              <a:schemeClr val="bg1"/>
            </a:solidFill>
          </p:spPr>
          <p:txBody>
            <a:bodyPr wrap="none" rtlCol="0">
              <a:spAutoFit/>
            </a:bodyPr>
            <a:lstStyle/>
            <a:p>
              <a:r>
                <a:rPr lang="en-US" dirty="0" smtClean="0"/>
                <a:t>End 2008 Positions</a:t>
              </a:r>
              <a:endParaRPr lang="en-US" dirty="0"/>
            </a:p>
          </p:txBody>
        </p:sp>
      </p:grpSp>
      <p:sp>
        <p:nvSpPr>
          <p:cNvPr id="15" name="Slide Number Placeholder 14"/>
          <p:cNvSpPr>
            <a:spLocks noGrp="1"/>
          </p:cNvSpPr>
          <p:nvPr>
            <p:ph type="sldNum" sz="quarter" idx="12"/>
          </p:nvPr>
        </p:nvSpPr>
        <p:spPr/>
        <p:txBody>
          <a:bodyPr/>
          <a:lstStyle/>
          <a:p>
            <a:fld id="{29CB78FB-1415-9B4D-996E-11F146E2B0ED}" type="slidenum">
              <a:rPr lang="en-US" smtClean="0"/>
              <a:t>41</a:t>
            </a:fld>
            <a:endParaRPr lang="en-US"/>
          </a:p>
        </p:txBody>
      </p:sp>
      <p:sp>
        <p:nvSpPr>
          <p:cNvPr id="9" name="Title 1"/>
          <p:cNvSpPr>
            <a:spLocks noGrp="1"/>
          </p:cNvSpPr>
          <p:nvPr>
            <p:ph type="title"/>
          </p:nvPr>
        </p:nvSpPr>
        <p:spPr>
          <a:xfrm>
            <a:off x="23191" y="56494"/>
            <a:ext cx="9126874" cy="1143000"/>
          </a:xfrm>
          <a:solidFill>
            <a:schemeClr val="bg1"/>
          </a:solidFill>
        </p:spPr>
        <p:txBody>
          <a:bodyPr/>
          <a:lstStyle/>
          <a:p>
            <a:r>
              <a:rPr lang="en-US" sz="2400" dirty="0" smtClean="0"/>
              <a:t>10 year US Stock daily price time series mapped to 3D (work in progress)</a:t>
            </a:r>
            <a:endParaRPr lang="en-US" sz="2400" dirty="0"/>
          </a:p>
        </p:txBody>
      </p:sp>
      <p:sp>
        <p:nvSpPr>
          <p:cNvPr id="10" name="TextBox 9"/>
          <p:cNvSpPr txBox="1"/>
          <p:nvPr/>
        </p:nvSpPr>
        <p:spPr>
          <a:xfrm>
            <a:off x="6730457" y="1199494"/>
            <a:ext cx="2038350" cy="646331"/>
          </a:xfrm>
          <a:prstGeom prst="rect">
            <a:avLst/>
          </a:prstGeom>
          <a:solidFill>
            <a:schemeClr val="bg1"/>
          </a:solidFill>
        </p:spPr>
        <p:txBody>
          <a:bodyPr wrap="square" rtlCol="0">
            <a:spAutoFit/>
          </a:bodyPr>
          <a:lstStyle/>
          <a:p>
            <a:r>
              <a:rPr lang="en-US" dirty="0" smtClean="0"/>
              <a:t>3400 stocks</a:t>
            </a:r>
          </a:p>
          <a:p>
            <a:r>
              <a:rPr lang="en-US" dirty="0" smtClean="0"/>
              <a:t>Sector Groupings</a:t>
            </a:r>
            <a:endParaRPr lang="en-US" dirty="0"/>
          </a:p>
        </p:txBody>
      </p:sp>
    </p:spTree>
    <p:extLst>
      <p:ext uri="{BB962C8B-B14F-4D97-AF65-F5344CB8AC3E}">
        <p14:creationId xmlns:p14="http://schemas.microsoft.com/office/powerpoint/2010/main" val="3731132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62" y="576551"/>
            <a:ext cx="8860038" cy="724889"/>
          </a:xfrm>
        </p:spPr>
        <p:txBody>
          <a:bodyPr/>
          <a:lstStyle/>
          <a:p>
            <a:r>
              <a:rPr lang="en-US" dirty="0" smtClean="0"/>
              <a:t>Java MPI performs better than Threads I</a:t>
            </a:r>
            <a:br>
              <a:rPr lang="en-US" dirty="0" smtClean="0"/>
            </a:br>
            <a:r>
              <a:rPr lang="en-US" sz="2000" b="0" dirty="0" smtClean="0"/>
              <a:t>128 24 core Haswell nodes</a:t>
            </a:r>
            <a:br>
              <a:rPr lang="en-US" sz="2000" b="0" dirty="0" smtClean="0"/>
            </a:br>
            <a:r>
              <a:rPr lang="en-US" sz="2000" b="0" dirty="0" smtClean="0"/>
              <a:t>Default MPI much worse than threads</a:t>
            </a:r>
            <a:br>
              <a:rPr lang="en-US" sz="2000" b="0" dirty="0" smtClean="0"/>
            </a:br>
            <a:r>
              <a:rPr lang="en-US" sz="2000" b="0" dirty="0" smtClean="0"/>
              <a:t>Optimized MPI using shared memory node-based messaging is much better than threads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42</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5" y="1743877"/>
            <a:ext cx="9168425" cy="5127163"/>
          </a:xfrm>
          <a:prstGeom prst="rect">
            <a:avLst/>
          </a:prstGeom>
        </p:spPr>
      </p:pic>
    </p:spTree>
    <p:extLst>
      <p:ext uri="{BB962C8B-B14F-4D97-AF65-F5344CB8AC3E}">
        <p14:creationId xmlns:p14="http://schemas.microsoft.com/office/powerpoint/2010/main" val="922243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75" y="162689"/>
            <a:ext cx="8860038" cy="724889"/>
          </a:xfrm>
        </p:spPr>
        <p:txBody>
          <a:bodyPr/>
          <a:lstStyle/>
          <a:p>
            <a:r>
              <a:rPr lang="en-US" dirty="0" smtClean="0"/>
              <a:t>Java MPI performs better than Threads II</a:t>
            </a:r>
            <a:br>
              <a:rPr lang="en-US" dirty="0" smtClean="0"/>
            </a:br>
            <a:r>
              <a:rPr lang="en-US" sz="2800" b="0" dirty="0" smtClean="0"/>
              <a:t>128 24 core Haswell nodes</a:t>
            </a:r>
            <a:endParaRPr lang="en-US" b="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11" name="Group 10"/>
          <p:cNvGrpSpPr/>
          <p:nvPr/>
        </p:nvGrpSpPr>
        <p:grpSpPr>
          <a:xfrm>
            <a:off x="39031" y="1147135"/>
            <a:ext cx="9023325" cy="5723905"/>
            <a:chOff x="-576306" y="-3689952"/>
            <a:chExt cx="9143999" cy="5723905"/>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06" y="-3689952"/>
              <a:ext cx="9143999" cy="5723905"/>
            </a:xfrm>
            <a:prstGeom prst="rect">
              <a:avLst/>
            </a:prstGeom>
          </p:spPr>
        </p:pic>
        <p:sp>
          <p:nvSpPr>
            <p:cNvPr id="13" name="TextBox 12"/>
            <p:cNvSpPr txBox="1"/>
            <p:nvPr/>
          </p:nvSpPr>
          <p:spPr>
            <a:xfrm>
              <a:off x="5106491" y="-3264836"/>
              <a:ext cx="2569934" cy="369332"/>
            </a:xfrm>
            <a:prstGeom prst="rect">
              <a:avLst/>
            </a:prstGeom>
            <a:solidFill>
              <a:schemeClr val="bg1"/>
            </a:solidFill>
          </p:spPr>
          <p:txBody>
            <a:bodyPr wrap="none" rtlCol="0">
              <a:spAutoFit/>
            </a:bodyPr>
            <a:lstStyle/>
            <a:p>
              <a:r>
                <a:rPr lang="en-US" dirty="0" smtClean="0"/>
                <a:t>200K Dataset Speedup</a:t>
              </a:r>
              <a:endParaRPr lang="en-US" dirty="0"/>
            </a:p>
          </p:txBody>
        </p:sp>
      </p:grpSp>
    </p:spTree>
    <p:extLst>
      <p:ext uri="{BB962C8B-B14F-4D97-AF65-F5344CB8AC3E}">
        <p14:creationId xmlns:p14="http://schemas.microsoft.com/office/powerpoint/2010/main" val="3546247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616332"/>
            <a:ext cx="7772400" cy="1752235"/>
          </a:xfrm>
        </p:spPr>
        <p:txBody>
          <a:bodyPr>
            <a:normAutofit/>
          </a:bodyPr>
          <a:lstStyle/>
          <a:p>
            <a:pPr algn="ctr"/>
            <a:r>
              <a:rPr lang="en-US" sz="3600" b="1" dirty="0" smtClean="0"/>
              <a:t/>
            </a:r>
            <a:br>
              <a:rPr lang="en-US" sz="3600" b="1" dirty="0" smtClean="0"/>
            </a:br>
            <a:r>
              <a:rPr lang="en-US" sz="3600" b="1" dirty="0" smtClean="0"/>
              <a:t> </a:t>
            </a:r>
            <a:r>
              <a:rPr lang="en-US" b="1" dirty="0"/>
              <a:t/>
            </a:r>
            <a:br>
              <a:rPr lang="en-US" b="1" dirty="0"/>
            </a:br>
            <a:r>
              <a:rPr lang="en-US" b="1" dirty="0" smtClean="0"/>
              <a:t>NIST Big Data Initiative</a:t>
            </a:r>
            <a:endParaRPr lang="en-US" b="1" dirty="0"/>
          </a:p>
        </p:txBody>
      </p:sp>
      <p:sp>
        <p:nvSpPr>
          <p:cNvPr id="2" name="Subtitle 1"/>
          <p:cNvSpPr>
            <a:spLocks noGrp="1"/>
          </p:cNvSpPr>
          <p:nvPr>
            <p:ph type="subTitle" idx="1"/>
          </p:nvPr>
        </p:nvSpPr>
        <p:spPr>
          <a:xfrm>
            <a:off x="1371600" y="3895344"/>
            <a:ext cx="6060831" cy="1752600"/>
          </a:xfrm>
        </p:spPr>
        <p:txBody>
          <a:bodyPr/>
          <a:lstStyle/>
          <a:p>
            <a:r>
              <a:rPr lang="en-US" dirty="0" smtClean="0">
                <a:solidFill>
                  <a:schemeClr val="tx1">
                    <a:lumMod val="65000"/>
                    <a:lumOff val="35000"/>
                  </a:schemeClr>
                </a:solidFill>
              </a:rPr>
              <a:t>Led by </a:t>
            </a:r>
            <a:r>
              <a:rPr lang="en-US" dirty="0" err="1" smtClean="0">
                <a:solidFill>
                  <a:schemeClr val="tx1">
                    <a:lumMod val="65000"/>
                    <a:lumOff val="35000"/>
                  </a:schemeClr>
                </a:solidFill>
              </a:rPr>
              <a:t>Chaitin</a:t>
            </a:r>
            <a:r>
              <a:rPr lang="en-US" dirty="0" smtClean="0">
                <a:solidFill>
                  <a:schemeClr val="tx1">
                    <a:lumMod val="65000"/>
                    <a:lumOff val="35000"/>
                  </a:schemeClr>
                </a:solidFill>
              </a:rPr>
              <a:t> </a:t>
            </a:r>
            <a:r>
              <a:rPr lang="en-US" dirty="0" err="1" smtClean="0">
                <a:solidFill>
                  <a:schemeClr val="tx1">
                    <a:lumMod val="65000"/>
                    <a:lumOff val="35000"/>
                  </a:schemeClr>
                </a:solidFill>
              </a:rPr>
              <a:t>Baru</a:t>
            </a:r>
            <a:r>
              <a:rPr lang="en-US" dirty="0" smtClean="0">
                <a:solidFill>
                  <a:schemeClr val="tx1">
                    <a:lumMod val="65000"/>
                    <a:lumOff val="35000"/>
                  </a:schemeClr>
                </a:solidFill>
              </a:rPr>
              <a:t>, Bob Marcus, Wo Chang</a:t>
            </a:r>
          </a:p>
          <a:p>
            <a:r>
              <a:rPr lang="en-US" dirty="0" smtClean="0">
                <a:solidFill>
                  <a:schemeClr val="tx1">
                    <a:lumMod val="65000"/>
                    <a:lumOff val="35000"/>
                  </a:schemeClr>
                </a:solidFill>
              </a:rPr>
              <a:t>And</a:t>
            </a:r>
          </a:p>
          <a:p>
            <a:r>
              <a:rPr lang="en-US" b="1" dirty="0">
                <a:solidFill>
                  <a:srgbClr val="C00000"/>
                </a:solidFill>
              </a:rPr>
              <a:t>Big Data Application Analysis</a:t>
            </a:r>
          </a:p>
        </p:txBody>
      </p:sp>
      <p:sp>
        <p:nvSpPr>
          <p:cNvPr id="3" name="Date Placeholder 2"/>
          <p:cNvSpPr>
            <a:spLocks noGrp="1"/>
          </p:cNvSpPr>
          <p:nvPr>
            <p:ph type="dt" sz="half" idx="10"/>
          </p:nvPr>
        </p:nvSpPr>
        <p:spPr/>
        <p:txBody>
          <a:bodyPr/>
          <a:lstStyle/>
          <a:p>
            <a:r>
              <a:rPr lang="en-US" smtClean="0"/>
              <a:t>02/04/2016</a:t>
            </a:r>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44</a:t>
            </a:fld>
            <a:endParaRPr lang="en-US"/>
          </a:p>
        </p:txBody>
      </p:sp>
    </p:spTree>
    <p:extLst>
      <p:ext uri="{BB962C8B-B14F-4D97-AF65-F5344CB8AC3E}">
        <p14:creationId xmlns:p14="http://schemas.microsoft.com/office/powerpoint/2010/main" val="439586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4337"/>
            <a:ext cx="9143999" cy="905435"/>
          </a:xfrm>
        </p:spPr>
        <p:txBody>
          <a:bodyPr>
            <a:noAutofit/>
          </a:bodyPr>
          <a:lstStyle/>
          <a:p>
            <a:r>
              <a:rPr lang="en-US" sz="2800" b="1" dirty="0" smtClean="0"/>
              <a:t>NBD-PWG (NIST Big Data Public Working Group) Subgroups &amp; Co-Chairs</a:t>
            </a:r>
            <a:endParaRPr lang="en-US" sz="2800" b="1" dirty="0"/>
          </a:p>
        </p:txBody>
      </p:sp>
      <p:sp>
        <p:nvSpPr>
          <p:cNvPr id="5" name="Content Placeholder 4"/>
          <p:cNvSpPr>
            <a:spLocks noGrp="1"/>
          </p:cNvSpPr>
          <p:nvPr>
            <p:ph idx="1"/>
          </p:nvPr>
        </p:nvSpPr>
        <p:spPr>
          <a:xfrm>
            <a:off x="0" y="954145"/>
            <a:ext cx="9143999" cy="5631711"/>
          </a:xfrm>
        </p:spPr>
        <p:txBody>
          <a:bodyPr>
            <a:normAutofit lnSpcReduction="10000"/>
          </a:bodyPr>
          <a:lstStyle/>
          <a:p>
            <a:pPr lvl="0"/>
            <a:r>
              <a:rPr lang="en-US" dirty="0" smtClean="0"/>
              <a:t>There were 5 Subgroups</a:t>
            </a:r>
          </a:p>
          <a:p>
            <a:pPr lvl="1"/>
            <a:r>
              <a:rPr lang="en-US" dirty="0" smtClean="0"/>
              <a:t>Note mainly industry</a:t>
            </a:r>
          </a:p>
          <a:p>
            <a:pPr lvl="0"/>
            <a:r>
              <a:rPr lang="en-US" b="1" dirty="0" smtClean="0">
                <a:solidFill>
                  <a:srgbClr val="FF0000"/>
                </a:solidFill>
              </a:rPr>
              <a:t>Requirements and Use Cases Sub Group</a:t>
            </a:r>
          </a:p>
          <a:p>
            <a:pPr lvl="1"/>
            <a:r>
              <a:rPr lang="en-US" i="1" dirty="0"/>
              <a:t>Geoffrey Fox, </a:t>
            </a:r>
            <a:r>
              <a:rPr lang="en-US" i="1" dirty="0" smtClean="0"/>
              <a:t>Indiana U.; Joe </a:t>
            </a:r>
            <a:r>
              <a:rPr lang="en-US" i="1" dirty="0"/>
              <a:t>Paiva, </a:t>
            </a:r>
            <a:r>
              <a:rPr lang="en-US" i="1" dirty="0" smtClean="0"/>
              <a:t>VA; Tsegereda </a:t>
            </a:r>
            <a:r>
              <a:rPr lang="en-US" i="1" dirty="0"/>
              <a:t>Beyene, Cisco </a:t>
            </a:r>
            <a:endParaRPr lang="en-US" i="1" dirty="0" smtClean="0"/>
          </a:p>
          <a:p>
            <a:r>
              <a:rPr lang="en-US" b="1" dirty="0" smtClean="0">
                <a:solidFill>
                  <a:srgbClr val="FF0000"/>
                </a:solidFill>
              </a:rPr>
              <a:t>Definitions and Taxonomies SG</a:t>
            </a:r>
          </a:p>
          <a:p>
            <a:pPr lvl="1"/>
            <a:r>
              <a:rPr lang="en-US" i="1" dirty="0" smtClean="0"/>
              <a:t>Nancy </a:t>
            </a:r>
            <a:r>
              <a:rPr lang="en-US" i="1" dirty="0"/>
              <a:t>Grady, SAIC; Natasha </a:t>
            </a:r>
            <a:r>
              <a:rPr lang="en-US" i="1" dirty="0" err="1"/>
              <a:t>Balac</a:t>
            </a:r>
            <a:r>
              <a:rPr lang="en-US" i="1" dirty="0"/>
              <a:t>, SDSC; Eugene Luster, </a:t>
            </a:r>
            <a:r>
              <a:rPr lang="en-US" i="1" dirty="0" smtClean="0"/>
              <a:t>R2AD</a:t>
            </a:r>
          </a:p>
          <a:p>
            <a:pPr lvl="0"/>
            <a:r>
              <a:rPr lang="en-US" b="1" dirty="0" smtClean="0">
                <a:solidFill>
                  <a:srgbClr val="FF0000"/>
                </a:solidFill>
              </a:rPr>
              <a:t>Reference Architecture Sub Group</a:t>
            </a:r>
          </a:p>
          <a:p>
            <a:pPr lvl="1"/>
            <a:r>
              <a:rPr lang="en-US" i="1" dirty="0"/>
              <a:t>Orit Levin, </a:t>
            </a:r>
            <a:r>
              <a:rPr lang="en-US" i="1" dirty="0" smtClean="0"/>
              <a:t>Microsoft; James </a:t>
            </a:r>
            <a:r>
              <a:rPr lang="en-US" i="1" dirty="0" err="1"/>
              <a:t>Ketner</a:t>
            </a:r>
            <a:r>
              <a:rPr lang="en-US" i="1" dirty="0"/>
              <a:t>, </a:t>
            </a:r>
            <a:r>
              <a:rPr lang="en-US" i="1" dirty="0" smtClean="0"/>
              <a:t>AT&amp;T; Don </a:t>
            </a:r>
            <a:r>
              <a:rPr lang="en-US" i="1" dirty="0" err="1"/>
              <a:t>Krapohl</a:t>
            </a:r>
            <a:r>
              <a:rPr lang="en-US" i="1" dirty="0"/>
              <a:t>, Augmented </a:t>
            </a:r>
            <a:r>
              <a:rPr lang="en-US" i="1" dirty="0" smtClean="0"/>
              <a:t>Intelligence </a:t>
            </a:r>
          </a:p>
          <a:p>
            <a:pPr lvl="0"/>
            <a:r>
              <a:rPr lang="en-US" b="1" dirty="0" smtClean="0">
                <a:solidFill>
                  <a:srgbClr val="FF0000"/>
                </a:solidFill>
              </a:rPr>
              <a:t>Security and Privacy Sub Group</a:t>
            </a:r>
          </a:p>
          <a:p>
            <a:pPr lvl="1"/>
            <a:r>
              <a:rPr lang="en-US" i="1" dirty="0"/>
              <a:t>Arnab Roy, CSA/Fujitsu Nancy </a:t>
            </a:r>
            <a:r>
              <a:rPr lang="en-US" i="1" dirty="0" err="1"/>
              <a:t>Landreville</a:t>
            </a:r>
            <a:r>
              <a:rPr lang="en-US" i="1" dirty="0"/>
              <a:t>, U. MD Akhil </a:t>
            </a:r>
            <a:r>
              <a:rPr lang="en-US" i="1" dirty="0" err="1"/>
              <a:t>Manchanda</a:t>
            </a:r>
            <a:r>
              <a:rPr lang="en-US" i="1" dirty="0"/>
              <a:t>, GE</a:t>
            </a:r>
            <a:endParaRPr lang="en-US" i="1" dirty="0" smtClean="0"/>
          </a:p>
          <a:p>
            <a:pPr lvl="0"/>
            <a:r>
              <a:rPr lang="en-US" b="1" dirty="0" smtClean="0">
                <a:solidFill>
                  <a:srgbClr val="FF0000"/>
                </a:solidFill>
              </a:rPr>
              <a:t>Technology Roadmap Sub Group</a:t>
            </a:r>
          </a:p>
          <a:p>
            <a:pPr lvl="1"/>
            <a:r>
              <a:rPr lang="en-US" i="1" dirty="0"/>
              <a:t>Carl Buffington, </a:t>
            </a:r>
            <a:r>
              <a:rPr lang="en-US" i="1" dirty="0" err="1" smtClean="0"/>
              <a:t>Vistronix</a:t>
            </a:r>
            <a:r>
              <a:rPr lang="en-US" i="1" dirty="0" smtClean="0"/>
              <a:t>; Dan </a:t>
            </a:r>
            <a:r>
              <a:rPr lang="en-US" i="1" dirty="0" err="1"/>
              <a:t>McClary</a:t>
            </a:r>
            <a:r>
              <a:rPr lang="en-US" i="1" dirty="0"/>
              <a:t>, </a:t>
            </a:r>
            <a:r>
              <a:rPr lang="en-US" i="1" dirty="0" smtClean="0"/>
              <a:t>Oracle; David </a:t>
            </a:r>
            <a:r>
              <a:rPr lang="en-US" i="1" dirty="0"/>
              <a:t>Boyd, Data </a:t>
            </a:r>
            <a:r>
              <a:rPr lang="en-US" i="1" dirty="0" smtClean="0"/>
              <a:t>Tactics</a:t>
            </a:r>
          </a:p>
          <a:p>
            <a:r>
              <a:rPr lang="en-US" dirty="0" smtClean="0"/>
              <a:t> </a:t>
            </a:r>
            <a:r>
              <a:rPr lang="en-US" dirty="0"/>
              <a:t>See </a:t>
            </a:r>
            <a:r>
              <a:rPr lang="en-US" dirty="0" smtClean="0"/>
              <a:t>             </a:t>
            </a:r>
            <a:r>
              <a:rPr lang="en-US" dirty="0" smtClean="0">
                <a:hlinkClick r:id="rId2"/>
              </a:rPr>
              <a:t>http</a:t>
            </a:r>
            <a:r>
              <a:rPr lang="en-US" dirty="0">
                <a:hlinkClick r:id="rId2"/>
              </a:rPr>
              <a:t>://</a:t>
            </a:r>
            <a:r>
              <a:rPr lang="en-US" dirty="0" smtClean="0">
                <a:hlinkClick r:id="rId2"/>
              </a:rPr>
              <a:t>bigdatawg.nist.gov/usecases.php</a:t>
            </a:r>
            <a:endParaRPr lang="en-US" dirty="0" smtClean="0"/>
          </a:p>
          <a:p>
            <a:r>
              <a:rPr lang="en-US" dirty="0" smtClean="0"/>
              <a:t>              and </a:t>
            </a:r>
            <a:r>
              <a:rPr lang="en-US" dirty="0">
                <a:hlinkClick r:id="rId3"/>
              </a:rPr>
              <a:t>http://</a:t>
            </a:r>
            <a:r>
              <a:rPr lang="en-US" dirty="0" smtClean="0">
                <a:hlinkClick r:id="rId3"/>
              </a:rPr>
              <a:t>bigdatawg.nist.gov/V1_output_docs.php</a:t>
            </a:r>
            <a:endParaRPr lang="en-US" dirty="0" smtClean="0"/>
          </a:p>
          <a:p>
            <a:endParaRPr lang="en-US" dirty="0" smtClean="0"/>
          </a:p>
        </p:txBody>
      </p:sp>
      <p:sp>
        <p:nvSpPr>
          <p:cNvPr id="3" name="Slide Number Placeholder 2"/>
          <p:cNvSpPr>
            <a:spLocks noGrp="1"/>
          </p:cNvSpPr>
          <p:nvPr>
            <p:ph type="sldNum" sz="quarter" idx="12"/>
          </p:nvPr>
        </p:nvSpPr>
        <p:spPr/>
        <p:txBody>
          <a:bodyPr/>
          <a:lstStyle/>
          <a:p>
            <a:fld id="{C4B85148-DB98-4269-ACE6-2DF49F9918C9}" type="slidenum">
              <a:rPr lang="en-US" smtClean="0"/>
              <a:pPr/>
              <a:t>45</a:t>
            </a:fld>
            <a:endParaRPr lang="en-US" dirty="0"/>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894905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639" t="12913" r="11218" b="1787"/>
          <a:stretch/>
        </p:blipFill>
        <p:spPr>
          <a:xfrm>
            <a:off x="0" y="0"/>
            <a:ext cx="5006186" cy="6858000"/>
          </a:xfrm>
          <a:prstGeom prst="rect">
            <a:avLst/>
          </a:prstGeom>
        </p:spPr>
      </p:pic>
      <p:sp>
        <p:nvSpPr>
          <p:cNvPr id="6" name="Title 5"/>
          <p:cNvSpPr>
            <a:spLocks noGrp="1"/>
          </p:cNvSpPr>
          <p:nvPr>
            <p:ph type="title"/>
          </p:nvPr>
        </p:nvSpPr>
        <p:spPr>
          <a:xfrm>
            <a:off x="5006186" y="42635"/>
            <a:ext cx="4137814" cy="719366"/>
          </a:xfrm>
        </p:spPr>
        <p:txBody>
          <a:bodyPr>
            <a:normAutofit/>
          </a:bodyPr>
          <a:lstStyle/>
          <a:p>
            <a:r>
              <a:rPr lang="en-US" sz="3200" b="1" dirty="0" smtClean="0">
                <a:latin typeface="+mn-lt"/>
              </a:rPr>
              <a:t>Use Case Template</a:t>
            </a:r>
            <a:endParaRPr lang="en-US" sz="3200" b="1" dirty="0">
              <a:latin typeface="+mn-lt"/>
            </a:endParaRPr>
          </a:p>
        </p:txBody>
      </p:sp>
      <p:sp>
        <p:nvSpPr>
          <p:cNvPr id="7" name="Content Placeholder 6"/>
          <p:cNvSpPr>
            <a:spLocks noGrp="1"/>
          </p:cNvSpPr>
          <p:nvPr>
            <p:ph idx="1"/>
          </p:nvPr>
        </p:nvSpPr>
        <p:spPr>
          <a:xfrm>
            <a:off x="5006186" y="804636"/>
            <a:ext cx="4137814" cy="5615441"/>
          </a:xfrm>
        </p:spPr>
        <p:txBody>
          <a:bodyPr>
            <a:normAutofit/>
          </a:bodyPr>
          <a:lstStyle/>
          <a:p>
            <a:r>
              <a:rPr lang="en-US" dirty="0" smtClean="0">
                <a:solidFill>
                  <a:srgbClr val="C00000"/>
                </a:solidFill>
              </a:rPr>
              <a:t>26 fields completed for 51 apps</a:t>
            </a:r>
          </a:p>
          <a:p>
            <a:r>
              <a:rPr lang="en-US" b="1" dirty="0"/>
              <a:t>Government Operation</a:t>
            </a:r>
            <a:r>
              <a:rPr lang="en-US" b="1" dirty="0" smtClean="0"/>
              <a:t>: 4</a:t>
            </a:r>
            <a:endParaRPr lang="en-US" dirty="0"/>
          </a:p>
          <a:p>
            <a:r>
              <a:rPr lang="en-US" b="1" dirty="0"/>
              <a:t>Commercial: </a:t>
            </a:r>
            <a:r>
              <a:rPr lang="en-US" b="1" dirty="0" smtClean="0"/>
              <a:t>8</a:t>
            </a:r>
          </a:p>
          <a:p>
            <a:r>
              <a:rPr lang="en-US" b="1" dirty="0" smtClean="0"/>
              <a:t>Defense: 3</a:t>
            </a:r>
            <a:endParaRPr lang="en-US" dirty="0"/>
          </a:p>
          <a:p>
            <a:r>
              <a:rPr lang="en-US" b="1" dirty="0"/>
              <a:t>Healthcare and Life Sciences: </a:t>
            </a:r>
            <a:r>
              <a:rPr lang="en-US" b="1" dirty="0" smtClean="0"/>
              <a:t>10</a:t>
            </a:r>
          </a:p>
          <a:p>
            <a:r>
              <a:rPr lang="en-US" b="1" dirty="0" smtClean="0"/>
              <a:t>Deep </a:t>
            </a:r>
            <a:r>
              <a:rPr lang="en-US" b="1" dirty="0"/>
              <a:t>Learning and Social Media</a:t>
            </a:r>
            <a:r>
              <a:rPr lang="en-US" b="1" dirty="0" smtClean="0"/>
              <a:t>: 6</a:t>
            </a:r>
            <a:endParaRPr lang="en-US" dirty="0"/>
          </a:p>
          <a:p>
            <a:r>
              <a:rPr lang="en-US" b="1" dirty="0"/>
              <a:t>The Ecosystem for Research: </a:t>
            </a:r>
            <a:r>
              <a:rPr lang="en-US" b="1" dirty="0" smtClean="0"/>
              <a:t>4</a:t>
            </a:r>
          </a:p>
          <a:p>
            <a:r>
              <a:rPr lang="en-US" b="1" dirty="0" smtClean="0"/>
              <a:t>Astronomy </a:t>
            </a:r>
            <a:r>
              <a:rPr lang="en-US" b="1" dirty="0"/>
              <a:t>and Physics: </a:t>
            </a:r>
            <a:r>
              <a:rPr lang="en-US" b="1" dirty="0" smtClean="0"/>
              <a:t>5</a:t>
            </a:r>
          </a:p>
          <a:p>
            <a:r>
              <a:rPr lang="en-US" b="1" dirty="0" smtClean="0"/>
              <a:t>Earth</a:t>
            </a:r>
            <a:r>
              <a:rPr lang="en-US" b="1" dirty="0"/>
              <a:t>, Environmental and Polar Science: </a:t>
            </a:r>
            <a:r>
              <a:rPr lang="en-US" b="1" dirty="0" smtClean="0"/>
              <a:t>10</a:t>
            </a:r>
          </a:p>
          <a:p>
            <a:r>
              <a:rPr lang="en-US" b="1" dirty="0" smtClean="0"/>
              <a:t>Energy: 1</a:t>
            </a:r>
          </a:p>
          <a:p>
            <a:r>
              <a:rPr lang="en-US" b="1" dirty="0" smtClean="0">
                <a:solidFill>
                  <a:srgbClr val="C00000"/>
                </a:solidFill>
              </a:rPr>
              <a:t>Now an online form</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srgbClr val="000000"/>
                </a:solidFill>
              </a:rPr>
              <a:pPr/>
              <a:t>46</a:t>
            </a:fld>
            <a:endParaRPr lang="en-US" dirty="0">
              <a:solidFill>
                <a:srgbClr val="000000"/>
              </a:solidFill>
            </a:endParaRPr>
          </a:p>
        </p:txBody>
      </p:sp>
      <p:sp>
        <p:nvSpPr>
          <p:cNvPr id="2" name="Date Placeholder 1"/>
          <p:cNvSpPr>
            <a:spLocks noGrp="1"/>
          </p:cNvSpPr>
          <p:nvPr>
            <p:ph type="dt" sz="half" idx="2"/>
          </p:nvPr>
        </p:nvSpPr>
        <p:spPr>
          <a:xfrm>
            <a:off x="5791200" y="6220731"/>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69031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9CB78FB-1415-9B4D-996E-11F146E2B0ED}" type="slidenum">
              <a:rPr lang="en-US" smtClean="0"/>
              <a:t>47</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pic>
        <p:nvPicPr>
          <p:cNvPr id="6" name="Picture 5"/>
          <p:cNvPicPr>
            <a:picLocks noChangeAspect="1"/>
          </p:cNvPicPr>
          <p:nvPr/>
        </p:nvPicPr>
        <p:blipFill rotWithShape="1">
          <a:blip r:embed="rId3"/>
          <a:srcRect l="9426" t="10782" r="11658" b="1872"/>
          <a:stretch/>
        </p:blipFill>
        <p:spPr>
          <a:xfrm>
            <a:off x="0" y="0"/>
            <a:ext cx="4707172" cy="6858000"/>
          </a:xfrm>
          <a:prstGeom prst="rect">
            <a:avLst/>
          </a:prstGeom>
        </p:spPr>
      </p:pic>
      <p:pic>
        <p:nvPicPr>
          <p:cNvPr id="7" name="Picture 6"/>
          <p:cNvPicPr>
            <a:picLocks noChangeAspect="1"/>
          </p:cNvPicPr>
          <p:nvPr/>
        </p:nvPicPr>
        <p:blipFill rotWithShape="1">
          <a:blip r:embed="rId4"/>
          <a:srcRect l="9015" t="10458" r="11796" b="2694"/>
          <a:stretch/>
        </p:blipFill>
        <p:spPr>
          <a:xfrm>
            <a:off x="4420925" y="9939"/>
            <a:ext cx="4723075" cy="6858000"/>
          </a:xfrm>
          <a:prstGeom prst="rect">
            <a:avLst/>
          </a:prstGeom>
        </p:spPr>
      </p:pic>
      <p:sp>
        <p:nvSpPr>
          <p:cNvPr id="9" name="Rectangle 8"/>
          <p:cNvSpPr/>
          <p:nvPr/>
        </p:nvSpPr>
        <p:spPr>
          <a:xfrm>
            <a:off x="249204" y="9939"/>
            <a:ext cx="4147867" cy="369332"/>
          </a:xfrm>
          <a:prstGeom prst="rect">
            <a:avLst/>
          </a:prstGeom>
        </p:spPr>
        <p:txBody>
          <a:bodyPr wrap="none">
            <a:spAutoFit/>
          </a:bodyPr>
          <a:lstStyle/>
          <a:p>
            <a:r>
              <a:rPr lang="en-US" dirty="0"/>
              <a:t>http://hpc-abds.org/kaleidoscope/survey/</a:t>
            </a:r>
          </a:p>
        </p:txBody>
      </p:sp>
      <p:sp>
        <p:nvSpPr>
          <p:cNvPr id="2" name="TextBox 1"/>
          <p:cNvSpPr txBox="1"/>
          <p:nvPr/>
        </p:nvSpPr>
        <p:spPr>
          <a:xfrm>
            <a:off x="1796142" y="5001594"/>
            <a:ext cx="2600929" cy="830997"/>
          </a:xfrm>
          <a:prstGeom prst="rect">
            <a:avLst/>
          </a:prstGeom>
          <a:noFill/>
        </p:spPr>
        <p:txBody>
          <a:bodyPr wrap="square" rtlCol="0">
            <a:spAutoFit/>
          </a:bodyPr>
          <a:lstStyle/>
          <a:p>
            <a:r>
              <a:rPr lang="en-US" sz="2400" b="1" dirty="0" smtClean="0"/>
              <a:t>Online Use Case Form</a:t>
            </a:r>
            <a:endParaRPr lang="en-US" sz="2400" b="1" dirty="0"/>
          </a:p>
        </p:txBody>
      </p:sp>
    </p:spTree>
    <p:extLst>
      <p:ext uri="{BB962C8B-B14F-4D97-AF65-F5344CB8AC3E}">
        <p14:creationId xmlns:p14="http://schemas.microsoft.com/office/powerpoint/2010/main" val="348056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CB78FB-1415-9B4D-996E-11F146E2B0ED}" type="slidenum">
              <a:rPr lang="en-US" smtClean="0"/>
              <a:t>48</a:t>
            </a:fld>
            <a:endParaRPr lang="en-US"/>
          </a:p>
        </p:txBody>
      </p:sp>
      <p:sp>
        <p:nvSpPr>
          <p:cNvPr id="2" name="Date Placeholder 1"/>
          <p:cNvSpPr>
            <a:spLocks noGrp="1"/>
          </p:cNvSpPr>
          <p:nvPr>
            <p:ph type="dt" sz="half" idx="2"/>
          </p:nvPr>
        </p:nvSpPr>
        <p:spPr/>
        <p:txBody>
          <a:bodyPr/>
          <a:lstStyle/>
          <a:p>
            <a:r>
              <a:rPr lang="en-US" smtClean="0"/>
              <a:t>02/04/2016</a:t>
            </a:r>
            <a:endParaRPr lang="en-US"/>
          </a:p>
        </p:txBody>
      </p:sp>
      <p:pic>
        <p:nvPicPr>
          <p:cNvPr id="4" name="Picture 3"/>
          <p:cNvPicPr>
            <a:picLocks noChangeAspect="1"/>
          </p:cNvPicPr>
          <p:nvPr/>
        </p:nvPicPr>
        <p:blipFill rotWithShape="1">
          <a:blip r:embed="rId2"/>
          <a:srcRect l="9489" t="10814" r="12649" b="3214"/>
          <a:stretch/>
        </p:blipFill>
        <p:spPr>
          <a:xfrm>
            <a:off x="0" y="0"/>
            <a:ext cx="4691270" cy="6858000"/>
          </a:xfrm>
          <a:prstGeom prst="rect">
            <a:avLst/>
          </a:prstGeom>
        </p:spPr>
      </p:pic>
      <p:pic>
        <p:nvPicPr>
          <p:cNvPr id="5" name="Picture 4"/>
          <p:cNvPicPr>
            <a:picLocks noChangeAspect="1"/>
          </p:cNvPicPr>
          <p:nvPr/>
        </p:nvPicPr>
        <p:blipFill rotWithShape="1">
          <a:blip r:embed="rId3"/>
          <a:srcRect l="8847" t="11056" r="12573" b="3005"/>
          <a:stretch/>
        </p:blipFill>
        <p:spPr>
          <a:xfrm>
            <a:off x="4407707" y="0"/>
            <a:ext cx="4736293" cy="6858000"/>
          </a:xfrm>
          <a:prstGeom prst="rect">
            <a:avLst/>
          </a:prstGeom>
        </p:spPr>
      </p:pic>
      <p:sp>
        <p:nvSpPr>
          <p:cNvPr id="6" name="Rectangle 5"/>
          <p:cNvSpPr/>
          <p:nvPr/>
        </p:nvSpPr>
        <p:spPr>
          <a:xfrm>
            <a:off x="1121169" y="866894"/>
            <a:ext cx="3286538" cy="307777"/>
          </a:xfrm>
          <a:prstGeom prst="rect">
            <a:avLst/>
          </a:prstGeom>
        </p:spPr>
        <p:txBody>
          <a:bodyPr wrap="square">
            <a:spAutoFit/>
          </a:bodyPr>
          <a:lstStyle/>
          <a:p>
            <a:r>
              <a:rPr lang="en-US" sz="1400" dirty="0"/>
              <a:t>http://hpc-abds.org/kaleidoscope/survey/</a:t>
            </a:r>
          </a:p>
        </p:txBody>
      </p:sp>
    </p:spTree>
    <p:extLst>
      <p:ext uri="{BB962C8B-B14F-4D97-AF65-F5344CB8AC3E}">
        <p14:creationId xmlns:p14="http://schemas.microsoft.com/office/powerpoint/2010/main" val="6108769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Autofit/>
          </a:bodyPr>
          <a:lstStyle/>
          <a:p>
            <a:pPr algn="ctr"/>
            <a:r>
              <a:rPr lang="en-US" sz="2800" b="1" dirty="0" smtClean="0">
                <a:latin typeface="+mn-lt"/>
              </a:rPr>
              <a:t>51 Detailed Use Cases: </a:t>
            </a:r>
            <a:r>
              <a:rPr lang="en-US" sz="2400" b="1" dirty="0" smtClean="0">
                <a:latin typeface="+mn-lt"/>
              </a:rPr>
              <a:t>Contributed July-September 2013</a:t>
            </a:r>
            <a:br>
              <a:rPr lang="en-US" sz="2400" b="1" dirty="0" smtClean="0">
                <a:latin typeface="+mn-lt"/>
              </a:rPr>
            </a:br>
            <a:r>
              <a:rPr lang="en-US" sz="2400" b="1" dirty="0" smtClean="0">
                <a:latin typeface="+mn-lt"/>
              </a:rPr>
              <a:t>Covers goals, data features such as 3 V’s, software, hardware</a:t>
            </a:r>
            <a:endParaRPr lang="en-US" sz="2400" b="1" dirty="0">
              <a:latin typeface="+mn-lt"/>
            </a:endParaRPr>
          </a:p>
        </p:txBody>
      </p:sp>
      <p:sp>
        <p:nvSpPr>
          <p:cNvPr id="3" name="Content Placeholder 2"/>
          <p:cNvSpPr>
            <a:spLocks noGrp="1"/>
          </p:cNvSpPr>
          <p:nvPr>
            <p:ph idx="1"/>
          </p:nvPr>
        </p:nvSpPr>
        <p:spPr>
          <a:xfrm>
            <a:off x="0" y="958233"/>
            <a:ext cx="9144000" cy="5898036"/>
          </a:xfrm>
        </p:spPr>
        <p:txBody>
          <a:bodyPr>
            <a:noAutofit/>
          </a:bodyPr>
          <a:lstStyle/>
          <a:p>
            <a:pPr lvl="0"/>
            <a:r>
              <a:rPr lang="en-US" sz="1600" u="sng" dirty="0">
                <a:solidFill>
                  <a:srgbClr val="0070C0"/>
                </a:solidFill>
                <a:hlinkClick r:id="rId3"/>
              </a:rPr>
              <a:t>http://bigdatawg.nist.gov/usecases.php</a:t>
            </a:r>
            <a:endParaRPr lang="en-US" sz="1600" u="sng" dirty="0">
              <a:solidFill>
                <a:srgbClr val="0070C0"/>
              </a:solidFill>
            </a:endParaRPr>
          </a:p>
          <a:p>
            <a:r>
              <a:rPr lang="en-US" sz="1600" dirty="0">
                <a:hlinkClick r:id="rId4"/>
              </a:rPr>
              <a:t>https://</a:t>
            </a:r>
            <a:r>
              <a:rPr lang="en-US" sz="1600" dirty="0" smtClean="0">
                <a:hlinkClick r:id="rId4"/>
              </a:rPr>
              <a:t>bigdatacoursespring2014.appspot.com/course</a:t>
            </a:r>
            <a:r>
              <a:rPr lang="en-US" sz="1600" dirty="0" smtClean="0"/>
              <a:t> (Section 5)</a:t>
            </a:r>
          </a:p>
          <a:p>
            <a:r>
              <a:rPr lang="en-US" sz="1600" b="1" dirty="0" smtClean="0"/>
              <a:t>Government Operation(4): </a:t>
            </a:r>
            <a:r>
              <a:rPr lang="en-US" sz="1600" dirty="0"/>
              <a:t>National Archives and Records </a:t>
            </a:r>
            <a:r>
              <a:rPr lang="en-US" sz="1600" dirty="0" smtClean="0"/>
              <a:t>Administration, Census Bureau</a:t>
            </a:r>
          </a:p>
          <a:p>
            <a:r>
              <a:rPr lang="en-US" sz="1600" b="1" dirty="0" smtClean="0"/>
              <a:t>Commercial(8): </a:t>
            </a:r>
            <a:r>
              <a:rPr lang="en-US" sz="1600" dirty="0" smtClean="0"/>
              <a:t>Finance in Cloud, Cloud Backup, </a:t>
            </a:r>
            <a:r>
              <a:rPr lang="en-US" sz="1600" dirty="0" err="1" smtClean="0"/>
              <a:t>Mendeley</a:t>
            </a:r>
            <a:r>
              <a:rPr lang="en-US" sz="1600" dirty="0" smtClean="0"/>
              <a:t> (Citations), Netflix, Web Search, Digital Materials, Cargo shipping (as in UPS)</a:t>
            </a:r>
          </a:p>
          <a:p>
            <a:r>
              <a:rPr lang="en-US" sz="1600" b="1" dirty="0" smtClean="0"/>
              <a:t>Defense(3): </a:t>
            </a:r>
            <a:r>
              <a:rPr lang="en-US" sz="1600" dirty="0" smtClean="0"/>
              <a:t>Sensors, Image surveillance, Situation Assessment</a:t>
            </a:r>
          </a:p>
          <a:p>
            <a:r>
              <a:rPr lang="en-US" sz="1600" b="1" dirty="0" smtClean="0"/>
              <a:t>Healthcare and Life Sciences(10): </a:t>
            </a:r>
            <a:r>
              <a:rPr lang="en-US" sz="1600" dirty="0" smtClean="0"/>
              <a:t>Medical records, Graph and Probabilistic analysis, Pathology, </a:t>
            </a:r>
            <a:r>
              <a:rPr lang="en-US" sz="1600" dirty="0" err="1" smtClean="0"/>
              <a:t>Bioimaging</a:t>
            </a:r>
            <a:r>
              <a:rPr lang="en-US" sz="1600" dirty="0" smtClean="0"/>
              <a:t>, Genomics, Epidemiology, People Activity models, Biodiversity</a:t>
            </a:r>
          </a:p>
          <a:p>
            <a:r>
              <a:rPr lang="en-US" sz="1600" b="1" dirty="0"/>
              <a:t>Deep Learning and Social </a:t>
            </a:r>
            <a:r>
              <a:rPr lang="en-US" sz="1600" b="1" dirty="0" smtClean="0"/>
              <a:t>Media(6): </a:t>
            </a:r>
            <a:r>
              <a:rPr lang="en-US" sz="1600" dirty="0" smtClean="0"/>
              <a:t>Driving Car, </a:t>
            </a:r>
            <a:r>
              <a:rPr lang="en-US" sz="1600" dirty="0" err="1" smtClean="0"/>
              <a:t>Geolocate</a:t>
            </a:r>
            <a:r>
              <a:rPr lang="en-US" sz="1600" dirty="0" smtClean="0"/>
              <a:t> images/cameras, Twitter, Crowd Sourcing, Network Science, NIST benchmark datasets</a:t>
            </a:r>
          </a:p>
          <a:p>
            <a:r>
              <a:rPr lang="en-US" sz="1600" b="1" dirty="0"/>
              <a:t>The Ecosystem for </a:t>
            </a:r>
            <a:r>
              <a:rPr lang="en-US" sz="1600" b="1" dirty="0" smtClean="0"/>
              <a:t>Research(4): </a:t>
            </a:r>
            <a:r>
              <a:rPr lang="en-US" sz="1600" dirty="0" smtClean="0"/>
              <a:t>Metadata, Collaboration, Language Translation, Light source experiments</a:t>
            </a:r>
          </a:p>
          <a:p>
            <a:r>
              <a:rPr lang="en-US" sz="1600" b="1" dirty="0"/>
              <a:t>Astronomy and </a:t>
            </a:r>
            <a:r>
              <a:rPr lang="en-US" sz="1600" b="1" dirty="0" smtClean="0"/>
              <a:t>Physics(5): </a:t>
            </a:r>
            <a:r>
              <a:rPr lang="en-US" sz="1600" dirty="0" smtClean="0"/>
              <a:t>Sky Surveys including comparison to simulation, Large Hadron Collider at CERN, Belle Accelerator II in Japan</a:t>
            </a:r>
          </a:p>
          <a:p>
            <a:r>
              <a:rPr lang="en-US" sz="1600" b="1" dirty="0" smtClean="0"/>
              <a:t>Earth</a:t>
            </a:r>
            <a:r>
              <a:rPr lang="en-US" sz="1600" b="1" dirty="0"/>
              <a:t>, Environmental and Polar </a:t>
            </a:r>
            <a:r>
              <a:rPr lang="en-US" sz="1600" b="1" dirty="0" smtClean="0"/>
              <a:t>Science(10): </a:t>
            </a:r>
            <a:r>
              <a:rPr lang="en-US" sz="1600" dirty="0" smtClean="0"/>
              <a:t>Radar Scattering in Atmosphere, Earthquake, Ocean, Earth Observation, Ice sheet Radar scattering, Earth radar mapping, Climate simulation datasets, Atmospheric </a:t>
            </a:r>
            <a:r>
              <a:rPr lang="en-US" sz="1600" dirty="0"/>
              <a:t>turbulence identification, Subsurface </a:t>
            </a:r>
            <a:r>
              <a:rPr lang="en-US" sz="1600" dirty="0" smtClean="0"/>
              <a:t>Biogeochemistry (microbes </a:t>
            </a:r>
            <a:r>
              <a:rPr lang="en-US" sz="1600" dirty="0"/>
              <a:t>to watersheds), AmeriFlux and FLUXNET </a:t>
            </a:r>
            <a:r>
              <a:rPr lang="en-US" sz="1600" dirty="0" smtClean="0"/>
              <a:t>gas sensors</a:t>
            </a:r>
          </a:p>
          <a:p>
            <a:r>
              <a:rPr lang="en-US" sz="1600" b="1" dirty="0" smtClean="0"/>
              <a:t>                Energy(1): </a:t>
            </a:r>
            <a:r>
              <a:rPr lang="en-US" sz="1600" dirty="0" smtClean="0"/>
              <a:t>Smart grid</a:t>
            </a:r>
          </a:p>
          <a:p>
            <a:pPr marL="0" indent="0">
              <a:buNone/>
            </a:pPr>
            <a:endParaRPr lang="en-US" sz="1600" dirty="0"/>
          </a:p>
        </p:txBody>
      </p:sp>
      <p:sp>
        <p:nvSpPr>
          <p:cNvPr id="5" name="Slide Number Placeholder 4"/>
          <p:cNvSpPr>
            <a:spLocks noGrp="1"/>
          </p:cNvSpPr>
          <p:nvPr>
            <p:ph type="sldNum" sz="quarter" idx="12"/>
          </p:nvPr>
        </p:nvSpPr>
        <p:spPr/>
        <p:txBody>
          <a:bodyPr/>
          <a:lstStyle/>
          <a:p>
            <a:fld id="{C4B85148-DB98-4269-ACE6-2DF49F9918C9}" type="slidenum">
              <a:rPr lang="en-US" smtClean="0">
                <a:solidFill>
                  <a:srgbClr val="000000"/>
                </a:solidFill>
              </a:rPr>
              <a:pPr/>
              <a:t>49</a:t>
            </a:fld>
            <a:endParaRPr lang="en-US" dirty="0">
              <a:solidFill>
                <a:srgbClr val="000000"/>
              </a:solidFill>
            </a:endParaRPr>
          </a:p>
        </p:txBody>
      </p:sp>
      <p:sp>
        <p:nvSpPr>
          <p:cNvPr id="4" name="TextBox 3"/>
          <p:cNvSpPr txBox="1"/>
          <p:nvPr/>
        </p:nvSpPr>
        <p:spPr>
          <a:xfrm>
            <a:off x="5050715" y="793700"/>
            <a:ext cx="4114800" cy="707886"/>
          </a:xfrm>
          <a:prstGeom prst="rect">
            <a:avLst/>
          </a:prstGeom>
          <a:noFill/>
        </p:spPr>
        <p:txBody>
          <a:bodyPr wrap="square" rtlCol="0">
            <a:spAutoFit/>
          </a:bodyPr>
          <a:lstStyle/>
          <a:p>
            <a:pPr defTabSz="914400" eaLnBrk="0" fontAlgn="base" hangingPunct="0">
              <a:spcBef>
                <a:spcPct val="0"/>
              </a:spcBef>
              <a:spcAft>
                <a:spcPct val="0"/>
              </a:spcAft>
            </a:pPr>
            <a:r>
              <a:rPr lang="en-US" sz="2000" i="1" dirty="0" smtClean="0">
                <a:solidFill>
                  <a:srgbClr val="0070C0"/>
                </a:solidFill>
                <a:cs typeface="Times New Roman" panose="02020603050405020304" pitchFamily="18" charset="0"/>
              </a:rPr>
              <a:t>26 Features for each use case</a:t>
            </a:r>
          </a:p>
          <a:p>
            <a:pPr defTabSz="914400" eaLnBrk="0" fontAlgn="base" hangingPunct="0">
              <a:spcBef>
                <a:spcPct val="0"/>
              </a:spcBef>
              <a:spcAft>
                <a:spcPct val="0"/>
              </a:spcAft>
            </a:pPr>
            <a:r>
              <a:rPr lang="en-US" sz="2000" i="1" dirty="0" smtClean="0">
                <a:solidFill>
                  <a:srgbClr val="0070C0"/>
                </a:solidFill>
                <a:cs typeface="Times New Roman" panose="02020603050405020304" pitchFamily="18" charset="0"/>
              </a:rPr>
              <a:t>                         Biased to science</a:t>
            </a:r>
            <a:endParaRPr lang="en-US" sz="2000" i="1" dirty="0">
              <a:solidFill>
                <a:srgbClr val="0070C0"/>
              </a:solidFill>
              <a:cs typeface="Times New Roman" panose="02020603050405020304" pitchFamily="18" charset="0"/>
            </a:endParaRPr>
          </a:p>
        </p:txBody>
      </p:sp>
      <p:sp>
        <p:nvSpPr>
          <p:cNvPr id="6" name="Date Placeholder 5"/>
          <p:cNvSpPr>
            <a:spLocks noGrp="1"/>
          </p:cNvSpPr>
          <p:nvPr>
            <p:ph type="dt" sz="half" idx="2"/>
          </p:nvPr>
        </p:nvSpPr>
        <p:spPr>
          <a:xfrm>
            <a:off x="5715000" y="6226117"/>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147047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35"/>
            <a:ext cx="9144000" cy="666761"/>
          </a:xfrm>
        </p:spPr>
        <p:txBody>
          <a:bodyPr>
            <a:normAutofit fontScale="90000"/>
          </a:bodyPr>
          <a:lstStyle/>
          <a:p>
            <a:pPr algn="ctr"/>
            <a:r>
              <a:rPr lang="en-US" sz="2800" b="1" dirty="0" smtClean="0">
                <a:latin typeface="+mn-lt"/>
              </a:rPr>
              <a:t>Data Science Definition from NIST Public Working Group</a:t>
            </a:r>
            <a:endParaRPr lang="en-US" sz="2800" b="1" dirty="0">
              <a:latin typeface="+mn-lt"/>
            </a:endParaRPr>
          </a:p>
        </p:txBody>
      </p:sp>
      <p:sp>
        <p:nvSpPr>
          <p:cNvPr id="3" name="Content Placeholder 2"/>
          <p:cNvSpPr>
            <a:spLocks noGrp="1"/>
          </p:cNvSpPr>
          <p:nvPr>
            <p:ph idx="1"/>
          </p:nvPr>
        </p:nvSpPr>
        <p:spPr>
          <a:xfrm>
            <a:off x="47625" y="512578"/>
            <a:ext cx="9048750" cy="1163602"/>
          </a:xfrm>
        </p:spPr>
        <p:txBody>
          <a:bodyPr>
            <a:normAutofit/>
          </a:bodyPr>
          <a:lstStyle/>
          <a:p>
            <a:r>
              <a:rPr lang="en-US" b="1" dirty="0" smtClean="0">
                <a:solidFill>
                  <a:srgbClr val="782F40"/>
                </a:solidFill>
              </a:rPr>
              <a:t>Data Science </a:t>
            </a:r>
            <a:r>
              <a:rPr lang="en-US" dirty="0" smtClean="0"/>
              <a:t>is the extraction of actionable knowledge directly from data through a process of discovery, hypothesis, and analytical hypothesis analysis.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472" y="2051415"/>
            <a:ext cx="4855088" cy="4037206"/>
          </a:xfrm>
          <a:prstGeom prst="rect">
            <a:avLst/>
          </a:prstGeom>
        </p:spPr>
      </p:pic>
      <p:sp>
        <p:nvSpPr>
          <p:cNvPr id="8" name="Content Placeholder 2"/>
          <p:cNvSpPr txBox="1">
            <a:spLocks/>
          </p:cNvSpPr>
          <p:nvPr/>
        </p:nvSpPr>
        <p:spPr>
          <a:xfrm>
            <a:off x="47625" y="1563735"/>
            <a:ext cx="3874222" cy="4114800"/>
          </a:xfrm>
          <a:prstGeom prst="rect">
            <a:avLst/>
          </a:prstGeom>
        </p:spPr>
        <p:txBody>
          <a:bodyPr vert="horz" lIns="0" tIns="0" rIns="0" bIns="0" rtlCol="0">
            <a:noAutofit/>
          </a:bodyPr>
          <a:lstStyle>
            <a:lvl1pPr marL="231775" indent="-231775" algn="l" defTabSz="914400" rtl="0" eaLnBrk="1" latinLnBrk="0" hangingPunct="1">
              <a:spcBef>
                <a:spcPct val="20000"/>
              </a:spcBef>
              <a:buClr>
                <a:schemeClr val="tx2"/>
              </a:buClr>
              <a:buFont typeface="Arial"/>
              <a:buChar char="•"/>
              <a:defRPr lang="en-US" sz="2200" kern="1200">
                <a:solidFill>
                  <a:schemeClr val="tx1"/>
                </a:solidFill>
                <a:latin typeface="Franklin Gothic Medium" pitchFamily="34" charset="0"/>
                <a:ea typeface="+mn-ea"/>
                <a:cs typeface="Arial" pitchFamily="34" charset="0"/>
              </a:defRPr>
            </a:lvl1pPr>
            <a:lvl2pPr marL="571500" indent="-228600" algn="l" defTabSz="914400" rtl="0" eaLnBrk="1" latinLnBrk="0" hangingPunct="1">
              <a:spcBef>
                <a:spcPct val="20000"/>
              </a:spcBef>
              <a:buClr>
                <a:schemeClr val="bg1">
                  <a:lumMod val="65000"/>
                </a:schemeClr>
              </a:buClr>
              <a:buFont typeface="Arial" pitchFamily="34" charset="0"/>
              <a:buChar char="–"/>
              <a:defRPr sz="2000" kern="1200">
                <a:solidFill>
                  <a:schemeClr val="tx1"/>
                </a:solidFill>
                <a:latin typeface="Franklin Gothic Medium" pitchFamily="34" charset="0"/>
                <a:ea typeface="+mn-ea"/>
                <a:cs typeface="Arial" pitchFamily="34" charset="0"/>
              </a:defRPr>
            </a:lvl2pPr>
            <a:lvl3pPr marL="914400" indent="-171450" algn="l" defTabSz="914400" rtl="0" eaLnBrk="1" latinLnBrk="0" hangingPunct="1">
              <a:spcBef>
                <a:spcPct val="20000"/>
              </a:spcBef>
              <a:buClr>
                <a:schemeClr val="tx2">
                  <a:lumMod val="40000"/>
                  <a:lumOff val="60000"/>
                </a:schemeClr>
              </a:buClr>
              <a:buSzPct val="80000"/>
              <a:buFont typeface="Arial"/>
              <a:buChar char="•"/>
              <a:tabLst/>
              <a:defRPr sz="1800" kern="1200">
                <a:solidFill>
                  <a:schemeClr val="tx1"/>
                </a:solidFill>
                <a:latin typeface="Franklin Gothic Medium" pitchFamily="34" charset="0"/>
                <a:ea typeface="+mn-ea"/>
                <a:cs typeface="Arial" pitchFamily="34" charset="0"/>
              </a:defRPr>
            </a:lvl3pPr>
            <a:lvl4pPr marL="1200150" indent="-171450" algn="l" defTabSz="914400" rtl="0" eaLnBrk="1" latinLnBrk="0" hangingPunct="1">
              <a:spcBef>
                <a:spcPct val="20000"/>
              </a:spcBef>
              <a:buClr>
                <a:schemeClr val="bg1">
                  <a:lumMod val="75000"/>
                </a:schemeClr>
              </a:buClr>
              <a:buFont typeface="Arial" pitchFamily="34" charset="0"/>
              <a:buChar char="–"/>
              <a:defRPr sz="1600" kern="1200">
                <a:solidFill>
                  <a:schemeClr val="tx1"/>
                </a:solidFill>
                <a:latin typeface="Franklin Gothic Medium"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r>
              <a:rPr kumimoji="0" lang="en-US" sz="2200" b="0" i="0" u="none" strike="noStrike" kern="1200" cap="none" spc="0" normalizeH="0" baseline="0" noProof="0" dirty="0" smtClean="0">
                <a:ln>
                  <a:noFill/>
                </a:ln>
                <a:solidFill>
                  <a:prstClr val="black"/>
                </a:solidFill>
                <a:effectLst/>
                <a:uLnTx/>
                <a:uFillTx/>
                <a:latin typeface="Franklin Gothic Medium" pitchFamily="34" charset="0"/>
                <a:ea typeface="+mn-ea"/>
                <a:cs typeface="Arial" pitchFamily="34" charset="0"/>
              </a:rPr>
              <a:t>A </a:t>
            </a:r>
            <a:r>
              <a:rPr kumimoji="0" lang="en-US" sz="2200" b="1" i="0" u="none" strike="noStrike" kern="1200" cap="none" spc="0" normalizeH="0" baseline="0" noProof="0" dirty="0" smtClean="0">
                <a:ln>
                  <a:noFill/>
                </a:ln>
                <a:solidFill>
                  <a:srgbClr val="782F40"/>
                </a:solidFill>
                <a:effectLst/>
                <a:uLnTx/>
                <a:uFillTx/>
                <a:latin typeface="Franklin Gothic Medium" pitchFamily="34" charset="0"/>
                <a:ea typeface="+mn-ea"/>
                <a:cs typeface="Arial" pitchFamily="34" charset="0"/>
              </a:rPr>
              <a:t>Data Scientist </a:t>
            </a:r>
            <a:r>
              <a:rPr kumimoji="0" lang="en-US" sz="2200" b="0" i="0" u="none" strike="noStrike" kern="1200" cap="none" spc="0" normalizeH="0" baseline="0" noProof="0" dirty="0" smtClean="0">
                <a:ln>
                  <a:noFill/>
                </a:ln>
                <a:solidFill>
                  <a:prstClr val="black"/>
                </a:solidFill>
                <a:effectLst/>
                <a:uLnTx/>
                <a:uFillTx/>
                <a:latin typeface="Franklin Gothic Medium" pitchFamily="34" charset="0"/>
                <a:ea typeface="+mn-ea"/>
                <a:cs typeface="Arial" pitchFamily="34" charset="0"/>
              </a:rPr>
              <a:t>is a practitioner who has sufficient knowledge of the overlapping regimes of expertise in business needs, domain knowledge, analytical skills and programming expertise to manage the end-to-end scientific method process through each stage in the big data lifecycle.</a:t>
            </a:r>
          </a:p>
          <a:p>
            <a:pPr marL="231775" marR="0" lvl="0" indent="-231775" algn="l" defTabSz="914400" rtl="0" eaLnBrk="1" fontAlgn="auto" latinLnBrk="0" hangingPunct="1">
              <a:lnSpc>
                <a:spcPct val="100000"/>
              </a:lnSpc>
              <a:spcBef>
                <a:spcPct val="20000"/>
              </a:spcBef>
              <a:spcAft>
                <a:spcPts val="0"/>
              </a:spcAft>
              <a:buClr>
                <a:srgbClr val="1F497D"/>
              </a:buClr>
              <a:buSzTx/>
              <a:buFont typeface="Arial"/>
              <a:buChar char="•"/>
              <a:tabLst/>
              <a:defRPr/>
            </a:pPr>
            <a:endParaRPr kumimoji="0" lang="en-US" sz="2200" b="0" i="0" u="none" strike="noStrike" kern="1200" cap="none" spc="0" normalizeH="0" baseline="0" noProof="0" dirty="0">
              <a:ln>
                <a:noFill/>
              </a:ln>
              <a:solidFill>
                <a:prstClr val="black"/>
              </a:solidFill>
              <a:effectLst/>
              <a:uLnTx/>
              <a:uFillTx/>
              <a:latin typeface="Franklin Gothic Medium" pitchFamily="34" charset="0"/>
              <a:ea typeface="+mn-ea"/>
              <a:cs typeface="Arial" pitchFamily="34" charset="0"/>
            </a:endParaRPr>
          </a:p>
        </p:txBody>
      </p:sp>
      <p:sp>
        <p:nvSpPr>
          <p:cNvPr id="4" name="Rectangle 3"/>
          <p:cNvSpPr/>
          <p:nvPr/>
        </p:nvSpPr>
        <p:spPr>
          <a:xfrm>
            <a:off x="178152" y="5392266"/>
            <a:ext cx="7535016"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See Big Data Definitions in http</a:t>
            </a:r>
            <a:r>
              <a:rPr kumimoji="0" lang="en-US" sz="1800" b="0" i="0" u="none" strike="noStrike" kern="0" cap="none" spc="0" normalizeH="0" baseline="0" noProof="0" dirty="0">
                <a:ln>
                  <a:noFill/>
                </a:ln>
                <a:solidFill>
                  <a:prstClr val="black"/>
                </a:solidFill>
                <a:effectLst/>
                <a:uLnTx/>
                <a:uFillTx/>
              </a:rPr>
              <a:t>://bigdatawg.nist.gov/V1_output_docs.php</a:t>
            </a:r>
          </a:p>
        </p:txBody>
      </p:sp>
      <p:sp>
        <p:nvSpPr>
          <p:cNvPr id="7" name="Date Placeholder 6"/>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3729556-FB15-4898-96CF-D01AF56B207B}"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2/14/2016</a:t>
            </a:fld>
            <a:endParaRPr kumimoji="0" lang="en-US" sz="1800" b="0" i="0" u="none" strike="noStrike" kern="0" cap="none" spc="0" normalizeH="0" baseline="0" noProof="0">
              <a:ln>
                <a:noFill/>
              </a:ln>
              <a:solidFill>
                <a:sysClr val="windowText" lastClr="000000"/>
              </a:solidFill>
              <a:effectLst/>
              <a:uLnTx/>
              <a:uFillTx/>
            </a:endParaRPr>
          </a:p>
        </p:txBody>
      </p:sp>
      <p:sp>
        <p:nvSpPr>
          <p:cNvPr id="10" name="Slide Number Placeholder 9"/>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
        <p:nvSpPr>
          <p:cNvPr id="6" name="TextBox 5"/>
          <p:cNvSpPr txBox="1"/>
          <p:nvPr/>
        </p:nvSpPr>
        <p:spPr>
          <a:xfrm>
            <a:off x="6960870" y="1389457"/>
            <a:ext cx="2032635" cy="923330"/>
          </a:xfrm>
          <a:prstGeom prst="rect">
            <a:avLst/>
          </a:prstGeom>
          <a:noFill/>
        </p:spPr>
        <p:txBody>
          <a:bodyPr wrap="square" rtlCol="0">
            <a:spAutoFit/>
          </a:bodyPr>
          <a:lstStyle/>
          <a:p>
            <a:r>
              <a:rPr lang="en-US" dirty="0" smtClean="0"/>
              <a:t>Misses library science part like curation</a:t>
            </a:r>
            <a:endParaRPr lang="en-US" dirty="0"/>
          </a:p>
        </p:txBody>
      </p:sp>
    </p:spTree>
    <p:extLst>
      <p:ext uri="{BB962C8B-B14F-4D97-AF65-F5344CB8AC3E}">
        <p14:creationId xmlns:p14="http://schemas.microsoft.com/office/powerpoint/2010/main" val="398577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000" b="1" dirty="0" smtClean="0"/>
              <a:t>Features and Examples</a:t>
            </a:r>
            <a:endParaRPr lang="en-US" sz="4000" b="1" dirty="0"/>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50</a:t>
            </a:fld>
            <a:endParaRPr lang="en-US"/>
          </a:p>
        </p:txBody>
      </p:sp>
    </p:spTree>
    <p:extLst>
      <p:ext uri="{BB962C8B-B14F-4D97-AF65-F5344CB8AC3E}">
        <p14:creationId xmlns:p14="http://schemas.microsoft.com/office/powerpoint/2010/main" val="3965302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0"/>
            <a:ext cx="9144000" cy="788254"/>
          </a:xfrm>
        </p:spPr>
        <p:txBody>
          <a:bodyPr>
            <a:normAutofit/>
          </a:bodyPr>
          <a:lstStyle/>
          <a:p>
            <a:r>
              <a:rPr lang="en-US" b="1" dirty="0"/>
              <a:t>51 Use Cases: What </a:t>
            </a:r>
            <a:r>
              <a:rPr lang="en-US" b="1" dirty="0" smtClean="0"/>
              <a:t>is Parallelism Over?</a:t>
            </a:r>
            <a:endParaRPr lang="en-US" b="1" dirty="0"/>
          </a:p>
        </p:txBody>
      </p:sp>
      <p:sp>
        <p:nvSpPr>
          <p:cNvPr id="3" name="Content Placeholder 2"/>
          <p:cNvSpPr>
            <a:spLocks noGrp="1"/>
          </p:cNvSpPr>
          <p:nvPr>
            <p:ph idx="1"/>
          </p:nvPr>
        </p:nvSpPr>
        <p:spPr>
          <a:xfrm>
            <a:off x="0" y="622584"/>
            <a:ext cx="9144000" cy="6098891"/>
          </a:xfrm>
        </p:spPr>
        <p:txBody>
          <a:bodyPr>
            <a:normAutofit/>
          </a:bodyPr>
          <a:lstStyle/>
          <a:p>
            <a:r>
              <a:rPr lang="en-US" sz="1800" b="1" dirty="0">
                <a:solidFill>
                  <a:srgbClr val="006BB5"/>
                </a:solidFill>
              </a:rPr>
              <a:t>People</a:t>
            </a:r>
            <a:r>
              <a:rPr lang="en-US" sz="1800" dirty="0">
                <a:solidFill>
                  <a:srgbClr val="006BB5"/>
                </a:solidFill>
              </a:rPr>
              <a:t>: </a:t>
            </a:r>
            <a:r>
              <a:rPr lang="en-US" sz="1800" dirty="0"/>
              <a:t>either the users (but see below) or subjects of </a:t>
            </a:r>
            <a:r>
              <a:rPr lang="en-US" sz="1800" dirty="0" smtClean="0"/>
              <a:t>application and often both</a:t>
            </a:r>
            <a:endParaRPr lang="en-US" sz="1800" dirty="0"/>
          </a:p>
          <a:p>
            <a:r>
              <a:rPr lang="en-US" sz="1800" b="1" dirty="0">
                <a:solidFill>
                  <a:srgbClr val="006BB5"/>
                </a:solidFill>
              </a:rPr>
              <a:t>Decision makers </a:t>
            </a:r>
            <a:r>
              <a:rPr lang="en-US" sz="1800" dirty="0"/>
              <a:t>like researchers or doctors (users of application)</a:t>
            </a:r>
          </a:p>
          <a:p>
            <a:r>
              <a:rPr lang="en-US" sz="1800" b="1" dirty="0" smtClean="0">
                <a:solidFill>
                  <a:srgbClr val="006BB5"/>
                </a:solidFill>
              </a:rPr>
              <a:t>Items</a:t>
            </a:r>
            <a:r>
              <a:rPr lang="en-US" sz="1800" dirty="0" smtClean="0"/>
              <a:t> </a:t>
            </a:r>
            <a:r>
              <a:rPr lang="en-US" sz="1800" dirty="0"/>
              <a:t>such as Images, EMR, Sequences below; observations or contents of online store</a:t>
            </a:r>
          </a:p>
          <a:p>
            <a:pPr lvl="1"/>
            <a:r>
              <a:rPr lang="en-US" sz="1600" b="1" dirty="0">
                <a:solidFill>
                  <a:srgbClr val="006BB5"/>
                </a:solidFill>
              </a:rPr>
              <a:t>Images </a:t>
            </a:r>
            <a:r>
              <a:rPr lang="en-US" sz="1600" dirty="0"/>
              <a:t>or “Electronic Information nuggets”</a:t>
            </a:r>
          </a:p>
          <a:p>
            <a:pPr lvl="1"/>
            <a:r>
              <a:rPr lang="en-US" sz="1600" b="1" dirty="0">
                <a:solidFill>
                  <a:srgbClr val="006BB5"/>
                </a:solidFill>
              </a:rPr>
              <a:t>EMR</a:t>
            </a:r>
            <a:r>
              <a:rPr lang="en-US" sz="1600" dirty="0"/>
              <a:t>: Electronic Medical Records (often similar to people parallelism)</a:t>
            </a:r>
          </a:p>
          <a:p>
            <a:pPr lvl="1"/>
            <a:r>
              <a:rPr lang="en-US" sz="1600" dirty="0"/>
              <a:t>Protein or Gene </a:t>
            </a:r>
            <a:r>
              <a:rPr lang="en-US" sz="1600" b="1" dirty="0">
                <a:solidFill>
                  <a:srgbClr val="006BB5"/>
                </a:solidFill>
              </a:rPr>
              <a:t>Sequences</a:t>
            </a:r>
            <a:r>
              <a:rPr lang="en-US" sz="1600" dirty="0"/>
              <a:t>;</a:t>
            </a:r>
          </a:p>
          <a:p>
            <a:pPr lvl="1"/>
            <a:r>
              <a:rPr lang="en-US" sz="1600" b="1" dirty="0">
                <a:solidFill>
                  <a:srgbClr val="006BB5"/>
                </a:solidFill>
              </a:rPr>
              <a:t>Material</a:t>
            </a:r>
            <a:r>
              <a:rPr lang="en-US" sz="1600" dirty="0"/>
              <a:t> properties, </a:t>
            </a:r>
            <a:r>
              <a:rPr lang="en-US" sz="1600" b="1" dirty="0">
                <a:solidFill>
                  <a:srgbClr val="006BB5"/>
                </a:solidFill>
              </a:rPr>
              <a:t>Manufactured Object </a:t>
            </a:r>
            <a:r>
              <a:rPr lang="en-US" sz="1600" dirty="0" smtClean="0"/>
              <a:t>specifications, </a:t>
            </a:r>
            <a:r>
              <a:rPr lang="en-US" sz="1600" dirty="0"/>
              <a:t>etc</a:t>
            </a:r>
            <a:r>
              <a:rPr lang="en-US" sz="1600" dirty="0" smtClean="0"/>
              <a:t>., </a:t>
            </a:r>
            <a:r>
              <a:rPr lang="en-US" sz="1600" dirty="0"/>
              <a:t>in custom dataset</a:t>
            </a:r>
          </a:p>
          <a:p>
            <a:pPr lvl="1"/>
            <a:r>
              <a:rPr lang="en-US" sz="1600" b="1" dirty="0">
                <a:solidFill>
                  <a:srgbClr val="006BB5"/>
                </a:solidFill>
              </a:rPr>
              <a:t>Modelled</a:t>
            </a:r>
            <a:r>
              <a:rPr lang="en-US" sz="1600" b="1" dirty="0"/>
              <a:t> </a:t>
            </a:r>
            <a:r>
              <a:rPr lang="en-US" sz="1600" b="1" dirty="0">
                <a:solidFill>
                  <a:srgbClr val="006BB5"/>
                </a:solidFill>
              </a:rPr>
              <a:t>entities</a:t>
            </a:r>
            <a:r>
              <a:rPr lang="en-US" sz="1600" b="1" dirty="0"/>
              <a:t> </a:t>
            </a:r>
            <a:r>
              <a:rPr lang="en-US" sz="1600" dirty="0"/>
              <a:t>like vehicles and people</a:t>
            </a:r>
          </a:p>
          <a:p>
            <a:r>
              <a:rPr lang="en-US" sz="1800" b="1" dirty="0" smtClean="0">
                <a:solidFill>
                  <a:srgbClr val="006BB5"/>
                </a:solidFill>
              </a:rPr>
              <a:t>Sensors</a:t>
            </a:r>
            <a:r>
              <a:rPr lang="en-US" sz="1800" dirty="0" smtClean="0"/>
              <a:t> – Internet of Things</a:t>
            </a:r>
          </a:p>
          <a:p>
            <a:r>
              <a:rPr lang="en-US" sz="1800" b="1" dirty="0" smtClean="0">
                <a:solidFill>
                  <a:srgbClr val="006BB5"/>
                </a:solidFill>
              </a:rPr>
              <a:t>Events</a:t>
            </a:r>
            <a:r>
              <a:rPr lang="en-US" sz="1800" dirty="0" smtClean="0"/>
              <a:t> such as detected anomalies in telescope or credit card data or atmosphere</a:t>
            </a:r>
          </a:p>
          <a:p>
            <a:r>
              <a:rPr lang="en-US" sz="1800" b="1" dirty="0" smtClean="0">
                <a:solidFill>
                  <a:srgbClr val="0070C0"/>
                </a:solidFill>
              </a:rPr>
              <a:t>(Complex) </a:t>
            </a:r>
            <a:r>
              <a:rPr lang="en-US" sz="1800" b="1" dirty="0" smtClean="0">
                <a:solidFill>
                  <a:srgbClr val="006BB5"/>
                </a:solidFill>
              </a:rPr>
              <a:t>Nodes</a:t>
            </a:r>
            <a:r>
              <a:rPr lang="en-US" sz="1800" b="1" dirty="0" smtClean="0"/>
              <a:t> </a:t>
            </a:r>
            <a:r>
              <a:rPr lang="en-US" sz="1800" dirty="0" smtClean="0"/>
              <a:t>in RDF Graph</a:t>
            </a:r>
          </a:p>
          <a:p>
            <a:r>
              <a:rPr lang="en-US" sz="1800" b="1" dirty="0" smtClean="0">
                <a:solidFill>
                  <a:srgbClr val="006BB5"/>
                </a:solidFill>
              </a:rPr>
              <a:t>Simple nodes </a:t>
            </a:r>
            <a:r>
              <a:rPr lang="en-US" sz="1800" dirty="0" smtClean="0"/>
              <a:t>as in a learning network</a:t>
            </a:r>
          </a:p>
          <a:p>
            <a:r>
              <a:rPr lang="en-US" sz="1800" b="1" dirty="0" smtClean="0">
                <a:solidFill>
                  <a:srgbClr val="006BB5"/>
                </a:solidFill>
              </a:rPr>
              <a:t>Tweets</a:t>
            </a:r>
            <a:r>
              <a:rPr lang="en-US" sz="1800" dirty="0" smtClean="0"/>
              <a:t>, </a:t>
            </a:r>
            <a:r>
              <a:rPr lang="en-US" sz="1800" b="1" dirty="0" smtClean="0">
                <a:solidFill>
                  <a:srgbClr val="006BB5"/>
                </a:solidFill>
              </a:rPr>
              <a:t>Blogs</a:t>
            </a:r>
            <a:r>
              <a:rPr lang="en-US" sz="1800" dirty="0" smtClean="0"/>
              <a:t>, </a:t>
            </a:r>
            <a:r>
              <a:rPr lang="en-US" sz="1800" b="1" dirty="0" smtClean="0">
                <a:solidFill>
                  <a:srgbClr val="006BB5"/>
                </a:solidFill>
              </a:rPr>
              <a:t>Documents</a:t>
            </a:r>
            <a:r>
              <a:rPr lang="en-US" sz="1800" dirty="0" smtClean="0"/>
              <a:t>, </a:t>
            </a:r>
            <a:r>
              <a:rPr lang="en-US" sz="1800" b="1" dirty="0" smtClean="0">
                <a:solidFill>
                  <a:srgbClr val="006BB5"/>
                </a:solidFill>
              </a:rPr>
              <a:t>Web Pages, </a:t>
            </a:r>
            <a:r>
              <a:rPr lang="en-US" sz="1800" dirty="0" smtClean="0"/>
              <a:t>etc.</a:t>
            </a:r>
          </a:p>
          <a:p>
            <a:pPr lvl="1"/>
            <a:r>
              <a:rPr lang="en-US" sz="1800" dirty="0" smtClean="0"/>
              <a:t>And characters/words in them</a:t>
            </a:r>
          </a:p>
          <a:p>
            <a:r>
              <a:rPr lang="en-US" sz="1800" b="1" dirty="0" smtClean="0">
                <a:solidFill>
                  <a:srgbClr val="006BB5"/>
                </a:solidFill>
              </a:rPr>
              <a:t>Files</a:t>
            </a:r>
            <a:r>
              <a:rPr lang="en-US" sz="1800" dirty="0" smtClean="0"/>
              <a:t> or data to be backed up, moved or assigned metadata</a:t>
            </a:r>
          </a:p>
          <a:p>
            <a:r>
              <a:rPr lang="en-US" sz="1800" b="1" dirty="0">
                <a:solidFill>
                  <a:srgbClr val="006BB5"/>
                </a:solidFill>
              </a:rPr>
              <a:t>Particles</a:t>
            </a:r>
            <a:r>
              <a:rPr lang="en-US" sz="1800" b="1" dirty="0"/>
              <a:t>/</a:t>
            </a:r>
            <a:r>
              <a:rPr lang="en-US" sz="1800" b="1" dirty="0">
                <a:solidFill>
                  <a:srgbClr val="006BB5"/>
                </a:solidFill>
              </a:rPr>
              <a:t>cells</a:t>
            </a:r>
            <a:r>
              <a:rPr lang="en-US" sz="1800" b="1" dirty="0"/>
              <a:t>/</a:t>
            </a:r>
            <a:r>
              <a:rPr lang="en-US" sz="1800" b="1" dirty="0">
                <a:solidFill>
                  <a:srgbClr val="006BB5"/>
                </a:solidFill>
              </a:rPr>
              <a:t>mesh</a:t>
            </a:r>
            <a:r>
              <a:rPr lang="en-US" sz="1800" b="1" dirty="0"/>
              <a:t> </a:t>
            </a:r>
            <a:r>
              <a:rPr lang="en-US" sz="1800" b="1" dirty="0">
                <a:solidFill>
                  <a:srgbClr val="006BB5"/>
                </a:solidFill>
              </a:rPr>
              <a:t>points</a:t>
            </a:r>
            <a:r>
              <a:rPr lang="en-US" sz="1800" b="1" dirty="0"/>
              <a:t> </a:t>
            </a:r>
            <a:r>
              <a:rPr lang="en-US" sz="1800" b="1" dirty="0">
                <a:solidFill>
                  <a:srgbClr val="C00000"/>
                </a:solidFill>
              </a:rPr>
              <a:t>as in parallel </a:t>
            </a:r>
            <a:r>
              <a:rPr lang="en-US" sz="1800" b="1" dirty="0" smtClean="0">
                <a:solidFill>
                  <a:srgbClr val="C00000"/>
                </a:solidFill>
              </a:rPr>
              <a:t>simulations</a:t>
            </a:r>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srgbClr val="000000"/>
                </a:solidFill>
              </a:rPr>
              <a:pPr/>
              <a:t>51</a:t>
            </a:fld>
            <a:endParaRPr lang="en-US" dirty="0">
              <a:solidFill>
                <a:srgbClr val="000000"/>
              </a:solidFill>
            </a:endParaRPr>
          </a:p>
        </p:txBody>
      </p:sp>
      <p:sp>
        <p:nvSpPr>
          <p:cNvPr id="5" name="Date Placeholder 4"/>
          <p:cNvSpPr>
            <a:spLocks noGrp="1"/>
          </p:cNvSpPr>
          <p:nvPr>
            <p:ph type="dt" sz="half" idx="2"/>
          </p:nvPr>
        </p:nvSpPr>
        <p:spPr>
          <a:xfrm>
            <a:off x="5861957" y="6176420"/>
            <a:ext cx="2133600" cy="365125"/>
          </a:xfrm>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42881702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1"/>
            <a:ext cx="8382000" cy="607559"/>
          </a:xfrm>
        </p:spPr>
        <p:txBody>
          <a:bodyPr>
            <a:noAutofit/>
          </a:bodyPr>
          <a:lstStyle/>
          <a:p>
            <a:r>
              <a:rPr lang="en-US" b="1" dirty="0" smtClean="0"/>
              <a:t>Features of 51 Use Cases I</a:t>
            </a:r>
            <a:endParaRPr lang="en-US" b="1" dirty="0"/>
          </a:p>
        </p:txBody>
      </p:sp>
      <p:sp>
        <p:nvSpPr>
          <p:cNvPr id="3" name="Content Placeholder 2"/>
          <p:cNvSpPr>
            <a:spLocks noGrp="1"/>
          </p:cNvSpPr>
          <p:nvPr>
            <p:ph idx="1"/>
          </p:nvPr>
        </p:nvSpPr>
        <p:spPr>
          <a:xfrm>
            <a:off x="0" y="609600"/>
            <a:ext cx="9144000" cy="4038600"/>
          </a:xfrm>
        </p:spPr>
        <p:txBody>
          <a:bodyPr>
            <a:noAutofit/>
          </a:bodyPr>
          <a:lstStyle/>
          <a:p>
            <a:r>
              <a:rPr lang="en-US" sz="2200" b="1" dirty="0" smtClean="0">
                <a:solidFill>
                  <a:srgbClr val="CC00FF"/>
                </a:solidFill>
              </a:rPr>
              <a:t>PP (26)</a:t>
            </a:r>
            <a:r>
              <a:rPr lang="en-US" sz="2200" dirty="0" smtClean="0">
                <a:solidFill>
                  <a:srgbClr val="CC00FF"/>
                </a:solidFill>
              </a:rPr>
              <a:t> </a:t>
            </a:r>
            <a:r>
              <a:rPr lang="en-US" sz="2200" b="1" dirty="0" smtClean="0"/>
              <a:t>“All” </a:t>
            </a:r>
            <a:r>
              <a:rPr lang="en-US" sz="2200" dirty="0" smtClean="0"/>
              <a:t>Pleasingly </a:t>
            </a:r>
            <a:r>
              <a:rPr lang="en-US" sz="2200" dirty="0"/>
              <a:t>Parallel or Map Only</a:t>
            </a:r>
          </a:p>
          <a:p>
            <a:r>
              <a:rPr lang="en-US" sz="2200" b="1" dirty="0" smtClean="0">
                <a:solidFill>
                  <a:srgbClr val="CC00FF"/>
                </a:solidFill>
              </a:rPr>
              <a:t>MR (18) </a:t>
            </a:r>
            <a:r>
              <a:rPr lang="en-US" sz="2200" dirty="0" smtClean="0"/>
              <a:t>Classic </a:t>
            </a:r>
            <a:r>
              <a:rPr lang="en-US" sz="2200" dirty="0"/>
              <a:t>MapReduce MR (add </a:t>
            </a:r>
            <a:r>
              <a:rPr lang="en-US" sz="2200" dirty="0" err="1"/>
              <a:t>MRStat</a:t>
            </a:r>
            <a:r>
              <a:rPr lang="en-US" sz="2200" dirty="0"/>
              <a:t> below for full count)</a:t>
            </a:r>
          </a:p>
          <a:p>
            <a:r>
              <a:rPr lang="en-US" sz="2200" b="1" dirty="0" err="1" smtClean="0">
                <a:solidFill>
                  <a:srgbClr val="CC00FF"/>
                </a:solidFill>
              </a:rPr>
              <a:t>MRStat</a:t>
            </a:r>
            <a:r>
              <a:rPr lang="en-US" sz="2200" b="1" dirty="0" smtClean="0">
                <a:solidFill>
                  <a:srgbClr val="CC00FF"/>
                </a:solidFill>
              </a:rPr>
              <a:t> (7</a:t>
            </a:r>
            <a:r>
              <a:rPr lang="en-US" sz="2200" dirty="0" smtClean="0"/>
              <a:t>) Simple </a:t>
            </a:r>
            <a:r>
              <a:rPr lang="en-US" sz="2200" dirty="0"/>
              <a:t>version of MR where key computations are simple reduction as found in statistical averages such as histograms and averages</a:t>
            </a:r>
          </a:p>
          <a:p>
            <a:r>
              <a:rPr lang="en-US" sz="2200" b="1" dirty="0" err="1" smtClean="0">
                <a:solidFill>
                  <a:srgbClr val="CC00FF"/>
                </a:solidFill>
              </a:rPr>
              <a:t>MRIter</a:t>
            </a:r>
            <a:r>
              <a:rPr lang="en-US" sz="2200" b="1" dirty="0" smtClean="0">
                <a:solidFill>
                  <a:srgbClr val="CC00FF"/>
                </a:solidFill>
              </a:rPr>
              <a:t> (23</a:t>
            </a:r>
            <a:r>
              <a:rPr lang="en-US" sz="2200" dirty="0" smtClean="0">
                <a:solidFill>
                  <a:srgbClr val="CC00FF"/>
                </a:solidFill>
              </a:rPr>
              <a:t>)</a:t>
            </a:r>
            <a:r>
              <a:rPr lang="en-US" sz="2200" dirty="0" smtClean="0"/>
              <a:t> Iterative </a:t>
            </a:r>
            <a:r>
              <a:rPr lang="en-US" sz="2200" dirty="0"/>
              <a:t>MapReduce or </a:t>
            </a:r>
            <a:r>
              <a:rPr lang="en-US" sz="2200" dirty="0" smtClean="0"/>
              <a:t>MPI (Spark, Twister)</a:t>
            </a:r>
            <a:endParaRPr lang="en-US" sz="2200" dirty="0"/>
          </a:p>
          <a:p>
            <a:r>
              <a:rPr lang="en-US" sz="2200" b="1" dirty="0" smtClean="0">
                <a:solidFill>
                  <a:srgbClr val="CC00FF"/>
                </a:solidFill>
              </a:rPr>
              <a:t>Graph (9)</a:t>
            </a:r>
            <a:r>
              <a:rPr lang="en-US" sz="2200" dirty="0" smtClean="0"/>
              <a:t> Complex </a:t>
            </a:r>
            <a:r>
              <a:rPr lang="en-US" sz="2200" dirty="0"/>
              <a:t>graph data structure needed in analysis </a:t>
            </a:r>
          </a:p>
          <a:p>
            <a:r>
              <a:rPr lang="en-US" sz="2200" b="1" dirty="0" smtClean="0">
                <a:solidFill>
                  <a:srgbClr val="CC00FF"/>
                </a:solidFill>
              </a:rPr>
              <a:t>Fusion (11)</a:t>
            </a:r>
            <a:r>
              <a:rPr lang="en-US" sz="2200" dirty="0" smtClean="0"/>
              <a:t> Integrate </a:t>
            </a:r>
            <a:r>
              <a:rPr lang="en-US" sz="2200" dirty="0"/>
              <a:t>diverse data to aid discovery/decision making; could involve sophisticated algorithms or could just be a portal</a:t>
            </a:r>
          </a:p>
          <a:p>
            <a:r>
              <a:rPr lang="en-US" sz="2200" b="1" dirty="0" smtClean="0">
                <a:solidFill>
                  <a:srgbClr val="CC00FF"/>
                </a:solidFill>
              </a:rPr>
              <a:t>Streaming (41) </a:t>
            </a:r>
            <a:r>
              <a:rPr lang="en-US" sz="2200" dirty="0" smtClean="0"/>
              <a:t>Some </a:t>
            </a:r>
            <a:r>
              <a:rPr lang="en-US" sz="2200" dirty="0"/>
              <a:t>data comes in incrementally and is processed this way</a:t>
            </a:r>
          </a:p>
          <a:p>
            <a:r>
              <a:rPr lang="en-US" sz="2200" b="1" dirty="0">
                <a:solidFill>
                  <a:srgbClr val="CC00FF"/>
                </a:solidFill>
              </a:rPr>
              <a:t>Classify	</a:t>
            </a:r>
            <a:r>
              <a:rPr lang="en-US" sz="2200" b="1" dirty="0" smtClean="0">
                <a:solidFill>
                  <a:srgbClr val="CC00FF"/>
                </a:solidFill>
              </a:rPr>
              <a:t>(30) </a:t>
            </a:r>
            <a:r>
              <a:rPr lang="en-US" sz="2200" dirty="0" smtClean="0"/>
              <a:t>Classification</a:t>
            </a:r>
            <a:r>
              <a:rPr lang="en-US" sz="2200" dirty="0"/>
              <a:t>: divide data into </a:t>
            </a:r>
            <a:r>
              <a:rPr lang="en-US" sz="2200" dirty="0" smtClean="0"/>
              <a:t>categories</a:t>
            </a:r>
          </a:p>
          <a:p>
            <a:r>
              <a:rPr lang="en-US" sz="2200" b="1" dirty="0" smtClean="0">
                <a:solidFill>
                  <a:srgbClr val="CC00FF"/>
                </a:solidFill>
              </a:rPr>
              <a:t>S/Q (12) </a:t>
            </a:r>
            <a:r>
              <a:rPr lang="en-US" sz="2200" dirty="0" smtClean="0"/>
              <a:t>Index</a:t>
            </a:r>
            <a:r>
              <a:rPr lang="en-US" sz="2200" dirty="0"/>
              <a:t>, Search and Query</a:t>
            </a:r>
          </a:p>
          <a:p>
            <a:endParaRPr lang="en-US" sz="2200"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52</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smtClean="0">
                <a:solidFill>
                  <a:srgbClr val="000000">
                    <a:tint val="75000"/>
                  </a:srgbClr>
                </a:solidFill>
              </a:rPr>
              <a:t>02/04/2016</a:t>
            </a:r>
            <a:endParaRPr lang="en-US" dirty="0">
              <a:solidFill>
                <a:srgbClr val="000000">
                  <a:tint val="75000"/>
                </a:srgbClr>
              </a:solidFill>
            </a:endParaRPr>
          </a:p>
        </p:txBody>
      </p:sp>
    </p:spTree>
    <p:extLst>
      <p:ext uri="{BB962C8B-B14F-4D97-AF65-F5344CB8AC3E}">
        <p14:creationId xmlns:p14="http://schemas.microsoft.com/office/powerpoint/2010/main" val="3519575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6"/>
            <a:ext cx="8382000" cy="606014"/>
          </a:xfrm>
        </p:spPr>
        <p:txBody>
          <a:bodyPr/>
          <a:lstStyle/>
          <a:p>
            <a:r>
              <a:rPr lang="en-US" b="1" dirty="0"/>
              <a:t>Features of 51 Use Cases </a:t>
            </a:r>
            <a:r>
              <a:rPr lang="en-US" b="1" dirty="0" smtClean="0"/>
              <a:t>II</a:t>
            </a:r>
            <a:endParaRPr lang="en-US" dirty="0"/>
          </a:p>
        </p:txBody>
      </p:sp>
      <p:sp>
        <p:nvSpPr>
          <p:cNvPr id="3" name="Content Placeholder 2"/>
          <p:cNvSpPr>
            <a:spLocks noGrp="1"/>
          </p:cNvSpPr>
          <p:nvPr>
            <p:ph idx="1"/>
          </p:nvPr>
        </p:nvSpPr>
        <p:spPr>
          <a:xfrm>
            <a:off x="1588" y="609600"/>
            <a:ext cx="9142412" cy="4038600"/>
          </a:xfrm>
        </p:spPr>
        <p:txBody>
          <a:bodyPr>
            <a:noAutofit/>
          </a:bodyPr>
          <a:lstStyle/>
          <a:p>
            <a:r>
              <a:rPr lang="en-US" b="1" dirty="0" smtClean="0">
                <a:solidFill>
                  <a:srgbClr val="CC00FF"/>
                </a:solidFill>
              </a:rPr>
              <a:t>CF (4) </a:t>
            </a:r>
            <a:r>
              <a:rPr lang="en-US" dirty="0" smtClean="0"/>
              <a:t>Collaborative </a:t>
            </a:r>
            <a:r>
              <a:rPr lang="en-US" dirty="0"/>
              <a:t>Filtering for recommender engines</a:t>
            </a:r>
          </a:p>
          <a:p>
            <a:r>
              <a:rPr lang="en-US" b="1" dirty="0" smtClean="0">
                <a:solidFill>
                  <a:srgbClr val="CC00FF"/>
                </a:solidFill>
              </a:rPr>
              <a:t>LML (36) </a:t>
            </a:r>
            <a:r>
              <a:rPr lang="en-US" dirty="0" smtClean="0"/>
              <a:t>Local </a:t>
            </a:r>
            <a:r>
              <a:rPr lang="en-US" dirty="0"/>
              <a:t>Machine Learning (Independent for each parallel entity</a:t>
            </a:r>
            <a:r>
              <a:rPr lang="en-US" dirty="0" smtClean="0"/>
              <a:t>) – application could have GML as well</a:t>
            </a:r>
            <a:endParaRPr lang="en-US" dirty="0"/>
          </a:p>
          <a:p>
            <a:r>
              <a:rPr lang="en-US" b="1" dirty="0" smtClean="0">
                <a:solidFill>
                  <a:srgbClr val="CC00FF"/>
                </a:solidFill>
              </a:rPr>
              <a:t>GML (23) </a:t>
            </a:r>
            <a:r>
              <a:rPr lang="en-US" dirty="0" smtClean="0"/>
              <a:t>Global </a:t>
            </a:r>
            <a:r>
              <a:rPr lang="en-US" dirty="0"/>
              <a:t>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smtClean="0">
                <a:solidFill>
                  <a:srgbClr val="CC00FF"/>
                </a:solidFill>
              </a:rPr>
              <a:t>Workflow (51) </a:t>
            </a:r>
            <a:r>
              <a:rPr lang="en-US" dirty="0" smtClean="0"/>
              <a:t>Universal </a:t>
            </a:r>
          </a:p>
          <a:p>
            <a:r>
              <a:rPr lang="en-US" b="1" dirty="0" smtClean="0">
                <a:solidFill>
                  <a:srgbClr val="CC00FF"/>
                </a:solidFill>
              </a:rPr>
              <a:t>GIS (16) </a:t>
            </a:r>
            <a:r>
              <a:rPr lang="en-US" dirty="0" smtClean="0"/>
              <a:t>Geotagged </a:t>
            </a:r>
            <a:r>
              <a:rPr lang="en-US" dirty="0"/>
              <a:t>data and often displayed in ESRI, Microsoft Virtual Earth, Google Earth, </a:t>
            </a:r>
            <a:r>
              <a:rPr lang="en-US" dirty="0" err="1"/>
              <a:t>GeoServer</a:t>
            </a:r>
            <a:r>
              <a:rPr lang="en-US" dirty="0"/>
              <a:t> etc.</a:t>
            </a:r>
          </a:p>
          <a:p>
            <a:r>
              <a:rPr lang="en-US" b="1" dirty="0">
                <a:solidFill>
                  <a:srgbClr val="CC00FF"/>
                </a:solidFill>
              </a:rPr>
              <a:t>HPC	</a:t>
            </a:r>
            <a:r>
              <a:rPr lang="en-US" b="1" dirty="0" smtClean="0">
                <a:solidFill>
                  <a:srgbClr val="CC00FF"/>
                </a:solidFill>
              </a:rPr>
              <a:t>(5) </a:t>
            </a:r>
            <a:r>
              <a:rPr lang="en-US" dirty="0" smtClean="0"/>
              <a:t>Classic </a:t>
            </a:r>
            <a:r>
              <a:rPr lang="en-US" dirty="0"/>
              <a:t>large-scale simulation of cosmos, materials, etc. generating (visualization) data</a:t>
            </a:r>
          </a:p>
          <a:p>
            <a:r>
              <a:rPr lang="en-US" b="1" dirty="0" smtClean="0">
                <a:solidFill>
                  <a:srgbClr val="CC00FF"/>
                </a:solidFill>
              </a:rPr>
              <a:t>Agent (2) </a:t>
            </a:r>
            <a:r>
              <a:rPr lang="en-US" dirty="0" smtClean="0"/>
              <a:t>Simulations </a:t>
            </a:r>
            <a:r>
              <a:rPr lang="en-US" dirty="0"/>
              <a:t>of models of data-defined macroscopic entities represented as agents</a:t>
            </a:r>
          </a:p>
          <a:p>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53</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9329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5"/>
            <a:ext cx="9144000" cy="700877"/>
          </a:xfrm>
        </p:spPr>
        <p:txBody>
          <a:bodyPr>
            <a:normAutofit/>
          </a:bodyPr>
          <a:lstStyle/>
          <a:p>
            <a:r>
              <a:rPr lang="en-US" b="1" dirty="0" smtClean="0"/>
              <a:t>Local and Global Machine Learning</a:t>
            </a:r>
            <a:endParaRPr lang="en-US" b="1" dirty="0"/>
          </a:p>
        </p:txBody>
      </p:sp>
      <p:sp>
        <p:nvSpPr>
          <p:cNvPr id="3" name="Content Placeholder 2"/>
          <p:cNvSpPr>
            <a:spLocks noGrp="1"/>
          </p:cNvSpPr>
          <p:nvPr>
            <p:ph idx="1"/>
          </p:nvPr>
        </p:nvSpPr>
        <p:spPr>
          <a:xfrm>
            <a:off x="0" y="716778"/>
            <a:ext cx="9144000" cy="5396219"/>
          </a:xfrm>
        </p:spPr>
        <p:txBody>
          <a:bodyPr>
            <a:normAutofit lnSpcReduction="10000"/>
          </a:bodyPr>
          <a:lstStyle/>
          <a:p>
            <a:r>
              <a:rPr lang="en-US" b="1" dirty="0" smtClean="0"/>
              <a:t>Many applications </a:t>
            </a:r>
            <a:r>
              <a:rPr lang="en-US" dirty="0" smtClean="0"/>
              <a:t>use </a:t>
            </a:r>
            <a:r>
              <a:rPr lang="en-US" b="1" dirty="0" smtClean="0"/>
              <a:t>LML or Local machine Learning </a:t>
            </a:r>
            <a:r>
              <a:rPr lang="en-US" dirty="0" smtClean="0"/>
              <a:t>where machine learning (often from R) is run separately on every data item such as on every image </a:t>
            </a:r>
          </a:p>
          <a:p>
            <a:r>
              <a:rPr lang="en-US" b="1" dirty="0" smtClean="0"/>
              <a:t>But others </a:t>
            </a:r>
            <a:r>
              <a:rPr lang="en-US" dirty="0" smtClean="0"/>
              <a:t>are</a:t>
            </a:r>
            <a:r>
              <a:rPr lang="en-US" b="1" dirty="0" smtClean="0"/>
              <a:t> GML </a:t>
            </a:r>
            <a:r>
              <a:rPr lang="en-US" dirty="0" smtClean="0"/>
              <a:t>Global Machine Learning where  machine learning is a single algorithm run over all data items (over all nodes in computer)</a:t>
            </a:r>
          </a:p>
          <a:p>
            <a:pPr lvl="1"/>
            <a:r>
              <a:rPr lang="en-US" b="1" dirty="0" smtClean="0"/>
              <a:t>maximum likelihood or </a:t>
            </a:r>
            <a:r>
              <a:rPr lang="en-US" b="1" dirty="0" smtClean="0">
                <a:sym typeface="Symbol" panose="05050102010706020507" pitchFamily="18" charset="2"/>
              </a:rPr>
              <a:t></a:t>
            </a:r>
            <a:r>
              <a:rPr lang="en-US" b="1" baseline="30000" dirty="0" smtClean="0">
                <a:sym typeface="Symbol" panose="05050102010706020507" pitchFamily="18" charset="2"/>
              </a:rPr>
              <a:t>2</a:t>
            </a:r>
            <a:r>
              <a:rPr lang="en-US" b="1" dirty="0" smtClean="0">
                <a:sym typeface="Symbol" panose="05050102010706020507" pitchFamily="18" charset="2"/>
              </a:rPr>
              <a:t> </a:t>
            </a:r>
            <a:r>
              <a:rPr lang="en-US" dirty="0" smtClean="0">
                <a:sym typeface="Symbol" panose="05050102010706020507" pitchFamily="18" charset="2"/>
              </a:rPr>
              <a:t>with a sum over the N data items – documents, sequences, items to be sold, images etc. and often </a:t>
            </a:r>
            <a:r>
              <a:rPr lang="en-US" dirty="0">
                <a:sym typeface="Symbol" panose="05050102010706020507" pitchFamily="18" charset="2"/>
              </a:rPr>
              <a:t>links (point-pairs</a:t>
            </a:r>
            <a:r>
              <a:rPr lang="en-US" dirty="0" smtClean="0">
                <a:sym typeface="Symbol" panose="05050102010706020507" pitchFamily="18" charset="2"/>
              </a:rPr>
              <a:t>). </a:t>
            </a:r>
          </a:p>
          <a:p>
            <a:pPr lvl="1"/>
            <a:r>
              <a:rPr lang="en-US" b="1" dirty="0" smtClean="0">
                <a:sym typeface="Symbol" panose="05050102010706020507" pitchFamily="18" charset="2"/>
              </a:rPr>
              <a:t>Graph analytics </a:t>
            </a:r>
            <a:r>
              <a:rPr lang="en-US" dirty="0" smtClean="0">
                <a:sym typeface="Symbol" panose="05050102010706020507" pitchFamily="18" charset="2"/>
              </a:rPr>
              <a:t>is typically GML</a:t>
            </a:r>
          </a:p>
          <a:p>
            <a:r>
              <a:rPr lang="en-US" dirty="0" smtClean="0">
                <a:sym typeface="Symbol" panose="05050102010706020507" pitchFamily="18" charset="2"/>
              </a:rPr>
              <a:t>Covering </a:t>
            </a:r>
            <a:r>
              <a:rPr lang="en-US" b="1" dirty="0" smtClean="0">
                <a:sym typeface="Symbol" panose="05050102010706020507" pitchFamily="18" charset="2"/>
              </a:rPr>
              <a:t>clustering</a:t>
            </a:r>
            <a:r>
              <a:rPr lang="en-US" dirty="0" smtClean="0">
                <a:sym typeface="Symbol" panose="05050102010706020507" pitchFamily="18" charset="2"/>
              </a:rPr>
              <a:t>/community detection, mixture models, topic determination, Multidimensional scaling, (</a:t>
            </a:r>
            <a:r>
              <a:rPr lang="en-US" b="1" dirty="0" smtClean="0">
                <a:sym typeface="Symbol" panose="05050102010706020507" pitchFamily="18" charset="2"/>
              </a:rPr>
              <a:t>Deep</a:t>
            </a:r>
            <a:r>
              <a:rPr lang="en-US" dirty="0" smtClean="0">
                <a:sym typeface="Symbol" panose="05050102010706020507" pitchFamily="18" charset="2"/>
              </a:rPr>
              <a:t>) </a:t>
            </a:r>
            <a:r>
              <a:rPr lang="en-US" b="1" dirty="0" smtClean="0">
                <a:sym typeface="Symbol" panose="05050102010706020507" pitchFamily="18" charset="2"/>
              </a:rPr>
              <a:t>Learning Networks</a:t>
            </a:r>
          </a:p>
          <a:p>
            <a:r>
              <a:rPr lang="en-US" b="1" dirty="0" smtClean="0">
                <a:sym typeface="Symbol" panose="05050102010706020507" pitchFamily="18" charset="2"/>
              </a:rPr>
              <a:t>PageRank</a:t>
            </a:r>
            <a:r>
              <a:rPr lang="en-US" dirty="0" smtClean="0">
                <a:sym typeface="Symbol" panose="05050102010706020507" pitchFamily="18" charset="2"/>
              </a:rPr>
              <a:t> is “just” parallel linear algebra</a:t>
            </a:r>
          </a:p>
          <a:p>
            <a:r>
              <a:rPr lang="en-US" dirty="0" smtClean="0">
                <a:sym typeface="Symbol" panose="05050102010706020507" pitchFamily="18" charset="2"/>
              </a:rPr>
              <a:t>Note many </a:t>
            </a:r>
            <a:r>
              <a:rPr lang="en-US" b="1" dirty="0" smtClean="0">
                <a:sym typeface="Symbol" panose="05050102010706020507" pitchFamily="18" charset="2"/>
              </a:rPr>
              <a:t>Mahout</a:t>
            </a:r>
            <a:r>
              <a:rPr lang="en-US" dirty="0" smtClean="0">
                <a:sym typeface="Symbol" panose="05050102010706020507" pitchFamily="18" charset="2"/>
              </a:rPr>
              <a:t> algorithms are sequential – partly as MapReduce limited; partly because parallelism unclear</a:t>
            </a:r>
          </a:p>
          <a:p>
            <a:pPr lvl="1"/>
            <a:r>
              <a:rPr lang="en-US" b="1" dirty="0" err="1" smtClean="0">
                <a:sym typeface="Symbol" panose="05050102010706020507" pitchFamily="18" charset="2"/>
              </a:rPr>
              <a:t>MLLib</a:t>
            </a:r>
            <a:r>
              <a:rPr lang="en-US" b="1" dirty="0" smtClean="0">
                <a:sym typeface="Symbol" panose="05050102010706020507" pitchFamily="18" charset="2"/>
              </a:rPr>
              <a:t> </a:t>
            </a:r>
            <a:r>
              <a:rPr lang="en-US" dirty="0" smtClean="0">
                <a:sym typeface="Symbol" panose="05050102010706020507" pitchFamily="18" charset="2"/>
              </a:rPr>
              <a:t>(Spark based) better</a:t>
            </a:r>
          </a:p>
          <a:p>
            <a:r>
              <a:rPr lang="en-US" b="1" dirty="0" smtClean="0">
                <a:sym typeface="Symbol" panose="05050102010706020507" pitchFamily="18" charset="2"/>
              </a:rPr>
              <a:t>SVM</a:t>
            </a:r>
            <a:r>
              <a:rPr lang="en-US" dirty="0" smtClean="0">
                <a:sym typeface="Symbol" panose="05050102010706020507" pitchFamily="18" charset="2"/>
              </a:rPr>
              <a:t> and </a:t>
            </a:r>
            <a:r>
              <a:rPr lang="en-US" b="1" dirty="0" smtClean="0">
                <a:sym typeface="Symbol" panose="05050102010706020507" pitchFamily="18" charset="2"/>
              </a:rPr>
              <a:t>Hidden Markov Models </a:t>
            </a:r>
            <a:r>
              <a:rPr lang="en-US" dirty="0" smtClean="0">
                <a:sym typeface="Symbol" panose="05050102010706020507" pitchFamily="18" charset="2"/>
              </a:rPr>
              <a:t>do not use large scale parallelization in practice?</a:t>
            </a:r>
            <a:endParaRPr lang="en-US" b="1" dirty="0" smtClean="0">
              <a:sym typeface="Symbol" panose="05050102010706020507" pitchFamily="18" charset="2"/>
            </a:endParaRPr>
          </a:p>
        </p:txBody>
      </p:sp>
      <p:sp>
        <p:nvSpPr>
          <p:cNvPr id="5" name="Slide Number Placeholder 4"/>
          <p:cNvSpPr>
            <a:spLocks noGrp="1"/>
          </p:cNvSpPr>
          <p:nvPr>
            <p:ph type="sldNum" sz="quarter" idx="12"/>
          </p:nvPr>
        </p:nvSpPr>
        <p:spPr/>
        <p:txBody>
          <a:bodyPr/>
          <a:lstStyle/>
          <a:p>
            <a:fld id="{29CB78FB-1415-9B4D-996E-11F146E2B0ED}" type="slidenum">
              <a:rPr lang="en-US" smtClean="0"/>
              <a:t>54</a:t>
            </a:fld>
            <a:endParaRPr lang="en-US" dirty="0"/>
          </a:p>
        </p:txBody>
      </p:sp>
      <p:sp>
        <p:nvSpPr>
          <p:cNvPr id="4" name="Date Placeholder 3"/>
          <p:cNvSpPr>
            <a:spLocks noGrp="1"/>
          </p:cNvSpPr>
          <p:nvPr>
            <p:ph type="dt" sz="half" idx="2"/>
          </p:nvPr>
        </p:nvSpPr>
        <p:spPr/>
        <p:txBody>
          <a:bodyPr/>
          <a:lstStyle/>
          <a:p>
            <a:r>
              <a:rPr lang="en-US" smtClean="0"/>
              <a:t>02/04/2016</a:t>
            </a:r>
            <a:endParaRPr lang="en-US" dirty="0"/>
          </a:p>
        </p:txBody>
      </p:sp>
    </p:spTree>
    <p:extLst>
      <p:ext uri="{BB962C8B-B14F-4D97-AF65-F5344CB8AC3E}">
        <p14:creationId xmlns:p14="http://schemas.microsoft.com/office/powerpoint/2010/main" val="3427450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30"/>
            <a:ext cx="8229600" cy="709001"/>
          </a:xfrm>
        </p:spPr>
        <p:txBody>
          <a:bodyPr>
            <a:normAutofit/>
          </a:bodyPr>
          <a:lstStyle/>
          <a:p>
            <a:r>
              <a:rPr lang="en-US" b="1" dirty="0" smtClean="0"/>
              <a:t>13 Image-based Use Cases</a:t>
            </a:r>
            <a:endParaRPr lang="en-US" b="1" dirty="0"/>
          </a:p>
        </p:txBody>
      </p:sp>
      <p:sp>
        <p:nvSpPr>
          <p:cNvPr id="3" name="Content Placeholder 2"/>
          <p:cNvSpPr>
            <a:spLocks noGrp="1"/>
          </p:cNvSpPr>
          <p:nvPr>
            <p:ph idx="1"/>
          </p:nvPr>
        </p:nvSpPr>
        <p:spPr>
          <a:xfrm>
            <a:off x="0" y="710504"/>
            <a:ext cx="9081477" cy="5249008"/>
          </a:xfrm>
        </p:spPr>
        <p:txBody>
          <a:bodyPr>
            <a:normAutofit fontScale="85000" lnSpcReduction="20000"/>
          </a:bodyPr>
          <a:lstStyle/>
          <a:p>
            <a:r>
              <a:rPr lang="en-US" sz="2400" b="1" dirty="0" smtClean="0"/>
              <a:t>13-15 Military Sensor Data Analysis/ Intelligence </a:t>
            </a:r>
            <a:r>
              <a:rPr lang="en-US" sz="2400" b="1" dirty="0">
                <a:solidFill>
                  <a:srgbClr val="C00000"/>
                </a:solidFill>
              </a:rPr>
              <a:t>PP, </a:t>
            </a:r>
            <a:r>
              <a:rPr lang="en-US" sz="2400" b="1" dirty="0" smtClean="0">
                <a:solidFill>
                  <a:srgbClr val="C00000"/>
                </a:solidFill>
              </a:rPr>
              <a:t>LML, GIS, MR</a:t>
            </a:r>
          </a:p>
          <a:p>
            <a:r>
              <a:rPr lang="en-US" sz="2400" b="1" dirty="0" smtClean="0"/>
              <a:t>7:Pathology </a:t>
            </a:r>
            <a:r>
              <a:rPr lang="en-US" sz="2400" b="1" dirty="0"/>
              <a:t>Imaging/ Digital </a:t>
            </a:r>
            <a:r>
              <a:rPr lang="en-US" sz="2400" b="1" dirty="0" smtClean="0"/>
              <a:t>Pathology: </a:t>
            </a:r>
            <a:r>
              <a:rPr lang="en-US" sz="2400" b="1" dirty="0" smtClean="0">
                <a:solidFill>
                  <a:srgbClr val="C00000"/>
                </a:solidFill>
              </a:rPr>
              <a:t>PP, LML, MR </a:t>
            </a:r>
            <a:r>
              <a:rPr lang="en-US" sz="2400" dirty="0" smtClean="0"/>
              <a:t>for search becoming terabyte 3D images, Global Classification</a:t>
            </a:r>
          </a:p>
          <a:p>
            <a:r>
              <a:rPr lang="en-US" sz="2400" b="1" dirty="0" smtClean="0"/>
              <a:t>18&amp;35: </a:t>
            </a:r>
            <a:r>
              <a:rPr lang="en-US" sz="2400" b="1" dirty="0"/>
              <a:t>Computational </a:t>
            </a:r>
            <a:r>
              <a:rPr lang="en-US" sz="2400" b="1" dirty="0" err="1" smtClean="0"/>
              <a:t>Bioimaging</a:t>
            </a:r>
            <a:r>
              <a:rPr lang="en-US" sz="2400" b="1" dirty="0" smtClean="0"/>
              <a:t> (Light Sources): </a:t>
            </a:r>
            <a:r>
              <a:rPr lang="en-US" sz="2400" b="1" dirty="0" smtClean="0">
                <a:solidFill>
                  <a:srgbClr val="C00000"/>
                </a:solidFill>
              </a:rPr>
              <a:t>PP, LML </a:t>
            </a:r>
            <a:r>
              <a:rPr lang="en-US" sz="2400" dirty="0" smtClean="0"/>
              <a:t>Also materials</a:t>
            </a:r>
          </a:p>
          <a:p>
            <a:r>
              <a:rPr lang="en-US" sz="2400" b="1" dirty="0"/>
              <a:t>26: Large-scale Deep </a:t>
            </a:r>
            <a:r>
              <a:rPr lang="en-US" sz="2400" b="1" dirty="0" smtClean="0"/>
              <a:t>Learning: </a:t>
            </a:r>
            <a:r>
              <a:rPr lang="en-US" sz="2400" b="1" dirty="0" smtClean="0">
                <a:solidFill>
                  <a:srgbClr val="C00000"/>
                </a:solidFill>
              </a:rPr>
              <a:t>GML </a:t>
            </a:r>
            <a:r>
              <a:rPr lang="en-US" sz="2400" dirty="0" smtClean="0"/>
              <a:t>Stanford ran 10 </a:t>
            </a:r>
            <a:r>
              <a:rPr lang="en-US" sz="2400" dirty="0"/>
              <a:t>million images and </a:t>
            </a:r>
            <a:r>
              <a:rPr lang="en-US" sz="2400" dirty="0" smtClean="0"/>
              <a:t>11 </a:t>
            </a:r>
            <a:r>
              <a:rPr lang="en-US" sz="2400" dirty="0"/>
              <a:t>billion parameters on a 64 GPU </a:t>
            </a:r>
            <a:r>
              <a:rPr lang="en-US" sz="2400" dirty="0" smtClean="0"/>
              <a:t>HPC; vision (drive car), </a:t>
            </a:r>
            <a:r>
              <a:rPr lang="en-US" sz="2400" dirty="0"/>
              <a:t>speech, and Natural Language Processing </a:t>
            </a:r>
            <a:endParaRPr lang="en-US" sz="2400" dirty="0" smtClean="0"/>
          </a:p>
          <a:p>
            <a:r>
              <a:rPr lang="en-US" sz="2400" b="1" dirty="0" smtClean="0"/>
              <a:t>27</a:t>
            </a:r>
            <a:r>
              <a:rPr lang="en-US" sz="2400" b="1" dirty="0"/>
              <a:t>: Organizing large-scale, unstructured collections </a:t>
            </a:r>
            <a:r>
              <a:rPr lang="en-US" sz="2400" b="1" dirty="0" smtClean="0"/>
              <a:t>of photos: </a:t>
            </a:r>
            <a:r>
              <a:rPr lang="en-US" sz="2400" b="1" dirty="0" smtClean="0">
                <a:solidFill>
                  <a:srgbClr val="C00000"/>
                </a:solidFill>
              </a:rPr>
              <a:t>GML</a:t>
            </a:r>
            <a:r>
              <a:rPr lang="en-US" sz="2400" b="1" dirty="0" smtClean="0"/>
              <a:t> </a:t>
            </a:r>
            <a:r>
              <a:rPr lang="en-US" sz="2400" dirty="0" smtClean="0"/>
              <a:t>Fit position and camera direction to assemble 3D photo ensemble </a:t>
            </a:r>
          </a:p>
          <a:p>
            <a:r>
              <a:rPr lang="en-US" sz="2400" b="1" dirty="0"/>
              <a:t>36: Catalina Real-Time Transient </a:t>
            </a:r>
            <a:r>
              <a:rPr lang="en-US" sz="2400" b="1" dirty="0" smtClean="0"/>
              <a:t>Synoptic Sky Survey </a:t>
            </a:r>
            <a:r>
              <a:rPr lang="en-US" sz="2400" b="1" dirty="0"/>
              <a:t>(CRTS</a:t>
            </a:r>
            <a:r>
              <a:rPr lang="en-US" sz="2400" b="1" dirty="0" smtClean="0"/>
              <a:t>): </a:t>
            </a:r>
            <a:r>
              <a:rPr lang="en-US" sz="2400" b="1" dirty="0" smtClean="0">
                <a:solidFill>
                  <a:srgbClr val="C00000"/>
                </a:solidFill>
              </a:rPr>
              <a:t>PP, LML</a:t>
            </a:r>
            <a:r>
              <a:rPr lang="en-US" sz="2400" b="1" dirty="0" smtClean="0"/>
              <a:t> </a:t>
            </a:r>
            <a:r>
              <a:rPr lang="en-US" sz="2400" dirty="0" smtClean="0"/>
              <a:t>followed by classification of events (</a:t>
            </a:r>
            <a:r>
              <a:rPr lang="en-US" sz="2400" b="1" dirty="0" smtClean="0">
                <a:solidFill>
                  <a:srgbClr val="C00000"/>
                </a:solidFill>
              </a:rPr>
              <a:t>GML</a:t>
            </a:r>
            <a:r>
              <a:rPr lang="en-US" sz="2400" dirty="0" smtClean="0"/>
              <a:t>)</a:t>
            </a:r>
          </a:p>
          <a:p>
            <a:r>
              <a:rPr lang="en-US" sz="2400" b="1" dirty="0" smtClean="0"/>
              <a:t>43</a:t>
            </a:r>
            <a:r>
              <a:rPr lang="en-US" sz="2400" b="1" dirty="0"/>
              <a:t>: Radar Data Analysis for </a:t>
            </a:r>
            <a:r>
              <a:rPr lang="en-US" sz="2400" b="1" dirty="0" err="1"/>
              <a:t>CReSIS</a:t>
            </a:r>
            <a:r>
              <a:rPr lang="en-US" sz="2400" b="1" dirty="0"/>
              <a:t> Remote Sensing of Ice </a:t>
            </a:r>
            <a:r>
              <a:rPr lang="en-US" sz="2400" b="1" dirty="0" smtClean="0"/>
              <a:t>Sheets</a:t>
            </a:r>
            <a:r>
              <a:rPr lang="en-US" sz="2400" b="1" dirty="0" smtClean="0">
                <a:solidFill>
                  <a:srgbClr val="C00000"/>
                </a:solidFill>
              </a:rPr>
              <a:t>: PP, LML </a:t>
            </a:r>
            <a:r>
              <a:rPr lang="en-US" sz="2400" dirty="0" smtClean="0"/>
              <a:t>to identify glacier beds; </a:t>
            </a:r>
            <a:r>
              <a:rPr lang="en-US" sz="2400" b="1" dirty="0" smtClean="0">
                <a:solidFill>
                  <a:srgbClr val="C00000"/>
                </a:solidFill>
              </a:rPr>
              <a:t>GML</a:t>
            </a:r>
            <a:r>
              <a:rPr lang="en-US" sz="2400" b="1" dirty="0" smtClean="0">
                <a:solidFill>
                  <a:srgbClr val="0070C0"/>
                </a:solidFill>
              </a:rPr>
              <a:t> </a:t>
            </a:r>
            <a:r>
              <a:rPr lang="en-US" sz="2400" dirty="0" smtClean="0"/>
              <a:t>for full ice-sheet</a:t>
            </a:r>
          </a:p>
          <a:p>
            <a:r>
              <a:rPr lang="en-US" sz="2400" b="1" dirty="0"/>
              <a:t>44: UAVSAR Data Processing, Data Product Delivery, and Data </a:t>
            </a:r>
            <a:r>
              <a:rPr lang="en-US" sz="2400" b="1" dirty="0" smtClean="0"/>
              <a:t>Services</a:t>
            </a:r>
            <a:r>
              <a:rPr lang="en-US" sz="2400" dirty="0" smtClean="0"/>
              <a:t>: </a:t>
            </a:r>
            <a:r>
              <a:rPr lang="en-US" sz="2400" b="1" dirty="0" smtClean="0">
                <a:solidFill>
                  <a:srgbClr val="C00000"/>
                </a:solidFill>
              </a:rPr>
              <a:t>PP</a:t>
            </a:r>
            <a:r>
              <a:rPr lang="en-US" sz="2400" dirty="0" smtClean="0"/>
              <a:t> to find slippage from radar images</a:t>
            </a:r>
          </a:p>
          <a:p>
            <a:r>
              <a:rPr lang="en-US" sz="2400" b="1" dirty="0" smtClean="0"/>
              <a:t>45, 46: Analysis of Simulation visualizations: </a:t>
            </a:r>
            <a:r>
              <a:rPr lang="en-US" sz="2400" b="1" dirty="0">
                <a:solidFill>
                  <a:srgbClr val="C00000"/>
                </a:solidFill>
              </a:rPr>
              <a:t>PP LML ?</a:t>
            </a:r>
            <a:r>
              <a:rPr lang="en-US" sz="2400" b="1" dirty="0" smtClean="0">
                <a:solidFill>
                  <a:srgbClr val="C00000"/>
                </a:solidFill>
              </a:rPr>
              <a:t>GML</a:t>
            </a:r>
            <a:r>
              <a:rPr lang="en-US" sz="2400" dirty="0" smtClean="0">
                <a:solidFill>
                  <a:srgbClr val="C00000"/>
                </a:solidFill>
              </a:rPr>
              <a:t> </a:t>
            </a:r>
            <a:r>
              <a:rPr lang="en-US" sz="2400" dirty="0" smtClean="0"/>
              <a:t>find paths, classify orbits, classify patterns that signal earthquakes, instabilities, climate, turbulence</a:t>
            </a: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55</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434698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1891"/>
          </a:xfrm>
        </p:spPr>
        <p:txBody>
          <a:bodyPr>
            <a:normAutofit/>
          </a:bodyPr>
          <a:lstStyle/>
          <a:p>
            <a:r>
              <a:rPr lang="en-US" b="1" dirty="0" smtClean="0"/>
              <a:t>Internet of Things and Streaming Apps</a:t>
            </a:r>
            <a:endParaRPr lang="en-US" b="1" dirty="0"/>
          </a:p>
        </p:txBody>
      </p:sp>
      <p:sp>
        <p:nvSpPr>
          <p:cNvPr id="3" name="Content Placeholder 2"/>
          <p:cNvSpPr>
            <a:spLocks noGrp="1"/>
          </p:cNvSpPr>
          <p:nvPr>
            <p:ph idx="1"/>
          </p:nvPr>
        </p:nvSpPr>
        <p:spPr>
          <a:xfrm>
            <a:off x="33779" y="571620"/>
            <a:ext cx="9110221" cy="6286380"/>
          </a:xfrm>
        </p:spPr>
        <p:txBody>
          <a:bodyPr>
            <a:normAutofit/>
          </a:bodyPr>
          <a:lstStyle/>
          <a:p>
            <a:r>
              <a:rPr lang="en-US" dirty="0" smtClean="0"/>
              <a:t>It </a:t>
            </a:r>
            <a:r>
              <a:rPr lang="en-US" dirty="0"/>
              <a:t>is projected that there will </a:t>
            </a:r>
            <a:r>
              <a:rPr lang="en-US" dirty="0" smtClean="0"/>
              <a:t>be </a:t>
            </a:r>
            <a:r>
              <a:rPr lang="en-US" b="1" dirty="0" smtClean="0"/>
              <a:t>24 (Mobile Industry Group)  to 50 (Cisco) </a:t>
            </a:r>
            <a:r>
              <a:rPr lang="en-US" b="1" dirty="0"/>
              <a:t>billion devices</a:t>
            </a:r>
            <a:r>
              <a:rPr lang="en-US" b="1" dirty="0">
                <a:solidFill>
                  <a:srgbClr val="00B0F0"/>
                </a:solidFill>
              </a:rPr>
              <a:t> </a:t>
            </a:r>
            <a:r>
              <a:rPr lang="en-US" dirty="0"/>
              <a:t>on the </a:t>
            </a:r>
            <a:r>
              <a:rPr lang="en-US" dirty="0" smtClean="0"/>
              <a:t>Internet by 2020. </a:t>
            </a:r>
          </a:p>
          <a:p>
            <a:r>
              <a:rPr lang="en-US" dirty="0" smtClean="0"/>
              <a:t>The</a:t>
            </a:r>
            <a:r>
              <a:rPr lang="en-US" b="1" dirty="0" smtClean="0"/>
              <a:t> </a:t>
            </a:r>
            <a:r>
              <a:rPr lang="en-US" b="1" dirty="0"/>
              <a:t>cloud </a:t>
            </a:r>
            <a:r>
              <a:rPr lang="en-US" dirty="0" smtClean="0"/>
              <a:t>natural controller </a:t>
            </a:r>
            <a:r>
              <a:rPr lang="en-US" dirty="0"/>
              <a:t>of and </a:t>
            </a:r>
            <a:r>
              <a:rPr lang="en-US" b="1" dirty="0"/>
              <a:t>resource provider for the Internet of Things. </a:t>
            </a:r>
            <a:endParaRPr lang="en-US" b="1" dirty="0" smtClean="0"/>
          </a:p>
          <a:p>
            <a:r>
              <a:rPr lang="en-US" dirty="0" smtClean="0"/>
              <a:t>Smart phones/watches, Wearable devices (Smart People), “Intelligent River” “Smart Homes and Grid” </a:t>
            </a:r>
            <a:r>
              <a:rPr lang="en-US" dirty="0"/>
              <a:t>and </a:t>
            </a:r>
            <a:r>
              <a:rPr lang="en-US" dirty="0" smtClean="0"/>
              <a:t>“Ubiquitous Cities”, Robotics.</a:t>
            </a:r>
          </a:p>
          <a:p>
            <a:r>
              <a:rPr lang="en-US" dirty="0" smtClean="0"/>
              <a:t>Majority of use cases are streaming – experimental science gathers data in a stream – sometimes batched as in a field trip. Below is sample</a:t>
            </a:r>
          </a:p>
          <a:p>
            <a:r>
              <a:rPr lang="en-US" b="1" dirty="0"/>
              <a:t>10: Cargo Shipping </a:t>
            </a:r>
            <a:r>
              <a:rPr lang="en-US" b="1" dirty="0" smtClean="0"/>
              <a:t>Tracking </a:t>
            </a:r>
            <a:r>
              <a:rPr lang="en-US" dirty="0" smtClean="0"/>
              <a:t>as in UPS, </a:t>
            </a:r>
            <a:r>
              <a:rPr lang="en-US" dirty="0" err="1" smtClean="0"/>
              <a:t>Fedex</a:t>
            </a:r>
            <a:r>
              <a:rPr lang="en-US" dirty="0" smtClean="0"/>
              <a:t> </a:t>
            </a:r>
            <a:r>
              <a:rPr lang="en-US" b="1" dirty="0" smtClean="0">
                <a:solidFill>
                  <a:srgbClr val="C00000"/>
                </a:solidFill>
              </a:rPr>
              <a:t>PP GIS LML</a:t>
            </a:r>
          </a:p>
          <a:p>
            <a:r>
              <a:rPr lang="en-US" b="1" dirty="0" smtClean="0"/>
              <a:t>13</a:t>
            </a:r>
            <a:r>
              <a:rPr lang="en-US" b="1" dirty="0"/>
              <a:t>: Large Scale Geospatial Analysis and </a:t>
            </a:r>
            <a:r>
              <a:rPr lang="en-US" b="1" dirty="0" smtClean="0"/>
              <a:t>Visualization </a:t>
            </a:r>
            <a:r>
              <a:rPr lang="en-US" b="1" dirty="0" smtClean="0">
                <a:solidFill>
                  <a:srgbClr val="C00000"/>
                </a:solidFill>
              </a:rPr>
              <a:t>PP GIS LML</a:t>
            </a:r>
          </a:p>
          <a:p>
            <a:r>
              <a:rPr lang="en-US" b="1" dirty="0"/>
              <a:t>28: </a:t>
            </a:r>
            <a:r>
              <a:rPr lang="en-US" b="1" dirty="0" err="1"/>
              <a:t>Truthy</a:t>
            </a:r>
            <a:r>
              <a:rPr lang="en-US" b="1" dirty="0"/>
              <a:t>: Information diffusion research from Twitter </a:t>
            </a:r>
            <a:r>
              <a:rPr lang="en-US" b="1" dirty="0" smtClean="0"/>
              <a:t>Data </a:t>
            </a:r>
            <a:r>
              <a:rPr lang="en-US" b="1" dirty="0" smtClean="0">
                <a:solidFill>
                  <a:srgbClr val="C00000"/>
                </a:solidFill>
              </a:rPr>
              <a:t>PP MR</a:t>
            </a:r>
            <a:r>
              <a:rPr lang="en-US" b="1" dirty="0" smtClean="0">
                <a:solidFill>
                  <a:srgbClr val="0070C0"/>
                </a:solidFill>
              </a:rPr>
              <a:t> </a:t>
            </a:r>
            <a:r>
              <a:rPr lang="en-US" dirty="0" smtClean="0"/>
              <a:t>for Search, </a:t>
            </a:r>
            <a:r>
              <a:rPr lang="en-US" b="1" dirty="0" smtClean="0">
                <a:solidFill>
                  <a:srgbClr val="C00000"/>
                </a:solidFill>
              </a:rPr>
              <a:t>GML</a:t>
            </a:r>
            <a:r>
              <a:rPr lang="en-US" dirty="0" smtClean="0"/>
              <a:t> for community determination</a:t>
            </a:r>
          </a:p>
          <a:p>
            <a:r>
              <a:rPr lang="en-US" b="1" dirty="0" smtClean="0"/>
              <a:t>39</a:t>
            </a:r>
            <a:r>
              <a:rPr lang="en-US" b="1" dirty="0"/>
              <a:t>: Particle Physics: Analysis of LHC Large Hadron Collider Data: Discovery of Higgs particle </a:t>
            </a:r>
            <a:r>
              <a:rPr lang="en-US" b="1" dirty="0" smtClean="0">
                <a:solidFill>
                  <a:srgbClr val="C00000"/>
                </a:solidFill>
              </a:rPr>
              <a:t>PP </a:t>
            </a:r>
            <a:r>
              <a:rPr lang="en-US" dirty="0" smtClean="0"/>
              <a:t>for event Processing, Global statistics</a:t>
            </a:r>
          </a:p>
          <a:p>
            <a:r>
              <a:rPr lang="en-US" b="1" dirty="0"/>
              <a:t>50: DOE-BER </a:t>
            </a:r>
            <a:r>
              <a:rPr lang="en-US" b="1" dirty="0" err="1"/>
              <a:t>AmeriFlux</a:t>
            </a:r>
            <a:r>
              <a:rPr lang="en-US" b="1" dirty="0"/>
              <a:t> and FLUXNET </a:t>
            </a:r>
            <a:r>
              <a:rPr lang="en-US" b="1" dirty="0" smtClean="0"/>
              <a:t>Networks </a:t>
            </a:r>
            <a:r>
              <a:rPr lang="en-US" b="1" dirty="0" smtClean="0">
                <a:solidFill>
                  <a:srgbClr val="C00000"/>
                </a:solidFill>
              </a:rPr>
              <a:t>PP GIS LML</a:t>
            </a:r>
          </a:p>
          <a:p>
            <a:r>
              <a:rPr lang="en-US" b="1" dirty="0"/>
              <a:t>51: Consumption forecasting in Smart </a:t>
            </a:r>
            <a:r>
              <a:rPr lang="en-US" b="1" dirty="0" smtClean="0"/>
              <a:t>Grids </a:t>
            </a:r>
            <a:r>
              <a:rPr lang="en-US" b="1" dirty="0" smtClean="0">
                <a:solidFill>
                  <a:srgbClr val="C00000"/>
                </a:solidFill>
              </a:rPr>
              <a:t>PP GIS LML</a:t>
            </a:r>
            <a:endParaRPr lang="en-US" dirty="0" smtClean="0">
              <a:solidFill>
                <a:srgbClr val="C0000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sp>
        <p:nvSpPr>
          <p:cNvPr id="5" name="Date Placeholder 4"/>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979989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4000" b="1" dirty="0" smtClean="0"/>
              <a:t>Big Data and Big Simulations Patterns – the Convergence Diamonds</a:t>
            </a:r>
            <a:endParaRPr lang="en-US" sz="4000" b="1" dirty="0"/>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57</a:t>
            </a:fld>
            <a:endParaRPr lang="en-US"/>
          </a:p>
        </p:txBody>
      </p:sp>
    </p:spTree>
    <p:extLst>
      <p:ext uri="{BB962C8B-B14F-4D97-AF65-F5344CB8AC3E}">
        <p14:creationId xmlns:p14="http://schemas.microsoft.com/office/powerpoint/2010/main" val="138600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3000" dirty="0" smtClean="0"/>
              <a:t>Big Data - Big Simulation (Exascale) Convergence</a:t>
            </a:r>
            <a:endParaRPr lang="en-US" sz="3000" dirty="0"/>
          </a:p>
        </p:txBody>
      </p:sp>
      <p:sp>
        <p:nvSpPr>
          <p:cNvPr id="3" name="Content Placeholder 2"/>
          <p:cNvSpPr>
            <a:spLocks noGrp="1"/>
          </p:cNvSpPr>
          <p:nvPr>
            <p:ph idx="1"/>
          </p:nvPr>
        </p:nvSpPr>
        <p:spPr>
          <a:xfrm>
            <a:off x="42862" y="669925"/>
            <a:ext cx="9058275" cy="4038600"/>
          </a:xfrm>
        </p:spPr>
        <p:txBody>
          <a:bodyPr/>
          <a:lstStyle/>
          <a:p>
            <a:r>
              <a:rPr lang="en-US" sz="2400" dirty="0" smtClean="0"/>
              <a:t>Lets distinguish </a:t>
            </a:r>
            <a:r>
              <a:rPr lang="en-US" sz="2400" b="1" dirty="0" smtClean="0">
                <a:solidFill>
                  <a:srgbClr val="C00000"/>
                </a:solidFill>
              </a:rPr>
              <a:t>Data</a:t>
            </a:r>
            <a:r>
              <a:rPr lang="en-US" sz="2400" dirty="0" smtClean="0">
                <a:solidFill>
                  <a:srgbClr val="FF0000"/>
                </a:solidFill>
              </a:rPr>
              <a:t> </a:t>
            </a:r>
            <a:r>
              <a:rPr lang="en-US" sz="2400" dirty="0" smtClean="0"/>
              <a:t>and </a:t>
            </a:r>
            <a:r>
              <a:rPr lang="en-US" sz="2400" b="1" dirty="0" smtClean="0">
                <a:solidFill>
                  <a:srgbClr val="C00000"/>
                </a:solidFill>
              </a:rPr>
              <a:t>Model</a:t>
            </a:r>
            <a:r>
              <a:rPr lang="en-US" sz="2400" dirty="0" smtClean="0"/>
              <a:t> (e.g. machine learning analytics) in </a:t>
            </a:r>
            <a:r>
              <a:rPr lang="en-US" sz="2400" b="1" dirty="0" smtClean="0">
                <a:solidFill>
                  <a:srgbClr val="C00000"/>
                </a:solidFill>
              </a:rPr>
              <a:t>Big data </a:t>
            </a:r>
            <a:r>
              <a:rPr lang="en-US" sz="2400" dirty="0" smtClean="0"/>
              <a:t>problems</a:t>
            </a:r>
          </a:p>
          <a:p>
            <a:r>
              <a:rPr lang="en-US" sz="2400" dirty="0" smtClean="0"/>
              <a:t>Then almost always Data is large but Model varies</a:t>
            </a:r>
          </a:p>
          <a:p>
            <a:pPr lvl="1"/>
            <a:r>
              <a:rPr lang="en-US" sz="2400" dirty="0" smtClean="0"/>
              <a:t>E.g. LDA with many topics or deep learning has large model</a:t>
            </a:r>
          </a:p>
          <a:p>
            <a:pPr lvl="1"/>
            <a:r>
              <a:rPr lang="en-US" sz="2400" dirty="0" smtClean="0"/>
              <a:t>Clustering or Dimension reduction can be quite small</a:t>
            </a:r>
          </a:p>
          <a:p>
            <a:r>
              <a:rPr lang="en-US" sz="2400" b="1" dirty="0" smtClean="0">
                <a:solidFill>
                  <a:srgbClr val="C00000"/>
                </a:solidFill>
              </a:rPr>
              <a:t>Simulations</a:t>
            </a:r>
            <a:r>
              <a:rPr lang="en-US" sz="2400" dirty="0" smtClean="0">
                <a:solidFill>
                  <a:srgbClr val="C00000"/>
                </a:solidFill>
              </a:rPr>
              <a:t> </a:t>
            </a:r>
            <a:r>
              <a:rPr lang="en-US" sz="2400" dirty="0" smtClean="0"/>
              <a:t>can also be considered as </a:t>
            </a:r>
            <a:r>
              <a:rPr lang="en-US" sz="2400" b="1" dirty="0" smtClean="0">
                <a:solidFill>
                  <a:srgbClr val="C00000"/>
                </a:solidFill>
              </a:rPr>
              <a:t>Data</a:t>
            </a:r>
            <a:r>
              <a:rPr lang="en-US" sz="2400" dirty="0" smtClean="0"/>
              <a:t> and </a:t>
            </a:r>
            <a:r>
              <a:rPr lang="en-US" sz="2400" b="1" dirty="0" smtClean="0">
                <a:solidFill>
                  <a:srgbClr val="C00000"/>
                </a:solidFill>
              </a:rPr>
              <a:t>Model</a:t>
            </a:r>
          </a:p>
          <a:p>
            <a:pPr lvl="1"/>
            <a:r>
              <a:rPr lang="en-US" sz="2400" b="1" dirty="0" smtClean="0">
                <a:solidFill>
                  <a:srgbClr val="C00000"/>
                </a:solidFill>
              </a:rPr>
              <a:t>Model</a:t>
            </a:r>
            <a:r>
              <a:rPr lang="en-US" sz="2400" dirty="0" smtClean="0"/>
              <a:t> is solving particle dynamics or partial differential equations</a:t>
            </a:r>
          </a:p>
          <a:p>
            <a:pPr lvl="1"/>
            <a:r>
              <a:rPr lang="en-US" sz="2400" b="1" dirty="0" smtClean="0">
                <a:solidFill>
                  <a:srgbClr val="C00000"/>
                </a:solidFill>
              </a:rPr>
              <a:t>Data</a:t>
            </a:r>
            <a:r>
              <a:rPr lang="en-US" sz="2400" dirty="0" smtClean="0"/>
              <a:t> could be small when just boundary conditions or</a:t>
            </a:r>
          </a:p>
          <a:p>
            <a:pPr lvl="1"/>
            <a:r>
              <a:rPr lang="en-US" sz="2400" b="1" dirty="0" smtClean="0">
                <a:solidFill>
                  <a:srgbClr val="C00000"/>
                </a:solidFill>
              </a:rPr>
              <a:t>Data</a:t>
            </a:r>
            <a:r>
              <a:rPr lang="en-US" sz="2400" dirty="0" smtClean="0"/>
              <a:t> large with data assimilation (weather forecasting) or when data visualizations produced by simulation</a:t>
            </a:r>
          </a:p>
          <a:p>
            <a:r>
              <a:rPr lang="en-US" sz="2400" b="1" dirty="0" smtClean="0">
                <a:solidFill>
                  <a:srgbClr val="C00000"/>
                </a:solidFill>
              </a:rPr>
              <a:t>Data</a:t>
            </a:r>
            <a:r>
              <a:rPr lang="en-US" sz="2400" dirty="0" smtClean="0"/>
              <a:t> often static between iterations (unless streaming), </a:t>
            </a:r>
            <a:r>
              <a:rPr lang="en-US" sz="2400" b="1" dirty="0" smtClean="0">
                <a:solidFill>
                  <a:srgbClr val="C00000"/>
                </a:solidFill>
              </a:rPr>
              <a:t>model</a:t>
            </a:r>
            <a:r>
              <a:rPr lang="en-US" sz="2400" dirty="0" smtClean="0"/>
              <a:t> varies between iterations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58</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139523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001125" cy="685800"/>
          </a:xfrm>
        </p:spPr>
        <p:txBody>
          <a:bodyPr/>
          <a:lstStyle/>
          <a:p>
            <a:pPr algn="ctr"/>
            <a:r>
              <a:rPr lang="en-US" sz="2400" dirty="0" smtClean="0"/>
              <a:t>Classifying Big Data and Big Simulation Applications</a:t>
            </a:r>
            <a:endParaRPr lang="en-US" sz="2400" dirty="0"/>
          </a:p>
        </p:txBody>
      </p:sp>
      <p:sp>
        <p:nvSpPr>
          <p:cNvPr id="7" name="Content Placeholder 6"/>
          <p:cNvSpPr>
            <a:spLocks noGrp="1"/>
          </p:cNvSpPr>
          <p:nvPr>
            <p:ph idx="1"/>
          </p:nvPr>
        </p:nvSpPr>
        <p:spPr>
          <a:xfrm>
            <a:off x="0" y="468630"/>
            <a:ext cx="9001125" cy="4038600"/>
          </a:xfrm>
        </p:spPr>
        <p:txBody>
          <a:bodyPr/>
          <a:lstStyle/>
          <a:p>
            <a:pPr>
              <a:spcBef>
                <a:spcPts val="0"/>
              </a:spcBef>
            </a:pPr>
            <a:r>
              <a:rPr lang="en-US" dirty="0" smtClean="0"/>
              <a:t>“Benchmarks” “kernels” “algorithm” “mini-apps” can serve multiple purposes</a:t>
            </a:r>
          </a:p>
          <a:p>
            <a:pPr>
              <a:spcBef>
                <a:spcPts val="0"/>
              </a:spcBef>
            </a:pPr>
            <a:r>
              <a:rPr lang="en-US" b="1" dirty="0" smtClean="0">
                <a:solidFill>
                  <a:srgbClr val="C00000"/>
                </a:solidFill>
              </a:rPr>
              <a:t>Motivate hardware and software features</a:t>
            </a:r>
          </a:p>
          <a:p>
            <a:pPr lvl="1">
              <a:spcBef>
                <a:spcPts val="0"/>
              </a:spcBef>
            </a:pPr>
            <a:r>
              <a:rPr lang="en-US" dirty="0" smtClean="0"/>
              <a:t>e.g. collaborative filtering algorithm parallelizes well with MapReduce and suggests using Hadoop on a cloud</a:t>
            </a:r>
          </a:p>
          <a:p>
            <a:pPr lvl="1">
              <a:spcBef>
                <a:spcPts val="0"/>
              </a:spcBef>
            </a:pPr>
            <a:r>
              <a:rPr lang="en-US" dirty="0" smtClean="0"/>
              <a:t>e.g. deep learning on images dominated by matrix operations; needs CUDA&amp;MPI and suggests HPC cluster</a:t>
            </a:r>
          </a:p>
          <a:p>
            <a:pPr>
              <a:spcBef>
                <a:spcPts val="0"/>
              </a:spcBef>
            </a:pPr>
            <a:r>
              <a:rPr lang="en-US" dirty="0" smtClean="0"/>
              <a:t>Benchmark sets designed cover key features of systems in terms of features and sizes of “important” applications</a:t>
            </a:r>
          </a:p>
          <a:p>
            <a:pPr>
              <a:spcBef>
                <a:spcPts val="0"/>
              </a:spcBef>
            </a:pPr>
            <a:r>
              <a:rPr lang="en-US" dirty="0" smtClean="0"/>
              <a:t>Take 51 uses cases </a:t>
            </a:r>
            <a:r>
              <a:rPr lang="en-US" dirty="0" smtClean="0">
                <a:sym typeface="Wingdings" panose="05000000000000000000" pitchFamily="2" charset="2"/>
              </a:rPr>
              <a:t> derive specific features; each use case has multiple features</a:t>
            </a:r>
          </a:p>
          <a:p>
            <a:pPr>
              <a:spcBef>
                <a:spcPts val="0"/>
              </a:spcBef>
            </a:pPr>
            <a:r>
              <a:rPr lang="en-US" dirty="0" smtClean="0"/>
              <a:t>Generalize and systematize with features termed “facets”</a:t>
            </a:r>
          </a:p>
          <a:p>
            <a:pPr>
              <a:spcBef>
                <a:spcPts val="0"/>
              </a:spcBef>
            </a:pPr>
            <a:r>
              <a:rPr lang="en-US" b="1" dirty="0">
                <a:solidFill>
                  <a:srgbClr val="C00000"/>
                </a:solidFill>
              </a:rPr>
              <a:t>50 Facets (Big Data) or 64 Facets (Big Simulation and Data) </a:t>
            </a:r>
            <a:r>
              <a:rPr lang="en-US" dirty="0" smtClean="0"/>
              <a:t>divided into 4 sets or views where each view has “similar” facets</a:t>
            </a:r>
          </a:p>
          <a:p>
            <a:pPr lvl="1">
              <a:spcBef>
                <a:spcPts val="0"/>
              </a:spcBef>
            </a:pPr>
            <a:r>
              <a:rPr lang="en-US" dirty="0" smtClean="0"/>
              <a:t>Allow one to study coverage of benchmark sets</a:t>
            </a:r>
          </a:p>
          <a:p>
            <a:pPr>
              <a:spcBef>
                <a:spcPts val="0"/>
              </a:spcBef>
            </a:pPr>
            <a:r>
              <a:rPr lang="en-US" dirty="0" smtClean="0"/>
              <a:t>Discuss </a:t>
            </a:r>
            <a:r>
              <a:rPr lang="en-US" b="1" dirty="0" smtClean="0">
                <a:solidFill>
                  <a:srgbClr val="C00000"/>
                </a:solidFill>
              </a:rPr>
              <a:t>Data </a:t>
            </a:r>
            <a:r>
              <a:rPr lang="en-US" dirty="0" smtClean="0"/>
              <a:t>and </a:t>
            </a:r>
            <a:r>
              <a:rPr lang="en-US" b="1" dirty="0" smtClean="0">
                <a:solidFill>
                  <a:srgbClr val="C00000"/>
                </a:solidFill>
              </a:rPr>
              <a:t>Model</a:t>
            </a:r>
            <a:r>
              <a:rPr lang="en-US" dirty="0" smtClean="0"/>
              <a:t> together as built around problems which combine them but we can get insight by separating and this allows better understanding of </a:t>
            </a:r>
            <a:r>
              <a:rPr lang="en-US" b="1" dirty="0" smtClean="0">
                <a:solidFill>
                  <a:srgbClr val="C00000"/>
                </a:solidFill>
              </a:rPr>
              <a:t>Big Data - Big Simulation “convergence”</a:t>
            </a:r>
          </a:p>
          <a:p>
            <a:pPr>
              <a:spcBef>
                <a:spcPts val="0"/>
              </a:spcBef>
            </a:pP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59</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3569907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431"/>
            <a:ext cx="8382000" cy="651813"/>
          </a:xfrm>
        </p:spPr>
        <p:txBody>
          <a:bodyPr/>
          <a:lstStyle/>
          <a:p>
            <a:pPr algn="ctr"/>
            <a:r>
              <a:rPr lang="en-US" dirty="0" smtClean="0">
                <a:solidFill>
                  <a:srgbClr val="C00000"/>
                </a:solidFill>
              </a:rPr>
              <a:t>Data Science Summary</a:t>
            </a:r>
            <a:endParaRPr lang="en-US" dirty="0">
              <a:solidFill>
                <a:srgbClr val="C00000"/>
              </a:solidFill>
            </a:endParaRPr>
          </a:p>
        </p:txBody>
      </p:sp>
      <p:sp>
        <p:nvSpPr>
          <p:cNvPr id="3" name="Content Placeholder 2"/>
          <p:cNvSpPr>
            <a:spLocks noGrp="1"/>
          </p:cNvSpPr>
          <p:nvPr>
            <p:ph idx="1"/>
          </p:nvPr>
        </p:nvSpPr>
        <p:spPr>
          <a:xfrm>
            <a:off x="0" y="538224"/>
            <a:ext cx="9144000" cy="4576445"/>
          </a:xfrm>
        </p:spPr>
        <p:txBody>
          <a:bodyPr/>
          <a:lstStyle/>
          <a:p>
            <a:r>
              <a:rPr lang="en-US" b="1" dirty="0" smtClean="0"/>
              <a:t>We have strong curriculum</a:t>
            </a:r>
          </a:p>
          <a:p>
            <a:pPr lvl="1"/>
            <a:r>
              <a:rPr lang="en-US" dirty="0" smtClean="0"/>
              <a:t>Online 4 course certificate</a:t>
            </a:r>
          </a:p>
          <a:p>
            <a:pPr lvl="1"/>
            <a:r>
              <a:rPr lang="en-US" dirty="0" smtClean="0"/>
              <a:t>Online Residential Hybrid masters started Spring 2015</a:t>
            </a:r>
          </a:p>
          <a:p>
            <a:pPr lvl="1"/>
            <a:r>
              <a:rPr lang="en-US" dirty="0" smtClean="0"/>
              <a:t>Adding PhD</a:t>
            </a:r>
            <a:endParaRPr lang="en-US" b="1" dirty="0"/>
          </a:p>
          <a:p>
            <a:r>
              <a:rPr lang="en-US" b="1" dirty="0" smtClean="0"/>
              <a:t>Fall </a:t>
            </a:r>
            <a:r>
              <a:rPr lang="en-US" b="1" dirty="0"/>
              <a:t>2015 Data </a:t>
            </a:r>
            <a:r>
              <a:rPr lang="en-US" b="1" dirty="0" smtClean="0"/>
              <a:t>Science total enrollment 178</a:t>
            </a:r>
          </a:p>
          <a:p>
            <a:pPr lvl="1"/>
            <a:r>
              <a:rPr lang="en-US" dirty="0" smtClean="0"/>
              <a:t>34 Online Certificate</a:t>
            </a:r>
          </a:p>
          <a:p>
            <a:pPr lvl="1"/>
            <a:r>
              <a:rPr lang="en-US" dirty="0" smtClean="0"/>
              <a:t>82 Online Masters</a:t>
            </a:r>
          </a:p>
          <a:p>
            <a:pPr lvl="1"/>
            <a:r>
              <a:rPr lang="en-US" dirty="0" smtClean="0"/>
              <a:t>62 Residential Masters</a:t>
            </a:r>
            <a:endParaRPr lang="en-US" dirty="0"/>
          </a:p>
          <a:p>
            <a:r>
              <a:rPr lang="en-US" b="1" dirty="0" smtClean="0"/>
              <a:t>Spring </a:t>
            </a:r>
            <a:r>
              <a:rPr lang="en-US" b="1" dirty="0"/>
              <a:t>2016 </a:t>
            </a:r>
            <a:endParaRPr lang="en-US" b="1" dirty="0" smtClean="0"/>
          </a:p>
          <a:p>
            <a:pPr lvl="1"/>
            <a:r>
              <a:rPr lang="en-US" b="1" dirty="0" smtClean="0"/>
              <a:t>total applicants:</a:t>
            </a:r>
            <a:r>
              <a:rPr lang="en-US" dirty="0" smtClean="0"/>
              <a:t>175</a:t>
            </a:r>
          </a:p>
          <a:p>
            <a:pPr lvl="1"/>
            <a:r>
              <a:rPr lang="en-US" dirty="0" smtClean="0"/>
              <a:t>Residential 74(58) These are admits (accepts)</a:t>
            </a:r>
          </a:p>
          <a:p>
            <a:pPr lvl="1"/>
            <a:r>
              <a:rPr lang="en-US" dirty="0" smtClean="0"/>
              <a:t>Online 60(51)</a:t>
            </a:r>
          </a:p>
          <a:p>
            <a:pPr lvl="1"/>
            <a:r>
              <a:rPr lang="en-US" dirty="0" smtClean="0"/>
              <a:t>Certificate 5(5)</a:t>
            </a:r>
            <a:endParaRPr lang="en-US" dirty="0"/>
          </a:p>
          <a:p>
            <a:r>
              <a:rPr lang="en-US" dirty="0" smtClean="0"/>
              <a:t>Note high acceptance rate</a:t>
            </a:r>
          </a:p>
          <a:p>
            <a:r>
              <a:rPr lang="en-US" dirty="0" smtClean="0"/>
              <a:t>This is “program” not a department</a:t>
            </a:r>
          </a:p>
          <a:p>
            <a:endParaRPr lang="en-US" dirty="0"/>
          </a:p>
          <a:p>
            <a:endParaRPr lang="en-US" dirty="0" smtClean="0"/>
          </a:p>
          <a:p>
            <a:endParaRPr lang="en-US" dirty="0"/>
          </a:p>
          <a:p>
            <a:endParaRPr lang="en-US" dirty="0"/>
          </a:p>
        </p:txBody>
      </p:sp>
      <p:sp>
        <p:nvSpPr>
          <p:cNvPr id="6" name="Date Placeholder 5"/>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1CFF9A9-BBF4-463D-8642-FFEA6CAB8189}"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2/14/2016</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35087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90" y="526864"/>
            <a:ext cx="9049110" cy="1143000"/>
          </a:xfrm>
        </p:spPr>
        <p:txBody>
          <a:bodyPr>
            <a:normAutofit/>
          </a:bodyPr>
          <a:lstStyle/>
          <a:p>
            <a:r>
              <a:rPr lang="en-US" b="1" dirty="0"/>
              <a:t>7 Computational Giants of </a:t>
            </a:r>
            <a:br>
              <a:rPr lang="en-US" b="1" dirty="0"/>
            </a:br>
            <a:r>
              <a:rPr lang="en-US" b="1" dirty="0" smtClean="0"/>
              <a:t>NRC Massive </a:t>
            </a:r>
            <a:r>
              <a:rPr lang="en-US" b="1" dirty="0"/>
              <a:t>Data </a:t>
            </a:r>
            <a:r>
              <a:rPr lang="en-US" b="1" dirty="0" smtClean="0"/>
              <a:t>Analysis Report </a:t>
            </a:r>
            <a:endParaRPr lang="en-US" b="1" dirty="0"/>
          </a:p>
        </p:txBody>
      </p:sp>
      <p:sp>
        <p:nvSpPr>
          <p:cNvPr id="3" name="Content Placeholder 2"/>
          <p:cNvSpPr>
            <a:spLocks noGrp="1"/>
          </p:cNvSpPr>
          <p:nvPr>
            <p:ph idx="1"/>
          </p:nvPr>
        </p:nvSpPr>
        <p:spPr>
          <a:xfrm>
            <a:off x="94890" y="2501175"/>
            <a:ext cx="9049110" cy="4525963"/>
          </a:xfrm>
        </p:spPr>
        <p:txBody>
          <a:bodyPr/>
          <a:lstStyle/>
          <a:p>
            <a:pPr marL="514350" indent="-514350">
              <a:buFont typeface="+mj-lt"/>
              <a:buAutoNum type="arabicParenR"/>
            </a:pPr>
            <a:r>
              <a:rPr lang="en-US" sz="2400" b="1" dirty="0" smtClean="0">
                <a:solidFill>
                  <a:srgbClr val="CC00FF"/>
                </a:solidFill>
              </a:rPr>
              <a:t>G1:</a:t>
            </a:r>
            <a:r>
              <a:rPr lang="en-US" sz="2400" dirty="0" smtClean="0"/>
              <a:t>	Basic Statistics e.g. </a:t>
            </a:r>
            <a:r>
              <a:rPr lang="en-US" sz="2400" dirty="0" err="1" smtClean="0"/>
              <a:t>MRStat</a:t>
            </a:r>
            <a:endParaRPr lang="en-US" sz="2400" dirty="0" smtClean="0"/>
          </a:p>
          <a:p>
            <a:pPr marL="514350" indent="-514350">
              <a:buFont typeface="+mj-lt"/>
              <a:buAutoNum type="arabicParenR"/>
            </a:pPr>
            <a:r>
              <a:rPr lang="en-US" sz="2400" b="1" dirty="0" smtClean="0">
                <a:solidFill>
                  <a:srgbClr val="CC00FF"/>
                </a:solidFill>
              </a:rPr>
              <a:t>G2:</a:t>
            </a:r>
            <a:r>
              <a:rPr lang="en-US" sz="2400" dirty="0" smtClean="0"/>
              <a:t>	Generalized N-Body Problems</a:t>
            </a:r>
          </a:p>
          <a:p>
            <a:pPr marL="514350" indent="-514350">
              <a:buFont typeface="+mj-lt"/>
              <a:buAutoNum type="arabicParenR"/>
            </a:pPr>
            <a:r>
              <a:rPr lang="en-US" sz="2400" b="1" dirty="0" smtClean="0">
                <a:solidFill>
                  <a:srgbClr val="CC00FF"/>
                </a:solidFill>
              </a:rPr>
              <a:t>G3:</a:t>
            </a:r>
            <a:r>
              <a:rPr lang="en-US" sz="2400" dirty="0" smtClean="0"/>
              <a:t>	Graph-Theoretic Computations</a:t>
            </a:r>
          </a:p>
          <a:p>
            <a:pPr marL="514350" indent="-514350">
              <a:buFont typeface="+mj-lt"/>
              <a:buAutoNum type="arabicParenR"/>
            </a:pPr>
            <a:r>
              <a:rPr lang="en-US" sz="2400" b="1" dirty="0" smtClean="0">
                <a:solidFill>
                  <a:srgbClr val="CC00FF"/>
                </a:solidFill>
              </a:rPr>
              <a:t>G4:</a:t>
            </a:r>
            <a:r>
              <a:rPr lang="en-US" sz="2400" dirty="0" smtClean="0"/>
              <a:t>	Linear Algebraic Computations</a:t>
            </a:r>
          </a:p>
          <a:p>
            <a:pPr marL="514350" indent="-514350">
              <a:buFont typeface="+mj-lt"/>
              <a:buAutoNum type="arabicParenR"/>
            </a:pPr>
            <a:r>
              <a:rPr lang="en-US" sz="2400" b="1" dirty="0" smtClean="0">
                <a:solidFill>
                  <a:srgbClr val="CC00FF"/>
                </a:solidFill>
              </a:rPr>
              <a:t>G5:</a:t>
            </a:r>
            <a:r>
              <a:rPr lang="en-US" sz="2400" dirty="0" smtClean="0"/>
              <a:t>	Optimizations e.g. Linear Programming</a:t>
            </a:r>
          </a:p>
          <a:p>
            <a:pPr marL="514350" indent="-514350">
              <a:buFont typeface="+mj-lt"/>
              <a:buAutoNum type="arabicParenR"/>
            </a:pPr>
            <a:r>
              <a:rPr lang="en-US" sz="2400" b="1" dirty="0" smtClean="0">
                <a:solidFill>
                  <a:srgbClr val="CC00FF"/>
                </a:solidFill>
              </a:rPr>
              <a:t>G6:</a:t>
            </a:r>
            <a:r>
              <a:rPr lang="en-US" sz="2400" dirty="0" smtClean="0"/>
              <a:t>	Integration e.g. LDA and other GML</a:t>
            </a:r>
          </a:p>
          <a:p>
            <a:pPr marL="514350" indent="-514350">
              <a:buFont typeface="+mj-lt"/>
              <a:buAutoNum type="arabicParenR"/>
            </a:pPr>
            <a:r>
              <a:rPr lang="en-US" sz="2400" b="1" dirty="0" smtClean="0">
                <a:solidFill>
                  <a:srgbClr val="CC00FF"/>
                </a:solidFill>
              </a:rPr>
              <a:t>G7:</a:t>
            </a:r>
            <a:r>
              <a:rPr lang="en-US" sz="2400" dirty="0" smtClean="0"/>
              <a:t>	Alignment Problems e.g. BLAST</a:t>
            </a:r>
            <a:endParaRPr lang="en-US" sz="2400" dirty="0"/>
          </a:p>
        </p:txBody>
      </p:sp>
      <p:sp>
        <p:nvSpPr>
          <p:cNvPr id="6" name="Slide Number Placeholder 5"/>
          <p:cNvSpPr>
            <a:spLocks noGrp="1"/>
          </p:cNvSpPr>
          <p:nvPr>
            <p:ph type="sldNum" sz="quarter" idx="12"/>
          </p:nvPr>
        </p:nvSpPr>
        <p:spPr/>
        <p:txBody>
          <a:bodyPr/>
          <a:lstStyle/>
          <a:p>
            <a:fld id="{29CB78FB-1415-9B4D-996E-11F146E2B0ED}" type="slidenum">
              <a:rPr lang="en-US" smtClean="0"/>
              <a:t>60</a:t>
            </a:fld>
            <a:endParaRPr lang="en-US"/>
          </a:p>
        </p:txBody>
      </p:sp>
      <p:sp>
        <p:nvSpPr>
          <p:cNvPr id="5" name="Date Placeholder 4"/>
          <p:cNvSpPr>
            <a:spLocks noGrp="1"/>
          </p:cNvSpPr>
          <p:nvPr>
            <p:ph type="dt" sz="half" idx="2"/>
          </p:nvPr>
        </p:nvSpPr>
        <p:spPr/>
        <p:txBody>
          <a:bodyPr/>
          <a:lstStyle/>
          <a:p>
            <a:r>
              <a:rPr lang="en-US" smtClean="0"/>
              <a:t>02/04/2016</a:t>
            </a:r>
            <a:endParaRPr lang="en-US"/>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a:t>
            </a:r>
            <a:r>
              <a:rPr lang="en-US" sz="2400" dirty="0" smtClean="0">
                <a:solidFill>
                  <a:srgbClr val="000000"/>
                </a:solidFill>
                <a:latin typeface="Times New Roman" panose="02020603050405020304" pitchFamily="18" charset="0"/>
                <a:hlinkClick r:id="rId3"/>
              </a:rPr>
              <a:t>www.nap.edu/catalog.php?record_id=18374</a:t>
            </a:r>
            <a:r>
              <a:rPr lang="en-US" sz="2400" dirty="0" smtClean="0">
                <a:solidFill>
                  <a:srgbClr val="000000"/>
                </a:solidFill>
                <a:latin typeface="Times New Roman" panose="02020603050405020304" pitchFamily="18" charset="0"/>
              </a:rPr>
              <a:t>   </a:t>
            </a:r>
            <a:r>
              <a:rPr lang="en-US" sz="2400" b="1" dirty="0" smtClean="0">
                <a:solidFill>
                  <a:srgbClr val="C00000"/>
                </a:solidFill>
                <a:latin typeface="Times New Roman" panose="02020603050405020304" pitchFamily="18" charset="0"/>
              </a:rPr>
              <a:t>Big Data Models?</a:t>
            </a:r>
            <a:r>
              <a:rPr lang="en-US" sz="2400" dirty="0" smtClean="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1211264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6814"/>
          </a:xfrm>
        </p:spPr>
        <p:txBody>
          <a:bodyPr/>
          <a:lstStyle/>
          <a:p>
            <a:pPr algn="ctr"/>
            <a:r>
              <a:rPr lang="en-US" b="1" dirty="0" smtClean="0"/>
              <a:t>HPC (Simulation) Benchmark Classics</a:t>
            </a:r>
            <a:endParaRPr lang="en-US" b="1" dirty="0"/>
          </a:p>
        </p:txBody>
      </p:sp>
      <p:sp>
        <p:nvSpPr>
          <p:cNvPr id="3" name="Content Placeholder 2"/>
          <p:cNvSpPr>
            <a:spLocks noGrp="1"/>
          </p:cNvSpPr>
          <p:nvPr>
            <p:ph idx="1"/>
          </p:nvPr>
        </p:nvSpPr>
        <p:spPr>
          <a:xfrm>
            <a:off x="261257" y="799682"/>
            <a:ext cx="8882743" cy="4525963"/>
          </a:xfrm>
        </p:spPr>
        <p:txBody>
          <a:bodyPr>
            <a:noAutofit/>
          </a:bodyPr>
          <a:lstStyle/>
          <a:p>
            <a:r>
              <a:rPr lang="en-US" sz="2800" b="1" dirty="0" err="1" smtClean="0"/>
              <a:t>Linpack</a:t>
            </a:r>
            <a:r>
              <a:rPr lang="en-US" sz="2800" b="1" dirty="0" smtClean="0"/>
              <a:t> </a:t>
            </a:r>
            <a:r>
              <a:rPr lang="en-US" sz="2800" dirty="0" smtClean="0"/>
              <a:t>or HPL: Parallel LU factorization </a:t>
            </a:r>
            <a:br>
              <a:rPr lang="en-US" sz="2800" dirty="0" smtClean="0"/>
            </a:br>
            <a:r>
              <a:rPr lang="en-US" sz="2800" dirty="0" smtClean="0"/>
              <a:t>for solution of linear equations</a:t>
            </a:r>
          </a:p>
          <a:p>
            <a:r>
              <a:rPr lang="en-US" sz="2800" b="1" dirty="0" smtClean="0"/>
              <a:t>NPB</a:t>
            </a:r>
            <a:r>
              <a:rPr lang="en-US" sz="2800" dirty="0" smtClean="0"/>
              <a:t> version 1: Mainly classic HPC solver kernels</a:t>
            </a:r>
          </a:p>
          <a:p>
            <a:pPr lvl="1"/>
            <a:r>
              <a:rPr lang="en-US" sz="2400" dirty="0" smtClean="0"/>
              <a:t>MG: </a:t>
            </a:r>
            <a:r>
              <a:rPr lang="en-US" sz="2400" dirty="0" err="1" smtClean="0"/>
              <a:t>Multigrid</a:t>
            </a:r>
            <a:endParaRPr lang="en-US" sz="2400" dirty="0" smtClean="0"/>
          </a:p>
          <a:p>
            <a:pPr lvl="1"/>
            <a:r>
              <a:rPr lang="en-US" sz="2400" dirty="0" smtClean="0"/>
              <a:t>CG: Conjugate Gradient</a:t>
            </a:r>
          </a:p>
          <a:p>
            <a:pPr lvl="1"/>
            <a:r>
              <a:rPr lang="en-US" sz="2400" dirty="0" smtClean="0"/>
              <a:t>FT: Fast Fourier Transform</a:t>
            </a:r>
          </a:p>
          <a:p>
            <a:pPr lvl="1"/>
            <a:r>
              <a:rPr lang="en-US" sz="2400" dirty="0" smtClean="0"/>
              <a:t>IS: Integer sort</a:t>
            </a:r>
          </a:p>
          <a:p>
            <a:pPr lvl="1"/>
            <a:r>
              <a:rPr lang="en-US" sz="2400" dirty="0" smtClean="0"/>
              <a:t>EP: Embarrassingly Parallel</a:t>
            </a:r>
          </a:p>
          <a:p>
            <a:pPr lvl="1"/>
            <a:r>
              <a:rPr lang="en-US" sz="2400" dirty="0" smtClean="0"/>
              <a:t>BT: Block </a:t>
            </a:r>
            <a:r>
              <a:rPr lang="en-US" sz="2400" dirty="0" err="1" smtClean="0"/>
              <a:t>Tridiagonal</a:t>
            </a:r>
            <a:endParaRPr lang="en-US" sz="2400" dirty="0" smtClean="0"/>
          </a:p>
          <a:p>
            <a:pPr lvl="1"/>
            <a:r>
              <a:rPr lang="en-US" sz="2400" dirty="0" smtClean="0"/>
              <a:t>SP: Scalar </a:t>
            </a:r>
            <a:r>
              <a:rPr lang="en-US" sz="2400" dirty="0" err="1" smtClean="0"/>
              <a:t>Pentadiagonal</a:t>
            </a:r>
            <a:endParaRPr lang="en-US" sz="2400" dirty="0" smtClean="0"/>
          </a:p>
          <a:p>
            <a:pPr lvl="1"/>
            <a:r>
              <a:rPr lang="en-US" sz="2400" dirty="0" smtClean="0"/>
              <a:t> LU: Lower-Upper symmetric Gauss Seidel</a:t>
            </a:r>
          </a:p>
          <a:p>
            <a:pPr marL="457200" lvl="1" indent="0">
              <a:buNone/>
            </a:pP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61</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
        <p:nvSpPr>
          <p:cNvPr id="6" name="Rectangle 5"/>
          <p:cNvSpPr/>
          <p:nvPr/>
        </p:nvSpPr>
        <p:spPr>
          <a:xfrm>
            <a:off x="5715000" y="2801053"/>
            <a:ext cx="3068469" cy="523220"/>
          </a:xfrm>
          <a:prstGeom prst="rect">
            <a:avLst/>
          </a:prstGeom>
        </p:spPr>
        <p:txBody>
          <a:bodyPr wrap="none">
            <a:spAutoFit/>
          </a:bodyPr>
          <a:lstStyle/>
          <a:p>
            <a:r>
              <a:rPr lang="en-US" sz="2800" b="1" dirty="0" smtClean="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1382043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827477" cy="867508"/>
          </a:xfrm>
        </p:spPr>
        <p:txBody>
          <a:bodyPr/>
          <a:lstStyle/>
          <a:p>
            <a:r>
              <a:rPr lang="en-US" b="1" dirty="0" smtClean="0"/>
              <a:t>13 Berkeley Dwarfs</a:t>
            </a:r>
            <a:endParaRPr lang="en-US" b="1" dirty="0"/>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arenR"/>
            </a:pPr>
            <a:r>
              <a:rPr lang="en-US" dirty="0" smtClean="0">
                <a:solidFill>
                  <a:srgbClr val="0070C0"/>
                </a:solidFill>
              </a:rPr>
              <a:t>Dense </a:t>
            </a:r>
            <a:r>
              <a:rPr lang="en-US" dirty="0">
                <a:solidFill>
                  <a:srgbClr val="0070C0"/>
                </a:solidFill>
              </a:rPr>
              <a:t>Linear </a:t>
            </a:r>
            <a:r>
              <a:rPr lang="en-US" dirty="0" smtClean="0">
                <a:solidFill>
                  <a:srgbClr val="0070C0"/>
                </a:solidFill>
              </a:rPr>
              <a:t>Algebra </a:t>
            </a:r>
            <a:endParaRPr lang="en-US" dirty="0">
              <a:solidFill>
                <a:srgbClr val="0070C0"/>
              </a:solidFill>
            </a:endParaRP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r>
              <a:rPr lang="en-US" dirty="0" smtClean="0"/>
              <a:t/>
            </a:r>
            <a:br>
              <a:rPr lang="en-US" dirty="0" smtClean="0"/>
            </a:br>
            <a:r>
              <a:rPr lang="en-US" dirty="0" smtClean="0"/>
              <a:t>Branch-and-Bound</a:t>
            </a:r>
            <a:endParaRPr lang="en-US" dirty="0"/>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6" name="Slide Number Placeholder 5"/>
          <p:cNvSpPr>
            <a:spLocks noGrp="1"/>
          </p:cNvSpPr>
          <p:nvPr>
            <p:ph type="sldNum" sz="quarter" idx="12"/>
          </p:nvPr>
        </p:nvSpPr>
        <p:spPr/>
        <p:txBody>
          <a:bodyPr/>
          <a:lstStyle/>
          <a:p>
            <a:fld id="{29CB78FB-1415-9B4D-996E-11F146E2B0ED}" type="slidenum">
              <a:rPr lang="en-US" smtClean="0"/>
              <a:t>62</a:t>
            </a:fld>
            <a:endParaRPr lang="en-US"/>
          </a:p>
        </p:txBody>
      </p:sp>
      <p:sp>
        <p:nvSpPr>
          <p:cNvPr id="5" name="Date Placeholder 4"/>
          <p:cNvSpPr>
            <a:spLocks noGrp="1"/>
          </p:cNvSpPr>
          <p:nvPr>
            <p:ph type="dt" sz="half" idx="2"/>
          </p:nvPr>
        </p:nvSpPr>
        <p:spPr/>
        <p:txBody>
          <a:bodyPr/>
          <a:lstStyle/>
          <a:p>
            <a:r>
              <a:rPr lang="en-US" smtClean="0"/>
              <a:t>02/04/2016</a:t>
            </a:r>
            <a:endParaRPr lang="en-US"/>
          </a:p>
        </p:txBody>
      </p:sp>
      <p:sp>
        <p:nvSpPr>
          <p:cNvPr id="4" name="TextBox 3"/>
          <p:cNvSpPr txBox="1"/>
          <p:nvPr/>
        </p:nvSpPr>
        <p:spPr>
          <a:xfrm>
            <a:off x="3505200" y="1318301"/>
            <a:ext cx="5475513" cy="4154984"/>
          </a:xfrm>
          <a:prstGeom prst="rect">
            <a:avLst/>
          </a:prstGeom>
          <a:noFill/>
        </p:spPr>
        <p:txBody>
          <a:bodyPr wrap="square" rtlCol="0">
            <a:spAutoFit/>
          </a:bodyPr>
          <a:lstStyle/>
          <a:p>
            <a:r>
              <a:rPr lang="en-US" sz="2400" dirty="0" smtClean="0"/>
              <a:t>First 6 of these correspond to </a:t>
            </a:r>
            <a:r>
              <a:rPr lang="en-US" sz="2400" dirty="0" err="1" smtClean="0"/>
              <a:t>Colella’s</a:t>
            </a:r>
            <a:r>
              <a:rPr lang="en-US" sz="2400" dirty="0" smtClean="0"/>
              <a:t> original. (Classic simulations)</a:t>
            </a:r>
          </a:p>
          <a:p>
            <a:r>
              <a:rPr lang="en-US" sz="2400" dirty="0" smtClean="0"/>
              <a:t>Monte Carlo dropped.</a:t>
            </a:r>
            <a:endParaRPr lang="en-US" sz="2400" dirty="0"/>
          </a:p>
          <a:p>
            <a:r>
              <a:rPr lang="en-US" sz="2400" dirty="0" smtClean="0"/>
              <a:t>N-body methods are a subset of Particle in </a:t>
            </a:r>
            <a:r>
              <a:rPr lang="en-US" sz="2400" dirty="0" err="1" smtClean="0"/>
              <a:t>Colella</a:t>
            </a:r>
            <a:r>
              <a:rPr lang="en-US" sz="2400" dirty="0" smtClean="0"/>
              <a:t>.</a:t>
            </a:r>
            <a:br>
              <a:rPr lang="en-US" sz="2400" dirty="0" smtClean="0"/>
            </a:br>
            <a:endParaRPr lang="en-US" sz="2400" dirty="0" smtClean="0"/>
          </a:p>
          <a:p>
            <a:r>
              <a:rPr lang="en-US" sz="2400" dirty="0" smtClean="0"/>
              <a:t>Note a little inconsistent in that MapReduce is a programming model and spectral method is a numerical method.</a:t>
            </a:r>
          </a:p>
          <a:p>
            <a:r>
              <a:rPr lang="en-US" sz="2400" dirty="0" smtClean="0"/>
              <a:t>Need multiple facets!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054652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63</a:t>
            </a:fld>
            <a:endParaRPr lang="en-US" dirty="0">
              <a:solidFill>
                <a:prstClr val="black"/>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4" name="Picture 3"/>
          <p:cNvPicPr>
            <a:picLocks noChangeAspect="1"/>
          </p:cNvPicPr>
          <p:nvPr/>
        </p:nvPicPr>
        <p:blipFill>
          <a:blip r:embed="rId2"/>
          <a:stretch>
            <a:fillRect/>
          </a:stretch>
        </p:blipFill>
        <p:spPr>
          <a:xfrm>
            <a:off x="69358" y="0"/>
            <a:ext cx="8922785" cy="6858000"/>
          </a:xfrm>
          <a:prstGeom prst="rect">
            <a:avLst/>
          </a:prstGeom>
          <a:solidFill>
            <a:schemeClr val="bg1"/>
          </a:solidFill>
        </p:spPr>
      </p:pic>
    </p:spTree>
    <p:extLst>
      <p:ext uri="{BB962C8B-B14F-4D97-AF65-F5344CB8AC3E}">
        <p14:creationId xmlns:p14="http://schemas.microsoft.com/office/powerpoint/2010/main" val="1622333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64</a:t>
            </a:fld>
            <a:endParaRPr lang="en-US" dirty="0">
              <a:solidFill>
                <a:prstClr val="black"/>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12" name="Group 11"/>
          <p:cNvGrpSpPr/>
          <p:nvPr/>
        </p:nvGrpSpPr>
        <p:grpSpPr>
          <a:xfrm>
            <a:off x="0" y="372985"/>
            <a:ext cx="9144000" cy="5454860"/>
            <a:chOff x="0" y="372985"/>
            <a:chExt cx="9144000" cy="5454860"/>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80010" y="922705"/>
              <a:ext cx="1497330" cy="369332"/>
            </a:xfrm>
            <a:prstGeom prst="rect">
              <a:avLst/>
            </a:prstGeom>
          </p:spPr>
          <p:txBody>
            <a:bodyPr wrap="square">
              <a:spAutoFit/>
            </a:bodyPr>
            <a:lstStyle/>
            <a:p>
              <a:r>
                <a:rPr lang="en-US" b="1" dirty="0" smtClean="0"/>
                <a:t>Simulations</a:t>
              </a:r>
              <a:endParaRPr lang="en-US" b="1" dirty="0"/>
            </a:p>
          </p:txBody>
        </p:sp>
        <p:sp>
          <p:nvSpPr>
            <p:cNvPr id="6" name="Rectangle 5"/>
            <p:cNvSpPr/>
            <p:nvPr/>
          </p:nvSpPr>
          <p:spPr>
            <a:xfrm>
              <a:off x="1657350" y="557651"/>
              <a:ext cx="1207770" cy="800219"/>
            </a:xfrm>
            <a:prstGeom prst="rect">
              <a:avLst/>
            </a:prstGeom>
          </p:spPr>
          <p:txBody>
            <a:bodyPr wrap="square">
              <a:spAutoFit/>
            </a:bodyPr>
            <a:lstStyle/>
            <a:p>
              <a:r>
                <a:rPr lang="en-US" b="1" dirty="0" smtClean="0"/>
                <a:t>Analytics</a:t>
              </a:r>
            </a:p>
            <a:p>
              <a:r>
                <a:rPr lang="en-US" sz="1400" b="1" dirty="0" smtClean="0"/>
                <a:t>(Model for Data)</a:t>
              </a:r>
              <a:endParaRPr lang="en-US" sz="1400" b="1" dirty="0"/>
            </a:p>
          </p:txBody>
        </p:sp>
        <p:sp>
          <p:nvSpPr>
            <p:cNvPr id="7" name="Rectangle 6"/>
            <p:cNvSpPr/>
            <p:nvPr/>
          </p:nvSpPr>
          <p:spPr>
            <a:xfrm>
              <a:off x="3314700" y="372985"/>
              <a:ext cx="720090" cy="369332"/>
            </a:xfrm>
            <a:prstGeom prst="rect">
              <a:avLst/>
            </a:prstGeom>
          </p:spPr>
          <p:txBody>
            <a:bodyPr wrap="square">
              <a:spAutoFit/>
            </a:bodyPr>
            <a:lstStyle/>
            <a:p>
              <a:r>
                <a:rPr lang="en-US" b="1" dirty="0" smtClean="0"/>
                <a:t>Both</a:t>
              </a:r>
              <a:endParaRPr lang="en-US" b="1" dirty="0"/>
            </a:p>
          </p:txBody>
        </p:sp>
        <p:sp>
          <p:nvSpPr>
            <p:cNvPr id="8" name="TextBox 7"/>
            <p:cNvSpPr txBox="1"/>
            <p:nvPr/>
          </p:nvSpPr>
          <p:spPr>
            <a:xfrm>
              <a:off x="1657350" y="3691890"/>
              <a:ext cx="1098378" cy="307777"/>
            </a:xfrm>
            <a:prstGeom prst="rect">
              <a:avLst/>
            </a:prstGeom>
            <a:noFill/>
          </p:spPr>
          <p:txBody>
            <a:bodyPr wrap="none" rtlCol="0">
              <a:spAutoFit/>
            </a:bodyPr>
            <a:lstStyle/>
            <a:p>
              <a:r>
                <a:rPr lang="en-US" sz="1400" b="1" dirty="0" smtClean="0">
                  <a:solidFill>
                    <a:srgbClr val="C00000"/>
                  </a:solidFill>
                </a:rPr>
                <a:t>(All Model)</a:t>
              </a:r>
              <a:endParaRPr lang="en-US" sz="1400" b="1" dirty="0">
                <a:solidFill>
                  <a:srgbClr val="C00000"/>
                </a:solidFill>
              </a:endParaRPr>
            </a:p>
          </p:txBody>
        </p:sp>
        <p:sp>
          <p:nvSpPr>
            <p:cNvPr id="9" name="TextBox 8"/>
            <p:cNvSpPr txBox="1"/>
            <p:nvPr/>
          </p:nvSpPr>
          <p:spPr>
            <a:xfrm>
              <a:off x="1969770" y="5520068"/>
              <a:ext cx="2157963" cy="307777"/>
            </a:xfrm>
            <a:prstGeom prst="rect">
              <a:avLst/>
            </a:prstGeom>
            <a:noFill/>
          </p:spPr>
          <p:txBody>
            <a:bodyPr wrap="none" rtlCol="0">
              <a:spAutoFit/>
            </a:bodyPr>
            <a:lstStyle/>
            <a:p>
              <a:r>
                <a:rPr lang="en-US" sz="1400" b="1" dirty="0" smtClean="0">
                  <a:solidFill>
                    <a:srgbClr val="C00000"/>
                  </a:solidFill>
                </a:rPr>
                <a:t>(Nearly all </a:t>
              </a:r>
              <a:r>
                <a:rPr lang="en-US" sz="1400" b="1" dirty="0" err="1" smtClean="0">
                  <a:solidFill>
                    <a:srgbClr val="C00000"/>
                  </a:solidFill>
                </a:rPr>
                <a:t>Data+Model</a:t>
              </a:r>
              <a:r>
                <a:rPr lang="en-US" sz="1400" b="1" dirty="0" smtClean="0">
                  <a:solidFill>
                    <a:srgbClr val="C00000"/>
                  </a:solidFill>
                </a:rPr>
                <a:t>)</a:t>
              </a:r>
              <a:endParaRPr lang="en-US" sz="1400" b="1" dirty="0">
                <a:solidFill>
                  <a:srgbClr val="C00000"/>
                </a:solidFill>
              </a:endParaRPr>
            </a:p>
          </p:txBody>
        </p:sp>
        <p:sp>
          <p:nvSpPr>
            <p:cNvPr id="10" name="TextBox 9"/>
            <p:cNvSpPr txBox="1"/>
            <p:nvPr/>
          </p:nvSpPr>
          <p:spPr>
            <a:xfrm>
              <a:off x="7420253" y="1050093"/>
              <a:ext cx="1537600" cy="307777"/>
            </a:xfrm>
            <a:prstGeom prst="rect">
              <a:avLst/>
            </a:prstGeom>
            <a:noFill/>
          </p:spPr>
          <p:txBody>
            <a:bodyPr wrap="none" rtlCol="0">
              <a:spAutoFit/>
            </a:bodyPr>
            <a:lstStyle/>
            <a:p>
              <a:r>
                <a:rPr lang="en-US" sz="1400" b="1" dirty="0" smtClean="0">
                  <a:solidFill>
                    <a:srgbClr val="C00000"/>
                  </a:solidFill>
                </a:rPr>
                <a:t>(Nearly all Data)</a:t>
              </a:r>
              <a:endParaRPr lang="en-US" sz="1400" b="1" dirty="0">
                <a:solidFill>
                  <a:srgbClr val="C00000"/>
                </a:solidFill>
              </a:endParaRPr>
            </a:p>
          </p:txBody>
        </p:sp>
        <p:sp>
          <p:nvSpPr>
            <p:cNvPr id="11" name="TextBox 10"/>
            <p:cNvSpPr txBox="1"/>
            <p:nvPr/>
          </p:nvSpPr>
          <p:spPr>
            <a:xfrm>
              <a:off x="6317800" y="5121000"/>
              <a:ext cx="2190023" cy="307777"/>
            </a:xfrm>
            <a:prstGeom prst="rect">
              <a:avLst/>
            </a:prstGeom>
            <a:noFill/>
          </p:spPr>
          <p:txBody>
            <a:bodyPr wrap="none" rtlCol="0">
              <a:spAutoFit/>
            </a:bodyPr>
            <a:lstStyle/>
            <a:p>
              <a:r>
                <a:rPr lang="en-US" sz="1400" b="1" dirty="0" smtClean="0">
                  <a:solidFill>
                    <a:srgbClr val="C00000"/>
                  </a:solidFill>
                </a:rPr>
                <a:t>(Mix of Data and Model)</a:t>
              </a:r>
              <a:endParaRPr lang="en-US" sz="1400" b="1" dirty="0">
                <a:solidFill>
                  <a:srgbClr val="C00000"/>
                </a:solidFill>
              </a:endParaRPr>
            </a:p>
          </p:txBody>
        </p:sp>
      </p:grpSp>
    </p:spTree>
    <p:extLst>
      <p:ext uri="{BB962C8B-B14F-4D97-AF65-F5344CB8AC3E}">
        <p14:creationId xmlns:p14="http://schemas.microsoft.com/office/powerpoint/2010/main" val="1022879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6388" y="193675"/>
            <a:ext cx="8382000" cy="1143000"/>
          </a:xfrm>
        </p:spPr>
        <p:txBody>
          <a:bodyPr/>
          <a:lstStyle/>
          <a:p>
            <a:pPr algn="ctr"/>
            <a:r>
              <a:rPr lang="en-US" dirty="0" smtClean="0"/>
              <a:t>Dwarfs and Ogres give </a:t>
            </a:r>
            <a:br>
              <a:rPr lang="en-US" dirty="0" smtClean="0"/>
            </a:br>
            <a:r>
              <a:rPr lang="en-US" dirty="0" smtClean="0"/>
              <a:t>Convergence Diamonds</a:t>
            </a:r>
            <a:endParaRPr lang="en-US" dirty="0"/>
          </a:p>
        </p:txBody>
      </p:sp>
      <p:sp>
        <p:nvSpPr>
          <p:cNvPr id="5" name="Content Placeholder 4"/>
          <p:cNvSpPr>
            <a:spLocks noGrp="1"/>
          </p:cNvSpPr>
          <p:nvPr>
            <p:ph idx="1"/>
          </p:nvPr>
        </p:nvSpPr>
        <p:spPr>
          <a:xfrm>
            <a:off x="144463" y="1336675"/>
            <a:ext cx="8380412" cy="4597400"/>
          </a:xfrm>
        </p:spPr>
        <p:txBody>
          <a:bodyPr/>
          <a:lstStyle/>
          <a:p>
            <a:r>
              <a:rPr lang="en-US" sz="2400" b="1" dirty="0" err="1" smtClean="0">
                <a:solidFill>
                  <a:srgbClr val="C00000"/>
                </a:solidFill>
              </a:rPr>
              <a:t>Macropatterns</a:t>
            </a:r>
            <a:r>
              <a:rPr lang="en-US" sz="2400" b="1" dirty="0" smtClean="0">
                <a:solidFill>
                  <a:srgbClr val="C00000"/>
                </a:solidFill>
              </a:rPr>
              <a:t> or Problem Architecture View: </a:t>
            </a:r>
            <a:r>
              <a:rPr lang="en-US" sz="2400" dirty="0" smtClean="0"/>
              <a:t>Unchanged</a:t>
            </a:r>
          </a:p>
          <a:p>
            <a:r>
              <a:rPr lang="en-US" sz="2400" b="1" dirty="0" smtClean="0">
                <a:solidFill>
                  <a:srgbClr val="C00000"/>
                </a:solidFill>
              </a:rPr>
              <a:t>Execution View: </a:t>
            </a:r>
            <a:r>
              <a:rPr lang="en-US" sz="2400" dirty="0" smtClean="0"/>
              <a:t>Significant changes to separate </a:t>
            </a:r>
            <a:r>
              <a:rPr lang="en-US" sz="2400" b="1" dirty="0" smtClean="0">
                <a:solidFill>
                  <a:srgbClr val="C00000"/>
                </a:solidFill>
              </a:rPr>
              <a:t>Data</a:t>
            </a:r>
            <a:r>
              <a:rPr lang="en-US" sz="2400" dirty="0" smtClean="0"/>
              <a:t> and </a:t>
            </a:r>
            <a:r>
              <a:rPr lang="en-US" sz="2400" b="1" dirty="0" smtClean="0">
                <a:solidFill>
                  <a:srgbClr val="C00000"/>
                </a:solidFill>
              </a:rPr>
              <a:t>Model</a:t>
            </a:r>
            <a:r>
              <a:rPr lang="en-US" sz="2400" dirty="0" smtClean="0"/>
              <a:t> and add characteristics of Simulation models</a:t>
            </a:r>
          </a:p>
          <a:p>
            <a:pPr lvl="0"/>
            <a:r>
              <a:rPr lang="en-US" sz="2400" b="1" kern="1200" dirty="0">
                <a:solidFill>
                  <a:srgbClr val="C00000"/>
                </a:solidFill>
                <a:latin typeface="Arial" panose="020B0604020202020204" pitchFamily="34" charset="0"/>
                <a:ea typeface="Times New Roman" panose="02020603050405020304" pitchFamily="18" charset="0"/>
                <a:cs typeface="Arial" panose="020B0604020202020204" pitchFamily="34" charset="0"/>
              </a:rPr>
              <a:t>Data Source and Style </a:t>
            </a:r>
            <a:r>
              <a:rPr lang="en-US" sz="2400" b="1" kern="1200"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View: </a:t>
            </a:r>
            <a:r>
              <a:rPr lang="en-US" sz="2400" dirty="0" smtClean="0"/>
              <a:t>Same for Ogres and Diamonds </a:t>
            </a:r>
            <a:r>
              <a:rPr lang="en-US" sz="2400" dirty="0"/>
              <a:t>– </a:t>
            </a:r>
            <a:r>
              <a:rPr lang="en-US" sz="2400" dirty="0" smtClean="0"/>
              <a:t>present but less important </a:t>
            </a:r>
            <a:r>
              <a:rPr lang="en-US" sz="2400" dirty="0"/>
              <a:t>for Simulations compared to big data </a:t>
            </a:r>
            <a:endParaRPr lang="en-US" sz="2400" dirty="0" smtClean="0"/>
          </a:p>
          <a:p>
            <a:pPr lvl="0"/>
            <a:r>
              <a:rPr lang="en-US" sz="2400" dirty="0" smtClean="0"/>
              <a:t>Processing View is a mix of </a:t>
            </a:r>
            <a:r>
              <a:rPr lang="en-US" sz="2400" b="1" dirty="0" smtClean="0">
                <a:solidFill>
                  <a:srgbClr val="C00000"/>
                </a:solidFill>
              </a:rPr>
              <a:t>Big Data Processing View </a:t>
            </a:r>
            <a:r>
              <a:rPr lang="en-US" sz="2400" dirty="0" smtClean="0"/>
              <a:t>and</a:t>
            </a:r>
            <a:r>
              <a:rPr lang="en-US" sz="2400" b="1" dirty="0" smtClean="0">
                <a:solidFill>
                  <a:srgbClr val="C00000"/>
                </a:solidFill>
              </a:rPr>
              <a:t> Big Simulation Processing View </a:t>
            </a:r>
            <a:r>
              <a:rPr lang="en-US" sz="2400" dirty="0" smtClean="0"/>
              <a:t>and includes some facets like “uses linear algebra” needed in </a:t>
            </a:r>
            <a:r>
              <a:rPr lang="en-US" sz="2400" b="1" dirty="0" smtClean="0">
                <a:solidFill>
                  <a:srgbClr val="C00000"/>
                </a:solidFill>
              </a:rPr>
              <a:t>both</a:t>
            </a:r>
            <a:r>
              <a:rPr lang="en-US" sz="2400" dirty="0" smtClean="0"/>
              <a:t>:</a:t>
            </a:r>
            <a:r>
              <a:rPr lang="en-US" sz="2400" b="1" dirty="0" smtClean="0">
                <a:solidFill>
                  <a:srgbClr val="C00000"/>
                </a:solidFill>
              </a:rPr>
              <a:t> </a:t>
            </a:r>
            <a:r>
              <a:rPr lang="en-US" sz="2400" dirty="0" smtClean="0"/>
              <a:t>includes specifics of key simulation kernels – includes </a:t>
            </a:r>
            <a:r>
              <a:rPr lang="en-US" sz="2400" dirty="0" smtClean="0">
                <a:solidFill>
                  <a:srgbClr val="C00000"/>
                </a:solidFill>
              </a:rPr>
              <a:t>NAS Parallel Benchmarks </a:t>
            </a:r>
            <a:r>
              <a:rPr lang="en-US" sz="2400" dirty="0" smtClean="0"/>
              <a:t>and </a:t>
            </a:r>
            <a:r>
              <a:rPr lang="en-US" sz="2400" dirty="0" smtClean="0">
                <a:solidFill>
                  <a:srgbClr val="C00000"/>
                </a:solidFill>
              </a:rPr>
              <a:t>Berkeley Dwarfs</a:t>
            </a:r>
            <a:endParaRPr lang="en-US" sz="2400" dirty="0">
              <a:solidFill>
                <a:srgbClr val="C00000"/>
              </a:solidFill>
            </a:endParaRPr>
          </a:p>
          <a:p>
            <a:endParaRPr lang="en-US" sz="2400" dirty="0" smtClean="0"/>
          </a:p>
          <a:p>
            <a:endParaRPr lang="en-US" sz="2400" dirty="0"/>
          </a:p>
        </p:txBody>
      </p:sp>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65</a:t>
            </a:fld>
            <a:endParaRPr lang="en-US" dirty="0">
              <a:solidFill>
                <a:prstClr val="black"/>
              </a:solidFill>
            </a:endParaRPr>
          </a:p>
        </p:txBody>
      </p:sp>
      <p:sp>
        <p:nvSpPr>
          <p:cNvPr id="3" name="Date Placeholder 2"/>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321483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 y="2578100"/>
            <a:ext cx="9067800" cy="1470025"/>
          </a:xfrm>
        </p:spPr>
        <p:txBody>
          <a:bodyPr>
            <a:noAutofit/>
          </a:bodyPr>
          <a:lstStyle/>
          <a:p>
            <a:pPr algn="ctr"/>
            <a:r>
              <a:rPr lang="en-US" sz="4000" b="1" dirty="0" smtClean="0">
                <a:solidFill>
                  <a:schemeClr val="tx1"/>
                </a:solidFill>
              </a:rPr>
              <a:t>Facets of the Convergence Diamonds</a:t>
            </a:r>
            <a:r>
              <a:rPr lang="en-US" sz="3600" b="1" dirty="0" smtClean="0"/>
              <a:t/>
            </a:r>
            <a:br>
              <a:rPr lang="en-US" sz="3600" b="1" dirty="0" smtClean="0"/>
            </a:br>
            <a:r>
              <a:rPr lang="en-US" sz="3600" b="1" dirty="0"/>
              <a:t/>
            </a:r>
            <a:br>
              <a:rPr lang="en-US" sz="3600" b="1" dirty="0"/>
            </a:br>
            <a:r>
              <a:rPr lang="en-US" sz="3600" b="1" dirty="0"/>
              <a:t>Probl</a:t>
            </a:r>
            <a:r>
              <a:rPr lang="en-US" sz="3600" b="1" i="1" dirty="0"/>
              <a:t>e</a:t>
            </a:r>
            <a:r>
              <a:rPr lang="en-US" sz="3600" b="1" dirty="0"/>
              <a:t>m </a:t>
            </a:r>
            <a:r>
              <a:rPr lang="en-US" sz="3600" b="1" dirty="0" smtClean="0"/>
              <a:t>Architecture</a:t>
            </a:r>
            <a:br>
              <a:rPr lang="en-US" sz="3600" b="1" dirty="0" smtClean="0"/>
            </a:br>
            <a:r>
              <a:rPr lang="en-US" sz="3600" dirty="0"/>
              <a:t/>
            </a:r>
            <a:br>
              <a:rPr lang="en-US" sz="3600" dirty="0"/>
            </a:br>
            <a:r>
              <a:rPr lang="en-US" sz="2400" dirty="0">
                <a:solidFill>
                  <a:schemeClr val="tx1"/>
                </a:solidFill>
              </a:rPr>
              <a:t>Meta or Macro </a:t>
            </a:r>
            <a:r>
              <a:rPr lang="en-US" sz="2400" dirty="0" smtClean="0">
                <a:solidFill>
                  <a:schemeClr val="tx1"/>
                </a:solidFill>
              </a:rPr>
              <a:t>Aspects</a:t>
            </a:r>
            <a:r>
              <a:rPr lang="en-US" sz="2400" dirty="0">
                <a:solidFill>
                  <a:schemeClr val="tx1"/>
                </a:solidFill>
              </a:rPr>
              <a:t> </a:t>
            </a:r>
            <a:r>
              <a:rPr lang="en-US" sz="2400" dirty="0" smtClean="0">
                <a:solidFill>
                  <a:schemeClr val="tx1"/>
                </a:solidFill>
              </a:rPr>
              <a:t>of Diamonds</a:t>
            </a:r>
            <a:br>
              <a:rPr lang="en-US" sz="2400" dirty="0" smtClean="0">
                <a:solidFill>
                  <a:schemeClr val="tx1"/>
                </a:solidFill>
              </a:rPr>
            </a:br>
            <a:r>
              <a:rPr lang="en-US" sz="2400" dirty="0" smtClean="0">
                <a:solidFill>
                  <a:schemeClr val="tx1"/>
                </a:solidFill>
              </a:rPr>
              <a:t>Valid for Big Data or Big Simulations as describes Problem which is Model-Data combination</a:t>
            </a:r>
            <a:endParaRPr lang="en-US" sz="3600" b="1" dirty="0">
              <a:solidFill>
                <a:schemeClr val="tx1"/>
              </a:solidFill>
            </a:endParaRPr>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66</a:t>
            </a:fld>
            <a:endParaRPr lang="en-US"/>
          </a:p>
        </p:txBody>
      </p:sp>
    </p:spTree>
    <p:extLst>
      <p:ext uri="{BB962C8B-B14F-4D97-AF65-F5344CB8AC3E}">
        <p14:creationId xmlns:p14="http://schemas.microsoft.com/office/powerpoint/2010/main" val="3656693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32"/>
            <a:ext cx="9144000" cy="529627"/>
          </a:xfrm>
        </p:spPr>
        <p:txBody>
          <a:bodyPr>
            <a:noAutofit/>
          </a:bodyPr>
          <a:lstStyle/>
          <a:p>
            <a:pPr algn="ctr"/>
            <a:r>
              <a:rPr lang="en-US" sz="2400" b="1" dirty="0" smtClean="0">
                <a:solidFill>
                  <a:srgbClr val="C00000"/>
                </a:solidFill>
              </a:rPr>
              <a:t>Problem Architecture </a:t>
            </a:r>
            <a:r>
              <a:rPr lang="en-US" sz="2400" b="1" dirty="0" smtClean="0">
                <a:solidFill>
                  <a:schemeClr val="tx1"/>
                </a:solidFill>
              </a:rPr>
              <a:t>View (Meta or </a:t>
            </a:r>
            <a:r>
              <a:rPr lang="en-US" sz="2400" b="1" dirty="0" err="1" smtClean="0">
                <a:solidFill>
                  <a:schemeClr val="tx1"/>
                </a:solidFill>
              </a:rPr>
              <a:t>MacroPatterns</a:t>
            </a:r>
            <a:r>
              <a:rPr lang="en-US" sz="2400" b="1" dirty="0" smtClean="0">
                <a:solidFill>
                  <a:schemeClr val="tx1"/>
                </a:solidFill>
              </a:rPr>
              <a:t>)</a:t>
            </a:r>
            <a:endParaRPr lang="en-US" sz="2400" b="1" dirty="0">
              <a:solidFill>
                <a:schemeClr val="tx1"/>
              </a:solidFill>
            </a:endParaRPr>
          </a:p>
        </p:txBody>
      </p:sp>
      <p:sp>
        <p:nvSpPr>
          <p:cNvPr id="3" name="Content Placeholder 2"/>
          <p:cNvSpPr>
            <a:spLocks noGrp="1"/>
          </p:cNvSpPr>
          <p:nvPr>
            <p:ph idx="1"/>
          </p:nvPr>
        </p:nvSpPr>
        <p:spPr>
          <a:xfrm>
            <a:off x="0" y="496757"/>
            <a:ext cx="9144000" cy="5953497"/>
          </a:xfrm>
        </p:spPr>
        <p:txBody>
          <a:bodyPr>
            <a:noAutofit/>
          </a:bodyPr>
          <a:lstStyle/>
          <a:p>
            <a:pPr marL="571500" indent="-514350">
              <a:buFont typeface="+mj-lt"/>
              <a:buAutoNum type="romanLcPeriod"/>
            </a:pPr>
            <a:r>
              <a:rPr lang="en-US" sz="1700" b="1" dirty="0" smtClean="0"/>
              <a:t>Pleasingly </a:t>
            </a:r>
            <a:r>
              <a:rPr lang="en-US" sz="1700" b="1" dirty="0"/>
              <a:t>Parallel </a:t>
            </a:r>
            <a:r>
              <a:rPr lang="en-US" sz="1700" dirty="0"/>
              <a:t>– as in </a:t>
            </a:r>
            <a:r>
              <a:rPr lang="en-US" sz="1700" dirty="0" smtClean="0"/>
              <a:t>BLAST, Protein docking, some (bio-)imagery  including </a:t>
            </a:r>
            <a:r>
              <a:rPr lang="en-US" sz="1700" b="1" dirty="0" smtClean="0"/>
              <a:t>Local Analytics or Machine </a:t>
            </a:r>
            <a:r>
              <a:rPr lang="en-US" sz="1700" b="1" dirty="0"/>
              <a:t>Learning </a:t>
            </a:r>
            <a:r>
              <a:rPr lang="en-US" sz="1700" dirty="0"/>
              <a:t>– </a:t>
            </a:r>
            <a:r>
              <a:rPr lang="en-US" sz="1700" dirty="0" smtClean="0"/>
              <a:t>ML </a:t>
            </a:r>
            <a:r>
              <a:rPr lang="en-US" sz="1700" dirty="0"/>
              <a:t>or filtering pleasingly </a:t>
            </a:r>
            <a:r>
              <a:rPr lang="en-US" sz="1700" dirty="0" smtClean="0"/>
              <a:t>parallel, </a:t>
            </a:r>
            <a:r>
              <a:rPr lang="en-US" sz="1700" dirty="0"/>
              <a:t>as in bio-imagery, radar </a:t>
            </a:r>
            <a:r>
              <a:rPr lang="en-US" sz="1700" dirty="0" smtClean="0"/>
              <a:t>images (pleasingly parallel but sophisticated local analytics)</a:t>
            </a:r>
          </a:p>
          <a:p>
            <a:pPr marL="571500" indent="-514350">
              <a:buFont typeface="+mj-lt"/>
              <a:buAutoNum type="romanLcPeriod"/>
            </a:pPr>
            <a:r>
              <a:rPr lang="en-US" sz="1700" b="1" dirty="0" smtClean="0"/>
              <a:t>Classic MapReduce: </a:t>
            </a:r>
            <a:r>
              <a:rPr lang="en-US" sz="1700" dirty="0"/>
              <a:t>Search, Index and Query and Classification algorithms like collaborative filtering (G1 for </a:t>
            </a:r>
            <a:r>
              <a:rPr lang="en-US" sz="1700" dirty="0" err="1"/>
              <a:t>MRStat</a:t>
            </a:r>
            <a:r>
              <a:rPr lang="en-US" sz="1700" dirty="0"/>
              <a:t> in </a:t>
            </a:r>
            <a:r>
              <a:rPr lang="en-US" sz="1700" dirty="0" smtClean="0"/>
              <a:t>Features, </a:t>
            </a:r>
            <a:r>
              <a:rPr lang="en-US" sz="1700" dirty="0"/>
              <a:t>G7</a:t>
            </a:r>
            <a:r>
              <a:rPr lang="en-US" sz="1700" dirty="0" smtClean="0"/>
              <a:t>)</a:t>
            </a:r>
          </a:p>
          <a:p>
            <a:pPr marL="571500" indent="-514350">
              <a:buFont typeface="+mj-lt"/>
              <a:buAutoNum type="romanLcPeriod"/>
            </a:pPr>
            <a:r>
              <a:rPr lang="en-US" sz="1700" b="1" dirty="0" smtClean="0"/>
              <a:t>Map-Collective: </a:t>
            </a:r>
            <a:r>
              <a:rPr lang="en-US" sz="1700" dirty="0" smtClean="0"/>
              <a:t>Iterative maps + communication dominated by “collective” operations as in reduction, broadcast, gather, scatter. Common </a:t>
            </a:r>
            <a:r>
              <a:rPr lang="en-US" sz="1700" dirty="0" err="1" smtClean="0"/>
              <a:t>datamining</a:t>
            </a:r>
            <a:r>
              <a:rPr lang="en-US" sz="1700" dirty="0" smtClean="0"/>
              <a:t> pattern</a:t>
            </a:r>
          </a:p>
          <a:p>
            <a:pPr marL="571500" indent="-514350">
              <a:buFont typeface="+mj-lt"/>
              <a:buAutoNum type="romanLcPeriod"/>
            </a:pPr>
            <a:r>
              <a:rPr lang="en-US" sz="1700" b="1" dirty="0" smtClean="0"/>
              <a:t>Map-Point to Point: </a:t>
            </a:r>
            <a:r>
              <a:rPr lang="en-US" sz="1700" dirty="0"/>
              <a:t>Iterative maps + communication dominated </a:t>
            </a:r>
            <a:r>
              <a:rPr lang="en-US" sz="1700" dirty="0" smtClean="0"/>
              <a:t>by many small point to point messages as in graph algorithms</a:t>
            </a:r>
            <a:endParaRPr lang="en-US" sz="1700" b="1" dirty="0" smtClean="0"/>
          </a:p>
          <a:p>
            <a:pPr marL="571500" indent="-514350">
              <a:buFont typeface="+mj-lt"/>
              <a:buAutoNum type="romanLcPeriod"/>
            </a:pPr>
            <a:r>
              <a:rPr lang="en-US" sz="1700" b="1" dirty="0" smtClean="0"/>
              <a:t>Map-Streaming: </a:t>
            </a:r>
            <a:r>
              <a:rPr lang="en-US" sz="1700" dirty="0" smtClean="0"/>
              <a:t>Describes streaming, steering and assimilation problems </a:t>
            </a:r>
          </a:p>
          <a:p>
            <a:pPr marL="571500" indent="-514350">
              <a:buFont typeface="+mj-lt"/>
              <a:buAutoNum type="romanLcPeriod"/>
            </a:pPr>
            <a:r>
              <a:rPr lang="en-US" sz="1700" b="1" dirty="0" smtClean="0"/>
              <a:t>Shared Memory: </a:t>
            </a:r>
            <a:r>
              <a:rPr lang="en-US" sz="1700" dirty="0" smtClean="0"/>
              <a:t>Some problems are asynchronous and are easier to parallelize on shared rather than distributed memory – see some graph algorithms</a:t>
            </a:r>
          </a:p>
          <a:p>
            <a:pPr marL="571500" indent="-514350">
              <a:buFont typeface="+mj-lt"/>
              <a:buAutoNum type="romanLcPeriod"/>
            </a:pPr>
            <a:r>
              <a:rPr lang="en-US" sz="1700" b="1" dirty="0" smtClean="0"/>
              <a:t>SPMD: </a:t>
            </a:r>
            <a:r>
              <a:rPr lang="en-US" sz="1700" dirty="0" smtClean="0"/>
              <a:t>Single Program Multiple Data, common parallel programming feature</a:t>
            </a:r>
          </a:p>
          <a:p>
            <a:pPr marL="571500" indent="-514350">
              <a:buFont typeface="+mj-lt"/>
              <a:buAutoNum type="romanLcPeriod"/>
            </a:pPr>
            <a:r>
              <a:rPr lang="en-US" sz="1700" b="1" dirty="0" smtClean="0"/>
              <a:t>BSP or Bulk Synchronous Processing: </a:t>
            </a:r>
            <a:r>
              <a:rPr lang="en-US" sz="1700" dirty="0" smtClean="0"/>
              <a:t>well-defined compute-communication phases</a:t>
            </a:r>
          </a:p>
          <a:p>
            <a:pPr marL="571500" indent="-514350">
              <a:buFont typeface="+mj-lt"/>
              <a:buAutoNum type="romanLcPeriod"/>
            </a:pPr>
            <a:r>
              <a:rPr lang="en-US" sz="1700" b="1" dirty="0" smtClean="0"/>
              <a:t>Fusion</a:t>
            </a:r>
            <a:r>
              <a:rPr lang="en-US" sz="1700" b="1" dirty="0"/>
              <a:t>: </a:t>
            </a:r>
            <a:r>
              <a:rPr lang="en-US" sz="1700" dirty="0"/>
              <a:t>Knowledge discovery often involves fusion of multiple </a:t>
            </a:r>
            <a:r>
              <a:rPr lang="en-US" sz="1700" dirty="0" smtClean="0"/>
              <a:t>methods</a:t>
            </a:r>
            <a:r>
              <a:rPr lang="en-US" sz="1700" dirty="0"/>
              <a:t>. </a:t>
            </a:r>
            <a:endParaRPr lang="en-US" sz="1700" dirty="0" smtClean="0"/>
          </a:p>
          <a:p>
            <a:pPr marL="571500" indent="-514350">
              <a:buFont typeface="+mj-lt"/>
              <a:buAutoNum type="romanLcPeriod"/>
            </a:pPr>
            <a:r>
              <a:rPr lang="en-US" sz="1700" b="1" dirty="0" smtClean="0"/>
              <a:t>Dataflow: </a:t>
            </a:r>
            <a:r>
              <a:rPr lang="en-US" sz="1700" dirty="0" smtClean="0"/>
              <a:t>Important application features often occurring in composite Ogres</a:t>
            </a:r>
          </a:p>
          <a:p>
            <a:pPr marL="571500" indent="-514350">
              <a:buFont typeface="+mj-lt"/>
              <a:buAutoNum type="romanLcPeriod"/>
            </a:pPr>
            <a:r>
              <a:rPr lang="en-US" sz="1700" b="1" dirty="0" smtClean="0"/>
              <a:t>Use Agents: </a:t>
            </a:r>
            <a:r>
              <a:rPr lang="en-US" sz="1700" dirty="0" smtClean="0"/>
              <a:t>as </a:t>
            </a:r>
            <a:r>
              <a:rPr lang="en-US" sz="1700" dirty="0"/>
              <a:t>in epidemiology (swarm approaches</a:t>
            </a:r>
            <a:r>
              <a:rPr lang="en-US" sz="1700" dirty="0" smtClean="0"/>
              <a:t>) This is </a:t>
            </a:r>
            <a:r>
              <a:rPr lang="en-US" sz="1700" b="1" dirty="0" smtClean="0">
                <a:solidFill>
                  <a:srgbClr val="C00000"/>
                </a:solidFill>
              </a:rPr>
              <a:t>Model </a:t>
            </a:r>
            <a:r>
              <a:rPr lang="en-US" sz="1700" dirty="0" smtClean="0"/>
              <a:t>only</a:t>
            </a:r>
          </a:p>
          <a:p>
            <a:pPr marL="571500" indent="-514350">
              <a:buFont typeface="+mj-lt"/>
              <a:buAutoNum type="romanLcPeriod"/>
            </a:pPr>
            <a:r>
              <a:rPr lang="en-US" sz="1700" b="1" dirty="0"/>
              <a:t>Workflow: </a:t>
            </a:r>
            <a:r>
              <a:rPr lang="en-US" sz="1700" dirty="0"/>
              <a:t>All applications often involve orchestration (workflow) of multiple </a:t>
            </a:r>
            <a:r>
              <a:rPr lang="en-US" sz="1700" dirty="0" smtClean="0"/>
              <a:t>components</a:t>
            </a:r>
          </a:p>
        </p:txBody>
      </p:sp>
      <p:sp>
        <p:nvSpPr>
          <p:cNvPr id="5" name="Slide Number Placeholder 4"/>
          <p:cNvSpPr>
            <a:spLocks noGrp="1"/>
          </p:cNvSpPr>
          <p:nvPr>
            <p:ph type="sldNum" sz="quarter" idx="12"/>
          </p:nvPr>
        </p:nvSpPr>
        <p:spPr/>
        <p:txBody>
          <a:bodyPr/>
          <a:lstStyle/>
          <a:p>
            <a:fld id="{29CB78FB-1415-9B4D-996E-11F146E2B0ED}" type="slidenum">
              <a:rPr lang="en-US" smtClean="0"/>
              <a:t>67</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
        <p:nvSpPr>
          <p:cNvPr id="6" name="TextBox 5"/>
          <p:cNvSpPr txBox="1"/>
          <p:nvPr/>
        </p:nvSpPr>
        <p:spPr>
          <a:xfrm>
            <a:off x="4921076" y="5812224"/>
            <a:ext cx="4282006" cy="369332"/>
          </a:xfrm>
          <a:prstGeom prst="rect">
            <a:avLst/>
          </a:prstGeom>
          <a:noFill/>
        </p:spPr>
        <p:txBody>
          <a:bodyPr wrap="none" rtlCol="0">
            <a:spAutoFit/>
          </a:bodyPr>
          <a:lstStyle/>
          <a:p>
            <a:r>
              <a:rPr lang="en-US" b="1" dirty="0" smtClean="0">
                <a:solidFill>
                  <a:srgbClr val="C00000"/>
                </a:solidFill>
              </a:rPr>
              <a:t>11 of 12 are properties of </a:t>
            </a:r>
            <a:r>
              <a:rPr lang="en-US" b="1" dirty="0" err="1" smtClean="0">
                <a:solidFill>
                  <a:srgbClr val="C00000"/>
                </a:solidFill>
              </a:rPr>
              <a:t>Data+Model</a:t>
            </a:r>
            <a:endParaRPr lang="en-US" b="1" dirty="0">
              <a:solidFill>
                <a:srgbClr val="C00000"/>
              </a:solidFill>
            </a:endParaRPr>
          </a:p>
        </p:txBody>
      </p:sp>
    </p:spTree>
    <p:extLst>
      <p:ext uri="{BB962C8B-B14F-4D97-AF65-F5344CB8AC3E}">
        <p14:creationId xmlns:p14="http://schemas.microsoft.com/office/powerpoint/2010/main" val="1592580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2042"/>
            <a:ext cx="9144000" cy="742399"/>
          </a:xfrm>
        </p:spPr>
        <p:txBody>
          <a:bodyPr>
            <a:normAutofit fontScale="90000"/>
          </a:bodyPr>
          <a:lstStyle/>
          <a:p>
            <a:pPr marL="0" indent="0">
              <a:buNone/>
            </a:pPr>
            <a:r>
              <a:rPr lang="en-US" sz="3600" dirty="0" smtClean="0"/>
              <a:t>Relation of Problem </a:t>
            </a:r>
            <a:r>
              <a:rPr lang="en-US" sz="3600" dirty="0"/>
              <a:t>and </a:t>
            </a:r>
            <a:r>
              <a:rPr lang="en-US" sz="3600" dirty="0" smtClean="0"/>
              <a:t>Machine Architecture</a:t>
            </a:r>
            <a:endParaRPr lang="en-US" sz="3600" dirty="0"/>
          </a:p>
        </p:txBody>
      </p:sp>
      <p:sp>
        <p:nvSpPr>
          <p:cNvPr id="6" name="Content Placeholder 5"/>
          <p:cNvSpPr>
            <a:spLocks noGrp="1"/>
          </p:cNvSpPr>
          <p:nvPr>
            <p:ph idx="1"/>
          </p:nvPr>
        </p:nvSpPr>
        <p:spPr>
          <a:xfrm>
            <a:off x="0" y="658002"/>
            <a:ext cx="9069355" cy="5351107"/>
          </a:xfrm>
        </p:spPr>
        <p:txBody>
          <a:bodyPr>
            <a:normAutofit/>
          </a:bodyPr>
          <a:lstStyle/>
          <a:p>
            <a:r>
              <a:rPr lang="en-US" b="1" dirty="0" smtClean="0"/>
              <a:t>Problem </a:t>
            </a:r>
            <a:r>
              <a:rPr lang="en-US" dirty="0" smtClean="0"/>
              <a:t>is </a:t>
            </a:r>
            <a:r>
              <a:rPr lang="en-US" b="1" dirty="0" smtClean="0"/>
              <a:t>Model plus Data</a:t>
            </a:r>
          </a:p>
          <a:p>
            <a:r>
              <a:rPr lang="en-US" dirty="0" smtClean="0"/>
              <a:t>In my old papers (especially book Parallel Computing Works!), I discussed computing as multiple complex systems mapped into each other</a:t>
            </a:r>
            <a:br>
              <a:rPr lang="en-US" dirty="0" smtClean="0"/>
            </a:br>
            <a:r>
              <a:rPr lang="en-US" dirty="0" smtClean="0"/>
              <a:t/>
            </a:r>
            <a:br>
              <a:rPr lang="en-US" dirty="0" smtClean="0"/>
            </a:br>
            <a:r>
              <a:rPr lang="en-US" sz="2800" b="1" dirty="0" smtClean="0">
                <a:solidFill>
                  <a:srgbClr val="C00000"/>
                </a:solidFill>
              </a:rPr>
              <a:t>Problem </a:t>
            </a:r>
            <a:r>
              <a:rPr lang="en-US" sz="2800" b="1" dirty="0" smtClean="0">
                <a:solidFill>
                  <a:srgbClr val="C00000"/>
                </a:solidFill>
                <a:sym typeface="Wingdings" panose="05000000000000000000" pitchFamily="2" charset="2"/>
              </a:rPr>
              <a:t> Numerical formulation  Software  Hardware</a:t>
            </a:r>
            <a:r>
              <a:rPr lang="en-US" sz="2400" b="1" dirty="0" smtClean="0">
                <a:solidFill>
                  <a:srgbClr val="C00000"/>
                </a:solidFill>
                <a:sym typeface="Wingdings" panose="05000000000000000000" pitchFamily="2" charset="2"/>
              </a:rPr>
              <a:t/>
            </a:r>
            <a:br>
              <a:rPr lang="en-US" sz="2400" b="1" dirty="0" smtClean="0">
                <a:solidFill>
                  <a:srgbClr val="C00000"/>
                </a:solidFill>
                <a:sym typeface="Wingdings" panose="05000000000000000000" pitchFamily="2" charset="2"/>
              </a:rPr>
            </a:br>
            <a:endParaRPr lang="en-US" b="1" dirty="0" smtClean="0">
              <a:solidFill>
                <a:srgbClr val="C00000"/>
              </a:solidFill>
              <a:sym typeface="Wingdings" panose="05000000000000000000" pitchFamily="2" charset="2"/>
            </a:endParaRPr>
          </a:p>
          <a:p>
            <a:r>
              <a:rPr lang="en-US" dirty="0" smtClean="0"/>
              <a:t>Each of these 4 systems has an architecture that can be described in similar language</a:t>
            </a:r>
          </a:p>
          <a:p>
            <a:r>
              <a:rPr lang="en-US" dirty="0" smtClean="0"/>
              <a:t>One gets an easy programming model if architecture of problem matches that of Software</a:t>
            </a:r>
          </a:p>
          <a:p>
            <a:r>
              <a:rPr lang="en-US" dirty="0" smtClean="0"/>
              <a:t>One gets good performance if architecture of hardware matches that of software and problem</a:t>
            </a:r>
          </a:p>
          <a:p>
            <a:r>
              <a:rPr lang="en-US" dirty="0" smtClean="0"/>
              <a:t>So “MapReduce” can be used as architecture of software (programming model) or “Numerical formulation of problem” </a:t>
            </a:r>
            <a:endParaRPr lang="en-US" dirty="0"/>
          </a:p>
        </p:txBody>
      </p:sp>
      <p:sp>
        <p:nvSpPr>
          <p:cNvPr id="4" name="Slide Number Placeholder 3"/>
          <p:cNvSpPr>
            <a:spLocks noGrp="1"/>
          </p:cNvSpPr>
          <p:nvPr>
            <p:ph type="sldNum" sz="quarter" idx="12"/>
          </p:nvPr>
        </p:nvSpPr>
        <p:spPr/>
        <p:txBody>
          <a:bodyPr/>
          <a:lstStyle/>
          <a:p>
            <a:fld id="{29CB78FB-1415-9B4D-996E-11F146E2B0ED}" type="slidenum">
              <a:rPr lang="en-US" smtClean="0"/>
              <a:t>68</a:t>
            </a:fld>
            <a:endParaRPr lang="en-US"/>
          </a:p>
        </p:txBody>
      </p:sp>
      <p:sp>
        <p:nvSpPr>
          <p:cNvPr id="3" name="Date Placeholder 2"/>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1784676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71500"/>
            <a:ext cx="2305050" cy="3524250"/>
          </a:xfrm>
        </p:spPr>
        <p:txBody>
          <a:bodyPr/>
          <a:lstStyle/>
          <a:p>
            <a:r>
              <a:rPr lang="en-US" sz="2400" dirty="0" smtClean="0"/>
              <a:t>6 Forms of MapReduce</a:t>
            </a:r>
            <a:br>
              <a:rPr lang="en-US" sz="2400" dirty="0" smtClean="0"/>
            </a:br>
            <a:r>
              <a:rPr lang="en-US" sz="2400" b="0" dirty="0" smtClean="0">
                <a:solidFill>
                  <a:schemeClr val="tx1"/>
                </a:solidFill>
              </a:rPr>
              <a:t>cover “all” </a:t>
            </a:r>
            <a:r>
              <a:rPr lang="en-US" sz="2000" b="0" dirty="0" smtClean="0">
                <a:solidFill>
                  <a:schemeClr val="tx1"/>
                </a:solidFill>
              </a:rPr>
              <a:t>circumstances</a:t>
            </a:r>
            <a:br>
              <a:rPr lang="en-US" sz="2000" b="0" dirty="0" smtClean="0">
                <a:solidFill>
                  <a:schemeClr val="tx1"/>
                </a:solidFill>
              </a:rPr>
            </a:br>
            <a:r>
              <a:rPr lang="en-US" sz="2000" b="0" dirty="0">
                <a:solidFill>
                  <a:schemeClr val="tx1"/>
                </a:solidFill>
              </a:rPr>
              <a:t/>
            </a:r>
            <a:br>
              <a:rPr lang="en-US" sz="2000" b="0" dirty="0">
                <a:solidFill>
                  <a:schemeClr val="tx1"/>
                </a:solidFill>
              </a:rPr>
            </a:br>
            <a:r>
              <a:rPr lang="en-US" sz="2000" b="0" dirty="0" smtClean="0">
                <a:solidFill>
                  <a:schemeClr val="tx1"/>
                </a:solidFill>
              </a:rPr>
              <a:t>Describes</a:t>
            </a:r>
            <a:br>
              <a:rPr lang="en-US" sz="2000" b="0" dirty="0" smtClean="0">
                <a:solidFill>
                  <a:schemeClr val="tx1"/>
                </a:solidFill>
              </a:rPr>
            </a:br>
            <a:r>
              <a:rPr lang="en-US" sz="2000" b="0" dirty="0">
                <a:solidFill>
                  <a:schemeClr val="tx1"/>
                </a:solidFill>
              </a:rPr>
              <a:t> </a:t>
            </a:r>
            <a:r>
              <a:rPr lang="en-US" sz="2000" b="0" dirty="0" smtClean="0">
                <a:solidFill>
                  <a:schemeClr val="tx1"/>
                </a:solidFill>
              </a:rPr>
              <a:t>- Problem (Model  reflecting data)</a:t>
            </a:r>
            <a:br>
              <a:rPr lang="en-US" sz="2000" b="0" dirty="0" smtClean="0">
                <a:solidFill>
                  <a:schemeClr val="tx1"/>
                </a:solidFill>
              </a:rPr>
            </a:br>
            <a:r>
              <a:rPr lang="en-US" sz="2000" b="0" dirty="0" smtClean="0">
                <a:solidFill>
                  <a:schemeClr val="tx1"/>
                </a:solidFill>
              </a:rPr>
              <a:t> - Machine</a:t>
            </a:r>
            <a:br>
              <a:rPr lang="en-US" sz="2000" b="0" dirty="0" smtClean="0">
                <a:solidFill>
                  <a:schemeClr val="tx1"/>
                </a:solidFill>
              </a:rPr>
            </a:br>
            <a:r>
              <a:rPr lang="en-US" sz="2000" b="0" dirty="0" smtClean="0">
                <a:solidFill>
                  <a:schemeClr val="tx1"/>
                </a:solidFill>
              </a:rPr>
              <a:t> - Software</a:t>
            </a:r>
            <a:br>
              <a:rPr lang="en-US" sz="2000" b="0" dirty="0" smtClean="0">
                <a:solidFill>
                  <a:schemeClr val="tx1"/>
                </a:solidFill>
              </a:rPr>
            </a:br>
            <a:r>
              <a:rPr lang="en-US" sz="2000" b="0" dirty="0" smtClean="0">
                <a:solidFill>
                  <a:schemeClr val="tx1"/>
                </a:solidFill>
              </a:rPr>
              <a:t/>
            </a:r>
            <a:br>
              <a:rPr lang="en-US" sz="2000" b="0" dirty="0" smtClean="0">
                <a:solidFill>
                  <a:schemeClr val="tx1"/>
                </a:solidFill>
              </a:rPr>
            </a:br>
            <a:r>
              <a:rPr lang="en-US" sz="2000" b="0" dirty="0" smtClean="0">
                <a:solidFill>
                  <a:schemeClr val="tx1"/>
                </a:solidFill>
              </a:rPr>
              <a:t>Architecture</a:t>
            </a: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69</a:t>
            </a:fld>
            <a:endParaRPr lang="en-US" dirty="0">
              <a:solidFill>
                <a:prstClr val="black"/>
              </a:solidFill>
            </a:endParaRPr>
          </a:p>
        </p:txBody>
      </p:sp>
      <p:sp>
        <p:nvSpPr>
          <p:cNvPr id="5" name="Date Placeholder 4"/>
          <p:cNvSpPr>
            <a:spLocks noGrp="1"/>
          </p:cNvSpPr>
          <p:nvPr>
            <p:ph type="dt" sz="half" idx="2"/>
          </p:nvPr>
        </p:nvSpPr>
        <p:spPr>
          <a:xfrm>
            <a:off x="7086600" y="6246813"/>
            <a:ext cx="2057400" cy="365125"/>
          </a:xfrm>
        </p:spPr>
        <p:txBody>
          <a:bodyPr/>
          <a:lstStyle/>
          <a:p>
            <a:r>
              <a:rPr lang="en-US" smtClean="0">
                <a:solidFill>
                  <a:srgbClr val="000000">
                    <a:tint val="75000"/>
                  </a:srgbClr>
                </a:solidFill>
              </a:rPr>
              <a:t>02/04/2016</a:t>
            </a:r>
            <a:endParaRPr lang="en-US">
              <a:solidFill>
                <a:srgbClr val="000000">
                  <a:tint val="75000"/>
                </a:srgbClr>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49916"/>
          <a:stretch/>
        </p:blipFill>
        <p:spPr bwMode="auto">
          <a:xfrm>
            <a:off x="2177528" y="-64994"/>
            <a:ext cx="6947646" cy="3227294"/>
          </a:xfrm>
          <a:prstGeom prst="rect">
            <a:avLst/>
          </a:prstGeom>
          <a:noFill/>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806" r="-1"/>
          <a:stretch/>
        </p:blipFill>
        <p:spPr bwMode="auto">
          <a:xfrm>
            <a:off x="2177528" y="3048000"/>
            <a:ext cx="6949865" cy="3221225"/>
          </a:xfrm>
          <a:prstGeom prst="rect">
            <a:avLst/>
          </a:prstGeom>
          <a:noFill/>
        </p:spPr>
      </p:pic>
    </p:spTree>
    <p:extLst>
      <p:ext uri="{BB962C8B-B14F-4D97-AF65-F5344CB8AC3E}">
        <p14:creationId xmlns:p14="http://schemas.microsoft.com/office/powerpoint/2010/main" val="350694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40689"/>
            <a:ext cx="8382000" cy="768658"/>
          </a:xfrm>
        </p:spPr>
        <p:txBody>
          <a:bodyPr/>
          <a:lstStyle/>
          <a:p>
            <a:pPr algn="ctr"/>
            <a:r>
              <a:rPr lang="en-US" dirty="0" smtClean="0"/>
              <a:t>Computational Science</a:t>
            </a:r>
            <a:endParaRPr lang="en-US" dirty="0"/>
          </a:p>
        </p:txBody>
      </p:sp>
      <p:sp>
        <p:nvSpPr>
          <p:cNvPr id="3" name="Content Placeholder 2"/>
          <p:cNvSpPr>
            <a:spLocks noGrp="1"/>
          </p:cNvSpPr>
          <p:nvPr>
            <p:ph idx="1"/>
          </p:nvPr>
        </p:nvSpPr>
        <p:spPr>
          <a:xfrm>
            <a:off x="77788" y="639192"/>
            <a:ext cx="9066212" cy="5335480"/>
          </a:xfrm>
        </p:spPr>
        <p:txBody>
          <a:bodyPr/>
          <a:lstStyle/>
          <a:p>
            <a:r>
              <a:rPr lang="en-US" sz="2400" dirty="0" smtClean="0"/>
              <a:t>Computational science has important similarities to data science but with a simulation rather than data analysis flavor.</a:t>
            </a:r>
          </a:p>
          <a:p>
            <a:r>
              <a:rPr lang="en-US" sz="2400" dirty="0" smtClean="0"/>
              <a:t>Although a great deal of effort went into with meetings and several academic curricula/programs, it didn’t take off</a:t>
            </a:r>
          </a:p>
          <a:p>
            <a:pPr lvl="1"/>
            <a:r>
              <a:rPr lang="en-US" sz="2400" dirty="0" smtClean="0"/>
              <a:t>In my experience not a lot of students were interested and</a:t>
            </a:r>
          </a:p>
          <a:p>
            <a:pPr lvl="1"/>
            <a:r>
              <a:rPr lang="en-US" sz="2400" dirty="0" smtClean="0"/>
              <a:t>The academic job opportunities were not great</a:t>
            </a:r>
          </a:p>
          <a:p>
            <a:r>
              <a:rPr lang="en-US" sz="2400" dirty="0" smtClean="0"/>
              <a:t>Data science has more jobs; maybe it will do better?</a:t>
            </a:r>
          </a:p>
          <a:p>
            <a:r>
              <a:rPr lang="en-US" sz="2400" dirty="0" smtClean="0"/>
              <a:t>Can we usefully link these concepts?</a:t>
            </a:r>
          </a:p>
          <a:p>
            <a:r>
              <a:rPr lang="en-US" sz="2400" dirty="0" smtClean="0"/>
              <a:t>PS both use</a:t>
            </a:r>
            <a:r>
              <a:rPr lang="en-US" sz="2400" b="1" dirty="0" smtClean="0"/>
              <a:t> parallel computing</a:t>
            </a:r>
            <a:r>
              <a:rPr lang="en-US" sz="2400" dirty="0" smtClean="0"/>
              <a:t>!</a:t>
            </a:r>
          </a:p>
          <a:p>
            <a:endParaRPr lang="en-US" sz="2400" dirty="0"/>
          </a:p>
          <a:p>
            <a:r>
              <a:rPr lang="en-US" sz="2400" dirty="0" smtClean="0"/>
              <a:t>In days gone by, I did research in particle physics phenomenology which in retrospect was an early form of data science using models extensively</a:t>
            </a:r>
            <a:endParaRPr lang="en-US" sz="2400" dirty="0"/>
          </a:p>
        </p:txBody>
      </p:sp>
      <p:sp>
        <p:nvSpPr>
          <p:cNvPr id="6" name="Date Placeholder 5"/>
          <p:cNvSpPr>
            <a:spLocks noGrp="1"/>
          </p:cNvSpPr>
          <p:nvPr>
            <p:ph type="dt" sz="half" idx="10"/>
          </p:nvPr>
        </p:nvSpPr>
        <p:spPr/>
        <p:txBody>
          <a:bodyPr/>
          <a:lstStyle/>
          <a:p>
            <a:fld id="{8D500945-2921-45C5-9FFE-C8C2C5191888}" type="datetime1">
              <a:rPr lang="en-US" smtClean="0"/>
              <a:t>2/14/2016</a:t>
            </a:fld>
            <a:endParaRPr lang="en-US"/>
          </a:p>
        </p:txBody>
      </p:sp>
      <p:sp>
        <p:nvSpPr>
          <p:cNvPr id="7" name="Slide Number Placeholder 6"/>
          <p:cNvSpPr>
            <a:spLocks noGrp="1"/>
          </p:cNvSpPr>
          <p:nvPr>
            <p:ph type="sldNum" sz="quarter" idx="12"/>
          </p:nvPr>
        </p:nvSpPr>
        <p:spPr/>
        <p:txBody>
          <a:bodyPr/>
          <a:lstStyle/>
          <a:p>
            <a:fld id="{29CB78FB-1415-9B4D-996E-11F146E2B0ED}" type="slidenum">
              <a:rPr lang="en-US" smtClean="0"/>
              <a:t>7</a:t>
            </a:fld>
            <a:endParaRPr lang="en-US"/>
          </a:p>
        </p:txBody>
      </p:sp>
    </p:spTree>
    <p:extLst>
      <p:ext uri="{BB962C8B-B14F-4D97-AF65-F5344CB8AC3E}">
        <p14:creationId xmlns:p14="http://schemas.microsoft.com/office/powerpoint/2010/main" val="313904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a:bodyPr>
          <a:lstStyle/>
          <a:p>
            <a:pPr algn="ctr"/>
            <a:r>
              <a:rPr lang="en-US" b="1" dirty="0" smtClean="0"/>
              <a:t>Data </a:t>
            </a:r>
            <a:r>
              <a:rPr lang="en-US" b="1" dirty="0"/>
              <a:t>Analysis </a:t>
            </a:r>
            <a:r>
              <a:rPr lang="en-US" b="1" dirty="0" smtClean="0"/>
              <a:t>Problem Architectures</a:t>
            </a:r>
            <a:endParaRPr lang="en-US" b="1" dirty="0"/>
          </a:p>
        </p:txBody>
      </p:sp>
      <p:sp>
        <p:nvSpPr>
          <p:cNvPr id="3" name="Content Placeholder 2"/>
          <p:cNvSpPr>
            <a:spLocks noGrp="1"/>
          </p:cNvSpPr>
          <p:nvPr>
            <p:ph idx="1"/>
          </p:nvPr>
        </p:nvSpPr>
        <p:spPr>
          <a:xfrm>
            <a:off x="0" y="609599"/>
            <a:ext cx="9144000" cy="5636759"/>
          </a:xfrm>
        </p:spPr>
        <p:txBody>
          <a:bodyPr>
            <a:normAutofit lnSpcReduction="10000"/>
          </a:bodyPr>
          <a:lstStyle/>
          <a:p>
            <a:pPr>
              <a:buFont typeface="Wingdings" panose="05000000000000000000" pitchFamily="2" charset="2"/>
              <a:buChar char="§"/>
            </a:pPr>
            <a:r>
              <a:rPr lang="en-US" dirty="0" smtClean="0"/>
              <a:t>1) Pleasingly </a:t>
            </a:r>
            <a:r>
              <a:rPr lang="en-US" dirty="0"/>
              <a:t>Parallel</a:t>
            </a:r>
            <a:r>
              <a:rPr lang="en-US" dirty="0">
                <a:solidFill>
                  <a:srgbClr val="FF0000"/>
                </a:solidFill>
              </a:rPr>
              <a:t> PP </a:t>
            </a:r>
            <a:r>
              <a:rPr lang="en-US" dirty="0" smtClean="0"/>
              <a:t>or “map-only</a:t>
            </a:r>
            <a:r>
              <a:rPr lang="en-US" dirty="0"/>
              <a:t>” in </a:t>
            </a:r>
            <a:r>
              <a:rPr lang="en-US" dirty="0" smtClean="0"/>
              <a:t>MapReduce</a:t>
            </a:r>
          </a:p>
          <a:p>
            <a:pPr lvl="1">
              <a:buFont typeface="Wingdings" panose="05000000000000000000" pitchFamily="2" charset="2"/>
              <a:buChar char="§"/>
            </a:pPr>
            <a:r>
              <a:rPr lang="en-US" sz="1600" dirty="0"/>
              <a:t>BLAST </a:t>
            </a:r>
            <a:r>
              <a:rPr lang="en-US" sz="1600" dirty="0" smtClean="0"/>
              <a:t>Analysis; Local </a:t>
            </a:r>
            <a:r>
              <a:rPr lang="en-US" sz="1600" dirty="0"/>
              <a:t>Machine </a:t>
            </a:r>
            <a:r>
              <a:rPr lang="en-US" sz="1600" dirty="0" smtClean="0"/>
              <a:t>Learning</a:t>
            </a:r>
          </a:p>
          <a:p>
            <a:pPr>
              <a:buFont typeface="Wingdings" panose="05000000000000000000" pitchFamily="2" charset="2"/>
              <a:buChar char="§"/>
            </a:pPr>
            <a:r>
              <a:rPr lang="en-US" dirty="0" smtClean="0"/>
              <a:t>2A) Classic </a:t>
            </a:r>
            <a:r>
              <a:rPr lang="en-US" dirty="0"/>
              <a:t>MapReduce </a:t>
            </a:r>
            <a:r>
              <a:rPr lang="en-US" dirty="0" smtClean="0">
                <a:solidFill>
                  <a:srgbClr val="FF0000"/>
                </a:solidFill>
              </a:rPr>
              <a:t>MR</a:t>
            </a:r>
            <a:r>
              <a:rPr lang="en-US" dirty="0" smtClean="0"/>
              <a:t>, Map followed by reduction</a:t>
            </a:r>
          </a:p>
          <a:p>
            <a:pPr lvl="1">
              <a:buFont typeface="Wingdings" panose="05000000000000000000" pitchFamily="2" charset="2"/>
              <a:buChar char="§"/>
            </a:pPr>
            <a:r>
              <a:rPr lang="en-US" sz="1600" dirty="0"/>
              <a:t>High Energy Physics (HEP) </a:t>
            </a:r>
            <a:r>
              <a:rPr lang="en-US" sz="1600" dirty="0" smtClean="0"/>
              <a:t>Histograms; Web search; Recommender Engines</a:t>
            </a:r>
            <a:endParaRPr lang="en-US" sz="1600" dirty="0"/>
          </a:p>
          <a:p>
            <a:pPr>
              <a:buFont typeface="Wingdings" panose="05000000000000000000" pitchFamily="2" charset="2"/>
              <a:buChar char="§"/>
            </a:pPr>
            <a:r>
              <a:rPr lang="en-US" dirty="0" smtClean="0"/>
              <a:t>2B) Simple </a:t>
            </a:r>
            <a:r>
              <a:rPr lang="en-US" dirty="0"/>
              <a:t>version of classic </a:t>
            </a:r>
            <a:r>
              <a:rPr lang="en-US" dirty="0">
                <a:solidFill>
                  <a:srgbClr val="FF0000"/>
                </a:solidFill>
              </a:rPr>
              <a:t>MapReduce </a:t>
            </a:r>
            <a:r>
              <a:rPr lang="en-US" dirty="0" err="1" smtClean="0">
                <a:solidFill>
                  <a:srgbClr val="FF0000"/>
                </a:solidFill>
              </a:rPr>
              <a:t>MRStat</a:t>
            </a:r>
            <a:endParaRPr lang="en-US" dirty="0" smtClean="0">
              <a:solidFill>
                <a:srgbClr val="FF0000"/>
              </a:solidFill>
            </a:endParaRPr>
          </a:p>
          <a:p>
            <a:pPr lvl="1">
              <a:buFont typeface="Wingdings" panose="05000000000000000000" pitchFamily="2" charset="2"/>
              <a:buChar char="§"/>
            </a:pPr>
            <a:r>
              <a:rPr lang="en-US" sz="1600" dirty="0" smtClean="0"/>
              <a:t>Final reduction is just simple statistics </a:t>
            </a:r>
            <a:endParaRPr lang="en-US" sz="1600" dirty="0"/>
          </a:p>
          <a:p>
            <a:pPr>
              <a:buFont typeface="Wingdings" panose="05000000000000000000" pitchFamily="2" charset="2"/>
              <a:buChar char="§"/>
            </a:pPr>
            <a:r>
              <a:rPr lang="en-US" dirty="0" smtClean="0"/>
              <a:t>3) Iterative </a:t>
            </a:r>
            <a:r>
              <a:rPr lang="en-US" dirty="0"/>
              <a:t>MapReduce </a:t>
            </a:r>
            <a:r>
              <a:rPr lang="en-US" dirty="0" err="1">
                <a:solidFill>
                  <a:srgbClr val="FF0000"/>
                </a:solidFill>
              </a:rPr>
              <a:t>MRIter</a:t>
            </a:r>
            <a:endParaRPr lang="en-US" dirty="0">
              <a:solidFill>
                <a:srgbClr val="FF0000"/>
              </a:solidFill>
            </a:endParaRPr>
          </a:p>
          <a:p>
            <a:pPr lvl="1">
              <a:buFont typeface="Wingdings" panose="05000000000000000000" pitchFamily="2" charset="2"/>
              <a:buChar char="§"/>
            </a:pPr>
            <a:r>
              <a:rPr lang="en-US" sz="1600" dirty="0"/>
              <a:t>Expectation maximization Clustering Linear Algebra, </a:t>
            </a:r>
            <a:r>
              <a:rPr lang="en-US" sz="1600" dirty="0" smtClean="0"/>
              <a:t>PageRank</a:t>
            </a:r>
          </a:p>
          <a:p>
            <a:pPr>
              <a:buFont typeface="Wingdings" panose="05000000000000000000" pitchFamily="2" charset="2"/>
              <a:buChar char="§"/>
            </a:pPr>
            <a:r>
              <a:rPr lang="en-US" dirty="0" smtClean="0"/>
              <a:t>4A) Map Point to Point Communication</a:t>
            </a:r>
          </a:p>
          <a:p>
            <a:pPr lvl="1">
              <a:buFont typeface="Wingdings" panose="05000000000000000000" pitchFamily="2" charset="2"/>
              <a:buChar char="§"/>
            </a:pPr>
            <a:r>
              <a:rPr lang="en-US" sz="1600" dirty="0" smtClean="0"/>
              <a:t>Classic MPI; PDE </a:t>
            </a:r>
            <a:r>
              <a:rPr lang="en-US" sz="1600" dirty="0"/>
              <a:t>Solvers and Particle </a:t>
            </a:r>
            <a:r>
              <a:rPr lang="en-US" sz="1600" dirty="0" smtClean="0"/>
              <a:t>Dynamics; </a:t>
            </a:r>
            <a:r>
              <a:rPr lang="en-US" sz="1600" dirty="0"/>
              <a:t>Graph processing </a:t>
            </a:r>
            <a:r>
              <a:rPr lang="en-US" sz="1600" dirty="0">
                <a:solidFill>
                  <a:srgbClr val="FF0000"/>
                </a:solidFill>
              </a:rPr>
              <a:t>Graph</a:t>
            </a:r>
            <a:r>
              <a:rPr lang="en-US" sz="1600" dirty="0"/>
              <a:t> </a:t>
            </a:r>
            <a:endParaRPr lang="en-US" sz="1600" dirty="0" smtClean="0"/>
          </a:p>
          <a:p>
            <a:pPr>
              <a:buFont typeface="Wingdings" panose="05000000000000000000" pitchFamily="2" charset="2"/>
              <a:buChar char="§"/>
            </a:pPr>
            <a:r>
              <a:rPr lang="en-US" dirty="0" smtClean="0"/>
              <a:t>4B) GPU (Accelerator) enhanced 4A) – especially for deep learning</a:t>
            </a:r>
          </a:p>
          <a:p>
            <a:pPr>
              <a:buFont typeface="Wingdings" panose="05000000000000000000" pitchFamily="2" charset="2"/>
              <a:buChar char="§"/>
            </a:pPr>
            <a:r>
              <a:rPr lang="en-US" dirty="0" smtClean="0"/>
              <a:t>5) Map + </a:t>
            </a:r>
            <a:r>
              <a:rPr lang="en-US" dirty="0" smtClean="0">
                <a:solidFill>
                  <a:srgbClr val="FF0000"/>
                </a:solidFill>
              </a:rPr>
              <a:t>Streaming</a:t>
            </a:r>
            <a:r>
              <a:rPr lang="en-US" dirty="0" smtClean="0"/>
              <a:t> + some sort of Communication</a:t>
            </a:r>
          </a:p>
          <a:p>
            <a:pPr lvl="1">
              <a:buFont typeface="Wingdings" panose="05000000000000000000" pitchFamily="2" charset="2"/>
              <a:buChar char="§"/>
            </a:pPr>
            <a:r>
              <a:rPr lang="en-US" sz="1600" dirty="0" smtClean="0"/>
              <a:t>Images from Synchrotron sources; Telescopes; Internet of Things </a:t>
            </a:r>
            <a:r>
              <a:rPr lang="en-US" sz="1600" dirty="0" err="1" smtClean="0"/>
              <a:t>IoT</a:t>
            </a:r>
            <a:endParaRPr lang="en-US" sz="1600" dirty="0" smtClean="0"/>
          </a:p>
          <a:p>
            <a:pPr lvl="1">
              <a:buFont typeface="Wingdings" panose="05000000000000000000" pitchFamily="2" charset="2"/>
              <a:buChar char="§"/>
            </a:pPr>
            <a:r>
              <a:rPr lang="en-US" sz="1600" dirty="0" smtClean="0"/>
              <a:t>Apache Storm is (Map + Dataflow) +Streaming</a:t>
            </a:r>
          </a:p>
          <a:p>
            <a:pPr lvl="1">
              <a:buFont typeface="Wingdings" panose="05000000000000000000" pitchFamily="2" charset="2"/>
              <a:buChar char="§"/>
            </a:pPr>
            <a:r>
              <a:rPr lang="en-US" sz="1600" dirty="0" smtClean="0"/>
              <a:t>Data assimilation is (Map + Point to Point Communication) + Streaming</a:t>
            </a:r>
          </a:p>
          <a:p>
            <a:pPr marL="342900" lvl="1" indent="-342900">
              <a:buFont typeface="Wingdings" panose="05000000000000000000" pitchFamily="2" charset="2"/>
              <a:buChar char="§"/>
            </a:pPr>
            <a:r>
              <a:rPr lang="en-US" dirty="0" smtClean="0"/>
              <a:t>6) </a:t>
            </a:r>
            <a:r>
              <a:rPr lang="en-US" dirty="0">
                <a:solidFill>
                  <a:srgbClr val="FF0000"/>
                </a:solidFill>
              </a:rPr>
              <a:t>Shared memory </a:t>
            </a:r>
            <a:r>
              <a:rPr lang="en-US" dirty="0"/>
              <a:t>allowing parallel threads which are tricky to program </a:t>
            </a:r>
            <a:r>
              <a:rPr lang="en-US" dirty="0" smtClean="0"/>
              <a:t>but lower latency</a:t>
            </a:r>
          </a:p>
          <a:p>
            <a:pPr lvl="1">
              <a:buFont typeface="Wingdings" panose="05000000000000000000" pitchFamily="2" charset="2"/>
              <a:buChar char="§"/>
            </a:pPr>
            <a:r>
              <a:rPr lang="en-US" sz="1600" dirty="0" smtClean="0"/>
              <a:t>Difficult </a:t>
            </a:r>
            <a:r>
              <a:rPr lang="en-US" sz="1600" dirty="0"/>
              <a:t>to parallelize asynchronous </a:t>
            </a:r>
            <a:r>
              <a:rPr lang="en-US" sz="1600" dirty="0" smtClean="0"/>
              <a:t>parallel Graph Algorithms</a:t>
            </a:r>
          </a:p>
          <a:p>
            <a:pPr>
              <a:buFont typeface="Wingdings" panose="05000000000000000000" pitchFamily="2" charset="2"/>
              <a:buChar char="§"/>
            </a:pPr>
            <a:endParaRPr lang="en-US" sz="1800" dirty="0"/>
          </a:p>
          <a:p>
            <a:pPr>
              <a:buFont typeface="Wingdings" panose="05000000000000000000" pitchFamily="2" charset="2"/>
              <a:buChar char="§"/>
            </a:pPr>
            <a:endParaRPr lang="en-US" sz="1800" dirty="0"/>
          </a:p>
        </p:txBody>
      </p:sp>
      <p:sp>
        <p:nvSpPr>
          <p:cNvPr id="5" name="Slide Number Placeholder 4"/>
          <p:cNvSpPr>
            <a:spLocks noGrp="1"/>
          </p:cNvSpPr>
          <p:nvPr>
            <p:ph type="sldNum" sz="quarter" idx="12"/>
          </p:nvPr>
        </p:nvSpPr>
        <p:spPr/>
        <p:txBody>
          <a:bodyPr/>
          <a:lstStyle/>
          <a:p>
            <a:fld id="{29CB78FB-1415-9B4D-996E-11F146E2B0ED}" type="slidenum">
              <a:rPr lang="en-US" smtClean="0"/>
              <a:t>70</a:t>
            </a:fld>
            <a:endParaRPr lang="en-US"/>
          </a:p>
        </p:txBody>
      </p:sp>
      <p:sp>
        <p:nvSpPr>
          <p:cNvPr id="4" name="Date Placeholder 3"/>
          <p:cNvSpPr>
            <a:spLocks noGrp="1"/>
          </p:cNvSpPr>
          <p:nvPr>
            <p:ph type="dt" sz="half" idx="2"/>
          </p:nvPr>
        </p:nvSpPr>
        <p:spPr/>
        <p:txBody>
          <a:bodyPr/>
          <a:lstStyle/>
          <a:p>
            <a:r>
              <a:rPr lang="en-US" smtClean="0"/>
              <a:t>02/04/2016</a:t>
            </a:r>
            <a:endParaRPr lang="en-US" dirty="0"/>
          </a:p>
        </p:txBody>
      </p:sp>
    </p:spTree>
    <p:extLst>
      <p:ext uri="{BB962C8B-B14F-4D97-AF65-F5344CB8AC3E}">
        <p14:creationId xmlns:p14="http://schemas.microsoft.com/office/powerpoint/2010/main" val="3911240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130425"/>
            <a:ext cx="9144000" cy="1470025"/>
          </a:xfrm>
        </p:spPr>
        <p:txBody>
          <a:bodyPr/>
          <a:lstStyle/>
          <a:p>
            <a:pPr algn="ctr"/>
            <a:r>
              <a:rPr lang="en-US" sz="4000" b="1" dirty="0" smtClean="0">
                <a:solidFill>
                  <a:schemeClr val="tx1"/>
                </a:solidFill>
              </a:rPr>
              <a:t>Diamond Facets</a:t>
            </a:r>
            <a:r>
              <a:rPr lang="en-US" b="1" dirty="0" smtClean="0"/>
              <a:t/>
            </a:r>
            <a:br>
              <a:rPr lang="en-US" b="1" dirty="0" smtClean="0"/>
            </a:br>
            <a:r>
              <a:rPr lang="en-US" b="1" dirty="0" smtClean="0"/>
              <a:t/>
            </a:r>
            <a:br>
              <a:rPr lang="en-US" b="1" dirty="0" smtClean="0"/>
            </a:br>
            <a:r>
              <a:rPr lang="en-US" b="1" dirty="0" smtClean="0"/>
              <a:t>Execution Features View</a:t>
            </a:r>
            <a:br>
              <a:rPr lang="en-US" b="1" dirty="0" smtClean="0"/>
            </a:br>
            <a:r>
              <a:rPr lang="en-US" b="1" dirty="0" smtClean="0"/>
              <a:t/>
            </a:r>
            <a:br>
              <a:rPr lang="en-US" b="1" dirty="0" smtClean="0"/>
            </a:br>
            <a:r>
              <a:rPr lang="en-US" dirty="0" smtClean="0">
                <a:solidFill>
                  <a:schemeClr val="tx1"/>
                </a:solidFill>
              </a:rPr>
              <a:t>Many similar Features for Big Data and Simulations</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sz="2400" b="0" dirty="0">
              <a:solidFill>
                <a:schemeClr val="tx1"/>
              </a:solidFill>
            </a:endParaRPr>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71</a:t>
            </a:fld>
            <a:endParaRPr lang="en-US"/>
          </a:p>
        </p:txBody>
      </p:sp>
    </p:spTree>
    <p:extLst>
      <p:ext uri="{BB962C8B-B14F-4D97-AF65-F5344CB8AC3E}">
        <p14:creationId xmlns:p14="http://schemas.microsoft.com/office/powerpoint/2010/main" val="3739236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 y="0"/>
            <a:ext cx="9043517" cy="760537"/>
          </a:xfrm>
        </p:spPr>
        <p:txBody>
          <a:bodyPr>
            <a:noAutofit/>
          </a:bodyPr>
          <a:lstStyle/>
          <a:p>
            <a:r>
              <a:rPr lang="en-US" sz="3200" b="1" dirty="0" smtClean="0">
                <a:solidFill>
                  <a:schemeClr val="tx1"/>
                </a:solidFill>
              </a:rPr>
              <a:t>View for </a:t>
            </a:r>
            <a:r>
              <a:rPr lang="en-US" sz="3200" b="1" dirty="0" err="1" smtClean="0">
                <a:solidFill>
                  <a:schemeClr val="tx1"/>
                </a:solidFill>
              </a:rPr>
              <a:t>Micropatterns</a:t>
            </a:r>
            <a:r>
              <a:rPr lang="en-US" sz="3200" b="1" dirty="0" smtClean="0">
                <a:solidFill>
                  <a:schemeClr val="tx1"/>
                </a:solidFill>
              </a:rPr>
              <a:t> or </a:t>
            </a:r>
            <a:r>
              <a:rPr lang="en-US" sz="3200" b="1" dirty="0" smtClean="0">
                <a:solidFill>
                  <a:srgbClr val="C00000"/>
                </a:solidFill>
              </a:rPr>
              <a:t>Execution Features</a:t>
            </a:r>
            <a:endParaRPr lang="en-US" sz="3200" b="1" dirty="0">
              <a:solidFill>
                <a:srgbClr val="C00000"/>
              </a:solidFill>
            </a:endParaRPr>
          </a:p>
        </p:txBody>
      </p:sp>
      <p:sp>
        <p:nvSpPr>
          <p:cNvPr id="3" name="Content Placeholder 2"/>
          <p:cNvSpPr>
            <a:spLocks noGrp="1"/>
          </p:cNvSpPr>
          <p:nvPr>
            <p:ph idx="1"/>
          </p:nvPr>
        </p:nvSpPr>
        <p:spPr>
          <a:xfrm>
            <a:off x="-1" y="787378"/>
            <a:ext cx="9144000" cy="5825319"/>
          </a:xfrm>
        </p:spPr>
        <p:txBody>
          <a:bodyPr>
            <a:noAutofit/>
          </a:bodyPr>
          <a:lstStyle/>
          <a:p>
            <a:pPr marL="514350" indent="-514350">
              <a:buFont typeface="+mj-lt"/>
              <a:buAutoNum type="romanLcPeriod"/>
            </a:pPr>
            <a:r>
              <a:rPr lang="en-US" sz="1600" b="1" dirty="0" smtClean="0"/>
              <a:t>Performance Metrics; </a:t>
            </a:r>
            <a:r>
              <a:rPr lang="en-US" sz="1600" dirty="0" smtClean="0"/>
              <a:t>property found by benchmarking Diamond</a:t>
            </a:r>
          </a:p>
          <a:p>
            <a:pPr marL="514350" indent="-514350">
              <a:buFont typeface="+mj-lt"/>
              <a:buAutoNum type="romanLcPeriod"/>
            </a:pPr>
            <a:r>
              <a:rPr lang="en-US" sz="1600" b="1" dirty="0" smtClean="0"/>
              <a:t>Flops </a:t>
            </a:r>
            <a:r>
              <a:rPr lang="en-US" sz="1600" b="1" dirty="0"/>
              <a:t>per </a:t>
            </a:r>
            <a:r>
              <a:rPr lang="en-US" sz="1600" b="1" dirty="0" smtClean="0"/>
              <a:t>byte; </a:t>
            </a:r>
            <a:r>
              <a:rPr lang="en-US" sz="1600" dirty="0" smtClean="0"/>
              <a:t>memory or I/O</a:t>
            </a:r>
          </a:p>
          <a:p>
            <a:pPr marL="514350" indent="-514350">
              <a:buFont typeface="+mj-lt"/>
              <a:buAutoNum type="romanLcPeriod"/>
            </a:pPr>
            <a:r>
              <a:rPr lang="en-US" sz="1600" b="1" dirty="0" smtClean="0"/>
              <a:t>Execution Environment; </a:t>
            </a:r>
            <a:r>
              <a:rPr lang="en-US" sz="1600" b="1" dirty="0"/>
              <a:t>Core libraries needed: </a:t>
            </a:r>
            <a:r>
              <a:rPr lang="en-US" sz="1600" dirty="0"/>
              <a:t>matrix-matrix/vector algebra, conjugate gradient, reduction, </a:t>
            </a:r>
            <a:r>
              <a:rPr lang="en-US" sz="1600" dirty="0" smtClean="0"/>
              <a:t>broadcast; Cloud, HPC etc.</a:t>
            </a:r>
          </a:p>
          <a:p>
            <a:pPr marL="514350" indent="-514350">
              <a:buFont typeface="+mj-lt"/>
              <a:buAutoNum type="romanLcPeriod"/>
            </a:pPr>
            <a:r>
              <a:rPr lang="en-US" sz="1600" b="1" dirty="0" smtClean="0"/>
              <a:t>Volume: </a:t>
            </a:r>
            <a:r>
              <a:rPr lang="en-US" sz="1600" dirty="0" smtClean="0"/>
              <a:t>property of a Diamond instance: a) </a:t>
            </a:r>
            <a:r>
              <a:rPr lang="en-US" sz="1600" b="1" dirty="0" smtClean="0">
                <a:solidFill>
                  <a:srgbClr val="C00000"/>
                </a:solidFill>
              </a:rPr>
              <a:t>Data</a:t>
            </a:r>
            <a:r>
              <a:rPr lang="en-US" sz="1600" dirty="0" smtClean="0"/>
              <a:t> Volume and b) </a:t>
            </a:r>
            <a:r>
              <a:rPr lang="en-US" sz="1600" b="1" dirty="0" smtClean="0">
                <a:solidFill>
                  <a:srgbClr val="C00000"/>
                </a:solidFill>
              </a:rPr>
              <a:t>Model </a:t>
            </a:r>
            <a:r>
              <a:rPr lang="en-US" sz="1600" dirty="0" smtClean="0"/>
              <a:t>Size</a:t>
            </a:r>
          </a:p>
          <a:p>
            <a:pPr marL="514350" indent="-514350">
              <a:buFont typeface="+mj-lt"/>
              <a:buAutoNum type="romanLcPeriod"/>
            </a:pPr>
            <a:r>
              <a:rPr lang="en-US" sz="1600" b="1" dirty="0" smtClean="0"/>
              <a:t>Velocity: </a:t>
            </a:r>
            <a:r>
              <a:rPr lang="en-US" sz="1600" dirty="0" smtClean="0"/>
              <a:t>qualitative property of Diamond with value associated with instance. Only </a:t>
            </a:r>
            <a:r>
              <a:rPr lang="en-US" sz="1600" b="1" dirty="0" smtClean="0">
                <a:solidFill>
                  <a:srgbClr val="C00000"/>
                </a:solidFill>
              </a:rPr>
              <a:t>Data</a:t>
            </a:r>
          </a:p>
          <a:p>
            <a:pPr marL="514350" indent="-514350">
              <a:buFont typeface="+mj-lt"/>
              <a:buAutoNum type="romanLcPeriod"/>
            </a:pPr>
            <a:r>
              <a:rPr lang="en-US" sz="1600" b="1" dirty="0" smtClean="0"/>
              <a:t>Variety: </a:t>
            </a:r>
            <a:r>
              <a:rPr lang="en-US" sz="1600" dirty="0" smtClean="0"/>
              <a:t>important property especially of composite Diamonds; </a:t>
            </a:r>
            <a:r>
              <a:rPr lang="en-US" sz="1600" b="1" dirty="0" smtClean="0">
                <a:solidFill>
                  <a:srgbClr val="C00000"/>
                </a:solidFill>
              </a:rPr>
              <a:t>Data</a:t>
            </a:r>
            <a:r>
              <a:rPr lang="en-US" sz="1600" dirty="0" smtClean="0"/>
              <a:t> and </a:t>
            </a:r>
            <a:r>
              <a:rPr lang="en-US" sz="1600" b="1" dirty="0" smtClean="0">
                <a:solidFill>
                  <a:srgbClr val="C00000"/>
                </a:solidFill>
              </a:rPr>
              <a:t>Model</a:t>
            </a:r>
            <a:r>
              <a:rPr lang="en-US" sz="1600" dirty="0" smtClean="0"/>
              <a:t> separately</a:t>
            </a:r>
          </a:p>
          <a:p>
            <a:pPr marL="514350" indent="-514350">
              <a:buFont typeface="+mj-lt"/>
              <a:buAutoNum type="romanLcPeriod"/>
            </a:pPr>
            <a:r>
              <a:rPr lang="en-US" sz="1600" b="1" dirty="0" smtClean="0"/>
              <a:t>Veracity: </a:t>
            </a:r>
            <a:r>
              <a:rPr lang="en-US" sz="1600" dirty="0" smtClean="0"/>
              <a:t>important property of applications but not kernels;</a:t>
            </a:r>
          </a:p>
          <a:p>
            <a:pPr marL="514350" indent="-514350">
              <a:buFont typeface="+mj-lt"/>
              <a:buAutoNum type="romanLcPeriod"/>
            </a:pPr>
            <a:r>
              <a:rPr lang="en-US" sz="1600" b="1" dirty="0" smtClean="0">
                <a:solidFill>
                  <a:srgbClr val="C00000"/>
                </a:solidFill>
              </a:rPr>
              <a:t>Model</a:t>
            </a:r>
            <a:r>
              <a:rPr lang="en-US" sz="1600" b="1" dirty="0" smtClean="0"/>
              <a:t> Communication Structure; </a:t>
            </a:r>
            <a:r>
              <a:rPr lang="en-US" sz="1600" dirty="0" smtClean="0"/>
              <a:t>Interconnect requirements; Is communication BSP, Asynchronous, Pub-Sub, Collective, Point to Point? </a:t>
            </a:r>
          </a:p>
          <a:p>
            <a:pPr marL="514350" indent="-514350">
              <a:buFont typeface="+mj-lt"/>
              <a:buAutoNum type="romanLcPeriod"/>
            </a:pPr>
            <a:r>
              <a:rPr lang="en-US" sz="1600" dirty="0" smtClean="0"/>
              <a:t>Is </a:t>
            </a:r>
            <a:r>
              <a:rPr lang="en-US" sz="1600" b="1" dirty="0" smtClean="0">
                <a:solidFill>
                  <a:srgbClr val="C00000"/>
                </a:solidFill>
              </a:rPr>
              <a:t>Data</a:t>
            </a:r>
            <a:r>
              <a:rPr lang="en-US" sz="1600" dirty="0" smtClean="0"/>
              <a:t> and/or </a:t>
            </a:r>
            <a:r>
              <a:rPr lang="en-US" sz="1600" b="1" dirty="0" smtClean="0">
                <a:solidFill>
                  <a:srgbClr val="C00000"/>
                </a:solidFill>
              </a:rPr>
              <a:t>Model</a:t>
            </a:r>
            <a:r>
              <a:rPr lang="en-US" sz="1600" dirty="0" smtClean="0"/>
              <a:t> (graph) </a:t>
            </a:r>
            <a:r>
              <a:rPr lang="en-US" sz="1600" b="1" dirty="0" smtClean="0"/>
              <a:t>static </a:t>
            </a:r>
            <a:r>
              <a:rPr lang="en-US" sz="1600" dirty="0" smtClean="0"/>
              <a:t>or </a:t>
            </a:r>
            <a:r>
              <a:rPr lang="en-US" sz="1600" b="1" dirty="0" smtClean="0"/>
              <a:t>dynamic?</a:t>
            </a:r>
          </a:p>
          <a:p>
            <a:pPr marL="514350" indent="-514350">
              <a:buFont typeface="+mj-lt"/>
              <a:buAutoNum type="romanLcPeriod"/>
            </a:pPr>
            <a:r>
              <a:rPr lang="en-US" sz="1600" dirty="0" smtClean="0"/>
              <a:t>Much </a:t>
            </a:r>
            <a:r>
              <a:rPr lang="en-US" sz="1600" b="1" dirty="0" smtClean="0">
                <a:solidFill>
                  <a:srgbClr val="C00000"/>
                </a:solidFill>
              </a:rPr>
              <a:t>Data </a:t>
            </a:r>
            <a:r>
              <a:rPr lang="en-US" sz="1600" dirty="0" smtClean="0"/>
              <a:t>and/or </a:t>
            </a:r>
            <a:r>
              <a:rPr lang="en-US" sz="1600" b="1" dirty="0" smtClean="0">
                <a:solidFill>
                  <a:srgbClr val="C00000"/>
                </a:solidFill>
              </a:rPr>
              <a:t>Models</a:t>
            </a:r>
            <a:r>
              <a:rPr lang="en-US" sz="1600" dirty="0" smtClean="0"/>
              <a:t> consist of a set of interconnected entities; is this </a:t>
            </a:r>
            <a:r>
              <a:rPr lang="en-US" sz="1600" b="1" dirty="0" smtClean="0"/>
              <a:t>regular </a:t>
            </a:r>
            <a:r>
              <a:rPr lang="en-US" sz="1600" dirty="0" smtClean="0"/>
              <a:t>as a set of pixels or is it a complicated </a:t>
            </a:r>
            <a:r>
              <a:rPr lang="en-US" sz="1600" b="1" dirty="0" smtClean="0"/>
              <a:t>irregular graph?</a:t>
            </a:r>
          </a:p>
          <a:p>
            <a:pPr marL="514350" indent="-514350">
              <a:buFont typeface="+mj-lt"/>
              <a:buAutoNum type="romanLcPeriod"/>
            </a:pPr>
            <a:r>
              <a:rPr lang="en-US" sz="1600" dirty="0" smtClean="0"/>
              <a:t>Are </a:t>
            </a:r>
            <a:r>
              <a:rPr lang="en-US" sz="1600" b="1" dirty="0" smtClean="0">
                <a:solidFill>
                  <a:srgbClr val="C00000"/>
                </a:solidFill>
              </a:rPr>
              <a:t>Models </a:t>
            </a:r>
            <a:r>
              <a:rPr lang="en-US" sz="1600" b="1" dirty="0" smtClean="0"/>
              <a:t>Iterative </a:t>
            </a:r>
            <a:r>
              <a:rPr lang="en-US" sz="1600" dirty="0" smtClean="0"/>
              <a:t>or</a:t>
            </a:r>
            <a:r>
              <a:rPr lang="en-US" sz="1600" b="1" dirty="0" smtClean="0"/>
              <a:t> not?</a:t>
            </a:r>
          </a:p>
          <a:p>
            <a:pPr marL="514350" indent="-514350">
              <a:buFont typeface="+mj-lt"/>
              <a:buAutoNum type="romanLcPeriod"/>
            </a:pPr>
            <a:r>
              <a:rPr lang="en-US" sz="1600" b="1" dirty="0" smtClean="0">
                <a:solidFill>
                  <a:srgbClr val="C00000"/>
                </a:solidFill>
              </a:rPr>
              <a:t>Data</a:t>
            </a:r>
            <a:r>
              <a:rPr lang="en-US" sz="1600" b="1" dirty="0" smtClean="0"/>
              <a:t> Abstraction: </a:t>
            </a:r>
            <a:r>
              <a:rPr lang="en-US" sz="1600" dirty="0" smtClean="0"/>
              <a:t>key-value, pixel, graph(G3), vector, bags of words or items; </a:t>
            </a:r>
            <a:r>
              <a:rPr lang="en-US" sz="1600" b="1" dirty="0" smtClean="0">
                <a:solidFill>
                  <a:srgbClr val="C00000"/>
                </a:solidFill>
              </a:rPr>
              <a:t>Model</a:t>
            </a:r>
            <a:r>
              <a:rPr lang="en-US" sz="1600" dirty="0" smtClean="0"/>
              <a:t> can have same or different </a:t>
            </a:r>
            <a:r>
              <a:rPr lang="en-US" sz="1600" dirty="0"/>
              <a:t>abstractions e.g. mesh </a:t>
            </a:r>
            <a:r>
              <a:rPr lang="en-US" sz="1600" dirty="0" smtClean="0"/>
              <a:t>points, </a:t>
            </a:r>
            <a:r>
              <a:rPr lang="en-US" sz="1600" dirty="0"/>
              <a:t>finite </a:t>
            </a:r>
            <a:r>
              <a:rPr lang="en-US" sz="1600" dirty="0" smtClean="0"/>
              <a:t>element, Convolutional Network</a:t>
            </a:r>
          </a:p>
          <a:p>
            <a:pPr marL="514350" indent="-514350">
              <a:buFont typeface="+mj-lt"/>
              <a:buAutoNum type="romanLcPeriod"/>
            </a:pPr>
            <a:r>
              <a:rPr lang="en-US" sz="1600" dirty="0" smtClean="0"/>
              <a:t>Are </a:t>
            </a:r>
            <a:r>
              <a:rPr lang="en-US" sz="1600" b="1" dirty="0">
                <a:solidFill>
                  <a:srgbClr val="C00000"/>
                </a:solidFill>
              </a:rPr>
              <a:t>data</a:t>
            </a:r>
            <a:r>
              <a:rPr lang="en-US" sz="1600" dirty="0"/>
              <a:t> points in </a:t>
            </a:r>
            <a:r>
              <a:rPr lang="en-US" sz="1600" b="1" dirty="0"/>
              <a:t>metric or non-metric spaces? </a:t>
            </a:r>
            <a:r>
              <a:rPr lang="en-US" sz="1600" b="1" dirty="0" smtClean="0">
                <a:solidFill>
                  <a:srgbClr val="C00000"/>
                </a:solidFill>
              </a:rPr>
              <a:t>Data</a:t>
            </a:r>
            <a:r>
              <a:rPr lang="en-US" sz="1600" b="1" dirty="0" smtClean="0"/>
              <a:t> </a:t>
            </a:r>
            <a:r>
              <a:rPr lang="en-US" sz="1600" dirty="0" smtClean="0"/>
              <a:t>and</a:t>
            </a:r>
            <a:r>
              <a:rPr lang="en-US" sz="1600" b="1" dirty="0" smtClean="0"/>
              <a:t> </a:t>
            </a:r>
            <a:r>
              <a:rPr lang="en-US" sz="1600" b="1" dirty="0" smtClean="0">
                <a:solidFill>
                  <a:srgbClr val="C00000"/>
                </a:solidFill>
              </a:rPr>
              <a:t>Model </a:t>
            </a:r>
            <a:r>
              <a:rPr lang="en-US" sz="1600" dirty="0" smtClean="0"/>
              <a:t>separately?</a:t>
            </a:r>
            <a:endParaRPr lang="en-US" sz="1600" dirty="0"/>
          </a:p>
          <a:p>
            <a:pPr marL="514350" indent="-514350">
              <a:buFont typeface="+mj-lt"/>
              <a:buAutoNum type="romanLcPeriod"/>
            </a:pPr>
            <a:r>
              <a:rPr lang="en-US" sz="1600" dirty="0" smtClean="0"/>
              <a:t>Is</a:t>
            </a:r>
            <a:r>
              <a:rPr lang="en-US" sz="1600" b="1" dirty="0" smtClean="0">
                <a:solidFill>
                  <a:srgbClr val="C00000"/>
                </a:solidFill>
              </a:rPr>
              <a:t> Model </a:t>
            </a:r>
            <a:r>
              <a:rPr lang="en-US" sz="1600" dirty="0" smtClean="0"/>
              <a:t>algorithm </a:t>
            </a:r>
            <a:r>
              <a:rPr lang="en-US" sz="1600" b="1" dirty="0"/>
              <a:t>O(N</a:t>
            </a:r>
            <a:r>
              <a:rPr lang="en-US" sz="1600" b="1" baseline="30000" dirty="0"/>
              <a:t>2</a:t>
            </a:r>
            <a:r>
              <a:rPr lang="en-US" sz="1600" b="1" dirty="0"/>
              <a:t>) or O(N) </a:t>
            </a:r>
            <a:r>
              <a:rPr lang="en-US" sz="1600" dirty="0"/>
              <a:t>(up to logs) for N points per iteration (G2)</a:t>
            </a:r>
            <a:endParaRPr lang="en-US" sz="1600" dirty="0" smtClean="0"/>
          </a:p>
          <a:p>
            <a:endParaRPr lang="en-US" sz="1600" dirty="0"/>
          </a:p>
        </p:txBody>
      </p:sp>
      <p:sp>
        <p:nvSpPr>
          <p:cNvPr id="5" name="Slide Number Placeholder 4"/>
          <p:cNvSpPr>
            <a:spLocks noGrp="1"/>
          </p:cNvSpPr>
          <p:nvPr>
            <p:ph type="sldNum" sz="quarter" idx="12"/>
          </p:nvPr>
        </p:nvSpPr>
        <p:spPr/>
        <p:txBody>
          <a:bodyPr/>
          <a:lstStyle/>
          <a:p>
            <a:fld id="{29CB78FB-1415-9B4D-996E-11F146E2B0ED}" type="slidenum">
              <a:rPr lang="en-US" smtClean="0"/>
              <a:t>72</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172701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048750" cy="600076"/>
          </a:xfrm>
        </p:spPr>
        <p:txBody>
          <a:bodyPr>
            <a:noAutofit/>
          </a:bodyPr>
          <a:lstStyle/>
          <a:p>
            <a:pPr algn="ctr"/>
            <a:r>
              <a:rPr lang="en-US" sz="3000" b="1" dirty="0" smtClean="0"/>
              <a:t>Comparison of Data Analytics with Simulation I</a:t>
            </a:r>
            <a:endParaRPr lang="en-US" sz="3000" b="1" dirty="0"/>
          </a:p>
        </p:txBody>
      </p:sp>
      <p:sp>
        <p:nvSpPr>
          <p:cNvPr id="3" name="Content Placeholder 2"/>
          <p:cNvSpPr>
            <a:spLocks noGrp="1"/>
          </p:cNvSpPr>
          <p:nvPr>
            <p:ph idx="1"/>
          </p:nvPr>
        </p:nvSpPr>
        <p:spPr>
          <a:xfrm>
            <a:off x="0" y="561976"/>
            <a:ext cx="9144000" cy="5735053"/>
          </a:xfrm>
        </p:spPr>
        <p:txBody>
          <a:bodyPr>
            <a:normAutofit/>
          </a:bodyPr>
          <a:lstStyle/>
          <a:p>
            <a:r>
              <a:rPr lang="en-US" b="1" dirty="0" smtClean="0"/>
              <a:t>Simulations </a:t>
            </a:r>
            <a:r>
              <a:rPr lang="en-US" dirty="0" smtClean="0"/>
              <a:t>produce</a:t>
            </a:r>
            <a:r>
              <a:rPr lang="en-US" b="1" dirty="0" smtClean="0"/>
              <a:t> big data </a:t>
            </a:r>
            <a:r>
              <a:rPr lang="en-US" dirty="0" smtClean="0"/>
              <a:t>as visualization of results – they are </a:t>
            </a:r>
            <a:r>
              <a:rPr lang="en-US" b="1" dirty="0" smtClean="0"/>
              <a:t>data source</a:t>
            </a:r>
          </a:p>
          <a:p>
            <a:pPr lvl="1"/>
            <a:r>
              <a:rPr lang="en-US" b="1" dirty="0" smtClean="0"/>
              <a:t>Or </a:t>
            </a:r>
            <a:r>
              <a:rPr lang="en-US" dirty="0" smtClean="0"/>
              <a:t>consume often smallish data to define a simulation problem</a:t>
            </a:r>
          </a:p>
          <a:p>
            <a:pPr lvl="1"/>
            <a:r>
              <a:rPr lang="en-US" b="1" dirty="0"/>
              <a:t>HPC simulation </a:t>
            </a:r>
            <a:r>
              <a:rPr lang="en-US" dirty="0"/>
              <a:t>in weather data assimilation is </a:t>
            </a:r>
            <a:r>
              <a:rPr lang="en-US" b="1" dirty="0" smtClean="0"/>
              <a:t>data + model</a:t>
            </a:r>
          </a:p>
          <a:p>
            <a:r>
              <a:rPr lang="en-US" b="1" dirty="0" smtClean="0"/>
              <a:t>Pleasingly parallel </a:t>
            </a:r>
            <a:r>
              <a:rPr lang="en-US" dirty="0" smtClean="0"/>
              <a:t>often important in both</a:t>
            </a:r>
          </a:p>
          <a:p>
            <a:r>
              <a:rPr lang="en-US" dirty="0"/>
              <a:t>Both are often </a:t>
            </a:r>
            <a:r>
              <a:rPr lang="en-US" b="1" dirty="0"/>
              <a:t>SPMD</a:t>
            </a:r>
            <a:r>
              <a:rPr lang="en-US" dirty="0"/>
              <a:t> and </a:t>
            </a:r>
            <a:r>
              <a:rPr lang="en-US" b="1" dirty="0"/>
              <a:t>BSP</a:t>
            </a:r>
          </a:p>
          <a:p>
            <a:pPr marL="342900" lvl="1" indent="-342900">
              <a:buFont typeface="Arial"/>
              <a:buChar char="•"/>
            </a:pPr>
            <a:r>
              <a:rPr lang="en-US" b="1" dirty="0" smtClean="0"/>
              <a:t>Non-iterative MapReduce </a:t>
            </a:r>
            <a:r>
              <a:rPr lang="en-US" dirty="0" smtClean="0"/>
              <a:t>is </a:t>
            </a:r>
            <a:r>
              <a:rPr lang="en-US" dirty="0"/>
              <a:t>major big data paradigm</a:t>
            </a:r>
          </a:p>
          <a:p>
            <a:pPr lvl="1"/>
            <a:r>
              <a:rPr lang="en-US" sz="1800" dirty="0" smtClean="0"/>
              <a:t>not a common simulation paradigm except where “Reduce” summarizes pleasingly parallel execution as in Some Monte Carlos</a:t>
            </a:r>
          </a:p>
          <a:p>
            <a:r>
              <a:rPr lang="en-US" dirty="0" smtClean="0"/>
              <a:t>Big Data often has </a:t>
            </a:r>
            <a:r>
              <a:rPr lang="en-US" b="1" dirty="0" smtClean="0"/>
              <a:t>large collective communication</a:t>
            </a:r>
          </a:p>
          <a:p>
            <a:pPr lvl="1"/>
            <a:r>
              <a:rPr lang="en-US" sz="1800" dirty="0" smtClean="0"/>
              <a:t>Classic simulation has a lot of smallish point-to-point messages</a:t>
            </a:r>
          </a:p>
          <a:p>
            <a:r>
              <a:rPr lang="en-US" dirty="0" smtClean="0"/>
              <a:t>Simulations characterized often by </a:t>
            </a:r>
            <a:r>
              <a:rPr lang="en-US" b="1" dirty="0" smtClean="0"/>
              <a:t>difference</a:t>
            </a:r>
            <a:r>
              <a:rPr lang="en-US" dirty="0" smtClean="0"/>
              <a:t> or differential operators</a:t>
            </a:r>
          </a:p>
          <a:p>
            <a:r>
              <a:rPr lang="en-US" dirty="0" smtClean="0"/>
              <a:t>Simulation dominantly </a:t>
            </a:r>
            <a:r>
              <a:rPr lang="en-US" b="1" dirty="0" smtClean="0"/>
              <a:t>sparse</a:t>
            </a:r>
            <a:r>
              <a:rPr lang="en-US" dirty="0" smtClean="0"/>
              <a:t> (nearest neighbor) data structures</a:t>
            </a:r>
            <a:endParaRPr lang="en-US" sz="1800" dirty="0"/>
          </a:p>
          <a:p>
            <a:pPr lvl="1"/>
            <a:r>
              <a:rPr lang="en-US" sz="1800" dirty="0" smtClean="0"/>
              <a:t>Some important </a:t>
            </a:r>
            <a:r>
              <a:rPr lang="en-US" sz="1800" dirty="0"/>
              <a:t>data analytics involves full matrix </a:t>
            </a:r>
            <a:r>
              <a:rPr lang="en-US" sz="1800" dirty="0" smtClean="0"/>
              <a:t>algorithm but</a:t>
            </a:r>
            <a:endParaRPr lang="en-US" sz="1800" dirty="0"/>
          </a:p>
          <a:p>
            <a:pPr lvl="1"/>
            <a:r>
              <a:rPr lang="en-US" sz="1800" dirty="0" smtClean="0"/>
              <a:t>“Bag of words (users, rankings, images..)” algorithms are sparse, as is PageRank</a:t>
            </a: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977023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1026" name="Picture 2" descr="http://bioengineering.skku.ac.kr/kosmos/tutorial_img/connection_rule.png"/>
            <p:cNvPicPr>
              <a:picLocks noChangeAspect="1" noChangeArrowheads="1"/>
            </p:cNvPicPr>
            <p:nvPr/>
          </p:nvPicPr>
          <p:blipFill rotWithShape="1">
            <a:blip r:embed="rId2">
              <a:extLst>
                <a:ext uri="{28A0092B-C50C-407E-A947-70E740481C1C}">
                  <a14:useLocalDpi xmlns:a14="http://schemas.microsoft.com/office/drawing/2010/main" val="0"/>
                </a:ext>
              </a:extLst>
            </a:blip>
            <a:srcRect l="51223"/>
            <a:stretch/>
          </p:blipFill>
          <p:spPr bwMode="auto">
            <a:xfrm>
              <a:off x="0" y="0"/>
              <a:ext cx="477879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les.ianrenton.com/sites/blog/2012/12/Screenshot-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203242"/>
              <a:ext cx="4389120" cy="564999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471508" y="1039446"/>
              <a:ext cx="0" cy="625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305908" y="966940"/>
              <a:ext cx="746369" cy="47706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4052277" y="0"/>
            <a:ext cx="5100113" cy="1191487"/>
          </a:xfrm>
          <a:solidFill>
            <a:schemeClr val="bg1">
              <a:lumMod val="65000"/>
            </a:schemeClr>
          </a:solidFill>
        </p:spPr>
        <p:txBody>
          <a:bodyPr>
            <a:normAutofit/>
          </a:bodyPr>
          <a:lstStyle/>
          <a:p>
            <a:pPr marL="0" indent="0">
              <a:buNone/>
            </a:pPr>
            <a:r>
              <a:rPr lang="en-US" dirty="0" smtClean="0"/>
              <a:t>“Force Diagrams” for macromolecules and Facebook</a:t>
            </a:r>
            <a:endParaRPr lang="en-US" dirty="0"/>
          </a:p>
        </p:txBody>
      </p:sp>
      <p:sp>
        <p:nvSpPr>
          <p:cNvPr id="2" name="Date Placeholder 1"/>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1875524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9144000" cy="708772"/>
          </a:xfrm>
        </p:spPr>
        <p:txBody>
          <a:bodyPr>
            <a:normAutofit fontScale="90000"/>
          </a:bodyPr>
          <a:lstStyle/>
          <a:p>
            <a:pPr algn="ctr"/>
            <a:r>
              <a:rPr lang="en-US" sz="3100" b="1" dirty="0" smtClean="0"/>
              <a:t>Comparison</a:t>
            </a:r>
            <a:r>
              <a:rPr lang="en-US" b="1" dirty="0" smtClean="0"/>
              <a:t> of Data Analytics with Simulation II</a:t>
            </a:r>
            <a:endParaRPr lang="en-US" b="1" dirty="0"/>
          </a:p>
        </p:txBody>
      </p:sp>
      <p:sp>
        <p:nvSpPr>
          <p:cNvPr id="3" name="Content Placeholder 2"/>
          <p:cNvSpPr>
            <a:spLocks noGrp="1"/>
          </p:cNvSpPr>
          <p:nvPr>
            <p:ph idx="1"/>
          </p:nvPr>
        </p:nvSpPr>
        <p:spPr>
          <a:xfrm>
            <a:off x="0" y="695326"/>
            <a:ext cx="9144000" cy="5241199"/>
          </a:xfrm>
        </p:spPr>
        <p:txBody>
          <a:bodyPr>
            <a:normAutofit/>
          </a:bodyPr>
          <a:lstStyle/>
          <a:p>
            <a:r>
              <a:rPr lang="en-US" dirty="0" smtClean="0"/>
              <a:t>There are similarities between some </a:t>
            </a:r>
            <a:r>
              <a:rPr lang="en-US" b="1" dirty="0" smtClean="0"/>
              <a:t>graph problems and particle simulations </a:t>
            </a:r>
            <a:r>
              <a:rPr lang="en-US" dirty="0" smtClean="0"/>
              <a:t>with a </a:t>
            </a:r>
            <a:r>
              <a:rPr lang="en-US" b="1" dirty="0" smtClean="0"/>
              <a:t>strange cutoff force.</a:t>
            </a:r>
          </a:p>
          <a:p>
            <a:pPr lvl="1"/>
            <a:r>
              <a:rPr lang="en-US" dirty="0" smtClean="0"/>
              <a:t>Both </a:t>
            </a:r>
            <a:r>
              <a:rPr lang="en-US" b="1" dirty="0" smtClean="0"/>
              <a:t>Map-Communication</a:t>
            </a:r>
          </a:p>
          <a:p>
            <a:r>
              <a:rPr lang="en-US" dirty="0" smtClean="0"/>
              <a:t>Note many big data problems are “</a:t>
            </a:r>
            <a:r>
              <a:rPr lang="en-US" b="1" dirty="0" smtClean="0"/>
              <a:t>long range force</a:t>
            </a:r>
            <a:r>
              <a:rPr lang="en-US" dirty="0" smtClean="0"/>
              <a:t>” (as in gravitational simulations) as all points are linked.</a:t>
            </a:r>
          </a:p>
          <a:p>
            <a:pPr lvl="1"/>
            <a:r>
              <a:rPr lang="en-US" dirty="0" smtClean="0"/>
              <a:t>Easiest to parallelize. Often full matrix algorithms</a:t>
            </a:r>
          </a:p>
          <a:p>
            <a:pPr lvl="1"/>
            <a:r>
              <a:rPr lang="en-US" dirty="0" smtClean="0"/>
              <a:t>e.g. in </a:t>
            </a:r>
            <a:r>
              <a:rPr lang="en-US" dirty="0"/>
              <a:t>DNA sequence studies, </a:t>
            </a:r>
            <a:r>
              <a:rPr lang="en-US" dirty="0" smtClean="0"/>
              <a:t>distance </a:t>
            </a:r>
            <a:r>
              <a:rPr lang="en-US" dirty="0">
                <a:sym typeface="Symbol"/>
              </a:rPr>
              <a:t></a:t>
            </a:r>
            <a:r>
              <a:rPr lang="en-US" dirty="0"/>
              <a:t>(</a:t>
            </a:r>
            <a:r>
              <a:rPr lang="en-US" i="1" dirty="0" err="1"/>
              <a:t>i</a:t>
            </a:r>
            <a:r>
              <a:rPr lang="en-US" dirty="0"/>
              <a:t>, </a:t>
            </a:r>
            <a:r>
              <a:rPr lang="en-US" i="1" dirty="0">
                <a:sym typeface="Symbol"/>
              </a:rPr>
              <a:t>j</a:t>
            </a:r>
            <a:r>
              <a:rPr lang="en-US" dirty="0"/>
              <a:t>) </a:t>
            </a:r>
            <a:r>
              <a:rPr lang="en-US" dirty="0" smtClean="0"/>
              <a:t>defined by BLAST, Smith-Waterman, etc., between all sequences </a:t>
            </a:r>
            <a:r>
              <a:rPr lang="en-US" i="1" dirty="0" err="1"/>
              <a:t>i</a:t>
            </a:r>
            <a:r>
              <a:rPr lang="en-US" dirty="0"/>
              <a:t>, </a:t>
            </a:r>
            <a:r>
              <a:rPr lang="en-US" i="1" dirty="0" smtClean="0">
                <a:sym typeface="Symbol"/>
              </a:rPr>
              <a:t>j.</a:t>
            </a:r>
          </a:p>
          <a:p>
            <a:pPr lvl="1"/>
            <a:r>
              <a:rPr lang="en-US" dirty="0">
                <a:sym typeface="Symbol"/>
              </a:rPr>
              <a:t>Opportunity for “fast multipole” ideas in big data</a:t>
            </a:r>
            <a:r>
              <a:rPr lang="en-US" dirty="0" smtClean="0">
                <a:sym typeface="Symbol"/>
              </a:rPr>
              <a:t>. See NRC report</a:t>
            </a:r>
            <a:endParaRPr lang="en-US" i="1" dirty="0" smtClean="0">
              <a:sym typeface="Symbol"/>
            </a:endParaRPr>
          </a:p>
          <a:p>
            <a:r>
              <a:rPr lang="en-US" dirty="0" smtClean="0">
                <a:sym typeface="Symbol"/>
              </a:rPr>
              <a:t>In image-based </a:t>
            </a:r>
            <a:r>
              <a:rPr lang="en-US" b="1" dirty="0" smtClean="0">
                <a:sym typeface="Symbol"/>
              </a:rPr>
              <a:t>deep learning</a:t>
            </a:r>
            <a:r>
              <a:rPr lang="en-US" dirty="0" smtClean="0">
                <a:sym typeface="Symbol"/>
              </a:rPr>
              <a:t>, neural network weights are block sparse (corresponding to links to pixel blocks) but can be formulated as full matrix operations on GPUs and MPI in blocks.</a:t>
            </a:r>
          </a:p>
          <a:p>
            <a:r>
              <a:rPr lang="en-US" dirty="0" smtClean="0"/>
              <a:t>In HPC benchmarking, </a:t>
            </a:r>
            <a:r>
              <a:rPr lang="en-US" dirty="0" err="1" smtClean="0"/>
              <a:t>Linpack</a:t>
            </a:r>
            <a:r>
              <a:rPr lang="en-US" dirty="0" smtClean="0"/>
              <a:t> being challenged by a new sparse conjugate gradient benchmark HPCG, while I am diligently using </a:t>
            </a:r>
            <a:r>
              <a:rPr lang="en-US" b="1" dirty="0" smtClean="0"/>
              <a:t>non- sparse conjugate gradient solvers </a:t>
            </a:r>
            <a:r>
              <a:rPr lang="en-US" dirty="0" smtClean="0"/>
              <a:t>in clustering and Multi-dimensional scaling.</a:t>
            </a:r>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763819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 y="2130425"/>
            <a:ext cx="9015185" cy="1470025"/>
          </a:xfrm>
        </p:spPr>
        <p:txBody>
          <a:bodyPr/>
          <a:lstStyle/>
          <a:p>
            <a:pPr algn="ctr"/>
            <a:r>
              <a:rPr lang="en-US" sz="4000" b="1" dirty="0" smtClean="0">
                <a:solidFill>
                  <a:schemeClr val="tx1"/>
                </a:solidFill>
              </a:rPr>
              <a:t>Convergence Diamond Facets</a:t>
            </a:r>
            <a:br>
              <a:rPr lang="en-US" sz="4000" b="1" dirty="0" smtClean="0">
                <a:solidFill>
                  <a:schemeClr val="tx1"/>
                </a:solidFill>
              </a:rPr>
            </a:br>
            <a:r>
              <a:rPr lang="en-US" sz="4000" dirty="0">
                <a:solidFill>
                  <a:schemeClr val="tx1"/>
                </a:solidFill>
              </a:rPr>
              <a:t/>
            </a:r>
            <a:br>
              <a:rPr lang="en-US" sz="4000" dirty="0">
                <a:solidFill>
                  <a:schemeClr val="tx1"/>
                </a:solidFill>
              </a:rPr>
            </a:br>
            <a:r>
              <a:rPr lang="en-US" sz="4000" dirty="0" smtClean="0">
                <a:solidFill>
                  <a:srgbClr val="C00000"/>
                </a:solidFill>
              </a:rPr>
              <a:t>Big Data and Big Simulation </a:t>
            </a:r>
            <a:r>
              <a:rPr lang="en-US" sz="4000" b="1" dirty="0" smtClean="0"/>
              <a:t>Processing View</a:t>
            </a:r>
            <a:r>
              <a:rPr lang="en-US" b="1" dirty="0" smtClean="0"/>
              <a:t/>
            </a:r>
            <a:br>
              <a:rPr lang="en-US" b="1" dirty="0" smtClean="0"/>
            </a:br>
            <a:r>
              <a:rPr lang="en-US" dirty="0"/>
              <a:t/>
            </a:r>
            <a:br>
              <a:rPr lang="en-US" dirty="0"/>
            </a:br>
            <a:r>
              <a:rPr lang="en-US" dirty="0" smtClean="0">
                <a:solidFill>
                  <a:schemeClr val="tx1"/>
                </a:solidFill>
              </a:rPr>
              <a:t>All Model Properties but differences between Big Data and Big Simulation</a:t>
            </a:r>
            <a:br>
              <a:rPr lang="en-US" dirty="0" smtClean="0">
                <a:solidFill>
                  <a:schemeClr val="tx1"/>
                </a:solidFill>
              </a:rPr>
            </a:br>
            <a:endParaRPr lang="en-US" b="1" dirty="0">
              <a:solidFill>
                <a:srgbClr val="C00000"/>
              </a:solidFill>
            </a:endParaRPr>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76</a:t>
            </a:fld>
            <a:endParaRPr lang="en-US"/>
          </a:p>
        </p:txBody>
      </p:sp>
    </p:spTree>
    <p:extLst>
      <p:ext uri="{BB962C8B-B14F-4D97-AF65-F5344CB8AC3E}">
        <p14:creationId xmlns:p14="http://schemas.microsoft.com/office/powerpoint/2010/main" val="3086121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47162"/>
            <a:ext cx="9201150" cy="710101"/>
          </a:xfrm>
        </p:spPr>
        <p:txBody>
          <a:bodyPr>
            <a:noAutofit/>
          </a:bodyPr>
          <a:lstStyle/>
          <a:p>
            <a:pPr algn="ctr"/>
            <a:r>
              <a:rPr lang="en-US" sz="2800" dirty="0" smtClean="0">
                <a:solidFill>
                  <a:schemeClr val="tx1"/>
                </a:solidFill>
              </a:rPr>
              <a:t>Diamond Facets </a:t>
            </a:r>
            <a:r>
              <a:rPr lang="en-US" sz="2800" b="1" dirty="0" smtClean="0">
                <a:solidFill>
                  <a:schemeClr val="tx1"/>
                </a:solidFill>
              </a:rPr>
              <a:t>in </a:t>
            </a:r>
            <a:r>
              <a:rPr lang="en-US" sz="2800" b="1" dirty="0" smtClean="0">
                <a:solidFill>
                  <a:srgbClr val="C00000"/>
                </a:solidFill>
              </a:rPr>
              <a:t>Processing </a:t>
            </a:r>
            <a:r>
              <a:rPr lang="en-US" sz="2800" b="1" dirty="0" smtClean="0">
                <a:solidFill>
                  <a:schemeClr val="tx1"/>
                </a:solidFill>
              </a:rPr>
              <a:t>(runtime) View I</a:t>
            </a:r>
            <a:br>
              <a:rPr lang="en-US" sz="2800" b="1" dirty="0" smtClean="0">
                <a:solidFill>
                  <a:schemeClr val="tx1"/>
                </a:solidFill>
              </a:rPr>
            </a:br>
            <a:r>
              <a:rPr lang="en-US" sz="2800" dirty="0" smtClean="0">
                <a:solidFill>
                  <a:schemeClr val="tx1"/>
                </a:solidFill>
              </a:rPr>
              <a:t>used in Big Data and Big Simulation</a:t>
            </a:r>
            <a:r>
              <a:rPr lang="en-US" sz="2800" b="1" dirty="0" smtClean="0">
                <a:solidFill>
                  <a:schemeClr val="tx1"/>
                </a:solidFill>
              </a:rPr>
              <a:t> </a:t>
            </a:r>
            <a:endParaRPr lang="en-US" sz="2800" b="1" dirty="0">
              <a:solidFill>
                <a:schemeClr val="tx1"/>
              </a:solidFill>
            </a:endParaRPr>
          </a:p>
        </p:txBody>
      </p:sp>
      <p:sp>
        <p:nvSpPr>
          <p:cNvPr id="3" name="Content Placeholder 2"/>
          <p:cNvSpPr>
            <a:spLocks noGrp="1"/>
          </p:cNvSpPr>
          <p:nvPr>
            <p:ph idx="1"/>
          </p:nvPr>
        </p:nvSpPr>
        <p:spPr>
          <a:xfrm>
            <a:off x="0" y="814413"/>
            <a:ext cx="9144000" cy="5081676"/>
          </a:xfrm>
        </p:spPr>
        <p:txBody>
          <a:bodyPr>
            <a:noAutofit/>
          </a:bodyPr>
          <a:lstStyle/>
          <a:p>
            <a:pPr>
              <a:spcBef>
                <a:spcPts val="200"/>
              </a:spcBef>
            </a:pPr>
            <a:r>
              <a:rPr lang="en-US" b="1" dirty="0" smtClean="0"/>
              <a:t>Pr-1M </a:t>
            </a:r>
            <a:r>
              <a:rPr lang="en-US" b="1" dirty="0"/>
              <a:t>Micro-benchmarks </a:t>
            </a:r>
            <a:r>
              <a:rPr lang="en-US" dirty="0" smtClean="0"/>
              <a:t>ogres that exercise simple features of hardware such as communication, disk I/O, CPU, memory performance</a:t>
            </a:r>
          </a:p>
          <a:p>
            <a:pPr>
              <a:spcBef>
                <a:spcPts val="200"/>
              </a:spcBef>
            </a:pPr>
            <a:r>
              <a:rPr lang="en-US" b="1" dirty="0" smtClean="0"/>
              <a:t>Pr-2M </a:t>
            </a:r>
            <a:r>
              <a:rPr lang="en-US" b="1" dirty="0"/>
              <a:t>Local </a:t>
            </a:r>
            <a:r>
              <a:rPr lang="en-US" b="1" dirty="0" smtClean="0"/>
              <a:t>Analytics </a:t>
            </a:r>
            <a:r>
              <a:rPr lang="en-US" dirty="0" smtClean="0"/>
              <a:t>executed on a single core or perhaps node</a:t>
            </a:r>
          </a:p>
          <a:p>
            <a:pPr>
              <a:spcBef>
                <a:spcPts val="200"/>
              </a:spcBef>
            </a:pPr>
            <a:r>
              <a:rPr lang="en-US" b="1" dirty="0" smtClean="0"/>
              <a:t>Pr-3M </a:t>
            </a:r>
            <a:r>
              <a:rPr lang="en-US" b="1" dirty="0"/>
              <a:t>Global Analytics </a:t>
            </a:r>
            <a:r>
              <a:rPr lang="en-US" dirty="0"/>
              <a:t>requiring iterative programming models (G5,G6</a:t>
            </a:r>
            <a:r>
              <a:rPr lang="en-US" dirty="0" smtClean="0"/>
              <a:t>) across multiple nodes of a parallel system</a:t>
            </a:r>
          </a:p>
          <a:p>
            <a:r>
              <a:rPr lang="en-US" b="1" dirty="0" smtClean="0"/>
              <a:t>Pr-12M Uses Linear Algebra </a:t>
            </a:r>
            <a:r>
              <a:rPr lang="en-US" dirty="0" smtClean="0"/>
              <a:t>common in Big Data and simulations</a:t>
            </a:r>
          </a:p>
          <a:p>
            <a:pPr lvl="1"/>
            <a:r>
              <a:rPr lang="en-US" dirty="0"/>
              <a:t>Subclasses like Full Matrix </a:t>
            </a:r>
            <a:endParaRPr lang="en-US" dirty="0" smtClean="0"/>
          </a:p>
          <a:p>
            <a:pPr lvl="1"/>
            <a:r>
              <a:rPr lang="en-US" dirty="0" smtClean="0"/>
              <a:t>Conjugate </a:t>
            </a:r>
            <a:r>
              <a:rPr lang="en-US" dirty="0"/>
              <a:t>Gradient, </a:t>
            </a:r>
            <a:r>
              <a:rPr lang="en-US" dirty="0" err="1"/>
              <a:t>Krylov</a:t>
            </a:r>
            <a:r>
              <a:rPr lang="en-US" dirty="0"/>
              <a:t>, </a:t>
            </a:r>
            <a:r>
              <a:rPr lang="en-US" dirty="0" err="1"/>
              <a:t>Arnoldi</a:t>
            </a:r>
            <a:r>
              <a:rPr lang="en-US" dirty="0"/>
              <a:t> iterative subspace </a:t>
            </a:r>
            <a:r>
              <a:rPr lang="en-US" dirty="0" smtClean="0"/>
              <a:t>methods</a:t>
            </a:r>
          </a:p>
          <a:p>
            <a:pPr lvl="1"/>
            <a:r>
              <a:rPr lang="en-US" dirty="0"/>
              <a:t>Structured and unstructured sparse matrix methods</a:t>
            </a:r>
            <a:endParaRPr lang="en-US" dirty="0" smtClean="0"/>
          </a:p>
          <a:p>
            <a:r>
              <a:rPr lang="en-US" b="1" dirty="0"/>
              <a:t>Pr-13M Graph </a:t>
            </a:r>
            <a:r>
              <a:rPr lang="en-US" b="1" dirty="0" smtClean="0"/>
              <a:t>Algorithms </a:t>
            </a:r>
            <a:r>
              <a:rPr lang="en-US" dirty="0"/>
              <a:t>(G3) </a:t>
            </a:r>
            <a:r>
              <a:rPr lang="en-US" dirty="0" smtClean="0"/>
              <a:t>Clear </a:t>
            </a:r>
            <a:r>
              <a:rPr lang="en-US" dirty="0"/>
              <a:t>important class of algorithms </a:t>
            </a:r>
            <a:r>
              <a:rPr lang="en-US" dirty="0" smtClean="0"/>
              <a:t>-- as </a:t>
            </a:r>
            <a:r>
              <a:rPr lang="en-US" dirty="0"/>
              <a:t>opposed to vector, grid, bag of words etc</a:t>
            </a:r>
            <a:r>
              <a:rPr lang="en-US" dirty="0" smtClean="0"/>
              <a:t>. </a:t>
            </a:r>
            <a:r>
              <a:rPr lang="en-US" dirty="0"/>
              <a:t>– often hard especially in parallel </a:t>
            </a:r>
            <a:endParaRPr lang="en-US" b="1" dirty="0" smtClean="0"/>
          </a:p>
          <a:p>
            <a:r>
              <a:rPr lang="en-US" b="1" dirty="0" smtClean="0"/>
              <a:t>Pr-14M Visualization </a:t>
            </a:r>
            <a:r>
              <a:rPr lang="en-US" dirty="0" smtClean="0"/>
              <a:t>is key application capability for big data and simulations</a:t>
            </a:r>
          </a:p>
          <a:p>
            <a:r>
              <a:rPr lang="en-US" b="1" dirty="0"/>
              <a:t>Pr-15M Core </a:t>
            </a:r>
            <a:r>
              <a:rPr lang="en-US" b="1" dirty="0" smtClean="0"/>
              <a:t>Libraries </a:t>
            </a:r>
            <a:r>
              <a:rPr lang="en-US" dirty="0"/>
              <a:t>Functions of general value such as Sorting, Math functions, Hashing</a:t>
            </a:r>
            <a:endParaRPr lang="en-US" dirty="0" smtClean="0"/>
          </a:p>
        </p:txBody>
      </p:sp>
      <p:sp>
        <p:nvSpPr>
          <p:cNvPr id="5" name="Slide Number Placeholder 4"/>
          <p:cNvSpPr>
            <a:spLocks noGrp="1"/>
          </p:cNvSpPr>
          <p:nvPr>
            <p:ph type="sldNum" sz="quarter" idx="12"/>
          </p:nvPr>
        </p:nvSpPr>
        <p:spPr/>
        <p:txBody>
          <a:bodyPr/>
          <a:lstStyle/>
          <a:p>
            <a:fld id="{29CB78FB-1415-9B4D-996E-11F146E2B0ED}" type="slidenum">
              <a:rPr lang="en-US" smtClean="0"/>
              <a:t>77</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052840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872490"/>
          </a:xfrm>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a:t>
            </a:r>
            <a:r>
              <a:rPr lang="en-US" sz="2800" dirty="0" smtClean="0">
                <a:solidFill>
                  <a:schemeClr val="tx1"/>
                </a:solidFill>
              </a:rPr>
              <a:t>II</a:t>
            </a:r>
            <a:r>
              <a:rPr lang="en-US" sz="2800" dirty="0">
                <a:solidFill>
                  <a:schemeClr val="tx1"/>
                </a:solidFill>
              </a:rPr>
              <a:t/>
            </a:r>
            <a:br>
              <a:rPr lang="en-US" sz="2800" dirty="0">
                <a:solidFill>
                  <a:schemeClr val="tx1"/>
                </a:solidFill>
              </a:rPr>
            </a:br>
            <a:r>
              <a:rPr lang="en-US" sz="2800" dirty="0">
                <a:solidFill>
                  <a:schemeClr val="tx1"/>
                </a:solidFill>
              </a:rPr>
              <a:t>used in Big </a:t>
            </a:r>
            <a:r>
              <a:rPr lang="en-US" sz="2800" dirty="0" smtClean="0">
                <a:solidFill>
                  <a:schemeClr val="tx1"/>
                </a:solidFill>
              </a:rPr>
              <a:t>Data</a:t>
            </a:r>
            <a:endParaRPr lang="en-US" sz="2800" b="1" dirty="0">
              <a:solidFill>
                <a:schemeClr val="tx1"/>
              </a:solidFill>
            </a:endParaRPr>
          </a:p>
        </p:txBody>
      </p:sp>
      <p:sp>
        <p:nvSpPr>
          <p:cNvPr id="3" name="Content Placeholder 2"/>
          <p:cNvSpPr>
            <a:spLocks noGrp="1"/>
          </p:cNvSpPr>
          <p:nvPr>
            <p:ph idx="1"/>
          </p:nvPr>
        </p:nvSpPr>
        <p:spPr>
          <a:xfrm>
            <a:off x="0" y="913765"/>
            <a:ext cx="9144000" cy="4038600"/>
          </a:xfrm>
        </p:spPr>
        <p:txBody>
          <a:bodyPr>
            <a:noAutofit/>
          </a:bodyPr>
          <a:lstStyle/>
          <a:p>
            <a:r>
              <a:rPr lang="en-US" sz="1800" b="1" dirty="0" smtClean="0"/>
              <a:t>Pr-4M Basic </a:t>
            </a:r>
            <a:r>
              <a:rPr lang="en-US" sz="1800" b="1" dirty="0"/>
              <a:t>Statistics (G1): </a:t>
            </a:r>
            <a:r>
              <a:rPr lang="en-US" sz="1800" dirty="0" err="1"/>
              <a:t>MRStat</a:t>
            </a:r>
            <a:r>
              <a:rPr lang="en-US" sz="1800" dirty="0"/>
              <a:t> in NIST problem features</a:t>
            </a:r>
          </a:p>
          <a:p>
            <a:r>
              <a:rPr lang="en-US" sz="1800" b="1" dirty="0" smtClean="0"/>
              <a:t>Pr-5M Recommender </a:t>
            </a:r>
            <a:r>
              <a:rPr lang="en-US" sz="1800" b="1" dirty="0"/>
              <a:t>Engine: </a:t>
            </a:r>
            <a:r>
              <a:rPr lang="en-US" sz="1800" dirty="0"/>
              <a:t>core to many e-commerce, media businesses; collaborative filtering key technology</a:t>
            </a:r>
          </a:p>
          <a:p>
            <a:r>
              <a:rPr lang="en-US" sz="1800" b="1" dirty="0" smtClean="0"/>
              <a:t>Pr-6M Search/Query/Index</a:t>
            </a:r>
            <a:r>
              <a:rPr lang="en-US" sz="1800" b="1" dirty="0"/>
              <a:t>: </a:t>
            </a:r>
            <a:r>
              <a:rPr lang="en-US" sz="1800" dirty="0"/>
              <a:t>Classic database which is well studied (</a:t>
            </a:r>
            <a:r>
              <a:rPr lang="en-US" sz="1800" dirty="0" err="1"/>
              <a:t>Baru</a:t>
            </a:r>
            <a:r>
              <a:rPr lang="en-US" sz="1800" dirty="0"/>
              <a:t>, </a:t>
            </a:r>
            <a:r>
              <a:rPr lang="en-US" sz="1800" dirty="0" err="1"/>
              <a:t>Rabl</a:t>
            </a:r>
            <a:r>
              <a:rPr lang="en-US" sz="1800" dirty="0"/>
              <a:t> tutorial)</a:t>
            </a:r>
          </a:p>
          <a:p>
            <a:r>
              <a:rPr lang="en-US" sz="1800" b="1" dirty="0" smtClean="0"/>
              <a:t>Pr-7M Data Classification</a:t>
            </a:r>
            <a:r>
              <a:rPr lang="en-US" sz="1800" b="1" dirty="0"/>
              <a:t>: </a:t>
            </a:r>
            <a:r>
              <a:rPr lang="en-US" sz="1800" dirty="0"/>
              <a:t>assigning items to categories based on many </a:t>
            </a:r>
            <a:r>
              <a:rPr lang="en-US" sz="1800" dirty="0" smtClean="0"/>
              <a:t>methods</a:t>
            </a:r>
          </a:p>
          <a:p>
            <a:pPr lvl="1"/>
            <a:r>
              <a:rPr lang="en-US" sz="1600" dirty="0" smtClean="0"/>
              <a:t>MapReduce </a:t>
            </a:r>
            <a:r>
              <a:rPr lang="en-US" sz="1600" dirty="0"/>
              <a:t>good in Alignment, Basic statistics, S/Q/I, Recommender, </a:t>
            </a:r>
            <a:r>
              <a:rPr lang="en-US" sz="1600" dirty="0" smtClean="0"/>
              <a:t>Classification</a:t>
            </a:r>
            <a:endParaRPr lang="en-US" sz="1600" dirty="0"/>
          </a:p>
          <a:p>
            <a:r>
              <a:rPr lang="en-US" sz="1800" b="1" dirty="0" smtClean="0"/>
              <a:t>Pr-8M Learning </a:t>
            </a:r>
            <a:r>
              <a:rPr lang="en-US" sz="1800" dirty="0"/>
              <a:t>of growing importance due to </a:t>
            </a:r>
            <a:r>
              <a:rPr lang="en-US" sz="1800" dirty="0" smtClean="0"/>
              <a:t>Deep Learning success </a:t>
            </a:r>
            <a:r>
              <a:rPr lang="en-US" sz="1800" dirty="0"/>
              <a:t>in speech recognition etc..</a:t>
            </a:r>
          </a:p>
          <a:p>
            <a:pPr>
              <a:spcBef>
                <a:spcPts val="200"/>
              </a:spcBef>
            </a:pPr>
            <a:r>
              <a:rPr lang="en-US" sz="1800" b="1" dirty="0" smtClean="0"/>
              <a:t>Pr-9M Optimization Methodology: </a:t>
            </a:r>
            <a:r>
              <a:rPr lang="en-US" sz="1800" dirty="0" smtClean="0"/>
              <a:t>overlapping categories including </a:t>
            </a:r>
          </a:p>
          <a:p>
            <a:pPr lvl="1"/>
            <a:r>
              <a:rPr lang="en-US" sz="1600" b="1" dirty="0"/>
              <a:t>Machine </a:t>
            </a:r>
            <a:r>
              <a:rPr lang="en-US" sz="1600" b="1" dirty="0" smtClean="0"/>
              <a:t>Learning</a:t>
            </a:r>
            <a:r>
              <a:rPr lang="en-US" sz="1600" dirty="0" smtClean="0"/>
              <a:t>, </a:t>
            </a:r>
            <a:r>
              <a:rPr lang="en-US" sz="1600" b="1" dirty="0" smtClean="0"/>
              <a:t>Nonlinear Optimization (G6), Maximum </a:t>
            </a:r>
            <a:r>
              <a:rPr lang="en-US" sz="1600" b="1" dirty="0"/>
              <a:t>Likelihood</a:t>
            </a:r>
            <a:r>
              <a:rPr lang="en-US" sz="1600" dirty="0"/>
              <a:t> or </a:t>
            </a:r>
            <a:r>
              <a:rPr lang="en-US" sz="1600" b="1" dirty="0">
                <a:sym typeface="Symbol" panose="05050102010706020507" pitchFamily="18" charset="2"/>
              </a:rPr>
              <a:t></a:t>
            </a:r>
            <a:r>
              <a:rPr lang="en-US" sz="1600" b="1" baseline="30000" dirty="0">
                <a:sym typeface="Symbol" panose="05050102010706020507" pitchFamily="18" charset="2"/>
              </a:rPr>
              <a:t>2</a:t>
            </a:r>
            <a:r>
              <a:rPr lang="en-US" sz="1600" b="1" dirty="0">
                <a:sym typeface="Symbol" panose="05050102010706020507" pitchFamily="18" charset="2"/>
              </a:rPr>
              <a:t> </a:t>
            </a:r>
            <a:r>
              <a:rPr lang="en-US" sz="1600" b="1" dirty="0" smtClean="0">
                <a:sym typeface="Symbol" panose="05050102010706020507" pitchFamily="18" charset="2"/>
              </a:rPr>
              <a:t>least squares </a:t>
            </a:r>
            <a:r>
              <a:rPr lang="en-US" sz="1600" dirty="0" smtClean="0">
                <a:sym typeface="Symbol" panose="05050102010706020507" pitchFamily="18" charset="2"/>
              </a:rPr>
              <a:t>minimizations, </a:t>
            </a:r>
            <a:r>
              <a:rPr lang="en-US" sz="1600" b="1" dirty="0" smtClean="0"/>
              <a:t>Expectation </a:t>
            </a:r>
            <a:r>
              <a:rPr lang="en-US" sz="1600" b="1" dirty="0"/>
              <a:t>Maximization </a:t>
            </a:r>
            <a:r>
              <a:rPr lang="en-US" sz="1600" dirty="0"/>
              <a:t>(often Steepest </a:t>
            </a:r>
            <a:r>
              <a:rPr lang="en-US" sz="1600" dirty="0" smtClean="0"/>
              <a:t>descent), </a:t>
            </a:r>
            <a:r>
              <a:rPr lang="en-US" sz="1600" b="1" dirty="0" smtClean="0"/>
              <a:t>Combinatorial Optimization, Linear/Quadratic Programming (G5), Dynamic Programming</a:t>
            </a:r>
          </a:p>
          <a:p>
            <a:r>
              <a:rPr lang="en-US" sz="1800" b="1" dirty="0" smtClean="0"/>
              <a:t>Pr-10M </a:t>
            </a:r>
            <a:r>
              <a:rPr lang="en-US" sz="1800" dirty="0"/>
              <a:t>Streaming Data </a:t>
            </a:r>
            <a:r>
              <a:rPr lang="en-US" sz="1800" dirty="0" smtClean="0"/>
              <a:t>or online Algorithms. Related to DDDAS (</a:t>
            </a:r>
            <a:r>
              <a:rPr lang="en-US" sz="1800" dirty="0"/>
              <a:t>Dynamic Data-Driven Application </a:t>
            </a:r>
            <a:r>
              <a:rPr lang="en-US" sz="1800" dirty="0" smtClean="0"/>
              <a:t>Systems)</a:t>
            </a:r>
          </a:p>
          <a:p>
            <a:r>
              <a:rPr lang="en-US" sz="1800" b="1" dirty="0" smtClean="0"/>
              <a:t>Pr-11M Data Alignment (G7) </a:t>
            </a:r>
            <a:r>
              <a:rPr lang="en-US" sz="1800" dirty="0" smtClean="0"/>
              <a:t>as in BLAST compares samples with repository</a:t>
            </a:r>
          </a:p>
        </p:txBody>
      </p:sp>
      <p:sp>
        <p:nvSpPr>
          <p:cNvPr id="5" name="Slide Number Placeholder 4"/>
          <p:cNvSpPr>
            <a:spLocks noGrp="1"/>
          </p:cNvSpPr>
          <p:nvPr>
            <p:ph type="sldNum" sz="quarter" idx="12"/>
          </p:nvPr>
        </p:nvSpPr>
        <p:spPr/>
        <p:txBody>
          <a:bodyPr/>
          <a:lstStyle/>
          <a:p>
            <a:fld id="{29CB78FB-1415-9B4D-996E-11F146E2B0ED}" type="slidenum">
              <a:rPr lang="en-US" smtClean="0"/>
              <a:t>78</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3624901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29"/>
            <a:ext cx="9144000" cy="748711"/>
          </a:xfrm>
        </p:spPr>
        <p:txBody>
          <a:bodyPr>
            <a:noAutofit/>
          </a:bodyPr>
          <a:lstStyle/>
          <a:p>
            <a:pPr algn="ctr"/>
            <a:r>
              <a:rPr lang="en-US" sz="2800" dirty="0">
                <a:solidFill>
                  <a:schemeClr val="tx1"/>
                </a:solidFill>
              </a:rPr>
              <a:t>Diamond Facets in </a:t>
            </a:r>
            <a:r>
              <a:rPr lang="en-US" sz="2800" dirty="0">
                <a:solidFill>
                  <a:srgbClr val="C00000"/>
                </a:solidFill>
              </a:rPr>
              <a:t>Processing </a:t>
            </a:r>
            <a:r>
              <a:rPr lang="en-US" sz="2800" dirty="0">
                <a:solidFill>
                  <a:schemeClr val="tx1"/>
                </a:solidFill>
              </a:rPr>
              <a:t>(runtime) View </a:t>
            </a:r>
            <a:r>
              <a:rPr lang="en-US" sz="2800" dirty="0" smtClean="0">
                <a:solidFill>
                  <a:schemeClr val="tx1"/>
                </a:solidFill>
              </a:rPr>
              <a:t>III</a:t>
            </a:r>
            <a:r>
              <a:rPr lang="en-US" sz="2800" dirty="0">
                <a:solidFill>
                  <a:schemeClr val="tx1"/>
                </a:solidFill>
              </a:rPr>
              <a:t/>
            </a:r>
            <a:br>
              <a:rPr lang="en-US" sz="2800" dirty="0">
                <a:solidFill>
                  <a:schemeClr val="tx1"/>
                </a:solidFill>
              </a:rPr>
            </a:br>
            <a:r>
              <a:rPr lang="en-US" sz="2800" dirty="0">
                <a:solidFill>
                  <a:schemeClr val="tx1"/>
                </a:solidFill>
              </a:rPr>
              <a:t>used in </a:t>
            </a:r>
            <a:r>
              <a:rPr lang="en-US" sz="2800" dirty="0" smtClean="0">
                <a:solidFill>
                  <a:schemeClr val="tx1"/>
                </a:solidFill>
              </a:rPr>
              <a:t>Big </a:t>
            </a:r>
            <a:r>
              <a:rPr lang="en-US" sz="2800" dirty="0">
                <a:solidFill>
                  <a:schemeClr val="tx1"/>
                </a:solidFill>
              </a:rPr>
              <a:t>Simulation </a:t>
            </a:r>
            <a:endParaRPr lang="en-US" sz="2800" b="1" dirty="0">
              <a:solidFill>
                <a:schemeClr val="tx1"/>
              </a:solidFill>
            </a:endParaRPr>
          </a:p>
        </p:txBody>
      </p:sp>
      <p:sp>
        <p:nvSpPr>
          <p:cNvPr id="3" name="Content Placeholder 2"/>
          <p:cNvSpPr>
            <a:spLocks noGrp="1"/>
          </p:cNvSpPr>
          <p:nvPr>
            <p:ph idx="1"/>
          </p:nvPr>
        </p:nvSpPr>
        <p:spPr>
          <a:xfrm>
            <a:off x="0" y="1143000"/>
            <a:ext cx="9144000" cy="4880610"/>
          </a:xfrm>
        </p:spPr>
        <p:txBody>
          <a:bodyPr>
            <a:noAutofit/>
          </a:bodyPr>
          <a:lstStyle/>
          <a:p>
            <a:r>
              <a:rPr lang="en-US" sz="2400" b="1" dirty="0" smtClean="0"/>
              <a:t>Pr-16M Iterative </a:t>
            </a:r>
            <a:r>
              <a:rPr lang="en-US" sz="2400" b="1" dirty="0"/>
              <a:t>PDE </a:t>
            </a:r>
            <a:r>
              <a:rPr lang="en-US" sz="2400" b="1" dirty="0" smtClean="0"/>
              <a:t>Solvers: </a:t>
            </a:r>
            <a:r>
              <a:rPr lang="en-US" sz="2400" dirty="0" smtClean="0"/>
              <a:t>Jacobi</a:t>
            </a:r>
            <a:r>
              <a:rPr lang="en-US" sz="2400" dirty="0"/>
              <a:t>, Gauss Seidel etc.</a:t>
            </a:r>
          </a:p>
          <a:p>
            <a:r>
              <a:rPr lang="en-US" sz="2400" b="1" dirty="0" smtClean="0"/>
              <a:t>Pr-17M Multiscale Method? </a:t>
            </a:r>
            <a:r>
              <a:rPr lang="en-US" sz="2400" dirty="0" smtClean="0"/>
              <a:t>Multigrid </a:t>
            </a:r>
            <a:r>
              <a:rPr lang="en-US" sz="2400" dirty="0"/>
              <a:t>and other variable resolution approaches</a:t>
            </a:r>
          </a:p>
          <a:p>
            <a:r>
              <a:rPr lang="en-US" sz="2400" b="1" dirty="0" smtClean="0"/>
              <a:t>Pr-18M Spectral Methods </a:t>
            </a:r>
            <a:r>
              <a:rPr lang="en-US" sz="2400" dirty="0" smtClean="0"/>
              <a:t>as in Fast </a:t>
            </a:r>
            <a:r>
              <a:rPr lang="en-US" sz="2400" dirty="0"/>
              <a:t>Fourier Transform</a:t>
            </a:r>
          </a:p>
          <a:p>
            <a:r>
              <a:rPr lang="en-US" sz="2400" b="1" dirty="0" smtClean="0"/>
              <a:t>Pr-19M N-body Methods </a:t>
            </a:r>
            <a:r>
              <a:rPr lang="en-US" sz="2400" dirty="0" smtClean="0"/>
              <a:t>as in Fast </a:t>
            </a:r>
            <a:r>
              <a:rPr lang="en-US" sz="2400" dirty="0"/>
              <a:t>multipole, Barnes-Hut</a:t>
            </a:r>
          </a:p>
          <a:p>
            <a:r>
              <a:rPr lang="en-US" sz="2400" b="1" dirty="0" smtClean="0"/>
              <a:t>Pr-20M Both Particles </a:t>
            </a:r>
            <a:r>
              <a:rPr lang="en-US" sz="2400" b="1" dirty="0"/>
              <a:t>and </a:t>
            </a:r>
            <a:r>
              <a:rPr lang="en-US" sz="2400" b="1" dirty="0" smtClean="0"/>
              <a:t>Fields </a:t>
            </a:r>
            <a:r>
              <a:rPr lang="en-US" sz="2400" dirty="0" smtClean="0"/>
              <a:t>as in Particle </a:t>
            </a:r>
            <a:r>
              <a:rPr lang="en-US" sz="2400" dirty="0"/>
              <a:t>in </a:t>
            </a:r>
            <a:r>
              <a:rPr lang="en-US" sz="2400" dirty="0" smtClean="0"/>
              <a:t>Cell method</a:t>
            </a:r>
            <a:endParaRPr lang="en-US" sz="2400" dirty="0"/>
          </a:p>
          <a:p>
            <a:r>
              <a:rPr lang="en-US" sz="2400" b="1" dirty="0" smtClean="0"/>
              <a:t>Pr-21M Evolution </a:t>
            </a:r>
            <a:r>
              <a:rPr lang="en-US" sz="2400" b="1" dirty="0"/>
              <a:t>of Discrete </a:t>
            </a:r>
            <a:r>
              <a:rPr lang="en-US" sz="2400" b="1" dirty="0" smtClean="0"/>
              <a:t>Systems </a:t>
            </a:r>
            <a:r>
              <a:rPr lang="en-US" sz="2400" dirty="0" smtClean="0"/>
              <a:t>as in simulation of Electrical </a:t>
            </a:r>
            <a:r>
              <a:rPr lang="en-US" sz="2400" dirty="0"/>
              <a:t>Grids, Chips, Biological Systems, Epidemiology. Needs </a:t>
            </a:r>
            <a:r>
              <a:rPr lang="en-US" sz="2400" dirty="0" smtClean="0"/>
              <a:t>Ordinary Differential Equation </a:t>
            </a:r>
            <a:r>
              <a:rPr lang="en-US" sz="2400" dirty="0"/>
              <a:t>solvers</a:t>
            </a:r>
          </a:p>
          <a:p>
            <a:r>
              <a:rPr lang="en-US" sz="2400" b="1" dirty="0" smtClean="0"/>
              <a:t>Pr-22M Nature </a:t>
            </a:r>
            <a:r>
              <a:rPr lang="en-US" sz="2400" b="1" dirty="0"/>
              <a:t>of Mesh if </a:t>
            </a:r>
            <a:r>
              <a:rPr lang="en-US" sz="2400" b="1" dirty="0" smtClean="0"/>
              <a:t>used: </a:t>
            </a:r>
            <a:r>
              <a:rPr lang="en-US" sz="2400" dirty="0" smtClean="0"/>
              <a:t>Structured</a:t>
            </a:r>
            <a:r>
              <a:rPr lang="en-US" sz="2400" dirty="0"/>
              <a:t>, Unstructured, Adaptive</a:t>
            </a:r>
          </a:p>
        </p:txBody>
      </p:sp>
      <p:sp>
        <p:nvSpPr>
          <p:cNvPr id="5" name="Slide Number Placeholder 4"/>
          <p:cNvSpPr>
            <a:spLocks noGrp="1"/>
          </p:cNvSpPr>
          <p:nvPr>
            <p:ph type="sldNum" sz="quarter" idx="12"/>
          </p:nvPr>
        </p:nvSpPr>
        <p:spPr/>
        <p:txBody>
          <a:bodyPr/>
          <a:lstStyle/>
          <a:p>
            <a:fld id="{29CB78FB-1415-9B4D-996E-11F146E2B0ED}" type="slidenum">
              <a:rPr lang="en-US" smtClean="0"/>
              <a:t>79</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
        <p:nvSpPr>
          <p:cNvPr id="6" name="TextBox 5"/>
          <p:cNvSpPr txBox="1"/>
          <p:nvPr/>
        </p:nvSpPr>
        <p:spPr>
          <a:xfrm>
            <a:off x="2594610" y="5558194"/>
            <a:ext cx="6186309" cy="369332"/>
          </a:xfrm>
          <a:prstGeom prst="rect">
            <a:avLst/>
          </a:prstGeom>
          <a:noFill/>
        </p:spPr>
        <p:txBody>
          <a:bodyPr wrap="none" rtlCol="0">
            <a:spAutoFit/>
          </a:bodyPr>
          <a:lstStyle/>
          <a:p>
            <a:r>
              <a:rPr lang="en-US" b="1" dirty="0" smtClean="0">
                <a:solidFill>
                  <a:srgbClr val="C00000"/>
                </a:solidFill>
              </a:rPr>
              <a:t>Covers NAS Parallel Benchmarks and Berkeley Dwarfs</a:t>
            </a:r>
            <a:endParaRPr lang="en-US" b="1" dirty="0">
              <a:solidFill>
                <a:srgbClr val="C00000"/>
              </a:solidFill>
            </a:endParaRPr>
          </a:p>
        </p:txBody>
      </p:sp>
    </p:spTree>
    <p:extLst>
      <p:ext uri="{BB962C8B-B14F-4D97-AF65-F5344CB8AC3E}">
        <p14:creationId xmlns:p14="http://schemas.microsoft.com/office/powerpoint/2010/main" val="344636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645"/>
            <a:ext cx="8229600" cy="877077"/>
          </a:xfrm>
        </p:spPr>
        <p:txBody>
          <a:bodyPr/>
          <a:lstStyle/>
          <a:p>
            <a:r>
              <a:rPr lang="en-US" b="1" dirty="0" smtClean="0"/>
              <a:t>Some Online Data Science Classes by Fox</a:t>
            </a:r>
            <a:endParaRPr lang="en-US" b="1" dirty="0"/>
          </a:p>
        </p:txBody>
      </p:sp>
      <p:sp>
        <p:nvSpPr>
          <p:cNvPr id="3" name="Content Placeholder 2"/>
          <p:cNvSpPr>
            <a:spLocks noGrp="1"/>
          </p:cNvSpPr>
          <p:nvPr>
            <p:ph idx="1"/>
          </p:nvPr>
        </p:nvSpPr>
        <p:spPr>
          <a:xfrm>
            <a:off x="0" y="1124339"/>
            <a:ext cx="9144000" cy="5416420"/>
          </a:xfrm>
        </p:spPr>
        <p:txBody>
          <a:bodyPr>
            <a:normAutofit/>
          </a:bodyPr>
          <a:lstStyle/>
          <a:p>
            <a:r>
              <a:rPr lang="en-US" sz="2400" b="1" dirty="0" smtClean="0"/>
              <a:t>BDAA: Big Data Applications &amp; Analytics</a:t>
            </a:r>
          </a:p>
          <a:p>
            <a:pPr lvl="1"/>
            <a:r>
              <a:rPr lang="en-US" sz="2400" dirty="0" smtClean="0"/>
              <a:t>Used to be called X-Informatics</a:t>
            </a:r>
          </a:p>
          <a:p>
            <a:pPr lvl="1"/>
            <a:r>
              <a:rPr lang="en-US" sz="2400" dirty="0" smtClean="0"/>
              <a:t>~40 hours of video mainly discussing applications (The X in X-Informatics or X-Analytics) in context of big data </a:t>
            </a:r>
            <a:r>
              <a:rPr lang="en-US" sz="2400" dirty="0"/>
              <a:t>and clouds </a:t>
            </a:r>
            <a:r>
              <a:rPr lang="en-US" sz="2400" dirty="0">
                <a:hlinkClick r:id="rId3"/>
              </a:rPr>
              <a:t>https://</a:t>
            </a:r>
            <a:r>
              <a:rPr lang="en-US" sz="2400" dirty="0" smtClean="0">
                <a:hlinkClick r:id="rId3"/>
              </a:rPr>
              <a:t>bigdatacourse.appspot.com/course</a:t>
            </a:r>
            <a:endParaRPr lang="en-US" sz="2400" dirty="0" smtClean="0"/>
          </a:p>
          <a:p>
            <a:r>
              <a:rPr lang="en-US" sz="2400" b="1" dirty="0" smtClean="0"/>
              <a:t>BDOSSP: Big </a:t>
            </a:r>
            <a:r>
              <a:rPr lang="en-US" sz="2400" b="1" dirty="0"/>
              <a:t>Data Open Source Software </a:t>
            </a:r>
            <a:r>
              <a:rPr lang="en-US" sz="2400" b="1" dirty="0" smtClean="0"/>
              <a:t>and </a:t>
            </a:r>
            <a:r>
              <a:rPr lang="en-US" sz="2400" b="1" dirty="0"/>
              <a:t>Projects </a:t>
            </a:r>
            <a:r>
              <a:rPr lang="en-US" sz="2400" dirty="0" smtClean="0">
                <a:hlinkClick r:id="rId4"/>
              </a:rPr>
              <a:t>http</a:t>
            </a:r>
            <a:r>
              <a:rPr lang="en-US" sz="2400" dirty="0">
                <a:hlinkClick r:id="rId4"/>
              </a:rPr>
              <a:t>://bigdataopensourceprojects.soic.indiana.edu</a:t>
            </a:r>
            <a:r>
              <a:rPr lang="en-US" sz="2400" dirty="0" smtClean="0">
                <a:hlinkClick r:id="rId4"/>
              </a:rPr>
              <a:t>/</a:t>
            </a:r>
            <a:endParaRPr lang="en-US" sz="2400" dirty="0" smtClean="0"/>
          </a:p>
          <a:p>
            <a:pPr lvl="1"/>
            <a:r>
              <a:rPr lang="en-US" sz="2400" dirty="0" smtClean="0"/>
              <a:t>~27 Hours of video discussing HPC-ABDS and use on </a:t>
            </a:r>
            <a:r>
              <a:rPr lang="en-US" sz="2400" dirty="0" err="1" smtClean="0"/>
              <a:t>FutureSystems</a:t>
            </a:r>
            <a:r>
              <a:rPr lang="en-US" sz="2400" dirty="0" smtClean="0"/>
              <a:t> for Big Data software </a:t>
            </a:r>
          </a:p>
          <a:p>
            <a:r>
              <a:rPr lang="en-US" sz="2400" dirty="0" smtClean="0"/>
              <a:t>Both divided into sections (coherent topics), units (~lectures) and lessons (5-20 minutes) in which student is meant to stay awake</a:t>
            </a:r>
          </a:p>
          <a:p>
            <a:pPr lvl="1"/>
            <a:endParaRPr lang="en-US" sz="2400" dirty="0"/>
          </a:p>
          <a:p>
            <a:pPr lvl="1"/>
            <a:endParaRPr lang="en-US" sz="2400" dirty="0"/>
          </a:p>
        </p:txBody>
      </p:sp>
      <p:sp>
        <p:nvSpPr>
          <p:cNvPr id="4" name="Date Placeholder 3"/>
          <p:cNvSpPr>
            <a:spLocks noGrp="1"/>
          </p:cNvSpPr>
          <p:nvPr>
            <p:ph type="dt" sz="half" idx="10"/>
          </p:nvPr>
        </p:nvSpPr>
        <p:spPr/>
        <p:txBody>
          <a:bodyPr/>
          <a:lstStyle/>
          <a:p>
            <a:fld id="{9CC0B659-6552-4592-86E6-DDEDD2584CDE}" type="datetime1">
              <a:rPr lang="en-US" smtClean="0"/>
              <a:t>2/14/2016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8</a:t>
            </a:fld>
            <a:endParaRPr lang="en-US"/>
          </a:p>
        </p:txBody>
      </p:sp>
    </p:spTree>
    <p:extLst>
      <p:ext uri="{BB962C8B-B14F-4D97-AF65-F5344CB8AC3E}">
        <p14:creationId xmlns:p14="http://schemas.microsoft.com/office/powerpoint/2010/main" val="733038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130425"/>
            <a:ext cx="9144000" cy="1470025"/>
          </a:xfrm>
        </p:spPr>
        <p:txBody>
          <a:bodyPr/>
          <a:lstStyle/>
          <a:p>
            <a:pPr algn="ctr"/>
            <a:r>
              <a:rPr lang="en-US" sz="4000" b="1" dirty="0" smtClean="0">
                <a:solidFill>
                  <a:schemeClr val="tx1"/>
                </a:solidFill>
              </a:rPr>
              <a:t>Facets of the Ogres</a:t>
            </a:r>
            <a:br>
              <a:rPr lang="en-US" sz="4000" b="1" dirty="0" smtClean="0">
                <a:solidFill>
                  <a:schemeClr val="tx1"/>
                </a:solidFill>
              </a:rPr>
            </a:br>
            <a:r>
              <a:rPr lang="en-US" sz="4000" b="1" dirty="0" smtClean="0">
                <a:solidFill>
                  <a:schemeClr val="tx1"/>
                </a:solidFill>
              </a:rPr>
              <a:t/>
            </a:r>
            <a:br>
              <a:rPr lang="en-US" sz="4000" b="1" dirty="0" smtClean="0">
                <a:solidFill>
                  <a:schemeClr val="tx1"/>
                </a:solidFill>
              </a:rPr>
            </a:br>
            <a:r>
              <a:rPr lang="en-US" b="1" dirty="0" smtClean="0"/>
              <a:t>Data Source and Style Aspects</a:t>
            </a:r>
            <a:br>
              <a:rPr lang="en-US" b="1" dirty="0" smtClean="0"/>
            </a:br>
            <a:r>
              <a:rPr lang="en-US" dirty="0"/>
              <a:t/>
            </a:r>
            <a:br>
              <a:rPr lang="en-US" dirty="0"/>
            </a:br>
            <a:r>
              <a:rPr lang="en-US" b="0" dirty="0" smtClean="0">
                <a:solidFill>
                  <a:schemeClr val="tx1"/>
                </a:solidFill>
              </a:rPr>
              <a:t>add streaming from Processing view here</a:t>
            </a:r>
            <a:br>
              <a:rPr lang="en-US" b="0" dirty="0" smtClean="0">
                <a:solidFill>
                  <a:schemeClr val="tx1"/>
                </a:solidFill>
              </a:rPr>
            </a:br>
            <a:r>
              <a:rPr lang="en-US" b="0" dirty="0" smtClean="0">
                <a:solidFill>
                  <a:schemeClr val="tx1"/>
                </a:solidFill>
              </a:rPr>
              <a:t/>
            </a:r>
            <a:br>
              <a:rPr lang="en-US" b="0" dirty="0" smtClean="0">
                <a:solidFill>
                  <a:schemeClr val="tx1"/>
                </a:solidFill>
              </a:rPr>
            </a:br>
            <a:r>
              <a:rPr lang="en-US" b="0" dirty="0" smtClean="0">
                <a:solidFill>
                  <a:schemeClr val="tx1"/>
                </a:solidFill>
              </a:rPr>
              <a:t>Present but often less important for Simulations (that use and produce data)</a:t>
            </a:r>
            <a:endParaRPr lang="en-US" b="0" dirty="0">
              <a:solidFill>
                <a:schemeClr val="tx1"/>
              </a:solidFill>
            </a:endParaRPr>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80</a:t>
            </a:fld>
            <a:endParaRPr lang="en-US"/>
          </a:p>
        </p:txBody>
      </p:sp>
    </p:spTree>
    <p:extLst>
      <p:ext uri="{BB962C8B-B14F-4D97-AF65-F5344CB8AC3E}">
        <p14:creationId xmlns:p14="http://schemas.microsoft.com/office/powerpoint/2010/main" val="4272024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16"/>
            <a:ext cx="9144000" cy="710101"/>
          </a:xfrm>
        </p:spPr>
        <p:txBody>
          <a:bodyPr>
            <a:noAutofit/>
          </a:bodyPr>
          <a:lstStyle/>
          <a:p>
            <a:pPr algn="ctr"/>
            <a:r>
              <a:rPr lang="en-US" sz="3600" dirty="0">
                <a:solidFill>
                  <a:srgbClr val="C00000"/>
                </a:solidFill>
              </a:rPr>
              <a:t>Data Source and Style </a:t>
            </a:r>
            <a:r>
              <a:rPr lang="en-US" sz="3600" dirty="0">
                <a:solidFill>
                  <a:schemeClr val="tx1"/>
                </a:solidFill>
              </a:rPr>
              <a:t>Diamond View </a:t>
            </a:r>
            <a:r>
              <a:rPr lang="en-US" sz="3600" dirty="0" smtClean="0">
                <a:solidFill>
                  <a:schemeClr val="tx1"/>
                </a:solidFill>
              </a:rPr>
              <a:t>I</a:t>
            </a:r>
            <a:endParaRPr lang="en-US" sz="3600" b="1" dirty="0">
              <a:solidFill>
                <a:schemeClr val="tx1"/>
              </a:solidFill>
            </a:endParaRPr>
          </a:p>
        </p:txBody>
      </p:sp>
      <p:sp>
        <p:nvSpPr>
          <p:cNvPr id="3" name="Content Placeholder 2"/>
          <p:cNvSpPr>
            <a:spLocks noGrp="1"/>
          </p:cNvSpPr>
          <p:nvPr>
            <p:ph idx="1"/>
          </p:nvPr>
        </p:nvSpPr>
        <p:spPr>
          <a:xfrm>
            <a:off x="0" y="746117"/>
            <a:ext cx="9144000" cy="6242539"/>
          </a:xfrm>
        </p:spPr>
        <p:txBody>
          <a:bodyPr>
            <a:noAutofit/>
          </a:bodyPr>
          <a:lstStyle/>
          <a:p>
            <a:pPr marL="514350" indent="-514350">
              <a:spcBef>
                <a:spcPts val="200"/>
              </a:spcBef>
              <a:buFont typeface="+mj-lt"/>
              <a:buAutoNum type="romanLcPeriod"/>
            </a:pPr>
            <a:r>
              <a:rPr lang="en-US" b="1" dirty="0" smtClean="0"/>
              <a:t>SQL </a:t>
            </a:r>
            <a:r>
              <a:rPr lang="en-US" b="1" dirty="0" err="1" smtClean="0"/>
              <a:t>NewSQL</a:t>
            </a:r>
            <a:r>
              <a:rPr lang="en-US" b="1" dirty="0" smtClean="0"/>
              <a:t> or </a:t>
            </a:r>
            <a:r>
              <a:rPr lang="en-US" b="1" dirty="0"/>
              <a:t>NoSQL: </a:t>
            </a:r>
            <a:r>
              <a:rPr lang="en-US" dirty="0"/>
              <a:t>NoSQL includes Document, </a:t>
            </a:r>
            <a:r>
              <a:rPr lang="en-US" dirty="0" smtClean="0"/>
              <a:t/>
            </a:r>
            <a:br>
              <a:rPr lang="en-US" dirty="0" smtClean="0"/>
            </a:br>
            <a:r>
              <a:rPr lang="en-US" dirty="0" smtClean="0"/>
              <a:t>Column</a:t>
            </a:r>
            <a:r>
              <a:rPr lang="en-US" dirty="0"/>
              <a:t>, Key-value, Graph, Triple </a:t>
            </a:r>
            <a:r>
              <a:rPr lang="en-US" dirty="0" smtClean="0"/>
              <a:t>store; </a:t>
            </a:r>
            <a:r>
              <a:rPr lang="en-US" dirty="0" err="1" smtClean="0"/>
              <a:t>NewSQL</a:t>
            </a:r>
            <a:r>
              <a:rPr lang="en-US" dirty="0" smtClean="0"/>
              <a:t> is SQL redone to exploit NoSQL performance</a:t>
            </a:r>
          </a:p>
          <a:p>
            <a:pPr marL="514350" indent="-514350">
              <a:spcBef>
                <a:spcPts val="200"/>
              </a:spcBef>
              <a:buFont typeface="+mj-lt"/>
              <a:buAutoNum type="romanLcPeriod"/>
            </a:pPr>
            <a:r>
              <a:rPr lang="en-US" dirty="0" smtClean="0"/>
              <a:t>Other </a:t>
            </a:r>
            <a:r>
              <a:rPr lang="en-US" b="1" dirty="0" smtClean="0"/>
              <a:t>Enterprise data systems: </a:t>
            </a:r>
            <a:r>
              <a:rPr lang="en-US" dirty="0" smtClean="0"/>
              <a:t>10 examples from </a:t>
            </a:r>
            <a:r>
              <a:rPr lang="en-US" dirty="0"/>
              <a:t>NIST integrate </a:t>
            </a:r>
            <a:r>
              <a:rPr lang="en-US" dirty="0" smtClean="0"/>
              <a:t>SQL/NoSQL</a:t>
            </a:r>
          </a:p>
          <a:p>
            <a:pPr marL="514350" indent="-514350">
              <a:spcBef>
                <a:spcPts val="200"/>
              </a:spcBef>
              <a:buFont typeface="+mj-lt"/>
              <a:buAutoNum type="romanLcPeriod"/>
            </a:pPr>
            <a:r>
              <a:rPr lang="en-US" b="1" dirty="0" smtClean="0"/>
              <a:t>Set </a:t>
            </a:r>
            <a:r>
              <a:rPr lang="en-US" b="1" dirty="0"/>
              <a:t>of </a:t>
            </a:r>
            <a:r>
              <a:rPr lang="en-US" b="1" dirty="0" smtClean="0"/>
              <a:t>Files or Objects: </a:t>
            </a:r>
            <a:r>
              <a:rPr lang="en-US" dirty="0" smtClean="0"/>
              <a:t>as </a:t>
            </a:r>
            <a:r>
              <a:rPr lang="en-US" dirty="0"/>
              <a:t>managed in </a:t>
            </a:r>
            <a:r>
              <a:rPr lang="en-US" dirty="0" err="1"/>
              <a:t>iRODS</a:t>
            </a:r>
            <a:r>
              <a:rPr lang="en-US" dirty="0"/>
              <a:t> and extremely common in scientific </a:t>
            </a:r>
            <a:r>
              <a:rPr lang="en-US" dirty="0" smtClean="0"/>
              <a:t>research</a:t>
            </a:r>
          </a:p>
          <a:p>
            <a:pPr marL="514350" indent="-514350">
              <a:spcBef>
                <a:spcPts val="200"/>
              </a:spcBef>
              <a:buFont typeface="+mj-lt"/>
              <a:buAutoNum type="romanLcPeriod"/>
            </a:pPr>
            <a:r>
              <a:rPr lang="en-US" b="1" dirty="0" smtClean="0"/>
              <a:t>File systems, </a:t>
            </a:r>
            <a:r>
              <a:rPr lang="en-US" b="1" dirty="0"/>
              <a:t>Object, Blob and Data-parallel </a:t>
            </a:r>
            <a:r>
              <a:rPr lang="en-US" dirty="0"/>
              <a:t>(HDFS) raw storage: Separated from computing or </a:t>
            </a:r>
            <a:r>
              <a:rPr lang="en-US" dirty="0" err="1"/>
              <a:t>colocated</a:t>
            </a:r>
            <a:r>
              <a:rPr lang="en-US" dirty="0" smtClean="0"/>
              <a:t>? HDFS v </a:t>
            </a:r>
            <a:r>
              <a:rPr lang="en-US" dirty="0" err="1" smtClean="0"/>
              <a:t>Lustre</a:t>
            </a:r>
            <a:r>
              <a:rPr lang="en-US" dirty="0" smtClean="0"/>
              <a:t> v. </a:t>
            </a:r>
            <a:r>
              <a:rPr lang="en-US" dirty="0" err="1" smtClean="0"/>
              <a:t>Openstack</a:t>
            </a:r>
            <a:r>
              <a:rPr lang="en-US" dirty="0" smtClean="0"/>
              <a:t> Swift v. GPFS</a:t>
            </a:r>
            <a:endParaRPr lang="en-US" dirty="0"/>
          </a:p>
          <a:p>
            <a:pPr marL="514350" indent="-514350">
              <a:spcBef>
                <a:spcPts val="200"/>
              </a:spcBef>
              <a:buFont typeface="+mj-lt"/>
              <a:buAutoNum type="romanLcPeriod"/>
            </a:pPr>
            <a:r>
              <a:rPr lang="en-US" b="1" dirty="0" smtClean="0"/>
              <a:t>Archive/Batched/Streaming: </a:t>
            </a:r>
            <a:r>
              <a:rPr lang="en-US" dirty="0"/>
              <a:t>Streaming </a:t>
            </a:r>
            <a:r>
              <a:rPr lang="en-US" dirty="0" smtClean="0"/>
              <a:t>is incremental </a:t>
            </a:r>
            <a:r>
              <a:rPr lang="en-US" dirty="0"/>
              <a:t>update of datasets with new algorithms to achieve real-time response (G7); Before data gets to compute system, there is often an initial data gathering phase which is characterized by a block size and timing. Block size varies from month (Remote Sensing, Seismic) to day (genomic) to seconds or lower (Real time control, streaming</a:t>
            </a:r>
            <a:r>
              <a:rPr lang="en-US" dirty="0" smtClean="0"/>
              <a:t>)</a:t>
            </a:r>
          </a:p>
          <a:p>
            <a:pPr marL="914400" lvl="1" indent="-514350">
              <a:spcBef>
                <a:spcPts val="200"/>
              </a:spcBef>
              <a:buFont typeface="Arial" panose="020B0604020202020204" pitchFamily="34" charset="0"/>
              <a:buChar char="•"/>
            </a:pPr>
            <a:r>
              <a:rPr lang="en-US" dirty="0" smtClean="0"/>
              <a:t>Streaming divided into categories overleaf</a:t>
            </a:r>
          </a:p>
        </p:txBody>
      </p:sp>
      <p:sp>
        <p:nvSpPr>
          <p:cNvPr id="5" name="Slide Number Placeholder 4"/>
          <p:cNvSpPr>
            <a:spLocks noGrp="1"/>
          </p:cNvSpPr>
          <p:nvPr>
            <p:ph type="sldNum" sz="quarter" idx="12"/>
          </p:nvPr>
        </p:nvSpPr>
        <p:spPr/>
        <p:txBody>
          <a:bodyPr/>
          <a:lstStyle/>
          <a:p>
            <a:fld id="{29CB78FB-1415-9B4D-996E-11F146E2B0ED}" type="slidenum">
              <a:rPr lang="en-US" smtClean="0"/>
              <a:t>81</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270998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2" y="13893"/>
            <a:ext cx="9010436" cy="710101"/>
          </a:xfrm>
        </p:spPr>
        <p:txBody>
          <a:bodyPr>
            <a:noAutofit/>
          </a:bodyPr>
          <a:lstStyle/>
          <a:p>
            <a:pPr algn="ctr"/>
            <a:r>
              <a:rPr lang="en-US" sz="3600" dirty="0"/>
              <a:t>Data Source and Style </a:t>
            </a:r>
            <a:r>
              <a:rPr lang="en-US" sz="3600" dirty="0">
                <a:solidFill>
                  <a:schemeClr val="tx1"/>
                </a:solidFill>
              </a:rPr>
              <a:t>Diamond View II </a:t>
            </a:r>
          </a:p>
        </p:txBody>
      </p:sp>
      <p:sp>
        <p:nvSpPr>
          <p:cNvPr id="3" name="Content Placeholder 2"/>
          <p:cNvSpPr>
            <a:spLocks noGrp="1"/>
          </p:cNvSpPr>
          <p:nvPr>
            <p:ph idx="1"/>
          </p:nvPr>
        </p:nvSpPr>
        <p:spPr>
          <a:xfrm>
            <a:off x="0" y="723994"/>
            <a:ext cx="9144000" cy="6242539"/>
          </a:xfrm>
        </p:spPr>
        <p:txBody>
          <a:bodyPr>
            <a:noAutofit/>
          </a:bodyPr>
          <a:lstStyle/>
          <a:p>
            <a:pPr marL="685800" lvl="1">
              <a:buFont typeface="Arial" panose="020B0604020202020204" pitchFamily="34" charset="0"/>
              <a:buChar char="•"/>
            </a:pPr>
            <a:r>
              <a:rPr lang="en-US" sz="1800" b="1" dirty="0"/>
              <a:t>Streaming divided into 5 categories depending on event size and synchronization  and </a:t>
            </a:r>
            <a:r>
              <a:rPr lang="en-US" sz="1800" b="1" dirty="0" smtClean="0"/>
              <a:t>integration</a:t>
            </a:r>
          </a:p>
          <a:p>
            <a:pPr marL="685800" lvl="1">
              <a:buFont typeface="Arial" panose="020B0604020202020204" pitchFamily="34" charset="0"/>
              <a:buChar char="•"/>
            </a:pPr>
            <a:r>
              <a:rPr lang="en-US" sz="1400" dirty="0" smtClean="0"/>
              <a:t>Set </a:t>
            </a:r>
            <a:r>
              <a:rPr lang="en-US" sz="1400" dirty="0"/>
              <a:t>of independent events where precise time sequencing </a:t>
            </a:r>
            <a:r>
              <a:rPr lang="en-US" sz="1400" dirty="0" smtClean="0"/>
              <a:t>unimportant.</a:t>
            </a:r>
          </a:p>
          <a:p>
            <a:pPr marL="685800" lvl="1">
              <a:buFont typeface="Arial" panose="020B0604020202020204" pitchFamily="34" charset="0"/>
              <a:buChar char="•"/>
            </a:pPr>
            <a:r>
              <a:rPr lang="en-US" sz="1400" dirty="0" smtClean="0"/>
              <a:t>Time </a:t>
            </a:r>
            <a:r>
              <a:rPr lang="en-US" sz="1400" dirty="0"/>
              <a:t>series of connected small events where time ordering </a:t>
            </a:r>
            <a:r>
              <a:rPr lang="en-US" sz="1400" dirty="0" smtClean="0"/>
              <a:t>important.</a:t>
            </a:r>
          </a:p>
          <a:p>
            <a:pPr marL="685800" lvl="1">
              <a:buFont typeface="Arial" panose="020B0604020202020204" pitchFamily="34" charset="0"/>
              <a:buChar char="•"/>
            </a:pPr>
            <a:r>
              <a:rPr lang="en-US" sz="1400" dirty="0" smtClean="0"/>
              <a:t>Set </a:t>
            </a:r>
            <a:r>
              <a:rPr lang="en-US" sz="1400" dirty="0"/>
              <a:t>of independent large events where each event needs parallel processing with time sequencing not critical </a:t>
            </a:r>
            <a:endParaRPr lang="en-US" sz="1400" dirty="0" smtClean="0"/>
          </a:p>
          <a:p>
            <a:pPr marL="685800" lvl="1">
              <a:buFont typeface="Arial" panose="020B0604020202020204" pitchFamily="34" charset="0"/>
              <a:buChar char="•"/>
            </a:pPr>
            <a:r>
              <a:rPr lang="en-US" sz="1400" dirty="0" smtClean="0"/>
              <a:t>Set </a:t>
            </a:r>
            <a:r>
              <a:rPr lang="en-US" sz="1400" dirty="0"/>
              <a:t>of connected large events where each event needs parallel processing with time sequencing critical. </a:t>
            </a:r>
            <a:endParaRPr lang="en-US" sz="1400" dirty="0" smtClean="0"/>
          </a:p>
          <a:p>
            <a:pPr marL="685800" lvl="1">
              <a:buFont typeface="Arial" panose="020B0604020202020204" pitchFamily="34" charset="0"/>
              <a:buChar char="•"/>
            </a:pPr>
            <a:r>
              <a:rPr lang="en-US" sz="1400" dirty="0" smtClean="0"/>
              <a:t>Stream </a:t>
            </a:r>
            <a:r>
              <a:rPr lang="en-US" sz="1400" dirty="0"/>
              <a:t>of connected small or large events to be integrated in a complex way.</a:t>
            </a:r>
            <a:endParaRPr lang="en-US" sz="1800" b="1" dirty="0" smtClean="0"/>
          </a:p>
          <a:p>
            <a:pPr marL="514350" indent="-514350">
              <a:spcBef>
                <a:spcPts val="200"/>
              </a:spcBef>
              <a:buFont typeface="+mj-lt"/>
              <a:buAutoNum type="romanLcPeriod" startAt="6"/>
            </a:pPr>
            <a:r>
              <a:rPr lang="en-US" sz="1800" b="1" dirty="0" smtClean="0"/>
              <a:t>Shared/Dedicated/Transient/Permanent: </a:t>
            </a:r>
            <a:r>
              <a:rPr lang="en-US" sz="1800" dirty="0" smtClean="0"/>
              <a:t>qualitative property </a:t>
            </a:r>
            <a:r>
              <a:rPr lang="en-US" sz="1800" dirty="0"/>
              <a:t>of data; Other characteristics are needed for permanent auxiliary/comparison datasets and these could be interdisciplinary, implying nontrivial data </a:t>
            </a:r>
            <a:r>
              <a:rPr lang="en-US" sz="1800" dirty="0" smtClean="0"/>
              <a:t>movement/replication</a:t>
            </a:r>
          </a:p>
          <a:p>
            <a:pPr marL="514350" indent="-514350">
              <a:spcBef>
                <a:spcPts val="200"/>
              </a:spcBef>
              <a:buFont typeface="+mj-lt"/>
              <a:buAutoNum type="romanLcPeriod" startAt="6"/>
            </a:pPr>
            <a:r>
              <a:rPr lang="en-US" sz="1800" b="1" dirty="0"/>
              <a:t>Metadata/Provenance: </a:t>
            </a:r>
            <a:r>
              <a:rPr lang="en-US" sz="1800" dirty="0"/>
              <a:t>Clear qualitative property but not for kernels as important aspect of data collection process</a:t>
            </a:r>
            <a:endParaRPr lang="en-US" sz="1800" dirty="0" smtClean="0"/>
          </a:p>
          <a:p>
            <a:pPr marL="514350" indent="-514350">
              <a:spcBef>
                <a:spcPts val="200"/>
              </a:spcBef>
              <a:buFont typeface="+mj-lt"/>
              <a:buAutoNum type="romanLcPeriod" startAt="6"/>
            </a:pPr>
            <a:r>
              <a:rPr lang="en-US" sz="1800" b="1" dirty="0" smtClean="0"/>
              <a:t>Internet </a:t>
            </a:r>
            <a:r>
              <a:rPr lang="en-US" sz="1800" b="1" dirty="0"/>
              <a:t>of </a:t>
            </a:r>
            <a:r>
              <a:rPr lang="en-US" sz="1800" b="1" dirty="0" smtClean="0"/>
              <a:t>Things: </a:t>
            </a:r>
            <a:r>
              <a:rPr lang="en-US" sz="1800" dirty="0" smtClean="0"/>
              <a:t>24 to 50 Billion devices on Internet by 2020</a:t>
            </a:r>
          </a:p>
          <a:p>
            <a:pPr marL="514350" indent="-514350">
              <a:spcBef>
                <a:spcPts val="200"/>
              </a:spcBef>
              <a:buFont typeface="+mj-lt"/>
              <a:buAutoNum type="romanLcPeriod" startAt="6"/>
            </a:pPr>
            <a:r>
              <a:rPr lang="en-US" sz="1800" b="1" dirty="0" smtClean="0"/>
              <a:t>HPC simulations: </a:t>
            </a:r>
            <a:r>
              <a:rPr lang="en-US" sz="1800" dirty="0"/>
              <a:t>generate major (visualization) output that often needs to </a:t>
            </a:r>
            <a:r>
              <a:rPr lang="en-US" sz="1800" dirty="0" smtClean="0"/>
              <a:t>be mined </a:t>
            </a:r>
          </a:p>
          <a:p>
            <a:pPr marL="514350" indent="-514350">
              <a:spcBef>
                <a:spcPts val="200"/>
              </a:spcBef>
              <a:buFont typeface="+mj-lt"/>
              <a:buAutoNum type="romanLcPeriod" startAt="6"/>
            </a:pPr>
            <a:r>
              <a:rPr lang="en-US" sz="1800" dirty="0" smtClean="0"/>
              <a:t>Using </a:t>
            </a:r>
            <a:r>
              <a:rPr lang="en-US" sz="1800" b="1" dirty="0" smtClean="0"/>
              <a:t>GIS:</a:t>
            </a:r>
            <a:r>
              <a:rPr lang="en-US" sz="1800" dirty="0" smtClean="0"/>
              <a:t> Geographical </a:t>
            </a:r>
            <a:r>
              <a:rPr lang="en-US" sz="1800" dirty="0"/>
              <a:t>Information </a:t>
            </a:r>
            <a:r>
              <a:rPr lang="en-US" sz="1800" dirty="0" smtClean="0"/>
              <a:t>Systems </a:t>
            </a:r>
            <a:r>
              <a:rPr lang="en-US" sz="1800" dirty="0"/>
              <a:t>provide attractive access to geospatial </a:t>
            </a:r>
            <a:r>
              <a:rPr lang="en-US" sz="1800" dirty="0" smtClean="0"/>
              <a:t>data</a:t>
            </a:r>
            <a:r>
              <a:rPr lang="en-US" dirty="0" smtClean="0"/>
              <a:t/>
            </a:r>
            <a:br>
              <a:rPr lang="en-US" dirty="0" smtClean="0"/>
            </a:br>
            <a:endParaRPr lang="en-US" dirty="0" smtClean="0"/>
          </a:p>
        </p:txBody>
      </p:sp>
      <p:sp>
        <p:nvSpPr>
          <p:cNvPr id="5" name="Slide Number Placeholder 4"/>
          <p:cNvSpPr>
            <a:spLocks noGrp="1"/>
          </p:cNvSpPr>
          <p:nvPr>
            <p:ph type="sldNum" sz="quarter" idx="12"/>
          </p:nvPr>
        </p:nvSpPr>
        <p:spPr/>
        <p:txBody>
          <a:bodyPr/>
          <a:lstStyle/>
          <a:p>
            <a:fld id="{29CB78FB-1415-9B4D-996E-11F146E2B0ED}" type="slidenum">
              <a:rPr lang="en-US" smtClean="0"/>
              <a:t>82</a:t>
            </a:fld>
            <a:endParaRPr lang="en-US"/>
          </a:p>
        </p:txBody>
      </p:sp>
      <p:sp>
        <p:nvSpPr>
          <p:cNvPr id="4" name="Date Placeholder 3"/>
          <p:cNvSpPr>
            <a:spLocks noGrp="1"/>
          </p:cNvSpPr>
          <p:nvPr>
            <p:ph type="dt" sz="half" idx="2"/>
          </p:nvPr>
        </p:nvSpPr>
        <p:spPr/>
        <p:txBody>
          <a:bodyPr/>
          <a:lstStyle/>
          <a:p>
            <a:r>
              <a:rPr lang="en-US" smtClean="0"/>
              <a:t>02/04/2016</a:t>
            </a:r>
            <a:endParaRPr lang="en-US"/>
          </a:p>
        </p:txBody>
      </p:sp>
    </p:spTree>
    <p:extLst>
      <p:ext uri="{BB962C8B-B14F-4D97-AF65-F5344CB8AC3E}">
        <p14:creationId xmlns:p14="http://schemas.microsoft.com/office/powerpoint/2010/main" val="3664571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899"/>
            <a:ext cx="9029700" cy="1143000"/>
          </a:xfrm>
        </p:spPr>
        <p:txBody>
          <a:bodyPr>
            <a:normAutofit fontScale="90000"/>
          </a:bodyPr>
          <a:lstStyle/>
          <a:p>
            <a:r>
              <a:rPr lang="en-US" b="1" dirty="0"/>
              <a:t>2. Perform real time analytics on data source streams and notify users when specified events occur</a:t>
            </a:r>
          </a:p>
        </p:txBody>
      </p:sp>
      <p:sp>
        <p:nvSpPr>
          <p:cNvPr id="28" name="Slide Number Placeholder 27"/>
          <p:cNvSpPr>
            <a:spLocks noGrp="1"/>
          </p:cNvSpPr>
          <p:nvPr>
            <p:ph type="sldNum" sz="quarter" idx="12"/>
          </p:nvPr>
        </p:nvSpPr>
        <p:spPr/>
        <p:txBody>
          <a:bodyPr/>
          <a:lstStyle/>
          <a:p>
            <a:fld id="{29CB78FB-1415-9B4D-996E-11F146E2B0ED}" type="slidenum">
              <a:rPr lang="en-US" smtClean="0"/>
              <a:t>83</a:t>
            </a:fld>
            <a:endParaRPr lang="en-US"/>
          </a:p>
        </p:txBody>
      </p:sp>
      <p:sp>
        <p:nvSpPr>
          <p:cNvPr id="3" name="Date Placeholder 2"/>
          <p:cNvSpPr>
            <a:spLocks noGrp="1"/>
          </p:cNvSpPr>
          <p:nvPr>
            <p:ph type="dt" sz="half" idx="2"/>
          </p:nvPr>
        </p:nvSpPr>
        <p:spPr/>
        <p:txBody>
          <a:bodyPr/>
          <a:lstStyle/>
          <a:p>
            <a:r>
              <a:rPr lang="en-US" smtClean="0"/>
              <a:t>02/04/2016</a:t>
            </a:r>
            <a:endParaRPr lang="en-US"/>
          </a:p>
        </p:txBody>
      </p:sp>
      <p:sp>
        <p:nvSpPr>
          <p:cNvPr id="4" name="Title 1"/>
          <p:cNvSpPr txBox="1">
            <a:spLocks/>
          </p:cNvSpPr>
          <p:nvPr/>
        </p:nvSpPr>
        <p:spPr>
          <a:xfrm>
            <a:off x="2514562" y="551184"/>
            <a:ext cx="7157545"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p>
        </p:txBody>
      </p:sp>
      <p:grpSp>
        <p:nvGrpSpPr>
          <p:cNvPr id="29" name="Group 28"/>
          <p:cNvGrpSpPr/>
          <p:nvPr/>
        </p:nvGrpSpPr>
        <p:grpSpPr>
          <a:xfrm>
            <a:off x="367866" y="1525918"/>
            <a:ext cx="8776134" cy="4530155"/>
            <a:chOff x="367866" y="2066545"/>
            <a:chExt cx="8776134" cy="4530155"/>
          </a:xfrm>
        </p:grpSpPr>
        <p:sp>
          <p:nvSpPr>
            <p:cNvPr id="5" name="TextBox 4"/>
            <p:cNvSpPr txBox="1"/>
            <p:nvPr/>
          </p:nvSpPr>
          <p:spPr>
            <a:xfrm>
              <a:off x="2857189" y="6196590"/>
              <a:ext cx="3627699" cy="400110"/>
            </a:xfrm>
            <a:prstGeom prst="rect">
              <a:avLst/>
            </a:prstGeom>
            <a:noFill/>
          </p:spPr>
          <p:txBody>
            <a:bodyPr wrap="square" rtlCol="0">
              <a:spAutoFit/>
            </a:bodyPr>
            <a:lstStyle/>
            <a:p>
              <a:r>
                <a:rPr lang="en-US" sz="2000" dirty="0">
                  <a:latin typeface="Calibri" panose="020F0502020204030204" pitchFamily="34" charset="0"/>
                </a:rPr>
                <a:t>Storm, Kafka, </a:t>
              </a:r>
              <a:r>
                <a:rPr lang="en-US" sz="2000" dirty="0" err="1">
                  <a:latin typeface="Calibri" panose="020F0502020204030204" pitchFamily="34" charset="0"/>
                </a:rPr>
                <a:t>Hbase</a:t>
              </a:r>
              <a:r>
                <a:rPr lang="en-US" sz="2000" dirty="0">
                  <a:latin typeface="Calibri" panose="020F0502020204030204" pitchFamily="34" charset="0"/>
                </a:rPr>
                <a:t>, Zookeeper</a:t>
              </a:r>
            </a:p>
          </p:txBody>
        </p:sp>
        <p:grpSp>
          <p:nvGrpSpPr>
            <p:cNvPr id="6" name="Group 5"/>
            <p:cNvGrpSpPr/>
            <p:nvPr/>
          </p:nvGrpSpPr>
          <p:grpSpPr>
            <a:xfrm>
              <a:off x="367866" y="2066545"/>
              <a:ext cx="8776134" cy="3942575"/>
              <a:chOff x="457198" y="1344126"/>
              <a:chExt cx="8776134" cy="3942575"/>
            </a:xfrm>
          </p:grpSpPr>
          <p:sp>
            <p:nvSpPr>
              <p:cNvPr id="7" name="Oval 6"/>
              <p:cNvSpPr/>
              <p:nvPr/>
            </p:nvSpPr>
            <p:spPr>
              <a:xfrm>
                <a:off x="457200" y="2785241"/>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Data</a:t>
                </a:r>
              </a:p>
            </p:txBody>
          </p:sp>
          <p:sp>
            <p:nvSpPr>
              <p:cNvPr id="8" name="Oval 7"/>
              <p:cNvSpPr/>
              <p:nvPr/>
            </p:nvSpPr>
            <p:spPr>
              <a:xfrm>
                <a:off x="457199" y="3505199"/>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atin typeface="Calibri" panose="020F0502020204030204" pitchFamily="34" charset="0"/>
                  </a:rPr>
                  <a:t>Streaming Data</a:t>
                </a:r>
                <a:endParaRPr lang="en-US" dirty="0">
                  <a:latin typeface="Calibri" panose="020F0502020204030204" pitchFamily="34" charset="0"/>
                </a:endParaRPr>
              </a:p>
            </p:txBody>
          </p:sp>
          <p:sp>
            <p:nvSpPr>
              <p:cNvPr id="9" name="Oval 8"/>
              <p:cNvSpPr/>
              <p:nvPr/>
            </p:nvSpPr>
            <p:spPr>
              <a:xfrm>
                <a:off x="457198" y="4225157"/>
                <a:ext cx="2317531" cy="42041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atin typeface="Calibri" panose="020F0502020204030204" pitchFamily="34" charset="0"/>
                  </a:rPr>
                  <a:t>Streaming Data</a:t>
                </a:r>
                <a:endParaRPr lang="en-US" dirty="0">
                  <a:latin typeface="Calibri" panose="020F0502020204030204" pitchFamily="34" charset="0"/>
                </a:endParaRPr>
              </a:p>
            </p:txBody>
          </p:sp>
          <p:sp>
            <p:nvSpPr>
              <p:cNvPr id="10" name="Rounded Rectangle 9"/>
              <p:cNvSpPr/>
              <p:nvPr/>
            </p:nvSpPr>
            <p:spPr>
              <a:xfrm>
                <a:off x="3804744" y="327922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Posted Data</a:t>
                </a:r>
              </a:p>
            </p:txBody>
          </p:sp>
          <p:sp>
            <p:nvSpPr>
              <p:cNvPr id="11" name="Rounded Rectangle 10"/>
              <p:cNvSpPr/>
              <p:nvPr/>
            </p:nvSpPr>
            <p:spPr>
              <a:xfrm>
                <a:off x="6574220" y="3279228"/>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Identified Events</a:t>
                </a:r>
              </a:p>
            </p:txBody>
          </p:sp>
          <p:sp>
            <p:nvSpPr>
              <p:cNvPr id="12" name="Rounded Rectangle 11"/>
              <p:cNvSpPr/>
              <p:nvPr/>
            </p:nvSpPr>
            <p:spPr>
              <a:xfrm>
                <a:off x="5770179" y="1881352"/>
                <a:ext cx="1912883" cy="76725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Calibri" panose="020F0502020204030204" pitchFamily="34" charset="0"/>
                  </a:rPr>
                  <a:t>Filter Identifying Events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5389" y="1344126"/>
                <a:ext cx="1258709" cy="1361657"/>
              </a:xfrm>
              <a:prstGeom prst="rect">
                <a:avLst/>
              </a:prstGeom>
            </p:spPr>
          </p:pic>
          <p:cxnSp>
            <p:nvCxnSpPr>
              <p:cNvPr id="14" name="Straight Arrow Connector 13"/>
              <p:cNvCxnSpPr/>
              <p:nvPr/>
            </p:nvCxnSpPr>
            <p:spPr>
              <a:xfrm>
                <a:off x="4434098" y="1817031"/>
                <a:ext cx="1230978" cy="2079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45040" y="3058510"/>
                <a:ext cx="912406" cy="34455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895780" y="3976513"/>
                <a:ext cx="861666" cy="458851"/>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46521" y="3695211"/>
                <a:ext cx="810925" cy="40389"/>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873812" y="2407350"/>
                <a:ext cx="787007" cy="80707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587200" y="2705783"/>
                <a:ext cx="95862" cy="53380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652818" y="2492507"/>
                <a:ext cx="1782774" cy="9999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5049587" y="4640316"/>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Repository</a:t>
                </a:r>
              </a:p>
            </p:txBody>
          </p:sp>
          <p:cxnSp>
            <p:nvCxnSpPr>
              <p:cNvPr id="22" name="Straight Arrow Connector 21"/>
              <p:cNvCxnSpPr/>
              <p:nvPr/>
            </p:nvCxnSpPr>
            <p:spPr>
              <a:xfrm flipH="1">
                <a:off x="6824480" y="4016062"/>
                <a:ext cx="333065" cy="56119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7821" y="4002368"/>
                <a:ext cx="434191" cy="574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07599" y="1469442"/>
                <a:ext cx="1353512" cy="369332"/>
              </a:xfrm>
              <a:prstGeom prst="rect">
                <a:avLst/>
              </a:prstGeom>
              <a:noFill/>
            </p:spPr>
            <p:txBody>
              <a:bodyPr wrap="none" rtlCol="0">
                <a:spAutoFit/>
              </a:bodyPr>
              <a:lstStyle/>
              <a:p>
                <a:r>
                  <a:rPr lang="en-US" dirty="0">
                    <a:latin typeface="Calibri" panose="020F0502020204030204" pitchFamily="34" charset="0"/>
                  </a:rPr>
                  <a:t>Specify filter</a:t>
                </a:r>
              </a:p>
            </p:txBody>
          </p:sp>
          <p:sp>
            <p:nvSpPr>
              <p:cNvPr id="25" name="TextBox 24"/>
              <p:cNvSpPr txBox="1"/>
              <p:nvPr/>
            </p:nvSpPr>
            <p:spPr>
              <a:xfrm>
                <a:off x="5618939" y="4239453"/>
                <a:ext cx="884345" cy="369332"/>
              </a:xfrm>
              <a:prstGeom prst="rect">
                <a:avLst/>
              </a:prstGeom>
              <a:noFill/>
            </p:spPr>
            <p:txBody>
              <a:bodyPr wrap="none" rtlCol="0">
                <a:spAutoFit/>
              </a:bodyPr>
              <a:lstStyle/>
              <a:p>
                <a:r>
                  <a:rPr lang="en-US" dirty="0">
                    <a:latin typeface="Calibri" panose="020F0502020204030204" pitchFamily="34" charset="0"/>
                  </a:rPr>
                  <a:t>Archive</a:t>
                </a:r>
              </a:p>
            </p:txBody>
          </p:sp>
          <p:sp>
            <p:nvSpPr>
              <p:cNvPr id="26" name="TextBox 25"/>
              <p:cNvSpPr txBox="1"/>
              <p:nvPr/>
            </p:nvSpPr>
            <p:spPr>
              <a:xfrm>
                <a:off x="7730510" y="2613076"/>
                <a:ext cx="1502822" cy="646331"/>
              </a:xfrm>
              <a:prstGeom prst="rect">
                <a:avLst/>
              </a:prstGeom>
              <a:noFill/>
            </p:spPr>
            <p:txBody>
              <a:bodyPr wrap="square" rtlCol="0">
                <a:spAutoFit/>
              </a:bodyPr>
              <a:lstStyle/>
              <a:p>
                <a:r>
                  <a:rPr lang="en-US" dirty="0">
                    <a:latin typeface="Calibri" panose="020F0502020204030204" pitchFamily="34" charset="0"/>
                  </a:rPr>
                  <a:t>Post Selected Events</a:t>
                </a:r>
              </a:p>
            </p:txBody>
          </p:sp>
          <p:sp>
            <p:nvSpPr>
              <p:cNvPr id="27" name="TextBox 26"/>
              <p:cNvSpPr txBox="1"/>
              <p:nvPr/>
            </p:nvSpPr>
            <p:spPr>
              <a:xfrm>
                <a:off x="3486479" y="2698808"/>
                <a:ext cx="1623059" cy="646331"/>
              </a:xfrm>
              <a:prstGeom prst="rect">
                <a:avLst/>
              </a:prstGeom>
              <a:noFill/>
            </p:spPr>
            <p:txBody>
              <a:bodyPr wrap="square" rtlCol="0">
                <a:spAutoFit/>
              </a:bodyPr>
              <a:lstStyle/>
              <a:p>
                <a:r>
                  <a:rPr lang="en-US" dirty="0">
                    <a:latin typeface="Calibri" panose="020F0502020204030204" pitchFamily="34" charset="0"/>
                  </a:rPr>
                  <a:t>Fetch streamed Data</a:t>
                </a:r>
              </a:p>
            </p:txBody>
          </p:sp>
        </p:grpSp>
      </p:grpSp>
    </p:spTree>
    <p:extLst>
      <p:ext uri="{BB962C8B-B14F-4D97-AF65-F5344CB8AC3E}">
        <p14:creationId xmlns:p14="http://schemas.microsoft.com/office/powerpoint/2010/main" val="2049337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6"/>
            <a:ext cx="9144000" cy="1143000"/>
          </a:xfrm>
        </p:spPr>
        <p:txBody>
          <a:bodyPr>
            <a:normAutofit/>
          </a:bodyPr>
          <a:lstStyle/>
          <a:p>
            <a:r>
              <a:rPr lang="en-US" b="1" dirty="0" smtClean="0"/>
              <a:t>5. Perform </a:t>
            </a:r>
            <a:r>
              <a:rPr lang="en-US" b="1" dirty="0"/>
              <a:t>interactive analytics on data in analytics-optimized database</a:t>
            </a:r>
          </a:p>
        </p:txBody>
      </p:sp>
      <p:sp>
        <p:nvSpPr>
          <p:cNvPr id="20" name="Slide Number Placeholder 19"/>
          <p:cNvSpPr>
            <a:spLocks noGrp="1"/>
          </p:cNvSpPr>
          <p:nvPr>
            <p:ph type="sldNum" sz="quarter" idx="12"/>
          </p:nvPr>
        </p:nvSpPr>
        <p:spPr/>
        <p:txBody>
          <a:bodyPr/>
          <a:lstStyle/>
          <a:p>
            <a:fld id="{29CB78FB-1415-9B4D-996E-11F146E2B0ED}" type="slidenum">
              <a:rPr lang="en-US" smtClean="0"/>
              <a:t>84</a:t>
            </a:fld>
            <a:endParaRPr lang="en-US"/>
          </a:p>
        </p:txBody>
      </p:sp>
      <p:sp>
        <p:nvSpPr>
          <p:cNvPr id="3" name="Date Placeholder 2"/>
          <p:cNvSpPr>
            <a:spLocks noGrp="1"/>
          </p:cNvSpPr>
          <p:nvPr>
            <p:ph type="dt" sz="half" idx="2"/>
          </p:nvPr>
        </p:nvSpPr>
        <p:spPr/>
        <p:txBody>
          <a:bodyPr/>
          <a:lstStyle/>
          <a:p>
            <a:r>
              <a:rPr lang="en-US" smtClean="0"/>
              <a:t>02/04/2016</a:t>
            </a:r>
            <a:endParaRPr lang="en-US"/>
          </a:p>
        </p:txBody>
      </p:sp>
      <p:grpSp>
        <p:nvGrpSpPr>
          <p:cNvPr id="19" name="Group 18"/>
          <p:cNvGrpSpPr/>
          <p:nvPr/>
        </p:nvGrpSpPr>
        <p:grpSpPr>
          <a:xfrm>
            <a:off x="1078087" y="1247776"/>
            <a:ext cx="7527852" cy="4799794"/>
            <a:chOff x="1088563" y="1522345"/>
            <a:chExt cx="7527852" cy="4799794"/>
          </a:xfrm>
        </p:grpSpPr>
        <p:sp>
          <p:nvSpPr>
            <p:cNvPr id="4" name="Rounded Rectangle 3"/>
            <p:cNvSpPr/>
            <p:nvPr/>
          </p:nvSpPr>
          <p:spPr>
            <a:xfrm>
              <a:off x="2982870" y="3818241"/>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Calibri" panose="020F0502020204030204" pitchFamily="34" charset="0"/>
                </a:rPr>
                <a:t>Hadoop, Spark, Giraph, Pig …</a:t>
              </a:r>
            </a:p>
          </p:txBody>
        </p:sp>
        <p:sp>
          <p:nvSpPr>
            <p:cNvPr id="5" name="Rounded Rectangle 4"/>
            <p:cNvSpPr/>
            <p:nvPr/>
          </p:nvSpPr>
          <p:spPr>
            <a:xfrm>
              <a:off x="2972394" y="4548862"/>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Calibri" panose="020F0502020204030204" pitchFamily="34" charset="0"/>
                </a:rPr>
                <a:t>Data Storage: HDFS, </a:t>
              </a:r>
              <a:r>
                <a:rPr lang="en-US" sz="2000" dirty="0" err="1">
                  <a:latin typeface="Calibri" panose="020F0502020204030204" pitchFamily="34" charset="0"/>
                </a:rPr>
                <a:t>Hbase</a:t>
              </a:r>
              <a:r>
                <a:rPr lang="en-US" sz="2000" dirty="0">
                  <a:latin typeface="Calibri" panose="020F0502020204030204" pitchFamily="34" charset="0"/>
                </a:rPr>
                <a:t> </a:t>
              </a:r>
            </a:p>
          </p:txBody>
        </p:sp>
        <p:sp>
          <p:nvSpPr>
            <p:cNvPr id="6" name="Oval 5"/>
            <p:cNvSpPr/>
            <p:nvPr/>
          </p:nvSpPr>
          <p:spPr>
            <a:xfrm>
              <a:off x="1088563" y="5863902"/>
              <a:ext cx="4813738" cy="4582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latin typeface="Calibri" panose="020F0502020204030204" pitchFamily="34" charset="0"/>
                </a:rPr>
                <a:t>Data, Streaming, Batch …..</a:t>
              </a:r>
            </a:p>
          </p:txBody>
        </p:sp>
        <p:cxnSp>
          <p:nvCxnSpPr>
            <p:cNvPr id="7" name="Straight Arrow Connector 6"/>
            <p:cNvCxnSpPr/>
            <p:nvPr/>
          </p:nvCxnSpPr>
          <p:spPr>
            <a:xfrm flipV="1">
              <a:off x="4374369" y="5327463"/>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033974" y="5336297"/>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725476" y="5331935"/>
              <a:ext cx="861849" cy="4885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586751" y="1522345"/>
              <a:ext cx="5613078" cy="869846"/>
              <a:chOff x="1609805" y="1758098"/>
              <a:chExt cx="5613078" cy="86984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805" y="1758098"/>
                <a:ext cx="881148" cy="8561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943" y="1758098"/>
                <a:ext cx="861850" cy="8374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525" y="1758098"/>
                <a:ext cx="869846" cy="869846"/>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895" y="1758098"/>
                <a:ext cx="881148" cy="85615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33" y="1758098"/>
                <a:ext cx="861850" cy="8374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1615" y="1758098"/>
                <a:ext cx="869846" cy="869846"/>
              </a:xfrm>
              <a:prstGeom prst="rect">
                <a:avLst/>
              </a:prstGeom>
            </p:spPr>
          </p:pic>
        </p:grpSp>
        <p:sp>
          <p:nvSpPr>
            <p:cNvPr id="17" name="Rounded Rectangle 16"/>
            <p:cNvSpPr/>
            <p:nvPr/>
          </p:nvSpPr>
          <p:spPr>
            <a:xfrm>
              <a:off x="4786177" y="3060846"/>
              <a:ext cx="1965435"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Calibri" panose="020F0502020204030204" pitchFamily="34" charset="0"/>
                </a:rPr>
                <a:t>Mahout, R</a:t>
              </a:r>
            </a:p>
          </p:txBody>
        </p:sp>
        <p:sp>
          <p:nvSpPr>
            <p:cNvPr id="18" name="Up-Down Arrow 17"/>
            <p:cNvSpPr/>
            <p:nvPr/>
          </p:nvSpPr>
          <p:spPr>
            <a:xfrm>
              <a:off x="5603826" y="2409373"/>
              <a:ext cx="298475" cy="56770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grpSp>
    </p:spTree>
    <p:extLst>
      <p:ext uri="{BB962C8B-B14F-4D97-AF65-F5344CB8AC3E}">
        <p14:creationId xmlns:p14="http://schemas.microsoft.com/office/powerpoint/2010/main" val="2168278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000"/>
            <a:ext cx="8229600" cy="1143000"/>
          </a:xfrm>
        </p:spPr>
        <p:txBody>
          <a:bodyPr>
            <a:normAutofit/>
          </a:bodyPr>
          <a:lstStyle/>
          <a:p>
            <a:r>
              <a:rPr lang="en-US" b="1" dirty="0"/>
              <a:t>5A. Perform interactive analytics on observational scientific data</a:t>
            </a:r>
          </a:p>
        </p:txBody>
      </p:sp>
      <p:sp>
        <p:nvSpPr>
          <p:cNvPr id="19" name="Slide Number Placeholder 18"/>
          <p:cNvSpPr>
            <a:spLocks noGrp="1"/>
          </p:cNvSpPr>
          <p:nvPr>
            <p:ph type="sldNum" sz="quarter" idx="12"/>
          </p:nvPr>
        </p:nvSpPr>
        <p:spPr/>
        <p:txBody>
          <a:bodyPr/>
          <a:lstStyle/>
          <a:p>
            <a:fld id="{29CB78FB-1415-9B4D-996E-11F146E2B0ED}" type="slidenum">
              <a:rPr lang="en-US" smtClean="0"/>
              <a:t>85</a:t>
            </a:fld>
            <a:endParaRPr lang="en-US"/>
          </a:p>
        </p:txBody>
      </p:sp>
      <p:sp>
        <p:nvSpPr>
          <p:cNvPr id="3" name="Date Placeholder 2"/>
          <p:cNvSpPr>
            <a:spLocks noGrp="1"/>
          </p:cNvSpPr>
          <p:nvPr>
            <p:ph type="dt" sz="half" idx="2"/>
          </p:nvPr>
        </p:nvSpPr>
        <p:spPr/>
        <p:txBody>
          <a:bodyPr/>
          <a:lstStyle/>
          <a:p>
            <a:r>
              <a:rPr lang="en-US" smtClean="0"/>
              <a:t>02/04/2016</a:t>
            </a:r>
            <a:endParaRPr lang="en-US"/>
          </a:p>
        </p:txBody>
      </p:sp>
      <p:grpSp>
        <p:nvGrpSpPr>
          <p:cNvPr id="18" name="Group 17"/>
          <p:cNvGrpSpPr/>
          <p:nvPr/>
        </p:nvGrpSpPr>
        <p:grpSpPr>
          <a:xfrm>
            <a:off x="88786" y="1237402"/>
            <a:ext cx="8891927" cy="4911248"/>
            <a:chOff x="88786" y="1452250"/>
            <a:chExt cx="8891927" cy="4911248"/>
          </a:xfrm>
        </p:grpSpPr>
        <p:sp>
          <p:nvSpPr>
            <p:cNvPr id="4" name="Rounded Rectangle 3"/>
            <p:cNvSpPr/>
            <p:nvPr/>
          </p:nvSpPr>
          <p:spPr>
            <a:xfrm>
              <a:off x="2051283" y="2710089"/>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Grid or Many Task Software, Hadoop, Spark, Giraph, Pig …</a:t>
              </a:r>
            </a:p>
          </p:txBody>
        </p:sp>
        <p:sp>
          <p:nvSpPr>
            <p:cNvPr id="5" name="Rounded Rectangle 4"/>
            <p:cNvSpPr/>
            <p:nvPr/>
          </p:nvSpPr>
          <p:spPr>
            <a:xfrm>
              <a:off x="2051283" y="3567333"/>
              <a:ext cx="5633545" cy="52551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Data Storage: HDFS, </a:t>
              </a:r>
              <a:r>
                <a:rPr lang="en-US" dirty="0" err="1">
                  <a:latin typeface="Calibri" panose="020F0502020204030204" pitchFamily="34" charset="0"/>
                </a:rPr>
                <a:t>Hbase</a:t>
              </a:r>
              <a:r>
                <a:rPr lang="en-US" dirty="0">
                  <a:latin typeface="Calibri" panose="020F0502020204030204" pitchFamily="34" charset="0"/>
                </a:rPr>
                <a:t>, File Collection </a:t>
              </a:r>
            </a:p>
          </p:txBody>
        </p:sp>
        <p:sp>
          <p:nvSpPr>
            <p:cNvPr id="6" name="Oval 5"/>
            <p:cNvSpPr/>
            <p:nvPr/>
          </p:nvSpPr>
          <p:spPr>
            <a:xfrm>
              <a:off x="88786" y="4550968"/>
              <a:ext cx="3769845" cy="69668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Streaming Twitter data for Social Networking</a:t>
              </a:r>
            </a:p>
          </p:txBody>
        </p:sp>
        <p:cxnSp>
          <p:nvCxnSpPr>
            <p:cNvPr id="7" name="Straight Arrow Connector 6"/>
            <p:cNvCxnSpPr/>
            <p:nvPr/>
          </p:nvCxnSpPr>
          <p:spPr>
            <a:xfrm flipV="1">
              <a:off x="5353559" y="4222575"/>
              <a:ext cx="17470" cy="56742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653393" y="4186892"/>
              <a:ext cx="944798" cy="3193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67267" y="1658818"/>
              <a:ext cx="2434991" cy="64638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rPr>
                <a:t>Science Analysis Code, Mahout, R</a:t>
              </a:r>
            </a:p>
          </p:txBody>
        </p:sp>
        <p:sp>
          <p:nvSpPr>
            <p:cNvPr id="10" name="Up-Down Arrow 9"/>
            <p:cNvSpPr/>
            <p:nvPr/>
          </p:nvSpPr>
          <p:spPr>
            <a:xfrm rot="16200000">
              <a:off x="2376992" y="1661353"/>
              <a:ext cx="298475" cy="64131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53" y="1452250"/>
              <a:ext cx="1258709" cy="1361657"/>
            </a:xfrm>
            <a:prstGeom prst="rect">
              <a:avLst/>
            </a:prstGeom>
          </p:spPr>
        </p:pic>
        <p:sp>
          <p:nvSpPr>
            <p:cNvPr id="12" name="TextBox 11"/>
            <p:cNvSpPr txBox="1"/>
            <p:nvPr/>
          </p:nvSpPr>
          <p:spPr>
            <a:xfrm>
              <a:off x="5574895" y="4225688"/>
              <a:ext cx="3405818" cy="646331"/>
            </a:xfrm>
            <a:prstGeom prst="rect">
              <a:avLst/>
            </a:prstGeom>
            <a:noFill/>
          </p:spPr>
          <p:txBody>
            <a:bodyPr wrap="square" rtlCol="0">
              <a:spAutoFit/>
            </a:bodyPr>
            <a:lstStyle/>
            <a:p>
              <a:r>
                <a:rPr lang="en-US" dirty="0">
                  <a:latin typeface="Calibri" panose="020F0502020204030204" pitchFamily="34" charset="0"/>
                </a:rPr>
                <a:t>Transport batch of data to primary analysis data system</a:t>
              </a:r>
            </a:p>
          </p:txBody>
        </p:sp>
        <p:sp>
          <p:nvSpPr>
            <p:cNvPr id="13" name="Oval 12"/>
            <p:cNvSpPr/>
            <p:nvPr/>
          </p:nvSpPr>
          <p:spPr>
            <a:xfrm>
              <a:off x="641306" y="5527610"/>
              <a:ext cx="3769845" cy="71578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Record Scientific Data in “field”</a:t>
              </a:r>
            </a:p>
          </p:txBody>
        </p:sp>
        <p:sp>
          <p:nvSpPr>
            <p:cNvPr id="14" name="Can 13"/>
            <p:cNvSpPr/>
            <p:nvPr/>
          </p:nvSpPr>
          <p:spPr>
            <a:xfrm>
              <a:off x="5228740" y="4824793"/>
              <a:ext cx="1297827" cy="1538705"/>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latin typeface="Calibri" panose="020F0502020204030204" pitchFamily="34" charset="0"/>
                </a:rPr>
                <a:t>Local Accumulate and initial computing</a:t>
              </a:r>
            </a:p>
          </p:txBody>
        </p:sp>
        <p:cxnSp>
          <p:nvCxnSpPr>
            <p:cNvPr id="15" name="Straight Arrow Connector 14"/>
            <p:cNvCxnSpPr/>
            <p:nvPr/>
          </p:nvCxnSpPr>
          <p:spPr>
            <a:xfrm>
              <a:off x="4490357" y="5861894"/>
              <a:ext cx="689328"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99728" y="4152344"/>
              <a:ext cx="1612402" cy="369332"/>
            </a:xfrm>
            <a:prstGeom prst="rect">
              <a:avLst/>
            </a:prstGeom>
            <a:noFill/>
          </p:spPr>
          <p:txBody>
            <a:bodyPr wrap="square" rtlCol="0">
              <a:spAutoFit/>
            </a:bodyPr>
            <a:lstStyle/>
            <a:p>
              <a:r>
                <a:rPr lang="en-US" dirty="0">
                  <a:latin typeface="Calibri" panose="020F0502020204030204" pitchFamily="34" charset="0"/>
                </a:rPr>
                <a:t>Direct Transfer</a:t>
              </a:r>
            </a:p>
          </p:txBody>
        </p:sp>
        <p:sp>
          <p:nvSpPr>
            <p:cNvPr id="17" name="TextBox 16"/>
            <p:cNvSpPr txBox="1"/>
            <p:nvPr/>
          </p:nvSpPr>
          <p:spPr>
            <a:xfrm>
              <a:off x="6631793" y="5043062"/>
              <a:ext cx="2281213" cy="1200329"/>
            </a:xfrm>
            <a:prstGeom prst="rect">
              <a:avLst/>
            </a:prstGeom>
            <a:noFill/>
          </p:spPr>
          <p:txBody>
            <a:bodyPr wrap="square" rtlCol="0">
              <a:spAutoFit/>
            </a:bodyPr>
            <a:lstStyle/>
            <a:p>
              <a:r>
                <a:rPr lang="en-US" dirty="0" smtClean="0">
                  <a:latin typeface="Calibri" panose="020F0502020204030204" pitchFamily="34" charset="0"/>
                </a:rPr>
                <a:t>NIST examples include  </a:t>
              </a:r>
              <a:r>
                <a:rPr lang="en-US" dirty="0">
                  <a:latin typeface="Calibri" panose="020F0502020204030204" pitchFamily="34" charset="0"/>
                </a:rPr>
                <a:t>LHC, Remote Sensing, Astronomy and Bioinformatics</a:t>
              </a:r>
            </a:p>
          </p:txBody>
        </p:sp>
      </p:grpSp>
    </p:spTree>
    <p:extLst>
      <p:ext uri="{BB962C8B-B14F-4D97-AF65-F5344CB8AC3E}">
        <p14:creationId xmlns:p14="http://schemas.microsoft.com/office/powerpoint/2010/main" val="12824940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3600" b="1" dirty="0" smtClean="0"/>
              <a:t>Benchmarks and Ogres</a:t>
            </a:r>
            <a:endParaRPr lang="en-US" sz="3600" b="1" dirty="0"/>
          </a:p>
        </p:txBody>
      </p:sp>
      <p:sp>
        <p:nvSpPr>
          <p:cNvPr id="2" name="Date Placeholder 1"/>
          <p:cNvSpPr>
            <a:spLocks noGrp="1"/>
          </p:cNvSpPr>
          <p:nvPr>
            <p:ph type="dt" sz="half" idx="10"/>
          </p:nvPr>
        </p:nvSpPr>
        <p:spPr/>
        <p:txBody>
          <a:bodyPr/>
          <a:lstStyle/>
          <a:p>
            <a:r>
              <a:rPr lang="en-US" smtClean="0"/>
              <a:t>02/04/2016</a:t>
            </a:r>
            <a:endParaRPr lang="en-US"/>
          </a:p>
        </p:txBody>
      </p:sp>
      <p:sp>
        <p:nvSpPr>
          <p:cNvPr id="3" name="Slide Number Placeholder 2"/>
          <p:cNvSpPr>
            <a:spLocks noGrp="1"/>
          </p:cNvSpPr>
          <p:nvPr>
            <p:ph type="sldNum" sz="quarter" idx="12"/>
          </p:nvPr>
        </p:nvSpPr>
        <p:spPr/>
        <p:txBody>
          <a:bodyPr/>
          <a:lstStyle/>
          <a:p>
            <a:fld id="{29CB78FB-1415-9B4D-996E-11F146E2B0ED}" type="slidenum">
              <a:rPr lang="en-US" smtClean="0"/>
              <a:t>86</a:t>
            </a:fld>
            <a:endParaRPr lang="en-US"/>
          </a:p>
        </p:txBody>
      </p:sp>
    </p:spTree>
    <p:extLst>
      <p:ext uri="{BB962C8B-B14F-4D97-AF65-F5344CB8AC3E}">
        <p14:creationId xmlns:p14="http://schemas.microsoft.com/office/powerpoint/2010/main" val="462242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28453"/>
            <a:ext cx="9143998" cy="792162"/>
          </a:xfrm>
        </p:spPr>
        <p:txBody>
          <a:bodyPr>
            <a:normAutofit/>
          </a:bodyPr>
          <a:lstStyle/>
          <a:p>
            <a:pPr algn="ctr"/>
            <a:r>
              <a:rPr lang="en-US" sz="3600" b="1" smtClean="0">
                <a:latin typeface="+mn-lt"/>
              </a:rPr>
              <a:t>Benchmarks/Mini-apps </a:t>
            </a:r>
            <a:r>
              <a:rPr lang="en-US" sz="3600" b="1" dirty="0" smtClean="0">
                <a:latin typeface="+mn-lt"/>
              </a:rPr>
              <a:t>spanning Facets</a:t>
            </a:r>
            <a:endParaRPr lang="en-US" sz="3600" b="1" dirty="0">
              <a:latin typeface="+mn-lt"/>
            </a:endParaRPr>
          </a:p>
        </p:txBody>
      </p:sp>
      <p:sp>
        <p:nvSpPr>
          <p:cNvPr id="3" name="Content Placeholder 2"/>
          <p:cNvSpPr>
            <a:spLocks noGrp="1"/>
          </p:cNvSpPr>
          <p:nvPr>
            <p:ph idx="1"/>
          </p:nvPr>
        </p:nvSpPr>
        <p:spPr>
          <a:xfrm>
            <a:off x="20619" y="685801"/>
            <a:ext cx="9143999" cy="5410200"/>
          </a:xfrm>
        </p:spPr>
        <p:txBody>
          <a:bodyPr>
            <a:normAutofit fontScale="85000" lnSpcReduction="10000"/>
          </a:bodyPr>
          <a:lstStyle/>
          <a:p>
            <a:r>
              <a:rPr lang="en-US" sz="2400" b="1" dirty="0" smtClean="0"/>
              <a:t>Look at </a:t>
            </a:r>
            <a:r>
              <a:rPr lang="en-US" sz="2400" dirty="0" smtClean="0"/>
              <a:t>NSF SPIDAL Project, NIST 51 use cases, </a:t>
            </a:r>
            <a:r>
              <a:rPr lang="en-US" sz="2400" dirty="0" err="1" smtClean="0"/>
              <a:t>Baru-Rabl</a:t>
            </a:r>
            <a:r>
              <a:rPr lang="en-US" sz="2400" dirty="0" smtClean="0"/>
              <a:t> review</a:t>
            </a:r>
          </a:p>
          <a:p>
            <a:r>
              <a:rPr lang="en-US" sz="2400" b="1" dirty="0" smtClean="0"/>
              <a:t>Catalog facets </a:t>
            </a:r>
            <a:r>
              <a:rPr lang="en-US" sz="2400" dirty="0" smtClean="0"/>
              <a:t>of benchmarks and choose entries to cover “all facets”</a:t>
            </a:r>
          </a:p>
          <a:p>
            <a:r>
              <a:rPr lang="en-US" sz="2400" b="1" dirty="0" smtClean="0"/>
              <a:t>Micro Benchmarks: </a:t>
            </a:r>
            <a:r>
              <a:rPr lang="en-US" sz="2400" dirty="0" smtClean="0"/>
              <a:t>SPEC, </a:t>
            </a:r>
            <a:r>
              <a:rPr lang="en-US" sz="2400" dirty="0" err="1" smtClean="0"/>
              <a:t>EnhancedDFSIO</a:t>
            </a:r>
            <a:r>
              <a:rPr lang="en-US" sz="2400" dirty="0"/>
              <a:t> </a:t>
            </a:r>
            <a:r>
              <a:rPr lang="en-US" sz="2400" dirty="0" smtClean="0"/>
              <a:t>(HDFS), </a:t>
            </a:r>
            <a:r>
              <a:rPr lang="en-US" sz="2400" dirty="0" err="1" smtClean="0"/>
              <a:t>Terasort</a:t>
            </a:r>
            <a:r>
              <a:rPr lang="en-US" sz="2400" dirty="0" smtClean="0"/>
              <a:t>, </a:t>
            </a:r>
            <a:r>
              <a:rPr lang="en-US" sz="2400" dirty="0" err="1" smtClean="0"/>
              <a:t>Wordcount</a:t>
            </a:r>
            <a:r>
              <a:rPr lang="en-US" sz="2400" dirty="0" smtClean="0"/>
              <a:t>, </a:t>
            </a:r>
            <a:r>
              <a:rPr lang="en-US" sz="2400" dirty="0" err="1" smtClean="0"/>
              <a:t>Grep</a:t>
            </a:r>
            <a:r>
              <a:rPr lang="en-US" sz="2400" dirty="0" smtClean="0"/>
              <a:t>, MPI, Basic Pub-Sub ….</a:t>
            </a:r>
          </a:p>
          <a:p>
            <a:r>
              <a:rPr lang="en-US" sz="2400" b="1" dirty="0" smtClean="0"/>
              <a:t>SQL and NoSQL Data systems, Search, Recommenders: </a:t>
            </a:r>
            <a:r>
              <a:rPr lang="en-US" sz="2400" dirty="0" smtClean="0"/>
              <a:t>TPC (-C to x–HS for Hadoop), </a:t>
            </a:r>
            <a:r>
              <a:rPr lang="en-US" sz="2400" dirty="0" err="1" smtClean="0"/>
              <a:t>BigBench</a:t>
            </a:r>
            <a:r>
              <a:rPr lang="en-US" sz="2400" dirty="0" smtClean="0"/>
              <a:t>, Yahoo Cloud Serving, Berkeley Big Data, </a:t>
            </a:r>
            <a:r>
              <a:rPr lang="en-US" sz="2400" dirty="0" err="1" smtClean="0"/>
              <a:t>HiBench</a:t>
            </a:r>
            <a:r>
              <a:rPr lang="en-US" sz="2400" dirty="0" smtClean="0"/>
              <a:t>, </a:t>
            </a:r>
            <a:r>
              <a:rPr lang="en-US" sz="2400" dirty="0" err="1" smtClean="0"/>
              <a:t>BigDataBench</a:t>
            </a:r>
            <a:r>
              <a:rPr lang="en-US" sz="2400" dirty="0" smtClean="0"/>
              <a:t>, </a:t>
            </a:r>
            <a:r>
              <a:rPr lang="en-US" sz="2400" dirty="0" err="1" smtClean="0"/>
              <a:t>Cloudsuite</a:t>
            </a:r>
            <a:r>
              <a:rPr lang="en-US" sz="2400" dirty="0" smtClean="0"/>
              <a:t>, </a:t>
            </a:r>
            <a:r>
              <a:rPr lang="en-US" sz="2400" dirty="0" err="1" smtClean="0"/>
              <a:t>Linkbench</a:t>
            </a:r>
            <a:r>
              <a:rPr lang="en-US" sz="2400" dirty="0" smtClean="0"/>
              <a:t> </a:t>
            </a:r>
          </a:p>
          <a:p>
            <a:pPr lvl="1"/>
            <a:r>
              <a:rPr lang="en-US" sz="2000" dirty="0" smtClean="0"/>
              <a:t>includes MapReduce cases Search, Bayes, Random Forests, Collaborative Filtering</a:t>
            </a:r>
          </a:p>
          <a:p>
            <a:r>
              <a:rPr lang="en-US" sz="2400" b="1" dirty="0" smtClean="0"/>
              <a:t>Spatial Query: </a:t>
            </a:r>
            <a:r>
              <a:rPr lang="en-US" sz="2400" dirty="0" smtClean="0"/>
              <a:t>select from image or earth data</a:t>
            </a:r>
            <a:endParaRPr lang="en-US" sz="2400" dirty="0"/>
          </a:p>
          <a:p>
            <a:r>
              <a:rPr lang="en-US" sz="2400" b="1" dirty="0" smtClean="0"/>
              <a:t>Alignment: </a:t>
            </a:r>
            <a:r>
              <a:rPr lang="en-US" sz="2400" dirty="0" smtClean="0"/>
              <a:t>Biology as in BLAST</a:t>
            </a:r>
          </a:p>
          <a:p>
            <a:r>
              <a:rPr lang="en-US" sz="2400" b="1" dirty="0" smtClean="0"/>
              <a:t>Streaming: </a:t>
            </a:r>
            <a:r>
              <a:rPr lang="en-US" sz="2400" dirty="0" smtClean="0"/>
              <a:t>Online classifiers, Cluster tweets, Robotics, Industrial Internet of Things, Astronomy; </a:t>
            </a:r>
            <a:r>
              <a:rPr lang="en-US" sz="2400" dirty="0" err="1" smtClean="0"/>
              <a:t>BGBenchmark</a:t>
            </a:r>
            <a:r>
              <a:rPr lang="en-US" sz="2400" dirty="0" smtClean="0"/>
              <a:t>.</a:t>
            </a:r>
          </a:p>
          <a:p>
            <a:r>
              <a:rPr lang="en-US" sz="2400" b="1" dirty="0" smtClean="0"/>
              <a:t>Pleasingly parallel (Local Analytics): </a:t>
            </a:r>
            <a:r>
              <a:rPr lang="en-US" sz="2400" dirty="0" smtClean="0"/>
              <a:t>as in initial  steps of LHC, Pathology, </a:t>
            </a:r>
            <a:r>
              <a:rPr lang="en-US" sz="2400" dirty="0" err="1" smtClean="0"/>
              <a:t>Bioimaging</a:t>
            </a:r>
            <a:r>
              <a:rPr lang="en-US" sz="2400" dirty="0" smtClean="0"/>
              <a:t> (differ in type of data analysis)</a:t>
            </a:r>
          </a:p>
          <a:p>
            <a:r>
              <a:rPr lang="en-US" sz="2400" b="1" dirty="0" smtClean="0"/>
              <a:t>Global Analytics: </a:t>
            </a:r>
            <a:r>
              <a:rPr lang="en-US" sz="2400" dirty="0" smtClean="0"/>
              <a:t>Outlier, Clustering, LDA, SVM, Deep Learning, MDS, </a:t>
            </a:r>
            <a:r>
              <a:rPr lang="en-US" sz="2400" dirty="0"/>
              <a:t>PageRank, </a:t>
            </a:r>
            <a:r>
              <a:rPr lang="en-US" sz="2400" dirty="0" err="1" smtClean="0"/>
              <a:t>Levenberg</a:t>
            </a:r>
            <a:r>
              <a:rPr lang="en-US" sz="2400" dirty="0" smtClean="0"/>
              <a:t>-Marquardt, Graph 500 entries</a:t>
            </a:r>
          </a:p>
          <a:p>
            <a:r>
              <a:rPr lang="en-US" sz="2400" b="1" dirty="0" smtClean="0"/>
              <a:t>Workflow</a:t>
            </a:r>
            <a:r>
              <a:rPr lang="en-US" sz="2400" dirty="0" smtClean="0"/>
              <a:t> and </a:t>
            </a:r>
            <a:r>
              <a:rPr lang="en-US" sz="2400" b="1" dirty="0" smtClean="0"/>
              <a:t>Composite</a:t>
            </a:r>
            <a:r>
              <a:rPr lang="en-US" sz="2400" dirty="0" smtClean="0"/>
              <a:t> (analytics on </a:t>
            </a:r>
            <a:r>
              <a:rPr lang="en-US" sz="2400" dirty="0" err="1" smtClean="0"/>
              <a:t>xSQL</a:t>
            </a:r>
            <a:r>
              <a:rPr lang="en-US" sz="2400" dirty="0" smtClean="0"/>
              <a:t>) linking above</a:t>
            </a:r>
          </a:p>
          <a:p>
            <a:endParaRPr lang="en-US" sz="2400" dirty="0"/>
          </a:p>
        </p:txBody>
      </p:sp>
      <p:sp>
        <p:nvSpPr>
          <p:cNvPr id="4" name="Date Placeholder 3"/>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4071166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smtClean="0"/>
              <a:t>Big Data Exascale convergence</a:t>
            </a: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88</a:t>
            </a:fld>
            <a:endParaRPr lang="en-US"/>
          </a:p>
        </p:txBody>
      </p:sp>
      <p:sp>
        <p:nvSpPr>
          <p:cNvPr id="2" name="Date Placeholder 1"/>
          <p:cNvSpPr>
            <a:spLocks noGrp="1"/>
          </p:cNvSpPr>
          <p:nvPr>
            <p:ph type="dt" sz="half" idx="10"/>
          </p:nvPr>
        </p:nvSpPr>
        <p:spPr/>
        <p:txBody>
          <a:bodyPr/>
          <a:lstStyle/>
          <a:p>
            <a:r>
              <a:rPr lang="en-US" smtClean="0"/>
              <a:t>02/04/2016</a:t>
            </a:r>
            <a:endParaRPr lang="en-US"/>
          </a:p>
        </p:txBody>
      </p:sp>
    </p:spTree>
    <p:extLst>
      <p:ext uri="{BB962C8B-B14F-4D97-AF65-F5344CB8AC3E}">
        <p14:creationId xmlns:p14="http://schemas.microsoft.com/office/powerpoint/2010/main" val="617113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680651"/>
          </a:xfrm>
        </p:spPr>
        <p:txBody>
          <a:bodyPr/>
          <a:lstStyle/>
          <a:p>
            <a:pPr algn="ctr"/>
            <a:r>
              <a:rPr lang="en-US" sz="2800" dirty="0" smtClean="0"/>
              <a:t>Big Data and (Exascale) Simulation Convergence I</a:t>
            </a:r>
            <a:endParaRPr lang="en-US" sz="2800" dirty="0"/>
          </a:p>
        </p:txBody>
      </p:sp>
      <p:sp>
        <p:nvSpPr>
          <p:cNvPr id="3" name="Content Placeholder 2"/>
          <p:cNvSpPr>
            <a:spLocks noGrp="1"/>
          </p:cNvSpPr>
          <p:nvPr>
            <p:ph idx="1"/>
          </p:nvPr>
        </p:nvSpPr>
        <p:spPr>
          <a:xfrm>
            <a:off x="0" y="605790"/>
            <a:ext cx="8980713" cy="5429182"/>
          </a:xfrm>
        </p:spPr>
        <p:txBody>
          <a:bodyPr/>
          <a:lstStyle/>
          <a:p>
            <a:pPr>
              <a:spcBef>
                <a:spcPts val="0"/>
              </a:spcBef>
            </a:pPr>
            <a:r>
              <a:rPr lang="en-US" sz="1900" dirty="0" smtClean="0"/>
              <a:t>Our approach to </a:t>
            </a:r>
            <a:r>
              <a:rPr lang="en-US" sz="1900" b="1" dirty="0" smtClean="0">
                <a:solidFill>
                  <a:srgbClr val="B50B27"/>
                </a:solidFill>
              </a:rPr>
              <a:t>Convergence</a:t>
            </a:r>
            <a:r>
              <a:rPr lang="en-US" sz="1900" b="1" dirty="0" smtClean="0">
                <a:solidFill>
                  <a:srgbClr val="C00000"/>
                </a:solidFill>
              </a:rPr>
              <a:t> </a:t>
            </a:r>
            <a:r>
              <a:rPr lang="en-US" sz="1900" dirty="0" smtClean="0"/>
              <a:t>is built around two ideas that avoid addressing the hardware directly as with modern DevOps technology it isn’t hard to retarget applications between different hardware systems.</a:t>
            </a:r>
          </a:p>
          <a:p>
            <a:pPr>
              <a:spcBef>
                <a:spcPts val="0"/>
              </a:spcBef>
            </a:pPr>
            <a:r>
              <a:rPr lang="en-US" sz="1900" dirty="0" smtClean="0"/>
              <a:t>Rather we approach </a:t>
            </a:r>
            <a:r>
              <a:rPr lang="en-US" sz="1900" b="1" dirty="0" smtClean="0">
                <a:solidFill>
                  <a:srgbClr val="B30838"/>
                </a:solidFill>
              </a:rPr>
              <a:t>Convergence through applications and software</a:t>
            </a:r>
            <a:r>
              <a:rPr lang="en-US" sz="1900" dirty="0" smtClean="0"/>
              <a:t>. This talk has described the </a:t>
            </a:r>
            <a:r>
              <a:rPr lang="en-US" sz="1900" b="1" dirty="0" smtClean="0">
                <a:solidFill>
                  <a:srgbClr val="B30838"/>
                </a:solidFill>
              </a:rPr>
              <a:t>Convergence </a:t>
            </a:r>
            <a:r>
              <a:rPr lang="en-US" sz="1900" b="1" dirty="0">
                <a:solidFill>
                  <a:srgbClr val="B30838"/>
                </a:solidFill>
              </a:rPr>
              <a:t>Diamonds Convergence </a:t>
            </a:r>
            <a:r>
              <a:rPr lang="en-US" sz="1900" dirty="0" smtClean="0"/>
              <a:t>that unify Big Simulation </a:t>
            </a:r>
            <a:r>
              <a:rPr lang="en-US" sz="1900" dirty="0"/>
              <a:t>and Big Data</a:t>
            </a:r>
            <a:r>
              <a:rPr lang="en-US" sz="1900" b="1" dirty="0">
                <a:solidFill>
                  <a:srgbClr val="B50B27"/>
                </a:solidFill>
              </a:rPr>
              <a:t> </a:t>
            </a:r>
            <a:r>
              <a:rPr lang="en-US" sz="1900" b="1" dirty="0" smtClean="0">
                <a:solidFill>
                  <a:srgbClr val="B50B27"/>
                </a:solidFill>
              </a:rPr>
              <a:t>applications </a:t>
            </a:r>
            <a:r>
              <a:rPr lang="en-US" sz="1900" dirty="0" smtClean="0"/>
              <a:t>and so allow one to more easily identify good approaches to implement Big Data and Exascale applications in a uniform fashion. </a:t>
            </a:r>
          </a:p>
          <a:p>
            <a:pPr>
              <a:spcBef>
                <a:spcPts val="0"/>
              </a:spcBef>
            </a:pPr>
            <a:r>
              <a:rPr lang="en-US" sz="1900" dirty="0" smtClean="0"/>
              <a:t>The software approach builds on the </a:t>
            </a:r>
            <a:r>
              <a:rPr lang="en-US" sz="1900" b="1" dirty="0" smtClean="0">
                <a:solidFill>
                  <a:srgbClr val="B50B27"/>
                </a:solidFill>
              </a:rPr>
              <a:t>HPC-ABDS High Performance Computing enhanced Apache Big Data Software Stack </a:t>
            </a:r>
            <a:r>
              <a:rPr lang="en-US" sz="1900" dirty="0" smtClean="0"/>
              <a:t>concept (</a:t>
            </a:r>
            <a:r>
              <a:rPr lang="en-US" sz="1900" dirty="0" smtClean="0">
                <a:hlinkClick r:id="rId2"/>
              </a:rPr>
              <a:t>http</a:t>
            </a:r>
            <a:r>
              <a:rPr lang="en-US" sz="1900" dirty="0">
                <a:hlinkClick r:id="rId2"/>
              </a:rPr>
              <a:t>://</a:t>
            </a:r>
            <a:r>
              <a:rPr lang="en-US" sz="1900" dirty="0" smtClean="0">
                <a:hlinkClick r:id="rId2"/>
              </a:rPr>
              <a:t>dsc.soic.indiana.edu/publications/HPC-ABDSDescribed_final.pdf</a:t>
            </a:r>
            <a:r>
              <a:rPr lang="en-US" sz="1900" dirty="0"/>
              <a:t>, </a:t>
            </a:r>
            <a:r>
              <a:rPr lang="en-US" sz="1900" dirty="0">
                <a:hlinkClick r:id="rId3"/>
              </a:rPr>
              <a:t>http://hpc-abds.org/kaleidoscope</a:t>
            </a:r>
            <a:r>
              <a:rPr lang="en-US" sz="1900" dirty="0" smtClean="0">
                <a:hlinkClick r:id="rId3"/>
              </a:rPr>
              <a:t>/</a:t>
            </a:r>
            <a:r>
              <a:rPr lang="en-US" sz="1900" dirty="0" smtClean="0"/>
              <a:t> )</a:t>
            </a:r>
          </a:p>
          <a:p>
            <a:pPr>
              <a:spcBef>
                <a:spcPts val="0"/>
              </a:spcBef>
            </a:pPr>
            <a:r>
              <a:rPr lang="en-US" sz="1900" dirty="0" smtClean="0"/>
              <a:t>This arranges key HPC and ABDS software together in 21 layers showing where HPC and ABDS overlap. It for example, introduces a communication layer to allow ABDS runtime like Hadoop Storm Spark and </a:t>
            </a:r>
            <a:r>
              <a:rPr lang="en-US" sz="1900" dirty="0" err="1" smtClean="0"/>
              <a:t>Flink</a:t>
            </a:r>
            <a:r>
              <a:rPr lang="en-US" sz="1900" dirty="0" smtClean="0"/>
              <a:t> to use the richest high performance capabilities  shared with MPI Generally it proposes how to use HPC and ABDS software together.</a:t>
            </a:r>
          </a:p>
          <a:p>
            <a:pPr lvl="1">
              <a:spcBef>
                <a:spcPts val="0"/>
              </a:spcBef>
            </a:pPr>
            <a:r>
              <a:rPr lang="en-US" sz="1900" dirty="0" smtClean="0"/>
              <a:t>Layered Architecture offers some protection to rapid ABDS technology 		change (for ABDS independent of HPC)</a:t>
            </a:r>
          </a:p>
          <a:p>
            <a:pPr lvl="1">
              <a:spcBef>
                <a:spcPts val="0"/>
              </a:spcBef>
            </a:pPr>
            <a:endParaRPr lang="en-US" sz="1900" dirty="0" smtClean="0"/>
          </a:p>
          <a:p>
            <a:pPr>
              <a:spcBef>
                <a:spcPts val="0"/>
              </a:spcBef>
            </a:pPr>
            <a:endParaRPr lang="en-US" sz="1900" dirty="0" smtClean="0"/>
          </a:p>
          <a:p>
            <a:pPr>
              <a:spcBef>
                <a:spcPts val="0"/>
              </a:spcBef>
            </a:pPr>
            <a:endParaRPr lang="en-US" sz="19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89</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136295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a:t>
            </a:fld>
            <a:endParaRPr lang="en-US" dirty="0">
              <a:solidFill>
                <a:prstClr val="black"/>
              </a:solidFill>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0946" y="98751"/>
            <a:ext cx="5147359" cy="549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31025" y="225600"/>
            <a:ext cx="5897880" cy="67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a:lstStyle>
          <a:p>
            <a:pPr defTabSz="914400"/>
            <a:r>
              <a:rPr lang="en-US" altLang="en-US" sz="3600" kern="0" dirty="0" smtClean="0"/>
              <a:t>Intelligent Systems Engineering ISE Structure</a:t>
            </a:r>
            <a:endParaRPr lang="en-US" altLang="en-US" kern="0" dirty="0" smtClean="0"/>
          </a:p>
        </p:txBody>
      </p:sp>
      <p:sp>
        <p:nvSpPr>
          <p:cNvPr id="9" name="Rectangle 8"/>
          <p:cNvSpPr/>
          <p:nvPr/>
        </p:nvSpPr>
        <p:spPr>
          <a:xfrm>
            <a:off x="31025" y="1148491"/>
            <a:ext cx="3965582" cy="4249368"/>
          </a:xfrm>
          <a:prstGeom prst="rect">
            <a:avLst/>
          </a:prstGeom>
        </p:spPr>
        <p:txBody>
          <a:bodyPr wrap="square">
            <a:spAutoFit/>
          </a:bodyPr>
          <a:lstStyle/>
          <a:p>
            <a:pPr marL="0" marR="0">
              <a:lnSpc>
                <a:spcPct val="107000"/>
              </a:lnSpc>
              <a:spcBef>
                <a:spcPts val="0"/>
              </a:spcBef>
              <a:spcAft>
                <a:spcPts val="800"/>
              </a:spcAft>
            </a:pPr>
            <a:r>
              <a:rPr lang="en-US" sz="2000" i="0" dirty="0" smtClean="0">
                <a:effectLst/>
                <a:latin typeface="Calibri" panose="020F0502020204030204" pitchFamily="34" charset="0"/>
                <a:ea typeface="Calibri" panose="020F0502020204030204" pitchFamily="34" charset="0"/>
                <a:cs typeface="Times New Roman" panose="02020603050405020304" pitchFamily="18" charset="0"/>
              </a:rPr>
              <a:t>The focus is on engineering of systems of small scale, often mobile devices that draw upon modern information technology techniques including intelligent systems, big data and user interface design.   The foundation of these devices include sensor and detector technologies, signal processing, and information and control theory.</a:t>
            </a:r>
          </a:p>
          <a:p>
            <a:pPr marL="0" marR="0">
              <a:lnSpc>
                <a:spcPct val="107000"/>
              </a:lnSpc>
              <a:spcBef>
                <a:spcPts val="0"/>
              </a:spcBef>
              <a:spcAft>
                <a:spcPts val="800"/>
              </a:spcAft>
            </a:pPr>
            <a:r>
              <a:rPr lang="en-US" sz="2000" b="1" i="0" dirty="0" smtClean="0">
                <a:latin typeface="Calibri" panose="020F0502020204030204" pitchFamily="34" charset="0"/>
                <a:ea typeface="Calibri" panose="020F0502020204030204" pitchFamily="34" charset="0"/>
                <a:cs typeface="Times New Roman" panose="02020603050405020304" pitchFamily="18" charset="0"/>
              </a:rPr>
              <a:t>End to end Engineering in 6 areas</a:t>
            </a:r>
          </a:p>
          <a:p>
            <a:pPr marL="0" marR="0">
              <a:lnSpc>
                <a:spcPct val="107000"/>
              </a:lnSpc>
              <a:spcBef>
                <a:spcPts val="0"/>
              </a:spcBef>
              <a:spcAft>
                <a:spcPts val="80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a:t>
            </a:r>
            <a:r>
              <a:rPr lang="en-US" sz="2000" i="0" dirty="0" smtClean="0">
                <a:effectLst/>
                <a:latin typeface="Calibri" panose="020F0502020204030204" pitchFamily="34" charset="0"/>
                <a:ea typeface="Calibri" panose="020F0502020204030204" pitchFamily="34" charset="0"/>
                <a:cs typeface="Times New Roman" panose="02020603050405020304" pitchFamily="18" charset="0"/>
              </a:rPr>
              <a:t>Starting Fall 2016</a:t>
            </a:r>
          </a:p>
        </p:txBody>
      </p:sp>
      <p:sp>
        <p:nvSpPr>
          <p:cNvPr id="2" name="Rectangle 1"/>
          <p:cNvSpPr/>
          <p:nvPr/>
        </p:nvSpPr>
        <p:spPr>
          <a:xfrm>
            <a:off x="3501640" y="4897650"/>
            <a:ext cx="5569932" cy="707886"/>
          </a:xfrm>
          <a:prstGeom prst="rect">
            <a:avLst/>
          </a:prstGeom>
        </p:spPr>
        <p:txBody>
          <a:bodyPr wrap="square">
            <a:spAutoFit/>
          </a:bodyPr>
          <a:lstStyle/>
          <a:p>
            <a:endParaRPr lang="en-US"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 </a:t>
            </a:r>
          </a:p>
        </p:txBody>
      </p:sp>
      <p:sp>
        <p:nvSpPr>
          <p:cNvPr id="3" name="Rectangle 2"/>
          <p:cNvSpPr/>
          <p:nvPr/>
        </p:nvSpPr>
        <p:spPr>
          <a:xfrm>
            <a:off x="3574069" y="5537386"/>
            <a:ext cx="5569931" cy="584775"/>
          </a:xfrm>
          <a:prstGeom prst="rect">
            <a:avLst/>
          </a:prstGeom>
        </p:spPr>
        <p:txBody>
          <a:bodyPr wrap="square">
            <a:spAutoFit/>
          </a:bodyPr>
          <a:lstStyle/>
          <a:p>
            <a:r>
              <a:rPr lang="en-US" sz="1600" dirty="0">
                <a:solidFill>
                  <a:srgbClr val="000000"/>
                </a:solidFill>
                <a:latin typeface="Calibri" panose="020F0502020204030204" pitchFamily="34" charset="0"/>
              </a:rPr>
              <a:t>IU Bloomington is the only university among AAU’s 62 member institutions that does not have any type of engineering program. </a:t>
            </a:r>
          </a:p>
        </p:txBody>
      </p:sp>
      <p:sp>
        <p:nvSpPr>
          <p:cNvPr id="5" name="Date Placeholder 4"/>
          <p:cNvSpPr>
            <a:spLocks noGrp="1"/>
          </p:cNvSpPr>
          <p:nvPr>
            <p:ph type="dt" sz="half" idx="2"/>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15580210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8"/>
            <a:ext cx="8382000" cy="951801"/>
          </a:xfrm>
        </p:spPr>
        <p:txBody>
          <a:bodyPr/>
          <a:lstStyle/>
          <a:p>
            <a:pPr algn="ctr"/>
            <a:r>
              <a:rPr lang="en-US" dirty="0" smtClean="0"/>
              <a:t>Dual Convergence Architecture</a:t>
            </a:r>
            <a:endParaRPr lang="en-US" dirty="0"/>
          </a:p>
        </p:txBody>
      </p:sp>
      <p:sp>
        <p:nvSpPr>
          <p:cNvPr id="3" name="Content Placeholder 2"/>
          <p:cNvSpPr>
            <a:spLocks noGrp="1"/>
          </p:cNvSpPr>
          <p:nvPr>
            <p:ph idx="1"/>
          </p:nvPr>
        </p:nvSpPr>
        <p:spPr>
          <a:xfrm>
            <a:off x="112077" y="926466"/>
            <a:ext cx="8868635" cy="880885"/>
          </a:xfrm>
        </p:spPr>
        <p:txBody>
          <a:bodyPr/>
          <a:lstStyle/>
          <a:p>
            <a:r>
              <a:rPr lang="en-US" dirty="0" smtClean="0"/>
              <a:t>Running same HPC-ABDS across all platforms but data management has different balance in I/O, Network and Compute from “model” machine</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90</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 name="TextBox 9"/>
          <p:cNvSpPr txBox="1"/>
          <p:nvPr/>
        </p:nvSpPr>
        <p:spPr>
          <a:xfrm>
            <a:off x="1240516" y="5177166"/>
            <a:ext cx="6062878" cy="769441"/>
          </a:xfrm>
          <a:prstGeom prst="rect">
            <a:avLst/>
          </a:prstGeom>
          <a:noFill/>
        </p:spPr>
        <p:txBody>
          <a:bodyPr wrap="none" rtlCol="0">
            <a:spAutoFit/>
          </a:bodyPr>
          <a:lstStyle/>
          <a:p>
            <a:r>
              <a:rPr lang="en-US" sz="2400" b="1" dirty="0" smtClean="0"/>
              <a:t>Data</a:t>
            </a:r>
            <a:r>
              <a:rPr lang="en-US" sz="2000" dirty="0" smtClean="0"/>
              <a:t> Management                </a:t>
            </a:r>
            <a:r>
              <a:rPr lang="en-US" sz="2400" b="1" dirty="0" smtClean="0"/>
              <a:t>Model</a:t>
            </a:r>
            <a:r>
              <a:rPr lang="en-US" sz="2000" dirty="0" smtClean="0"/>
              <a:t> for Big Data </a:t>
            </a:r>
            <a:br>
              <a:rPr lang="en-US" sz="2000" dirty="0" smtClean="0"/>
            </a:br>
            <a:r>
              <a:rPr lang="en-US" sz="2000" dirty="0" smtClean="0"/>
              <a:t>                                                     and Big Simulation</a:t>
            </a:r>
            <a:endParaRPr lang="en-US" sz="2000" dirty="0"/>
          </a:p>
        </p:txBody>
      </p:sp>
    </p:spTree>
    <p:extLst>
      <p:ext uri="{BB962C8B-B14F-4D97-AF65-F5344CB8AC3E}">
        <p14:creationId xmlns:p14="http://schemas.microsoft.com/office/powerpoint/2010/main" val="5742699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Simulation Convergence II</a:t>
            </a:r>
            <a:endParaRPr lang="en-US" dirty="0"/>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smtClean="0">
                <a:solidFill>
                  <a:srgbClr val="C00000"/>
                </a:solidFill>
              </a:rPr>
              <a:t>Converge Applications: </a:t>
            </a:r>
            <a:r>
              <a:rPr lang="en-US" sz="2400" dirty="0" smtClean="0"/>
              <a:t>Separate data and model to classify Applications and Benchmarks across Big Data and Big Simulations to give </a:t>
            </a:r>
            <a:r>
              <a:rPr lang="en-US" sz="2400" b="1" dirty="0" smtClean="0">
                <a:solidFill>
                  <a:srgbClr val="C00000"/>
                </a:solidFill>
              </a:rPr>
              <a:t>Convergence Diamonds </a:t>
            </a:r>
            <a:r>
              <a:rPr lang="en-US" sz="2400" dirty="0" smtClean="0"/>
              <a:t>with many </a:t>
            </a:r>
            <a:r>
              <a:rPr lang="en-US" sz="2400" b="1" dirty="0" smtClean="0">
                <a:solidFill>
                  <a:srgbClr val="C00000"/>
                </a:solidFill>
              </a:rPr>
              <a:t>facets</a:t>
            </a:r>
          </a:p>
          <a:p>
            <a:pPr lvl="1">
              <a:spcBef>
                <a:spcPts val="0"/>
              </a:spcBef>
            </a:pPr>
            <a:r>
              <a:rPr lang="en-US" sz="2400" dirty="0" smtClean="0"/>
              <a:t>Indicated how to extend Big Data Ogres to Big Simulations by looking separately</a:t>
            </a:r>
            <a:r>
              <a:rPr lang="en-US" sz="2400" dirty="0"/>
              <a:t> </a:t>
            </a:r>
            <a:r>
              <a:rPr lang="en-US" sz="2400" dirty="0" smtClean="0"/>
              <a:t>at model and data in Ogres</a:t>
            </a:r>
          </a:p>
          <a:p>
            <a:pPr lvl="1">
              <a:spcBef>
                <a:spcPts val="0"/>
              </a:spcBef>
            </a:pPr>
            <a:r>
              <a:rPr lang="en-US" sz="2400" dirty="0" smtClean="0"/>
              <a:t>Diamonds will have five views or collections of facets</a:t>
            </a:r>
            <a:r>
              <a:rPr lang="en-US" sz="2400" dirty="0"/>
              <a:t>: </a:t>
            </a:r>
            <a:r>
              <a:rPr lang="en-US" sz="2400" dirty="0" smtClean="0"/>
              <a:t>Problem Architecture; Execution; Data </a:t>
            </a:r>
            <a:r>
              <a:rPr lang="en-US" sz="2400" dirty="0"/>
              <a:t>Source and </a:t>
            </a:r>
            <a:r>
              <a:rPr lang="en-US" sz="2400" dirty="0" smtClean="0"/>
              <a:t>Style; Big Data Processing; Big Simulation Processing</a:t>
            </a:r>
            <a:endParaRPr lang="en-US" sz="2400" dirty="0"/>
          </a:p>
          <a:p>
            <a:pPr lvl="1">
              <a:spcBef>
                <a:spcPts val="0"/>
              </a:spcBef>
            </a:pPr>
            <a:r>
              <a:rPr lang="en-US" sz="2400" dirty="0" smtClean="0"/>
              <a:t>Facets cover data, model or their combination – the problem or application</a:t>
            </a:r>
          </a:p>
          <a:p>
            <a:pPr lvl="1">
              <a:spcBef>
                <a:spcPts val="0"/>
              </a:spcBef>
            </a:pPr>
            <a:r>
              <a:rPr lang="en-US" sz="2400" dirty="0" smtClean="0"/>
              <a:t>Note Simulation Processing View has similarities to old parallel computing benchmarks</a:t>
            </a:r>
            <a:endParaRPr lang="en-US" sz="2400" dirty="0" smtClean="0">
              <a:solidFill>
                <a:srgbClr val="C00000"/>
              </a:solidFill>
            </a:endParaRPr>
          </a:p>
          <a:p>
            <a:pPr lvl="1">
              <a:spcBef>
                <a:spcPts val="0"/>
              </a:spcBef>
            </a:pPr>
            <a:endParaRPr lang="en-US" sz="2400" dirty="0" smtClean="0"/>
          </a:p>
          <a:p>
            <a:pPr>
              <a:spcBef>
                <a:spcPts val="0"/>
              </a:spcBef>
            </a:pPr>
            <a:endParaRPr lang="en-US" sz="2400" dirty="0" smtClean="0"/>
          </a:p>
          <a:p>
            <a:pPr>
              <a:spcBef>
                <a:spcPts val="0"/>
              </a:spcBef>
            </a:pPr>
            <a:endParaRPr lang="en-US" sz="24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91</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82063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a:t>
            </a:r>
            <a:r>
              <a:rPr lang="en-US" dirty="0" smtClean="0">
                <a:solidFill>
                  <a:srgbClr val="C00000"/>
                </a:solidFill>
              </a:rPr>
              <a:t>ul</a:t>
            </a:r>
            <a:r>
              <a:rPr lang="en-US" dirty="0" smtClean="0"/>
              <a:t>ation Convergence III</a:t>
            </a:r>
            <a:endParaRPr lang="en-US" dirty="0"/>
          </a:p>
        </p:txBody>
      </p:sp>
      <p:sp>
        <p:nvSpPr>
          <p:cNvPr id="3" name="Content Placeholder 2"/>
          <p:cNvSpPr>
            <a:spLocks noGrp="1"/>
          </p:cNvSpPr>
          <p:nvPr>
            <p:ph idx="1"/>
          </p:nvPr>
        </p:nvSpPr>
        <p:spPr>
          <a:xfrm>
            <a:off x="0" y="1056709"/>
            <a:ext cx="9144000" cy="4921181"/>
          </a:xfrm>
        </p:spPr>
        <p:txBody>
          <a:bodyPr/>
          <a:lstStyle/>
          <a:p>
            <a:pPr>
              <a:spcBef>
                <a:spcPts val="0"/>
              </a:spcBef>
            </a:pPr>
            <a:r>
              <a:rPr lang="en-US" sz="1800" b="1" dirty="0">
                <a:solidFill>
                  <a:srgbClr val="B50B27"/>
                </a:solidFill>
              </a:rPr>
              <a:t>Convergence Benchmarks: </a:t>
            </a:r>
            <a:r>
              <a:rPr lang="en-US" sz="1800" dirty="0"/>
              <a:t>we will use benchmarks that cover the facets of the convergence diamonds i.e. cover big data and </a:t>
            </a:r>
            <a:r>
              <a:rPr lang="en-US" sz="1800" dirty="0" smtClean="0"/>
              <a:t>simulations; </a:t>
            </a:r>
          </a:p>
          <a:p>
            <a:pPr lvl="1">
              <a:spcBef>
                <a:spcPts val="0"/>
              </a:spcBef>
            </a:pPr>
            <a:r>
              <a:rPr lang="en-US" sz="1800" dirty="0" smtClean="0"/>
              <a:t>As </a:t>
            </a:r>
            <a:r>
              <a:rPr lang="en-US" sz="1800" dirty="0"/>
              <a:t>we separate data and model, compute intensive simulation benchmarks (e.g. solve partial differential equation) will be linked with data analytics (the model in big data)</a:t>
            </a:r>
          </a:p>
          <a:p>
            <a:pPr lvl="1">
              <a:spcBef>
                <a:spcPts val="0"/>
              </a:spcBef>
            </a:pPr>
            <a:r>
              <a:rPr lang="en-US" sz="1800" dirty="0"/>
              <a:t>IU focus SPIDAL (Scalable Parallel Interoperable Data Analytics Library) with high performance clustering, dimension </a:t>
            </a:r>
            <a:r>
              <a:rPr lang="en-US" sz="1800" dirty="0" smtClean="0"/>
              <a:t>reduction, graphs, image processing as well as </a:t>
            </a:r>
            <a:r>
              <a:rPr lang="en-US" sz="1800" dirty="0" err="1" smtClean="0"/>
              <a:t>MLlib</a:t>
            </a:r>
            <a:r>
              <a:rPr lang="en-US" sz="1800" dirty="0" smtClean="0"/>
              <a:t> will </a:t>
            </a:r>
            <a:r>
              <a:rPr lang="en-US" sz="1800" dirty="0"/>
              <a:t>be linked to core PDE solvers to explore the communication layer of parallel </a:t>
            </a:r>
            <a:r>
              <a:rPr lang="en-US" sz="1800" dirty="0" smtClean="0"/>
              <a:t>middleware</a:t>
            </a:r>
            <a:endParaRPr lang="en-US" sz="1800" dirty="0"/>
          </a:p>
          <a:p>
            <a:pPr lvl="1">
              <a:spcBef>
                <a:spcPts val="0"/>
              </a:spcBef>
            </a:pPr>
            <a:r>
              <a:rPr lang="en-US" sz="1800" dirty="0"/>
              <a:t>Maybe integrating data and simulation is an interesting idea in benchmark </a:t>
            </a:r>
            <a:r>
              <a:rPr lang="en-US" sz="1800" dirty="0" smtClean="0"/>
              <a:t>sets</a:t>
            </a:r>
          </a:p>
          <a:p>
            <a:pPr>
              <a:spcBef>
                <a:spcPts val="0"/>
              </a:spcBef>
            </a:pPr>
            <a:r>
              <a:rPr lang="en-US" sz="1800" b="1" dirty="0" smtClean="0">
                <a:solidFill>
                  <a:srgbClr val="C00000"/>
                </a:solidFill>
              </a:rPr>
              <a:t>Convergence Programming Model</a:t>
            </a:r>
            <a:endParaRPr lang="en-US" sz="1800" b="1" dirty="0">
              <a:solidFill>
                <a:srgbClr val="C00000"/>
              </a:solidFill>
            </a:endParaRPr>
          </a:p>
          <a:p>
            <a:pPr lvl="1">
              <a:spcBef>
                <a:spcPts val="0"/>
              </a:spcBef>
            </a:pPr>
            <a:r>
              <a:rPr lang="en-US" sz="1800" dirty="0" smtClean="0"/>
              <a:t>Note </a:t>
            </a:r>
            <a:r>
              <a:rPr lang="en-US" sz="1800" dirty="0"/>
              <a:t>parameter servers used in machine learning will be mimicked by collective operators invoked on distributed parameter (model) </a:t>
            </a:r>
            <a:r>
              <a:rPr lang="en-US" sz="1800" dirty="0" smtClean="0"/>
              <a:t>storage</a:t>
            </a:r>
            <a:endParaRPr lang="en-US" sz="1800" dirty="0"/>
          </a:p>
          <a:p>
            <a:pPr lvl="1">
              <a:spcBef>
                <a:spcPts val="0"/>
              </a:spcBef>
            </a:pPr>
            <a:r>
              <a:rPr lang="en-US" sz="1800" dirty="0"/>
              <a:t>E.g. Harp as Hadoop HPC Plug-in</a:t>
            </a:r>
          </a:p>
          <a:p>
            <a:pPr lvl="1">
              <a:spcBef>
                <a:spcPts val="0"/>
              </a:spcBef>
            </a:pPr>
            <a:r>
              <a:rPr lang="en-US" sz="1800" dirty="0" smtClean="0"/>
              <a:t>There should </a:t>
            </a:r>
            <a:r>
              <a:rPr lang="en-US" sz="1800" dirty="0"/>
              <a:t>be interest in using Big Data software systems to support exascale simulations</a:t>
            </a:r>
          </a:p>
          <a:p>
            <a:pPr lvl="1">
              <a:spcBef>
                <a:spcPts val="0"/>
              </a:spcBef>
            </a:pPr>
            <a:r>
              <a:rPr lang="en-US" sz="1800" dirty="0"/>
              <a:t>Streaming solutions from </a:t>
            </a:r>
            <a:r>
              <a:rPr lang="en-US" sz="1800" dirty="0" err="1"/>
              <a:t>IoT</a:t>
            </a:r>
            <a:r>
              <a:rPr lang="en-US" sz="1800" dirty="0"/>
              <a:t> to analysis of astronomy and LHC data will drive high performance versions of Apache streaming </a:t>
            </a:r>
            <a:r>
              <a:rPr lang="en-US" sz="1800" dirty="0" smtClean="0"/>
              <a:t>systems</a:t>
            </a:r>
          </a:p>
          <a:p>
            <a:pPr>
              <a:spcBef>
                <a:spcPts val="0"/>
              </a:spcBef>
            </a:pPr>
            <a:endParaRPr lang="en-US" sz="1800" dirty="0" smtClean="0">
              <a:solidFill>
                <a:srgbClr val="C00000"/>
              </a:solidFill>
            </a:endParaRPr>
          </a:p>
          <a:p>
            <a:pPr lvl="1">
              <a:spcBef>
                <a:spcPts val="0"/>
              </a:spcBef>
            </a:pPr>
            <a:endParaRPr lang="en-US" sz="1800" dirty="0" smtClean="0"/>
          </a:p>
          <a:p>
            <a:pPr>
              <a:spcBef>
                <a:spcPts val="0"/>
              </a:spcBef>
            </a:pPr>
            <a:endParaRPr lang="en-US" sz="1800" dirty="0" smtClean="0"/>
          </a:p>
          <a:p>
            <a:pPr>
              <a:spcBef>
                <a:spcPts val="0"/>
              </a:spcBef>
            </a:pPr>
            <a:endParaRPr lang="en-US" sz="18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92</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2349402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009"/>
            <a:ext cx="9144000" cy="1143000"/>
          </a:xfrm>
        </p:spPr>
        <p:txBody>
          <a:bodyPr/>
          <a:lstStyle/>
          <a:p>
            <a:pPr algn="ctr"/>
            <a:r>
              <a:rPr lang="en-US" dirty="0" smtClean="0"/>
              <a:t>Things to do for Big Data and (Exascale) Simulation Convergence IV</a:t>
            </a:r>
            <a:endParaRPr lang="en-US" dirty="0"/>
          </a:p>
        </p:txBody>
      </p:sp>
      <p:sp>
        <p:nvSpPr>
          <p:cNvPr id="3" name="Content Placeholder 2"/>
          <p:cNvSpPr>
            <a:spLocks noGrp="1"/>
          </p:cNvSpPr>
          <p:nvPr>
            <p:ph idx="1"/>
          </p:nvPr>
        </p:nvSpPr>
        <p:spPr>
          <a:xfrm>
            <a:off x="0" y="1171009"/>
            <a:ext cx="8980713" cy="4788467"/>
          </a:xfrm>
        </p:spPr>
        <p:txBody>
          <a:bodyPr/>
          <a:lstStyle/>
          <a:p>
            <a:pPr>
              <a:spcBef>
                <a:spcPts val="0"/>
              </a:spcBef>
            </a:pPr>
            <a:r>
              <a:rPr lang="en-US" sz="2400" b="1" dirty="0" smtClean="0">
                <a:solidFill>
                  <a:srgbClr val="C00000"/>
                </a:solidFill>
              </a:rPr>
              <a:t>Converge Language: </a:t>
            </a:r>
            <a:r>
              <a:rPr lang="en-US" sz="2400" dirty="0" smtClean="0"/>
              <a:t>Make Java run as fast as C++ (Java Grande) for computing and communication – see following slide</a:t>
            </a:r>
          </a:p>
          <a:p>
            <a:pPr lvl="1">
              <a:spcBef>
                <a:spcPts val="0"/>
              </a:spcBef>
            </a:pPr>
            <a:r>
              <a:rPr lang="en-US" sz="2400" dirty="0" smtClean="0"/>
              <a:t>Surprising that so much Big Data work in industry but basic high performance Java methodology and tools missing</a:t>
            </a:r>
          </a:p>
          <a:p>
            <a:pPr lvl="1">
              <a:spcBef>
                <a:spcPts val="0"/>
              </a:spcBef>
            </a:pPr>
            <a:r>
              <a:rPr lang="en-US" sz="2400" dirty="0" smtClean="0"/>
              <a:t>Needs some work as no agreed </a:t>
            </a:r>
            <a:r>
              <a:rPr lang="en-US" sz="2400" dirty="0" err="1" smtClean="0"/>
              <a:t>OpenMP</a:t>
            </a:r>
            <a:r>
              <a:rPr lang="en-US" sz="2400" dirty="0" smtClean="0"/>
              <a:t> for Java parallel threads</a:t>
            </a:r>
          </a:p>
          <a:p>
            <a:pPr lvl="1">
              <a:spcBef>
                <a:spcPts val="0"/>
              </a:spcBef>
            </a:pPr>
            <a:r>
              <a:rPr lang="en-US" sz="2400" dirty="0" err="1" smtClean="0"/>
              <a:t>OpenMPI</a:t>
            </a:r>
            <a:r>
              <a:rPr lang="en-US" sz="2400" dirty="0" smtClean="0"/>
              <a:t> supports Java but needs enhancements to get best performance on needed collectives (For C++ and Java)</a:t>
            </a:r>
          </a:p>
          <a:p>
            <a:pPr lvl="1">
              <a:spcBef>
                <a:spcPts val="0"/>
              </a:spcBef>
            </a:pPr>
            <a:r>
              <a:rPr lang="en-US" sz="2400" b="1" dirty="0" smtClean="0">
                <a:solidFill>
                  <a:srgbClr val="C00000"/>
                </a:solidFill>
              </a:rPr>
              <a:t>Convergence Language Grande </a:t>
            </a:r>
            <a:r>
              <a:rPr lang="en-US" sz="2400" dirty="0" smtClean="0"/>
              <a:t>should support Python, Java (Scala), C/C++ (Fortran) </a:t>
            </a:r>
          </a:p>
          <a:p>
            <a:pPr lvl="1">
              <a:spcBef>
                <a:spcPts val="0"/>
              </a:spcBef>
            </a:pPr>
            <a:endParaRPr lang="en-US" sz="2400" dirty="0" smtClean="0"/>
          </a:p>
          <a:p>
            <a:pPr>
              <a:spcBef>
                <a:spcPts val="0"/>
              </a:spcBef>
            </a:pPr>
            <a:endParaRPr lang="en-US" sz="2400" dirty="0" smtClean="0"/>
          </a:p>
          <a:p>
            <a:pPr>
              <a:spcBef>
                <a:spcPts val="0"/>
              </a:spcBef>
            </a:pPr>
            <a:endParaRPr lang="en-US" sz="2400" dirty="0" smtClean="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93</a:t>
            </a:fld>
            <a:endParaRPr lang="en-US" dirty="0">
              <a:solidFill>
                <a:prstClr val="black"/>
              </a:solidFill>
            </a:endParaRPr>
          </a:p>
        </p:txBody>
      </p:sp>
      <p:sp>
        <p:nvSpPr>
          <p:cNvPr id="5" name="Date Placeholder 4"/>
          <p:cNvSpPr>
            <a:spLocks noGrp="1"/>
          </p:cNvSpPr>
          <p:nvPr>
            <p:ph type="dt" sz="half" idx="2"/>
          </p:nvPr>
        </p:nvSpPr>
        <p:spPr/>
        <p:txBody>
          <a:bodyPr/>
          <a:lstStyle/>
          <a:p>
            <a:r>
              <a:rPr lang="en-US" smtClean="0">
                <a:solidFill>
                  <a:srgbClr val="000000">
                    <a:tint val="75000"/>
                  </a:srgbClr>
                </a:solidFill>
              </a:rPr>
              <a:t>02/04/2016</a:t>
            </a:r>
            <a:endParaRPr lang="en-US">
              <a:solidFill>
                <a:srgbClr val="000000">
                  <a:tint val="75000"/>
                </a:srgbClr>
              </a:solidFill>
            </a:endParaRPr>
          </a:p>
        </p:txBody>
      </p:sp>
    </p:spTree>
    <p:extLst>
      <p:ext uri="{BB962C8B-B14F-4D97-AF65-F5344CB8AC3E}">
        <p14:creationId xmlns:p14="http://schemas.microsoft.com/office/powerpoint/2010/main" val="42489022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556818&quot;&gt;&lt;property id=&quot;20148&quot; value=&quot;5&quot;/&gt;&lt;property id=&quot;20300&quot; value=&quot;Slide 69 - &amp;quot;6 Forms of MapReduce cover “all” circumstances  Describes  - Problem (Model  reflecting data)  - Machine  - Softwa&quot;/&gt;&lt;property id=&quot;20307&quot; value=&quot;883&quot;/&gt;&lt;/object&gt;&lt;object type=&quot;3&quot; unique_id=&quot;556819&quot;&gt;&lt;property id=&quot;20148&quot; value=&quot;5&quot;/&gt;&lt;property id=&quot;20300&quot; value=&quot;Slide 87 - &amp;quot;Benchmarks/Mini-apps spanning Facets&amp;quot;&quot;/&gt;&lt;property id=&quot;20307&quot; value=&quot;884&quot;/&gt;&lt;/object&gt;&lt;object type=&quot;3&quot; unique_id=&quot;565721&quot;&gt;&lt;property id=&quot;20148&quot; value=&quot;5&quot;/&gt;&lt;property id=&quot;20300&quot; value=&quot;Slide 3 - &amp;quot;   Education&amp;quot;&quot;/&gt;&lt;property id=&quot;20307&quot; value=&quot;929&quot;/&gt;&lt;/object&gt;&lt;object type=&quot;3&quot; unique_id=&quot;565722&quot;&gt;&lt;property id=&quot;20148&quot; value=&quot;5&quot;/&gt;&lt;property id=&quot;20300&quot; value=&quot;Slide 45 - &amp;quot;NBD-PWG (NIST Big Data Public Working Group) Subgroups &amp;amp; Co-Chairs&amp;quot;&quot;/&gt;&lt;property id=&quot;20307&quot; value=&quot;930&quot;/&gt;&lt;/object&gt;&lt;object type=&quot;3&quot; unique_id=&quot;565723&quot;&gt;&lt;property id=&quot;20148&quot; value=&quot;5&quot;/&gt;&lt;property id=&quot;20300&quot; value=&quot;Slide 46 - &amp;quot;Use Case Template&amp;quot;&quot;/&gt;&lt;property id=&quot;20307&quot; value=&quot;931&quot;/&gt;&lt;/object&gt;&lt;object type=&quot;3&quot; unique_id=&quot;565724&quot;&gt;&lt;property id=&quot;20148&quot; value=&quot;5&quot;/&gt;&lt;property id=&quot;20300&quot; value=&quot;Slide 49 - &amp;quot;51 Detailed Use Cases: Contributed July-September 2013 Covers goals, data features such as 3 V’s, software, hardwa&quot;/&gt;&lt;property id=&quot;20307&quot; value=&quot;932&quot;/&gt;&lt;/object&gt;&lt;object type=&quot;3&quot; unique_id=&quot;565725&quot;&gt;&lt;property id=&quot;20148&quot; value=&quot;5&quot;/&gt;&lt;property id=&quot;20300&quot; value=&quot;Slide 50 - &amp;quot;Features and Examples&amp;quot;&quot;/&gt;&lt;property id=&quot;20307&quot; value=&quot;933&quot;/&gt;&lt;/object&gt;&lt;object type=&quot;3&quot; unique_id=&quot;565726&quot;&gt;&lt;property id=&quot;20148&quot; value=&quot;5&quot;/&gt;&lt;property id=&quot;20300&quot; value=&quot;Slide 51 - &amp;quot;51 Use Cases: What is Parallelism Over?&amp;quot;&quot;/&gt;&lt;property id=&quot;20307&quot; value=&quot;934&quot;/&gt;&lt;/object&gt;&lt;object type=&quot;3&quot; unique_id=&quot;565727&quot;&gt;&lt;property id=&quot;20148&quot; value=&quot;5&quot;/&gt;&lt;property id=&quot;20300&quot; value=&quot;Slide 52 - &amp;quot;Features of 51 Use Cases I&amp;quot;&quot;/&gt;&lt;property id=&quot;20307&quot; value=&quot;935&quot;/&gt;&lt;/object&gt;&lt;object type=&quot;3&quot; unique_id=&quot;565728&quot;&gt;&lt;property id=&quot;20148&quot; value=&quot;5&quot;/&gt;&lt;property id=&quot;20300&quot; value=&quot;Slide 53 - &amp;quot;Features of 51 Use Cases II&amp;quot;&quot;/&gt;&lt;property id=&quot;20307&quot; value=&quot;936&quot;/&gt;&lt;/object&gt;&lt;object type=&quot;3&quot; unique_id=&quot;565729&quot;&gt;&lt;property id=&quot;20148&quot; value=&quot;5&quot;/&gt;&lt;property id=&quot;20300&quot; value=&quot;Slide 54 - &amp;quot;Local and Global Machine Learning&amp;quot;&quot;/&gt;&lt;property id=&quot;20307&quot; value=&quot;937&quot;/&gt;&lt;/object&gt;&lt;object type=&quot;3&quot; unique_id=&quot;565730&quot;&gt;&lt;property id=&quot;20148&quot; value=&quot;5&quot;/&gt;&lt;property id=&quot;20300&quot; value=&quot;Slide 57 - &amp;quot;Big Data and Big Simulations Patterns – the Convergence Diamonds&amp;quot;&quot;/&gt;&lt;property id=&quot;20307&quot; value=&quot;950&quot;/&gt;&lt;/object&gt;&lt;object type=&quot;3&quot; unique_id=&quot;565731&quot;&gt;&lt;property id=&quot;20148&quot; value=&quot;5&quot;/&gt;&lt;property id=&quot;20300&quot; value=&quot;Slide 59 - &amp;quot;Classifying Big Data and Big Simulation Applications&amp;quot;&quot;/&gt;&lt;property id=&quot;20307&quot; value=&quot;951&quot;/&gt;&lt;/object&gt;&lt;object type=&quot;3&quot; unique_id=&quot;565732&quot;&gt;&lt;property id=&quot;20148&quot; value=&quot;5&quot;/&gt;&lt;property id=&quot;20300&quot; value=&quot;Slide 60 - &amp;quot;7 Computational Giants of  NRC Massive Data Analysis Report &amp;quot;&quot;/&gt;&lt;property id=&quot;20307&quot; value=&quot;952&quot;/&gt;&lt;/object&gt;&lt;object type=&quot;3&quot; unique_id=&quot;565733&quot;&gt;&lt;property id=&quot;20148&quot; value=&quot;5&quot;/&gt;&lt;property id=&quot;20300&quot; value=&quot;Slide 61 - &amp;quot;HPC (Simulation) Benchmark Classics&amp;quot;&quot;/&gt;&lt;property id=&quot;20307&quot; value=&quot;953&quot;/&gt;&lt;/object&gt;&lt;object type=&quot;3&quot; unique_id=&quot;565734&quot;&gt;&lt;property id=&quot;20148&quot; value=&quot;5&quot;/&gt;&lt;property id=&quot;20300&quot; value=&quot;Slide 62 - &amp;quot;13 Berkeley Dwarfs&amp;quot;&quot;/&gt;&lt;property id=&quot;20307&quot; value=&quot;954&quot;/&gt;&lt;/object&gt;&lt;object type=&quot;3&quot; unique_id=&quot;565736&quot;&gt;&lt;property id=&quot;20148&quot; value=&quot;5&quot;/&gt;&lt;property id=&quot;20300&quot; value=&quot;Slide 66 - &amp;quot;Facets of the Convergence Diamonds  Problem Architecture  Meta or Macro Aspects of Diamonds Valid for Big Data or &quot;/&gt;&lt;property id=&quot;20307&quot; value=&quot;949&quot;/&gt;&lt;/object&gt;&lt;object type=&quot;3&quot; unique_id=&quot;565737&quot;&gt;&lt;property id=&quot;20148&quot; value=&quot;5&quot;/&gt;&lt;property id=&quot;20300&quot; value=&quot;Slide 67 - &amp;quot;Problem Architecture View (Meta or MacroPatterns)&amp;quot;&quot;/&gt;&lt;property id=&quot;20307&quot; value=&quot;940&quot;/&gt;&lt;/object&gt;&lt;object type=&quot;3&quot; unique_id=&quot;565738&quot;&gt;&lt;property id=&quot;20148&quot; value=&quot;5&quot;/&gt;&lt;property id=&quot;20300&quot; value=&quot;Slide 68 - &amp;quot;Relation of Problem and Machine Architecture&amp;quot;&quot;/&gt;&lt;property id=&quot;20307&quot; value=&quot;941&quot;/&gt;&lt;/object&gt;&lt;object type=&quot;3&quot; unique_id=&quot;565739&quot;&gt;&lt;property id=&quot;20148&quot; value=&quot;5&quot;/&gt;&lt;property id=&quot;20300&quot; value=&quot;Slide 80 - &amp;quot;Facets of the Ogres  Data Source and Style Aspects  add streaming from Processing view here  Present but often les&quot;/&gt;&lt;property id=&quot;20307&quot; value=&quot;942&quot;/&gt;&lt;/object&gt;&lt;object type=&quot;3&quot; unique_id=&quot;565740&quot;&gt;&lt;property id=&quot;20148&quot; value=&quot;5&quot;/&gt;&lt;property id=&quot;20300&quot; value=&quot;Slide 81 - &amp;quot;Data Source and Style Diamond View I&amp;quot;&quot;/&gt;&lt;property id=&quot;20307&quot; value=&quot;943&quot;/&gt;&lt;/object&gt;&lt;object type=&quot;3&quot; unique_id=&quot;565741&quot;&gt;&lt;property id=&quot;20148&quot; value=&quot;5&quot;/&gt;&lt;property id=&quot;20300&quot; value=&quot;Slide 82 - &amp;quot;Data Source and Style Diamond View II &amp;quot;&quot;/&gt;&lt;property id=&quot;20307&quot; value=&quot;944&quot;/&gt;&lt;/object&gt;&lt;object type=&quot;3&quot; unique_id=&quot;565742&quot;&gt;&lt;property id=&quot;20148&quot; value=&quot;5&quot;/&gt;&lt;property id=&quot;20300&quot; value=&quot;Slide 83 - &amp;quot;2. Perform real time analytics on data source streams and notify users when specified events occur&amp;quot;&quot;/&gt;&lt;property id=&quot;20307&quot; value=&quot;945&quot;/&gt;&lt;/object&gt;&lt;object type=&quot;3&quot; unique_id=&quot;565743&quot;&gt;&lt;property id=&quot;20148&quot; value=&quot;5&quot;/&gt;&lt;property id=&quot;20300&quot; value=&quot;Slide 84 - &amp;quot;5. Perform interactive analytics on data in analytics-optimized database&amp;quot;&quot;/&gt;&lt;property id=&quot;20307&quot; value=&quot;946&quot;/&gt;&lt;/object&gt;&lt;object type=&quot;3&quot; unique_id=&quot;565744&quot;&gt;&lt;property id=&quot;20148&quot; value=&quot;5&quot;/&gt;&lt;property id=&quot;20300&quot; value=&quot;Slide 85 - &amp;quot;5A. Perform interactive analytics on observational scientific data&amp;quot;&quot;/&gt;&lt;property id=&quot;20307&quot; value=&quot;947&quot;/&gt;&lt;/object&gt;&lt;object type=&quot;3&quot; unique_id=&quot;565745&quot;&gt;&lt;property id=&quot;20148&quot; value=&quot;5&quot;/&gt;&lt;property id=&quot;20300&quot; value=&quot;Slide 86 - &amp;quot;Benchmarks and Ogres&amp;quot;&quot;/&gt;&lt;property id=&quot;20307&quot; value=&quot;948&quot;/&gt;&lt;/object&gt;&lt;object type=&quot;3&quot; unique_id=&quot;571916&quot;&gt;&lt;property id=&quot;20148&quot; value=&quot;5&quot;/&gt;&lt;property id=&quot;20300&quot; value=&quot;Slide 88 - &amp;quot;Big Data Exascale convergence&amp;quot;&quot;/&gt;&lt;property id=&quot;20307&quot; value=&quot;994&quot;/&gt;&lt;/object&gt;&lt;object type=&quot;3&quot; unique_id=&quot;580423&quot;&gt;&lt;property id=&quot;20148&quot; value=&quot;5&quot;/&gt;&lt;property id=&quot;20300&quot; value=&quot;Slide 1 - &amp;quot;Big Data HPC Convergence and a bunch of other things&amp;quot;&quot;/&gt;&lt;property id=&quot;20307&quot; value=&quot;1010&quot;/&gt;&lt;/object&gt;&lt;object type=&quot;3&quot; unique_id=&quot;580424&quot;&gt;&lt;property id=&quot;20148&quot; value=&quot;5&quot;/&gt;&lt;property id=&quot;20300&quot; value=&quot;Slide 47&quot;/&gt;&lt;property id=&quot;20307&quot; value=&quot;1011&quot;/&gt;&lt;/object&gt;&lt;object type=&quot;3&quot; unique_id=&quot;580425&quot;&gt;&lt;property id=&quot;20148&quot; value=&quot;5&quot;/&gt;&lt;property id=&quot;20300&quot; value=&quot;Slide 48&quot;/&gt;&lt;property id=&quot;20307&quot; value=&quot;1012&quot;/&gt;&lt;/object&gt;&lt;object type=&quot;3&quot; unique_id=&quot;580426&quot;&gt;&lt;property id=&quot;20148&quot; value=&quot;5&quot;/&gt;&lt;property id=&quot;20300&quot; value=&quot;Slide 55 - &amp;quot;13 Image-based Use Cases&amp;quot;&quot;/&gt;&lt;property id=&quot;20307&quot; value=&quot;1013&quot;/&gt;&lt;/object&gt;&lt;object type=&quot;3&quot; unique_id=&quot;580427&quot;&gt;&lt;property id=&quot;20148&quot; value=&quot;5&quot;/&gt;&lt;property id=&quot;20300&quot; value=&quot;Slide 56 - &amp;quot;Internet of Things and Streaming Apps&amp;quot;&quot;/&gt;&lt;property id=&quot;20307&quot; value=&quot;1014&quot;/&gt;&lt;/object&gt;&lt;object type=&quot;3&quot; unique_id=&quot;580428&quot;&gt;&lt;property id=&quot;20148&quot; value=&quot;5&quot;/&gt;&lt;property id=&quot;20300&quot; value=&quot;Slide 70 - &amp;quot;Data Analysis Problem Architectures&amp;quot;&quot;/&gt;&lt;property id=&quot;20307&quot; value=&quot;1015&quot;/&gt;&lt;/object&gt;&lt;object type=&quot;3&quot; unique_id=&quot;580429&quot;&gt;&lt;property id=&quot;20148&quot; value=&quot;5&quot;/&gt;&lt;property id=&quot;20300&quot; value=&quot;Slide 71 - &amp;quot;Diamond Facets  Execution Features View  Many similar Features for Big Data and Simulations  &amp;quot;&quot;/&gt;&lt;property id=&quot;20307&quot; value=&quot;1016&quot;/&gt;&lt;/object&gt;&lt;object type=&quot;3&quot; unique_id=&quot;580430&quot;&gt;&lt;property id=&quot;20148&quot; value=&quot;5&quot;/&gt;&lt;property id=&quot;20300&quot; value=&quot;Slide 72 - &amp;quot;View for Micropatterns or Execution Features&amp;quot;&quot;/&gt;&lt;property id=&quot;20307&quot; value=&quot;1017&quot;/&gt;&lt;/object&gt;&lt;object type=&quot;3&quot; unique_id=&quot;580433&quot;&gt;&lt;property id=&quot;20148&quot; value=&quot;5&quot;/&gt;&lt;property id=&quot;20300&quot; value=&quot;Slide 73 - &amp;quot;Comparison of Data Analytics with Simulation I&amp;quot;&quot;/&gt;&lt;property id=&quot;20307&quot; value=&quot;1023&quot;/&gt;&lt;/object&gt;&lt;object type=&quot;3&quot; unique_id=&quot;580434&quot;&gt;&lt;property id=&quot;20148&quot; value=&quot;5&quot;/&gt;&lt;property id=&quot;20300&quot; value=&quot;Slide 74&quot;/&gt;&lt;property id=&quot;20307&quot; value=&quot;1024&quot;/&gt;&lt;/object&gt;&lt;object type=&quot;3&quot; unique_id=&quot;580435&quot;&gt;&lt;property id=&quot;20148&quot; value=&quot;5&quot;/&gt;&lt;property id=&quot;20300&quot; value=&quot;Slide 75 - &amp;quot;Comparison of Data Analytics with Simulation II&amp;quot;&quot;/&gt;&lt;property id=&quot;20307&quot; value=&quot;1025&quot;/&gt;&lt;/object&gt;&lt;object type=&quot;3&quot; unique_id=&quot;580436&quot;&gt;&lt;property id=&quot;20148&quot; value=&quot;5&quot;/&gt;&lt;property id=&quot;20300&quot; value=&quot;Slide 76 - &amp;quot;Convergence Diamond Facets  Big Data and Big Simulation Processing View  All Model Properties but differences betw&quot;/&gt;&lt;property id=&quot;20307&quot; value=&quot;1018&quot;/&gt;&lt;/object&gt;&lt;object type=&quot;3&quot; unique_id=&quot;580437&quot;&gt;&lt;property id=&quot;20148&quot; value=&quot;5&quot;/&gt;&lt;property id=&quot;20300&quot; value=&quot;Slide 78 - &amp;quot;Diamond Facets in Processing (runtime) View II used in Big Data&amp;quot;&quot;/&gt;&lt;property id=&quot;20307&quot; value=&quot;1019&quot;/&gt;&lt;/object&gt;&lt;object type=&quot;3&quot; unique_id=&quot;580438&quot;&gt;&lt;property id=&quot;20148&quot; value=&quot;5&quot;/&gt;&lt;property id=&quot;20300&quot; value=&quot;Slide 79 - &amp;quot;Diamond Facets in Processing (runtime) View III used in Big Simulation &amp;quot;&quot;/&gt;&lt;property id=&quot;20307&quot; value=&quot;1020&quot;/&gt;&lt;/object&gt;&lt;object type=&quot;3&quot; unique_id=&quot;580791&quot;&gt;&lt;property id=&quot;20148&quot; value=&quot;5&quot;/&gt;&lt;property id=&quot;20300&quot; value=&quot;Slide 58 - &amp;quot;Big Data - Big Simulation (Exascale) Convergence&amp;quot;&quot;/&gt;&lt;property id=&quot;20307&quot; value=&quot;1026&quot;/&gt;&lt;/object&gt;&lt;object type=&quot;3&quot; unique_id=&quot;580957&quot;&gt;&lt;property id=&quot;20148&quot; value=&quot;5&quot;/&gt;&lt;property id=&quot;20300&quot; value=&quot;Slide 65 - &amp;quot;Dwarfs and Ogres give  Convergence Diamonds&amp;quot;&quot;/&gt;&lt;property id=&quot;20307&quot; value=&quot;1028&quot;/&gt;&lt;/object&gt;&lt;object type=&quot;3&quot; unique_id=&quot;585136&quot;&gt;&lt;property id=&quot;20148&quot; value=&quot;5&quot;/&gt;&lt;property id=&quot;20300&quot; value=&quot;Slide 89 - &amp;quot;Big Data and (Exascale) Simulation Convergence I&amp;quot;&quot;/&gt;&lt;property id=&quot;20307&quot; value=&quot;1030&quot;/&gt;&lt;/object&gt;&lt;object type=&quot;3&quot; unique_id=&quot;585138&quot;&gt;&lt;property id=&quot;20148&quot; value=&quot;5&quot;/&gt;&lt;property id=&quot;20300&quot; value=&quot;Slide 91 - &amp;quot;Things to do for Big Data and (Exascale) Simulation Convergence II&amp;quot;&quot;/&gt;&lt;property id=&quot;20307&quot; value=&quot;1032&quot;/&gt;&lt;/object&gt;&lt;object type=&quot;3&quot; unique_id=&quot;585139&quot;&gt;&lt;property id=&quot;20148&quot; value=&quot;5&quot;/&gt;&lt;property id=&quot;20300&quot; value=&quot;Slide 92 - &amp;quot;Things to do for Big Data and (Exascale) Simulation Convergence III&amp;quot;&quot;/&gt;&lt;property id=&quot;20307&quot; value=&quot;1033&quot;/&gt;&lt;/object&gt;&lt;object type=&quot;3&quot; unique_id=&quot;585140&quot;&gt;&lt;property id=&quot;20148&quot; value=&quot;5&quot;/&gt;&lt;property id=&quot;20300&quot; value=&quot;Slide 93 - &amp;quot;Things to do for Big Data and (Exascale) Simulation Convergence IV&amp;quot;&quot;/&gt;&lt;property id=&quot;20307&quot; value=&quot;1035&quot;/&gt;&lt;/object&gt;&lt;object type=&quot;3&quot; unique_id=&quot;585141&quot;&gt;&lt;property id=&quot;20148&quot; value=&quot;5&quot;/&gt;&lt;property id=&quot;20300&quot; value=&quot;Slide 42 - &amp;quot;Java MPI performs better than Threads I 128 24 core Haswell nodes Default MPI much worse than threads Optimized MP&quot;/&gt;&lt;property id=&quot;20307&quot; value=&quot;1034&quot;/&gt;&lt;/object&gt;&lt;object type=&quot;3&quot; unique_id=&quot;585142&quot;&gt;&lt;property id=&quot;20148&quot; value=&quot;5&quot;/&gt;&lt;property id=&quot;20300&quot; value=&quot;Slide 43 - &amp;quot;Java MPI performs better than Threads II 128 24 core Haswell nodes&amp;quot;&quot;/&gt;&lt;property id=&quot;20307&quot; value=&quot;1036&quot;/&gt;&lt;/object&gt;&lt;object type=&quot;3&quot; unique_id=&quot;592610&quot;&gt;&lt;property id=&quot;20148&quot; value=&quot;5&quot;/&gt;&lt;property id=&quot;20300&quot; value=&quot;Slide 2 - &amp;quot;Abstract&amp;quot;&quot;/&gt;&lt;property id=&quot;20307&quot; value=&quot;1037&quot;/&gt;&lt;/object&gt;&lt;object type=&quot;3&quot; unique_id=&quot;592611&quot;&gt;&lt;property id=&quot;20148&quot; value=&quot;5&quot;/&gt;&lt;property id=&quot;20300&quot; value=&quot;Slide 64&quot;/&gt;&lt;property id=&quot;20307&quot; value=&quot;1038&quot;/&gt;&lt;/object&gt;&lt;object type=&quot;3&quot; unique_id=&quot;592612&quot;&gt;&lt;property id=&quot;20148&quot; value=&quot;5&quot;/&gt;&lt;property id=&quot;20300&quot; value=&quot;Slide 63&quot;/&gt;&lt;property id=&quot;20307&quot; value=&quot;1039&quot;/&gt;&lt;/object&gt;&lt;object type=&quot;3&quot; unique_id=&quot;592875&quot;&gt;&lt;property id=&quot;20148&quot; value=&quot;5&quot;/&gt;&lt;property id=&quot;20300&quot; value=&quot;Slide 90 - &amp;quot;Dual Convergence Architecture&amp;quot;&quot;/&gt;&lt;property id=&quot;20307&quot; value=&quot;1040&quot;/&gt;&lt;/object&gt;&lt;object type=&quot;3&quot; unique_id=&quot;593212&quot;&gt;&lt;property id=&quot;20148&quot; value=&quot;5&quot;/&gt;&lt;property id=&quot;20300&quot; value=&quot;Slide 77 - &amp;quot;Diamond Facets in Processing (runtime) View I used in Big Data and Big Simulation &amp;quot;&quot;/&gt;&lt;property id=&quot;20307&quot; value=&quot;1041&quot;/&gt;&lt;/object&gt;&lt;object type=&quot;3&quot; unique_id=&quot;594162&quot;&gt;&lt;property id=&quot;20148&quot; value=&quot;5&quot;/&gt;&lt;property id=&quot;20300&quot; value=&quot;Slide 21&quot;/&gt;&lt;property id=&quot;20307&quot; value=&quot;1044&quot;/&gt;&lt;/object&gt;&lt;object type=&quot;3&quot; unique_id=&quot;594163&quot;&gt;&lt;property id=&quot;20148&quot; value=&quot;5&quot;/&gt;&lt;property id=&quot;20300&quot; value=&quot;Slide 22 - &amp;quot;Amazon Web Services&amp;quot;&quot;/&gt;&lt;property id=&quot;20307&quot; value=&quot;1043&quot;/&gt;&lt;/object&gt;&lt;object type=&quot;3&quot; unique_id=&quot;594164&quot;&gt;&lt;property id=&quot;20148&quot; value=&quot;5&quot;/&gt;&lt;property id=&quot;20300&quot; value=&quot;Slide 26&quot;/&gt;&lt;property id=&quot;20307&quot; value=&quot;1045&quot;/&gt;&lt;/object&gt;&lt;object type=&quot;3&quot; unique_id=&quot;594165&quot;&gt;&lt;property id=&quot;20148&quot; value=&quot;5&quot;/&gt;&lt;property id=&quot;20300&quot; value=&quot;Slide 16 - &amp;quot;Online!&amp;quot;&quot;/&gt;&lt;property id=&quot;20307&quot; value=&quot;1046&quot;/&gt;&lt;/object&gt;&lt;object type=&quot;3&quot; unique_id=&quot;594166&quot;&gt;&lt;property id=&quot;20148&quot; value=&quot;5&quot;/&gt;&lt;property id=&quot;20300&quot; value=&quot;Slide 25&quot;/&gt;&lt;property id=&quot;20307&quot; value=&quot;1047&quot;/&gt;&lt;/object&gt;&lt;object type=&quot;3&quot; unique_id=&quot;594167&quot;&gt;&lt;property id=&quot;20148&quot; value=&quot;5&quot;/&gt;&lt;property id=&quot;20300&quot; value=&quot;Slide 18&quot;/&gt;&lt;property id=&quot;20307&quot; value=&quot;1048&quot;/&gt;&lt;/object&gt;&lt;object type=&quot;3&quot; unique_id=&quot;594168&quot;&gt;&lt;property id=&quot;20148&quot; value=&quot;5&quot;/&gt;&lt;property id=&quot;20300&quot; value=&quot;Slide 19&quot;/&gt;&lt;property id=&quot;20307&quot; value=&quot;1049&quot;/&gt;&lt;/object&gt;&lt;object type=&quot;3&quot; unique_id=&quot;594169&quot;&gt;&lt;property id=&quot;20148&quot; value=&quot;5&quot;/&gt;&lt;property id=&quot;20300&quot; value=&quot;Slide 20&quot;/&gt;&lt;property id=&quot;20307&quot; value=&quot;1050&quot;/&gt;&lt;/object&gt;&lt;object type=&quot;3&quot; unique_id=&quot;594170&quot;&gt;&lt;property id=&quot;20148&quot; value=&quot;5&quot;/&gt;&lt;property id=&quot;20300&quot; value=&quot;Slide 14&quot;/&gt;&lt;property id=&quot;20307&quot; value=&quot;1051&quot;/&gt;&lt;/object&gt;&lt;object type=&quot;3&quot; unique_id=&quot;594171&quot;&gt;&lt;property id=&quot;20148&quot; value=&quot;5&quot;/&gt;&lt;property id=&quot;20300&quot; value=&quot;Slide 28 - &amp;quot;Job Trends&amp;quot;&quot;/&gt;&lt;property id=&quot;20307&quot; value=&quot;1052&quot;/&gt;&lt;/object&gt;&lt;object type=&quot;3&quot; unique_id=&quot;594172&quot;&gt;&lt;property id=&quot;20148&quot; value=&quot;5&quot;/&gt;&lt;property id=&quot;20300&quot; value=&quot;Slide 29 - &amp;quot;The 25 Hottest Skills of 2015 on LinkedIn -- Global&amp;quot;&quot;/&gt;&lt;property id=&quot;20307&quot; value=&quot;1054&quot;/&gt;&lt;/object&gt;&lt;object type=&quot;3&quot; unique_id=&quot;594173&quot;&gt;&lt;property id=&quot;20148&quot; value=&quot;5&quot;/&gt;&lt;property id=&quot;20300&quot; value=&quot;Slide 30&quot;/&gt;&lt;property id=&quot;20307&quot; value=&quot;1053&quot;/&gt;&lt;/object&gt;&lt;object type=&quot;3&quot; unique_id=&quot;594174&quot;&gt;&lt;property id=&quot;20148&quot; value=&quot;5&quot;/&gt;&lt;property id=&quot;20300&quot; value=&quot;Slide 44 - &amp;quot;   NIST Big Data Initiative&amp;quot;&quot;/&gt;&lt;property id=&quot;20307&quot; value=&quot;1042&quot;/&gt;&lt;/object&gt;&lt;object type=&quot;3&quot; unique_id=&quot;594455&quot;&gt;&lt;property id=&quot;20148&quot; value=&quot;5&quot;/&gt;&lt;property id=&quot;20300&quot; value=&quot;Slide 11 - &amp;quot;Big Simulations&amp;quot;&quot;/&gt;&lt;property id=&quot;20307&quot; value=&quot;1055&quot;/&gt;&lt;/object&gt;&lt;object type=&quot;3&quot; unique_id=&quot;594741&quot;&gt;&lt;property id=&quot;20148&quot; value=&quot;5&quot;/&gt;&lt;property id=&quot;20300&quot; value=&quot;Slide 23 - &amp;quot;Top 500 Supercomputers&amp;quot;&quot;/&gt;&lt;property id=&quot;20307&quot; value=&quot;1057&quot;/&gt;&lt;/object&gt;&lt;object type=&quot;3&quot; unique_id=&quot;595572&quot;&gt;&lt;property id=&quot;20148&quot; value=&quot;5&quot;/&gt;&lt;property id=&quot;20300&quot; value=&quot;Slide 12&quot;/&gt;&lt;property id=&quot;20307&quot; value=&quot;1058&quot;/&gt;&lt;/object&gt;&lt;object type=&quot;3&quot; unique_id=&quot;595573&quot;&gt;&lt;property id=&quot;20148&quot; value=&quot;5&quot;/&gt;&lt;property id=&quot;20300&quot; value=&quot;Slide 13&quot;/&gt;&lt;property id=&quot;20307&quot; value=&quot;1059&quot;/&gt;&lt;/object&gt;&lt;object type=&quot;3&quot; unique_id=&quot;595574&quot;&gt;&lt;property id=&quot;20148&quot; value=&quot;5&quot;/&gt;&lt;property id=&quot;20300&quot; value=&quot;Slide 15&quot;/&gt;&lt;property id=&quot;20307&quot; value=&quot;1060&quot;/&gt;&lt;/object&gt;&lt;object type=&quot;3&quot; unique_id=&quot;595575&quot;&gt;&lt;property id=&quot;20148&quot; value=&quot;5&quot;/&gt;&lt;property id=&quot;20300&quot; value=&quot;Slide 24 - &amp;quot;Clouds v Supercomputers&amp;quot;&quot;/&gt;&lt;property id=&quot;20307&quot; value=&quot;1061&quot;/&gt;&lt;/object&gt;&lt;object type=&quot;3&quot; unique_id=&quot;597805&quot;&gt;&lt;property id=&quot;20148&quot; value=&quot;5&quot;/&gt;&lt;property id=&quot;20300&quot; value=&quot;Slide 32 - &amp;quot;Data Platforms&amp;quot;&quot;/&gt;&lt;property id=&quot;20307&quot; value=&quot;1062&quot;/&gt;&lt;/object&gt;&lt;object type=&quot;3&quot; unique_id=&quot;597807&quot;&gt;&lt;property id=&quot;20148&quot; value=&quot;5&quot;/&gt;&lt;property id=&quot;20300&quot; value=&quot;Slide 34 - &amp;quot;Functionality of 21 HPC-ABDS Layers&amp;quot;&quot;/&gt;&lt;property id=&quot;20307&quot; value=&quot;1064&quot;/&gt;&lt;/object&gt;&lt;object type=&quot;3&quot; unique_id=&quot;597808&quot;&gt;&lt;property id=&quot;20148&quot; value=&quot;5&quot;/&gt;&lt;property id=&quot;20300&quot; value=&quot;Slide 35&quot;/&gt;&lt;property id=&quot;20307&quot; value=&quot;1065&quot;/&gt;&lt;/object&gt;&lt;object type=&quot;3&quot; unique_id=&quot;597809&quot;&gt;&lt;property id=&quot;20148&quot; value=&quot;5&quot;/&gt;&lt;property id=&quot;20300&quot; value=&quot;Slide 36 - &amp;quot;Java Grande  Revisited on 3 data analytics codes Clustering Multidimensional Scaling Latent Dirichlet Allocation  &quot;/&gt;&lt;property id=&quot;20307&quot; value=&quot;1066&quot;/&gt;&lt;/object&gt;&lt;object type=&quot;3&quot; unique_id=&quot;597810&quot;&gt;&lt;property id=&quot;20148&quot; value=&quot;5&quot;/&gt;&lt;property id=&quot;20300&quot; value=&quot;Slide 37&quot;/&gt;&lt;property id=&quot;20307&quot; value=&quot;1067&quot;/&gt;&lt;/object&gt;&lt;object type=&quot;3&quot; unique_id=&quot;597811&quot;&gt;&lt;property id=&quot;20148&quot; value=&quot;5&quot;/&gt;&lt;property id=&quot;20300&quot; value=&quot;Slide 38 - &amp;quot;Protein Universe Browser for COG Sequences with a few illustrative biologically identified clusters&amp;quot;&quot;/&gt;&lt;property id=&quot;20307&quot; value=&quot;1068&quot;/&gt;&lt;/object&gt;&lt;object type=&quot;3&quot; unique_id=&quot;597813&quot;&gt;&lt;property id=&quot;20148&quot; value=&quot;5&quot;/&gt;&lt;property id=&quot;20300&quot; value=&quot;Slide 39 - &amp;quot;Heatmap of Original distances vs 3D Euclidean Distances&amp;quot;&quot;/&gt;&lt;property id=&quot;20307&quot; value=&quot;1070&quot;/&gt;&lt;/object&gt;&lt;object type=&quot;3&quot; unique_id=&quot;597814&quot;&gt;&lt;property id=&quot;20148&quot; value=&quot;5&quot;/&gt;&lt;property id=&quot;20300&quot; value=&quot;Slide 40 - &amp;quot;3D Phylogenetic Tree from WDA SMACOF &amp;quot;&quot;/&gt;&lt;property id=&quot;20307&quot; value=&quot;1071&quot;/&gt;&lt;/object&gt;&lt;object type=&quot;3&quot; unique_id=&quot;598159&quot;&gt;&lt;property id=&quot;20148&quot; value=&quot;5&quot;/&gt;&lt;property id=&quot;20300&quot; value=&quot;Slide 33&quot;/&gt;&lt;property id=&quot;20307&quot; value=&quot;1072&quot;/&gt;&lt;/object&gt;&lt;object type=&quot;3&quot; unique_id=&quot;598591&quot;&gt;&lt;property id=&quot;20148&quot; value=&quot;5&quot;/&gt;&lt;property id=&quot;20300&quot; value=&quot;Slide 17 - &amp;quot;   Introduction&amp;quot;&quot;/&gt;&lt;property id=&quot;20307&quot; value=&quot;1073&quot;/&gt;&lt;/object&gt;&lt;object type=&quot;3&quot; unique_id=&quot;598592&quot;&gt;&lt;property id=&quot;20148&quot; value=&quot;5&quot;/&gt;&lt;property id=&quot;20300&quot; value=&quot;Slide 27 - &amp;quot;   Introduction&amp;quot;&quot;/&gt;&lt;property id=&quot;20307&quot; value=&quot;1074&quot;/&gt;&lt;/object&gt;&lt;object type=&quot;3&quot; unique_id=&quot;598593&quot;&gt;&lt;property id=&quot;20148&quot; value=&quot;5&quot;/&gt;&lt;property id=&quot;20300&quot; value=&quot;Slide 31 - &amp;quot;   Introduction&amp;quot;&quot;/&gt;&lt;property id=&quot;20307&quot; value=&quot;1075&quot;/&gt;&lt;/object&gt;&lt;object type=&quot;3&quot; unique_id=&quot;599419&quot;&gt;&lt;property id=&quot;20148&quot; value=&quot;5&quot;/&gt;&lt;property id=&quot;20300&quot; value=&quot;Slide 41 - &amp;quot;10 year US Stock daily price time series mapped to 3D (work in progress)&amp;quot;&quot;/&gt;&lt;property id=&quot;20307&quot; value=&quot;1077&quot;/&gt;&lt;/object&gt;&lt;object type=&quot;3&quot; unique_id=&quot;600834&quot;&gt;&lt;property id=&quot;20148&quot; value=&quot;5&quot;/&gt;&lt;property id=&quot;20300&quot; value=&quot;Slide 4 - &amp;quot;Background of the School of Informatics and Computing SOIC&amp;quot;&quot;/&gt;&lt;property id=&quot;20307&quot; value=&quot;1082&quot;/&gt;&lt;/object&gt;&lt;object type=&quot;3&quot; unique_id=&quot;600835&quot;&gt;&lt;property id=&quot;20148&quot; value=&quot;5&quot;/&gt;&lt;property id=&quot;20300&quot; value=&quot;Slide 9&quot;/&gt;&lt;property id=&quot;20307&quot; value=&quot;1081&quot;/&gt;&lt;/object&gt;&lt;object type=&quot;3&quot; unique_id=&quot;600836&quot;&gt;&lt;property id=&quot;20148&quot; value=&quot;5&quot;/&gt;&lt;property id=&quot;20300&quot; value=&quot;Slide 5 - &amp;quot;Data Science Definition from NIST Public Working Group&amp;quot;&quot;/&gt;&lt;property id=&quot;20307&quot; value=&quot;1083&quot;/&gt;&lt;/object&gt;&lt;object type=&quot;3&quot; unique_id=&quot;600838&quot;&gt;&lt;property id=&quot;20148&quot; value=&quot;5&quot;/&gt;&lt;property id=&quot;20300&quot; value=&quot;Slide 7 - &amp;quot;Computational Science&amp;quot;&quot;/&gt;&lt;property id=&quot;20307&quot; value=&quot;1085&quot;/&gt;&lt;/object&gt;&lt;object type=&quot;3&quot; unique_id=&quot;600839&quot;&gt;&lt;property id=&quot;20148&quot; value=&quot;5&quot;/&gt;&lt;property id=&quot;20300&quot; value=&quot;Slide 8 - &amp;quot;Some Online Data Science Classes by Fox&amp;quot;&quot;/&gt;&lt;property id=&quot;20307&quot; value=&quot;1086&quot;/&gt;&lt;/object&gt;&lt;object type=&quot;3&quot; unique_id=&quot;600840&quot;&gt;&lt;property id=&quot;20148&quot; value=&quot;5&quot;/&gt;&lt;property id=&quot;20300&quot; value=&quot;Slide 10 - &amp;quot;   Introduction&amp;quot;&quot;/&gt;&lt;property id=&quot;20307&quot; value=&quot;1080&quot;/&gt;&lt;/object&gt;&lt;object type=&quot;3&quot; unique_id=&quot;601679&quot;&gt;&lt;property id=&quot;20148&quot; value=&quot;5&quot;/&gt;&lt;property id=&quot;20300&quot; value=&quot;Slide 6 - &amp;quot;Data Science Summary&amp;quot;&quot;/&gt;&lt;property id=&quot;20307&quot; value=&quot;1087&quot;/&gt;&lt;/object&gt;&lt;/object&gt;&lt;object type=&quot;8&quot; unique_id=&quot;10016&quot;&gt;&lt;/object&gt;&lt;/object&gt;&lt;/database&gt;"/>
  <p:tag name="SECTOMILLISECCONVERTED" val="1"/>
</p:tagLst>
</file>

<file path=ppt/theme/theme1.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1819.0"/>
</file>

<file path=customXml/item10.xml><?xml version="1.0" encoding="utf-8"?>
<athena xmlns="http://schemas.microsoft.com/edu/athena" version="0.1.1819.0"/>
</file>

<file path=customXml/item11.xml><?xml version="1.0" encoding="utf-8"?>
<athena xmlns="http://schemas.microsoft.com/edu/athena" version="0.1.1819.0"/>
</file>

<file path=customXml/item2.xml><?xml version="1.0" encoding="utf-8"?>
<athena xmlns="http://schemas.microsoft.com/edu/athena" version="0.1.1819.0"/>
</file>

<file path=customXml/item3.xml><?xml version="1.0" encoding="utf-8"?>
<athena xmlns="http://schemas.microsoft.com/edu/athena" version="0.1.1819.0"/>
</file>

<file path=customXml/item4.xml><?xml version="1.0" encoding="utf-8"?>
<athena xmlns="http://schemas.microsoft.com/edu/athena" version="0.1.1819.0"/>
</file>

<file path=customXml/item5.xml><?xml version="1.0" encoding="utf-8"?>
<athena xmlns="http://schemas.microsoft.com/edu/athena" version="0.1.1819.0"/>
</file>

<file path=customXml/item6.xml><?xml version="1.0" encoding="utf-8"?>
<athena xmlns="http://schemas.microsoft.com/edu/athena" version="0.1.1819.0"/>
</file>

<file path=customXml/item7.xml><?xml version="1.0" encoding="utf-8"?>
<athena xmlns="http://schemas.microsoft.com/edu/athena" version="0.1.1819.0"/>
</file>

<file path=customXml/item8.xml><?xml version="1.0" encoding="utf-8"?>
<athena xmlns="http://schemas.microsoft.com/edu/athena" version="0.1.1819.0"/>
</file>

<file path=customXml/item9.xml><?xml version="1.0" encoding="utf-8"?>
<athena xmlns="http://schemas.microsoft.com/edu/athena" version="0.1.1819.0"/>
</file>

<file path=customXml/itemProps1.xml><?xml version="1.0" encoding="utf-8"?>
<ds:datastoreItem xmlns:ds="http://schemas.openxmlformats.org/officeDocument/2006/customXml" ds:itemID="{8EB78B8A-8892-4EDF-8FBF-57B4F544245A}">
  <ds:schemaRefs>
    <ds:schemaRef ds:uri="http://schemas.microsoft.com/edu/athena"/>
  </ds:schemaRefs>
</ds:datastoreItem>
</file>

<file path=customXml/itemProps10.xml><?xml version="1.0" encoding="utf-8"?>
<ds:datastoreItem xmlns:ds="http://schemas.openxmlformats.org/officeDocument/2006/customXml" ds:itemID="{6ED799BC-8176-4448-B4C2-B6D8D2FD89CB}">
  <ds:schemaRefs>
    <ds:schemaRef ds:uri="http://schemas.microsoft.com/edu/athena"/>
  </ds:schemaRefs>
</ds:datastoreItem>
</file>

<file path=customXml/itemProps11.xml><?xml version="1.0" encoding="utf-8"?>
<ds:datastoreItem xmlns:ds="http://schemas.openxmlformats.org/officeDocument/2006/customXml" ds:itemID="{4533FA13-CC20-4D8D-B19F-9FB254953D90}">
  <ds:schemaRefs>
    <ds:schemaRef ds:uri="http://schemas.microsoft.com/edu/athena"/>
  </ds:schemaRefs>
</ds:datastoreItem>
</file>

<file path=customXml/itemProps2.xml><?xml version="1.0" encoding="utf-8"?>
<ds:datastoreItem xmlns:ds="http://schemas.openxmlformats.org/officeDocument/2006/customXml" ds:itemID="{31E6A3D9-1B48-47CF-884A-1D9DD2BEE9AE}">
  <ds:schemaRefs>
    <ds:schemaRef ds:uri="http://schemas.microsoft.com/edu/athena"/>
  </ds:schemaRefs>
</ds:datastoreItem>
</file>

<file path=customXml/itemProps3.xml><?xml version="1.0" encoding="utf-8"?>
<ds:datastoreItem xmlns:ds="http://schemas.openxmlformats.org/officeDocument/2006/customXml" ds:itemID="{83489A5D-7D4F-45E9-B9CE-A5881C1ADCA1}">
  <ds:schemaRefs>
    <ds:schemaRef ds:uri="http://schemas.microsoft.com/edu/athena"/>
  </ds:schemaRefs>
</ds:datastoreItem>
</file>

<file path=customXml/itemProps4.xml><?xml version="1.0" encoding="utf-8"?>
<ds:datastoreItem xmlns:ds="http://schemas.openxmlformats.org/officeDocument/2006/customXml" ds:itemID="{DE6AE50B-91A7-4123-B9AC-50999B547550}">
  <ds:schemaRefs>
    <ds:schemaRef ds:uri="http://schemas.microsoft.com/edu/athena"/>
  </ds:schemaRefs>
</ds:datastoreItem>
</file>

<file path=customXml/itemProps5.xml><?xml version="1.0" encoding="utf-8"?>
<ds:datastoreItem xmlns:ds="http://schemas.openxmlformats.org/officeDocument/2006/customXml" ds:itemID="{C85416F4-52BF-4112-B3A5-F0ED97AD92EE}">
  <ds:schemaRefs>
    <ds:schemaRef ds:uri="http://schemas.microsoft.com/edu/athena"/>
  </ds:schemaRefs>
</ds:datastoreItem>
</file>

<file path=customXml/itemProps6.xml><?xml version="1.0" encoding="utf-8"?>
<ds:datastoreItem xmlns:ds="http://schemas.openxmlformats.org/officeDocument/2006/customXml" ds:itemID="{BF3E8FC7-9D43-40EA-B619-36033BAC6A1F}">
  <ds:schemaRefs>
    <ds:schemaRef ds:uri="http://schemas.microsoft.com/edu/athena"/>
  </ds:schemaRefs>
</ds:datastoreItem>
</file>

<file path=customXml/itemProps7.xml><?xml version="1.0" encoding="utf-8"?>
<ds:datastoreItem xmlns:ds="http://schemas.openxmlformats.org/officeDocument/2006/customXml" ds:itemID="{4080DAA2-EDDC-422E-A936-9B2EA556B28E}">
  <ds:schemaRefs>
    <ds:schemaRef ds:uri="http://schemas.microsoft.com/edu/athena"/>
  </ds:schemaRefs>
</ds:datastoreItem>
</file>

<file path=customXml/itemProps8.xml><?xml version="1.0" encoding="utf-8"?>
<ds:datastoreItem xmlns:ds="http://schemas.openxmlformats.org/officeDocument/2006/customXml" ds:itemID="{D76CA34F-2756-4833-B396-20D4D85F494E}">
  <ds:schemaRefs>
    <ds:schemaRef ds:uri="http://schemas.microsoft.com/edu/athena"/>
  </ds:schemaRefs>
</ds:datastoreItem>
</file>

<file path=customXml/itemProps9.xml><?xml version="1.0" encoding="utf-8"?>
<ds:datastoreItem xmlns:ds="http://schemas.openxmlformats.org/officeDocument/2006/customXml" ds:itemID="{F5CD06C7-BB55-4480-8DDD-041703BDFBAE}">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45553</TotalTime>
  <Words>6208</Words>
  <Application>Microsoft Office PowerPoint</Application>
  <PresentationFormat>On-screen Show (4:3)</PresentationFormat>
  <Paragraphs>777</Paragraphs>
  <Slides>93</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Arial</vt:lpstr>
      <vt:lpstr>Calibri</vt:lpstr>
      <vt:lpstr>Franklin Gothic Medium</vt:lpstr>
      <vt:lpstr>ＭＳ Ｐゴシック</vt:lpstr>
      <vt:lpstr>Symbol</vt:lpstr>
      <vt:lpstr>Times New Roman</vt:lpstr>
      <vt:lpstr>Wingdings</vt:lpstr>
      <vt:lpstr>2_Blank Presentation</vt:lpstr>
      <vt:lpstr>Blank Presentation</vt:lpstr>
      <vt:lpstr>Big Data HPC Convergence and a bunch of other things</vt:lpstr>
      <vt:lpstr>Abstract</vt:lpstr>
      <vt:lpstr>   Education</vt:lpstr>
      <vt:lpstr>Background of the School of Informatics and Computing SOIC</vt:lpstr>
      <vt:lpstr>Data Science Definition from NIST Public Working Group</vt:lpstr>
      <vt:lpstr>Data Science Summary</vt:lpstr>
      <vt:lpstr>Computational Science</vt:lpstr>
      <vt:lpstr>Some Online Data Science Classes by Fox</vt:lpstr>
      <vt:lpstr>PowerPoint Presentation</vt:lpstr>
      <vt:lpstr>   Introduction</vt:lpstr>
      <vt:lpstr>Big Simulations</vt:lpstr>
      <vt:lpstr>PowerPoint Presentation</vt:lpstr>
      <vt:lpstr>PowerPoint Presentation</vt:lpstr>
      <vt:lpstr>PowerPoint Presentation</vt:lpstr>
      <vt:lpstr>PowerPoint Presentation</vt:lpstr>
      <vt:lpstr>Online!</vt:lpstr>
      <vt:lpstr>   Introduction</vt:lpstr>
      <vt:lpstr>PowerPoint Presentation</vt:lpstr>
      <vt:lpstr>PowerPoint Presentation</vt:lpstr>
      <vt:lpstr>PowerPoint Presentation</vt:lpstr>
      <vt:lpstr>PowerPoint Presentation</vt:lpstr>
      <vt:lpstr>Amazon Web Services</vt:lpstr>
      <vt:lpstr>Top 500 Supercomputers</vt:lpstr>
      <vt:lpstr>Clouds v Supercomputers</vt:lpstr>
      <vt:lpstr>PowerPoint Presentation</vt:lpstr>
      <vt:lpstr>PowerPoint Presentation</vt:lpstr>
      <vt:lpstr>   Introduction</vt:lpstr>
      <vt:lpstr>Job Trends</vt:lpstr>
      <vt:lpstr>The 25 Hottest Skills of 2015 on LinkedIn -- Global</vt:lpstr>
      <vt:lpstr>PowerPoint Presentation</vt:lpstr>
      <vt:lpstr>   Introduction</vt:lpstr>
      <vt:lpstr>Data Platforms</vt:lpstr>
      <vt:lpstr>PowerPoint Presentation</vt:lpstr>
      <vt:lpstr>Functionality of 21 HPC-ABDS Layers</vt:lpstr>
      <vt:lpstr>PowerPoint Presentation</vt:lpstr>
      <vt:lpstr>Java Grande  Revisited on 3 data analytics codes Clustering Multidimensional Scaling Latent Dirichlet Allocation  all sophisticated algorithms  </vt:lpstr>
      <vt:lpstr>PowerPoint Presentation</vt:lpstr>
      <vt:lpstr>Protein Universe Browser for COG Sequences with a few illustrative biologically identified clusters</vt:lpstr>
      <vt:lpstr>Heatmap of Original distances vs 3D Euclidean Distances</vt:lpstr>
      <vt:lpstr>3D Phylogenetic Tree from WDA SMACOF </vt:lpstr>
      <vt:lpstr>10 year US Stock daily price time series mapped to 3D (work in progress)</vt:lpstr>
      <vt:lpstr>Java MPI performs better than Threads I 128 24 core Haswell nodes Default MPI much worse than threads Optimized MPI using shared memory node-based messaging is much better than threads</vt:lpstr>
      <vt:lpstr>Java MPI performs better than Threads II 128 24 core Haswell nodes</vt:lpstr>
      <vt:lpstr>   NIST Big Data Initiative</vt:lpstr>
      <vt:lpstr>NBD-PWG (NIST Big Data Public Working Group) Subgroups &amp; Co-Chairs</vt:lpstr>
      <vt:lpstr>Use Case Template</vt:lpstr>
      <vt:lpstr>PowerPoint Presentation</vt:lpstr>
      <vt:lpstr>PowerPoint Presentation</vt:lpstr>
      <vt:lpstr>51 Detailed Use Cases: Contributed July-September 2013 Covers goals, data features such as 3 V’s, software, hardware</vt:lpstr>
      <vt:lpstr>Features and Examples</vt:lpstr>
      <vt:lpstr>51 Use Cases: What is Parallelism Over?</vt:lpstr>
      <vt:lpstr>Features of 51 Use Cases I</vt:lpstr>
      <vt:lpstr>Features of 51 Use Cases II</vt:lpstr>
      <vt:lpstr>Local and Global Machine Learning</vt:lpstr>
      <vt:lpstr>13 Image-based Use Cases</vt:lpstr>
      <vt:lpstr>Internet of Things and Streaming Apps</vt:lpstr>
      <vt:lpstr>Big Data and Big Simulations Patterns – the Convergence Diamonds</vt:lpstr>
      <vt:lpstr>Big Data - Big Simulation (Exascale) Convergence</vt:lpstr>
      <vt:lpstr>Classifying Big Data and Big Simulation Applications</vt:lpstr>
      <vt:lpstr>7 Computational Giants of  NRC Massive Data Analysis Report </vt:lpstr>
      <vt:lpstr>HPC (Simulation) Benchmark Classics</vt:lpstr>
      <vt:lpstr>13 Berkeley Dwarfs</vt:lpstr>
      <vt:lpstr>PowerPoint Presentation</vt:lpstr>
      <vt:lpstr>PowerPoint Presentation</vt:lpstr>
      <vt:lpstr>Dwarfs and Ogres give  Convergence Diamonds</vt:lpstr>
      <vt:lpstr>Facets of the Convergence Diamonds  Problem Architecture  Meta or Macro Aspects of Diamonds Valid for Big Data or Big Simulations as describes Problem which is Model-Data combination</vt:lpstr>
      <vt:lpstr>Problem Architecture View (Meta or MacroPatterns)</vt:lpstr>
      <vt:lpstr>Relation of Problem and Machine Architecture</vt:lpstr>
      <vt:lpstr>6 Forms of MapReduce cover “all” circumstances  Describes  - Problem (Model  reflecting data)  - Machine  - Software  Architecture</vt:lpstr>
      <vt:lpstr>Data Analysis Problem Architectures</vt:lpstr>
      <vt:lpstr>Diamond Facets  Execution Features View  Many similar Features for Big Data and Simulations  </vt:lpstr>
      <vt:lpstr>View for Micropatterns or Execution Features</vt:lpstr>
      <vt:lpstr>Comparison of Data Analytics with Simulation I</vt:lpstr>
      <vt:lpstr>PowerPoint Presentation</vt:lpstr>
      <vt:lpstr>Comparison of Data Analytics with Simulation II</vt:lpstr>
      <vt:lpstr>Convergence Diamond Facets  Big Data and Big Simulation Processing View  All Model Properties but differences between Big Data and Big Simulation </vt:lpstr>
      <vt:lpstr>Diamond Facets in Processing (runtime) View I used in Big Data and Big Simulation </vt:lpstr>
      <vt:lpstr>Diamond Facets in Processing (runtime) View II used in Big Data</vt:lpstr>
      <vt:lpstr>Diamond Facets in Processing (runtime) View III used in Big Simulation </vt:lpstr>
      <vt:lpstr>Facets of the Ogres  Data Source and Style Aspects  add streaming from Processing view here  Present but often less important for Simulations (that use and produce data)</vt:lpstr>
      <vt:lpstr>Data Source and Style Diamond View I</vt:lpstr>
      <vt:lpstr>Data Source and Style Diamond View II </vt:lpstr>
      <vt:lpstr>2. Perform real time analytics on data source streams and notify users when specified events occur</vt:lpstr>
      <vt:lpstr>5. Perform interactive analytics on data in analytics-optimized database</vt:lpstr>
      <vt:lpstr>5A. Perform interactive analytics on observational scientific data</vt:lpstr>
      <vt:lpstr>Benchmarks and Ogres</vt:lpstr>
      <vt:lpstr>Benchmarks/Mini-apps spanning Facets</vt:lpstr>
      <vt:lpstr>Big Data Exascale convergence</vt:lpstr>
      <vt:lpstr>Big Data and (Exascale) Simulation Convergence I</vt:lpstr>
      <vt:lpstr>Dual Convergence Architecture</vt:lpstr>
      <vt:lpstr>Things to do for Big Data and (Exascale) Simulation Convergence II</vt:lpstr>
      <vt:lpstr>Things to do for Big Data and (Exascale) Simulation Convergence III</vt:lpstr>
      <vt:lpstr>Things to do for Big Data and (Exascale) Simulation Convergence IV</vt:lpstr>
    </vt:vector>
  </TitlesOfParts>
  <Company>CCT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Shantenu Jha</dc:creator>
  <cp:lastModifiedBy>Geoffrey Fox</cp:lastModifiedBy>
  <cp:revision>853</cp:revision>
  <dcterms:created xsi:type="dcterms:W3CDTF">2014-02-25T01:32:12Z</dcterms:created>
  <dcterms:modified xsi:type="dcterms:W3CDTF">2016-02-15T04:11:41Z</dcterms:modified>
</cp:coreProperties>
</file>