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70" r:id="rId10"/>
    <p:sldMasterId id="2147483805" r:id="rId11"/>
  </p:sldMasterIdLst>
  <p:notesMasterIdLst>
    <p:notesMasterId r:id="rId79"/>
  </p:notesMasterIdLst>
  <p:sldIdLst>
    <p:sldId id="1010" r:id="rId12"/>
    <p:sldId id="929" r:id="rId13"/>
    <p:sldId id="1082" r:id="rId14"/>
    <p:sldId id="1083" r:id="rId15"/>
    <p:sldId id="1084" r:id="rId16"/>
    <p:sldId id="1085" r:id="rId17"/>
    <p:sldId id="1086" r:id="rId18"/>
    <p:sldId id="1081" r:id="rId19"/>
    <p:sldId id="1080" r:id="rId20"/>
    <p:sldId id="1055" r:id="rId21"/>
    <p:sldId id="1058" r:id="rId22"/>
    <p:sldId id="1059" r:id="rId23"/>
    <p:sldId id="1051" r:id="rId24"/>
    <p:sldId id="1060" r:id="rId25"/>
    <p:sldId id="1046" r:id="rId26"/>
    <p:sldId id="1073" r:id="rId27"/>
    <p:sldId id="1048" r:id="rId28"/>
    <p:sldId id="1044" r:id="rId29"/>
    <p:sldId id="1043" r:id="rId30"/>
    <p:sldId id="1057" r:id="rId31"/>
    <p:sldId id="1061" r:id="rId32"/>
    <p:sldId id="1047" r:id="rId33"/>
    <p:sldId id="1045" r:id="rId34"/>
    <p:sldId id="1074" r:id="rId35"/>
    <p:sldId id="1052" r:id="rId36"/>
    <p:sldId id="1054" r:id="rId37"/>
    <p:sldId id="1053" r:id="rId38"/>
    <p:sldId id="1075" r:id="rId39"/>
    <p:sldId id="1072" r:id="rId40"/>
    <p:sldId id="1064" r:id="rId41"/>
    <p:sldId id="1065" r:id="rId42"/>
    <p:sldId id="1066" r:id="rId43"/>
    <p:sldId id="1067" r:id="rId44"/>
    <p:sldId id="1068" r:id="rId45"/>
    <p:sldId id="1070" r:id="rId46"/>
    <p:sldId id="1071" r:id="rId47"/>
    <p:sldId id="1077" r:id="rId48"/>
    <p:sldId id="1034" r:id="rId49"/>
    <p:sldId id="1036" r:id="rId50"/>
    <p:sldId id="1042" r:id="rId51"/>
    <p:sldId id="930" r:id="rId52"/>
    <p:sldId id="931" r:id="rId53"/>
    <p:sldId id="932" r:id="rId54"/>
    <p:sldId id="933" r:id="rId55"/>
    <p:sldId id="934" r:id="rId56"/>
    <p:sldId id="935" r:id="rId57"/>
    <p:sldId id="936" r:id="rId58"/>
    <p:sldId id="950" r:id="rId59"/>
    <p:sldId id="1026" r:id="rId60"/>
    <p:sldId id="951" r:id="rId61"/>
    <p:sldId id="952" r:id="rId62"/>
    <p:sldId id="953" r:id="rId63"/>
    <p:sldId id="954" r:id="rId64"/>
    <p:sldId id="1038" r:id="rId65"/>
    <p:sldId id="1028" r:id="rId66"/>
    <p:sldId id="949" r:id="rId67"/>
    <p:sldId id="940" r:id="rId68"/>
    <p:sldId id="883" r:id="rId69"/>
    <p:sldId id="1023" r:id="rId70"/>
    <p:sldId id="1024" r:id="rId71"/>
    <p:sldId id="1025" r:id="rId72"/>
    <p:sldId id="994" r:id="rId73"/>
    <p:sldId id="1030" r:id="rId74"/>
    <p:sldId id="1040" r:id="rId75"/>
    <p:sldId id="1032" r:id="rId76"/>
    <p:sldId id="1033" r:id="rId77"/>
    <p:sldId id="1035" r:id="rId78"/>
  </p:sldIdLst>
  <p:sldSz cx="9144000" cy="6858000" type="screen4x3"/>
  <p:notesSz cx="6858000" cy="9144000"/>
  <p:custDataLst>
    <p:tags r:id="rId80"/>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8455"/>
    <a:srgbClr val="3BCCFF"/>
    <a:srgbClr val="BDE2A2"/>
    <a:srgbClr val="8FF24C"/>
    <a:srgbClr val="69D8FF"/>
    <a:srgbClr val="E7E78D"/>
    <a:srgbClr val="B4DE94"/>
    <a:srgbClr val="FF0000"/>
    <a:srgbClr val="CC00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795" autoAdjust="0"/>
    <p:restoredTop sz="96086" autoAdjust="0"/>
  </p:normalViewPr>
  <p:slideViewPr>
    <p:cSldViewPr snapToGrid="0" snapToObjects="1">
      <p:cViewPr varScale="1">
        <p:scale>
          <a:sx n="84" d="100"/>
          <a:sy n="84" d="100"/>
        </p:scale>
        <p:origin x="1560" y="90"/>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0"/>
    </p:cViewPr>
  </p:sorterViewPr>
  <p:notesViewPr>
    <p:cSldViewPr snapToGrid="0" snapToObjects="1">
      <p:cViewPr varScale="1">
        <p:scale>
          <a:sx n="101" d="100"/>
          <a:sy n="101" d="100"/>
        </p:scale>
        <p:origin x="-3576" y="-9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slide" Target="slides/slide36.xml"/><Relationship Id="rId50" Type="http://schemas.openxmlformats.org/officeDocument/2006/relationships/slide" Target="slides/slide39.xml"/><Relationship Id="rId55" Type="http://schemas.openxmlformats.org/officeDocument/2006/relationships/slide" Target="slides/slide44.xml"/><Relationship Id="rId63" Type="http://schemas.openxmlformats.org/officeDocument/2006/relationships/slide" Target="slides/slide52.xml"/><Relationship Id="rId68" Type="http://schemas.openxmlformats.org/officeDocument/2006/relationships/slide" Target="slides/slide57.xml"/><Relationship Id="rId76" Type="http://schemas.openxmlformats.org/officeDocument/2006/relationships/slide" Target="slides/slide65.xml"/><Relationship Id="rId84" Type="http://schemas.openxmlformats.org/officeDocument/2006/relationships/tableStyles" Target="tableStyles.xml"/><Relationship Id="rId7" Type="http://schemas.openxmlformats.org/officeDocument/2006/relationships/customXml" Target="../customXml/item7.xml"/><Relationship Id="rId71" Type="http://schemas.openxmlformats.org/officeDocument/2006/relationships/slide" Target="slides/slide60.xml"/><Relationship Id="rId2" Type="http://schemas.openxmlformats.org/officeDocument/2006/relationships/customXml" Target="../customXml/item2.xml"/><Relationship Id="rId16" Type="http://schemas.openxmlformats.org/officeDocument/2006/relationships/slide" Target="slides/slide5.xml"/><Relationship Id="rId29" Type="http://schemas.openxmlformats.org/officeDocument/2006/relationships/slide" Target="slides/slide18.xml"/><Relationship Id="rId11" Type="http://schemas.openxmlformats.org/officeDocument/2006/relationships/slideMaster" Target="slideMasters/slideMaster2.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slide" Target="slides/slide42.xml"/><Relationship Id="rId58" Type="http://schemas.openxmlformats.org/officeDocument/2006/relationships/slide" Target="slides/slide47.xml"/><Relationship Id="rId66" Type="http://schemas.openxmlformats.org/officeDocument/2006/relationships/slide" Target="slides/slide55.xml"/><Relationship Id="rId74" Type="http://schemas.openxmlformats.org/officeDocument/2006/relationships/slide" Target="slides/slide63.xml"/><Relationship Id="rId79" Type="http://schemas.openxmlformats.org/officeDocument/2006/relationships/notesMaster" Target="notesMasters/notesMaster1.xml"/><Relationship Id="rId5" Type="http://schemas.openxmlformats.org/officeDocument/2006/relationships/customXml" Target="../customXml/item5.xml"/><Relationship Id="rId61" Type="http://schemas.openxmlformats.org/officeDocument/2006/relationships/slide" Target="slides/slide50.xml"/><Relationship Id="rId82" Type="http://schemas.openxmlformats.org/officeDocument/2006/relationships/viewProps" Target="viewProps.xml"/><Relationship Id="rId10" Type="http://schemas.openxmlformats.org/officeDocument/2006/relationships/slideMaster" Target="slideMasters/slideMaster1.xml"/><Relationship Id="rId19" Type="http://schemas.openxmlformats.org/officeDocument/2006/relationships/slide" Target="slides/slide8.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slide" Target="slides/slide49.xml"/><Relationship Id="rId65" Type="http://schemas.openxmlformats.org/officeDocument/2006/relationships/slide" Target="slides/slide54.xml"/><Relationship Id="rId73" Type="http://schemas.openxmlformats.org/officeDocument/2006/relationships/slide" Target="slides/slide62.xml"/><Relationship Id="rId78" Type="http://schemas.openxmlformats.org/officeDocument/2006/relationships/slide" Target="slides/slide67.xml"/><Relationship Id="rId81" Type="http://schemas.openxmlformats.org/officeDocument/2006/relationships/presProps" Target="presProps.xml"/><Relationship Id="rId4" Type="http://schemas.openxmlformats.org/officeDocument/2006/relationships/customXml" Target="../customXml/item4.xml"/><Relationship Id="rId9" Type="http://schemas.openxmlformats.org/officeDocument/2006/relationships/customXml" Target="../customXml/item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slide" Target="slides/slide45.xml"/><Relationship Id="rId64" Type="http://schemas.openxmlformats.org/officeDocument/2006/relationships/slide" Target="slides/slide53.xml"/><Relationship Id="rId69" Type="http://schemas.openxmlformats.org/officeDocument/2006/relationships/slide" Target="slides/slide58.xml"/><Relationship Id="rId77" Type="http://schemas.openxmlformats.org/officeDocument/2006/relationships/slide" Target="slides/slide66.xml"/><Relationship Id="rId8" Type="http://schemas.openxmlformats.org/officeDocument/2006/relationships/customXml" Target="../customXml/item8.xml"/><Relationship Id="rId51" Type="http://schemas.openxmlformats.org/officeDocument/2006/relationships/slide" Target="slides/slide40.xml"/><Relationship Id="rId72" Type="http://schemas.openxmlformats.org/officeDocument/2006/relationships/slide" Target="slides/slide61.xml"/><Relationship Id="rId80" Type="http://schemas.openxmlformats.org/officeDocument/2006/relationships/tags" Target="tags/tag1.xml"/><Relationship Id="rId3" Type="http://schemas.openxmlformats.org/officeDocument/2006/relationships/customXml" Target="../customXml/item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slide" Target="slides/slide48.xml"/><Relationship Id="rId67" Type="http://schemas.openxmlformats.org/officeDocument/2006/relationships/slide" Target="slides/slide56.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slide" Target="slides/slide43.xml"/><Relationship Id="rId62" Type="http://schemas.openxmlformats.org/officeDocument/2006/relationships/slide" Target="slides/slide51.xml"/><Relationship Id="rId70" Type="http://schemas.openxmlformats.org/officeDocument/2006/relationships/slide" Target="slides/slide59.xml"/><Relationship Id="rId75" Type="http://schemas.openxmlformats.org/officeDocument/2006/relationships/slide" Target="slides/slide64.xml"/><Relationship Id="rId83"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customXml" Target="../customXml/item6.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FAC38FE-F884-4E17-A83D-543C466F79A5}" type="datetimeFigureOut">
              <a:rPr lang="en-US" smtClean="0"/>
              <a:t>2/4/2016</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59C080E-B00D-4181-91FC-08D9D4473EED}" type="slidenum">
              <a:rPr lang="en-US" smtClean="0"/>
              <a:t>‹#›</a:t>
            </a:fld>
            <a:endParaRPr lang="en-US"/>
          </a:p>
        </p:txBody>
      </p:sp>
    </p:spTree>
    <p:extLst>
      <p:ext uri="{BB962C8B-B14F-4D97-AF65-F5344CB8AC3E}">
        <p14:creationId xmlns:p14="http://schemas.microsoft.com/office/powerpoint/2010/main" val="1398348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3D4677B-C5CE-4183-A13D-EB29CCD2130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515078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59C080E-B00D-4181-91FC-08D9D4473EED}" type="slidenum">
              <a:rPr lang="en-US" smtClean="0"/>
              <a:t>44</a:t>
            </a:fld>
            <a:endParaRPr lang="en-US"/>
          </a:p>
        </p:txBody>
      </p:sp>
    </p:spTree>
    <p:extLst>
      <p:ext uri="{BB962C8B-B14F-4D97-AF65-F5344CB8AC3E}">
        <p14:creationId xmlns:p14="http://schemas.microsoft.com/office/powerpoint/2010/main" val="14001600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59C080E-B00D-4181-91FC-08D9D4473EED}" type="slidenum">
              <a:rPr lang="en-US" smtClean="0"/>
              <a:t>48</a:t>
            </a:fld>
            <a:endParaRPr lang="en-US"/>
          </a:p>
        </p:txBody>
      </p:sp>
    </p:spTree>
    <p:extLst>
      <p:ext uri="{BB962C8B-B14F-4D97-AF65-F5344CB8AC3E}">
        <p14:creationId xmlns:p14="http://schemas.microsoft.com/office/powerpoint/2010/main" val="3771312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59C080E-B00D-4181-91FC-08D9D4473EED}" type="slidenum">
              <a:rPr lang="en-US" smtClean="0"/>
              <a:t>51</a:t>
            </a:fld>
            <a:endParaRPr lang="en-US"/>
          </a:p>
        </p:txBody>
      </p:sp>
    </p:spTree>
    <p:extLst>
      <p:ext uri="{BB962C8B-B14F-4D97-AF65-F5344CB8AC3E}">
        <p14:creationId xmlns:p14="http://schemas.microsoft.com/office/powerpoint/2010/main" val="33774271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59C080E-B00D-4181-91FC-08D9D4473EED}" type="slidenum">
              <a:rPr lang="en-US" smtClean="0"/>
              <a:t>52</a:t>
            </a:fld>
            <a:endParaRPr lang="en-US"/>
          </a:p>
        </p:txBody>
      </p:sp>
    </p:spTree>
    <p:extLst>
      <p:ext uri="{BB962C8B-B14F-4D97-AF65-F5344CB8AC3E}">
        <p14:creationId xmlns:p14="http://schemas.microsoft.com/office/powerpoint/2010/main" val="2935640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59C080E-B00D-4181-91FC-08D9D4473EED}" type="slidenum">
              <a:rPr lang="en-US" smtClean="0"/>
              <a:t>53</a:t>
            </a:fld>
            <a:endParaRPr lang="en-US"/>
          </a:p>
        </p:txBody>
      </p:sp>
    </p:spTree>
    <p:extLst>
      <p:ext uri="{BB962C8B-B14F-4D97-AF65-F5344CB8AC3E}">
        <p14:creationId xmlns:p14="http://schemas.microsoft.com/office/powerpoint/2010/main" val="34125268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59C080E-B00D-4181-91FC-08D9D4473EED}" type="slidenum">
              <a:rPr lang="en-US" smtClean="0"/>
              <a:t>56</a:t>
            </a:fld>
            <a:endParaRPr lang="en-US"/>
          </a:p>
        </p:txBody>
      </p:sp>
    </p:spTree>
    <p:extLst>
      <p:ext uri="{BB962C8B-B14F-4D97-AF65-F5344CB8AC3E}">
        <p14:creationId xmlns:p14="http://schemas.microsoft.com/office/powerpoint/2010/main" val="36689084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Big</a:t>
            </a:r>
            <a:r>
              <a:rPr lang="en-US" baseline="0" dirty="0" smtClean="0"/>
              <a:t> dwarfs are Ogres</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Implement Ogres  in ABDS+</a:t>
            </a:r>
          </a:p>
          <a:p>
            <a:endParaRPr lang="en-US" dirty="0"/>
          </a:p>
        </p:txBody>
      </p:sp>
      <p:sp>
        <p:nvSpPr>
          <p:cNvPr id="4" name="Slide Number Placeholder 3"/>
          <p:cNvSpPr>
            <a:spLocks noGrp="1"/>
          </p:cNvSpPr>
          <p:nvPr>
            <p:ph type="sldNum" sz="quarter" idx="10"/>
          </p:nvPr>
        </p:nvSpPr>
        <p:spPr/>
        <p:txBody>
          <a:bodyPr/>
          <a:lstStyle/>
          <a:p>
            <a:fld id="{359C080E-B00D-4181-91FC-08D9D4473EED}" type="slidenum">
              <a:rPr lang="en-US" smtClean="0"/>
              <a:t>57</a:t>
            </a:fld>
            <a:endParaRPr lang="en-US"/>
          </a:p>
        </p:txBody>
      </p:sp>
    </p:spTree>
    <p:extLst>
      <p:ext uri="{BB962C8B-B14F-4D97-AF65-F5344CB8AC3E}">
        <p14:creationId xmlns:p14="http://schemas.microsoft.com/office/powerpoint/2010/main" val="2269708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i="1">
                <a:solidFill>
                  <a:schemeClr val="tx1"/>
                </a:solidFill>
                <a:latin typeface="Arial" panose="020B0604020202020204" pitchFamily="34" charset="0"/>
                <a:ea typeface="ＭＳ Ｐゴシック" panose="020B0600070205080204" pitchFamily="34" charset="-128"/>
              </a:defRPr>
            </a:lvl1pPr>
            <a:lvl2pPr marL="742950" indent="-285750">
              <a:defRPr sz="2400" i="1">
                <a:solidFill>
                  <a:schemeClr val="tx1"/>
                </a:solidFill>
                <a:latin typeface="Arial" panose="020B0604020202020204" pitchFamily="34" charset="0"/>
                <a:ea typeface="ＭＳ Ｐゴシック" panose="020B0600070205080204" pitchFamily="34" charset="-128"/>
              </a:defRPr>
            </a:lvl2pPr>
            <a:lvl3pPr marL="1143000" indent="-228600">
              <a:defRPr sz="2400" i="1">
                <a:solidFill>
                  <a:schemeClr val="tx1"/>
                </a:solidFill>
                <a:latin typeface="Arial" panose="020B0604020202020204" pitchFamily="34" charset="0"/>
                <a:ea typeface="ＭＳ Ｐゴシック" panose="020B0600070205080204" pitchFamily="34" charset="-128"/>
              </a:defRPr>
            </a:lvl3pPr>
            <a:lvl4pPr marL="1600200" indent="-228600">
              <a:defRPr sz="2400" i="1">
                <a:solidFill>
                  <a:schemeClr val="tx1"/>
                </a:solidFill>
                <a:latin typeface="Arial" panose="020B0604020202020204" pitchFamily="34" charset="0"/>
                <a:ea typeface="ＭＳ Ｐゴシック" panose="020B0600070205080204" pitchFamily="34" charset="-128"/>
              </a:defRPr>
            </a:lvl4pPr>
            <a:lvl5pPr marL="2057400" indent="-228600">
              <a:defRPr sz="2400" 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9pPr>
          </a:lstStyle>
          <a:p>
            <a:fld id="{31D32577-1196-4221-B5BD-2EB6CC2B6160}" type="slidenum">
              <a:rPr lang="en-US" altLang="en-US" sz="1200" i="0">
                <a:solidFill>
                  <a:srgbClr val="000000"/>
                </a:solidFill>
              </a:rPr>
              <a:pPr/>
              <a:t>3</a:t>
            </a:fld>
            <a:endParaRPr lang="en-US" altLang="en-US" sz="1200" i="0">
              <a:solidFill>
                <a:srgbClr val="000000"/>
              </a:solidFill>
            </a:endParaRPr>
          </a:p>
        </p:txBody>
      </p:sp>
      <p:sp>
        <p:nvSpPr>
          <p:cNvPr id="9219" name="Rectangle 2"/>
          <p:cNvSpPr>
            <a:spLocks noGrp="1" noRot="1" noChangeAspect="1" noChangeArrowheads="1" noTextEdit="1"/>
          </p:cNvSpPr>
          <p:nvPr>
            <p:ph type="sldImg"/>
          </p:nvPr>
        </p:nvSpPr>
        <p:spPr>
          <a:ln/>
        </p:spPr>
      </p:sp>
      <p:sp>
        <p:nvSpPr>
          <p:cNvPr id="92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41225900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Big Data </a:t>
            </a:r>
            <a:r>
              <a:rPr lang="en-US" dirty="0" smtClean="0"/>
              <a:t>refers to digital data volume, velocity and/or variety whose</a:t>
            </a:r>
            <a:r>
              <a:rPr lang="en-US" baseline="0" dirty="0" smtClean="0"/>
              <a:t> </a:t>
            </a:r>
            <a:r>
              <a:rPr lang="en-US" dirty="0" smtClean="0"/>
              <a:t>management requires scalability across coupled horizontal resources</a:t>
            </a:r>
          </a:p>
          <a:p>
            <a:r>
              <a:rPr lang="en-US" b="1" dirty="0" smtClean="0"/>
              <a:t>Data Science </a:t>
            </a:r>
            <a:r>
              <a:rPr lang="en-US" dirty="0" smtClean="0"/>
              <a:t>is the extraction of actionable knowledge directly from data through a process of discovery, hypothesis, and analytical hypothesis analysis.</a:t>
            </a:r>
          </a:p>
          <a:p>
            <a:r>
              <a:rPr lang="en-US" dirty="0" smtClean="0"/>
              <a:t>A </a:t>
            </a:r>
            <a:r>
              <a:rPr lang="en-US" b="1" dirty="0" smtClean="0"/>
              <a:t>Data Scientist </a:t>
            </a:r>
            <a:r>
              <a:rPr lang="en-US" dirty="0" smtClean="0"/>
              <a:t>is a practitioner who has sufficient knowledge of the overlapping regimes of expertise in business needs, domain knowledge, analytical skills and programming expertise to manage the end-to-end scientific method process through each stage in the big data lifecycle.</a:t>
            </a:r>
          </a:p>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039B4EB4-5598-40D3-88E5-16B91A0484D5}" type="slidenum">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4</a:t>
            </a:fld>
            <a:endParaRPr kumimoji="0" lang="en-US" sz="1800" b="0" i="0" u="none" strike="noStrike" kern="0" cap="none" spc="0" normalizeH="0" baseline="0" noProof="0">
              <a:ln>
                <a:noFill/>
              </a:ln>
              <a:solidFill>
                <a:prstClr val="black"/>
              </a:solidFill>
              <a:effectLst/>
              <a:uLnTx/>
              <a:uFillTx/>
            </a:endParaRPr>
          </a:p>
        </p:txBody>
      </p:sp>
    </p:spTree>
    <p:extLst>
      <p:ext uri="{BB962C8B-B14F-4D97-AF65-F5344CB8AC3E}">
        <p14:creationId xmlns:p14="http://schemas.microsoft.com/office/powerpoint/2010/main" val="13724615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59C080E-B00D-4181-91FC-08D9D4473EED}" type="slidenum">
              <a:rPr lang="en-US" smtClean="0"/>
              <a:t>7</a:t>
            </a:fld>
            <a:endParaRPr lang="en-US"/>
          </a:p>
        </p:txBody>
      </p:sp>
    </p:spTree>
    <p:extLst>
      <p:ext uri="{BB962C8B-B14F-4D97-AF65-F5344CB8AC3E}">
        <p14:creationId xmlns:p14="http://schemas.microsoft.com/office/powerpoint/2010/main" val="40502739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59C080E-B00D-4181-91FC-08D9D4473EED}" type="slidenum">
              <a:rPr lang="en-US" smtClean="0"/>
              <a:t>25</a:t>
            </a:fld>
            <a:endParaRPr lang="en-US"/>
          </a:p>
        </p:txBody>
      </p:sp>
    </p:spTree>
    <p:extLst>
      <p:ext uri="{BB962C8B-B14F-4D97-AF65-F5344CB8AC3E}">
        <p14:creationId xmlns:p14="http://schemas.microsoft.com/office/powerpoint/2010/main" val="10465772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1174917-5EB3-415D-9340-9CAA674FD7E8}" type="slidenum">
              <a:rPr lang="en-US" smtClean="0"/>
              <a:t>30</a:t>
            </a:fld>
            <a:endParaRPr lang="en-US"/>
          </a:p>
        </p:txBody>
      </p:sp>
    </p:spTree>
    <p:extLst>
      <p:ext uri="{BB962C8B-B14F-4D97-AF65-F5344CB8AC3E}">
        <p14:creationId xmlns:p14="http://schemas.microsoft.com/office/powerpoint/2010/main" val="18753002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7106" name="Rectangle 6"/>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a:tabLst>
                <a:tab pos="723900" algn="l"/>
                <a:tab pos="1447800" algn="l"/>
                <a:tab pos="2171700" algn="l"/>
                <a:tab pos="2895600" algn="l"/>
              </a:tabLst>
              <a:defRPr>
                <a:solidFill>
                  <a:schemeClr val="tx1"/>
                </a:solidFill>
                <a:latin typeface="Arial" panose="020B0604020202020204" pitchFamily="34" charset="0"/>
              </a:defRPr>
            </a:lvl1pPr>
            <a:lvl2pPr eaLnBrk="0">
              <a:tabLst>
                <a:tab pos="723900" algn="l"/>
                <a:tab pos="1447800" algn="l"/>
                <a:tab pos="2171700" algn="l"/>
                <a:tab pos="2895600" algn="l"/>
              </a:tabLst>
              <a:defRPr>
                <a:solidFill>
                  <a:schemeClr val="tx1"/>
                </a:solidFill>
                <a:latin typeface="Arial" panose="020B0604020202020204" pitchFamily="34" charset="0"/>
              </a:defRPr>
            </a:lvl2pPr>
            <a:lvl3pPr eaLnBrk="0">
              <a:tabLst>
                <a:tab pos="723900" algn="l"/>
                <a:tab pos="1447800" algn="l"/>
                <a:tab pos="2171700" algn="l"/>
                <a:tab pos="2895600" algn="l"/>
              </a:tabLst>
              <a:defRPr>
                <a:solidFill>
                  <a:schemeClr val="tx1"/>
                </a:solidFill>
                <a:latin typeface="Arial" panose="020B0604020202020204" pitchFamily="34" charset="0"/>
              </a:defRPr>
            </a:lvl3pPr>
            <a:lvl4pPr eaLnBrk="0">
              <a:tabLst>
                <a:tab pos="723900" algn="l"/>
                <a:tab pos="1447800" algn="l"/>
                <a:tab pos="2171700" algn="l"/>
                <a:tab pos="2895600" algn="l"/>
              </a:tabLst>
              <a:defRPr>
                <a:solidFill>
                  <a:schemeClr val="tx1"/>
                </a:solidFill>
                <a:latin typeface="Arial" panose="020B0604020202020204" pitchFamily="34" charset="0"/>
              </a:defRPr>
            </a:lvl4pPr>
            <a:lvl5pPr eaLnBrk="0">
              <a:tabLst>
                <a:tab pos="723900" algn="l"/>
                <a:tab pos="1447800" algn="l"/>
                <a:tab pos="2171700" algn="l"/>
                <a:tab pos="2895600" algn="l"/>
              </a:tabLst>
              <a:defRPr>
                <a:solidFill>
                  <a:schemeClr val="tx1"/>
                </a:solidFill>
                <a:latin typeface="Arial" panose="020B0604020202020204" pitchFamily="34" charset="0"/>
              </a:defRPr>
            </a:lvl5pPr>
            <a:lvl6pPr marL="25146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defRPr>
            </a:lvl6pPr>
            <a:lvl7pPr marL="29718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defRPr>
            </a:lvl7pPr>
            <a:lvl8pPr marL="34290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defRPr>
            </a:lvl8pPr>
            <a:lvl9pPr marL="38862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defRPr>
            </a:lvl9pPr>
          </a:lstStyle>
          <a:p>
            <a:pPr eaLnBrk="1"/>
            <a:fld id="{BF5851CB-82FA-415F-BEA0-1FB8CA8D59CB}" type="slidenum">
              <a:rPr lang="en-US">
                <a:solidFill>
                  <a:srgbClr val="000000"/>
                </a:solidFill>
                <a:latin typeface="Times New Roman" panose="02020603050405020304" pitchFamily="18" charset="0"/>
              </a:rPr>
              <a:pPr eaLnBrk="1"/>
              <a:t>34</a:t>
            </a:fld>
            <a:endParaRPr lang="en-US">
              <a:solidFill>
                <a:srgbClr val="000000"/>
              </a:solidFill>
              <a:latin typeface="Times New Roman" panose="02020603050405020304" pitchFamily="18" charset="0"/>
            </a:endParaRPr>
          </a:p>
        </p:txBody>
      </p:sp>
      <p:sp>
        <p:nvSpPr>
          <p:cNvPr id="47107" name="Rectangle 1"/>
          <p:cNvSpPr>
            <a:spLocks noGrp="1" noRot="1" noChangeAspect="1" noChangeArrowheads="1" noTextEdit="1"/>
          </p:cNvSpPr>
          <p:nvPr>
            <p:ph type="sldImg"/>
          </p:nvPr>
        </p:nvSpPr>
        <p:spPr>
          <a:xfrm>
            <a:off x="1371600" y="763588"/>
            <a:ext cx="5029200" cy="3771900"/>
          </a:xfrm>
          <a:solidFill>
            <a:srgbClr val="FFFFFF"/>
          </a:solidFill>
          <a:ln>
            <a:solidFill>
              <a:srgbClr val="000000"/>
            </a:solidFill>
            <a:miter lim="800000"/>
            <a:headEnd/>
            <a:tailEnd/>
          </a:ln>
        </p:spPr>
      </p:sp>
      <p:sp>
        <p:nvSpPr>
          <p:cNvPr id="47108" name="Rectangle 2"/>
          <p:cNvSpPr>
            <a:spLocks noGrp="1" noChangeArrowheads="1"/>
          </p:cNvSpPr>
          <p:nvPr>
            <p:ph type="body" idx="1"/>
          </p:nvPr>
        </p:nvSpPr>
        <p:spPr>
          <a:xfrm>
            <a:off x="777875" y="4776788"/>
            <a:ext cx="6218238" cy="45259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mtClean="0">
              <a:latin typeface="Times New Roman" panose="02020603050405020304" pitchFamily="18" charset="0"/>
            </a:endParaRPr>
          </a:p>
        </p:txBody>
      </p:sp>
    </p:spTree>
    <p:extLst>
      <p:ext uri="{BB962C8B-B14F-4D97-AF65-F5344CB8AC3E}">
        <p14:creationId xmlns:p14="http://schemas.microsoft.com/office/powerpoint/2010/main" val="5304222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8370" name="Rectangle 6"/>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a:tabLst>
                <a:tab pos="649628" algn="l"/>
                <a:tab pos="1299256" algn="l"/>
                <a:tab pos="1948884" algn="l"/>
                <a:tab pos="2598511" algn="l"/>
              </a:tabLst>
              <a:defRPr>
                <a:solidFill>
                  <a:schemeClr val="tx1"/>
                </a:solidFill>
                <a:latin typeface="Arial" charset="0"/>
              </a:defRPr>
            </a:lvl1pPr>
            <a:lvl2pPr eaLnBrk="0">
              <a:tabLst>
                <a:tab pos="649628" algn="l"/>
                <a:tab pos="1299256" algn="l"/>
                <a:tab pos="1948884" algn="l"/>
                <a:tab pos="2598511" algn="l"/>
              </a:tabLst>
              <a:defRPr>
                <a:solidFill>
                  <a:schemeClr val="tx1"/>
                </a:solidFill>
                <a:latin typeface="Arial" charset="0"/>
              </a:defRPr>
            </a:lvl2pPr>
            <a:lvl3pPr eaLnBrk="0">
              <a:tabLst>
                <a:tab pos="649628" algn="l"/>
                <a:tab pos="1299256" algn="l"/>
                <a:tab pos="1948884" algn="l"/>
                <a:tab pos="2598511" algn="l"/>
              </a:tabLst>
              <a:defRPr>
                <a:solidFill>
                  <a:schemeClr val="tx1"/>
                </a:solidFill>
                <a:latin typeface="Arial" charset="0"/>
              </a:defRPr>
            </a:lvl3pPr>
            <a:lvl4pPr eaLnBrk="0">
              <a:tabLst>
                <a:tab pos="649628" algn="l"/>
                <a:tab pos="1299256" algn="l"/>
                <a:tab pos="1948884" algn="l"/>
                <a:tab pos="2598511" algn="l"/>
              </a:tabLst>
              <a:defRPr>
                <a:solidFill>
                  <a:schemeClr val="tx1"/>
                </a:solidFill>
                <a:latin typeface="Arial" charset="0"/>
              </a:defRPr>
            </a:lvl4pPr>
            <a:lvl5pPr eaLnBrk="0">
              <a:tabLst>
                <a:tab pos="649628" algn="l"/>
                <a:tab pos="1299256" algn="l"/>
                <a:tab pos="1948884" algn="l"/>
                <a:tab pos="2598511" algn="l"/>
              </a:tabLst>
              <a:defRPr>
                <a:solidFill>
                  <a:schemeClr val="tx1"/>
                </a:solidFill>
                <a:latin typeface="Arial" charset="0"/>
              </a:defRPr>
            </a:lvl5pPr>
            <a:lvl6pPr marL="2256602" indent="-205146" defTabSz="410291" eaLnBrk="0" fontAlgn="base" hangingPunct="0">
              <a:lnSpc>
                <a:spcPct val="93000"/>
              </a:lnSpc>
              <a:spcBef>
                <a:spcPct val="0"/>
              </a:spcBef>
              <a:spcAft>
                <a:spcPct val="0"/>
              </a:spcAft>
              <a:buClr>
                <a:srgbClr val="000000"/>
              </a:buClr>
              <a:buSzPct val="100000"/>
              <a:buFont typeface="Times New Roman" pitchFamily="18" charset="0"/>
              <a:tabLst>
                <a:tab pos="649628" algn="l"/>
                <a:tab pos="1299256" algn="l"/>
                <a:tab pos="1948884" algn="l"/>
                <a:tab pos="2598511" algn="l"/>
              </a:tabLst>
              <a:defRPr>
                <a:solidFill>
                  <a:schemeClr val="tx1"/>
                </a:solidFill>
                <a:latin typeface="Arial" charset="0"/>
              </a:defRPr>
            </a:lvl6pPr>
            <a:lvl7pPr marL="2666893" indent="-205146" defTabSz="410291" eaLnBrk="0" fontAlgn="base" hangingPunct="0">
              <a:lnSpc>
                <a:spcPct val="93000"/>
              </a:lnSpc>
              <a:spcBef>
                <a:spcPct val="0"/>
              </a:spcBef>
              <a:spcAft>
                <a:spcPct val="0"/>
              </a:spcAft>
              <a:buClr>
                <a:srgbClr val="000000"/>
              </a:buClr>
              <a:buSzPct val="100000"/>
              <a:buFont typeface="Times New Roman" pitchFamily="18" charset="0"/>
              <a:tabLst>
                <a:tab pos="649628" algn="l"/>
                <a:tab pos="1299256" algn="l"/>
                <a:tab pos="1948884" algn="l"/>
                <a:tab pos="2598511" algn="l"/>
              </a:tabLst>
              <a:defRPr>
                <a:solidFill>
                  <a:schemeClr val="tx1"/>
                </a:solidFill>
                <a:latin typeface="Arial" charset="0"/>
              </a:defRPr>
            </a:lvl7pPr>
            <a:lvl8pPr marL="3077185" indent="-205146" defTabSz="410291" eaLnBrk="0" fontAlgn="base" hangingPunct="0">
              <a:lnSpc>
                <a:spcPct val="93000"/>
              </a:lnSpc>
              <a:spcBef>
                <a:spcPct val="0"/>
              </a:spcBef>
              <a:spcAft>
                <a:spcPct val="0"/>
              </a:spcAft>
              <a:buClr>
                <a:srgbClr val="000000"/>
              </a:buClr>
              <a:buSzPct val="100000"/>
              <a:buFont typeface="Times New Roman" pitchFamily="18" charset="0"/>
              <a:tabLst>
                <a:tab pos="649628" algn="l"/>
                <a:tab pos="1299256" algn="l"/>
                <a:tab pos="1948884" algn="l"/>
                <a:tab pos="2598511" algn="l"/>
              </a:tabLst>
              <a:defRPr>
                <a:solidFill>
                  <a:schemeClr val="tx1"/>
                </a:solidFill>
                <a:latin typeface="Arial" charset="0"/>
              </a:defRPr>
            </a:lvl8pPr>
            <a:lvl9pPr marL="3487476" indent="-205146" defTabSz="410291" eaLnBrk="0" fontAlgn="base" hangingPunct="0">
              <a:lnSpc>
                <a:spcPct val="93000"/>
              </a:lnSpc>
              <a:spcBef>
                <a:spcPct val="0"/>
              </a:spcBef>
              <a:spcAft>
                <a:spcPct val="0"/>
              </a:spcAft>
              <a:buClr>
                <a:srgbClr val="000000"/>
              </a:buClr>
              <a:buSzPct val="100000"/>
              <a:buFont typeface="Times New Roman" pitchFamily="18" charset="0"/>
              <a:tabLst>
                <a:tab pos="649628" algn="l"/>
                <a:tab pos="1299256" algn="l"/>
                <a:tab pos="1948884" algn="l"/>
                <a:tab pos="2598511" algn="l"/>
              </a:tabLst>
              <a:defRPr>
                <a:solidFill>
                  <a:schemeClr val="tx1"/>
                </a:solidFill>
                <a:latin typeface="Arial" charset="0"/>
              </a:defRPr>
            </a:lvl9pPr>
          </a:lstStyle>
          <a:p>
            <a:pPr eaLnBrk="1"/>
            <a:fld id="{D5D0003C-1ED3-4FA4-B50A-C2711DE5819A}" type="slidenum">
              <a:rPr lang="en-US">
                <a:solidFill>
                  <a:srgbClr val="000000"/>
                </a:solidFill>
                <a:latin typeface="Times New Roman" pitchFamily="18" charset="0"/>
              </a:rPr>
              <a:pPr eaLnBrk="1"/>
              <a:t>35</a:t>
            </a:fld>
            <a:endParaRPr lang="en-US">
              <a:solidFill>
                <a:srgbClr val="000000"/>
              </a:solidFill>
              <a:latin typeface="Times New Roman" pitchFamily="18" charset="0"/>
            </a:endParaRPr>
          </a:p>
        </p:txBody>
      </p:sp>
      <p:sp>
        <p:nvSpPr>
          <p:cNvPr id="58371" name="Rectangle 1"/>
          <p:cNvSpPr>
            <a:spLocks noGrp="1" noRot="1" noChangeAspect="1" noChangeArrowheads="1" noTextEdit="1"/>
          </p:cNvSpPr>
          <p:nvPr>
            <p:ph type="sldImg"/>
          </p:nvPr>
        </p:nvSpPr>
        <p:spPr>
          <a:xfrm>
            <a:off x="1143000" y="693738"/>
            <a:ext cx="4572000" cy="3429000"/>
          </a:xfrm>
          <a:solidFill>
            <a:srgbClr val="FFFFFF"/>
          </a:solidFill>
          <a:ln>
            <a:solidFill>
              <a:srgbClr val="000000"/>
            </a:solidFill>
            <a:miter lim="800000"/>
            <a:headEnd/>
            <a:tailEnd/>
          </a:ln>
        </p:spPr>
      </p:sp>
      <p:sp>
        <p:nvSpPr>
          <p:cNvPr id="58372" name="Rectangle 2"/>
          <p:cNvSpPr>
            <a:spLocks noGrp="1" noChangeArrowheads="1"/>
          </p:cNvSpPr>
          <p:nvPr>
            <p:ph type="body" idx="1"/>
          </p:nvPr>
        </p:nvSpPr>
        <p:spPr>
          <a:xfrm>
            <a:off x="686360" y="4342535"/>
            <a:ext cx="5486681" cy="411451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mtClean="0">
              <a:latin typeface="Times New Roman" pitchFamily="18" charset="0"/>
            </a:endParaRPr>
          </a:p>
        </p:txBody>
      </p:sp>
    </p:spTree>
    <p:extLst>
      <p:ext uri="{BB962C8B-B14F-4D97-AF65-F5344CB8AC3E}">
        <p14:creationId xmlns:p14="http://schemas.microsoft.com/office/powerpoint/2010/main" val="40692851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59C080E-B00D-4181-91FC-08D9D4473EED}" type="slidenum">
              <a:rPr lang="en-US" smtClean="0">
                <a:solidFill>
                  <a:srgbClr val="000000"/>
                </a:solidFill>
              </a:rPr>
              <a:pPr/>
              <a:t>43</a:t>
            </a:fld>
            <a:endParaRPr lang="en-US">
              <a:solidFill>
                <a:srgbClr val="000000"/>
              </a:solidFill>
            </a:endParaRPr>
          </a:p>
        </p:txBody>
      </p:sp>
    </p:spTree>
    <p:extLst>
      <p:ext uri="{BB962C8B-B14F-4D97-AF65-F5344CB8AC3E}">
        <p14:creationId xmlns:p14="http://schemas.microsoft.com/office/powerpoint/2010/main" val="60213656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2" name="Picture 5" descr="Supercomputing-Background-2.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6" descr="Supercomputing-Background-1.png"/>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6011863"/>
            <a:ext cx="9144000" cy="858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5"/>
          <p:cNvSpPr>
            <a:spLocks noGrp="1"/>
          </p:cNvSpPr>
          <p:nvPr>
            <p:ph type="sldNum" sz="quarter" idx="12"/>
          </p:nvPr>
        </p:nvSpPr>
        <p:spPr>
          <a:xfrm>
            <a:off x="8323942" y="6291943"/>
            <a:ext cx="656771" cy="293913"/>
          </a:xfrm>
          <a:prstGeom prst="rect">
            <a:avLst/>
          </a:prstGeom>
        </p:spPr>
        <p:txBody>
          <a:bodyPr/>
          <a:lstStyle>
            <a:lvl1pPr>
              <a:defRPr sz="2000" b="0">
                <a:solidFill>
                  <a:schemeClr val="tx1"/>
                </a:solidFill>
                <a:latin typeface="Franklin Gothic Medium" pitchFamily="34" charset="0"/>
              </a:defRPr>
            </a:lvl1pPr>
          </a:lstStyle>
          <a:p>
            <a:fld id="{C4B85148-DB98-4269-ACE6-2DF49F9918C9}" type="slidenum">
              <a:rPr lang="en-US" smtClean="0">
                <a:solidFill>
                  <a:prstClr val="black"/>
                </a:solidFill>
              </a:rPr>
              <a:pPr/>
              <a:t>‹#›</a:t>
            </a:fld>
            <a:endParaRPr lang="en-US" dirty="0">
              <a:solidFill>
                <a:prstClr val="black"/>
              </a:solidFill>
            </a:endParaRPr>
          </a:p>
        </p:txBody>
      </p:sp>
      <p:sp>
        <p:nvSpPr>
          <p:cNvPr id="5" name="Date Placeholder 1"/>
          <p:cNvSpPr>
            <a:spLocks noGrp="1"/>
          </p:cNvSpPr>
          <p:nvPr>
            <p:ph type="dt" sz="half" idx="2"/>
          </p:nvPr>
        </p:nvSpPr>
        <p:spPr>
          <a:xfrm>
            <a:off x="5715000" y="6222082"/>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mtClean="0">
                <a:solidFill>
                  <a:srgbClr val="000000">
                    <a:tint val="75000"/>
                  </a:srgbClr>
                </a:solidFill>
              </a:rPr>
              <a:t>02/04/2016</a:t>
            </a:r>
            <a:endParaRPr lang="en-US">
              <a:solidFill>
                <a:srgbClr val="000000">
                  <a:tint val="75000"/>
                </a:srgbClr>
              </a:solidFill>
            </a:endParaRPr>
          </a:p>
        </p:txBody>
      </p:sp>
    </p:spTree>
    <p:extLst>
      <p:ext uri="{BB962C8B-B14F-4D97-AF65-F5344CB8AC3E}">
        <p14:creationId xmlns:p14="http://schemas.microsoft.com/office/powerpoint/2010/main" val="37364965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2" name="Picture 5" descr="Supercomputing-Background-2.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6" descr="Supercomputing-Background-1.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6011863"/>
            <a:ext cx="9144000" cy="858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Date Placeholder 3"/>
          <p:cNvSpPr>
            <a:spLocks noGrp="1"/>
          </p:cNvSpPr>
          <p:nvPr>
            <p:ph type="dt" sz="half" idx="10"/>
          </p:nvPr>
        </p:nvSpPr>
        <p:spPr>
          <a:xfrm>
            <a:off x="5638800" y="6181139"/>
            <a:ext cx="2133600" cy="365125"/>
          </a:xfrm>
          <a:prstGeom prst="rect">
            <a:avLst/>
          </a:prstGeom>
        </p:spPr>
        <p:txBody>
          <a:bodyPr/>
          <a:lstStyle/>
          <a:p>
            <a:fld id="{52803C35-6A4D-4C97-AFD3-4108345B7232}" type="datetime1">
              <a:rPr lang="en-US" smtClean="0"/>
              <a:t>2/4/2016</a:t>
            </a:fld>
            <a:endParaRPr lang="en-US"/>
          </a:p>
        </p:txBody>
      </p:sp>
      <p:sp>
        <p:nvSpPr>
          <p:cNvPr id="7" name="Slide Number Placeholder 5"/>
          <p:cNvSpPr>
            <a:spLocks noGrp="1"/>
          </p:cNvSpPr>
          <p:nvPr>
            <p:ph type="sldNum" sz="quarter" idx="12"/>
          </p:nvPr>
        </p:nvSpPr>
        <p:spPr>
          <a:xfrm>
            <a:off x="7772400" y="6177463"/>
            <a:ext cx="1371600" cy="365125"/>
          </a:xfrm>
          <a:prstGeom prst="rect">
            <a:avLst/>
          </a:prstGeom>
        </p:spPr>
        <p:txBody>
          <a:bodyPr/>
          <a:lstStyle/>
          <a:p>
            <a:fld id="{29CB78FB-1415-9B4D-996E-11F146E2B0ED}" type="slidenum">
              <a:rPr lang="en-US" smtClean="0"/>
              <a:t>‹#›</a:t>
            </a:fld>
            <a:endParaRPr lang="en-US"/>
          </a:p>
        </p:txBody>
      </p:sp>
    </p:spTree>
    <p:extLst>
      <p:ext uri="{BB962C8B-B14F-4D97-AF65-F5344CB8AC3E}">
        <p14:creationId xmlns:p14="http://schemas.microsoft.com/office/powerpoint/2010/main" val="35468630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3"/>
          <p:cNvSpPr>
            <a:spLocks noGrp="1"/>
          </p:cNvSpPr>
          <p:nvPr>
            <p:ph type="dt" sz="half" idx="10"/>
          </p:nvPr>
        </p:nvSpPr>
        <p:spPr>
          <a:xfrm>
            <a:off x="5638800" y="6181139"/>
            <a:ext cx="2133600" cy="365125"/>
          </a:xfrm>
          <a:prstGeom prst="rect">
            <a:avLst/>
          </a:prstGeom>
        </p:spPr>
        <p:txBody>
          <a:bodyPr/>
          <a:lstStyle/>
          <a:p>
            <a:fld id="{5D8DEB44-5E9D-42A5-A31C-0858D3F1AFE0}" type="datetime1">
              <a:rPr lang="en-US" smtClean="0"/>
              <a:t>2/4/2016</a:t>
            </a:fld>
            <a:endParaRPr lang="en-US"/>
          </a:p>
        </p:txBody>
      </p:sp>
      <p:sp>
        <p:nvSpPr>
          <p:cNvPr id="7" name="Slide Number Placeholder 5"/>
          <p:cNvSpPr>
            <a:spLocks noGrp="1"/>
          </p:cNvSpPr>
          <p:nvPr>
            <p:ph type="sldNum" sz="quarter" idx="12"/>
          </p:nvPr>
        </p:nvSpPr>
        <p:spPr>
          <a:xfrm>
            <a:off x="7772400" y="6177463"/>
            <a:ext cx="1371600" cy="365125"/>
          </a:xfrm>
          <a:prstGeom prst="rect">
            <a:avLst/>
          </a:prstGeom>
        </p:spPr>
        <p:txBody>
          <a:bodyPr/>
          <a:lstStyle/>
          <a:p>
            <a:fld id="{29CB78FB-1415-9B4D-996E-11F146E2B0ED}" type="slidenum">
              <a:rPr lang="en-US" smtClean="0"/>
              <a:t>‹#›</a:t>
            </a:fld>
            <a:endParaRPr lang="en-US"/>
          </a:p>
        </p:txBody>
      </p:sp>
    </p:spTree>
    <p:extLst>
      <p:ext uri="{BB962C8B-B14F-4D97-AF65-F5344CB8AC3E}">
        <p14:creationId xmlns:p14="http://schemas.microsoft.com/office/powerpoint/2010/main" val="7173739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ank, Signature Lef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5638800" y="6181139"/>
            <a:ext cx="2133600" cy="365125"/>
          </a:xfrm>
          <a:prstGeom prst="rect">
            <a:avLst/>
          </a:prstGeom>
        </p:spPr>
        <p:txBody>
          <a:bodyPr/>
          <a:lstStyle/>
          <a:p>
            <a:fld id="{B96B16BF-620C-4A3D-A465-15B8FDBE324A}" type="datetime1">
              <a:rPr lang="en-US" smtClean="0"/>
              <a:t>2/4/2016</a:t>
            </a:fld>
            <a:endParaRPr lang="en-US"/>
          </a:p>
        </p:txBody>
      </p:sp>
      <p:sp>
        <p:nvSpPr>
          <p:cNvPr id="5" name="Slide Number Placeholder 5"/>
          <p:cNvSpPr>
            <a:spLocks noGrp="1"/>
          </p:cNvSpPr>
          <p:nvPr>
            <p:ph type="sldNum" sz="quarter" idx="12"/>
          </p:nvPr>
        </p:nvSpPr>
        <p:spPr>
          <a:xfrm>
            <a:off x="7772400" y="6177463"/>
            <a:ext cx="1371600" cy="365125"/>
          </a:xfrm>
          <a:prstGeom prst="rect">
            <a:avLst/>
          </a:prstGeom>
        </p:spPr>
        <p:txBody>
          <a:bodyPr/>
          <a:lstStyle/>
          <a:p>
            <a:fld id="{29CB78FB-1415-9B4D-996E-11F146E2B0ED}" type="slidenum">
              <a:rPr lang="en-US" smtClean="0"/>
              <a:t>‹#›</a:t>
            </a:fld>
            <a:endParaRPr lang="en-US"/>
          </a:p>
        </p:txBody>
      </p:sp>
    </p:spTree>
    <p:extLst>
      <p:ext uri="{BB962C8B-B14F-4D97-AF65-F5344CB8AC3E}">
        <p14:creationId xmlns:p14="http://schemas.microsoft.com/office/powerpoint/2010/main" val="39468030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5638800" y="6181139"/>
            <a:ext cx="2133600" cy="365125"/>
          </a:xfrm>
          <a:prstGeom prst="rect">
            <a:avLst/>
          </a:prstGeom>
        </p:spPr>
        <p:txBody>
          <a:bodyPr/>
          <a:lstStyle/>
          <a:p>
            <a:fld id="{40D3DFF3-C178-4F83-94C3-9F42BCB1457B}" type="datetime1">
              <a:rPr lang="en-US" smtClean="0"/>
              <a:t>2/4/2016</a:t>
            </a:fld>
            <a:endParaRPr lang="en-US"/>
          </a:p>
        </p:txBody>
      </p:sp>
      <p:sp>
        <p:nvSpPr>
          <p:cNvPr id="7" name="Slide Number Placeholder 5"/>
          <p:cNvSpPr>
            <a:spLocks noGrp="1"/>
          </p:cNvSpPr>
          <p:nvPr>
            <p:ph type="sldNum" sz="quarter" idx="12"/>
          </p:nvPr>
        </p:nvSpPr>
        <p:spPr>
          <a:xfrm>
            <a:off x="7772400" y="6177463"/>
            <a:ext cx="1371600" cy="365125"/>
          </a:xfrm>
          <a:prstGeom prst="rect">
            <a:avLst/>
          </a:prstGeom>
        </p:spPr>
        <p:txBody>
          <a:bodyPr/>
          <a:lstStyle/>
          <a:p>
            <a:fld id="{29CB78FB-1415-9B4D-996E-11F146E2B0ED}" type="slidenum">
              <a:rPr lang="en-US" smtClean="0"/>
              <a:t>‹#›</a:t>
            </a:fld>
            <a:endParaRPr lang="en-US"/>
          </a:p>
        </p:txBody>
      </p:sp>
    </p:spTree>
    <p:extLst>
      <p:ext uri="{BB962C8B-B14F-4D97-AF65-F5344CB8AC3E}">
        <p14:creationId xmlns:p14="http://schemas.microsoft.com/office/powerpoint/2010/main" val="29652086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Date Placeholder 3"/>
          <p:cNvSpPr>
            <a:spLocks noGrp="1"/>
          </p:cNvSpPr>
          <p:nvPr>
            <p:ph type="dt" sz="half" idx="10"/>
          </p:nvPr>
        </p:nvSpPr>
        <p:spPr>
          <a:xfrm>
            <a:off x="5638800" y="6181139"/>
            <a:ext cx="2133600" cy="365125"/>
          </a:xfrm>
          <a:prstGeom prst="rect">
            <a:avLst/>
          </a:prstGeom>
        </p:spPr>
        <p:txBody>
          <a:bodyPr/>
          <a:lstStyle/>
          <a:p>
            <a:fld id="{320A6174-02CC-40F3-B369-36AB6FF7ED65}" type="datetime1">
              <a:rPr lang="en-US" smtClean="0"/>
              <a:t>2/4/2016</a:t>
            </a:fld>
            <a:endParaRPr lang="en-US"/>
          </a:p>
        </p:txBody>
      </p:sp>
      <p:sp>
        <p:nvSpPr>
          <p:cNvPr id="8" name="Slide Number Placeholder 5"/>
          <p:cNvSpPr>
            <a:spLocks noGrp="1"/>
          </p:cNvSpPr>
          <p:nvPr>
            <p:ph type="sldNum" sz="quarter" idx="12"/>
          </p:nvPr>
        </p:nvSpPr>
        <p:spPr>
          <a:xfrm>
            <a:off x="7772400" y="6177463"/>
            <a:ext cx="1371600" cy="365125"/>
          </a:xfrm>
          <a:prstGeom prst="rect">
            <a:avLst/>
          </a:prstGeom>
        </p:spPr>
        <p:txBody>
          <a:bodyPr/>
          <a:lstStyle/>
          <a:p>
            <a:fld id="{29CB78FB-1415-9B4D-996E-11F146E2B0ED}" type="slidenum">
              <a:rPr lang="en-US" smtClean="0"/>
              <a:t>‹#›</a:t>
            </a:fld>
            <a:endParaRPr lang="en-US"/>
          </a:p>
        </p:txBody>
      </p:sp>
    </p:spTree>
    <p:extLst>
      <p:ext uri="{BB962C8B-B14F-4D97-AF65-F5344CB8AC3E}">
        <p14:creationId xmlns:p14="http://schemas.microsoft.com/office/powerpoint/2010/main" val="32965115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5638800" y="6181139"/>
            <a:ext cx="2133600" cy="365125"/>
          </a:xfrm>
          <a:prstGeom prst="rect">
            <a:avLst/>
          </a:prstGeom>
        </p:spPr>
        <p:txBody>
          <a:bodyPr/>
          <a:lstStyle/>
          <a:p>
            <a:fld id="{52D113F2-EF89-430E-B495-44DDDA5C937E}" type="datetime1">
              <a:rPr lang="en-US" smtClean="0"/>
              <a:t>2/4/2016</a:t>
            </a:fld>
            <a:endParaRPr lang="en-US"/>
          </a:p>
        </p:txBody>
      </p:sp>
      <p:sp>
        <p:nvSpPr>
          <p:cNvPr id="6" name="Slide Number Placeholder 5"/>
          <p:cNvSpPr>
            <a:spLocks noGrp="1"/>
          </p:cNvSpPr>
          <p:nvPr>
            <p:ph type="sldNum" sz="quarter" idx="12"/>
          </p:nvPr>
        </p:nvSpPr>
        <p:spPr>
          <a:xfrm>
            <a:off x="7772400" y="6177463"/>
            <a:ext cx="1371600" cy="365125"/>
          </a:xfrm>
          <a:prstGeom prst="rect">
            <a:avLst/>
          </a:prstGeom>
        </p:spPr>
        <p:txBody>
          <a:bodyPr/>
          <a:lstStyle/>
          <a:p>
            <a:fld id="{29CB78FB-1415-9B4D-996E-11F146E2B0ED}" type="slidenum">
              <a:rPr lang="en-US" smtClean="0"/>
              <a:t>‹#›</a:t>
            </a:fld>
            <a:endParaRPr lang="en-US"/>
          </a:p>
        </p:txBody>
      </p:sp>
    </p:spTree>
    <p:extLst>
      <p:ext uri="{BB962C8B-B14F-4D97-AF65-F5344CB8AC3E}">
        <p14:creationId xmlns:p14="http://schemas.microsoft.com/office/powerpoint/2010/main" val="39388993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5"/>
          <p:cNvSpPr>
            <a:spLocks noGrp="1"/>
          </p:cNvSpPr>
          <p:nvPr>
            <p:ph type="sldNum" sz="quarter" idx="12"/>
          </p:nvPr>
        </p:nvSpPr>
        <p:spPr>
          <a:xfrm>
            <a:off x="8323942" y="6291943"/>
            <a:ext cx="656771" cy="293913"/>
          </a:xfrm>
          <a:prstGeom prst="rect">
            <a:avLst/>
          </a:prstGeom>
        </p:spPr>
        <p:txBody>
          <a:bodyPr/>
          <a:lstStyle>
            <a:lvl1pPr>
              <a:defRPr sz="2000" b="0">
                <a:solidFill>
                  <a:schemeClr val="tx1"/>
                </a:solidFill>
                <a:latin typeface="Franklin Gothic Medium" pitchFamily="34" charset="0"/>
              </a:defRPr>
            </a:lvl1pPr>
          </a:lstStyle>
          <a:p>
            <a:fld id="{C4B85148-DB98-4269-ACE6-2DF49F9918C9}" type="slidenum">
              <a:rPr lang="en-US" smtClean="0">
                <a:solidFill>
                  <a:prstClr val="black"/>
                </a:solidFill>
              </a:rPr>
              <a:pPr/>
              <a:t>‹#›</a:t>
            </a:fld>
            <a:endParaRPr lang="en-US" dirty="0">
              <a:solidFill>
                <a:prstClr val="black"/>
              </a:solidFill>
            </a:endParaRPr>
          </a:p>
        </p:txBody>
      </p:sp>
      <p:sp>
        <p:nvSpPr>
          <p:cNvPr id="5" name="Date Placeholder 1"/>
          <p:cNvSpPr>
            <a:spLocks noGrp="1"/>
          </p:cNvSpPr>
          <p:nvPr>
            <p:ph type="dt" sz="half" idx="2"/>
          </p:nvPr>
        </p:nvSpPr>
        <p:spPr>
          <a:xfrm>
            <a:off x="5715000" y="6246358"/>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mtClean="0">
                <a:solidFill>
                  <a:srgbClr val="000000">
                    <a:tint val="75000"/>
                  </a:srgbClr>
                </a:solidFill>
              </a:rPr>
              <a:t>02/04/2016</a:t>
            </a:r>
            <a:endParaRPr lang="en-US">
              <a:solidFill>
                <a:srgbClr val="000000">
                  <a:tint val="75000"/>
                </a:srgbClr>
              </a:solidFill>
            </a:endParaRPr>
          </a:p>
        </p:txBody>
      </p:sp>
    </p:spTree>
    <p:extLst>
      <p:ext uri="{BB962C8B-B14F-4D97-AF65-F5344CB8AC3E}">
        <p14:creationId xmlns:p14="http://schemas.microsoft.com/office/powerpoint/2010/main" val="1209012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8915400" cy="914400"/>
          </a:xfrm>
        </p:spPr>
        <p:txBody>
          <a:bodyPr/>
          <a:lstStyle>
            <a:lvl1pPr>
              <a:defRPr>
                <a:solidFill>
                  <a:schemeClr val="tx1"/>
                </a:solidFill>
              </a:defRPr>
            </a:lvl1pPr>
          </a:lstStyle>
          <a:p>
            <a:r>
              <a:rPr lang="en-US" dirty="0" smtClean="0"/>
              <a:t>Click to edit Master title style</a:t>
            </a:r>
            <a:endParaRPr lang="en-US" dirty="0"/>
          </a:p>
        </p:txBody>
      </p:sp>
      <p:sp>
        <p:nvSpPr>
          <p:cNvPr id="7" name="Content Placeholder 6"/>
          <p:cNvSpPr>
            <a:spLocks noGrp="1"/>
          </p:cNvSpPr>
          <p:nvPr>
            <p:ph sz="quarter" idx="11"/>
          </p:nvPr>
        </p:nvSpPr>
        <p:spPr>
          <a:xfrm>
            <a:off x="457200" y="1828800"/>
            <a:ext cx="3931920" cy="3757613"/>
          </a:xfrm>
        </p:spPr>
        <p:txBody>
          <a:bodyPr/>
          <a:lstStyle>
            <a:lvl1pPr>
              <a:defRPr sz="2200"/>
            </a:lvl1pPr>
            <a:lvl2pPr>
              <a:defRPr sz="2000"/>
            </a:lvl2pPr>
            <a:lvl3pPr>
              <a:defRPr sz="1800"/>
            </a:lvl3pPr>
          </a:lstStyle>
          <a:p>
            <a:pPr lvl="0"/>
            <a:r>
              <a:rPr lang="en-US" dirty="0" smtClean="0"/>
              <a:t>Click to edit Master text styles</a:t>
            </a:r>
          </a:p>
          <a:p>
            <a:pPr lvl="1"/>
            <a:r>
              <a:rPr lang="en-US" dirty="0" smtClean="0"/>
              <a:t>Second level</a:t>
            </a:r>
          </a:p>
          <a:p>
            <a:pPr lvl="2"/>
            <a:r>
              <a:rPr lang="en-US" dirty="0" smtClean="0"/>
              <a:t>Third level</a:t>
            </a:r>
          </a:p>
        </p:txBody>
      </p:sp>
      <p:sp>
        <p:nvSpPr>
          <p:cNvPr id="10" name="Content Placeholder 6"/>
          <p:cNvSpPr>
            <a:spLocks noGrp="1"/>
          </p:cNvSpPr>
          <p:nvPr>
            <p:ph sz="quarter" idx="12"/>
          </p:nvPr>
        </p:nvSpPr>
        <p:spPr>
          <a:xfrm>
            <a:off x="4733108" y="1828800"/>
            <a:ext cx="3931920" cy="3757613"/>
          </a:xfrm>
        </p:spPr>
        <p:txBody>
          <a:bodyPr/>
          <a:lstStyle>
            <a:lvl1pPr>
              <a:defRPr sz="2200"/>
            </a:lvl1pPr>
            <a:lvl2pPr>
              <a:defRPr sz="2000"/>
            </a:lvl2pPr>
            <a:lvl3pPr>
              <a:defRPr sz="1800"/>
            </a:lvl3pPr>
          </a:lstStyle>
          <a:p>
            <a:pPr lvl="0"/>
            <a:r>
              <a:rPr lang="en-US" dirty="0" smtClean="0"/>
              <a:t>Click to edit Master text styles</a:t>
            </a:r>
          </a:p>
          <a:p>
            <a:pPr lvl="1"/>
            <a:r>
              <a:rPr lang="en-US" dirty="0" smtClean="0"/>
              <a:t>Second level</a:t>
            </a:r>
          </a:p>
          <a:p>
            <a:pPr lvl="2"/>
            <a:r>
              <a:rPr lang="en-US" dirty="0" smtClean="0"/>
              <a:t>Third level</a:t>
            </a:r>
          </a:p>
        </p:txBody>
      </p:sp>
      <p:sp>
        <p:nvSpPr>
          <p:cNvPr id="6" name="Slide Number Placeholder 5"/>
          <p:cNvSpPr>
            <a:spLocks noGrp="1"/>
          </p:cNvSpPr>
          <p:nvPr>
            <p:ph type="sldNum" sz="quarter" idx="13"/>
          </p:nvPr>
        </p:nvSpPr>
        <p:spPr>
          <a:xfrm>
            <a:off x="8323943" y="6291943"/>
            <a:ext cx="613228" cy="293913"/>
          </a:xfrm>
          <a:prstGeom prst="rect">
            <a:avLst/>
          </a:prstGeom>
        </p:spPr>
        <p:txBody>
          <a:bodyPr/>
          <a:lstStyle>
            <a:lvl1pPr>
              <a:defRPr sz="2000" b="0">
                <a:solidFill>
                  <a:schemeClr val="tx1"/>
                </a:solidFill>
                <a:latin typeface="Franklin Gothic Medium" pitchFamily="34" charset="0"/>
              </a:defRPr>
            </a:lvl1pPr>
          </a:lstStyle>
          <a:p>
            <a:fld id="{C4B85148-DB98-4269-ACE6-2DF49F9918C9}" type="slidenum">
              <a:rPr lang="en-US" smtClean="0">
                <a:solidFill>
                  <a:prstClr val="black"/>
                </a:solidFill>
              </a:rPr>
              <a:pPr/>
              <a:t>‹#›</a:t>
            </a:fld>
            <a:endParaRPr lang="en-US" dirty="0">
              <a:solidFill>
                <a:prstClr val="black"/>
              </a:solidFill>
            </a:endParaRPr>
          </a:p>
        </p:txBody>
      </p:sp>
      <p:sp>
        <p:nvSpPr>
          <p:cNvPr id="8" name="Date Placeholder 1"/>
          <p:cNvSpPr>
            <a:spLocks noGrp="1"/>
          </p:cNvSpPr>
          <p:nvPr>
            <p:ph type="dt" sz="half" idx="2"/>
          </p:nvPr>
        </p:nvSpPr>
        <p:spPr>
          <a:xfrm>
            <a:off x="5715000" y="6246358"/>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mtClean="0">
                <a:solidFill>
                  <a:srgbClr val="000000">
                    <a:tint val="75000"/>
                  </a:srgbClr>
                </a:solidFill>
              </a:rPr>
              <a:t>02/04/2016</a:t>
            </a:r>
            <a:endParaRPr lang="en-US">
              <a:solidFill>
                <a:srgbClr val="000000">
                  <a:tint val="75000"/>
                </a:srgbClr>
              </a:solidFill>
            </a:endParaRPr>
          </a:p>
        </p:txBody>
      </p:sp>
    </p:spTree>
    <p:extLst>
      <p:ext uri="{BB962C8B-B14F-4D97-AF65-F5344CB8AC3E}">
        <p14:creationId xmlns:p14="http://schemas.microsoft.com/office/powerpoint/2010/main" val="630833241"/>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6" name="Slide Number Placeholder 5"/>
          <p:cNvSpPr>
            <a:spLocks noGrp="1"/>
          </p:cNvSpPr>
          <p:nvPr>
            <p:ph type="sldNum" sz="quarter" idx="12"/>
          </p:nvPr>
        </p:nvSpPr>
        <p:spPr>
          <a:xfrm>
            <a:off x="8323942" y="6291943"/>
            <a:ext cx="656771" cy="293913"/>
          </a:xfrm>
          <a:prstGeom prst="rect">
            <a:avLst/>
          </a:prstGeom>
        </p:spPr>
        <p:txBody>
          <a:bodyPr/>
          <a:lstStyle>
            <a:lvl1pPr>
              <a:defRPr sz="2000" b="0">
                <a:solidFill>
                  <a:schemeClr val="tx1"/>
                </a:solidFill>
                <a:latin typeface="Franklin Gothic Medium" pitchFamily="34" charset="0"/>
              </a:defRPr>
            </a:lvl1pPr>
          </a:lstStyle>
          <a:p>
            <a:fld id="{C4B85148-DB98-4269-ACE6-2DF49F9918C9}" type="slidenum">
              <a:rPr lang="en-US" smtClean="0">
                <a:solidFill>
                  <a:prstClr val="black"/>
                </a:solidFill>
              </a:rPr>
              <a:pPr/>
              <a:t>‹#›</a:t>
            </a:fld>
            <a:endParaRPr lang="en-US" dirty="0">
              <a:solidFill>
                <a:prstClr val="black"/>
              </a:solidFill>
            </a:endParaRPr>
          </a:p>
        </p:txBody>
      </p:sp>
      <p:sp>
        <p:nvSpPr>
          <p:cNvPr id="4" name="Date Placeholder 1"/>
          <p:cNvSpPr>
            <a:spLocks noGrp="1"/>
          </p:cNvSpPr>
          <p:nvPr>
            <p:ph type="dt" sz="half" idx="2"/>
          </p:nvPr>
        </p:nvSpPr>
        <p:spPr>
          <a:xfrm>
            <a:off x="5715000" y="6222082"/>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mtClean="0">
                <a:solidFill>
                  <a:srgbClr val="000000">
                    <a:tint val="75000"/>
                  </a:srgbClr>
                </a:solidFill>
              </a:rPr>
              <a:t>02/04/2016</a:t>
            </a:r>
            <a:endParaRPr lang="en-US">
              <a:solidFill>
                <a:srgbClr val="000000">
                  <a:tint val="75000"/>
                </a:srgbClr>
              </a:solidFill>
            </a:endParaRPr>
          </a:p>
        </p:txBody>
      </p:sp>
    </p:spTree>
    <p:extLst>
      <p:ext uri="{BB962C8B-B14F-4D97-AF65-F5344CB8AC3E}">
        <p14:creationId xmlns:p14="http://schemas.microsoft.com/office/powerpoint/2010/main" val="4106203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r>
              <a:rPr lang="en-US" smtClean="0"/>
              <a:t>02/04/2016</a:t>
            </a:r>
            <a:endParaRPr lang="en-US"/>
          </a:p>
        </p:txBody>
      </p:sp>
      <p:sp>
        <p:nvSpPr>
          <p:cNvPr id="6" name="Slide Number Placeholder 5"/>
          <p:cNvSpPr>
            <a:spLocks noGrp="1"/>
          </p:cNvSpPr>
          <p:nvPr>
            <p:ph type="sldNum" sz="quarter" idx="12"/>
          </p:nvPr>
        </p:nvSpPr>
        <p:spPr/>
        <p:txBody>
          <a:bodyPr/>
          <a:lstStyle/>
          <a:p>
            <a:fld id="{29CB78FB-1415-9B4D-996E-11F146E2B0ED}" type="slidenum">
              <a:rPr lang="en-US" smtClean="0"/>
              <a:t>‹#›</a:t>
            </a:fld>
            <a:endParaRPr lang="en-US"/>
          </a:p>
        </p:txBody>
      </p:sp>
    </p:spTree>
    <p:extLst>
      <p:ext uri="{BB962C8B-B14F-4D97-AF65-F5344CB8AC3E}">
        <p14:creationId xmlns:p14="http://schemas.microsoft.com/office/powerpoint/2010/main" val="19591866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a:xfrm>
            <a:off x="8323942" y="6291943"/>
            <a:ext cx="656771" cy="293913"/>
          </a:xfrm>
          <a:prstGeom prst="rect">
            <a:avLst/>
          </a:prstGeom>
        </p:spPr>
        <p:txBody>
          <a:bodyPr/>
          <a:lstStyle>
            <a:lvl1pPr>
              <a:defRPr sz="2000" b="0">
                <a:solidFill>
                  <a:schemeClr val="tx1"/>
                </a:solidFill>
                <a:latin typeface="Franklin Gothic Medium" pitchFamily="34" charset="0"/>
              </a:defRPr>
            </a:lvl1pPr>
          </a:lstStyle>
          <a:p>
            <a:fld id="{C4B85148-DB98-4269-ACE6-2DF49F9918C9}" type="slidenum">
              <a:rPr lang="en-US" smtClean="0"/>
              <a:pPr/>
              <a:t>‹#›</a:t>
            </a:fld>
            <a:endParaRPr lang="en-US" dirty="0"/>
          </a:p>
        </p:txBody>
      </p:sp>
      <p:sp>
        <p:nvSpPr>
          <p:cNvPr id="3" name="Title 2"/>
          <p:cNvSpPr>
            <a:spLocks noGrp="1"/>
          </p:cNvSpPr>
          <p:nvPr>
            <p:ph type="title"/>
          </p:nvPr>
        </p:nvSpPr>
        <p:spPr/>
        <p:txBody>
          <a:bodyPr/>
          <a:lstStyle/>
          <a:p>
            <a:r>
              <a:rPr lang="en-US" smtClean="0"/>
              <a:t>Click to edit Master title style</a:t>
            </a:r>
            <a:endParaRPr lang="en-US"/>
          </a:p>
        </p:txBody>
      </p:sp>
      <p:sp>
        <p:nvSpPr>
          <p:cNvPr id="5" name="Date Placeholder 4"/>
          <p:cNvSpPr>
            <a:spLocks noGrp="1"/>
          </p:cNvSpPr>
          <p:nvPr>
            <p:ph type="dt" sz="half" idx="13"/>
          </p:nvPr>
        </p:nvSpPr>
        <p:spPr/>
        <p:txBody>
          <a:bodyPr/>
          <a:lstStyle/>
          <a:p>
            <a:pPr defTabSz="914400" eaLnBrk="0" fontAlgn="base" hangingPunct="0">
              <a:spcBef>
                <a:spcPct val="0"/>
              </a:spcBef>
              <a:spcAft>
                <a:spcPct val="0"/>
              </a:spcAft>
            </a:pPr>
            <a:r>
              <a:rPr lang="en-US" i="1" smtClean="0">
                <a:solidFill>
                  <a:srgbClr val="000000">
                    <a:tint val="75000"/>
                  </a:srgbClr>
                </a:solidFill>
              </a:rPr>
              <a:t>02/04/2016</a:t>
            </a:r>
            <a:endParaRPr lang="en-US" i="1">
              <a:solidFill>
                <a:srgbClr val="000000">
                  <a:tint val="75000"/>
                </a:srgbClr>
              </a:solidFill>
            </a:endParaRPr>
          </a:p>
        </p:txBody>
      </p:sp>
    </p:spTree>
    <p:extLst>
      <p:ext uri="{BB962C8B-B14F-4D97-AF65-F5344CB8AC3E}">
        <p14:creationId xmlns:p14="http://schemas.microsoft.com/office/powerpoint/2010/main" val="4755311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3962400" y="0"/>
            <a:ext cx="5181600" cy="914400"/>
          </a:xfrm>
        </p:spPr>
        <p:txBody>
          <a:bodyPr/>
          <a:lstStyle>
            <a:lvl1pPr>
              <a:defRPr>
                <a:solidFill>
                  <a:schemeClr val="tx1"/>
                </a:solidFill>
              </a:defRPr>
            </a:lvl1pPr>
          </a:lstStyle>
          <a:p>
            <a:r>
              <a:rPr lang="en-US" dirty="0" smtClean="0"/>
              <a:t>Click to edit Master title style</a:t>
            </a:r>
            <a:endParaRPr lang="en-US" dirty="0"/>
          </a:p>
        </p:txBody>
      </p:sp>
      <p:sp>
        <p:nvSpPr>
          <p:cNvPr id="7" name="Content Placeholder 6"/>
          <p:cNvSpPr>
            <a:spLocks noGrp="1"/>
          </p:cNvSpPr>
          <p:nvPr>
            <p:ph sz="quarter" idx="11"/>
          </p:nvPr>
        </p:nvSpPr>
        <p:spPr>
          <a:xfrm>
            <a:off x="457200" y="1828800"/>
            <a:ext cx="3931920" cy="3757613"/>
          </a:xfrm>
        </p:spPr>
        <p:txBody>
          <a:bodyPr/>
          <a:lstStyle>
            <a:lvl1pPr>
              <a:defRPr sz="2200"/>
            </a:lvl1pPr>
            <a:lvl2pPr>
              <a:defRPr sz="2000"/>
            </a:lvl2pPr>
            <a:lvl3pPr>
              <a:defRPr sz="1800"/>
            </a:lvl3pPr>
          </a:lstStyle>
          <a:p>
            <a:pPr lvl="0"/>
            <a:r>
              <a:rPr lang="en-US" dirty="0" smtClean="0"/>
              <a:t>Click to edit Master text styles</a:t>
            </a:r>
          </a:p>
          <a:p>
            <a:pPr lvl="1"/>
            <a:r>
              <a:rPr lang="en-US" dirty="0" smtClean="0"/>
              <a:t>Second level</a:t>
            </a:r>
          </a:p>
          <a:p>
            <a:pPr lvl="2"/>
            <a:r>
              <a:rPr lang="en-US" dirty="0" smtClean="0"/>
              <a:t>Third level</a:t>
            </a:r>
          </a:p>
        </p:txBody>
      </p:sp>
      <p:sp>
        <p:nvSpPr>
          <p:cNvPr id="10" name="Content Placeholder 6"/>
          <p:cNvSpPr>
            <a:spLocks noGrp="1"/>
          </p:cNvSpPr>
          <p:nvPr>
            <p:ph sz="quarter" idx="12"/>
          </p:nvPr>
        </p:nvSpPr>
        <p:spPr>
          <a:xfrm>
            <a:off x="4733108" y="1828800"/>
            <a:ext cx="3931920" cy="3757613"/>
          </a:xfrm>
        </p:spPr>
        <p:txBody>
          <a:bodyPr/>
          <a:lstStyle>
            <a:lvl1pPr>
              <a:defRPr sz="2200"/>
            </a:lvl1pPr>
            <a:lvl2pPr>
              <a:defRPr sz="2000"/>
            </a:lvl2pPr>
            <a:lvl3pPr>
              <a:defRPr sz="1800"/>
            </a:lvl3pPr>
          </a:lstStyle>
          <a:p>
            <a:pPr lvl="0"/>
            <a:r>
              <a:rPr lang="en-US" dirty="0" smtClean="0"/>
              <a:t>Click to edit Master text styles</a:t>
            </a:r>
          </a:p>
          <a:p>
            <a:pPr lvl="1"/>
            <a:r>
              <a:rPr lang="en-US" dirty="0" smtClean="0"/>
              <a:t>Second level</a:t>
            </a:r>
          </a:p>
          <a:p>
            <a:pPr lvl="2"/>
            <a:r>
              <a:rPr lang="en-US" dirty="0" smtClean="0"/>
              <a:t>Third level</a:t>
            </a:r>
          </a:p>
        </p:txBody>
      </p:sp>
      <p:sp>
        <p:nvSpPr>
          <p:cNvPr id="6" name="Slide Number Placeholder 5"/>
          <p:cNvSpPr>
            <a:spLocks noGrp="1"/>
          </p:cNvSpPr>
          <p:nvPr>
            <p:ph type="sldNum" sz="quarter" idx="13"/>
          </p:nvPr>
        </p:nvSpPr>
        <p:spPr>
          <a:xfrm>
            <a:off x="8323943" y="6291943"/>
            <a:ext cx="613228" cy="293913"/>
          </a:xfrm>
          <a:prstGeom prst="rect">
            <a:avLst/>
          </a:prstGeom>
        </p:spPr>
        <p:txBody>
          <a:bodyPr/>
          <a:lstStyle>
            <a:lvl1pPr>
              <a:defRPr sz="2000" b="0">
                <a:solidFill>
                  <a:schemeClr val="tx1"/>
                </a:solidFill>
                <a:latin typeface="Franklin Gothic Medium" pitchFamily="34" charset="0"/>
              </a:defRPr>
            </a:lvl1pPr>
          </a:lstStyle>
          <a:p>
            <a:fld id="{C4B85148-DB98-4269-ACE6-2DF49F9918C9}" type="slidenum">
              <a:rPr lang="en-US" smtClean="0"/>
              <a:pPr/>
              <a:t>‹#›</a:t>
            </a:fld>
            <a:endParaRPr lang="en-US" dirty="0"/>
          </a:p>
        </p:txBody>
      </p:sp>
    </p:spTree>
    <p:extLst>
      <p:ext uri="{BB962C8B-B14F-4D97-AF65-F5344CB8AC3E}">
        <p14:creationId xmlns:p14="http://schemas.microsoft.com/office/powerpoint/2010/main" val="2182106461"/>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a:xfrm>
            <a:off x="8323942" y="6291943"/>
            <a:ext cx="656771" cy="293913"/>
          </a:xfrm>
          <a:prstGeom prst="rect">
            <a:avLst/>
          </a:prstGeom>
        </p:spPr>
        <p:txBody>
          <a:bodyPr/>
          <a:lstStyle>
            <a:lvl1pPr>
              <a:defRPr sz="2000" b="0">
                <a:solidFill>
                  <a:schemeClr val="tx1"/>
                </a:solidFill>
                <a:latin typeface="Franklin Gothic Medium" pitchFamily="34" charset="0"/>
              </a:defRPr>
            </a:lvl1pPr>
          </a:lstStyle>
          <a:p>
            <a:fld id="{C4B85148-DB98-4269-ACE6-2DF49F9918C9}" type="slidenum">
              <a:rPr lang="en-US" smtClean="0">
                <a:solidFill>
                  <a:prstClr val="black"/>
                </a:solidFill>
              </a:rPr>
              <a:pPr/>
              <a:t>‹#›</a:t>
            </a:fld>
            <a:endParaRPr lang="en-US" dirty="0">
              <a:solidFill>
                <a:prstClr val="black"/>
              </a:solidFill>
            </a:endParaRPr>
          </a:p>
        </p:txBody>
      </p:sp>
      <p:sp>
        <p:nvSpPr>
          <p:cNvPr id="3" name="Date Placeholder 1"/>
          <p:cNvSpPr>
            <a:spLocks noGrp="1"/>
          </p:cNvSpPr>
          <p:nvPr>
            <p:ph type="dt" sz="half" idx="2"/>
          </p:nvPr>
        </p:nvSpPr>
        <p:spPr>
          <a:xfrm>
            <a:off x="5715000" y="6222082"/>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mtClean="0">
                <a:solidFill>
                  <a:srgbClr val="000000">
                    <a:tint val="75000"/>
                  </a:srgbClr>
                </a:solidFill>
              </a:rPr>
              <a:t>02/04/2016</a:t>
            </a:r>
            <a:endParaRPr lang="en-US">
              <a:solidFill>
                <a:srgbClr val="000000">
                  <a:tint val="75000"/>
                </a:srgbClr>
              </a:solidFill>
            </a:endParaRPr>
          </a:p>
        </p:txBody>
      </p:sp>
    </p:spTree>
    <p:extLst>
      <p:ext uri="{BB962C8B-B14F-4D97-AF65-F5344CB8AC3E}">
        <p14:creationId xmlns:p14="http://schemas.microsoft.com/office/powerpoint/2010/main" val="33314317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Blank, Signature Left">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5638800" y="6181139"/>
            <a:ext cx="2133600" cy="365125"/>
          </a:xfrm>
          <a:prstGeom prst="rect">
            <a:avLst/>
          </a:prstGeom>
        </p:spPr>
        <p:txBody>
          <a:bodyPr/>
          <a:lstStyle/>
          <a:p>
            <a:fld id="{038B84E4-1424-4C3F-9A41-5584D4A5B796}" type="datetime1">
              <a:rPr lang="en-US" smtClean="0"/>
              <a:t>2/4/2016</a:t>
            </a:fld>
            <a:endParaRPr lang="en-US"/>
          </a:p>
        </p:txBody>
      </p:sp>
      <p:sp>
        <p:nvSpPr>
          <p:cNvPr id="3" name="Slide Number Placeholder 5"/>
          <p:cNvSpPr>
            <a:spLocks noGrp="1"/>
          </p:cNvSpPr>
          <p:nvPr>
            <p:ph type="sldNum" sz="quarter" idx="12"/>
          </p:nvPr>
        </p:nvSpPr>
        <p:spPr>
          <a:xfrm>
            <a:off x="7772400" y="6177463"/>
            <a:ext cx="1371600" cy="365125"/>
          </a:xfrm>
          <a:prstGeom prst="rect">
            <a:avLst/>
          </a:prstGeom>
        </p:spPr>
        <p:txBody>
          <a:bodyPr/>
          <a:lstStyle/>
          <a:p>
            <a:fld id="{29CB78FB-1415-9B4D-996E-11F146E2B0ED}" type="slidenum">
              <a:rPr lang="en-US" smtClean="0"/>
              <a:t>‹#›</a:t>
            </a:fld>
            <a:endParaRPr lang="en-US"/>
          </a:p>
        </p:txBody>
      </p:sp>
    </p:spTree>
    <p:extLst>
      <p:ext uri="{BB962C8B-B14F-4D97-AF65-F5344CB8AC3E}">
        <p14:creationId xmlns:p14="http://schemas.microsoft.com/office/powerpoint/2010/main" val="7806443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e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12.xml"/><Relationship Id="rId7"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5" Type="http://schemas.openxmlformats.org/officeDocument/2006/relationships/slideLayout" Target="../slideLayouts/slideLayout14.xml"/><Relationship Id="rId4" Type="http://schemas.openxmlformats.org/officeDocument/2006/relationships/slideLayout" Target="../slideLayouts/slideLayout13.xml"/><Relationship Id="rId9"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3" descr="Supercomputing-Background-2.jpg"/>
          <p:cNvPicPr>
            <a:picLocks noChangeAspect="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p:nvPr>
        </p:nvSpPr>
        <p:spPr bwMode="auto">
          <a:xfrm>
            <a:off x="304800" y="304800"/>
            <a:ext cx="8382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8" name="Rectangle 3"/>
          <p:cNvSpPr>
            <a:spLocks noGrp="1" noChangeArrowheads="1"/>
          </p:cNvSpPr>
          <p:nvPr>
            <p:ph type="body" idx="1"/>
          </p:nvPr>
        </p:nvSpPr>
        <p:spPr bwMode="auto">
          <a:xfrm>
            <a:off x="306388" y="1336675"/>
            <a:ext cx="8380412"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pic>
        <p:nvPicPr>
          <p:cNvPr id="1029" name="Picture 2" descr="Supercomputing-Background-1.png"/>
          <p:cNvPicPr>
            <a:picLocks noChangeAspect="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a:off x="0" y="6011863"/>
            <a:ext cx="9144000" cy="858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ide Number Placeholder 5"/>
          <p:cNvSpPr>
            <a:spLocks noGrp="1"/>
          </p:cNvSpPr>
          <p:nvPr>
            <p:ph type="sldNum" sz="quarter" idx="4"/>
          </p:nvPr>
        </p:nvSpPr>
        <p:spPr>
          <a:xfrm>
            <a:off x="8358414" y="6260193"/>
            <a:ext cx="656771" cy="293913"/>
          </a:xfrm>
          <a:prstGeom prst="rect">
            <a:avLst/>
          </a:prstGeom>
        </p:spPr>
        <p:txBody>
          <a:bodyPr/>
          <a:lstStyle>
            <a:lvl1pPr>
              <a:defRPr sz="2000" b="0">
                <a:solidFill>
                  <a:schemeClr val="tx1"/>
                </a:solidFill>
                <a:latin typeface="Franklin Gothic Medium" pitchFamily="34" charset="0"/>
              </a:defRPr>
            </a:lvl1pPr>
          </a:lstStyle>
          <a:p>
            <a:pPr defTabSz="914400" eaLnBrk="0" fontAlgn="base" hangingPunct="0">
              <a:spcBef>
                <a:spcPct val="0"/>
              </a:spcBef>
              <a:spcAft>
                <a:spcPct val="0"/>
              </a:spcAft>
            </a:pPr>
            <a:fld id="{C4B85148-DB98-4269-ACE6-2DF49F9918C9}" type="slidenum">
              <a:rPr lang="en-US" i="1" smtClean="0">
                <a:solidFill>
                  <a:prstClr val="black"/>
                </a:solidFill>
              </a:rPr>
              <a:pPr defTabSz="914400" eaLnBrk="0" fontAlgn="base" hangingPunct="0">
                <a:spcBef>
                  <a:spcPct val="0"/>
                </a:spcBef>
                <a:spcAft>
                  <a:spcPct val="0"/>
                </a:spcAft>
              </a:pPr>
              <a:t>‹#›</a:t>
            </a:fld>
            <a:endParaRPr lang="en-US" i="1" dirty="0">
              <a:solidFill>
                <a:prstClr val="black"/>
              </a:solidFill>
            </a:endParaRPr>
          </a:p>
        </p:txBody>
      </p:sp>
      <p:sp>
        <p:nvSpPr>
          <p:cNvPr id="2" name="Date Placeholder 1"/>
          <p:cNvSpPr>
            <a:spLocks noGrp="1"/>
          </p:cNvSpPr>
          <p:nvPr>
            <p:ph type="dt" sz="half" idx="2"/>
          </p:nvPr>
        </p:nvSpPr>
        <p:spPr>
          <a:xfrm>
            <a:off x="5715000" y="6246358"/>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eaLnBrk="0" fontAlgn="base" hangingPunct="0">
              <a:spcBef>
                <a:spcPct val="0"/>
              </a:spcBef>
              <a:spcAft>
                <a:spcPct val="0"/>
              </a:spcAft>
            </a:pPr>
            <a:r>
              <a:rPr lang="en-US" i="1" smtClean="0">
                <a:solidFill>
                  <a:srgbClr val="000000">
                    <a:tint val="75000"/>
                  </a:srgbClr>
                </a:solidFill>
              </a:rPr>
              <a:t>02/04/2016</a:t>
            </a:r>
            <a:endParaRPr lang="en-US" i="1">
              <a:solidFill>
                <a:srgbClr val="000000">
                  <a:tint val="75000"/>
                </a:srgbClr>
              </a:solidFill>
            </a:endParaRPr>
          </a:p>
        </p:txBody>
      </p:sp>
    </p:spTree>
    <p:extLst>
      <p:ext uri="{BB962C8B-B14F-4D97-AF65-F5344CB8AC3E}">
        <p14:creationId xmlns:p14="http://schemas.microsoft.com/office/powerpoint/2010/main" val="316498139"/>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4" r:id="rId3"/>
    <p:sldLayoutId id="2147483775" r:id="rId4"/>
    <p:sldLayoutId id="2147483789" r:id="rId5"/>
    <p:sldLayoutId id="2147483660" r:id="rId6"/>
    <p:sldLayoutId id="2147483745" r:id="rId7"/>
    <p:sldLayoutId id="2147483803" r:id="rId8"/>
    <p:sldLayoutId id="2147483804" r:id="rId9"/>
  </p:sldLayoutIdLst>
  <p:hf hdr="0" ftr="0"/>
  <p:txStyles>
    <p:titleStyle>
      <a:lvl1pPr algn="l" rtl="0" eaLnBrk="0" fontAlgn="base" hangingPunct="0">
        <a:spcBef>
          <a:spcPct val="0"/>
        </a:spcBef>
        <a:spcAft>
          <a:spcPct val="0"/>
        </a:spcAft>
        <a:defRPr sz="3400" b="1">
          <a:solidFill>
            <a:srgbClr val="B30838"/>
          </a:solidFill>
          <a:latin typeface="+mj-lt"/>
          <a:ea typeface="+mj-ea"/>
          <a:cs typeface="ＭＳ Ｐゴシック" pitchFamily="-107" charset="-128"/>
        </a:defRPr>
      </a:lvl1pPr>
      <a:lvl2pPr algn="l" rtl="0" eaLnBrk="0" fontAlgn="base" hangingPunct="0">
        <a:spcBef>
          <a:spcPct val="0"/>
        </a:spcBef>
        <a:spcAft>
          <a:spcPct val="0"/>
        </a:spcAft>
        <a:defRPr sz="3400" b="1">
          <a:solidFill>
            <a:srgbClr val="B30838"/>
          </a:solidFill>
          <a:latin typeface="Arial" charset="0"/>
          <a:ea typeface="ＭＳ Ｐゴシック" charset="-128"/>
          <a:cs typeface="ＭＳ Ｐゴシック" pitchFamily="-107" charset="-128"/>
        </a:defRPr>
      </a:lvl2pPr>
      <a:lvl3pPr algn="l" rtl="0" eaLnBrk="0" fontAlgn="base" hangingPunct="0">
        <a:spcBef>
          <a:spcPct val="0"/>
        </a:spcBef>
        <a:spcAft>
          <a:spcPct val="0"/>
        </a:spcAft>
        <a:defRPr sz="3400" b="1">
          <a:solidFill>
            <a:srgbClr val="B30838"/>
          </a:solidFill>
          <a:latin typeface="Arial" charset="0"/>
          <a:ea typeface="ＭＳ Ｐゴシック" charset="-128"/>
          <a:cs typeface="ＭＳ Ｐゴシック" pitchFamily="-107" charset="-128"/>
        </a:defRPr>
      </a:lvl3pPr>
      <a:lvl4pPr algn="l" rtl="0" eaLnBrk="0" fontAlgn="base" hangingPunct="0">
        <a:spcBef>
          <a:spcPct val="0"/>
        </a:spcBef>
        <a:spcAft>
          <a:spcPct val="0"/>
        </a:spcAft>
        <a:defRPr sz="3400" b="1">
          <a:solidFill>
            <a:srgbClr val="B30838"/>
          </a:solidFill>
          <a:latin typeface="Arial" charset="0"/>
          <a:ea typeface="ＭＳ Ｐゴシック" charset="-128"/>
          <a:cs typeface="ＭＳ Ｐゴシック" pitchFamily="-107" charset="-128"/>
        </a:defRPr>
      </a:lvl4pPr>
      <a:lvl5pPr algn="l" rtl="0" eaLnBrk="0" fontAlgn="base" hangingPunct="0">
        <a:spcBef>
          <a:spcPct val="0"/>
        </a:spcBef>
        <a:spcAft>
          <a:spcPct val="0"/>
        </a:spcAft>
        <a:defRPr sz="3400" b="1">
          <a:solidFill>
            <a:srgbClr val="B30838"/>
          </a:solidFill>
          <a:latin typeface="Arial" charset="0"/>
          <a:ea typeface="ＭＳ Ｐゴシック" charset="-128"/>
          <a:cs typeface="ＭＳ Ｐゴシック" pitchFamily="-107" charset="-128"/>
        </a:defRPr>
      </a:lvl5pPr>
      <a:lvl6pPr marL="457200" algn="l" rtl="0" fontAlgn="base">
        <a:spcBef>
          <a:spcPct val="0"/>
        </a:spcBef>
        <a:spcAft>
          <a:spcPct val="0"/>
        </a:spcAft>
        <a:defRPr sz="3400" b="1">
          <a:solidFill>
            <a:schemeClr val="accent1"/>
          </a:solidFill>
          <a:latin typeface="Arial" charset="0"/>
          <a:ea typeface="ＭＳ Ｐゴシック" charset="-128"/>
        </a:defRPr>
      </a:lvl6pPr>
      <a:lvl7pPr marL="914400" algn="l" rtl="0" fontAlgn="base">
        <a:spcBef>
          <a:spcPct val="0"/>
        </a:spcBef>
        <a:spcAft>
          <a:spcPct val="0"/>
        </a:spcAft>
        <a:defRPr sz="3400" b="1">
          <a:solidFill>
            <a:schemeClr val="accent1"/>
          </a:solidFill>
          <a:latin typeface="Arial" charset="0"/>
          <a:ea typeface="ＭＳ Ｐゴシック" charset="-128"/>
        </a:defRPr>
      </a:lvl7pPr>
      <a:lvl8pPr marL="1371600" algn="l" rtl="0" fontAlgn="base">
        <a:spcBef>
          <a:spcPct val="0"/>
        </a:spcBef>
        <a:spcAft>
          <a:spcPct val="0"/>
        </a:spcAft>
        <a:defRPr sz="3400" b="1">
          <a:solidFill>
            <a:schemeClr val="accent1"/>
          </a:solidFill>
          <a:latin typeface="Arial" charset="0"/>
          <a:ea typeface="ＭＳ Ｐゴシック" charset="-128"/>
        </a:defRPr>
      </a:lvl8pPr>
      <a:lvl9pPr marL="1828800" algn="l" rtl="0" fontAlgn="base">
        <a:spcBef>
          <a:spcPct val="0"/>
        </a:spcBef>
        <a:spcAft>
          <a:spcPct val="0"/>
        </a:spcAft>
        <a:defRPr sz="3400" b="1">
          <a:solidFill>
            <a:schemeClr val="accent1"/>
          </a:solidFill>
          <a:latin typeface="Arial" charset="0"/>
          <a:ea typeface="ＭＳ Ｐゴシック" charset="-128"/>
        </a:defRPr>
      </a:lvl9pPr>
    </p:titleStyle>
    <p:bodyStyle>
      <a:lvl1pPr marL="342900" indent="-342900" algn="l" rtl="0" eaLnBrk="0" fontAlgn="base" hangingPunct="0">
        <a:spcBef>
          <a:spcPct val="20000"/>
        </a:spcBef>
        <a:spcAft>
          <a:spcPct val="0"/>
        </a:spcAft>
        <a:buChar char="•"/>
        <a:defRPr sz="2000">
          <a:solidFill>
            <a:schemeClr val="tx1"/>
          </a:solidFill>
          <a:latin typeface="+mn-lt"/>
          <a:ea typeface="+mn-ea"/>
          <a:cs typeface="ＭＳ Ｐゴシック" pitchFamily="-107" charset="-128"/>
        </a:defRPr>
      </a:lvl1pPr>
      <a:lvl2pPr marL="742950" indent="-285750" algn="l" rtl="0" eaLnBrk="0" fontAlgn="base" hangingPunct="0">
        <a:spcBef>
          <a:spcPct val="20000"/>
        </a:spcBef>
        <a:spcAft>
          <a:spcPct val="0"/>
        </a:spcAft>
        <a:buChar char="–"/>
        <a:defRPr sz="2000">
          <a:solidFill>
            <a:schemeClr val="tx1"/>
          </a:solidFill>
          <a:latin typeface="+mn-lt"/>
          <a:ea typeface="+mn-ea"/>
        </a:defRPr>
      </a:lvl2pPr>
      <a:lvl3pPr marL="1143000" indent="-228600" algn="l" rtl="0" eaLnBrk="0" fontAlgn="base" hangingPunct="0">
        <a:spcBef>
          <a:spcPct val="20000"/>
        </a:spcBef>
        <a:spcAft>
          <a:spcPct val="0"/>
        </a:spcAft>
        <a:buChar char="•"/>
        <a:defRPr sz="1600">
          <a:solidFill>
            <a:schemeClr val="tx1"/>
          </a:solidFill>
          <a:latin typeface="+mn-lt"/>
          <a:ea typeface="+mn-ea"/>
        </a:defRPr>
      </a:lvl3pPr>
      <a:lvl4pPr marL="1600200" indent="-228600" algn="l" rtl="0" eaLnBrk="0" fontAlgn="base" hangingPunct="0">
        <a:spcBef>
          <a:spcPct val="20000"/>
        </a:spcBef>
        <a:spcAft>
          <a:spcPct val="0"/>
        </a:spcAft>
        <a:buChar char="–"/>
        <a:defRPr sz="1600">
          <a:solidFill>
            <a:schemeClr val="tx1"/>
          </a:solidFill>
          <a:latin typeface="+mn-lt"/>
          <a:ea typeface="+mn-ea"/>
        </a:defRPr>
      </a:lvl4pPr>
      <a:lvl5pPr marL="2057400" indent="-228600" algn="l" rtl="0" eaLnBrk="0" fontAlgn="base" hangingPunct="0">
        <a:spcBef>
          <a:spcPct val="20000"/>
        </a:spcBef>
        <a:spcAft>
          <a:spcPct val="0"/>
        </a:spcAft>
        <a:buChar char="»"/>
        <a:defRPr sz="16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3" descr="Supercomputing-Background-2.jpg"/>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0" y="-53163"/>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p:nvPr>
        </p:nvSpPr>
        <p:spPr bwMode="auto">
          <a:xfrm>
            <a:off x="304800" y="304800"/>
            <a:ext cx="8382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8" name="Rectangle 3"/>
          <p:cNvSpPr>
            <a:spLocks noGrp="1" noChangeArrowheads="1"/>
          </p:cNvSpPr>
          <p:nvPr>
            <p:ph type="body" idx="1"/>
          </p:nvPr>
        </p:nvSpPr>
        <p:spPr bwMode="auto">
          <a:xfrm>
            <a:off x="306388" y="1336675"/>
            <a:ext cx="8380412"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pic>
        <p:nvPicPr>
          <p:cNvPr id="1029" name="Picture 2" descr="Supercomputing-Background-1.png"/>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0" y="6026778"/>
            <a:ext cx="9144000" cy="858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Date Placeholder 3"/>
          <p:cNvSpPr>
            <a:spLocks noGrp="1"/>
          </p:cNvSpPr>
          <p:nvPr>
            <p:ph type="dt" sz="half" idx="2"/>
          </p:nvPr>
        </p:nvSpPr>
        <p:spPr>
          <a:xfrm>
            <a:off x="5638800" y="6181139"/>
            <a:ext cx="2133600" cy="365125"/>
          </a:xfrm>
          <a:prstGeom prst="rect">
            <a:avLst/>
          </a:prstGeom>
        </p:spPr>
        <p:txBody>
          <a:bodyPr/>
          <a:lstStyle/>
          <a:p>
            <a:fld id="{9DA45F53-3159-4755-A82F-C030274E5842}" type="datetime1">
              <a:rPr lang="en-US" smtClean="0"/>
              <a:t>2/4/2016</a:t>
            </a:fld>
            <a:endParaRPr lang="en-US"/>
          </a:p>
        </p:txBody>
      </p:sp>
      <p:sp>
        <p:nvSpPr>
          <p:cNvPr id="9" name="Slide Number Placeholder 5"/>
          <p:cNvSpPr>
            <a:spLocks noGrp="1"/>
          </p:cNvSpPr>
          <p:nvPr>
            <p:ph type="sldNum" sz="quarter" idx="4"/>
          </p:nvPr>
        </p:nvSpPr>
        <p:spPr>
          <a:xfrm>
            <a:off x="7772400" y="6177463"/>
            <a:ext cx="1371600" cy="365125"/>
          </a:xfrm>
          <a:prstGeom prst="rect">
            <a:avLst/>
          </a:prstGeom>
        </p:spPr>
        <p:txBody>
          <a:bodyPr/>
          <a:lstStyle/>
          <a:p>
            <a:fld id="{29CB78FB-1415-9B4D-996E-11F146E2B0ED}" type="slidenum">
              <a:rPr lang="en-US" smtClean="0"/>
              <a:t>‹#›</a:t>
            </a:fld>
            <a:endParaRPr lang="en-US"/>
          </a:p>
        </p:txBody>
      </p:sp>
    </p:spTree>
    <p:extLst>
      <p:ext uri="{BB962C8B-B14F-4D97-AF65-F5344CB8AC3E}">
        <p14:creationId xmlns:p14="http://schemas.microsoft.com/office/powerpoint/2010/main" val="218236206"/>
      </p:ext>
    </p:extLst>
  </p:cSld>
  <p:clrMap bg1="lt1" tx1="dk1" bg2="lt2" tx2="dk2" accent1="accent1" accent2="accent2" accent3="accent3" accent4="accent4" accent5="accent5" accent6="accent6" hlink="hlink" folHlink="folHlink"/>
  <p:sldLayoutIdLst>
    <p:sldLayoutId id="2147483806" r:id="rId1"/>
    <p:sldLayoutId id="2147483807" r:id="rId2"/>
    <p:sldLayoutId id="2147483808" r:id="rId3"/>
    <p:sldLayoutId id="2147483809" r:id="rId4"/>
    <p:sldLayoutId id="2147483810" r:id="rId5"/>
    <p:sldLayoutId id="2147483811" r:id="rId6"/>
  </p:sldLayoutIdLst>
  <p:hf hdr="0" ftr="0"/>
  <p:txStyles>
    <p:titleStyle>
      <a:lvl1pPr algn="l" rtl="0" eaLnBrk="0" fontAlgn="base" hangingPunct="0">
        <a:spcBef>
          <a:spcPct val="0"/>
        </a:spcBef>
        <a:spcAft>
          <a:spcPct val="0"/>
        </a:spcAft>
        <a:defRPr sz="3400" b="1">
          <a:solidFill>
            <a:srgbClr val="B30838"/>
          </a:solidFill>
          <a:latin typeface="+mj-lt"/>
          <a:ea typeface="+mj-ea"/>
          <a:cs typeface="ＭＳ Ｐゴシック" pitchFamily="-107" charset="-128"/>
        </a:defRPr>
      </a:lvl1pPr>
      <a:lvl2pPr algn="l" rtl="0" eaLnBrk="0" fontAlgn="base" hangingPunct="0">
        <a:spcBef>
          <a:spcPct val="0"/>
        </a:spcBef>
        <a:spcAft>
          <a:spcPct val="0"/>
        </a:spcAft>
        <a:defRPr sz="3400" b="1">
          <a:solidFill>
            <a:srgbClr val="B30838"/>
          </a:solidFill>
          <a:latin typeface="Arial" charset="0"/>
          <a:ea typeface="ＭＳ Ｐゴシック" charset="-128"/>
          <a:cs typeface="ＭＳ Ｐゴシック" pitchFamily="-107" charset="-128"/>
        </a:defRPr>
      </a:lvl2pPr>
      <a:lvl3pPr algn="l" rtl="0" eaLnBrk="0" fontAlgn="base" hangingPunct="0">
        <a:spcBef>
          <a:spcPct val="0"/>
        </a:spcBef>
        <a:spcAft>
          <a:spcPct val="0"/>
        </a:spcAft>
        <a:defRPr sz="3400" b="1">
          <a:solidFill>
            <a:srgbClr val="B30838"/>
          </a:solidFill>
          <a:latin typeface="Arial" charset="0"/>
          <a:ea typeface="ＭＳ Ｐゴシック" charset="-128"/>
          <a:cs typeface="ＭＳ Ｐゴシック" pitchFamily="-107" charset="-128"/>
        </a:defRPr>
      </a:lvl3pPr>
      <a:lvl4pPr algn="l" rtl="0" eaLnBrk="0" fontAlgn="base" hangingPunct="0">
        <a:spcBef>
          <a:spcPct val="0"/>
        </a:spcBef>
        <a:spcAft>
          <a:spcPct val="0"/>
        </a:spcAft>
        <a:defRPr sz="3400" b="1">
          <a:solidFill>
            <a:srgbClr val="B30838"/>
          </a:solidFill>
          <a:latin typeface="Arial" charset="0"/>
          <a:ea typeface="ＭＳ Ｐゴシック" charset="-128"/>
          <a:cs typeface="ＭＳ Ｐゴシック" pitchFamily="-107" charset="-128"/>
        </a:defRPr>
      </a:lvl4pPr>
      <a:lvl5pPr algn="l" rtl="0" eaLnBrk="0" fontAlgn="base" hangingPunct="0">
        <a:spcBef>
          <a:spcPct val="0"/>
        </a:spcBef>
        <a:spcAft>
          <a:spcPct val="0"/>
        </a:spcAft>
        <a:defRPr sz="3400" b="1">
          <a:solidFill>
            <a:srgbClr val="B30838"/>
          </a:solidFill>
          <a:latin typeface="Arial" charset="0"/>
          <a:ea typeface="ＭＳ Ｐゴシック" charset="-128"/>
          <a:cs typeface="ＭＳ Ｐゴシック" pitchFamily="-107" charset="-128"/>
        </a:defRPr>
      </a:lvl5pPr>
      <a:lvl6pPr marL="457200" algn="l" rtl="0" fontAlgn="base">
        <a:spcBef>
          <a:spcPct val="0"/>
        </a:spcBef>
        <a:spcAft>
          <a:spcPct val="0"/>
        </a:spcAft>
        <a:defRPr sz="3400" b="1">
          <a:solidFill>
            <a:schemeClr val="accent1"/>
          </a:solidFill>
          <a:latin typeface="Arial" charset="0"/>
          <a:ea typeface="ＭＳ Ｐゴシック" charset="-128"/>
        </a:defRPr>
      </a:lvl6pPr>
      <a:lvl7pPr marL="914400" algn="l" rtl="0" fontAlgn="base">
        <a:spcBef>
          <a:spcPct val="0"/>
        </a:spcBef>
        <a:spcAft>
          <a:spcPct val="0"/>
        </a:spcAft>
        <a:defRPr sz="3400" b="1">
          <a:solidFill>
            <a:schemeClr val="accent1"/>
          </a:solidFill>
          <a:latin typeface="Arial" charset="0"/>
          <a:ea typeface="ＭＳ Ｐゴシック" charset="-128"/>
        </a:defRPr>
      </a:lvl7pPr>
      <a:lvl8pPr marL="1371600" algn="l" rtl="0" fontAlgn="base">
        <a:spcBef>
          <a:spcPct val="0"/>
        </a:spcBef>
        <a:spcAft>
          <a:spcPct val="0"/>
        </a:spcAft>
        <a:defRPr sz="3400" b="1">
          <a:solidFill>
            <a:schemeClr val="accent1"/>
          </a:solidFill>
          <a:latin typeface="Arial" charset="0"/>
          <a:ea typeface="ＭＳ Ｐゴシック" charset="-128"/>
        </a:defRPr>
      </a:lvl8pPr>
      <a:lvl9pPr marL="1828800" algn="l" rtl="0" fontAlgn="base">
        <a:spcBef>
          <a:spcPct val="0"/>
        </a:spcBef>
        <a:spcAft>
          <a:spcPct val="0"/>
        </a:spcAft>
        <a:defRPr sz="3400" b="1">
          <a:solidFill>
            <a:schemeClr val="accent1"/>
          </a:solidFill>
          <a:latin typeface="Arial" charset="0"/>
          <a:ea typeface="ＭＳ Ｐゴシック" charset="-128"/>
        </a:defRPr>
      </a:lvl9pPr>
    </p:titleStyle>
    <p:bodyStyle>
      <a:lvl1pPr marL="342900" indent="-342900" algn="l" rtl="0" eaLnBrk="0" fontAlgn="base" hangingPunct="0">
        <a:spcBef>
          <a:spcPct val="20000"/>
        </a:spcBef>
        <a:spcAft>
          <a:spcPct val="0"/>
        </a:spcAft>
        <a:buChar char="•"/>
        <a:defRPr sz="2000">
          <a:solidFill>
            <a:schemeClr val="tx1"/>
          </a:solidFill>
          <a:latin typeface="+mn-lt"/>
          <a:ea typeface="+mn-ea"/>
          <a:cs typeface="ＭＳ Ｐゴシック" pitchFamily="-107" charset="-128"/>
        </a:defRPr>
      </a:lvl1pPr>
      <a:lvl2pPr marL="742950" indent="-285750" algn="l" rtl="0" eaLnBrk="0" fontAlgn="base" hangingPunct="0">
        <a:spcBef>
          <a:spcPct val="20000"/>
        </a:spcBef>
        <a:spcAft>
          <a:spcPct val="0"/>
        </a:spcAft>
        <a:buChar char="–"/>
        <a:defRPr sz="2000">
          <a:solidFill>
            <a:schemeClr val="tx1"/>
          </a:solidFill>
          <a:latin typeface="+mn-lt"/>
          <a:ea typeface="+mn-ea"/>
        </a:defRPr>
      </a:lvl2pPr>
      <a:lvl3pPr marL="1143000" indent="-228600" algn="l" rtl="0" eaLnBrk="0" fontAlgn="base" hangingPunct="0">
        <a:spcBef>
          <a:spcPct val="20000"/>
        </a:spcBef>
        <a:spcAft>
          <a:spcPct val="0"/>
        </a:spcAft>
        <a:buChar char="•"/>
        <a:defRPr sz="1600">
          <a:solidFill>
            <a:schemeClr val="tx1"/>
          </a:solidFill>
          <a:latin typeface="+mn-lt"/>
          <a:ea typeface="+mn-ea"/>
        </a:defRPr>
      </a:lvl3pPr>
      <a:lvl4pPr marL="1600200" indent="-228600" algn="l" rtl="0" eaLnBrk="0" fontAlgn="base" hangingPunct="0">
        <a:spcBef>
          <a:spcPct val="20000"/>
        </a:spcBef>
        <a:spcAft>
          <a:spcPct val="0"/>
        </a:spcAft>
        <a:buChar char="–"/>
        <a:defRPr sz="1600">
          <a:solidFill>
            <a:schemeClr val="tx1"/>
          </a:solidFill>
          <a:latin typeface="+mn-lt"/>
          <a:ea typeface="+mn-ea"/>
        </a:defRPr>
      </a:lvl4pPr>
      <a:lvl5pPr marL="2057400" indent="-228600" algn="l" rtl="0" eaLnBrk="0" fontAlgn="base" hangingPunct="0">
        <a:spcBef>
          <a:spcPct val="20000"/>
        </a:spcBef>
        <a:spcAft>
          <a:spcPct val="0"/>
        </a:spcAft>
        <a:buChar char="»"/>
        <a:defRPr sz="16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gcf@indiana.edu" TargetMode="External"/><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hyperlink" Target="http://hpc-abds.org/kaleidoscope/" TargetMode="External"/><Relationship Id="rId5" Type="http://schemas.openxmlformats.org/officeDocument/2006/relationships/hyperlink" Target="http://spidal.org/" TargetMode="External"/><Relationship Id="rId4" Type="http://schemas.openxmlformats.org/officeDocument/2006/relationships/hyperlink" Target="http://www.dsc.soic.indiana.edu/"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8.xml"/><Relationship Id="rId4" Type="http://schemas.openxmlformats.org/officeDocument/2006/relationships/image" Target="../media/image10.jpeg"/></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slideLayout" Target="../slideLayouts/slideLayout8.xml"/><Relationship Id="rId1" Type="http://schemas.openxmlformats.org/officeDocument/2006/relationships/customXml" Target="../../customXml/item7.xml"/><Relationship Id="rId4" Type="http://schemas.openxmlformats.org/officeDocument/2006/relationships/image" Target="../media/image13.jpeg"/></Relationships>
</file>

<file path=ppt/slides/_rels/slide14.xml.rels><?xml version="1.0" encoding="UTF-8" standalone="yes"?>
<Relationships xmlns="http://schemas.openxmlformats.org/package/2006/relationships"><Relationship Id="rId3" Type="http://schemas.openxmlformats.org/officeDocument/2006/relationships/hyperlink" Target="http://fisheritcenter.haas.berkeley.edu/Big_Data/index.html" TargetMode="External"/><Relationship Id="rId2" Type="http://schemas.openxmlformats.org/officeDocument/2006/relationships/image" Target="../media/image14.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2.xml"/><Relationship Id="rId1" Type="http://schemas.openxmlformats.org/officeDocument/2006/relationships/customXml" Target="../../customXml/item8.xml"/><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slideLayout" Target="../slideLayouts/slideLayout8.xml"/><Relationship Id="rId1" Type="http://schemas.openxmlformats.org/officeDocument/2006/relationships/customXml" Target="../../customXml/item3.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8.xml"/><Relationship Id="rId1" Type="http://schemas.openxmlformats.org/officeDocument/2006/relationships/customXml" Target="../../customXml/item4.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slideLayout" Target="../slideLayouts/slideLayout8.xml"/><Relationship Id="rId1" Type="http://schemas.openxmlformats.org/officeDocument/2006/relationships/customXml" Target="../../customXml/item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6.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32.png"/></Relationships>
</file>

<file path=ppt/slides/_rels/slide3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hyperlink" Target="http://bigdatawg.nist.gov/V1_output_docs.php" TargetMode="External"/><Relationship Id="rId2" Type="http://schemas.openxmlformats.org/officeDocument/2006/relationships/hyperlink" Target="http://bigdatawg.nist.gov/usecases.php" TargetMode="Externa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hyperlink" Target="http://bigdatawg.nist.gov/usecases.php"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hyperlink" Target="https://bigdatacoursespring2014.appspot.com/course" TargetMode="Externa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hyperlink" Target="http://www.nap.edu/catalog.php?record_id=18374"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3" Type="http://schemas.openxmlformats.org/officeDocument/2006/relationships/hyperlink" Target="http://hpc-abds.org/kaleidoscope/" TargetMode="External"/><Relationship Id="rId2" Type="http://schemas.openxmlformats.org/officeDocument/2006/relationships/hyperlink" Target="http://dsc.soic.indiana.edu/publications/HPC-ABDSDescribed_final.pdf" TargetMode="Externa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44.wmf"/><Relationship Id="rId2" Type="http://schemas.openxmlformats.org/officeDocument/2006/relationships/image" Target="../media/image43.wmf"/><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bigdatacourse.appspot.com/course" TargetMode="External"/><Relationship Id="rId2" Type="http://schemas.openxmlformats.org/officeDocument/2006/relationships/notesSlide" Target="../notesSlides/notesSlide4.xml"/><Relationship Id="rId1" Type="http://schemas.openxmlformats.org/officeDocument/2006/relationships/slideLayout" Target="../slideLayouts/slideLayout11.xml"/><Relationship Id="rId4" Type="http://schemas.openxmlformats.org/officeDocument/2006/relationships/hyperlink" Target="http://bigdataopensourceprojects.soic.indiana.edu/" TargetMode="Externa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593389"/>
            <a:ext cx="9144000" cy="1202181"/>
          </a:xfrm>
        </p:spPr>
        <p:txBody>
          <a:bodyPr>
            <a:noAutofit/>
          </a:bodyPr>
          <a:lstStyle/>
          <a:p>
            <a:pPr algn="ctr"/>
            <a:r>
              <a:rPr lang="en-US" sz="3200" dirty="0" smtClean="0"/>
              <a:t>Big Data HPC Convergence and a bunch of other things</a:t>
            </a:r>
            <a:endParaRPr lang="en-US" sz="4400" dirty="0">
              <a:solidFill>
                <a:schemeClr val="tx1"/>
              </a:solidFill>
            </a:endParaRPr>
          </a:p>
        </p:txBody>
      </p:sp>
      <p:sp>
        <p:nvSpPr>
          <p:cNvPr id="3" name="Subtitle 2"/>
          <p:cNvSpPr>
            <a:spLocks noGrp="1"/>
          </p:cNvSpPr>
          <p:nvPr>
            <p:ph type="subTitle" idx="1"/>
          </p:nvPr>
        </p:nvSpPr>
        <p:spPr>
          <a:xfrm>
            <a:off x="0" y="2172675"/>
            <a:ext cx="9144000" cy="408279"/>
          </a:xfrm>
        </p:spPr>
        <p:txBody>
          <a:bodyPr>
            <a:noAutofit/>
          </a:bodyPr>
          <a:lstStyle/>
          <a:p>
            <a:r>
              <a:rPr lang="en-US" sz="2400" b="1" dirty="0">
                <a:solidFill>
                  <a:schemeClr val="tx1"/>
                </a:solidFill>
              </a:rPr>
              <a:t>JSU/CSET’s BIG DATA | SPRING 2016</a:t>
            </a:r>
          </a:p>
          <a:p>
            <a:r>
              <a:rPr lang="en-US" sz="2400" b="1" dirty="0">
                <a:solidFill>
                  <a:schemeClr val="tx1"/>
                </a:solidFill>
              </a:rPr>
              <a:t>Thought Leaders Colloquium</a:t>
            </a:r>
          </a:p>
        </p:txBody>
      </p:sp>
      <p:sp>
        <p:nvSpPr>
          <p:cNvPr id="10" name="Slide Number Placeholder 9"/>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29CB78FB-1415-9B4D-996E-11F146E2B0ED}" type="slidenum">
              <a:rPr kumimoji="0" lang="en-US" sz="2000" b="0" i="0" u="none" strike="noStrike" kern="1200" cap="none" spc="0" normalizeH="0" baseline="0" noProof="0" smtClean="0">
                <a:ln>
                  <a:noFill/>
                </a:ln>
                <a:solidFill>
                  <a:srgbClr val="000000"/>
                </a:solidFill>
                <a:effectLst/>
                <a:uLnTx/>
                <a:uFillTx/>
                <a:latin typeface="Franklin Gothic Medium" pitchFamily="34" charset="0"/>
                <a:cs typeface="+mn-cs"/>
              </a:rPr>
              <a:pPr marL="0" marR="0" lvl="0" indent="0" algn="l" defTabSz="457200" rtl="0" eaLnBrk="1" fontAlgn="auto" latinLnBrk="0" hangingPunct="1">
                <a:lnSpc>
                  <a:spcPct val="100000"/>
                </a:lnSpc>
                <a:spcBef>
                  <a:spcPts val="0"/>
                </a:spcBef>
                <a:spcAft>
                  <a:spcPts val="0"/>
                </a:spcAft>
                <a:buClrTx/>
                <a:buSzTx/>
                <a:buFontTx/>
                <a:buNone/>
                <a:tabLst/>
                <a:defRPr/>
              </a:pPr>
              <a:t>1</a:t>
            </a:fld>
            <a:endParaRPr kumimoji="0" lang="en-US" sz="2000" b="0" i="0" u="none" strike="noStrike" kern="1200" cap="none" spc="0" normalizeH="0" baseline="0" noProof="0">
              <a:ln>
                <a:noFill/>
              </a:ln>
              <a:solidFill>
                <a:srgbClr val="000000"/>
              </a:solidFill>
              <a:effectLst/>
              <a:uLnTx/>
              <a:uFillTx/>
              <a:latin typeface="Franklin Gothic Medium" pitchFamily="34" charset="0"/>
              <a:cs typeface="+mn-cs"/>
            </a:endParaRPr>
          </a:p>
        </p:txBody>
      </p:sp>
      <p:sp>
        <p:nvSpPr>
          <p:cNvPr id="5" name="Subtitle 2"/>
          <p:cNvSpPr txBox="1">
            <a:spLocks/>
          </p:cNvSpPr>
          <p:nvPr/>
        </p:nvSpPr>
        <p:spPr>
          <a:xfrm>
            <a:off x="0" y="4069976"/>
            <a:ext cx="9144000" cy="2514600"/>
          </a:xfrm>
          <a:prstGeom prst="rect">
            <a:avLst/>
          </a:prstGeom>
        </p:spPr>
        <p:txBody>
          <a:bodyPr vert="horz" lIns="91440" tIns="45720" rIns="91440" bIns="45720" rtlCol="0">
            <a:normAutofit/>
          </a:bodyPr>
          <a:lstStyle/>
          <a:p>
            <a:pPr marL="0" marR="0" lvl="0" indent="0" algn="ctr" defTabSz="457200" rtl="0" eaLnBrk="1" fontAlgn="auto" latinLnBrk="0" hangingPunct="1">
              <a:lnSpc>
                <a:spcPct val="100000"/>
              </a:lnSpc>
              <a:spcBef>
                <a:spcPct val="20000"/>
              </a:spcBef>
              <a:spcAft>
                <a:spcPts val="0"/>
              </a:spcAft>
              <a:buClrTx/>
              <a:buSzTx/>
              <a:buFont typeface="Arial" pitchFamily="34" charset="0"/>
              <a:buNone/>
              <a:tabLst/>
              <a:defRPr/>
            </a:pPr>
            <a:endParaRPr kumimoji="0" lang="en-US" sz="2000" b="0" i="0" u="none" strike="noStrike" kern="1200" cap="none" spc="0" normalizeH="0" baseline="0" noProof="0" dirty="0" smtClean="0">
              <a:ln>
                <a:noFill/>
              </a:ln>
              <a:solidFill>
                <a:prstClr val="black"/>
              </a:solidFill>
              <a:effectLst/>
              <a:uLnTx/>
              <a:uFillTx/>
              <a:latin typeface="Arial"/>
              <a:cs typeface="+mn-cs"/>
            </a:endParaRPr>
          </a:p>
        </p:txBody>
      </p:sp>
      <p:sp>
        <p:nvSpPr>
          <p:cNvPr id="4" name="Rectangle 3"/>
          <p:cNvSpPr/>
          <p:nvPr/>
        </p:nvSpPr>
        <p:spPr>
          <a:xfrm>
            <a:off x="0" y="3194890"/>
            <a:ext cx="9144000" cy="2825389"/>
          </a:xfrm>
          <a:prstGeom prst="rect">
            <a:avLst/>
          </a:prstGeom>
        </p:spPr>
        <p:txBody>
          <a:bodyPr wrap="square">
            <a:spAutoFit/>
          </a:bodyPr>
          <a:lstStyle/>
          <a:p>
            <a:pPr marL="0" marR="0" lvl="0" indent="0" algn="ctr" defTabSz="457200" rtl="0" eaLnBrk="1" fontAlgn="auto" latinLnBrk="0" hangingPunct="1">
              <a:lnSpc>
                <a:spcPct val="100000"/>
              </a:lnSpc>
              <a:spcBef>
                <a:spcPct val="200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a:cs typeface="Times New Roman" pitchFamily="18" charset="0"/>
              </a:rPr>
              <a:t>Geoffrey </a:t>
            </a:r>
            <a:r>
              <a:rPr kumimoji="0" lang="en-US" sz="2400" b="1" i="0" u="none" strike="noStrike" kern="1200" cap="none" spc="0" normalizeH="0" baseline="0" noProof="0" dirty="0" smtClean="0">
                <a:ln>
                  <a:noFill/>
                </a:ln>
                <a:solidFill>
                  <a:prstClr val="black"/>
                </a:solidFill>
                <a:effectLst/>
                <a:uLnTx/>
                <a:uFillTx/>
                <a:latin typeface="Arial"/>
                <a:cs typeface="Times New Roman" pitchFamily="18" charset="0"/>
              </a:rPr>
              <a:t>Fox</a:t>
            </a:r>
          </a:p>
          <a:p>
            <a:pPr marL="0" marR="0" lvl="0" indent="0" algn="ctr" defTabSz="457200" rtl="0" eaLnBrk="1" fontAlgn="auto" latinLnBrk="0" hangingPunct="1">
              <a:lnSpc>
                <a:spcPct val="100000"/>
              </a:lnSpc>
              <a:spcBef>
                <a:spcPct val="20000"/>
              </a:spcBef>
              <a:spcAft>
                <a:spcPts val="0"/>
              </a:spcAft>
              <a:buClrTx/>
              <a:buSzTx/>
              <a:buFontTx/>
              <a:buNone/>
              <a:tabLst/>
              <a:defRPr/>
            </a:pPr>
            <a:r>
              <a:rPr kumimoji="0" lang="en-US" sz="2400" b="1" i="0" u="none" strike="noStrike" kern="1200" cap="none" spc="0" normalizeH="0" baseline="0" noProof="0" dirty="0" smtClean="0">
                <a:ln>
                  <a:noFill/>
                </a:ln>
                <a:solidFill>
                  <a:prstClr val="black"/>
                </a:solidFill>
                <a:effectLst/>
                <a:uLnTx/>
                <a:uFillTx/>
                <a:latin typeface="Arial"/>
                <a:cs typeface="Times New Roman" pitchFamily="18" charset="0"/>
              </a:rPr>
              <a:t>February 4, 2016</a:t>
            </a:r>
          </a:p>
          <a:p>
            <a:pPr marL="0" marR="0" lvl="0" indent="0" algn="ctr" defTabSz="457200" rtl="0" eaLnBrk="1" fontAlgn="auto" latinLnBrk="0" hangingPunct="1">
              <a:lnSpc>
                <a:spcPct val="100000"/>
              </a:lnSpc>
              <a:spcBef>
                <a:spcPct val="20000"/>
              </a:spcBef>
              <a:spcAft>
                <a:spcPts val="0"/>
              </a:spcAft>
              <a:buClrTx/>
              <a:buSzTx/>
              <a:buFont typeface="Arial" pitchFamily="34" charset="0"/>
              <a:buNone/>
              <a:tabLst/>
              <a:defRPr/>
            </a:pPr>
            <a:r>
              <a:rPr kumimoji="0" lang="en-US" sz="2400" b="0" i="0" u="none" strike="noStrike" kern="1200" cap="none" spc="0" normalizeH="0" baseline="0" noProof="0" dirty="0" smtClean="0">
                <a:ln>
                  <a:noFill/>
                </a:ln>
                <a:solidFill>
                  <a:prstClr val="black"/>
                </a:solidFill>
                <a:effectLst/>
                <a:uLnTx/>
                <a:uFillTx/>
                <a:latin typeface="Arial"/>
                <a:cs typeface="+mn-cs"/>
                <a:hlinkClick r:id="rId3"/>
              </a:rPr>
              <a:t>gcf@indiana.edu</a:t>
            </a:r>
            <a:r>
              <a:rPr kumimoji="0" lang="en-US" sz="2400" b="0" i="0" u="none" strike="noStrike" kern="1200" cap="none" spc="0" normalizeH="0" baseline="0" noProof="0" dirty="0" smtClean="0">
                <a:ln>
                  <a:noFill/>
                </a:ln>
                <a:solidFill>
                  <a:prstClr val="black"/>
                </a:solidFill>
                <a:effectLst/>
                <a:uLnTx/>
                <a:uFillTx/>
                <a:latin typeface="Arial"/>
                <a:cs typeface="+mn-cs"/>
              </a:rPr>
              <a:t>            </a:t>
            </a:r>
            <a:endParaRPr kumimoji="0" lang="en-US" sz="2400" b="0" i="0" u="none" strike="noStrike" kern="1200" cap="none" spc="0" normalizeH="0" baseline="0" noProof="0" dirty="0">
              <a:ln>
                <a:noFill/>
              </a:ln>
              <a:solidFill>
                <a:prstClr val="black"/>
              </a:solidFill>
              <a:effectLst/>
              <a:uLnTx/>
              <a:uFillTx/>
              <a:latin typeface="Arial"/>
              <a:cs typeface="+mn-cs"/>
            </a:endParaRPr>
          </a:p>
          <a:p>
            <a:pPr marL="0" marR="0" lvl="0" indent="0" algn="ctr" defTabSz="457200" rtl="0" eaLnBrk="1" fontAlgn="auto" latinLnBrk="0" hangingPunct="1">
              <a:lnSpc>
                <a:spcPct val="100000"/>
              </a:lnSpc>
              <a:spcBef>
                <a:spcPct val="2000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a:cs typeface="+mn-cs"/>
              </a:rPr>
              <a:t> </a:t>
            </a:r>
            <a:r>
              <a:rPr kumimoji="0" lang="en-US" sz="1800" b="0" i="0" u="none" strike="noStrike" kern="1200" cap="none" spc="0" normalizeH="0" baseline="0" noProof="0" dirty="0">
                <a:ln>
                  <a:noFill/>
                </a:ln>
                <a:solidFill>
                  <a:prstClr val="black"/>
                </a:solidFill>
                <a:effectLst/>
                <a:uLnTx/>
                <a:uFillTx/>
                <a:latin typeface="Arial"/>
                <a:cs typeface="+mn-cs"/>
                <a:hlinkClick r:id="rId4"/>
              </a:rPr>
              <a:t>http://www.dsc.soic.indiana.edu</a:t>
            </a:r>
            <a:r>
              <a:rPr kumimoji="0" lang="en-US" sz="1800" b="0" i="0" u="none" strike="noStrike" kern="1200" cap="none" spc="0" normalizeH="0" baseline="0" noProof="0" dirty="0" smtClean="0">
                <a:ln>
                  <a:noFill/>
                </a:ln>
                <a:solidFill>
                  <a:prstClr val="black"/>
                </a:solidFill>
                <a:effectLst/>
                <a:uLnTx/>
                <a:uFillTx/>
                <a:latin typeface="Arial"/>
                <a:cs typeface="+mn-cs"/>
                <a:hlinkClick r:id="rId4"/>
              </a:rPr>
              <a:t>/</a:t>
            </a:r>
            <a:r>
              <a:rPr kumimoji="0" lang="en-US" sz="1800" b="0" i="0" u="none" strike="noStrike" kern="1200" cap="none" spc="0" normalizeH="0" baseline="0" noProof="0" dirty="0" smtClean="0">
                <a:ln>
                  <a:noFill/>
                </a:ln>
                <a:solidFill>
                  <a:prstClr val="black"/>
                </a:solidFill>
                <a:effectLst/>
                <a:uLnTx/>
                <a:uFillTx/>
                <a:latin typeface="Arial"/>
                <a:cs typeface="+mn-cs"/>
              </a:rPr>
              <a:t>,    </a:t>
            </a:r>
            <a:r>
              <a:rPr kumimoji="0" lang="en-US" sz="1800" b="0" i="0" u="none" strike="noStrike" kern="1200" cap="none" spc="0" normalizeH="0" baseline="0" noProof="0" dirty="0" smtClean="0">
                <a:ln>
                  <a:noFill/>
                </a:ln>
                <a:solidFill>
                  <a:prstClr val="black"/>
                </a:solidFill>
                <a:effectLst/>
                <a:uLnTx/>
                <a:uFillTx/>
                <a:latin typeface="Arial"/>
                <a:cs typeface="+mn-cs"/>
                <a:hlinkClick r:id="rId5"/>
              </a:rPr>
              <a:t>http</a:t>
            </a:r>
            <a:r>
              <a:rPr kumimoji="0" lang="en-US" sz="1800" b="0" i="0" u="none" strike="noStrike" kern="1200" cap="none" spc="0" normalizeH="0" baseline="0" noProof="0" dirty="0">
                <a:ln>
                  <a:noFill/>
                </a:ln>
                <a:solidFill>
                  <a:prstClr val="black"/>
                </a:solidFill>
                <a:effectLst/>
                <a:uLnTx/>
                <a:uFillTx/>
                <a:latin typeface="Arial"/>
                <a:cs typeface="+mn-cs"/>
                <a:hlinkClick r:id="rId5"/>
              </a:rPr>
              <a:t>://spidal.org</a:t>
            </a:r>
            <a:r>
              <a:rPr kumimoji="0" lang="en-US" sz="1800" b="0" i="0" u="none" strike="noStrike" kern="1200" cap="none" spc="0" normalizeH="0" baseline="0" noProof="0" dirty="0" smtClean="0">
                <a:ln>
                  <a:noFill/>
                </a:ln>
                <a:solidFill>
                  <a:prstClr val="black"/>
                </a:solidFill>
                <a:effectLst/>
                <a:uLnTx/>
                <a:uFillTx/>
                <a:latin typeface="Arial"/>
                <a:cs typeface="+mn-cs"/>
                <a:hlinkClick r:id="rId5"/>
              </a:rPr>
              <a:t>/</a:t>
            </a:r>
            <a:r>
              <a:rPr kumimoji="0" lang="en-US" sz="1800" b="0" i="0" u="none" strike="noStrike" kern="1200" cap="none" spc="0" normalizeH="0" baseline="0" noProof="0" dirty="0" smtClean="0">
                <a:ln>
                  <a:noFill/>
                </a:ln>
                <a:solidFill>
                  <a:prstClr val="black"/>
                </a:solidFill>
                <a:effectLst/>
                <a:uLnTx/>
                <a:uFillTx/>
                <a:latin typeface="Arial"/>
                <a:cs typeface="+mn-cs"/>
              </a:rPr>
              <a:t>    </a:t>
            </a:r>
            <a:r>
              <a:rPr kumimoji="0" lang="en-US" sz="1800" b="0" i="0" u="none" strike="noStrike" kern="1200" cap="none" spc="0" normalizeH="0" baseline="0" noProof="0" dirty="0" smtClean="0">
                <a:ln>
                  <a:noFill/>
                </a:ln>
                <a:solidFill>
                  <a:srgbClr val="000000"/>
                </a:solidFill>
                <a:effectLst/>
                <a:uLnTx/>
                <a:uFillTx/>
                <a:latin typeface="Arial"/>
                <a:cs typeface="+mn-cs"/>
                <a:hlinkClick r:id="rId6"/>
              </a:rPr>
              <a:t>http</a:t>
            </a:r>
            <a:r>
              <a:rPr kumimoji="0" lang="en-US" sz="1800" b="0" i="0" u="none" strike="noStrike" kern="1200" cap="none" spc="0" normalizeH="0" baseline="0" noProof="0" dirty="0">
                <a:ln>
                  <a:noFill/>
                </a:ln>
                <a:solidFill>
                  <a:srgbClr val="000000"/>
                </a:solidFill>
                <a:effectLst/>
                <a:uLnTx/>
                <a:uFillTx/>
                <a:latin typeface="Arial"/>
                <a:cs typeface="+mn-cs"/>
                <a:hlinkClick r:id="rId6"/>
              </a:rPr>
              <a:t>://hpc-abds.org/kaleidoscope/</a:t>
            </a:r>
            <a:r>
              <a:rPr kumimoji="0" lang="en-US" sz="1800" b="0" i="0" u="none" strike="noStrike" kern="1200" cap="none" spc="0" normalizeH="0" baseline="0" noProof="0" dirty="0">
                <a:ln>
                  <a:noFill/>
                </a:ln>
                <a:solidFill>
                  <a:srgbClr val="000000"/>
                </a:solidFill>
                <a:effectLst/>
                <a:uLnTx/>
                <a:uFillTx/>
                <a:latin typeface="Arial"/>
                <a:cs typeface="+mn-cs"/>
              </a:rPr>
              <a:t> </a:t>
            </a:r>
            <a:endParaRPr kumimoji="0" lang="en-US" sz="1900" b="0" i="0" u="none" strike="noStrike" kern="1200" cap="none" spc="0" normalizeH="0" baseline="0" noProof="0" dirty="0">
              <a:ln>
                <a:noFill/>
              </a:ln>
              <a:solidFill>
                <a:prstClr val="black"/>
              </a:solidFill>
              <a:effectLst/>
              <a:uLnTx/>
              <a:uFillTx/>
              <a:latin typeface="Arial"/>
              <a:cs typeface="+mn-cs"/>
            </a:endParaRPr>
          </a:p>
          <a:p>
            <a:pPr marL="0" marR="0" lvl="0" indent="0" algn="ctr" defTabSz="457200" rtl="0" eaLnBrk="1" fontAlgn="auto" latinLnBrk="0" hangingPunct="1">
              <a:lnSpc>
                <a:spcPct val="100000"/>
              </a:lnSpc>
              <a:spcBef>
                <a:spcPct val="20000"/>
              </a:spcBef>
              <a:spcAft>
                <a:spcPts val="0"/>
              </a:spcAft>
              <a:buClrTx/>
              <a:buSzTx/>
              <a:buFontTx/>
              <a:buNone/>
              <a:tabLst/>
              <a:defRPr/>
            </a:pPr>
            <a:r>
              <a:rPr kumimoji="0" lang="en-US" sz="2000" b="1" i="0" u="none" strike="noStrike" kern="1200" cap="none" spc="0" normalizeH="0" baseline="0" noProof="0" dirty="0" smtClean="0">
                <a:ln>
                  <a:noFill/>
                </a:ln>
                <a:solidFill>
                  <a:prstClr val="black"/>
                </a:solidFill>
                <a:effectLst/>
                <a:uLnTx/>
                <a:uFillTx/>
                <a:latin typeface="Arial"/>
                <a:cs typeface="Times New Roman" pitchFamily="18" charset="0"/>
              </a:rPr>
              <a:t>Department of Intelligent Systems Engineering</a:t>
            </a:r>
          </a:p>
          <a:p>
            <a:pPr marL="0" marR="0" lvl="0" indent="0" algn="ctr" defTabSz="457200" rtl="0" eaLnBrk="1" fontAlgn="auto" latinLnBrk="0" hangingPunct="1">
              <a:lnSpc>
                <a:spcPct val="100000"/>
              </a:lnSpc>
              <a:spcBef>
                <a:spcPct val="20000"/>
              </a:spcBef>
              <a:spcAft>
                <a:spcPts val="0"/>
              </a:spcAft>
              <a:buClrTx/>
              <a:buSzTx/>
              <a:buFontTx/>
              <a:buNone/>
              <a:tabLst/>
              <a:defRPr/>
            </a:pPr>
            <a:r>
              <a:rPr kumimoji="0" lang="en-US" sz="2000" b="0" i="0" u="none" strike="noStrike" kern="1200" cap="none" spc="0" normalizeH="0" baseline="0" noProof="0" dirty="0" smtClean="0">
                <a:ln>
                  <a:noFill/>
                </a:ln>
                <a:solidFill>
                  <a:prstClr val="black"/>
                </a:solidFill>
                <a:effectLst/>
                <a:uLnTx/>
                <a:uFillTx/>
                <a:latin typeface="Arial"/>
                <a:cs typeface="Times New Roman" pitchFamily="18" charset="0"/>
              </a:rPr>
              <a:t>School </a:t>
            </a:r>
            <a:r>
              <a:rPr kumimoji="0" lang="en-US" sz="2000" b="0" i="0" u="none" strike="noStrike" kern="1200" cap="none" spc="0" normalizeH="0" baseline="0" noProof="0" dirty="0">
                <a:ln>
                  <a:noFill/>
                </a:ln>
                <a:solidFill>
                  <a:prstClr val="black"/>
                </a:solidFill>
                <a:effectLst/>
                <a:uLnTx/>
                <a:uFillTx/>
                <a:latin typeface="Arial"/>
                <a:cs typeface="Times New Roman" pitchFamily="18" charset="0"/>
              </a:rPr>
              <a:t>of Informatics and </a:t>
            </a:r>
            <a:r>
              <a:rPr kumimoji="0" lang="en-US" sz="2000" b="0" i="0" u="none" strike="noStrike" kern="1200" cap="none" spc="0" normalizeH="0" baseline="0" noProof="0" dirty="0" smtClean="0">
                <a:ln>
                  <a:noFill/>
                </a:ln>
                <a:solidFill>
                  <a:prstClr val="black"/>
                </a:solidFill>
                <a:effectLst/>
                <a:uLnTx/>
                <a:uFillTx/>
                <a:latin typeface="Arial"/>
                <a:cs typeface="Times New Roman" pitchFamily="18" charset="0"/>
              </a:rPr>
              <a:t>Computing, Digital </a:t>
            </a:r>
            <a:r>
              <a:rPr kumimoji="0" lang="en-US" sz="2000" b="0" i="0" u="none" strike="noStrike" kern="1200" cap="none" spc="0" normalizeH="0" baseline="0" noProof="0" dirty="0">
                <a:ln>
                  <a:noFill/>
                </a:ln>
                <a:solidFill>
                  <a:prstClr val="black"/>
                </a:solidFill>
                <a:effectLst/>
                <a:uLnTx/>
                <a:uFillTx/>
                <a:latin typeface="Arial"/>
                <a:cs typeface="Times New Roman" pitchFamily="18" charset="0"/>
              </a:rPr>
              <a:t>Science Center</a:t>
            </a:r>
          </a:p>
          <a:p>
            <a:pPr marL="0" marR="0" lvl="0" indent="0" algn="ctr" defTabSz="457200" rtl="0" eaLnBrk="1" fontAlgn="auto" latinLnBrk="0" hangingPunct="1">
              <a:lnSpc>
                <a:spcPct val="100000"/>
              </a:lnSpc>
              <a:spcBef>
                <a:spcPct val="2000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a:cs typeface="Times New Roman" pitchFamily="18" charset="0"/>
              </a:rPr>
              <a:t>Indiana University Bloomington</a:t>
            </a:r>
            <a:endParaRPr kumimoji="0" lang="en-US" sz="2000" b="0" i="0" u="none" strike="noStrike" kern="1200" cap="none" spc="0" normalizeH="0" baseline="0" noProof="0" dirty="0">
              <a:ln>
                <a:noFill/>
              </a:ln>
              <a:solidFill>
                <a:prstClr val="black"/>
              </a:solidFill>
              <a:effectLst/>
              <a:uLnTx/>
              <a:uFillTx/>
              <a:latin typeface="Arial"/>
              <a:cs typeface="+mn-cs"/>
            </a:endParaRPr>
          </a:p>
        </p:txBody>
      </p:sp>
      <p:sp>
        <p:nvSpPr>
          <p:cNvPr id="6" name="Date Placeholder 5"/>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smtClean="0">
                <a:ln>
                  <a:noFill/>
                </a:ln>
                <a:solidFill>
                  <a:srgbClr val="000000">
                    <a:tint val="75000"/>
                  </a:srgbClr>
                </a:solidFill>
                <a:effectLst/>
                <a:uLnTx/>
                <a:uFillTx/>
                <a:latin typeface="Arial"/>
                <a:cs typeface="+mn-cs"/>
              </a:rPr>
              <a:t>02/04/2016</a:t>
            </a:r>
            <a:endParaRPr kumimoji="0" lang="en-US" sz="1200" b="0" i="0" u="none" strike="noStrike" kern="1200" cap="none" spc="0" normalizeH="0" baseline="0" noProof="0">
              <a:ln>
                <a:noFill/>
              </a:ln>
              <a:solidFill>
                <a:srgbClr val="000000">
                  <a:tint val="75000"/>
                </a:srgbClr>
              </a:solidFill>
              <a:effectLst/>
              <a:uLnTx/>
              <a:uFillTx/>
              <a:latin typeface="Arial"/>
              <a:cs typeface="+mn-cs"/>
            </a:endParaRPr>
          </a:p>
        </p:txBody>
      </p:sp>
    </p:spTree>
    <p:extLst>
      <p:ext uri="{BB962C8B-B14F-4D97-AF65-F5344CB8AC3E}">
        <p14:creationId xmlns:p14="http://schemas.microsoft.com/office/powerpoint/2010/main" val="26657781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0" y="24493"/>
            <a:ext cx="3646170" cy="787037"/>
          </a:xfrm>
        </p:spPr>
        <p:txBody>
          <a:bodyPr/>
          <a:lstStyle/>
          <a:p>
            <a:r>
              <a:rPr lang="en-US" dirty="0" smtClean="0"/>
              <a:t>Big Simulations</a:t>
            </a:r>
            <a:endParaRPr lang="en-US" dirty="0"/>
          </a:p>
        </p:txBody>
      </p:sp>
      <p:sp>
        <p:nvSpPr>
          <p:cNvPr id="5" name="Slide Number Placeholder 4"/>
          <p:cNvSpPr>
            <a:spLocks noGrp="1"/>
          </p:cNvSpPr>
          <p:nvPr>
            <p:ph type="sldNum" sz="quarter" idx="12"/>
          </p:nvPr>
        </p:nvSpPr>
        <p:spPr/>
        <p:txBody>
          <a:bodyPr/>
          <a:lstStyle/>
          <a:p>
            <a:fld id="{29CB78FB-1415-9B4D-996E-11F146E2B0ED}" type="slidenum">
              <a:rPr lang="en-US" smtClean="0"/>
              <a:t>10</a:t>
            </a:fld>
            <a:endParaRPr lang="en-US"/>
          </a:p>
        </p:txBody>
      </p:sp>
      <p:sp>
        <p:nvSpPr>
          <p:cNvPr id="4" name="Date Placeholder 3"/>
          <p:cNvSpPr>
            <a:spLocks noGrp="1"/>
          </p:cNvSpPr>
          <p:nvPr>
            <p:ph type="dt" sz="half" idx="2"/>
          </p:nvPr>
        </p:nvSpPr>
        <p:spPr/>
        <p:txBody>
          <a:bodyPr/>
          <a:lstStyle/>
          <a:p>
            <a:r>
              <a:rPr lang="en-US" smtClean="0"/>
              <a:t>02/04/2016</a:t>
            </a:r>
            <a:endParaRPr lang="en-US"/>
          </a:p>
        </p:txBody>
      </p:sp>
      <p:pic>
        <p:nvPicPr>
          <p:cNvPr id="8" name="Picture 7"/>
          <p:cNvPicPr>
            <a:picLocks noChangeAspect="1"/>
          </p:cNvPicPr>
          <p:nvPr/>
        </p:nvPicPr>
        <p:blipFill rotWithShape="1">
          <a:blip r:embed="rId2"/>
          <a:srcRect l="49831" t="11245" r="12165" b="36760"/>
          <a:stretch/>
        </p:blipFill>
        <p:spPr>
          <a:xfrm>
            <a:off x="4251960" y="-1"/>
            <a:ext cx="4812030" cy="4619551"/>
          </a:xfrm>
          <a:prstGeom prst="rect">
            <a:avLst/>
          </a:prstGeom>
        </p:spPr>
      </p:pic>
      <p:sp>
        <p:nvSpPr>
          <p:cNvPr id="9" name="TextBox 8"/>
          <p:cNvSpPr txBox="1"/>
          <p:nvPr/>
        </p:nvSpPr>
        <p:spPr>
          <a:xfrm>
            <a:off x="5715000" y="4774484"/>
            <a:ext cx="3313728" cy="646331"/>
          </a:xfrm>
          <a:prstGeom prst="rect">
            <a:avLst/>
          </a:prstGeom>
          <a:solidFill>
            <a:schemeClr val="bg1"/>
          </a:solidFill>
        </p:spPr>
        <p:txBody>
          <a:bodyPr wrap="none" rtlCol="0">
            <a:spAutoFit/>
          </a:bodyPr>
          <a:lstStyle/>
          <a:p>
            <a:r>
              <a:rPr lang="en-US" dirty="0" smtClean="0"/>
              <a:t>Computational Fluid Dynamics</a:t>
            </a:r>
          </a:p>
          <a:p>
            <a:r>
              <a:rPr lang="en-US" dirty="0" smtClean="0"/>
              <a:t>Flow in an aircraft engine</a:t>
            </a:r>
            <a:endParaRPr lang="en-US" dirty="0"/>
          </a:p>
        </p:txBody>
      </p:sp>
      <p:pic>
        <p:nvPicPr>
          <p:cNvPr id="10" name="Picture 9"/>
          <p:cNvPicPr>
            <a:picLocks noChangeAspect="1"/>
          </p:cNvPicPr>
          <p:nvPr/>
        </p:nvPicPr>
        <p:blipFill rotWithShape="1">
          <a:blip r:embed="rId3"/>
          <a:srcRect l="20694" t="1659" r="5398" b="4006"/>
          <a:stretch/>
        </p:blipFill>
        <p:spPr>
          <a:xfrm>
            <a:off x="0" y="2597109"/>
            <a:ext cx="5202000" cy="4044882"/>
          </a:xfrm>
          <a:prstGeom prst="rect">
            <a:avLst/>
          </a:prstGeom>
        </p:spPr>
      </p:pic>
      <p:sp>
        <p:nvSpPr>
          <p:cNvPr id="11" name="Rectangle 10"/>
          <p:cNvSpPr/>
          <p:nvPr/>
        </p:nvSpPr>
        <p:spPr>
          <a:xfrm>
            <a:off x="-1" y="663365"/>
            <a:ext cx="4572001" cy="1938992"/>
          </a:xfrm>
          <a:prstGeom prst="rect">
            <a:avLst/>
          </a:prstGeom>
          <a:solidFill>
            <a:schemeClr val="bg1"/>
          </a:solidFill>
        </p:spPr>
        <p:txBody>
          <a:bodyPr wrap="square">
            <a:spAutoFit/>
          </a:bodyPr>
          <a:lstStyle/>
          <a:p>
            <a:r>
              <a:rPr lang="en-US" sz="2000" dirty="0" smtClean="0">
                <a:latin typeface="Times New Roman" panose="02020603050405020304" pitchFamily="18" charset="0"/>
              </a:rPr>
              <a:t>Complete </a:t>
            </a:r>
            <a:r>
              <a:rPr lang="en-US" sz="2000" dirty="0">
                <a:latin typeface="Times New Roman" panose="02020603050405020304" pitchFamily="18" charset="0"/>
              </a:rPr>
              <a:t>model of the Kv1.2 </a:t>
            </a:r>
            <a:r>
              <a:rPr lang="en-US" sz="2000" dirty="0" smtClean="0">
                <a:latin typeface="Times New Roman" panose="02020603050405020304" pitchFamily="18" charset="0"/>
              </a:rPr>
              <a:t>channel. </a:t>
            </a:r>
            <a:r>
              <a:rPr lang="en-US" sz="2000" dirty="0">
                <a:latin typeface="Times New Roman" panose="02020603050405020304" pitchFamily="18" charset="0"/>
              </a:rPr>
              <a:t>The atomic </a:t>
            </a:r>
            <a:r>
              <a:rPr lang="en-US" sz="2000" dirty="0" smtClean="0">
                <a:latin typeface="Times New Roman" panose="02020603050405020304" pitchFamily="18" charset="0"/>
              </a:rPr>
              <a:t>model comprises </a:t>
            </a:r>
            <a:r>
              <a:rPr lang="en-US" sz="2000" dirty="0">
                <a:latin typeface="Times New Roman" panose="02020603050405020304" pitchFamily="18" charset="0"/>
              </a:rPr>
              <a:t>1,560 amino acids, 645 lipid molecules, 80,850 water molecules and ~300K+ and Cl- ion </a:t>
            </a:r>
            <a:r>
              <a:rPr lang="en-US" sz="2000" dirty="0" smtClean="0">
                <a:latin typeface="Times New Roman" panose="02020603050405020304" pitchFamily="18" charset="0"/>
              </a:rPr>
              <a:t>pairs. In </a:t>
            </a:r>
            <a:r>
              <a:rPr lang="en-US" sz="2000" dirty="0">
                <a:latin typeface="Times New Roman" panose="02020603050405020304" pitchFamily="18" charset="0"/>
              </a:rPr>
              <a:t>total, there are more than 350,000 atoms in the system</a:t>
            </a:r>
            <a:endParaRPr lang="en-US" sz="2000" dirty="0"/>
          </a:p>
        </p:txBody>
      </p:sp>
    </p:spTree>
    <p:extLst>
      <p:ext uri="{BB962C8B-B14F-4D97-AF65-F5344CB8AC3E}">
        <p14:creationId xmlns:p14="http://schemas.microsoft.com/office/powerpoint/2010/main" val="9468906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4808746"/>
            <a:ext cx="9144000" cy="2031325"/>
          </a:xfrm>
          <a:prstGeom prst="rect">
            <a:avLst/>
          </a:prstGeom>
          <a:solidFill>
            <a:schemeClr val="bg1"/>
          </a:solidFill>
          <a:ln w="38100">
            <a:solidFill>
              <a:schemeClr val="tx1"/>
            </a:solidFill>
          </a:ln>
        </p:spPr>
        <p:txBody>
          <a:bodyPr wrap="square">
            <a:spAutoFit/>
          </a:bodyPr>
          <a:lstStyle/>
          <a:p>
            <a:r>
              <a:rPr lang="en-US" dirty="0"/>
              <a:t>The LHC produces some 15 petabytes of data per year of all varieties and with the exact value depending on duty factor of accelerator (which is reduced simply to cut electricity cost but also due to malfunction of one or more of the many complex systems) and experiments. The raw data produced by experiments is processed on the LHC Computing </a:t>
            </a:r>
            <a:r>
              <a:rPr lang="en-US" dirty="0" smtClean="0"/>
              <a:t>Grid, </a:t>
            </a:r>
            <a:r>
              <a:rPr lang="en-US" dirty="0"/>
              <a:t>which has some </a:t>
            </a:r>
            <a:r>
              <a:rPr lang="en-US" dirty="0" smtClean="0"/>
              <a:t>350,000 </a:t>
            </a:r>
            <a:r>
              <a:rPr lang="en-US" dirty="0"/>
              <a:t>Cores arranged in a three level structure. Tier-0 is CERN itself, Tier 1 are national facilities and Tier 2 are regional systems. For example one LHC experiment (CMS) has 7 Tier-1 and 50 Tier-2 </a:t>
            </a:r>
            <a:r>
              <a:rPr lang="en-US" dirty="0" smtClean="0"/>
              <a:t>facilities.</a:t>
            </a:r>
            <a:endParaRPr lang="en-US" dirty="0"/>
          </a:p>
        </p:txBody>
      </p:sp>
      <p:sp>
        <p:nvSpPr>
          <p:cNvPr id="4" name="Rectangle 3"/>
          <p:cNvSpPr/>
          <p:nvPr/>
        </p:nvSpPr>
        <p:spPr>
          <a:xfrm>
            <a:off x="-13680" y="2169815"/>
            <a:ext cx="5214657" cy="2585323"/>
          </a:xfrm>
          <a:prstGeom prst="rect">
            <a:avLst/>
          </a:prstGeom>
          <a:ln w="38100">
            <a:solidFill>
              <a:schemeClr val="tx1"/>
            </a:solidFill>
          </a:ln>
        </p:spPr>
        <p:txBody>
          <a:bodyPr wrap="square">
            <a:spAutoFit/>
          </a:bodyPr>
          <a:lstStyle/>
          <a:p>
            <a:r>
              <a:rPr lang="en-GB" dirty="0">
                <a:latin typeface="Calibri" panose="020F0502020204030204" pitchFamily="34" charset="0"/>
              </a:rPr>
              <a:t>This analysis raw data </a:t>
            </a:r>
            <a:r>
              <a:rPr lang="en-GB" dirty="0">
                <a:latin typeface="Calibri" panose="020F0502020204030204" pitchFamily="34" charset="0"/>
                <a:sym typeface="Wingdings"/>
              </a:rPr>
              <a:t></a:t>
            </a:r>
            <a:r>
              <a:rPr lang="en-GB" dirty="0">
                <a:latin typeface="Calibri" panose="020F0502020204030204" pitchFamily="34" charset="0"/>
              </a:rPr>
              <a:t> reconstructed data </a:t>
            </a:r>
            <a:r>
              <a:rPr lang="en-GB" dirty="0">
                <a:latin typeface="Calibri" panose="020F0502020204030204" pitchFamily="34" charset="0"/>
                <a:sym typeface="Wingdings"/>
              </a:rPr>
              <a:t></a:t>
            </a:r>
            <a:r>
              <a:rPr lang="en-GB" dirty="0">
                <a:latin typeface="Calibri" panose="020F0502020204030204" pitchFamily="34" charset="0"/>
              </a:rPr>
              <a:t> AOD and TAGS </a:t>
            </a:r>
            <a:r>
              <a:rPr lang="en-GB" dirty="0">
                <a:latin typeface="Calibri" panose="020F0502020204030204" pitchFamily="34" charset="0"/>
                <a:sym typeface="Wingdings"/>
              </a:rPr>
              <a:t></a:t>
            </a:r>
            <a:r>
              <a:rPr lang="en-GB" dirty="0">
                <a:latin typeface="Calibri" panose="020F0502020204030204" pitchFamily="34" charset="0"/>
              </a:rPr>
              <a:t> Physics is performed on the multi-tier LHC Computing Grid. Note that every event can be </a:t>
            </a:r>
            <a:r>
              <a:rPr lang="en-GB" dirty="0" err="1">
                <a:latin typeface="Calibri" panose="020F0502020204030204" pitchFamily="34" charset="0"/>
              </a:rPr>
              <a:t>analyzed</a:t>
            </a:r>
            <a:r>
              <a:rPr lang="en-GB" dirty="0">
                <a:latin typeface="Calibri" panose="020F0502020204030204" pitchFamily="34" charset="0"/>
              </a:rPr>
              <a:t> independently so that many events can be processed in parallel with some concentration operations such as those to gather entries in a histogram. This implies that both Grid and Cloud solutions work with this type of data with currently Grids being the only implementation today.</a:t>
            </a:r>
            <a:endParaRPr lang="en-US" dirty="0">
              <a:latin typeface="Calibri" panose="020F0502020204030204" pitchFamily="34" charset="0"/>
            </a:endParaRPr>
          </a:p>
        </p:txBody>
      </p:sp>
      <p:pic>
        <p:nvPicPr>
          <p:cNvPr id="26626" name="Picture 2" descr="https://encrypted-tbn1.gstatic.com/images?q=tbn:ANd9GcTJzt08Dkd5E30CzdO9a3q1q-HiblnyWr44N9fCM12y33g7abo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32959" y="2925104"/>
            <a:ext cx="1953928" cy="1798503"/>
          </a:xfrm>
          <a:prstGeom prst="rect">
            <a:avLst/>
          </a:prstGeom>
          <a:noFill/>
          <a:extLst>
            <a:ext uri="{909E8E84-426E-40DD-AFC4-6F175D3DCCD1}">
              <a14:hiddenFill xmlns:a14="http://schemas.microsoft.com/office/drawing/2010/main">
                <a:solidFill>
                  <a:srgbClr val="FFFFFF"/>
                </a:solidFill>
              </a14:hiddenFill>
            </a:ext>
          </a:extLst>
        </p:spPr>
      </p:pic>
      <p:pic>
        <p:nvPicPr>
          <p:cNvPr id="26628" name="Picture 4" descr="https://encrypted-tbn1.gstatic.com/images?q=tbn:ANd9GcSG8sdGzz20REq-sTl2f4zQOzOwqVkUQ7mkqjWeeUMCw5Y08oW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76" y="354462"/>
            <a:ext cx="5187301" cy="1801906"/>
          </a:xfrm>
          <a:prstGeom prst="rect">
            <a:avLst/>
          </a:prstGeom>
          <a:noFill/>
          <a:extLst>
            <a:ext uri="{909E8E84-426E-40DD-AFC4-6F175D3DCCD1}">
              <a14:hiddenFill xmlns:a14="http://schemas.microsoft.com/office/drawing/2010/main">
                <a:solidFill>
                  <a:srgbClr val="FFFFFF"/>
                </a:solidFill>
              </a14:hiddenFill>
            </a:ext>
          </a:extLst>
        </p:spPr>
      </p:pic>
      <p:pic>
        <p:nvPicPr>
          <p:cNvPr id="26630" name="Picture 6" descr="http://www.etap.physik.uni-mainz.de/Bilder_allgemein/ATLAS_detector_real.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74316" y="-32535"/>
            <a:ext cx="3933825" cy="295275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7821412" y="4354275"/>
            <a:ext cx="1265475" cy="369332"/>
          </a:xfrm>
          <a:prstGeom prst="rect">
            <a:avLst/>
          </a:prstGeom>
          <a:solidFill>
            <a:schemeClr val="bg1"/>
          </a:solidFill>
        </p:spPr>
        <p:txBody>
          <a:bodyPr wrap="none" rtlCol="0">
            <a:spAutoFit/>
          </a:bodyPr>
          <a:lstStyle/>
          <a:p>
            <a:r>
              <a:rPr lang="en-US" dirty="0" smtClean="0"/>
              <a:t>Higgs Event</a:t>
            </a:r>
            <a:endParaRPr lang="en-US" dirty="0"/>
          </a:p>
        </p:txBody>
      </p:sp>
      <p:sp>
        <p:nvSpPr>
          <p:cNvPr id="10" name="Rectangle 9"/>
          <p:cNvSpPr/>
          <p:nvPr/>
        </p:nvSpPr>
        <p:spPr>
          <a:xfrm>
            <a:off x="0" y="35664"/>
            <a:ext cx="8991600" cy="307777"/>
          </a:xfrm>
          <a:prstGeom prst="rect">
            <a:avLst/>
          </a:prstGeom>
          <a:solidFill>
            <a:schemeClr val="bg1"/>
          </a:solidFill>
        </p:spPr>
        <p:txBody>
          <a:bodyPr wrap="square">
            <a:spAutoFit/>
          </a:bodyPr>
          <a:lstStyle/>
          <a:p>
            <a:r>
              <a:rPr lang="en-US" sz="1400" dirty="0">
                <a:latin typeface="Calibri" panose="020F0502020204030204" pitchFamily="34" charset="0"/>
              </a:rPr>
              <a:t>http://</a:t>
            </a:r>
            <a:r>
              <a:rPr lang="en-US" sz="1400" dirty="0" smtClean="0">
                <a:latin typeface="Calibri" panose="020F0502020204030204" pitchFamily="34" charset="0"/>
              </a:rPr>
              <a:t>grids.ucs.indiana.edu/ptliupages/publications/Where%20does%20all%20the%20data%20come%20from%20v7.pdf</a:t>
            </a:r>
            <a:endParaRPr lang="en-US" sz="1400" dirty="0">
              <a:latin typeface="Calibri" panose="020F0502020204030204" pitchFamily="34" charset="0"/>
            </a:endParaRPr>
          </a:p>
        </p:txBody>
      </p:sp>
      <p:sp>
        <p:nvSpPr>
          <p:cNvPr id="2" name="Rectangle 1"/>
          <p:cNvSpPr/>
          <p:nvPr/>
        </p:nvSpPr>
        <p:spPr>
          <a:xfrm>
            <a:off x="5360670" y="3246870"/>
            <a:ext cx="1753898" cy="1477328"/>
          </a:xfrm>
          <a:prstGeom prst="rect">
            <a:avLst/>
          </a:prstGeom>
        </p:spPr>
        <p:txBody>
          <a:bodyPr wrap="square">
            <a:spAutoFit/>
          </a:bodyPr>
          <a:lstStyle/>
          <a:p>
            <a:r>
              <a:rPr lang="en-US" dirty="0" smtClean="0"/>
              <a:t>Note LHC lies </a:t>
            </a:r>
            <a:r>
              <a:rPr lang="en-US" dirty="0"/>
              <a:t>in a tunnel 27 </a:t>
            </a:r>
            <a:r>
              <a:rPr lang="en-US" dirty="0" err="1"/>
              <a:t>kilometres</a:t>
            </a:r>
            <a:r>
              <a:rPr lang="en-US" dirty="0"/>
              <a:t> (17 mi) in circumference</a:t>
            </a:r>
          </a:p>
        </p:txBody>
      </p:sp>
      <p:sp>
        <p:nvSpPr>
          <p:cNvPr id="11" name="TextBox 10"/>
          <p:cNvSpPr txBox="1"/>
          <p:nvPr/>
        </p:nvSpPr>
        <p:spPr>
          <a:xfrm>
            <a:off x="5338387" y="2922116"/>
            <a:ext cx="1501245" cy="369332"/>
          </a:xfrm>
          <a:prstGeom prst="rect">
            <a:avLst/>
          </a:prstGeom>
          <a:noFill/>
        </p:spPr>
        <p:txBody>
          <a:bodyPr wrap="none" rtlCol="0">
            <a:spAutoFit/>
          </a:bodyPr>
          <a:lstStyle/>
          <a:p>
            <a:r>
              <a:rPr lang="en-US" b="1" dirty="0" smtClean="0"/>
              <a:t>ATLAS </a:t>
            </a:r>
            <a:r>
              <a:rPr lang="en-US" b="1" dirty="0" err="1" smtClean="0"/>
              <a:t>Expt</a:t>
            </a:r>
            <a:endParaRPr lang="en-US" b="1" dirty="0"/>
          </a:p>
        </p:txBody>
      </p:sp>
    </p:spTree>
    <p:extLst>
      <p:ext uri="{BB962C8B-B14F-4D97-AF65-F5344CB8AC3E}">
        <p14:creationId xmlns:p14="http://schemas.microsoft.com/office/powerpoint/2010/main" val="30982456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http://www.quantumdiaries.org/wp-content/uploads/2012/09/ATLASMg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94321"/>
            <a:ext cx="9144000" cy="656367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629400" y="2288703"/>
            <a:ext cx="1292341" cy="584775"/>
          </a:xfrm>
          <a:prstGeom prst="rect">
            <a:avLst/>
          </a:prstGeom>
          <a:noFill/>
        </p:spPr>
        <p:txBody>
          <a:bodyPr wrap="none" rtlCol="0">
            <a:spAutoFit/>
          </a:bodyPr>
          <a:lstStyle/>
          <a:p>
            <a:r>
              <a:rPr lang="en-US" sz="3200" b="1" dirty="0" smtClean="0"/>
              <a:t>Model</a:t>
            </a:r>
            <a:endParaRPr lang="en-US" sz="3200" b="1" dirty="0"/>
          </a:p>
        </p:txBody>
      </p:sp>
      <p:cxnSp>
        <p:nvCxnSpPr>
          <p:cNvPr id="4" name="Straight Arrow Connector 3"/>
          <p:cNvCxnSpPr/>
          <p:nvPr/>
        </p:nvCxnSpPr>
        <p:spPr>
          <a:xfrm flipH="1" flipV="1">
            <a:off x="4876800" y="2438400"/>
            <a:ext cx="1600200" cy="14269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0" y="22429"/>
            <a:ext cx="9144000" cy="369332"/>
          </a:xfrm>
          <a:prstGeom prst="rect">
            <a:avLst/>
          </a:prstGeom>
        </p:spPr>
        <p:txBody>
          <a:bodyPr wrap="square">
            <a:spAutoFit/>
          </a:bodyPr>
          <a:lstStyle/>
          <a:p>
            <a:r>
              <a:rPr lang="en-US" dirty="0">
                <a:latin typeface="Calibri" panose="020F0502020204030204" pitchFamily="34" charset="0"/>
              </a:rPr>
              <a:t>http://www.quantumdiaries.org/2012/09/07/why-particle-detectors-need-a-trigger/atlasmgg/</a:t>
            </a:r>
          </a:p>
        </p:txBody>
      </p:sp>
    </p:spTree>
    <p:extLst>
      <p:ext uri="{BB962C8B-B14F-4D97-AF65-F5344CB8AC3E}">
        <p14:creationId xmlns:p14="http://schemas.microsoft.com/office/powerpoint/2010/main" val="15295291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0" y="8684"/>
            <a:ext cx="9144000" cy="6849316"/>
            <a:chOff x="0" y="8684"/>
            <a:chExt cx="9144000" cy="6849316"/>
          </a:xfrm>
        </p:grpSpPr>
        <p:pic>
          <p:nvPicPr>
            <p:cNvPr id="2" name="Picture 1"/>
            <p:cNvPicPr>
              <a:picLocks noChangeAspect="1"/>
            </p:cNvPicPr>
            <p:nvPr/>
          </p:nvPicPr>
          <p:blipFill>
            <a:blip r:embed="rId3"/>
            <a:stretch>
              <a:fillRect/>
            </a:stretch>
          </p:blipFill>
          <p:spPr>
            <a:xfrm>
              <a:off x="0" y="8684"/>
              <a:ext cx="9144000" cy="6849316"/>
            </a:xfrm>
            <a:prstGeom prst="rect">
              <a:avLst/>
            </a:prstGeom>
          </p:spPr>
        </p:pic>
        <p:sp>
          <p:nvSpPr>
            <p:cNvPr id="3" name="Rectangle 2"/>
            <p:cNvSpPr/>
            <p:nvPr/>
          </p:nvSpPr>
          <p:spPr>
            <a:xfrm>
              <a:off x="4800626" y="6488668"/>
              <a:ext cx="3783152" cy="369332"/>
            </a:xfrm>
            <a:prstGeom prst="rect">
              <a:avLst/>
            </a:prstGeom>
          </p:spPr>
          <p:txBody>
            <a:bodyPr wrap="none">
              <a:spAutoFit/>
            </a:bodyPr>
            <a:lstStyle/>
            <a:p>
              <a:pPr defTabSz="457200"/>
              <a:r>
                <a:rPr lang="en-US" dirty="0">
                  <a:solidFill>
                    <a:prstClr val="black"/>
                  </a:solidFill>
                </a:rPr>
                <a:t>http://www.kpcb.com/internet-trends</a:t>
              </a:r>
            </a:p>
          </p:txBody>
        </p:sp>
        <p:pic>
          <p:nvPicPr>
            <p:cNvPr id="4098" name="Picture 2" descr="http://www.genome.gov/images/content/cost_per_genome_oct201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10390" y="2523231"/>
              <a:ext cx="6683540" cy="38673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908810" y="2865483"/>
              <a:ext cx="6056844" cy="307777"/>
            </a:xfrm>
            <a:prstGeom prst="rect">
              <a:avLst/>
            </a:prstGeom>
          </p:spPr>
          <p:txBody>
            <a:bodyPr wrap="square">
              <a:spAutoFit/>
            </a:bodyPr>
            <a:lstStyle/>
            <a:p>
              <a:r>
                <a:rPr lang="en-US" sz="1400" dirty="0">
                  <a:solidFill>
                    <a:schemeClr val="bg1"/>
                  </a:solidFill>
                </a:rPr>
                <a:t>http://www.genome.gov/images/content/cost_per_genome_oct2015.jpg</a:t>
              </a:r>
            </a:p>
          </p:txBody>
        </p:sp>
      </p:grpSp>
    </p:spTree>
    <p:custDataLst>
      <p:custData r:id="rId1"/>
    </p:custDataLst>
    <p:extLst>
      <p:ext uri="{BB962C8B-B14F-4D97-AF65-F5344CB8AC3E}">
        <p14:creationId xmlns:p14="http://schemas.microsoft.com/office/powerpoint/2010/main" val="23370977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32657" y="6550223"/>
            <a:ext cx="6516733" cy="307777"/>
          </a:xfrm>
          <a:prstGeom prst="rect">
            <a:avLst/>
          </a:prstGeom>
          <a:solidFill>
            <a:schemeClr val="bg1"/>
          </a:solidFill>
        </p:spPr>
        <p:txBody>
          <a:bodyPr wrap="square">
            <a:spAutoFit/>
          </a:bodyPr>
          <a:lstStyle/>
          <a:p>
            <a:r>
              <a:rPr lang="en-US" sz="1400" dirty="0" err="1"/>
              <a:t>Ruh</a:t>
            </a:r>
            <a:r>
              <a:rPr lang="en-US" sz="1400" dirty="0"/>
              <a:t> VP Software GE </a:t>
            </a:r>
            <a:r>
              <a:rPr lang="en-US" sz="1400" u="sng" dirty="0">
                <a:hlinkClick r:id="rId3"/>
              </a:rPr>
              <a:t>http://fisheritcenter.haas.berkeley.edu/Big_Data/index.html</a:t>
            </a:r>
            <a:endParaRPr lang="en-US" sz="1400" dirty="0"/>
          </a:p>
        </p:txBody>
      </p:sp>
    </p:spTree>
    <p:extLst>
      <p:ext uri="{BB962C8B-B14F-4D97-AF65-F5344CB8AC3E}">
        <p14:creationId xmlns:p14="http://schemas.microsoft.com/office/powerpoint/2010/main" val="15371048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60075"/>
            <a:ext cx="9144000" cy="528803"/>
          </a:xfrm>
        </p:spPr>
        <p:txBody>
          <a:bodyPr>
            <a:noAutofit/>
          </a:bodyPr>
          <a:lstStyle/>
          <a:p>
            <a:pPr algn="ctr"/>
            <a:r>
              <a:rPr lang="en-US" sz="2800" b="1" dirty="0" smtClean="0">
                <a:solidFill>
                  <a:srgbClr val="FFFFFF"/>
                </a:solidFill>
              </a:rPr>
              <a:t>Online!</a:t>
            </a:r>
            <a:endParaRPr lang="en-US" sz="2800" b="1" dirty="0">
              <a:solidFill>
                <a:srgbClr val="FFFFFF"/>
              </a:solidFill>
            </a:endParaRPr>
          </a:p>
        </p:txBody>
      </p:sp>
      <p:pic>
        <p:nvPicPr>
          <p:cNvPr id="6" name="Picture 5" descr="63.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37075" y="1021127"/>
            <a:ext cx="7667985" cy="5615989"/>
          </a:xfrm>
          <a:prstGeom prst="rect">
            <a:avLst/>
          </a:prstGeom>
        </p:spPr>
      </p:pic>
      <p:cxnSp>
        <p:nvCxnSpPr>
          <p:cNvPr id="4" name="Straight Arrow Connector 3"/>
          <p:cNvCxnSpPr/>
          <p:nvPr/>
        </p:nvCxnSpPr>
        <p:spPr>
          <a:xfrm>
            <a:off x="5227573" y="3231964"/>
            <a:ext cx="317510" cy="362887"/>
          </a:xfrm>
          <a:prstGeom prst="straightConnector1">
            <a:avLst/>
          </a:prstGeom>
          <a:ln>
            <a:solidFill>
              <a:srgbClr val="FDFFFF"/>
            </a:solidFill>
            <a:tailEnd type="arrow"/>
          </a:ln>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4365760" y="2721654"/>
            <a:ext cx="1376812" cy="369332"/>
          </a:xfrm>
          <a:prstGeom prst="rect">
            <a:avLst/>
          </a:prstGeom>
          <a:noFill/>
        </p:spPr>
        <p:txBody>
          <a:bodyPr wrap="none" rtlCol="0">
            <a:spAutoFit/>
          </a:bodyPr>
          <a:lstStyle/>
          <a:p>
            <a:pPr defTabSz="457200"/>
            <a:r>
              <a:rPr lang="en-US" dirty="0">
                <a:solidFill>
                  <a:prstClr val="white"/>
                </a:solidFill>
              </a:rPr>
              <a:t>We Are Here</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
            <a:ext cx="9144000" cy="6858001"/>
          </a:xfrm>
          <a:prstGeom prst="rect">
            <a:avLst/>
          </a:prstGeom>
        </p:spPr>
      </p:pic>
    </p:spTree>
    <p:custDataLst>
      <p:custData r:id="rId1"/>
    </p:custDataLst>
    <p:extLst>
      <p:ext uri="{BB962C8B-B14F-4D97-AF65-F5344CB8AC3E}">
        <p14:creationId xmlns:p14="http://schemas.microsoft.com/office/powerpoint/2010/main" val="21983522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615462" y="1616332"/>
            <a:ext cx="7772400" cy="1752235"/>
          </a:xfrm>
        </p:spPr>
        <p:txBody>
          <a:bodyPr>
            <a:normAutofit/>
          </a:bodyPr>
          <a:lstStyle/>
          <a:p>
            <a:pPr algn="ctr"/>
            <a:r>
              <a:rPr lang="en-US" sz="3600" b="1" dirty="0" smtClean="0"/>
              <a:t/>
            </a:r>
            <a:br>
              <a:rPr lang="en-US" sz="3600" b="1" dirty="0" smtClean="0"/>
            </a:br>
            <a:r>
              <a:rPr lang="en-US" sz="3600" b="1" dirty="0" smtClean="0"/>
              <a:t> </a:t>
            </a:r>
            <a:r>
              <a:rPr lang="en-US" b="1" dirty="0"/>
              <a:t/>
            </a:r>
            <a:br>
              <a:rPr lang="en-US" b="1" dirty="0"/>
            </a:br>
            <a:r>
              <a:rPr lang="en-US" b="1" dirty="0" smtClean="0"/>
              <a:t>Introduction</a:t>
            </a:r>
            <a:endParaRPr lang="en-US" b="1" dirty="0"/>
          </a:p>
        </p:txBody>
      </p:sp>
      <p:sp>
        <p:nvSpPr>
          <p:cNvPr id="2" name="Subtitle 1"/>
          <p:cNvSpPr>
            <a:spLocks noGrp="1"/>
          </p:cNvSpPr>
          <p:nvPr>
            <p:ph type="subTitle" idx="1"/>
          </p:nvPr>
        </p:nvSpPr>
        <p:spPr>
          <a:xfrm>
            <a:off x="1371600" y="3895344"/>
            <a:ext cx="6060831" cy="1752600"/>
          </a:xfrm>
        </p:spPr>
        <p:txBody>
          <a:bodyPr/>
          <a:lstStyle/>
          <a:p>
            <a:r>
              <a:rPr lang="en-US" b="1" dirty="0" smtClean="0">
                <a:solidFill>
                  <a:srgbClr val="C00000"/>
                </a:solidFill>
              </a:rPr>
              <a:t>Infrastructure</a:t>
            </a:r>
          </a:p>
        </p:txBody>
      </p:sp>
      <p:sp>
        <p:nvSpPr>
          <p:cNvPr id="3" name="Date Placeholder 2"/>
          <p:cNvSpPr>
            <a:spLocks noGrp="1"/>
          </p:cNvSpPr>
          <p:nvPr>
            <p:ph type="dt" sz="half" idx="10"/>
          </p:nvPr>
        </p:nvSpPr>
        <p:spPr/>
        <p:txBody>
          <a:bodyPr/>
          <a:lstStyle/>
          <a:p>
            <a:r>
              <a:rPr lang="en-US" smtClean="0"/>
              <a:t>02/04/2016</a:t>
            </a:r>
            <a:endParaRPr lang="en-US"/>
          </a:p>
        </p:txBody>
      </p:sp>
      <p:sp>
        <p:nvSpPr>
          <p:cNvPr id="5" name="Slide Number Placeholder 4"/>
          <p:cNvSpPr>
            <a:spLocks noGrp="1"/>
          </p:cNvSpPr>
          <p:nvPr>
            <p:ph type="sldNum" sz="quarter" idx="12"/>
          </p:nvPr>
        </p:nvSpPr>
        <p:spPr/>
        <p:txBody>
          <a:bodyPr/>
          <a:lstStyle/>
          <a:p>
            <a:fld id="{29CB78FB-1415-9B4D-996E-11F146E2B0ED}" type="slidenum">
              <a:rPr lang="en-US" smtClean="0"/>
              <a:t>16</a:t>
            </a:fld>
            <a:endParaRPr lang="en-US"/>
          </a:p>
        </p:txBody>
      </p:sp>
    </p:spTree>
    <p:extLst>
      <p:ext uri="{BB962C8B-B14F-4D97-AF65-F5344CB8AC3E}">
        <p14:creationId xmlns:p14="http://schemas.microsoft.com/office/powerpoint/2010/main" val="42036921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8684"/>
            <a:ext cx="9144000" cy="6849316"/>
          </a:xfrm>
          <a:prstGeom prst="rect">
            <a:avLst/>
          </a:prstGeom>
        </p:spPr>
      </p:pic>
      <p:sp>
        <p:nvSpPr>
          <p:cNvPr id="3" name="Rectangle 2"/>
          <p:cNvSpPr/>
          <p:nvPr/>
        </p:nvSpPr>
        <p:spPr>
          <a:xfrm>
            <a:off x="4800626" y="6488668"/>
            <a:ext cx="3783152" cy="369332"/>
          </a:xfrm>
          <a:prstGeom prst="rect">
            <a:avLst/>
          </a:prstGeom>
        </p:spPr>
        <p:txBody>
          <a:bodyPr wrap="none">
            <a:spAutoFit/>
          </a:bodyPr>
          <a:lstStyle/>
          <a:p>
            <a:pPr defTabSz="457200"/>
            <a:r>
              <a:rPr lang="en-US" dirty="0">
                <a:solidFill>
                  <a:prstClr val="black"/>
                </a:solidFill>
              </a:rPr>
              <a:t>http://www.kpcb.com/internet-trends</a:t>
            </a:r>
          </a:p>
        </p:txBody>
      </p:sp>
      <p:sp>
        <p:nvSpPr>
          <p:cNvPr id="4" name="TextBox 3"/>
          <p:cNvSpPr txBox="1"/>
          <p:nvPr/>
        </p:nvSpPr>
        <p:spPr>
          <a:xfrm>
            <a:off x="4236699" y="2501462"/>
            <a:ext cx="4529959" cy="923330"/>
          </a:xfrm>
          <a:prstGeom prst="rect">
            <a:avLst/>
          </a:prstGeom>
          <a:noFill/>
        </p:spPr>
        <p:txBody>
          <a:bodyPr wrap="square" rtlCol="0">
            <a:spAutoFit/>
          </a:bodyPr>
          <a:lstStyle/>
          <a:p>
            <a:pPr defTabSz="457200"/>
            <a:r>
              <a:rPr lang="en-US" dirty="0">
                <a:solidFill>
                  <a:prstClr val="black"/>
                </a:solidFill>
              </a:rPr>
              <a:t>Note that translates NOW into smaller devices</a:t>
            </a:r>
          </a:p>
          <a:p>
            <a:pPr defTabSz="457200"/>
            <a:r>
              <a:rPr lang="en-US" dirty="0">
                <a:solidFill>
                  <a:prstClr val="black"/>
                </a:solidFill>
              </a:rPr>
              <a:t>In PAST translated into faster devices of same form factor </a:t>
            </a:r>
          </a:p>
        </p:txBody>
      </p:sp>
    </p:spTree>
    <p:custDataLst>
      <p:custData r:id="rId1"/>
    </p:custDataLst>
    <p:extLst>
      <p:ext uri="{BB962C8B-B14F-4D97-AF65-F5344CB8AC3E}">
        <p14:creationId xmlns:p14="http://schemas.microsoft.com/office/powerpoint/2010/main" val="35315364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0"/>
            <a:ext cx="9144000" cy="6858000"/>
            <a:chOff x="0" y="0"/>
            <a:chExt cx="9144000" cy="685800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3" name="Rectangle 2"/>
            <p:cNvSpPr/>
            <p:nvPr/>
          </p:nvSpPr>
          <p:spPr>
            <a:xfrm>
              <a:off x="4800626" y="6488668"/>
              <a:ext cx="3783152" cy="369332"/>
            </a:xfrm>
            <a:prstGeom prst="rect">
              <a:avLst/>
            </a:prstGeom>
          </p:spPr>
          <p:txBody>
            <a:bodyPr wrap="none">
              <a:spAutoFit/>
            </a:bodyPr>
            <a:lstStyle/>
            <a:p>
              <a:pPr defTabSz="457200"/>
              <a:r>
                <a:rPr lang="en-US" dirty="0">
                  <a:solidFill>
                    <a:prstClr val="black"/>
                  </a:solidFill>
                </a:rPr>
                <a:t>http://www.kpcb.com/internet-trends</a:t>
              </a:r>
            </a:p>
          </p:txBody>
        </p:sp>
      </p:grpSp>
      <p:sp>
        <p:nvSpPr>
          <p:cNvPr id="5" name="TextBox 4"/>
          <p:cNvSpPr txBox="1"/>
          <p:nvPr/>
        </p:nvSpPr>
        <p:spPr>
          <a:xfrm>
            <a:off x="228716" y="2141204"/>
            <a:ext cx="7360804" cy="830997"/>
          </a:xfrm>
          <a:prstGeom prst="rect">
            <a:avLst/>
          </a:prstGeom>
          <a:solidFill>
            <a:schemeClr val="bg1"/>
          </a:solidFill>
        </p:spPr>
        <p:txBody>
          <a:bodyPr wrap="square" rtlCol="0">
            <a:spAutoFit/>
          </a:bodyPr>
          <a:lstStyle/>
          <a:p>
            <a:pPr defTabSz="457200"/>
            <a:r>
              <a:rPr lang="en-US" sz="2400" b="1" dirty="0">
                <a:solidFill>
                  <a:prstClr val="black"/>
                </a:solidFill>
              </a:rPr>
              <a:t>My Research  focus is Science Big Data but </a:t>
            </a:r>
            <a:r>
              <a:rPr lang="en-US" sz="2400" b="1" dirty="0" smtClean="0">
                <a:solidFill>
                  <a:prstClr val="black"/>
                </a:solidFill>
              </a:rPr>
              <a:t>largest </a:t>
            </a:r>
            <a:r>
              <a:rPr lang="en-US" sz="2400" b="1" dirty="0">
                <a:solidFill>
                  <a:prstClr val="black"/>
                </a:solidFill>
              </a:rPr>
              <a:t>science ~100 petabytes = 0.000025 total</a:t>
            </a:r>
          </a:p>
        </p:txBody>
      </p:sp>
      <p:sp>
        <p:nvSpPr>
          <p:cNvPr id="6" name="TextBox 5"/>
          <p:cNvSpPr txBox="1"/>
          <p:nvPr/>
        </p:nvSpPr>
        <p:spPr>
          <a:xfrm>
            <a:off x="1190110" y="3429000"/>
            <a:ext cx="4091120" cy="1477328"/>
          </a:xfrm>
          <a:prstGeom prst="rect">
            <a:avLst/>
          </a:prstGeom>
          <a:noFill/>
        </p:spPr>
        <p:txBody>
          <a:bodyPr wrap="none" rtlCol="0">
            <a:spAutoFit/>
          </a:bodyPr>
          <a:lstStyle/>
          <a:p>
            <a:pPr defTabSz="457200"/>
            <a:r>
              <a:rPr lang="en-US" b="1" dirty="0">
                <a:solidFill>
                  <a:prstClr val="black"/>
                </a:solidFill>
              </a:rPr>
              <a:t>Science should take notice of commodity</a:t>
            </a:r>
          </a:p>
          <a:p>
            <a:pPr defTabSz="457200"/>
            <a:r>
              <a:rPr lang="en-US" b="1" dirty="0">
                <a:solidFill>
                  <a:prstClr val="black"/>
                </a:solidFill>
              </a:rPr>
              <a:t>Converse not clearly true</a:t>
            </a:r>
            <a:r>
              <a:rPr lang="en-US" b="1" dirty="0" smtClean="0">
                <a:solidFill>
                  <a:prstClr val="black"/>
                </a:solidFill>
              </a:rPr>
              <a:t>?</a:t>
            </a:r>
          </a:p>
          <a:p>
            <a:pPr defTabSz="457200"/>
            <a:endParaRPr lang="en-US" b="1" dirty="0">
              <a:solidFill>
                <a:prstClr val="black"/>
              </a:solidFill>
            </a:endParaRPr>
          </a:p>
          <a:p>
            <a:pPr defTabSz="457200"/>
            <a:r>
              <a:rPr lang="en-US" b="1" dirty="0" smtClean="0">
                <a:solidFill>
                  <a:prstClr val="black"/>
                </a:solidFill>
              </a:rPr>
              <a:t>Note 7 ZB (7. 10</a:t>
            </a:r>
            <a:r>
              <a:rPr lang="en-US" b="1" baseline="30000" dirty="0" smtClean="0">
                <a:solidFill>
                  <a:prstClr val="black"/>
                </a:solidFill>
              </a:rPr>
              <a:t>21</a:t>
            </a:r>
            <a:r>
              <a:rPr lang="en-US" b="1" dirty="0" smtClean="0">
                <a:solidFill>
                  <a:prstClr val="black"/>
                </a:solidFill>
              </a:rPr>
              <a:t>) is about a </a:t>
            </a:r>
            <a:br>
              <a:rPr lang="en-US" b="1" dirty="0" smtClean="0">
                <a:solidFill>
                  <a:prstClr val="black"/>
                </a:solidFill>
              </a:rPr>
            </a:br>
            <a:r>
              <a:rPr lang="en-US" b="1" dirty="0" smtClean="0">
                <a:solidFill>
                  <a:prstClr val="black"/>
                </a:solidFill>
              </a:rPr>
              <a:t>terabyte (10</a:t>
            </a:r>
            <a:r>
              <a:rPr lang="en-US" b="1" baseline="30000" dirty="0" smtClean="0">
                <a:solidFill>
                  <a:prstClr val="black"/>
                </a:solidFill>
              </a:rPr>
              <a:t>12</a:t>
            </a:r>
            <a:r>
              <a:rPr lang="en-US" b="1" dirty="0" smtClean="0">
                <a:solidFill>
                  <a:prstClr val="black"/>
                </a:solidFill>
              </a:rPr>
              <a:t>) for each person in world</a:t>
            </a:r>
            <a:endParaRPr lang="en-US" b="1" dirty="0">
              <a:solidFill>
                <a:prstClr val="black"/>
              </a:solidFill>
            </a:endParaRPr>
          </a:p>
        </p:txBody>
      </p:sp>
    </p:spTree>
    <p:custDataLst>
      <p:custData r:id="rId1"/>
    </p:custDataLst>
    <p:extLst>
      <p:ext uri="{BB962C8B-B14F-4D97-AF65-F5344CB8AC3E}">
        <p14:creationId xmlns:p14="http://schemas.microsoft.com/office/powerpoint/2010/main" val="25126450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304800" y="0"/>
            <a:ext cx="8382000" cy="628650"/>
          </a:xfrm>
        </p:spPr>
        <p:txBody>
          <a:bodyPr/>
          <a:lstStyle/>
          <a:p>
            <a:r>
              <a:rPr lang="en-US" dirty="0" smtClean="0"/>
              <a:t>Amazon Web Services</a:t>
            </a:r>
            <a:endParaRPr lang="en-US" dirty="0"/>
          </a:p>
        </p:txBody>
      </p:sp>
      <p:sp>
        <p:nvSpPr>
          <p:cNvPr id="5" name="Slide Number Placeholder 4"/>
          <p:cNvSpPr>
            <a:spLocks noGrp="1"/>
          </p:cNvSpPr>
          <p:nvPr>
            <p:ph type="sldNum" sz="quarter" idx="12"/>
          </p:nvPr>
        </p:nvSpPr>
        <p:spPr/>
        <p:txBody>
          <a:bodyPr/>
          <a:lstStyle/>
          <a:p>
            <a:fld id="{29CB78FB-1415-9B4D-996E-11F146E2B0ED}" type="slidenum">
              <a:rPr lang="en-US" smtClean="0"/>
              <a:t>19</a:t>
            </a:fld>
            <a:endParaRPr lang="en-US"/>
          </a:p>
        </p:txBody>
      </p:sp>
      <p:sp>
        <p:nvSpPr>
          <p:cNvPr id="4" name="Date Placeholder 3"/>
          <p:cNvSpPr>
            <a:spLocks noGrp="1"/>
          </p:cNvSpPr>
          <p:nvPr>
            <p:ph type="dt" sz="half" idx="2"/>
          </p:nvPr>
        </p:nvSpPr>
        <p:spPr/>
        <p:txBody>
          <a:bodyPr/>
          <a:lstStyle/>
          <a:p>
            <a:r>
              <a:rPr lang="en-US" smtClean="0"/>
              <a:t>02/04/2016</a:t>
            </a:r>
            <a:endParaRPr lang="en-US"/>
          </a:p>
        </p:txBody>
      </p:sp>
      <p:pic>
        <p:nvPicPr>
          <p:cNvPr id="8" name="Picture 7"/>
          <p:cNvPicPr>
            <a:picLocks noChangeAspect="1"/>
          </p:cNvPicPr>
          <p:nvPr/>
        </p:nvPicPr>
        <p:blipFill>
          <a:blip r:embed="rId2"/>
          <a:stretch>
            <a:fillRect/>
          </a:stretch>
        </p:blipFill>
        <p:spPr>
          <a:xfrm>
            <a:off x="2205990" y="1654493"/>
            <a:ext cx="6938010" cy="5203508"/>
          </a:xfrm>
          <a:prstGeom prst="rect">
            <a:avLst/>
          </a:prstGeom>
        </p:spPr>
      </p:pic>
      <p:sp>
        <p:nvSpPr>
          <p:cNvPr id="9" name="Content Placeholder 8"/>
          <p:cNvSpPr>
            <a:spLocks noGrp="1"/>
          </p:cNvSpPr>
          <p:nvPr>
            <p:ph idx="1"/>
          </p:nvPr>
        </p:nvSpPr>
        <p:spPr>
          <a:xfrm>
            <a:off x="0" y="628650"/>
            <a:ext cx="9144000" cy="1440180"/>
          </a:xfrm>
        </p:spPr>
        <p:txBody>
          <a:bodyPr/>
          <a:lstStyle/>
          <a:p>
            <a:r>
              <a:rPr lang="en-US" dirty="0" smtClean="0"/>
              <a:t>Apple use is 10% AWS; will spend $1B in AWS in 2016 but building its own cloud; Netflix another major user</a:t>
            </a:r>
          </a:p>
          <a:p>
            <a:r>
              <a:rPr lang="en-US" dirty="0" smtClean="0"/>
              <a:t>AWS 30%, </a:t>
            </a:r>
            <a:r>
              <a:rPr lang="en-US" dirty="0"/>
              <a:t>Microsoft 12%, IBM 7%, and Google had 6</a:t>
            </a:r>
            <a:r>
              <a:rPr lang="en-US" dirty="0" smtClean="0"/>
              <a:t>% of global public cloud market</a:t>
            </a:r>
            <a:endParaRPr lang="en-US" dirty="0"/>
          </a:p>
        </p:txBody>
      </p:sp>
    </p:spTree>
    <p:extLst>
      <p:ext uri="{BB962C8B-B14F-4D97-AF65-F5344CB8AC3E}">
        <p14:creationId xmlns:p14="http://schemas.microsoft.com/office/powerpoint/2010/main" val="40448319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615462" y="1616332"/>
            <a:ext cx="7772400" cy="1752235"/>
          </a:xfrm>
        </p:spPr>
        <p:txBody>
          <a:bodyPr>
            <a:normAutofit/>
          </a:bodyPr>
          <a:lstStyle/>
          <a:p>
            <a:pPr algn="ctr"/>
            <a:r>
              <a:rPr lang="en-US" sz="3600" b="1" dirty="0" smtClean="0"/>
              <a:t/>
            </a:r>
            <a:br>
              <a:rPr lang="en-US" sz="3600" b="1" dirty="0" smtClean="0"/>
            </a:br>
            <a:r>
              <a:rPr lang="en-US" sz="3600" b="1" dirty="0" smtClean="0"/>
              <a:t> </a:t>
            </a:r>
            <a:r>
              <a:rPr lang="en-US" b="1" dirty="0"/>
              <a:t/>
            </a:r>
            <a:br>
              <a:rPr lang="en-US" b="1" dirty="0"/>
            </a:br>
            <a:r>
              <a:rPr lang="en-US" b="1" dirty="0" smtClean="0"/>
              <a:t>Education</a:t>
            </a:r>
            <a:endParaRPr lang="en-US" b="1" dirty="0"/>
          </a:p>
        </p:txBody>
      </p:sp>
      <p:sp>
        <p:nvSpPr>
          <p:cNvPr id="2" name="Subtitle 1"/>
          <p:cNvSpPr>
            <a:spLocks noGrp="1"/>
          </p:cNvSpPr>
          <p:nvPr>
            <p:ph type="subTitle" idx="1"/>
          </p:nvPr>
        </p:nvSpPr>
        <p:spPr>
          <a:xfrm>
            <a:off x="1371600" y="3895344"/>
            <a:ext cx="6060831" cy="1752600"/>
          </a:xfrm>
        </p:spPr>
        <p:txBody>
          <a:bodyPr/>
          <a:lstStyle/>
          <a:p>
            <a:endParaRPr lang="en-US" b="1" dirty="0" smtClean="0">
              <a:solidFill>
                <a:srgbClr val="C00000"/>
              </a:solidFill>
            </a:endParaRPr>
          </a:p>
        </p:txBody>
      </p:sp>
      <p:sp>
        <p:nvSpPr>
          <p:cNvPr id="3" name="Date Placeholder 2"/>
          <p:cNvSpPr>
            <a:spLocks noGrp="1"/>
          </p:cNvSpPr>
          <p:nvPr>
            <p:ph type="dt" sz="half" idx="10"/>
          </p:nvPr>
        </p:nvSpPr>
        <p:spPr/>
        <p:txBody>
          <a:bodyPr/>
          <a:lstStyle/>
          <a:p>
            <a:r>
              <a:rPr lang="en-US" smtClean="0"/>
              <a:t>02/04/2016</a:t>
            </a:r>
            <a:endParaRPr lang="en-US"/>
          </a:p>
        </p:txBody>
      </p:sp>
      <p:sp>
        <p:nvSpPr>
          <p:cNvPr id="5" name="Slide Number Placeholder 4"/>
          <p:cNvSpPr>
            <a:spLocks noGrp="1"/>
          </p:cNvSpPr>
          <p:nvPr>
            <p:ph type="sldNum" sz="quarter" idx="12"/>
          </p:nvPr>
        </p:nvSpPr>
        <p:spPr/>
        <p:txBody>
          <a:bodyPr/>
          <a:lstStyle/>
          <a:p>
            <a:fld id="{29CB78FB-1415-9B4D-996E-11F146E2B0ED}" type="slidenum">
              <a:rPr lang="en-US" smtClean="0"/>
              <a:t>2</a:t>
            </a:fld>
            <a:endParaRPr lang="en-US"/>
          </a:p>
        </p:txBody>
      </p:sp>
    </p:spTree>
    <p:extLst>
      <p:ext uri="{BB962C8B-B14F-4D97-AF65-F5344CB8AC3E}">
        <p14:creationId xmlns:p14="http://schemas.microsoft.com/office/powerpoint/2010/main" val="13171619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8636"/>
            <a:ext cx="8382000" cy="771464"/>
          </a:xfrm>
        </p:spPr>
        <p:txBody>
          <a:bodyPr/>
          <a:lstStyle/>
          <a:p>
            <a:pPr algn="ctr"/>
            <a:r>
              <a:rPr lang="en-US" dirty="0" smtClean="0"/>
              <a:t>Top 500 Supercomputers</a:t>
            </a:r>
            <a:endParaRPr lang="en-US" dirty="0"/>
          </a:p>
        </p:txBody>
      </p:sp>
      <p:sp>
        <p:nvSpPr>
          <p:cNvPr id="6" name="Content Placeholder 5"/>
          <p:cNvSpPr>
            <a:spLocks noGrp="1"/>
          </p:cNvSpPr>
          <p:nvPr>
            <p:ph idx="1"/>
          </p:nvPr>
        </p:nvSpPr>
        <p:spPr>
          <a:xfrm>
            <a:off x="0" y="800100"/>
            <a:ext cx="8380412" cy="4038600"/>
          </a:xfrm>
        </p:spPr>
        <p:txBody>
          <a:bodyPr/>
          <a:lstStyle/>
          <a:p>
            <a:r>
              <a:rPr lang="en-US" sz="2400" dirty="0" smtClean="0"/>
              <a:t>Exponential increase tailing off but such glitches seen before and “corrected”</a:t>
            </a:r>
          </a:p>
          <a:p>
            <a:r>
              <a:rPr lang="en-US" sz="2400" dirty="0" smtClean="0"/>
              <a:t>Fastest machine ~ 100x #500 and 0.1 Sum</a:t>
            </a:r>
            <a:endParaRPr lang="en-US" sz="2400" dirty="0"/>
          </a:p>
        </p:txBody>
      </p:sp>
      <p:sp>
        <p:nvSpPr>
          <p:cNvPr id="3" name="Slide Number Placeholder 2"/>
          <p:cNvSpPr>
            <a:spLocks noGrp="1"/>
          </p:cNvSpPr>
          <p:nvPr>
            <p:ph type="sldNum" sz="quarter" idx="12"/>
          </p:nvPr>
        </p:nvSpPr>
        <p:spPr/>
        <p:txBody>
          <a:bodyPr/>
          <a:lstStyle/>
          <a:p>
            <a:fld id="{C4B85148-DB98-4269-ACE6-2DF49F9918C9}" type="slidenum">
              <a:rPr lang="en-US" smtClean="0">
                <a:solidFill>
                  <a:prstClr val="black"/>
                </a:solidFill>
              </a:rPr>
              <a:pPr/>
              <a:t>20</a:t>
            </a:fld>
            <a:endParaRPr lang="en-US" dirty="0">
              <a:solidFill>
                <a:prstClr val="black"/>
              </a:solidFill>
            </a:endParaRPr>
          </a:p>
        </p:txBody>
      </p:sp>
      <p:sp>
        <p:nvSpPr>
          <p:cNvPr id="4" name="Date Placeholder 3"/>
          <p:cNvSpPr>
            <a:spLocks noGrp="1"/>
          </p:cNvSpPr>
          <p:nvPr>
            <p:ph type="dt" sz="half" idx="2"/>
          </p:nvPr>
        </p:nvSpPr>
        <p:spPr/>
        <p:txBody>
          <a:bodyPr/>
          <a:lstStyle/>
          <a:p>
            <a:r>
              <a:rPr lang="en-US" smtClean="0">
                <a:solidFill>
                  <a:srgbClr val="000000">
                    <a:tint val="75000"/>
                  </a:srgbClr>
                </a:solidFill>
              </a:rPr>
              <a:t>02/04/2016</a:t>
            </a:r>
            <a:endParaRPr lang="en-US">
              <a:solidFill>
                <a:srgbClr val="000000">
                  <a:tint val="75000"/>
                </a:srgbClr>
              </a:solidFill>
            </a:endParaRPr>
          </a:p>
        </p:txBody>
      </p:sp>
      <p:pic>
        <p:nvPicPr>
          <p:cNvPr id="5" name="Picture 4"/>
          <p:cNvPicPr>
            <a:picLocks noChangeAspect="1"/>
          </p:cNvPicPr>
          <p:nvPr/>
        </p:nvPicPr>
        <p:blipFill rotWithShape="1">
          <a:blip r:embed="rId2"/>
          <a:srcRect l="4421" t="7914" r="4836" b="13893"/>
          <a:stretch/>
        </p:blipFill>
        <p:spPr>
          <a:xfrm>
            <a:off x="0" y="2111497"/>
            <a:ext cx="9144000" cy="4746503"/>
          </a:xfrm>
          <a:prstGeom prst="rect">
            <a:avLst/>
          </a:prstGeom>
        </p:spPr>
      </p:pic>
    </p:spTree>
    <p:extLst>
      <p:ext uri="{BB962C8B-B14F-4D97-AF65-F5344CB8AC3E}">
        <p14:creationId xmlns:p14="http://schemas.microsoft.com/office/powerpoint/2010/main" val="31235022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229600" cy="838200"/>
          </a:xfrm>
        </p:spPr>
        <p:txBody>
          <a:bodyPr/>
          <a:lstStyle/>
          <a:p>
            <a:pPr algn="ctr"/>
            <a:r>
              <a:rPr lang="en-US" dirty="0" smtClean="0"/>
              <a:t>Clouds v Supercomputers</a:t>
            </a:r>
            <a:endParaRPr lang="en-US" dirty="0"/>
          </a:p>
        </p:txBody>
      </p:sp>
      <p:sp>
        <p:nvSpPr>
          <p:cNvPr id="3" name="Content Placeholder 2"/>
          <p:cNvSpPr>
            <a:spLocks noGrp="1"/>
          </p:cNvSpPr>
          <p:nvPr>
            <p:ph idx="1"/>
          </p:nvPr>
        </p:nvSpPr>
        <p:spPr>
          <a:xfrm>
            <a:off x="0" y="651508"/>
            <a:ext cx="9144000" cy="5617573"/>
          </a:xfrm>
        </p:spPr>
        <p:txBody>
          <a:bodyPr>
            <a:normAutofit fontScale="92500"/>
          </a:bodyPr>
          <a:lstStyle/>
          <a:p>
            <a:r>
              <a:rPr lang="en-US" sz="2200" b="1" dirty="0" smtClean="0"/>
              <a:t>Clouds and Supercomputers </a:t>
            </a:r>
            <a:r>
              <a:rPr lang="en-US" sz="2200" dirty="0" smtClean="0"/>
              <a:t>are both collections of computers networked together in a data center</a:t>
            </a:r>
          </a:p>
          <a:p>
            <a:r>
              <a:rPr lang="en-US" sz="2200" b="1" dirty="0" smtClean="0"/>
              <a:t>Top Supercomputers Intel MIC chip, NVIDIA+AMD, IBM Blue Gene</a:t>
            </a:r>
          </a:p>
          <a:p>
            <a:pPr lvl="1"/>
            <a:r>
              <a:rPr lang="en-US" sz="2200" dirty="0" smtClean="0"/>
              <a:t>#3 Sequoia Blue Gene Q at LLNL 16.32 Petaflop/s </a:t>
            </a:r>
            <a:r>
              <a:rPr lang="en-US" sz="2200" dirty="0"/>
              <a:t>on the </a:t>
            </a:r>
            <a:r>
              <a:rPr lang="en-US" sz="2200" dirty="0" err="1"/>
              <a:t>Linpack</a:t>
            </a:r>
            <a:r>
              <a:rPr lang="en-US" sz="2200" dirty="0"/>
              <a:t> benchmark using  98,304 </a:t>
            </a:r>
            <a:r>
              <a:rPr lang="en-US" sz="2200" dirty="0" smtClean="0"/>
              <a:t>CPU compute chips with </a:t>
            </a:r>
            <a:r>
              <a:rPr lang="en-US" sz="2200" dirty="0"/>
              <a:t>1.6 million processor cores and </a:t>
            </a:r>
            <a:r>
              <a:rPr lang="en-US" sz="2200" dirty="0" smtClean="0"/>
              <a:t>1.6 Petabyte</a:t>
            </a:r>
            <a:r>
              <a:rPr lang="en-US" sz="2200" dirty="0"/>
              <a:t> of memory in 96 racks covering an area of about 3,000 square </a:t>
            </a:r>
            <a:r>
              <a:rPr lang="en-US" sz="2200" dirty="0" smtClean="0"/>
              <a:t>feet</a:t>
            </a:r>
          </a:p>
          <a:p>
            <a:pPr lvl="1"/>
            <a:r>
              <a:rPr lang="en-US" sz="2200" dirty="0" smtClean="0"/>
              <a:t>7.9 Megawatts power</a:t>
            </a:r>
          </a:p>
          <a:p>
            <a:r>
              <a:rPr lang="en-US" sz="2200" b="1" dirty="0" smtClean="0"/>
              <a:t>Largest (cloud)</a:t>
            </a:r>
            <a:r>
              <a:rPr lang="en-US" sz="2200" dirty="0" smtClean="0"/>
              <a:t> computing data centers up to 100,000 servers at ~200 watts per CPU chip</a:t>
            </a:r>
          </a:p>
          <a:p>
            <a:r>
              <a:rPr lang="en-US" sz="2200" dirty="0" smtClean="0"/>
              <a:t>Each of 3 major cloud vendors has ~2 million servers </a:t>
            </a:r>
          </a:p>
          <a:p>
            <a:r>
              <a:rPr lang="en-US" sz="2200" b="1" dirty="0" smtClean="0"/>
              <a:t>Total clouds 100 times performance </a:t>
            </a:r>
            <a:r>
              <a:rPr lang="en-US" sz="2200" dirty="0" smtClean="0"/>
              <a:t>of largest </a:t>
            </a:r>
            <a:r>
              <a:rPr lang="en-US" sz="2200" b="1" dirty="0" smtClean="0"/>
              <a:t>supercomputer</a:t>
            </a:r>
          </a:p>
          <a:p>
            <a:pPr lvl="1"/>
            <a:r>
              <a:rPr lang="en-US" sz="2200" dirty="0" smtClean="0"/>
              <a:t>Clouds have different networking, I/O and CPU trade-offs than supercomputers</a:t>
            </a:r>
          </a:p>
          <a:p>
            <a:pPr lvl="1"/>
            <a:r>
              <a:rPr lang="en-US" sz="2200" dirty="0" smtClean="0"/>
              <a:t>Cloud workloads data oriented and less closely coupled than supercomputers but still principles of parallel computing same on both</a:t>
            </a:r>
          </a:p>
          <a:p>
            <a:pPr lvl="1"/>
            <a:endParaRPr lang="en-US" sz="2200" dirty="0" smtClean="0"/>
          </a:p>
          <a:p>
            <a:endParaRPr lang="en-US" sz="2200" dirty="0" smtClean="0"/>
          </a:p>
        </p:txBody>
      </p:sp>
      <p:sp>
        <p:nvSpPr>
          <p:cNvPr id="4" name="Slide Number Placeholder 3"/>
          <p:cNvSpPr>
            <a:spLocks noGrp="1"/>
          </p:cNvSpPr>
          <p:nvPr>
            <p:ph type="sldNum" sz="quarter" idx="12"/>
          </p:nvPr>
        </p:nvSpPr>
        <p:spPr/>
        <p:txBody>
          <a:bodyPr/>
          <a:lstStyle/>
          <a:p>
            <a:fld id="{94CC141A-9CC6-41A7-A7D0-011D836CC6E2}" type="slidenum">
              <a:rPr lang="en-US" smtClean="0"/>
              <a:pPr/>
              <a:t>21</a:t>
            </a:fld>
            <a:endParaRPr lang="en-US"/>
          </a:p>
        </p:txBody>
      </p:sp>
    </p:spTree>
    <p:extLst>
      <p:ext uri="{BB962C8B-B14F-4D97-AF65-F5344CB8AC3E}">
        <p14:creationId xmlns:p14="http://schemas.microsoft.com/office/powerpoint/2010/main" val="22429063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l="28582" t="47291" r="32228" b="4718"/>
          <a:stretch/>
        </p:blipFill>
        <p:spPr>
          <a:xfrm>
            <a:off x="0" y="70778"/>
            <a:ext cx="9144000" cy="6787222"/>
          </a:xfrm>
          <a:prstGeom prst="rect">
            <a:avLst/>
          </a:prstGeom>
        </p:spPr>
      </p:pic>
    </p:spTree>
    <p:extLst>
      <p:ext uri="{BB962C8B-B14F-4D97-AF65-F5344CB8AC3E}">
        <p14:creationId xmlns:p14="http://schemas.microsoft.com/office/powerpoint/2010/main" val="27106803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800626" y="6488668"/>
            <a:ext cx="3783152" cy="369332"/>
          </a:xfrm>
          <a:prstGeom prst="rect">
            <a:avLst/>
          </a:prstGeom>
        </p:spPr>
        <p:txBody>
          <a:bodyPr wrap="none">
            <a:spAutoFit/>
          </a:bodyPr>
          <a:lstStyle/>
          <a:p>
            <a:pPr defTabSz="457200"/>
            <a:r>
              <a:rPr lang="en-US" dirty="0">
                <a:solidFill>
                  <a:prstClr val="black"/>
                </a:solidFill>
              </a:rPr>
              <a:t>http://www.kpcb.com/internet-trends</a:t>
            </a:r>
          </a:p>
        </p:txBody>
      </p:sp>
      <p:grpSp>
        <p:nvGrpSpPr>
          <p:cNvPr id="9" name="Group 8"/>
          <p:cNvGrpSpPr/>
          <p:nvPr/>
        </p:nvGrpSpPr>
        <p:grpSpPr>
          <a:xfrm>
            <a:off x="0" y="8680"/>
            <a:ext cx="9205033" cy="6849320"/>
            <a:chOff x="0" y="8680"/>
            <a:chExt cx="9205033" cy="6849320"/>
          </a:xfrm>
        </p:grpSpPr>
        <p:pic>
          <p:nvPicPr>
            <p:cNvPr id="2" name="Picture 1"/>
            <p:cNvPicPr>
              <a:picLocks noChangeAspect="1"/>
            </p:cNvPicPr>
            <p:nvPr/>
          </p:nvPicPr>
          <p:blipFill>
            <a:blip r:embed="rId3"/>
            <a:stretch>
              <a:fillRect/>
            </a:stretch>
          </p:blipFill>
          <p:spPr>
            <a:xfrm>
              <a:off x="0" y="8680"/>
              <a:ext cx="9144000" cy="6849320"/>
            </a:xfrm>
            <a:prstGeom prst="rect">
              <a:avLst/>
            </a:prstGeom>
          </p:spPr>
        </p:pic>
        <p:sp>
          <p:nvSpPr>
            <p:cNvPr id="5" name="Oval 4"/>
            <p:cNvSpPr/>
            <p:nvPr/>
          </p:nvSpPr>
          <p:spPr bwMode="auto">
            <a:xfrm>
              <a:off x="8343900" y="2068830"/>
              <a:ext cx="731520" cy="73152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smtClean="0">
                <a:ln>
                  <a:noFill/>
                </a:ln>
                <a:solidFill>
                  <a:schemeClr val="tx1"/>
                </a:solidFill>
                <a:effectLst/>
                <a:latin typeface="Arial" charset="0"/>
                <a:ea typeface="ＭＳ Ｐゴシック" charset="-128"/>
              </a:endParaRPr>
            </a:p>
          </p:txBody>
        </p:sp>
        <p:sp>
          <p:nvSpPr>
            <p:cNvPr id="6" name="TextBox 5"/>
            <p:cNvSpPr txBox="1"/>
            <p:nvPr/>
          </p:nvSpPr>
          <p:spPr>
            <a:xfrm>
              <a:off x="8450614" y="1564124"/>
              <a:ext cx="530915" cy="369332"/>
            </a:xfrm>
            <a:prstGeom prst="rect">
              <a:avLst/>
            </a:prstGeom>
            <a:noFill/>
          </p:spPr>
          <p:txBody>
            <a:bodyPr wrap="none" rtlCol="0">
              <a:spAutoFit/>
            </a:bodyPr>
            <a:lstStyle/>
            <a:p>
              <a:r>
                <a:rPr lang="en-US" b="1" dirty="0" err="1" smtClean="0">
                  <a:solidFill>
                    <a:srgbClr val="C00000"/>
                  </a:solidFill>
                </a:rPr>
                <a:t>IoT</a:t>
              </a:r>
              <a:endParaRPr lang="en-US" b="1" dirty="0">
                <a:solidFill>
                  <a:srgbClr val="C00000"/>
                </a:solidFill>
              </a:endParaRPr>
            </a:p>
          </p:txBody>
        </p:sp>
        <p:sp>
          <p:nvSpPr>
            <p:cNvPr id="7" name="TextBox 6"/>
            <p:cNvSpPr txBox="1"/>
            <p:nvPr/>
          </p:nvSpPr>
          <p:spPr>
            <a:xfrm>
              <a:off x="8343900" y="2843337"/>
              <a:ext cx="861133" cy="584775"/>
            </a:xfrm>
            <a:prstGeom prst="rect">
              <a:avLst/>
            </a:prstGeom>
            <a:noFill/>
          </p:spPr>
          <p:txBody>
            <a:bodyPr wrap="none" rtlCol="0">
              <a:spAutoFit/>
            </a:bodyPr>
            <a:lstStyle/>
            <a:p>
              <a:r>
                <a:rPr lang="en-US" b="1" dirty="0" smtClean="0">
                  <a:solidFill>
                    <a:srgbClr val="C00000"/>
                  </a:solidFill>
                </a:rPr>
                <a:t>100B</a:t>
              </a:r>
            </a:p>
            <a:p>
              <a:r>
                <a:rPr lang="en-US" sz="1400" b="1" dirty="0" smtClean="0">
                  <a:solidFill>
                    <a:srgbClr val="C00000"/>
                  </a:solidFill>
                </a:rPr>
                <a:t>Devices</a:t>
              </a:r>
              <a:endParaRPr lang="en-US" sz="1400" b="1" dirty="0">
                <a:solidFill>
                  <a:srgbClr val="C00000"/>
                </a:solidFill>
              </a:endParaRPr>
            </a:p>
          </p:txBody>
        </p:sp>
        <p:sp>
          <p:nvSpPr>
            <p:cNvPr id="8" name="TextBox 7"/>
            <p:cNvSpPr txBox="1"/>
            <p:nvPr/>
          </p:nvSpPr>
          <p:spPr>
            <a:xfrm>
              <a:off x="8342237" y="5860906"/>
              <a:ext cx="832279" cy="369332"/>
            </a:xfrm>
            <a:prstGeom prst="rect">
              <a:avLst/>
            </a:prstGeom>
            <a:noFill/>
          </p:spPr>
          <p:txBody>
            <a:bodyPr wrap="none" rtlCol="0">
              <a:spAutoFit/>
            </a:bodyPr>
            <a:lstStyle/>
            <a:p>
              <a:r>
                <a:rPr lang="en-US" b="1" dirty="0" smtClean="0">
                  <a:solidFill>
                    <a:srgbClr val="C00000"/>
                  </a:solidFill>
                </a:rPr>
                <a:t>~2030</a:t>
              </a:r>
              <a:endParaRPr lang="en-US" b="1" dirty="0">
                <a:solidFill>
                  <a:srgbClr val="C00000"/>
                </a:solidFill>
              </a:endParaRPr>
            </a:p>
          </p:txBody>
        </p:sp>
      </p:grpSp>
    </p:spTree>
    <p:custDataLst>
      <p:custData r:id="rId1"/>
    </p:custDataLst>
    <p:extLst>
      <p:ext uri="{BB962C8B-B14F-4D97-AF65-F5344CB8AC3E}">
        <p14:creationId xmlns:p14="http://schemas.microsoft.com/office/powerpoint/2010/main" val="24151802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615462" y="1616332"/>
            <a:ext cx="7772400" cy="1752235"/>
          </a:xfrm>
        </p:spPr>
        <p:txBody>
          <a:bodyPr>
            <a:normAutofit/>
          </a:bodyPr>
          <a:lstStyle/>
          <a:p>
            <a:pPr algn="ctr"/>
            <a:r>
              <a:rPr lang="en-US" sz="3600" b="1" dirty="0" smtClean="0"/>
              <a:t/>
            </a:r>
            <a:br>
              <a:rPr lang="en-US" sz="3600" b="1" dirty="0" smtClean="0"/>
            </a:br>
            <a:r>
              <a:rPr lang="en-US" sz="3600" b="1" dirty="0" smtClean="0"/>
              <a:t> </a:t>
            </a:r>
            <a:r>
              <a:rPr lang="en-US" b="1" dirty="0"/>
              <a:t/>
            </a:r>
            <a:br>
              <a:rPr lang="en-US" b="1" dirty="0"/>
            </a:br>
            <a:r>
              <a:rPr lang="en-US" b="1" dirty="0" smtClean="0"/>
              <a:t>Introduction</a:t>
            </a:r>
            <a:endParaRPr lang="en-US" b="1" dirty="0"/>
          </a:p>
        </p:txBody>
      </p:sp>
      <p:sp>
        <p:nvSpPr>
          <p:cNvPr id="2" name="Subtitle 1"/>
          <p:cNvSpPr>
            <a:spLocks noGrp="1"/>
          </p:cNvSpPr>
          <p:nvPr>
            <p:ph type="subTitle" idx="1"/>
          </p:nvPr>
        </p:nvSpPr>
        <p:spPr>
          <a:xfrm>
            <a:off x="1371600" y="3895344"/>
            <a:ext cx="6060831" cy="1752600"/>
          </a:xfrm>
        </p:spPr>
        <p:txBody>
          <a:bodyPr/>
          <a:lstStyle/>
          <a:p>
            <a:r>
              <a:rPr lang="en-US" b="1" dirty="0" smtClean="0">
                <a:solidFill>
                  <a:srgbClr val="C00000"/>
                </a:solidFill>
              </a:rPr>
              <a:t>Jobs</a:t>
            </a:r>
          </a:p>
        </p:txBody>
      </p:sp>
      <p:sp>
        <p:nvSpPr>
          <p:cNvPr id="3" name="Date Placeholder 2"/>
          <p:cNvSpPr>
            <a:spLocks noGrp="1"/>
          </p:cNvSpPr>
          <p:nvPr>
            <p:ph type="dt" sz="half" idx="10"/>
          </p:nvPr>
        </p:nvSpPr>
        <p:spPr/>
        <p:txBody>
          <a:bodyPr/>
          <a:lstStyle/>
          <a:p>
            <a:r>
              <a:rPr lang="en-US" smtClean="0"/>
              <a:t>02/04/2016</a:t>
            </a:r>
            <a:endParaRPr lang="en-US"/>
          </a:p>
        </p:txBody>
      </p:sp>
      <p:sp>
        <p:nvSpPr>
          <p:cNvPr id="5" name="Slide Number Placeholder 4"/>
          <p:cNvSpPr>
            <a:spLocks noGrp="1"/>
          </p:cNvSpPr>
          <p:nvPr>
            <p:ph type="sldNum" sz="quarter" idx="12"/>
          </p:nvPr>
        </p:nvSpPr>
        <p:spPr/>
        <p:txBody>
          <a:bodyPr/>
          <a:lstStyle/>
          <a:p>
            <a:fld id="{29CB78FB-1415-9B4D-996E-11F146E2B0ED}" type="slidenum">
              <a:rPr lang="en-US" smtClean="0"/>
              <a:t>24</a:t>
            </a:fld>
            <a:endParaRPr lang="en-US"/>
          </a:p>
        </p:txBody>
      </p:sp>
    </p:spTree>
    <p:extLst>
      <p:ext uri="{BB962C8B-B14F-4D97-AF65-F5344CB8AC3E}">
        <p14:creationId xmlns:p14="http://schemas.microsoft.com/office/powerpoint/2010/main" val="11414285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97880" y="-5787"/>
            <a:ext cx="3246120" cy="778576"/>
          </a:xfrm>
        </p:spPr>
        <p:txBody>
          <a:bodyPr/>
          <a:lstStyle/>
          <a:p>
            <a:r>
              <a:rPr lang="en-US" sz="4400" dirty="0" smtClean="0"/>
              <a:t>Job Trends</a:t>
            </a:r>
            <a:endParaRPr lang="en-US" sz="4400" dirty="0"/>
          </a:p>
        </p:txBody>
      </p:sp>
      <p:sp>
        <p:nvSpPr>
          <p:cNvPr id="8" name="TextBox 7"/>
          <p:cNvSpPr txBox="1"/>
          <p:nvPr/>
        </p:nvSpPr>
        <p:spPr>
          <a:xfrm>
            <a:off x="5829300" y="772789"/>
            <a:ext cx="3314700" cy="4247317"/>
          </a:xfrm>
          <a:prstGeom prst="rect">
            <a:avLst/>
          </a:prstGeom>
          <a:noFill/>
        </p:spPr>
        <p:txBody>
          <a:bodyPr wrap="square" rtlCol="0">
            <a:spAutoFit/>
          </a:bodyPr>
          <a:lstStyle/>
          <a:p>
            <a:r>
              <a:rPr lang="en-US" sz="2400" dirty="0" smtClean="0"/>
              <a:t>Big Data much larger than data science</a:t>
            </a:r>
          </a:p>
          <a:p>
            <a:r>
              <a:rPr lang="en-US" sz="2400" dirty="0" smtClean="0"/>
              <a:t> </a:t>
            </a:r>
            <a:endParaRPr lang="en-US" sz="2400" dirty="0"/>
          </a:p>
          <a:p>
            <a:r>
              <a:rPr lang="en-US" sz="2400" b="1" dirty="0" smtClean="0"/>
              <a:t>19 May 2015 Jobs</a:t>
            </a:r>
            <a:r>
              <a:rPr lang="en-US" sz="2400" dirty="0" smtClean="0"/>
              <a:t/>
            </a:r>
            <a:br>
              <a:rPr lang="en-US" sz="2400" dirty="0" smtClean="0"/>
            </a:br>
            <a:r>
              <a:rPr lang="en-US" dirty="0" smtClean="0"/>
              <a:t>3475 for “data science“</a:t>
            </a:r>
          </a:p>
          <a:p>
            <a:r>
              <a:rPr lang="en-US" dirty="0" smtClean="0"/>
              <a:t>2277 for </a:t>
            </a:r>
            <a:r>
              <a:rPr lang="en-US" dirty="0"/>
              <a:t>“data </a:t>
            </a:r>
            <a:r>
              <a:rPr lang="en-US" dirty="0" smtClean="0"/>
              <a:t>scientist“</a:t>
            </a:r>
          </a:p>
          <a:p>
            <a:r>
              <a:rPr lang="en-US" dirty="0" smtClean="0"/>
              <a:t>19488 for “big data”</a:t>
            </a:r>
          </a:p>
          <a:p>
            <a:endParaRPr lang="en-US" dirty="0" smtClean="0"/>
          </a:p>
          <a:p>
            <a:r>
              <a:rPr lang="en-US" sz="2400" b="1" dirty="0" smtClean="0"/>
              <a:t>7 Dec  2015 </a:t>
            </a:r>
            <a:r>
              <a:rPr lang="en-US" sz="2400" b="1" dirty="0"/>
              <a:t>Jobs</a:t>
            </a:r>
            <a:r>
              <a:rPr lang="en-US" sz="2400" dirty="0"/>
              <a:t/>
            </a:r>
            <a:br>
              <a:rPr lang="en-US" sz="2400" dirty="0"/>
            </a:br>
            <a:r>
              <a:rPr lang="en-US" dirty="0" smtClean="0"/>
              <a:t>5014 </a:t>
            </a:r>
            <a:r>
              <a:rPr lang="en-US" dirty="0"/>
              <a:t>for “data science“</a:t>
            </a:r>
          </a:p>
          <a:p>
            <a:r>
              <a:rPr lang="en-US" dirty="0" smtClean="0"/>
              <a:t>2830 </a:t>
            </a:r>
            <a:r>
              <a:rPr lang="en-US" dirty="0"/>
              <a:t>for “data scientist“</a:t>
            </a:r>
          </a:p>
          <a:p>
            <a:r>
              <a:rPr lang="en-US" dirty="0" smtClean="0"/>
              <a:t>22388 </a:t>
            </a:r>
            <a:r>
              <a:rPr lang="en-US" dirty="0"/>
              <a:t>for “big data”</a:t>
            </a:r>
          </a:p>
          <a:p>
            <a:endParaRPr lang="en-US" sz="2400" dirty="0"/>
          </a:p>
        </p:txBody>
      </p:sp>
      <p:sp>
        <p:nvSpPr>
          <p:cNvPr id="3" name="Rectangle 2"/>
          <p:cNvSpPr/>
          <p:nvPr/>
        </p:nvSpPr>
        <p:spPr>
          <a:xfrm>
            <a:off x="5657850" y="5020106"/>
            <a:ext cx="3238974" cy="1077218"/>
          </a:xfrm>
          <a:prstGeom prst="rect">
            <a:avLst/>
          </a:prstGeom>
        </p:spPr>
        <p:txBody>
          <a:bodyPr wrap="square">
            <a:spAutoFit/>
          </a:bodyPr>
          <a:lstStyle/>
          <a:p>
            <a:r>
              <a:rPr lang="en-US" sz="1600" dirty="0"/>
              <a:t>http://www.indeed.com/jobtrends?q=%22Data+science%22%2C+%22data+scientist%22%2C+%22big+data%22%2C&amp;l=</a:t>
            </a:r>
          </a:p>
        </p:txBody>
      </p:sp>
      <p:sp>
        <p:nvSpPr>
          <p:cNvPr id="4" name="Date Placeholder 3"/>
          <p:cNvSpPr>
            <a:spLocks noGrp="1"/>
          </p:cNvSpPr>
          <p:nvPr>
            <p:ph type="dt" sz="half" idx="10"/>
          </p:nvPr>
        </p:nvSpPr>
        <p:spPr/>
        <p:txBody>
          <a:bodyPr/>
          <a:lstStyle/>
          <a:p>
            <a:fld id="{F375BFD3-7FC3-4045-B438-1F54A0477181}" type="datetime1">
              <a:rPr lang="en-US" smtClean="0"/>
              <a:t>2/4/2016</a:t>
            </a:fld>
            <a:endParaRPr lang="en-US"/>
          </a:p>
        </p:txBody>
      </p:sp>
      <p:sp>
        <p:nvSpPr>
          <p:cNvPr id="5" name="Slide Number Placeholder 4"/>
          <p:cNvSpPr>
            <a:spLocks noGrp="1"/>
          </p:cNvSpPr>
          <p:nvPr>
            <p:ph type="sldNum" sz="quarter" idx="12"/>
          </p:nvPr>
        </p:nvSpPr>
        <p:spPr/>
        <p:txBody>
          <a:bodyPr/>
          <a:lstStyle/>
          <a:p>
            <a:fld id="{29CB78FB-1415-9B4D-996E-11F146E2B0ED}" type="slidenum">
              <a:rPr lang="en-US" smtClean="0"/>
              <a:t>25</a:t>
            </a:fld>
            <a:endParaRPr lang="en-US"/>
          </a:p>
        </p:txBody>
      </p:sp>
      <p:pic>
        <p:nvPicPr>
          <p:cNvPr id="6" name="Picture 2" descr="&quot;Data science&quot;, &quot;data scientist&quot;, &quot;big data&quot;, Job Trends grap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881"/>
            <a:ext cx="5657850" cy="314325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quot;Data science&quot;, &quot;data scientist&quot;, Job Trends grap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128369"/>
            <a:ext cx="5657850" cy="314325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880110" y="756908"/>
            <a:ext cx="1837362" cy="369332"/>
          </a:xfrm>
          <a:prstGeom prst="rect">
            <a:avLst/>
          </a:prstGeom>
          <a:noFill/>
        </p:spPr>
        <p:txBody>
          <a:bodyPr wrap="none" rtlCol="0">
            <a:spAutoFit/>
          </a:bodyPr>
          <a:lstStyle/>
          <a:p>
            <a:r>
              <a:rPr lang="en-US" dirty="0" smtClean="0"/>
              <a:t>Charts Jan 6 2016</a:t>
            </a:r>
            <a:endParaRPr lang="en-US" dirty="0"/>
          </a:p>
        </p:txBody>
      </p:sp>
    </p:spTree>
    <p:extLst>
      <p:ext uri="{BB962C8B-B14F-4D97-AF65-F5344CB8AC3E}">
        <p14:creationId xmlns:p14="http://schemas.microsoft.com/office/powerpoint/2010/main" val="2171939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71500"/>
            <a:ext cx="2548890" cy="1143000"/>
          </a:xfrm>
        </p:spPr>
        <p:txBody>
          <a:bodyPr/>
          <a:lstStyle/>
          <a:p>
            <a:r>
              <a:rPr lang="en-US" sz="2800" dirty="0" smtClean="0"/>
              <a:t>The 25 Hottest Skills of 2015 on LinkedIn -- Global</a:t>
            </a:r>
            <a:endParaRPr lang="en-US" sz="2800" dirty="0"/>
          </a:p>
        </p:txBody>
      </p:sp>
      <p:sp>
        <p:nvSpPr>
          <p:cNvPr id="3" name="Content Placeholder 2"/>
          <p:cNvSpPr>
            <a:spLocks noGrp="1"/>
          </p:cNvSpPr>
          <p:nvPr>
            <p:ph idx="1"/>
          </p:nvPr>
        </p:nvSpPr>
        <p:spPr>
          <a:xfrm>
            <a:off x="9208" y="2286001"/>
            <a:ext cx="2128202" cy="1771650"/>
          </a:xfrm>
        </p:spPr>
        <p:txBody>
          <a:bodyPr/>
          <a:lstStyle/>
          <a:p>
            <a:r>
              <a:rPr lang="en-US" sz="2400" dirty="0" smtClean="0"/>
              <a:t>#1: Cloud Computing</a:t>
            </a:r>
          </a:p>
          <a:p>
            <a:r>
              <a:rPr lang="en-US" sz="2400" dirty="0" smtClean="0"/>
              <a:t>#2 Data Science</a:t>
            </a:r>
            <a:endParaRPr lang="en-US" sz="2400" dirty="0"/>
          </a:p>
        </p:txBody>
      </p:sp>
      <p:sp>
        <p:nvSpPr>
          <p:cNvPr id="4" name="Slide Number Placeholder 3"/>
          <p:cNvSpPr>
            <a:spLocks noGrp="1"/>
          </p:cNvSpPr>
          <p:nvPr>
            <p:ph type="sldNum" sz="quarter" idx="12"/>
          </p:nvPr>
        </p:nvSpPr>
        <p:spPr/>
        <p:txBody>
          <a:bodyPr/>
          <a:lstStyle/>
          <a:p>
            <a:fld id="{C4B85148-DB98-4269-ACE6-2DF49F9918C9}" type="slidenum">
              <a:rPr lang="en-US" smtClean="0">
                <a:solidFill>
                  <a:prstClr val="black"/>
                </a:solidFill>
              </a:rPr>
              <a:pPr/>
              <a:t>26</a:t>
            </a:fld>
            <a:endParaRPr lang="en-US" dirty="0">
              <a:solidFill>
                <a:prstClr val="black"/>
              </a:solidFill>
            </a:endParaRPr>
          </a:p>
        </p:txBody>
      </p:sp>
      <p:sp>
        <p:nvSpPr>
          <p:cNvPr id="5" name="Date Placeholder 4"/>
          <p:cNvSpPr>
            <a:spLocks noGrp="1"/>
          </p:cNvSpPr>
          <p:nvPr>
            <p:ph type="dt" sz="half" idx="2"/>
          </p:nvPr>
        </p:nvSpPr>
        <p:spPr/>
        <p:txBody>
          <a:bodyPr/>
          <a:lstStyle/>
          <a:p>
            <a:r>
              <a:rPr lang="en-US" smtClean="0">
                <a:solidFill>
                  <a:srgbClr val="000000">
                    <a:tint val="75000"/>
                  </a:srgbClr>
                </a:solidFill>
              </a:rPr>
              <a:t>02/04/2016</a:t>
            </a:r>
            <a:endParaRPr lang="en-US">
              <a:solidFill>
                <a:srgbClr val="000000">
                  <a:tint val="75000"/>
                </a:srgbClr>
              </a:solidFill>
            </a:endParaRPr>
          </a:p>
        </p:txBody>
      </p:sp>
      <p:pic>
        <p:nvPicPr>
          <p:cNvPr id="6" name="Picture 5"/>
          <p:cNvPicPr>
            <a:picLocks noChangeAspect="1"/>
          </p:cNvPicPr>
          <p:nvPr/>
        </p:nvPicPr>
        <p:blipFill rotWithShape="1">
          <a:blip r:embed="rId2"/>
          <a:srcRect t="17109" b="13645"/>
          <a:stretch/>
        </p:blipFill>
        <p:spPr>
          <a:xfrm>
            <a:off x="2293578" y="0"/>
            <a:ext cx="6842844" cy="6858000"/>
          </a:xfrm>
          <a:prstGeom prst="rect">
            <a:avLst/>
          </a:prstGeom>
        </p:spPr>
      </p:pic>
      <p:sp>
        <p:nvSpPr>
          <p:cNvPr id="7" name="Rectangle 6"/>
          <p:cNvSpPr/>
          <p:nvPr/>
        </p:nvSpPr>
        <p:spPr>
          <a:xfrm>
            <a:off x="9208" y="4065956"/>
            <a:ext cx="2436812" cy="1200329"/>
          </a:xfrm>
          <a:prstGeom prst="rect">
            <a:avLst/>
          </a:prstGeom>
        </p:spPr>
        <p:txBody>
          <a:bodyPr wrap="square">
            <a:spAutoFit/>
          </a:bodyPr>
          <a:lstStyle/>
          <a:p>
            <a:r>
              <a:rPr lang="en-US" dirty="0"/>
              <a:t>http://www.slideshare.net/linkedin/the-25-skills-that-could-get-you-hired-in-2016</a:t>
            </a:r>
          </a:p>
        </p:txBody>
      </p:sp>
    </p:spTree>
    <p:extLst>
      <p:ext uri="{BB962C8B-B14F-4D97-AF65-F5344CB8AC3E}">
        <p14:creationId xmlns:p14="http://schemas.microsoft.com/office/powerpoint/2010/main" val="20777379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9144000" cy="6831060"/>
          </a:xfrm>
          <a:prstGeom prst="rect">
            <a:avLst/>
          </a:prstGeom>
        </p:spPr>
      </p:pic>
    </p:spTree>
    <p:extLst>
      <p:ext uri="{BB962C8B-B14F-4D97-AF65-F5344CB8AC3E}">
        <p14:creationId xmlns:p14="http://schemas.microsoft.com/office/powerpoint/2010/main" val="25604411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615462" y="1616332"/>
            <a:ext cx="7772400" cy="1752235"/>
          </a:xfrm>
        </p:spPr>
        <p:txBody>
          <a:bodyPr>
            <a:normAutofit/>
          </a:bodyPr>
          <a:lstStyle/>
          <a:p>
            <a:pPr algn="ctr"/>
            <a:r>
              <a:rPr lang="en-US" sz="3600" b="1" dirty="0" smtClean="0"/>
              <a:t/>
            </a:r>
            <a:br>
              <a:rPr lang="en-US" sz="3600" b="1" dirty="0" smtClean="0"/>
            </a:br>
            <a:r>
              <a:rPr lang="en-US" sz="3600" b="1" dirty="0" smtClean="0"/>
              <a:t> </a:t>
            </a:r>
            <a:r>
              <a:rPr lang="en-US" b="1" dirty="0"/>
              <a:t/>
            </a:r>
            <a:br>
              <a:rPr lang="en-US" b="1" dirty="0"/>
            </a:br>
            <a:r>
              <a:rPr lang="en-US" b="1" dirty="0" smtClean="0"/>
              <a:t>Introduction</a:t>
            </a:r>
            <a:endParaRPr lang="en-US" b="1" dirty="0"/>
          </a:p>
        </p:txBody>
      </p:sp>
      <p:sp>
        <p:nvSpPr>
          <p:cNvPr id="2" name="Subtitle 1"/>
          <p:cNvSpPr>
            <a:spLocks noGrp="1"/>
          </p:cNvSpPr>
          <p:nvPr>
            <p:ph type="subTitle" idx="1"/>
          </p:nvPr>
        </p:nvSpPr>
        <p:spPr>
          <a:xfrm>
            <a:off x="1371600" y="3895344"/>
            <a:ext cx="6060831" cy="1752600"/>
          </a:xfrm>
        </p:spPr>
        <p:txBody>
          <a:bodyPr/>
          <a:lstStyle/>
          <a:p>
            <a:r>
              <a:rPr lang="en-US" b="1" dirty="0" smtClean="0">
                <a:solidFill>
                  <a:srgbClr val="C00000"/>
                </a:solidFill>
              </a:rPr>
              <a:t>HPC-ABDS</a:t>
            </a:r>
          </a:p>
        </p:txBody>
      </p:sp>
      <p:sp>
        <p:nvSpPr>
          <p:cNvPr id="3" name="Date Placeholder 2"/>
          <p:cNvSpPr>
            <a:spLocks noGrp="1"/>
          </p:cNvSpPr>
          <p:nvPr>
            <p:ph type="dt" sz="half" idx="10"/>
          </p:nvPr>
        </p:nvSpPr>
        <p:spPr/>
        <p:txBody>
          <a:bodyPr/>
          <a:lstStyle/>
          <a:p>
            <a:r>
              <a:rPr lang="en-US" smtClean="0"/>
              <a:t>02/04/2016</a:t>
            </a:r>
            <a:endParaRPr lang="en-US"/>
          </a:p>
        </p:txBody>
      </p:sp>
      <p:sp>
        <p:nvSpPr>
          <p:cNvPr id="5" name="Slide Number Placeholder 4"/>
          <p:cNvSpPr>
            <a:spLocks noGrp="1"/>
          </p:cNvSpPr>
          <p:nvPr>
            <p:ph type="sldNum" sz="quarter" idx="12"/>
          </p:nvPr>
        </p:nvSpPr>
        <p:spPr/>
        <p:txBody>
          <a:bodyPr/>
          <a:lstStyle/>
          <a:p>
            <a:fld id="{29CB78FB-1415-9B4D-996E-11F146E2B0ED}" type="slidenum">
              <a:rPr lang="en-US" smtClean="0"/>
              <a:t>28</a:t>
            </a:fld>
            <a:endParaRPr lang="en-US"/>
          </a:p>
        </p:txBody>
      </p:sp>
    </p:spTree>
    <p:extLst>
      <p:ext uri="{BB962C8B-B14F-4D97-AF65-F5344CB8AC3E}">
        <p14:creationId xmlns:p14="http://schemas.microsoft.com/office/powerpoint/2010/main" val="24612156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29CB78FB-1415-9B4D-996E-11F146E2B0ED}" type="slidenum">
              <a:rPr lang="en-US" smtClean="0">
                <a:solidFill>
                  <a:srgbClr val="000000"/>
                </a:solidFill>
              </a:rPr>
              <a:pPr/>
              <a:t>29</a:t>
            </a:fld>
            <a:endParaRPr lang="en-US" dirty="0">
              <a:solidFill>
                <a:srgbClr val="000000"/>
              </a:solidFill>
            </a:endParaRPr>
          </a:p>
        </p:txBody>
      </p:sp>
      <p:sp>
        <p:nvSpPr>
          <p:cNvPr id="3" name="Date Placeholder 2"/>
          <p:cNvSpPr>
            <a:spLocks noGrp="1"/>
          </p:cNvSpPr>
          <p:nvPr>
            <p:ph type="dt" sz="half" idx="2"/>
          </p:nvPr>
        </p:nvSpPr>
        <p:spPr/>
        <p:txBody>
          <a:bodyPr/>
          <a:lstStyle/>
          <a:p>
            <a:r>
              <a:rPr lang="en-US" smtClean="0">
                <a:solidFill>
                  <a:srgbClr val="000000">
                    <a:tint val="75000"/>
                  </a:srgbClr>
                </a:solidFill>
              </a:rPr>
              <a:t>02/04/2016</a:t>
            </a:r>
            <a:endParaRPr lang="en-US">
              <a:solidFill>
                <a:srgbClr val="000000">
                  <a:tint val="75000"/>
                </a:srgbClr>
              </a:solidFill>
            </a:endParaRPr>
          </a:p>
        </p:txBody>
      </p:sp>
      <p:sp>
        <p:nvSpPr>
          <p:cNvPr id="4" name="Rectangle 3"/>
          <p:cNvSpPr/>
          <p:nvPr/>
        </p:nvSpPr>
        <p:spPr>
          <a:xfrm>
            <a:off x="1" y="24412"/>
            <a:ext cx="9144000" cy="400110"/>
          </a:xfrm>
          <a:prstGeom prst="rect">
            <a:avLst/>
          </a:prstGeom>
          <a:solidFill>
            <a:schemeClr val="bg1"/>
          </a:solidFill>
        </p:spPr>
        <p:txBody>
          <a:bodyPr wrap="square">
            <a:spAutoFit/>
          </a:bodyPr>
          <a:lstStyle/>
          <a:p>
            <a:pPr algn="ctr"/>
            <a:r>
              <a:rPr lang="en-US" sz="2000" b="1" dirty="0">
                <a:solidFill>
                  <a:srgbClr val="B50B27"/>
                </a:solidFill>
              </a:rPr>
              <a:t>Big Data and (Exascale) Simulation Convergence </a:t>
            </a:r>
            <a:r>
              <a:rPr lang="en-US" sz="2000" b="1" dirty="0" smtClean="0">
                <a:solidFill>
                  <a:srgbClr val="B50B27"/>
                </a:solidFill>
              </a:rPr>
              <a:t>II</a:t>
            </a:r>
            <a:endParaRPr lang="en-US" sz="2000" b="1" dirty="0">
              <a:solidFill>
                <a:srgbClr val="B50B27"/>
              </a:solidFill>
            </a:endParaRPr>
          </a:p>
        </p:txBody>
      </p:sp>
      <p:pic>
        <p:nvPicPr>
          <p:cNvPr id="10" name="Picture 9"/>
          <p:cNvPicPr>
            <a:picLocks noChangeAspect="1"/>
          </p:cNvPicPr>
          <p:nvPr/>
        </p:nvPicPr>
        <p:blipFill rotWithShape="1">
          <a:blip r:embed="rId2">
            <a:extLst>
              <a:ext uri="{28A0092B-C50C-407E-A947-70E740481C1C}">
                <a14:useLocalDpi xmlns:a14="http://schemas.microsoft.com/office/drawing/2010/main" val="0"/>
              </a:ext>
            </a:extLst>
          </a:blip>
          <a:srcRect b="6915"/>
          <a:stretch/>
        </p:blipFill>
        <p:spPr bwMode="auto">
          <a:xfrm>
            <a:off x="0" y="127635"/>
            <a:ext cx="9144000" cy="6835806"/>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5190603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idx="4294967295"/>
          </p:nvPr>
        </p:nvSpPr>
        <p:spPr>
          <a:xfrm>
            <a:off x="287338" y="304800"/>
            <a:ext cx="8610600" cy="835945"/>
          </a:xfrm>
        </p:spPr>
        <p:txBody>
          <a:bodyPr/>
          <a:lstStyle/>
          <a:p>
            <a:pPr eaLnBrk="1" hangingPunct="1"/>
            <a:r>
              <a:rPr lang="en-US" altLang="en-US" dirty="0" smtClean="0"/>
              <a:t>Background of the School of Informatics and Computing SOIC</a:t>
            </a:r>
          </a:p>
        </p:txBody>
      </p:sp>
      <p:sp>
        <p:nvSpPr>
          <p:cNvPr id="8195" name="Rectangle 3"/>
          <p:cNvSpPr>
            <a:spLocks noGrp="1" noChangeArrowheads="1"/>
          </p:cNvSpPr>
          <p:nvPr>
            <p:ph type="body" sz="half" idx="4294967295"/>
          </p:nvPr>
        </p:nvSpPr>
        <p:spPr>
          <a:xfrm>
            <a:off x="91440" y="1253490"/>
            <a:ext cx="8721090" cy="4038600"/>
          </a:xfrm>
        </p:spPr>
        <p:txBody>
          <a:bodyPr/>
          <a:lstStyle/>
          <a:p>
            <a:pPr marL="347663" indent="-347663" eaLnBrk="1" hangingPunct="1">
              <a:spcAft>
                <a:spcPts val="0"/>
              </a:spcAft>
            </a:pPr>
            <a:r>
              <a:rPr lang="en-US" altLang="en-US" dirty="0" smtClean="0"/>
              <a:t>The School of </a:t>
            </a:r>
            <a:r>
              <a:rPr lang="en-US" altLang="en-US" b="1" dirty="0" smtClean="0"/>
              <a:t>Informatics </a:t>
            </a:r>
            <a:r>
              <a:rPr lang="en-US" altLang="en-US" dirty="0" smtClean="0"/>
              <a:t>was established in 2000 as first of </a:t>
            </a:r>
            <a:br>
              <a:rPr lang="en-US" altLang="en-US" dirty="0" smtClean="0"/>
            </a:br>
            <a:r>
              <a:rPr lang="en-US" altLang="en-US" dirty="0" smtClean="0"/>
              <a:t>its kind in the United States</a:t>
            </a:r>
            <a:r>
              <a:rPr lang="en-US" altLang="en-US" dirty="0" smtClean="0"/>
              <a:t>.</a:t>
            </a:r>
          </a:p>
          <a:p>
            <a:pPr marL="747713" lvl="1" indent="-347663" eaLnBrk="1" hangingPunct="1">
              <a:spcAft>
                <a:spcPts val="0"/>
              </a:spcAft>
            </a:pPr>
            <a:r>
              <a:rPr lang="en-US" altLang="en-US" dirty="0" smtClean="0"/>
              <a:t>Informatics Undergraduate # around 3 times Computer Science</a:t>
            </a:r>
            <a:endParaRPr lang="en-US" altLang="en-US" dirty="0" smtClean="0"/>
          </a:p>
          <a:p>
            <a:pPr marL="347663" indent="-347663" eaLnBrk="1" hangingPunct="1">
              <a:spcAft>
                <a:spcPts val="0"/>
              </a:spcAft>
            </a:pPr>
            <a:r>
              <a:rPr lang="en-US" altLang="en-US" b="1" dirty="0" smtClean="0"/>
              <a:t>Computer Science </a:t>
            </a:r>
            <a:r>
              <a:rPr lang="en-US" altLang="en-US" dirty="0" smtClean="0"/>
              <a:t>was established in 1971 and became part </a:t>
            </a:r>
            <a:br>
              <a:rPr lang="en-US" altLang="en-US" dirty="0" smtClean="0"/>
            </a:br>
            <a:r>
              <a:rPr lang="en-US" altLang="en-US" dirty="0" smtClean="0"/>
              <a:t>of the school in 2005.</a:t>
            </a:r>
          </a:p>
          <a:p>
            <a:pPr marL="347663" indent="-347663" eaLnBrk="1" hangingPunct="1">
              <a:spcAft>
                <a:spcPts val="0"/>
              </a:spcAft>
            </a:pPr>
            <a:r>
              <a:rPr lang="en-US" altLang="en-US" b="1" dirty="0" smtClean="0"/>
              <a:t>Library and Information Science </a:t>
            </a:r>
            <a:r>
              <a:rPr lang="en-US" altLang="en-US" dirty="0" smtClean="0"/>
              <a:t/>
            </a:r>
            <a:br>
              <a:rPr lang="en-US" altLang="en-US" dirty="0" smtClean="0"/>
            </a:br>
            <a:r>
              <a:rPr lang="en-US" altLang="en-US" dirty="0" smtClean="0"/>
              <a:t>was established in 1951 and </a:t>
            </a:r>
            <a:br>
              <a:rPr lang="en-US" altLang="en-US" dirty="0" smtClean="0"/>
            </a:br>
            <a:r>
              <a:rPr lang="en-US" altLang="en-US" dirty="0" smtClean="0"/>
              <a:t>became part of the school </a:t>
            </a:r>
            <a:r>
              <a:rPr lang="en-US" altLang="en-US" dirty="0" smtClean="0"/>
              <a:t>in </a:t>
            </a:r>
            <a:r>
              <a:rPr lang="en-US" altLang="en-US" dirty="0" smtClean="0"/>
              <a:t>2013.</a:t>
            </a:r>
          </a:p>
          <a:p>
            <a:pPr marL="347663" indent="-347663" eaLnBrk="1" hangingPunct="1">
              <a:spcAft>
                <a:spcPts val="0"/>
              </a:spcAft>
            </a:pPr>
            <a:r>
              <a:rPr lang="en-US" altLang="en-US" dirty="0" smtClean="0"/>
              <a:t>Now named the School of </a:t>
            </a:r>
            <a:br>
              <a:rPr lang="en-US" altLang="en-US" dirty="0" smtClean="0"/>
            </a:br>
            <a:r>
              <a:rPr lang="en-US" altLang="en-US" dirty="0" smtClean="0"/>
              <a:t>Informatics and Computing.</a:t>
            </a:r>
          </a:p>
          <a:p>
            <a:pPr marL="347663" indent="-347663" eaLnBrk="1" hangingPunct="1">
              <a:spcAft>
                <a:spcPts val="0"/>
              </a:spcAft>
            </a:pPr>
            <a:r>
              <a:rPr lang="en-US" altLang="en-US" b="1" dirty="0" smtClean="0"/>
              <a:t>Data Science </a:t>
            </a:r>
            <a:r>
              <a:rPr lang="en-US" altLang="en-US" dirty="0" smtClean="0"/>
              <a:t>added January 2014</a:t>
            </a:r>
          </a:p>
          <a:p>
            <a:pPr marL="747713" lvl="1" indent="-347663" eaLnBrk="1" hangingPunct="1">
              <a:spcAft>
                <a:spcPts val="0"/>
              </a:spcAft>
            </a:pPr>
            <a:r>
              <a:rPr lang="en-US" altLang="en-US" dirty="0" smtClean="0"/>
              <a:t>Masters now </a:t>
            </a:r>
          </a:p>
          <a:p>
            <a:pPr marL="347663" indent="-347663" eaLnBrk="1" hangingPunct="1">
              <a:spcAft>
                <a:spcPts val="0"/>
              </a:spcAft>
            </a:pPr>
            <a:r>
              <a:rPr lang="en-US" altLang="en-US" b="1" dirty="0" smtClean="0"/>
              <a:t>Engineering </a:t>
            </a:r>
            <a:r>
              <a:rPr lang="en-US" altLang="en-US" dirty="0" smtClean="0"/>
              <a:t>to be added Fall 2016</a:t>
            </a:r>
          </a:p>
          <a:p>
            <a:pPr marL="347663" indent="-347663" eaLnBrk="1" hangingPunct="1">
              <a:spcAft>
                <a:spcPts val="0"/>
              </a:spcAft>
            </a:pPr>
            <a:endParaRPr lang="en-US" altLang="en-US" dirty="0" smtClean="0"/>
          </a:p>
          <a:p>
            <a:pPr marL="347663" indent="-347663" eaLnBrk="1" hangingPunct="1">
              <a:spcAft>
                <a:spcPts val="0"/>
              </a:spcAft>
            </a:pPr>
            <a:endParaRPr lang="en-US" altLang="en-US" sz="1600" dirty="0" smtClean="0"/>
          </a:p>
        </p:txBody>
      </p:sp>
      <p:pic>
        <p:nvPicPr>
          <p:cNvPr id="23556" name="Picture 10"/>
          <p:cNvPicPr>
            <a:picLocks noGrp="1" noChangeAspect="1" noChangeArrowheads="1"/>
          </p:cNvPicPr>
          <p:nvPr>
            <p:ph sz="half" idx="4294967295"/>
          </p:nvPr>
        </p:nvPicPr>
        <p:blipFill>
          <a:blip r:embed="rId3"/>
          <a:srcRect/>
          <a:stretch>
            <a:fillRect/>
          </a:stretch>
        </p:blipFill>
        <p:spPr>
          <a:xfrm rot="255968">
            <a:off x="4743450" y="2954338"/>
            <a:ext cx="3746500" cy="2703512"/>
          </a:xfrm>
          <a:ln w="76200">
            <a:solidFill>
              <a:srgbClr val="FFFFFF"/>
            </a:solidFill>
            <a:miter lim="800000"/>
            <a:headEnd/>
            <a:tailEnd/>
          </a:ln>
          <a:effectLst>
            <a:outerShdw blurRad="152400" dist="76201" dir="2700000" rotWithShape="0">
              <a:srgbClr val="000000">
                <a:alpha val="34000"/>
              </a:srgbClr>
            </a:outerShdw>
          </a:effectLst>
        </p:spPr>
      </p:pic>
      <p:sp>
        <p:nvSpPr>
          <p:cNvPr id="4" name="Date Placeholder 3"/>
          <p:cNvSpPr>
            <a:spLocks noGrp="1"/>
          </p:cNvSpPr>
          <p:nvPr>
            <p:ph type="dt" sz="half" idx="10"/>
          </p:nvPr>
        </p:nvSpPr>
        <p:spPr/>
        <p:txBody>
          <a:bodyPr/>
          <a:lstStyle/>
          <a:p>
            <a:fld id="{59AF5DC8-384E-4CD7-88F0-C61E888D7F06}" type="datetime1">
              <a:rPr lang="en-US" smtClean="0"/>
              <a:t>2/4/2016</a:t>
            </a:fld>
            <a:endParaRPr lang="en-US"/>
          </a:p>
        </p:txBody>
      </p:sp>
      <p:sp>
        <p:nvSpPr>
          <p:cNvPr id="5" name="Slide Number Placeholder 4"/>
          <p:cNvSpPr>
            <a:spLocks noGrp="1"/>
          </p:cNvSpPr>
          <p:nvPr>
            <p:ph type="sldNum" sz="quarter" idx="12"/>
          </p:nvPr>
        </p:nvSpPr>
        <p:spPr/>
        <p:txBody>
          <a:bodyPr/>
          <a:lstStyle/>
          <a:p>
            <a:fld id="{29CB78FB-1415-9B4D-996E-11F146E2B0ED}" type="slidenum">
              <a:rPr lang="en-US" smtClean="0"/>
              <a:t>3</a:t>
            </a:fld>
            <a:endParaRPr lang="en-US"/>
          </a:p>
        </p:txBody>
      </p:sp>
    </p:spTree>
    <p:extLst>
      <p:ext uri="{BB962C8B-B14F-4D97-AF65-F5344CB8AC3E}">
        <p14:creationId xmlns:p14="http://schemas.microsoft.com/office/powerpoint/2010/main" val="15692130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509" y="28288"/>
            <a:ext cx="8229600" cy="507421"/>
          </a:xfrm>
        </p:spPr>
        <p:txBody>
          <a:bodyPr>
            <a:noAutofit/>
          </a:bodyPr>
          <a:lstStyle/>
          <a:p>
            <a:r>
              <a:rPr lang="en-US" sz="2800" b="1" dirty="0" smtClean="0"/>
              <a:t>Functionality of 21 HPC-ABDS </a:t>
            </a:r>
            <a:r>
              <a:rPr lang="en-US" sz="2800" b="1" dirty="0"/>
              <a:t>Layers</a:t>
            </a:r>
          </a:p>
        </p:txBody>
      </p:sp>
      <p:sp>
        <p:nvSpPr>
          <p:cNvPr id="3" name="Content Placeholder 2"/>
          <p:cNvSpPr>
            <a:spLocks noGrp="1"/>
          </p:cNvSpPr>
          <p:nvPr>
            <p:ph idx="1"/>
          </p:nvPr>
        </p:nvSpPr>
        <p:spPr>
          <a:xfrm>
            <a:off x="78508" y="448799"/>
            <a:ext cx="9065491" cy="5609102"/>
          </a:xfrm>
        </p:spPr>
        <p:txBody>
          <a:bodyPr>
            <a:noAutofit/>
          </a:bodyPr>
          <a:lstStyle/>
          <a:p>
            <a:pPr>
              <a:spcBef>
                <a:spcPts val="225"/>
              </a:spcBef>
              <a:buFont typeface="+mj-lt"/>
              <a:buAutoNum type="arabicParenR"/>
            </a:pPr>
            <a:r>
              <a:rPr lang="en-US" sz="1600" dirty="0">
                <a:latin typeface="Calibri" panose="020F0502020204030204" pitchFamily="34" charset="0"/>
              </a:rPr>
              <a:t>Message Protocols:</a:t>
            </a:r>
          </a:p>
          <a:p>
            <a:pPr>
              <a:spcBef>
                <a:spcPts val="225"/>
              </a:spcBef>
              <a:buFont typeface="+mj-lt"/>
              <a:buAutoNum type="arabicParenR"/>
            </a:pPr>
            <a:r>
              <a:rPr lang="en-US" sz="1600" dirty="0">
                <a:latin typeface="Calibri" panose="020F0502020204030204" pitchFamily="34" charset="0"/>
              </a:rPr>
              <a:t>Distributed Coordination:</a:t>
            </a:r>
          </a:p>
          <a:p>
            <a:pPr>
              <a:spcBef>
                <a:spcPts val="225"/>
              </a:spcBef>
              <a:buFont typeface="+mj-lt"/>
              <a:buAutoNum type="arabicParenR"/>
            </a:pPr>
            <a:r>
              <a:rPr lang="en-US" sz="1600" dirty="0">
                <a:latin typeface="Calibri" panose="020F0502020204030204" pitchFamily="34" charset="0"/>
              </a:rPr>
              <a:t>Security &amp; Privacy:</a:t>
            </a:r>
          </a:p>
          <a:p>
            <a:pPr>
              <a:spcBef>
                <a:spcPts val="225"/>
              </a:spcBef>
              <a:buFont typeface="+mj-lt"/>
              <a:buAutoNum type="arabicParenR"/>
            </a:pPr>
            <a:r>
              <a:rPr lang="en-US" sz="1600" dirty="0">
                <a:latin typeface="Calibri" panose="020F0502020204030204" pitchFamily="34" charset="0"/>
              </a:rPr>
              <a:t>Monitoring: </a:t>
            </a:r>
          </a:p>
          <a:p>
            <a:pPr>
              <a:spcBef>
                <a:spcPts val="225"/>
              </a:spcBef>
              <a:buFont typeface="+mj-lt"/>
              <a:buAutoNum type="arabicParenR"/>
            </a:pPr>
            <a:r>
              <a:rPr lang="en-US" sz="1600" dirty="0" err="1">
                <a:latin typeface="Calibri" panose="020F0502020204030204" pitchFamily="34" charset="0"/>
              </a:rPr>
              <a:t>IaaS</a:t>
            </a:r>
            <a:r>
              <a:rPr lang="en-US" sz="1600" dirty="0">
                <a:latin typeface="Calibri" panose="020F0502020204030204" pitchFamily="34" charset="0"/>
              </a:rPr>
              <a:t> Management from HPC to hypervisors:</a:t>
            </a:r>
          </a:p>
          <a:p>
            <a:pPr>
              <a:spcBef>
                <a:spcPts val="225"/>
              </a:spcBef>
              <a:buFont typeface="+mj-lt"/>
              <a:buAutoNum type="arabicParenR"/>
            </a:pPr>
            <a:r>
              <a:rPr lang="en-US" sz="1600" dirty="0">
                <a:latin typeface="Calibri" panose="020F0502020204030204" pitchFamily="34" charset="0"/>
              </a:rPr>
              <a:t>DevOps: </a:t>
            </a:r>
          </a:p>
          <a:p>
            <a:pPr>
              <a:spcBef>
                <a:spcPts val="225"/>
              </a:spcBef>
              <a:buFont typeface="+mj-lt"/>
              <a:buAutoNum type="arabicParenR"/>
            </a:pPr>
            <a:r>
              <a:rPr lang="en-US" sz="1600" dirty="0">
                <a:latin typeface="Calibri" panose="020F0502020204030204" pitchFamily="34" charset="0"/>
              </a:rPr>
              <a:t>Interoperability:</a:t>
            </a:r>
          </a:p>
          <a:p>
            <a:pPr>
              <a:spcBef>
                <a:spcPts val="225"/>
              </a:spcBef>
              <a:buFont typeface="+mj-lt"/>
              <a:buAutoNum type="arabicParenR"/>
            </a:pPr>
            <a:r>
              <a:rPr lang="en-US" sz="1600" dirty="0">
                <a:latin typeface="Calibri" panose="020F0502020204030204" pitchFamily="34" charset="0"/>
              </a:rPr>
              <a:t>File systems: </a:t>
            </a:r>
          </a:p>
          <a:p>
            <a:pPr>
              <a:spcBef>
                <a:spcPts val="225"/>
              </a:spcBef>
              <a:buFont typeface="+mj-lt"/>
              <a:buAutoNum type="arabicParenR"/>
            </a:pPr>
            <a:r>
              <a:rPr lang="en-US" sz="1600" dirty="0">
                <a:latin typeface="Calibri" panose="020F0502020204030204" pitchFamily="34" charset="0"/>
              </a:rPr>
              <a:t>Cluster Resource Management: </a:t>
            </a:r>
          </a:p>
          <a:p>
            <a:pPr>
              <a:spcBef>
                <a:spcPts val="225"/>
              </a:spcBef>
              <a:buFont typeface="+mj-lt"/>
              <a:buAutoNum type="arabicParenR"/>
            </a:pPr>
            <a:r>
              <a:rPr lang="en-US" sz="1600" dirty="0">
                <a:latin typeface="Calibri" panose="020F0502020204030204" pitchFamily="34" charset="0"/>
              </a:rPr>
              <a:t>Data Transport: </a:t>
            </a:r>
          </a:p>
          <a:p>
            <a:pPr>
              <a:spcBef>
                <a:spcPts val="225"/>
              </a:spcBef>
              <a:buFont typeface="+mj-lt"/>
              <a:buAutoNum type="arabicParenR"/>
            </a:pPr>
            <a:r>
              <a:rPr lang="en-US" sz="1600" dirty="0">
                <a:latin typeface="Calibri" panose="020F0502020204030204" pitchFamily="34" charset="0"/>
              </a:rPr>
              <a:t>A) File management</a:t>
            </a:r>
            <a:br>
              <a:rPr lang="en-US" sz="1600" dirty="0">
                <a:latin typeface="Calibri" panose="020F0502020204030204" pitchFamily="34" charset="0"/>
              </a:rPr>
            </a:br>
            <a:r>
              <a:rPr lang="en-US" sz="1600" dirty="0">
                <a:latin typeface="Calibri" panose="020F0502020204030204" pitchFamily="34" charset="0"/>
              </a:rPr>
              <a:t>B) NoSQL</a:t>
            </a:r>
            <a:br>
              <a:rPr lang="en-US" sz="1600" dirty="0">
                <a:latin typeface="Calibri" panose="020F0502020204030204" pitchFamily="34" charset="0"/>
              </a:rPr>
            </a:br>
            <a:r>
              <a:rPr lang="en-US" sz="1600" dirty="0">
                <a:latin typeface="Calibri" panose="020F0502020204030204" pitchFamily="34" charset="0"/>
              </a:rPr>
              <a:t>C) SQL </a:t>
            </a:r>
          </a:p>
          <a:p>
            <a:pPr>
              <a:spcBef>
                <a:spcPts val="225"/>
              </a:spcBef>
              <a:buFont typeface="+mj-lt"/>
              <a:buAutoNum type="arabicParenR"/>
            </a:pPr>
            <a:r>
              <a:rPr lang="en-US" sz="1600" dirty="0">
                <a:latin typeface="Calibri" panose="020F0502020204030204" pitchFamily="34" charset="0"/>
              </a:rPr>
              <a:t>In-memory </a:t>
            </a:r>
            <a:r>
              <a:rPr lang="en-US" sz="1600" dirty="0" err="1">
                <a:latin typeface="Calibri" panose="020F0502020204030204" pitchFamily="34" charset="0"/>
              </a:rPr>
              <a:t>databases&amp;caches</a:t>
            </a:r>
            <a:r>
              <a:rPr lang="en-US" sz="1600" dirty="0">
                <a:latin typeface="Calibri" panose="020F0502020204030204" pitchFamily="34" charset="0"/>
              </a:rPr>
              <a:t> / Object-relational mapping / Extraction Tools</a:t>
            </a:r>
          </a:p>
          <a:p>
            <a:pPr>
              <a:spcBef>
                <a:spcPts val="225"/>
              </a:spcBef>
              <a:buFont typeface="+mj-lt"/>
              <a:buAutoNum type="arabicParenR"/>
            </a:pPr>
            <a:r>
              <a:rPr lang="en-US" sz="1600" dirty="0">
                <a:latin typeface="Calibri" panose="020F0502020204030204" pitchFamily="34" charset="0"/>
              </a:rPr>
              <a:t>Inter process communication Collectives, point-to-point, publish-subscribe, MPI:</a:t>
            </a:r>
          </a:p>
          <a:p>
            <a:pPr>
              <a:spcBef>
                <a:spcPts val="225"/>
              </a:spcBef>
              <a:buFont typeface="+mj-lt"/>
              <a:buAutoNum type="arabicParenR"/>
            </a:pPr>
            <a:r>
              <a:rPr lang="en-US" sz="1600" dirty="0">
                <a:latin typeface="Calibri" panose="020F0502020204030204" pitchFamily="34" charset="0"/>
              </a:rPr>
              <a:t>A) Basic Programming model and runtime, SPMD, </a:t>
            </a:r>
            <a:r>
              <a:rPr lang="en-US" sz="1600" dirty="0" err="1">
                <a:latin typeface="Calibri" panose="020F0502020204030204" pitchFamily="34" charset="0"/>
              </a:rPr>
              <a:t>MapReduce</a:t>
            </a:r>
            <a:r>
              <a:rPr lang="en-US" sz="1600" dirty="0">
                <a:latin typeface="Calibri" panose="020F0502020204030204" pitchFamily="34" charset="0"/>
              </a:rPr>
              <a:t>:</a:t>
            </a:r>
            <a:br>
              <a:rPr lang="en-US" sz="1600" dirty="0">
                <a:latin typeface="Calibri" panose="020F0502020204030204" pitchFamily="34" charset="0"/>
              </a:rPr>
            </a:br>
            <a:r>
              <a:rPr lang="en-US" sz="1600" dirty="0">
                <a:latin typeface="Calibri" panose="020F0502020204030204" pitchFamily="34" charset="0"/>
              </a:rPr>
              <a:t>B) Streaming:</a:t>
            </a:r>
          </a:p>
          <a:p>
            <a:pPr>
              <a:spcBef>
                <a:spcPts val="225"/>
              </a:spcBef>
              <a:buFont typeface="+mj-lt"/>
              <a:buAutoNum type="arabicParenR"/>
            </a:pPr>
            <a:r>
              <a:rPr lang="en-US" sz="1600" dirty="0">
                <a:latin typeface="Calibri" panose="020F0502020204030204" pitchFamily="34" charset="0"/>
              </a:rPr>
              <a:t>A) High level Programming: </a:t>
            </a:r>
            <a:br>
              <a:rPr lang="en-US" sz="1600" dirty="0">
                <a:latin typeface="Calibri" panose="020F0502020204030204" pitchFamily="34" charset="0"/>
              </a:rPr>
            </a:br>
            <a:r>
              <a:rPr lang="en-US" sz="1600" dirty="0">
                <a:latin typeface="Calibri" panose="020F0502020204030204" pitchFamily="34" charset="0"/>
              </a:rPr>
              <a:t>B) Frameworks</a:t>
            </a:r>
          </a:p>
          <a:p>
            <a:pPr>
              <a:spcBef>
                <a:spcPts val="225"/>
              </a:spcBef>
              <a:buFont typeface="+mj-lt"/>
              <a:buAutoNum type="arabicParenR"/>
            </a:pPr>
            <a:r>
              <a:rPr lang="en-US" sz="1600" dirty="0">
                <a:latin typeface="Calibri" panose="020F0502020204030204" pitchFamily="34" charset="0"/>
              </a:rPr>
              <a:t>Application and Analytics: </a:t>
            </a:r>
          </a:p>
          <a:p>
            <a:pPr>
              <a:spcBef>
                <a:spcPts val="225"/>
              </a:spcBef>
              <a:buFont typeface="+mj-lt"/>
              <a:buAutoNum type="arabicParenR"/>
            </a:pPr>
            <a:r>
              <a:rPr lang="en-US" sz="1600" dirty="0">
                <a:latin typeface="Calibri" panose="020F0502020204030204" pitchFamily="34" charset="0"/>
              </a:rPr>
              <a:t>Workflow-Orchestration:</a:t>
            </a:r>
          </a:p>
        </p:txBody>
      </p:sp>
      <p:sp>
        <p:nvSpPr>
          <p:cNvPr id="7" name="Slide Number Placeholder 6"/>
          <p:cNvSpPr>
            <a:spLocks noGrp="1"/>
          </p:cNvSpPr>
          <p:nvPr>
            <p:ph type="sldNum" sz="quarter" idx="12"/>
          </p:nvPr>
        </p:nvSpPr>
        <p:spPr/>
        <p:txBody>
          <a:bodyPr/>
          <a:lstStyle/>
          <a:p>
            <a:fld id="{39B2FC35-689C-482B-881D-27C85BFD1D21}" type="slidenum">
              <a:rPr lang="en-US" smtClean="0"/>
              <a:pPr/>
              <a:t>30</a:t>
            </a:fld>
            <a:endParaRPr lang="en-US" dirty="0"/>
          </a:p>
        </p:txBody>
      </p:sp>
      <p:sp>
        <p:nvSpPr>
          <p:cNvPr id="6" name="TextBox 5"/>
          <p:cNvSpPr txBox="1"/>
          <p:nvPr/>
        </p:nvSpPr>
        <p:spPr>
          <a:xfrm>
            <a:off x="4753263" y="787078"/>
            <a:ext cx="3980873" cy="1938992"/>
          </a:xfrm>
          <a:prstGeom prst="rect">
            <a:avLst/>
          </a:prstGeom>
          <a:noFill/>
        </p:spPr>
        <p:txBody>
          <a:bodyPr wrap="square" rtlCol="0">
            <a:spAutoFit/>
          </a:bodyPr>
          <a:lstStyle/>
          <a:p>
            <a:r>
              <a:rPr lang="en-US" sz="2000" b="1" dirty="0">
                <a:solidFill>
                  <a:srgbClr val="FF0000"/>
                </a:solidFill>
              </a:rPr>
              <a:t>Here are 21 functionalities. (including 11, 14, 15 subparts)</a:t>
            </a:r>
          </a:p>
          <a:p>
            <a:endParaRPr lang="en-US" sz="2000" b="1" dirty="0">
              <a:solidFill>
                <a:srgbClr val="FF0000"/>
              </a:solidFill>
            </a:endParaRPr>
          </a:p>
          <a:p>
            <a:r>
              <a:rPr lang="en-US" sz="2000" b="1" dirty="0">
                <a:solidFill>
                  <a:srgbClr val="FF0000"/>
                </a:solidFill>
              </a:rPr>
              <a:t>4 Cross cutting at top</a:t>
            </a:r>
          </a:p>
          <a:p>
            <a:r>
              <a:rPr lang="en-US" sz="2000" b="1" dirty="0">
                <a:solidFill>
                  <a:srgbClr val="FF0000"/>
                </a:solidFill>
              </a:rPr>
              <a:t>17 in order of layered diagram starting at bottom</a:t>
            </a:r>
          </a:p>
        </p:txBody>
      </p:sp>
      <p:sp>
        <p:nvSpPr>
          <p:cNvPr id="4" name="Date Placeholder 3"/>
          <p:cNvSpPr>
            <a:spLocks noGrp="1"/>
          </p:cNvSpPr>
          <p:nvPr>
            <p:ph type="dt" sz="half" idx="2"/>
          </p:nvPr>
        </p:nvSpPr>
        <p:spPr/>
        <p:txBody>
          <a:bodyPr/>
          <a:lstStyle/>
          <a:p>
            <a:endParaRPr lang="en-US">
              <a:solidFill>
                <a:srgbClr val="000000">
                  <a:tint val="75000"/>
                </a:srgbClr>
              </a:solidFill>
            </a:endParaRPr>
          </a:p>
        </p:txBody>
      </p:sp>
    </p:spTree>
    <p:extLst>
      <p:ext uri="{BB962C8B-B14F-4D97-AF65-F5344CB8AC3E}">
        <p14:creationId xmlns:p14="http://schemas.microsoft.com/office/powerpoint/2010/main" val="7430706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2"/>
          </p:nvPr>
        </p:nvSpPr>
        <p:spPr/>
        <p:txBody>
          <a:bodyPr/>
          <a:lstStyle/>
          <a:p>
            <a:endParaRPr lang="en-US" dirty="0">
              <a:solidFill>
                <a:srgbClr val="000000">
                  <a:tint val="75000"/>
                </a:srgbClr>
              </a:solidFill>
            </a:endParaRPr>
          </a:p>
        </p:txBody>
      </p:sp>
      <p:sp>
        <p:nvSpPr>
          <p:cNvPr id="6" name="Rectangle 5"/>
          <p:cNvSpPr/>
          <p:nvPr/>
        </p:nvSpPr>
        <p:spPr bwMode="auto">
          <a:xfrm>
            <a:off x="14653" y="0"/>
            <a:ext cx="9144000" cy="6858000"/>
          </a:xfrm>
          <a:prstGeom prst="rect">
            <a:avLst/>
          </a:prstGeom>
          <a:solidFill>
            <a:srgbClr val="FFFECA"/>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i="1" smtClean="0">
              <a:solidFill>
                <a:srgbClr val="000000"/>
              </a:solidFill>
            </a:endParaRPr>
          </a:p>
        </p:txBody>
      </p:sp>
      <p:sp>
        <p:nvSpPr>
          <p:cNvPr id="10" name="Slide Number Placeholder 9"/>
          <p:cNvSpPr>
            <a:spLocks noGrp="1"/>
          </p:cNvSpPr>
          <p:nvPr>
            <p:ph type="sldNum" sz="quarter" idx="4294967295"/>
          </p:nvPr>
        </p:nvSpPr>
        <p:spPr>
          <a:xfrm>
            <a:off x="8323943" y="6291943"/>
            <a:ext cx="613228" cy="293913"/>
          </a:xfrm>
          <a:prstGeom prst="rect">
            <a:avLst/>
          </a:prstGeom>
        </p:spPr>
        <p:txBody>
          <a:bodyPr/>
          <a:lstStyle/>
          <a:p>
            <a:fld id="{C4B85148-DB98-4269-ACE6-2DF49F9918C9}" type="slidenum">
              <a:rPr lang="en-US" smtClean="0">
                <a:solidFill>
                  <a:srgbClr val="000000"/>
                </a:solidFill>
              </a:rPr>
              <a:pPr/>
              <a:t>31</a:t>
            </a:fld>
            <a:endParaRPr lang="en-US" dirty="0">
              <a:solidFill>
                <a:srgbClr val="000000"/>
              </a:solidFill>
            </a:endParaRPr>
          </a:p>
        </p:txBody>
      </p:sp>
      <p:pic>
        <p:nvPicPr>
          <p:cNvPr id="5" name="Picture 4"/>
          <p:cNvPicPr>
            <a:picLocks noChangeAspect="1"/>
          </p:cNvPicPr>
          <p:nvPr/>
        </p:nvPicPr>
        <p:blipFill>
          <a:blip r:embed="rId2"/>
          <a:stretch>
            <a:fillRect/>
          </a:stretch>
        </p:blipFill>
        <p:spPr>
          <a:xfrm>
            <a:off x="14653" y="326012"/>
            <a:ext cx="9114693" cy="6205976"/>
          </a:xfrm>
          <a:prstGeom prst="rect">
            <a:avLst/>
          </a:prstGeom>
        </p:spPr>
      </p:pic>
    </p:spTree>
    <p:extLst>
      <p:ext uri="{BB962C8B-B14F-4D97-AF65-F5344CB8AC3E}">
        <p14:creationId xmlns:p14="http://schemas.microsoft.com/office/powerpoint/2010/main" val="269898557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0" y="2765849"/>
            <a:ext cx="8910410" cy="1470025"/>
          </a:xfrm>
        </p:spPr>
        <p:txBody>
          <a:bodyPr/>
          <a:lstStyle/>
          <a:p>
            <a:pPr algn="ctr"/>
            <a:r>
              <a:rPr lang="en-US" sz="3600" b="1" dirty="0" smtClean="0"/>
              <a:t>Java Grande</a:t>
            </a:r>
            <a:br>
              <a:rPr lang="en-US" sz="3600" b="1" dirty="0" smtClean="0"/>
            </a:br>
            <a:r>
              <a:rPr lang="en-US" sz="3600" dirty="0"/>
              <a:t/>
            </a:r>
            <a:br>
              <a:rPr lang="en-US" sz="3600" dirty="0"/>
            </a:br>
            <a:r>
              <a:rPr lang="en-US" sz="3600" dirty="0" smtClean="0"/>
              <a:t>Revisited on 3 data analytics codes</a:t>
            </a:r>
            <a:br>
              <a:rPr lang="en-US" sz="3600" dirty="0" smtClean="0"/>
            </a:br>
            <a:r>
              <a:rPr lang="en-US" sz="3600" dirty="0" smtClean="0"/>
              <a:t>Clustering</a:t>
            </a:r>
            <a:br>
              <a:rPr lang="en-US" sz="3600" dirty="0" smtClean="0"/>
            </a:br>
            <a:r>
              <a:rPr lang="en-US" sz="3600" dirty="0" smtClean="0"/>
              <a:t>Multidimensional Scaling</a:t>
            </a:r>
            <a:br>
              <a:rPr lang="en-US" sz="3600" dirty="0" smtClean="0"/>
            </a:br>
            <a:r>
              <a:rPr lang="en-US" sz="3600" dirty="0" smtClean="0"/>
              <a:t>Latent Dirichlet Allocation</a:t>
            </a:r>
            <a:br>
              <a:rPr lang="en-US" sz="3600" dirty="0" smtClean="0"/>
            </a:br>
            <a:r>
              <a:rPr lang="en-US" sz="3600" dirty="0"/>
              <a:t/>
            </a:r>
            <a:br>
              <a:rPr lang="en-US" sz="3600" dirty="0"/>
            </a:br>
            <a:r>
              <a:rPr lang="en-US" sz="3600" dirty="0" smtClean="0"/>
              <a:t>all sophisticated algorithms</a:t>
            </a:r>
            <a:br>
              <a:rPr lang="en-US" sz="3600" dirty="0" smtClean="0"/>
            </a:br>
            <a:r>
              <a:rPr lang="en-US" sz="3600" dirty="0" smtClean="0"/>
              <a:t/>
            </a:r>
            <a:br>
              <a:rPr lang="en-US" sz="3600" dirty="0" smtClean="0"/>
            </a:br>
            <a:endParaRPr lang="en-US" sz="3600" b="1" dirty="0"/>
          </a:p>
        </p:txBody>
      </p:sp>
      <p:sp>
        <p:nvSpPr>
          <p:cNvPr id="3" name="Slide Number Placeholder 2"/>
          <p:cNvSpPr>
            <a:spLocks noGrp="1"/>
          </p:cNvSpPr>
          <p:nvPr>
            <p:ph type="sldNum" sz="quarter" idx="12"/>
          </p:nvPr>
        </p:nvSpPr>
        <p:spPr/>
        <p:txBody>
          <a:bodyPr/>
          <a:lstStyle/>
          <a:p>
            <a:fld id="{29CB78FB-1415-9B4D-996E-11F146E2B0ED}" type="slidenum">
              <a:rPr lang="en-US" smtClean="0"/>
              <a:t>32</a:t>
            </a:fld>
            <a:endParaRPr lang="en-US"/>
          </a:p>
        </p:txBody>
      </p:sp>
      <p:sp>
        <p:nvSpPr>
          <p:cNvPr id="2" name="Date Placeholder 1"/>
          <p:cNvSpPr>
            <a:spLocks noGrp="1"/>
          </p:cNvSpPr>
          <p:nvPr>
            <p:ph type="dt" sz="half" idx="10"/>
          </p:nvPr>
        </p:nvSpPr>
        <p:spPr/>
        <p:txBody>
          <a:bodyPr/>
          <a:lstStyle/>
          <a:p>
            <a:endParaRPr lang="en-US"/>
          </a:p>
        </p:txBody>
      </p:sp>
    </p:spTree>
    <p:extLst>
      <p:ext uri="{BB962C8B-B14F-4D97-AF65-F5344CB8AC3E}">
        <p14:creationId xmlns:p14="http://schemas.microsoft.com/office/powerpoint/2010/main" val="62022027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Box 4"/>
          <p:cNvSpPr txBox="1"/>
          <p:nvPr/>
        </p:nvSpPr>
        <p:spPr>
          <a:xfrm>
            <a:off x="914399" y="211015"/>
            <a:ext cx="2198038" cy="830997"/>
          </a:xfrm>
          <a:prstGeom prst="rect">
            <a:avLst/>
          </a:prstGeom>
          <a:noFill/>
        </p:spPr>
        <p:txBody>
          <a:bodyPr wrap="none" rtlCol="0">
            <a:spAutoFit/>
          </a:bodyPr>
          <a:lstStyle/>
          <a:p>
            <a:r>
              <a:rPr lang="en-US" sz="2400" dirty="0" smtClean="0">
                <a:solidFill>
                  <a:schemeClr val="bg1"/>
                </a:solidFill>
              </a:rPr>
              <a:t>446K sequences</a:t>
            </a:r>
          </a:p>
          <a:p>
            <a:r>
              <a:rPr lang="en-US" sz="2400" dirty="0" smtClean="0">
                <a:solidFill>
                  <a:schemeClr val="bg1"/>
                </a:solidFill>
              </a:rPr>
              <a:t>~100 clusters</a:t>
            </a:r>
            <a:endParaRPr lang="en-US" sz="2400" dirty="0">
              <a:solidFill>
                <a:schemeClr val="bg1"/>
              </a:solidFill>
            </a:endParaRPr>
          </a:p>
        </p:txBody>
      </p:sp>
      <p:sp>
        <p:nvSpPr>
          <p:cNvPr id="2" name="Date Placeholder 1"/>
          <p:cNvSpPr>
            <a:spLocks noGrp="1"/>
          </p:cNvSpPr>
          <p:nvPr>
            <p:ph type="dt" sz="half" idx="4294967295"/>
          </p:nvPr>
        </p:nvSpPr>
        <p:spPr/>
        <p:txBody>
          <a:bodyPr/>
          <a:lstStyle/>
          <a:p>
            <a:endParaRPr lang="en-US" dirty="0">
              <a:solidFill>
                <a:prstClr val="black">
                  <a:tint val="75000"/>
                </a:prstClr>
              </a:solidFill>
            </a:endParaRPr>
          </a:p>
        </p:txBody>
      </p:sp>
      <p:sp>
        <p:nvSpPr>
          <p:cNvPr id="3" name="Slide Number Placeholder 2"/>
          <p:cNvSpPr>
            <a:spLocks noGrp="1"/>
          </p:cNvSpPr>
          <p:nvPr>
            <p:ph type="sldNum" sz="quarter" idx="12"/>
          </p:nvPr>
        </p:nvSpPr>
        <p:spPr/>
        <p:txBody>
          <a:bodyPr/>
          <a:lstStyle/>
          <a:p>
            <a:fld id="{29CB78FB-1415-9B4D-996E-11F146E2B0ED}" type="slidenum">
              <a:rPr lang="en-US" smtClean="0">
                <a:solidFill>
                  <a:prstClr val="black">
                    <a:tint val="75000"/>
                  </a:prstClr>
                </a:solidFill>
              </a:rPr>
              <a:pPr/>
              <a:t>33</a:t>
            </a:fld>
            <a:endParaRPr lang="en-US">
              <a:solidFill>
                <a:prstClr val="black">
                  <a:tint val="75000"/>
                </a:prstClr>
              </a:solidFill>
            </a:endParaRPr>
          </a:p>
        </p:txBody>
      </p:sp>
    </p:spTree>
    <p:extLst>
      <p:ext uri="{BB962C8B-B14F-4D97-AF65-F5344CB8AC3E}">
        <p14:creationId xmlns:p14="http://schemas.microsoft.com/office/powerpoint/2010/main" val="96844444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1"/>
          <p:cNvSpPr>
            <a:spLocks noGrp="1" noChangeArrowheads="1"/>
          </p:cNvSpPr>
          <p:nvPr>
            <p:ph type="title"/>
          </p:nvPr>
        </p:nvSpPr>
        <p:spPr>
          <a:xfrm>
            <a:off x="22202" y="72247"/>
            <a:ext cx="9144000" cy="1144800"/>
          </a:xfrm>
        </p:spPr>
        <p:txBody>
          <a:bodyPr vert="horz" wrap="square" lIns="100794" tIns="35202" rIns="100794" bIns="50397" numCol="1" anchor="ctr" anchorCtr="0" compatLnSpc="1">
            <a:prstTxWarp prst="textNoShape">
              <a:avLst/>
            </a:prstTxWarp>
            <a:normAutofit/>
          </a:bodyPr>
          <a:lstStyle/>
          <a:p>
            <a:pPr eaLnBrk="1" hangingPunct="1">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sz="2800" b="1" dirty="0" smtClean="0"/>
              <a:t>Protein Universe Browser for COG Sequences with a few illustrative biologically identified clusters</a:t>
            </a:r>
          </a:p>
        </p:txBody>
      </p:sp>
      <p:sp>
        <p:nvSpPr>
          <p:cNvPr id="5" name="Slide Number Placeholder 5"/>
          <p:cNvSpPr>
            <a:spLocks noGrp="1"/>
          </p:cNvSpPr>
          <p:nvPr>
            <p:ph type="sldNum" sz="quarter" idx="4294967295"/>
          </p:nvPr>
        </p:nvSpPr>
        <p:spPr>
          <a:xfrm>
            <a:off x="6553200" y="6356350"/>
            <a:ext cx="2133600" cy="365125"/>
          </a:xfrm>
          <a:prstGeom prst="rect">
            <a:avLst/>
          </a:prstGeom>
        </p:spPr>
        <p:txBody>
          <a:bodyPr>
            <a:normAutofit/>
          </a:bodyPr>
          <a:lstStyle/>
          <a:p>
            <a:pPr>
              <a:lnSpc>
                <a:spcPct val="73000"/>
              </a:lnSpc>
            </a:pPr>
            <a:fld id="{0AC073B1-9238-43AB-AC67-3B16E1F5FAA3}" type="slidenum">
              <a:rPr lang="en-US" sz="1270"/>
              <a:pPr>
                <a:lnSpc>
                  <a:spcPct val="73000"/>
                </a:lnSpc>
              </a:pPr>
              <a:t>34</a:t>
            </a:fld>
            <a:endParaRPr lang="en-US" sz="1270"/>
          </a:p>
        </p:txBody>
      </p:sp>
      <p:pic>
        <p:nvPicPr>
          <p:cNvPr id="1946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02" y="1217047"/>
            <a:ext cx="9121798" cy="5982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2" name="Date Placeholder 1"/>
          <p:cNvSpPr>
            <a:spLocks noGrp="1"/>
          </p:cNvSpPr>
          <p:nvPr>
            <p:ph type="dt" sz="half" idx="2"/>
          </p:nvPr>
        </p:nvSpPr>
        <p:spPr/>
        <p:txBody>
          <a:bodyPr/>
          <a:lstStyle/>
          <a:p>
            <a:endParaRPr lang="en-US">
              <a:solidFill>
                <a:srgbClr val="000000">
                  <a:tint val="75000"/>
                </a:srgbClr>
              </a:solidFill>
            </a:endParaRPr>
          </a:p>
        </p:txBody>
      </p:sp>
    </p:spTree>
    <p:extLst>
      <p:ext uri="{BB962C8B-B14F-4D97-AF65-F5344CB8AC3E}">
        <p14:creationId xmlns:p14="http://schemas.microsoft.com/office/powerpoint/2010/main" val="217662605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1"/>
          <p:cNvSpPr>
            <a:spLocks noGrp="1" noChangeArrowheads="1"/>
          </p:cNvSpPr>
          <p:nvPr>
            <p:ph type="title"/>
          </p:nvPr>
        </p:nvSpPr>
        <p:spPr>
          <a:xfrm>
            <a:off x="96570" y="51976"/>
            <a:ext cx="9047430" cy="1143000"/>
          </a:xfrm>
        </p:spPr>
        <p:txBody>
          <a:bodyPr tIns="35199">
            <a:normAutofit/>
          </a:bodyPr>
          <a:lstStyle/>
          <a:p>
            <a:pPr eaLnBrk="1" fontAlgn="auto" hangingPunct="1">
              <a:spcAft>
                <a:spcPts val="0"/>
              </a:spcAft>
              <a:tabLst>
                <a:tab pos="656582" algn="l"/>
                <a:tab pos="1313162" algn="l"/>
                <a:tab pos="1969745" algn="l"/>
                <a:tab pos="2626327" algn="l"/>
                <a:tab pos="3282907" algn="l"/>
                <a:tab pos="3939490" algn="l"/>
                <a:tab pos="4596072" algn="l"/>
                <a:tab pos="5252653" algn="l"/>
                <a:tab pos="5909234" algn="l"/>
                <a:tab pos="6565817" algn="l"/>
                <a:tab pos="7222398" algn="l"/>
                <a:tab pos="7878979" algn="l"/>
              </a:tabLst>
              <a:defRPr/>
            </a:pPr>
            <a:r>
              <a:rPr lang="en-US" dirty="0"/>
              <a:t>Heatmap of </a:t>
            </a:r>
            <a:r>
              <a:rPr lang="en-US" dirty="0" smtClean="0"/>
              <a:t>Original distances vs 3D Euclidean Distances</a:t>
            </a:r>
            <a:endParaRPr lang="en-US" dirty="0"/>
          </a:p>
        </p:txBody>
      </p:sp>
      <p:sp>
        <p:nvSpPr>
          <p:cNvPr id="5" name="Slide Number Placeholder 5"/>
          <p:cNvSpPr>
            <a:spLocks noGrp="1"/>
          </p:cNvSpPr>
          <p:nvPr>
            <p:ph type="sldNum" sz="quarter" idx="12"/>
          </p:nvPr>
        </p:nvSpPr>
        <p:spPr/>
        <p:txBody>
          <a:bodyPr>
            <a:normAutofit fontScale="77500" lnSpcReduction="20000"/>
          </a:bodyPr>
          <a:lstStyle/>
          <a:p>
            <a:pPr>
              <a:defRPr/>
            </a:pPr>
            <a:fld id="{A4520876-8126-4A4E-88CD-DABA9C26EB89}" type="slidenum">
              <a:rPr lang="en-US">
                <a:solidFill>
                  <a:prstClr val="black">
                    <a:tint val="75000"/>
                  </a:prstClr>
                </a:solidFill>
              </a:rPr>
              <a:pPr>
                <a:defRPr/>
              </a:pPr>
              <a:t>35</a:t>
            </a:fld>
            <a:endParaRPr lang="en-US">
              <a:solidFill>
                <a:prstClr val="black">
                  <a:tint val="75000"/>
                </a:prstClr>
              </a:solidFill>
            </a:endParaRPr>
          </a:p>
        </p:txBody>
      </p:sp>
      <p:sp>
        <p:nvSpPr>
          <p:cNvPr id="3" name="Date Placeholder 2"/>
          <p:cNvSpPr>
            <a:spLocks noGrp="1"/>
          </p:cNvSpPr>
          <p:nvPr>
            <p:ph type="dt" sz="half" idx="2"/>
          </p:nvPr>
        </p:nvSpPr>
        <p:spPr/>
        <p:txBody>
          <a:bodyPr/>
          <a:lstStyle/>
          <a:p>
            <a:endParaRPr lang="en-US" dirty="0">
              <a:solidFill>
                <a:prstClr val="black">
                  <a:tint val="75000"/>
                </a:prstClr>
              </a:solidFill>
            </a:endParaRPr>
          </a:p>
        </p:txBody>
      </p:sp>
      <p:grpSp>
        <p:nvGrpSpPr>
          <p:cNvPr id="12" name="Group 11"/>
          <p:cNvGrpSpPr/>
          <p:nvPr/>
        </p:nvGrpSpPr>
        <p:grpSpPr>
          <a:xfrm>
            <a:off x="0" y="1418551"/>
            <a:ext cx="4399984" cy="4573920"/>
            <a:chOff x="0" y="1418551"/>
            <a:chExt cx="4399984" cy="4573920"/>
          </a:xfrm>
        </p:grpSpPr>
        <p:pic>
          <p:nvPicPr>
            <p:cNvPr id="27653"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51881"/>
            <a:stretch/>
          </p:blipFill>
          <p:spPr bwMode="auto">
            <a:xfrm>
              <a:off x="0" y="1418551"/>
              <a:ext cx="4399984" cy="4573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2" name="TextBox 1"/>
            <p:cNvSpPr txBox="1"/>
            <p:nvPr/>
          </p:nvSpPr>
          <p:spPr>
            <a:xfrm flipH="1">
              <a:off x="258249" y="1418551"/>
              <a:ext cx="3883487" cy="369332"/>
            </a:xfrm>
            <a:prstGeom prst="rect">
              <a:avLst/>
            </a:prstGeom>
            <a:noFill/>
          </p:spPr>
          <p:txBody>
            <a:bodyPr wrap="square" rtlCol="0">
              <a:spAutoFit/>
            </a:bodyPr>
            <a:lstStyle/>
            <a:p>
              <a:r>
                <a:rPr lang="en-US" b="1" dirty="0"/>
                <a:t>Proteomics </a:t>
              </a:r>
              <a:r>
                <a:rPr lang="en-US" b="1" dirty="0" smtClean="0"/>
                <a:t>(Needleman-</a:t>
              </a:r>
              <a:r>
                <a:rPr lang="en-US" b="1" dirty="0" err="1" smtClean="0"/>
                <a:t>Wunsch</a:t>
              </a:r>
              <a:r>
                <a:rPr lang="en-US" b="1" dirty="0"/>
                <a:t>)</a:t>
              </a:r>
            </a:p>
          </p:txBody>
        </p:sp>
        <p:cxnSp>
          <p:nvCxnSpPr>
            <p:cNvPr id="8" name="Straight Connector 7"/>
            <p:cNvCxnSpPr/>
            <p:nvPr/>
          </p:nvCxnSpPr>
          <p:spPr bwMode="auto">
            <a:xfrm flipV="1">
              <a:off x="964194" y="2401812"/>
              <a:ext cx="2657192" cy="2607398"/>
            </a:xfrm>
            <a:prstGeom prst="line">
              <a:avLst/>
            </a:prstGeom>
            <a:solidFill>
              <a:schemeClr val="accent1"/>
            </a:solidFill>
            <a:ln w="38100" cap="flat" cmpd="sng" algn="ctr">
              <a:solidFill>
                <a:srgbClr val="FF0000"/>
              </a:solidFill>
              <a:prstDash val="solid"/>
              <a:round/>
              <a:headEnd type="none" w="med" len="med"/>
              <a:tailEnd type="none" w="med" len="med"/>
            </a:ln>
            <a:effectLst/>
          </p:spPr>
        </p:cxnSp>
      </p:grpSp>
      <p:grpSp>
        <p:nvGrpSpPr>
          <p:cNvPr id="14" name="Group 13"/>
          <p:cNvGrpSpPr/>
          <p:nvPr/>
        </p:nvGrpSpPr>
        <p:grpSpPr>
          <a:xfrm>
            <a:off x="4309449" y="1058721"/>
            <a:ext cx="4834551" cy="4936728"/>
            <a:chOff x="4309449" y="1058721"/>
            <a:chExt cx="4834551" cy="4936728"/>
          </a:xfrm>
        </p:grpSpPr>
        <p:sp>
          <p:nvSpPr>
            <p:cNvPr id="9" name="TextBox 8"/>
            <p:cNvSpPr txBox="1"/>
            <p:nvPr/>
          </p:nvSpPr>
          <p:spPr>
            <a:xfrm flipH="1">
              <a:off x="4620284" y="1058721"/>
              <a:ext cx="4360428" cy="369332"/>
            </a:xfrm>
            <a:prstGeom prst="rect">
              <a:avLst/>
            </a:prstGeom>
            <a:noFill/>
          </p:spPr>
          <p:txBody>
            <a:bodyPr wrap="square" rtlCol="0">
              <a:spAutoFit/>
            </a:bodyPr>
            <a:lstStyle/>
            <a:p>
              <a:r>
                <a:rPr lang="en-US" b="1" dirty="0" smtClean="0"/>
                <a:t>Stock market: Annual Change 2004 </a:t>
              </a:r>
              <a:endParaRPr lang="en-US" b="1" dirty="0"/>
            </a:p>
          </p:txBody>
        </p:sp>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47097" t="9543" r="6567" b="47289"/>
            <a:stretch/>
          </p:blipFill>
          <p:spPr>
            <a:xfrm>
              <a:off x="4309449" y="1491469"/>
              <a:ext cx="4834551" cy="4503980"/>
            </a:xfrm>
            <a:prstGeom prst="rect">
              <a:avLst/>
            </a:prstGeom>
          </p:spPr>
        </p:pic>
        <p:cxnSp>
          <p:nvCxnSpPr>
            <p:cNvPr id="13" name="Straight Connector 12"/>
            <p:cNvCxnSpPr/>
            <p:nvPr/>
          </p:nvCxnSpPr>
          <p:spPr bwMode="auto">
            <a:xfrm flipV="1">
              <a:off x="5115208" y="2036475"/>
              <a:ext cx="3208734" cy="3188509"/>
            </a:xfrm>
            <a:prstGeom prst="line">
              <a:avLst/>
            </a:prstGeom>
            <a:solidFill>
              <a:schemeClr val="accent1"/>
            </a:solidFill>
            <a:ln w="38100" cap="flat" cmpd="sng" algn="ctr">
              <a:solidFill>
                <a:srgbClr val="FF0000"/>
              </a:solidFill>
              <a:prstDash val="solid"/>
              <a:round/>
              <a:headEnd type="none" w="med" len="med"/>
              <a:tailEnd type="none" w="med" len="med"/>
            </a:ln>
            <a:effectLst/>
          </p:spPr>
        </p:cxnSp>
      </p:grpSp>
      <p:sp>
        <p:nvSpPr>
          <p:cNvPr id="15" name="TextBox 14"/>
          <p:cNvSpPr txBox="1"/>
          <p:nvPr/>
        </p:nvSpPr>
        <p:spPr>
          <a:xfrm>
            <a:off x="3182320" y="5441551"/>
            <a:ext cx="1896673" cy="369332"/>
          </a:xfrm>
          <a:prstGeom prst="rect">
            <a:avLst/>
          </a:prstGeom>
          <a:noFill/>
        </p:spPr>
        <p:txBody>
          <a:bodyPr wrap="none" rtlCol="0">
            <a:spAutoFit/>
          </a:bodyPr>
          <a:lstStyle/>
          <a:p>
            <a:r>
              <a:rPr lang="en-US" dirty="0" smtClean="0">
                <a:solidFill>
                  <a:srgbClr val="FF0000"/>
                </a:solidFill>
              </a:rPr>
              <a:t>y=x is perfection</a:t>
            </a:r>
            <a:endParaRPr lang="en-US" dirty="0">
              <a:solidFill>
                <a:srgbClr val="FF0000"/>
              </a:solidFill>
            </a:endParaRPr>
          </a:p>
        </p:txBody>
      </p:sp>
    </p:spTree>
    <p:extLst>
      <p:ext uri="{BB962C8B-B14F-4D97-AF65-F5344CB8AC3E}">
        <p14:creationId xmlns:p14="http://schemas.microsoft.com/office/powerpoint/2010/main" val="127493248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01252"/>
            <a:ext cx="9144000" cy="6056748"/>
          </a:xfrm>
          <a:prstGeom prst="rect">
            <a:avLst/>
          </a:prstGeom>
        </p:spPr>
      </p:pic>
      <p:sp>
        <p:nvSpPr>
          <p:cNvPr id="2" name="Title 1"/>
          <p:cNvSpPr>
            <a:spLocks noGrp="1"/>
          </p:cNvSpPr>
          <p:nvPr>
            <p:ph type="title"/>
          </p:nvPr>
        </p:nvSpPr>
        <p:spPr>
          <a:xfrm>
            <a:off x="0" y="6036"/>
            <a:ext cx="9144000" cy="795216"/>
          </a:xfrm>
        </p:spPr>
        <p:txBody>
          <a:bodyPr/>
          <a:lstStyle/>
          <a:p>
            <a:r>
              <a:rPr lang="en-US" dirty="0" smtClean="0"/>
              <a:t>3D Phylogenetic Tree from WDA SMACOF </a:t>
            </a:r>
            <a:endParaRPr lang="en-US" dirty="0"/>
          </a:p>
        </p:txBody>
      </p:sp>
      <p:sp>
        <p:nvSpPr>
          <p:cNvPr id="5" name="Slide Number Placeholder 4"/>
          <p:cNvSpPr>
            <a:spLocks noGrp="1"/>
          </p:cNvSpPr>
          <p:nvPr>
            <p:ph type="sldNum" sz="quarter" idx="12"/>
          </p:nvPr>
        </p:nvSpPr>
        <p:spPr/>
        <p:txBody>
          <a:bodyPr/>
          <a:lstStyle/>
          <a:p>
            <a:fld id="{C4B85148-DB98-4269-ACE6-2DF49F9918C9}" type="slidenum">
              <a:rPr lang="en-US" smtClean="0">
                <a:solidFill>
                  <a:prstClr val="black"/>
                </a:solidFill>
              </a:rPr>
              <a:pPr/>
              <a:t>36</a:t>
            </a:fld>
            <a:endParaRPr lang="en-US" dirty="0">
              <a:solidFill>
                <a:prstClr val="black"/>
              </a:solidFill>
            </a:endParaRPr>
          </a:p>
        </p:txBody>
      </p:sp>
      <p:sp>
        <p:nvSpPr>
          <p:cNvPr id="3" name="Date Placeholder 2"/>
          <p:cNvSpPr>
            <a:spLocks noGrp="1"/>
          </p:cNvSpPr>
          <p:nvPr>
            <p:ph type="dt" sz="half" idx="2"/>
          </p:nvPr>
        </p:nvSpPr>
        <p:spPr/>
        <p:txBody>
          <a:bodyPr/>
          <a:lstStyle/>
          <a:p>
            <a:endParaRPr lang="en-US">
              <a:solidFill>
                <a:srgbClr val="000000">
                  <a:tint val="75000"/>
                </a:srgbClr>
              </a:solidFill>
            </a:endParaRPr>
          </a:p>
        </p:txBody>
      </p:sp>
    </p:spTree>
    <p:extLst>
      <p:ext uri="{BB962C8B-B14F-4D97-AF65-F5344CB8AC3E}">
        <p14:creationId xmlns:p14="http://schemas.microsoft.com/office/powerpoint/2010/main" val="206527860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23191" y="3501886"/>
            <a:ext cx="9117496" cy="3352801"/>
            <a:chOff x="23191" y="3501886"/>
            <a:chExt cx="9117496" cy="3352801"/>
          </a:xfrm>
        </p:grpSpPr>
        <p:pic>
          <p:nvPicPr>
            <p:cNvPr id="4" name="Picture 3"/>
            <p:cNvPicPr>
              <a:picLocks noChangeAspect="1"/>
            </p:cNvPicPr>
            <p:nvPr/>
          </p:nvPicPr>
          <p:blipFill rotWithShape="1">
            <a:blip r:embed="rId2"/>
            <a:srcRect l="1666" t="11186" r="1666" b="31487"/>
            <a:stretch/>
          </p:blipFill>
          <p:spPr>
            <a:xfrm>
              <a:off x="23191" y="3501886"/>
              <a:ext cx="9117496" cy="3352801"/>
            </a:xfrm>
            <a:prstGeom prst="rect">
              <a:avLst/>
            </a:prstGeom>
          </p:spPr>
        </p:pic>
        <p:sp>
          <p:nvSpPr>
            <p:cNvPr id="5" name="TextBox 4"/>
            <p:cNvSpPr txBox="1"/>
            <p:nvPr/>
          </p:nvSpPr>
          <p:spPr>
            <a:xfrm>
              <a:off x="373380" y="4548974"/>
              <a:ext cx="3267241" cy="461665"/>
            </a:xfrm>
            <a:prstGeom prst="rect">
              <a:avLst/>
            </a:prstGeom>
            <a:solidFill>
              <a:schemeClr val="bg1"/>
            </a:solidFill>
          </p:spPr>
          <p:txBody>
            <a:bodyPr wrap="none" rtlCol="0">
              <a:spAutoFit/>
            </a:bodyPr>
            <a:lstStyle/>
            <a:p>
              <a:r>
                <a:rPr lang="en-US" dirty="0" smtClean="0"/>
                <a:t>July 21 2007 Positions</a:t>
              </a:r>
              <a:endParaRPr lang="en-US" dirty="0"/>
            </a:p>
          </p:txBody>
        </p:sp>
      </p:grpSp>
      <p:grpSp>
        <p:nvGrpSpPr>
          <p:cNvPr id="12" name="Group 11"/>
          <p:cNvGrpSpPr/>
          <p:nvPr/>
        </p:nvGrpSpPr>
        <p:grpSpPr>
          <a:xfrm>
            <a:off x="23190" y="0"/>
            <a:ext cx="9120809" cy="4191000"/>
            <a:chOff x="76200" y="990601"/>
            <a:chExt cx="8610600" cy="3810000"/>
          </a:xfrm>
        </p:grpSpPr>
        <p:pic>
          <p:nvPicPr>
            <p:cNvPr id="13" name="Picture 12"/>
            <p:cNvPicPr>
              <a:picLocks noChangeAspect="1"/>
            </p:cNvPicPr>
            <p:nvPr/>
          </p:nvPicPr>
          <p:blipFill rotWithShape="1">
            <a:blip r:embed="rId3"/>
            <a:srcRect l="1395" t="14705" r="4438" b="11767"/>
            <a:stretch/>
          </p:blipFill>
          <p:spPr>
            <a:xfrm>
              <a:off x="76200" y="990601"/>
              <a:ext cx="8610600" cy="3810000"/>
            </a:xfrm>
            <a:prstGeom prst="rect">
              <a:avLst/>
            </a:prstGeom>
          </p:spPr>
        </p:pic>
        <p:sp>
          <p:nvSpPr>
            <p:cNvPr id="14" name="TextBox 13"/>
            <p:cNvSpPr txBox="1"/>
            <p:nvPr/>
          </p:nvSpPr>
          <p:spPr>
            <a:xfrm>
              <a:off x="5693409" y="3506088"/>
              <a:ext cx="2839239" cy="461665"/>
            </a:xfrm>
            <a:prstGeom prst="rect">
              <a:avLst/>
            </a:prstGeom>
            <a:solidFill>
              <a:schemeClr val="bg1"/>
            </a:solidFill>
          </p:spPr>
          <p:txBody>
            <a:bodyPr wrap="none" rtlCol="0">
              <a:spAutoFit/>
            </a:bodyPr>
            <a:lstStyle/>
            <a:p>
              <a:r>
                <a:rPr lang="en-US" dirty="0" smtClean="0"/>
                <a:t>End 2008 Positions</a:t>
              </a:r>
              <a:endParaRPr lang="en-US" dirty="0"/>
            </a:p>
          </p:txBody>
        </p:sp>
      </p:grpSp>
      <p:sp>
        <p:nvSpPr>
          <p:cNvPr id="15" name="Slide Number Placeholder 14"/>
          <p:cNvSpPr>
            <a:spLocks noGrp="1"/>
          </p:cNvSpPr>
          <p:nvPr>
            <p:ph type="sldNum" sz="quarter" idx="12"/>
          </p:nvPr>
        </p:nvSpPr>
        <p:spPr/>
        <p:txBody>
          <a:bodyPr/>
          <a:lstStyle/>
          <a:p>
            <a:fld id="{29CB78FB-1415-9B4D-996E-11F146E2B0ED}" type="slidenum">
              <a:rPr lang="en-US" smtClean="0"/>
              <a:t>37</a:t>
            </a:fld>
            <a:endParaRPr lang="en-US"/>
          </a:p>
        </p:txBody>
      </p:sp>
      <p:sp>
        <p:nvSpPr>
          <p:cNvPr id="9" name="Title 1"/>
          <p:cNvSpPr>
            <a:spLocks noGrp="1"/>
          </p:cNvSpPr>
          <p:nvPr>
            <p:ph type="title"/>
          </p:nvPr>
        </p:nvSpPr>
        <p:spPr>
          <a:xfrm>
            <a:off x="23191" y="56494"/>
            <a:ext cx="9126874" cy="1143000"/>
          </a:xfrm>
          <a:solidFill>
            <a:schemeClr val="bg1"/>
          </a:solidFill>
        </p:spPr>
        <p:txBody>
          <a:bodyPr/>
          <a:lstStyle/>
          <a:p>
            <a:r>
              <a:rPr lang="en-US" sz="2400" dirty="0" smtClean="0"/>
              <a:t>10 year US Stock daily price time series mapped to 3D (work in progress)</a:t>
            </a:r>
            <a:endParaRPr lang="en-US" sz="2400" dirty="0"/>
          </a:p>
        </p:txBody>
      </p:sp>
      <p:sp>
        <p:nvSpPr>
          <p:cNvPr id="10" name="TextBox 9"/>
          <p:cNvSpPr txBox="1"/>
          <p:nvPr/>
        </p:nvSpPr>
        <p:spPr>
          <a:xfrm>
            <a:off x="6730457" y="1199494"/>
            <a:ext cx="2038350" cy="646331"/>
          </a:xfrm>
          <a:prstGeom prst="rect">
            <a:avLst/>
          </a:prstGeom>
          <a:solidFill>
            <a:schemeClr val="bg1"/>
          </a:solidFill>
        </p:spPr>
        <p:txBody>
          <a:bodyPr wrap="square" rtlCol="0">
            <a:spAutoFit/>
          </a:bodyPr>
          <a:lstStyle/>
          <a:p>
            <a:r>
              <a:rPr lang="en-US" dirty="0" smtClean="0"/>
              <a:t>3400 stocks</a:t>
            </a:r>
          </a:p>
          <a:p>
            <a:r>
              <a:rPr lang="en-US" dirty="0" smtClean="0"/>
              <a:t>Sector Groupings</a:t>
            </a:r>
            <a:endParaRPr lang="en-US" dirty="0"/>
          </a:p>
        </p:txBody>
      </p:sp>
    </p:spTree>
    <p:extLst>
      <p:ext uri="{BB962C8B-B14F-4D97-AF65-F5344CB8AC3E}">
        <p14:creationId xmlns:p14="http://schemas.microsoft.com/office/powerpoint/2010/main" val="373113212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3962" y="576551"/>
            <a:ext cx="8860038" cy="724889"/>
          </a:xfrm>
        </p:spPr>
        <p:txBody>
          <a:bodyPr/>
          <a:lstStyle/>
          <a:p>
            <a:r>
              <a:rPr lang="en-US" dirty="0" smtClean="0"/>
              <a:t>Java MPI performs better than Threads I</a:t>
            </a:r>
            <a:br>
              <a:rPr lang="en-US" dirty="0" smtClean="0"/>
            </a:br>
            <a:r>
              <a:rPr lang="en-US" sz="2000" b="0" dirty="0" smtClean="0"/>
              <a:t>128 24 core Haswell nodes</a:t>
            </a:r>
            <a:br>
              <a:rPr lang="en-US" sz="2000" b="0" dirty="0" smtClean="0"/>
            </a:br>
            <a:r>
              <a:rPr lang="en-US" sz="2000" b="0" dirty="0" smtClean="0"/>
              <a:t>Default MPI much worse than threads</a:t>
            </a:r>
            <a:br>
              <a:rPr lang="en-US" sz="2000" b="0" dirty="0" smtClean="0"/>
            </a:br>
            <a:r>
              <a:rPr lang="en-US" sz="2000" b="0" dirty="0" smtClean="0"/>
              <a:t>Optimized MPI using shared memory node-based messaging is much better than threads</a:t>
            </a:r>
            <a:endParaRPr lang="en-US" b="0" dirty="0"/>
          </a:p>
        </p:txBody>
      </p:sp>
      <p:sp>
        <p:nvSpPr>
          <p:cNvPr id="4" name="Slide Number Placeholder 3"/>
          <p:cNvSpPr>
            <a:spLocks noGrp="1"/>
          </p:cNvSpPr>
          <p:nvPr>
            <p:ph type="sldNum" sz="quarter" idx="12"/>
          </p:nvPr>
        </p:nvSpPr>
        <p:spPr/>
        <p:txBody>
          <a:bodyPr/>
          <a:lstStyle/>
          <a:p>
            <a:fld id="{C4B85148-DB98-4269-ACE6-2DF49F9918C9}" type="slidenum">
              <a:rPr lang="en-US" smtClean="0">
                <a:solidFill>
                  <a:prstClr val="black"/>
                </a:solidFill>
              </a:rPr>
              <a:pPr/>
              <a:t>38</a:t>
            </a:fld>
            <a:endParaRPr lang="en-US" dirty="0">
              <a:solidFill>
                <a:prstClr val="black"/>
              </a:solidFill>
            </a:endParaRPr>
          </a:p>
        </p:txBody>
      </p:sp>
      <p:sp>
        <p:nvSpPr>
          <p:cNvPr id="5" name="Date Placeholder 4"/>
          <p:cNvSpPr>
            <a:spLocks noGrp="1"/>
          </p:cNvSpPr>
          <p:nvPr>
            <p:ph type="dt" sz="half" idx="2"/>
          </p:nvPr>
        </p:nvSpPr>
        <p:spPr/>
        <p:txBody>
          <a:bodyPr/>
          <a:lstStyle/>
          <a:p>
            <a:r>
              <a:rPr lang="en-US" smtClean="0">
                <a:solidFill>
                  <a:srgbClr val="000000">
                    <a:tint val="75000"/>
                  </a:srgbClr>
                </a:solidFill>
              </a:rPr>
              <a:t>02/04/2016</a:t>
            </a:r>
            <a:endParaRPr lang="en-US">
              <a:solidFill>
                <a:srgbClr val="000000">
                  <a:tint val="75000"/>
                </a:srgbClr>
              </a:solidFill>
            </a:endParaRPr>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425" y="1743877"/>
            <a:ext cx="9168425" cy="5127163"/>
          </a:xfrm>
          <a:prstGeom prst="rect">
            <a:avLst/>
          </a:prstGeom>
        </p:spPr>
      </p:pic>
    </p:spTree>
    <p:extLst>
      <p:ext uri="{BB962C8B-B14F-4D97-AF65-F5344CB8AC3E}">
        <p14:creationId xmlns:p14="http://schemas.microsoft.com/office/powerpoint/2010/main" val="92224380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675" y="162689"/>
            <a:ext cx="8860038" cy="724889"/>
          </a:xfrm>
        </p:spPr>
        <p:txBody>
          <a:bodyPr/>
          <a:lstStyle/>
          <a:p>
            <a:r>
              <a:rPr lang="en-US" dirty="0" smtClean="0"/>
              <a:t>Java MPI performs better than Threads II</a:t>
            </a:r>
            <a:br>
              <a:rPr lang="en-US" dirty="0" smtClean="0"/>
            </a:br>
            <a:r>
              <a:rPr lang="en-US" sz="2800" b="0" dirty="0" smtClean="0"/>
              <a:t>128 24 core Haswell nodes</a:t>
            </a:r>
            <a:endParaRPr lang="en-US" b="0" dirty="0"/>
          </a:p>
        </p:txBody>
      </p:sp>
      <p:sp>
        <p:nvSpPr>
          <p:cNvPr id="4" name="Slide Number Placeholder 3"/>
          <p:cNvSpPr>
            <a:spLocks noGrp="1"/>
          </p:cNvSpPr>
          <p:nvPr>
            <p:ph type="sldNum" sz="quarter" idx="12"/>
          </p:nvPr>
        </p:nvSpPr>
        <p:spPr/>
        <p:txBody>
          <a:bodyPr/>
          <a:lstStyle/>
          <a:p>
            <a:fld id="{C4B85148-DB98-4269-ACE6-2DF49F9918C9}" type="slidenum">
              <a:rPr lang="en-US" smtClean="0">
                <a:solidFill>
                  <a:prstClr val="black"/>
                </a:solidFill>
              </a:rPr>
              <a:pPr/>
              <a:t>39</a:t>
            </a:fld>
            <a:endParaRPr lang="en-US" dirty="0">
              <a:solidFill>
                <a:prstClr val="black"/>
              </a:solidFill>
            </a:endParaRPr>
          </a:p>
        </p:txBody>
      </p:sp>
      <p:sp>
        <p:nvSpPr>
          <p:cNvPr id="5" name="Date Placeholder 4"/>
          <p:cNvSpPr>
            <a:spLocks noGrp="1"/>
          </p:cNvSpPr>
          <p:nvPr>
            <p:ph type="dt" sz="half" idx="2"/>
          </p:nvPr>
        </p:nvSpPr>
        <p:spPr/>
        <p:txBody>
          <a:bodyPr/>
          <a:lstStyle/>
          <a:p>
            <a:r>
              <a:rPr lang="en-US" smtClean="0">
                <a:solidFill>
                  <a:srgbClr val="000000">
                    <a:tint val="75000"/>
                  </a:srgbClr>
                </a:solidFill>
              </a:rPr>
              <a:t>02/04/2016</a:t>
            </a:r>
            <a:endParaRPr lang="en-US">
              <a:solidFill>
                <a:srgbClr val="000000">
                  <a:tint val="75000"/>
                </a:srgbClr>
              </a:solidFill>
            </a:endParaRPr>
          </a:p>
        </p:txBody>
      </p:sp>
      <p:grpSp>
        <p:nvGrpSpPr>
          <p:cNvPr id="11" name="Group 10"/>
          <p:cNvGrpSpPr/>
          <p:nvPr/>
        </p:nvGrpSpPr>
        <p:grpSpPr>
          <a:xfrm>
            <a:off x="39031" y="1147135"/>
            <a:ext cx="9023325" cy="5723905"/>
            <a:chOff x="-576306" y="-3689952"/>
            <a:chExt cx="9143999" cy="5723905"/>
          </a:xfrm>
        </p:grpSpPr>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6306" y="-3689952"/>
              <a:ext cx="9143999" cy="5723905"/>
            </a:xfrm>
            <a:prstGeom prst="rect">
              <a:avLst/>
            </a:prstGeom>
          </p:spPr>
        </p:pic>
        <p:sp>
          <p:nvSpPr>
            <p:cNvPr id="13" name="TextBox 12"/>
            <p:cNvSpPr txBox="1"/>
            <p:nvPr/>
          </p:nvSpPr>
          <p:spPr>
            <a:xfrm>
              <a:off x="5106491" y="-3264836"/>
              <a:ext cx="2569934" cy="369332"/>
            </a:xfrm>
            <a:prstGeom prst="rect">
              <a:avLst/>
            </a:prstGeom>
            <a:solidFill>
              <a:schemeClr val="bg1"/>
            </a:solidFill>
          </p:spPr>
          <p:txBody>
            <a:bodyPr wrap="none" rtlCol="0">
              <a:spAutoFit/>
            </a:bodyPr>
            <a:lstStyle/>
            <a:p>
              <a:r>
                <a:rPr lang="en-US" dirty="0" smtClean="0"/>
                <a:t>200K Dataset Speedup</a:t>
              </a:r>
              <a:endParaRPr lang="en-US" dirty="0"/>
            </a:p>
          </p:txBody>
        </p:sp>
      </p:grpSp>
    </p:spTree>
    <p:extLst>
      <p:ext uri="{BB962C8B-B14F-4D97-AF65-F5344CB8AC3E}">
        <p14:creationId xmlns:p14="http://schemas.microsoft.com/office/powerpoint/2010/main" val="35462476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135"/>
            <a:ext cx="9144000" cy="666761"/>
          </a:xfrm>
        </p:spPr>
        <p:txBody>
          <a:bodyPr>
            <a:normAutofit fontScale="90000"/>
          </a:bodyPr>
          <a:lstStyle/>
          <a:p>
            <a:pPr algn="ctr"/>
            <a:r>
              <a:rPr lang="en-US" sz="2800" b="1" dirty="0" smtClean="0">
                <a:latin typeface="+mn-lt"/>
              </a:rPr>
              <a:t>Data Science Definition from NIST Public Working Group</a:t>
            </a:r>
            <a:endParaRPr lang="en-US" sz="2800" b="1" dirty="0">
              <a:latin typeface="+mn-lt"/>
            </a:endParaRPr>
          </a:p>
        </p:txBody>
      </p:sp>
      <p:sp>
        <p:nvSpPr>
          <p:cNvPr id="3" name="Content Placeholder 2"/>
          <p:cNvSpPr>
            <a:spLocks noGrp="1"/>
          </p:cNvSpPr>
          <p:nvPr>
            <p:ph idx="1"/>
          </p:nvPr>
        </p:nvSpPr>
        <p:spPr>
          <a:xfrm>
            <a:off x="47625" y="512578"/>
            <a:ext cx="9048750" cy="1163602"/>
          </a:xfrm>
        </p:spPr>
        <p:txBody>
          <a:bodyPr>
            <a:normAutofit/>
          </a:bodyPr>
          <a:lstStyle/>
          <a:p>
            <a:r>
              <a:rPr lang="en-US" b="1" dirty="0" smtClean="0">
                <a:solidFill>
                  <a:srgbClr val="782F40"/>
                </a:solidFill>
              </a:rPr>
              <a:t>Data Science </a:t>
            </a:r>
            <a:r>
              <a:rPr lang="en-US" dirty="0" smtClean="0"/>
              <a:t>is the extraction of actionable knowledge directly from data through a process of discovery, hypothesis, and analytical hypothesis analysis.</a:t>
            </a:r>
          </a:p>
        </p:txBody>
      </p:sp>
      <p:pic>
        <p:nvPicPr>
          <p:cNvPr id="5" name="Content Placeholder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9472" y="2051415"/>
            <a:ext cx="4855088" cy="4037206"/>
          </a:xfrm>
          <a:prstGeom prst="rect">
            <a:avLst/>
          </a:prstGeom>
        </p:spPr>
      </p:pic>
      <p:sp>
        <p:nvSpPr>
          <p:cNvPr id="8" name="Content Placeholder 2"/>
          <p:cNvSpPr txBox="1">
            <a:spLocks/>
          </p:cNvSpPr>
          <p:nvPr/>
        </p:nvSpPr>
        <p:spPr>
          <a:xfrm>
            <a:off x="47625" y="1563735"/>
            <a:ext cx="3874222" cy="4114800"/>
          </a:xfrm>
          <a:prstGeom prst="rect">
            <a:avLst/>
          </a:prstGeom>
        </p:spPr>
        <p:txBody>
          <a:bodyPr vert="horz" lIns="0" tIns="0" rIns="0" bIns="0" rtlCol="0">
            <a:noAutofit/>
          </a:bodyPr>
          <a:lstStyle>
            <a:lvl1pPr marL="231775" indent="-231775" algn="l" defTabSz="914400" rtl="0" eaLnBrk="1" latinLnBrk="0" hangingPunct="1">
              <a:spcBef>
                <a:spcPct val="20000"/>
              </a:spcBef>
              <a:buClr>
                <a:schemeClr val="tx2"/>
              </a:buClr>
              <a:buFont typeface="Arial"/>
              <a:buChar char="•"/>
              <a:defRPr lang="en-US" sz="2200" kern="1200">
                <a:solidFill>
                  <a:schemeClr val="tx1"/>
                </a:solidFill>
                <a:latin typeface="Franklin Gothic Medium" pitchFamily="34" charset="0"/>
                <a:ea typeface="+mn-ea"/>
                <a:cs typeface="Arial" pitchFamily="34" charset="0"/>
              </a:defRPr>
            </a:lvl1pPr>
            <a:lvl2pPr marL="571500" indent="-228600" algn="l" defTabSz="914400" rtl="0" eaLnBrk="1" latinLnBrk="0" hangingPunct="1">
              <a:spcBef>
                <a:spcPct val="20000"/>
              </a:spcBef>
              <a:buClr>
                <a:schemeClr val="bg1">
                  <a:lumMod val="65000"/>
                </a:schemeClr>
              </a:buClr>
              <a:buFont typeface="Arial" pitchFamily="34" charset="0"/>
              <a:buChar char="–"/>
              <a:defRPr sz="2000" kern="1200">
                <a:solidFill>
                  <a:schemeClr val="tx1"/>
                </a:solidFill>
                <a:latin typeface="Franklin Gothic Medium" pitchFamily="34" charset="0"/>
                <a:ea typeface="+mn-ea"/>
                <a:cs typeface="Arial" pitchFamily="34" charset="0"/>
              </a:defRPr>
            </a:lvl2pPr>
            <a:lvl3pPr marL="914400" indent="-171450" algn="l" defTabSz="914400" rtl="0" eaLnBrk="1" latinLnBrk="0" hangingPunct="1">
              <a:spcBef>
                <a:spcPct val="20000"/>
              </a:spcBef>
              <a:buClr>
                <a:schemeClr val="tx2">
                  <a:lumMod val="40000"/>
                  <a:lumOff val="60000"/>
                </a:schemeClr>
              </a:buClr>
              <a:buSzPct val="80000"/>
              <a:buFont typeface="Arial"/>
              <a:buChar char="•"/>
              <a:tabLst/>
              <a:defRPr sz="1800" kern="1200">
                <a:solidFill>
                  <a:schemeClr val="tx1"/>
                </a:solidFill>
                <a:latin typeface="Franklin Gothic Medium" pitchFamily="34" charset="0"/>
                <a:ea typeface="+mn-ea"/>
                <a:cs typeface="Arial" pitchFamily="34" charset="0"/>
              </a:defRPr>
            </a:lvl3pPr>
            <a:lvl4pPr marL="1200150" indent="-171450" algn="l" defTabSz="914400" rtl="0" eaLnBrk="1" latinLnBrk="0" hangingPunct="1">
              <a:spcBef>
                <a:spcPct val="20000"/>
              </a:spcBef>
              <a:buClr>
                <a:schemeClr val="bg1">
                  <a:lumMod val="75000"/>
                </a:schemeClr>
              </a:buClr>
              <a:buFont typeface="Arial" pitchFamily="34" charset="0"/>
              <a:buChar char="–"/>
              <a:defRPr sz="1600" kern="1200">
                <a:solidFill>
                  <a:schemeClr val="tx1"/>
                </a:solidFill>
                <a:latin typeface="Franklin Gothic Medium"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31775" marR="0" lvl="0" indent="-231775" algn="l" defTabSz="914400" rtl="0" eaLnBrk="1" fontAlgn="auto" latinLnBrk="0" hangingPunct="1">
              <a:lnSpc>
                <a:spcPct val="100000"/>
              </a:lnSpc>
              <a:spcBef>
                <a:spcPct val="20000"/>
              </a:spcBef>
              <a:spcAft>
                <a:spcPts val="0"/>
              </a:spcAft>
              <a:buClr>
                <a:srgbClr val="1F497D"/>
              </a:buClr>
              <a:buSzTx/>
              <a:buFont typeface="Arial"/>
              <a:buChar char="•"/>
              <a:tabLst/>
              <a:defRPr/>
            </a:pPr>
            <a:r>
              <a:rPr kumimoji="0" lang="en-US" sz="2200" b="0" i="0" u="none" strike="noStrike" kern="1200" cap="none" spc="0" normalizeH="0" baseline="0" noProof="0" dirty="0" smtClean="0">
                <a:ln>
                  <a:noFill/>
                </a:ln>
                <a:solidFill>
                  <a:prstClr val="black"/>
                </a:solidFill>
                <a:effectLst/>
                <a:uLnTx/>
                <a:uFillTx/>
                <a:latin typeface="Franklin Gothic Medium" pitchFamily="34" charset="0"/>
                <a:ea typeface="+mn-ea"/>
                <a:cs typeface="Arial" pitchFamily="34" charset="0"/>
              </a:rPr>
              <a:t>A </a:t>
            </a:r>
            <a:r>
              <a:rPr kumimoji="0" lang="en-US" sz="2200" b="1" i="0" u="none" strike="noStrike" kern="1200" cap="none" spc="0" normalizeH="0" baseline="0" noProof="0" dirty="0" smtClean="0">
                <a:ln>
                  <a:noFill/>
                </a:ln>
                <a:solidFill>
                  <a:srgbClr val="782F40"/>
                </a:solidFill>
                <a:effectLst/>
                <a:uLnTx/>
                <a:uFillTx/>
                <a:latin typeface="Franklin Gothic Medium" pitchFamily="34" charset="0"/>
                <a:ea typeface="+mn-ea"/>
                <a:cs typeface="Arial" pitchFamily="34" charset="0"/>
              </a:rPr>
              <a:t>Data Scientist </a:t>
            </a:r>
            <a:r>
              <a:rPr kumimoji="0" lang="en-US" sz="2200" b="0" i="0" u="none" strike="noStrike" kern="1200" cap="none" spc="0" normalizeH="0" baseline="0" noProof="0" dirty="0" smtClean="0">
                <a:ln>
                  <a:noFill/>
                </a:ln>
                <a:solidFill>
                  <a:prstClr val="black"/>
                </a:solidFill>
                <a:effectLst/>
                <a:uLnTx/>
                <a:uFillTx/>
                <a:latin typeface="Franklin Gothic Medium" pitchFamily="34" charset="0"/>
                <a:ea typeface="+mn-ea"/>
                <a:cs typeface="Arial" pitchFamily="34" charset="0"/>
              </a:rPr>
              <a:t>is a practitioner who has sufficient knowledge of the overlapping regimes of expertise in business needs, domain knowledge, analytical skills and programming expertise to manage the end-to-end scientific method process through each stage in the big data lifecycle.</a:t>
            </a:r>
          </a:p>
          <a:p>
            <a:pPr marL="231775" marR="0" lvl="0" indent="-231775" algn="l" defTabSz="914400" rtl="0" eaLnBrk="1" fontAlgn="auto" latinLnBrk="0" hangingPunct="1">
              <a:lnSpc>
                <a:spcPct val="100000"/>
              </a:lnSpc>
              <a:spcBef>
                <a:spcPct val="20000"/>
              </a:spcBef>
              <a:spcAft>
                <a:spcPts val="0"/>
              </a:spcAft>
              <a:buClr>
                <a:srgbClr val="1F497D"/>
              </a:buClr>
              <a:buSzTx/>
              <a:buFont typeface="Arial"/>
              <a:buChar char="•"/>
              <a:tabLst/>
              <a:defRPr/>
            </a:pPr>
            <a:endParaRPr kumimoji="0" lang="en-US" sz="2200" b="0" i="0" u="none" strike="noStrike" kern="1200" cap="none" spc="0" normalizeH="0" baseline="0" noProof="0" dirty="0">
              <a:ln>
                <a:noFill/>
              </a:ln>
              <a:solidFill>
                <a:prstClr val="black"/>
              </a:solidFill>
              <a:effectLst/>
              <a:uLnTx/>
              <a:uFillTx/>
              <a:latin typeface="Franklin Gothic Medium" pitchFamily="34" charset="0"/>
              <a:ea typeface="+mn-ea"/>
              <a:cs typeface="Arial" pitchFamily="34" charset="0"/>
            </a:endParaRPr>
          </a:p>
        </p:txBody>
      </p:sp>
      <p:sp>
        <p:nvSpPr>
          <p:cNvPr id="4" name="Rectangle 3"/>
          <p:cNvSpPr/>
          <p:nvPr/>
        </p:nvSpPr>
        <p:spPr>
          <a:xfrm>
            <a:off x="178152" y="5392266"/>
            <a:ext cx="7535016" cy="369332"/>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prstClr val="black"/>
                </a:solidFill>
                <a:effectLst/>
                <a:uLnTx/>
                <a:uFillTx/>
              </a:rPr>
              <a:t>See Big Data Definitions in http</a:t>
            </a:r>
            <a:r>
              <a:rPr kumimoji="0" lang="en-US" sz="1800" b="0" i="0" u="none" strike="noStrike" kern="0" cap="none" spc="0" normalizeH="0" baseline="0" noProof="0" dirty="0">
                <a:ln>
                  <a:noFill/>
                </a:ln>
                <a:solidFill>
                  <a:prstClr val="black"/>
                </a:solidFill>
                <a:effectLst/>
                <a:uLnTx/>
                <a:uFillTx/>
              </a:rPr>
              <a:t>://bigdatawg.nist.gov/V1_output_docs.php</a:t>
            </a:r>
          </a:p>
        </p:txBody>
      </p:sp>
      <p:sp>
        <p:nvSpPr>
          <p:cNvPr id="7" name="Date Placeholder 6"/>
          <p:cNvSpPr>
            <a:spLocks noGrp="1"/>
          </p:cNvSpPr>
          <p:nvPr>
            <p:ph type="dt" sz="half"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3729556-FB15-4898-96CF-D01AF56B207B}" type="datetime1">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2/4/2016</a:t>
            </a:fld>
            <a:endParaRPr kumimoji="0" lang="en-US" sz="1800" b="0" i="0" u="none" strike="noStrike" kern="0" cap="none" spc="0" normalizeH="0" baseline="0" noProof="0">
              <a:ln>
                <a:noFill/>
              </a:ln>
              <a:solidFill>
                <a:sysClr val="windowText" lastClr="000000"/>
              </a:solidFill>
              <a:effectLst/>
              <a:uLnTx/>
              <a:uFillTx/>
            </a:endParaRPr>
          </a:p>
        </p:txBody>
      </p:sp>
      <p:sp>
        <p:nvSpPr>
          <p:cNvPr id="10" name="Slide Number Placeholder 9"/>
          <p:cNvSpPr>
            <a:spLocks noGrp="1"/>
          </p:cNvSpPr>
          <p:nvPr>
            <p:ph type="sldNum" sz="quarter"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29CB78FB-1415-9B4D-996E-11F146E2B0ED}"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4</a:t>
            </a:fld>
            <a:endParaRPr kumimoji="0" lang="en-US" sz="1800" b="0" i="0" u="none" strike="noStrike" kern="0" cap="none" spc="0" normalizeH="0" baseline="0" noProof="0">
              <a:ln>
                <a:noFill/>
              </a:ln>
              <a:solidFill>
                <a:sysClr val="windowText" lastClr="000000"/>
              </a:solidFill>
              <a:effectLst/>
              <a:uLnTx/>
              <a:uFillTx/>
            </a:endParaRPr>
          </a:p>
        </p:txBody>
      </p:sp>
      <p:sp>
        <p:nvSpPr>
          <p:cNvPr id="6" name="TextBox 5"/>
          <p:cNvSpPr txBox="1"/>
          <p:nvPr/>
        </p:nvSpPr>
        <p:spPr>
          <a:xfrm>
            <a:off x="6960870" y="1389457"/>
            <a:ext cx="2032635" cy="923330"/>
          </a:xfrm>
          <a:prstGeom prst="rect">
            <a:avLst/>
          </a:prstGeom>
          <a:noFill/>
        </p:spPr>
        <p:txBody>
          <a:bodyPr wrap="square" rtlCol="0">
            <a:spAutoFit/>
          </a:bodyPr>
          <a:lstStyle/>
          <a:p>
            <a:r>
              <a:rPr lang="en-US" dirty="0" smtClean="0"/>
              <a:t>Misses library science part like curation</a:t>
            </a:r>
            <a:endParaRPr lang="en-US" dirty="0"/>
          </a:p>
        </p:txBody>
      </p:sp>
    </p:spTree>
    <p:extLst>
      <p:ext uri="{BB962C8B-B14F-4D97-AF65-F5344CB8AC3E}">
        <p14:creationId xmlns:p14="http://schemas.microsoft.com/office/powerpoint/2010/main" val="398577493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615462" y="1616332"/>
            <a:ext cx="7772400" cy="1752235"/>
          </a:xfrm>
        </p:spPr>
        <p:txBody>
          <a:bodyPr>
            <a:normAutofit/>
          </a:bodyPr>
          <a:lstStyle/>
          <a:p>
            <a:pPr algn="ctr"/>
            <a:r>
              <a:rPr lang="en-US" sz="3600" b="1" dirty="0" smtClean="0"/>
              <a:t/>
            </a:r>
            <a:br>
              <a:rPr lang="en-US" sz="3600" b="1" dirty="0" smtClean="0"/>
            </a:br>
            <a:r>
              <a:rPr lang="en-US" sz="3600" b="1" dirty="0" smtClean="0"/>
              <a:t> </a:t>
            </a:r>
            <a:r>
              <a:rPr lang="en-US" b="1" dirty="0"/>
              <a:t/>
            </a:r>
            <a:br>
              <a:rPr lang="en-US" b="1" dirty="0"/>
            </a:br>
            <a:r>
              <a:rPr lang="en-US" b="1" dirty="0" smtClean="0"/>
              <a:t>NIST Big Data Initiative</a:t>
            </a:r>
            <a:endParaRPr lang="en-US" b="1" dirty="0"/>
          </a:p>
        </p:txBody>
      </p:sp>
      <p:sp>
        <p:nvSpPr>
          <p:cNvPr id="2" name="Subtitle 1"/>
          <p:cNvSpPr>
            <a:spLocks noGrp="1"/>
          </p:cNvSpPr>
          <p:nvPr>
            <p:ph type="subTitle" idx="1"/>
          </p:nvPr>
        </p:nvSpPr>
        <p:spPr>
          <a:xfrm>
            <a:off x="1371600" y="3895344"/>
            <a:ext cx="6060831" cy="1752600"/>
          </a:xfrm>
        </p:spPr>
        <p:txBody>
          <a:bodyPr/>
          <a:lstStyle/>
          <a:p>
            <a:r>
              <a:rPr lang="en-US" dirty="0" smtClean="0">
                <a:solidFill>
                  <a:schemeClr val="tx1">
                    <a:lumMod val="65000"/>
                    <a:lumOff val="35000"/>
                  </a:schemeClr>
                </a:solidFill>
              </a:rPr>
              <a:t>Led by </a:t>
            </a:r>
            <a:r>
              <a:rPr lang="en-US" dirty="0" err="1" smtClean="0">
                <a:solidFill>
                  <a:schemeClr val="tx1">
                    <a:lumMod val="65000"/>
                    <a:lumOff val="35000"/>
                  </a:schemeClr>
                </a:solidFill>
              </a:rPr>
              <a:t>Chaitin</a:t>
            </a:r>
            <a:r>
              <a:rPr lang="en-US" dirty="0" smtClean="0">
                <a:solidFill>
                  <a:schemeClr val="tx1">
                    <a:lumMod val="65000"/>
                    <a:lumOff val="35000"/>
                  </a:schemeClr>
                </a:solidFill>
              </a:rPr>
              <a:t> </a:t>
            </a:r>
            <a:r>
              <a:rPr lang="en-US" dirty="0" err="1" smtClean="0">
                <a:solidFill>
                  <a:schemeClr val="tx1">
                    <a:lumMod val="65000"/>
                    <a:lumOff val="35000"/>
                  </a:schemeClr>
                </a:solidFill>
              </a:rPr>
              <a:t>Baru</a:t>
            </a:r>
            <a:r>
              <a:rPr lang="en-US" dirty="0" smtClean="0">
                <a:solidFill>
                  <a:schemeClr val="tx1">
                    <a:lumMod val="65000"/>
                    <a:lumOff val="35000"/>
                  </a:schemeClr>
                </a:solidFill>
              </a:rPr>
              <a:t>, Bob Marcus, Wo Chang</a:t>
            </a:r>
          </a:p>
          <a:p>
            <a:r>
              <a:rPr lang="en-US" dirty="0" smtClean="0">
                <a:solidFill>
                  <a:schemeClr val="tx1">
                    <a:lumMod val="65000"/>
                    <a:lumOff val="35000"/>
                  </a:schemeClr>
                </a:solidFill>
              </a:rPr>
              <a:t>And</a:t>
            </a:r>
          </a:p>
          <a:p>
            <a:r>
              <a:rPr lang="en-US" b="1" dirty="0">
                <a:solidFill>
                  <a:srgbClr val="C00000"/>
                </a:solidFill>
              </a:rPr>
              <a:t>Big Data Application Analysis</a:t>
            </a:r>
          </a:p>
        </p:txBody>
      </p:sp>
      <p:sp>
        <p:nvSpPr>
          <p:cNvPr id="3" name="Date Placeholder 2"/>
          <p:cNvSpPr>
            <a:spLocks noGrp="1"/>
          </p:cNvSpPr>
          <p:nvPr>
            <p:ph type="dt" sz="half" idx="10"/>
          </p:nvPr>
        </p:nvSpPr>
        <p:spPr/>
        <p:txBody>
          <a:bodyPr/>
          <a:lstStyle/>
          <a:p>
            <a:r>
              <a:rPr lang="en-US" smtClean="0"/>
              <a:t>02/04/2016</a:t>
            </a:r>
            <a:endParaRPr lang="en-US"/>
          </a:p>
        </p:txBody>
      </p:sp>
      <p:sp>
        <p:nvSpPr>
          <p:cNvPr id="5" name="Slide Number Placeholder 4"/>
          <p:cNvSpPr>
            <a:spLocks noGrp="1"/>
          </p:cNvSpPr>
          <p:nvPr>
            <p:ph type="sldNum" sz="quarter" idx="12"/>
          </p:nvPr>
        </p:nvSpPr>
        <p:spPr/>
        <p:txBody>
          <a:bodyPr/>
          <a:lstStyle/>
          <a:p>
            <a:fld id="{29CB78FB-1415-9B4D-996E-11F146E2B0ED}" type="slidenum">
              <a:rPr lang="en-US" smtClean="0"/>
              <a:t>40</a:t>
            </a:fld>
            <a:endParaRPr lang="en-US"/>
          </a:p>
        </p:txBody>
      </p:sp>
    </p:spTree>
    <p:extLst>
      <p:ext uri="{BB962C8B-B14F-4D97-AF65-F5344CB8AC3E}">
        <p14:creationId xmlns:p14="http://schemas.microsoft.com/office/powerpoint/2010/main" val="43958647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74337"/>
            <a:ext cx="9143999" cy="905435"/>
          </a:xfrm>
        </p:spPr>
        <p:txBody>
          <a:bodyPr>
            <a:noAutofit/>
          </a:bodyPr>
          <a:lstStyle/>
          <a:p>
            <a:r>
              <a:rPr lang="en-US" sz="2800" b="1" dirty="0" smtClean="0"/>
              <a:t>NBD-PWG (NIST Big Data Public Working Group) Subgroups &amp; Co-Chairs</a:t>
            </a:r>
            <a:endParaRPr lang="en-US" sz="2800" b="1" dirty="0"/>
          </a:p>
        </p:txBody>
      </p:sp>
      <p:sp>
        <p:nvSpPr>
          <p:cNvPr id="5" name="Content Placeholder 4"/>
          <p:cNvSpPr>
            <a:spLocks noGrp="1"/>
          </p:cNvSpPr>
          <p:nvPr>
            <p:ph idx="1"/>
          </p:nvPr>
        </p:nvSpPr>
        <p:spPr>
          <a:xfrm>
            <a:off x="0" y="954145"/>
            <a:ext cx="9143999" cy="5631711"/>
          </a:xfrm>
        </p:spPr>
        <p:txBody>
          <a:bodyPr>
            <a:normAutofit lnSpcReduction="10000"/>
          </a:bodyPr>
          <a:lstStyle/>
          <a:p>
            <a:pPr lvl="0"/>
            <a:r>
              <a:rPr lang="en-US" dirty="0" smtClean="0"/>
              <a:t>There were 5 Subgroups</a:t>
            </a:r>
          </a:p>
          <a:p>
            <a:pPr lvl="1"/>
            <a:r>
              <a:rPr lang="en-US" dirty="0" smtClean="0"/>
              <a:t>Note mainly industry</a:t>
            </a:r>
          </a:p>
          <a:p>
            <a:pPr lvl="0"/>
            <a:r>
              <a:rPr lang="en-US" b="1" dirty="0" smtClean="0">
                <a:solidFill>
                  <a:srgbClr val="FF0000"/>
                </a:solidFill>
              </a:rPr>
              <a:t>Requirements and Use Cases Sub Group</a:t>
            </a:r>
          </a:p>
          <a:p>
            <a:pPr lvl="1"/>
            <a:r>
              <a:rPr lang="en-US" i="1" dirty="0"/>
              <a:t>Geoffrey Fox, </a:t>
            </a:r>
            <a:r>
              <a:rPr lang="en-US" i="1" dirty="0" smtClean="0"/>
              <a:t>Indiana U.; Joe </a:t>
            </a:r>
            <a:r>
              <a:rPr lang="en-US" i="1" dirty="0"/>
              <a:t>Paiva, </a:t>
            </a:r>
            <a:r>
              <a:rPr lang="en-US" i="1" dirty="0" smtClean="0"/>
              <a:t>VA; Tsegereda </a:t>
            </a:r>
            <a:r>
              <a:rPr lang="en-US" i="1" dirty="0"/>
              <a:t>Beyene, Cisco </a:t>
            </a:r>
            <a:endParaRPr lang="en-US" i="1" dirty="0" smtClean="0"/>
          </a:p>
          <a:p>
            <a:r>
              <a:rPr lang="en-US" b="1" dirty="0" smtClean="0">
                <a:solidFill>
                  <a:srgbClr val="FF0000"/>
                </a:solidFill>
              </a:rPr>
              <a:t>Definitions and Taxonomies SG</a:t>
            </a:r>
          </a:p>
          <a:p>
            <a:pPr lvl="1"/>
            <a:r>
              <a:rPr lang="en-US" i="1" dirty="0" smtClean="0"/>
              <a:t>Nancy </a:t>
            </a:r>
            <a:r>
              <a:rPr lang="en-US" i="1" dirty="0"/>
              <a:t>Grady, SAIC; Natasha </a:t>
            </a:r>
            <a:r>
              <a:rPr lang="en-US" i="1" dirty="0" err="1"/>
              <a:t>Balac</a:t>
            </a:r>
            <a:r>
              <a:rPr lang="en-US" i="1" dirty="0"/>
              <a:t>, SDSC; Eugene Luster, </a:t>
            </a:r>
            <a:r>
              <a:rPr lang="en-US" i="1" dirty="0" smtClean="0"/>
              <a:t>R2AD</a:t>
            </a:r>
          </a:p>
          <a:p>
            <a:pPr lvl="0"/>
            <a:r>
              <a:rPr lang="en-US" b="1" dirty="0" smtClean="0">
                <a:solidFill>
                  <a:srgbClr val="FF0000"/>
                </a:solidFill>
              </a:rPr>
              <a:t>Reference Architecture Sub Group</a:t>
            </a:r>
          </a:p>
          <a:p>
            <a:pPr lvl="1"/>
            <a:r>
              <a:rPr lang="en-US" i="1" dirty="0"/>
              <a:t>Orit Levin, </a:t>
            </a:r>
            <a:r>
              <a:rPr lang="en-US" i="1" dirty="0" smtClean="0"/>
              <a:t>Microsoft; James </a:t>
            </a:r>
            <a:r>
              <a:rPr lang="en-US" i="1" dirty="0" err="1"/>
              <a:t>Ketner</a:t>
            </a:r>
            <a:r>
              <a:rPr lang="en-US" i="1" dirty="0"/>
              <a:t>, </a:t>
            </a:r>
            <a:r>
              <a:rPr lang="en-US" i="1" dirty="0" smtClean="0"/>
              <a:t>AT&amp;T; Don </a:t>
            </a:r>
            <a:r>
              <a:rPr lang="en-US" i="1" dirty="0" err="1"/>
              <a:t>Krapohl</a:t>
            </a:r>
            <a:r>
              <a:rPr lang="en-US" i="1" dirty="0"/>
              <a:t>, Augmented </a:t>
            </a:r>
            <a:r>
              <a:rPr lang="en-US" i="1" dirty="0" smtClean="0"/>
              <a:t>Intelligence </a:t>
            </a:r>
          </a:p>
          <a:p>
            <a:pPr lvl="0"/>
            <a:r>
              <a:rPr lang="en-US" b="1" dirty="0" smtClean="0">
                <a:solidFill>
                  <a:srgbClr val="FF0000"/>
                </a:solidFill>
              </a:rPr>
              <a:t>Security and Privacy Sub Group</a:t>
            </a:r>
          </a:p>
          <a:p>
            <a:pPr lvl="1"/>
            <a:r>
              <a:rPr lang="en-US" i="1" dirty="0"/>
              <a:t>Arnab Roy, CSA/Fujitsu Nancy </a:t>
            </a:r>
            <a:r>
              <a:rPr lang="en-US" i="1" dirty="0" err="1"/>
              <a:t>Landreville</a:t>
            </a:r>
            <a:r>
              <a:rPr lang="en-US" i="1" dirty="0"/>
              <a:t>, U. MD Akhil </a:t>
            </a:r>
            <a:r>
              <a:rPr lang="en-US" i="1" dirty="0" err="1"/>
              <a:t>Manchanda</a:t>
            </a:r>
            <a:r>
              <a:rPr lang="en-US" i="1" dirty="0"/>
              <a:t>, GE</a:t>
            </a:r>
            <a:endParaRPr lang="en-US" i="1" dirty="0" smtClean="0"/>
          </a:p>
          <a:p>
            <a:pPr lvl="0"/>
            <a:r>
              <a:rPr lang="en-US" b="1" dirty="0" smtClean="0">
                <a:solidFill>
                  <a:srgbClr val="FF0000"/>
                </a:solidFill>
              </a:rPr>
              <a:t>Technology Roadmap Sub Group</a:t>
            </a:r>
          </a:p>
          <a:p>
            <a:pPr lvl="1"/>
            <a:r>
              <a:rPr lang="en-US" i="1" dirty="0"/>
              <a:t>Carl Buffington, </a:t>
            </a:r>
            <a:r>
              <a:rPr lang="en-US" i="1" dirty="0" err="1" smtClean="0"/>
              <a:t>Vistronix</a:t>
            </a:r>
            <a:r>
              <a:rPr lang="en-US" i="1" dirty="0" smtClean="0"/>
              <a:t>; Dan </a:t>
            </a:r>
            <a:r>
              <a:rPr lang="en-US" i="1" dirty="0" err="1"/>
              <a:t>McClary</a:t>
            </a:r>
            <a:r>
              <a:rPr lang="en-US" i="1" dirty="0"/>
              <a:t>, </a:t>
            </a:r>
            <a:r>
              <a:rPr lang="en-US" i="1" dirty="0" smtClean="0"/>
              <a:t>Oracle; David </a:t>
            </a:r>
            <a:r>
              <a:rPr lang="en-US" i="1" dirty="0"/>
              <a:t>Boyd, Data </a:t>
            </a:r>
            <a:r>
              <a:rPr lang="en-US" i="1" dirty="0" smtClean="0"/>
              <a:t>Tactics</a:t>
            </a:r>
          </a:p>
          <a:p>
            <a:r>
              <a:rPr lang="en-US" dirty="0" smtClean="0"/>
              <a:t> </a:t>
            </a:r>
            <a:r>
              <a:rPr lang="en-US" dirty="0"/>
              <a:t>See </a:t>
            </a:r>
            <a:r>
              <a:rPr lang="en-US" dirty="0" smtClean="0"/>
              <a:t>             </a:t>
            </a:r>
            <a:r>
              <a:rPr lang="en-US" dirty="0" smtClean="0">
                <a:hlinkClick r:id="rId2"/>
              </a:rPr>
              <a:t>http</a:t>
            </a:r>
            <a:r>
              <a:rPr lang="en-US" dirty="0">
                <a:hlinkClick r:id="rId2"/>
              </a:rPr>
              <a:t>://</a:t>
            </a:r>
            <a:r>
              <a:rPr lang="en-US" dirty="0" smtClean="0">
                <a:hlinkClick r:id="rId2"/>
              </a:rPr>
              <a:t>bigdatawg.nist.gov/usecases.php</a:t>
            </a:r>
            <a:endParaRPr lang="en-US" dirty="0" smtClean="0"/>
          </a:p>
          <a:p>
            <a:r>
              <a:rPr lang="en-US" dirty="0" smtClean="0"/>
              <a:t>              and </a:t>
            </a:r>
            <a:r>
              <a:rPr lang="en-US" dirty="0">
                <a:hlinkClick r:id="rId3"/>
              </a:rPr>
              <a:t>http://</a:t>
            </a:r>
            <a:r>
              <a:rPr lang="en-US" dirty="0" smtClean="0">
                <a:hlinkClick r:id="rId3"/>
              </a:rPr>
              <a:t>bigdatawg.nist.gov/V1_output_docs.php</a:t>
            </a:r>
            <a:endParaRPr lang="en-US" dirty="0" smtClean="0"/>
          </a:p>
          <a:p>
            <a:endParaRPr lang="en-US" dirty="0" smtClean="0"/>
          </a:p>
        </p:txBody>
      </p:sp>
      <p:sp>
        <p:nvSpPr>
          <p:cNvPr id="3" name="Slide Number Placeholder 2"/>
          <p:cNvSpPr>
            <a:spLocks noGrp="1"/>
          </p:cNvSpPr>
          <p:nvPr>
            <p:ph type="sldNum" sz="quarter" idx="12"/>
          </p:nvPr>
        </p:nvSpPr>
        <p:spPr/>
        <p:txBody>
          <a:bodyPr/>
          <a:lstStyle/>
          <a:p>
            <a:fld id="{C4B85148-DB98-4269-ACE6-2DF49F9918C9}" type="slidenum">
              <a:rPr lang="en-US" smtClean="0"/>
              <a:pPr/>
              <a:t>41</a:t>
            </a:fld>
            <a:endParaRPr lang="en-US" dirty="0"/>
          </a:p>
        </p:txBody>
      </p:sp>
      <p:sp>
        <p:nvSpPr>
          <p:cNvPr id="4" name="Date Placeholder 3"/>
          <p:cNvSpPr>
            <a:spLocks noGrp="1"/>
          </p:cNvSpPr>
          <p:nvPr>
            <p:ph type="dt" sz="half" idx="2"/>
          </p:nvPr>
        </p:nvSpPr>
        <p:spPr/>
        <p:txBody>
          <a:bodyPr/>
          <a:lstStyle/>
          <a:p>
            <a:r>
              <a:rPr lang="en-US" smtClean="0"/>
              <a:t>02/04/2016</a:t>
            </a:r>
            <a:endParaRPr lang="en-US"/>
          </a:p>
        </p:txBody>
      </p:sp>
    </p:spTree>
    <p:extLst>
      <p:ext uri="{BB962C8B-B14F-4D97-AF65-F5344CB8AC3E}">
        <p14:creationId xmlns:p14="http://schemas.microsoft.com/office/powerpoint/2010/main" val="289490517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l="31639" t="12913" r="11218" b="1787"/>
          <a:stretch/>
        </p:blipFill>
        <p:spPr>
          <a:xfrm>
            <a:off x="0" y="0"/>
            <a:ext cx="5006186" cy="6858000"/>
          </a:xfrm>
          <a:prstGeom prst="rect">
            <a:avLst/>
          </a:prstGeom>
        </p:spPr>
      </p:pic>
      <p:sp>
        <p:nvSpPr>
          <p:cNvPr id="6" name="Title 5"/>
          <p:cNvSpPr>
            <a:spLocks noGrp="1"/>
          </p:cNvSpPr>
          <p:nvPr>
            <p:ph type="title"/>
          </p:nvPr>
        </p:nvSpPr>
        <p:spPr>
          <a:xfrm>
            <a:off x="5006186" y="42635"/>
            <a:ext cx="4137814" cy="719366"/>
          </a:xfrm>
        </p:spPr>
        <p:txBody>
          <a:bodyPr>
            <a:normAutofit/>
          </a:bodyPr>
          <a:lstStyle/>
          <a:p>
            <a:r>
              <a:rPr lang="en-US" sz="3200" b="1" dirty="0" smtClean="0">
                <a:latin typeface="+mn-lt"/>
              </a:rPr>
              <a:t>Use Case Template</a:t>
            </a:r>
            <a:endParaRPr lang="en-US" sz="3200" b="1" dirty="0">
              <a:latin typeface="+mn-lt"/>
            </a:endParaRPr>
          </a:p>
        </p:txBody>
      </p:sp>
      <p:sp>
        <p:nvSpPr>
          <p:cNvPr id="7" name="Content Placeholder 6"/>
          <p:cNvSpPr>
            <a:spLocks noGrp="1"/>
          </p:cNvSpPr>
          <p:nvPr>
            <p:ph idx="1"/>
          </p:nvPr>
        </p:nvSpPr>
        <p:spPr>
          <a:xfrm>
            <a:off x="5006186" y="804636"/>
            <a:ext cx="4137814" cy="5615441"/>
          </a:xfrm>
        </p:spPr>
        <p:txBody>
          <a:bodyPr>
            <a:normAutofit/>
          </a:bodyPr>
          <a:lstStyle/>
          <a:p>
            <a:r>
              <a:rPr lang="en-US" dirty="0" smtClean="0">
                <a:solidFill>
                  <a:srgbClr val="C00000"/>
                </a:solidFill>
              </a:rPr>
              <a:t>26 fields completed for 51 apps</a:t>
            </a:r>
          </a:p>
          <a:p>
            <a:r>
              <a:rPr lang="en-US" b="1" dirty="0"/>
              <a:t>Government Operation</a:t>
            </a:r>
            <a:r>
              <a:rPr lang="en-US" b="1" dirty="0" smtClean="0"/>
              <a:t>: 4</a:t>
            </a:r>
            <a:endParaRPr lang="en-US" dirty="0"/>
          </a:p>
          <a:p>
            <a:r>
              <a:rPr lang="en-US" b="1" dirty="0"/>
              <a:t>Commercial: </a:t>
            </a:r>
            <a:r>
              <a:rPr lang="en-US" b="1" dirty="0" smtClean="0"/>
              <a:t>8</a:t>
            </a:r>
          </a:p>
          <a:p>
            <a:r>
              <a:rPr lang="en-US" b="1" dirty="0" smtClean="0"/>
              <a:t>Defense: 3</a:t>
            </a:r>
            <a:endParaRPr lang="en-US" dirty="0"/>
          </a:p>
          <a:p>
            <a:r>
              <a:rPr lang="en-US" b="1" dirty="0"/>
              <a:t>Healthcare and Life Sciences: </a:t>
            </a:r>
            <a:r>
              <a:rPr lang="en-US" b="1" dirty="0" smtClean="0"/>
              <a:t>10</a:t>
            </a:r>
          </a:p>
          <a:p>
            <a:r>
              <a:rPr lang="en-US" b="1" dirty="0" smtClean="0"/>
              <a:t>Deep </a:t>
            </a:r>
            <a:r>
              <a:rPr lang="en-US" b="1" dirty="0"/>
              <a:t>Learning and Social Media</a:t>
            </a:r>
            <a:r>
              <a:rPr lang="en-US" b="1" dirty="0" smtClean="0"/>
              <a:t>: 6</a:t>
            </a:r>
            <a:endParaRPr lang="en-US" dirty="0"/>
          </a:p>
          <a:p>
            <a:r>
              <a:rPr lang="en-US" b="1" dirty="0"/>
              <a:t>The Ecosystem for Research: </a:t>
            </a:r>
            <a:r>
              <a:rPr lang="en-US" b="1" dirty="0" smtClean="0"/>
              <a:t>4</a:t>
            </a:r>
          </a:p>
          <a:p>
            <a:r>
              <a:rPr lang="en-US" b="1" dirty="0" smtClean="0"/>
              <a:t>Astronomy </a:t>
            </a:r>
            <a:r>
              <a:rPr lang="en-US" b="1" dirty="0"/>
              <a:t>and Physics: </a:t>
            </a:r>
            <a:r>
              <a:rPr lang="en-US" b="1" dirty="0" smtClean="0"/>
              <a:t>5</a:t>
            </a:r>
          </a:p>
          <a:p>
            <a:r>
              <a:rPr lang="en-US" b="1" dirty="0" smtClean="0"/>
              <a:t>Earth</a:t>
            </a:r>
            <a:r>
              <a:rPr lang="en-US" b="1" dirty="0"/>
              <a:t>, Environmental and Polar Science: </a:t>
            </a:r>
            <a:r>
              <a:rPr lang="en-US" b="1" dirty="0" smtClean="0"/>
              <a:t>10</a:t>
            </a:r>
          </a:p>
          <a:p>
            <a:r>
              <a:rPr lang="en-US" b="1" dirty="0" smtClean="0"/>
              <a:t>Energy: 1</a:t>
            </a:r>
          </a:p>
          <a:p>
            <a:r>
              <a:rPr lang="en-US" b="1" dirty="0" smtClean="0">
                <a:solidFill>
                  <a:srgbClr val="C00000"/>
                </a:solidFill>
              </a:rPr>
              <a:t>Now an online form</a:t>
            </a:r>
            <a:endParaRPr lang="en-US" dirty="0">
              <a:solidFill>
                <a:srgbClr val="C00000"/>
              </a:solidFill>
            </a:endParaRPr>
          </a:p>
        </p:txBody>
      </p:sp>
      <p:sp>
        <p:nvSpPr>
          <p:cNvPr id="3" name="Slide Number Placeholder 2"/>
          <p:cNvSpPr>
            <a:spLocks noGrp="1"/>
          </p:cNvSpPr>
          <p:nvPr>
            <p:ph type="sldNum" sz="quarter" idx="12"/>
          </p:nvPr>
        </p:nvSpPr>
        <p:spPr/>
        <p:txBody>
          <a:bodyPr/>
          <a:lstStyle/>
          <a:p>
            <a:fld id="{C4B85148-DB98-4269-ACE6-2DF49F9918C9}" type="slidenum">
              <a:rPr lang="en-US" smtClean="0">
                <a:solidFill>
                  <a:srgbClr val="000000"/>
                </a:solidFill>
              </a:rPr>
              <a:pPr/>
              <a:t>42</a:t>
            </a:fld>
            <a:endParaRPr lang="en-US" dirty="0">
              <a:solidFill>
                <a:srgbClr val="000000"/>
              </a:solidFill>
            </a:endParaRPr>
          </a:p>
        </p:txBody>
      </p:sp>
      <p:sp>
        <p:nvSpPr>
          <p:cNvPr id="2" name="Date Placeholder 1"/>
          <p:cNvSpPr>
            <a:spLocks noGrp="1"/>
          </p:cNvSpPr>
          <p:nvPr>
            <p:ph type="dt" sz="half" idx="2"/>
          </p:nvPr>
        </p:nvSpPr>
        <p:spPr>
          <a:xfrm>
            <a:off x="5791200" y="6220731"/>
            <a:ext cx="2133600" cy="365125"/>
          </a:xfrm>
          <a:prstGeom prst="rect">
            <a:avLst/>
          </a:prstGeom>
        </p:spPr>
        <p:txBody>
          <a:bodyPr/>
          <a:lstStyle/>
          <a:p>
            <a:r>
              <a:rPr lang="en-US" smtClean="0">
                <a:solidFill>
                  <a:srgbClr val="000000">
                    <a:tint val="75000"/>
                  </a:srgbClr>
                </a:solidFill>
              </a:rPr>
              <a:t>02/04/2016</a:t>
            </a:r>
            <a:endParaRPr lang="en-US" dirty="0">
              <a:solidFill>
                <a:srgbClr val="000000">
                  <a:tint val="75000"/>
                </a:srgbClr>
              </a:solidFill>
            </a:endParaRPr>
          </a:p>
        </p:txBody>
      </p:sp>
    </p:spTree>
    <p:extLst>
      <p:ext uri="{BB962C8B-B14F-4D97-AF65-F5344CB8AC3E}">
        <p14:creationId xmlns:p14="http://schemas.microsoft.com/office/powerpoint/2010/main" val="69031686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5661"/>
            <a:ext cx="9144000" cy="718039"/>
          </a:xfrm>
        </p:spPr>
        <p:txBody>
          <a:bodyPr>
            <a:noAutofit/>
          </a:bodyPr>
          <a:lstStyle/>
          <a:p>
            <a:pPr algn="ctr"/>
            <a:r>
              <a:rPr lang="en-US" sz="2800" b="1" dirty="0" smtClean="0">
                <a:latin typeface="+mn-lt"/>
              </a:rPr>
              <a:t>51 Detailed Use Cases: </a:t>
            </a:r>
            <a:r>
              <a:rPr lang="en-US" sz="2400" b="1" dirty="0" smtClean="0">
                <a:latin typeface="+mn-lt"/>
              </a:rPr>
              <a:t>Contributed July-September 2013</a:t>
            </a:r>
            <a:br>
              <a:rPr lang="en-US" sz="2400" b="1" dirty="0" smtClean="0">
                <a:latin typeface="+mn-lt"/>
              </a:rPr>
            </a:br>
            <a:r>
              <a:rPr lang="en-US" sz="2400" b="1" dirty="0" smtClean="0">
                <a:latin typeface="+mn-lt"/>
              </a:rPr>
              <a:t>Covers goals, data features such as 3 V’s, software, hardware</a:t>
            </a:r>
            <a:endParaRPr lang="en-US" sz="2400" b="1" dirty="0">
              <a:latin typeface="+mn-lt"/>
            </a:endParaRPr>
          </a:p>
        </p:txBody>
      </p:sp>
      <p:sp>
        <p:nvSpPr>
          <p:cNvPr id="3" name="Content Placeholder 2"/>
          <p:cNvSpPr>
            <a:spLocks noGrp="1"/>
          </p:cNvSpPr>
          <p:nvPr>
            <p:ph idx="1"/>
          </p:nvPr>
        </p:nvSpPr>
        <p:spPr>
          <a:xfrm>
            <a:off x="0" y="958233"/>
            <a:ext cx="9144000" cy="5898036"/>
          </a:xfrm>
        </p:spPr>
        <p:txBody>
          <a:bodyPr>
            <a:noAutofit/>
          </a:bodyPr>
          <a:lstStyle/>
          <a:p>
            <a:pPr lvl="0"/>
            <a:r>
              <a:rPr lang="en-US" sz="1600" u="sng" dirty="0">
                <a:solidFill>
                  <a:srgbClr val="0070C0"/>
                </a:solidFill>
                <a:hlinkClick r:id="rId3"/>
              </a:rPr>
              <a:t>http://bigdatawg.nist.gov/usecases.php</a:t>
            </a:r>
            <a:endParaRPr lang="en-US" sz="1600" u="sng" dirty="0">
              <a:solidFill>
                <a:srgbClr val="0070C0"/>
              </a:solidFill>
            </a:endParaRPr>
          </a:p>
          <a:p>
            <a:r>
              <a:rPr lang="en-US" sz="1600" dirty="0">
                <a:hlinkClick r:id="rId4"/>
              </a:rPr>
              <a:t>https://</a:t>
            </a:r>
            <a:r>
              <a:rPr lang="en-US" sz="1600" dirty="0" smtClean="0">
                <a:hlinkClick r:id="rId4"/>
              </a:rPr>
              <a:t>bigdatacoursespring2014.appspot.com/course</a:t>
            </a:r>
            <a:r>
              <a:rPr lang="en-US" sz="1600" dirty="0" smtClean="0"/>
              <a:t> (Section 5)</a:t>
            </a:r>
          </a:p>
          <a:p>
            <a:r>
              <a:rPr lang="en-US" sz="1600" b="1" dirty="0" smtClean="0"/>
              <a:t>Government Operation(4): </a:t>
            </a:r>
            <a:r>
              <a:rPr lang="en-US" sz="1600" dirty="0"/>
              <a:t>National Archives and Records </a:t>
            </a:r>
            <a:r>
              <a:rPr lang="en-US" sz="1600" dirty="0" smtClean="0"/>
              <a:t>Administration, Census Bureau</a:t>
            </a:r>
          </a:p>
          <a:p>
            <a:r>
              <a:rPr lang="en-US" sz="1600" b="1" dirty="0" smtClean="0"/>
              <a:t>Commercial(8): </a:t>
            </a:r>
            <a:r>
              <a:rPr lang="en-US" sz="1600" dirty="0" smtClean="0"/>
              <a:t>Finance in Cloud, Cloud Backup, </a:t>
            </a:r>
            <a:r>
              <a:rPr lang="en-US" sz="1600" dirty="0" err="1" smtClean="0"/>
              <a:t>Mendeley</a:t>
            </a:r>
            <a:r>
              <a:rPr lang="en-US" sz="1600" dirty="0" smtClean="0"/>
              <a:t> (Citations), Netflix, Web Search, Digital Materials, Cargo shipping (as in UPS)</a:t>
            </a:r>
          </a:p>
          <a:p>
            <a:r>
              <a:rPr lang="en-US" sz="1600" b="1" dirty="0" smtClean="0"/>
              <a:t>Defense(3): </a:t>
            </a:r>
            <a:r>
              <a:rPr lang="en-US" sz="1600" dirty="0" smtClean="0"/>
              <a:t>Sensors, Image surveillance, Situation Assessment</a:t>
            </a:r>
          </a:p>
          <a:p>
            <a:r>
              <a:rPr lang="en-US" sz="1600" b="1" dirty="0" smtClean="0"/>
              <a:t>Healthcare and Life Sciences(10): </a:t>
            </a:r>
            <a:r>
              <a:rPr lang="en-US" sz="1600" dirty="0" smtClean="0"/>
              <a:t>Medical records, Graph and Probabilistic analysis, Pathology, </a:t>
            </a:r>
            <a:r>
              <a:rPr lang="en-US" sz="1600" dirty="0" err="1" smtClean="0"/>
              <a:t>Bioimaging</a:t>
            </a:r>
            <a:r>
              <a:rPr lang="en-US" sz="1600" dirty="0" smtClean="0"/>
              <a:t>, Genomics, Epidemiology, People Activity models, Biodiversity</a:t>
            </a:r>
          </a:p>
          <a:p>
            <a:r>
              <a:rPr lang="en-US" sz="1600" b="1" dirty="0"/>
              <a:t>Deep Learning and Social </a:t>
            </a:r>
            <a:r>
              <a:rPr lang="en-US" sz="1600" b="1" dirty="0" smtClean="0"/>
              <a:t>Media(6): </a:t>
            </a:r>
            <a:r>
              <a:rPr lang="en-US" sz="1600" dirty="0" smtClean="0"/>
              <a:t>Driving Car, </a:t>
            </a:r>
            <a:r>
              <a:rPr lang="en-US" sz="1600" dirty="0" err="1" smtClean="0"/>
              <a:t>Geolocate</a:t>
            </a:r>
            <a:r>
              <a:rPr lang="en-US" sz="1600" dirty="0" smtClean="0"/>
              <a:t> images/cameras, Twitter, Crowd Sourcing, Network Science, NIST benchmark datasets</a:t>
            </a:r>
          </a:p>
          <a:p>
            <a:r>
              <a:rPr lang="en-US" sz="1600" b="1" dirty="0"/>
              <a:t>The Ecosystem for </a:t>
            </a:r>
            <a:r>
              <a:rPr lang="en-US" sz="1600" b="1" dirty="0" smtClean="0"/>
              <a:t>Research(4): </a:t>
            </a:r>
            <a:r>
              <a:rPr lang="en-US" sz="1600" dirty="0" smtClean="0"/>
              <a:t>Metadata, Collaboration, Language Translation, Light source experiments</a:t>
            </a:r>
          </a:p>
          <a:p>
            <a:r>
              <a:rPr lang="en-US" sz="1600" b="1" dirty="0"/>
              <a:t>Astronomy and </a:t>
            </a:r>
            <a:r>
              <a:rPr lang="en-US" sz="1600" b="1" dirty="0" smtClean="0"/>
              <a:t>Physics(5): </a:t>
            </a:r>
            <a:r>
              <a:rPr lang="en-US" sz="1600" dirty="0" smtClean="0"/>
              <a:t>Sky Surveys including comparison to simulation, Large Hadron Collider at CERN, Belle Accelerator II in Japan</a:t>
            </a:r>
          </a:p>
          <a:p>
            <a:r>
              <a:rPr lang="en-US" sz="1600" b="1" dirty="0" smtClean="0"/>
              <a:t>Earth</a:t>
            </a:r>
            <a:r>
              <a:rPr lang="en-US" sz="1600" b="1" dirty="0"/>
              <a:t>, Environmental and Polar </a:t>
            </a:r>
            <a:r>
              <a:rPr lang="en-US" sz="1600" b="1" dirty="0" smtClean="0"/>
              <a:t>Science(10): </a:t>
            </a:r>
            <a:r>
              <a:rPr lang="en-US" sz="1600" dirty="0" smtClean="0"/>
              <a:t>Radar Scattering in Atmosphere, Earthquake, Ocean, Earth Observation, Ice sheet Radar scattering, Earth radar mapping, Climate simulation datasets, Atmospheric </a:t>
            </a:r>
            <a:r>
              <a:rPr lang="en-US" sz="1600" dirty="0"/>
              <a:t>turbulence identification, Subsurface </a:t>
            </a:r>
            <a:r>
              <a:rPr lang="en-US" sz="1600" dirty="0" smtClean="0"/>
              <a:t>Biogeochemistry (microbes </a:t>
            </a:r>
            <a:r>
              <a:rPr lang="en-US" sz="1600" dirty="0"/>
              <a:t>to watersheds), AmeriFlux and FLUXNET </a:t>
            </a:r>
            <a:r>
              <a:rPr lang="en-US" sz="1600" dirty="0" smtClean="0"/>
              <a:t>gas sensors</a:t>
            </a:r>
          </a:p>
          <a:p>
            <a:r>
              <a:rPr lang="en-US" sz="1600" b="1" dirty="0" smtClean="0"/>
              <a:t>                Energy(1): </a:t>
            </a:r>
            <a:r>
              <a:rPr lang="en-US" sz="1600" dirty="0" smtClean="0"/>
              <a:t>Smart grid</a:t>
            </a:r>
          </a:p>
          <a:p>
            <a:pPr marL="0" indent="0">
              <a:buNone/>
            </a:pPr>
            <a:endParaRPr lang="en-US" sz="1600" dirty="0"/>
          </a:p>
        </p:txBody>
      </p:sp>
      <p:sp>
        <p:nvSpPr>
          <p:cNvPr id="5" name="Slide Number Placeholder 4"/>
          <p:cNvSpPr>
            <a:spLocks noGrp="1"/>
          </p:cNvSpPr>
          <p:nvPr>
            <p:ph type="sldNum" sz="quarter" idx="12"/>
          </p:nvPr>
        </p:nvSpPr>
        <p:spPr/>
        <p:txBody>
          <a:bodyPr/>
          <a:lstStyle/>
          <a:p>
            <a:fld id="{C4B85148-DB98-4269-ACE6-2DF49F9918C9}" type="slidenum">
              <a:rPr lang="en-US" smtClean="0">
                <a:solidFill>
                  <a:srgbClr val="000000"/>
                </a:solidFill>
              </a:rPr>
              <a:pPr/>
              <a:t>43</a:t>
            </a:fld>
            <a:endParaRPr lang="en-US" dirty="0">
              <a:solidFill>
                <a:srgbClr val="000000"/>
              </a:solidFill>
            </a:endParaRPr>
          </a:p>
        </p:txBody>
      </p:sp>
      <p:sp>
        <p:nvSpPr>
          <p:cNvPr id="4" name="TextBox 3"/>
          <p:cNvSpPr txBox="1"/>
          <p:nvPr/>
        </p:nvSpPr>
        <p:spPr>
          <a:xfrm>
            <a:off x="5050715" y="793700"/>
            <a:ext cx="4114800" cy="707886"/>
          </a:xfrm>
          <a:prstGeom prst="rect">
            <a:avLst/>
          </a:prstGeom>
          <a:noFill/>
        </p:spPr>
        <p:txBody>
          <a:bodyPr wrap="square" rtlCol="0">
            <a:spAutoFit/>
          </a:bodyPr>
          <a:lstStyle/>
          <a:p>
            <a:pPr defTabSz="914400" eaLnBrk="0" fontAlgn="base" hangingPunct="0">
              <a:spcBef>
                <a:spcPct val="0"/>
              </a:spcBef>
              <a:spcAft>
                <a:spcPct val="0"/>
              </a:spcAft>
            </a:pPr>
            <a:r>
              <a:rPr lang="en-US" sz="2000" i="1" dirty="0" smtClean="0">
                <a:solidFill>
                  <a:srgbClr val="0070C0"/>
                </a:solidFill>
                <a:cs typeface="Times New Roman" panose="02020603050405020304" pitchFamily="18" charset="0"/>
              </a:rPr>
              <a:t>26 Features for each use case</a:t>
            </a:r>
          </a:p>
          <a:p>
            <a:pPr defTabSz="914400" eaLnBrk="0" fontAlgn="base" hangingPunct="0">
              <a:spcBef>
                <a:spcPct val="0"/>
              </a:spcBef>
              <a:spcAft>
                <a:spcPct val="0"/>
              </a:spcAft>
            </a:pPr>
            <a:r>
              <a:rPr lang="en-US" sz="2000" i="1" dirty="0" smtClean="0">
                <a:solidFill>
                  <a:srgbClr val="0070C0"/>
                </a:solidFill>
                <a:cs typeface="Times New Roman" panose="02020603050405020304" pitchFamily="18" charset="0"/>
              </a:rPr>
              <a:t>                         Biased to science</a:t>
            </a:r>
            <a:endParaRPr lang="en-US" sz="2000" i="1" dirty="0">
              <a:solidFill>
                <a:srgbClr val="0070C0"/>
              </a:solidFill>
              <a:cs typeface="Times New Roman" panose="02020603050405020304" pitchFamily="18" charset="0"/>
            </a:endParaRPr>
          </a:p>
        </p:txBody>
      </p:sp>
      <p:sp>
        <p:nvSpPr>
          <p:cNvPr id="6" name="Date Placeholder 5"/>
          <p:cNvSpPr>
            <a:spLocks noGrp="1"/>
          </p:cNvSpPr>
          <p:nvPr>
            <p:ph type="dt" sz="half" idx="2"/>
          </p:nvPr>
        </p:nvSpPr>
        <p:spPr>
          <a:xfrm>
            <a:off x="5715000" y="6226117"/>
            <a:ext cx="2133600" cy="365125"/>
          </a:xfrm>
          <a:prstGeom prst="rect">
            <a:avLst/>
          </a:prstGeom>
        </p:spPr>
        <p:txBody>
          <a:bodyPr/>
          <a:lstStyle/>
          <a:p>
            <a:r>
              <a:rPr lang="en-US" smtClean="0">
                <a:solidFill>
                  <a:srgbClr val="000000">
                    <a:tint val="75000"/>
                  </a:srgbClr>
                </a:solidFill>
              </a:rPr>
              <a:t>02/04/2016</a:t>
            </a:r>
            <a:endParaRPr lang="en-US" dirty="0">
              <a:solidFill>
                <a:srgbClr val="000000">
                  <a:tint val="75000"/>
                </a:srgbClr>
              </a:solidFill>
            </a:endParaRPr>
          </a:p>
        </p:txBody>
      </p:sp>
    </p:spTree>
    <p:extLst>
      <p:ext uri="{BB962C8B-B14F-4D97-AF65-F5344CB8AC3E}">
        <p14:creationId xmlns:p14="http://schemas.microsoft.com/office/powerpoint/2010/main" val="147047863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pPr algn="ctr"/>
            <a:r>
              <a:rPr lang="en-US" sz="4000" b="1" dirty="0" smtClean="0"/>
              <a:t>Features and Examples</a:t>
            </a:r>
            <a:endParaRPr lang="en-US" sz="4000" b="1" dirty="0"/>
          </a:p>
        </p:txBody>
      </p:sp>
      <p:sp>
        <p:nvSpPr>
          <p:cNvPr id="2" name="Date Placeholder 1"/>
          <p:cNvSpPr>
            <a:spLocks noGrp="1"/>
          </p:cNvSpPr>
          <p:nvPr>
            <p:ph type="dt" sz="half" idx="10"/>
          </p:nvPr>
        </p:nvSpPr>
        <p:spPr/>
        <p:txBody>
          <a:bodyPr/>
          <a:lstStyle/>
          <a:p>
            <a:r>
              <a:rPr lang="en-US" smtClean="0"/>
              <a:t>02/04/2016</a:t>
            </a:r>
            <a:endParaRPr lang="en-US"/>
          </a:p>
        </p:txBody>
      </p:sp>
      <p:sp>
        <p:nvSpPr>
          <p:cNvPr id="3" name="Slide Number Placeholder 2"/>
          <p:cNvSpPr>
            <a:spLocks noGrp="1"/>
          </p:cNvSpPr>
          <p:nvPr>
            <p:ph type="sldNum" sz="quarter" idx="12"/>
          </p:nvPr>
        </p:nvSpPr>
        <p:spPr/>
        <p:txBody>
          <a:bodyPr/>
          <a:lstStyle/>
          <a:p>
            <a:fld id="{29CB78FB-1415-9B4D-996E-11F146E2B0ED}" type="slidenum">
              <a:rPr lang="en-US" smtClean="0"/>
              <a:t>44</a:t>
            </a:fld>
            <a:endParaRPr lang="en-US"/>
          </a:p>
        </p:txBody>
      </p:sp>
    </p:spTree>
    <p:extLst>
      <p:ext uri="{BB962C8B-B14F-4D97-AF65-F5344CB8AC3E}">
        <p14:creationId xmlns:p14="http://schemas.microsoft.com/office/powerpoint/2010/main" val="396530246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00"/>
            <a:ext cx="9144000" cy="788254"/>
          </a:xfrm>
        </p:spPr>
        <p:txBody>
          <a:bodyPr>
            <a:normAutofit/>
          </a:bodyPr>
          <a:lstStyle/>
          <a:p>
            <a:r>
              <a:rPr lang="en-US" b="1" dirty="0"/>
              <a:t>51 Use Cases: What </a:t>
            </a:r>
            <a:r>
              <a:rPr lang="en-US" b="1" dirty="0" smtClean="0"/>
              <a:t>is Parallelism Over?</a:t>
            </a:r>
            <a:endParaRPr lang="en-US" b="1" dirty="0"/>
          </a:p>
        </p:txBody>
      </p:sp>
      <p:sp>
        <p:nvSpPr>
          <p:cNvPr id="3" name="Content Placeholder 2"/>
          <p:cNvSpPr>
            <a:spLocks noGrp="1"/>
          </p:cNvSpPr>
          <p:nvPr>
            <p:ph idx="1"/>
          </p:nvPr>
        </p:nvSpPr>
        <p:spPr>
          <a:xfrm>
            <a:off x="0" y="622584"/>
            <a:ext cx="9144000" cy="6098891"/>
          </a:xfrm>
        </p:spPr>
        <p:txBody>
          <a:bodyPr>
            <a:normAutofit/>
          </a:bodyPr>
          <a:lstStyle/>
          <a:p>
            <a:r>
              <a:rPr lang="en-US" sz="1800" b="1" dirty="0">
                <a:solidFill>
                  <a:srgbClr val="006BB5"/>
                </a:solidFill>
              </a:rPr>
              <a:t>People</a:t>
            </a:r>
            <a:r>
              <a:rPr lang="en-US" sz="1800" dirty="0">
                <a:solidFill>
                  <a:srgbClr val="006BB5"/>
                </a:solidFill>
              </a:rPr>
              <a:t>: </a:t>
            </a:r>
            <a:r>
              <a:rPr lang="en-US" sz="1800" dirty="0"/>
              <a:t>either the users (but see below) or subjects of </a:t>
            </a:r>
            <a:r>
              <a:rPr lang="en-US" sz="1800" dirty="0" smtClean="0"/>
              <a:t>application and often both</a:t>
            </a:r>
            <a:endParaRPr lang="en-US" sz="1800" dirty="0"/>
          </a:p>
          <a:p>
            <a:r>
              <a:rPr lang="en-US" sz="1800" b="1" dirty="0">
                <a:solidFill>
                  <a:srgbClr val="006BB5"/>
                </a:solidFill>
              </a:rPr>
              <a:t>Decision makers </a:t>
            </a:r>
            <a:r>
              <a:rPr lang="en-US" sz="1800" dirty="0"/>
              <a:t>like researchers or doctors (users of application)</a:t>
            </a:r>
          </a:p>
          <a:p>
            <a:r>
              <a:rPr lang="en-US" sz="1800" b="1" dirty="0" smtClean="0">
                <a:solidFill>
                  <a:srgbClr val="006BB5"/>
                </a:solidFill>
              </a:rPr>
              <a:t>Items</a:t>
            </a:r>
            <a:r>
              <a:rPr lang="en-US" sz="1800" dirty="0" smtClean="0"/>
              <a:t> </a:t>
            </a:r>
            <a:r>
              <a:rPr lang="en-US" sz="1800" dirty="0"/>
              <a:t>such as Images, EMR, Sequences below; observations or contents of online store</a:t>
            </a:r>
          </a:p>
          <a:p>
            <a:pPr lvl="1"/>
            <a:r>
              <a:rPr lang="en-US" sz="1600" b="1" dirty="0">
                <a:solidFill>
                  <a:srgbClr val="006BB5"/>
                </a:solidFill>
              </a:rPr>
              <a:t>Images </a:t>
            </a:r>
            <a:r>
              <a:rPr lang="en-US" sz="1600" dirty="0"/>
              <a:t>or “Electronic Information nuggets”</a:t>
            </a:r>
          </a:p>
          <a:p>
            <a:pPr lvl="1"/>
            <a:r>
              <a:rPr lang="en-US" sz="1600" b="1" dirty="0">
                <a:solidFill>
                  <a:srgbClr val="006BB5"/>
                </a:solidFill>
              </a:rPr>
              <a:t>EMR</a:t>
            </a:r>
            <a:r>
              <a:rPr lang="en-US" sz="1600" dirty="0"/>
              <a:t>: Electronic Medical Records (often similar to people parallelism)</a:t>
            </a:r>
          </a:p>
          <a:p>
            <a:pPr lvl="1"/>
            <a:r>
              <a:rPr lang="en-US" sz="1600" dirty="0"/>
              <a:t>Protein or Gene </a:t>
            </a:r>
            <a:r>
              <a:rPr lang="en-US" sz="1600" b="1" dirty="0">
                <a:solidFill>
                  <a:srgbClr val="006BB5"/>
                </a:solidFill>
              </a:rPr>
              <a:t>Sequences</a:t>
            </a:r>
            <a:r>
              <a:rPr lang="en-US" sz="1600" dirty="0"/>
              <a:t>;</a:t>
            </a:r>
          </a:p>
          <a:p>
            <a:pPr lvl="1"/>
            <a:r>
              <a:rPr lang="en-US" sz="1600" b="1" dirty="0">
                <a:solidFill>
                  <a:srgbClr val="006BB5"/>
                </a:solidFill>
              </a:rPr>
              <a:t>Material</a:t>
            </a:r>
            <a:r>
              <a:rPr lang="en-US" sz="1600" dirty="0"/>
              <a:t> properties, </a:t>
            </a:r>
            <a:r>
              <a:rPr lang="en-US" sz="1600" b="1" dirty="0">
                <a:solidFill>
                  <a:srgbClr val="006BB5"/>
                </a:solidFill>
              </a:rPr>
              <a:t>Manufactured Object </a:t>
            </a:r>
            <a:r>
              <a:rPr lang="en-US" sz="1600" dirty="0" smtClean="0"/>
              <a:t>specifications, </a:t>
            </a:r>
            <a:r>
              <a:rPr lang="en-US" sz="1600" dirty="0"/>
              <a:t>etc</a:t>
            </a:r>
            <a:r>
              <a:rPr lang="en-US" sz="1600" dirty="0" smtClean="0"/>
              <a:t>., </a:t>
            </a:r>
            <a:r>
              <a:rPr lang="en-US" sz="1600" dirty="0"/>
              <a:t>in custom dataset</a:t>
            </a:r>
          </a:p>
          <a:p>
            <a:pPr lvl="1"/>
            <a:r>
              <a:rPr lang="en-US" sz="1600" b="1" dirty="0">
                <a:solidFill>
                  <a:srgbClr val="006BB5"/>
                </a:solidFill>
              </a:rPr>
              <a:t>Modelled</a:t>
            </a:r>
            <a:r>
              <a:rPr lang="en-US" sz="1600" b="1" dirty="0"/>
              <a:t> </a:t>
            </a:r>
            <a:r>
              <a:rPr lang="en-US" sz="1600" b="1" dirty="0">
                <a:solidFill>
                  <a:srgbClr val="006BB5"/>
                </a:solidFill>
              </a:rPr>
              <a:t>entities</a:t>
            </a:r>
            <a:r>
              <a:rPr lang="en-US" sz="1600" b="1" dirty="0"/>
              <a:t> </a:t>
            </a:r>
            <a:r>
              <a:rPr lang="en-US" sz="1600" dirty="0"/>
              <a:t>like vehicles and people</a:t>
            </a:r>
          </a:p>
          <a:p>
            <a:r>
              <a:rPr lang="en-US" sz="1800" b="1" dirty="0" smtClean="0">
                <a:solidFill>
                  <a:srgbClr val="006BB5"/>
                </a:solidFill>
              </a:rPr>
              <a:t>Sensors</a:t>
            </a:r>
            <a:r>
              <a:rPr lang="en-US" sz="1800" dirty="0" smtClean="0"/>
              <a:t> – Internet of Things</a:t>
            </a:r>
          </a:p>
          <a:p>
            <a:r>
              <a:rPr lang="en-US" sz="1800" b="1" dirty="0" smtClean="0">
                <a:solidFill>
                  <a:srgbClr val="006BB5"/>
                </a:solidFill>
              </a:rPr>
              <a:t>Events</a:t>
            </a:r>
            <a:r>
              <a:rPr lang="en-US" sz="1800" dirty="0" smtClean="0"/>
              <a:t> such as detected anomalies in telescope or credit card data or atmosphere</a:t>
            </a:r>
          </a:p>
          <a:p>
            <a:r>
              <a:rPr lang="en-US" sz="1800" b="1" dirty="0" smtClean="0">
                <a:solidFill>
                  <a:srgbClr val="0070C0"/>
                </a:solidFill>
              </a:rPr>
              <a:t>(Complex) </a:t>
            </a:r>
            <a:r>
              <a:rPr lang="en-US" sz="1800" b="1" dirty="0" smtClean="0">
                <a:solidFill>
                  <a:srgbClr val="006BB5"/>
                </a:solidFill>
              </a:rPr>
              <a:t>Nodes</a:t>
            </a:r>
            <a:r>
              <a:rPr lang="en-US" sz="1800" b="1" dirty="0" smtClean="0"/>
              <a:t> </a:t>
            </a:r>
            <a:r>
              <a:rPr lang="en-US" sz="1800" dirty="0" smtClean="0"/>
              <a:t>in RDF Graph</a:t>
            </a:r>
          </a:p>
          <a:p>
            <a:r>
              <a:rPr lang="en-US" sz="1800" b="1" dirty="0" smtClean="0">
                <a:solidFill>
                  <a:srgbClr val="006BB5"/>
                </a:solidFill>
              </a:rPr>
              <a:t>Simple nodes </a:t>
            </a:r>
            <a:r>
              <a:rPr lang="en-US" sz="1800" dirty="0" smtClean="0"/>
              <a:t>as in a learning network</a:t>
            </a:r>
          </a:p>
          <a:p>
            <a:r>
              <a:rPr lang="en-US" sz="1800" b="1" dirty="0" smtClean="0">
                <a:solidFill>
                  <a:srgbClr val="006BB5"/>
                </a:solidFill>
              </a:rPr>
              <a:t>Tweets</a:t>
            </a:r>
            <a:r>
              <a:rPr lang="en-US" sz="1800" dirty="0" smtClean="0"/>
              <a:t>, </a:t>
            </a:r>
            <a:r>
              <a:rPr lang="en-US" sz="1800" b="1" dirty="0" smtClean="0">
                <a:solidFill>
                  <a:srgbClr val="006BB5"/>
                </a:solidFill>
              </a:rPr>
              <a:t>Blogs</a:t>
            </a:r>
            <a:r>
              <a:rPr lang="en-US" sz="1800" dirty="0" smtClean="0"/>
              <a:t>, </a:t>
            </a:r>
            <a:r>
              <a:rPr lang="en-US" sz="1800" b="1" dirty="0" smtClean="0">
                <a:solidFill>
                  <a:srgbClr val="006BB5"/>
                </a:solidFill>
              </a:rPr>
              <a:t>Documents</a:t>
            </a:r>
            <a:r>
              <a:rPr lang="en-US" sz="1800" dirty="0" smtClean="0"/>
              <a:t>, </a:t>
            </a:r>
            <a:r>
              <a:rPr lang="en-US" sz="1800" b="1" dirty="0" smtClean="0">
                <a:solidFill>
                  <a:srgbClr val="006BB5"/>
                </a:solidFill>
              </a:rPr>
              <a:t>Web Pages, </a:t>
            </a:r>
            <a:r>
              <a:rPr lang="en-US" sz="1800" dirty="0" smtClean="0"/>
              <a:t>etc.</a:t>
            </a:r>
          </a:p>
          <a:p>
            <a:pPr lvl="1"/>
            <a:r>
              <a:rPr lang="en-US" sz="1800" dirty="0" smtClean="0"/>
              <a:t>And characters/words in them</a:t>
            </a:r>
          </a:p>
          <a:p>
            <a:r>
              <a:rPr lang="en-US" sz="1800" b="1" dirty="0" smtClean="0">
                <a:solidFill>
                  <a:srgbClr val="006BB5"/>
                </a:solidFill>
              </a:rPr>
              <a:t>Files</a:t>
            </a:r>
            <a:r>
              <a:rPr lang="en-US" sz="1800" dirty="0" smtClean="0"/>
              <a:t> or data to be backed up, moved or assigned metadata</a:t>
            </a:r>
          </a:p>
          <a:p>
            <a:r>
              <a:rPr lang="en-US" sz="1800" b="1" dirty="0">
                <a:solidFill>
                  <a:srgbClr val="006BB5"/>
                </a:solidFill>
              </a:rPr>
              <a:t>Particles</a:t>
            </a:r>
            <a:r>
              <a:rPr lang="en-US" sz="1800" b="1" dirty="0"/>
              <a:t>/</a:t>
            </a:r>
            <a:r>
              <a:rPr lang="en-US" sz="1800" b="1" dirty="0">
                <a:solidFill>
                  <a:srgbClr val="006BB5"/>
                </a:solidFill>
              </a:rPr>
              <a:t>cells</a:t>
            </a:r>
            <a:r>
              <a:rPr lang="en-US" sz="1800" b="1" dirty="0"/>
              <a:t>/</a:t>
            </a:r>
            <a:r>
              <a:rPr lang="en-US" sz="1800" b="1" dirty="0">
                <a:solidFill>
                  <a:srgbClr val="006BB5"/>
                </a:solidFill>
              </a:rPr>
              <a:t>mesh</a:t>
            </a:r>
            <a:r>
              <a:rPr lang="en-US" sz="1800" b="1" dirty="0"/>
              <a:t> </a:t>
            </a:r>
            <a:r>
              <a:rPr lang="en-US" sz="1800" b="1" dirty="0">
                <a:solidFill>
                  <a:srgbClr val="006BB5"/>
                </a:solidFill>
              </a:rPr>
              <a:t>points</a:t>
            </a:r>
            <a:r>
              <a:rPr lang="en-US" sz="1800" b="1" dirty="0"/>
              <a:t> </a:t>
            </a:r>
            <a:r>
              <a:rPr lang="en-US" sz="1800" b="1" dirty="0">
                <a:solidFill>
                  <a:srgbClr val="C00000"/>
                </a:solidFill>
              </a:rPr>
              <a:t>as in parallel </a:t>
            </a:r>
            <a:r>
              <a:rPr lang="en-US" sz="1800" b="1" dirty="0" smtClean="0">
                <a:solidFill>
                  <a:srgbClr val="C00000"/>
                </a:solidFill>
              </a:rPr>
              <a:t>simulations</a:t>
            </a:r>
          </a:p>
          <a:p>
            <a:endParaRPr lang="en-US" sz="1800" dirty="0"/>
          </a:p>
        </p:txBody>
      </p:sp>
      <p:sp>
        <p:nvSpPr>
          <p:cNvPr id="4" name="Slide Number Placeholder 3"/>
          <p:cNvSpPr>
            <a:spLocks noGrp="1"/>
          </p:cNvSpPr>
          <p:nvPr>
            <p:ph type="sldNum" sz="quarter" idx="12"/>
          </p:nvPr>
        </p:nvSpPr>
        <p:spPr/>
        <p:txBody>
          <a:bodyPr/>
          <a:lstStyle/>
          <a:p>
            <a:fld id="{C4B85148-DB98-4269-ACE6-2DF49F9918C9}" type="slidenum">
              <a:rPr lang="en-US" smtClean="0">
                <a:solidFill>
                  <a:srgbClr val="000000"/>
                </a:solidFill>
              </a:rPr>
              <a:pPr/>
              <a:t>45</a:t>
            </a:fld>
            <a:endParaRPr lang="en-US" dirty="0">
              <a:solidFill>
                <a:srgbClr val="000000"/>
              </a:solidFill>
            </a:endParaRPr>
          </a:p>
        </p:txBody>
      </p:sp>
      <p:sp>
        <p:nvSpPr>
          <p:cNvPr id="5" name="Date Placeholder 4"/>
          <p:cNvSpPr>
            <a:spLocks noGrp="1"/>
          </p:cNvSpPr>
          <p:nvPr>
            <p:ph type="dt" sz="half" idx="2"/>
          </p:nvPr>
        </p:nvSpPr>
        <p:spPr>
          <a:xfrm>
            <a:off x="5861957" y="6176420"/>
            <a:ext cx="2133600" cy="365125"/>
          </a:xfrm>
          <a:prstGeom prst="rect">
            <a:avLst/>
          </a:prstGeom>
        </p:spPr>
        <p:txBody>
          <a:bodyPr/>
          <a:lstStyle/>
          <a:p>
            <a:r>
              <a:rPr lang="en-US" smtClean="0">
                <a:solidFill>
                  <a:srgbClr val="000000">
                    <a:tint val="75000"/>
                  </a:srgbClr>
                </a:solidFill>
              </a:rPr>
              <a:t>02/04/2016</a:t>
            </a:r>
            <a:endParaRPr lang="en-US" dirty="0">
              <a:solidFill>
                <a:srgbClr val="000000">
                  <a:tint val="75000"/>
                </a:srgbClr>
              </a:solidFill>
            </a:endParaRPr>
          </a:p>
        </p:txBody>
      </p:sp>
    </p:spTree>
    <p:extLst>
      <p:ext uri="{BB962C8B-B14F-4D97-AF65-F5344CB8AC3E}">
        <p14:creationId xmlns:p14="http://schemas.microsoft.com/office/powerpoint/2010/main" val="428817021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041"/>
            <a:ext cx="8382000" cy="607559"/>
          </a:xfrm>
        </p:spPr>
        <p:txBody>
          <a:bodyPr>
            <a:noAutofit/>
          </a:bodyPr>
          <a:lstStyle/>
          <a:p>
            <a:r>
              <a:rPr lang="en-US" b="1" dirty="0" smtClean="0"/>
              <a:t>Features of 51 Use Cases I</a:t>
            </a:r>
            <a:endParaRPr lang="en-US" b="1" dirty="0"/>
          </a:p>
        </p:txBody>
      </p:sp>
      <p:sp>
        <p:nvSpPr>
          <p:cNvPr id="3" name="Content Placeholder 2"/>
          <p:cNvSpPr>
            <a:spLocks noGrp="1"/>
          </p:cNvSpPr>
          <p:nvPr>
            <p:ph idx="1"/>
          </p:nvPr>
        </p:nvSpPr>
        <p:spPr>
          <a:xfrm>
            <a:off x="0" y="609600"/>
            <a:ext cx="9144000" cy="4038600"/>
          </a:xfrm>
        </p:spPr>
        <p:txBody>
          <a:bodyPr>
            <a:noAutofit/>
          </a:bodyPr>
          <a:lstStyle/>
          <a:p>
            <a:r>
              <a:rPr lang="en-US" sz="2200" b="1" dirty="0" smtClean="0">
                <a:solidFill>
                  <a:srgbClr val="CC00FF"/>
                </a:solidFill>
              </a:rPr>
              <a:t>PP (26)</a:t>
            </a:r>
            <a:r>
              <a:rPr lang="en-US" sz="2200" dirty="0" smtClean="0">
                <a:solidFill>
                  <a:srgbClr val="CC00FF"/>
                </a:solidFill>
              </a:rPr>
              <a:t> </a:t>
            </a:r>
            <a:r>
              <a:rPr lang="en-US" sz="2200" b="1" dirty="0" smtClean="0"/>
              <a:t>“All” </a:t>
            </a:r>
            <a:r>
              <a:rPr lang="en-US" sz="2200" dirty="0" smtClean="0"/>
              <a:t>Pleasingly </a:t>
            </a:r>
            <a:r>
              <a:rPr lang="en-US" sz="2200" dirty="0"/>
              <a:t>Parallel or Map Only</a:t>
            </a:r>
          </a:p>
          <a:p>
            <a:r>
              <a:rPr lang="en-US" sz="2200" b="1" dirty="0" smtClean="0">
                <a:solidFill>
                  <a:srgbClr val="CC00FF"/>
                </a:solidFill>
              </a:rPr>
              <a:t>MR (18) </a:t>
            </a:r>
            <a:r>
              <a:rPr lang="en-US" sz="2200" dirty="0" smtClean="0"/>
              <a:t>Classic </a:t>
            </a:r>
            <a:r>
              <a:rPr lang="en-US" sz="2200" dirty="0"/>
              <a:t>MapReduce MR (add </a:t>
            </a:r>
            <a:r>
              <a:rPr lang="en-US" sz="2200" dirty="0" err="1"/>
              <a:t>MRStat</a:t>
            </a:r>
            <a:r>
              <a:rPr lang="en-US" sz="2200" dirty="0"/>
              <a:t> below for full count)</a:t>
            </a:r>
          </a:p>
          <a:p>
            <a:r>
              <a:rPr lang="en-US" sz="2200" b="1" dirty="0" err="1" smtClean="0">
                <a:solidFill>
                  <a:srgbClr val="CC00FF"/>
                </a:solidFill>
              </a:rPr>
              <a:t>MRStat</a:t>
            </a:r>
            <a:r>
              <a:rPr lang="en-US" sz="2200" b="1" dirty="0" smtClean="0">
                <a:solidFill>
                  <a:srgbClr val="CC00FF"/>
                </a:solidFill>
              </a:rPr>
              <a:t> (7</a:t>
            </a:r>
            <a:r>
              <a:rPr lang="en-US" sz="2200" dirty="0" smtClean="0"/>
              <a:t>) Simple </a:t>
            </a:r>
            <a:r>
              <a:rPr lang="en-US" sz="2200" dirty="0"/>
              <a:t>version of MR where key computations are simple reduction as found in statistical averages such as histograms and averages</a:t>
            </a:r>
          </a:p>
          <a:p>
            <a:r>
              <a:rPr lang="en-US" sz="2200" b="1" dirty="0" err="1" smtClean="0">
                <a:solidFill>
                  <a:srgbClr val="CC00FF"/>
                </a:solidFill>
              </a:rPr>
              <a:t>MRIter</a:t>
            </a:r>
            <a:r>
              <a:rPr lang="en-US" sz="2200" b="1" dirty="0" smtClean="0">
                <a:solidFill>
                  <a:srgbClr val="CC00FF"/>
                </a:solidFill>
              </a:rPr>
              <a:t> (23</a:t>
            </a:r>
            <a:r>
              <a:rPr lang="en-US" sz="2200" dirty="0" smtClean="0">
                <a:solidFill>
                  <a:srgbClr val="CC00FF"/>
                </a:solidFill>
              </a:rPr>
              <a:t>)</a:t>
            </a:r>
            <a:r>
              <a:rPr lang="en-US" sz="2200" dirty="0" smtClean="0"/>
              <a:t> Iterative </a:t>
            </a:r>
            <a:r>
              <a:rPr lang="en-US" sz="2200" dirty="0"/>
              <a:t>MapReduce or </a:t>
            </a:r>
            <a:r>
              <a:rPr lang="en-US" sz="2200" dirty="0" smtClean="0"/>
              <a:t>MPI (Spark, Twister)</a:t>
            </a:r>
            <a:endParaRPr lang="en-US" sz="2200" dirty="0"/>
          </a:p>
          <a:p>
            <a:r>
              <a:rPr lang="en-US" sz="2200" b="1" dirty="0" smtClean="0">
                <a:solidFill>
                  <a:srgbClr val="CC00FF"/>
                </a:solidFill>
              </a:rPr>
              <a:t>Graph (9)</a:t>
            </a:r>
            <a:r>
              <a:rPr lang="en-US" sz="2200" dirty="0" smtClean="0"/>
              <a:t> Complex </a:t>
            </a:r>
            <a:r>
              <a:rPr lang="en-US" sz="2200" dirty="0"/>
              <a:t>graph data structure needed in analysis </a:t>
            </a:r>
          </a:p>
          <a:p>
            <a:r>
              <a:rPr lang="en-US" sz="2200" b="1" dirty="0" smtClean="0">
                <a:solidFill>
                  <a:srgbClr val="CC00FF"/>
                </a:solidFill>
              </a:rPr>
              <a:t>Fusion (11)</a:t>
            </a:r>
            <a:r>
              <a:rPr lang="en-US" sz="2200" dirty="0" smtClean="0"/>
              <a:t> Integrate </a:t>
            </a:r>
            <a:r>
              <a:rPr lang="en-US" sz="2200" dirty="0"/>
              <a:t>diverse data to aid discovery/decision making; could involve sophisticated algorithms or could just be a portal</a:t>
            </a:r>
          </a:p>
          <a:p>
            <a:r>
              <a:rPr lang="en-US" sz="2200" b="1" dirty="0" smtClean="0">
                <a:solidFill>
                  <a:srgbClr val="CC00FF"/>
                </a:solidFill>
              </a:rPr>
              <a:t>Streaming (41) </a:t>
            </a:r>
            <a:r>
              <a:rPr lang="en-US" sz="2200" dirty="0" smtClean="0"/>
              <a:t>Some </a:t>
            </a:r>
            <a:r>
              <a:rPr lang="en-US" sz="2200" dirty="0"/>
              <a:t>data comes in incrementally and is processed this way</a:t>
            </a:r>
          </a:p>
          <a:p>
            <a:r>
              <a:rPr lang="en-US" sz="2200" b="1" dirty="0">
                <a:solidFill>
                  <a:srgbClr val="CC00FF"/>
                </a:solidFill>
              </a:rPr>
              <a:t>Classify	</a:t>
            </a:r>
            <a:r>
              <a:rPr lang="en-US" sz="2200" b="1" dirty="0" smtClean="0">
                <a:solidFill>
                  <a:srgbClr val="CC00FF"/>
                </a:solidFill>
              </a:rPr>
              <a:t>(30) </a:t>
            </a:r>
            <a:r>
              <a:rPr lang="en-US" sz="2200" dirty="0" smtClean="0"/>
              <a:t>Classification</a:t>
            </a:r>
            <a:r>
              <a:rPr lang="en-US" sz="2200" dirty="0"/>
              <a:t>: divide data into </a:t>
            </a:r>
            <a:r>
              <a:rPr lang="en-US" sz="2200" dirty="0" smtClean="0"/>
              <a:t>categories</a:t>
            </a:r>
          </a:p>
          <a:p>
            <a:r>
              <a:rPr lang="en-US" sz="2200" b="1" dirty="0" smtClean="0">
                <a:solidFill>
                  <a:srgbClr val="CC00FF"/>
                </a:solidFill>
              </a:rPr>
              <a:t>S/Q (12) </a:t>
            </a:r>
            <a:r>
              <a:rPr lang="en-US" sz="2200" dirty="0" smtClean="0"/>
              <a:t>Index</a:t>
            </a:r>
            <a:r>
              <a:rPr lang="en-US" sz="2200" dirty="0"/>
              <a:t>, Search and Query</a:t>
            </a:r>
          </a:p>
          <a:p>
            <a:endParaRPr lang="en-US" sz="2200" dirty="0"/>
          </a:p>
        </p:txBody>
      </p:sp>
      <p:sp>
        <p:nvSpPr>
          <p:cNvPr id="5" name="Slide Number Placeholder 4"/>
          <p:cNvSpPr>
            <a:spLocks noGrp="1"/>
          </p:cNvSpPr>
          <p:nvPr>
            <p:ph type="sldNum" sz="quarter" idx="12"/>
          </p:nvPr>
        </p:nvSpPr>
        <p:spPr/>
        <p:txBody>
          <a:bodyPr/>
          <a:lstStyle/>
          <a:p>
            <a:fld id="{29CB78FB-1415-9B4D-996E-11F146E2B0ED}" type="slidenum">
              <a:rPr lang="en-US" smtClean="0">
                <a:solidFill>
                  <a:srgbClr val="000000"/>
                </a:solidFill>
              </a:rPr>
              <a:pPr/>
              <a:t>46</a:t>
            </a:fld>
            <a:endParaRPr lang="en-US">
              <a:solidFill>
                <a:srgbClr val="000000"/>
              </a:solidFill>
            </a:endParaRPr>
          </a:p>
        </p:txBody>
      </p:sp>
      <p:sp>
        <p:nvSpPr>
          <p:cNvPr id="4" name="Date Placeholder 3"/>
          <p:cNvSpPr>
            <a:spLocks noGrp="1"/>
          </p:cNvSpPr>
          <p:nvPr>
            <p:ph type="dt" sz="half" idx="2"/>
          </p:nvPr>
        </p:nvSpPr>
        <p:spPr>
          <a:prstGeom prst="rect">
            <a:avLst/>
          </a:prstGeom>
        </p:spPr>
        <p:txBody>
          <a:bodyPr/>
          <a:lstStyle/>
          <a:p>
            <a:r>
              <a:rPr lang="en-US" smtClean="0">
                <a:solidFill>
                  <a:srgbClr val="000000">
                    <a:tint val="75000"/>
                  </a:srgbClr>
                </a:solidFill>
              </a:rPr>
              <a:t>02/04/2016</a:t>
            </a:r>
            <a:endParaRPr lang="en-US" dirty="0">
              <a:solidFill>
                <a:srgbClr val="000000">
                  <a:tint val="75000"/>
                </a:srgbClr>
              </a:solidFill>
            </a:endParaRPr>
          </a:p>
        </p:txBody>
      </p:sp>
    </p:spTree>
    <p:extLst>
      <p:ext uri="{BB962C8B-B14F-4D97-AF65-F5344CB8AC3E}">
        <p14:creationId xmlns:p14="http://schemas.microsoft.com/office/powerpoint/2010/main" val="351957596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586"/>
            <a:ext cx="8382000" cy="606014"/>
          </a:xfrm>
        </p:spPr>
        <p:txBody>
          <a:bodyPr/>
          <a:lstStyle/>
          <a:p>
            <a:r>
              <a:rPr lang="en-US" b="1" dirty="0"/>
              <a:t>Features of 51 Use Cases </a:t>
            </a:r>
            <a:r>
              <a:rPr lang="en-US" b="1" dirty="0" smtClean="0"/>
              <a:t>II</a:t>
            </a:r>
            <a:endParaRPr lang="en-US" dirty="0"/>
          </a:p>
        </p:txBody>
      </p:sp>
      <p:sp>
        <p:nvSpPr>
          <p:cNvPr id="3" name="Content Placeholder 2"/>
          <p:cNvSpPr>
            <a:spLocks noGrp="1"/>
          </p:cNvSpPr>
          <p:nvPr>
            <p:ph idx="1"/>
          </p:nvPr>
        </p:nvSpPr>
        <p:spPr>
          <a:xfrm>
            <a:off x="1588" y="609600"/>
            <a:ext cx="9142412" cy="4038600"/>
          </a:xfrm>
        </p:spPr>
        <p:txBody>
          <a:bodyPr>
            <a:noAutofit/>
          </a:bodyPr>
          <a:lstStyle/>
          <a:p>
            <a:r>
              <a:rPr lang="en-US" b="1" dirty="0" smtClean="0">
                <a:solidFill>
                  <a:srgbClr val="CC00FF"/>
                </a:solidFill>
              </a:rPr>
              <a:t>CF (4) </a:t>
            </a:r>
            <a:r>
              <a:rPr lang="en-US" dirty="0" smtClean="0"/>
              <a:t>Collaborative </a:t>
            </a:r>
            <a:r>
              <a:rPr lang="en-US" dirty="0"/>
              <a:t>Filtering for recommender engines</a:t>
            </a:r>
          </a:p>
          <a:p>
            <a:r>
              <a:rPr lang="en-US" b="1" dirty="0" smtClean="0">
                <a:solidFill>
                  <a:srgbClr val="CC00FF"/>
                </a:solidFill>
              </a:rPr>
              <a:t>LML (36) </a:t>
            </a:r>
            <a:r>
              <a:rPr lang="en-US" dirty="0" smtClean="0"/>
              <a:t>Local </a:t>
            </a:r>
            <a:r>
              <a:rPr lang="en-US" dirty="0"/>
              <a:t>Machine Learning (Independent for each parallel entity</a:t>
            </a:r>
            <a:r>
              <a:rPr lang="en-US" dirty="0" smtClean="0"/>
              <a:t>) – application could have GML as well</a:t>
            </a:r>
            <a:endParaRPr lang="en-US" dirty="0"/>
          </a:p>
          <a:p>
            <a:r>
              <a:rPr lang="en-US" b="1" dirty="0" smtClean="0">
                <a:solidFill>
                  <a:srgbClr val="CC00FF"/>
                </a:solidFill>
              </a:rPr>
              <a:t>GML (23) </a:t>
            </a:r>
            <a:r>
              <a:rPr lang="en-US" dirty="0" smtClean="0"/>
              <a:t>Global </a:t>
            </a:r>
            <a:r>
              <a:rPr lang="en-US" dirty="0"/>
              <a:t>Machine Learning: Deep Learning, Clustering, LDA, PLSI, MDS, </a:t>
            </a:r>
          </a:p>
          <a:p>
            <a:pPr lvl="1"/>
            <a:r>
              <a:rPr lang="en-US" sz="1800" dirty="0"/>
              <a:t>Large Scale Optimizations as in </a:t>
            </a:r>
            <a:r>
              <a:rPr lang="en-US" sz="1800" dirty="0" err="1"/>
              <a:t>Variational</a:t>
            </a:r>
            <a:r>
              <a:rPr lang="en-US" sz="1800" dirty="0"/>
              <a:t> Bayes, MCMC, Lifted Belief Propagation, Stochastic Gradient Descent, L-BFGS, </a:t>
            </a:r>
            <a:r>
              <a:rPr lang="en-US" sz="1800" dirty="0" err="1"/>
              <a:t>Levenberg</a:t>
            </a:r>
            <a:r>
              <a:rPr lang="en-US" sz="1800" dirty="0"/>
              <a:t>-Marquardt . Can call EGO or Exascale Global Optimization with scalable parallel algorithm</a:t>
            </a:r>
          </a:p>
          <a:p>
            <a:r>
              <a:rPr lang="en-US" b="1" dirty="0" smtClean="0">
                <a:solidFill>
                  <a:srgbClr val="CC00FF"/>
                </a:solidFill>
              </a:rPr>
              <a:t>Workflow (51) </a:t>
            </a:r>
            <a:r>
              <a:rPr lang="en-US" dirty="0" smtClean="0"/>
              <a:t>Universal </a:t>
            </a:r>
          </a:p>
          <a:p>
            <a:r>
              <a:rPr lang="en-US" b="1" dirty="0" smtClean="0">
                <a:solidFill>
                  <a:srgbClr val="CC00FF"/>
                </a:solidFill>
              </a:rPr>
              <a:t>GIS (16) </a:t>
            </a:r>
            <a:r>
              <a:rPr lang="en-US" dirty="0" smtClean="0"/>
              <a:t>Geotagged </a:t>
            </a:r>
            <a:r>
              <a:rPr lang="en-US" dirty="0"/>
              <a:t>data and often displayed in ESRI, Microsoft Virtual Earth, Google Earth, </a:t>
            </a:r>
            <a:r>
              <a:rPr lang="en-US" dirty="0" err="1"/>
              <a:t>GeoServer</a:t>
            </a:r>
            <a:r>
              <a:rPr lang="en-US" dirty="0"/>
              <a:t> etc.</a:t>
            </a:r>
          </a:p>
          <a:p>
            <a:r>
              <a:rPr lang="en-US" b="1" dirty="0">
                <a:solidFill>
                  <a:srgbClr val="CC00FF"/>
                </a:solidFill>
              </a:rPr>
              <a:t>HPC	</a:t>
            </a:r>
            <a:r>
              <a:rPr lang="en-US" b="1" dirty="0" smtClean="0">
                <a:solidFill>
                  <a:srgbClr val="CC00FF"/>
                </a:solidFill>
              </a:rPr>
              <a:t>(5) </a:t>
            </a:r>
            <a:r>
              <a:rPr lang="en-US" dirty="0" smtClean="0"/>
              <a:t>Classic </a:t>
            </a:r>
            <a:r>
              <a:rPr lang="en-US" dirty="0"/>
              <a:t>large-scale simulation of cosmos, materials, etc. generating (visualization) data</a:t>
            </a:r>
          </a:p>
          <a:p>
            <a:r>
              <a:rPr lang="en-US" b="1" dirty="0" smtClean="0">
                <a:solidFill>
                  <a:srgbClr val="CC00FF"/>
                </a:solidFill>
              </a:rPr>
              <a:t>Agent (2) </a:t>
            </a:r>
            <a:r>
              <a:rPr lang="en-US" dirty="0" smtClean="0"/>
              <a:t>Simulations </a:t>
            </a:r>
            <a:r>
              <a:rPr lang="en-US" dirty="0"/>
              <a:t>of models of data-defined macroscopic entities represented as agents</a:t>
            </a:r>
          </a:p>
          <a:p>
            <a:endParaRPr lang="en-US" dirty="0"/>
          </a:p>
        </p:txBody>
      </p:sp>
      <p:sp>
        <p:nvSpPr>
          <p:cNvPr id="5" name="Slide Number Placeholder 4"/>
          <p:cNvSpPr>
            <a:spLocks noGrp="1"/>
          </p:cNvSpPr>
          <p:nvPr>
            <p:ph type="sldNum" sz="quarter" idx="12"/>
          </p:nvPr>
        </p:nvSpPr>
        <p:spPr/>
        <p:txBody>
          <a:bodyPr/>
          <a:lstStyle/>
          <a:p>
            <a:fld id="{29CB78FB-1415-9B4D-996E-11F146E2B0ED}" type="slidenum">
              <a:rPr lang="en-US" smtClean="0">
                <a:solidFill>
                  <a:srgbClr val="000000"/>
                </a:solidFill>
              </a:rPr>
              <a:pPr/>
              <a:t>47</a:t>
            </a:fld>
            <a:endParaRPr lang="en-US">
              <a:solidFill>
                <a:srgbClr val="000000"/>
              </a:solidFill>
            </a:endParaRPr>
          </a:p>
        </p:txBody>
      </p:sp>
      <p:sp>
        <p:nvSpPr>
          <p:cNvPr id="4" name="Date Placeholder 3"/>
          <p:cNvSpPr>
            <a:spLocks noGrp="1"/>
          </p:cNvSpPr>
          <p:nvPr>
            <p:ph type="dt" sz="half" idx="2"/>
          </p:nvPr>
        </p:nvSpPr>
        <p:spPr>
          <a:prstGeom prst="rect">
            <a:avLst/>
          </a:prstGeom>
        </p:spPr>
        <p:txBody>
          <a:bodyPr/>
          <a:lstStyle/>
          <a:p>
            <a:r>
              <a:rPr lang="en-US" smtClean="0">
                <a:solidFill>
                  <a:srgbClr val="000000">
                    <a:tint val="75000"/>
                  </a:srgbClr>
                </a:solidFill>
              </a:rPr>
              <a:t>02/04/2016</a:t>
            </a:r>
            <a:endParaRPr lang="en-US">
              <a:solidFill>
                <a:srgbClr val="000000">
                  <a:tint val="75000"/>
                </a:srgbClr>
              </a:solidFill>
            </a:endParaRPr>
          </a:p>
        </p:txBody>
      </p:sp>
    </p:spTree>
    <p:extLst>
      <p:ext uri="{BB962C8B-B14F-4D97-AF65-F5344CB8AC3E}">
        <p14:creationId xmlns:p14="http://schemas.microsoft.com/office/powerpoint/2010/main" val="4932990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pPr algn="ctr"/>
            <a:r>
              <a:rPr lang="en-US" sz="4000" b="1" dirty="0" smtClean="0"/>
              <a:t>Big Data and Big Simulations Patterns – the Convergence Diamonds</a:t>
            </a:r>
            <a:endParaRPr lang="en-US" sz="4000" b="1" dirty="0"/>
          </a:p>
        </p:txBody>
      </p:sp>
      <p:sp>
        <p:nvSpPr>
          <p:cNvPr id="2" name="Date Placeholder 1"/>
          <p:cNvSpPr>
            <a:spLocks noGrp="1"/>
          </p:cNvSpPr>
          <p:nvPr>
            <p:ph type="dt" sz="half" idx="10"/>
          </p:nvPr>
        </p:nvSpPr>
        <p:spPr/>
        <p:txBody>
          <a:bodyPr/>
          <a:lstStyle/>
          <a:p>
            <a:r>
              <a:rPr lang="en-US" smtClean="0"/>
              <a:t>02/04/2016</a:t>
            </a:r>
            <a:endParaRPr lang="en-US"/>
          </a:p>
        </p:txBody>
      </p:sp>
      <p:sp>
        <p:nvSpPr>
          <p:cNvPr id="3" name="Slide Number Placeholder 2"/>
          <p:cNvSpPr>
            <a:spLocks noGrp="1"/>
          </p:cNvSpPr>
          <p:nvPr>
            <p:ph type="sldNum" sz="quarter" idx="12"/>
          </p:nvPr>
        </p:nvSpPr>
        <p:spPr/>
        <p:txBody>
          <a:bodyPr/>
          <a:lstStyle/>
          <a:p>
            <a:fld id="{29CB78FB-1415-9B4D-996E-11F146E2B0ED}" type="slidenum">
              <a:rPr lang="en-US" smtClean="0"/>
              <a:t>48</a:t>
            </a:fld>
            <a:endParaRPr lang="en-US"/>
          </a:p>
        </p:txBody>
      </p:sp>
    </p:spTree>
    <p:extLst>
      <p:ext uri="{BB962C8B-B14F-4D97-AF65-F5344CB8AC3E}">
        <p14:creationId xmlns:p14="http://schemas.microsoft.com/office/powerpoint/2010/main" val="138600271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389" y="-139499"/>
            <a:ext cx="9248775" cy="828675"/>
          </a:xfrm>
        </p:spPr>
        <p:txBody>
          <a:bodyPr/>
          <a:lstStyle/>
          <a:p>
            <a:pPr algn="ctr"/>
            <a:r>
              <a:rPr lang="en-US" sz="3000" dirty="0" smtClean="0"/>
              <a:t>Big Data - Big Simulation (Exascale) Convergence</a:t>
            </a:r>
            <a:endParaRPr lang="en-US" sz="3000" dirty="0"/>
          </a:p>
        </p:txBody>
      </p:sp>
      <p:sp>
        <p:nvSpPr>
          <p:cNvPr id="3" name="Content Placeholder 2"/>
          <p:cNvSpPr>
            <a:spLocks noGrp="1"/>
          </p:cNvSpPr>
          <p:nvPr>
            <p:ph idx="1"/>
          </p:nvPr>
        </p:nvSpPr>
        <p:spPr>
          <a:xfrm>
            <a:off x="42862" y="669925"/>
            <a:ext cx="9058275" cy="4038600"/>
          </a:xfrm>
        </p:spPr>
        <p:txBody>
          <a:bodyPr/>
          <a:lstStyle/>
          <a:p>
            <a:r>
              <a:rPr lang="en-US" sz="2400" dirty="0" smtClean="0"/>
              <a:t>Lets distinguish </a:t>
            </a:r>
            <a:r>
              <a:rPr lang="en-US" sz="2400" b="1" dirty="0" smtClean="0">
                <a:solidFill>
                  <a:srgbClr val="C00000"/>
                </a:solidFill>
              </a:rPr>
              <a:t>Data</a:t>
            </a:r>
            <a:r>
              <a:rPr lang="en-US" sz="2400" dirty="0" smtClean="0">
                <a:solidFill>
                  <a:srgbClr val="FF0000"/>
                </a:solidFill>
              </a:rPr>
              <a:t> </a:t>
            </a:r>
            <a:r>
              <a:rPr lang="en-US" sz="2400" dirty="0" smtClean="0"/>
              <a:t>and </a:t>
            </a:r>
            <a:r>
              <a:rPr lang="en-US" sz="2400" b="1" dirty="0" smtClean="0">
                <a:solidFill>
                  <a:srgbClr val="C00000"/>
                </a:solidFill>
              </a:rPr>
              <a:t>Model</a:t>
            </a:r>
            <a:r>
              <a:rPr lang="en-US" sz="2400" dirty="0" smtClean="0"/>
              <a:t> (e.g. machine learning analytics) in </a:t>
            </a:r>
            <a:r>
              <a:rPr lang="en-US" sz="2400" b="1" dirty="0" smtClean="0">
                <a:solidFill>
                  <a:srgbClr val="C00000"/>
                </a:solidFill>
              </a:rPr>
              <a:t>Big data </a:t>
            </a:r>
            <a:r>
              <a:rPr lang="en-US" sz="2400" dirty="0" smtClean="0"/>
              <a:t>problems</a:t>
            </a:r>
          </a:p>
          <a:p>
            <a:r>
              <a:rPr lang="en-US" sz="2400" dirty="0" smtClean="0"/>
              <a:t>Then almost always Data is large but Model varies</a:t>
            </a:r>
          </a:p>
          <a:p>
            <a:pPr lvl="1"/>
            <a:r>
              <a:rPr lang="en-US" sz="2400" dirty="0" smtClean="0"/>
              <a:t>E.g. LDA with many topics or deep learning has large model</a:t>
            </a:r>
          </a:p>
          <a:p>
            <a:pPr lvl="1"/>
            <a:r>
              <a:rPr lang="en-US" sz="2400" dirty="0" smtClean="0"/>
              <a:t>Clustering or Dimension reduction can be quite small</a:t>
            </a:r>
          </a:p>
          <a:p>
            <a:r>
              <a:rPr lang="en-US" sz="2400" b="1" dirty="0" smtClean="0">
                <a:solidFill>
                  <a:srgbClr val="C00000"/>
                </a:solidFill>
              </a:rPr>
              <a:t>Simulations</a:t>
            </a:r>
            <a:r>
              <a:rPr lang="en-US" sz="2400" dirty="0" smtClean="0">
                <a:solidFill>
                  <a:srgbClr val="C00000"/>
                </a:solidFill>
              </a:rPr>
              <a:t> </a:t>
            </a:r>
            <a:r>
              <a:rPr lang="en-US" sz="2400" dirty="0" smtClean="0"/>
              <a:t>can also be considered as </a:t>
            </a:r>
            <a:r>
              <a:rPr lang="en-US" sz="2400" b="1" dirty="0" smtClean="0">
                <a:solidFill>
                  <a:srgbClr val="C00000"/>
                </a:solidFill>
              </a:rPr>
              <a:t>Data</a:t>
            </a:r>
            <a:r>
              <a:rPr lang="en-US" sz="2400" dirty="0" smtClean="0"/>
              <a:t> and </a:t>
            </a:r>
            <a:r>
              <a:rPr lang="en-US" sz="2400" b="1" dirty="0" smtClean="0">
                <a:solidFill>
                  <a:srgbClr val="C00000"/>
                </a:solidFill>
              </a:rPr>
              <a:t>Model</a:t>
            </a:r>
          </a:p>
          <a:p>
            <a:pPr lvl="1"/>
            <a:r>
              <a:rPr lang="en-US" sz="2400" b="1" dirty="0" smtClean="0">
                <a:solidFill>
                  <a:srgbClr val="C00000"/>
                </a:solidFill>
              </a:rPr>
              <a:t>Model</a:t>
            </a:r>
            <a:r>
              <a:rPr lang="en-US" sz="2400" dirty="0" smtClean="0"/>
              <a:t> is solving particle dynamics or partial differential equations</a:t>
            </a:r>
          </a:p>
          <a:p>
            <a:pPr lvl="1"/>
            <a:r>
              <a:rPr lang="en-US" sz="2400" b="1" dirty="0" smtClean="0">
                <a:solidFill>
                  <a:srgbClr val="C00000"/>
                </a:solidFill>
              </a:rPr>
              <a:t>Data</a:t>
            </a:r>
            <a:r>
              <a:rPr lang="en-US" sz="2400" dirty="0" smtClean="0"/>
              <a:t> could be small when just boundary conditions or</a:t>
            </a:r>
          </a:p>
          <a:p>
            <a:pPr lvl="1"/>
            <a:r>
              <a:rPr lang="en-US" sz="2400" b="1" dirty="0" smtClean="0">
                <a:solidFill>
                  <a:srgbClr val="C00000"/>
                </a:solidFill>
              </a:rPr>
              <a:t>Data</a:t>
            </a:r>
            <a:r>
              <a:rPr lang="en-US" sz="2400" dirty="0" smtClean="0"/>
              <a:t> large with data assimilation (weather forecasting) or when data visualizations produced by simulation</a:t>
            </a:r>
          </a:p>
          <a:p>
            <a:r>
              <a:rPr lang="en-US" sz="2400" b="1" dirty="0" smtClean="0">
                <a:solidFill>
                  <a:srgbClr val="C00000"/>
                </a:solidFill>
              </a:rPr>
              <a:t>Data</a:t>
            </a:r>
            <a:r>
              <a:rPr lang="en-US" sz="2400" dirty="0" smtClean="0"/>
              <a:t> often static between iterations (unless streaming), </a:t>
            </a:r>
            <a:r>
              <a:rPr lang="en-US" sz="2400" b="1" dirty="0" smtClean="0">
                <a:solidFill>
                  <a:srgbClr val="C00000"/>
                </a:solidFill>
              </a:rPr>
              <a:t>model</a:t>
            </a:r>
            <a:r>
              <a:rPr lang="en-US" sz="2400" dirty="0" smtClean="0"/>
              <a:t> varies between iterations</a:t>
            </a:r>
          </a:p>
        </p:txBody>
      </p:sp>
      <p:sp>
        <p:nvSpPr>
          <p:cNvPr id="4" name="Slide Number Placeholder 3"/>
          <p:cNvSpPr>
            <a:spLocks noGrp="1"/>
          </p:cNvSpPr>
          <p:nvPr>
            <p:ph type="sldNum" sz="quarter" idx="12"/>
          </p:nvPr>
        </p:nvSpPr>
        <p:spPr/>
        <p:txBody>
          <a:bodyPr/>
          <a:lstStyle/>
          <a:p>
            <a:fld id="{C4B85148-DB98-4269-ACE6-2DF49F9918C9}" type="slidenum">
              <a:rPr lang="en-US" smtClean="0">
                <a:solidFill>
                  <a:prstClr val="black"/>
                </a:solidFill>
              </a:rPr>
              <a:pPr/>
              <a:t>49</a:t>
            </a:fld>
            <a:endParaRPr lang="en-US" dirty="0">
              <a:solidFill>
                <a:prstClr val="black"/>
              </a:solidFill>
            </a:endParaRPr>
          </a:p>
        </p:txBody>
      </p:sp>
      <p:sp>
        <p:nvSpPr>
          <p:cNvPr id="5" name="Date Placeholder 4"/>
          <p:cNvSpPr>
            <a:spLocks noGrp="1"/>
          </p:cNvSpPr>
          <p:nvPr>
            <p:ph type="dt" sz="half" idx="2"/>
          </p:nvPr>
        </p:nvSpPr>
        <p:spPr/>
        <p:txBody>
          <a:bodyPr/>
          <a:lstStyle/>
          <a:p>
            <a:r>
              <a:rPr lang="en-US" smtClean="0">
                <a:solidFill>
                  <a:srgbClr val="000000">
                    <a:tint val="75000"/>
                  </a:srgbClr>
                </a:solidFill>
              </a:rPr>
              <a:t>02/04/2016</a:t>
            </a:r>
            <a:endParaRPr lang="en-US">
              <a:solidFill>
                <a:srgbClr val="000000">
                  <a:tint val="75000"/>
                </a:srgbClr>
              </a:solidFill>
            </a:endParaRPr>
          </a:p>
        </p:txBody>
      </p:sp>
    </p:spTree>
    <p:extLst>
      <p:ext uri="{BB962C8B-B14F-4D97-AF65-F5344CB8AC3E}">
        <p14:creationId xmlns:p14="http://schemas.microsoft.com/office/powerpoint/2010/main" val="21395232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46431"/>
            <a:ext cx="8382000" cy="651813"/>
          </a:xfrm>
        </p:spPr>
        <p:txBody>
          <a:bodyPr/>
          <a:lstStyle/>
          <a:p>
            <a:pPr algn="ctr"/>
            <a:r>
              <a:rPr lang="en-US" dirty="0" smtClean="0">
                <a:solidFill>
                  <a:srgbClr val="C00000"/>
                </a:solidFill>
              </a:rPr>
              <a:t>Data Science </a:t>
            </a:r>
            <a:r>
              <a:rPr lang="en-US" dirty="0" smtClean="0">
                <a:solidFill>
                  <a:srgbClr val="C00000"/>
                </a:solidFill>
              </a:rPr>
              <a:t>Summary</a:t>
            </a:r>
            <a:endParaRPr lang="en-US" dirty="0">
              <a:solidFill>
                <a:srgbClr val="C00000"/>
              </a:solidFill>
            </a:endParaRPr>
          </a:p>
        </p:txBody>
      </p:sp>
      <p:sp>
        <p:nvSpPr>
          <p:cNvPr id="3" name="Content Placeholder 2"/>
          <p:cNvSpPr>
            <a:spLocks noGrp="1"/>
          </p:cNvSpPr>
          <p:nvPr>
            <p:ph idx="1"/>
          </p:nvPr>
        </p:nvSpPr>
        <p:spPr>
          <a:xfrm>
            <a:off x="0" y="538224"/>
            <a:ext cx="9144000" cy="4576445"/>
          </a:xfrm>
        </p:spPr>
        <p:txBody>
          <a:bodyPr/>
          <a:lstStyle/>
          <a:p>
            <a:r>
              <a:rPr lang="en-US" b="1" dirty="0" smtClean="0"/>
              <a:t>We have strong curriculum</a:t>
            </a:r>
          </a:p>
          <a:p>
            <a:pPr lvl="1"/>
            <a:r>
              <a:rPr lang="en-US" dirty="0" smtClean="0"/>
              <a:t>Online 4 course certificate</a:t>
            </a:r>
          </a:p>
          <a:p>
            <a:pPr lvl="1"/>
            <a:r>
              <a:rPr lang="en-US" dirty="0" smtClean="0"/>
              <a:t>Online Residential Hybrid masters started Spring 2015</a:t>
            </a:r>
          </a:p>
          <a:p>
            <a:pPr lvl="1"/>
            <a:r>
              <a:rPr lang="en-US" dirty="0" smtClean="0"/>
              <a:t>Adding PhD</a:t>
            </a:r>
            <a:endParaRPr lang="en-US" b="1" dirty="0"/>
          </a:p>
          <a:p>
            <a:r>
              <a:rPr lang="en-US" b="1" dirty="0" smtClean="0"/>
              <a:t>Fall </a:t>
            </a:r>
            <a:r>
              <a:rPr lang="en-US" b="1" dirty="0"/>
              <a:t>2015 Data </a:t>
            </a:r>
            <a:r>
              <a:rPr lang="en-US" b="1" dirty="0" smtClean="0"/>
              <a:t>Science total enrollment </a:t>
            </a:r>
            <a:r>
              <a:rPr lang="en-US" b="1" dirty="0" smtClean="0"/>
              <a:t>178</a:t>
            </a:r>
          </a:p>
          <a:p>
            <a:pPr lvl="1"/>
            <a:r>
              <a:rPr lang="en-US" dirty="0" smtClean="0"/>
              <a:t>34 Online Certificate</a:t>
            </a:r>
          </a:p>
          <a:p>
            <a:pPr lvl="1"/>
            <a:r>
              <a:rPr lang="en-US" dirty="0" smtClean="0"/>
              <a:t>82 Online Masters</a:t>
            </a:r>
          </a:p>
          <a:p>
            <a:pPr lvl="1"/>
            <a:r>
              <a:rPr lang="en-US" dirty="0" smtClean="0"/>
              <a:t>62 Residential Masters</a:t>
            </a:r>
            <a:endParaRPr lang="en-US" dirty="0"/>
          </a:p>
          <a:p>
            <a:r>
              <a:rPr lang="en-US" b="1" dirty="0" smtClean="0"/>
              <a:t>Spring </a:t>
            </a:r>
            <a:r>
              <a:rPr lang="en-US" b="1" dirty="0"/>
              <a:t>2016 </a:t>
            </a:r>
            <a:endParaRPr lang="en-US" b="1" dirty="0" smtClean="0"/>
          </a:p>
          <a:p>
            <a:pPr lvl="1"/>
            <a:r>
              <a:rPr lang="en-US" b="1" dirty="0" smtClean="0"/>
              <a:t>total applicants:</a:t>
            </a:r>
            <a:r>
              <a:rPr lang="en-US" dirty="0" smtClean="0"/>
              <a:t>175</a:t>
            </a:r>
            <a:endParaRPr lang="en-US" dirty="0" smtClean="0"/>
          </a:p>
          <a:p>
            <a:pPr lvl="1"/>
            <a:r>
              <a:rPr lang="en-US" dirty="0" smtClean="0"/>
              <a:t>Residential 74(58) These are admits (accepts)</a:t>
            </a:r>
          </a:p>
          <a:p>
            <a:pPr lvl="1"/>
            <a:r>
              <a:rPr lang="en-US" dirty="0" smtClean="0"/>
              <a:t>Online 60(51)</a:t>
            </a:r>
          </a:p>
          <a:p>
            <a:pPr lvl="1"/>
            <a:r>
              <a:rPr lang="en-US" dirty="0" smtClean="0"/>
              <a:t>Certificate </a:t>
            </a:r>
            <a:r>
              <a:rPr lang="en-US" dirty="0" smtClean="0"/>
              <a:t>5(5)</a:t>
            </a:r>
            <a:endParaRPr lang="en-US" dirty="0"/>
          </a:p>
          <a:p>
            <a:r>
              <a:rPr lang="en-US" dirty="0" smtClean="0"/>
              <a:t>Note high acceptance rate</a:t>
            </a:r>
          </a:p>
          <a:p>
            <a:r>
              <a:rPr lang="en-US" dirty="0" smtClean="0"/>
              <a:t>This is “program” not a department</a:t>
            </a:r>
            <a:endParaRPr lang="en-US" dirty="0" smtClean="0"/>
          </a:p>
          <a:p>
            <a:endParaRPr lang="en-US" dirty="0"/>
          </a:p>
          <a:p>
            <a:endParaRPr lang="en-US" dirty="0" smtClean="0"/>
          </a:p>
          <a:p>
            <a:endParaRPr lang="en-US" dirty="0"/>
          </a:p>
          <a:p>
            <a:endParaRPr lang="en-US" dirty="0"/>
          </a:p>
        </p:txBody>
      </p:sp>
      <p:sp>
        <p:nvSpPr>
          <p:cNvPr id="6" name="Date Placeholder 5"/>
          <p:cNvSpPr>
            <a:spLocks noGrp="1"/>
          </p:cNvSpPr>
          <p:nvPr>
            <p:ph type="dt" sz="half"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41CFF9A9-BBF4-463D-8642-FFEA6CAB8189}" type="datetime1">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2/4/2016</a:t>
            </a:fld>
            <a:endParaRPr kumimoji="0" lang="en-US" sz="1800" b="0" i="0" u="none" strike="noStrike" kern="0" cap="none" spc="0" normalizeH="0" baseline="0" noProof="0">
              <a:ln>
                <a:noFill/>
              </a:ln>
              <a:solidFill>
                <a:sysClr val="windowText" lastClr="000000"/>
              </a:solidFill>
              <a:effectLst/>
              <a:uLnTx/>
              <a:uFillTx/>
            </a:endParaRPr>
          </a:p>
        </p:txBody>
      </p:sp>
      <p:sp>
        <p:nvSpPr>
          <p:cNvPr id="7" name="Slide Number Placeholder 6"/>
          <p:cNvSpPr>
            <a:spLocks noGrp="1"/>
          </p:cNvSpPr>
          <p:nvPr>
            <p:ph type="sldNum" sz="quarter"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29CB78FB-1415-9B4D-996E-11F146E2B0ED}"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5</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97801353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0" y="0"/>
            <a:ext cx="9001125" cy="685800"/>
          </a:xfrm>
        </p:spPr>
        <p:txBody>
          <a:bodyPr/>
          <a:lstStyle/>
          <a:p>
            <a:pPr algn="ctr"/>
            <a:r>
              <a:rPr lang="en-US" sz="2400" dirty="0" smtClean="0"/>
              <a:t>Classifying Big Data and Big Simulation Applications</a:t>
            </a:r>
            <a:endParaRPr lang="en-US" sz="2400" dirty="0"/>
          </a:p>
        </p:txBody>
      </p:sp>
      <p:sp>
        <p:nvSpPr>
          <p:cNvPr id="7" name="Content Placeholder 6"/>
          <p:cNvSpPr>
            <a:spLocks noGrp="1"/>
          </p:cNvSpPr>
          <p:nvPr>
            <p:ph idx="1"/>
          </p:nvPr>
        </p:nvSpPr>
        <p:spPr>
          <a:xfrm>
            <a:off x="0" y="468630"/>
            <a:ext cx="9001125" cy="4038600"/>
          </a:xfrm>
        </p:spPr>
        <p:txBody>
          <a:bodyPr/>
          <a:lstStyle/>
          <a:p>
            <a:pPr>
              <a:spcBef>
                <a:spcPts val="0"/>
              </a:spcBef>
            </a:pPr>
            <a:r>
              <a:rPr lang="en-US" dirty="0" smtClean="0"/>
              <a:t>“Benchmarks” “kernels” “algorithm” “mini-apps” can serve multiple purposes</a:t>
            </a:r>
          </a:p>
          <a:p>
            <a:pPr>
              <a:spcBef>
                <a:spcPts val="0"/>
              </a:spcBef>
            </a:pPr>
            <a:r>
              <a:rPr lang="en-US" b="1" dirty="0" smtClean="0">
                <a:solidFill>
                  <a:srgbClr val="C00000"/>
                </a:solidFill>
              </a:rPr>
              <a:t>Motivate hardware and software features</a:t>
            </a:r>
          </a:p>
          <a:p>
            <a:pPr lvl="1">
              <a:spcBef>
                <a:spcPts val="0"/>
              </a:spcBef>
            </a:pPr>
            <a:r>
              <a:rPr lang="en-US" dirty="0" smtClean="0"/>
              <a:t>e.g. collaborative filtering algorithm parallelizes well with MapReduce and suggests using Hadoop on a cloud</a:t>
            </a:r>
          </a:p>
          <a:p>
            <a:pPr lvl="1">
              <a:spcBef>
                <a:spcPts val="0"/>
              </a:spcBef>
            </a:pPr>
            <a:r>
              <a:rPr lang="en-US" dirty="0" smtClean="0"/>
              <a:t>e.g. deep learning on images dominated by matrix operations; needs CUDA&amp;MPI and suggests HPC cluster</a:t>
            </a:r>
          </a:p>
          <a:p>
            <a:pPr>
              <a:spcBef>
                <a:spcPts val="0"/>
              </a:spcBef>
            </a:pPr>
            <a:r>
              <a:rPr lang="en-US" dirty="0" smtClean="0"/>
              <a:t>Benchmark sets designed cover key features of systems in terms of features and sizes of “important” applications</a:t>
            </a:r>
          </a:p>
          <a:p>
            <a:pPr>
              <a:spcBef>
                <a:spcPts val="0"/>
              </a:spcBef>
            </a:pPr>
            <a:r>
              <a:rPr lang="en-US" dirty="0" smtClean="0"/>
              <a:t>Take 51 uses cases </a:t>
            </a:r>
            <a:r>
              <a:rPr lang="en-US" dirty="0" smtClean="0">
                <a:sym typeface="Wingdings" panose="05000000000000000000" pitchFamily="2" charset="2"/>
              </a:rPr>
              <a:t> derive specific features; each use case has multiple features</a:t>
            </a:r>
          </a:p>
          <a:p>
            <a:pPr>
              <a:spcBef>
                <a:spcPts val="0"/>
              </a:spcBef>
            </a:pPr>
            <a:r>
              <a:rPr lang="en-US" dirty="0" smtClean="0"/>
              <a:t>Generalize and systematize with features termed “facets”</a:t>
            </a:r>
          </a:p>
          <a:p>
            <a:pPr>
              <a:spcBef>
                <a:spcPts val="0"/>
              </a:spcBef>
            </a:pPr>
            <a:r>
              <a:rPr lang="en-US" b="1" dirty="0">
                <a:solidFill>
                  <a:srgbClr val="C00000"/>
                </a:solidFill>
              </a:rPr>
              <a:t>50 Facets (Big Data) or 64 Facets (Big Simulation and Data) </a:t>
            </a:r>
            <a:r>
              <a:rPr lang="en-US" dirty="0" smtClean="0"/>
              <a:t>divided into 4 sets or views where each view has “similar” facets</a:t>
            </a:r>
          </a:p>
          <a:p>
            <a:pPr lvl="1">
              <a:spcBef>
                <a:spcPts val="0"/>
              </a:spcBef>
            </a:pPr>
            <a:r>
              <a:rPr lang="en-US" dirty="0" smtClean="0"/>
              <a:t>Allow one to study coverage of benchmark sets</a:t>
            </a:r>
          </a:p>
          <a:p>
            <a:pPr>
              <a:spcBef>
                <a:spcPts val="0"/>
              </a:spcBef>
            </a:pPr>
            <a:r>
              <a:rPr lang="en-US" dirty="0" smtClean="0"/>
              <a:t>Discuss </a:t>
            </a:r>
            <a:r>
              <a:rPr lang="en-US" b="1" dirty="0" smtClean="0">
                <a:solidFill>
                  <a:srgbClr val="C00000"/>
                </a:solidFill>
              </a:rPr>
              <a:t>Data </a:t>
            </a:r>
            <a:r>
              <a:rPr lang="en-US" dirty="0" smtClean="0"/>
              <a:t>and </a:t>
            </a:r>
            <a:r>
              <a:rPr lang="en-US" b="1" dirty="0" smtClean="0">
                <a:solidFill>
                  <a:srgbClr val="C00000"/>
                </a:solidFill>
              </a:rPr>
              <a:t>Model</a:t>
            </a:r>
            <a:r>
              <a:rPr lang="en-US" dirty="0" smtClean="0"/>
              <a:t> together as built around problems which combine them but we can get insight by separating and this allows better understanding of </a:t>
            </a:r>
            <a:r>
              <a:rPr lang="en-US" b="1" dirty="0" smtClean="0">
                <a:solidFill>
                  <a:srgbClr val="C00000"/>
                </a:solidFill>
              </a:rPr>
              <a:t>Big Data - Big Simulation “convergence”</a:t>
            </a:r>
          </a:p>
          <a:p>
            <a:pPr>
              <a:spcBef>
                <a:spcPts val="0"/>
              </a:spcBef>
            </a:pPr>
            <a:endParaRPr lang="en-US" dirty="0"/>
          </a:p>
        </p:txBody>
      </p:sp>
      <p:sp>
        <p:nvSpPr>
          <p:cNvPr id="5" name="Slide Number Placeholder 4"/>
          <p:cNvSpPr>
            <a:spLocks noGrp="1"/>
          </p:cNvSpPr>
          <p:nvPr>
            <p:ph type="sldNum" sz="quarter" idx="12"/>
          </p:nvPr>
        </p:nvSpPr>
        <p:spPr/>
        <p:txBody>
          <a:bodyPr/>
          <a:lstStyle/>
          <a:p>
            <a:fld id="{29CB78FB-1415-9B4D-996E-11F146E2B0ED}" type="slidenum">
              <a:rPr lang="en-US" smtClean="0"/>
              <a:t>50</a:t>
            </a:fld>
            <a:endParaRPr lang="en-US"/>
          </a:p>
        </p:txBody>
      </p:sp>
      <p:sp>
        <p:nvSpPr>
          <p:cNvPr id="4" name="Date Placeholder 3"/>
          <p:cNvSpPr>
            <a:spLocks noGrp="1"/>
          </p:cNvSpPr>
          <p:nvPr>
            <p:ph type="dt" sz="half" idx="2"/>
          </p:nvPr>
        </p:nvSpPr>
        <p:spPr/>
        <p:txBody>
          <a:bodyPr/>
          <a:lstStyle/>
          <a:p>
            <a:r>
              <a:rPr lang="en-US" smtClean="0"/>
              <a:t>02/04/2016</a:t>
            </a:r>
            <a:endParaRPr lang="en-US"/>
          </a:p>
        </p:txBody>
      </p:sp>
    </p:spTree>
    <p:extLst>
      <p:ext uri="{BB962C8B-B14F-4D97-AF65-F5344CB8AC3E}">
        <p14:creationId xmlns:p14="http://schemas.microsoft.com/office/powerpoint/2010/main" val="356990795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890" y="526864"/>
            <a:ext cx="9049110" cy="1143000"/>
          </a:xfrm>
        </p:spPr>
        <p:txBody>
          <a:bodyPr>
            <a:normAutofit/>
          </a:bodyPr>
          <a:lstStyle/>
          <a:p>
            <a:r>
              <a:rPr lang="en-US" b="1" dirty="0"/>
              <a:t>7 Computational Giants of </a:t>
            </a:r>
            <a:br>
              <a:rPr lang="en-US" b="1" dirty="0"/>
            </a:br>
            <a:r>
              <a:rPr lang="en-US" b="1" dirty="0" smtClean="0"/>
              <a:t>NRC Massive </a:t>
            </a:r>
            <a:r>
              <a:rPr lang="en-US" b="1" dirty="0"/>
              <a:t>Data </a:t>
            </a:r>
            <a:r>
              <a:rPr lang="en-US" b="1" dirty="0" smtClean="0"/>
              <a:t>Analysis Report </a:t>
            </a:r>
            <a:endParaRPr lang="en-US" b="1" dirty="0"/>
          </a:p>
        </p:txBody>
      </p:sp>
      <p:sp>
        <p:nvSpPr>
          <p:cNvPr id="3" name="Content Placeholder 2"/>
          <p:cNvSpPr>
            <a:spLocks noGrp="1"/>
          </p:cNvSpPr>
          <p:nvPr>
            <p:ph idx="1"/>
          </p:nvPr>
        </p:nvSpPr>
        <p:spPr>
          <a:xfrm>
            <a:off x="94890" y="2501175"/>
            <a:ext cx="9049110" cy="4525963"/>
          </a:xfrm>
        </p:spPr>
        <p:txBody>
          <a:bodyPr/>
          <a:lstStyle/>
          <a:p>
            <a:pPr marL="514350" indent="-514350">
              <a:buFont typeface="+mj-lt"/>
              <a:buAutoNum type="arabicParenR"/>
            </a:pPr>
            <a:r>
              <a:rPr lang="en-US" sz="2400" b="1" dirty="0" smtClean="0">
                <a:solidFill>
                  <a:srgbClr val="CC00FF"/>
                </a:solidFill>
              </a:rPr>
              <a:t>G1:</a:t>
            </a:r>
            <a:r>
              <a:rPr lang="en-US" sz="2400" dirty="0" smtClean="0"/>
              <a:t>	Basic Statistics e.g. </a:t>
            </a:r>
            <a:r>
              <a:rPr lang="en-US" sz="2400" dirty="0" err="1" smtClean="0"/>
              <a:t>MRStat</a:t>
            </a:r>
            <a:endParaRPr lang="en-US" sz="2400" dirty="0" smtClean="0"/>
          </a:p>
          <a:p>
            <a:pPr marL="514350" indent="-514350">
              <a:buFont typeface="+mj-lt"/>
              <a:buAutoNum type="arabicParenR"/>
            </a:pPr>
            <a:r>
              <a:rPr lang="en-US" sz="2400" b="1" dirty="0" smtClean="0">
                <a:solidFill>
                  <a:srgbClr val="CC00FF"/>
                </a:solidFill>
              </a:rPr>
              <a:t>G2:</a:t>
            </a:r>
            <a:r>
              <a:rPr lang="en-US" sz="2400" dirty="0" smtClean="0"/>
              <a:t>	Generalized N-Body Problems</a:t>
            </a:r>
          </a:p>
          <a:p>
            <a:pPr marL="514350" indent="-514350">
              <a:buFont typeface="+mj-lt"/>
              <a:buAutoNum type="arabicParenR"/>
            </a:pPr>
            <a:r>
              <a:rPr lang="en-US" sz="2400" b="1" dirty="0" smtClean="0">
                <a:solidFill>
                  <a:srgbClr val="CC00FF"/>
                </a:solidFill>
              </a:rPr>
              <a:t>G3:</a:t>
            </a:r>
            <a:r>
              <a:rPr lang="en-US" sz="2400" dirty="0" smtClean="0"/>
              <a:t>	Graph-Theoretic Computations</a:t>
            </a:r>
          </a:p>
          <a:p>
            <a:pPr marL="514350" indent="-514350">
              <a:buFont typeface="+mj-lt"/>
              <a:buAutoNum type="arabicParenR"/>
            </a:pPr>
            <a:r>
              <a:rPr lang="en-US" sz="2400" b="1" dirty="0" smtClean="0">
                <a:solidFill>
                  <a:srgbClr val="CC00FF"/>
                </a:solidFill>
              </a:rPr>
              <a:t>G4:</a:t>
            </a:r>
            <a:r>
              <a:rPr lang="en-US" sz="2400" dirty="0" smtClean="0"/>
              <a:t>	Linear Algebraic Computations</a:t>
            </a:r>
          </a:p>
          <a:p>
            <a:pPr marL="514350" indent="-514350">
              <a:buFont typeface="+mj-lt"/>
              <a:buAutoNum type="arabicParenR"/>
            </a:pPr>
            <a:r>
              <a:rPr lang="en-US" sz="2400" b="1" dirty="0" smtClean="0">
                <a:solidFill>
                  <a:srgbClr val="CC00FF"/>
                </a:solidFill>
              </a:rPr>
              <a:t>G5:</a:t>
            </a:r>
            <a:r>
              <a:rPr lang="en-US" sz="2400" dirty="0" smtClean="0"/>
              <a:t>	Optimizations e.g. Linear Programming</a:t>
            </a:r>
          </a:p>
          <a:p>
            <a:pPr marL="514350" indent="-514350">
              <a:buFont typeface="+mj-lt"/>
              <a:buAutoNum type="arabicParenR"/>
            </a:pPr>
            <a:r>
              <a:rPr lang="en-US" sz="2400" b="1" dirty="0" smtClean="0">
                <a:solidFill>
                  <a:srgbClr val="CC00FF"/>
                </a:solidFill>
              </a:rPr>
              <a:t>G6:</a:t>
            </a:r>
            <a:r>
              <a:rPr lang="en-US" sz="2400" dirty="0" smtClean="0"/>
              <a:t>	Integration e.g. LDA and other GML</a:t>
            </a:r>
          </a:p>
          <a:p>
            <a:pPr marL="514350" indent="-514350">
              <a:buFont typeface="+mj-lt"/>
              <a:buAutoNum type="arabicParenR"/>
            </a:pPr>
            <a:r>
              <a:rPr lang="en-US" sz="2400" b="1" dirty="0" smtClean="0">
                <a:solidFill>
                  <a:srgbClr val="CC00FF"/>
                </a:solidFill>
              </a:rPr>
              <a:t>G7:</a:t>
            </a:r>
            <a:r>
              <a:rPr lang="en-US" sz="2400" dirty="0" smtClean="0"/>
              <a:t>	Alignment Problems e.g. BLAST</a:t>
            </a:r>
            <a:endParaRPr lang="en-US" sz="2400" dirty="0"/>
          </a:p>
        </p:txBody>
      </p:sp>
      <p:sp>
        <p:nvSpPr>
          <p:cNvPr id="6" name="Slide Number Placeholder 5"/>
          <p:cNvSpPr>
            <a:spLocks noGrp="1"/>
          </p:cNvSpPr>
          <p:nvPr>
            <p:ph type="sldNum" sz="quarter" idx="12"/>
          </p:nvPr>
        </p:nvSpPr>
        <p:spPr/>
        <p:txBody>
          <a:bodyPr/>
          <a:lstStyle/>
          <a:p>
            <a:fld id="{29CB78FB-1415-9B4D-996E-11F146E2B0ED}" type="slidenum">
              <a:rPr lang="en-US" smtClean="0"/>
              <a:t>51</a:t>
            </a:fld>
            <a:endParaRPr lang="en-US"/>
          </a:p>
        </p:txBody>
      </p:sp>
      <p:sp>
        <p:nvSpPr>
          <p:cNvPr id="5" name="Date Placeholder 4"/>
          <p:cNvSpPr>
            <a:spLocks noGrp="1"/>
          </p:cNvSpPr>
          <p:nvPr>
            <p:ph type="dt" sz="half" idx="2"/>
          </p:nvPr>
        </p:nvSpPr>
        <p:spPr/>
        <p:txBody>
          <a:bodyPr/>
          <a:lstStyle/>
          <a:p>
            <a:r>
              <a:rPr lang="en-US" smtClean="0"/>
              <a:t>02/04/2016</a:t>
            </a:r>
            <a:endParaRPr lang="en-US"/>
          </a:p>
        </p:txBody>
      </p:sp>
      <p:sp>
        <p:nvSpPr>
          <p:cNvPr id="4" name="Rectangle 3"/>
          <p:cNvSpPr/>
          <p:nvPr/>
        </p:nvSpPr>
        <p:spPr>
          <a:xfrm>
            <a:off x="0" y="1854687"/>
            <a:ext cx="9144000" cy="461665"/>
          </a:xfrm>
          <a:prstGeom prst="rect">
            <a:avLst/>
          </a:prstGeom>
        </p:spPr>
        <p:txBody>
          <a:bodyPr wrap="square">
            <a:spAutoFit/>
          </a:bodyPr>
          <a:lstStyle/>
          <a:p>
            <a:r>
              <a:rPr lang="en-US" sz="2400" dirty="0">
                <a:solidFill>
                  <a:srgbClr val="000000"/>
                </a:solidFill>
                <a:latin typeface="Times New Roman" panose="02020603050405020304" pitchFamily="18" charset="0"/>
                <a:hlinkClick r:id="rId3"/>
              </a:rPr>
              <a:t>http://</a:t>
            </a:r>
            <a:r>
              <a:rPr lang="en-US" sz="2400" dirty="0" smtClean="0">
                <a:solidFill>
                  <a:srgbClr val="000000"/>
                </a:solidFill>
                <a:latin typeface="Times New Roman" panose="02020603050405020304" pitchFamily="18" charset="0"/>
                <a:hlinkClick r:id="rId3"/>
              </a:rPr>
              <a:t>www.nap.edu/catalog.php?record_id=18374</a:t>
            </a:r>
            <a:r>
              <a:rPr lang="en-US" sz="2400" dirty="0" smtClean="0">
                <a:solidFill>
                  <a:srgbClr val="000000"/>
                </a:solidFill>
                <a:latin typeface="Times New Roman" panose="02020603050405020304" pitchFamily="18" charset="0"/>
              </a:rPr>
              <a:t>   </a:t>
            </a:r>
            <a:r>
              <a:rPr lang="en-US" sz="2400" b="1" dirty="0" smtClean="0">
                <a:solidFill>
                  <a:srgbClr val="C00000"/>
                </a:solidFill>
                <a:latin typeface="Times New Roman" panose="02020603050405020304" pitchFamily="18" charset="0"/>
              </a:rPr>
              <a:t>Big Data Models?</a:t>
            </a:r>
            <a:r>
              <a:rPr lang="en-US" sz="2400" dirty="0" smtClean="0">
                <a:solidFill>
                  <a:srgbClr val="000000"/>
                </a:solidFill>
                <a:latin typeface="Times New Roman" panose="02020603050405020304" pitchFamily="18" charset="0"/>
              </a:rPr>
              <a:t>  </a:t>
            </a:r>
            <a:endParaRPr lang="en-US" sz="2000" dirty="0"/>
          </a:p>
        </p:txBody>
      </p:sp>
    </p:spTree>
    <p:extLst>
      <p:ext uri="{BB962C8B-B14F-4D97-AF65-F5344CB8AC3E}">
        <p14:creationId xmlns:p14="http://schemas.microsoft.com/office/powerpoint/2010/main" val="121126411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36814"/>
          </a:xfrm>
        </p:spPr>
        <p:txBody>
          <a:bodyPr/>
          <a:lstStyle/>
          <a:p>
            <a:pPr algn="ctr"/>
            <a:r>
              <a:rPr lang="en-US" b="1" dirty="0" smtClean="0"/>
              <a:t>HPC (Simulation) Benchmark Classics</a:t>
            </a:r>
            <a:endParaRPr lang="en-US" b="1" dirty="0"/>
          </a:p>
        </p:txBody>
      </p:sp>
      <p:sp>
        <p:nvSpPr>
          <p:cNvPr id="3" name="Content Placeholder 2"/>
          <p:cNvSpPr>
            <a:spLocks noGrp="1"/>
          </p:cNvSpPr>
          <p:nvPr>
            <p:ph idx="1"/>
          </p:nvPr>
        </p:nvSpPr>
        <p:spPr>
          <a:xfrm>
            <a:off x="261257" y="799682"/>
            <a:ext cx="8882743" cy="4525963"/>
          </a:xfrm>
        </p:spPr>
        <p:txBody>
          <a:bodyPr>
            <a:noAutofit/>
          </a:bodyPr>
          <a:lstStyle/>
          <a:p>
            <a:r>
              <a:rPr lang="en-US" sz="2800" b="1" dirty="0" err="1" smtClean="0"/>
              <a:t>Linpack</a:t>
            </a:r>
            <a:r>
              <a:rPr lang="en-US" sz="2800" b="1" dirty="0" smtClean="0"/>
              <a:t> </a:t>
            </a:r>
            <a:r>
              <a:rPr lang="en-US" sz="2800" dirty="0" smtClean="0"/>
              <a:t>or HPL: Parallel LU factorization </a:t>
            </a:r>
            <a:br>
              <a:rPr lang="en-US" sz="2800" dirty="0" smtClean="0"/>
            </a:br>
            <a:r>
              <a:rPr lang="en-US" sz="2800" dirty="0" smtClean="0"/>
              <a:t>for solution of linear equations</a:t>
            </a:r>
          </a:p>
          <a:p>
            <a:r>
              <a:rPr lang="en-US" sz="2800" b="1" dirty="0" smtClean="0"/>
              <a:t>NPB</a:t>
            </a:r>
            <a:r>
              <a:rPr lang="en-US" sz="2800" dirty="0" smtClean="0"/>
              <a:t> version 1: Mainly classic HPC solver kernels</a:t>
            </a:r>
          </a:p>
          <a:p>
            <a:pPr lvl="1"/>
            <a:r>
              <a:rPr lang="en-US" sz="2400" dirty="0" smtClean="0"/>
              <a:t>MG: </a:t>
            </a:r>
            <a:r>
              <a:rPr lang="en-US" sz="2400" dirty="0" err="1" smtClean="0"/>
              <a:t>Multigrid</a:t>
            </a:r>
            <a:endParaRPr lang="en-US" sz="2400" dirty="0" smtClean="0"/>
          </a:p>
          <a:p>
            <a:pPr lvl="1"/>
            <a:r>
              <a:rPr lang="en-US" sz="2400" dirty="0" smtClean="0"/>
              <a:t>CG: Conjugate Gradient</a:t>
            </a:r>
          </a:p>
          <a:p>
            <a:pPr lvl="1"/>
            <a:r>
              <a:rPr lang="en-US" sz="2400" dirty="0" smtClean="0"/>
              <a:t>FT: Fast Fourier Transform</a:t>
            </a:r>
          </a:p>
          <a:p>
            <a:pPr lvl="1"/>
            <a:r>
              <a:rPr lang="en-US" sz="2400" dirty="0" smtClean="0"/>
              <a:t>IS: Integer sort</a:t>
            </a:r>
          </a:p>
          <a:p>
            <a:pPr lvl="1"/>
            <a:r>
              <a:rPr lang="en-US" sz="2400" dirty="0" smtClean="0"/>
              <a:t>EP: Embarrassingly Parallel</a:t>
            </a:r>
          </a:p>
          <a:p>
            <a:pPr lvl="1"/>
            <a:r>
              <a:rPr lang="en-US" sz="2400" dirty="0" smtClean="0"/>
              <a:t>BT: Block </a:t>
            </a:r>
            <a:r>
              <a:rPr lang="en-US" sz="2400" dirty="0" err="1" smtClean="0"/>
              <a:t>Tridiagonal</a:t>
            </a:r>
            <a:endParaRPr lang="en-US" sz="2400" dirty="0" smtClean="0"/>
          </a:p>
          <a:p>
            <a:pPr lvl="1"/>
            <a:r>
              <a:rPr lang="en-US" sz="2400" dirty="0" smtClean="0"/>
              <a:t>SP: Scalar </a:t>
            </a:r>
            <a:r>
              <a:rPr lang="en-US" sz="2400" dirty="0" err="1" smtClean="0"/>
              <a:t>Pentadiagonal</a:t>
            </a:r>
            <a:endParaRPr lang="en-US" sz="2400" dirty="0" smtClean="0"/>
          </a:p>
          <a:p>
            <a:pPr lvl="1"/>
            <a:r>
              <a:rPr lang="en-US" sz="2400" dirty="0" smtClean="0"/>
              <a:t> LU: Lower-Upper symmetric Gauss Seidel</a:t>
            </a:r>
          </a:p>
          <a:p>
            <a:pPr marL="457200" lvl="1" indent="0">
              <a:buNone/>
            </a:pPr>
            <a:endParaRPr lang="en-US" sz="2400" dirty="0"/>
          </a:p>
        </p:txBody>
      </p:sp>
      <p:sp>
        <p:nvSpPr>
          <p:cNvPr id="5" name="Slide Number Placeholder 4"/>
          <p:cNvSpPr>
            <a:spLocks noGrp="1"/>
          </p:cNvSpPr>
          <p:nvPr>
            <p:ph type="sldNum" sz="quarter" idx="12"/>
          </p:nvPr>
        </p:nvSpPr>
        <p:spPr/>
        <p:txBody>
          <a:bodyPr/>
          <a:lstStyle/>
          <a:p>
            <a:fld id="{29CB78FB-1415-9B4D-996E-11F146E2B0ED}" type="slidenum">
              <a:rPr lang="en-US" smtClean="0"/>
              <a:t>52</a:t>
            </a:fld>
            <a:endParaRPr lang="en-US"/>
          </a:p>
        </p:txBody>
      </p:sp>
      <p:sp>
        <p:nvSpPr>
          <p:cNvPr id="4" name="Date Placeholder 3"/>
          <p:cNvSpPr>
            <a:spLocks noGrp="1"/>
          </p:cNvSpPr>
          <p:nvPr>
            <p:ph type="dt" sz="half" idx="2"/>
          </p:nvPr>
        </p:nvSpPr>
        <p:spPr/>
        <p:txBody>
          <a:bodyPr/>
          <a:lstStyle/>
          <a:p>
            <a:r>
              <a:rPr lang="en-US" smtClean="0"/>
              <a:t>02/04/2016</a:t>
            </a:r>
            <a:endParaRPr lang="en-US"/>
          </a:p>
        </p:txBody>
      </p:sp>
      <p:sp>
        <p:nvSpPr>
          <p:cNvPr id="6" name="Rectangle 5"/>
          <p:cNvSpPr/>
          <p:nvPr/>
        </p:nvSpPr>
        <p:spPr>
          <a:xfrm>
            <a:off x="5715000" y="2801053"/>
            <a:ext cx="3068469" cy="523220"/>
          </a:xfrm>
          <a:prstGeom prst="rect">
            <a:avLst/>
          </a:prstGeom>
        </p:spPr>
        <p:txBody>
          <a:bodyPr wrap="none">
            <a:spAutoFit/>
          </a:bodyPr>
          <a:lstStyle/>
          <a:p>
            <a:r>
              <a:rPr lang="en-US" sz="2800" b="1" dirty="0" smtClean="0">
                <a:solidFill>
                  <a:srgbClr val="C00000"/>
                </a:solidFill>
                <a:latin typeface="Times New Roman" panose="02020603050405020304" pitchFamily="18" charset="0"/>
              </a:rPr>
              <a:t>Simulation Models</a:t>
            </a:r>
            <a:endParaRPr lang="en-US" sz="2800" dirty="0"/>
          </a:p>
        </p:txBody>
      </p:sp>
    </p:spTree>
    <p:extLst>
      <p:ext uri="{BB962C8B-B14F-4D97-AF65-F5344CB8AC3E}">
        <p14:creationId xmlns:p14="http://schemas.microsoft.com/office/powerpoint/2010/main" val="138204347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6523" y="0"/>
            <a:ext cx="8827477" cy="867508"/>
          </a:xfrm>
        </p:spPr>
        <p:txBody>
          <a:bodyPr/>
          <a:lstStyle/>
          <a:p>
            <a:r>
              <a:rPr lang="en-US" b="1" dirty="0" smtClean="0"/>
              <a:t>13 Berkeley Dwarfs</a:t>
            </a:r>
            <a:endParaRPr lang="en-US" b="1" dirty="0"/>
          </a:p>
        </p:txBody>
      </p:sp>
      <p:sp>
        <p:nvSpPr>
          <p:cNvPr id="3" name="Content Placeholder 2"/>
          <p:cNvSpPr>
            <a:spLocks noGrp="1"/>
          </p:cNvSpPr>
          <p:nvPr>
            <p:ph idx="1"/>
          </p:nvPr>
        </p:nvSpPr>
        <p:spPr>
          <a:xfrm>
            <a:off x="0" y="685800"/>
            <a:ext cx="9144000" cy="6172200"/>
          </a:xfrm>
        </p:spPr>
        <p:txBody>
          <a:bodyPr>
            <a:normAutofit/>
          </a:bodyPr>
          <a:lstStyle/>
          <a:p>
            <a:pPr marL="514350" indent="-514350">
              <a:buFont typeface="+mj-lt"/>
              <a:buAutoNum type="arabicParenR"/>
            </a:pPr>
            <a:r>
              <a:rPr lang="en-US" dirty="0" smtClean="0">
                <a:solidFill>
                  <a:srgbClr val="0070C0"/>
                </a:solidFill>
              </a:rPr>
              <a:t>Dense </a:t>
            </a:r>
            <a:r>
              <a:rPr lang="en-US" dirty="0">
                <a:solidFill>
                  <a:srgbClr val="0070C0"/>
                </a:solidFill>
              </a:rPr>
              <a:t>Linear </a:t>
            </a:r>
            <a:r>
              <a:rPr lang="en-US" dirty="0" smtClean="0">
                <a:solidFill>
                  <a:srgbClr val="0070C0"/>
                </a:solidFill>
              </a:rPr>
              <a:t>Algebra </a:t>
            </a:r>
            <a:endParaRPr lang="en-US" dirty="0">
              <a:solidFill>
                <a:srgbClr val="0070C0"/>
              </a:solidFill>
            </a:endParaRPr>
          </a:p>
          <a:p>
            <a:pPr marL="514350" indent="-514350">
              <a:buFont typeface="+mj-lt"/>
              <a:buAutoNum type="arabicParenR"/>
            </a:pPr>
            <a:r>
              <a:rPr lang="en-US" dirty="0">
                <a:solidFill>
                  <a:srgbClr val="0070C0"/>
                </a:solidFill>
              </a:rPr>
              <a:t>Sparse Linear Algebra</a:t>
            </a:r>
          </a:p>
          <a:p>
            <a:pPr marL="514350" indent="-514350">
              <a:buFont typeface="+mj-lt"/>
              <a:buAutoNum type="arabicParenR"/>
            </a:pPr>
            <a:r>
              <a:rPr lang="en-US" dirty="0">
                <a:solidFill>
                  <a:srgbClr val="0070C0"/>
                </a:solidFill>
              </a:rPr>
              <a:t>Spectral Methods</a:t>
            </a:r>
          </a:p>
          <a:p>
            <a:pPr marL="514350" indent="-514350">
              <a:buFont typeface="+mj-lt"/>
              <a:buAutoNum type="arabicParenR"/>
            </a:pPr>
            <a:r>
              <a:rPr lang="en-US" dirty="0">
                <a:solidFill>
                  <a:srgbClr val="0070C0"/>
                </a:solidFill>
              </a:rPr>
              <a:t>N-Body Methods</a:t>
            </a:r>
          </a:p>
          <a:p>
            <a:pPr marL="514350" indent="-514350">
              <a:buFont typeface="+mj-lt"/>
              <a:buAutoNum type="arabicParenR"/>
            </a:pPr>
            <a:r>
              <a:rPr lang="en-US" dirty="0">
                <a:solidFill>
                  <a:srgbClr val="0070C0"/>
                </a:solidFill>
              </a:rPr>
              <a:t>Structured Grids</a:t>
            </a:r>
          </a:p>
          <a:p>
            <a:pPr marL="514350" indent="-514350">
              <a:buFont typeface="+mj-lt"/>
              <a:buAutoNum type="arabicParenR"/>
            </a:pPr>
            <a:r>
              <a:rPr lang="en-US" dirty="0">
                <a:solidFill>
                  <a:srgbClr val="0070C0"/>
                </a:solidFill>
              </a:rPr>
              <a:t>Unstructured Grids</a:t>
            </a:r>
          </a:p>
          <a:p>
            <a:pPr marL="514350" indent="-514350">
              <a:buFont typeface="+mj-lt"/>
              <a:buAutoNum type="arabicParenR"/>
            </a:pPr>
            <a:r>
              <a:rPr lang="en-US" dirty="0"/>
              <a:t>MapReduce</a:t>
            </a:r>
          </a:p>
          <a:p>
            <a:pPr marL="514350" indent="-514350">
              <a:buFont typeface="+mj-lt"/>
              <a:buAutoNum type="arabicParenR"/>
            </a:pPr>
            <a:r>
              <a:rPr lang="en-US" dirty="0"/>
              <a:t>Combinational Logic</a:t>
            </a:r>
          </a:p>
          <a:p>
            <a:pPr marL="514350" indent="-514350">
              <a:buFont typeface="+mj-lt"/>
              <a:buAutoNum type="arabicParenR"/>
            </a:pPr>
            <a:r>
              <a:rPr lang="en-US" dirty="0"/>
              <a:t>Graph Traversal</a:t>
            </a:r>
          </a:p>
          <a:p>
            <a:pPr marL="514350" indent="-514350">
              <a:buFont typeface="+mj-lt"/>
              <a:buAutoNum type="arabicParenR"/>
            </a:pPr>
            <a:r>
              <a:rPr lang="en-US" dirty="0"/>
              <a:t>Dynamic Programming</a:t>
            </a:r>
          </a:p>
          <a:p>
            <a:pPr marL="514350" indent="-514350">
              <a:buFont typeface="+mj-lt"/>
              <a:buAutoNum type="arabicParenR"/>
            </a:pPr>
            <a:r>
              <a:rPr lang="en-US" dirty="0"/>
              <a:t>Backtrack and </a:t>
            </a:r>
            <a:r>
              <a:rPr lang="en-US" dirty="0" smtClean="0"/>
              <a:t/>
            </a:r>
            <a:br>
              <a:rPr lang="en-US" dirty="0" smtClean="0"/>
            </a:br>
            <a:r>
              <a:rPr lang="en-US" dirty="0" smtClean="0"/>
              <a:t>Branch-and-Bound</a:t>
            </a:r>
            <a:endParaRPr lang="en-US" dirty="0"/>
          </a:p>
          <a:p>
            <a:pPr marL="514350" indent="-514350">
              <a:buFont typeface="+mj-lt"/>
              <a:buAutoNum type="arabicParenR"/>
            </a:pPr>
            <a:r>
              <a:rPr lang="en-US" dirty="0"/>
              <a:t>Graphical Models</a:t>
            </a:r>
          </a:p>
          <a:p>
            <a:pPr marL="514350" indent="-514350">
              <a:buFont typeface="+mj-lt"/>
              <a:buAutoNum type="arabicParenR"/>
            </a:pPr>
            <a:r>
              <a:rPr lang="en-US" dirty="0"/>
              <a:t>Finite State Machines</a:t>
            </a:r>
          </a:p>
        </p:txBody>
      </p:sp>
      <p:sp>
        <p:nvSpPr>
          <p:cNvPr id="6" name="Slide Number Placeholder 5"/>
          <p:cNvSpPr>
            <a:spLocks noGrp="1"/>
          </p:cNvSpPr>
          <p:nvPr>
            <p:ph type="sldNum" sz="quarter" idx="12"/>
          </p:nvPr>
        </p:nvSpPr>
        <p:spPr/>
        <p:txBody>
          <a:bodyPr/>
          <a:lstStyle/>
          <a:p>
            <a:fld id="{29CB78FB-1415-9B4D-996E-11F146E2B0ED}" type="slidenum">
              <a:rPr lang="en-US" smtClean="0"/>
              <a:t>53</a:t>
            </a:fld>
            <a:endParaRPr lang="en-US"/>
          </a:p>
        </p:txBody>
      </p:sp>
      <p:sp>
        <p:nvSpPr>
          <p:cNvPr id="5" name="Date Placeholder 4"/>
          <p:cNvSpPr>
            <a:spLocks noGrp="1"/>
          </p:cNvSpPr>
          <p:nvPr>
            <p:ph type="dt" sz="half" idx="2"/>
          </p:nvPr>
        </p:nvSpPr>
        <p:spPr/>
        <p:txBody>
          <a:bodyPr/>
          <a:lstStyle/>
          <a:p>
            <a:r>
              <a:rPr lang="en-US" smtClean="0"/>
              <a:t>02/04/2016</a:t>
            </a:r>
            <a:endParaRPr lang="en-US"/>
          </a:p>
        </p:txBody>
      </p:sp>
      <p:sp>
        <p:nvSpPr>
          <p:cNvPr id="4" name="TextBox 3"/>
          <p:cNvSpPr txBox="1"/>
          <p:nvPr/>
        </p:nvSpPr>
        <p:spPr>
          <a:xfrm>
            <a:off x="3505200" y="1318301"/>
            <a:ext cx="5475513" cy="4154984"/>
          </a:xfrm>
          <a:prstGeom prst="rect">
            <a:avLst/>
          </a:prstGeom>
          <a:noFill/>
        </p:spPr>
        <p:txBody>
          <a:bodyPr wrap="square" rtlCol="0">
            <a:spAutoFit/>
          </a:bodyPr>
          <a:lstStyle/>
          <a:p>
            <a:r>
              <a:rPr lang="en-US" sz="2400" dirty="0" smtClean="0"/>
              <a:t>First 6 of these correspond to </a:t>
            </a:r>
            <a:r>
              <a:rPr lang="en-US" sz="2400" dirty="0" err="1" smtClean="0"/>
              <a:t>Colella’s</a:t>
            </a:r>
            <a:r>
              <a:rPr lang="en-US" sz="2400" dirty="0" smtClean="0"/>
              <a:t> original. (Classic simulations)</a:t>
            </a:r>
          </a:p>
          <a:p>
            <a:r>
              <a:rPr lang="en-US" sz="2400" dirty="0" smtClean="0"/>
              <a:t>Monte Carlo dropped.</a:t>
            </a:r>
            <a:endParaRPr lang="en-US" sz="2400" dirty="0"/>
          </a:p>
          <a:p>
            <a:r>
              <a:rPr lang="en-US" sz="2400" dirty="0" smtClean="0"/>
              <a:t>N-body methods are a subset of Particle in </a:t>
            </a:r>
            <a:r>
              <a:rPr lang="en-US" sz="2400" dirty="0" err="1" smtClean="0"/>
              <a:t>Colella</a:t>
            </a:r>
            <a:r>
              <a:rPr lang="en-US" sz="2400" dirty="0" smtClean="0"/>
              <a:t>.</a:t>
            </a:r>
            <a:br>
              <a:rPr lang="en-US" sz="2400" dirty="0" smtClean="0"/>
            </a:br>
            <a:endParaRPr lang="en-US" sz="2400" dirty="0" smtClean="0"/>
          </a:p>
          <a:p>
            <a:r>
              <a:rPr lang="en-US" sz="2400" dirty="0" smtClean="0"/>
              <a:t>Note a little inconsistent in that MapReduce is a programming model and spectral method is a numerical method.</a:t>
            </a:r>
          </a:p>
          <a:p>
            <a:r>
              <a:rPr lang="en-US" sz="2400" dirty="0" smtClean="0"/>
              <a:t>Need multiple facets!</a:t>
            </a:r>
            <a:endParaRPr lang="en-US" sz="2400" dirty="0"/>
          </a:p>
        </p:txBody>
      </p:sp>
      <p:sp>
        <p:nvSpPr>
          <p:cNvPr id="7" name="Rectangle 6"/>
          <p:cNvSpPr/>
          <p:nvPr/>
        </p:nvSpPr>
        <p:spPr>
          <a:xfrm>
            <a:off x="3382237" y="694241"/>
            <a:ext cx="5721438" cy="461665"/>
          </a:xfrm>
          <a:prstGeom prst="rect">
            <a:avLst/>
          </a:prstGeom>
        </p:spPr>
        <p:txBody>
          <a:bodyPr wrap="none">
            <a:spAutoFit/>
          </a:bodyPr>
          <a:lstStyle/>
          <a:p>
            <a:r>
              <a:rPr lang="en-US" sz="2400" b="1" dirty="0">
                <a:solidFill>
                  <a:srgbClr val="C00000"/>
                </a:solidFill>
              </a:rPr>
              <a:t>Largely Models for Data or Simulation</a:t>
            </a:r>
          </a:p>
        </p:txBody>
      </p:sp>
    </p:spTree>
    <p:extLst>
      <p:ext uri="{BB962C8B-B14F-4D97-AF65-F5344CB8AC3E}">
        <p14:creationId xmlns:p14="http://schemas.microsoft.com/office/powerpoint/2010/main" val="105465219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4B85148-DB98-4269-ACE6-2DF49F9918C9}" type="slidenum">
              <a:rPr lang="en-US" smtClean="0">
                <a:solidFill>
                  <a:prstClr val="black"/>
                </a:solidFill>
              </a:rPr>
              <a:pPr/>
              <a:t>54</a:t>
            </a:fld>
            <a:endParaRPr lang="en-US" dirty="0">
              <a:solidFill>
                <a:prstClr val="black"/>
              </a:solidFill>
            </a:endParaRPr>
          </a:p>
        </p:txBody>
      </p:sp>
      <p:sp>
        <p:nvSpPr>
          <p:cNvPr id="3" name="Date Placeholder 2"/>
          <p:cNvSpPr>
            <a:spLocks noGrp="1"/>
          </p:cNvSpPr>
          <p:nvPr>
            <p:ph type="dt" sz="half" idx="2"/>
          </p:nvPr>
        </p:nvSpPr>
        <p:spPr/>
        <p:txBody>
          <a:bodyPr/>
          <a:lstStyle/>
          <a:p>
            <a:r>
              <a:rPr lang="en-US" smtClean="0">
                <a:solidFill>
                  <a:srgbClr val="000000">
                    <a:tint val="75000"/>
                  </a:srgbClr>
                </a:solidFill>
              </a:rPr>
              <a:t>02/04/2016</a:t>
            </a:r>
            <a:endParaRPr lang="en-US">
              <a:solidFill>
                <a:srgbClr val="000000">
                  <a:tint val="75000"/>
                </a:srgbClr>
              </a:solidFill>
            </a:endParaRPr>
          </a:p>
        </p:txBody>
      </p:sp>
      <p:grpSp>
        <p:nvGrpSpPr>
          <p:cNvPr id="12" name="Group 11"/>
          <p:cNvGrpSpPr/>
          <p:nvPr/>
        </p:nvGrpSpPr>
        <p:grpSpPr>
          <a:xfrm>
            <a:off x="0" y="372985"/>
            <a:ext cx="9144000" cy="5454860"/>
            <a:chOff x="0" y="372985"/>
            <a:chExt cx="9144000" cy="5454860"/>
          </a:xfrm>
        </p:grpSpPr>
        <p:pic>
          <p:nvPicPr>
            <p:cNvPr id="4" name="Picture 3"/>
            <p:cNvPicPr>
              <a:picLocks noChangeAspect="1"/>
            </p:cNvPicPr>
            <p:nvPr/>
          </p:nvPicPr>
          <p:blipFill>
            <a:blip r:embed="rId2"/>
            <a:stretch>
              <a:fillRect/>
            </a:stretch>
          </p:blipFill>
          <p:spPr>
            <a:xfrm>
              <a:off x="0" y="372985"/>
              <a:ext cx="9144000" cy="5368401"/>
            </a:xfrm>
            <a:prstGeom prst="rect">
              <a:avLst/>
            </a:prstGeom>
          </p:spPr>
        </p:pic>
        <p:sp>
          <p:nvSpPr>
            <p:cNvPr id="5" name="Rectangle 4"/>
            <p:cNvSpPr/>
            <p:nvPr/>
          </p:nvSpPr>
          <p:spPr>
            <a:xfrm>
              <a:off x="80010" y="922705"/>
              <a:ext cx="1497330" cy="369332"/>
            </a:xfrm>
            <a:prstGeom prst="rect">
              <a:avLst/>
            </a:prstGeom>
          </p:spPr>
          <p:txBody>
            <a:bodyPr wrap="square">
              <a:spAutoFit/>
            </a:bodyPr>
            <a:lstStyle/>
            <a:p>
              <a:r>
                <a:rPr lang="en-US" b="1" dirty="0" smtClean="0"/>
                <a:t>Simulations</a:t>
              </a:r>
              <a:endParaRPr lang="en-US" b="1" dirty="0"/>
            </a:p>
          </p:txBody>
        </p:sp>
        <p:sp>
          <p:nvSpPr>
            <p:cNvPr id="6" name="Rectangle 5"/>
            <p:cNvSpPr/>
            <p:nvPr/>
          </p:nvSpPr>
          <p:spPr>
            <a:xfrm>
              <a:off x="1657350" y="557651"/>
              <a:ext cx="1207770" cy="800219"/>
            </a:xfrm>
            <a:prstGeom prst="rect">
              <a:avLst/>
            </a:prstGeom>
          </p:spPr>
          <p:txBody>
            <a:bodyPr wrap="square">
              <a:spAutoFit/>
            </a:bodyPr>
            <a:lstStyle/>
            <a:p>
              <a:r>
                <a:rPr lang="en-US" b="1" dirty="0" smtClean="0"/>
                <a:t>Analytics</a:t>
              </a:r>
            </a:p>
            <a:p>
              <a:r>
                <a:rPr lang="en-US" sz="1400" b="1" dirty="0" smtClean="0"/>
                <a:t>(Model for Data)</a:t>
              </a:r>
              <a:endParaRPr lang="en-US" sz="1400" b="1" dirty="0"/>
            </a:p>
          </p:txBody>
        </p:sp>
        <p:sp>
          <p:nvSpPr>
            <p:cNvPr id="7" name="Rectangle 6"/>
            <p:cNvSpPr/>
            <p:nvPr/>
          </p:nvSpPr>
          <p:spPr>
            <a:xfrm>
              <a:off x="3314700" y="372985"/>
              <a:ext cx="720090" cy="369332"/>
            </a:xfrm>
            <a:prstGeom prst="rect">
              <a:avLst/>
            </a:prstGeom>
          </p:spPr>
          <p:txBody>
            <a:bodyPr wrap="square">
              <a:spAutoFit/>
            </a:bodyPr>
            <a:lstStyle/>
            <a:p>
              <a:r>
                <a:rPr lang="en-US" b="1" dirty="0" smtClean="0"/>
                <a:t>Both</a:t>
              </a:r>
              <a:endParaRPr lang="en-US" b="1" dirty="0"/>
            </a:p>
          </p:txBody>
        </p:sp>
        <p:sp>
          <p:nvSpPr>
            <p:cNvPr id="8" name="TextBox 7"/>
            <p:cNvSpPr txBox="1"/>
            <p:nvPr/>
          </p:nvSpPr>
          <p:spPr>
            <a:xfrm>
              <a:off x="1657350" y="3691890"/>
              <a:ext cx="1098378" cy="307777"/>
            </a:xfrm>
            <a:prstGeom prst="rect">
              <a:avLst/>
            </a:prstGeom>
            <a:noFill/>
          </p:spPr>
          <p:txBody>
            <a:bodyPr wrap="none" rtlCol="0">
              <a:spAutoFit/>
            </a:bodyPr>
            <a:lstStyle/>
            <a:p>
              <a:r>
                <a:rPr lang="en-US" sz="1400" b="1" dirty="0" smtClean="0">
                  <a:solidFill>
                    <a:srgbClr val="C00000"/>
                  </a:solidFill>
                </a:rPr>
                <a:t>(All Model)</a:t>
              </a:r>
              <a:endParaRPr lang="en-US" sz="1400" b="1" dirty="0">
                <a:solidFill>
                  <a:srgbClr val="C00000"/>
                </a:solidFill>
              </a:endParaRPr>
            </a:p>
          </p:txBody>
        </p:sp>
        <p:sp>
          <p:nvSpPr>
            <p:cNvPr id="9" name="TextBox 8"/>
            <p:cNvSpPr txBox="1"/>
            <p:nvPr/>
          </p:nvSpPr>
          <p:spPr>
            <a:xfrm>
              <a:off x="1969770" y="5520068"/>
              <a:ext cx="2157963" cy="307777"/>
            </a:xfrm>
            <a:prstGeom prst="rect">
              <a:avLst/>
            </a:prstGeom>
            <a:noFill/>
          </p:spPr>
          <p:txBody>
            <a:bodyPr wrap="none" rtlCol="0">
              <a:spAutoFit/>
            </a:bodyPr>
            <a:lstStyle/>
            <a:p>
              <a:r>
                <a:rPr lang="en-US" sz="1400" b="1" dirty="0" smtClean="0">
                  <a:solidFill>
                    <a:srgbClr val="C00000"/>
                  </a:solidFill>
                </a:rPr>
                <a:t>(Nearly all </a:t>
              </a:r>
              <a:r>
                <a:rPr lang="en-US" sz="1400" b="1" dirty="0" err="1" smtClean="0">
                  <a:solidFill>
                    <a:srgbClr val="C00000"/>
                  </a:solidFill>
                </a:rPr>
                <a:t>Data+Model</a:t>
              </a:r>
              <a:r>
                <a:rPr lang="en-US" sz="1400" b="1" dirty="0" smtClean="0">
                  <a:solidFill>
                    <a:srgbClr val="C00000"/>
                  </a:solidFill>
                </a:rPr>
                <a:t>)</a:t>
              </a:r>
              <a:endParaRPr lang="en-US" sz="1400" b="1" dirty="0">
                <a:solidFill>
                  <a:srgbClr val="C00000"/>
                </a:solidFill>
              </a:endParaRPr>
            </a:p>
          </p:txBody>
        </p:sp>
        <p:sp>
          <p:nvSpPr>
            <p:cNvPr id="10" name="TextBox 9"/>
            <p:cNvSpPr txBox="1"/>
            <p:nvPr/>
          </p:nvSpPr>
          <p:spPr>
            <a:xfrm>
              <a:off x="7420253" y="1050093"/>
              <a:ext cx="1537600" cy="307777"/>
            </a:xfrm>
            <a:prstGeom prst="rect">
              <a:avLst/>
            </a:prstGeom>
            <a:noFill/>
          </p:spPr>
          <p:txBody>
            <a:bodyPr wrap="none" rtlCol="0">
              <a:spAutoFit/>
            </a:bodyPr>
            <a:lstStyle/>
            <a:p>
              <a:r>
                <a:rPr lang="en-US" sz="1400" b="1" dirty="0" smtClean="0">
                  <a:solidFill>
                    <a:srgbClr val="C00000"/>
                  </a:solidFill>
                </a:rPr>
                <a:t>(Nearly all Data)</a:t>
              </a:r>
              <a:endParaRPr lang="en-US" sz="1400" b="1" dirty="0">
                <a:solidFill>
                  <a:srgbClr val="C00000"/>
                </a:solidFill>
              </a:endParaRPr>
            </a:p>
          </p:txBody>
        </p:sp>
        <p:sp>
          <p:nvSpPr>
            <p:cNvPr id="11" name="TextBox 10"/>
            <p:cNvSpPr txBox="1"/>
            <p:nvPr/>
          </p:nvSpPr>
          <p:spPr>
            <a:xfrm>
              <a:off x="6317800" y="5121000"/>
              <a:ext cx="2190023" cy="307777"/>
            </a:xfrm>
            <a:prstGeom prst="rect">
              <a:avLst/>
            </a:prstGeom>
            <a:noFill/>
          </p:spPr>
          <p:txBody>
            <a:bodyPr wrap="none" rtlCol="0">
              <a:spAutoFit/>
            </a:bodyPr>
            <a:lstStyle/>
            <a:p>
              <a:r>
                <a:rPr lang="en-US" sz="1400" b="1" dirty="0" smtClean="0">
                  <a:solidFill>
                    <a:srgbClr val="C00000"/>
                  </a:solidFill>
                </a:rPr>
                <a:t>(Mix of Data and Model)</a:t>
              </a:r>
              <a:endParaRPr lang="en-US" sz="1400" b="1" dirty="0">
                <a:solidFill>
                  <a:srgbClr val="C00000"/>
                </a:solidFill>
              </a:endParaRPr>
            </a:p>
          </p:txBody>
        </p:sp>
      </p:grpSp>
    </p:spTree>
    <p:extLst>
      <p:ext uri="{BB962C8B-B14F-4D97-AF65-F5344CB8AC3E}">
        <p14:creationId xmlns:p14="http://schemas.microsoft.com/office/powerpoint/2010/main" val="102287996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06388" y="193675"/>
            <a:ext cx="8382000" cy="1143000"/>
          </a:xfrm>
        </p:spPr>
        <p:txBody>
          <a:bodyPr/>
          <a:lstStyle/>
          <a:p>
            <a:pPr algn="ctr"/>
            <a:r>
              <a:rPr lang="en-US" dirty="0" smtClean="0"/>
              <a:t>Dwarfs and Ogres give </a:t>
            </a:r>
            <a:br>
              <a:rPr lang="en-US" dirty="0" smtClean="0"/>
            </a:br>
            <a:r>
              <a:rPr lang="en-US" dirty="0" smtClean="0"/>
              <a:t>Convergence Diamonds</a:t>
            </a:r>
            <a:endParaRPr lang="en-US" dirty="0"/>
          </a:p>
        </p:txBody>
      </p:sp>
      <p:sp>
        <p:nvSpPr>
          <p:cNvPr id="5" name="Content Placeholder 4"/>
          <p:cNvSpPr>
            <a:spLocks noGrp="1"/>
          </p:cNvSpPr>
          <p:nvPr>
            <p:ph idx="1"/>
          </p:nvPr>
        </p:nvSpPr>
        <p:spPr>
          <a:xfrm>
            <a:off x="144463" y="1336675"/>
            <a:ext cx="8380412" cy="4597400"/>
          </a:xfrm>
        </p:spPr>
        <p:txBody>
          <a:bodyPr/>
          <a:lstStyle/>
          <a:p>
            <a:r>
              <a:rPr lang="en-US" sz="2400" b="1" dirty="0" err="1" smtClean="0">
                <a:solidFill>
                  <a:srgbClr val="C00000"/>
                </a:solidFill>
              </a:rPr>
              <a:t>Macropatterns</a:t>
            </a:r>
            <a:r>
              <a:rPr lang="en-US" sz="2400" b="1" dirty="0" smtClean="0">
                <a:solidFill>
                  <a:srgbClr val="C00000"/>
                </a:solidFill>
              </a:rPr>
              <a:t> or Problem Architecture View: </a:t>
            </a:r>
            <a:r>
              <a:rPr lang="en-US" sz="2400" dirty="0" smtClean="0"/>
              <a:t>Unchanged</a:t>
            </a:r>
          </a:p>
          <a:p>
            <a:r>
              <a:rPr lang="en-US" sz="2400" b="1" dirty="0" smtClean="0">
                <a:solidFill>
                  <a:srgbClr val="C00000"/>
                </a:solidFill>
              </a:rPr>
              <a:t>Execution View: </a:t>
            </a:r>
            <a:r>
              <a:rPr lang="en-US" sz="2400" dirty="0" smtClean="0"/>
              <a:t>Significant changes to separate </a:t>
            </a:r>
            <a:r>
              <a:rPr lang="en-US" sz="2400" b="1" dirty="0" smtClean="0">
                <a:solidFill>
                  <a:srgbClr val="C00000"/>
                </a:solidFill>
              </a:rPr>
              <a:t>Data</a:t>
            </a:r>
            <a:r>
              <a:rPr lang="en-US" sz="2400" dirty="0" smtClean="0"/>
              <a:t> and </a:t>
            </a:r>
            <a:r>
              <a:rPr lang="en-US" sz="2400" b="1" dirty="0" smtClean="0">
                <a:solidFill>
                  <a:srgbClr val="C00000"/>
                </a:solidFill>
              </a:rPr>
              <a:t>Model</a:t>
            </a:r>
            <a:r>
              <a:rPr lang="en-US" sz="2400" dirty="0" smtClean="0"/>
              <a:t> and add characteristics of Simulation models</a:t>
            </a:r>
          </a:p>
          <a:p>
            <a:pPr lvl="0"/>
            <a:r>
              <a:rPr lang="en-US" sz="2400" b="1" kern="1200" dirty="0">
                <a:solidFill>
                  <a:srgbClr val="C00000"/>
                </a:solidFill>
                <a:latin typeface="Arial" panose="020B0604020202020204" pitchFamily="34" charset="0"/>
                <a:ea typeface="Times New Roman" panose="02020603050405020304" pitchFamily="18" charset="0"/>
                <a:cs typeface="Arial" panose="020B0604020202020204" pitchFamily="34" charset="0"/>
              </a:rPr>
              <a:t>Data Source and Style </a:t>
            </a:r>
            <a:r>
              <a:rPr lang="en-US" sz="2400" b="1" kern="1200" dirty="0" smtClean="0">
                <a:solidFill>
                  <a:srgbClr val="C00000"/>
                </a:solidFill>
                <a:latin typeface="Arial" panose="020B0604020202020204" pitchFamily="34" charset="0"/>
                <a:ea typeface="Times New Roman" panose="02020603050405020304" pitchFamily="18" charset="0"/>
                <a:cs typeface="Arial" panose="020B0604020202020204" pitchFamily="34" charset="0"/>
              </a:rPr>
              <a:t>View: </a:t>
            </a:r>
            <a:r>
              <a:rPr lang="en-US" sz="2400" dirty="0" smtClean="0"/>
              <a:t>Same for Ogres and Diamonds </a:t>
            </a:r>
            <a:r>
              <a:rPr lang="en-US" sz="2400" dirty="0"/>
              <a:t>– </a:t>
            </a:r>
            <a:r>
              <a:rPr lang="en-US" sz="2400" dirty="0" smtClean="0"/>
              <a:t>present but less important </a:t>
            </a:r>
            <a:r>
              <a:rPr lang="en-US" sz="2400" dirty="0"/>
              <a:t>for Simulations compared to big data </a:t>
            </a:r>
            <a:endParaRPr lang="en-US" sz="2400" dirty="0" smtClean="0"/>
          </a:p>
          <a:p>
            <a:pPr lvl="0"/>
            <a:r>
              <a:rPr lang="en-US" sz="2400" dirty="0" smtClean="0"/>
              <a:t>Processing View is a mix of </a:t>
            </a:r>
            <a:r>
              <a:rPr lang="en-US" sz="2400" b="1" dirty="0" smtClean="0">
                <a:solidFill>
                  <a:srgbClr val="C00000"/>
                </a:solidFill>
              </a:rPr>
              <a:t>Big Data Processing View </a:t>
            </a:r>
            <a:r>
              <a:rPr lang="en-US" sz="2400" dirty="0" smtClean="0"/>
              <a:t>and</a:t>
            </a:r>
            <a:r>
              <a:rPr lang="en-US" sz="2400" b="1" dirty="0" smtClean="0">
                <a:solidFill>
                  <a:srgbClr val="C00000"/>
                </a:solidFill>
              </a:rPr>
              <a:t> Big Simulation Processing View </a:t>
            </a:r>
            <a:r>
              <a:rPr lang="en-US" sz="2400" dirty="0" smtClean="0"/>
              <a:t>and includes some facets like “uses linear algebra” needed in </a:t>
            </a:r>
            <a:r>
              <a:rPr lang="en-US" sz="2400" b="1" dirty="0" smtClean="0">
                <a:solidFill>
                  <a:srgbClr val="C00000"/>
                </a:solidFill>
              </a:rPr>
              <a:t>both</a:t>
            </a:r>
            <a:r>
              <a:rPr lang="en-US" sz="2400" dirty="0" smtClean="0"/>
              <a:t>:</a:t>
            </a:r>
            <a:r>
              <a:rPr lang="en-US" sz="2400" b="1" dirty="0" smtClean="0">
                <a:solidFill>
                  <a:srgbClr val="C00000"/>
                </a:solidFill>
              </a:rPr>
              <a:t> </a:t>
            </a:r>
            <a:r>
              <a:rPr lang="en-US" sz="2400" dirty="0" smtClean="0"/>
              <a:t>includes specifics of key simulation kernels – includes </a:t>
            </a:r>
            <a:r>
              <a:rPr lang="en-US" sz="2400" dirty="0" smtClean="0">
                <a:solidFill>
                  <a:srgbClr val="C00000"/>
                </a:solidFill>
              </a:rPr>
              <a:t>NAS Parallel Benchmarks </a:t>
            </a:r>
            <a:r>
              <a:rPr lang="en-US" sz="2400" dirty="0" smtClean="0"/>
              <a:t>and </a:t>
            </a:r>
            <a:r>
              <a:rPr lang="en-US" sz="2400" dirty="0" smtClean="0">
                <a:solidFill>
                  <a:srgbClr val="C00000"/>
                </a:solidFill>
              </a:rPr>
              <a:t>Berkeley Dwarfs</a:t>
            </a:r>
            <a:endParaRPr lang="en-US" sz="2400" dirty="0">
              <a:solidFill>
                <a:srgbClr val="C00000"/>
              </a:solidFill>
            </a:endParaRPr>
          </a:p>
          <a:p>
            <a:endParaRPr lang="en-US" sz="2400" dirty="0" smtClean="0"/>
          </a:p>
          <a:p>
            <a:endParaRPr lang="en-US" sz="2400" dirty="0"/>
          </a:p>
        </p:txBody>
      </p:sp>
      <p:sp>
        <p:nvSpPr>
          <p:cNvPr id="2" name="Slide Number Placeholder 1"/>
          <p:cNvSpPr>
            <a:spLocks noGrp="1"/>
          </p:cNvSpPr>
          <p:nvPr>
            <p:ph type="sldNum" sz="quarter" idx="12"/>
          </p:nvPr>
        </p:nvSpPr>
        <p:spPr/>
        <p:txBody>
          <a:bodyPr/>
          <a:lstStyle/>
          <a:p>
            <a:fld id="{C4B85148-DB98-4269-ACE6-2DF49F9918C9}" type="slidenum">
              <a:rPr lang="en-US" smtClean="0">
                <a:solidFill>
                  <a:prstClr val="black"/>
                </a:solidFill>
              </a:rPr>
              <a:pPr/>
              <a:t>55</a:t>
            </a:fld>
            <a:endParaRPr lang="en-US" dirty="0">
              <a:solidFill>
                <a:prstClr val="black"/>
              </a:solidFill>
            </a:endParaRPr>
          </a:p>
        </p:txBody>
      </p:sp>
      <p:sp>
        <p:nvSpPr>
          <p:cNvPr id="3" name="Date Placeholder 2"/>
          <p:cNvSpPr>
            <a:spLocks noGrp="1"/>
          </p:cNvSpPr>
          <p:nvPr>
            <p:ph type="dt" sz="half" idx="2"/>
          </p:nvPr>
        </p:nvSpPr>
        <p:spPr/>
        <p:txBody>
          <a:bodyPr/>
          <a:lstStyle/>
          <a:p>
            <a:r>
              <a:rPr lang="en-US" smtClean="0">
                <a:solidFill>
                  <a:srgbClr val="000000">
                    <a:tint val="75000"/>
                  </a:srgbClr>
                </a:solidFill>
              </a:rPr>
              <a:t>02/04/2016</a:t>
            </a:r>
            <a:endParaRPr lang="en-US">
              <a:solidFill>
                <a:srgbClr val="000000">
                  <a:tint val="75000"/>
                </a:srgbClr>
              </a:solidFill>
            </a:endParaRPr>
          </a:p>
        </p:txBody>
      </p:sp>
    </p:spTree>
    <p:extLst>
      <p:ext uri="{BB962C8B-B14F-4D97-AF65-F5344CB8AC3E}">
        <p14:creationId xmlns:p14="http://schemas.microsoft.com/office/powerpoint/2010/main" val="232148391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76200" y="2578100"/>
            <a:ext cx="9067800" cy="1470025"/>
          </a:xfrm>
        </p:spPr>
        <p:txBody>
          <a:bodyPr>
            <a:noAutofit/>
          </a:bodyPr>
          <a:lstStyle/>
          <a:p>
            <a:pPr algn="ctr"/>
            <a:r>
              <a:rPr lang="en-US" sz="4000" b="1" dirty="0" smtClean="0">
                <a:solidFill>
                  <a:schemeClr val="tx1"/>
                </a:solidFill>
              </a:rPr>
              <a:t>Facets of the Convergence Diamonds</a:t>
            </a:r>
            <a:r>
              <a:rPr lang="en-US" sz="3600" b="1" dirty="0" smtClean="0"/>
              <a:t/>
            </a:r>
            <a:br>
              <a:rPr lang="en-US" sz="3600" b="1" dirty="0" smtClean="0"/>
            </a:br>
            <a:r>
              <a:rPr lang="en-US" sz="3600" b="1" dirty="0"/>
              <a:t/>
            </a:r>
            <a:br>
              <a:rPr lang="en-US" sz="3600" b="1" dirty="0"/>
            </a:br>
            <a:r>
              <a:rPr lang="en-US" sz="3600" b="1" dirty="0"/>
              <a:t>Probl</a:t>
            </a:r>
            <a:r>
              <a:rPr lang="en-US" sz="3600" b="1" i="1" dirty="0"/>
              <a:t>e</a:t>
            </a:r>
            <a:r>
              <a:rPr lang="en-US" sz="3600" b="1" dirty="0"/>
              <a:t>m </a:t>
            </a:r>
            <a:r>
              <a:rPr lang="en-US" sz="3600" b="1" dirty="0" smtClean="0"/>
              <a:t>Architecture</a:t>
            </a:r>
            <a:br>
              <a:rPr lang="en-US" sz="3600" b="1" dirty="0" smtClean="0"/>
            </a:br>
            <a:r>
              <a:rPr lang="en-US" sz="3600" dirty="0"/>
              <a:t/>
            </a:r>
            <a:br>
              <a:rPr lang="en-US" sz="3600" dirty="0"/>
            </a:br>
            <a:r>
              <a:rPr lang="en-US" sz="2400" dirty="0">
                <a:solidFill>
                  <a:schemeClr val="tx1"/>
                </a:solidFill>
              </a:rPr>
              <a:t>Meta or Macro </a:t>
            </a:r>
            <a:r>
              <a:rPr lang="en-US" sz="2400" dirty="0" smtClean="0">
                <a:solidFill>
                  <a:schemeClr val="tx1"/>
                </a:solidFill>
              </a:rPr>
              <a:t>Aspects</a:t>
            </a:r>
            <a:r>
              <a:rPr lang="en-US" sz="2400" dirty="0">
                <a:solidFill>
                  <a:schemeClr val="tx1"/>
                </a:solidFill>
              </a:rPr>
              <a:t> </a:t>
            </a:r>
            <a:r>
              <a:rPr lang="en-US" sz="2400" dirty="0" smtClean="0">
                <a:solidFill>
                  <a:schemeClr val="tx1"/>
                </a:solidFill>
              </a:rPr>
              <a:t>of Diamonds</a:t>
            </a:r>
            <a:br>
              <a:rPr lang="en-US" sz="2400" dirty="0" smtClean="0">
                <a:solidFill>
                  <a:schemeClr val="tx1"/>
                </a:solidFill>
              </a:rPr>
            </a:br>
            <a:r>
              <a:rPr lang="en-US" sz="2400" dirty="0" smtClean="0">
                <a:solidFill>
                  <a:schemeClr val="tx1"/>
                </a:solidFill>
              </a:rPr>
              <a:t>Valid for Big Data or Big Simulations as describes Problem which is Model-Data combination</a:t>
            </a:r>
            <a:endParaRPr lang="en-US" sz="3600" b="1" dirty="0">
              <a:solidFill>
                <a:schemeClr val="tx1"/>
              </a:solidFill>
            </a:endParaRPr>
          </a:p>
        </p:txBody>
      </p:sp>
      <p:sp>
        <p:nvSpPr>
          <p:cNvPr id="2" name="Date Placeholder 1"/>
          <p:cNvSpPr>
            <a:spLocks noGrp="1"/>
          </p:cNvSpPr>
          <p:nvPr>
            <p:ph type="dt" sz="half" idx="10"/>
          </p:nvPr>
        </p:nvSpPr>
        <p:spPr/>
        <p:txBody>
          <a:bodyPr/>
          <a:lstStyle/>
          <a:p>
            <a:r>
              <a:rPr lang="en-US" smtClean="0"/>
              <a:t>02/04/2016</a:t>
            </a:r>
            <a:endParaRPr lang="en-US"/>
          </a:p>
        </p:txBody>
      </p:sp>
      <p:sp>
        <p:nvSpPr>
          <p:cNvPr id="3" name="Slide Number Placeholder 2"/>
          <p:cNvSpPr>
            <a:spLocks noGrp="1"/>
          </p:cNvSpPr>
          <p:nvPr>
            <p:ph type="sldNum" sz="quarter" idx="12"/>
          </p:nvPr>
        </p:nvSpPr>
        <p:spPr/>
        <p:txBody>
          <a:bodyPr/>
          <a:lstStyle/>
          <a:p>
            <a:fld id="{29CB78FB-1415-9B4D-996E-11F146E2B0ED}" type="slidenum">
              <a:rPr lang="en-US" smtClean="0"/>
              <a:t>56</a:t>
            </a:fld>
            <a:endParaRPr lang="en-US"/>
          </a:p>
        </p:txBody>
      </p:sp>
    </p:spTree>
    <p:extLst>
      <p:ext uri="{BB962C8B-B14F-4D97-AF65-F5344CB8AC3E}">
        <p14:creationId xmlns:p14="http://schemas.microsoft.com/office/powerpoint/2010/main" val="365669319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3032"/>
            <a:ext cx="9144000" cy="529627"/>
          </a:xfrm>
        </p:spPr>
        <p:txBody>
          <a:bodyPr>
            <a:noAutofit/>
          </a:bodyPr>
          <a:lstStyle/>
          <a:p>
            <a:pPr algn="ctr"/>
            <a:r>
              <a:rPr lang="en-US" sz="2400" b="1" dirty="0" smtClean="0">
                <a:solidFill>
                  <a:srgbClr val="C00000"/>
                </a:solidFill>
              </a:rPr>
              <a:t>Problem Architecture </a:t>
            </a:r>
            <a:r>
              <a:rPr lang="en-US" sz="2400" b="1" dirty="0" smtClean="0">
                <a:solidFill>
                  <a:schemeClr val="tx1"/>
                </a:solidFill>
              </a:rPr>
              <a:t>View (Meta or </a:t>
            </a:r>
            <a:r>
              <a:rPr lang="en-US" sz="2400" b="1" dirty="0" err="1" smtClean="0">
                <a:solidFill>
                  <a:schemeClr val="tx1"/>
                </a:solidFill>
              </a:rPr>
              <a:t>MacroPatterns</a:t>
            </a:r>
            <a:r>
              <a:rPr lang="en-US" sz="2400" b="1" dirty="0" smtClean="0">
                <a:solidFill>
                  <a:schemeClr val="tx1"/>
                </a:solidFill>
              </a:rPr>
              <a:t>)</a:t>
            </a:r>
            <a:endParaRPr lang="en-US" sz="2400" b="1" dirty="0">
              <a:solidFill>
                <a:schemeClr val="tx1"/>
              </a:solidFill>
            </a:endParaRPr>
          </a:p>
        </p:txBody>
      </p:sp>
      <p:sp>
        <p:nvSpPr>
          <p:cNvPr id="3" name="Content Placeholder 2"/>
          <p:cNvSpPr>
            <a:spLocks noGrp="1"/>
          </p:cNvSpPr>
          <p:nvPr>
            <p:ph idx="1"/>
          </p:nvPr>
        </p:nvSpPr>
        <p:spPr>
          <a:xfrm>
            <a:off x="0" y="496757"/>
            <a:ext cx="9144000" cy="5953497"/>
          </a:xfrm>
        </p:spPr>
        <p:txBody>
          <a:bodyPr>
            <a:noAutofit/>
          </a:bodyPr>
          <a:lstStyle/>
          <a:p>
            <a:pPr marL="571500" indent="-514350">
              <a:buFont typeface="+mj-lt"/>
              <a:buAutoNum type="romanLcPeriod"/>
            </a:pPr>
            <a:r>
              <a:rPr lang="en-US" sz="1700" b="1" dirty="0" smtClean="0"/>
              <a:t>Pleasingly </a:t>
            </a:r>
            <a:r>
              <a:rPr lang="en-US" sz="1700" b="1" dirty="0"/>
              <a:t>Parallel </a:t>
            </a:r>
            <a:r>
              <a:rPr lang="en-US" sz="1700" dirty="0"/>
              <a:t>– as in </a:t>
            </a:r>
            <a:r>
              <a:rPr lang="en-US" sz="1700" dirty="0" smtClean="0"/>
              <a:t>BLAST, Protein docking, some (bio-)imagery  including </a:t>
            </a:r>
            <a:r>
              <a:rPr lang="en-US" sz="1700" b="1" dirty="0" smtClean="0"/>
              <a:t>Local Analytics or Machine </a:t>
            </a:r>
            <a:r>
              <a:rPr lang="en-US" sz="1700" b="1" dirty="0"/>
              <a:t>Learning </a:t>
            </a:r>
            <a:r>
              <a:rPr lang="en-US" sz="1700" dirty="0"/>
              <a:t>– </a:t>
            </a:r>
            <a:r>
              <a:rPr lang="en-US" sz="1700" dirty="0" smtClean="0"/>
              <a:t>ML </a:t>
            </a:r>
            <a:r>
              <a:rPr lang="en-US" sz="1700" dirty="0"/>
              <a:t>or filtering pleasingly </a:t>
            </a:r>
            <a:r>
              <a:rPr lang="en-US" sz="1700" dirty="0" smtClean="0"/>
              <a:t>parallel, </a:t>
            </a:r>
            <a:r>
              <a:rPr lang="en-US" sz="1700" dirty="0"/>
              <a:t>as in bio-imagery, radar </a:t>
            </a:r>
            <a:r>
              <a:rPr lang="en-US" sz="1700" dirty="0" smtClean="0"/>
              <a:t>images (pleasingly parallel but sophisticated local analytics)</a:t>
            </a:r>
          </a:p>
          <a:p>
            <a:pPr marL="571500" indent="-514350">
              <a:buFont typeface="+mj-lt"/>
              <a:buAutoNum type="romanLcPeriod"/>
            </a:pPr>
            <a:r>
              <a:rPr lang="en-US" sz="1700" b="1" dirty="0" smtClean="0"/>
              <a:t>Classic MapReduce: </a:t>
            </a:r>
            <a:r>
              <a:rPr lang="en-US" sz="1700" dirty="0"/>
              <a:t>Search, Index and Query and Classification algorithms like collaborative filtering (G1 for </a:t>
            </a:r>
            <a:r>
              <a:rPr lang="en-US" sz="1700" dirty="0" err="1"/>
              <a:t>MRStat</a:t>
            </a:r>
            <a:r>
              <a:rPr lang="en-US" sz="1700" dirty="0"/>
              <a:t> in </a:t>
            </a:r>
            <a:r>
              <a:rPr lang="en-US" sz="1700" dirty="0" smtClean="0"/>
              <a:t>Features, </a:t>
            </a:r>
            <a:r>
              <a:rPr lang="en-US" sz="1700" dirty="0"/>
              <a:t>G7</a:t>
            </a:r>
            <a:r>
              <a:rPr lang="en-US" sz="1700" dirty="0" smtClean="0"/>
              <a:t>)</a:t>
            </a:r>
          </a:p>
          <a:p>
            <a:pPr marL="571500" indent="-514350">
              <a:buFont typeface="+mj-lt"/>
              <a:buAutoNum type="romanLcPeriod"/>
            </a:pPr>
            <a:r>
              <a:rPr lang="en-US" sz="1700" b="1" dirty="0" smtClean="0"/>
              <a:t>Map-Collective: </a:t>
            </a:r>
            <a:r>
              <a:rPr lang="en-US" sz="1700" dirty="0" smtClean="0"/>
              <a:t>Iterative maps + communication dominated by “collective” operations as in reduction, broadcast, gather, scatter. Common </a:t>
            </a:r>
            <a:r>
              <a:rPr lang="en-US" sz="1700" dirty="0" err="1" smtClean="0"/>
              <a:t>datamining</a:t>
            </a:r>
            <a:r>
              <a:rPr lang="en-US" sz="1700" dirty="0" smtClean="0"/>
              <a:t> pattern</a:t>
            </a:r>
          </a:p>
          <a:p>
            <a:pPr marL="571500" indent="-514350">
              <a:buFont typeface="+mj-lt"/>
              <a:buAutoNum type="romanLcPeriod"/>
            </a:pPr>
            <a:r>
              <a:rPr lang="en-US" sz="1700" b="1" dirty="0" smtClean="0"/>
              <a:t>Map-Point to Point: </a:t>
            </a:r>
            <a:r>
              <a:rPr lang="en-US" sz="1700" dirty="0"/>
              <a:t>Iterative maps + communication dominated </a:t>
            </a:r>
            <a:r>
              <a:rPr lang="en-US" sz="1700" dirty="0" smtClean="0"/>
              <a:t>by many small point to point messages as in graph algorithms</a:t>
            </a:r>
            <a:endParaRPr lang="en-US" sz="1700" b="1" dirty="0" smtClean="0"/>
          </a:p>
          <a:p>
            <a:pPr marL="571500" indent="-514350">
              <a:buFont typeface="+mj-lt"/>
              <a:buAutoNum type="romanLcPeriod"/>
            </a:pPr>
            <a:r>
              <a:rPr lang="en-US" sz="1700" b="1" dirty="0" smtClean="0"/>
              <a:t>Map-Streaming: </a:t>
            </a:r>
            <a:r>
              <a:rPr lang="en-US" sz="1700" dirty="0" smtClean="0"/>
              <a:t>Describes streaming, steering and assimilation problems </a:t>
            </a:r>
          </a:p>
          <a:p>
            <a:pPr marL="571500" indent="-514350">
              <a:buFont typeface="+mj-lt"/>
              <a:buAutoNum type="romanLcPeriod"/>
            </a:pPr>
            <a:r>
              <a:rPr lang="en-US" sz="1700" b="1" dirty="0" smtClean="0"/>
              <a:t>Shared Memory: </a:t>
            </a:r>
            <a:r>
              <a:rPr lang="en-US" sz="1700" dirty="0" smtClean="0"/>
              <a:t>Some problems are asynchronous and are easier to parallelize on shared rather than distributed memory – see some graph algorithms</a:t>
            </a:r>
          </a:p>
          <a:p>
            <a:pPr marL="571500" indent="-514350">
              <a:buFont typeface="+mj-lt"/>
              <a:buAutoNum type="romanLcPeriod"/>
            </a:pPr>
            <a:r>
              <a:rPr lang="en-US" sz="1700" b="1" dirty="0" smtClean="0"/>
              <a:t>SPMD: </a:t>
            </a:r>
            <a:r>
              <a:rPr lang="en-US" sz="1700" dirty="0" smtClean="0"/>
              <a:t>Single Program Multiple Data, common parallel programming feature</a:t>
            </a:r>
          </a:p>
          <a:p>
            <a:pPr marL="571500" indent="-514350">
              <a:buFont typeface="+mj-lt"/>
              <a:buAutoNum type="romanLcPeriod"/>
            </a:pPr>
            <a:r>
              <a:rPr lang="en-US" sz="1700" b="1" dirty="0" smtClean="0"/>
              <a:t>BSP or Bulk Synchronous Processing: </a:t>
            </a:r>
            <a:r>
              <a:rPr lang="en-US" sz="1700" dirty="0" smtClean="0"/>
              <a:t>well-defined compute-communication phases</a:t>
            </a:r>
          </a:p>
          <a:p>
            <a:pPr marL="571500" indent="-514350">
              <a:buFont typeface="+mj-lt"/>
              <a:buAutoNum type="romanLcPeriod"/>
            </a:pPr>
            <a:r>
              <a:rPr lang="en-US" sz="1700" b="1" dirty="0" smtClean="0"/>
              <a:t>Fusion</a:t>
            </a:r>
            <a:r>
              <a:rPr lang="en-US" sz="1700" b="1" dirty="0"/>
              <a:t>: </a:t>
            </a:r>
            <a:r>
              <a:rPr lang="en-US" sz="1700" dirty="0"/>
              <a:t>Knowledge discovery often involves fusion of multiple </a:t>
            </a:r>
            <a:r>
              <a:rPr lang="en-US" sz="1700" dirty="0" smtClean="0"/>
              <a:t>methods</a:t>
            </a:r>
            <a:r>
              <a:rPr lang="en-US" sz="1700" dirty="0"/>
              <a:t>. </a:t>
            </a:r>
            <a:endParaRPr lang="en-US" sz="1700" dirty="0" smtClean="0"/>
          </a:p>
          <a:p>
            <a:pPr marL="571500" indent="-514350">
              <a:buFont typeface="+mj-lt"/>
              <a:buAutoNum type="romanLcPeriod"/>
            </a:pPr>
            <a:r>
              <a:rPr lang="en-US" sz="1700" b="1" dirty="0" smtClean="0"/>
              <a:t>Dataflow: </a:t>
            </a:r>
            <a:r>
              <a:rPr lang="en-US" sz="1700" dirty="0" smtClean="0"/>
              <a:t>Important application features often occurring in composite Ogres</a:t>
            </a:r>
          </a:p>
          <a:p>
            <a:pPr marL="571500" indent="-514350">
              <a:buFont typeface="+mj-lt"/>
              <a:buAutoNum type="romanLcPeriod"/>
            </a:pPr>
            <a:r>
              <a:rPr lang="en-US" sz="1700" b="1" dirty="0" smtClean="0"/>
              <a:t>Use Agents: </a:t>
            </a:r>
            <a:r>
              <a:rPr lang="en-US" sz="1700" dirty="0" smtClean="0"/>
              <a:t>as </a:t>
            </a:r>
            <a:r>
              <a:rPr lang="en-US" sz="1700" dirty="0"/>
              <a:t>in epidemiology (swarm approaches</a:t>
            </a:r>
            <a:r>
              <a:rPr lang="en-US" sz="1700" dirty="0" smtClean="0"/>
              <a:t>) This is </a:t>
            </a:r>
            <a:r>
              <a:rPr lang="en-US" sz="1700" b="1" dirty="0" smtClean="0">
                <a:solidFill>
                  <a:srgbClr val="C00000"/>
                </a:solidFill>
              </a:rPr>
              <a:t>Model </a:t>
            </a:r>
            <a:r>
              <a:rPr lang="en-US" sz="1700" dirty="0" smtClean="0"/>
              <a:t>only</a:t>
            </a:r>
          </a:p>
          <a:p>
            <a:pPr marL="571500" indent="-514350">
              <a:buFont typeface="+mj-lt"/>
              <a:buAutoNum type="romanLcPeriod"/>
            </a:pPr>
            <a:r>
              <a:rPr lang="en-US" sz="1700" b="1" dirty="0"/>
              <a:t>Workflow: </a:t>
            </a:r>
            <a:r>
              <a:rPr lang="en-US" sz="1700" dirty="0"/>
              <a:t>All applications often involve orchestration (workflow) of multiple </a:t>
            </a:r>
            <a:r>
              <a:rPr lang="en-US" sz="1700" dirty="0" smtClean="0"/>
              <a:t>components</a:t>
            </a:r>
          </a:p>
        </p:txBody>
      </p:sp>
      <p:sp>
        <p:nvSpPr>
          <p:cNvPr id="5" name="Slide Number Placeholder 4"/>
          <p:cNvSpPr>
            <a:spLocks noGrp="1"/>
          </p:cNvSpPr>
          <p:nvPr>
            <p:ph type="sldNum" sz="quarter" idx="12"/>
          </p:nvPr>
        </p:nvSpPr>
        <p:spPr/>
        <p:txBody>
          <a:bodyPr/>
          <a:lstStyle/>
          <a:p>
            <a:fld id="{29CB78FB-1415-9B4D-996E-11F146E2B0ED}" type="slidenum">
              <a:rPr lang="en-US" smtClean="0"/>
              <a:t>57</a:t>
            </a:fld>
            <a:endParaRPr lang="en-US"/>
          </a:p>
        </p:txBody>
      </p:sp>
      <p:sp>
        <p:nvSpPr>
          <p:cNvPr id="4" name="Date Placeholder 3"/>
          <p:cNvSpPr>
            <a:spLocks noGrp="1"/>
          </p:cNvSpPr>
          <p:nvPr>
            <p:ph type="dt" sz="half" idx="2"/>
          </p:nvPr>
        </p:nvSpPr>
        <p:spPr/>
        <p:txBody>
          <a:bodyPr/>
          <a:lstStyle/>
          <a:p>
            <a:r>
              <a:rPr lang="en-US" smtClean="0"/>
              <a:t>02/04/2016</a:t>
            </a:r>
            <a:endParaRPr lang="en-US"/>
          </a:p>
        </p:txBody>
      </p:sp>
      <p:sp>
        <p:nvSpPr>
          <p:cNvPr id="6" name="TextBox 5"/>
          <p:cNvSpPr txBox="1"/>
          <p:nvPr/>
        </p:nvSpPr>
        <p:spPr>
          <a:xfrm>
            <a:off x="4921076" y="5812224"/>
            <a:ext cx="4282006" cy="369332"/>
          </a:xfrm>
          <a:prstGeom prst="rect">
            <a:avLst/>
          </a:prstGeom>
          <a:noFill/>
        </p:spPr>
        <p:txBody>
          <a:bodyPr wrap="none" rtlCol="0">
            <a:spAutoFit/>
          </a:bodyPr>
          <a:lstStyle/>
          <a:p>
            <a:r>
              <a:rPr lang="en-US" b="1" dirty="0" smtClean="0">
                <a:solidFill>
                  <a:srgbClr val="C00000"/>
                </a:solidFill>
              </a:rPr>
              <a:t>11 of 12 are properties of </a:t>
            </a:r>
            <a:r>
              <a:rPr lang="en-US" b="1" dirty="0" err="1" smtClean="0">
                <a:solidFill>
                  <a:srgbClr val="C00000"/>
                </a:solidFill>
              </a:rPr>
              <a:t>Data+Model</a:t>
            </a:r>
            <a:endParaRPr lang="en-US" b="1" dirty="0">
              <a:solidFill>
                <a:srgbClr val="C00000"/>
              </a:solidFill>
            </a:endParaRPr>
          </a:p>
        </p:txBody>
      </p:sp>
    </p:spTree>
    <p:extLst>
      <p:ext uri="{BB962C8B-B14F-4D97-AF65-F5344CB8AC3E}">
        <p14:creationId xmlns:p14="http://schemas.microsoft.com/office/powerpoint/2010/main" val="15925807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0" y="571500"/>
            <a:ext cx="2305050" cy="3524250"/>
          </a:xfrm>
        </p:spPr>
        <p:txBody>
          <a:bodyPr/>
          <a:lstStyle/>
          <a:p>
            <a:r>
              <a:rPr lang="en-US" sz="2400" dirty="0" smtClean="0"/>
              <a:t>6 Forms of MapReduce</a:t>
            </a:r>
            <a:br>
              <a:rPr lang="en-US" sz="2400" dirty="0" smtClean="0"/>
            </a:br>
            <a:r>
              <a:rPr lang="en-US" sz="2400" b="0" dirty="0" smtClean="0">
                <a:solidFill>
                  <a:schemeClr val="tx1"/>
                </a:solidFill>
              </a:rPr>
              <a:t>cover “all” </a:t>
            </a:r>
            <a:r>
              <a:rPr lang="en-US" sz="2000" b="0" dirty="0" smtClean="0">
                <a:solidFill>
                  <a:schemeClr val="tx1"/>
                </a:solidFill>
              </a:rPr>
              <a:t>circumstances</a:t>
            </a:r>
            <a:br>
              <a:rPr lang="en-US" sz="2000" b="0" dirty="0" smtClean="0">
                <a:solidFill>
                  <a:schemeClr val="tx1"/>
                </a:solidFill>
              </a:rPr>
            </a:br>
            <a:r>
              <a:rPr lang="en-US" sz="2000" b="0" dirty="0">
                <a:solidFill>
                  <a:schemeClr val="tx1"/>
                </a:solidFill>
              </a:rPr>
              <a:t/>
            </a:r>
            <a:br>
              <a:rPr lang="en-US" sz="2000" b="0" dirty="0">
                <a:solidFill>
                  <a:schemeClr val="tx1"/>
                </a:solidFill>
              </a:rPr>
            </a:br>
            <a:r>
              <a:rPr lang="en-US" sz="2000" b="0" dirty="0" smtClean="0">
                <a:solidFill>
                  <a:schemeClr val="tx1"/>
                </a:solidFill>
              </a:rPr>
              <a:t>Describes</a:t>
            </a:r>
            <a:br>
              <a:rPr lang="en-US" sz="2000" b="0" dirty="0" smtClean="0">
                <a:solidFill>
                  <a:schemeClr val="tx1"/>
                </a:solidFill>
              </a:rPr>
            </a:br>
            <a:r>
              <a:rPr lang="en-US" sz="2000" b="0" dirty="0">
                <a:solidFill>
                  <a:schemeClr val="tx1"/>
                </a:solidFill>
              </a:rPr>
              <a:t> </a:t>
            </a:r>
            <a:r>
              <a:rPr lang="en-US" sz="2000" b="0" dirty="0" smtClean="0">
                <a:solidFill>
                  <a:schemeClr val="tx1"/>
                </a:solidFill>
              </a:rPr>
              <a:t>- Problem (Model  reflecting data)</a:t>
            </a:r>
            <a:br>
              <a:rPr lang="en-US" sz="2000" b="0" dirty="0" smtClean="0">
                <a:solidFill>
                  <a:schemeClr val="tx1"/>
                </a:solidFill>
              </a:rPr>
            </a:br>
            <a:r>
              <a:rPr lang="en-US" sz="2000" b="0" dirty="0" smtClean="0">
                <a:solidFill>
                  <a:schemeClr val="tx1"/>
                </a:solidFill>
              </a:rPr>
              <a:t> - Machine</a:t>
            </a:r>
            <a:br>
              <a:rPr lang="en-US" sz="2000" b="0" dirty="0" smtClean="0">
                <a:solidFill>
                  <a:schemeClr val="tx1"/>
                </a:solidFill>
              </a:rPr>
            </a:br>
            <a:r>
              <a:rPr lang="en-US" sz="2000" b="0" dirty="0" smtClean="0">
                <a:solidFill>
                  <a:schemeClr val="tx1"/>
                </a:solidFill>
              </a:rPr>
              <a:t> - Software</a:t>
            </a:r>
            <a:br>
              <a:rPr lang="en-US" sz="2000" b="0" dirty="0" smtClean="0">
                <a:solidFill>
                  <a:schemeClr val="tx1"/>
                </a:solidFill>
              </a:rPr>
            </a:br>
            <a:r>
              <a:rPr lang="en-US" sz="2000" b="0" dirty="0" smtClean="0">
                <a:solidFill>
                  <a:schemeClr val="tx1"/>
                </a:solidFill>
              </a:rPr>
              <a:t/>
            </a:r>
            <a:br>
              <a:rPr lang="en-US" sz="2000" b="0" dirty="0" smtClean="0">
                <a:solidFill>
                  <a:schemeClr val="tx1"/>
                </a:solidFill>
              </a:rPr>
            </a:br>
            <a:r>
              <a:rPr lang="en-US" sz="2000" b="0" dirty="0" smtClean="0">
                <a:solidFill>
                  <a:schemeClr val="tx1"/>
                </a:solidFill>
              </a:rPr>
              <a:t>Architecture</a:t>
            </a:r>
            <a:endParaRPr lang="en-US" sz="2000" b="0" dirty="0">
              <a:solidFill>
                <a:schemeClr val="tx1"/>
              </a:solidFill>
            </a:endParaRPr>
          </a:p>
        </p:txBody>
      </p:sp>
      <p:sp>
        <p:nvSpPr>
          <p:cNvPr id="4" name="Slide Number Placeholder 3"/>
          <p:cNvSpPr>
            <a:spLocks noGrp="1"/>
          </p:cNvSpPr>
          <p:nvPr>
            <p:ph type="sldNum" sz="quarter" idx="12"/>
          </p:nvPr>
        </p:nvSpPr>
        <p:spPr>
          <a:xfrm>
            <a:off x="8282214" y="6246813"/>
            <a:ext cx="656771" cy="293913"/>
          </a:xfrm>
        </p:spPr>
        <p:txBody>
          <a:bodyPr/>
          <a:lstStyle/>
          <a:p>
            <a:fld id="{C4B85148-DB98-4269-ACE6-2DF49F9918C9}" type="slidenum">
              <a:rPr lang="en-US" smtClean="0">
                <a:solidFill>
                  <a:prstClr val="black"/>
                </a:solidFill>
              </a:rPr>
              <a:pPr/>
              <a:t>58</a:t>
            </a:fld>
            <a:endParaRPr lang="en-US" dirty="0">
              <a:solidFill>
                <a:prstClr val="black"/>
              </a:solidFill>
            </a:endParaRPr>
          </a:p>
        </p:txBody>
      </p:sp>
      <p:sp>
        <p:nvSpPr>
          <p:cNvPr id="5" name="Date Placeholder 4"/>
          <p:cNvSpPr>
            <a:spLocks noGrp="1"/>
          </p:cNvSpPr>
          <p:nvPr>
            <p:ph type="dt" sz="half" idx="2"/>
          </p:nvPr>
        </p:nvSpPr>
        <p:spPr>
          <a:xfrm>
            <a:off x="7086600" y="6246813"/>
            <a:ext cx="2057400" cy="365125"/>
          </a:xfrm>
        </p:spPr>
        <p:txBody>
          <a:bodyPr/>
          <a:lstStyle/>
          <a:p>
            <a:r>
              <a:rPr lang="en-US" smtClean="0">
                <a:solidFill>
                  <a:srgbClr val="000000">
                    <a:tint val="75000"/>
                  </a:srgbClr>
                </a:solidFill>
              </a:rPr>
              <a:t>02/04/2016</a:t>
            </a:r>
            <a:endParaRPr lang="en-US">
              <a:solidFill>
                <a:srgbClr val="000000">
                  <a:tint val="75000"/>
                </a:srgbClr>
              </a:solidFill>
            </a:endParaRPr>
          </a:p>
        </p:txBody>
      </p:sp>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r="49916"/>
          <a:stretch/>
        </p:blipFill>
        <p:spPr bwMode="auto">
          <a:xfrm>
            <a:off x="2177528" y="-64994"/>
            <a:ext cx="6947646" cy="3227294"/>
          </a:xfrm>
          <a:prstGeom prst="rect">
            <a:avLst/>
          </a:prstGeom>
          <a:noFill/>
        </p:spPr>
      </p:pic>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l="49806" r="-1"/>
          <a:stretch/>
        </p:blipFill>
        <p:spPr bwMode="auto">
          <a:xfrm>
            <a:off x="2177528" y="3048000"/>
            <a:ext cx="6949865" cy="3221225"/>
          </a:xfrm>
          <a:prstGeom prst="rect">
            <a:avLst/>
          </a:prstGeom>
          <a:noFill/>
        </p:spPr>
      </p:pic>
    </p:spTree>
    <p:extLst>
      <p:ext uri="{BB962C8B-B14F-4D97-AF65-F5344CB8AC3E}">
        <p14:creationId xmlns:p14="http://schemas.microsoft.com/office/powerpoint/2010/main" val="350694091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8575"/>
            <a:ext cx="9048750" cy="600076"/>
          </a:xfrm>
        </p:spPr>
        <p:txBody>
          <a:bodyPr>
            <a:noAutofit/>
          </a:bodyPr>
          <a:lstStyle/>
          <a:p>
            <a:pPr algn="ctr"/>
            <a:r>
              <a:rPr lang="en-US" sz="3000" b="1" dirty="0" smtClean="0"/>
              <a:t>Comparison of Data Analytics with Simulation I</a:t>
            </a:r>
            <a:endParaRPr lang="en-US" sz="3000" b="1" dirty="0"/>
          </a:p>
        </p:txBody>
      </p:sp>
      <p:sp>
        <p:nvSpPr>
          <p:cNvPr id="3" name="Content Placeholder 2"/>
          <p:cNvSpPr>
            <a:spLocks noGrp="1"/>
          </p:cNvSpPr>
          <p:nvPr>
            <p:ph idx="1"/>
          </p:nvPr>
        </p:nvSpPr>
        <p:spPr>
          <a:xfrm>
            <a:off x="0" y="561976"/>
            <a:ext cx="9144000" cy="5735053"/>
          </a:xfrm>
        </p:spPr>
        <p:txBody>
          <a:bodyPr>
            <a:normAutofit/>
          </a:bodyPr>
          <a:lstStyle/>
          <a:p>
            <a:r>
              <a:rPr lang="en-US" b="1" dirty="0" smtClean="0"/>
              <a:t>Simulations </a:t>
            </a:r>
            <a:r>
              <a:rPr lang="en-US" dirty="0" smtClean="0"/>
              <a:t>produce</a:t>
            </a:r>
            <a:r>
              <a:rPr lang="en-US" b="1" dirty="0" smtClean="0"/>
              <a:t> big data </a:t>
            </a:r>
            <a:r>
              <a:rPr lang="en-US" dirty="0" smtClean="0"/>
              <a:t>as visualization of results – they are </a:t>
            </a:r>
            <a:r>
              <a:rPr lang="en-US" b="1" dirty="0" smtClean="0"/>
              <a:t>data source</a:t>
            </a:r>
          </a:p>
          <a:p>
            <a:pPr lvl="1"/>
            <a:r>
              <a:rPr lang="en-US" b="1" dirty="0" smtClean="0"/>
              <a:t>Or </a:t>
            </a:r>
            <a:r>
              <a:rPr lang="en-US" dirty="0" smtClean="0"/>
              <a:t>consume often smallish data to define a simulation problem</a:t>
            </a:r>
          </a:p>
          <a:p>
            <a:pPr lvl="1"/>
            <a:r>
              <a:rPr lang="en-US" b="1" dirty="0"/>
              <a:t>HPC simulation </a:t>
            </a:r>
            <a:r>
              <a:rPr lang="en-US" dirty="0"/>
              <a:t>in weather data assimilation is </a:t>
            </a:r>
            <a:r>
              <a:rPr lang="en-US" b="1" dirty="0" smtClean="0"/>
              <a:t>data + model</a:t>
            </a:r>
          </a:p>
          <a:p>
            <a:r>
              <a:rPr lang="en-US" b="1" dirty="0" smtClean="0"/>
              <a:t>Pleasingly parallel </a:t>
            </a:r>
            <a:r>
              <a:rPr lang="en-US" dirty="0" smtClean="0"/>
              <a:t>often important in both</a:t>
            </a:r>
          </a:p>
          <a:p>
            <a:r>
              <a:rPr lang="en-US" dirty="0"/>
              <a:t>Both are often </a:t>
            </a:r>
            <a:r>
              <a:rPr lang="en-US" b="1" dirty="0"/>
              <a:t>SPMD</a:t>
            </a:r>
            <a:r>
              <a:rPr lang="en-US" dirty="0"/>
              <a:t> and </a:t>
            </a:r>
            <a:r>
              <a:rPr lang="en-US" b="1" dirty="0"/>
              <a:t>BSP</a:t>
            </a:r>
          </a:p>
          <a:p>
            <a:pPr marL="342900" lvl="1" indent="-342900">
              <a:buFont typeface="Arial"/>
              <a:buChar char="•"/>
            </a:pPr>
            <a:r>
              <a:rPr lang="en-US" b="1" dirty="0" smtClean="0"/>
              <a:t>Non-iterative MapReduce </a:t>
            </a:r>
            <a:r>
              <a:rPr lang="en-US" dirty="0" smtClean="0"/>
              <a:t>is </a:t>
            </a:r>
            <a:r>
              <a:rPr lang="en-US" dirty="0"/>
              <a:t>major big data paradigm</a:t>
            </a:r>
          </a:p>
          <a:p>
            <a:pPr lvl="1"/>
            <a:r>
              <a:rPr lang="en-US" sz="1800" dirty="0" smtClean="0"/>
              <a:t>not a common simulation paradigm except where “Reduce” summarizes pleasingly parallel execution as in Some Monte Carlos</a:t>
            </a:r>
          </a:p>
          <a:p>
            <a:r>
              <a:rPr lang="en-US" dirty="0" smtClean="0"/>
              <a:t>Big Data often has </a:t>
            </a:r>
            <a:r>
              <a:rPr lang="en-US" b="1" dirty="0" smtClean="0"/>
              <a:t>large collective communication</a:t>
            </a:r>
          </a:p>
          <a:p>
            <a:pPr lvl="1"/>
            <a:r>
              <a:rPr lang="en-US" sz="1800" dirty="0" smtClean="0"/>
              <a:t>Classic simulation has a lot of smallish point-to-point messages</a:t>
            </a:r>
          </a:p>
          <a:p>
            <a:r>
              <a:rPr lang="en-US" dirty="0" smtClean="0"/>
              <a:t>Simulations characterized often by </a:t>
            </a:r>
            <a:r>
              <a:rPr lang="en-US" b="1" dirty="0" smtClean="0"/>
              <a:t>difference</a:t>
            </a:r>
            <a:r>
              <a:rPr lang="en-US" dirty="0" smtClean="0"/>
              <a:t> or differential operators</a:t>
            </a:r>
          </a:p>
          <a:p>
            <a:r>
              <a:rPr lang="en-US" dirty="0" smtClean="0"/>
              <a:t>Simulation dominantly </a:t>
            </a:r>
            <a:r>
              <a:rPr lang="en-US" b="1" dirty="0" smtClean="0"/>
              <a:t>sparse</a:t>
            </a:r>
            <a:r>
              <a:rPr lang="en-US" dirty="0" smtClean="0"/>
              <a:t> (nearest neighbor) data structures</a:t>
            </a:r>
            <a:endParaRPr lang="en-US" sz="1800" dirty="0"/>
          </a:p>
          <a:p>
            <a:pPr lvl="1"/>
            <a:r>
              <a:rPr lang="en-US" sz="1800" dirty="0" smtClean="0"/>
              <a:t>Some important </a:t>
            </a:r>
            <a:r>
              <a:rPr lang="en-US" sz="1800" dirty="0"/>
              <a:t>data analytics involves full matrix </a:t>
            </a:r>
            <a:r>
              <a:rPr lang="en-US" sz="1800" dirty="0" smtClean="0"/>
              <a:t>algorithm but</a:t>
            </a:r>
            <a:endParaRPr lang="en-US" sz="1800" dirty="0"/>
          </a:p>
          <a:p>
            <a:pPr lvl="1"/>
            <a:r>
              <a:rPr lang="en-US" sz="1800" dirty="0" smtClean="0"/>
              <a:t>“Bag of words (users, rankings, images..)” algorithms are sparse, as is PageRank</a:t>
            </a:r>
          </a:p>
        </p:txBody>
      </p:sp>
      <p:sp>
        <p:nvSpPr>
          <p:cNvPr id="4" name="Date Placeholder 3"/>
          <p:cNvSpPr>
            <a:spLocks noGrp="1"/>
          </p:cNvSpPr>
          <p:nvPr>
            <p:ph type="dt" sz="half" idx="2"/>
          </p:nvPr>
        </p:nvSpPr>
        <p:spPr/>
        <p:txBody>
          <a:bodyPr/>
          <a:lstStyle/>
          <a:p>
            <a:r>
              <a:rPr lang="en-US" smtClean="0">
                <a:solidFill>
                  <a:srgbClr val="000000">
                    <a:tint val="75000"/>
                  </a:srgbClr>
                </a:solidFill>
              </a:rPr>
              <a:t>02/04/2016</a:t>
            </a:r>
            <a:endParaRPr lang="en-US">
              <a:solidFill>
                <a:srgbClr val="000000">
                  <a:tint val="75000"/>
                </a:srgbClr>
              </a:solidFill>
            </a:endParaRPr>
          </a:p>
        </p:txBody>
      </p:sp>
      <p:sp>
        <p:nvSpPr>
          <p:cNvPr id="5" name="Slide Number Placeholder 4"/>
          <p:cNvSpPr>
            <a:spLocks noGrp="1"/>
          </p:cNvSpPr>
          <p:nvPr>
            <p:ph type="sldNum" sz="quarter" idx="12"/>
          </p:nvPr>
        </p:nvSpPr>
        <p:spPr/>
        <p:txBody>
          <a:bodyPr/>
          <a:lstStyle/>
          <a:p>
            <a:fld id="{C4B85148-DB98-4269-ACE6-2DF49F9918C9}" type="slidenum">
              <a:rPr lang="en-US" smtClean="0">
                <a:solidFill>
                  <a:prstClr val="black"/>
                </a:solidFill>
              </a:rPr>
              <a:pPr/>
              <a:t>59</a:t>
            </a:fld>
            <a:endParaRPr lang="en-US" dirty="0">
              <a:solidFill>
                <a:prstClr val="black"/>
              </a:solidFill>
            </a:endParaRPr>
          </a:p>
        </p:txBody>
      </p:sp>
    </p:spTree>
    <p:extLst>
      <p:ext uri="{BB962C8B-B14F-4D97-AF65-F5344CB8AC3E}">
        <p14:creationId xmlns:p14="http://schemas.microsoft.com/office/powerpoint/2010/main" val="39770239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6388" y="-40689"/>
            <a:ext cx="8382000" cy="768658"/>
          </a:xfrm>
        </p:spPr>
        <p:txBody>
          <a:bodyPr/>
          <a:lstStyle/>
          <a:p>
            <a:pPr algn="ctr"/>
            <a:r>
              <a:rPr lang="en-US" dirty="0" smtClean="0"/>
              <a:t>Computational Science</a:t>
            </a:r>
            <a:endParaRPr lang="en-US" dirty="0"/>
          </a:p>
        </p:txBody>
      </p:sp>
      <p:sp>
        <p:nvSpPr>
          <p:cNvPr id="3" name="Content Placeholder 2"/>
          <p:cNvSpPr>
            <a:spLocks noGrp="1"/>
          </p:cNvSpPr>
          <p:nvPr>
            <p:ph idx="1"/>
          </p:nvPr>
        </p:nvSpPr>
        <p:spPr>
          <a:xfrm>
            <a:off x="77788" y="639192"/>
            <a:ext cx="9066212" cy="5335480"/>
          </a:xfrm>
        </p:spPr>
        <p:txBody>
          <a:bodyPr/>
          <a:lstStyle/>
          <a:p>
            <a:r>
              <a:rPr lang="en-US" sz="2400" dirty="0" smtClean="0"/>
              <a:t>Computational science has important similarities to data science but with a simulation rather than data analysis flavor.</a:t>
            </a:r>
          </a:p>
          <a:p>
            <a:r>
              <a:rPr lang="en-US" sz="2400" dirty="0" smtClean="0"/>
              <a:t>Although a great deal of effort went into with meetings and several academic curricula/programs, it didn’t take off</a:t>
            </a:r>
          </a:p>
          <a:p>
            <a:pPr lvl="1"/>
            <a:r>
              <a:rPr lang="en-US" sz="2400" dirty="0" smtClean="0"/>
              <a:t>In my experience not a lot of students were interested and</a:t>
            </a:r>
          </a:p>
          <a:p>
            <a:pPr lvl="1"/>
            <a:r>
              <a:rPr lang="en-US" sz="2400" dirty="0" smtClean="0"/>
              <a:t>The academic job opportunities were not great</a:t>
            </a:r>
          </a:p>
          <a:p>
            <a:r>
              <a:rPr lang="en-US" sz="2400" dirty="0" smtClean="0"/>
              <a:t>Data science has more jobs; maybe it will do better?</a:t>
            </a:r>
          </a:p>
          <a:p>
            <a:r>
              <a:rPr lang="en-US" sz="2400" dirty="0" smtClean="0"/>
              <a:t>Can we usefully link these concepts?</a:t>
            </a:r>
          </a:p>
          <a:p>
            <a:r>
              <a:rPr lang="en-US" sz="2400" dirty="0" smtClean="0"/>
              <a:t>PS both use</a:t>
            </a:r>
            <a:r>
              <a:rPr lang="en-US" sz="2400" b="1" dirty="0" smtClean="0"/>
              <a:t> parallel computing</a:t>
            </a:r>
            <a:r>
              <a:rPr lang="en-US" sz="2400" dirty="0" smtClean="0"/>
              <a:t>!</a:t>
            </a:r>
          </a:p>
          <a:p>
            <a:endParaRPr lang="en-US" sz="2400" dirty="0"/>
          </a:p>
          <a:p>
            <a:r>
              <a:rPr lang="en-US" sz="2400" dirty="0" smtClean="0"/>
              <a:t>In days gone by, I did research in particle physics phenomenology which in retrospect was an early form of data science using models extensively</a:t>
            </a:r>
            <a:endParaRPr lang="en-US" sz="2400" dirty="0"/>
          </a:p>
        </p:txBody>
      </p:sp>
      <p:sp>
        <p:nvSpPr>
          <p:cNvPr id="6" name="Date Placeholder 5"/>
          <p:cNvSpPr>
            <a:spLocks noGrp="1"/>
          </p:cNvSpPr>
          <p:nvPr>
            <p:ph type="dt" sz="half" idx="10"/>
          </p:nvPr>
        </p:nvSpPr>
        <p:spPr/>
        <p:txBody>
          <a:bodyPr/>
          <a:lstStyle/>
          <a:p>
            <a:fld id="{8D500945-2921-45C5-9FFE-C8C2C5191888}" type="datetime1">
              <a:rPr lang="en-US" smtClean="0"/>
              <a:t>2/4/2016</a:t>
            </a:fld>
            <a:endParaRPr lang="en-US"/>
          </a:p>
        </p:txBody>
      </p:sp>
      <p:sp>
        <p:nvSpPr>
          <p:cNvPr id="7" name="Slide Number Placeholder 6"/>
          <p:cNvSpPr>
            <a:spLocks noGrp="1"/>
          </p:cNvSpPr>
          <p:nvPr>
            <p:ph type="sldNum" sz="quarter" idx="12"/>
          </p:nvPr>
        </p:nvSpPr>
        <p:spPr/>
        <p:txBody>
          <a:bodyPr/>
          <a:lstStyle/>
          <a:p>
            <a:fld id="{29CB78FB-1415-9B4D-996E-11F146E2B0ED}" type="slidenum">
              <a:rPr lang="en-US" smtClean="0"/>
              <a:t>6</a:t>
            </a:fld>
            <a:endParaRPr lang="en-US"/>
          </a:p>
        </p:txBody>
      </p:sp>
    </p:spTree>
    <p:extLst>
      <p:ext uri="{BB962C8B-B14F-4D97-AF65-F5344CB8AC3E}">
        <p14:creationId xmlns:p14="http://schemas.microsoft.com/office/powerpoint/2010/main" val="31390432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0" y="0"/>
            <a:ext cx="9144000" cy="6858000"/>
            <a:chOff x="0" y="0"/>
            <a:chExt cx="9144000" cy="6858000"/>
          </a:xfrm>
        </p:grpSpPr>
        <p:pic>
          <p:nvPicPr>
            <p:cNvPr id="1026" name="Picture 2" descr="http://bioengineering.skku.ac.kr/kosmos/tutorial_img/connection_rule.png"/>
            <p:cNvPicPr>
              <a:picLocks noChangeAspect="1" noChangeArrowheads="1"/>
            </p:cNvPicPr>
            <p:nvPr/>
          </p:nvPicPr>
          <p:blipFill rotWithShape="1">
            <a:blip r:embed="rId2">
              <a:extLst>
                <a:ext uri="{28A0092B-C50C-407E-A947-70E740481C1C}">
                  <a14:useLocalDpi xmlns:a14="http://schemas.microsoft.com/office/drawing/2010/main" val="0"/>
                </a:ext>
              </a:extLst>
            </a:blip>
            <a:srcRect l="51223"/>
            <a:stretch/>
          </p:blipFill>
          <p:spPr bwMode="auto">
            <a:xfrm>
              <a:off x="0" y="0"/>
              <a:ext cx="477879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files.ianrenton.com/sites/blog/2012/12/Screenshot-1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54880" y="1203242"/>
              <a:ext cx="4389120" cy="5649996"/>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Arrow Connector 4"/>
            <p:cNvCxnSpPr/>
            <p:nvPr/>
          </p:nvCxnSpPr>
          <p:spPr>
            <a:xfrm>
              <a:off x="7471508" y="1039446"/>
              <a:ext cx="0" cy="625231"/>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flipH="1">
              <a:off x="3305908" y="966940"/>
              <a:ext cx="746369" cy="477066"/>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grpSp>
      <p:sp>
        <p:nvSpPr>
          <p:cNvPr id="3" name="Content Placeholder 2"/>
          <p:cNvSpPr>
            <a:spLocks noGrp="1"/>
          </p:cNvSpPr>
          <p:nvPr>
            <p:ph idx="1"/>
          </p:nvPr>
        </p:nvSpPr>
        <p:spPr>
          <a:xfrm>
            <a:off x="4052277" y="0"/>
            <a:ext cx="5100113" cy="1191487"/>
          </a:xfrm>
          <a:solidFill>
            <a:schemeClr val="bg1">
              <a:lumMod val="65000"/>
            </a:schemeClr>
          </a:solidFill>
        </p:spPr>
        <p:txBody>
          <a:bodyPr>
            <a:normAutofit/>
          </a:bodyPr>
          <a:lstStyle/>
          <a:p>
            <a:pPr marL="0" indent="0">
              <a:buNone/>
            </a:pPr>
            <a:r>
              <a:rPr lang="en-US" dirty="0" smtClean="0"/>
              <a:t>“Force Diagrams” for macromolecules and Facebook</a:t>
            </a:r>
            <a:endParaRPr lang="en-US" dirty="0"/>
          </a:p>
        </p:txBody>
      </p:sp>
      <p:sp>
        <p:nvSpPr>
          <p:cNvPr id="2" name="Date Placeholder 1"/>
          <p:cNvSpPr>
            <a:spLocks noGrp="1"/>
          </p:cNvSpPr>
          <p:nvPr>
            <p:ph type="dt" sz="half" idx="2"/>
          </p:nvPr>
        </p:nvSpPr>
        <p:spPr/>
        <p:txBody>
          <a:bodyPr/>
          <a:lstStyle/>
          <a:p>
            <a:r>
              <a:rPr lang="en-US" smtClean="0">
                <a:solidFill>
                  <a:srgbClr val="000000">
                    <a:tint val="75000"/>
                  </a:srgbClr>
                </a:solidFill>
              </a:rPr>
              <a:t>02/04/2016</a:t>
            </a:r>
            <a:endParaRPr lang="en-US">
              <a:solidFill>
                <a:srgbClr val="000000">
                  <a:tint val="75000"/>
                </a:srgbClr>
              </a:solidFill>
            </a:endParaRPr>
          </a:p>
        </p:txBody>
      </p:sp>
      <p:sp>
        <p:nvSpPr>
          <p:cNvPr id="4" name="Slide Number Placeholder 3"/>
          <p:cNvSpPr>
            <a:spLocks noGrp="1"/>
          </p:cNvSpPr>
          <p:nvPr>
            <p:ph type="sldNum" sz="quarter" idx="12"/>
          </p:nvPr>
        </p:nvSpPr>
        <p:spPr/>
        <p:txBody>
          <a:bodyPr/>
          <a:lstStyle/>
          <a:p>
            <a:fld id="{C4B85148-DB98-4269-ACE6-2DF49F9918C9}" type="slidenum">
              <a:rPr lang="en-US" smtClean="0">
                <a:solidFill>
                  <a:prstClr val="black"/>
                </a:solidFill>
              </a:rPr>
              <a:pPr/>
              <a:t>60</a:t>
            </a:fld>
            <a:endParaRPr lang="en-US" dirty="0">
              <a:solidFill>
                <a:prstClr val="black"/>
              </a:solidFill>
            </a:endParaRPr>
          </a:p>
        </p:txBody>
      </p:sp>
    </p:spTree>
    <p:extLst>
      <p:ext uri="{BB962C8B-B14F-4D97-AF65-F5344CB8AC3E}">
        <p14:creationId xmlns:p14="http://schemas.microsoft.com/office/powerpoint/2010/main" val="187552471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3446"/>
            <a:ext cx="9144000" cy="708772"/>
          </a:xfrm>
        </p:spPr>
        <p:txBody>
          <a:bodyPr>
            <a:normAutofit fontScale="90000"/>
          </a:bodyPr>
          <a:lstStyle/>
          <a:p>
            <a:pPr algn="ctr"/>
            <a:r>
              <a:rPr lang="en-US" sz="3100" b="1" dirty="0" smtClean="0"/>
              <a:t>Comparison</a:t>
            </a:r>
            <a:r>
              <a:rPr lang="en-US" b="1" dirty="0" smtClean="0"/>
              <a:t> of Data Analytics with Simulation II</a:t>
            </a:r>
            <a:endParaRPr lang="en-US" b="1" dirty="0"/>
          </a:p>
        </p:txBody>
      </p:sp>
      <p:sp>
        <p:nvSpPr>
          <p:cNvPr id="3" name="Content Placeholder 2"/>
          <p:cNvSpPr>
            <a:spLocks noGrp="1"/>
          </p:cNvSpPr>
          <p:nvPr>
            <p:ph idx="1"/>
          </p:nvPr>
        </p:nvSpPr>
        <p:spPr>
          <a:xfrm>
            <a:off x="0" y="695326"/>
            <a:ext cx="9144000" cy="5241199"/>
          </a:xfrm>
        </p:spPr>
        <p:txBody>
          <a:bodyPr>
            <a:normAutofit/>
          </a:bodyPr>
          <a:lstStyle/>
          <a:p>
            <a:r>
              <a:rPr lang="en-US" dirty="0" smtClean="0"/>
              <a:t>There are similarities between some </a:t>
            </a:r>
            <a:r>
              <a:rPr lang="en-US" b="1" dirty="0" smtClean="0"/>
              <a:t>graph problems and particle simulations </a:t>
            </a:r>
            <a:r>
              <a:rPr lang="en-US" dirty="0" smtClean="0"/>
              <a:t>with a </a:t>
            </a:r>
            <a:r>
              <a:rPr lang="en-US" b="1" dirty="0" smtClean="0"/>
              <a:t>strange cutoff force.</a:t>
            </a:r>
          </a:p>
          <a:p>
            <a:pPr lvl="1"/>
            <a:r>
              <a:rPr lang="en-US" dirty="0" smtClean="0"/>
              <a:t>Both </a:t>
            </a:r>
            <a:r>
              <a:rPr lang="en-US" b="1" dirty="0" smtClean="0"/>
              <a:t>Map-Communication</a:t>
            </a:r>
          </a:p>
          <a:p>
            <a:r>
              <a:rPr lang="en-US" dirty="0" smtClean="0"/>
              <a:t>Note many big data problems are “</a:t>
            </a:r>
            <a:r>
              <a:rPr lang="en-US" b="1" dirty="0" smtClean="0"/>
              <a:t>long range force</a:t>
            </a:r>
            <a:r>
              <a:rPr lang="en-US" dirty="0" smtClean="0"/>
              <a:t>” (as in gravitational simulations) as all points are linked.</a:t>
            </a:r>
          </a:p>
          <a:p>
            <a:pPr lvl="1"/>
            <a:r>
              <a:rPr lang="en-US" dirty="0" smtClean="0"/>
              <a:t>Easiest to parallelize. Often full matrix algorithms</a:t>
            </a:r>
          </a:p>
          <a:p>
            <a:pPr lvl="1"/>
            <a:r>
              <a:rPr lang="en-US" dirty="0" smtClean="0"/>
              <a:t>e.g. in </a:t>
            </a:r>
            <a:r>
              <a:rPr lang="en-US" dirty="0"/>
              <a:t>DNA sequence studies, </a:t>
            </a:r>
            <a:r>
              <a:rPr lang="en-US" dirty="0" smtClean="0"/>
              <a:t>distance </a:t>
            </a:r>
            <a:r>
              <a:rPr lang="en-US" dirty="0">
                <a:sym typeface="Symbol"/>
              </a:rPr>
              <a:t></a:t>
            </a:r>
            <a:r>
              <a:rPr lang="en-US" dirty="0"/>
              <a:t>(</a:t>
            </a:r>
            <a:r>
              <a:rPr lang="en-US" i="1" dirty="0" err="1"/>
              <a:t>i</a:t>
            </a:r>
            <a:r>
              <a:rPr lang="en-US" dirty="0"/>
              <a:t>, </a:t>
            </a:r>
            <a:r>
              <a:rPr lang="en-US" i="1" dirty="0">
                <a:sym typeface="Symbol"/>
              </a:rPr>
              <a:t>j</a:t>
            </a:r>
            <a:r>
              <a:rPr lang="en-US" dirty="0"/>
              <a:t>) </a:t>
            </a:r>
            <a:r>
              <a:rPr lang="en-US" dirty="0" smtClean="0"/>
              <a:t>defined by BLAST, Smith-Waterman, etc., between all sequences </a:t>
            </a:r>
            <a:r>
              <a:rPr lang="en-US" i="1" dirty="0" err="1"/>
              <a:t>i</a:t>
            </a:r>
            <a:r>
              <a:rPr lang="en-US" dirty="0"/>
              <a:t>, </a:t>
            </a:r>
            <a:r>
              <a:rPr lang="en-US" i="1" dirty="0" smtClean="0">
                <a:sym typeface="Symbol"/>
              </a:rPr>
              <a:t>j.</a:t>
            </a:r>
          </a:p>
          <a:p>
            <a:pPr lvl="1"/>
            <a:r>
              <a:rPr lang="en-US" dirty="0">
                <a:sym typeface="Symbol"/>
              </a:rPr>
              <a:t>Opportunity for “fast multipole” ideas in big data</a:t>
            </a:r>
            <a:r>
              <a:rPr lang="en-US" dirty="0" smtClean="0">
                <a:sym typeface="Symbol"/>
              </a:rPr>
              <a:t>. See NRC report</a:t>
            </a:r>
            <a:endParaRPr lang="en-US" i="1" dirty="0" smtClean="0">
              <a:sym typeface="Symbol"/>
            </a:endParaRPr>
          </a:p>
          <a:p>
            <a:r>
              <a:rPr lang="en-US" dirty="0" smtClean="0">
                <a:sym typeface="Symbol"/>
              </a:rPr>
              <a:t>In image-based </a:t>
            </a:r>
            <a:r>
              <a:rPr lang="en-US" b="1" dirty="0" smtClean="0">
                <a:sym typeface="Symbol"/>
              </a:rPr>
              <a:t>deep learning</a:t>
            </a:r>
            <a:r>
              <a:rPr lang="en-US" dirty="0" smtClean="0">
                <a:sym typeface="Symbol"/>
              </a:rPr>
              <a:t>, neural network weights are block sparse (corresponding to links to pixel blocks) but can be formulated as full matrix operations on GPUs and MPI in blocks.</a:t>
            </a:r>
          </a:p>
          <a:p>
            <a:r>
              <a:rPr lang="en-US" dirty="0" smtClean="0"/>
              <a:t>In HPC benchmarking, </a:t>
            </a:r>
            <a:r>
              <a:rPr lang="en-US" dirty="0" err="1" smtClean="0"/>
              <a:t>Linpack</a:t>
            </a:r>
            <a:r>
              <a:rPr lang="en-US" dirty="0" smtClean="0"/>
              <a:t> being challenged by a new sparse conjugate gradient benchmark HPCG, while I am diligently using </a:t>
            </a:r>
            <a:r>
              <a:rPr lang="en-US" b="1" dirty="0" smtClean="0"/>
              <a:t>non- sparse conjugate gradient solvers </a:t>
            </a:r>
            <a:r>
              <a:rPr lang="en-US" dirty="0" smtClean="0"/>
              <a:t>in clustering and Multi-dimensional scaling.</a:t>
            </a:r>
          </a:p>
        </p:txBody>
      </p:sp>
      <p:sp>
        <p:nvSpPr>
          <p:cNvPr id="4" name="Date Placeholder 3"/>
          <p:cNvSpPr>
            <a:spLocks noGrp="1"/>
          </p:cNvSpPr>
          <p:nvPr>
            <p:ph type="dt" sz="half" idx="2"/>
          </p:nvPr>
        </p:nvSpPr>
        <p:spPr/>
        <p:txBody>
          <a:bodyPr/>
          <a:lstStyle/>
          <a:p>
            <a:r>
              <a:rPr lang="en-US" smtClean="0">
                <a:solidFill>
                  <a:srgbClr val="000000">
                    <a:tint val="75000"/>
                  </a:srgbClr>
                </a:solidFill>
              </a:rPr>
              <a:t>02/04/2016</a:t>
            </a:r>
            <a:endParaRPr lang="en-US">
              <a:solidFill>
                <a:srgbClr val="000000">
                  <a:tint val="75000"/>
                </a:srgbClr>
              </a:solidFill>
            </a:endParaRPr>
          </a:p>
        </p:txBody>
      </p:sp>
      <p:sp>
        <p:nvSpPr>
          <p:cNvPr id="5" name="Slide Number Placeholder 4"/>
          <p:cNvSpPr>
            <a:spLocks noGrp="1"/>
          </p:cNvSpPr>
          <p:nvPr>
            <p:ph type="sldNum" sz="quarter" idx="12"/>
          </p:nvPr>
        </p:nvSpPr>
        <p:spPr/>
        <p:txBody>
          <a:bodyPr/>
          <a:lstStyle/>
          <a:p>
            <a:fld id="{C4B85148-DB98-4269-ACE6-2DF49F9918C9}" type="slidenum">
              <a:rPr lang="en-US" smtClean="0">
                <a:solidFill>
                  <a:prstClr val="black"/>
                </a:solidFill>
              </a:rPr>
              <a:pPr/>
              <a:t>61</a:t>
            </a:fld>
            <a:endParaRPr lang="en-US" dirty="0">
              <a:solidFill>
                <a:prstClr val="black"/>
              </a:solidFill>
            </a:endParaRPr>
          </a:p>
        </p:txBody>
      </p:sp>
    </p:spTree>
    <p:extLst>
      <p:ext uri="{BB962C8B-B14F-4D97-AF65-F5344CB8AC3E}">
        <p14:creationId xmlns:p14="http://schemas.microsoft.com/office/powerpoint/2010/main" val="76381964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04775" y="2130425"/>
            <a:ext cx="8910410" cy="1470025"/>
          </a:xfrm>
        </p:spPr>
        <p:txBody>
          <a:bodyPr/>
          <a:lstStyle/>
          <a:p>
            <a:pPr algn="ctr"/>
            <a:r>
              <a:rPr lang="en-US" sz="3600" dirty="0" smtClean="0"/>
              <a:t>Big Data Exascale convergence</a:t>
            </a:r>
            <a:endParaRPr lang="en-US" sz="3600" b="1" dirty="0"/>
          </a:p>
        </p:txBody>
      </p:sp>
      <p:sp>
        <p:nvSpPr>
          <p:cNvPr id="3" name="Slide Number Placeholder 2"/>
          <p:cNvSpPr>
            <a:spLocks noGrp="1"/>
          </p:cNvSpPr>
          <p:nvPr>
            <p:ph type="sldNum" sz="quarter" idx="12"/>
          </p:nvPr>
        </p:nvSpPr>
        <p:spPr/>
        <p:txBody>
          <a:bodyPr/>
          <a:lstStyle/>
          <a:p>
            <a:fld id="{29CB78FB-1415-9B4D-996E-11F146E2B0ED}" type="slidenum">
              <a:rPr lang="en-US" smtClean="0"/>
              <a:t>62</a:t>
            </a:fld>
            <a:endParaRPr lang="en-US"/>
          </a:p>
        </p:txBody>
      </p:sp>
      <p:sp>
        <p:nvSpPr>
          <p:cNvPr id="2" name="Date Placeholder 1"/>
          <p:cNvSpPr>
            <a:spLocks noGrp="1"/>
          </p:cNvSpPr>
          <p:nvPr>
            <p:ph type="dt" sz="half" idx="10"/>
          </p:nvPr>
        </p:nvSpPr>
        <p:spPr/>
        <p:txBody>
          <a:bodyPr/>
          <a:lstStyle/>
          <a:p>
            <a:r>
              <a:rPr lang="en-US" smtClean="0"/>
              <a:t>02/04/2016</a:t>
            </a:r>
            <a:endParaRPr lang="en-US"/>
          </a:p>
        </p:txBody>
      </p:sp>
    </p:spTree>
    <p:extLst>
      <p:ext uri="{BB962C8B-B14F-4D97-AF65-F5344CB8AC3E}">
        <p14:creationId xmlns:p14="http://schemas.microsoft.com/office/powerpoint/2010/main" val="61711356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8009"/>
            <a:ext cx="9144000" cy="680651"/>
          </a:xfrm>
        </p:spPr>
        <p:txBody>
          <a:bodyPr/>
          <a:lstStyle/>
          <a:p>
            <a:pPr algn="ctr"/>
            <a:r>
              <a:rPr lang="en-US" sz="2800" dirty="0" smtClean="0"/>
              <a:t>Big Data and (Exascale) Simulation Convergence I</a:t>
            </a:r>
            <a:endParaRPr lang="en-US" sz="2800" dirty="0"/>
          </a:p>
        </p:txBody>
      </p:sp>
      <p:sp>
        <p:nvSpPr>
          <p:cNvPr id="3" name="Content Placeholder 2"/>
          <p:cNvSpPr>
            <a:spLocks noGrp="1"/>
          </p:cNvSpPr>
          <p:nvPr>
            <p:ph idx="1"/>
          </p:nvPr>
        </p:nvSpPr>
        <p:spPr>
          <a:xfrm>
            <a:off x="0" y="605790"/>
            <a:ext cx="8980713" cy="5429182"/>
          </a:xfrm>
        </p:spPr>
        <p:txBody>
          <a:bodyPr/>
          <a:lstStyle/>
          <a:p>
            <a:pPr>
              <a:spcBef>
                <a:spcPts val="0"/>
              </a:spcBef>
            </a:pPr>
            <a:r>
              <a:rPr lang="en-US" sz="1900" dirty="0" smtClean="0"/>
              <a:t>Our approach to </a:t>
            </a:r>
            <a:r>
              <a:rPr lang="en-US" sz="1900" b="1" dirty="0" smtClean="0">
                <a:solidFill>
                  <a:srgbClr val="B50B27"/>
                </a:solidFill>
              </a:rPr>
              <a:t>Convergence</a:t>
            </a:r>
            <a:r>
              <a:rPr lang="en-US" sz="1900" b="1" dirty="0" smtClean="0">
                <a:solidFill>
                  <a:srgbClr val="C00000"/>
                </a:solidFill>
              </a:rPr>
              <a:t> </a:t>
            </a:r>
            <a:r>
              <a:rPr lang="en-US" sz="1900" dirty="0" smtClean="0"/>
              <a:t>is built around two ideas that avoid addressing the hardware directly as with modern DevOps technology it isn’t hard to retarget applications between different hardware systems.</a:t>
            </a:r>
          </a:p>
          <a:p>
            <a:pPr>
              <a:spcBef>
                <a:spcPts val="0"/>
              </a:spcBef>
            </a:pPr>
            <a:r>
              <a:rPr lang="en-US" sz="1900" dirty="0" smtClean="0"/>
              <a:t>Rather we approach </a:t>
            </a:r>
            <a:r>
              <a:rPr lang="en-US" sz="1900" b="1" dirty="0" smtClean="0">
                <a:solidFill>
                  <a:srgbClr val="B30838"/>
                </a:solidFill>
              </a:rPr>
              <a:t>Convergence through applications and software</a:t>
            </a:r>
            <a:r>
              <a:rPr lang="en-US" sz="1900" dirty="0" smtClean="0"/>
              <a:t>. This talk has described the </a:t>
            </a:r>
            <a:r>
              <a:rPr lang="en-US" sz="1900" b="1" dirty="0" smtClean="0">
                <a:solidFill>
                  <a:srgbClr val="B30838"/>
                </a:solidFill>
              </a:rPr>
              <a:t>Convergence </a:t>
            </a:r>
            <a:r>
              <a:rPr lang="en-US" sz="1900" b="1" dirty="0">
                <a:solidFill>
                  <a:srgbClr val="B30838"/>
                </a:solidFill>
              </a:rPr>
              <a:t>Diamonds Convergence </a:t>
            </a:r>
            <a:r>
              <a:rPr lang="en-US" sz="1900" dirty="0" smtClean="0"/>
              <a:t>that unify Big Simulation </a:t>
            </a:r>
            <a:r>
              <a:rPr lang="en-US" sz="1900" dirty="0"/>
              <a:t>and Big Data</a:t>
            </a:r>
            <a:r>
              <a:rPr lang="en-US" sz="1900" b="1" dirty="0">
                <a:solidFill>
                  <a:srgbClr val="B50B27"/>
                </a:solidFill>
              </a:rPr>
              <a:t> </a:t>
            </a:r>
            <a:r>
              <a:rPr lang="en-US" sz="1900" b="1" dirty="0" smtClean="0">
                <a:solidFill>
                  <a:srgbClr val="B50B27"/>
                </a:solidFill>
              </a:rPr>
              <a:t>applications </a:t>
            </a:r>
            <a:r>
              <a:rPr lang="en-US" sz="1900" dirty="0" smtClean="0"/>
              <a:t>and so allow one to more easily identify good approaches to implement Big Data and Exascale applications in a uniform fashion. </a:t>
            </a:r>
          </a:p>
          <a:p>
            <a:pPr>
              <a:spcBef>
                <a:spcPts val="0"/>
              </a:spcBef>
            </a:pPr>
            <a:r>
              <a:rPr lang="en-US" sz="1900" dirty="0" smtClean="0"/>
              <a:t>The software approach builds on the </a:t>
            </a:r>
            <a:r>
              <a:rPr lang="en-US" sz="1900" b="1" dirty="0" smtClean="0">
                <a:solidFill>
                  <a:srgbClr val="B50B27"/>
                </a:solidFill>
              </a:rPr>
              <a:t>HPC-ABDS High Performance Computing enhanced Apache Big Data Software Stack </a:t>
            </a:r>
            <a:r>
              <a:rPr lang="en-US" sz="1900" dirty="0" smtClean="0"/>
              <a:t>concept (</a:t>
            </a:r>
            <a:r>
              <a:rPr lang="en-US" sz="1900" dirty="0" smtClean="0">
                <a:hlinkClick r:id="rId2"/>
              </a:rPr>
              <a:t>http</a:t>
            </a:r>
            <a:r>
              <a:rPr lang="en-US" sz="1900" dirty="0">
                <a:hlinkClick r:id="rId2"/>
              </a:rPr>
              <a:t>://</a:t>
            </a:r>
            <a:r>
              <a:rPr lang="en-US" sz="1900" dirty="0" smtClean="0">
                <a:hlinkClick r:id="rId2"/>
              </a:rPr>
              <a:t>dsc.soic.indiana.edu/publications/HPC-ABDSDescribed_final.pdf</a:t>
            </a:r>
            <a:r>
              <a:rPr lang="en-US" sz="1900" dirty="0"/>
              <a:t>, </a:t>
            </a:r>
            <a:r>
              <a:rPr lang="en-US" sz="1900" dirty="0">
                <a:hlinkClick r:id="rId3"/>
              </a:rPr>
              <a:t>http://hpc-abds.org/kaleidoscope</a:t>
            </a:r>
            <a:r>
              <a:rPr lang="en-US" sz="1900" dirty="0" smtClean="0">
                <a:hlinkClick r:id="rId3"/>
              </a:rPr>
              <a:t>/</a:t>
            </a:r>
            <a:r>
              <a:rPr lang="en-US" sz="1900" dirty="0" smtClean="0"/>
              <a:t> )</a:t>
            </a:r>
          </a:p>
          <a:p>
            <a:pPr>
              <a:spcBef>
                <a:spcPts val="0"/>
              </a:spcBef>
            </a:pPr>
            <a:r>
              <a:rPr lang="en-US" sz="1900" dirty="0" smtClean="0"/>
              <a:t>This arranges key HPC and ABDS software together in 21 layers showing where HPC and ABDS overlap. It for example, introduces a communication layer to allow ABDS runtime like Hadoop Storm Spark and </a:t>
            </a:r>
            <a:r>
              <a:rPr lang="en-US" sz="1900" dirty="0" err="1" smtClean="0"/>
              <a:t>Flink</a:t>
            </a:r>
            <a:r>
              <a:rPr lang="en-US" sz="1900" dirty="0" smtClean="0"/>
              <a:t> to use the richest high performance capabilities  shared with MPI Generally it proposes how to use HPC and ABDS software together.</a:t>
            </a:r>
          </a:p>
          <a:p>
            <a:pPr lvl="1">
              <a:spcBef>
                <a:spcPts val="0"/>
              </a:spcBef>
            </a:pPr>
            <a:r>
              <a:rPr lang="en-US" sz="1900" dirty="0" smtClean="0"/>
              <a:t>Layered Architecture offers some protection to rapid ABDS technology 		change (for ABDS independent of HPC)</a:t>
            </a:r>
          </a:p>
          <a:p>
            <a:pPr lvl="1">
              <a:spcBef>
                <a:spcPts val="0"/>
              </a:spcBef>
            </a:pPr>
            <a:endParaRPr lang="en-US" sz="1900" dirty="0" smtClean="0"/>
          </a:p>
          <a:p>
            <a:pPr>
              <a:spcBef>
                <a:spcPts val="0"/>
              </a:spcBef>
            </a:pPr>
            <a:endParaRPr lang="en-US" sz="1900" dirty="0" smtClean="0"/>
          </a:p>
          <a:p>
            <a:pPr>
              <a:spcBef>
                <a:spcPts val="0"/>
              </a:spcBef>
            </a:pPr>
            <a:endParaRPr lang="en-US" sz="1900" dirty="0" smtClean="0"/>
          </a:p>
        </p:txBody>
      </p:sp>
      <p:sp>
        <p:nvSpPr>
          <p:cNvPr id="4" name="Slide Number Placeholder 3"/>
          <p:cNvSpPr>
            <a:spLocks noGrp="1"/>
          </p:cNvSpPr>
          <p:nvPr>
            <p:ph type="sldNum" sz="quarter" idx="12"/>
          </p:nvPr>
        </p:nvSpPr>
        <p:spPr/>
        <p:txBody>
          <a:bodyPr/>
          <a:lstStyle/>
          <a:p>
            <a:fld id="{C4B85148-DB98-4269-ACE6-2DF49F9918C9}" type="slidenum">
              <a:rPr lang="en-US" smtClean="0">
                <a:solidFill>
                  <a:prstClr val="black"/>
                </a:solidFill>
              </a:rPr>
              <a:pPr/>
              <a:t>63</a:t>
            </a:fld>
            <a:endParaRPr lang="en-US" dirty="0">
              <a:solidFill>
                <a:prstClr val="black"/>
              </a:solidFill>
            </a:endParaRPr>
          </a:p>
        </p:txBody>
      </p:sp>
      <p:sp>
        <p:nvSpPr>
          <p:cNvPr id="5" name="Date Placeholder 4"/>
          <p:cNvSpPr>
            <a:spLocks noGrp="1"/>
          </p:cNvSpPr>
          <p:nvPr>
            <p:ph type="dt" sz="half" idx="2"/>
          </p:nvPr>
        </p:nvSpPr>
        <p:spPr/>
        <p:txBody>
          <a:bodyPr/>
          <a:lstStyle/>
          <a:p>
            <a:r>
              <a:rPr lang="en-US" smtClean="0">
                <a:solidFill>
                  <a:srgbClr val="000000">
                    <a:tint val="75000"/>
                  </a:srgbClr>
                </a:solidFill>
              </a:rPr>
              <a:t>02/04/2016</a:t>
            </a:r>
            <a:endParaRPr lang="en-US">
              <a:solidFill>
                <a:srgbClr val="000000">
                  <a:tint val="75000"/>
                </a:srgbClr>
              </a:solidFill>
            </a:endParaRPr>
          </a:p>
        </p:txBody>
      </p:sp>
    </p:spTree>
    <p:extLst>
      <p:ext uri="{BB962C8B-B14F-4D97-AF65-F5344CB8AC3E}">
        <p14:creationId xmlns:p14="http://schemas.microsoft.com/office/powerpoint/2010/main" val="136295471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0327" y="23568"/>
            <a:ext cx="8382000" cy="951801"/>
          </a:xfrm>
        </p:spPr>
        <p:txBody>
          <a:bodyPr/>
          <a:lstStyle/>
          <a:p>
            <a:pPr algn="ctr"/>
            <a:r>
              <a:rPr lang="en-US" dirty="0" smtClean="0"/>
              <a:t>Dual Convergence Architecture</a:t>
            </a:r>
            <a:endParaRPr lang="en-US" dirty="0"/>
          </a:p>
        </p:txBody>
      </p:sp>
      <p:sp>
        <p:nvSpPr>
          <p:cNvPr id="3" name="Content Placeholder 2"/>
          <p:cNvSpPr>
            <a:spLocks noGrp="1"/>
          </p:cNvSpPr>
          <p:nvPr>
            <p:ph idx="1"/>
          </p:nvPr>
        </p:nvSpPr>
        <p:spPr>
          <a:xfrm>
            <a:off x="112077" y="926466"/>
            <a:ext cx="8868635" cy="880885"/>
          </a:xfrm>
        </p:spPr>
        <p:txBody>
          <a:bodyPr/>
          <a:lstStyle/>
          <a:p>
            <a:r>
              <a:rPr lang="en-US" dirty="0" smtClean="0"/>
              <a:t>Running same HPC-ABDS across all platforms but data management has different balance in I/O, Network and Compute from “model” machine</a:t>
            </a:r>
            <a:endParaRPr lang="en-US" dirty="0"/>
          </a:p>
        </p:txBody>
      </p:sp>
      <p:sp>
        <p:nvSpPr>
          <p:cNvPr id="4" name="Slide Number Placeholder 3"/>
          <p:cNvSpPr>
            <a:spLocks noGrp="1"/>
          </p:cNvSpPr>
          <p:nvPr>
            <p:ph type="sldNum" sz="quarter" idx="12"/>
          </p:nvPr>
        </p:nvSpPr>
        <p:spPr/>
        <p:txBody>
          <a:bodyPr/>
          <a:lstStyle/>
          <a:p>
            <a:fld id="{C4B85148-DB98-4269-ACE6-2DF49F9918C9}" type="slidenum">
              <a:rPr lang="en-US" smtClean="0">
                <a:solidFill>
                  <a:prstClr val="black"/>
                </a:solidFill>
              </a:rPr>
              <a:pPr/>
              <a:t>64</a:t>
            </a:fld>
            <a:endParaRPr lang="en-US" dirty="0">
              <a:solidFill>
                <a:prstClr val="black"/>
              </a:solidFill>
            </a:endParaRPr>
          </a:p>
        </p:txBody>
      </p:sp>
      <p:sp>
        <p:nvSpPr>
          <p:cNvPr id="5" name="Date Placeholder 4"/>
          <p:cNvSpPr>
            <a:spLocks noGrp="1"/>
          </p:cNvSpPr>
          <p:nvPr>
            <p:ph type="dt" sz="half" idx="2"/>
          </p:nvPr>
        </p:nvSpPr>
        <p:spPr/>
        <p:txBody>
          <a:bodyPr/>
          <a:lstStyle/>
          <a:p>
            <a:r>
              <a:rPr lang="en-US" smtClean="0">
                <a:solidFill>
                  <a:srgbClr val="000000">
                    <a:tint val="75000"/>
                  </a:srgbClr>
                </a:solidFill>
              </a:rPr>
              <a:t>02/04/2016</a:t>
            </a:r>
            <a:endParaRPr lang="en-US">
              <a:solidFill>
                <a:srgbClr val="000000">
                  <a:tint val="75000"/>
                </a:srgbClr>
              </a:solidFill>
            </a:endParaRPr>
          </a:p>
        </p:txBody>
      </p:sp>
      <p:grpSp>
        <p:nvGrpSpPr>
          <p:cNvPr id="9" name="Group 8"/>
          <p:cNvGrpSpPr/>
          <p:nvPr/>
        </p:nvGrpSpPr>
        <p:grpSpPr>
          <a:xfrm>
            <a:off x="1218774" y="2121526"/>
            <a:ext cx="5924975" cy="2997738"/>
            <a:chOff x="2831085" y="4852658"/>
            <a:chExt cx="3476153" cy="1598110"/>
          </a:xfrm>
        </p:grpSpPr>
        <p:pic>
          <p:nvPicPr>
            <p:cNvPr id="11" name="Picture 10"/>
            <p:cNvPicPr>
              <a:picLocks noChangeAspect="1"/>
            </p:cNvPicPr>
            <p:nvPr/>
          </p:nvPicPr>
          <p:blipFill>
            <a:blip r:embed="rId2"/>
            <a:stretch>
              <a:fillRect/>
            </a:stretch>
          </p:blipFill>
          <p:spPr>
            <a:xfrm>
              <a:off x="2831085" y="4852658"/>
              <a:ext cx="1559433" cy="1556381"/>
            </a:xfrm>
            <a:prstGeom prst="rect">
              <a:avLst/>
            </a:prstGeom>
          </p:spPr>
        </p:pic>
        <p:pic>
          <p:nvPicPr>
            <p:cNvPr id="12" name="Picture 11"/>
            <p:cNvPicPr>
              <a:picLocks noChangeAspect="1"/>
            </p:cNvPicPr>
            <p:nvPr/>
          </p:nvPicPr>
          <p:blipFill>
            <a:blip r:embed="rId3"/>
            <a:stretch>
              <a:fillRect/>
            </a:stretch>
          </p:blipFill>
          <p:spPr>
            <a:xfrm>
              <a:off x="4769213" y="4852658"/>
              <a:ext cx="1538025" cy="1598110"/>
            </a:xfrm>
            <a:prstGeom prst="rect">
              <a:avLst/>
            </a:prstGeom>
          </p:spPr>
        </p:pic>
        <p:sp>
          <p:nvSpPr>
            <p:cNvPr id="13" name="Left-Right Arrow 12"/>
            <p:cNvSpPr/>
            <p:nvPr/>
          </p:nvSpPr>
          <p:spPr>
            <a:xfrm>
              <a:off x="4284669" y="5113730"/>
              <a:ext cx="587369" cy="220637"/>
            </a:xfrm>
            <a:prstGeom prst="lef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4" name="Left-Right Arrow 13"/>
            <p:cNvSpPr/>
            <p:nvPr/>
          </p:nvSpPr>
          <p:spPr>
            <a:xfrm>
              <a:off x="4284668" y="5501855"/>
              <a:ext cx="587369" cy="220637"/>
            </a:xfrm>
            <a:prstGeom prst="lef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5" name="Left-Right Arrow 14"/>
            <p:cNvSpPr/>
            <p:nvPr/>
          </p:nvSpPr>
          <p:spPr>
            <a:xfrm>
              <a:off x="4284668" y="5893777"/>
              <a:ext cx="587369" cy="220637"/>
            </a:xfrm>
            <a:prstGeom prst="lef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sp>
        <p:nvSpPr>
          <p:cNvPr id="10" name="TextBox 9"/>
          <p:cNvSpPr txBox="1"/>
          <p:nvPr/>
        </p:nvSpPr>
        <p:spPr>
          <a:xfrm>
            <a:off x="1240516" y="5177166"/>
            <a:ext cx="6062878" cy="769441"/>
          </a:xfrm>
          <a:prstGeom prst="rect">
            <a:avLst/>
          </a:prstGeom>
          <a:noFill/>
        </p:spPr>
        <p:txBody>
          <a:bodyPr wrap="none" rtlCol="0">
            <a:spAutoFit/>
          </a:bodyPr>
          <a:lstStyle/>
          <a:p>
            <a:r>
              <a:rPr lang="en-US" sz="2400" b="1" dirty="0" smtClean="0"/>
              <a:t>Data</a:t>
            </a:r>
            <a:r>
              <a:rPr lang="en-US" sz="2000" dirty="0" smtClean="0"/>
              <a:t> Management                </a:t>
            </a:r>
            <a:r>
              <a:rPr lang="en-US" sz="2400" b="1" dirty="0" smtClean="0"/>
              <a:t>Model</a:t>
            </a:r>
            <a:r>
              <a:rPr lang="en-US" sz="2000" dirty="0" smtClean="0"/>
              <a:t> for Big Data </a:t>
            </a:r>
            <a:br>
              <a:rPr lang="en-US" sz="2000" dirty="0" smtClean="0"/>
            </a:br>
            <a:r>
              <a:rPr lang="en-US" sz="2000" dirty="0" smtClean="0"/>
              <a:t>                                                     and Big Simulation</a:t>
            </a:r>
            <a:endParaRPr lang="en-US" sz="2000" dirty="0"/>
          </a:p>
        </p:txBody>
      </p:sp>
    </p:spTree>
    <p:extLst>
      <p:ext uri="{BB962C8B-B14F-4D97-AF65-F5344CB8AC3E}">
        <p14:creationId xmlns:p14="http://schemas.microsoft.com/office/powerpoint/2010/main" val="57426996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8009"/>
            <a:ext cx="9144000" cy="1143000"/>
          </a:xfrm>
        </p:spPr>
        <p:txBody>
          <a:bodyPr/>
          <a:lstStyle/>
          <a:p>
            <a:pPr algn="ctr"/>
            <a:r>
              <a:rPr lang="en-US" dirty="0" smtClean="0"/>
              <a:t>Things to do for Big Data and (Exascale) Simulation Convergence II</a:t>
            </a:r>
            <a:endParaRPr lang="en-US" dirty="0"/>
          </a:p>
        </p:txBody>
      </p:sp>
      <p:sp>
        <p:nvSpPr>
          <p:cNvPr id="3" name="Content Placeholder 2"/>
          <p:cNvSpPr>
            <a:spLocks noGrp="1"/>
          </p:cNvSpPr>
          <p:nvPr>
            <p:ph idx="1"/>
          </p:nvPr>
        </p:nvSpPr>
        <p:spPr>
          <a:xfrm>
            <a:off x="0" y="1171009"/>
            <a:ext cx="8980713" cy="4788467"/>
          </a:xfrm>
        </p:spPr>
        <p:txBody>
          <a:bodyPr/>
          <a:lstStyle/>
          <a:p>
            <a:pPr>
              <a:spcBef>
                <a:spcPts val="0"/>
              </a:spcBef>
            </a:pPr>
            <a:r>
              <a:rPr lang="en-US" sz="2400" b="1" dirty="0" smtClean="0">
                <a:solidFill>
                  <a:srgbClr val="C00000"/>
                </a:solidFill>
              </a:rPr>
              <a:t>Converge Applications: </a:t>
            </a:r>
            <a:r>
              <a:rPr lang="en-US" sz="2400" dirty="0" smtClean="0"/>
              <a:t>Separate data and model to classify Applications and Benchmarks across Big Data and Big Simulations to give </a:t>
            </a:r>
            <a:r>
              <a:rPr lang="en-US" sz="2400" b="1" dirty="0" smtClean="0">
                <a:solidFill>
                  <a:srgbClr val="C00000"/>
                </a:solidFill>
              </a:rPr>
              <a:t>Convergence Diamonds </a:t>
            </a:r>
            <a:r>
              <a:rPr lang="en-US" sz="2400" dirty="0" smtClean="0"/>
              <a:t>with many </a:t>
            </a:r>
            <a:r>
              <a:rPr lang="en-US" sz="2400" b="1" dirty="0" smtClean="0">
                <a:solidFill>
                  <a:srgbClr val="C00000"/>
                </a:solidFill>
              </a:rPr>
              <a:t>facets</a:t>
            </a:r>
          </a:p>
          <a:p>
            <a:pPr lvl="1">
              <a:spcBef>
                <a:spcPts val="0"/>
              </a:spcBef>
            </a:pPr>
            <a:r>
              <a:rPr lang="en-US" sz="2400" dirty="0" smtClean="0"/>
              <a:t>Indicated how to extend Big Data Ogres to Big Simulations by looking separately</a:t>
            </a:r>
            <a:r>
              <a:rPr lang="en-US" sz="2400" dirty="0"/>
              <a:t> </a:t>
            </a:r>
            <a:r>
              <a:rPr lang="en-US" sz="2400" dirty="0" smtClean="0"/>
              <a:t>at model and data in Ogres</a:t>
            </a:r>
          </a:p>
          <a:p>
            <a:pPr lvl="1">
              <a:spcBef>
                <a:spcPts val="0"/>
              </a:spcBef>
            </a:pPr>
            <a:r>
              <a:rPr lang="en-US" sz="2400" dirty="0" smtClean="0"/>
              <a:t>Diamonds will have five views or collections of facets</a:t>
            </a:r>
            <a:r>
              <a:rPr lang="en-US" sz="2400" dirty="0"/>
              <a:t>: </a:t>
            </a:r>
            <a:r>
              <a:rPr lang="en-US" sz="2400" dirty="0" smtClean="0"/>
              <a:t>Problem Architecture; Execution; Data </a:t>
            </a:r>
            <a:r>
              <a:rPr lang="en-US" sz="2400" dirty="0"/>
              <a:t>Source and </a:t>
            </a:r>
            <a:r>
              <a:rPr lang="en-US" sz="2400" dirty="0" smtClean="0"/>
              <a:t>Style; Big Data Processing; Big Simulation Processing</a:t>
            </a:r>
            <a:endParaRPr lang="en-US" sz="2400" dirty="0"/>
          </a:p>
          <a:p>
            <a:pPr lvl="1">
              <a:spcBef>
                <a:spcPts val="0"/>
              </a:spcBef>
            </a:pPr>
            <a:r>
              <a:rPr lang="en-US" sz="2400" dirty="0" smtClean="0"/>
              <a:t>Facets cover data, model or their combination – the problem or application</a:t>
            </a:r>
          </a:p>
          <a:p>
            <a:pPr lvl="1">
              <a:spcBef>
                <a:spcPts val="0"/>
              </a:spcBef>
            </a:pPr>
            <a:r>
              <a:rPr lang="en-US" sz="2400" dirty="0" smtClean="0"/>
              <a:t>Note Simulation Processing View has similarities to old parallel computing benchmarks</a:t>
            </a:r>
            <a:endParaRPr lang="en-US" sz="2400" dirty="0" smtClean="0">
              <a:solidFill>
                <a:srgbClr val="C00000"/>
              </a:solidFill>
            </a:endParaRPr>
          </a:p>
          <a:p>
            <a:pPr lvl="1">
              <a:spcBef>
                <a:spcPts val="0"/>
              </a:spcBef>
            </a:pPr>
            <a:endParaRPr lang="en-US" sz="2400" dirty="0" smtClean="0"/>
          </a:p>
          <a:p>
            <a:pPr>
              <a:spcBef>
                <a:spcPts val="0"/>
              </a:spcBef>
            </a:pPr>
            <a:endParaRPr lang="en-US" sz="2400" dirty="0" smtClean="0"/>
          </a:p>
          <a:p>
            <a:pPr>
              <a:spcBef>
                <a:spcPts val="0"/>
              </a:spcBef>
            </a:pPr>
            <a:endParaRPr lang="en-US" sz="2400" dirty="0" smtClean="0"/>
          </a:p>
        </p:txBody>
      </p:sp>
      <p:sp>
        <p:nvSpPr>
          <p:cNvPr id="4" name="Slide Number Placeholder 3"/>
          <p:cNvSpPr>
            <a:spLocks noGrp="1"/>
          </p:cNvSpPr>
          <p:nvPr>
            <p:ph type="sldNum" sz="quarter" idx="12"/>
          </p:nvPr>
        </p:nvSpPr>
        <p:spPr/>
        <p:txBody>
          <a:bodyPr/>
          <a:lstStyle/>
          <a:p>
            <a:fld id="{C4B85148-DB98-4269-ACE6-2DF49F9918C9}" type="slidenum">
              <a:rPr lang="en-US" smtClean="0">
                <a:solidFill>
                  <a:prstClr val="black"/>
                </a:solidFill>
              </a:rPr>
              <a:pPr/>
              <a:t>65</a:t>
            </a:fld>
            <a:endParaRPr lang="en-US" dirty="0">
              <a:solidFill>
                <a:prstClr val="black"/>
              </a:solidFill>
            </a:endParaRPr>
          </a:p>
        </p:txBody>
      </p:sp>
      <p:sp>
        <p:nvSpPr>
          <p:cNvPr id="5" name="Date Placeholder 4"/>
          <p:cNvSpPr>
            <a:spLocks noGrp="1"/>
          </p:cNvSpPr>
          <p:nvPr>
            <p:ph type="dt" sz="half" idx="2"/>
          </p:nvPr>
        </p:nvSpPr>
        <p:spPr/>
        <p:txBody>
          <a:bodyPr/>
          <a:lstStyle/>
          <a:p>
            <a:r>
              <a:rPr lang="en-US" smtClean="0">
                <a:solidFill>
                  <a:srgbClr val="000000">
                    <a:tint val="75000"/>
                  </a:srgbClr>
                </a:solidFill>
              </a:rPr>
              <a:t>02/04/2016</a:t>
            </a:r>
            <a:endParaRPr lang="en-US">
              <a:solidFill>
                <a:srgbClr val="000000">
                  <a:tint val="75000"/>
                </a:srgbClr>
              </a:solidFill>
            </a:endParaRPr>
          </a:p>
        </p:txBody>
      </p:sp>
    </p:spTree>
    <p:extLst>
      <p:ext uri="{BB962C8B-B14F-4D97-AF65-F5344CB8AC3E}">
        <p14:creationId xmlns:p14="http://schemas.microsoft.com/office/powerpoint/2010/main" val="28206388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8009"/>
            <a:ext cx="9144000" cy="1143000"/>
          </a:xfrm>
        </p:spPr>
        <p:txBody>
          <a:bodyPr/>
          <a:lstStyle/>
          <a:p>
            <a:pPr algn="ctr"/>
            <a:r>
              <a:rPr lang="en-US" dirty="0" smtClean="0"/>
              <a:t>Things to do for Big Data and (Exascale) Sim</a:t>
            </a:r>
            <a:r>
              <a:rPr lang="en-US" dirty="0" smtClean="0">
                <a:solidFill>
                  <a:srgbClr val="C00000"/>
                </a:solidFill>
              </a:rPr>
              <a:t>ul</a:t>
            </a:r>
            <a:r>
              <a:rPr lang="en-US" dirty="0" smtClean="0"/>
              <a:t>ation Convergence III</a:t>
            </a:r>
            <a:endParaRPr lang="en-US" dirty="0"/>
          </a:p>
        </p:txBody>
      </p:sp>
      <p:sp>
        <p:nvSpPr>
          <p:cNvPr id="3" name="Content Placeholder 2"/>
          <p:cNvSpPr>
            <a:spLocks noGrp="1"/>
          </p:cNvSpPr>
          <p:nvPr>
            <p:ph idx="1"/>
          </p:nvPr>
        </p:nvSpPr>
        <p:spPr>
          <a:xfrm>
            <a:off x="0" y="1056709"/>
            <a:ext cx="9144000" cy="4921181"/>
          </a:xfrm>
        </p:spPr>
        <p:txBody>
          <a:bodyPr/>
          <a:lstStyle/>
          <a:p>
            <a:pPr>
              <a:spcBef>
                <a:spcPts val="0"/>
              </a:spcBef>
            </a:pPr>
            <a:r>
              <a:rPr lang="en-US" sz="1800" b="1" dirty="0">
                <a:solidFill>
                  <a:srgbClr val="B50B27"/>
                </a:solidFill>
              </a:rPr>
              <a:t>Convergence Benchmarks: </a:t>
            </a:r>
            <a:r>
              <a:rPr lang="en-US" sz="1800" dirty="0"/>
              <a:t>we will use benchmarks that cover the facets of the convergence diamonds i.e. cover big data and </a:t>
            </a:r>
            <a:r>
              <a:rPr lang="en-US" sz="1800" dirty="0" smtClean="0"/>
              <a:t>simulations; </a:t>
            </a:r>
          </a:p>
          <a:p>
            <a:pPr lvl="1">
              <a:spcBef>
                <a:spcPts val="0"/>
              </a:spcBef>
            </a:pPr>
            <a:r>
              <a:rPr lang="en-US" sz="1800" dirty="0" smtClean="0"/>
              <a:t>As </a:t>
            </a:r>
            <a:r>
              <a:rPr lang="en-US" sz="1800" dirty="0"/>
              <a:t>we separate data and model, compute intensive simulation benchmarks (e.g. solve partial differential equation) will be linked with data analytics (the model in big data)</a:t>
            </a:r>
          </a:p>
          <a:p>
            <a:pPr lvl="1">
              <a:spcBef>
                <a:spcPts val="0"/>
              </a:spcBef>
            </a:pPr>
            <a:r>
              <a:rPr lang="en-US" sz="1800" dirty="0"/>
              <a:t>IU focus SPIDAL (Scalable Parallel Interoperable Data Analytics Library) with high performance clustering, dimension </a:t>
            </a:r>
            <a:r>
              <a:rPr lang="en-US" sz="1800" dirty="0" smtClean="0"/>
              <a:t>reduction, graphs, image processing as well as </a:t>
            </a:r>
            <a:r>
              <a:rPr lang="en-US" sz="1800" dirty="0" err="1" smtClean="0"/>
              <a:t>MLlib</a:t>
            </a:r>
            <a:r>
              <a:rPr lang="en-US" sz="1800" dirty="0" smtClean="0"/>
              <a:t> will </a:t>
            </a:r>
            <a:r>
              <a:rPr lang="en-US" sz="1800" dirty="0"/>
              <a:t>be linked to core PDE solvers to explore the communication layer of parallel </a:t>
            </a:r>
            <a:r>
              <a:rPr lang="en-US" sz="1800" dirty="0" smtClean="0"/>
              <a:t>middleware</a:t>
            </a:r>
            <a:endParaRPr lang="en-US" sz="1800" dirty="0"/>
          </a:p>
          <a:p>
            <a:pPr lvl="1">
              <a:spcBef>
                <a:spcPts val="0"/>
              </a:spcBef>
            </a:pPr>
            <a:r>
              <a:rPr lang="en-US" sz="1800" dirty="0"/>
              <a:t>Maybe integrating data and simulation is an interesting idea in benchmark </a:t>
            </a:r>
            <a:r>
              <a:rPr lang="en-US" sz="1800" dirty="0" smtClean="0"/>
              <a:t>sets</a:t>
            </a:r>
          </a:p>
          <a:p>
            <a:pPr>
              <a:spcBef>
                <a:spcPts val="0"/>
              </a:spcBef>
            </a:pPr>
            <a:r>
              <a:rPr lang="en-US" sz="1800" b="1" dirty="0" smtClean="0">
                <a:solidFill>
                  <a:srgbClr val="C00000"/>
                </a:solidFill>
              </a:rPr>
              <a:t>Convergence Programming Model</a:t>
            </a:r>
            <a:endParaRPr lang="en-US" sz="1800" b="1" dirty="0">
              <a:solidFill>
                <a:srgbClr val="C00000"/>
              </a:solidFill>
            </a:endParaRPr>
          </a:p>
          <a:p>
            <a:pPr lvl="1">
              <a:spcBef>
                <a:spcPts val="0"/>
              </a:spcBef>
            </a:pPr>
            <a:r>
              <a:rPr lang="en-US" sz="1800" dirty="0" smtClean="0"/>
              <a:t>Note </a:t>
            </a:r>
            <a:r>
              <a:rPr lang="en-US" sz="1800" dirty="0"/>
              <a:t>parameter servers used in machine learning will be mimicked by collective operators invoked on distributed parameter (model) </a:t>
            </a:r>
            <a:r>
              <a:rPr lang="en-US" sz="1800" dirty="0" smtClean="0"/>
              <a:t>storage</a:t>
            </a:r>
            <a:endParaRPr lang="en-US" sz="1800" dirty="0"/>
          </a:p>
          <a:p>
            <a:pPr lvl="1">
              <a:spcBef>
                <a:spcPts val="0"/>
              </a:spcBef>
            </a:pPr>
            <a:r>
              <a:rPr lang="en-US" sz="1800" dirty="0"/>
              <a:t>E.g. Harp as Hadoop HPC Plug-in</a:t>
            </a:r>
          </a:p>
          <a:p>
            <a:pPr lvl="1">
              <a:spcBef>
                <a:spcPts val="0"/>
              </a:spcBef>
            </a:pPr>
            <a:r>
              <a:rPr lang="en-US" sz="1800" dirty="0" smtClean="0"/>
              <a:t>There should </a:t>
            </a:r>
            <a:r>
              <a:rPr lang="en-US" sz="1800" dirty="0"/>
              <a:t>be interest in using Big Data software systems to support exascale simulations</a:t>
            </a:r>
          </a:p>
          <a:p>
            <a:pPr lvl="1">
              <a:spcBef>
                <a:spcPts val="0"/>
              </a:spcBef>
            </a:pPr>
            <a:r>
              <a:rPr lang="en-US" sz="1800" dirty="0"/>
              <a:t>Streaming solutions from </a:t>
            </a:r>
            <a:r>
              <a:rPr lang="en-US" sz="1800" dirty="0" err="1"/>
              <a:t>IoT</a:t>
            </a:r>
            <a:r>
              <a:rPr lang="en-US" sz="1800" dirty="0"/>
              <a:t> to analysis of astronomy and LHC data will drive high performance versions of Apache streaming </a:t>
            </a:r>
            <a:r>
              <a:rPr lang="en-US" sz="1800" dirty="0" smtClean="0"/>
              <a:t>systems</a:t>
            </a:r>
          </a:p>
          <a:p>
            <a:pPr>
              <a:spcBef>
                <a:spcPts val="0"/>
              </a:spcBef>
            </a:pPr>
            <a:endParaRPr lang="en-US" sz="1800" dirty="0" smtClean="0">
              <a:solidFill>
                <a:srgbClr val="C00000"/>
              </a:solidFill>
            </a:endParaRPr>
          </a:p>
          <a:p>
            <a:pPr lvl="1">
              <a:spcBef>
                <a:spcPts val="0"/>
              </a:spcBef>
            </a:pPr>
            <a:endParaRPr lang="en-US" sz="1800" dirty="0" smtClean="0"/>
          </a:p>
          <a:p>
            <a:pPr>
              <a:spcBef>
                <a:spcPts val="0"/>
              </a:spcBef>
            </a:pPr>
            <a:endParaRPr lang="en-US" sz="1800" dirty="0" smtClean="0"/>
          </a:p>
          <a:p>
            <a:pPr>
              <a:spcBef>
                <a:spcPts val="0"/>
              </a:spcBef>
            </a:pPr>
            <a:endParaRPr lang="en-US" sz="1800" dirty="0" smtClean="0"/>
          </a:p>
        </p:txBody>
      </p:sp>
      <p:sp>
        <p:nvSpPr>
          <p:cNvPr id="4" name="Slide Number Placeholder 3"/>
          <p:cNvSpPr>
            <a:spLocks noGrp="1"/>
          </p:cNvSpPr>
          <p:nvPr>
            <p:ph type="sldNum" sz="quarter" idx="12"/>
          </p:nvPr>
        </p:nvSpPr>
        <p:spPr/>
        <p:txBody>
          <a:bodyPr/>
          <a:lstStyle/>
          <a:p>
            <a:fld id="{C4B85148-DB98-4269-ACE6-2DF49F9918C9}" type="slidenum">
              <a:rPr lang="en-US" smtClean="0">
                <a:solidFill>
                  <a:prstClr val="black"/>
                </a:solidFill>
              </a:rPr>
              <a:pPr/>
              <a:t>66</a:t>
            </a:fld>
            <a:endParaRPr lang="en-US" dirty="0">
              <a:solidFill>
                <a:prstClr val="black"/>
              </a:solidFill>
            </a:endParaRPr>
          </a:p>
        </p:txBody>
      </p:sp>
      <p:sp>
        <p:nvSpPr>
          <p:cNvPr id="5" name="Date Placeholder 4"/>
          <p:cNvSpPr>
            <a:spLocks noGrp="1"/>
          </p:cNvSpPr>
          <p:nvPr>
            <p:ph type="dt" sz="half" idx="2"/>
          </p:nvPr>
        </p:nvSpPr>
        <p:spPr/>
        <p:txBody>
          <a:bodyPr/>
          <a:lstStyle/>
          <a:p>
            <a:r>
              <a:rPr lang="en-US" smtClean="0">
                <a:solidFill>
                  <a:srgbClr val="000000">
                    <a:tint val="75000"/>
                  </a:srgbClr>
                </a:solidFill>
              </a:rPr>
              <a:t>02/04/2016</a:t>
            </a:r>
            <a:endParaRPr lang="en-US">
              <a:solidFill>
                <a:srgbClr val="000000">
                  <a:tint val="75000"/>
                </a:srgbClr>
              </a:solidFill>
            </a:endParaRPr>
          </a:p>
        </p:txBody>
      </p:sp>
    </p:spTree>
    <p:extLst>
      <p:ext uri="{BB962C8B-B14F-4D97-AF65-F5344CB8AC3E}">
        <p14:creationId xmlns:p14="http://schemas.microsoft.com/office/powerpoint/2010/main" val="234940264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8009"/>
            <a:ext cx="9144000" cy="1143000"/>
          </a:xfrm>
        </p:spPr>
        <p:txBody>
          <a:bodyPr/>
          <a:lstStyle/>
          <a:p>
            <a:pPr algn="ctr"/>
            <a:r>
              <a:rPr lang="en-US" dirty="0" smtClean="0"/>
              <a:t>Things to do for Big Data and (Exascale) Simulation Convergence IV</a:t>
            </a:r>
            <a:endParaRPr lang="en-US" dirty="0"/>
          </a:p>
        </p:txBody>
      </p:sp>
      <p:sp>
        <p:nvSpPr>
          <p:cNvPr id="3" name="Content Placeholder 2"/>
          <p:cNvSpPr>
            <a:spLocks noGrp="1"/>
          </p:cNvSpPr>
          <p:nvPr>
            <p:ph idx="1"/>
          </p:nvPr>
        </p:nvSpPr>
        <p:spPr>
          <a:xfrm>
            <a:off x="0" y="1171009"/>
            <a:ext cx="8980713" cy="4788467"/>
          </a:xfrm>
        </p:spPr>
        <p:txBody>
          <a:bodyPr/>
          <a:lstStyle/>
          <a:p>
            <a:pPr>
              <a:spcBef>
                <a:spcPts val="0"/>
              </a:spcBef>
            </a:pPr>
            <a:r>
              <a:rPr lang="en-US" sz="2400" b="1" dirty="0" smtClean="0">
                <a:solidFill>
                  <a:srgbClr val="C00000"/>
                </a:solidFill>
              </a:rPr>
              <a:t>Converge Language: </a:t>
            </a:r>
            <a:r>
              <a:rPr lang="en-US" sz="2400" dirty="0" smtClean="0"/>
              <a:t>Make Java run as fast as C++ (Java Grande) for computing and communication – see following slide</a:t>
            </a:r>
          </a:p>
          <a:p>
            <a:pPr lvl="1">
              <a:spcBef>
                <a:spcPts val="0"/>
              </a:spcBef>
            </a:pPr>
            <a:r>
              <a:rPr lang="en-US" sz="2400" dirty="0" smtClean="0"/>
              <a:t>Surprising that so much Big Data work in industry but basic high performance Java methodology and tools missing</a:t>
            </a:r>
          </a:p>
          <a:p>
            <a:pPr lvl="1">
              <a:spcBef>
                <a:spcPts val="0"/>
              </a:spcBef>
            </a:pPr>
            <a:r>
              <a:rPr lang="en-US" sz="2400" dirty="0" smtClean="0"/>
              <a:t>Needs some work as no agreed </a:t>
            </a:r>
            <a:r>
              <a:rPr lang="en-US" sz="2400" dirty="0" err="1" smtClean="0"/>
              <a:t>OpenMP</a:t>
            </a:r>
            <a:r>
              <a:rPr lang="en-US" sz="2400" dirty="0" smtClean="0"/>
              <a:t> for Java parallel threads</a:t>
            </a:r>
          </a:p>
          <a:p>
            <a:pPr lvl="1">
              <a:spcBef>
                <a:spcPts val="0"/>
              </a:spcBef>
            </a:pPr>
            <a:r>
              <a:rPr lang="en-US" sz="2400" dirty="0" err="1" smtClean="0"/>
              <a:t>OpenMPI</a:t>
            </a:r>
            <a:r>
              <a:rPr lang="en-US" sz="2400" dirty="0" smtClean="0"/>
              <a:t> supports Java but needs enhancements to get best performance on needed collectives (For C++ and Java)</a:t>
            </a:r>
          </a:p>
          <a:p>
            <a:pPr lvl="1">
              <a:spcBef>
                <a:spcPts val="0"/>
              </a:spcBef>
            </a:pPr>
            <a:r>
              <a:rPr lang="en-US" sz="2400" b="1" dirty="0" smtClean="0">
                <a:solidFill>
                  <a:srgbClr val="C00000"/>
                </a:solidFill>
              </a:rPr>
              <a:t>Convergence Language Grande </a:t>
            </a:r>
            <a:r>
              <a:rPr lang="en-US" sz="2400" dirty="0" smtClean="0"/>
              <a:t>should support Python, Java (Scala), C/C++ (Fortran) </a:t>
            </a:r>
          </a:p>
          <a:p>
            <a:pPr lvl="1">
              <a:spcBef>
                <a:spcPts val="0"/>
              </a:spcBef>
            </a:pPr>
            <a:endParaRPr lang="en-US" sz="2400" dirty="0" smtClean="0"/>
          </a:p>
          <a:p>
            <a:pPr>
              <a:spcBef>
                <a:spcPts val="0"/>
              </a:spcBef>
            </a:pPr>
            <a:endParaRPr lang="en-US" sz="2400" dirty="0" smtClean="0"/>
          </a:p>
          <a:p>
            <a:pPr>
              <a:spcBef>
                <a:spcPts val="0"/>
              </a:spcBef>
            </a:pPr>
            <a:endParaRPr lang="en-US" sz="2400" dirty="0" smtClean="0"/>
          </a:p>
        </p:txBody>
      </p:sp>
      <p:sp>
        <p:nvSpPr>
          <p:cNvPr id="4" name="Slide Number Placeholder 3"/>
          <p:cNvSpPr>
            <a:spLocks noGrp="1"/>
          </p:cNvSpPr>
          <p:nvPr>
            <p:ph type="sldNum" sz="quarter" idx="12"/>
          </p:nvPr>
        </p:nvSpPr>
        <p:spPr/>
        <p:txBody>
          <a:bodyPr/>
          <a:lstStyle/>
          <a:p>
            <a:fld id="{C4B85148-DB98-4269-ACE6-2DF49F9918C9}" type="slidenum">
              <a:rPr lang="en-US" smtClean="0">
                <a:solidFill>
                  <a:prstClr val="black"/>
                </a:solidFill>
              </a:rPr>
              <a:pPr/>
              <a:t>67</a:t>
            </a:fld>
            <a:endParaRPr lang="en-US" dirty="0">
              <a:solidFill>
                <a:prstClr val="black"/>
              </a:solidFill>
            </a:endParaRPr>
          </a:p>
        </p:txBody>
      </p:sp>
      <p:sp>
        <p:nvSpPr>
          <p:cNvPr id="5" name="Date Placeholder 4"/>
          <p:cNvSpPr>
            <a:spLocks noGrp="1"/>
          </p:cNvSpPr>
          <p:nvPr>
            <p:ph type="dt" sz="half" idx="2"/>
          </p:nvPr>
        </p:nvSpPr>
        <p:spPr/>
        <p:txBody>
          <a:bodyPr/>
          <a:lstStyle/>
          <a:p>
            <a:r>
              <a:rPr lang="en-US" smtClean="0">
                <a:solidFill>
                  <a:srgbClr val="000000">
                    <a:tint val="75000"/>
                  </a:srgbClr>
                </a:solidFill>
              </a:rPr>
              <a:t>02/04/2016</a:t>
            </a:r>
            <a:endParaRPr lang="en-US">
              <a:solidFill>
                <a:srgbClr val="000000">
                  <a:tint val="75000"/>
                </a:srgbClr>
              </a:solidFill>
            </a:endParaRPr>
          </a:p>
        </p:txBody>
      </p:sp>
    </p:spTree>
    <p:extLst>
      <p:ext uri="{BB962C8B-B14F-4D97-AF65-F5344CB8AC3E}">
        <p14:creationId xmlns:p14="http://schemas.microsoft.com/office/powerpoint/2010/main" val="42489022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4645"/>
            <a:ext cx="8229600" cy="877077"/>
          </a:xfrm>
        </p:spPr>
        <p:txBody>
          <a:bodyPr/>
          <a:lstStyle/>
          <a:p>
            <a:r>
              <a:rPr lang="en-US" b="1" dirty="0" smtClean="0"/>
              <a:t>Some Online Data Science Classes by Fox</a:t>
            </a:r>
            <a:endParaRPr lang="en-US" b="1" dirty="0"/>
          </a:p>
        </p:txBody>
      </p:sp>
      <p:sp>
        <p:nvSpPr>
          <p:cNvPr id="3" name="Content Placeholder 2"/>
          <p:cNvSpPr>
            <a:spLocks noGrp="1"/>
          </p:cNvSpPr>
          <p:nvPr>
            <p:ph idx="1"/>
          </p:nvPr>
        </p:nvSpPr>
        <p:spPr>
          <a:xfrm>
            <a:off x="0" y="1124339"/>
            <a:ext cx="9144000" cy="5416420"/>
          </a:xfrm>
        </p:spPr>
        <p:txBody>
          <a:bodyPr>
            <a:normAutofit/>
          </a:bodyPr>
          <a:lstStyle/>
          <a:p>
            <a:r>
              <a:rPr lang="en-US" sz="2400" b="1" dirty="0" smtClean="0"/>
              <a:t>BDAA: Big Data Applications &amp; Analytics</a:t>
            </a:r>
          </a:p>
          <a:p>
            <a:pPr lvl="1"/>
            <a:r>
              <a:rPr lang="en-US" sz="2400" dirty="0" smtClean="0"/>
              <a:t>Used to be called X-Informatics</a:t>
            </a:r>
          </a:p>
          <a:p>
            <a:pPr lvl="1"/>
            <a:r>
              <a:rPr lang="en-US" sz="2400" dirty="0" smtClean="0"/>
              <a:t>~40 hours of video mainly discussing applications (The X in X-Informatics or X-Analytics) in context of big data </a:t>
            </a:r>
            <a:r>
              <a:rPr lang="en-US" sz="2400" dirty="0"/>
              <a:t>and clouds </a:t>
            </a:r>
            <a:r>
              <a:rPr lang="en-US" sz="2400" dirty="0">
                <a:hlinkClick r:id="rId3"/>
              </a:rPr>
              <a:t>https://</a:t>
            </a:r>
            <a:r>
              <a:rPr lang="en-US" sz="2400" dirty="0" smtClean="0">
                <a:hlinkClick r:id="rId3"/>
              </a:rPr>
              <a:t>bigdatacourse.appspot.com/course</a:t>
            </a:r>
            <a:endParaRPr lang="en-US" sz="2400" dirty="0" smtClean="0"/>
          </a:p>
          <a:p>
            <a:r>
              <a:rPr lang="en-US" sz="2400" b="1" dirty="0" smtClean="0"/>
              <a:t>BDOSSP: Big </a:t>
            </a:r>
            <a:r>
              <a:rPr lang="en-US" sz="2400" b="1" dirty="0"/>
              <a:t>Data Open Source Software </a:t>
            </a:r>
            <a:r>
              <a:rPr lang="en-US" sz="2400" b="1" dirty="0" smtClean="0"/>
              <a:t>and </a:t>
            </a:r>
            <a:r>
              <a:rPr lang="en-US" sz="2400" b="1" dirty="0"/>
              <a:t>Projects </a:t>
            </a:r>
            <a:r>
              <a:rPr lang="en-US" sz="2400" dirty="0" smtClean="0">
                <a:hlinkClick r:id="rId4"/>
              </a:rPr>
              <a:t>http</a:t>
            </a:r>
            <a:r>
              <a:rPr lang="en-US" sz="2400" dirty="0">
                <a:hlinkClick r:id="rId4"/>
              </a:rPr>
              <a:t>://bigdataopensourceprojects.soic.indiana.edu</a:t>
            </a:r>
            <a:r>
              <a:rPr lang="en-US" sz="2400" dirty="0" smtClean="0">
                <a:hlinkClick r:id="rId4"/>
              </a:rPr>
              <a:t>/</a:t>
            </a:r>
            <a:endParaRPr lang="en-US" sz="2400" dirty="0" smtClean="0"/>
          </a:p>
          <a:p>
            <a:pPr lvl="1"/>
            <a:r>
              <a:rPr lang="en-US" sz="2400" dirty="0" smtClean="0"/>
              <a:t>~27 Hours of video discussing HPC-ABDS and use on </a:t>
            </a:r>
            <a:r>
              <a:rPr lang="en-US" sz="2400" dirty="0" err="1" smtClean="0"/>
              <a:t>FutureSystems</a:t>
            </a:r>
            <a:r>
              <a:rPr lang="en-US" sz="2400" dirty="0" smtClean="0"/>
              <a:t> for Big Data software </a:t>
            </a:r>
          </a:p>
          <a:p>
            <a:r>
              <a:rPr lang="en-US" sz="2400" dirty="0" smtClean="0"/>
              <a:t>Both divided into sections (coherent topics), units (~lectures) and lessons (5-20 minutes) in which student is meant to stay awake</a:t>
            </a:r>
          </a:p>
          <a:p>
            <a:pPr lvl="1"/>
            <a:endParaRPr lang="en-US" sz="2400" dirty="0"/>
          </a:p>
          <a:p>
            <a:pPr lvl="1"/>
            <a:endParaRPr lang="en-US" sz="2400" dirty="0"/>
          </a:p>
        </p:txBody>
      </p:sp>
      <p:sp>
        <p:nvSpPr>
          <p:cNvPr id="4" name="Date Placeholder 3"/>
          <p:cNvSpPr>
            <a:spLocks noGrp="1"/>
          </p:cNvSpPr>
          <p:nvPr>
            <p:ph type="dt" sz="half" idx="10"/>
          </p:nvPr>
        </p:nvSpPr>
        <p:spPr/>
        <p:txBody>
          <a:bodyPr/>
          <a:lstStyle/>
          <a:p>
            <a:fld id="{9CC0B659-6552-4592-86E6-DDEDD2584CDE}" type="datetime1">
              <a:rPr lang="en-US" smtClean="0"/>
              <a:t>2/4/2016</a:t>
            </a:fld>
            <a:endParaRPr lang="en-US"/>
          </a:p>
        </p:txBody>
      </p:sp>
      <p:sp>
        <p:nvSpPr>
          <p:cNvPr id="5" name="Slide Number Placeholder 4"/>
          <p:cNvSpPr>
            <a:spLocks noGrp="1"/>
          </p:cNvSpPr>
          <p:nvPr>
            <p:ph type="sldNum" sz="quarter" idx="12"/>
          </p:nvPr>
        </p:nvSpPr>
        <p:spPr/>
        <p:txBody>
          <a:bodyPr/>
          <a:lstStyle/>
          <a:p>
            <a:fld id="{29CB78FB-1415-9B4D-996E-11F146E2B0ED}" type="slidenum">
              <a:rPr lang="en-US" smtClean="0"/>
              <a:t>7</a:t>
            </a:fld>
            <a:endParaRPr lang="en-US"/>
          </a:p>
        </p:txBody>
      </p:sp>
    </p:spTree>
    <p:extLst>
      <p:ext uri="{BB962C8B-B14F-4D97-AF65-F5344CB8AC3E}">
        <p14:creationId xmlns:p14="http://schemas.microsoft.com/office/powerpoint/2010/main" val="7330389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4B85148-DB98-4269-ACE6-2DF49F9918C9}" type="slidenum">
              <a:rPr lang="en-US" smtClean="0">
                <a:solidFill>
                  <a:prstClr val="black"/>
                </a:solidFill>
              </a:rPr>
              <a:pPr/>
              <a:t>8</a:t>
            </a:fld>
            <a:endParaRPr lang="en-US" dirty="0">
              <a:solidFill>
                <a:prstClr val="black"/>
              </a:solidFill>
            </a:endParaRPr>
          </a:p>
        </p:txBody>
      </p:sp>
      <p:pic>
        <p:nvPicPr>
          <p:cNvPr id="6"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920946" y="98751"/>
            <a:ext cx="5147359" cy="54937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
          <p:cNvSpPr txBox="1">
            <a:spLocks/>
          </p:cNvSpPr>
          <p:nvPr/>
        </p:nvSpPr>
        <p:spPr bwMode="auto">
          <a:xfrm>
            <a:off x="31025" y="225600"/>
            <a:ext cx="5897880" cy="6790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400" b="1">
                <a:solidFill>
                  <a:srgbClr val="B30838"/>
                </a:solidFill>
                <a:latin typeface="+mj-lt"/>
                <a:ea typeface="+mj-ea"/>
                <a:cs typeface="ＭＳ Ｐゴシック" pitchFamily="-107" charset="-128"/>
              </a:defRPr>
            </a:lvl1pPr>
            <a:lvl2pPr algn="l" rtl="0" eaLnBrk="0" fontAlgn="base" hangingPunct="0">
              <a:spcBef>
                <a:spcPct val="0"/>
              </a:spcBef>
              <a:spcAft>
                <a:spcPct val="0"/>
              </a:spcAft>
              <a:defRPr sz="3400" b="1">
                <a:solidFill>
                  <a:srgbClr val="B30838"/>
                </a:solidFill>
                <a:latin typeface="Arial" charset="0"/>
                <a:ea typeface="ＭＳ Ｐゴシック" charset="-128"/>
                <a:cs typeface="ＭＳ Ｐゴシック" pitchFamily="-107" charset="-128"/>
              </a:defRPr>
            </a:lvl2pPr>
            <a:lvl3pPr algn="l" rtl="0" eaLnBrk="0" fontAlgn="base" hangingPunct="0">
              <a:spcBef>
                <a:spcPct val="0"/>
              </a:spcBef>
              <a:spcAft>
                <a:spcPct val="0"/>
              </a:spcAft>
              <a:defRPr sz="3400" b="1">
                <a:solidFill>
                  <a:srgbClr val="B30838"/>
                </a:solidFill>
                <a:latin typeface="Arial" charset="0"/>
                <a:ea typeface="ＭＳ Ｐゴシック" charset="-128"/>
                <a:cs typeface="ＭＳ Ｐゴシック" pitchFamily="-107" charset="-128"/>
              </a:defRPr>
            </a:lvl3pPr>
            <a:lvl4pPr algn="l" rtl="0" eaLnBrk="0" fontAlgn="base" hangingPunct="0">
              <a:spcBef>
                <a:spcPct val="0"/>
              </a:spcBef>
              <a:spcAft>
                <a:spcPct val="0"/>
              </a:spcAft>
              <a:defRPr sz="3400" b="1">
                <a:solidFill>
                  <a:srgbClr val="B30838"/>
                </a:solidFill>
                <a:latin typeface="Arial" charset="0"/>
                <a:ea typeface="ＭＳ Ｐゴシック" charset="-128"/>
                <a:cs typeface="ＭＳ Ｐゴシック" pitchFamily="-107" charset="-128"/>
              </a:defRPr>
            </a:lvl4pPr>
            <a:lvl5pPr algn="l" rtl="0" eaLnBrk="0" fontAlgn="base" hangingPunct="0">
              <a:spcBef>
                <a:spcPct val="0"/>
              </a:spcBef>
              <a:spcAft>
                <a:spcPct val="0"/>
              </a:spcAft>
              <a:defRPr sz="3400" b="1">
                <a:solidFill>
                  <a:srgbClr val="B30838"/>
                </a:solidFill>
                <a:latin typeface="Arial" charset="0"/>
                <a:ea typeface="ＭＳ Ｐゴシック" charset="-128"/>
                <a:cs typeface="ＭＳ Ｐゴシック" pitchFamily="-107" charset="-128"/>
              </a:defRPr>
            </a:lvl5pPr>
            <a:lvl6pPr marL="457200" algn="l" rtl="0" fontAlgn="base">
              <a:spcBef>
                <a:spcPct val="0"/>
              </a:spcBef>
              <a:spcAft>
                <a:spcPct val="0"/>
              </a:spcAft>
              <a:defRPr sz="3400" b="1">
                <a:solidFill>
                  <a:schemeClr val="accent1"/>
                </a:solidFill>
                <a:latin typeface="Arial" charset="0"/>
                <a:ea typeface="ＭＳ Ｐゴシック" charset="-128"/>
              </a:defRPr>
            </a:lvl6pPr>
            <a:lvl7pPr marL="914400" algn="l" rtl="0" fontAlgn="base">
              <a:spcBef>
                <a:spcPct val="0"/>
              </a:spcBef>
              <a:spcAft>
                <a:spcPct val="0"/>
              </a:spcAft>
              <a:defRPr sz="3400" b="1">
                <a:solidFill>
                  <a:schemeClr val="accent1"/>
                </a:solidFill>
                <a:latin typeface="Arial" charset="0"/>
                <a:ea typeface="ＭＳ Ｐゴシック" charset="-128"/>
              </a:defRPr>
            </a:lvl7pPr>
            <a:lvl8pPr marL="1371600" algn="l" rtl="0" fontAlgn="base">
              <a:spcBef>
                <a:spcPct val="0"/>
              </a:spcBef>
              <a:spcAft>
                <a:spcPct val="0"/>
              </a:spcAft>
              <a:defRPr sz="3400" b="1">
                <a:solidFill>
                  <a:schemeClr val="accent1"/>
                </a:solidFill>
                <a:latin typeface="Arial" charset="0"/>
                <a:ea typeface="ＭＳ Ｐゴシック" charset="-128"/>
              </a:defRPr>
            </a:lvl8pPr>
            <a:lvl9pPr marL="1828800" algn="l" rtl="0" fontAlgn="base">
              <a:spcBef>
                <a:spcPct val="0"/>
              </a:spcBef>
              <a:spcAft>
                <a:spcPct val="0"/>
              </a:spcAft>
              <a:defRPr sz="3400" b="1">
                <a:solidFill>
                  <a:schemeClr val="accent1"/>
                </a:solidFill>
                <a:latin typeface="Arial" charset="0"/>
                <a:ea typeface="ＭＳ Ｐゴシック" charset="-128"/>
              </a:defRPr>
            </a:lvl9pPr>
          </a:lstStyle>
          <a:p>
            <a:pPr defTabSz="914400"/>
            <a:r>
              <a:rPr lang="en-US" altLang="en-US" sz="3600" kern="0" dirty="0" smtClean="0"/>
              <a:t>Intelligent Systems Engineering ISE Structure</a:t>
            </a:r>
            <a:endParaRPr lang="en-US" altLang="en-US" kern="0" dirty="0" smtClean="0"/>
          </a:p>
        </p:txBody>
      </p:sp>
      <p:sp>
        <p:nvSpPr>
          <p:cNvPr id="9" name="Rectangle 8"/>
          <p:cNvSpPr/>
          <p:nvPr/>
        </p:nvSpPr>
        <p:spPr>
          <a:xfrm>
            <a:off x="31025" y="1148491"/>
            <a:ext cx="3965582" cy="4249368"/>
          </a:xfrm>
          <a:prstGeom prst="rect">
            <a:avLst/>
          </a:prstGeom>
        </p:spPr>
        <p:txBody>
          <a:bodyPr wrap="square">
            <a:spAutoFit/>
          </a:bodyPr>
          <a:lstStyle/>
          <a:p>
            <a:pPr marL="0" marR="0">
              <a:lnSpc>
                <a:spcPct val="107000"/>
              </a:lnSpc>
              <a:spcBef>
                <a:spcPts val="0"/>
              </a:spcBef>
              <a:spcAft>
                <a:spcPts val="800"/>
              </a:spcAft>
            </a:pPr>
            <a:r>
              <a:rPr lang="en-US" sz="2000" i="0" dirty="0" smtClean="0">
                <a:effectLst/>
                <a:latin typeface="Calibri" panose="020F0502020204030204" pitchFamily="34" charset="0"/>
                <a:ea typeface="Calibri" panose="020F0502020204030204" pitchFamily="34" charset="0"/>
                <a:cs typeface="Times New Roman" panose="02020603050405020304" pitchFamily="18" charset="0"/>
              </a:rPr>
              <a:t>The focus is on engineering of systems of small scale, often mobile devices that draw upon modern information technology techniques including intelligent systems, big data and user interface design.   The foundation of these devices include sensor and detector technologies, signal processing, and information and control theory.</a:t>
            </a:r>
          </a:p>
          <a:p>
            <a:pPr marL="0" marR="0">
              <a:lnSpc>
                <a:spcPct val="107000"/>
              </a:lnSpc>
              <a:spcBef>
                <a:spcPts val="0"/>
              </a:spcBef>
              <a:spcAft>
                <a:spcPts val="800"/>
              </a:spcAft>
            </a:pPr>
            <a:r>
              <a:rPr lang="en-US" sz="2000" b="1" i="0" dirty="0" smtClean="0">
                <a:latin typeface="Calibri" panose="020F0502020204030204" pitchFamily="34" charset="0"/>
                <a:ea typeface="Calibri" panose="020F0502020204030204" pitchFamily="34" charset="0"/>
                <a:cs typeface="Times New Roman" panose="02020603050405020304" pitchFamily="18" charset="0"/>
              </a:rPr>
              <a:t>End to end Engineering in 6 areas</a:t>
            </a:r>
          </a:p>
          <a:p>
            <a:pPr marL="0" marR="0">
              <a:lnSpc>
                <a:spcPct val="107000"/>
              </a:lnSpc>
              <a:spcBef>
                <a:spcPts val="0"/>
              </a:spcBef>
              <a:spcAft>
                <a:spcPts val="800"/>
              </a:spcAft>
            </a:pPr>
            <a:r>
              <a:rPr lang="en-US" sz="2000" i="0" dirty="0" smtClean="0">
                <a:effectLst/>
                <a:latin typeface="Calibri" panose="020F0502020204030204" pitchFamily="34" charset="0"/>
                <a:ea typeface="Calibri" panose="020F0502020204030204" pitchFamily="34" charset="0"/>
                <a:cs typeface="Times New Roman" panose="02020603050405020304" pitchFamily="18" charset="0"/>
              </a:rPr>
              <a:t>Starting </a:t>
            </a:r>
            <a:r>
              <a:rPr lang="en-US" sz="2000" i="0" dirty="0" smtClean="0">
                <a:effectLst/>
                <a:latin typeface="Calibri" panose="020F0502020204030204" pitchFamily="34" charset="0"/>
                <a:ea typeface="Calibri" panose="020F0502020204030204" pitchFamily="34" charset="0"/>
                <a:cs typeface="Times New Roman" panose="02020603050405020304" pitchFamily="18" charset="0"/>
              </a:rPr>
              <a:t>Fall 2016</a:t>
            </a:r>
          </a:p>
        </p:txBody>
      </p:sp>
      <p:sp>
        <p:nvSpPr>
          <p:cNvPr id="2" name="Rectangle 1"/>
          <p:cNvSpPr/>
          <p:nvPr/>
        </p:nvSpPr>
        <p:spPr>
          <a:xfrm>
            <a:off x="3501640" y="4897650"/>
            <a:ext cx="5569932" cy="707886"/>
          </a:xfrm>
          <a:prstGeom prst="rect">
            <a:avLst/>
          </a:prstGeom>
        </p:spPr>
        <p:txBody>
          <a:bodyPr wrap="square">
            <a:spAutoFit/>
          </a:bodyPr>
          <a:lstStyle/>
          <a:p>
            <a:endParaRPr lang="en-US" sz="2000" dirty="0">
              <a:solidFill>
                <a:srgbClr val="000000"/>
              </a:solidFill>
              <a:latin typeface="Calibri" panose="020F0502020204030204" pitchFamily="34" charset="0"/>
            </a:endParaRPr>
          </a:p>
          <a:p>
            <a:r>
              <a:rPr lang="en-US" sz="2000" dirty="0">
                <a:solidFill>
                  <a:srgbClr val="000000"/>
                </a:solidFill>
                <a:latin typeface="Calibri" panose="020F0502020204030204" pitchFamily="34" charset="0"/>
              </a:rPr>
              <a:t> </a:t>
            </a:r>
          </a:p>
        </p:txBody>
      </p:sp>
      <p:sp>
        <p:nvSpPr>
          <p:cNvPr id="3" name="Rectangle 2"/>
          <p:cNvSpPr/>
          <p:nvPr/>
        </p:nvSpPr>
        <p:spPr>
          <a:xfrm>
            <a:off x="3574069" y="5537386"/>
            <a:ext cx="5569931" cy="584775"/>
          </a:xfrm>
          <a:prstGeom prst="rect">
            <a:avLst/>
          </a:prstGeom>
        </p:spPr>
        <p:txBody>
          <a:bodyPr wrap="square">
            <a:spAutoFit/>
          </a:bodyPr>
          <a:lstStyle/>
          <a:p>
            <a:r>
              <a:rPr lang="en-US" sz="1600" dirty="0">
                <a:solidFill>
                  <a:srgbClr val="000000"/>
                </a:solidFill>
                <a:latin typeface="Calibri" panose="020F0502020204030204" pitchFamily="34" charset="0"/>
              </a:rPr>
              <a:t>IU Bloomington is the only university among AAU’s 62 member institutions that does not have any type of engineering program. </a:t>
            </a:r>
          </a:p>
        </p:txBody>
      </p:sp>
      <p:sp>
        <p:nvSpPr>
          <p:cNvPr id="5" name="Date Placeholder 4"/>
          <p:cNvSpPr>
            <a:spLocks noGrp="1"/>
          </p:cNvSpPr>
          <p:nvPr>
            <p:ph type="dt" sz="half" idx="2"/>
          </p:nvPr>
        </p:nvSpPr>
        <p:spPr/>
        <p:txBody>
          <a:bodyPr/>
          <a:lstStyle/>
          <a:p>
            <a:endParaRPr lang="en-US">
              <a:solidFill>
                <a:srgbClr val="000000">
                  <a:tint val="75000"/>
                </a:srgbClr>
              </a:solidFill>
            </a:endParaRPr>
          </a:p>
        </p:txBody>
      </p:sp>
    </p:spTree>
    <p:extLst>
      <p:ext uri="{BB962C8B-B14F-4D97-AF65-F5344CB8AC3E}">
        <p14:creationId xmlns:p14="http://schemas.microsoft.com/office/powerpoint/2010/main" val="15580210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615462" y="1616332"/>
            <a:ext cx="7772400" cy="1752235"/>
          </a:xfrm>
        </p:spPr>
        <p:txBody>
          <a:bodyPr>
            <a:normAutofit/>
          </a:bodyPr>
          <a:lstStyle/>
          <a:p>
            <a:pPr algn="ctr"/>
            <a:r>
              <a:rPr lang="en-US" sz="3600" b="1" dirty="0" smtClean="0"/>
              <a:t/>
            </a:r>
            <a:br>
              <a:rPr lang="en-US" sz="3600" b="1" dirty="0" smtClean="0"/>
            </a:br>
            <a:r>
              <a:rPr lang="en-US" sz="3600" b="1" dirty="0" smtClean="0"/>
              <a:t> </a:t>
            </a:r>
            <a:r>
              <a:rPr lang="en-US" b="1" dirty="0"/>
              <a:t/>
            </a:r>
            <a:br>
              <a:rPr lang="en-US" b="1" dirty="0"/>
            </a:br>
            <a:r>
              <a:rPr lang="en-US" b="1" dirty="0" smtClean="0"/>
              <a:t>Introduction</a:t>
            </a:r>
            <a:endParaRPr lang="en-US" b="1" dirty="0"/>
          </a:p>
        </p:txBody>
      </p:sp>
      <p:sp>
        <p:nvSpPr>
          <p:cNvPr id="2" name="Subtitle 1"/>
          <p:cNvSpPr>
            <a:spLocks noGrp="1"/>
          </p:cNvSpPr>
          <p:nvPr>
            <p:ph type="subTitle" idx="1"/>
          </p:nvPr>
        </p:nvSpPr>
        <p:spPr>
          <a:xfrm>
            <a:off x="1371600" y="3895344"/>
            <a:ext cx="6060831" cy="1752600"/>
          </a:xfrm>
        </p:spPr>
        <p:txBody>
          <a:bodyPr/>
          <a:lstStyle/>
          <a:p>
            <a:r>
              <a:rPr lang="en-US" b="1" dirty="0" smtClean="0">
                <a:solidFill>
                  <a:srgbClr val="C00000"/>
                </a:solidFill>
              </a:rPr>
              <a:t>What is Big Data</a:t>
            </a:r>
          </a:p>
          <a:p>
            <a:r>
              <a:rPr lang="en-US" b="1" dirty="0" smtClean="0">
                <a:solidFill>
                  <a:srgbClr val="C00000"/>
                </a:solidFill>
              </a:rPr>
              <a:t>What is Big Simulation</a:t>
            </a:r>
          </a:p>
        </p:txBody>
      </p:sp>
      <p:sp>
        <p:nvSpPr>
          <p:cNvPr id="3" name="Date Placeholder 2"/>
          <p:cNvSpPr>
            <a:spLocks noGrp="1"/>
          </p:cNvSpPr>
          <p:nvPr>
            <p:ph type="dt" sz="half" idx="10"/>
          </p:nvPr>
        </p:nvSpPr>
        <p:spPr/>
        <p:txBody>
          <a:bodyPr/>
          <a:lstStyle/>
          <a:p>
            <a:r>
              <a:rPr lang="en-US" smtClean="0"/>
              <a:t>02/04/2016</a:t>
            </a:r>
            <a:endParaRPr lang="en-US"/>
          </a:p>
        </p:txBody>
      </p:sp>
      <p:sp>
        <p:nvSpPr>
          <p:cNvPr id="5" name="Slide Number Placeholder 4"/>
          <p:cNvSpPr>
            <a:spLocks noGrp="1"/>
          </p:cNvSpPr>
          <p:nvPr>
            <p:ph type="sldNum" sz="quarter" idx="12"/>
          </p:nvPr>
        </p:nvSpPr>
        <p:spPr/>
        <p:txBody>
          <a:bodyPr/>
          <a:lstStyle/>
          <a:p>
            <a:fld id="{29CB78FB-1415-9B4D-996E-11F146E2B0ED}" type="slidenum">
              <a:rPr lang="en-US" smtClean="0"/>
              <a:t>9</a:t>
            </a:fld>
            <a:endParaRPr lang="en-US"/>
          </a:p>
        </p:txBody>
      </p:sp>
    </p:spTree>
    <p:extLst>
      <p:ext uri="{BB962C8B-B14F-4D97-AF65-F5344CB8AC3E}">
        <p14:creationId xmlns:p14="http://schemas.microsoft.com/office/powerpoint/2010/main" val="361235695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8.0&quot;&gt;&lt;object type=&quot;1&quot; unique_id=&quot;10001&quot;&gt;&lt;object type=&quot;2&quot; unique_id=&quot;10002&quot;&gt;&lt;object type=&quot;3&quot; unique_id=&quot;556818&quot;&gt;&lt;property id=&quot;20148&quot; value=&quot;5&quot;/&gt;&lt;property id=&quot;20300&quot; value=&quot;Slide 58 - &amp;quot;6 Forms of MapReduce cover “all” circumstances  Describes  - Problem (Model  reflecting data)  - Machine  - Softwa&quot;/&gt;&lt;property id=&quot;20307&quot; value=&quot;883&quot;/&gt;&lt;/object&gt;&lt;object type=&quot;3&quot; unique_id=&quot;565721&quot;&gt;&lt;property id=&quot;20148&quot; value=&quot;5&quot;/&gt;&lt;property id=&quot;20300&quot; value=&quot;Slide 2 - &amp;quot;   Education&amp;quot;&quot;/&gt;&lt;property id=&quot;20307&quot; value=&quot;929&quot;/&gt;&lt;/object&gt;&lt;object type=&quot;3&quot; unique_id=&quot;565722&quot;&gt;&lt;property id=&quot;20148&quot; value=&quot;5&quot;/&gt;&lt;property id=&quot;20300&quot; value=&quot;Slide 41 - &amp;quot;NBD-PWG (NIST Big Data Public Working Group) Subgroups &amp;amp; Co-Chairs&amp;quot;&quot;/&gt;&lt;property id=&quot;20307&quot; value=&quot;930&quot;/&gt;&lt;/object&gt;&lt;object type=&quot;3&quot; unique_id=&quot;565723&quot;&gt;&lt;property id=&quot;20148&quot; value=&quot;5&quot;/&gt;&lt;property id=&quot;20300&quot; value=&quot;Slide 42 - &amp;quot;Use Case Template&amp;quot;&quot;/&gt;&lt;property id=&quot;20307&quot; value=&quot;931&quot;/&gt;&lt;/object&gt;&lt;object type=&quot;3&quot; unique_id=&quot;565724&quot;&gt;&lt;property id=&quot;20148&quot; value=&quot;5&quot;/&gt;&lt;property id=&quot;20300&quot; value=&quot;Slide 43 - &amp;quot;51 Detailed Use Cases: Contributed July-September 2013 Covers goals, data features such as 3 V’s, software, hardwa&quot;/&gt;&lt;property id=&quot;20307&quot; value=&quot;932&quot;/&gt;&lt;/object&gt;&lt;object type=&quot;3&quot; unique_id=&quot;565725&quot;&gt;&lt;property id=&quot;20148&quot; value=&quot;5&quot;/&gt;&lt;property id=&quot;20300&quot; value=&quot;Slide 44 - &amp;quot;Features and Examples&amp;quot;&quot;/&gt;&lt;property id=&quot;20307&quot; value=&quot;933&quot;/&gt;&lt;/object&gt;&lt;object type=&quot;3&quot; unique_id=&quot;565726&quot;&gt;&lt;property id=&quot;20148&quot; value=&quot;5&quot;/&gt;&lt;property id=&quot;20300&quot; value=&quot;Slide 45 - &amp;quot;51 Use Cases: What is Parallelism Over?&amp;quot;&quot;/&gt;&lt;property id=&quot;20307&quot; value=&quot;934&quot;/&gt;&lt;/object&gt;&lt;object type=&quot;3&quot; unique_id=&quot;565727&quot;&gt;&lt;property id=&quot;20148&quot; value=&quot;5&quot;/&gt;&lt;property id=&quot;20300&quot; value=&quot;Slide 46 - &amp;quot;Features of 51 Use Cases I&amp;quot;&quot;/&gt;&lt;property id=&quot;20307&quot; value=&quot;935&quot;/&gt;&lt;/object&gt;&lt;object type=&quot;3&quot; unique_id=&quot;565728&quot;&gt;&lt;property id=&quot;20148&quot; value=&quot;5&quot;/&gt;&lt;property id=&quot;20300&quot; value=&quot;Slide 47 - &amp;quot;Features of 51 Use Cases II&amp;quot;&quot;/&gt;&lt;property id=&quot;20307&quot; value=&quot;936&quot;/&gt;&lt;/object&gt;&lt;object type=&quot;3&quot; unique_id=&quot;565730&quot;&gt;&lt;property id=&quot;20148&quot; value=&quot;5&quot;/&gt;&lt;property id=&quot;20300&quot; value=&quot;Slide 48 - &amp;quot;Big Data and Big Simulations Patterns – the Convergence Diamonds&amp;quot;&quot;/&gt;&lt;property id=&quot;20307&quot; value=&quot;950&quot;/&gt;&lt;/object&gt;&lt;object type=&quot;3&quot; unique_id=&quot;565731&quot;&gt;&lt;property id=&quot;20148&quot; value=&quot;5&quot;/&gt;&lt;property id=&quot;20300&quot; value=&quot;Slide 50 - &amp;quot;Classifying Big Data and Big Simulation Applications&amp;quot;&quot;/&gt;&lt;property id=&quot;20307&quot; value=&quot;951&quot;/&gt;&lt;/object&gt;&lt;object type=&quot;3&quot; unique_id=&quot;565732&quot;&gt;&lt;property id=&quot;20148&quot; value=&quot;5&quot;/&gt;&lt;property id=&quot;20300&quot; value=&quot;Slide 51 - &amp;quot;7 Computational Giants of  NRC Massive Data Analysis Report &amp;quot;&quot;/&gt;&lt;property id=&quot;20307&quot; value=&quot;952&quot;/&gt;&lt;/object&gt;&lt;object type=&quot;3&quot; unique_id=&quot;565733&quot;&gt;&lt;property id=&quot;20148&quot; value=&quot;5&quot;/&gt;&lt;property id=&quot;20300&quot; value=&quot;Slide 52 - &amp;quot;HPC (Simulation) Benchmark Classics&amp;quot;&quot;/&gt;&lt;property id=&quot;20307&quot; value=&quot;953&quot;/&gt;&lt;/object&gt;&lt;object type=&quot;3&quot; unique_id=&quot;565734&quot;&gt;&lt;property id=&quot;20148&quot; value=&quot;5&quot;/&gt;&lt;property id=&quot;20300&quot; value=&quot;Slide 53 - &amp;quot;13 Berkeley Dwarfs&amp;quot;&quot;/&gt;&lt;property id=&quot;20307&quot; value=&quot;954&quot;/&gt;&lt;/object&gt;&lt;object type=&quot;3&quot; unique_id=&quot;565736&quot;&gt;&lt;property id=&quot;20148&quot; value=&quot;5&quot;/&gt;&lt;property id=&quot;20300&quot; value=&quot;Slide 56 - &amp;quot;Facets of the Convergence Diamonds  Problem Architecture  Meta or Macro Aspects of Diamonds Valid for Big Data or &quot;/&gt;&lt;property id=&quot;20307&quot; value=&quot;949&quot;/&gt;&lt;/object&gt;&lt;object type=&quot;3&quot; unique_id=&quot;565737&quot;&gt;&lt;property id=&quot;20148&quot; value=&quot;5&quot;/&gt;&lt;property id=&quot;20300&quot; value=&quot;Slide 57 - &amp;quot;Problem Architecture View (Meta or MacroPatterns)&amp;quot;&quot;/&gt;&lt;property id=&quot;20307&quot; value=&quot;940&quot;/&gt;&lt;/object&gt;&lt;object type=&quot;3&quot; unique_id=&quot;571916&quot;&gt;&lt;property id=&quot;20148&quot; value=&quot;5&quot;/&gt;&lt;property id=&quot;20300&quot; value=&quot;Slide 62 - &amp;quot;Big Data Exascale convergence&amp;quot;&quot;/&gt;&lt;property id=&quot;20307&quot; value=&quot;994&quot;/&gt;&lt;/object&gt;&lt;object type=&quot;3&quot; unique_id=&quot;580423&quot;&gt;&lt;property id=&quot;20148&quot; value=&quot;5&quot;/&gt;&lt;property id=&quot;20300&quot; value=&quot;Slide 1 - &amp;quot;Big Data HPC Convergence and a bunch of other things&amp;quot;&quot;/&gt;&lt;property id=&quot;20307&quot; value=&quot;1010&quot;/&gt;&lt;/object&gt;&lt;object type=&quot;3&quot; unique_id=&quot;580433&quot;&gt;&lt;property id=&quot;20148&quot; value=&quot;5&quot;/&gt;&lt;property id=&quot;20300&quot; value=&quot;Slide 59 - &amp;quot;Comparison of Data Analytics with Simulation I&amp;quot;&quot;/&gt;&lt;property id=&quot;20307&quot; value=&quot;1023&quot;/&gt;&lt;/object&gt;&lt;object type=&quot;3&quot; unique_id=&quot;580434&quot;&gt;&lt;property id=&quot;20148&quot; value=&quot;5&quot;/&gt;&lt;property id=&quot;20300&quot; value=&quot;Slide 60&quot;/&gt;&lt;property id=&quot;20307&quot; value=&quot;1024&quot;/&gt;&lt;/object&gt;&lt;object type=&quot;3&quot; unique_id=&quot;580435&quot;&gt;&lt;property id=&quot;20148&quot; value=&quot;5&quot;/&gt;&lt;property id=&quot;20300&quot; value=&quot;Slide 61 - &amp;quot;Comparison of Data Analytics with Simulation II&amp;quot;&quot;/&gt;&lt;property id=&quot;20307&quot; value=&quot;1025&quot;/&gt;&lt;/object&gt;&lt;object type=&quot;3&quot; unique_id=&quot;580791&quot;&gt;&lt;property id=&quot;20148&quot; value=&quot;5&quot;/&gt;&lt;property id=&quot;20300&quot; value=&quot;Slide 49 - &amp;quot;Big Data - Big Simulation (Exascale) Convergence&amp;quot;&quot;/&gt;&lt;property id=&quot;20307&quot; value=&quot;1026&quot;/&gt;&lt;/object&gt;&lt;object type=&quot;3&quot; unique_id=&quot;580957&quot;&gt;&lt;property id=&quot;20148&quot; value=&quot;5&quot;/&gt;&lt;property id=&quot;20300&quot; value=&quot;Slide 55 - &amp;quot;Dwarfs and Ogres give  Convergence Diamonds&amp;quot;&quot;/&gt;&lt;property id=&quot;20307&quot; value=&quot;1028&quot;/&gt;&lt;/object&gt;&lt;object type=&quot;3&quot; unique_id=&quot;585136&quot;&gt;&lt;property id=&quot;20148&quot; value=&quot;5&quot;/&gt;&lt;property id=&quot;20300&quot; value=&quot;Slide 63 - &amp;quot;Big Data and (Exascale) Simulation Convergence I&amp;quot;&quot;/&gt;&lt;property id=&quot;20307&quot; value=&quot;1030&quot;/&gt;&lt;/object&gt;&lt;object type=&quot;3&quot; unique_id=&quot;585138&quot;&gt;&lt;property id=&quot;20148&quot; value=&quot;5&quot;/&gt;&lt;property id=&quot;20300&quot; value=&quot;Slide 65 - &amp;quot;Things to do for Big Data and (Exascale) Simulation Convergence II&amp;quot;&quot;/&gt;&lt;property id=&quot;20307&quot; value=&quot;1032&quot;/&gt;&lt;/object&gt;&lt;object type=&quot;3&quot; unique_id=&quot;585139&quot;&gt;&lt;property id=&quot;20148&quot; value=&quot;5&quot;/&gt;&lt;property id=&quot;20300&quot; value=&quot;Slide 66 - &amp;quot;Things to do for Big Data and (Exascale) Simulation Convergence III&amp;quot;&quot;/&gt;&lt;property id=&quot;20307&quot; value=&quot;1033&quot;/&gt;&lt;/object&gt;&lt;object type=&quot;3&quot; unique_id=&quot;585140&quot;&gt;&lt;property id=&quot;20148&quot; value=&quot;5&quot;/&gt;&lt;property id=&quot;20300&quot; value=&quot;Slide 67 - &amp;quot;Things to do for Big Data and (Exascale) Simulation Convergence IV&amp;quot;&quot;/&gt;&lt;property id=&quot;20307&quot; value=&quot;1035&quot;/&gt;&lt;/object&gt;&lt;object type=&quot;3&quot; unique_id=&quot;585141&quot;&gt;&lt;property id=&quot;20148&quot; value=&quot;5&quot;/&gt;&lt;property id=&quot;20300&quot; value=&quot;Slide 38 - &amp;quot;Java MPI performs better than Threads I 128 24 core Haswell nodes Default MPI much worse than threads Optimized MP&quot;/&gt;&lt;property id=&quot;20307&quot; value=&quot;1034&quot;/&gt;&lt;/object&gt;&lt;object type=&quot;3&quot; unique_id=&quot;585142&quot;&gt;&lt;property id=&quot;20148&quot; value=&quot;5&quot;/&gt;&lt;property id=&quot;20300&quot; value=&quot;Slide 39 - &amp;quot;Java MPI performs better than Threads II 128 24 core Haswell nodes&amp;quot;&quot;/&gt;&lt;property id=&quot;20307&quot; value=&quot;1036&quot;/&gt;&lt;/object&gt;&lt;object type=&quot;3&quot; unique_id=&quot;592611&quot;&gt;&lt;property id=&quot;20148&quot; value=&quot;5&quot;/&gt;&lt;property id=&quot;20300&quot; value=&quot;Slide 54&quot;/&gt;&lt;property id=&quot;20307&quot; value=&quot;1038&quot;/&gt;&lt;/object&gt;&lt;object type=&quot;3&quot; unique_id=&quot;592875&quot;&gt;&lt;property id=&quot;20148&quot; value=&quot;5&quot;/&gt;&lt;property id=&quot;20300&quot; value=&quot;Slide 64 - &amp;quot;Dual Convergence Architecture&amp;quot;&quot;/&gt;&lt;property id=&quot;20307&quot; value=&quot;1040&quot;/&gt;&lt;/object&gt;&lt;object type=&quot;3&quot; unique_id=&quot;594162&quot;&gt;&lt;property id=&quot;20148&quot; value=&quot;5&quot;/&gt;&lt;property id=&quot;20300&quot; value=&quot;Slide 18&quot;/&gt;&lt;property id=&quot;20307&quot; value=&quot;1044&quot;/&gt;&lt;/object&gt;&lt;object type=&quot;3&quot; unique_id=&quot;594163&quot;&gt;&lt;property id=&quot;20148&quot; value=&quot;5&quot;/&gt;&lt;property id=&quot;20300&quot; value=&quot;Slide 19 - &amp;quot;Amazon Web Services&amp;quot;&quot;/&gt;&lt;property id=&quot;20307&quot; value=&quot;1043&quot;/&gt;&lt;/object&gt;&lt;object type=&quot;3&quot; unique_id=&quot;594164&quot;&gt;&lt;property id=&quot;20148&quot; value=&quot;5&quot;/&gt;&lt;property id=&quot;20300&quot; value=&quot;Slide 23&quot;/&gt;&lt;property id=&quot;20307&quot; value=&quot;1045&quot;/&gt;&lt;/object&gt;&lt;object type=&quot;3&quot; unique_id=&quot;594165&quot;&gt;&lt;property id=&quot;20148&quot; value=&quot;5&quot;/&gt;&lt;property id=&quot;20300&quot; value=&quot;Slide 15 - &amp;quot;Online!&amp;quot;&quot;/&gt;&lt;property id=&quot;20307&quot; value=&quot;1046&quot;/&gt;&lt;/object&gt;&lt;object type=&quot;3&quot; unique_id=&quot;594166&quot;&gt;&lt;property id=&quot;20148&quot; value=&quot;5&quot;/&gt;&lt;property id=&quot;20300&quot; value=&quot;Slide 22&quot;/&gt;&lt;property id=&quot;20307&quot; value=&quot;1047&quot;/&gt;&lt;/object&gt;&lt;object type=&quot;3&quot; unique_id=&quot;594167&quot;&gt;&lt;property id=&quot;20148&quot; value=&quot;5&quot;/&gt;&lt;property id=&quot;20300&quot; value=&quot;Slide 17&quot;/&gt;&lt;property id=&quot;20307&quot; value=&quot;1048&quot;/&gt;&lt;/object&gt;&lt;object type=&quot;3&quot; unique_id=&quot;594170&quot;&gt;&lt;property id=&quot;20148&quot; value=&quot;5&quot;/&gt;&lt;property id=&quot;20300&quot; value=&quot;Slide 13&quot;/&gt;&lt;property id=&quot;20307&quot; value=&quot;1051&quot;/&gt;&lt;/object&gt;&lt;object type=&quot;3&quot; unique_id=&quot;594171&quot;&gt;&lt;property id=&quot;20148&quot; value=&quot;5&quot;/&gt;&lt;property id=&quot;20300&quot; value=&quot;Slide 25 - &amp;quot;Job Trends&amp;quot;&quot;/&gt;&lt;property id=&quot;20307&quot; value=&quot;1052&quot;/&gt;&lt;/object&gt;&lt;object type=&quot;3&quot; unique_id=&quot;594172&quot;&gt;&lt;property id=&quot;20148&quot; value=&quot;5&quot;/&gt;&lt;property id=&quot;20300&quot; value=&quot;Slide 26 - &amp;quot;The 25 Hottest Skills of 2015 on LinkedIn -- Global&amp;quot;&quot;/&gt;&lt;property id=&quot;20307&quot; value=&quot;1054&quot;/&gt;&lt;/object&gt;&lt;object type=&quot;3&quot; unique_id=&quot;594173&quot;&gt;&lt;property id=&quot;20148&quot; value=&quot;5&quot;/&gt;&lt;property id=&quot;20300&quot; value=&quot;Slide 27&quot;/&gt;&lt;property id=&quot;20307&quot; value=&quot;1053&quot;/&gt;&lt;/object&gt;&lt;object type=&quot;3&quot; unique_id=&quot;594174&quot;&gt;&lt;property id=&quot;20148&quot; value=&quot;5&quot;/&gt;&lt;property id=&quot;20300&quot; value=&quot;Slide 40 - &amp;quot;   NIST Big Data Initiative&amp;quot;&quot;/&gt;&lt;property id=&quot;20307&quot; value=&quot;1042&quot;/&gt;&lt;/object&gt;&lt;object type=&quot;3&quot; unique_id=&quot;594455&quot;&gt;&lt;property id=&quot;20148&quot; value=&quot;5&quot;/&gt;&lt;property id=&quot;20300&quot; value=&quot;Slide 10 - &amp;quot;Big Simulations&amp;quot;&quot;/&gt;&lt;property id=&quot;20307&quot; value=&quot;1055&quot;/&gt;&lt;/object&gt;&lt;object type=&quot;3&quot; unique_id=&quot;594741&quot;&gt;&lt;property id=&quot;20148&quot; value=&quot;5&quot;/&gt;&lt;property id=&quot;20300&quot; value=&quot;Slide 20 - &amp;quot;Top 500 Supercomputers&amp;quot;&quot;/&gt;&lt;property id=&quot;20307&quot; value=&quot;1057&quot;/&gt;&lt;/object&gt;&lt;object type=&quot;3&quot; unique_id=&quot;595572&quot;&gt;&lt;property id=&quot;20148&quot; value=&quot;5&quot;/&gt;&lt;property id=&quot;20300&quot; value=&quot;Slide 11&quot;/&gt;&lt;property id=&quot;20307&quot; value=&quot;1058&quot;/&gt;&lt;/object&gt;&lt;object type=&quot;3&quot; unique_id=&quot;595573&quot;&gt;&lt;property id=&quot;20148&quot; value=&quot;5&quot;/&gt;&lt;property id=&quot;20300&quot; value=&quot;Slide 12&quot;/&gt;&lt;property id=&quot;20307&quot; value=&quot;1059&quot;/&gt;&lt;/object&gt;&lt;object type=&quot;3&quot; unique_id=&quot;595574&quot;&gt;&lt;property id=&quot;20148&quot; value=&quot;5&quot;/&gt;&lt;property id=&quot;20300&quot; value=&quot;Slide 14&quot;/&gt;&lt;property id=&quot;20307&quot; value=&quot;1060&quot;/&gt;&lt;/object&gt;&lt;object type=&quot;3&quot; unique_id=&quot;595575&quot;&gt;&lt;property id=&quot;20148&quot; value=&quot;5&quot;/&gt;&lt;property id=&quot;20300&quot; value=&quot;Slide 21 - &amp;quot;Clouds v Supercomputers&amp;quot;&quot;/&gt;&lt;property id=&quot;20307&quot; value=&quot;1061&quot;/&gt;&lt;/object&gt;&lt;object type=&quot;3&quot; unique_id=&quot;597807&quot;&gt;&lt;property id=&quot;20148&quot; value=&quot;5&quot;/&gt;&lt;property id=&quot;20300&quot; value=&quot;Slide 30 - &amp;quot;Functionality of 21 HPC-ABDS Layers&amp;quot;&quot;/&gt;&lt;property id=&quot;20307&quot; value=&quot;1064&quot;/&gt;&lt;/object&gt;&lt;object type=&quot;3&quot; unique_id=&quot;597808&quot;&gt;&lt;property id=&quot;20148&quot; value=&quot;5&quot;/&gt;&lt;property id=&quot;20300&quot; value=&quot;Slide 31&quot;/&gt;&lt;property id=&quot;20307&quot; value=&quot;1065&quot;/&gt;&lt;/object&gt;&lt;object type=&quot;3&quot; unique_id=&quot;597809&quot;&gt;&lt;property id=&quot;20148&quot; value=&quot;5&quot;/&gt;&lt;property id=&quot;20300&quot; value=&quot;Slide 32 - &amp;quot;Java Grande  Revisited on 3 data analytics codes Clustering Multidimensional Scaling Latent Dirichlet Allocation  &quot;/&gt;&lt;property id=&quot;20307&quot; value=&quot;1066&quot;/&gt;&lt;/object&gt;&lt;object type=&quot;3&quot; unique_id=&quot;597810&quot;&gt;&lt;property id=&quot;20148&quot; value=&quot;5&quot;/&gt;&lt;property id=&quot;20300&quot; value=&quot;Slide 33&quot;/&gt;&lt;property id=&quot;20307&quot; value=&quot;1067&quot;/&gt;&lt;/object&gt;&lt;object type=&quot;3&quot; unique_id=&quot;597811&quot;&gt;&lt;property id=&quot;20148&quot; value=&quot;5&quot;/&gt;&lt;property id=&quot;20300&quot; value=&quot;Slide 34 - &amp;quot;Protein Universe Browser for COG Sequences with a few illustrative biologically identified clusters&amp;quot;&quot;/&gt;&lt;property id=&quot;20307&quot; value=&quot;1068&quot;/&gt;&lt;/object&gt;&lt;object type=&quot;3&quot; unique_id=&quot;597813&quot;&gt;&lt;property id=&quot;20148&quot; value=&quot;5&quot;/&gt;&lt;property id=&quot;20300&quot; value=&quot;Slide 35 - &amp;quot;Heatmap of Original distances vs 3D Euclidean Distances&amp;quot;&quot;/&gt;&lt;property id=&quot;20307&quot; value=&quot;1070&quot;/&gt;&lt;/object&gt;&lt;object type=&quot;3&quot; unique_id=&quot;597814&quot;&gt;&lt;property id=&quot;20148&quot; value=&quot;5&quot;/&gt;&lt;property id=&quot;20300&quot; value=&quot;Slide 36 - &amp;quot;3D Phylogenetic Tree from WDA SMACOF &amp;quot;&quot;/&gt;&lt;property id=&quot;20307&quot; value=&quot;1071&quot;/&gt;&lt;/object&gt;&lt;object type=&quot;3&quot; unique_id=&quot;598159&quot;&gt;&lt;property id=&quot;20148&quot; value=&quot;5&quot;/&gt;&lt;property id=&quot;20300&quot; value=&quot;Slide 29&quot;/&gt;&lt;property id=&quot;20307&quot; value=&quot;1072&quot;/&gt;&lt;/object&gt;&lt;object type=&quot;3&quot; unique_id=&quot;598591&quot;&gt;&lt;property id=&quot;20148&quot; value=&quot;5&quot;/&gt;&lt;property id=&quot;20300&quot; value=&quot;Slide 16 - &amp;quot;   Introduction&amp;quot;&quot;/&gt;&lt;property id=&quot;20307&quot; value=&quot;1073&quot;/&gt;&lt;/object&gt;&lt;object type=&quot;3&quot; unique_id=&quot;598592&quot;&gt;&lt;property id=&quot;20148&quot; value=&quot;5&quot;/&gt;&lt;property id=&quot;20300&quot; value=&quot;Slide 24 - &amp;quot;   Introduction&amp;quot;&quot;/&gt;&lt;property id=&quot;20307&quot; value=&quot;1074&quot;/&gt;&lt;/object&gt;&lt;object type=&quot;3&quot; unique_id=&quot;598593&quot;&gt;&lt;property id=&quot;20148&quot; value=&quot;5&quot;/&gt;&lt;property id=&quot;20300&quot; value=&quot;Slide 28 - &amp;quot;   Introduction&amp;quot;&quot;/&gt;&lt;property id=&quot;20307&quot; value=&quot;1075&quot;/&gt;&lt;/object&gt;&lt;object type=&quot;3&quot; unique_id=&quot;599419&quot;&gt;&lt;property id=&quot;20148&quot; value=&quot;5&quot;/&gt;&lt;property id=&quot;20300&quot; value=&quot;Slide 37 - &amp;quot;10 year US Stock daily price time series mapped to 3D (work in progress)&amp;quot;&quot;/&gt;&lt;property id=&quot;20307&quot; value=&quot;1077&quot;/&gt;&lt;/object&gt;&lt;object type=&quot;3&quot; unique_id=&quot;600834&quot;&gt;&lt;property id=&quot;20148&quot; value=&quot;5&quot;/&gt;&lt;property id=&quot;20300&quot; value=&quot;Slide 3 - &amp;quot;Background of the School of Informatics and Computing SOIC&amp;quot;&quot;/&gt;&lt;property id=&quot;20307&quot; value=&quot;1082&quot;/&gt;&lt;/object&gt;&lt;object type=&quot;3&quot; unique_id=&quot;600835&quot;&gt;&lt;property id=&quot;20148&quot; value=&quot;5&quot;/&gt;&lt;property id=&quot;20300&quot; value=&quot;Slide 8&quot;/&gt;&lt;property id=&quot;20307&quot; value=&quot;1081&quot;/&gt;&lt;/object&gt;&lt;object type=&quot;3&quot; unique_id=&quot;600836&quot;&gt;&lt;property id=&quot;20148&quot; value=&quot;5&quot;/&gt;&lt;property id=&quot;20300&quot; value=&quot;Slide 4 - &amp;quot;Data Science Definition from NIST Public Working Group&amp;quot;&quot;/&gt;&lt;property id=&quot;20307&quot; value=&quot;1083&quot;/&gt;&lt;/object&gt;&lt;object type=&quot;3&quot; unique_id=&quot;600837&quot;&gt;&lt;property id=&quot;20148&quot; value=&quot;5&quot;/&gt;&lt;property id=&quot;20300&quot; value=&quot;Slide 5 - &amp;quot;Data Science Summary&amp;quot;&quot;/&gt;&lt;property id=&quot;20307&quot; value=&quot;1084&quot;/&gt;&lt;/object&gt;&lt;object type=&quot;3&quot; unique_id=&quot;600838&quot;&gt;&lt;property id=&quot;20148&quot; value=&quot;5&quot;/&gt;&lt;property id=&quot;20300&quot; value=&quot;Slide 6 - &amp;quot;Computational Science&amp;quot;&quot;/&gt;&lt;property id=&quot;20307&quot; value=&quot;1085&quot;/&gt;&lt;/object&gt;&lt;object type=&quot;3&quot; unique_id=&quot;600839&quot;&gt;&lt;property id=&quot;20148&quot; value=&quot;5&quot;/&gt;&lt;property id=&quot;20300&quot; value=&quot;Slide 7 - &amp;quot;Some Online Data Science Classes by Fox&amp;quot;&quot;/&gt;&lt;property id=&quot;20307&quot; value=&quot;1086&quot;/&gt;&lt;/object&gt;&lt;object type=&quot;3&quot; unique_id=&quot;600840&quot;&gt;&lt;property id=&quot;20148&quot; value=&quot;5&quot;/&gt;&lt;property id=&quot;20300&quot; value=&quot;Slide 9 - &amp;quot;   Introduction&amp;quot;&quot;/&gt;&lt;property id=&quot;20307&quot; value=&quot;1080&quot;/&gt;&lt;/object&gt;&lt;/object&gt;&lt;object type=&quot;8&quot; unique_id=&quot;10016&quot;&gt;&lt;/object&gt;&lt;/object&gt;&lt;/database&gt;"/>
  <p:tag name="SECTOMILLISECCONVERTED" val="1"/>
</p:tagLst>
</file>

<file path=ppt/theme/theme1.xml><?xml version="1.0" encoding="utf-8"?>
<a:theme xmlns:a="http://schemas.openxmlformats.org/drawingml/2006/main" name="2_Blank Presentation">
  <a:themeElements>
    <a:clrScheme name="Custom 2">
      <a:dk1>
        <a:srgbClr val="000000"/>
      </a:dk1>
      <a:lt1>
        <a:srgbClr val="FFFFFF"/>
      </a:lt1>
      <a:dk2>
        <a:srgbClr val="F8F3D2"/>
      </a:dk2>
      <a:lt2>
        <a:srgbClr val="B0B2B4"/>
      </a:lt2>
      <a:accent1>
        <a:srgbClr val="8E0C33"/>
      </a:accent1>
      <a:accent2>
        <a:srgbClr val="6D6E70"/>
      </a:accent2>
      <a:accent3>
        <a:srgbClr val="FFFFFF"/>
      </a:accent3>
      <a:accent4>
        <a:srgbClr val="000000"/>
      </a:accent4>
      <a:accent5>
        <a:srgbClr val="BFAAAA"/>
      </a:accent5>
      <a:accent6>
        <a:srgbClr val="626365"/>
      </a:accent6>
      <a:hlink>
        <a:srgbClr val="8E0C33"/>
      </a:hlink>
      <a:folHlink>
        <a:srgbClr val="6D6E7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1" u="none" strike="noStrike" cap="none" normalizeH="0" baseline="0" smtClean="0">
            <a:ln>
              <a:noFill/>
            </a:ln>
            <a:solidFill>
              <a:schemeClr val="tx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1" u="none" strike="noStrike" cap="none" normalizeH="0" baseline="0" smtClean="0">
            <a:ln>
              <a:noFill/>
            </a:ln>
            <a:solidFill>
              <a:schemeClr val="tx1"/>
            </a:solidFill>
            <a:effectLst/>
            <a:latin typeface="Arial" charset="0"/>
            <a:ea typeface="ＭＳ Ｐゴシック" charset="-128"/>
          </a:defRPr>
        </a:defPPr>
      </a:lstStyle>
    </a:lnDef>
  </a:objectDefaults>
  <a:extraClrSchemeLst>
    <a:extraClrScheme>
      <a:clrScheme name="Blank Presentation 1">
        <a:dk1>
          <a:srgbClr val="000000"/>
        </a:dk1>
        <a:lt1>
          <a:srgbClr val="FFFFFF"/>
        </a:lt1>
        <a:dk2>
          <a:srgbClr val="F8F3D2"/>
        </a:dk2>
        <a:lt2>
          <a:srgbClr val="B0B2B4"/>
        </a:lt2>
        <a:accent1>
          <a:srgbClr val="7D110C"/>
        </a:accent1>
        <a:accent2>
          <a:srgbClr val="6D6E70"/>
        </a:accent2>
        <a:accent3>
          <a:srgbClr val="FFFFFF"/>
        </a:accent3>
        <a:accent4>
          <a:srgbClr val="000000"/>
        </a:accent4>
        <a:accent5>
          <a:srgbClr val="BFAAAA"/>
        </a:accent5>
        <a:accent6>
          <a:srgbClr val="626365"/>
        </a:accent6>
        <a:hlink>
          <a:srgbClr val="7D110C"/>
        </a:hlink>
        <a:folHlink>
          <a:srgbClr val="6D6E7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9F3D3"/>
        </a:lt1>
        <a:dk2>
          <a:srgbClr val="F8F3D2"/>
        </a:dk2>
        <a:lt2>
          <a:srgbClr val="B0B2B4"/>
        </a:lt2>
        <a:accent1>
          <a:srgbClr val="7D110C"/>
        </a:accent1>
        <a:accent2>
          <a:srgbClr val="6D6E70"/>
        </a:accent2>
        <a:accent3>
          <a:srgbClr val="FBF8E6"/>
        </a:accent3>
        <a:accent4>
          <a:srgbClr val="000000"/>
        </a:accent4>
        <a:accent5>
          <a:srgbClr val="BFAAAA"/>
        </a:accent5>
        <a:accent6>
          <a:srgbClr val="626365"/>
        </a:accent6>
        <a:hlink>
          <a:srgbClr val="7D110C"/>
        </a:hlink>
        <a:folHlink>
          <a:srgbClr val="6D6E7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Blank Presentation">
  <a:themeElements>
    <a:clrScheme name="Custom 2">
      <a:dk1>
        <a:srgbClr val="000000"/>
      </a:dk1>
      <a:lt1>
        <a:srgbClr val="FFFFFF"/>
      </a:lt1>
      <a:dk2>
        <a:srgbClr val="F8F3D2"/>
      </a:dk2>
      <a:lt2>
        <a:srgbClr val="B0B2B4"/>
      </a:lt2>
      <a:accent1>
        <a:srgbClr val="8E0C33"/>
      </a:accent1>
      <a:accent2>
        <a:srgbClr val="6D6E70"/>
      </a:accent2>
      <a:accent3>
        <a:srgbClr val="FFFFFF"/>
      </a:accent3>
      <a:accent4>
        <a:srgbClr val="000000"/>
      </a:accent4>
      <a:accent5>
        <a:srgbClr val="BFAAAA"/>
      </a:accent5>
      <a:accent6>
        <a:srgbClr val="626365"/>
      </a:accent6>
      <a:hlink>
        <a:srgbClr val="8E0C33"/>
      </a:hlink>
      <a:folHlink>
        <a:srgbClr val="6D6E7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1" u="none" strike="noStrike" cap="none" normalizeH="0" baseline="0" smtClean="0">
            <a:ln>
              <a:noFill/>
            </a:ln>
            <a:solidFill>
              <a:schemeClr val="tx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1" u="none" strike="noStrike" cap="none" normalizeH="0" baseline="0" smtClean="0">
            <a:ln>
              <a:noFill/>
            </a:ln>
            <a:solidFill>
              <a:schemeClr val="tx1"/>
            </a:solidFill>
            <a:effectLst/>
            <a:latin typeface="Arial" charset="0"/>
            <a:ea typeface="ＭＳ Ｐゴシック" charset="-128"/>
          </a:defRPr>
        </a:defPPr>
      </a:lstStyle>
    </a:lnDef>
  </a:objectDefaults>
  <a:extraClrSchemeLst>
    <a:extraClrScheme>
      <a:clrScheme name="Blank Presentation 1">
        <a:dk1>
          <a:srgbClr val="000000"/>
        </a:dk1>
        <a:lt1>
          <a:srgbClr val="FFFFFF"/>
        </a:lt1>
        <a:dk2>
          <a:srgbClr val="F8F3D2"/>
        </a:dk2>
        <a:lt2>
          <a:srgbClr val="B0B2B4"/>
        </a:lt2>
        <a:accent1>
          <a:srgbClr val="7D110C"/>
        </a:accent1>
        <a:accent2>
          <a:srgbClr val="6D6E70"/>
        </a:accent2>
        <a:accent3>
          <a:srgbClr val="FFFFFF"/>
        </a:accent3>
        <a:accent4>
          <a:srgbClr val="000000"/>
        </a:accent4>
        <a:accent5>
          <a:srgbClr val="BFAAAA"/>
        </a:accent5>
        <a:accent6>
          <a:srgbClr val="626365"/>
        </a:accent6>
        <a:hlink>
          <a:srgbClr val="7D110C"/>
        </a:hlink>
        <a:folHlink>
          <a:srgbClr val="6D6E7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9F3D3"/>
        </a:lt1>
        <a:dk2>
          <a:srgbClr val="F8F3D2"/>
        </a:dk2>
        <a:lt2>
          <a:srgbClr val="B0B2B4"/>
        </a:lt2>
        <a:accent1>
          <a:srgbClr val="7D110C"/>
        </a:accent1>
        <a:accent2>
          <a:srgbClr val="6D6E70"/>
        </a:accent2>
        <a:accent3>
          <a:srgbClr val="FBF8E6"/>
        </a:accent3>
        <a:accent4>
          <a:srgbClr val="000000"/>
        </a:accent4>
        <a:accent5>
          <a:srgbClr val="BFAAAA"/>
        </a:accent5>
        <a:accent6>
          <a:srgbClr val="626365"/>
        </a:accent6>
        <a:hlink>
          <a:srgbClr val="7D110C"/>
        </a:hlink>
        <a:folHlink>
          <a:srgbClr val="6D6E7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athena xmlns="http://schemas.microsoft.com/edu/athena" version="0.1.1819.0"/>
</file>

<file path=customXml/item2.xml><?xml version="1.0" encoding="utf-8"?>
<athena xmlns="http://schemas.microsoft.com/edu/athena" version="0.1.1819.0"/>
</file>

<file path=customXml/item3.xml><?xml version="1.0" encoding="utf-8"?>
<athena xmlns="http://schemas.microsoft.com/edu/athena" version="0.1.1819.0"/>
</file>

<file path=customXml/item4.xml><?xml version="1.0" encoding="utf-8"?>
<athena xmlns="http://schemas.microsoft.com/edu/athena" version="0.1.1819.0"/>
</file>

<file path=customXml/item5.xml><?xml version="1.0" encoding="utf-8"?>
<athena xmlns="http://schemas.microsoft.com/edu/athena" version="0.1.1819.0"/>
</file>

<file path=customXml/item6.xml><?xml version="1.0" encoding="utf-8"?>
<athena xmlns="http://schemas.microsoft.com/edu/athena" version="0.1.1819.0"/>
</file>

<file path=customXml/item7.xml><?xml version="1.0" encoding="utf-8"?>
<athena xmlns="http://schemas.microsoft.com/edu/athena" version="0.1.1819.0"/>
</file>

<file path=customXml/item8.xml><?xml version="1.0" encoding="utf-8"?>
<athena xmlns="http://schemas.microsoft.com/edu/athena" version="0.1.1819.0"/>
</file>

<file path=customXml/item9.xml><?xml version="1.0" encoding="utf-8"?>
<athena xmlns="http://schemas.microsoft.com/edu/athena" version="0.1.1819.0"/>
</file>

<file path=customXml/itemProps1.xml><?xml version="1.0" encoding="utf-8"?>
<ds:datastoreItem xmlns:ds="http://schemas.openxmlformats.org/officeDocument/2006/customXml" ds:itemID="{8EB78B8A-8892-4EDF-8FBF-57B4F544245A}">
  <ds:schemaRefs>
    <ds:schemaRef ds:uri="http://schemas.microsoft.com/edu/athena"/>
  </ds:schemaRefs>
</ds:datastoreItem>
</file>

<file path=customXml/itemProps2.xml><?xml version="1.0" encoding="utf-8"?>
<ds:datastoreItem xmlns:ds="http://schemas.openxmlformats.org/officeDocument/2006/customXml" ds:itemID="{C85416F4-52BF-4112-B3A5-F0ED97AD92EE}">
  <ds:schemaRefs>
    <ds:schemaRef ds:uri="http://schemas.microsoft.com/edu/athena"/>
  </ds:schemaRefs>
</ds:datastoreItem>
</file>

<file path=customXml/itemProps3.xml><?xml version="1.0" encoding="utf-8"?>
<ds:datastoreItem xmlns:ds="http://schemas.openxmlformats.org/officeDocument/2006/customXml" ds:itemID="{DE6AE50B-91A7-4123-B9AC-50999B547550}">
  <ds:schemaRefs>
    <ds:schemaRef ds:uri="http://schemas.microsoft.com/edu/athena"/>
  </ds:schemaRefs>
</ds:datastoreItem>
</file>

<file path=customXml/itemProps4.xml><?xml version="1.0" encoding="utf-8"?>
<ds:datastoreItem xmlns:ds="http://schemas.openxmlformats.org/officeDocument/2006/customXml" ds:itemID="{F5CD06C7-BB55-4480-8DDD-041703BDFBAE}">
  <ds:schemaRefs>
    <ds:schemaRef ds:uri="http://schemas.microsoft.com/edu/athena"/>
  </ds:schemaRefs>
</ds:datastoreItem>
</file>

<file path=customXml/itemProps5.xml><?xml version="1.0" encoding="utf-8"?>
<ds:datastoreItem xmlns:ds="http://schemas.openxmlformats.org/officeDocument/2006/customXml" ds:itemID="{83489A5D-7D4F-45E9-B9CE-A5881C1ADCA1}">
  <ds:schemaRefs>
    <ds:schemaRef ds:uri="http://schemas.microsoft.com/edu/athena"/>
  </ds:schemaRefs>
</ds:datastoreItem>
</file>

<file path=customXml/itemProps6.xml><?xml version="1.0" encoding="utf-8"?>
<ds:datastoreItem xmlns:ds="http://schemas.openxmlformats.org/officeDocument/2006/customXml" ds:itemID="{D76CA34F-2756-4833-B396-20D4D85F494E}">
  <ds:schemaRefs>
    <ds:schemaRef ds:uri="http://schemas.microsoft.com/edu/athena"/>
  </ds:schemaRefs>
</ds:datastoreItem>
</file>

<file path=customXml/itemProps7.xml><?xml version="1.0" encoding="utf-8"?>
<ds:datastoreItem xmlns:ds="http://schemas.openxmlformats.org/officeDocument/2006/customXml" ds:itemID="{31E6A3D9-1B48-47CF-884A-1D9DD2BEE9AE}">
  <ds:schemaRefs>
    <ds:schemaRef ds:uri="http://schemas.microsoft.com/edu/athena"/>
  </ds:schemaRefs>
</ds:datastoreItem>
</file>

<file path=customXml/itemProps8.xml><?xml version="1.0" encoding="utf-8"?>
<ds:datastoreItem xmlns:ds="http://schemas.openxmlformats.org/officeDocument/2006/customXml" ds:itemID="{BF3E8FC7-9D43-40EA-B619-36033BAC6A1F}">
  <ds:schemaRefs>
    <ds:schemaRef ds:uri="http://schemas.microsoft.com/edu/athena"/>
  </ds:schemaRefs>
</ds:datastoreItem>
</file>

<file path=customXml/itemProps9.xml><?xml version="1.0" encoding="utf-8"?>
<ds:datastoreItem xmlns:ds="http://schemas.openxmlformats.org/officeDocument/2006/customXml" ds:itemID="{6ED799BC-8176-4448-B4C2-B6D8D2FD89CB}">
  <ds:schemaRefs>
    <ds:schemaRef ds:uri="http://schemas.microsoft.com/edu/athena"/>
  </ds:schemaRefs>
</ds:datastoreItem>
</file>

<file path=docProps/app.xml><?xml version="1.0" encoding="utf-8"?>
<Properties xmlns="http://schemas.openxmlformats.org/officeDocument/2006/extended-properties" xmlns:vt="http://schemas.openxmlformats.org/officeDocument/2006/docPropsVTypes">
  <Template/>
  <TotalTime>46006</TotalTime>
  <Words>3908</Words>
  <Application>Microsoft Office PowerPoint</Application>
  <PresentationFormat>On-screen Show (4:3)</PresentationFormat>
  <Paragraphs>539</Paragraphs>
  <Slides>67</Slides>
  <Notes>16</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67</vt:i4>
      </vt:variant>
    </vt:vector>
  </HeadingPairs>
  <TitlesOfParts>
    <vt:vector size="76" baseType="lpstr">
      <vt:lpstr>Arial</vt:lpstr>
      <vt:lpstr>Calibri</vt:lpstr>
      <vt:lpstr>Franklin Gothic Medium</vt:lpstr>
      <vt:lpstr>ＭＳ Ｐゴシック</vt:lpstr>
      <vt:lpstr>Symbol</vt:lpstr>
      <vt:lpstr>Times New Roman</vt:lpstr>
      <vt:lpstr>Wingdings</vt:lpstr>
      <vt:lpstr>2_Blank Presentation</vt:lpstr>
      <vt:lpstr>Blank Presentation</vt:lpstr>
      <vt:lpstr>Big Data HPC Convergence and a bunch of other things</vt:lpstr>
      <vt:lpstr>   Education</vt:lpstr>
      <vt:lpstr>Background of the School of Informatics and Computing SOIC</vt:lpstr>
      <vt:lpstr>Data Science Definition from NIST Public Working Group</vt:lpstr>
      <vt:lpstr>Data Science Summary</vt:lpstr>
      <vt:lpstr>Computational Science</vt:lpstr>
      <vt:lpstr>Some Online Data Science Classes by Fox</vt:lpstr>
      <vt:lpstr>PowerPoint Presentation</vt:lpstr>
      <vt:lpstr>   Introduction</vt:lpstr>
      <vt:lpstr>Big Simulations</vt:lpstr>
      <vt:lpstr>PowerPoint Presentation</vt:lpstr>
      <vt:lpstr>PowerPoint Presentation</vt:lpstr>
      <vt:lpstr>PowerPoint Presentation</vt:lpstr>
      <vt:lpstr>PowerPoint Presentation</vt:lpstr>
      <vt:lpstr>Online!</vt:lpstr>
      <vt:lpstr>   Introduction</vt:lpstr>
      <vt:lpstr>PowerPoint Presentation</vt:lpstr>
      <vt:lpstr>PowerPoint Presentation</vt:lpstr>
      <vt:lpstr>Amazon Web Services</vt:lpstr>
      <vt:lpstr>Top 500 Supercomputers</vt:lpstr>
      <vt:lpstr>Clouds v Supercomputers</vt:lpstr>
      <vt:lpstr>PowerPoint Presentation</vt:lpstr>
      <vt:lpstr>PowerPoint Presentation</vt:lpstr>
      <vt:lpstr>   Introduction</vt:lpstr>
      <vt:lpstr>Job Trends</vt:lpstr>
      <vt:lpstr>The 25 Hottest Skills of 2015 on LinkedIn -- Global</vt:lpstr>
      <vt:lpstr>PowerPoint Presentation</vt:lpstr>
      <vt:lpstr>   Introduction</vt:lpstr>
      <vt:lpstr>PowerPoint Presentation</vt:lpstr>
      <vt:lpstr>Functionality of 21 HPC-ABDS Layers</vt:lpstr>
      <vt:lpstr>PowerPoint Presentation</vt:lpstr>
      <vt:lpstr>Java Grande  Revisited on 3 data analytics codes Clustering Multidimensional Scaling Latent Dirichlet Allocation  all sophisticated algorithms  </vt:lpstr>
      <vt:lpstr>PowerPoint Presentation</vt:lpstr>
      <vt:lpstr>Protein Universe Browser for COG Sequences with a few illustrative biologically identified clusters</vt:lpstr>
      <vt:lpstr>Heatmap of Original distances vs 3D Euclidean Distances</vt:lpstr>
      <vt:lpstr>3D Phylogenetic Tree from WDA SMACOF </vt:lpstr>
      <vt:lpstr>10 year US Stock daily price time series mapped to 3D (work in progress)</vt:lpstr>
      <vt:lpstr>Java MPI performs better than Threads I 128 24 core Haswell nodes Default MPI much worse than threads Optimized MPI using shared memory node-based messaging is much better than threads</vt:lpstr>
      <vt:lpstr>Java MPI performs better than Threads II 128 24 core Haswell nodes</vt:lpstr>
      <vt:lpstr>   NIST Big Data Initiative</vt:lpstr>
      <vt:lpstr>NBD-PWG (NIST Big Data Public Working Group) Subgroups &amp; Co-Chairs</vt:lpstr>
      <vt:lpstr>Use Case Template</vt:lpstr>
      <vt:lpstr>51 Detailed Use Cases: Contributed July-September 2013 Covers goals, data features such as 3 V’s, software, hardware</vt:lpstr>
      <vt:lpstr>Features and Examples</vt:lpstr>
      <vt:lpstr>51 Use Cases: What is Parallelism Over?</vt:lpstr>
      <vt:lpstr>Features of 51 Use Cases I</vt:lpstr>
      <vt:lpstr>Features of 51 Use Cases II</vt:lpstr>
      <vt:lpstr>Big Data and Big Simulations Patterns – the Convergence Diamonds</vt:lpstr>
      <vt:lpstr>Big Data - Big Simulation (Exascale) Convergence</vt:lpstr>
      <vt:lpstr>Classifying Big Data and Big Simulation Applications</vt:lpstr>
      <vt:lpstr>7 Computational Giants of  NRC Massive Data Analysis Report </vt:lpstr>
      <vt:lpstr>HPC (Simulation) Benchmark Classics</vt:lpstr>
      <vt:lpstr>13 Berkeley Dwarfs</vt:lpstr>
      <vt:lpstr>PowerPoint Presentation</vt:lpstr>
      <vt:lpstr>Dwarfs and Ogres give  Convergence Diamonds</vt:lpstr>
      <vt:lpstr>Facets of the Convergence Diamonds  Problem Architecture  Meta or Macro Aspects of Diamonds Valid for Big Data or Big Simulations as describes Problem which is Model-Data combination</vt:lpstr>
      <vt:lpstr>Problem Architecture View (Meta or MacroPatterns)</vt:lpstr>
      <vt:lpstr>6 Forms of MapReduce cover “all” circumstances  Describes  - Problem (Model  reflecting data)  - Machine  - Software  Architecture</vt:lpstr>
      <vt:lpstr>Comparison of Data Analytics with Simulation I</vt:lpstr>
      <vt:lpstr>PowerPoint Presentation</vt:lpstr>
      <vt:lpstr>Comparison of Data Analytics with Simulation II</vt:lpstr>
      <vt:lpstr>Big Data Exascale convergence</vt:lpstr>
      <vt:lpstr>Big Data and (Exascale) Simulation Convergence I</vt:lpstr>
      <vt:lpstr>Dual Convergence Architecture</vt:lpstr>
      <vt:lpstr>Things to do for Big Data and (Exascale) Simulation Convergence II</vt:lpstr>
      <vt:lpstr>Things to do for Big Data and (Exascale) Simulation Convergence III</vt:lpstr>
      <vt:lpstr>Things to do for Big Data and (Exascale) Simulation Convergence IV</vt:lpstr>
    </vt:vector>
  </TitlesOfParts>
  <Company>CCT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Shantenu Jha</dc:creator>
  <cp:lastModifiedBy>Geoffrey Fox</cp:lastModifiedBy>
  <cp:revision>856</cp:revision>
  <dcterms:created xsi:type="dcterms:W3CDTF">2014-02-25T01:32:12Z</dcterms:created>
  <dcterms:modified xsi:type="dcterms:W3CDTF">2016-02-04T22:33:57Z</dcterms:modified>
</cp:coreProperties>
</file>