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  <p:sldMasterId id="2147483669" r:id="rId2"/>
  </p:sldMasterIdLst>
  <p:notesMasterIdLst>
    <p:notesMasterId r:id="rId8"/>
  </p:notesMasterIdLst>
  <p:sldIdLst>
    <p:sldId id="302" r:id="rId3"/>
    <p:sldId id="280" r:id="rId4"/>
    <p:sldId id="296" r:id="rId5"/>
    <p:sldId id="299" r:id="rId6"/>
    <p:sldId id="30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2AFF31A-1A42-4B28-B49B-E0B0C160BC00}">
  <a:tblStyle styleId="{A2AFF31A-1A42-4B28-B49B-E0B0C160BC0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05" d="100"/>
          <a:sy n="105" d="100"/>
        </p:scale>
        <p:origin x="9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g33b99d50a2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" name="Google Shape;369;g33b99d50a2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dt" idx="10"/>
          </p:nvPr>
        </p:nvSpPr>
        <p:spPr>
          <a:xfrm>
            <a:off x="7078570" y="4777978"/>
            <a:ext cx="969661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en-US"/>
              <a:t>2/13/2019</a:t>
            </a:r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ldNum" idx="12"/>
          </p:nvPr>
        </p:nvSpPr>
        <p:spPr>
          <a:xfrm>
            <a:off x="8246603" y="4777978"/>
            <a:ext cx="8185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lvl="0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2984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  <a:defRPr/>
            </a:lvl2pPr>
            <a:lvl3pPr marL="1371600" lvl="2" indent="-2984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Char char="■"/>
              <a:defRPr/>
            </a:lvl3pPr>
            <a:lvl4pPr marL="1828800" lvl="3" indent="-2984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  <a:defRPr/>
            </a:lvl4pPr>
            <a:lvl5pPr marL="2286000" lvl="4" indent="-2984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  <a:defRPr/>
            </a:lvl5pPr>
            <a:lvl6pPr marL="2743200" lvl="5" indent="-2984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Char char="■"/>
              <a:defRPr/>
            </a:lvl6pPr>
            <a:lvl7pPr marL="3200400" lvl="6" indent="-2984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  <a:defRPr/>
            </a:lvl7pPr>
            <a:lvl8pPr marL="3657600" lvl="7" indent="-2984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  <a:defRPr/>
            </a:lvl8pPr>
            <a:lvl9pPr marL="4114800" lvl="8" indent="-29845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>
            <a:lvl1pPr marL="0" lvl="0" indent="0" algn="r">
              <a:buClr>
                <a:srgbClr val="888888"/>
              </a:buClr>
              <a:buSzPts val="900"/>
              <a:buFont typeface="Calibri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buClr>
                <a:srgbClr val="888888"/>
              </a:buClr>
              <a:buSzPts val="900"/>
              <a:buFont typeface="Calibri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buClr>
                <a:srgbClr val="888888"/>
              </a:buClr>
              <a:buSzPts val="900"/>
              <a:buFont typeface="Calibri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buClr>
                <a:srgbClr val="888888"/>
              </a:buClr>
              <a:buSzPts val="900"/>
              <a:buFont typeface="Calibri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buClr>
                <a:srgbClr val="888888"/>
              </a:buClr>
              <a:buSzPts val="900"/>
              <a:buFont typeface="Calibri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buClr>
                <a:srgbClr val="888888"/>
              </a:buClr>
              <a:buSzPts val="900"/>
              <a:buFont typeface="Calibri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buClr>
                <a:srgbClr val="888888"/>
              </a:buClr>
              <a:buSzPts val="900"/>
              <a:buFont typeface="Calibri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buClr>
                <a:srgbClr val="888888"/>
              </a:buClr>
              <a:buSzPts val="900"/>
              <a:buFont typeface="Calibri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buClr>
                <a:srgbClr val="888888"/>
              </a:buClr>
              <a:buSzPts val="900"/>
              <a:buFont typeface="Calibri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0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84" name="Google Shape;84;p20"/>
          <p:cNvSpPr txBox="1">
            <a:spLocks noGrp="1"/>
          </p:cNvSpPr>
          <p:nvPr>
            <p:ph type="dt" idx="10"/>
          </p:nvPr>
        </p:nvSpPr>
        <p:spPr>
          <a:xfrm>
            <a:off x="7078570" y="4777978"/>
            <a:ext cx="969661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en-US"/>
              <a:t>2/13/2019</a:t>
            </a:r>
            <a:endParaRPr/>
          </a:p>
        </p:txBody>
      </p:sp>
      <p:sp>
        <p:nvSpPr>
          <p:cNvPr id="85" name="Google Shape;85;p20"/>
          <p:cNvSpPr txBox="1">
            <a:spLocks noGrp="1"/>
          </p:cNvSpPr>
          <p:nvPr>
            <p:ph type="sldNum" idx="12"/>
          </p:nvPr>
        </p:nvSpPr>
        <p:spPr>
          <a:xfrm>
            <a:off x="8246603" y="4777978"/>
            <a:ext cx="8185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21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21"/>
          <p:cNvSpPr txBox="1">
            <a:spLocks noGrp="1"/>
          </p:cNvSpPr>
          <p:nvPr>
            <p:ph type="dt" idx="10"/>
          </p:nvPr>
        </p:nvSpPr>
        <p:spPr>
          <a:xfrm>
            <a:off x="7078570" y="4777978"/>
            <a:ext cx="969661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en-US"/>
              <a:t>2/13/2019</a:t>
            </a:r>
            <a:endParaRPr/>
          </a:p>
        </p:txBody>
      </p:sp>
      <p:sp>
        <p:nvSpPr>
          <p:cNvPr id="91" name="Google Shape;91;p21"/>
          <p:cNvSpPr txBox="1">
            <a:spLocks noGrp="1"/>
          </p:cNvSpPr>
          <p:nvPr>
            <p:ph type="sldNum" idx="12"/>
          </p:nvPr>
        </p:nvSpPr>
        <p:spPr>
          <a:xfrm>
            <a:off x="8246603" y="4777978"/>
            <a:ext cx="8185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2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2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5" name="Google Shape;95;p22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22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7" name="Google Shape;97;p22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8" name="Google Shape;98;p22"/>
          <p:cNvSpPr txBox="1">
            <a:spLocks noGrp="1"/>
          </p:cNvSpPr>
          <p:nvPr>
            <p:ph type="dt" idx="10"/>
          </p:nvPr>
        </p:nvSpPr>
        <p:spPr>
          <a:xfrm>
            <a:off x="7078570" y="4777978"/>
            <a:ext cx="969661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en-US"/>
              <a:t>2/13/2019</a:t>
            </a:r>
            <a:endParaRPr/>
          </a:p>
        </p:txBody>
      </p:sp>
      <p:sp>
        <p:nvSpPr>
          <p:cNvPr id="99" name="Google Shape;99;p22"/>
          <p:cNvSpPr txBox="1">
            <a:spLocks noGrp="1"/>
          </p:cNvSpPr>
          <p:nvPr>
            <p:ph type="sldNum" idx="12"/>
          </p:nvPr>
        </p:nvSpPr>
        <p:spPr>
          <a:xfrm>
            <a:off x="8246603" y="4777978"/>
            <a:ext cx="8185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7078570" y="4777978"/>
            <a:ext cx="969661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2/13/2019</a:t>
            </a:r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ldNum" idx="12"/>
          </p:nvPr>
        </p:nvSpPr>
        <p:spPr>
          <a:xfrm>
            <a:off x="8246603" y="4777978"/>
            <a:ext cx="8185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0" y="4898925"/>
            <a:ext cx="1837500" cy="2445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Digital Science Center</a:t>
            </a:r>
            <a:endParaRPr sz="11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65" r:id="rId3"/>
    <p:sldLayoutId id="2147483666" r:id="rId4"/>
    <p:sldLayoutId id="2147483667" r:id="rId5"/>
  </p:sldLayoutIdLst>
  <p:hf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sc.soic.indiana.edu/publications/Learning_Everywhere_Summary.pdf" TargetMode="External"/><Relationship Id="rId2" Type="http://schemas.openxmlformats.org/officeDocument/2006/relationships/hyperlink" Target="http://dsc.soic.indiana.edu/publications/Learning_Everywhere.pdf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A17EA-3F01-AC44-ACC2-E597ABDA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0112"/>
            <a:ext cx="9137945" cy="572700"/>
          </a:xfrm>
        </p:spPr>
        <p:txBody>
          <a:bodyPr/>
          <a:lstStyle/>
          <a:p>
            <a:r>
              <a:rPr lang="en-US" dirty="0"/>
              <a:t>The Promise of Learning Everywhere and </a:t>
            </a:r>
            <a:r>
              <a:rPr lang="en-US" dirty="0" err="1"/>
              <a:t>MLforHPC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FF661A-67A8-B34D-B0AF-1933CB203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586" y="954404"/>
            <a:ext cx="9056359" cy="390082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>
                <a:latin typeface="+mn-lt"/>
              </a:rPr>
              <a:t>HPC to enhance ML is important 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+mn-lt"/>
              </a:rPr>
              <a:t>Arguably more important is the question: Can ML enhance the effective performance of HPC simulations ?</a:t>
            </a:r>
          </a:p>
          <a:p>
            <a:pPr marL="139700" indent="0">
              <a:lnSpc>
                <a:spcPct val="100000"/>
              </a:lnSpc>
              <a:buNone/>
            </a:pPr>
            <a:endParaRPr lang="en-US" sz="18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latin typeface="+mn-lt"/>
              </a:rPr>
              <a:t>We argue that ML can enhance HPC simulations by 10</a:t>
            </a:r>
            <a:r>
              <a:rPr lang="en-US" sz="1800" baseline="30000" dirty="0">
                <a:latin typeface="+mn-lt"/>
              </a:rPr>
              <a:t>6  </a:t>
            </a:r>
            <a:r>
              <a:rPr lang="en-US" sz="1800" dirty="0">
                <a:latin typeface="+mn-lt"/>
              </a:rPr>
              <a:t> if not greater!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+mn-lt"/>
              </a:rPr>
              <a:t>Enhancement not measured by Flops or usual performance measures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+mn-lt"/>
              </a:rPr>
              <a:t>But science done using same amount of computing for given accuracy</a:t>
            </a:r>
          </a:p>
          <a:p>
            <a:pPr marL="61595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500" dirty="0">
              <a:latin typeface="+mn-lt"/>
            </a:endParaRPr>
          </a:p>
          <a:p>
            <a:r>
              <a:rPr lang="en-US" sz="1800" dirty="0">
                <a:latin typeface="+mn-lt"/>
              </a:rPr>
              <a:t>Many challenges must be overcome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+mn-lt"/>
              </a:rPr>
              <a:t>Right hardware, right software system </a:t>
            </a:r>
            <a:r>
              <a:rPr lang="en-US">
                <a:latin typeface="+mn-lt"/>
              </a:rPr>
              <a:t>(platform)</a:t>
            </a:r>
            <a:endParaRPr lang="en-US" dirty="0">
              <a:latin typeface="+mn-lt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+mn-lt"/>
              </a:rPr>
              <a:t>Application architecture and formulation.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+mn-lt"/>
              </a:rPr>
              <a:t>For details see team papers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+mn-lt"/>
                <a:hlinkClick r:id="rId2"/>
              </a:rPr>
              <a:t>http://dsc.soic.indiana.edu/publications/Learning_Everywhere.pdf</a:t>
            </a:r>
            <a:endParaRPr lang="en-US" sz="1300" dirty="0">
              <a:latin typeface="+mn-lt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300" dirty="0">
                <a:latin typeface="+mn-lt"/>
                <a:hlinkClick r:id="rId3"/>
              </a:rPr>
              <a:t>http://dsc.soic.indiana.edu/publications/Learning_Everywhere_Summary.pdf</a:t>
            </a:r>
            <a:r>
              <a:rPr lang="en-US" sz="1300" dirty="0">
                <a:latin typeface="+mn-lt"/>
              </a:rPr>
              <a:t>  </a:t>
            </a:r>
          </a:p>
          <a:p>
            <a:pPr lvl="1">
              <a:lnSpc>
                <a:spcPct val="100000"/>
              </a:lnSpc>
            </a:pPr>
            <a:endParaRPr lang="en-US" dirty="0">
              <a:latin typeface="+mn-lt"/>
            </a:endParaRPr>
          </a:p>
          <a:p>
            <a:pPr>
              <a:lnSpc>
                <a:spcPct val="100000"/>
              </a:lnSpc>
            </a:pPr>
            <a:endParaRPr lang="en-US" dirty="0"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5AABF-1B28-3347-A4C1-B1CBBA0333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</a:t>
            </a:fld>
            <a:endParaRPr lang="e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EF2E9F-30A0-4164-8963-5211D8AA65C4}"/>
              </a:ext>
            </a:extLst>
          </p:cNvPr>
          <p:cNvSpPr txBox="1"/>
          <p:nvPr/>
        </p:nvSpPr>
        <p:spPr>
          <a:xfrm>
            <a:off x="1205071" y="598923"/>
            <a:ext cx="5934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Geoffrey Fox and Shantenu Jha contribution to Kobe BDEC meeting</a:t>
            </a:r>
          </a:p>
        </p:txBody>
      </p:sp>
    </p:spTree>
    <p:extLst>
      <p:ext uri="{BB962C8B-B14F-4D97-AF65-F5344CB8AC3E}">
        <p14:creationId xmlns:p14="http://schemas.microsoft.com/office/powerpoint/2010/main" val="3757264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47"/>
          <p:cNvSpPr txBox="1">
            <a:spLocks noGrp="1"/>
          </p:cNvSpPr>
          <p:nvPr>
            <p:ph type="title"/>
          </p:nvPr>
        </p:nvSpPr>
        <p:spPr>
          <a:xfrm>
            <a:off x="745700" y="-6"/>
            <a:ext cx="78867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dirty="0" err="1">
                <a:latin typeface="Arial"/>
                <a:ea typeface="Arial"/>
                <a:cs typeface="Arial"/>
                <a:sym typeface="Arial"/>
              </a:rPr>
              <a:t>MLforHPC</a:t>
            </a:r>
            <a:r>
              <a:rPr lang="en" sz="3200" dirty="0"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" sz="3200" dirty="0" err="1">
                <a:latin typeface="Arial"/>
                <a:ea typeface="Arial"/>
                <a:cs typeface="Arial"/>
                <a:sym typeface="Arial"/>
              </a:rPr>
              <a:t>HPCforML</a:t>
            </a:r>
            <a:endParaRPr sz="32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p47"/>
          <p:cNvSpPr txBox="1">
            <a:spLocks noGrp="1"/>
          </p:cNvSpPr>
          <p:nvPr>
            <p:ph type="body" idx="1"/>
          </p:nvPr>
        </p:nvSpPr>
        <p:spPr>
          <a:xfrm>
            <a:off x="29600" y="780750"/>
            <a:ext cx="9080100" cy="34800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76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We distinguish between different interfaces for ML/DL and HPC. </a:t>
            </a:r>
            <a:endParaRPr sz="1800" dirty="0">
              <a:latin typeface="Arial"/>
              <a:ea typeface="Arial"/>
              <a:cs typeface="Arial"/>
              <a:sym typeface="Arial"/>
            </a:endParaRPr>
          </a:p>
          <a:p>
            <a:pPr indent="-381000">
              <a:lnSpc>
                <a:spcPct val="115000"/>
              </a:lnSpc>
              <a:spcBef>
                <a:spcPts val="0"/>
              </a:spcBef>
              <a:buSzPts val="2400"/>
            </a:pPr>
            <a:r>
              <a:rPr lang="en" sz="1800" b="1" dirty="0">
                <a:latin typeface="Arial"/>
                <a:ea typeface="Arial"/>
                <a:cs typeface="Arial"/>
                <a:sym typeface="Arial"/>
              </a:rPr>
              <a:t>HPCforML</a:t>
            </a: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: Using HPC to execute and enhance ML performance, or using HPC simulations to train ML algorithms (theory guided machine learning), which are then used to understand experimental data or simulations.</a:t>
            </a:r>
          </a:p>
          <a:p>
            <a:pPr lvl="1" indent="-381000">
              <a:lnSpc>
                <a:spcPct val="115000"/>
              </a:lnSpc>
              <a:spcBef>
                <a:spcPts val="0"/>
              </a:spcBef>
              <a:buSzPts val="2400"/>
            </a:pPr>
            <a:r>
              <a:rPr lang="en-US" sz="1600" b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HPCrunsML</a:t>
            </a:r>
            <a:r>
              <a:rPr lang="en-US" sz="1600" b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1600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Using HPC to execute ML with high performance</a:t>
            </a:r>
          </a:p>
          <a:p>
            <a:pPr lvl="1" indent="-381000">
              <a:lnSpc>
                <a:spcPct val="115000"/>
              </a:lnSpc>
              <a:spcBef>
                <a:spcPts val="0"/>
              </a:spcBef>
              <a:buSzPts val="2400"/>
            </a:pPr>
            <a:r>
              <a:rPr lang="en-US" sz="1600" b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SimulationTrainedML</a:t>
            </a:r>
            <a:r>
              <a:rPr lang="en-US" sz="1600" b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1600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Using HPC simulations to train ML algorithms, which are then used to understand experimental data or simulations.</a:t>
            </a: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indent="-381000">
              <a:lnSpc>
                <a:spcPct val="115000"/>
              </a:lnSpc>
              <a:spcBef>
                <a:spcPts val="0"/>
              </a:spcBef>
              <a:buSzPts val="2400"/>
            </a:pPr>
            <a:r>
              <a:rPr lang="en" sz="1800" b="1" dirty="0">
                <a:latin typeface="Arial"/>
                <a:ea typeface="Arial"/>
                <a:cs typeface="Arial"/>
                <a:sym typeface="Arial"/>
              </a:rPr>
              <a:t>MLforHPC</a:t>
            </a:r>
            <a:r>
              <a:rPr lang="en" sz="1800" dirty="0">
                <a:latin typeface="Arial"/>
                <a:ea typeface="Arial"/>
                <a:cs typeface="Arial"/>
                <a:sym typeface="Arial"/>
              </a:rPr>
              <a:t>: Using ML to enhance HPC applications and systems</a:t>
            </a:r>
          </a:p>
          <a:p>
            <a:pPr lvl="1" indent="-342900">
              <a:lnSpc>
                <a:spcPct val="115000"/>
              </a:lnSpc>
              <a:spcBef>
                <a:spcPts val="0"/>
              </a:spcBef>
              <a:buSzPts val="1800"/>
            </a:pPr>
            <a:r>
              <a:rPr lang="en-US" sz="1400" b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MLautotuning</a:t>
            </a:r>
            <a:r>
              <a:rPr lang="en-US" sz="1400" b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400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Using ML to configure (</a:t>
            </a:r>
            <a:r>
              <a:rPr lang="en-US" sz="1400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autotune</a:t>
            </a:r>
            <a:r>
              <a:rPr lang="en-US" sz="1400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) ML or HPC simulations.</a:t>
            </a:r>
          </a:p>
          <a:p>
            <a:pPr lvl="1" indent="-342900">
              <a:lnSpc>
                <a:spcPct val="115000"/>
              </a:lnSpc>
              <a:spcBef>
                <a:spcPts val="0"/>
              </a:spcBef>
              <a:buSzPts val="1800"/>
            </a:pPr>
            <a:r>
              <a:rPr lang="en-US" sz="1400" b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MLafterHPC</a:t>
            </a:r>
            <a:r>
              <a:rPr lang="en-US" sz="1400" b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400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ML analyzing results of HPC, e.g., trajectory analysis in biomolecular simulations</a:t>
            </a:r>
          </a:p>
          <a:p>
            <a:pPr lvl="1" indent="-342900">
              <a:lnSpc>
                <a:spcPct val="115000"/>
              </a:lnSpc>
              <a:spcBef>
                <a:spcPts val="0"/>
              </a:spcBef>
              <a:buSzPts val="1800"/>
            </a:pPr>
            <a:r>
              <a:rPr lang="en-US" sz="1400" b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MLaroundHPC</a:t>
            </a:r>
            <a:r>
              <a:rPr lang="en-US" sz="1400" b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400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Using ML to learn from simulations and produce learned surrogates for the simulations. The same ML wrapper can also learn configurations as well as results</a:t>
            </a:r>
          </a:p>
          <a:p>
            <a:pPr lvl="1" indent="-298450">
              <a:lnSpc>
                <a:spcPct val="115000"/>
              </a:lnSpc>
              <a:spcBef>
                <a:spcPts val="0"/>
              </a:spcBef>
              <a:buSzPts val="1100"/>
            </a:pPr>
            <a:r>
              <a:rPr lang="en-US" sz="1400" b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MLControl</a:t>
            </a:r>
            <a:r>
              <a:rPr lang="en-US" sz="1400" b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400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Using simulations (with HPC) in control of experiments and in objective driven computational campaigns, where simulation surrogates allow real-time predictions.</a:t>
            </a:r>
            <a:endParaRPr lang="en" sz="1400" dirty="0">
              <a:latin typeface="Arial"/>
              <a:ea typeface="Arial"/>
              <a:cs typeface="Arial"/>
              <a:sym typeface="Arial"/>
            </a:endParaRPr>
          </a:p>
          <a:p>
            <a:pPr indent="-381000">
              <a:lnSpc>
                <a:spcPct val="115000"/>
              </a:lnSpc>
              <a:spcBef>
                <a:spcPts val="0"/>
              </a:spcBef>
              <a:buSzPts val="2400"/>
            </a:pPr>
            <a:br>
              <a:rPr lang="en" sz="1600" dirty="0">
                <a:latin typeface="Arial"/>
                <a:ea typeface="Arial"/>
                <a:cs typeface="Arial"/>
                <a:sym typeface="Arial"/>
              </a:rPr>
            </a:b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22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F3AA69-0A17-4892-8EAE-56338CB8A81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2/13/2019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0BBEB2-7941-4420-9C07-A1E17D854B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388FB-B02A-4BFB-A466-1D619B94F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132"/>
            <a:ext cx="9144000" cy="1360563"/>
          </a:xfrm>
        </p:spPr>
        <p:txBody>
          <a:bodyPr/>
          <a:lstStyle/>
          <a:p>
            <a:r>
              <a:rPr lang="en-US" b="1" dirty="0" err="1"/>
              <a:t>MLAutotuned</a:t>
            </a:r>
            <a:r>
              <a:rPr lang="en-US" b="1" dirty="0"/>
              <a:t> HPC. </a:t>
            </a:r>
            <a:r>
              <a:rPr lang="en-US" sz="2400" b="1" dirty="0"/>
              <a:t>Machine Learning for Parameter Auto-tuning in Molecular Dynamics Simulations: Efficient Dynamics of Ions near Polarizable Nanoparticles</a:t>
            </a:r>
            <a:endParaRPr lang="en-US" sz="2400" dirty="0"/>
          </a:p>
        </p:txBody>
      </p:sp>
      <p:pic>
        <p:nvPicPr>
          <p:cNvPr id="8" name="Picture 7" descr="channel.jpg">
            <a:extLst>
              <a:ext uri="{FF2B5EF4-FFF2-40B4-BE49-F238E27FC236}">
                <a16:creationId xmlns:a16="http://schemas.microsoft.com/office/drawing/2014/main" id="{E5A622EB-D124-434C-879A-175AFA44F14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194" y="2349808"/>
            <a:ext cx="2952302" cy="209333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086D43D-21EC-4255-A68A-F23FA6DB164E}"/>
              </a:ext>
            </a:extLst>
          </p:cNvPr>
          <p:cNvSpPr txBox="1"/>
          <p:nvPr/>
        </p:nvSpPr>
        <p:spPr>
          <a:xfrm>
            <a:off x="155414" y="1339848"/>
            <a:ext cx="39805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JCS </a:t>
            </a:r>
            <a:r>
              <a:rPr lang="en-US" sz="2000" dirty="0" err="1"/>
              <a:t>Kadupitiya</a:t>
            </a:r>
            <a:r>
              <a:rPr lang="en-US" sz="2000" dirty="0"/>
              <a:t>, Geoffrey Fox, </a:t>
            </a:r>
            <a:br>
              <a:rPr lang="en-US" sz="2000" dirty="0"/>
            </a:br>
            <a:r>
              <a:rPr lang="en-US" sz="2000" dirty="0"/>
              <a:t>Vikram </a:t>
            </a:r>
            <a:r>
              <a:rPr lang="en-US" sz="2000" dirty="0" err="1"/>
              <a:t>Jadhao</a:t>
            </a:r>
            <a:endParaRPr lang="en-US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097486-2C37-DD4E-B724-C726EAC58526}"/>
              </a:ext>
            </a:extLst>
          </p:cNvPr>
          <p:cNvSpPr/>
          <p:nvPr/>
        </p:nvSpPr>
        <p:spPr>
          <a:xfrm>
            <a:off x="4265823" y="1133800"/>
            <a:ext cx="457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Integration of machine learning (ML) methods for parameter prediction for MD simulations by demonstrating how they were realized in MD simulations of ions near polarizable NPs.</a:t>
            </a:r>
          </a:p>
          <a:p>
            <a:endParaRPr lang="en-US" b="1" dirty="0"/>
          </a:p>
          <a:p>
            <a:r>
              <a:rPr lang="en-US" b="1" dirty="0"/>
              <a:t>Note ML used at start and end of simulation blocks</a:t>
            </a:r>
            <a:endParaRPr lang="en-US" dirty="0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EE734F6-80C6-429B-BB53-6036EB3BD51D}"/>
              </a:ext>
            </a:extLst>
          </p:cNvPr>
          <p:cNvGrpSpPr/>
          <p:nvPr/>
        </p:nvGrpSpPr>
        <p:grpSpPr>
          <a:xfrm>
            <a:off x="3335844" y="2695694"/>
            <a:ext cx="5557962" cy="1837538"/>
            <a:chOff x="723571" y="2686576"/>
            <a:chExt cx="5557962" cy="1837538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1B231DD-F812-440A-9254-91503D735A5B}"/>
                </a:ext>
              </a:extLst>
            </p:cNvPr>
            <p:cNvSpPr/>
            <p:nvPr/>
          </p:nvSpPr>
          <p:spPr>
            <a:xfrm>
              <a:off x="2654420" y="3645644"/>
              <a:ext cx="647573" cy="18522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Testing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7A7E780-604C-4F5B-9A25-65C083002E09}"/>
                </a:ext>
              </a:extLst>
            </p:cNvPr>
            <p:cNvSpPr/>
            <p:nvPr/>
          </p:nvSpPr>
          <p:spPr>
            <a:xfrm>
              <a:off x="2611725" y="3944671"/>
              <a:ext cx="704502" cy="18522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Training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773B37B-E363-4D4F-9A07-EDACF45EC59C}"/>
                </a:ext>
              </a:extLst>
            </p:cNvPr>
            <p:cNvSpPr/>
            <p:nvPr/>
          </p:nvSpPr>
          <p:spPr>
            <a:xfrm>
              <a:off x="2597492" y="3097542"/>
              <a:ext cx="704502" cy="185222"/>
            </a:xfrm>
            <a:prstGeom prst="rect">
              <a:avLst/>
            </a:prstGeom>
            <a:solidFill>
              <a:srgbClr val="FF99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Inference I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A715586-5FBF-4DB3-B80E-0A1731C75B20}"/>
                </a:ext>
              </a:extLst>
            </p:cNvPr>
            <p:cNvSpPr/>
            <p:nvPr/>
          </p:nvSpPr>
          <p:spPr>
            <a:xfrm>
              <a:off x="2625956" y="3372571"/>
              <a:ext cx="704502" cy="185222"/>
            </a:xfrm>
            <a:prstGeom prst="rect">
              <a:avLst/>
            </a:prstGeom>
            <a:solidFill>
              <a:srgbClr val="FF99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Inference II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7DA94B01-E112-46D9-84FB-35ADECA74CE5}"/>
                </a:ext>
              </a:extLst>
            </p:cNvPr>
            <p:cNvGrpSpPr/>
            <p:nvPr/>
          </p:nvGrpSpPr>
          <p:grpSpPr>
            <a:xfrm>
              <a:off x="723571" y="2686576"/>
              <a:ext cx="5557962" cy="1837538"/>
              <a:chOff x="0" y="1630386"/>
              <a:chExt cx="7795062" cy="2893727"/>
            </a:xfrm>
          </p:grpSpPr>
          <p:pic>
            <p:nvPicPr>
              <p:cNvPr id="53" name="Picture 52">
                <a:extLst>
                  <a:ext uri="{FF2B5EF4-FFF2-40B4-BE49-F238E27FC236}">
                    <a16:creationId xmlns:a16="http://schemas.microsoft.com/office/drawing/2014/main" id="{47492987-5190-4E4F-AF01-105092E788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1630386"/>
                <a:ext cx="7795062" cy="2893727"/>
              </a:xfrm>
              <a:prstGeom prst="rect">
                <a:avLst/>
              </a:prstGeom>
            </p:spPr>
          </p:pic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01D3E184-9B9F-4681-9DE6-BD02D037935C}"/>
                  </a:ext>
                </a:extLst>
              </p:cNvPr>
              <p:cNvSpPr/>
              <p:nvPr/>
            </p:nvSpPr>
            <p:spPr>
              <a:xfrm>
                <a:off x="1524698" y="2079030"/>
                <a:ext cx="1119499" cy="64250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rPr>
                  <a:t>ML-Based Simulation Configuration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3A049B7E-CE92-430D-AE9D-BD3F0E87499F}"/>
                  </a:ext>
                </a:extLst>
              </p:cNvPr>
              <p:cNvSpPr/>
              <p:nvPr/>
            </p:nvSpPr>
            <p:spPr>
              <a:xfrm>
                <a:off x="1657884" y="3845607"/>
                <a:ext cx="45719" cy="4571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05FED94E-2BAB-46DE-A1FD-2367E17F2604}"/>
                  </a:ext>
                </a:extLst>
              </p:cNvPr>
              <p:cNvSpPr/>
              <p:nvPr/>
            </p:nvSpPr>
            <p:spPr>
              <a:xfrm>
                <a:off x="1674249" y="3456477"/>
                <a:ext cx="777667" cy="227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rPr>
                  <a:t>Testing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E119CCD5-BCF4-4F7C-9C09-E29F06DCFC10}"/>
                  </a:ext>
                </a:extLst>
              </p:cNvPr>
              <p:cNvSpPr/>
              <p:nvPr/>
            </p:nvSpPr>
            <p:spPr>
              <a:xfrm>
                <a:off x="1622976" y="3824157"/>
                <a:ext cx="846032" cy="2277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rPr>
                  <a:t>Training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D7994D39-B279-49B6-9EFA-89EA25E9FEA5}"/>
                  </a:ext>
                </a:extLst>
              </p:cNvPr>
              <p:cNvSpPr/>
              <p:nvPr/>
            </p:nvSpPr>
            <p:spPr>
              <a:xfrm>
                <a:off x="1617035" y="2770014"/>
                <a:ext cx="846032" cy="227747"/>
              </a:xfrm>
              <a:prstGeom prst="rect">
                <a:avLst/>
              </a:prstGeom>
              <a:solidFill>
                <a:srgbClr val="FF99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rPr>
                  <a:t>Inference I</a:t>
                </a: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FD563063-0B7C-435D-BD4C-275C05F7B0A9}"/>
                  </a:ext>
                </a:extLst>
              </p:cNvPr>
              <p:cNvSpPr/>
              <p:nvPr/>
            </p:nvSpPr>
            <p:spPr>
              <a:xfrm>
                <a:off x="1640065" y="3120709"/>
                <a:ext cx="846032" cy="227747"/>
              </a:xfrm>
              <a:prstGeom prst="rect">
                <a:avLst/>
              </a:prstGeom>
              <a:solidFill>
                <a:srgbClr val="FF99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Arial"/>
                  </a:rPr>
                  <a:t>Inference II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57485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388FB-B02A-4BFB-A466-1D619B94F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18652"/>
            <a:ext cx="8520600" cy="707450"/>
          </a:xfrm>
        </p:spPr>
        <p:txBody>
          <a:bodyPr/>
          <a:lstStyle/>
          <a:p>
            <a:r>
              <a:rPr lang="en-US" sz="1800" b="1" dirty="0" err="1"/>
              <a:t>MLaroundHPC</a:t>
            </a:r>
            <a:r>
              <a:rPr lang="en-US" sz="1800" b="1" dirty="0"/>
              <a:t>: Machine learning for performance enhancement with Surrogates of molecular dynamics simulations</a:t>
            </a:r>
            <a:endParaRPr lang="en-US" sz="1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25D0C6-B917-4079-9697-9C30E4140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27943" y="408024"/>
            <a:ext cx="3316057" cy="1288874"/>
          </a:xfrm>
        </p:spPr>
        <p:txBody>
          <a:bodyPr/>
          <a:lstStyle/>
          <a:p>
            <a:pPr marL="400050" indent="-285750"/>
            <a:r>
              <a:rPr lang="en-US" sz="1600" dirty="0"/>
              <a:t>We find that an artificial neural network based regression model successfully learns desired features associated with the output ionic density profiles (the contact, mid-point and peak densities) generating predictions for these quantities that are in excellent agreement with the results from explicit molecular dynamics simulations. </a:t>
            </a:r>
          </a:p>
          <a:p>
            <a:pPr marL="400050" indent="-285750"/>
            <a:r>
              <a:rPr lang="en-US" sz="1600" dirty="0"/>
              <a:t>The integration of an ML layer enables real-time and anytime engagement with the simulation framework, thus enhancing the applicability for both research and educational use.</a:t>
            </a:r>
          </a:p>
          <a:p>
            <a:pPr marL="400050" indent="-285750"/>
            <a:r>
              <a:rPr lang="en-US" sz="1600" dirty="0"/>
              <a:t>Deployed on </a:t>
            </a:r>
            <a:r>
              <a:rPr lang="en-US" sz="1600" dirty="0" err="1"/>
              <a:t>nanoHUB</a:t>
            </a:r>
            <a:r>
              <a:rPr lang="en-US" sz="1600" dirty="0"/>
              <a:t> for education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AD03BA-1C47-4BFA-B7DB-51D6ABA411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26" y="826102"/>
            <a:ext cx="3275946" cy="17415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119078-969E-FA49-A235-3D70334D24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509" t="-1023" r="1509" b="30069"/>
          <a:stretch/>
        </p:blipFill>
        <p:spPr>
          <a:xfrm>
            <a:off x="3437172" y="798933"/>
            <a:ext cx="2705957" cy="1844413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60421E1-0370-4A41-B867-DAE1422C4626}"/>
              </a:ext>
            </a:extLst>
          </p:cNvPr>
          <p:cNvGrpSpPr/>
          <p:nvPr/>
        </p:nvGrpSpPr>
        <p:grpSpPr>
          <a:xfrm>
            <a:off x="0" y="2901549"/>
            <a:ext cx="5995282" cy="1764222"/>
            <a:chOff x="196690" y="1128045"/>
            <a:chExt cx="8947310" cy="3315768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17B9B04-0265-4BA2-A600-0B935AC61F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6690" y="1128045"/>
              <a:ext cx="8947310" cy="3315768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E01334A-9EDD-4B5C-9840-0CD66200818B}"/>
                </a:ext>
              </a:extLst>
            </p:cNvPr>
            <p:cNvSpPr/>
            <p:nvPr/>
          </p:nvSpPr>
          <p:spPr>
            <a:xfrm>
              <a:off x="2414187" y="2870219"/>
              <a:ext cx="1525424" cy="120612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ML-Based Simulation Prediction </a:t>
              </a:r>
              <a:b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</a:b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ANN Model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6E99616-D6CB-4517-A9CF-22F97EED35EC}"/>
                </a:ext>
              </a:extLst>
            </p:cNvPr>
            <p:cNvSpPr/>
            <p:nvPr/>
          </p:nvSpPr>
          <p:spPr>
            <a:xfrm>
              <a:off x="4042160" y="2955031"/>
              <a:ext cx="1119500" cy="352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" tIns="9144" rIns="0" bIns="9144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Training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C942FE7-01A4-4B1D-905E-ABFAD97AE63A}"/>
                </a:ext>
              </a:extLst>
            </p:cNvPr>
            <p:cNvSpPr/>
            <p:nvPr/>
          </p:nvSpPr>
          <p:spPr>
            <a:xfrm>
              <a:off x="4042160" y="3376235"/>
              <a:ext cx="1119500" cy="639220"/>
            </a:xfrm>
            <a:prstGeom prst="rect">
              <a:avLst/>
            </a:prstGeom>
            <a:solidFill>
              <a:srgbClr val="FF99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" tIns="9144" rIns="0" bIns="9144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Inference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3E963CE-4551-41C3-9953-7E141781E68C}"/>
              </a:ext>
            </a:extLst>
          </p:cNvPr>
          <p:cNvSpPr txBox="1"/>
          <p:nvPr/>
        </p:nvSpPr>
        <p:spPr>
          <a:xfrm>
            <a:off x="2357928" y="4665771"/>
            <a:ext cx="2371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 used during simulation</a:t>
            </a:r>
          </a:p>
        </p:txBody>
      </p:sp>
    </p:spTree>
    <p:extLst>
      <p:ext uri="{BB962C8B-B14F-4D97-AF65-F5344CB8AC3E}">
        <p14:creationId xmlns:p14="http://schemas.microsoft.com/office/powerpoint/2010/main" val="3539355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DDD7130-D587-494A-9C99-009C7FE12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48685"/>
            <a:ext cx="9144000" cy="1340363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330A5CD-878B-4C84-96BA-6A32733A5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72" y="0"/>
            <a:ext cx="8520600" cy="572700"/>
          </a:xfrm>
        </p:spPr>
        <p:txBody>
          <a:bodyPr/>
          <a:lstStyle/>
          <a:p>
            <a:r>
              <a:rPr lang="en-US" dirty="0"/>
              <a:t>Speedup of </a:t>
            </a:r>
            <a:r>
              <a:rPr lang="en" b="1" dirty="0">
                <a:highlight>
                  <a:srgbClr val="FFFFFF"/>
                </a:highlight>
              </a:rPr>
              <a:t>MLaroundHPC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433048-A4AA-497C-A09E-37287C17F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872" y="547397"/>
            <a:ext cx="8520600" cy="1949649"/>
          </a:xfrm>
        </p:spPr>
        <p:txBody>
          <a:bodyPr/>
          <a:lstStyle/>
          <a:p>
            <a:r>
              <a:rPr lang="en-US" dirty="0" err="1"/>
              <a:t>T</a:t>
            </a:r>
            <a:r>
              <a:rPr lang="en-US" baseline="-25000" dirty="0" err="1"/>
              <a:t>seq</a:t>
            </a:r>
            <a:r>
              <a:rPr lang="en-US" baseline="-25000" dirty="0"/>
              <a:t> </a:t>
            </a:r>
            <a:r>
              <a:rPr lang="en-US" dirty="0"/>
              <a:t>is sequential time</a:t>
            </a:r>
          </a:p>
          <a:p>
            <a:r>
              <a:rPr lang="en-US" dirty="0" err="1"/>
              <a:t>T</a:t>
            </a:r>
            <a:r>
              <a:rPr lang="en-US" baseline="-25000" dirty="0" err="1"/>
              <a:t>train</a:t>
            </a:r>
            <a:r>
              <a:rPr lang="en-US" dirty="0"/>
              <a:t> time for a (parallel) simulation used in training ML</a:t>
            </a:r>
          </a:p>
          <a:p>
            <a:r>
              <a:rPr lang="en-US" dirty="0" err="1"/>
              <a:t>T</a:t>
            </a:r>
            <a:r>
              <a:rPr lang="en-US" baseline="-25000" dirty="0" err="1"/>
              <a:t>learn</a:t>
            </a:r>
            <a:r>
              <a:rPr lang="en-US" dirty="0"/>
              <a:t> is time per point to run machine learning</a:t>
            </a:r>
          </a:p>
          <a:p>
            <a:r>
              <a:rPr lang="en-US" dirty="0" err="1"/>
              <a:t>T</a:t>
            </a:r>
            <a:r>
              <a:rPr lang="en-US" baseline="-25000" dirty="0" err="1"/>
              <a:t>lookup</a:t>
            </a:r>
            <a:r>
              <a:rPr lang="en-US" dirty="0"/>
              <a:t> is time to run inference per instance</a:t>
            </a:r>
          </a:p>
          <a:p>
            <a:r>
              <a:rPr lang="en-US" dirty="0" err="1"/>
              <a:t>N</a:t>
            </a:r>
            <a:r>
              <a:rPr lang="en-US" baseline="-25000" dirty="0" err="1"/>
              <a:t>train</a:t>
            </a:r>
            <a:r>
              <a:rPr lang="en-US" dirty="0"/>
              <a:t> number of training samples</a:t>
            </a:r>
          </a:p>
          <a:p>
            <a:r>
              <a:rPr lang="en-US" dirty="0" err="1"/>
              <a:t>N</a:t>
            </a:r>
            <a:r>
              <a:rPr lang="en-US" baseline="-25000" dirty="0" err="1"/>
              <a:t>lookup</a:t>
            </a:r>
            <a:r>
              <a:rPr lang="en-US" dirty="0"/>
              <a:t> number of results looked up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Becomes </a:t>
            </a:r>
            <a:r>
              <a:rPr lang="en-US" dirty="0" err="1"/>
              <a:t>T</a:t>
            </a:r>
            <a:r>
              <a:rPr lang="en-US" baseline="-25000" dirty="0" err="1"/>
              <a:t>seq</a:t>
            </a:r>
            <a:r>
              <a:rPr lang="en-US" dirty="0"/>
              <a:t>/</a:t>
            </a:r>
            <a:r>
              <a:rPr lang="en-US" dirty="0" err="1"/>
              <a:t>T</a:t>
            </a:r>
            <a:r>
              <a:rPr lang="en-US" baseline="-25000" dirty="0" err="1"/>
              <a:t>train</a:t>
            </a:r>
            <a:r>
              <a:rPr lang="en-US" dirty="0"/>
              <a:t> if ML not used</a:t>
            </a:r>
          </a:p>
          <a:p>
            <a:r>
              <a:rPr lang="en-US" dirty="0"/>
              <a:t>Becomes </a:t>
            </a:r>
            <a:r>
              <a:rPr lang="en-US" dirty="0" err="1"/>
              <a:t>T</a:t>
            </a:r>
            <a:r>
              <a:rPr lang="en-US" baseline="-25000" dirty="0" err="1"/>
              <a:t>seq</a:t>
            </a:r>
            <a:r>
              <a:rPr lang="en-US" dirty="0"/>
              <a:t>/</a:t>
            </a:r>
            <a:r>
              <a:rPr lang="en-US" dirty="0" err="1"/>
              <a:t>T</a:t>
            </a:r>
            <a:r>
              <a:rPr lang="en-US" baseline="-25000" dirty="0" err="1"/>
              <a:t>lookup</a:t>
            </a:r>
            <a:r>
              <a:rPr lang="en-US" dirty="0"/>
              <a:t> (10</a:t>
            </a:r>
            <a:r>
              <a:rPr lang="en-US" baseline="30000" dirty="0"/>
              <a:t>5</a:t>
            </a:r>
            <a:r>
              <a:rPr lang="en-US" dirty="0"/>
              <a:t> faster in our case) if inference dominates (will overcome end of Moore’s law and win the race to </a:t>
            </a:r>
            <a:r>
              <a:rPr lang="en-US" dirty="0" err="1"/>
              <a:t>zettascale</a:t>
            </a:r>
            <a:r>
              <a:rPr lang="en-US" dirty="0"/>
              <a:t>)</a:t>
            </a:r>
          </a:p>
          <a:p>
            <a:r>
              <a:rPr lang="en-US" dirty="0"/>
              <a:t>This application deployed on </a:t>
            </a:r>
            <a:r>
              <a:rPr lang="en-US" dirty="0" err="1"/>
              <a:t>nanoHub</a:t>
            </a:r>
            <a:r>
              <a:rPr lang="en-US" dirty="0"/>
              <a:t> for high performance education use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F72CAB-C3D3-4FD3-9D6D-8E5EACE1B040}"/>
              </a:ext>
            </a:extLst>
          </p:cNvPr>
          <p:cNvSpPr txBox="1"/>
          <p:nvPr/>
        </p:nvSpPr>
        <p:spPr>
          <a:xfrm>
            <a:off x="5498123" y="1879353"/>
            <a:ext cx="31502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err="1"/>
              <a:t>N</a:t>
            </a:r>
            <a:r>
              <a:rPr lang="en-US" sz="1800" baseline="-25000" dirty="0" err="1"/>
              <a:t>train</a:t>
            </a:r>
            <a:r>
              <a:rPr lang="en-US" sz="1800" dirty="0"/>
              <a:t> is 7K to 16K in our work</a:t>
            </a:r>
          </a:p>
        </p:txBody>
      </p:sp>
    </p:spTree>
    <p:extLst>
      <p:ext uri="{BB962C8B-B14F-4D97-AF65-F5344CB8AC3E}">
        <p14:creationId xmlns:p14="http://schemas.microsoft.com/office/powerpoint/2010/main" val="160602533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</TotalTime>
  <Words>552</Words>
  <Application>Microsoft Office PowerPoint</Application>
  <PresentationFormat>On-screen Show (16:9)</PresentationFormat>
  <Paragraphs>62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Simple Light</vt:lpstr>
      <vt:lpstr>1_Office Theme</vt:lpstr>
      <vt:lpstr>The Promise of Learning Everywhere and MLforHPC</vt:lpstr>
      <vt:lpstr>MLforHPC and HPCforML</vt:lpstr>
      <vt:lpstr>MLAutotuned HPC. Machine Learning for Parameter Auto-tuning in Molecular Dynamics Simulations: Efficient Dynamics of Ions near Polarizable Nanoparticles</vt:lpstr>
      <vt:lpstr>MLaroundHPC: Machine learning for performance enhancement with Surrogates of molecular dynamics simulations</vt:lpstr>
      <vt:lpstr>Speedup of MLaroundHPC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Backdrop on Big Data Systems for Twister2 Tutorial</dc:title>
  <cp:lastModifiedBy>Geoffrey Fox</cp:lastModifiedBy>
  <cp:revision>40</cp:revision>
  <dcterms:modified xsi:type="dcterms:W3CDTF">2019-02-17T02:22:46Z</dcterms:modified>
</cp:coreProperties>
</file>