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34" r:id="rId1"/>
  </p:sldMasterIdLst>
  <p:notesMasterIdLst>
    <p:notesMasterId r:id="rId17"/>
  </p:notesMasterIdLst>
  <p:handoutMasterIdLst>
    <p:handoutMasterId r:id="rId18"/>
  </p:handoutMasterIdLst>
  <p:sldIdLst>
    <p:sldId id="299" r:id="rId2"/>
    <p:sldId id="312" r:id="rId3"/>
    <p:sldId id="313" r:id="rId4"/>
    <p:sldId id="314" r:id="rId5"/>
    <p:sldId id="315" r:id="rId6"/>
    <p:sldId id="318" r:id="rId7"/>
    <p:sldId id="319" r:id="rId8"/>
    <p:sldId id="316" r:id="rId9"/>
    <p:sldId id="310" r:id="rId10"/>
    <p:sldId id="293" r:id="rId11"/>
    <p:sldId id="309" r:id="rId12"/>
    <p:sldId id="311" r:id="rId13"/>
    <p:sldId id="308" r:id="rId14"/>
    <p:sldId id="296" r:id="rId15"/>
    <p:sldId id="317" r:id="rId16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F7A7A"/>
    <a:srgbClr val="5700FF"/>
    <a:srgbClr val="010000"/>
    <a:srgbClr val="C8995A"/>
    <a:srgbClr val="2F2FA4"/>
    <a:srgbClr val="F30032"/>
    <a:srgbClr val="3100FF"/>
    <a:srgbClr val="D30029"/>
    <a:srgbClr val="E2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80815" autoAdjust="0"/>
  </p:normalViewPr>
  <p:slideViewPr>
    <p:cSldViewPr snapToObjects="1">
      <p:cViewPr varScale="1">
        <p:scale>
          <a:sx n="93" d="100"/>
          <a:sy n="93" d="100"/>
        </p:scale>
        <p:origin x="-11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99" d="100"/>
          <a:sy n="99" d="100"/>
        </p:scale>
        <p:origin x="-241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6C312-AEA9-FC48-BB46-03BB5D96194D}" type="datetimeFigureOut">
              <a:rPr lang="en-US" smtClean="0"/>
              <a:pPr/>
              <a:t>11/15/11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A29A4-555A-4E4D-9DC8-E45802AF1A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223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E37FF-6568-F243-BB68-AF24F1D3C5A7}" type="datetimeFigureOut">
              <a:rPr lang="en-US" smtClean="0"/>
              <a:pPr/>
              <a:t>11/15/11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A12F6-8783-B54E-BD62-66C75C7740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680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A12F6-8783-B54E-BD62-66C75C77408C}" type="slidenum">
              <a:rPr lang="en-US" smtClean="0"/>
              <a:pPr/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A12F6-8783-B54E-BD62-66C75C77408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6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A12F6-8783-B54E-BD62-66C75C77408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A12F6-8783-B54E-BD62-66C75C77408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Unsupervised</a:t>
            </a:r>
            <a:r>
              <a:rPr lang="en-US" baseline="0" dirty="0" smtClean="0"/>
              <a:t>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A12F6-8783-B54E-BD62-66C75C77408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A12F6-8783-B54E-BD62-66C75C77408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600D-AF35-644E-BF02-E330E6F24622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132F-3CB9-BA45-A163-DC609162755B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2407-946F-0844-B5C2-096A960B99D0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14BC5-14D8-EA4E-AEE8-9C14A1A08A9F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FD76-96C1-7040-982A-387CFA9680C3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1A5BD-0226-3D4D-80AB-AA0A8D5DECA9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0AEB-A381-6C4D-8C07-56BFB5978942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BACA9-1164-2849-833B-ADBCC3634E89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1DC44-782A-C748-BAC6-888517D39071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7931-D24E-5E4C-A6AA-FCC1D053D19C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BC1-857F-8F44-8D85-21450A5F5392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5426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4CC3E-D94A-D347-BF69-09B52EC20201}" type="datetime1">
              <a:rPr lang="en-US" smtClean="0"/>
              <a:pPr/>
              <a:t>11/15/11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2F0F68C-E4B4-0944-B06C-4EB1693564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TI_IU.H.CMYK.t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39468"/>
            <a:ext cx="2705100" cy="502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2F2FA4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Font typeface="Lucida Grande"/>
        <a:buChar char="▸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.png"/><Relationship Id="rId1" Type="http://schemas.microsoft.com/office/2007/relationships/media" Target="file://localhost/Users/jychoi/Papers/proposal/GTM3D_ctd_disease.mp4" TargetMode="External"/><Relationship Id="rId2" Type="http://schemas.openxmlformats.org/officeDocument/2006/relationships/video" Target="file://localhost/Users/jychoi/Papers/proposal/GTM3D_ctd_disease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2098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Large-scale Data Visualization For </a:t>
            </a:r>
            <a:b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Data-intensive And High-dimensional Scientific Data Analysis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71712"/>
            <a:ext cx="9144000" cy="103034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Student: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Jong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Youl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Choi</a:t>
            </a:r>
          </a:p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Advisor: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Geoffrey Fox</a:t>
            </a:r>
            <a:endParaRPr lang="en-US" sz="2000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7" descr="C:\Users\yangruan\Documents\IUB\2nd Semester\RA\CTS09 POSTER\IU_Pervasive_Tech\IU_Pervasive_Tech\VERTICAL\V_TIFF\IU_PrvTchInst.V.CMYKAl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322944"/>
            <a:ext cx="3220423" cy="134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8"/>
          <p:cNvGrpSpPr/>
          <p:nvPr/>
        </p:nvGrpSpPr>
        <p:grpSpPr>
          <a:xfrm>
            <a:off x="4648200" y="5322944"/>
            <a:ext cx="3750702" cy="1420756"/>
            <a:chOff x="4648200" y="5284844"/>
            <a:chExt cx="3750702" cy="1420756"/>
          </a:xfrm>
        </p:grpSpPr>
        <p:sp>
          <p:nvSpPr>
            <p:cNvPr id="12" name="TextBox 11"/>
            <p:cNvSpPr txBox="1"/>
            <p:nvPr/>
          </p:nvSpPr>
          <p:spPr>
            <a:xfrm>
              <a:off x="4648200" y="5953780"/>
              <a:ext cx="37507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Tx/>
                <a:buNone/>
                <a:defRPr/>
              </a:pPr>
              <a:r>
                <a:rPr lang="en-US" sz="2800" b="1" dirty="0">
                  <a:solidFill>
                    <a:srgbClr val="0059A0"/>
                  </a:solidFill>
                  <a:latin typeface="+mn-lt"/>
                </a:rPr>
                <a:t>S</a:t>
              </a:r>
              <a:r>
                <a:rPr lang="en-US" sz="2800" b="1" dirty="0">
                  <a:solidFill>
                    <a:srgbClr val="C00000"/>
                  </a:solidFill>
                  <a:latin typeface="+mn-lt"/>
                </a:rPr>
                <a:t>A</a:t>
              </a:r>
              <a:r>
                <a:rPr lang="en-US" sz="2800" b="1" dirty="0">
                  <a:solidFill>
                    <a:srgbClr val="D5D000"/>
                  </a:solidFill>
                  <a:latin typeface="+mn-lt"/>
                </a:rPr>
                <a:t>L</a:t>
              </a:r>
              <a:r>
                <a:rPr lang="en-US" sz="2800" b="1" dirty="0">
                  <a:solidFill>
                    <a:srgbClr val="0059A0"/>
                  </a:solidFill>
                  <a:latin typeface="+mn-lt"/>
                </a:rPr>
                <a:t>S</a:t>
              </a:r>
              <a:r>
                <a:rPr lang="en-US" sz="2800" b="1" dirty="0">
                  <a:solidFill>
                    <a:srgbClr val="00E605"/>
                  </a:solidFill>
                  <a:latin typeface="+mn-lt"/>
                </a:rPr>
                <a:t>A</a:t>
              </a:r>
              <a:r>
                <a:rPr lang="en-US" sz="2800" dirty="0">
                  <a:latin typeface="+mn-lt"/>
                </a:rPr>
                <a:t> project</a:t>
              </a:r>
              <a:r>
                <a:rPr lang="en-US" sz="2800" dirty="0" smtClean="0">
                  <a:latin typeface="+mn-lt"/>
                </a:rPr>
                <a:t> 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13" name="Picture 4" descr="http://salsahpc.indiana.edu/sites/default/files/acquia_slate_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7102" y="5284844"/>
              <a:ext cx="2107118" cy="58255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4648200" y="6274713"/>
              <a:ext cx="375070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Tx/>
                <a:buNone/>
                <a:defRPr/>
              </a:pPr>
              <a:r>
                <a:rPr 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http://</a:t>
              </a:r>
              <a:r>
                <a:rPr lang="en-US" sz="220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salsahpc.indiana.edu</a:t>
              </a:r>
              <a:endPara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22639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SC11 Doctoral Research Showcase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Nov 15, 2011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4089400"/>
            <a:ext cx="9144000" cy="120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2F2FA4"/>
              </a:buClr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School of Informatics and Computing</a:t>
            </a:r>
          </a:p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Pervasive Technology Institute</a:t>
            </a:r>
          </a:p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326268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Mining Projects using GTM</a:t>
            </a:r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25" y="1114961"/>
            <a:ext cx="3914225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6200" y="4620161"/>
            <a:ext cx="39142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i="1" dirty="0" err="1" smtClean="0">
                <a:latin typeface="Calibri" pitchFamily="34" charset="0"/>
              </a:rPr>
              <a:t>PubChem</a:t>
            </a:r>
            <a:r>
              <a:rPr lang="en-US" sz="1600" b="1" i="1" dirty="0" smtClean="0">
                <a:latin typeface="Calibri" pitchFamily="34" charset="0"/>
              </a:rPr>
              <a:t> data with CTD visualization </a:t>
            </a:r>
            <a:br>
              <a:rPr lang="en-US" sz="1600" b="1" i="1" dirty="0" smtClean="0">
                <a:latin typeface="Calibri" pitchFamily="34" charset="0"/>
              </a:rPr>
            </a:br>
            <a:r>
              <a:rPr lang="en-US" sz="1600" dirty="0" smtClean="0">
                <a:latin typeface="Calibri" pitchFamily="34" charset="0"/>
              </a:rPr>
              <a:t>About 930,000 chemical compounds are visualized in a 3D space, annotated by the related genes in Comparative </a:t>
            </a:r>
            <a:r>
              <a:rPr lang="en-US" sz="1600" dirty="0" err="1" smtClean="0">
                <a:latin typeface="Calibri" pitchFamily="34" charset="0"/>
              </a:rPr>
              <a:t>Toxicogenomics</a:t>
            </a:r>
            <a:r>
              <a:rPr lang="en-US" sz="1600" dirty="0" smtClean="0">
                <a:latin typeface="Calibri" pitchFamily="34" charset="0"/>
              </a:rPr>
              <a:t> Database (CTD)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600" y="3850738"/>
            <a:ext cx="2692400" cy="26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908800" y="3846610"/>
            <a:ext cx="2235200" cy="280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Calibri" pitchFamily="34" charset="0"/>
              </a:rPr>
              <a:t>Chemical compounds reported in literatures</a:t>
            </a:r>
          </a:p>
          <a:p>
            <a:r>
              <a:rPr lang="en-US" sz="1600" dirty="0" smtClean="0">
                <a:latin typeface="Calibri" pitchFamily="34" charset="0"/>
              </a:rPr>
              <a:t>Visualized 234,000 chemical compounds which may be related with a set of 5 genes of interest (ABCB1, CHRNB2, DRD2, ESR1, and F2) based on the dataset collected from major journal literatures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0" y="1143000"/>
            <a:ext cx="303152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247920" y="1009234"/>
            <a:ext cx="1896080" cy="280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Calibri" pitchFamily="34" charset="0"/>
              </a:rPr>
              <a:t>Visualizing 215 solvents by GTM-Interpolation</a:t>
            </a:r>
          </a:p>
          <a:p>
            <a:r>
              <a:rPr lang="en-US" sz="1600" dirty="0" smtClean="0">
                <a:latin typeface="Calibri" pitchFamily="34" charset="0"/>
              </a:rPr>
              <a:t>215 solvents (colored and labeled) are embedded with 100,000 chemical compounds (colored in grey) in </a:t>
            </a:r>
            <a:r>
              <a:rPr lang="en-US" sz="1600" dirty="0" err="1" smtClean="0">
                <a:latin typeface="Calibri" pitchFamily="34" charset="0"/>
              </a:rPr>
              <a:t>PubChem</a:t>
            </a:r>
            <a:r>
              <a:rPr lang="en-US" sz="1600" dirty="0" smtClean="0">
                <a:latin typeface="Calibri" pitchFamily="34" charset="0"/>
              </a:rPr>
              <a:t> database 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F0F68C-E4B4-0944-B06C-4EB1693564A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78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F0F68C-E4B4-0944-B06C-4EB1693564A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16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Dimension Reduction</a:t>
            </a:r>
          </a:p>
          <a:p>
            <a:pPr lvl="1"/>
            <a:r>
              <a:rPr lang="en-US" dirty="0" smtClean="0"/>
              <a:t>Generative Topographic Mapping</a:t>
            </a:r>
          </a:p>
          <a:p>
            <a:pPr lvl="1"/>
            <a:r>
              <a:rPr lang="en-US" dirty="0" smtClean="0"/>
              <a:t>Probabilistic Latent Semantic Analysis</a:t>
            </a:r>
          </a:p>
          <a:p>
            <a:r>
              <a:rPr lang="en-US" dirty="0" smtClean="0"/>
              <a:t>Deterministic Annealing</a:t>
            </a:r>
          </a:p>
          <a:p>
            <a:pPr lvl="1"/>
            <a:r>
              <a:rPr lang="en-US" dirty="0" smtClean="0"/>
              <a:t>Overcome EM problem</a:t>
            </a:r>
          </a:p>
          <a:p>
            <a:pPr lvl="1"/>
            <a:r>
              <a:rPr lang="en-US" dirty="0" smtClean="0"/>
              <a:t>Avoid local optimum</a:t>
            </a:r>
          </a:p>
          <a:p>
            <a:pPr lvl="1"/>
            <a:r>
              <a:rPr lang="en-US" dirty="0" smtClean="0"/>
              <a:t>Robust and reliable</a:t>
            </a:r>
          </a:p>
          <a:p>
            <a:r>
              <a:rPr lang="en-US" dirty="0" smtClean="0"/>
              <a:t>High-performance Computing</a:t>
            </a:r>
          </a:p>
          <a:p>
            <a:pPr lvl="1"/>
            <a:r>
              <a:rPr lang="en-US" dirty="0" smtClean="0"/>
              <a:t>Parallel numeric libraries</a:t>
            </a:r>
          </a:p>
          <a:p>
            <a:pPr lvl="1"/>
            <a:r>
              <a:rPr lang="en-US" dirty="0" smtClean="0"/>
              <a:t>Parallel IO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7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1861066"/>
            <a:ext cx="4648200" cy="76944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2F2FA4"/>
                </a:solidFill>
                <a:latin typeface="Helvetica"/>
                <a:cs typeface="Helvetica"/>
              </a:rPr>
              <a:t>Thank you!!</a:t>
            </a:r>
            <a:endParaRPr lang="en-US" sz="4400" b="1" dirty="0">
              <a:solidFill>
                <a:srgbClr val="2F2FA4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3429000"/>
            <a:ext cx="4648200" cy="769441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2F2FA4"/>
                </a:solidFill>
                <a:latin typeface="Helvetica"/>
                <a:cs typeface="Helvetica"/>
              </a:rPr>
              <a:t>Question?</a:t>
            </a:r>
            <a:endParaRPr lang="en-US" sz="4400" b="1" dirty="0">
              <a:solidFill>
                <a:srgbClr val="2F2FA4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5638800"/>
            <a:ext cx="6781800" cy="461665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/>
                <a:cs typeface="Helvetica"/>
              </a:rPr>
              <a:t>Email me at </a:t>
            </a:r>
            <a:r>
              <a:rPr lang="en-US" sz="2400" b="1" dirty="0" err="1" smtClean="0">
                <a:latin typeface="Helvetica"/>
                <a:cs typeface="Helvetica"/>
              </a:rPr>
              <a:t>jychoi@cs.indiana.edu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7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00199" y="2743200"/>
            <a:ext cx="3124200" cy="18288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Deterministic Annealing (DA</a:t>
            </a:r>
            <a:r>
              <a:rPr lang="en-US" smtClean="0"/>
              <a:t>) Optimization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00598" y="2743200"/>
            <a:ext cx="4158441" cy="18288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429" y="2959100"/>
            <a:ext cx="3950970" cy="774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408" y="2959100"/>
            <a:ext cx="2767791" cy="7676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2398" y="2743200"/>
            <a:ext cx="1371601" cy="1828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17375E"/>
                </a:solidFill>
              </a:rPr>
              <a:t>Objective</a:t>
            </a:r>
            <a:br>
              <a:rPr lang="en-US" sz="1600" b="1" dirty="0" smtClean="0">
                <a:solidFill>
                  <a:srgbClr val="17375E"/>
                </a:solidFill>
              </a:rPr>
            </a:br>
            <a:r>
              <a:rPr lang="en-US" sz="1600" b="1" dirty="0" smtClean="0">
                <a:solidFill>
                  <a:srgbClr val="17375E"/>
                </a:solidFill>
              </a:rPr>
              <a:t>Function</a:t>
            </a:r>
            <a:endParaRPr lang="en-US" sz="1600" b="1" dirty="0">
              <a:solidFill>
                <a:srgbClr val="17375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0201" y="1219200"/>
            <a:ext cx="3124200" cy="76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EM-GTM </a:t>
            </a:r>
            <a:br>
              <a:rPr lang="en-US" sz="2000" dirty="0" smtClean="0"/>
            </a:br>
            <a:r>
              <a:rPr lang="en-US" sz="2000" dirty="0" smtClean="0"/>
              <a:t>(traditional method)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800598" y="1219200"/>
            <a:ext cx="4158441" cy="76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DA-GTM </a:t>
            </a:r>
            <a:br>
              <a:rPr lang="en-US" sz="2000" dirty="0" smtClean="0"/>
            </a:br>
            <a:r>
              <a:rPr lang="en-US" sz="2000" dirty="0" smtClean="0"/>
              <a:t>(new algorithm)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1600201" y="2057400"/>
            <a:ext cx="3124200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Maximize log-likelihood </a:t>
            </a:r>
            <a:r>
              <a:rPr lang="en-US" sz="2000" i="1" dirty="0" smtClean="0"/>
              <a:t>L</a:t>
            </a:r>
            <a:endParaRPr lang="en-US" sz="2000" i="1" dirty="0"/>
          </a:p>
        </p:txBody>
      </p:sp>
      <p:sp>
        <p:nvSpPr>
          <p:cNvPr id="16" name="Rectangle 15"/>
          <p:cNvSpPr/>
          <p:nvPr/>
        </p:nvSpPr>
        <p:spPr>
          <a:xfrm>
            <a:off x="4800600" y="2057400"/>
            <a:ext cx="4158441" cy="60960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Minimize free energy </a:t>
            </a:r>
            <a:r>
              <a:rPr lang="en-US" sz="2000" i="1" dirty="0" smtClean="0"/>
              <a:t>F</a:t>
            </a:r>
            <a:endParaRPr lang="en-US" sz="2000" i="1" dirty="0"/>
          </a:p>
        </p:txBody>
      </p:sp>
      <p:sp>
        <p:nvSpPr>
          <p:cNvPr id="19" name="Rectangle 18"/>
          <p:cNvSpPr/>
          <p:nvPr/>
        </p:nvSpPr>
        <p:spPr>
          <a:xfrm>
            <a:off x="152400" y="2057400"/>
            <a:ext cx="1371601" cy="6096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17375E"/>
                </a:solidFill>
              </a:rPr>
              <a:t>Optimization</a:t>
            </a:r>
            <a:endParaRPr lang="en-US" sz="1600" b="1" dirty="0">
              <a:solidFill>
                <a:srgbClr val="17375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00200" y="4648200"/>
            <a:ext cx="3124200" cy="170815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indent="-274320">
              <a:buFont typeface="Wingdings" charset="2"/>
              <a:buChar char="§"/>
            </a:pPr>
            <a:r>
              <a:rPr lang="en-US" sz="2000" dirty="0" smtClean="0"/>
              <a:t>Very sensitive</a:t>
            </a:r>
          </a:p>
          <a:p>
            <a:pPr marL="274320" indent="-274320">
              <a:buFont typeface="Wingdings" charset="2"/>
              <a:buChar char="§"/>
            </a:pPr>
            <a:r>
              <a:rPr lang="en-US" sz="2000" dirty="0" smtClean="0"/>
              <a:t>Trapped in local optima</a:t>
            </a:r>
          </a:p>
          <a:p>
            <a:pPr marL="274320" indent="-274320">
              <a:buFont typeface="Wingdings" charset="2"/>
              <a:buChar char="§"/>
            </a:pPr>
            <a:r>
              <a:rPr lang="en-US" sz="2000" dirty="0" smtClean="0"/>
              <a:t>Faster</a:t>
            </a:r>
          </a:p>
          <a:p>
            <a:pPr marL="274320" indent="-274320">
              <a:buFont typeface="Wingdings" charset="2"/>
              <a:buChar char="§"/>
            </a:pPr>
            <a:r>
              <a:rPr lang="en-US" sz="2000" dirty="0" smtClean="0"/>
              <a:t>Large deviation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600" y="4648200"/>
            <a:ext cx="4158441" cy="1708150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lvl="0" indent="-274320">
              <a:buFont typeface="Wingdings" charset="2"/>
              <a:buChar char="§"/>
            </a:pPr>
            <a:r>
              <a:rPr lang="en-US" sz="2000" dirty="0" smtClean="0"/>
              <a:t>Less sensitive to an initial condition</a:t>
            </a:r>
          </a:p>
          <a:p>
            <a:pPr marL="274320" lvl="0" indent="-274320">
              <a:buFont typeface="Wingdings" charset="2"/>
              <a:buChar char="§"/>
            </a:pPr>
            <a:r>
              <a:rPr lang="en-US" sz="2000" dirty="0" smtClean="0"/>
              <a:t>Find global optimum</a:t>
            </a:r>
          </a:p>
          <a:p>
            <a:pPr marL="274320" lvl="0" indent="-274320">
              <a:buFont typeface="Wingdings" charset="2"/>
              <a:buChar char="§"/>
            </a:pPr>
            <a:r>
              <a:rPr lang="en-US" sz="2000" dirty="0" smtClean="0"/>
              <a:t>Require more computational time</a:t>
            </a:r>
          </a:p>
          <a:p>
            <a:pPr marL="274320" lvl="0" indent="-274320">
              <a:buFont typeface="Wingdings" charset="2"/>
              <a:buChar char="§"/>
            </a:pPr>
            <a:r>
              <a:rPr lang="en-US" sz="2000" dirty="0" smtClean="0"/>
              <a:t>Small deviation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2400" y="4648200"/>
            <a:ext cx="1371601" cy="170815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17375E"/>
                </a:solidFill>
              </a:rPr>
              <a:t>Pros &amp; Cons</a:t>
            </a:r>
            <a:endParaRPr lang="en-US" sz="1600" b="1" dirty="0">
              <a:solidFill>
                <a:srgbClr val="17375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00201" y="3886200"/>
            <a:ext cx="7358842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indent="-274320" algn="ctr"/>
            <a:r>
              <a:rPr lang="en-US" sz="2000" dirty="0" smtClean="0">
                <a:solidFill>
                  <a:srgbClr val="F30032"/>
                </a:solidFill>
              </a:rPr>
              <a:t>When </a:t>
            </a:r>
            <a:r>
              <a:rPr lang="en-US" sz="2000" i="1" dirty="0" smtClean="0">
                <a:solidFill>
                  <a:srgbClr val="F30032"/>
                </a:solidFill>
              </a:rPr>
              <a:t>T</a:t>
            </a:r>
            <a:r>
              <a:rPr lang="en-US" sz="2000" dirty="0" smtClean="0">
                <a:solidFill>
                  <a:srgbClr val="F30032"/>
                </a:solidFill>
              </a:rPr>
              <a:t> = 1, </a:t>
            </a:r>
            <a:r>
              <a:rPr lang="en-US" sz="2000" i="1" dirty="0" smtClean="0">
                <a:solidFill>
                  <a:srgbClr val="F30032"/>
                </a:solidFill>
              </a:rPr>
              <a:t>L</a:t>
            </a:r>
            <a:r>
              <a:rPr lang="en-US" sz="2000" dirty="0" smtClean="0">
                <a:solidFill>
                  <a:srgbClr val="F30032"/>
                </a:solidFill>
              </a:rPr>
              <a:t> = -</a:t>
            </a:r>
            <a:r>
              <a:rPr lang="en-US" sz="2000" i="1" dirty="0" smtClean="0">
                <a:solidFill>
                  <a:srgbClr val="F30032"/>
                </a:solidFill>
              </a:rPr>
              <a:t>F</a:t>
            </a:r>
            <a:r>
              <a:rPr lang="en-US" sz="2000" dirty="0" smtClean="0">
                <a:solidFill>
                  <a:srgbClr val="F30032"/>
                </a:solidFill>
              </a:rPr>
              <a:t>.</a:t>
            </a:r>
            <a:endParaRPr lang="en-US" sz="2000" i="1" dirty="0">
              <a:solidFill>
                <a:srgbClr val="F30032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F0F68C-E4B4-0944-B06C-4EB1693564A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GTM</a:t>
            </a:r>
            <a:endParaRPr lang="en-US" dirty="0"/>
          </a:p>
        </p:txBody>
      </p:sp>
      <p:grpSp>
        <p:nvGrpSpPr>
          <p:cNvPr id="3" name="Group 57"/>
          <p:cNvGrpSpPr/>
          <p:nvPr/>
        </p:nvGrpSpPr>
        <p:grpSpPr>
          <a:xfrm>
            <a:off x="1447800" y="3987960"/>
            <a:ext cx="2114904" cy="2558069"/>
            <a:chOff x="7010400" y="1143000"/>
            <a:chExt cx="2114904" cy="2558069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sp>
          <p:nvSpPr>
            <p:cNvPr id="27" name="Oval 26"/>
            <p:cNvSpPr/>
            <p:nvPr/>
          </p:nvSpPr>
          <p:spPr>
            <a:xfrm>
              <a:off x="7010400" y="1143000"/>
              <a:ext cx="847548" cy="19050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8153400" y="1143000"/>
              <a:ext cx="847548" cy="1905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7010400" y="3052930"/>
              <a:ext cx="981252" cy="64633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K latent </a:t>
              </a:r>
              <a:br>
                <a:rPr lang="en-US" dirty="0" smtClean="0"/>
              </a:br>
              <a:r>
                <a:rPr lang="en-US" dirty="0" smtClean="0"/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44052" y="3054738"/>
              <a:ext cx="981252" cy="64633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 data </a:t>
              </a:r>
              <a:br>
                <a:rPr lang="en-US" dirty="0" smtClean="0"/>
              </a:br>
              <a:r>
                <a:rPr lang="en-US" dirty="0" smtClean="0"/>
                <a:t>points</a:t>
              </a:r>
            </a:p>
          </p:txBody>
        </p:sp>
        <p:cxnSp>
          <p:nvCxnSpPr>
            <p:cNvPr id="33" name="Straight Connector 32"/>
            <p:cNvCxnSpPr>
              <a:stCxn id="63" idx="6"/>
              <a:endCxn id="24" idx="2"/>
            </p:cNvCxnSpPr>
            <p:nvPr/>
          </p:nvCxnSpPr>
          <p:spPr>
            <a:xfrm flipV="1">
              <a:off x="7665681" y="1504578"/>
              <a:ext cx="716319" cy="2286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3" idx="6"/>
              <a:endCxn id="25" idx="2"/>
            </p:cNvCxnSpPr>
            <p:nvPr/>
          </p:nvCxnSpPr>
          <p:spPr>
            <a:xfrm flipV="1">
              <a:off x="7657356" y="2076822"/>
              <a:ext cx="724644" cy="3810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5" idx="2"/>
              <a:endCxn id="63" idx="6"/>
            </p:cNvCxnSpPr>
            <p:nvPr/>
          </p:nvCxnSpPr>
          <p:spPr>
            <a:xfrm rot="10800000">
              <a:off x="7665682" y="1733178"/>
              <a:ext cx="716319" cy="343644"/>
            </a:xfrm>
            <a:prstGeom prst="straightConnector1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3" idx="6"/>
              <a:endCxn id="26" idx="2"/>
            </p:cNvCxnSpPr>
            <p:nvPr/>
          </p:nvCxnSpPr>
          <p:spPr>
            <a:xfrm>
              <a:off x="7657356" y="2457822"/>
              <a:ext cx="724644" cy="189756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63" idx="6"/>
              <a:endCxn id="26" idx="2"/>
            </p:cNvCxnSpPr>
            <p:nvPr/>
          </p:nvCxnSpPr>
          <p:spPr>
            <a:xfrm>
              <a:off x="7665681" y="1733178"/>
              <a:ext cx="716319" cy="914400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4" idx="2"/>
              <a:endCxn id="23" idx="6"/>
            </p:cNvCxnSpPr>
            <p:nvPr/>
          </p:nvCxnSpPr>
          <p:spPr>
            <a:xfrm rot="10800000" flipV="1">
              <a:off x="7657356" y="1504578"/>
              <a:ext cx="724644" cy="953244"/>
            </a:xfrm>
            <a:prstGeom prst="straightConnector1">
              <a:avLst/>
            </a:prstGeom>
            <a:ln w="6350" cap="flat" cmpd="sng" algn="ctr">
              <a:solidFill>
                <a:schemeClr val="accent1"/>
              </a:solidFill>
              <a:prstDash val="solid"/>
              <a:round/>
              <a:headEnd type="triangl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7247325" y="1524000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239000" y="2248644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382000" y="1295400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8382000" y="1867644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B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382000" y="2438400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4343400" y="3913909"/>
            <a:ext cx="3685032" cy="2791691"/>
            <a:chOff x="4343400" y="3913909"/>
            <a:chExt cx="3685032" cy="2791691"/>
          </a:xfrm>
        </p:grpSpPr>
        <p:grpSp>
          <p:nvGrpSpPr>
            <p:cNvPr id="8" name="Group 51"/>
            <p:cNvGrpSpPr/>
            <p:nvPr/>
          </p:nvGrpSpPr>
          <p:grpSpPr>
            <a:xfrm>
              <a:off x="4343400" y="3913909"/>
              <a:ext cx="3685032" cy="2791691"/>
              <a:chOff x="2667000" y="4038600"/>
              <a:chExt cx="3685032" cy="2791691"/>
            </a:xfrm>
          </p:grpSpPr>
          <p:pic>
            <p:nvPicPr>
              <p:cNvPr id="4" name="Picture 3" descr="GTM_decomposition.eps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7000" y="4038600"/>
                <a:ext cx="3685032" cy="2791691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3483676" y="4112651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8" name="Rectangle 47"/>
              <p:cNvSpPr/>
              <p:nvPr/>
            </p:nvSpPr>
            <p:spPr>
              <a:xfrm>
                <a:off x="4419600" y="4114800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9" name="Rectangle 48"/>
              <p:cNvSpPr/>
              <p:nvPr/>
            </p:nvSpPr>
            <p:spPr>
              <a:xfrm>
                <a:off x="5334000" y="4116949"/>
                <a:ext cx="685800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0" name="Rectangle 49"/>
              <p:cNvSpPr/>
              <p:nvPr/>
            </p:nvSpPr>
            <p:spPr>
              <a:xfrm>
                <a:off x="2699286" y="4999647"/>
                <a:ext cx="542952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699286" y="5882345"/>
                <a:ext cx="542952" cy="48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4458444" y="4874956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458444" y="5757654"/>
              <a:ext cx="418356" cy="418356"/>
            </a:xfrm>
            <a:prstGeom prst="ellipse">
              <a:avLst/>
            </a:prstGeom>
            <a:solidFill>
              <a:srgbClr val="F30032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52966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2110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B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125444" y="4028953"/>
              <a:ext cx="418356" cy="418356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 anchorCtr="0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C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0" name="Content Placeholder 5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Finding K clusters for N data points</a:t>
            </a:r>
          </a:p>
          <a:p>
            <a:pPr lvl="1"/>
            <a:r>
              <a:rPr lang="en-US" dirty="0" smtClean="0"/>
              <a:t>Relationship is a bipartite graph (bi-graph)</a:t>
            </a:r>
          </a:p>
          <a:p>
            <a:pPr lvl="1"/>
            <a:r>
              <a:rPr lang="en-US" dirty="0" smtClean="0"/>
              <a:t>Represented by K-by-N matrix (K &lt;&lt; N)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Decomposition for P-by-Q compute grid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Reduce memory requirement by 1/PQ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239000" y="1295400"/>
            <a:ext cx="1828800" cy="1754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 smtClean="0">
                <a:latin typeface="Helvetica"/>
                <a:cs typeface="Helvetica"/>
              </a:rPr>
              <a:t>Example:</a:t>
            </a:r>
          </a:p>
          <a:p>
            <a:r>
              <a:rPr lang="en-US" dirty="0" smtClean="0">
                <a:latin typeface="Helvetica"/>
                <a:cs typeface="Helvetica"/>
              </a:rPr>
              <a:t>A 8-byte double precision matrix for N=100K and K=8K requires 6.4GB</a:t>
            </a:r>
          </a:p>
        </p:txBody>
      </p:sp>
    </p:spTree>
    <p:extLst>
      <p:ext uri="{BB962C8B-B14F-4D97-AF65-F5344CB8AC3E}">
        <p14:creationId xmlns:p14="http://schemas.microsoft.com/office/powerpoint/2010/main" val="229084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19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and High-dimensional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152402" y="1143000"/>
            <a:ext cx="5286293" cy="3148076"/>
            <a:chOff x="152402" y="1143000"/>
            <a:chExt cx="5286293" cy="3148076"/>
          </a:xfrm>
        </p:grpSpPr>
        <p:sp>
          <p:nvSpPr>
            <p:cNvPr id="103" name="TextBox 102"/>
            <p:cNvSpPr txBox="1"/>
            <p:nvPr/>
          </p:nvSpPr>
          <p:spPr>
            <a:xfrm>
              <a:off x="1170464" y="1143000"/>
              <a:ext cx="4268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High-dimensional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 rot="16200000">
              <a:off x="-793234" y="2976108"/>
              <a:ext cx="2260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Large-scale</a:t>
              </a:r>
              <a:endParaRPr lang="en-US" dirty="0">
                <a:latin typeface="Helvetica"/>
                <a:cs typeface="Helvetica"/>
              </a:endParaRP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637064" y="1573273"/>
              <a:ext cx="4801631" cy="2717802"/>
              <a:chOff x="637064" y="1573273"/>
              <a:chExt cx="4801631" cy="2717802"/>
            </a:xfrm>
            <a:effectLst/>
          </p:grpSpPr>
          <p:grpSp>
            <p:nvGrpSpPr>
              <p:cNvPr id="106" name="Group 105"/>
              <p:cNvGrpSpPr/>
              <p:nvPr/>
            </p:nvGrpSpPr>
            <p:grpSpPr>
              <a:xfrm>
                <a:off x="637064" y="1573273"/>
                <a:ext cx="3200400" cy="1828800"/>
                <a:chOff x="637064" y="1905000"/>
                <a:chExt cx="3200400" cy="1828800"/>
              </a:xfrm>
            </p:grpSpPr>
            <p:sp>
              <p:nvSpPr>
                <p:cNvPr id="142" name="Rectangle 141"/>
                <p:cNvSpPr/>
                <p:nvPr/>
              </p:nvSpPr>
              <p:spPr>
                <a:xfrm>
                  <a:off x="637064" y="2362200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637064" y="2819400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637064" y="3276600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1170464" y="1905000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1703864" y="1905000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2237264" y="1905000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2770664" y="1905000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1170464" y="23622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1703864" y="23622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2237264" y="23622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2770664" y="23622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1170464" y="28194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1703864" y="28194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2237264" y="28194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2770664" y="28194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1170464" y="32766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1703864" y="32766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2237264" y="32766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2770664" y="32766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3304064" y="1905000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304064" y="23622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304064" y="28194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3304064" y="3276600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>
                <a:off x="637064" y="3376675"/>
                <a:ext cx="3200400" cy="457200"/>
                <a:chOff x="637064" y="3708402"/>
                <a:chExt cx="3200400" cy="457200"/>
              </a:xfrm>
            </p:grpSpPr>
            <p:sp>
              <p:nvSpPr>
                <p:cNvPr id="136" name="Rectangle 135"/>
                <p:cNvSpPr/>
                <p:nvPr/>
              </p:nvSpPr>
              <p:spPr>
                <a:xfrm>
                  <a:off x="637064" y="3708402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1170464" y="3708402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1703864" y="3708402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2237264" y="3708402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2770664" y="3708402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3304064" y="3708402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08" name="Group 107"/>
              <p:cNvGrpSpPr/>
              <p:nvPr/>
            </p:nvGrpSpPr>
            <p:grpSpPr>
              <a:xfrm>
                <a:off x="637064" y="3833875"/>
                <a:ext cx="3200400" cy="457200"/>
                <a:chOff x="637064" y="4165602"/>
                <a:chExt cx="3200400" cy="457200"/>
              </a:xfrm>
            </p:grpSpPr>
            <p:sp>
              <p:nvSpPr>
                <p:cNvPr id="130" name="Rectangle 129"/>
                <p:cNvSpPr/>
                <p:nvPr/>
              </p:nvSpPr>
              <p:spPr>
                <a:xfrm>
                  <a:off x="637064" y="4165602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1170464" y="4165602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1703864" y="4165602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2237264" y="4165602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2770664" y="4165602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3304064" y="4165602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3838495" y="1573273"/>
                <a:ext cx="533400" cy="2717802"/>
                <a:chOff x="3838495" y="1573273"/>
                <a:chExt cx="533400" cy="2717802"/>
              </a:xfrm>
            </p:grpSpPr>
            <p:sp>
              <p:nvSpPr>
                <p:cNvPr id="124" name="Rectangle 123"/>
                <p:cNvSpPr/>
                <p:nvPr/>
              </p:nvSpPr>
              <p:spPr>
                <a:xfrm>
                  <a:off x="3838495" y="1573273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3838495" y="2030473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3838495" y="2487673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3838495" y="2944873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3838495" y="3376675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3838495" y="3833875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>
                <a:off x="4371895" y="1573273"/>
                <a:ext cx="533400" cy="2717802"/>
                <a:chOff x="4371895" y="1573273"/>
                <a:chExt cx="533400" cy="2717802"/>
              </a:xfrm>
            </p:grpSpPr>
            <p:sp>
              <p:nvSpPr>
                <p:cNvPr id="118" name="Rectangle 117"/>
                <p:cNvSpPr/>
                <p:nvPr/>
              </p:nvSpPr>
              <p:spPr>
                <a:xfrm>
                  <a:off x="4371895" y="1573273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4371895" y="2030473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4371895" y="2487673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4371895" y="2944873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4371895" y="3376675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4371895" y="3833875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>
                <a:off x="4905295" y="1573273"/>
                <a:ext cx="533400" cy="2717802"/>
                <a:chOff x="4905295" y="1573273"/>
                <a:chExt cx="533400" cy="2717802"/>
              </a:xfrm>
            </p:grpSpPr>
            <p:sp>
              <p:nvSpPr>
                <p:cNvPr id="112" name="Rectangle 111"/>
                <p:cNvSpPr/>
                <p:nvPr/>
              </p:nvSpPr>
              <p:spPr>
                <a:xfrm>
                  <a:off x="4905295" y="1573273"/>
                  <a:ext cx="533400" cy="457200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905295" y="2030473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905295" y="2487673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4905295" y="2944873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4905295" y="3376675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4905295" y="3833875"/>
                  <a:ext cx="533400" cy="4572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165" name="Content Placeholder 2"/>
          <p:cNvSpPr txBox="1">
            <a:spLocks/>
          </p:cNvSpPr>
          <p:nvPr/>
        </p:nvSpPr>
        <p:spPr>
          <a:xfrm>
            <a:off x="457200" y="4495800"/>
            <a:ext cx="8229600" cy="21335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2F2FA4"/>
              </a:buClr>
              <a:buFont typeface="Lucida Grande"/>
              <a:buChar char="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dirty="0" smtClean="0"/>
              <a:t>Examples</a:t>
            </a:r>
          </a:p>
          <a:p>
            <a:pPr lvl="1">
              <a:buClr>
                <a:schemeClr val="accent2"/>
              </a:buClr>
            </a:pPr>
            <a:r>
              <a:rPr lang="en-US" dirty="0" err="1" smtClean="0"/>
              <a:t>Cheminformatics</a:t>
            </a:r>
            <a:r>
              <a:rPr lang="en-US" dirty="0" smtClean="0"/>
              <a:t>: </a:t>
            </a:r>
            <a:r>
              <a:rPr lang="en-US" dirty="0" err="1" smtClean="0"/>
              <a:t>PubChem</a:t>
            </a:r>
            <a:r>
              <a:rPr lang="en-US" dirty="0" smtClean="0"/>
              <a:t> (60M, 166 dimension)</a:t>
            </a:r>
          </a:p>
          <a:p>
            <a:pPr lvl="1">
              <a:buClr>
                <a:schemeClr val="accent2"/>
              </a:buClr>
            </a:pPr>
            <a:r>
              <a:rPr lang="en-US" dirty="0" smtClean="0"/>
              <a:t>Bioinformatics</a:t>
            </a:r>
          </a:p>
          <a:p>
            <a:pPr lvl="1">
              <a:buClr>
                <a:schemeClr val="accent2"/>
              </a:buClr>
            </a:pPr>
            <a:r>
              <a:rPr lang="en-US" dirty="0" smtClean="0"/>
              <a:t>Document indexing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486400" y="24572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≈</a:t>
            </a:r>
            <a:endParaRPr lang="en-US" sz="7200" dirty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6248400" y="1573273"/>
            <a:ext cx="2667000" cy="2719329"/>
            <a:chOff x="6248400" y="1573273"/>
            <a:chExt cx="2667000" cy="2719329"/>
          </a:xfrm>
        </p:grpSpPr>
        <p:sp>
          <p:nvSpPr>
            <p:cNvPr id="168" name="Rectangle 167"/>
            <p:cNvSpPr/>
            <p:nvPr/>
          </p:nvSpPr>
          <p:spPr>
            <a:xfrm>
              <a:off x="6781800" y="1573273"/>
              <a:ext cx="533400" cy="4572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6781800" y="2030473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6781800" y="2487673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6781800" y="2944873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6781800" y="3376675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6781800" y="3833875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7315200" y="1573273"/>
              <a:ext cx="533400" cy="4572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7315200" y="2030473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7315200" y="2487673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7315200" y="2944873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7315200" y="3376675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7315200" y="3833875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7848600" y="1573273"/>
              <a:ext cx="533400" cy="4572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7848600" y="2030473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7848600" y="2487673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7848600" y="2944873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7848600" y="3376675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848600" y="3833875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248400" y="2030473"/>
              <a:ext cx="533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248400" y="2487673"/>
              <a:ext cx="533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6248400" y="2944873"/>
              <a:ext cx="533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6248400" y="3376675"/>
              <a:ext cx="533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6248400" y="3833875"/>
              <a:ext cx="5334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382000" y="1574800"/>
              <a:ext cx="533400" cy="4572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8382000" y="2032000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8382000" y="2489200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8382000" y="2946400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8382000" y="3378202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8382000" y="3835402"/>
              <a:ext cx="533400" cy="457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6324600" y="1143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K Latent Components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1411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1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 Reduction for Visualization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GTM3D_ctd_disease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979923"/>
            <a:ext cx="4190999" cy="336347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419600"/>
            <a:ext cx="8686800" cy="2286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Purpose : simplication, clustering, browsing, ... </a:t>
            </a:r>
          </a:p>
          <a:p>
            <a:r>
              <a:rPr lang="en-US" smtClean="0"/>
              <a:t>Research challenges</a:t>
            </a:r>
          </a:p>
          <a:p>
            <a:pPr lvl="1"/>
            <a:r>
              <a:rPr lang="en-US" smtClean="0"/>
              <a:t>Optimization : preserve the original data’s information</a:t>
            </a:r>
          </a:p>
          <a:p>
            <a:pPr lvl="1"/>
            <a:r>
              <a:rPr lang="en-US" smtClean="0"/>
              <a:t>High-performance : parallel and efficient implementation</a:t>
            </a:r>
            <a:endParaRPr lang="en-US" dirty="0" smtClean="0"/>
          </a:p>
        </p:txBody>
      </p:sp>
      <p:sp>
        <p:nvSpPr>
          <p:cNvPr id="6" name="Right Arrow 5"/>
          <p:cNvSpPr/>
          <p:nvPr/>
        </p:nvSpPr>
        <p:spPr>
          <a:xfrm>
            <a:off x="3962400" y="2368528"/>
            <a:ext cx="711200" cy="4572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37065" y="1573273"/>
            <a:ext cx="3020535" cy="2084327"/>
            <a:chOff x="637064" y="1573273"/>
            <a:chExt cx="4801631" cy="2717802"/>
          </a:xfrm>
        </p:grpSpPr>
        <p:grpSp>
          <p:nvGrpSpPr>
            <p:cNvPr id="8" name="Group 7"/>
            <p:cNvGrpSpPr/>
            <p:nvPr/>
          </p:nvGrpSpPr>
          <p:grpSpPr>
            <a:xfrm>
              <a:off x="637064" y="1573273"/>
              <a:ext cx="3200400" cy="1828800"/>
              <a:chOff x="637064" y="1905000"/>
              <a:chExt cx="3200400" cy="18288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37064" y="2362200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37064" y="2819400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37064" y="3276600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170464" y="1905000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703864" y="1905000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237264" y="1905000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770664" y="1905000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170464" y="23622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703864" y="23622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2237264" y="23622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770664" y="23622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170464" y="28194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703864" y="28194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237264" y="28194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770664" y="28194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170464" y="32766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703864" y="32766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37264" y="32766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770664" y="32766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304064" y="1905000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04064" y="23622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3304064" y="28194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3304064" y="3276600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37064" y="3376675"/>
              <a:ext cx="3200400" cy="457200"/>
              <a:chOff x="637064" y="3708402"/>
              <a:chExt cx="3200400" cy="4572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637064" y="3708402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170464" y="3708402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703864" y="3708402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237264" y="3708402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770664" y="3708402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304064" y="3708402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37064" y="3833875"/>
              <a:ext cx="3200400" cy="457200"/>
              <a:chOff x="637064" y="4165602"/>
              <a:chExt cx="3200400" cy="4572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637064" y="4165602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170464" y="4165602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03864" y="4165602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237264" y="4165602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770664" y="4165602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304064" y="4165602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838495" y="1573273"/>
              <a:ext cx="533400" cy="2717802"/>
              <a:chOff x="3838495" y="1573273"/>
              <a:chExt cx="533400" cy="2717802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838495" y="1573273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38495" y="2030473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838495" y="2487673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838495" y="2944873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838495" y="3376675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838495" y="3833875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371895" y="1573273"/>
              <a:ext cx="533400" cy="2717802"/>
              <a:chOff x="4371895" y="1573273"/>
              <a:chExt cx="533400" cy="271780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371895" y="1573273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371895" y="2030473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371895" y="2487673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371895" y="2944873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371895" y="3376675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371895" y="3833875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905295" y="1573273"/>
              <a:ext cx="533400" cy="2717802"/>
              <a:chOff x="4905295" y="1573273"/>
              <a:chExt cx="533400" cy="271780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4905295" y="1573273"/>
                <a:ext cx="533400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905295" y="2030473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905295" y="2487673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905295" y="2944873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905295" y="3376675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905295" y="3833875"/>
                <a:ext cx="533400" cy="457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268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3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PlotViz</a:t>
            </a:r>
            <a:r>
              <a:rPr lang="en-US" dirty="0"/>
              <a:t>, Large-Scale Visualization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0900" y="2367089"/>
            <a:ext cx="2311400" cy="7179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Parallel Dimension Reduction Algorithms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1217739"/>
            <a:ext cx="9652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217739"/>
            <a:ext cx="965200" cy="127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217739"/>
            <a:ext cx="965200" cy="127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16600" y="2367089"/>
            <a:ext cx="2311400" cy="5778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PlotViz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29573" y="1066800"/>
            <a:ext cx="1479327" cy="1376489"/>
            <a:chOff x="4246182" y="4216591"/>
            <a:chExt cx="2307018" cy="21397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6182" y="4216591"/>
              <a:ext cx="2307018" cy="21397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4504080"/>
              <a:ext cx="1447800" cy="1291539"/>
            </a:xfrm>
            <a:prstGeom prst="rect">
              <a:avLst/>
            </a:prstGeom>
            <a:scene3d>
              <a:camera prst="perspectiveFront" fov="5400000">
                <a:rot lat="0" lon="2100000" rev="0"/>
              </a:camera>
              <a:lightRig rig="threePt" dir="t"/>
            </a:scene3d>
          </p:spPr>
        </p:pic>
      </p:grpSp>
      <p:sp>
        <p:nvSpPr>
          <p:cNvPr id="12" name="Rectangle 11"/>
          <p:cNvSpPr/>
          <p:nvPr/>
        </p:nvSpPr>
        <p:spPr>
          <a:xfrm>
            <a:off x="850900" y="3085071"/>
            <a:ext cx="2311400" cy="6413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45720" rIns="0" rtlCol="0" anchor="ctr"/>
          <a:lstStyle/>
          <a:p>
            <a:pPr algn="ctr"/>
            <a:r>
              <a:rPr lang="en-US" dirty="0" smtClean="0"/>
              <a:t>High-Performance Cluster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44793" y="1713243"/>
            <a:ext cx="1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3-D Map File</a:t>
            </a:r>
            <a:endParaRPr lang="en-US" dirty="0"/>
          </a:p>
        </p:txBody>
      </p:sp>
      <p:sp>
        <p:nvSpPr>
          <p:cNvPr id="14" name="Left-Right Arrow 13"/>
          <p:cNvSpPr/>
          <p:nvPr/>
        </p:nvSpPr>
        <p:spPr>
          <a:xfrm>
            <a:off x="3686850" y="2151824"/>
            <a:ext cx="1676400" cy="430530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816600" y="2944939"/>
            <a:ext cx="2311400" cy="6413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45720" rIns="0" rtlCol="0" anchor="ctr"/>
          <a:lstStyle/>
          <a:p>
            <a:pPr algn="ctr"/>
            <a:r>
              <a:rPr lang="en-US" dirty="0" smtClean="0"/>
              <a:t>Light-weight client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729740" y="4191000"/>
            <a:ext cx="2514600" cy="2546351"/>
            <a:chOff x="1729740" y="4191000"/>
            <a:chExt cx="2514600" cy="2546351"/>
          </a:xfrm>
        </p:grpSpPr>
        <p:grpSp>
          <p:nvGrpSpPr>
            <p:cNvPr id="17" name="Group 16"/>
            <p:cNvGrpSpPr/>
            <p:nvPr/>
          </p:nvGrpSpPr>
          <p:grpSpPr>
            <a:xfrm>
              <a:off x="1816100" y="5139551"/>
              <a:ext cx="2311400" cy="1597800"/>
              <a:chOff x="1816100" y="5139551"/>
              <a:chExt cx="2311400" cy="159780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816100" y="6096000"/>
                <a:ext cx="2311400" cy="64135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45720" rIns="0" rtlCol="0" anchor="ctr"/>
              <a:lstStyle/>
              <a:p>
                <a:pPr algn="ctr"/>
                <a:r>
                  <a:rPr lang="en-US" dirty="0" smtClean="0"/>
                  <a:t>Aggregated public databases</a:t>
                </a:r>
                <a:endParaRPr lang="en-US" dirty="0"/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1816100" y="5139551"/>
                <a:ext cx="2311400" cy="956449"/>
                <a:chOff x="1816100" y="5139551"/>
                <a:chExt cx="2311400" cy="956449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1816100" y="5340350"/>
                  <a:ext cx="2311400" cy="755650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/>
                    <a:t>External Data Repository</a:t>
                  </a:r>
                  <a:endParaRPr lang="en-US" b="1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3025140" y="5139551"/>
                  <a:ext cx="79502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err="1" smtClean="0"/>
                    <a:t>PubChem</a:t>
                  </a:r>
                  <a:endParaRPr lang="en-US" sz="1200" dirty="0"/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1729740" y="4191000"/>
              <a:ext cx="2514600" cy="1270000"/>
              <a:chOff x="1729740" y="4191000"/>
              <a:chExt cx="2514600" cy="1270000"/>
            </a:xfrm>
          </p:grpSpPr>
          <p:sp>
            <p:nvSpPr>
              <p:cNvPr id="19" name="Can 18"/>
              <p:cNvSpPr/>
              <p:nvPr/>
            </p:nvSpPr>
            <p:spPr>
              <a:xfrm>
                <a:off x="2720340" y="4691380"/>
                <a:ext cx="576580" cy="525780"/>
              </a:xfrm>
              <a:prstGeom prst="can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29740" y="4191000"/>
                <a:ext cx="965200" cy="1270000"/>
              </a:xfrm>
              <a:prstGeom prst="rect">
                <a:avLst/>
              </a:prstGeom>
            </p:spPr>
          </p:pic>
          <p:sp>
            <p:nvSpPr>
              <p:cNvPr id="21" name="Can 20"/>
              <p:cNvSpPr/>
              <p:nvPr/>
            </p:nvSpPr>
            <p:spPr>
              <a:xfrm>
                <a:off x="2720340" y="4199890"/>
                <a:ext cx="576580" cy="525780"/>
              </a:xfrm>
              <a:prstGeom prst="can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2" name="Can 21"/>
              <p:cNvSpPr/>
              <p:nvPr/>
            </p:nvSpPr>
            <p:spPr>
              <a:xfrm>
                <a:off x="3533140" y="4688840"/>
                <a:ext cx="576580" cy="525780"/>
              </a:xfrm>
              <a:prstGeom prst="can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3" name="Can 22"/>
              <p:cNvSpPr/>
              <p:nvPr/>
            </p:nvSpPr>
            <p:spPr>
              <a:xfrm>
                <a:off x="3533140" y="4197350"/>
                <a:ext cx="576580" cy="525780"/>
              </a:xfrm>
              <a:prstGeom prst="can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4" name="Can 23"/>
              <p:cNvSpPr/>
              <p:nvPr/>
            </p:nvSpPr>
            <p:spPr>
              <a:xfrm>
                <a:off x="3126740" y="4919980"/>
                <a:ext cx="576580" cy="525780"/>
              </a:xfrm>
              <a:prstGeom prst="can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5" name="Can 24"/>
              <p:cNvSpPr/>
              <p:nvPr/>
            </p:nvSpPr>
            <p:spPr>
              <a:xfrm>
                <a:off x="3126740" y="4428490"/>
                <a:ext cx="576580" cy="525780"/>
              </a:xfrm>
              <a:prstGeom prst="can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6" name="TextBox 25"/>
              <p:cNvSpPr txBox="1"/>
              <p:nvPr/>
            </p:nvSpPr>
            <p:spPr>
              <a:xfrm>
                <a:off x="3025140" y="4606151"/>
                <a:ext cx="7950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CTD</a:t>
                </a:r>
                <a:endParaRPr lang="en-US" sz="12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06140" y="4349750"/>
                <a:ext cx="7950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 smtClean="0"/>
                  <a:t>DrugBank</a:t>
                </a:r>
                <a:endParaRPr lang="en-US" sz="12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449320" y="4834751"/>
                <a:ext cx="7950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QSAR</a:t>
                </a:r>
                <a:endParaRPr lang="en-US" sz="1200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224067" y="3840927"/>
            <a:ext cx="2104478" cy="1131028"/>
            <a:chOff x="4224067" y="3840927"/>
            <a:chExt cx="2104478" cy="1131028"/>
          </a:xfrm>
        </p:grpSpPr>
        <p:sp>
          <p:nvSpPr>
            <p:cNvPr id="34" name="Left-Right Arrow 33"/>
            <p:cNvSpPr/>
            <p:nvPr/>
          </p:nvSpPr>
          <p:spPr>
            <a:xfrm rot="19459008">
              <a:off x="4224067" y="4209243"/>
              <a:ext cx="1995344" cy="430530"/>
            </a:xfrm>
            <a:prstGeom prst="left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loud Callout 34"/>
            <p:cNvSpPr/>
            <p:nvPr/>
          </p:nvSpPr>
          <p:spPr>
            <a:xfrm>
              <a:off x="4645661" y="3921755"/>
              <a:ext cx="1187850" cy="936653"/>
            </a:xfrm>
            <a:prstGeom prst="cloudCallout">
              <a:avLst>
                <a:gd name="adj1" fmla="val -10965"/>
                <a:gd name="adj2" fmla="val 3108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 rot="19459008">
              <a:off x="4697677" y="4602623"/>
              <a:ext cx="1630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SPARQL query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 rot="19459008">
              <a:off x="4299708" y="3840927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Meta data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718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Dimension Reduction Algorithms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80843" y="6184900"/>
            <a:ext cx="6839514" cy="5847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sm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Software Stack</a:t>
            </a:r>
            <a:endParaRPr lang="en-US" sz="3200" b="1" cap="sm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1224" y="4584700"/>
            <a:ext cx="6839514" cy="1512877"/>
            <a:chOff x="1371224" y="4584700"/>
            <a:chExt cx="6839514" cy="1512877"/>
          </a:xfrm>
        </p:grpSpPr>
        <p:sp>
          <p:nvSpPr>
            <p:cNvPr id="6" name="Cube 5"/>
            <p:cNvSpPr/>
            <p:nvPr/>
          </p:nvSpPr>
          <p:spPr>
            <a:xfrm>
              <a:off x="1371225" y="5265727"/>
              <a:ext cx="2438775" cy="831850"/>
            </a:xfrm>
            <a:prstGeom prst="cub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Parallel File System</a:t>
              </a:r>
              <a:endParaRPr lang="en-US" b="1" dirty="0"/>
            </a:p>
          </p:txBody>
        </p:sp>
        <p:sp>
          <p:nvSpPr>
            <p:cNvPr id="7" name="Cube 6"/>
            <p:cNvSpPr/>
            <p:nvPr/>
          </p:nvSpPr>
          <p:spPr>
            <a:xfrm>
              <a:off x="3669548" y="5265727"/>
              <a:ext cx="2489576" cy="831850"/>
            </a:xfrm>
            <a:prstGeom prst="cub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Interconnect Network</a:t>
              </a:r>
              <a:endParaRPr lang="en-US" b="1" dirty="0"/>
            </a:p>
          </p:txBody>
        </p:sp>
        <p:sp>
          <p:nvSpPr>
            <p:cNvPr id="8" name="Cube 7"/>
            <p:cNvSpPr/>
            <p:nvPr/>
          </p:nvSpPr>
          <p:spPr>
            <a:xfrm>
              <a:off x="6019800" y="5265727"/>
              <a:ext cx="2190938" cy="831850"/>
            </a:xfrm>
            <a:prstGeom prst="cub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. . .</a:t>
              </a:r>
              <a:endParaRPr lang="en-US" b="1" dirty="0"/>
            </a:p>
          </p:txBody>
        </p:sp>
        <p:sp>
          <p:nvSpPr>
            <p:cNvPr id="9" name="Cube 8"/>
            <p:cNvSpPr/>
            <p:nvPr/>
          </p:nvSpPr>
          <p:spPr>
            <a:xfrm>
              <a:off x="1371224" y="4584700"/>
              <a:ext cx="6839514" cy="831850"/>
            </a:xfrm>
            <a:prstGeom prst="cube">
              <a:avLst/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Cray / Linux / Windows Cluster</a:t>
              </a:r>
              <a:endParaRPr lang="en-US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71224" y="2965802"/>
            <a:ext cx="6839514" cy="1521448"/>
            <a:chOff x="1371224" y="2965802"/>
            <a:chExt cx="6839514" cy="1521448"/>
          </a:xfrm>
        </p:grpSpPr>
        <p:sp>
          <p:nvSpPr>
            <p:cNvPr id="11" name="Cube 10"/>
            <p:cNvSpPr/>
            <p:nvPr/>
          </p:nvSpPr>
          <p:spPr>
            <a:xfrm>
              <a:off x="1371224" y="3655400"/>
              <a:ext cx="6839514" cy="831850"/>
            </a:xfrm>
            <a:prstGeom prst="cube">
              <a:avLst/>
            </a:prstGeom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MPI / MPI-IO</a:t>
              </a:r>
              <a:endParaRPr lang="en-US" b="1" dirty="0"/>
            </a:p>
          </p:txBody>
        </p:sp>
        <p:sp>
          <p:nvSpPr>
            <p:cNvPr id="12" name="Cube 11"/>
            <p:cNvSpPr/>
            <p:nvPr/>
          </p:nvSpPr>
          <p:spPr>
            <a:xfrm>
              <a:off x="1371224" y="2965802"/>
              <a:ext cx="3429376" cy="831850"/>
            </a:xfrm>
            <a:prstGeom prst="cube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Parallel HDF5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Cube 12"/>
            <p:cNvSpPr/>
            <p:nvPr/>
          </p:nvSpPr>
          <p:spPr>
            <a:xfrm>
              <a:off x="4648200" y="2965802"/>
              <a:ext cx="3562538" cy="831850"/>
            </a:xfrm>
            <a:prstGeom prst="cube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</a:rPr>
                <a:t>ScaLAPACK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71224" y="1371600"/>
            <a:ext cx="3422838" cy="1509744"/>
            <a:chOff x="1371224" y="1371600"/>
            <a:chExt cx="3422838" cy="1509744"/>
          </a:xfrm>
        </p:grpSpPr>
        <p:sp>
          <p:nvSpPr>
            <p:cNvPr id="15" name="Cube 14"/>
            <p:cNvSpPr/>
            <p:nvPr/>
          </p:nvSpPr>
          <p:spPr>
            <a:xfrm>
              <a:off x="1371224" y="2049494"/>
              <a:ext cx="3422838" cy="831850"/>
            </a:xfrm>
            <a:prstGeom prst="cube">
              <a:avLst/>
            </a:prstGeom>
            <a:gradFill>
              <a:gsLst>
                <a:gs pos="0">
                  <a:schemeClr val="tx2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schemeClr val="tx1">
                        <a:lumMod val="95000"/>
                        <a:lumOff val="5000"/>
                        <a:alpha val="43000"/>
                      </a:schemeClr>
                    </a:outerShdw>
                  </a:effectLst>
                </a:rPr>
                <a:t>Generative Topographic Mapping (GTM)</a:t>
              </a:r>
              <a:endParaRPr lang="en-US" b="1" dirty="0">
                <a:effectLst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</a:endParaRPr>
            </a:p>
          </p:txBody>
        </p:sp>
        <p:sp>
          <p:nvSpPr>
            <p:cNvPr id="16" name="Cube 15"/>
            <p:cNvSpPr/>
            <p:nvPr/>
          </p:nvSpPr>
          <p:spPr>
            <a:xfrm>
              <a:off x="1377762" y="1371600"/>
              <a:ext cx="984438" cy="831850"/>
            </a:xfrm>
            <a:prstGeom prst="cube">
              <a:avLst/>
            </a:prstGeom>
            <a:gradFill>
              <a:gsLst>
                <a:gs pos="0">
                  <a:schemeClr val="tx2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schemeClr val="tx1">
                        <a:lumMod val="95000"/>
                        <a:lumOff val="5000"/>
                        <a:alpha val="43000"/>
                      </a:schemeClr>
                    </a:outerShdw>
                  </a:effectLst>
                </a:rPr>
                <a:t>EM</a:t>
              </a:r>
              <a:endParaRPr lang="en-US" b="1" dirty="0">
                <a:effectLst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</a:endParaRPr>
            </a:p>
          </p:txBody>
        </p:sp>
      </p:grpSp>
      <p:sp>
        <p:nvSpPr>
          <p:cNvPr id="17" name="Cube 16"/>
          <p:cNvSpPr/>
          <p:nvPr/>
        </p:nvSpPr>
        <p:spPr>
          <a:xfrm>
            <a:off x="2209800" y="1371600"/>
            <a:ext cx="984438" cy="831850"/>
          </a:xfrm>
          <a:prstGeom prst="cub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</a:rPr>
              <a:t>DA</a:t>
            </a:r>
            <a:endParaRPr lang="en-US" b="1" dirty="0">
              <a:effectLst>
                <a:outerShdw blurRad="50800" dist="38100" dir="2700000" algn="tl" rotWithShape="0">
                  <a:schemeClr val="tx1">
                    <a:lumMod val="95000"/>
                    <a:lumOff val="5000"/>
                    <a:alpha val="43000"/>
                  </a:schemeClr>
                </a:outerShdw>
              </a:effectLst>
            </a:endParaRPr>
          </a:p>
        </p:txBody>
      </p:sp>
      <p:sp>
        <p:nvSpPr>
          <p:cNvPr id="18" name="Cube 17"/>
          <p:cNvSpPr/>
          <p:nvPr/>
        </p:nvSpPr>
        <p:spPr>
          <a:xfrm>
            <a:off x="3041462" y="1371600"/>
            <a:ext cx="1759138" cy="831850"/>
          </a:xfrm>
          <a:prstGeom prst="cub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</a:rPr>
              <a:t>Interpolation</a:t>
            </a:r>
            <a:endParaRPr lang="en-US" b="1" dirty="0">
              <a:effectLst>
                <a:outerShdw blurRad="50800" dist="38100" dir="2700000" algn="tl" rotWithShape="0">
                  <a:schemeClr val="tx1">
                    <a:lumMod val="95000"/>
                    <a:lumOff val="5000"/>
                    <a:alpha val="43000"/>
                  </a:schemeClr>
                </a:outerShdw>
              </a:effectLst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876800" y="1371600"/>
            <a:ext cx="3333938" cy="1509744"/>
            <a:chOff x="4876800" y="1371600"/>
            <a:chExt cx="3333938" cy="1509744"/>
          </a:xfrm>
        </p:grpSpPr>
        <p:sp>
          <p:nvSpPr>
            <p:cNvPr id="20" name="Cube 19"/>
            <p:cNvSpPr/>
            <p:nvPr/>
          </p:nvSpPr>
          <p:spPr>
            <a:xfrm>
              <a:off x="4876800" y="2049494"/>
              <a:ext cx="3333938" cy="831850"/>
            </a:xfrm>
            <a:prstGeom prst="cube">
              <a:avLst/>
            </a:prstGeom>
            <a:gradFill>
              <a:gsLst>
                <a:gs pos="0">
                  <a:schemeClr val="tx2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schemeClr val="tx1">
                        <a:lumMod val="95000"/>
                        <a:lumOff val="5000"/>
                        <a:alpha val="43000"/>
                      </a:schemeClr>
                    </a:outerShdw>
                  </a:effectLst>
                </a:rPr>
                <a:t>Probabilistic </a:t>
              </a:r>
              <a:r>
                <a:rPr lang="en-US" b="1" dirty="0">
                  <a:effectLst>
                    <a:outerShdw blurRad="50800" dist="38100" dir="2700000" algn="tl" rotWithShape="0">
                      <a:schemeClr val="tx1">
                        <a:lumMod val="95000"/>
                        <a:lumOff val="5000"/>
                        <a:alpha val="43000"/>
                      </a:schemeClr>
                    </a:outerShdw>
                  </a:effectLst>
                </a:rPr>
                <a:t>Latent Semantic </a:t>
              </a:r>
              <a:r>
                <a:rPr lang="en-US" b="1" dirty="0" smtClean="0">
                  <a:effectLst>
                    <a:outerShdw blurRad="50800" dist="38100" dir="2700000" algn="tl" rotWithShape="0">
                      <a:schemeClr val="tx1">
                        <a:lumMod val="95000"/>
                        <a:lumOff val="5000"/>
                        <a:alpha val="43000"/>
                      </a:schemeClr>
                    </a:outerShdw>
                  </a:effectLst>
                </a:rPr>
                <a:t>Analysis </a:t>
              </a:r>
              <a:r>
                <a:rPr lang="en-US" b="1" dirty="0">
                  <a:effectLst>
                    <a:outerShdw blurRad="50800" dist="38100" dir="2700000" algn="tl" rotWithShape="0">
                      <a:schemeClr val="tx1">
                        <a:lumMod val="95000"/>
                        <a:lumOff val="5000"/>
                        <a:alpha val="43000"/>
                      </a:schemeClr>
                    </a:outerShdw>
                  </a:effectLst>
                </a:rPr>
                <a:t>(PLSA)</a:t>
              </a:r>
            </a:p>
          </p:txBody>
        </p:sp>
        <p:sp>
          <p:nvSpPr>
            <p:cNvPr id="21" name="Cube 20"/>
            <p:cNvSpPr/>
            <p:nvPr/>
          </p:nvSpPr>
          <p:spPr>
            <a:xfrm>
              <a:off x="4876800" y="1371600"/>
              <a:ext cx="895538" cy="831850"/>
            </a:xfrm>
            <a:prstGeom prst="cube">
              <a:avLst/>
            </a:prstGeom>
            <a:gradFill>
              <a:gsLst>
                <a:gs pos="0">
                  <a:schemeClr val="tx2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schemeClr val="tx1">
                        <a:lumMod val="95000"/>
                        <a:lumOff val="5000"/>
                        <a:alpha val="43000"/>
                      </a:schemeClr>
                    </a:outerShdw>
                  </a:effectLst>
                </a:rPr>
                <a:t>EM</a:t>
              </a:r>
              <a:endParaRPr lang="en-US" b="1" dirty="0">
                <a:effectLst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</a:endParaRPr>
            </a:p>
          </p:txBody>
        </p:sp>
      </p:grpSp>
      <p:sp>
        <p:nvSpPr>
          <p:cNvPr id="22" name="Cube 21"/>
          <p:cNvSpPr/>
          <p:nvPr/>
        </p:nvSpPr>
        <p:spPr>
          <a:xfrm>
            <a:off x="5619938" y="1371600"/>
            <a:ext cx="984438" cy="831850"/>
          </a:xfrm>
          <a:prstGeom prst="cub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</a:rPr>
              <a:t>DA</a:t>
            </a:r>
            <a:endParaRPr lang="en-US" b="1" dirty="0">
              <a:effectLst>
                <a:outerShdw blurRad="50800" dist="38100" dir="2700000" algn="tl" rotWithShape="0">
                  <a:schemeClr val="tx1">
                    <a:lumMod val="95000"/>
                    <a:lumOff val="5000"/>
                    <a:alpha val="43000"/>
                  </a:schemeClr>
                </a:outerShdw>
              </a:effectLst>
            </a:endParaRPr>
          </a:p>
        </p:txBody>
      </p:sp>
      <p:sp>
        <p:nvSpPr>
          <p:cNvPr id="23" name="Cube 22"/>
          <p:cNvSpPr/>
          <p:nvPr/>
        </p:nvSpPr>
        <p:spPr>
          <a:xfrm>
            <a:off x="6451600" y="1371600"/>
            <a:ext cx="1759138" cy="831850"/>
          </a:xfrm>
          <a:prstGeom prst="cub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</a:rPr>
              <a:t>Inference</a:t>
            </a:r>
            <a:endParaRPr lang="en-US" b="1" dirty="0">
              <a:effectLst>
                <a:outerShdw blurRad="50800" dist="38100" dir="2700000" algn="tl" rotWithShape="0">
                  <a:schemeClr val="tx1">
                    <a:lumMod val="95000"/>
                    <a:lumOff val="5000"/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244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8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Generative Topographic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7600"/>
            <a:ext cx="8686800" cy="3063875"/>
          </a:xfrm>
        </p:spPr>
        <p:txBody>
          <a:bodyPr>
            <a:normAutofit/>
          </a:bodyPr>
          <a:lstStyle/>
          <a:p>
            <a:r>
              <a:rPr lang="en-US" dirty="0" smtClean="0"/>
              <a:t>An algorithm for dimension reduction </a:t>
            </a:r>
          </a:p>
          <a:p>
            <a:pPr lvl="1"/>
            <a:r>
              <a:rPr lang="en-US" dirty="0" smtClean="0"/>
              <a:t>Find </a:t>
            </a:r>
            <a:r>
              <a:rPr lang="en-US" dirty="0" smtClean="0"/>
              <a:t>an optimal user-defined K latent variables in L-dim. </a:t>
            </a:r>
          </a:p>
          <a:p>
            <a:pPr lvl="1"/>
            <a:r>
              <a:rPr lang="en-US" dirty="0" smtClean="0"/>
              <a:t>Non-linear mappings</a:t>
            </a:r>
          </a:p>
          <a:p>
            <a:r>
              <a:rPr lang="en-US" dirty="0" smtClean="0"/>
              <a:t>Find K centers for N data </a:t>
            </a:r>
          </a:p>
          <a:p>
            <a:pPr lvl="1"/>
            <a:r>
              <a:rPr lang="en-US" dirty="0" smtClean="0"/>
              <a:t>K-clustering problem, known as NP-hard</a:t>
            </a:r>
          </a:p>
          <a:p>
            <a:pPr lvl="1"/>
            <a:r>
              <a:rPr lang="en-US" dirty="0" smtClean="0"/>
              <a:t>Use Expectation-Maximization (EM) method</a:t>
            </a:r>
          </a:p>
        </p:txBody>
      </p:sp>
      <p:pic>
        <p:nvPicPr>
          <p:cNvPr id="4" name="Picture 3" descr="overvie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685800"/>
            <a:ext cx="5943600" cy="2763841"/>
          </a:xfrm>
          <a:prstGeom prst="rect">
            <a:avLst/>
          </a:prstGeom>
        </p:spPr>
      </p:pic>
      <p:grpSp>
        <p:nvGrpSpPr>
          <p:cNvPr id="7" name="Group 9"/>
          <p:cNvGrpSpPr/>
          <p:nvPr/>
        </p:nvGrpSpPr>
        <p:grpSpPr>
          <a:xfrm>
            <a:off x="7239000" y="2789299"/>
            <a:ext cx="1749865" cy="646331"/>
            <a:chOff x="7165535" y="2983468"/>
            <a:chExt cx="1749865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391400" y="2983468"/>
              <a:ext cx="1524000" cy="64633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K latent points</a:t>
              </a:r>
            </a:p>
            <a:p>
              <a:r>
                <a:rPr lang="en-US" dirty="0" smtClean="0"/>
                <a:t>N data points</a:t>
              </a:r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7165535" y="3082216"/>
              <a:ext cx="228600" cy="228600"/>
            </a:xfrm>
            <a:prstGeom prst="ellipse">
              <a:avLst/>
            </a:prstGeom>
            <a:solidFill>
              <a:srgbClr val="D3002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165535" y="3352800"/>
              <a:ext cx="228600" cy="228600"/>
            </a:xfrm>
            <a:prstGeom prst="ellipse">
              <a:avLst/>
            </a:prstGeom>
            <a:solidFill>
              <a:srgbClr val="31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il2d_pca.pdf"/>
          <p:cNvPicPr>
            <a:picLocks noChangeAspect="1"/>
          </p:cNvPicPr>
          <p:nvPr/>
        </p:nvPicPr>
        <p:blipFill>
          <a:blip r:embed="rId3"/>
          <a:srcRect l="5868" t="4082" b="7352"/>
          <a:stretch>
            <a:fillRect/>
          </a:stretch>
        </p:blipFill>
        <p:spPr>
          <a:xfrm>
            <a:off x="990600" y="3505200"/>
            <a:ext cx="3514711" cy="3306879"/>
          </a:xfrm>
          <a:prstGeom prst="rect">
            <a:avLst/>
          </a:prstGeom>
        </p:spPr>
      </p:pic>
      <p:pic>
        <p:nvPicPr>
          <p:cNvPr id="5" name="Picture 4" descr="oil2d_da_auto.pdf"/>
          <p:cNvPicPr>
            <a:picLocks noChangeAspect="1"/>
          </p:cNvPicPr>
          <p:nvPr/>
        </p:nvPicPr>
        <p:blipFill>
          <a:blip r:embed="rId4"/>
          <a:srcRect l="7329" t="9156" r="2723" b="5219"/>
          <a:stretch>
            <a:fillRect/>
          </a:stretch>
        </p:blipFill>
        <p:spPr>
          <a:xfrm>
            <a:off x="4692258" y="3564170"/>
            <a:ext cx="3460158" cy="3293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GTM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2362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Computational complexity is </a:t>
            </a:r>
            <a:r>
              <a:rPr lang="en-US" i="1" dirty="0" smtClean="0"/>
              <a:t>O</a:t>
            </a:r>
            <a:r>
              <a:rPr lang="en-US" dirty="0" smtClean="0"/>
              <a:t>(KN), where </a:t>
            </a:r>
          </a:p>
          <a:p>
            <a:pPr lvl="1"/>
            <a:r>
              <a:rPr lang="en-US" dirty="0" smtClean="0"/>
              <a:t>N is the number of data points </a:t>
            </a:r>
          </a:p>
          <a:p>
            <a:pPr lvl="1"/>
            <a:r>
              <a:rPr lang="en-US" dirty="0" smtClean="0"/>
              <a:t>K is the number of latent variables or </a:t>
            </a:r>
            <a:r>
              <a:rPr lang="en-US" i="1" dirty="0" smtClean="0"/>
              <a:t>clusters</a:t>
            </a:r>
            <a:r>
              <a:rPr lang="en-US" dirty="0" smtClean="0"/>
              <a:t>. K &lt;&lt; N </a:t>
            </a:r>
          </a:p>
          <a:p>
            <a:r>
              <a:rPr lang="en-US" dirty="0" smtClean="0"/>
              <a:t>Efficient, compared with MDS which is </a:t>
            </a:r>
            <a:r>
              <a:rPr lang="en-US" i="1" dirty="0" smtClean="0"/>
              <a:t>O</a:t>
            </a:r>
            <a:r>
              <a:rPr lang="en-US" dirty="0" smtClean="0"/>
              <a:t>(N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Produce more separable map (right) than PCA (left)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3440668"/>
            <a:ext cx="10668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3429000"/>
            <a:ext cx="10668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0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Deterministic Annealing Optimization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0F68C-E4B4-0944-B06C-4EB1693564A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8"/>
          <p:cNvSpPr txBox="1">
            <a:spLocks/>
          </p:cNvSpPr>
          <p:nvPr/>
        </p:nvSpPr>
        <p:spPr>
          <a:xfrm>
            <a:off x="4572000" y="1295400"/>
            <a:ext cx="4114800" cy="54260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 Method</a:t>
            </a:r>
          </a:p>
          <a:p>
            <a:pPr lvl="1"/>
            <a:r>
              <a:rPr lang="en-US" dirty="0" smtClean="0"/>
              <a:t>Numeric temperature (high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low)</a:t>
            </a:r>
          </a:p>
          <a:p>
            <a:pPr lvl="1"/>
            <a:r>
              <a:rPr lang="en-US" dirty="0" smtClean="0"/>
              <a:t>Principle of maximum entropy</a:t>
            </a:r>
          </a:p>
          <a:p>
            <a:r>
              <a:rPr lang="en-US" dirty="0" smtClean="0"/>
              <a:t>DA Characteristics</a:t>
            </a:r>
          </a:p>
          <a:p>
            <a:pPr lvl="1"/>
            <a:r>
              <a:rPr lang="en-US" dirty="0" smtClean="0"/>
              <a:t>Less sensitive to a random initial condition</a:t>
            </a:r>
          </a:p>
          <a:p>
            <a:pPr lvl="1"/>
            <a:r>
              <a:rPr lang="en-US" dirty="0" smtClean="0"/>
              <a:t>Avoid local optimum</a:t>
            </a:r>
          </a:p>
          <a:p>
            <a:pPr lvl="1"/>
            <a:r>
              <a:rPr lang="en-US" dirty="0" smtClean="0"/>
              <a:t>Require more computational time than EM</a:t>
            </a:r>
          </a:p>
          <a:p>
            <a:pPr lvl="1"/>
            <a:r>
              <a:rPr lang="en-US" dirty="0" smtClean="0"/>
              <a:t>But, smaller deviation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04778" y="1320926"/>
            <a:ext cx="4114800" cy="54260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▸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EM</a:t>
            </a:r>
          </a:p>
          <a:p>
            <a:pPr lvl="1"/>
            <a:r>
              <a:rPr lang="en-US" dirty="0" smtClean="0"/>
              <a:t>Local optimum problem</a:t>
            </a:r>
          </a:p>
          <a:p>
            <a:pPr lvl="1"/>
            <a:r>
              <a:rPr lang="en-US" dirty="0" smtClean="0"/>
              <a:t>Very sensitive to initial condition</a:t>
            </a:r>
          </a:p>
          <a:p>
            <a:pPr lvl="1"/>
            <a:r>
              <a:rPr lang="en-US" dirty="0" smtClean="0"/>
              <a:t>Large deviation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143000"/>
            <a:ext cx="428625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075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Interpolation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3216275"/>
          </a:xfrm>
        </p:spPr>
        <p:txBody>
          <a:bodyPr/>
          <a:lstStyle/>
          <a:p>
            <a:r>
              <a:rPr lang="en-US" dirty="0" smtClean="0"/>
              <a:t>Training is the most time and memory consuming process</a:t>
            </a:r>
          </a:p>
          <a:p>
            <a:r>
              <a:rPr lang="en-US" dirty="0" smtClean="0"/>
              <a:t>Two step procedure</a:t>
            </a:r>
          </a:p>
          <a:p>
            <a:pPr lvl="1"/>
            <a:r>
              <a:rPr lang="en-US" i="1" dirty="0" smtClean="0"/>
              <a:t>Training </a:t>
            </a:r>
            <a:r>
              <a:rPr lang="en-US" dirty="0" smtClean="0"/>
              <a:t>: training by M samples out of N data</a:t>
            </a:r>
          </a:p>
          <a:p>
            <a:pPr lvl="1"/>
            <a:r>
              <a:rPr lang="en-US" i="1" dirty="0" smtClean="0"/>
              <a:t>Interpolation </a:t>
            </a:r>
            <a:r>
              <a:rPr lang="en-US" dirty="0" smtClean="0"/>
              <a:t>: remaining (N-M) out-of-samples are approximated without training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460500"/>
            <a:ext cx="1752600" cy="609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M </a:t>
            </a:r>
            <a:b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</a:b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In-sample</a:t>
            </a:r>
            <a:endParaRPr lang="en-US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070100"/>
            <a:ext cx="175260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N - M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Out-of-sample</a:t>
            </a:r>
            <a:endParaRPr lang="en-US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9845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Total N data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0" y="1525814"/>
            <a:ext cx="1447800" cy="4753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Training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2251528"/>
            <a:ext cx="1447800" cy="5515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Interpolation</a:t>
            </a:r>
          </a:p>
        </p:txBody>
      </p:sp>
      <p:cxnSp>
        <p:nvCxnSpPr>
          <p:cNvPr id="9" name="Straight Arrow Connector 8"/>
          <p:cNvCxnSpPr>
            <a:stCxn id="4" idx="3"/>
            <a:endCxn id="7" idx="1"/>
          </p:cNvCxnSpPr>
          <p:nvPr/>
        </p:nvCxnSpPr>
        <p:spPr>
          <a:xfrm flipV="1">
            <a:off x="2438400" y="1763486"/>
            <a:ext cx="457200" cy="18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hape 9"/>
          <p:cNvCxnSpPr>
            <a:stCxn id="7" idx="3"/>
            <a:endCxn id="8" idx="0"/>
          </p:cNvCxnSpPr>
          <p:nvPr/>
        </p:nvCxnSpPr>
        <p:spPr>
          <a:xfrm>
            <a:off x="4343400" y="1763486"/>
            <a:ext cx="952500" cy="488042"/>
          </a:xfrm>
          <a:prstGeom prst="bentConnector2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8" idx="1"/>
          </p:cNvCxnSpPr>
          <p:nvPr/>
        </p:nvCxnSpPr>
        <p:spPr>
          <a:xfrm>
            <a:off x="2438400" y="2527300"/>
            <a:ext cx="2133600" cy="15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24400" y="14605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Trained data</a:t>
            </a:r>
            <a:endParaRPr lang="en-US" sz="1400" dirty="0">
              <a:latin typeface="Helvetica"/>
              <a:cs typeface="Helvetica"/>
            </a:endParaRPr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>
            <a:off x="6019800" y="2527300"/>
            <a:ext cx="762000" cy="15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81800" y="1525814"/>
            <a:ext cx="1600200" cy="14586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Interpolated Mapping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F0F68C-E4B4-0944-B06C-4EB1693564A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ycho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jychoi.potx</Template>
  <TotalTime>3161</TotalTime>
  <Words>697</Words>
  <Application>Microsoft Macintosh PowerPoint</Application>
  <PresentationFormat>Letter Paper (8.5x11 in)</PresentationFormat>
  <Paragraphs>177</Paragraphs>
  <Slides>15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jychoi</vt:lpstr>
      <vt:lpstr>Equation</vt:lpstr>
      <vt:lpstr>Large-scale Data Visualization For  Data-intensive And High-dimensional Scientific Data Analysis</vt:lpstr>
      <vt:lpstr>Large and High-dimensional Data</vt:lpstr>
      <vt:lpstr>Dimension Reduction for Visualization</vt:lpstr>
      <vt:lpstr>PlotViz, Large-Scale Visualization System</vt:lpstr>
      <vt:lpstr>Parallel Dimension Reduction Algorithms</vt:lpstr>
      <vt:lpstr>Generative Topographic Mapping</vt:lpstr>
      <vt:lpstr>Advantages of GTM</vt:lpstr>
      <vt:lpstr>Deterministic Annealing Optimization</vt:lpstr>
      <vt:lpstr>Interpolation Extension</vt:lpstr>
      <vt:lpstr>Data Mining Projects using GTM</vt:lpstr>
      <vt:lpstr>Demo</vt:lpstr>
      <vt:lpstr>Summary</vt:lpstr>
      <vt:lpstr>PowerPoint Presentation</vt:lpstr>
      <vt:lpstr>Deterministic Annealing (DA) Optimization</vt:lpstr>
      <vt:lpstr>Parallel GTM</vt:lpstr>
    </vt:vector>
  </TitlesOfParts>
  <Company>Indiana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Analysis with  Generative Topographic Mapping</dc:title>
  <dc:creator>Jong Youl Choi</dc:creator>
  <cp:lastModifiedBy>Jong</cp:lastModifiedBy>
  <cp:revision>606</cp:revision>
  <cp:lastPrinted>2011-07-23T02:24:44Z</cp:lastPrinted>
  <dcterms:created xsi:type="dcterms:W3CDTF">2010-06-06T06:23:25Z</dcterms:created>
  <dcterms:modified xsi:type="dcterms:W3CDTF">2011-11-15T21:48:19Z</dcterms:modified>
</cp:coreProperties>
</file>