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73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5" r:id="rId12"/>
    <p:sldId id="277" r:id="rId13"/>
    <p:sldId id="278" r:id="rId14"/>
    <p:sldId id="276" r:id="rId15"/>
    <p:sldId id="274" r:id="rId16"/>
    <p:sldId id="258" r:id="rId17"/>
    <p:sldId id="27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700FF"/>
    <a:srgbClr val="010000"/>
    <a:srgbClr val="C8995A"/>
    <a:srgbClr val="2F2FA4"/>
    <a:srgbClr val="F30032"/>
    <a:srgbClr val="3100FF"/>
    <a:srgbClr val="D30029"/>
    <a:srgbClr val="E2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87" autoAdjust="0"/>
    <p:restoredTop sz="94700" autoAdjust="0"/>
  </p:normalViewPr>
  <p:slideViewPr>
    <p:cSldViewPr snapToObjects="1">
      <p:cViewPr varScale="1">
        <p:scale>
          <a:sx n="121" d="100"/>
          <a:sy n="121" d="100"/>
        </p:scale>
        <p:origin x="-3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312-AEA9-FC48-BB46-03BB5D96194D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29A4-555A-4E4D-9DC8-E45802AF1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37FF-6568-F243-BB68-AF24F1D3C5A7}" type="datetimeFigureOut">
              <a:rPr lang="en-US" smtClean="0"/>
              <a:pPr/>
              <a:t>3/31/10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A12F6-8783-B54E-BD62-66C75C774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analysis in life science is challenged by:</a:t>
            </a:r>
          </a:p>
          <a:p>
            <a:pPr marL="285750" indent="-285750">
              <a:buAutoNum type="romanLcParenR"/>
            </a:pPr>
            <a:r>
              <a:rPr lang="en-US" baseline="0" dirty="0" smtClean="0"/>
              <a:t>The large volume of data</a:t>
            </a:r>
          </a:p>
          <a:p>
            <a:pPr marL="285750" indent="-285750">
              <a:buAutoNum type="romanLcParenR"/>
            </a:pPr>
            <a:r>
              <a:rPr lang="en-US" baseline="0" dirty="0" smtClean="0"/>
              <a:t>The complexity of data. Typically it’s very high-dimensional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r>
              <a:rPr lang="en-US" baseline="0" dirty="0" smtClean="0"/>
              <a:t> v</a:t>
            </a:r>
            <a:r>
              <a:rPr lang="en-US" dirty="0" smtClean="0"/>
              <a:t>isualization is an essential</a:t>
            </a:r>
            <a:r>
              <a:rPr lang="en-US" baseline="0" dirty="0" smtClean="0"/>
              <a:t> tool in many life science researches.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</a:t>
            </a:r>
            <a:r>
              <a:rPr lang="en-US" baseline="0" dirty="0" smtClean="0"/>
              <a:t> long time, a lot of data visualization algorithm has been developed:</a:t>
            </a:r>
          </a:p>
          <a:p>
            <a:pPr marL="285750" indent="-285750">
              <a:buAutoNum type="romanLcParenR"/>
            </a:pPr>
            <a:r>
              <a:rPr lang="en-US" baseline="0" dirty="0" smtClean="0"/>
              <a:t>MDS</a:t>
            </a:r>
          </a:p>
          <a:p>
            <a:pPr marL="285750" indent="-285750">
              <a:buAutoNum type="romanLcParenR"/>
            </a:pPr>
            <a:r>
              <a:rPr lang="en-US" baseline="0" dirty="0" err="1" smtClean="0"/>
              <a:t>Isomap</a:t>
            </a:r>
            <a:endParaRPr lang="en-US" baseline="0" dirty="0" smtClean="0"/>
          </a:p>
          <a:p>
            <a:pPr marL="285750" indent="-285750">
              <a:buAutoNum type="romanLcParenR"/>
            </a:pPr>
            <a:r>
              <a:rPr lang="en-US" baseline="0" dirty="0" smtClean="0"/>
              <a:t>GTM </a:t>
            </a:r>
          </a:p>
          <a:p>
            <a:pPr marL="285750" indent="-285750">
              <a:buNone/>
            </a:pPr>
            <a:r>
              <a:rPr lang="en-US" baseline="0" dirty="0" smtClean="0"/>
              <a:t>NP-hard (Non-deterministic Polynomial)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N=1M and K=8K, 8Gx8B = 64 GB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: Helmholtz</a:t>
            </a:r>
            <a:r>
              <a:rPr lang="en-US" baseline="0" dirty="0" smtClean="0"/>
              <a:t> free energy</a:t>
            </a:r>
          </a:p>
          <a:p>
            <a:r>
              <a:rPr lang="en-US" baseline="0" dirty="0" smtClean="0"/>
              <a:t>D : expected distortion</a:t>
            </a:r>
          </a:p>
          <a:p>
            <a:r>
              <a:rPr lang="en-US" baseline="0" dirty="0" smtClean="0"/>
              <a:t>H : Shannon entropy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A12F6-8783-B54E-BD62-66C75C7740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600D-AF35-644E-BF02-E330E6F24622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132F-3CB9-BA45-A163-DC609162755B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2407-946F-0844-B5C2-096A960B99D0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BC5-14D8-EA4E-AEE8-9C14A1A08A9F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FD76-96C1-7040-982A-387CFA9680C3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A5BD-0226-3D4D-80AB-AA0A8D5DECA9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90AEB-A381-6C4D-8C07-56BFB5978942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ACA9-1164-2849-833B-ADBCC3634E89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DC44-782A-C748-BAC6-888517D39071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7931-D24E-5E4C-A6AA-FCC1D053D19C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BC1-857F-8F44-8D85-21450A5F5392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2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CC3E-D94A-D347-BF69-09B52EC20201}" type="datetime1">
              <a:rPr lang="en-US" smtClean="0"/>
              <a:pPr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F68C-E4B4-0944-B06C-4EB169356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2F2FA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F2FA4"/>
        </a:buClr>
        <a:buFont typeface="Lucida Grande"/>
        <a:buChar char="▸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6" Type="http://schemas.openxmlformats.org/officeDocument/2006/relationships/image" Target="../media/image18.pdf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6" Type="http://schemas.openxmlformats.org/officeDocument/2006/relationships/image" Target="../media/image24.pd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jychoi/Papers/proposal/dagtm.mp4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df"/><Relationship Id="rId5" Type="http://schemas.openxmlformats.org/officeDocument/2006/relationships/image" Target="../media/image32.png"/><Relationship Id="rId6" Type="http://schemas.openxmlformats.org/officeDocument/2006/relationships/image" Target="../media/image33.pdf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1" Type="http://schemas.openxmlformats.org/officeDocument/2006/relationships/video" Target="file://localhost/Users/jychoi/Papers/proposal/GTM3D_ctd_disease.mp4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2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Generative Topographic Mapping </a:t>
            </a:r>
            <a:br>
              <a:rPr lang="en-US" dirty="0" smtClean="0"/>
            </a:br>
            <a:r>
              <a:rPr lang="en-US" dirty="0" smtClean="0"/>
              <a:t>in Life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81200"/>
          </a:xfrm>
        </p:spPr>
        <p:txBody>
          <a:bodyPr>
            <a:normAutofit fontScale="70000" lnSpcReduction="20000"/>
          </a:bodyPr>
          <a:lstStyle/>
          <a:p>
            <a:r>
              <a:rPr lang="en-US" sz="3840" dirty="0" smtClean="0">
                <a:solidFill>
                  <a:schemeClr val="tx1"/>
                </a:solidFill>
              </a:rPr>
              <a:t>Jong Youl Choi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School of Informatics and Computing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Pervasive Technology Institute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Indiana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jychoi@cs.indiana.edu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2667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Ph.D. Thesis Proposal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199" y="2743200"/>
            <a:ext cx="3124200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with Deterministic Annealing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598" y="2743200"/>
            <a:ext cx="4158441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64429" y="2959100"/>
            <a:ext cx="3950970" cy="77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80408" y="2959100"/>
            <a:ext cx="2767791" cy="767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4072" y="2743200"/>
            <a:ext cx="1269927" cy="18288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Objective</a:t>
            </a:r>
            <a:br>
              <a:rPr lang="en-US" sz="1600" dirty="0" smtClean="0"/>
            </a:br>
            <a:r>
              <a:rPr lang="en-US" sz="1600" dirty="0" smtClean="0"/>
              <a:t>Function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EM-GTM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600201" y="20574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Maximize log-likelihood </a:t>
            </a:r>
            <a:r>
              <a:rPr lang="en-US" sz="2000" i="1" dirty="0" smtClean="0"/>
              <a:t>L</a:t>
            </a:r>
            <a:endParaRPr lang="en-US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4800600" y="20574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Minimize free energy </a:t>
            </a:r>
            <a:r>
              <a:rPr lang="en-US" sz="2000" i="1" dirty="0" smtClean="0"/>
              <a:t>F</a:t>
            </a:r>
            <a:endParaRPr lang="en-US" sz="2000" i="1" dirty="0"/>
          </a:p>
        </p:txBody>
      </p:sp>
      <p:sp>
        <p:nvSpPr>
          <p:cNvPr id="19" name="Rectangle 18"/>
          <p:cNvSpPr/>
          <p:nvPr/>
        </p:nvSpPr>
        <p:spPr>
          <a:xfrm>
            <a:off x="254074" y="2057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Optimization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4648200"/>
            <a:ext cx="3124200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Very </a:t>
            </a:r>
            <a:r>
              <a:rPr lang="en-US" sz="2000" dirty="0" smtClean="0"/>
              <a:t>sensitive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Trapped in local optima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Faster</a:t>
            </a:r>
          </a:p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Large deviation</a:t>
            </a:r>
            <a:endParaRPr lang="en-US" sz="2000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4800600" y="4648200"/>
            <a:ext cx="4158441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Less </a:t>
            </a:r>
            <a:r>
              <a:rPr lang="en-US" sz="2000" dirty="0" smtClean="0"/>
              <a:t>sensitive to </a:t>
            </a:r>
            <a:r>
              <a:rPr lang="en-US" sz="2000" dirty="0" smtClean="0"/>
              <a:t>an initial condition</a:t>
            </a:r>
            <a:endParaRPr lang="en-US" sz="2000" dirty="0" smtClean="0"/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Find global optimum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Require more computational </a:t>
            </a:r>
            <a:r>
              <a:rPr lang="en-US" sz="2000" dirty="0" smtClean="0"/>
              <a:t>time</a:t>
            </a:r>
          </a:p>
          <a:p>
            <a:pPr marL="274320" lvl="0" indent="-274320">
              <a:buFont typeface="Wingdings" charset="2"/>
              <a:buChar char="§"/>
            </a:pPr>
            <a:r>
              <a:rPr lang="en-US" sz="2000" smtClean="0"/>
              <a:t>Small deviation</a:t>
            </a:r>
            <a:endParaRPr lang="en-US" sz="20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54074" y="4648200"/>
            <a:ext cx="1269927" cy="170815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Pros &amp; Cons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1600201" y="3886200"/>
            <a:ext cx="7358842" cy="68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/>
            <a:r>
              <a:rPr lang="en-US" sz="2000" dirty="0" smtClean="0">
                <a:solidFill>
                  <a:srgbClr val="F30032"/>
                </a:solidFill>
              </a:rPr>
              <a:t>When </a:t>
            </a:r>
            <a:r>
              <a:rPr lang="en-US" sz="2000" i="1" dirty="0" smtClean="0">
                <a:solidFill>
                  <a:srgbClr val="F30032"/>
                </a:solidFill>
              </a:rPr>
              <a:t>T</a:t>
            </a:r>
            <a:r>
              <a:rPr lang="en-US" sz="2000" dirty="0" smtClean="0">
                <a:solidFill>
                  <a:srgbClr val="F30032"/>
                </a:solidFill>
              </a:rPr>
              <a:t> = 1, </a:t>
            </a:r>
            <a:r>
              <a:rPr lang="en-US" sz="2000" i="1" dirty="0" smtClean="0">
                <a:solidFill>
                  <a:srgbClr val="F30032"/>
                </a:solidFill>
              </a:rPr>
              <a:t>L</a:t>
            </a:r>
            <a:r>
              <a:rPr lang="en-US" sz="2000" dirty="0" smtClean="0">
                <a:solidFill>
                  <a:srgbClr val="F30032"/>
                </a:solidFill>
              </a:rPr>
              <a:t> = -</a:t>
            </a:r>
            <a:r>
              <a:rPr lang="en-US" sz="2000" i="1" dirty="0" smtClean="0">
                <a:solidFill>
                  <a:srgbClr val="F30032"/>
                </a:solidFill>
              </a:rPr>
              <a:t>F</a:t>
            </a:r>
            <a:endParaRPr lang="en-US" sz="2000" i="1" dirty="0">
              <a:solidFill>
                <a:srgbClr val="F3003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Cooling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cooling schedule</a:t>
            </a:r>
          </a:p>
          <a:p>
            <a:pPr lvl="1"/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Exponential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Adaptive cooling schedule</a:t>
            </a:r>
          </a:p>
          <a:p>
            <a:pPr lvl="1"/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Adjust on the fly</a:t>
            </a:r>
          </a:p>
          <a:p>
            <a:pPr lvl="1"/>
            <a:r>
              <a:rPr lang="en-US" dirty="0" smtClean="0"/>
              <a:t>Move to the next critical </a:t>
            </a:r>
            <a:br>
              <a:rPr lang="en-US" dirty="0" smtClean="0"/>
            </a:br>
            <a:r>
              <a:rPr lang="en-US" dirty="0" smtClean="0"/>
              <a:t>temperature as fast as possible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059370" y="1809690"/>
            <a:ext cx="3128070" cy="2457511"/>
            <a:chOff x="3059370" y="1809690"/>
            <a:chExt cx="3128070" cy="2457511"/>
          </a:xfrm>
        </p:grpSpPr>
        <p:pic>
          <p:nvPicPr>
            <p:cNvPr id="6" name="Picture 5" descr="temp_exp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307080" y="1809690"/>
              <a:ext cx="2880360" cy="21945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2230725" y="2638336"/>
              <a:ext cx="20574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Temperature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59480" y="3867091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54970" y="4400490"/>
            <a:ext cx="3112830" cy="2457510"/>
            <a:chOff x="5954970" y="4400490"/>
            <a:chExt cx="3112830" cy="2457510"/>
          </a:xfrm>
        </p:grpSpPr>
        <p:pic>
          <p:nvPicPr>
            <p:cNvPr id="8" name="Picture 7" descr="temp_auto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187440" y="4400490"/>
              <a:ext cx="2880360" cy="21945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94120" y="6457890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5126325" y="5248246"/>
              <a:ext cx="205740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Temperature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187440" y="1809690"/>
            <a:ext cx="2880360" cy="2457510"/>
            <a:chOff x="6187440" y="1809690"/>
            <a:chExt cx="2880360" cy="2457510"/>
          </a:xfrm>
        </p:grpSpPr>
        <p:pic>
          <p:nvPicPr>
            <p:cNvPr id="7" name="Picture 6" descr="temp_linea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187440" y="1809690"/>
              <a:ext cx="2880360" cy="21945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294120" y="3867090"/>
              <a:ext cx="2727960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2F2FA4"/>
                  </a:solidFill>
                  <a:latin typeface="Helvetica"/>
                  <a:cs typeface="Helvetica"/>
                </a:rPr>
                <a:t>Iteration</a:t>
              </a:r>
              <a:endParaRPr lang="en-US" sz="2000" dirty="0">
                <a:solidFill>
                  <a:srgbClr val="2F2FA4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17920" y="1809690"/>
              <a:ext cx="106680" cy="2057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26075"/>
          </a:xfrm>
        </p:spPr>
        <p:txBody>
          <a:bodyPr>
            <a:normAutofit/>
          </a:bodyPr>
          <a:lstStyle/>
          <a:p>
            <a:r>
              <a:rPr lang="en-US" dirty="0" smtClean="0"/>
              <a:t>DA’s discrete behavior</a:t>
            </a:r>
          </a:p>
          <a:p>
            <a:pPr lvl="1"/>
            <a:r>
              <a:rPr lang="en-US" dirty="0" smtClean="0"/>
              <a:t>In some range of temperatures, solutions are settled</a:t>
            </a:r>
          </a:p>
          <a:p>
            <a:pPr lvl="1"/>
            <a:r>
              <a:rPr lang="en-US" dirty="0" smtClean="0"/>
              <a:t>At a specific temperature, start to explode, which is known as critical temperature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r>
              <a:rPr lang="en-US" dirty="0" smtClean="0"/>
              <a:t>Critical temperature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pPr lvl="1"/>
            <a:r>
              <a:rPr lang="en-US" dirty="0" smtClean="0"/>
              <a:t>Free energy </a:t>
            </a:r>
            <a:r>
              <a:rPr lang="en-US" i="1" dirty="0" smtClean="0"/>
              <a:t>F</a:t>
            </a:r>
            <a:r>
              <a:rPr lang="en-US" dirty="0" smtClean="0"/>
              <a:t> is drastically changing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i="1" baseline="-25000" dirty="0" smtClean="0"/>
          </a:p>
          <a:p>
            <a:pPr lvl="1"/>
            <a:r>
              <a:rPr lang="en-US" dirty="0" smtClean="0"/>
              <a:t>Second derivative test : Hessian matrix loose its positive definiteness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endParaRPr lang="en-US" dirty="0" smtClean="0"/>
          </a:p>
          <a:p>
            <a:pPr lvl="1"/>
            <a:r>
              <a:rPr lang="en-US" dirty="0" err="1" smtClean="0"/>
              <a:t>det</a:t>
            </a:r>
            <a:r>
              <a:rPr lang="en-US" dirty="0" smtClean="0"/>
              <a:t> ( </a:t>
            </a:r>
            <a:r>
              <a:rPr lang="en-US" i="1" dirty="0" smtClean="0"/>
              <a:t>H </a:t>
            </a:r>
            <a:r>
              <a:rPr lang="en-US" dirty="0" smtClean="0"/>
              <a:t>) = 0 at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c</a:t>
            </a:r>
            <a:r>
              <a:rPr lang="en-US" i="1" baseline="-25000" dirty="0" smtClean="0"/>
              <a:t> </a:t>
            </a:r>
            <a:r>
              <a:rPr lang="en-US" i="1" dirty="0" smtClean="0"/>
              <a:t>, </a:t>
            </a:r>
            <a:r>
              <a:rPr lang="en-US" dirty="0" smtClean="0"/>
              <a:t>where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5334000"/>
            <a:ext cx="3505200" cy="1213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29200" y="5562600"/>
            <a:ext cx="156845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826250" y="5562600"/>
            <a:ext cx="1631950" cy="584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agtm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762000"/>
            <a:ext cx="8877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010400" y="631124"/>
            <a:ext cx="1981200" cy="664276"/>
            <a:chOff x="8001000" y="3962400"/>
            <a:chExt cx="1981200" cy="664276"/>
          </a:xfrm>
        </p:grpSpPr>
        <p:sp>
          <p:nvSpPr>
            <p:cNvPr id="7" name="TextBox 6"/>
            <p:cNvSpPr txBox="1"/>
            <p:nvPr/>
          </p:nvSpPr>
          <p:spPr>
            <a:xfrm>
              <a:off x="8266332" y="3962400"/>
              <a:ext cx="1715868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25 latent points</a:t>
              </a:r>
            </a:p>
            <a:p>
              <a:r>
                <a:rPr lang="en-US" dirty="0" smtClean="0"/>
                <a:t>1K data points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040467" y="4061148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ultiply 9"/>
            <p:cNvSpPr/>
            <p:nvPr/>
          </p:nvSpPr>
          <p:spPr>
            <a:xfrm>
              <a:off x="8001000" y="4311101"/>
              <a:ext cx="315575" cy="315575"/>
            </a:xfrm>
            <a:prstGeom prst="mathMultiply">
              <a:avLst/>
            </a:prstGeom>
            <a:solidFill>
              <a:srgbClr val="31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152400" y="979825"/>
            <a:ext cx="304800" cy="6640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6858000"/>
            <a:ext cx="88773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DA-GTM Result</a:t>
            </a:r>
            <a:endParaRPr lang="en-US" dirty="0"/>
          </a:p>
        </p:txBody>
      </p:sp>
      <p:pic>
        <p:nvPicPr>
          <p:cNvPr id="4" name="Content Placeholder 3" descr="fig_schedu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-14880" r="-14880"/>
              <a:stretch>
                <a:fillRect/>
              </a:stretch>
            </p:blipFill>
          </mc:Choice>
          <mc:Fallback>
            <p:blipFill>
              <a:blip r:embed="rId3"/>
              <a:srcRect l="-14880" r="-14880"/>
              <a:stretch>
                <a:fillRect/>
              </a:stretch>
            </p:blipFill>
          </mc:Fallback>
        </mc:AlternateContent>
        <p:spPr>
          <a:xfrm>
            <a:off x="228600" y="1050925"/>
            <a:ext cx="8691883" cy="573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GTM optimization</a:t>
            </a:r>
          </a:p>
          <a:p>
            <a:pPr lvl="1"/>
            <a:r>
              <a:rPr lang="en-US" dirty="0" smtClean="0"/>
              <a:t>GTM with distributed memory model</a:t>
            </a:r>
          </a:p>
          <a:p>
            <a:pPr lvl="1"/>
            <a:r>
              <a:rPr lang="en-US" dirty="0" smtClean="0"/>
              <a:t>GTM interpolation as an out-of-sample extension</a:t>
            </a:r>
          </a:p>
          <a:p>
            <a:pPr lvl="1"/>
            <a:r>
              <a:rPr lang="en-US" dirty="0" smtClean="0"/>
              <a:t>Deterministic Annealing for global optimal solution</a:t>
            </a:r>
          </a:p>
          <a:p>
            <a:pPr lvl="1"/>
            <a:r>
              <a:rPr lang="en-US" dirty="0" smtClean="0"/>
              <a:t>Research on hierarchical DA-GTM </a:t>
            </a:r>
          </a:p>
          <a:p>
            <a:r>
              <a:rPr lang="en-US" dirty="0" smtClean="0"/>
              <a:t>GTM/DA-GTM application</a:t>
            </a:r>
          </a:p>
          <a:p>
            <a:pPr lvl="1"/>
            <a:r>
              <a:rPr lang="en-US" dirty="0" err="1" smtClean="0"/>
              <a:t>PubChem</a:t>
            </a:r>
            <a:r>
              <a:rPr lang="en-US" dirty="0" smtClean="0"/>
              <a:t> data visualization </a:t>
            </a:r>
          </a:p>
          <a:p>
            <a:pPr lvl="1"/>
            <a:r>
              <a:rPr lang="en-US" dirty="0" smtClean="0"/>
              <a:t>Health data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J. Y. Choi</a:t>
            </a:r>
            <a:r>
              <a:rPr lang="en-US" dirty="0" smtClean="0">
                <a:solidFill>
                  <a:srgbClr val="000000"/>
                </a:solidFill>
              </a:rPr>
              <a:t>, J. </a:t>
            </a:r>
            <a:r>
              <a:rPr lang="en-US" dirty="0" err="1" smtClean="0">
                <a:solidFill>
                  <a:srgbClr val="000000"/>
                </a:solidFill>
              </a:rPr>
              <a:t>Qiu</a:t>
            </a:r>
            <a:r>
              <a:rPr lang="en-US" dirty="0" smtClean="0">
                <a:solidFill>
                  <a:srgbClr val="000000"/>
                </a:solidFill>
              </a:rPr>
              <a:t>, M. Pierce, and G. Fox. </a:t>
            </a:r>
            <a:r>
              <a:rPr lang="en-US" i="1" dirty="0" smtClean="0">
                <a:solidFill>
                  <a:srgbClr val="000000"/>
                </a:solidFill>
              </a:rPr>
              <a:t>Generative topographic mapping by deterministic annealing</a:t>
            </a:r>
            <a:r>
              <a:rPr lang="en-US" dirty="0" smtClean="0">
                <a:solidFill>
                  <a:srgbClr val="000000"/>
                </a:solidFill>
              </a:rPr>
              <a:t>. To appear in the International Conference on Computational Science (ICCS) 2010, 2010.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J. Y. Choi</a:t>
            </a:r>
            <a:r>
              <a:rPr lang="en-US" dirty="0" smtClean="0">
                <a:solidFill>
                  <a:srgbClr val="000000"/>
                </a:solidFill>
              </a:rPr>
              <a:t>, S.-H. </a:t>
            </a:r>
            <a:r>
              <a:rPr lang="en-US" dirty="0" err="1" smtClean="0">
                <a:solidFill>
                  <a:srgbClr val="000000"/>
                </a:solidFill>
              </a:rPr>
              <a:t>Bae</a:t>
            </a:r>
            <a:r>
              <a:rPr lang="en-US" dirty="0" smtClean="0">
                <a:solidFill>
                  <a:srgbClr val="000000"/>
                </a:solidFill>
              </a:rPr>
              <a:t>, X. </a:t>
            </a:r>
            <a:r>
              <a:rPr lang="en-US" dirty="0" err="1" smtClean="0">
                <a:solidFill>
                  <a:srgbClr val="000000"/>
                </a:solidFill>
              </a:rPr>
              <a:t>Qiu</a:t>
            </a:r>
            <a:r>
              <a:rPr lang="en-US" dirty="0" smtClean="0">
                <a:solidFill>
                  <a:srgbClr val="000000"/>
                </a:solidFill>
              </a:rPr>
              <a:t>, and G. Fox. </a:t>
            </a:r>
            <a:r>
              <a:rPr lang="en-US" i="1" dirty="0" smtClean="0">
                <a:solidFill>
                  <a:srgbClr val="000000"/>
                </a:solidFill>
              </a:rPr>
              <a:t>High performance dimension reduction and visualization for large high-dimensional data analysis</a:t>
            </a:r>
            <a:r>
              <a:rPr lang="en-US" dirty="0" smtClean="0">
                <a:solidFill>
                  <a:srgbClr val="000000"/>
                </a:solidFill>
              </a:rPr>
              <a:t>. To appear in the Proceedings of the 10th IEEE/ACM International Symposium on Cluster, Cloud and Grid Computing (</a:t>
            </a:r>
            <a:r>
              <a:rPr lang="en-US" dirty="0" err="1" smtClean="0">
                <a:solidFill>
                  <a:srgbClr val="000000"/>
                </a:solidFill>
              </a:rPr>
              <a:t>CCGrid</a:t>
            </a:r>
            <a:r>
              <a:rPr lang="en-US" dirty="0" smtClean="0">
                <a:solidFill>
                  <a:srgbClr val="000000"/>
                </a:solidFill>
              </a:rPr>
              <a:t>) 2010, 2010.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S.-H. </a:t>
            </a:r>
            <a:r>
              <a:rPr lang="en-US" dirty="0" err="1" smtClean="0">
                <a:solidFill>
                  <a:srgbClr val="000000"/>
                </a:solidFill>
              </a:rPr>
              <a:t>Bae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J. Y. Choi</a:t>
            </a:r>
            <a:r>
              <a:rPr lang="en-US" dirty="0" smtClean="0">
                <a:solidFill>
                  <a:srgbClr val="000000"/>
                </a:solidFill>
              </a:rPr>
              <a:t>, J. </a:t>
            </a:r>
            <a:r>
              <a:rPr lang="en-US" dirty="0" err="1" smtClean="0">
                <a:solidFill>
                  <a:srgbClr val="000000"/>
                </a:solidFill>
              </a:rPr>
              <a:t>Qiu</a:t>
            </a:r>
            <a:r>
              <a:rPr lang="en-US" dirty="0" smtClean="0">
                <a:solidFill>
                  <a:srgbClr val="000000"/>
                </a:solidFill>
              </a:rPr>
              <a:t>, and G. Fox. </a:t>
            </a:r>
            <a:r>
              <a:rPr lang="en-US" i="1" dirty="0" smtClean="0">
                <a:solidFill>
                  <a:srgbClr val="000000"/>
                </a:solidFill>
              </a:rPr>
              <a:t>Dimension reduction and </a:t>
            </a:r>
            <a:r>
              <a:rPr lang="en-US" i="1" dirty="0" smtClean="0"/>
              <a:t>visualization of large high-dimensional data via interpolation</a:t>
            </a:r>
            <a:r>
              <a:rPr lang="en-US" dirty="0" smtClean="0"/>
              <a:t>. Submitted to HPDC 2010, 2010.</a:t>
            </a:r>
          </a:p>
          <a:p>
            <a:r>
              <a:rPr lang="en-US" b="1" dirty="0" smtClean="0"/>
              <a:t>J. Y. Choi</a:t>
            </a:r>
            <a:r>
              <a:rPr lang="en-US" dirty="0" smtClean="0"/>
              <a:t>, J. Rosen, S. </a:t>
            </a:r>
            <a:r>
              <a:rPr lang="en-US" dirty="0" err="1" smtClean="0"/>
              <a:t>Maini</a:t>
            </a:r>
            <a:r>
              <a:rPr lang="en-US" dirty="0" smtClean="0"/>
              <a:t>, M. E. Pierce, and G. C. Fox. </a:t>
            </a:r>
            <a:r>
              <a:rPr lang="en-US" i="1" dirty="0" smtClean="0"/>
              <a:t>Collective collaborative tagging system</a:t>
            </a:r>
            <a:r>
              <a:rPr lang="en-US" dirty="0" smtClean="0"/>
              <a:t>. In proceedings of GCE08 workshop at SC08, 2008.</a:t>
            </a:r>
          </a:p>
          <a:p>
            <a:r>
              <a:rPr lang="en-US" dirty="0" smtClean="0"/>
              <a:t>M. E. Pierce, G. C. Fox, J. Rosen, S. </a:t>
            </a:r>
            <a:r>
              <a:rPr lang="en-US" dirty="0" err="1" smtClean="0"/>
              <a:t>Maini</a:t>
            </a:r>
            <a:r>
              <a:rPr lang="en-US" dirty="0" smtClean="0"/>
              <a:t>, and </a:t>
            </a:r>
            <a:r>
              <a:rPr lang="en-US" b="1" dirty="0" smtClean="0"/>
              <a:t>J. Y. Choi</a:t>
            </a:r>
            <a:r>
              <a:rPr lang="en-US" dirty="0" smtClean="0"/>
              <a:t>. </a:t>
            </a:r>
            <a:r>
              <a:rPr lang="en-US" i="1" dirty="0" smtClean="0"/>
              <a:t>Social networking for scientists using tagging and shared bookmarks: a web 2.0 application</a:t>
            </a:r>
            <a:r>
              <a:rPr lang="en-US" dirty="0" smtClean="0"/>
              <a:t>. In 2008 International Symposium on Collaborative Technologies and Systems (CTS 2008), 2008.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1861066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Thank you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429000"/>
            <a:ext cx="3276600" cy="769441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F2FA4"/>
                </a:solidFill>
                <a:latin typeface="Helvetica"/>
                <a:cs typeface="Helvetica"/>
              </a:rPr>
              <a:t>Question?</a:t>
            </a:r>
            <a:endParaRPr lang="en-US" sz="4400" b="1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6781800" cy="46166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  <a:cs typeface="Helvetica"/>
              </a:rPr>
              <a:t>Email me at </a:t>
            </a:r>
            <a:r>
              <a:rPr lang="en-US" sz="2400" b="1" dirty="0" err="1" smtClean="0">
                <a:latin typeface="Helvetica"/>
                <a:cs typeface="Helvetica"/>
              </a:rPr>
              <a:t>jychoi@cs.indiana.edu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DA Clustering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 Clustering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DA-GTM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600199" y="2057400"/>
            <a:ext cx="3124200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2" name="Rectangle 11"/>
          <p:cNvSpPr/>
          <p:nvPr/>
        </p:nvSpPr>
        <p:spPr>
          <a:xfrm>
            <a:off x="4800600" y="2057400"/>
            <a:ext cx="4158441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/>
          </a:p>
        </p:txBody>
      </p:sp>
      <p:sp>
        <p:nvSpPr>
          <p:cNvPr id="13" name="Rectangle 12"/>
          <p:cNvSpPr/>
          <p:nvPr/>
        </p:nvSpPr>
        <p:spPr>
          <a:xfrm>
            <a:off x="254072" y="2057400"/>
            <a:ext cx="1269927" cy="7620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Distortion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46295" y="2209800"/>
            <a:ext cx="1287505" cy="4362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321300" y="2209800"/>
            <a:ext cx="2755900" cy="4043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00201" y="2895600"/>
            <a:ext cx="3124200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>
              <a:buFont typeface="Wingdings" charset="2"/>
              <a:buChar char="§"/>
            </a:pPr>
            <a:r>
              <a:rPr lang="en-US" sz="2000" dirty="0" smtClean="0"/>
              <a:t>K-means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4800601" y="2895600"/>
            <a:ext cx="4158441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>
              <a:buFont typeface="Wingdings" charset="2"/>
              <a:buChar char="§"/>
            </a:pPr>
            <a:r>
              <a:rPr lang="en-US" sz="2000" dirty="0" smtClean="0"/>
              <a:t>Gaussian mixture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075" y="2895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Related Algorithm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533555" y="4867245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F2FA4"/>
                </a:solidFill>
                <a:latin typeface="Helvetica"/>
                <a:cs typeface="Helvetica"/>
              </a:rPr>
              <a:t>Distortion</a:t>
            </a:r>
            <a:endParaRPr lang="en-US" sz="2000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6457890"/>
            <a:ext cx="2057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F2FA4"/>
                </a:solidFill>
                <a:latin typeface="Helvetica"/>
                <a:cs typeface="Helvetica"/>
              </a:rPr>
              <a:t>Distance</a:t>
            </a:r>
            <a:endParaRPr lang="en-US" sz="2000" dirty="0">
              <a:solidFill>
                <a:srgbClr val="2F2FA4"/>
              </a:solidFill>
              <a:latin typeface="Helvetica"/>
              <a:cs typeface="Helvetica"/>
            </a:endParaRPr>
          </a:p>
        </p:txBody>
      </p:sp>
      <p:pic>
        <p:nvPicPr>
          <p:cNvPr id="26" name="Picture 25" descr="d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694667" y="3581400"/>
            <a:ext cx="3344244" cy="302957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629400" y="5754469"/>
            <a:ext cx="152400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DA Clustering</a:t>
            </a:r>
          </a:p>
          <a:p>
            <a:r>
              <a:rPr lang="en-US" dirty="0" smtClean="0"/>
              <a:t>DA-GTM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15111" y="6203688"/>
            <a:ext cx="536135" cy="76200"/>
          </a:xfrm>
          <a:prstGeom prst="rect">
            <a:avLst/>
          </a:prstGeom>
          <a:solidFill>
            <a:srgbClr val="F300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15111" y="5943600"/>
            <a:ext cx="536135" cy="76200"/>
          </a:xfrm>
          <a:prstGeom prst="rect">
            <a:avLst/>
          </a:prstGeom>
          <a:solidFill>
            <a:srgbClr val="31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in Life Science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495800" cy="4977492"/>
          </a:xfrm>
        </p:spPr>
        <p:txBody>
          <a:bodyPr>
            <a:normAutofit/>
          </a:bodyPr>
          <a:lstStyle/>
          <a:p>
            <a:r>
              <a:rPr lang="en-US" dirty="0" smtClean="0"/>
              <a:t>2D or 3D visualization of high-dimensional data can provide an efficient way to find relationships between data elements</a:t>
            </a:r>
          </a:p>
          <a:p>
            <a:r>
              <a:rPr lang="en-US" dirty="0" smtClean="0"/>
              <a:t>Display each element as a point and distances represent similarities (or dissimilarities)</a:t>
            </a:r>
          </a:p>
          <a:p>
            <a:r>
              <a:rPr lang="en-US" dirty="0" smtClean="0"/>
              <a:t>Easy to recognize clusters or groups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1" y="495299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/>
              <a:t>An example of chemical data (</a:t>
            </a:r>
            <a:r>
              <a:rPr lang="en-US" b="1" i="1" dirty="0" err="1" smtClean="0"/>
              <a:t>PubChem</a:t>
            </a:r>
            <a:r>
              <a:rPr lang="en-US" b="1" i="1" dirty="0" smtClean="0"/>
              <a:t>)</a:t>
            </a:r>
          </a:p>
          <a:p>
            <a:pPr marL="0" lvl="1"/>
            <a:r>
              <a:rPr lang="en-US" dirty="0" smtClean="0">
                <a:cs typeface="Arial"/>
              </a:rPr>
              <a:t>Visualization to display disease-gene relationship, aiming at finding cause-effect relationships between disease and genes.</a:t>
            </a:r>
          </a:p>
          <a:p>
            <a:endParaRPr lang="en-US" i="1" dirty="0"/>
          </a:p>
        </p:txBody>
      </p:sp>
      <p:pic>
        <p:nvPicPr>
          <p:cNvPr id="9" name="GTM3D_ctd_diseas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76800" y="1589523"/>
            <a:ext cx="4190999" cy="33634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in Life Science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4936"/>
            <a:ext cx="4114800" cy="5514589"/>
          </a:xfrm>
        </p:spPr>
        <p:txBody>
          <a:bodyPr>
            <a:normAutofit/>
          </a:bodyPr>
          <a:lstStyle/>
          <a:p>
            <a:r>
              <a:rPr lang="en-US" dirty="0" smtClean="0"/>
              <a:t>Visualization can be used to verify the correctness of analysis</a:t>
            </a:r>
          </a:p>
          <a:p>
            <a:r>
              <a:rPr lang="en-US" dirty="0" smtClean="0"/>
              <a:t>Feature selections in the child obesity data can be verified through visualization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84520" y="1554479"/>
            <a:ext cx="2819400" cy="872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Genetic Algorithm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Gear"/>
          <p:cNvSpPr>
            <a:spLocks noEditPoints="1" noChangeArrowheads="1"/>
          </p:cNvSpPr>
          <p:nvPr/>
        </p:nvSpPr>
        <p:spPr bwMode="auto">
          <a:xfrm>
            <a:off x="4770120" y="1371600"/>
            <a:ext cx="960120" cy="9906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4520" y="2556974"/>
            <a:ext cx="2819400" cy="872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Canonical Correlation Analysis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Gear"/>
          <p:cNvSpPr>
            <a:spLocks noEditPoints="1" noChangeArrowheads="1"/>
          </p:cNvSpPr>
          <p:nvPr/>
        </p:nvSpPr>
        <p:spPr bwMode="auto">
          <a:xfrm>
            <a:off x="4770120" y="2374096"/>
            <a:ext cx="960120" cy="106973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84520" y="3597852"/>
            <a:ext cx="2819400" cy="872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Visualization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Gear"/>
          <p:cNvSpPr>
            <a:spLocks noEditPoints="1" noChangeArrowheads="1"/>
          </p:cNvSpPr>
          <p:nvPr/>
        </p:nvSpPr>
        <p:spPr bwMode="auto">
          <a:xfrm>
            <a:off x="4770120" y="3414973"/>
            <a:ext cx="960120" cy="106973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C0C0C0"/>
          </a:solidFill>
          <a:ln w="9525"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11" name="Curved Right Arrow 10"/>
          <p:cNvSpPr/>
          <p:nvPr/>
        </p:nvSpPr>
        <p:spPr>
          <a:xfrm flipH="1" flipV="1">
            <a:off x="8534400" y="1689100"/>
            <a:ext cx="558958" cy="2562856"/>
          </a:xfrm>
          <a:prstGeom prst="curvedRightArrow">
            <a:avLst>
              <a:gd name="adj1" fmla="val 52705"/>
              <a:gd name="adj2" fmla="val 88934"/>
              <a:gd name="adj3" fmla="val 3181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477000" y="2380783"/>
            <a:ext cx="975360" cy="19385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77000" y="3386623"/>
            <a:ext cx="975360" cy="19385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71439" y="4648200"/>
            <a:ext cx="3972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 smtClean="0"/>
              <a:t>A workflow of feature selection </a:t>
            </a:r>
          </a:p>
          <a:p>
            <a:pPr marL="0" lvl="1"/>
            <a:r>
              <a:rPr lang="en-US" i="1" dirty="0" smtClean="0"/>
              <a:t>In health data analysis for child obesity study, visualization has been used for verification purpose. Data was collected from electronic medical record system (RMRS, Indianapolis, IN) in Indiana University Medical Center</a:t>
            </a:r>
            <a:endParaRPr lang="en-US" i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Topographic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911475"/>
          </a:xfrm>
        </p:spPr>
        <p:txBody>
          <a:bodyPr>
            <a:normAutofit/>
          </a:bodyPr>
          <a:lstStyle/>
          <a:p>
            <a:r>
              <a:rPr lang="en-US" dirty="0" smtClean="0"/>
              <a:t>Algorithm for dimension reduction</a:t>
            </a:r>
          </a:p>
          <a:p>
            <a:pPr lvl="1"/>
            <a:r>
              <a:rPr lang="en-US" dirty="0" smtClean="0"/>
              <a:t>Find an optimal user-defined L-dim. representation</a:t>
            </a:r>
          </a:p>
          <a:p>
            <a:pPr lvl="1"/>
            <a:r>
              <a:rPr lang="en-US" dirty="0" smtClean="0"/>
              <a:t>Use Gaussian distribution as distortion measurement</a:t>
            </a:r>
          </a:p>
          <a:p>
            <a:r>
              <a:rPr lang="en-US" dirty="0" smtClean="0"/>
              <a:t>Find K centers for N data </a:t>
            </a:r>
          </a:p>
          <a:p>
            <a:pPr lvl="1"/>
            <a:r>
              <a:rPr lang="en-US" dirty="0" smtClean="0"/>
              <a:t>K-clustering problem, known as NP-hard</a:t>
            </a:r>
          </a:p>
          <a:p>
            <a:pPr lvl="1"/>
            <a:r>
              <a:rPr lang="en-US" dirty="0" smtClean="0"/>
              <a:t>Use Expectation-Maximization (EM) method</a:t>
            </a:r>
          </a:p>
        </p:txBody>
      </p:sp>
      <p:pic>
        <p:nvPicPr>
          <p:cNvPr id="4" name="Picture 3" descr="overvi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990600"/>
            <a:ext cx="5638800" cy="26221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165535" y="2895600"/>
            <a:ext cx="1749865" cy="646331"/>
            <a:chOff x="7165535" y="2983468"/>
            <a:chExt cx="1749865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391400" y="2983468"/>
              <a:ext cx="1524000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 latent points</a:t>
              </a:r>
            </a:p>
            <a:p>
              <a:r>
                <a:rPr lang="en-US" dirty="0" smtClean="0"/>
                <a:t>N data points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7165535" y="3082216"/>
              <a:ext cx="228600" cy="228600"/>
            </a:xfrm>
            <a:prstGeom prst="ellipse">
              <a:avLst/>
            </a:prstGeom>
            <a:solidFill>
              <a:srgbClr val="D3002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5535" y="3352800"/>
              <a:ext cx="228600" cy="228600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il2d_pc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68" t="4082" b="7352"/>
              <a:stretch>
                <a:fillRect/>
              </a:stretch>
            </p:blipFill>
          </mc:Choice>
          <mc:Fallback>
            <p:blipFill>
              <a:blip r:embed="rId4"/>
              <a:srcRect l="5868" t="4082" b="7352"/>
              <a:stretch>
                <a:fillRect/>
              </a:stretch>
            </p:blipFill>
          </mc:Fallback>
        </mc:AlternateContent>
        <p:spPr>
          <a:xfrm>
            <a:off x="1133489" y="3505200"/>
            <a:ext cx="3514711" cy="3306879"/>
          </a:xfrm>
          <a:prstGeom prst="rect">
            <a:avLst/>
          </a:prstGeom>
        </p:spPr>
      </p:pic>
      <p:pic>
        <p:nvPicPr>
          <p:cNvPr id="5" name="Picture 4" descr="oil2d_da_au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l="7329" t="9156" r="2723" b="5219"/>
              <a:stretch>
                <a:fillRect/>
              </a:stretch>
            </p:blipFill>
          </mc:Choice>
          <mc:Fallback>
            <p:blipFill>
              <a:blip r:embed="rId6"/>
              <a:srcRect l="7329" t="9156" r="2723" b="5219"/>
              <a:stretch>
                <a:fillRect/>
              </a:stretch>
            </p:blipFill>
          </mc:Fallback>
        </mc:AlternateContent>
        <p:spPr>
          <a:xfrm>
            <a:off x="4835147" y="3564170"/>
            <a:ext cx="3460158" cy="329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GTM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236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Complexity is </a:t>
            </a:r>
            <a:r>
              <a:rPr lang="en-US" i="1" dirty="0" smtClean="0"/>
              <a:t>O</a:t>
            </a:r>
            <a:r>
              <a:rPr lang="en-US" dirty="0" smtClean="0"/>
              <a:t>(KN), where </a:t>
            </a:r>
          </a:p>
          <a:p>
            <a:pPr lvl="1"/>
            <a:r>
              <a:rPr lang="en-US" dirty="0" smtClean="0"/>
              <a:t>N is the number of data points </a:t>
            </a:r>
          </a:p>
          <a:p>
            <a:pPr lvl="1"/>
            <a:r>
              <a:rPr lang="en-US" dirty="0" smtClean="0"/>
              <a:t>K is the number of clusters. Usually K &lt;&lt; N </a:t>
            </a:r>
          </a:p>
          <a:p>
            <a:r>
              <a:rPr lang="en-US" dirty="0" smtClean="0"/>
              <a:t>Efficient, compared with MDS which is </a:t>
            </a:r>
            <a:r>
              <a:rPr lang="en-US" i="1" dirty="0" smtClean="0"/>
              <a:t>O</a:t>
            </a:r>
            <a:r>
              <a:rPr lang="en-US" dirty="0" smtClean="0"/>
              <a:t>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Produce more separable map (right) than PCA (left)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O(KN) is still demanding in most life science</a:t>
            </a:r>
          </a:p>
          <a:p>
            <a:pPr lvl="1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 Parallelization with distributed memory model (</a:t>
            </a:r>
            <a:r>
              <a:rPr lang="en-US" dirty="0" err="1" smtClean="0">
                <a:solidFill>
                  <a:srgbClr val="FF0000"/>
                </a:solidFill>
              </a:rPr>
              <a:t>CCGrid</a:t>
            </a:r>
            <a:r>
              <a:rPr lang="en-US" dirty="0" smtClean="0">
                <a:solidFill>
                  <a:srgbClr val="FF0000"/>
                </a:solidFill>
              </a:rPr>
              <a:t> 2010) </a:t>
            </a:r>
          </a:p>
          <a:p>
            <a:pPr lvl="1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Interpolation (aka, out-of-sample extension) can be used (HPDC 2010)</a:t>
            </a:r>
          </a:p>
          <a:p>
            <a:r>
              <a:rPr lang="en-US" dirty="0" smtClean="0"/>
              <a:t>GTM find only local optimal solution</a:t>
            </a:r>
          </a:p>
          <a:p>
            <a:pPr lvl="1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 Applying Deterministic Annealing (DA) algorithm for  global optimal solution (ICCS 2010)</a:t>
            </a:r>
          </a:p>
          <a:p>
            <a:r>
              <a:rPr lang="en-US" dirty="0" smtClean="0"/>
              <a:t>Optimal choice of K is still unknown</a:t>
            </a:r>
          </a:p>
          <a:p>
            <a:pPr lvl="1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 Developing hierarchical GTM can help</a:t>
            </a:r>
          </a:p>
          <a:p>
            <a:pPr lvl="1">
              <a:buFont typeface="Lucida Grande"/>
              <a:buChar char="➥"/>
            </a:pPr>
            <a:r>
              <a:rPr lang="en-US" dirty="0" smtClean="0">
                <a:solidFill>
                  <a:srgbClr val="FF0000"/>
                </a:solidFill>
              </a:rPr>
              <a:t> DA-GTM support natively hierarchical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GTM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447800" y="3987960"/>
            <a:ext cx="2114904" cy="2558069"/>
            <a:chOff x="7010400" y="1143000"/>
            <a:chExt cx="2114904" cy="2558069"/>
          </a:xfrm>
          <a:effectLst>
            <a:outerShdw blurRad="50800" dist="38100" dir="2700000" algn="br">
              <a:srgbClr val="000000">
                <a:alpha val="43000"/>
              </a:srgbClr>
            </a:outerShdw>
          </a:effectLst>
        </p:grpSpPr>
        <p:sp>
          <p:nvSpPr>
            <p:cNvPr id="27" name="Oval 26"/>
            <p:cNvSpPr/>
            <p:nvPr/>
          </p:nvSpPr>
          <p:spPr>
            <a:xfrm>
              <a:off x="7010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8153400" y="1143000"/>
              <a:ext cx="847548" cy="19050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010400" y="3052930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 latent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44052" y="3054738"/>
              <a:ext cx="981252" cy="646331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 data </a:t>
              </a:r>
              <a:br>
                <a:rPr lang="en-US" dirty="0" smtClean="0"/>
              </a:br>
              <a:r>
                <a:rPr lang="en-US" dirty="0" smtClean="0"/>
                <a:t>points</a:t>
              </a:r>
            </a:p>
          </p:txBody>
        </p:sp>
        <p:cxnSp>
          <p:nvCxnSpPr>
            <p:cNvPr id="33" name="Straight Connector 32"/>
            <p:cNvCxnSpPr>
              <a:stCxn id="63" idx="6"/>
              <a:endCxn id="24" idx="2"/>
            </p:cNvCxnSpPr>
            <p:nvPr/>
          </p:nvCxnSpPr>
          <p:spPr>
            <a:xfrm flipV="1">
              <a:off x="7665681" y="1504578"/>
              <a:ext cx="716319" cy="2286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3" idx="6"/>
              <a:endCxn id="25" idx="2"/>
            </p:cNvCxnSpPr>
            <p:nvPr/>
          </p:nvCxnSpPr>
          <p:spPr>
            <a:xfrm flipV="1">
              <a:off x="7657356" y="2076822"/>
              <a:ext cx="724644" cy="3810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5" idx="2"/>
              <a:endCxn id="63" idx="6"/>
            </p:cNvCxnSpPr>
            <p:nvPr/>
          </p:nvCxnSpPr>
          <p:spPr>
            <a:xfrm rot="10800000">
              <a:off x="7665682" y="1733178"/>
              <a:ext cx="716319" cy="3436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3" idx="6"/>
              <a:endCxn id="26" idx="2"/>
            </p:cNvCxnSpPr>
            <p:nvPr/>
          </p:nvCxnSpPr>
          <p:spPr>
            <a:xfrm>
              <a:off x="7657356" y="2457822"/>
              <a:ext cx="724644" cy="18975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63" idx="6"/>
              <a:endCxn id="26" idx="2"/>
            </p:cNvCxnSpPr>
            <p:nvPr/>
          </p:nvCxnSpPr>
          <p:spPr>
            <a:xfrm>
              <a:off x="7665681" y="1733178"/>
              <a:ext cx="716319" cy="914400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4" idx="2"/>
              <a:endCxn id="23" idx="6"/>
            </p:cNvCxnSpPr>
            <p:nvPr/>
          </p:nvCxnSpPr>
          <p:spPr>
            <a:xfrm rot="10800000" flipV="1">
              <a:off x="7657356" y="1504578"/>
              <a:ext cx="724644" cy="953244"/>
            </a:xfrm>
            <a:prstGeom prst="straightConnector1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triangle" w="sm" len="lg"/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247325" y="1524000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239000" y="2248644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382000" y="1295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0" y="1867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382000" y="2438400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343400" y="3913909"/>
            <a:ext cx="3685032" cy="2791691"/>
            <a:chOff x="4315968" y="4038600"/>
            <a:chExt cx="3685032" cy="2791691"/>
          </a:xfrm>
        </p:grpSpPr>
        <p:grpSp>
          <p:nvGrpSpPr>
            <p:cNvPr id="52" name="Group 51"/>
            <p:cNvGrpSpPr/>
            <p:nvPr/>
          </p:nvGrpSpPr>
          <p:grpSpPr>
            <a:xfrm>
              <a:off x="4315968" y="4038600"/>
              <a:ext cx="3685032" cy="2791691"/>
              <a:chOff x="2667000" y="4038600"/>
              <a:chExt cx="3685032" cy="2791691"/>
            </a:xfrm>
          </p:grpSpPr>
          <p:pic>
            <p:nvPicPr>
              <p:cNvPr id="4" name="Picture 3" descr="GTM_decomposition.eps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>
                <a:off x="2667000" y="4038600"/>
                <a:ext cx="3685032" cy="2791691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3483676" y="4112651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ectangle 47"/>
              <p:cNvSpPr/>
              <p:nvPr/>
            </p:nvSpPr>
            <p:spPr>
              <a:xfrm>
                <a:off x="4419600" y="4114800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9" name="Rectangle 48"/>
              <p:cNvSpPr/>
              <p:nvPr/>
            </p:nvSpPr>
            <p:spPr>
              <a:xfrm>
                <a:off x="5334000" y="4116949"/>
                <a:ext cx="685800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Rectangle 49"/>
              <p:cNvSpPr/>
              <p:nvPr/>
            </p:nvSpPr>
            <p:spPr>
              <a:xfrm>
                <a:off x="2699286" y="4999647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99286" y="5882345"/>
                <a:ext cx="542952" cy="4867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4431012" y="4999647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431012" y="5882345"/>
              <a:ext cx="418356" cy="418356"/>
            </a:xfrm>
            <a:prstGeom prst="ellipse">
              <a:avLst/>
            </a:prstGeom>
            <a:solidFill>
              <a:srgbClr val="F3003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269212" y="4153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83612" y="4153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98012" y="4153644"/>
              <a:ext cx="418356" cy="418356"/>
            </a:xfrm>
            <a:prstGeom prst="ellipse">
              <a:avLst/>
            </a:prstGeom>
            <a:solidFill>
              <a:srgbClr val="3100FF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Finding K clusters for N data points</a:t>
            </a:r>
          </a:p>
          <a:p>
            <a:pPr lvl="1"/>
            <a:r>
              <a:rPr lang="en-US" dirty="0" smtClean="0"/>
              <a:t>Relationship is a bipartite graph (bi-graph)</a:t>
            </a:r>
          </a:p>
          <a:p>
            <a:pPr lvl="1"/>
            <a:r>
              <a:rPr lang="en-US" dirty="0" smtClean="0"/>
              <a:t>Represented by K-by-N matrix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Decomposition for P-by-Q compute grid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Reduce memory requirement by 1/PQ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239000" y="1295400"/>
            <a:ext cx="182880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latin typeface="Helvetica"/>
                <a:cs typeface="Helvetica"/>
              </a:rPr>
              <a:t>Example:</a:t>
            </a:r>
          </a:p>
          <a:p>
            <a:r>
              <a:rPr lang="en-US" dirty="0" smtClean="0">
                <a:latin typeface="Helvetica"/>
                <a:cs typeface="Helvetica"/>
              </a:rPr>
              <a:t>A 8-byte double precision matrix for N=1M and K=8K requires 64GB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GTM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in GTM is to find an optimal K positions, which is the most time consuming</a:t>
            </a:r>
          </a:p>
          <a:p>
            <a:r>
              <a:rPr lang="en-US" dirty="0" smtClean="0"/>
              <a:t>Two step procedure</a:t>
            </a:r>
          </a:p>
          <a:p>
            <a:pPr lvl="1"/>
            <a:r>
              <a:rPr lang="en-US" dirty="0" smtClean="0"/>
              <a:t>GTM training only by </a:t>
            </a:r>
            <a:r>
              <a:rPr lang="en-US" dirty="0" err="1" smtClean="0"/>
              <a:t>n</a:t>
            </a:r>
            <a:r>
              <a:rPr lang="en-US" dirty="0" smtClean="0"/>
              <a:t> samples out of N data</a:t>
            </a:r>
          </a:p>
          <a:p>
            <a:pPr lvl="1"/>
            <a:r>
              <a:rPr lang="en-US" dirty="0" smtClean="0"/>
              <a:t>Remaining (N-</a:t>
            </a:r>
            <a:r>
              <a:rPr lang="en-US" dirty="0" err="1" smtClean="0"/>
              <a:t>n</a:t>
            </a:r>
            <a:r>
              <a:rPr lang="en-US" dirty="0" smtClean="0"/>
              <a:t>) out-of-samples are approximated without training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4343400"/>
            <a:ext cx="17526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Helvetica"/>
                <a:cs typeface="Helvetica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b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In-sample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17526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N-</a:t>
            </a:r>
            <a:r>
              <a:rPr lang="en-US" dirty="0" err="1" smtClean="0">
                <a:solidFill>
                  <a:schemeClr val="tx1"/>
                </a:solidFill>
                <a:latin typeface="Helvetica"/>
                <a:cs typeface="Helvetica"/>
              </a:rPr>
              <a:t>n</a:t>
            </a:r>
            <a:endParaRPr lang="en-US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Out-of-sample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Total N data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408714"/>
            <a:ext cx="1447800" cy="4753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Training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5134428"/>
            <a:ext cx="1447800" cy="551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Interpolation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 flipV="1">
            <a:off x="2438400" y="4646386"/>
            <a:ext cx="457200" cy="1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7" idx="3"/>
            <a:endCxn id="8" idx="0"/>
          </p:cNvCxnSpPr>
          <p:nvPr/>
        </p:nvCxnSpPr>
        <p:spPr>
          <a:xfrm>
            <a:off x="4343400" y="4646386"/>
            <a:ext cx="952500" cy="488042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8" idx="1"/>
          </p:cNvCxnSpPr>
          <p:nvPr/>
        </p:nvCxnSpPr>
        <p:spPr>
          <a:xfrm>
            <a:off x="2438400" y="5410200"/>
            <a:ext cx="21336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4343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elvetica"/>
                <a:cs typeface="Helvetica"/>
              </a:rPr>
              <a:t>Trained data</a:t>
            </a:r>
            <a:endParaRPr lang="en-US" sz="1400" dirty="0">
              <a:latin typeface="Helvetica"/>
              <a:cs typeface="Helvetica"/>
            </a:endParaRPr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6019800" y="5410200"/>
            <a:ext cx="7620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781800" y="4953000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Interpolated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GTM map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Annealing (DA)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heuristic to find a global solution</a:t>
            </a:r>
          </a:p>
          <a:p>
            <a:pPr lvl="1"/>
            <a:r>
              <a:rPr lang="en-US" dirty="0" smtClean="0"/>
              <a:t>The principle of maximum entropy : choose the most </a:t>
            </a:r>
            <a:r>
              <a:rPr lang="en-US" i="1" dirty="0" smtClean="0"/>
              <a:t>unbiased </a:t>
            </a:r>
            <a:r>
              <a:rPr lang="en-US" dirty="0" smtClean="0"/>
              <a:t>and </a:t>
            </a:r>
            <a:r>
              <a:rPr lang="en-US" i="1" dirty="0" smtClean="0"/>
              <a:t>non-committal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Similar with Simulated Annealing (SA) which is based on random walk model </a:t>
            </a:r>
          </a:p>
          <a:p>
            <a:pPr lvl="1"/>
            <a:r>
              <a:rPr lang="en-US" dirty="0" smtClean="0"/>
              <a:t>But, DA is deterministic as no randomness is involved</a:t>
            </a:r>
          </a:p>
          <a:p>
            <a:r>
              <a:rPr lang="en-US" dirty="0" smtClean="0"/>
              <a:t>New paradigm</a:t>
            </a:r>
          </a:p>
          <a:p>
            <a:pPr lvl="1"/>
            <a:r>
              <a:rPr lang="en-US" dirty="0" smtClean="0"/>
              <a:t>Analogy in thermodynamics</a:t>
            </a:r>
          </a:p>
          <a:p>
            <a:pPr lvl="1"/>
            <a:r>
              <a:rPr lang="en-US" dirty="0" smtClean="0"/>
              <a:t>Find solutions as lowering temperature </a:t>
            </a:r>
            <a:r>
              <a:rPr lang="en-US" i="1" dirty="0" smtClean="0"/>
              <a:t>T</a:t>
            </a:r>
          </a:p>
          <a:p>
            <a:pPr lvl="1"/>
            <a:r>
              <a:rPr lang="en-US" dirty="0" smtClean="0"/>
              <a:t>New objective function, free energy </a:t>
            </a:r>
            <a:r>
              <a:rPr lang="en-US" i="1" dirty="0" smtClean="0"/>
              <a:t>F</a:t>
            </a:r>
            <a:r>
              <a:rPr lang="en-US" dirty="0" smtClean="0"/>
              <a:t> = </a:t>
            </a:r>
            <a:r>
              <a:rPr lang="en-US" i="1" dirty="0" smtClean="0"/>
              <a:t>D</a:t>
            </a:r>
            <a:r>
              <a:rPr lang="en-US" dirty="0" smtClean="0"/>
              <a:t>−</a:t>
            </a:r>
            <a:r>
              <a:rPr lang="en-US" i="1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Minimize free energy </a:t>
            </a:r>
            <a:r>
              <a:rPr lang="en-US" i="1" dirty="0" smtClean="0"/>
              <a:t>F</a:t>
            </a:r>
            <a:r>
              <a:rPr lang="en-US" dirty="0" smtClean="0"/>
              <a:t> as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1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1207</Words>
  <Application>Microsoft Macintosh PowerPoint</Application>
  <PresentationFormat>On-screen Show (4:3)</PresentationFormat>
  <Paragraphs>201</Paragraphs>
  <Slides>18</Slides>
  <Notes>6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Generative Topographic Mapping  in Life Science</vt:lpstr>
      <vt:lpstr>Visualization in Life Science (1)</vt:lpstr>
      <vt:lpstr>Visualization in Life Science (2)</vt:lpstr>
      <vt:lpstr>Generative Topographic Mapping</vt:lpstr>
      <vt:lpstr>Advantages of GTM</vt:lpstr>
      <vt:lpstr>Problems</vt:lpstr>
      <vt:lpstr>Parallel GTM</vt:lpstr>
      <vt:lpstr>GTM Interpolation</vt:lpstr>
      <vt:lpstr>Deterministic Annealing (DA)</vt:lpstr>
      <vt:lpstr>GTM with Deterministic Annealing</vt:lpstr>
      <vt:lpstr>Adaptive Cooling Schedule</vt:lpstr>
      <vt:lpstr>Phase transition</vt:lpstr>
      <vt:lpstr>Demonstration</vt:lpstr>
      <vt:lpstr>DA-GTM Result</vt:lpstr>
      <vt:lpstr>Contributions</vt:lpstr>
      <vt:lpstr>Selected Papers</vt:lpstr>
      <vt:lpstr>Slide 16</vt:lpstr>
      <vt:lpstr>Comparison of DA Clustering</vt:lpstr>
    </vt:vector>
  </TitlesOfParts>
  <Company>Indiana University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with  Generative Topographic Mapping</dc:title>
  <dc:creator>Jong Youl Choi</dc:creator>
  <cp:lastModifiedBy>Jong Youl Choi</cp:lastModifiedBy>
  <cp:revision>284</cp:revision>
  <dcterms:created xsi:type="dcterms:W3CDTF">2010-03-31T14:29:30Z</dcterms:created>
  <dcterms:modified xsi:type="dcterms:W3CDTF">2010-03-31T14:31:14Z</dcterms:modified>
</cp:coreProperties>
</file>