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513" r:id="rId3"/>
    <p:sldId id="291" r:id="rId4"/>
    <p:sldId id="656" r:id="rId5"/>
    <p:sldId id="669" r:id="rId6"/>
    <p:sldId id="672" r:id="rId7"/>
    <p:sldId id="671" r:id="rId8"/>
    <p:sldId id="665" r:id="rId9"/>
    <p:sldId id="25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41" autoAdjust="0"/>
    <p:restoredTop sz="95274" autoAdjust="0"/>
  </p:normalViewPr>
  <p:slideViewPr>
    <p:cSldViewPr snapToGrid="0" snapToObjects="1">
      <p:cViewPr varScale="1">
        <p:scale>
          <a:sx n="82" d="100"/>
          <a:sy n="82" d="100"/>
        </p:scale>
        <p:origin x="62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E1729-811B-4C1E-AC97-C9486CCDCE96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F4D5C-6A12-42B6-BC87-B3E05AD5FE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48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DB927-EBE1-49E2-8934-5881B376EE2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15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B0B90-D9AC-D64F-A8BA-511627B9E4E7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AE87-54A2-A74D-A31B-D2C1C1001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3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B0B90-D9AC-D64F-A8BA-511627B9E4E7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AE87-54A2-A74D-A31B-D2C1C1001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07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B0B90-D9AC-D64F-A8BA-511627B9E4E7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AE87-54A2-A74D-A31B-D2C1C1001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55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3"/>
          <p:cNvSpPr>
            <a:spLocks noChangeAspect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12203" y="530694"/>
            <a:ext cx="10776032" cy="57374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12203" y="1156474"/>
            <a:ext cx="10776032" cy="531866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7983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35" y="-59561"/>
            <a:ext cx="1041685" cy="697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83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B0B90-D9AC-D64F-A8BA-511627B9E4E7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AE87-54A2-A74D-A31B-D2C1C1001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3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B0B90-D9AC-D64F-A8BA-511627B9E4E7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AE87-54A2-A74D-A31B-D2C1C1001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40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B0B90-D9AC-D64F-A8BA-511627B9E4E7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AE87-54A2-A74D-A31B-D2C1C1001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8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B0B90-D9AC-D64F-A8BA-511627B9E4E7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AE87-54A2-A74D-A31B-D2C1C1001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9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B0B90-D9AC-D64F-A8BA-511627B9E4E7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AE87-54A2-A74D-A31B-D2C1C1001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2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B0B90-D9AC-D64F-A8BA-511627B9E4E7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AE87-54A2-A74D-A31B-D2C1C1001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25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B0B90-D9AC-D64F-A8BA-511627B9E4E7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AE87-54A2-A74D-A31B-D2C1C1001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80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B0B90-D9AC-D64F-A8BA-511627B9E4E7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AE87-54A2-A74D-A31B-D2C1C1001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55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7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B0B90-D9AC-D64F-A8BA-511627B9E4E7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FAE87-54A2-A74D-A31B-D2C1C1001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hare.net/denisreimer/gartner-top-10-strategic-technology-trends-2016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random.pdf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62" y="-59521"/>
            <a:ext cx="12192000" cy="6859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3928"/>
            <a:ext cx="9144000" cy="937549"/>
          </a:xfrm>
        </p:spPr>
        <p:txBody>
          <a:bodyPr>
            <a:noAutofit/>
          </a:bodyPr>
          <a:lstStyle/>
          <a:p>
            <a:pPr algn="just"/>
            <a:r>
              <a:rPr lang="en-US" sz="7200" dirty="0">
                <a:solidFill>
                  <a:schemeClr val="bg1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Judy </a:t>
            </a:r>
            <a:r>
              <a:rPr lang="en-US" sz="7200" dirty="0" err="1">
                <a:solidFill>
                  <a:schemeClr val="bg1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Qiu</a:t>
            </a:r>
            <a:endParaRPr lang="en-US" sz="7200" dirty="0">
              <a:solidFill>
                <a:schemeClr val="bg1"/>
              </a:solidFill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8462" y="1788974"/>
            <a:ext cx="9984828" cy="1803723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4000" dirty="0">
                <a:solidFill>
                  <a:schemeClr val="bg1"/>
                </a:solidFill>
                <a:latin typeface="Franklin Gothic Medium" charset="0"/>
              </a:rPr>
              <a:t>Harp-</a:t>
            </a:r>
            <a:r>
              <a:rPr lang="en-US" sz="4000" dirty="0" err="1">
                <a:solidFill>
                  <a:schemeClr val="bg1"/>
                </a:solidFill>
                <a:latin typeface="Franklin Gothic Medium" charset="0"/>
              </a:rPr>
              <a:t>Daal</a:t>
            </a:r>
            <a:r>
              <a:rPr lang="en-US" sz="4000" dirty="0">
                <a:solidFill>
                  <a:schemeClr val="bg1"/>
                </a:solidFill>
                <a:latin typeface="Franklin Gothic Medium" charset="0"/>
              </a:rPr>
              <a:t>: A High Performance Big Data Analytics Framework for HPC-Cloud</a:t>
            </a:r>
          </a:p>
          <a:p>
            <a:pPr algn="l"/>
            <a:br>
              <a:rPr lang="en-US" sz="4000" dirty="0">
                <a:solidFill>
                  <a:schemeClr val="bg1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</a:br>
            <a:r>
              <a:rPr lang="en-US" sz="3200" dirty="0">
                <a:solidFill>
                  <a:schemeClr val="bg1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COLLABORATORS</a:t>
            </a:r>
          </a:p>
          <a:p>
            <a:pPr algn="l"/>
            <a:endParaRPr lang="en-US" sz="4000" dirty="0">
              <a:solidFill>
                <a:schemeClr val="bg1"/>
              </a:solidFill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1751" y="3471828"/>
            <a:ext cx="107993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SPIDAL</a:t>
            </a:r>
            <a:r>
              <a:rPr lang="en-US" sz="2800" dirty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: Intel, Arizona State University, Rutgers University, Stony Brook University, Universities of Kansas and Utah, Virginia Tech</a:t>
            </a:r>
          </a:p>
        </p:txBody>
      </p:sp>
    </p:spTree>
    <p:extLst>
      <p:ext uri="{BB962C8B-B14F-4D97-AF65-F5344CB8AC3E}">
        <p14:creationId xmlns:p14="http://schemas.microsoft.com/office/powerpoint/2010/main" val="1997700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8" b="-17738"/>
          <a:stretch>
            <a:fillRect/>
          </a:stretch>
        </p:blipFill>
        <p:spPr bwMode="auto">
          <a:xfrm>
            <a:off x="0" y="1279525"/>
            <a:ext cx="12192000" cy="721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418" name="Group 10"/>
          <p:cNvGrpSpPr>
            <a:grpSpLocks/>
          </p:cNvGrpSpPr>
          <p:nvPr/>
        </p:nvGrpSpPr>
        <p:grpSpPr bwMode="auto">
          <a:xfrm>
            <a:off x="0" y="0"/>
            <a:ext cx="12192000" cy="7218363"/>
            <a:chOff x="0" y="0"/>
            <a:chExt cx="12192000" cy="7218218"/>
          </a:xfrm>
        </p:grpSpPr>
        <p:sp>
          <p:nvSpPr>
            <p:cNvPr id="5" name="TextBox 4"/>
            <p:cNvSpPr txBox="1"/>
            <p:nvPr/>
          </p:nvSpPr>
          <p:spPr>
            <a:xfrm>
              <a:off x="9421813" y="6941999"/>
              <a:ext cx="2668587" cy="27621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310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chemeClr val="accent5"/>
                  </a:solidFill>
                  <a:latin typeface="+mn-lt"/>
                </a:rPr>
                <a:t>©</a:t>
              </a:r>
              <a:r>
                <a:rPr lang="en-US" sz="1200" dirty="0">
                  <a:latin typeface="+mn-lt"/>
                  <a:hlinkClick r:id="rId3"/>
                </a:rPr>
                <a:t>Digital Transformation and Innovation</a:t>
              </a:r>
              <a:endParaRPr lang="en-US" sz="1200" dirty="0">
                <a:latin typeface="+mn-lt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0" y="0"/>
              <a:ext cx="12192000" cy="14160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10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Title 1"/>
            <p:cNvSpPr txBox="1">
              <a:spLocks/>
            </p:cNvSpPr>
            <p:nvPr/>
          </p:nvSpPr>
          <p:spPr>
            <a:xfrm>
              <a:off x="3209925" y="152397"/>
              <a:ext cx="7886700" cy="132553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 baseline="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3600" b="1" kern="0" dirty="0">
                  <a:solidFill>
                    <a:srgbClr val="4BACC6">
                      <a:lumMod val="75000"/>
                    </a:srgbClr>
                  </a:solidFill>
                  <a:effectLst>
                    <a:outerShdw blurRad="50800" dist="25400" dir="5400000" algn="t" rotWithShape="0">
                      <a:prstClr val="black">
                        <a:alpha val="40000"/>
                      </a:prstClr>
                    </a:outerShdw>
                  </a:effectLst>
                  <a:latin typeface="+mn-lt"/>
                  <a:ea typeface="+mn-ea"/>
                  <a:cs typeface="Times New Roman" pitchFamily="18" charset="0"/>
                </a:rPr>
                <a:t>50 Billion Devices by 2020</a:t>
              </a:r>
            </a:p>
          </p:txBody>
        </p:sp>
        <p:sp>
          <p:nvSpPr>
            <p:cNvPr id="60422" name="TextBox 6"/>
            <p:cNvSpPr txBox="1">
              <a:spLocks noChangeArrowheads="1"/>
            </p:cNvSpPr>
            <p:nvPr/>
          </p:nvSpPr>
          <p:spPr bwMode="auto">
            <a:xfrm>
              <a:off x="3727279" y="794588"/>
              <a:ext cx="4252938" cy="369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/>
              <a:r>
                <a:rPr lang="en-US" altLang="en-US" sz="1800" dirty="0"/>
                <a:t>World Population will be 7.6 billion by 2020</a:t>
              </a:r>
              <a:endParaRPr lang="en-US" altLang="en-US" sz="1800" dirty="0">
                <a:solidFill>
                  <a:schemeClr val="accent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4859338" y="2624085"/>
              <a:ext cx="3065462" cy="32400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10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  <a:p>
              <a:pPr algn="ctr" defTabSz="91310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  <a:p>
              <a:pPr algn="ctr" defTabSz="91310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090208" y="3776013"/>
              <a:ext cx="2669320" cy="76944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310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+mn-lt"/>
                </a:rPr>
                <a:t>HPC Cloud</a:t>
              </a:r>
            </a:p>
          </p:txBody>
        </p:sp>
        <p:sp>
          <p:nvSpPr>
            <p:cNvPr id="60425" name="TextBox 9"/>
            <p:cNvSpPr txBox="1">
              <a:spLocks noChangeArrowheads="1"/>
            </p:cNvSpPr>
            <p:nvPr/>
          </p:nvSpPr>
          <p:spPr bwMode="auto">
            <a:xfrm>
              <a:off x="5246019" y="4527676"/>
              <a:ext cx="2357697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defTabSz="912813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defTabSz="912813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defTabSz="912813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defTabSz="912813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chemeClr val="bg1"/>
                  </a:solidFill>
                </a:rPr>
                <a:t>(e.g. CPU, GPU, FPGA)</a:t>
              </a:r>
            </a:p>
            <a:p>
              <a:pPr eaLnBrk="1" hangingPunct="1"/>
              <a:endParaRPr lang="en-US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31394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D4967CCE-4C42-4F13-820E-0C3C91F3E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image14.png">
            <a:extLst>
              <a:ext uri="{FF2B5EF4-FFF2-40B4-BE49-F238E27FC236}">
                <a16:creationId xmlns:a16="http://schemas.microsoft.com/office/drawing/2014/main" id="{DA6B8E76-F1F7-4290-9205-6FE7B7F09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48" y="424996"/>
            <a:ext cx="10756242" cy="473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E0158512-0DB7-4B6E-8395-1D84E63FD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6287" y="5396829"/>
            <a:ext cx="98394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Figure.  Cloud-HPC interoperable software for High Performance Big Data Analytics at Scale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60721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167" y="947736"/>
            <a:ext cx="9282563" cy="3342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9449395" y="2718917"/>
            <a:ext cx="622241" cy="468236"/>
            <a:chOff x="5687118" y="733200"/>
            <a:chExt cx="622241" cy="622241"/>
          </a:xfrm>
        </p:grpSpPr>
        <p:sp>
          <p:nvSpPr>
            <p:cNvPr id="8" name="Down Arrow 7"/>
            <p:cNvSpPr/>
            <p:nvPr/>
          </p:nvSpPr>
          <p:spPr>
            <a:xfrm>
              <a:off x="5687118" y="733200"/>
              <a:ext cx="622241" cy="622241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Down Arrow 4"/>
            <p:cNvSpPr/>
            <p:nvPr/>
          </p:nvSpPr>
          <p:spPr>
            <a:xfrm>
              <a:off x="5827122" y="733200"/>
              <a:ext cx="342233" cy="4682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200" kern="120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406519" y="1590102"/>
            <a:ext cx="622241" cy="468236"/>
            <a:chOff x="5687118" y="733200"/>
            <a:chExt cx="622241" cy="622241"/>
          </a:xfrm>
        </p:grpSpPr>
        <p:sp>
          <p:nvSpPr>
            <p:cNvPr id="11" name="Down Arrow 10"/>
            <p:cNvSpPr/>
            <p:nvPr/>
          </p:nvSpPr>
          <p:spPr>
            <a:xfrm>
              <a:off x="5687118" y="733200"/>
              <a:ext cx="622241" cy="622241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Down Arrow 4"/>
            <p:cNvSpPr/>
            <p:nvPr/>
          </p:nvSpPr>
          <p:spPr>
            <a:xfrm>
              <a:off x="5827122" y="733200"/>
              <a:ext cx="342233" cy="4682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200" kern="1200"/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1784281" y="247328"/>
            <a:ext cx="10972800" cy="114300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>
                <a:solidFill>
                  <a:srgbClr val="4BACC6">
                    <a:lumMod val="75000"/>
                  </a:srgbClr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Times New Roman" pitchFamily="18" charset="0"/>
                <a:sym typeface="+mn-ea"/>
              </a:rPr>
              <a:t>Taxonomy for Machine Learning Algorithms</a:t>
            </a:r>
            <a:endParaRPr lang="en-US" sz="3300" b="1" dirty="0">
              <a:solidFill>
                <a:srgbClr val="4BACC6">
                  <a:lumMod val="75000"/>
                </a:srgbClr>
              </a:solidFill>
              <a:effectLst>
                <a:outerShdw blurRad="50800" dist="254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14" name="Content Placeholder 4"/>
          <p:cNvSpPr>
            <a:spLocks noGrp="1"/>
          </p:cNvSpPr>
          <p:nvPr/>
        </p:nvSpPr>
        <p:spPr>
          <a:xfrm>
            <a:off x="1276789" y="4487232"/>
            <a:ext cx="9881938" cy="2123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prstClr val="black"/>
                </a:solidFill>
              </a:rPr>
              <a:t>Optimization and related issues</a:t>
            </a:r>
          </a:p>
          <a:p>
            <a:pPr lvl="1"/>
            <a:r>
              <a:rPr lang="en-US" sz="1800" dirty="0">
                <a:solidFill>
                  <a:prstClr val="black"/>
                </a:solidFill>
              </a:rPr>
              <a:t>Task level only can't capture the traits of  computation </a:t>
            </a:r>
          </a:p>
          <a:p>
            <a:pPr lvl="1"/>
            <a:r>
              <a:rPr sz="1800" dirty="0">
                <a:solidFill>
                  <a:prstClr val="black"/>
                </a:solidFill>
              </a:rPr>
              <a:t>Model is the key for iterative algorithms</a:t>
            </a:r>
            <a:r>
              <a:rPr lang="en-US" sz="1800" dirty="0">
                <a:solidFill>
                  <a:prstClr val="black"/>
                </a:solidFill>
              </a:rPr>
              <a:t>.</a:t>
            </a:r>
            <a:r>
              <a:rPr sz="1800" dirty="0">
                <a:solidFill>
                  <a:prstClr val="black"/>
                </a:solidFill>
              </a:rPr>
              <a:t> </a:t>
            </a:r>
            <a:r>
              <a:rPr lang="en-US" sz="1800" dirty="0">
                <a:solidFill>
                  <a:prstClr val="black"/>
                </a:solidFill>
              </a:rPr>
              <a:t>The</a:t>
            </a:r>
            <a:r>
              <a:rPr sz="1800" dirty="0">
                <a:solidFill>
                  <a:prstClr val="black"/>
                </a:solidFill>
              </a:rPr>
              <a:t> structure</a:t>
            </a:r>
            <a:r>
              <a:rPr lang="en-US" sz="1800" dirty="0">
                <a:solidFill>
                  <a:prstClr val="black"/>
                </a:solidFill>
              </a:rPr>
              <a:t> (</a:t>
            </a:r>
            <a:r>
              <a:rPr sz="1800" dirty="0">
                <a:solidFill>
                  <a:prstClr val="black"/>
                </a:solidFill>
              </a:rPr>
              <a:t>e.g. vectors, matrix, tree, matrices</a:t>
            </a:r>
            <a:r>
              <a:rPr lang="en-US" sz="1800" dirty="0">
                <a:solidFill>
                  <a:prstClr val="black"/>
                </a:solidFill>
              </a:rPr>
              <a:t>)</a:t>
            </a:r>
            <a:r>
              <a:rPr sz="1800" dirty="0">
                <a:solidFill>
                  <a:prstClr val="black"/>
                </a:solidFill>
              </a:rPr>
              <a:t> and size are critical for performance</a:t>
            </a:r>
          </a:p>
          <a:p>
            <a:pPr lvl="1"/>
            <a:r>
              <a:rPr sz="1800" dirty="0">
                <a:solidFill>
                  <a:prstClr val="black"/>
                </a:solidFill>
              </a:rPr>
              <a:t>Solver has specific computation and communication pattern</a:t>
            </a:r>
          </a:p>
        </p:txBody>
      </p:sp>
    </p:spTree>
    <p:extLst>
      <p:ext uri="{BB962C8B-B14F-4D97-AF65-F5344CB8AC3E}">
        <p14:creationId xmlns:p14="http://schemas.microsoft.com/office/powerpoint/2010/main" val="488197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kmeans_2d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0924" r="7046"/>
          <a:stretch/>
        </p:blipFill>
        <p:spPr>
          <a:xfrm>
            <a:off x="373486" y="832754"/>
            <a:ext cx="5512467" cy="5040012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172200" y="975338"/>
            <a:ext cx="5181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x-none" altLang="en-US" sz="1400">
                <a:latin typeface="Avenir Book" charset="0"/>
                <a:ea typeface="Avenir Book" charset="0"/>
                <a:cs typeface="Avenir Book" charset="0"/>
              </a:rPr>
              <a:t>result: sample images of the result clusters,</a:t>
            </a:r>
            <a:br>
              <a:rPr lang="x-none" altLang="en-US" sz="1400">
                <a:latin typeface="Avenir Book" charset="0"/>
                <a:ea typeface="Avenir Book" charset="0"/>
                <a:cs typeface="Avenir Book" charset="0"/>
              </a:rPr>
            </a:br>
            <a:r>
              <a:rPr lang="x-none" altLang="en-US" sz="1400">
                <a:latin typeface="Avenir Book" charset="0"/>
                <a:ea typeface="Avenir Book" charset="0"/>
                <a:cs typeface="Avenir Book" charset="0"/>
              </a:rPr>
              <a:t>one row for each cluster</a:t>
            </a:r>
          </a:p>
          <a:p>
            <a:endParaRPr lang="x-none" altLang="en-US"/>
          </a:p>
        </p:txBody>
      </p:sp>
      <p:pic>
        <p:nvPicPr>
          <p:cNvPr id="9" name="Picture 8" descr="random">
            <a:hlinkClick r:id="rId3" action="ppaction://hlinkfile"/>
          </p:cNvPr>
          <p:cNvPicPr>
            <a:picLocks noChangeAspect="1"/>
          </p:cNvPicPr>
          <p:nvPr/>
        </p:nvPicPr>
        <p:blipFill rotWithShape="1">
          <a:blip r:embed="rId4"/>
          <a:srcRect l="1840"/>
          <a:stretch/>
        </p:blipFill>
        <p:spPr>
          <a:xfrm>
            <a:off x="5731310" y="1480184"/>
            <a:ext cx="6397687" cy="400621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51953" y="53266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300" dirty="0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  <a:t>Result</a:t>
            </a:r>
            <a:br>
              <a:rPr lang="en-US" altLang="en-US" dirty="0">
                <a:solidFill>
                  <a:srgbClr val="263338"/>
                </a:solidFill>
                <a:latin typeface="Montserrat" charset="0"/>
                <a:ea typeface="Montserrat" charset="0"/>
                <a:cs typeface="Montserrat" charset="0"/>
              </a:rPr>
            </a:br>
            <a:endParaRPr lang="x-none" altLang="en-US" sz="3200" dirty="0">
              <a:solidFill>
                <a:srgbClr val="72A1A8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019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423" y="401411"/>
            <a:ext cx="5157787" cy="452437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Image results from </a:t>
            </a:r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83" y="1102356"/>
            <a:ext cx="5812518" cy="4843764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93215" y="401412"/>
            <a:ext cx="5183188" cy="452437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Image results from Harp-</a:t>
            </a:r>
            <a:r>
              <a:rPr lang="en-US" dirty="0" err="1"/>
              <a:t>Daal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1091772"/>
            <a:ext cx="5825218" cy="4854348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802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53"/>
            <a:ext cx="10972800" cy="552677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Demo: Harp-</a:t>
            </a:r>
            <a:r>
              <a:rPr lang="en-US" sz="2800" dirty="0" err="1"/>
              <a:t>Daal</a:t>
            </a:r>
            <a:r>
              <a:rPr lang="en-US" sz="2800" dirty="0"/>
              <a:t> </a:t>
            </a:r>
            <a:r>
              <a:rPr lang="en-US" sz="2800" dirty="0" err="1"/>
              <a:t>KMeans</a:t>
            </a:r>
            <a:r>
              <a:rPr lang="en-US" sz="2800" dirty="0"/>
              <a:t> for image clustering</a:t>
            </a:r>
          </a:p>
        </p:txBody>
      </p:sp>
      <p:pic>
        <p:nvPicPr>
          <p:cNvPr id="4" name="HarpDaal-ImageClustering-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0923" y="543700"/>
            <a:ext cx="8875041" cy="49922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708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194" y="405230"/>
            <a:ext cx="2326005" cy="232600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37307" y="477504"/>
            <a:ext cx="2725622" cy="2339340"/>
            <a:chOff x="8044" y="2074"/>
            <a:chExt cx="3256" cy="241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44" y="2074"/>
              <a:ext cx="2412" cy="2412"/>
            </a:xfrm>
            <a:prstGeom prst="rect">
              <a:avLst/>
            </a:prstGeom>
          </p:spPr>
        </p:pic>
        <p:sp>
          <p:nvSpPr>
            <p:cNvPr id="13" name="Text Box 12"/>
            <p:cNvSpPr txBox="1"/>
            <p:nvPr/>
          </p:nvSpPr>
          <p:spPr>
            <a:xfrm>
              <a:off x="8743" y="3970"/>
              <a:ext cx="2557" cy="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PCA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860" y="2276047"/>
            <a:ext cx="2349035" cy="234903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448360" y="2739694"/>
            <a:ext cx="2140574" cy="1559424"/>
            <a:chOff x="8167" y="5668"/>
            <a:chExt cx="2557" cy="160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64" y="5668"/>
              <a:ext cx="2212" cy="1138"/>
            </a:xfrm>
            <a:prstGeom prst="rect">
              <a:avLst/>
            </a:prstGeom>
          </p:spPr>
        </p:pic>
        <p:sp>
          <p:nvSpPr>
            <p:cNvPr id="21" name="Text Box 11"/>
            <p:cNvSpPr txBox="1"/>
            <p:nvPr/>
          </p:nvSpPr>
          <p:spPr>
            <a:xfrm>
              <a:off x="8167" y="6990"/>
              <a:ext cx="2557" cy="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x-none" altLang="en-US" sz="1200" dirty="0">
                  <a:solidFill>
                    <a:srgbClr val="162746"/>
                  </a:solidFill>
                  <a:latin typeface="Calibri" panose="020F0502020204030204"/>
                </a:rPr>
                <a:t>Alternating least squares (ALS) 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37307" y="4537404"/>
            <a:ext cx="2232227" cy="1474846"/>
            <a:chOff x="8264" y="5583"/>
            <a:chExt cx="2667" cy="169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64" y="5583"/>
              <a:ext cx="2212" cy="1223"/>
            </a:xfrm>
            <a:prstGeom prst="rect">
              <a:avLst/>
            </a:prstGeom>
          </p:spPr>
        </p:pic>
        <p:sp>
          <p:nvSpPr>
            <p:cNvPr id="24" name="Text Box 7"/>
            <p:cNvSpPr txBox="1"/>
            <p:nvPr/>
          </p:nvSpPr>
          <p:spPr>
            <a:xfrm>
              <a:off x="8374" y="6961"/>
              <a:ext cx="2557" cy="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altLang="en-US" sz="1200" i="0" u="none" strike="noStrike" kern="1200" cap="none" spc="0" normalizeH="0" baseline="0" noProof="0" dirty="0">
                  <a:ln>
                    <a:noFill/>
                  </a:ln>
                  <a:solidFill>
                    <a:srgbClr val="16274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MatrixFactorization-SGD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511389" y="4331217"/>
            <a:ext cx="2345892" cy="1681033"/>
            <a:chOff x="12053" y="5438"/>
            <a:chExt cx="2803" cy="1733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053" y="5438"/>
              <a:ext cx="2389" cy="1474"/>
            </a:xfrm>
            <a:prstGeom prst="rect">
              <a:avLst/>
            </a:prstGeom>
          </p:spPr>
        </p:pic>
        <p:sp>
          <p:nvSpPr>
            <p:cNvPr id="27" name="Text Box 15"/>
            <p:cNvSpPr txBox="1"/>
            <p:nvPr/>
          </p:nvSpPr>
          <p:spPr>
            <a:xfrm>
              <a:off x="12299" y="6885"/>
              <a:ext cx="2557" cy="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x-none" altLang="en-US" sz="1200" dirty="0">
                  <a:solidFill>
                    <a:srgbClr val="162746"/>
                  </a:solidFill>
                  <a:latin typeface="Calibri" panose="020F0502020204030204"/>
                </a:rPr>
                <a:t>SubGraph Counting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3523" y="296359"/>
            <a:ext cx="10515600" cy="508000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+mn-lt"/>
                <a:ea typeface="+mn-ea"/>
                <a:cs typeface="+mn-cs"/>
              </a:rPr>
              <a:t>Explore Algorithms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004" y="3844404"/>
            <a:ext cx="1688915" cy="1507691"/>
          </a:xfrm>
          <a:prstGeom prst="rect">
            <a:avLst/>
          </a:prstGeom>
          <a:noFill/>
          <a:ln>
            <a:noFill/>
          </a:ln>
          <a:effectLst>
            <a:outerShdw blurRad="50800" dist="50800" dir="7800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321" y="1013598"/>
            <a:ext cx="1671461" cy="1474172"/>
          </a:xfrm>
          <a:prstGeom prst="rect">
            <a:avLst/>
          </a:prstGeom>
          <a:noFill/>
          <a:ln>
            <a:noFill/>
          </a:ln>
          <a:effectLst>
            <a:outerShdw blurRad="50800" dist="50800" dir="7800000" algn="ctr" rotWithShape="0">
              <a:schemeClr val="bg1">
                <a:lumMod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004" y="1047954"/>
            <a:ext cx="1554860" cy="1474172"/>
          </a:xfrm>
          <a:prstGeom prst="rect">
            <a:avLst/>
          </a:prstGeom>
          <a:noFill/>
          <a:ln>
            <a:noFill/>
          </a:ln>
          <a:effectLst>
            <a:outerShdw blurRad="50800" dist="50800" dir="7800000" algn="ctr" rotWithShape="0">
              <a:schemeClr val="bg1">
                <a:lumMod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8474290" y="2615483"/>
            <a:ext cx="1895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prstClr val="black"/>
                </a:solidFill>
              </a:rPr>
              <a:t>Computer Vision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282980" y="5454265"/>
            <a:ext cx="2118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prstClr val="black"/>
                </a:solidFill>
              </a:rPr>
              <a:t>Complex Networks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98271" y="2637254"/>
            <a:ext cx="1688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prstClr val="black"/>
                </a:solidFill>
              </a:rPr>
              <a:t>Bioinformatics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93866" y="3866741"/>
            <a:ext cx="1922229" cy="1439816"/>
          </a:xfrm>
          <a:prstGeom prst="rect">
            <a:avLst/>
          </a:prstGeom>
          <a:noFill/>
          <a:ln>
            <a:noFill/>
          </a:ln>
          <a:effectLst>
            <a:outerShdw blurRad="50800" dist="50800" dir="7800000" algn="ctr" rotWithShape="0">
              <a:schemeClr val="bg1">
                <a:lumMod val="50000"/>
              </a:schemeClr>
            </a:outerShdw>
          </a:effectLst>
        </p:spPr>
      </p:pic>
      <p:sp>
        <p:nvSpPr>
          <p:cNvPr id="35" name="TextBox 34"/>
          <p:cNvSpPr txBox="1"/>
          <p:nvPr/>
        </p:nvSpPr>
        <p:spPr>
          <a:xfrm>
            <a:off x="8958571" y="5434270"/>
            <a:ext cx="1392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prstClr val="black"/>
                </a:solidFill>
              </a:rPr>
              <a:t>Text Mining</a:t>
            </a:r>
          </a:p>
        </p:txBody>
      </p:sp>
    </p:spTree>
    <p:extLst>
      <p:ext uri="{BB962C8B-B14F-4D97-AF65-F5344CB8AC3E}">
        <p14:creationId xmlns:p14="http://schemas.microsoft.com/office/powerpoint/2010/main" val="588310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786" y="0"/>
            <a:ext cx="12192000" cy="6859715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0" y="763928"/>
            <a:ext cx="9144000" cy="9375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chemeClr val="bg1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THANK YOU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3999" y="1932971"/>
            <a:ext cx="10011103" cy="209774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dirty="0">
                <a:solidFill>
                  <a:schemeClr val="bg1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PRESENTER CONTACT INFO</a:t>
            </a:r>
          </a:p>
          <a:p>
            <a:pPr marL="0" indent="0">
              <a:buNone/>
            </a:pPr>
            <a:r>
              <a:rPr lang="en-US" sz="3200" dirty="0" err="1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xqiu@indiana.edu</a:t>
            </a:r>
            <a:endParaRPr lang="en-US" sz="3200" dirty="0">
              <a:solidFill>
                <a:schemeClr val="bg1"/>
              </a:solidFill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Intelligent Systems Engineering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School of Informatics, Computing and Engineering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Indiana University</a:t>
            </a:r>
          </a:p>
          <a:p>
            <a:pPr marL="0" indent="0">
              <a:buNone/>
            </a:pPr>
            <a:endParaRPr lang="en-US" sz="4400" dirty="0">
              <a:solidFill>
                <a:schemeClr val="bg1"/>
              </a:solidFill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0" indent="0">
              <a:buNone/>
            </a:pPr>
            <a:endParaRPr lang="en-US" sz="4400" dirty="0">
              <a:solidFill>
                <a:schemeClr val="bg1"/>
              </a:solidFill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marL="0" indent="0">
              <a:buNone/>
            </a:pPr>
            <a:endParaRPr lang="en-US" sz="4400" dirty="0">
              <a:solidFill>
                <a:schemeClr val="bg1"/>
              </a:solidFill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714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D86C26A5-1AB3-D84D-A710-9DB74DA8A022}" vid="{62485635-2F32-B545-9177-4151571D4A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RH-PowerpointTemplate</Template>
  <TotalTime>255</TotalTime>
  <Words>201</Words>
  <Application>Microsoft Office PowerPoint</Application>
  <PresentationFormat>Widescreen</PresentationFormat>
  <Paragraphs>38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Arial Bold</vt:lpstr>
      <vt:lpstr>Avenir Book</vt:lpstr>
      <vt:lpstr>Calibri</vt:lpstr>
      <vt:lpstr>Calibri Light</vt:lpstr>
      <vt:lpstr>Franklin Gothic Book</vt:lpstr>
      <vt:lpstr>Franklin Gothic Medium</vt:lpstr>
      <vt:lpstr>Montserrat</vt:lpstr>
      <vt:lpstr>Times New Roman</vt:lpstr>
      <vt:lpstr>Office Theme</vt:lpstr>
      <vt:lpstr>Judy Qiu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Demo: Harp-Daal KMeans for image clustering</vt:lpstr>
      <vt:lpstr>Explore Algorithms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PRESENTER NAME</dc:title>
  <dc:creator>Benjamin, Hannah Lee</dc:creator>
  <cp:lastModifiedBy>Sabra Ossen</cp:lastModifiedBy>
  <cp:revision>26</cp:revision>
  <dcterms:created xsi:type="dcterms:W3CDTF">2018-01-26T16:44:54Z</dcterms:created>
  <dcterms:modified xsi:type="dcterms:W3CDTF">2018-04-11T22:18:54Z</dcterms:modified>
</cp:coreProperties>
</file>