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6" r:id="rId2"/>
    <p:sldMasterId id="2147483718" r:id="rId3"/>
    <p:sldMasterId id="2147483742" r:id="rId4"/>
    <p:sldMasterId id="2147483774" r:id="rId5"/>
    <p:sldMasterId id="2147483787" r:id="rId6"/>
    <p:sldMasterId id="2147483800" r:id="rId7"/>
    <p:sldMasterId id="2147483812" r:id="rId8"/>
  </p:sldMasterIdLst>
  <p:notesMasterIdLst>
    <p:notesMasterId r:id="rId52"/>
  </p:notesMasterIdLst>
  <p:sldIdLst>
    <p:sldId id="458" r:id="rId9"/>
    <p:sldId id="498" r:id="rId10"/>
    <p:sldId id="477" r:id="rId11"/>
    <p:sldId id="484" r:id="rId12"/>
    <p:sldId id="470" r:id="rId13"/>
    <p:sldId id="471" r:id="rId14"/>
    <p:sldId id="490" r:id="rId15"/>
    <p:sldId id="479" r:id="rId16"/>
    <p:sldId id="488" r:id="rId17"/>
    <p:sldId id="489" r:id="rId18"/>
    <p:sldId id="423" r:id="rId19"/>
    <p:sldId id="491" r:id="rId20"/>
    <p:sldId id="418" r:id="rId21"/>
    <p:sldId id="424" r:id="rId22"/>
    <p:sldId id="451" r:id="rId23"/>
    <p:sldId id="419" r:id="rId24"/>
    <p:sldId id="422" r:id="rId25"/>
    <p:sldId id="486" r:id="rId26"/>
    <p:sldId id="420" r:id="rId27"/>
    <p:sldId id="472" r:id="rId28"/>
    <p:sldId id="481" r:id="rId29"/>
    <p:sldId id="480" r:id="rId30"/>
    <p:sldId id="487" r:id="rId31"/>
    <p:sldId id="482" r:id="rId32"/>
    <p:sldId id="475" r:id="rId33"/>
    <p:sldId id="473" r:id="rId34"/>
    <p:sldId id="474" r:id="rId35"/>
    <p:sldId id="409" r:id="rId36"/>
    <p:sldId id="410" r:id="rId37"/>
    <p:sldId id="412" r:id="rId38"/>
    <p:sldId id="438" r:id="rId39"/>
    <p:sldId id="461" r:id="rId40"/>
    <p:sldId id="462" r:id="rId41"/>
    <p:sldId id="463" r:id="rId42"/>
    <p:sldId id="465" r:id="rId43"/>
    <p:sldId id="494" r:id="rId44"/>
    <p:sldId id="466" r:id="rId45"/>
    <p:sldId id="467" r:id="rId46"/>
    <p:sldId id="468" r:id="rId47"/>
    <p:sldId id="407" r:id="rId48"/>
    <p:sldId id="493" r:id="rId49"/>
    <p:sldId id="495" r:id="rId50"/>
    <p:sldId id="492" r:id="rId51"/>
  </p:sldIdLst>
  <p:sldSz cx="9144000" cy="6858000" type="screen4x3"/>
  <p:notesSz cx="6858000" cy="9144000"/>
  <p:defaultTextStyle>
    <a:defPPr>
      <a:defRPr lang="en-US"/>
    </a:defPPr>
    <a:lvl1pPr marL="0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0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2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4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54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06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56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07" algn="l" defTabSz="9139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0" autoAdjust="0"/>
  </p:normalViewPr>
  <p:slideViewPr>
    <p:cSldViewPr>
      <p:cViewPr>
        <p:scale>
          <a:sx n="99" d="100"/>
          <a:sy n="99" d="100"/>
        </p:scale>
        <p:origin x="270" y="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ucc_journal\twister4azure_7_3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ropbox\papers\ucc_journal\twister4azure_7_3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research\Execution%20Log\shuffl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T:\Reading\reading\project%20materials\ORNL\infini-eth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on:image_data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n:Desktop:research:papers_written:cloudcom2011:cloudcom_results_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01868148834337"/>
          <c:y val="5.1400554097404488E-2"/>
          <c:w val="0.81252200092635463"/>
          <c:h val="0.763640815141410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new_KMeans_with_tcp_tree!$E$18</c:f>
              <c:strCache>
                <c:ptCount val="1"/>
                <c:pt idx="0">
                  <c:v>Twister4Azure</c:v>
                </c:pt>
              </c:strCache>
            </c:strRef>
          </c:tx>
          <c:xVal>
            <c:numRef>
              <c:f>new_KMeans_with_tcp_tree!$H$19:$H$22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new_KMeans_with_tcp_tree!$I$19:$I$22</c:f>
              <c:numCache>
                <c:formatCode>General</c:formatCode>
                <c:ptCount val="4"/>
                <c:pt idx="0">
                  <c:v>1</c:v>
                </c:pt>
                <c:pt idx="1">
                  <c:v>0.9552211632992148</c:v>
                </c:pt>
                <c:pt idx="2">
                  <c:v>0.93180849472818361</c:v>
                </c:pt>
                <c:pt idx="3">
                  <c:v>0.82267882312940888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new_KMeans_with_tcp_tree!$F$18</c:f>
              <c:strCache>
                <c:ptCount val="1"/>
                <c:pt idx="0">
                  <c:v>Twister</c:v>
                </c:pt>
              </c:strCache>
            </c:strRef>
          </c:tx>
          <c:xVal>
            <c:numRef>
              <c:f>new_KMeans_with_tcp_tree!$H$19:$H$22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new_KMeans_with_tcp_tree!$J$19:$J$22</c:f>
              <c:numCache>
                <c:formatCode>General</c:formatCode>
                <c:ptCount val="4"/>
                <c:pt idx="0">
                  <c:v>1</c:v>
                </c:pt>
                <c:pt idx="1">
                  <c:v>1.0532544093335314</c:v>
                </c:pt>
                <c:pt idx="2">
                  <c:v>0.91935459428513699</c:v>
                </c:pt>
                <c:pt idx="3">
                  <c:v>0.84736120853948482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new_KMeans_with_tcp_tree!$G$18</c:f>
              <c:strCache>
                <c:ptCount val="1"/>
                <c:pt idx="0">
                  <c:v>Hadoop</c:v>
                </c:pt>
              </c:strCache>
            </c:strRef>
          </c:tx>
          <c:xVal>
            <c:numRef>
              <c:f>new_KMeans_with_tcp_tree!$C$19:$C$22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</c:numCache>
            </c:numRef>
          </c:xVal>
          <c:yVal>
            <c:numRef>
              <c:f>new_KMeans_with_tcp_tree!$K$19:$K$22</c:f>
              <c:numCache>
                <c:formatCode>General</c:formatCode>
                <c:ptCount val="4"/>
                <c:pt idx="0">
                  <c:v>1</c:v>
                </c:pt>
                <c:pt idx="1">
                  <c:v>0.85962458309032164</c:v>
                </c:pt>
                <c:pt idx="2">
                  <c:v>0.72332830339329612</c:v>
                </c:pt>
                <c:pt idx="3">
                  <c:v>0.5377581259303913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94592"/>
        <c:axId val="39295168"/>
      </c:scatterChart>
      <c:valAx>
        <c:axId val="39294592"/>
        <c:scaling>
          <c:orientation val="minMax"/>
          <c:max val="256"/>
          <c:min val="3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</a:t>
                </a:r>
                <a:r>
                  <a:rPr lang="en-US" dirty="0" smtClean="0"/>
                  <a:t>Instances/Cores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295168"/>
        <c:crosses val="autoZero"/>
        <c:crossBetween val="midCat"/>
        <c:majorUnit val="32"/>
      </c:valAx>
      <c:valAx>
        <c:axId val="39295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 Parallel </a:t>
                </a:r>
                <a:r>
                  <a:rPr lang="en-US" dirty="0"/>
                  <a:t>Efficiency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2945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749575420719468"/>
          <c:y val="0.68711642352215518"/>
          <c:w val="0.78723277237404143"/>
          <c:h val="0.1124848722460926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86385729561584"/>
          <c:y val="5.1400554097404488E-2"/>
          <c:w val="0.72600320793234174"/>
          <c:h val="0.72738390851626089"/>
        </c:manualLayout>
      </c:layout>
      <c:lineChart>
        <c:grouping val="standard"/>
        <c:varyColors val="0"/>
        <c:ser>
          <c:idx val="0"/>
          <c:order val="0"/>
          <c:tx>
            <c:strRef>
              <c:f>new_KMeans_with_tcp_tree!$F$7</c:f>
              <c:strCache>
                <c:ptCount val="1"/>
                <c:pt idx="0">
                  <c:v>Twister4Azure</c:v>
                </c:pt>
              </c:strCache>
            </c:strRef>
          </c:tx>
          <c:cat>
            <c:strRef>
              <c:f>new_KMeans_with_tcp_tree!$I$9:$I$14</c:f>
              <c:strCache>
                <c:ptCount val="6"/>
                <c:pt idx="0">
                  <c:v>32 x 32 M</c:v>
                </c:pt>
                <c:pt idx="1">
                  <c:v>64 x 64 M</c:v>
                </c:pt>
                <c:pt idx="2">
                  <c:v>96 x 96 M</c:v>
                </c:pt>
                <c:pt idx="3">
                  <c:v>128 x 128 M</c:v>
                </c:pt>
                <c:pt idx="4">
                  <c:v>192 x 192 M</c:v>
                </c:pt>
                <c:pt idx="5">
                  <c:v>256 x 256 M</c:v>
                </c:pt>
              </c:strCache>
            </c:strRef>
          </c:cat>
          <c:val>
            <c:numRef>
              <c:f>new_KMeans_with_tcp_tree!$J$9:$J$14</c:f>
              <c:numCache>
                <c:formatCode>General</c:formatCode>
                <c:ptCount val="6"/>
                <c:pt idx="0">
                  <c:v>505.15300000000002</c:v>
                </c:pt>
                <c:pt idx="1">
                  <c:v>515.01099999999997</c:v>
                </c:pt>
                <c:pt idx="2">
                  <c:v>533.029</c:v>
                </c:pt>
                <c:pt idx="3">
                  <c:v>534.91999999999996</c:v>
                </c:pt>
                <c:pt idx="4">
                  <c:v>559.52300000000002</c:v>
                </c:pt>
                <c:pt idx="5">
                  <c:v>566.78300000000002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new_KMeans_with_tcp_tree!$G$7</c:f>
              <c:strCache>
                <c:ptCount val="1"/>
                <c:pt idx="0">
                  <c:v>Twister</c:v>
                </c:pt>
              </c:strCache>
            </c:strRef>
          </c:tx>
          <c:cat>
            <c:strRef>
              <c:f>new_KMeans_with_tcp_tree!$I$9:$I$14</c:f>
              <c:strCache>
                <c:ptCount val="6"/>
                <c:pt idx="0">
                  <c:v>32 x 32 M</c:v>
                </c:pt>
                <c:pt idx="1">
                  <c:v>64 x 64 M</c:v>
                </c:pt>
                <c:pt idx="2">
                  <c:v>96 x 96 M</c:v>
                </c:pt>
                <c:pt idx="3">
                  <c:v>128 x 128 M</c:v>
                </c:pt>
                <c:pt idx="4">
                  <c:v>192 x 192 M</c:v>
                </c:pt>
                <c:pt idx="5">
                  <c:v>256 x 256 M</c:v>
                </c:pt>
              </c:strCache>
            </c:strRef>
          </c:cat>
          <c:val>
            <c:numRef>
              <c:f>new_KMeans_with_tcp_tree!$K$9:$K$14</c:f>
              <c:numCache>
                <c:formatCode>General</c:formatCode>
                <c:ptCount val="6"/>
                <c:pt idx="0">
                  <c:v>250.62700000000001</c:v>
                </c:pt>
                <c:pt idx="1">
                  <c:v>265.63799999999998</c:v>
                </c:pt>
                <c:pt idx="2">
                  <c:v>278.976</c:v>
                </c:pt>
                <c:pt idx="3">
                  <c:v>296.94499999999999</c:v>
                </c:pt>
                <c:pt idx="4">
                  <c:v>294.02199999999999</c:v>
                </c:pt>
                <c:pt idx="5">
                  <c:v>303.565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new_KMeans_with_tcp_tree!$H$7</c:f>
              <c:strCache>
                <c:ptCount val="1"/>
                <c:pt idx="0">
                  <c:v>Hadoop</c:v>
                </c:pt>
              </c:strCache>
            </c:strRef>
          </c:tx>
          <c:val>
            <c:numRef>
              <c:f>new_KMeans_with_tcp_tree!$L$9:$L$14</c:f>
              <c:numCache>
                <c:formatCode>General</c:formatCode>
                <c:ptCount val="6"/>
                <c:pt idx="0">
                  <c:v>812.09699999999998</c:v>
                </c:pt>
                <c:pt idx="1">
                  <c:v>838.404</c:v>
                </c:pt>
                <c:pt idx="2">
                  <c:v>860.13</c:v>
                </c:pt>
                <c:pt idx="3">
                  <c:v>883.875</c:v>
                </c:pt>
                <c:pt idx="4">
                  <c:v>933.74900000000002</c:v>
                </c:pt>
                <c:pt idx="5">
                  <c:v>956.96900000000005</c:v>
                </c:pt>
              </c:numCache>
            </c:numRef>
          </c:val>
          <c:smooth val="0"/>
        </c:ser>
        <c:ser>
          <c:idx val="3"/>
          <c:order val="3"/>
          <c:tx>
            <c:v>Twister4Azure Adjusted</c:v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c:spPr>
          </c:marker>
          <c:val>
            <c:numRef>
              <c:f>new_KMeans_with_tcp_tree!$M$9:$M$14</c:f>
              <c:numCache>
                <c:formatCode>General</c:formatCode>
                <c:ptCount val="6"/>
                <c:pt idx="0">
                  <c:v>219.8911623817441</c:v>
                </c:pt>
                <c:pt idx="1">
                  <c:v>224.18231195179362</c:v>
                </c:pt>
                <c:pt idx="2">
                  <c:v>232.02547820794624</c:v>
                </c:pt>
                <c:pt idx="3">
                  <c:v>232.84862325125761</c:v>
                </c:pt>
                <c:pt idx="4">
                  <c:v>243.55821473755594</c:v>
                </c:pt>
                <c:pt idx="5">
                  <c:v>246.71846487739765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13120"/>
        <c:axId val="42020800"/>
      </c:lineChart>
      <c:catAx>
        <c:axId val="84613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 Nodes x Num Data Points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2100000"/>
          <a:lstStyle/>
          <a:p>
            <a:pPr>
              <a:defRPr sz="1000"/>
            </a:pPr>
            <a:endParaRPr lang="en-US"/>
          </a:p>
        </c:txPr>
        <c:crossAx val="42020800"/>
        <c:crosses val="autoZero"/>
        <c:auto val="1"/>
        <c:lblAlgn val="ctr"/>
        <c:lblOffset val="100"/>
        <c:noMultiLvlLbl val="0"/>
      </c:catAx>
      <c:valAx>
        <c:axId val="42020800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(ms)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84613120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4445222125012153"/>
          <c:y val="0.70065829609136698"/>
          <c:w val="0.70870443277923589"/>
          <c:h val="7.61786195644463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16292508891382"/>
          <c:y val="2.6297455166496935E-2"/>
          <c:w val="0.82309711286089238"/>
          <c:h val="0.67078989686148383"/>
        </c:manualLayout>
      </c:layout>
      <c:scatterChart>
        <c:scatterStyle val="lineMarker"/>
        <c:varyColors val="0"/>
        <c:ser>
          <c:idx val="0"/>
          <c:order val="0"/>
          <c:tx>
            <c:v>Multi-Chain</c:v>
          </c:tx>
          <c:spPr>
            <a:ln w="12700"/>
          </c:spPr>
          <c:marker>
            <c:symbol val="diamond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final!$D$15:$D$20</c:f>
                <c:numCache>
                  <c:formatCode>General</c:formatCode>
                  <c:ptCount val="6"/>
                  <c:pt idx="0">
                    <c:v>0.63</c:v>
                  </c:pt>
                  <c:pt idx="1">
                    <c:v>1.75</c:v>
                  </c:pt>
                  <c:pt idx="2">
                    <c:v>2.19</c:v>
                  </c:pt>
                  <c:pt idx="3">
                    <c:v>1.96</c:v>
                  </c:pt>
                  <c:pt idx="4">
                    <c:v>1.78</c:v>
                  </c:pt>
                  <c:pt idx="5">
                    <c:v>1.46</c:v>
                  </c:pt>
                </c:numCache>
              </c:numRef>
            </c:plus>
            <c:minus>
              <c:numRef>
                <c:f>final!$D$15:$D$20</c:f>
                <c:numCache>
                  <c:formatCode>General</c:formatCode>
                  <c:ptCount val="6"/>
                  <c:pt idx="0">
                    <c:v>0.63</c:v>
                  </c:pt>
                  <c:pt idx="1">
                    <c:v>1.75</c:v>
                  </c:pt>
                  <c:pt idx="2">
                    <c:v>2.19</c:v>
                  </c:pt>
                  <c:pt idx="3">
                    <c:v>1.96</c:v>
                  </c:pt>
                  <c:pt idx="4">
                    <c:v>1.78</c:v>
                  </c:pt>
                  <c:pt idx="5">
                    <c:v>1.46</c:v>
                  </c:pt>
                </c:numCache>
              </c:numRef>
            </c:minus>
            <c:spPr>
              <a:ln w="12700">
                <a:solidFill>
                  <a:schemeClr val="accent1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final!$B$15:$B$20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xVal>
          <c:yVal>
            <c:numRef>
              <c:f>final!$C$15:$C$20</c:f>
              <c:numCache>
                <c:formatCode>General</c:formatCode>
                <c:ptCount val="6"/>
                <c:pt idx="0">
                  <c:v>9.1</c:v>
                </c:pt>
                <c:pt idx="1">
                  <c:v>11.2</c:v>
                </c:pt>
                <c:pt idx="2">
                  <c:v>12.28</c:v>
                </c:pt>
                <c:pt idx="3">
                  <c:v>12.54</c:v>
                </c:pt>
                <c:pt idx="4">
                  <c:v>12.9</c:v>
                </c:pt>
                <c:pt idx="5">
                  <c:v>12.95</c:v>
                </c:pt>
              </c:numCache>
            </c:numRef>
          </c:yVal>
          <c:smooth val="0"/>
        </c:ser>
        <c:ser>
          <c:idx val="1"/>
          <c:order val="1"/>
          <c:tx>
            <c:v>Scatter-Allgather-BKT</c:v>
          </c:tx>
          <c:spPr>
            <a:ln w="12700"/>
          </c:spPr>
          <c:marker>
            <c:symbol val="square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final!$H$15:$H$20</c:f>
                <c:numCache>
                  <c:formatCode>General</c:formatCode>
                  <c:ptCount val="6"/>
                  <c:pt idx="0">
                    <c:v>0.12</c:v>
                  </c:pt>
                  <c:pt idx="1">
                    <c:v>1.22</c:v>
                  </c:pt>
                  <c:pt idx="2">
                    <c:v>0.67</c:v>
                  </c:pt>
                  <c:pt idx="3">
                    <c:v>1.21</c:v>
                  </c:pt>
                  <c:pt idx="4">
                    <c:v>0.72</c:v>
                  </c:pt>
                  <c:pt idx="5">
                    <c:v>2.82</c:v>
                  </c:pt>
                </c:numCache>
              </c:numRef>
            </c:plus>
            <c:minus>
              <c:numRef>
                <c:f>final!$H$15:$H$20</c:f>
                <c:numCache>
                  <c:formatCode>General</c:formatCode>
                  <c:ptCount val="6"/>
                  <c:pt idx="0">
                    <c:v>0.12</c:v>
                  </c:pt>
                  <c:pt idx="1">
                    <c:v>1.22</c:v>
                  </c:pt>
                  <c:pt idx="2">
                    <c:v>0.67</c:v>
                  </c:pt>
                  <c:pt idx="3">
                    <c:v>1.21</c:v>
                  </c:pt>
                  <c:pt idx="4">
                    <c:v>0.72</c:v>
                  </c:pt>
                  <c:pt idx="5">
                    <c:v>2.82</c:v>
                  </c:pt>
                </c:numCache>
              </c:numRef>
            </c:minus>
            <c:spPr>
              <a:ln w="12700">
                <a:solidFill>
                  <a:schemeClr val="accent2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final!$B$15:$B$20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xVal>
          <c:yVal>
            <c:numRef>
              <c:f>final!$G$15:$G$20</c:f>
              <c:numCache>
                <c:formatCode>General</c:formatCode>
                <c:ptCount val="6"/>
                <c:pt idx="0">
                  <c:v>8.2200000000000006</c:v>
                </c:pt>
                <c:pt idx="1">
                  <c:v>22.78</c:v>
                </c:pt>
                <c:pt idx="2">
                  <c:v>21.33</c:v>
                </c:pt>
                <c:pt idx="3">
                  <c:v>21.96</c:v>
                </c:pt>
                <c:pt idx="4">
                  <c:v>21.44</c:v>
                </c:pt>
                <c:pt idx="5">
                  <c:v>23.96</c:v>
                </c:pt>
              </c:numCache>
            </c:numRef>
          </c:yVal>
          <c:smooth val="0"/>
        </c:ser>
        <c:ser>
          <c:idx val="2"/>
          <c:order val="2"/>
          <c:tx>
            <c:v>Scatter-Allgather-MST</c:v>
          </c:tx>
          <c:spPr>
            <a:ln w="12700"/>
          </c:spPr>
          <c:marker>
            <c:symbol val="triangle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final!$F$15:$F$20</c:f>
                <c:numCache>
                  <c:formatCode>General</c:formatCode>
                  <c:ptCount val="6"/>
                  <c:pt idx="0">
                    <c:v>0.11</c:v>
                  </c:pt>
                  <c:pt idx="1">
                    <c:v>2.39</c:v>
                  </c:pt>
                  <c:pt idx="2">
                    <c:v>2.12</c:v>
                  </c:pt>
                  <c:pt idx="3">
                    <c:v>2.63</c:v>
                  </c:pt>
                  <c:pt idx="4">
                    <c:v>1.81</c:v>
                  </c:pt>
                  <c:pt idx="5">
                    <c:v>1.29</c:v>
                  </c:pt>
                </c:numCache>
              </c:numRef>
            </c:plus>
            <c:minus>
              <c:numRef>
                <c:f>final!$F$15:$F$20</c:f>
                <c:numCache>
                  <c:formatCode>General</c:formatCode>
                  <c:ptCount val="6"/>
                  <c:pt idx="0">
                    <c:v>0.11</c:v>
                  </c:pt>
                  <c:pt idx="1">
                    <c:v>2.39</c:v>
                  </c:pt>
                  <c:pt idx="2">
                    <c:v>2.12</c:v>
                  </c:pt>
                  <c:pt idx="3">
                    <c:v>2.63</c:v>
                  </c:pt>
                  <c:pt idx="4">
                    <c:v>1.81</c:v>
                  </c:pt>
                  <c:pt idx="5">
                    <c:v>1.29</c:v>
                  </c:pt>
                </c:numCache>
              </c:numRef>
            </c:minus>
            <c:spPr>
              <a:ln w="12700">
                <a:solidFill>
                  <a:schemeClr val="accent3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final!$B$15:$B$20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xVal>
          <c:yVal>
            <c:numRef>
              <c:f>final!$E$15:$E$20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22.42</c:v>
                </c:pt>
                <c:pt idx="2">
                  <c:v>23.04</c:v>
                </c:pt>
                <c:pt idx="3">
                  <c:v>24.95</c:v>
                </c:pt>
                <c:pt idx="4">
                  <c:v>25.1</c:v>
                </c:pt>
                <c:pt idx="5">
                  <c:v>25.98</c:v>
                </c:pt>
              </c:numCache>
            </c:numRef>
          </c:yVal>
          <c:smooth val="0"/>
        </c:ser>
        <c:ser>
          <c:idx val="3"/>
          <c:order val="3"/>
          <c:tx>
            <c:v>Scatter-Allgather-Broker</c:v>
          </c:tx>
          <c:spPr>
            <a:ln w="12700"/>
          </c:spPr>
          <c:marker>
            <c:symbol val="x"/>
            <c:size val="4"/>
          </c:marker>
          <c:errBars>
            <c:errDir val="y"/>
            <c:errBarType val="both"/>
            <c:errValType val="cust"/>
            <c:noEndCap val="0"/>
            <c:plus>
              <c:numRef>
                <c:f>final!$J$15:$J$20</c:f>
                <c:numCache>
                  <c:formatCode>General</c:formatCode>
                  <c:ptCount val="6"/>
                  <c:pt idx="0">
                    <c:v>0.65</c:v>
                  </c:pt>
                  <c:pt idx="1">
                    <c:v>1.3</c:v>
                  </c:pt>
                  <c:pt idx="2">
                    <c:v>0.97</c:v>
                  </c:pt>
                  <c:pt idx="3">
                    <c:v>2.64</c:v>
                  </c:pt>
                  <c:pt idx="4">
                    <c:v>1.23</c:v>
                  </c:pt>
                  <c:pt idx="5">
                    <c:v>2.2000000000000002</c:v>
                  </c:pt>
                </c:numCache>
              </c:numRef>
            </c:plus>
            <c:minus>
              <c:numRef>
                <c:f>final!$J$15:$J$20</c:f>
                <c:numCache>
                  <c:formatCode>General</c:formatCode>
                  <c:ptCount val="6"/>
                  <c:pt idx="0">
                    <c:v>0.65</c:v>
                  </c:pt>
                  <c:pt idx="1">
                    <c:v>1.3</c:v>
                  </c:pt>
                  <c:pt idx="2">
                    <c:v>0.97</c:v>
                  </c:pt>
                  <c:pt idx="3">
                    <c:v>2.64</c:v>
                  </c:pt>
                  <c:pt idx="4">
                    <c:v>1.23</c:v>
                  </c:pt>
                  <c:pt idx="5">
                    <c:v>2.2000000000000002</c:v>
                  </c:pt>
                </c:numCache>
              </c:numRef>
            </c:minus>
            <c:spPr>
              <a:ln w="12700">
                <a:solidFill>
                  <a:schemeClr val="accent4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final!$B$15:$B$20</c:f>
              <c:numCache>
                <c:formatCode>General</c:formatCode>
                <c:ptCount val="6"/>
                <c:pt idx="0">
                  <c:v>1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</c:numCache>
            </c:numRef>
          </c:xVal>
          <c:yVal>
            <c:numRef>
              <c:f>final!$I$15:$I$20</c:f>
              <c:numCache>
                <c:formatCode>General</c:formatCode>
                <c:ptCount val="6"/>
                <c:pt idx="0">
                  <c:v>10.37</c:v>
                </c:pt>
                <c:pt idx="1">
                  <c:v>24.24</c:v>
                </c:pt>
                <c:pt idx="2">
                  <c:v>24.58</c:v>
                </c:pt>
                <c:pt idx="3">
                  <c:v>26.82</c:v>
                </c:pt>
                <c:pt idx="4">
                  <c:v>27.7</c:v>
                </c:pt>
                <c:pt idx="5">
                  <c:v>29.7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05600"/>
        <c:axId val="211306176"/>
      </c:scatterChart>
      <c:valAx>
        <c:axId val="21130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Nodes</a:t>
                </a:r>
              </a:p>
            </c:rich>
          </c:tx>
          <c:layout>
            <c:manualLayout>
              <c:xMode val="edge"/>
              <c:yMode val="edge"/>
              <c:x val="0.36605256835002248"/>
              <c:y val="0.797818010424753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306176"/>
        <c:crosses val="autoZero"/>
        <c:crossBetween val="midCat"/>
      </c:valAx>
      <c:valAx>
        <c:axId val="211306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(Unit: 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30560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1140368391308319E-2"/>
          <c:y val="0.86264925511071677"/>
          <c:w val="0.95581695649172782"/>
          <c:h val="0.117745748357431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24866232599754"/>
          <c:y val="7.57469779829507E-2"/>
          <c:w val="0.81005059363666221"/>
          <c:h val="0.66198373433409319"/>
        </c:manualLayout>
      </c:layout>
      <c:barChart>
        <c:barDir val="col"/>
        <c:grouping val="stacked"/>
        <c:varyColors val="0"/>
        <c:ser>
          <c:idx val="0"/>
          <c:order val="0"/>
          <c:tx>
            <c:v>Combine</c:v>
          </c:tx>
          <c:invertIfNegative val="0"/>
          <c:errBars>
            <c:errBarType val="both"/>
            <c:errValType val="cust"/>
            <c:noEndCap val="0"/>
            <c:plus>
              <c:numRef>
                <c:f>(Sheet1!$E$102,Sheet1!$E$109)</c:f>
                <c:numCache>
                  <c:formatCode>General</c:formatCode>
                  <c:ptCount val="2"/>
                  <c:pt idx="0">
                    <c:v>0.12474373731775083</c:v>
                  </c:pt>
                  <c:pt idx="1">
                    <c:v>1.2960495103711638</c:v>
                  </c:pt>
                </c:numCache>
              </c:numRef>
            </c:plus>
            <c:minus>
              <c:numRef>
                <c:f>(Sheet1!$E$102,Sheet1!$E$109)</c:f>
                <c:numCache>
                  <c:formatCode>General</c:formatCode>
                  <c:ptCount val="2"/>
                  <c:pt idx="0">
                    <c:v>0.12474373731775083</c:v>
                  </c:pt>
                  <c:pt idx="1">
                    <c:v>1.2960495103711638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(Sheet1!$D$102,Sheet1!$D$109)</c:f>
              <c:numCache>
                <c:formatCode>General</c:formatCode>
                <c:ptCount val="2"/>
                <c:pt idx="0">
                  <c:v>11.67</c:v>
                </c:pt>
                <c:pt idx="1">
                  <c:v>12.318333333333333</c:v>
                </c:pt>
              </c:numCache>
            </c:numRef>
          </c:val>
        </c:ser>
        <c:ser>
          <c:idx val="1"/>
          <c:order val="1"/>
          <c:tx>
            <c:v>Shuffle &amp; Reduce</c:v>
          </c:tx>
          <c:invertIfNegative val="0"/>
          <c:errBars>
            <c:errBarType val="both"/>
            <c:errValType val="cust"/>
            <c:noEndCap val="0"/>
            <c:plus>
              <c:numRef>
                <c:f>(Sheet1!$E$101,Sheet1!$E$108)</c:f>
                <c:numCache>
                  <c:formatCode>General</c:formatCode>
                  <c:ptCount val="2"/>
                  <c:pt idx="0">
                    <c:v>8.9830334149068953</c:v>
                  </c:pt>
                  <c:pt idx="1">
                    <c:v>3.0916785624209626</c:v>
                  </c:pt>
                </c:numCache>
              </c:numRef>
            </c:plus>
            <c:minus>
              <c:numRef>
                <c:f>(Sheet1!$E$101,Sheet1!$E$108)</c:f>
                <c:numCache>
                  <c:formatCode>General</c:formatCode>
                  <c:ptCount val="2"/>
                  <c:pt idx="0">
                    <c:v>8.9830334149068953</c:v>
                  </c:pt>
                  <c:pt idx="1">
                    <c:v>3.0916785624209626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(Sheet1!$D$101,Sheet1!$D$108)</c:f>
              <c:numCache>
                <c:formatCode>General</c:formatCode>
                <c:ptCount val="2"/>
                <c:pt idx="0">
                  <c:v>366.07866666666661</c:v>
                </c:pt>
                <c:pt idx="1">
                  <c:v>38.111333333333334</c:v>
                </c:pt>
              </c:numCache>
            </c:numRef>
          </c:val>
        </c:ser>
        <c:ser>
          <c:idx val="2"/>
          <c:order val="2"/>
          <c:tx>
            <c:v>Map </c:v>
          </c:tx>
          <c:invertIfNegative val="0"/>
          <c:errBars>
            <c:errBarType val="both"/>
            <c:errValType val="cust"/>
            <c:noEndCap val="0"/>
            <c:plus>
              <c:numRef>
                <c:f>(Sheet1!$E$100,Sheet1!$E$107)</c:f>
                <c:numCache>
                  <c:formatCode>General</c:formatCode>
                  <c:ptCount val="2"/>
                  <c:pt idx="0">
                    <c:v>2.2334113667959374</c:v>
                  </c:pt>
                  <c:pt idx="1">
                    <c:v>3.1301612312041271</c:v>
                  </c:pt>
                </c:numCache>
              </c:numRef>
            </c:plus>
            <c:minus>
              <c:numRef>
                <c:f>(Sheet1!$E$100,Sheet1!$E$107)</c:f>
                <c:numCache>
                  <c:formatCode>General</c:formatCode>
                  <c:ptCount val="2"/>
                  <c:pt idx="0">
                    <c:v>2.2334113667959374</c:v>
                  </c:pt>
                  <c:pt idx="1">
                    <c:v>3.1301612312041271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(Sheet1!$D$100,Sheet1!$D$107)</c:f>
              <c:numCache>
                <c:formatCode>General</c:formatCode>
                <c:ptCount val="2"/>
                <c:pt idx="0">
                  <c:v>14.138333333333334</c:v>
                </c:pt>
                <c:pt idx="1">
                  <c:v>19.205666666666669</c:v>
                </c:pt>
              </c:numCache>
            </c:numRef>
          </c:val>
        </c:ser>
        <c:ser>
          <c:idx val="3"/>
          <c:order val="3"/>
          <c:tx>
            <c:v>Broadcast</c:v>
          </c:tx>
          <c:invertIfNegative val="0"/>
          <c:errBars>
            <c:errBarType val="both"/>
            <c:errValType val="cust"/>
            <c:noEndCap val="0"/>
            <c:plus>
              <c:numRef>
                <c:f>(Sheet1!$E$99,Sheet1!$E$106)</c:f>
                <c:numCache>
                  <c:formatCode>General</c:formatCode>
                  <c:ptCount val="2"/>
                  <c:pt idx="0">
                    <c:v>6.0295368257713919</c:v>
                  </c:pt>
                  <c:pt idx="1">
                    <c:v>2.5568751110160437</c:v>
                  </c:pt>
                </c:numCache>
              </c:numRef>
            </c:plus>
            <c:minus>
              <c:numRef>
                <c:f>(Sheet1!$E$99,Sheet1!$E$106)</c:f>
                <c:numCache>
                  <c:formatCode>General</c:formatCode>
                  <c:ptCount val="2"/>
                  <c:pt idx="0">
                    <c:v>6.0295368257713919</c:v>
                  </c:pt>
                  <c:pt idx="1">
                    <c:v>2.5568751110160437</c:v>
                  </c:pt>
                </c:numCache>
              </c:numRef>
            </c:minus>
          </c:errBars>
          <c:cat>
            <c:strRef>
              <c:f>(Sheet1!$F$115,Sheet1!$G$115)</c:f>
              <c:strCache>
                <c:ptCount val="2"/>
                <c:pt idx="0">
                  <c:v>Per Iteration Cost (Before)</c:v>
                </c:pt>
                <c:pt idx="1">
                  <c:v>Per Iteration Cost (After)</c:v>
                </c:pt>
              </c:strCache>
            </c:strRef>
          </c:cat>
          <c:val>
            <c:numRef>
              <c:f>(Sheet1!$G$103,Sheet1!$G$110)</c:f>
              <c:numCache>
                <c:formatCode>General</c:formatCode>
                <c:ptCount val="2"/>
                <c:pt idx="0">
                  <c:v>30.955333333333332</c:v>
                </c:pt>
                <c:pt idx="1">
                  <c:v>14.023333333333333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42181120"/>
        <c:axId val="69695104"/>
      </c:barChart>
      <c:catAx>
        <c:axId val="4218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695104"/>
        <c:crosses val="autoZero"/>
        <c:auto val="1"/>
        <c:lblAlgn val="ctr"/>
        <c:lblOffset val="100"/>
        <c:noMultiLvlLbl val="0"/>
      </c:catAx>
      <c:valAx>
        <c:axId val="69695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(Unit: 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1811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InfiniBand Speed Up Chart – 1GB bcast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724874907877895"/>
          <c:y val="0.1207609922433095"/>
          <c:w val="0.87275125092122108"/>
          <c:h val="0.76719251838693669"/>
        </c:manualLayout>
      </c:layout>
      <c:barChart>
        <c:barDir val="col"/>
        <c:grouping val="clustered"/>
        <c:varyColors val="0"/>
        <c:ser>
          <c:idx val="0"/>
          <c:order val="0"/>
          <c:tx>
            <c:v>Ethernet</c:v>
          </c:tx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7.75</c:v>
                </c:pt>
              </c:numLit>
            </c:plus>
            <c:minus>
              <c:numLit>
                <c:formatCode>General</c:formatCode>
                <c:ptCount val="1"/>
                <c:pt idx="0">
                  <c:v>2.2999999999999998</c:v>
                </c:pt>
              </c:numLit>
            </c:minus>
          </c:errBars>
          <c:val>
            <c:numRef>
              <c:f>Sheet1!$A$22</c:f>
              <c:numCache>
                <c:formatCode>General</c:formatCode>
                <c:ptCount val="1"/>
                <c:pt idx="0">
                  <c:v>23.673000000000005</c:v>
                </c:pt>
              </c:numCache>
            </c:numRef>
          </c:val>
        </c:ser>
        <c:ser>
          <c:idx val="1"/>
          <c:order val="1"/>
          <c:tx>
            <c:v>InfiniBand</c:v>
          </c:tx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1.5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Sheet1!$B$22</c:f>
              <c:numCache>
                <c:formatCode>General</c:formatCode>
                <c:ptCount val="1"/>
                <c:pt idx="0">
                  <c:v>5.4676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2184192"/>
        <c:axId val="72737344"/>
      </c:barChart>
      <c:catAx>
        <c:axId val="42184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737344"/>
        <c:crosses val="autoZero"/>
        <c:auto val="1"/>
        <c:lblAlgn val="ctr"/>
        <c:lblOffset val="100"/>
        <c:noMultiLvlLbl val="0"/>
      </c:catAx>
      <c:valAx>
        <c:axId val="72737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Second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42184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FG</a:t>
            </a:r>
            <a:r>
              <a:rPr lang="en-US" baseline="0" dirty="0"/>
              <a:t> Eucalyptus Images per </a:t>
            </a:r>
            <a:r>
              <a:rPr lang="en-US" baseline="0" dirty="0" smtClean="0"/>
              <a:t>Bucket (</a:t>
            </a:r>
            <a:r>
              <a:rPr lang="en-US" baseline="0" dirty="0"/>
              <a:t>N = 120)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5357667156012277E-2"/>
          <c:y val="0.13345873432487604"/>
          <c:w val="0.9342732105520708"/>
          <c:h val="0.45085535141440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euca_pivot!$E$2</c:f>
              <c:strCache>
                <c:ptCount val="1"/>
                <c:pt idx="0">
                  <c:v>COUNT</c:v>
                </c:pt>
              </c:strCache>
            </c:strRef>
          </c:tx>
          <c:invertIfNegative val="0"/>
          <c:cat>
            <c:strRef>
              <c:f>euca_pivot!$D$3:$D$69</c:f>
              <c:strCache>
                <c:ptCount val="67"/>
                <c:pt idx="0">
                  <c:v>ahassany</c:v>
                </c:pt>
                <c:pt idx="1">
                  <c:v>ajyounge</c:v>
                </c:pt>
                <c:pt idx="2">
                  <c:v>andbos</c:v>
                </c:pt>
                <c:pt idx="3">
                  <c:v>archit</c:v>
                </c:pt>
                <c:pt idx="4">
                  <c:v>ashley-image-bucket</c:v>
                </c:pt>
                <c:pt idx="5">
                  <c:v>b649</c:v>
                </c:pt>
                <c:pt idx="6">
                  <c:v>buzztroll</c:v>
                </c:pt>
                <c:pt idx="7">
                  <c:v>centos-image-bucket</c:v>
                </c:pt>
                <c:pt idx="8">
                  <c:v>centos53</c:v>
                </c:pt>
                <c:pt idx="9">
                  <c:v>centos55</c:v>
                </c:pt>
                <c:pt idx="10">
                  <c:v>centos56</c:v>
                </c:pt>
                <c:pt idx="11">
                  <c:v>centos57</c:v>
                </c:pt>
                <c:pt idx="12">
                  <c:v>cidtestimage</c:v>
                </c:pt>
                <c:pt idx="13">
                  <c:v>claire-bucket</c:v>
                </c:pt>
                <c:pt idx="14">
                  <c:v>clovr</c:v>
                </c:pt>
                <c:pt idx="15">
                  <c:v>debian-image-bucket</c:v>
                </c:pt>
                <c:pt idx="16">
                  <c:v>debian-rm1984</c:v>
                </c:pt>
                <c:pt idx="17">
                  <c:v>demogrid</c:v>
                </c:pt>
                <c:pt idx="18">
                  <c:v>dikim-fedora-bucket</c:v>
                </c:pt>
                <c:pt idx="19">
                  <c:v>fedora-bucket</c:v>
                </c:pt>
                <c:pt idx="20">
                  <c:v>fedora-image-bucket</c:v>
                </c:pt>
                <c:pt idx="21">
                  <c:v>fedora-image-bucketss</c:v>
                </c:pt>
                <c:pt idx="22">
                  <c:v>fedora-mex-image-bucket</c:v>
                </c:pt>
                <c:pt idx="23">
                  <c:v>fedora-pedrick-image-bucket</c:v>
                </c:pt>
                <c:pt idx="24">
                  <c:v>grid-appliance</c:v>
                </c:pt>
                <c:pt idx="25">
                  <c:v>grid-appliance-mpi-hadoop</c:v>
                </c:pt>
                <c:pt idx="26">
                  <c:v>grid-appliance-test1</c:v>
                </c:pt>
                <c:pt idx="27">
                  <c:v>gridappliance</c:v>
                </c:pt>
                <c:pt idx="28">
                  <c:v>gridappliance-twister</c:v>
                </c:pt>
                <c:pt idx="29">
                  <c:v>htrcbucket</c:v>
                </c:pt>
                <c:pt idx="30">
                  <c:v>image-bucket-gerald</c:v>
                </c:pt>
                <c:pt idx="31">
                  <c:v>ipop-ubuntu-bucket</c:v>
                </c:pt>
                <c:pt idx="32">
                  <c:v>jdiaz</c:v>
                </c:pt>
                <c:pt idx="33">
                  <c:v>jdiaz2</c:v>
                </c:pt>
                <c:pt idx="34">
                  <c:v>jklingin</c:v>
                </c:pt>
                <c:pt idx="35">
                  <c:v>kepler</c:v>
                </c:pt>
                <c:pt idx="36">
                  <c:v>mybucket</c:v>
                </c:pt>
                <c:pt idx="37">
                  <c:v>myfedorabucket</c:v>
                </c:pt>
                <c:pt idx="38">
                  <c:v>myimage</c:v>
                </c:pt>
                <c:pt idx="39">
                  <c:v>myubuntubucket</c:v>
                </c:pt>
                <c:pt idx="40">
                  <c:v>p434-ubuntu.9.04-image-bucket</c:v>
                </c:pt>
                <c:pt idx="41">
                  <c:v>pegasus</c:v>
                </c:pt>
                <c:pt idx="42">
                  <c:v>pegasus-images</c:v>
                </c:pt>
                <c:pt idx="43">
                  <c:v>pkoperek_ubuntu</c:v>
                </c:pt>
                <c:pt idx="44">
                  <c:v>provision</c:v>
                </c:pt>
                <c:pt idx="45">
                  <c:v>rhel55</c:v>
                </c:pt>
                <c:pt idx="46">
                  <c:v>saga-mr-euca-bucket</c:v>
                </c:pt>
                <c:pt idx="47">
                  <c:v>sazh72</c:v>
                </c:pt>
                <c:pt idx="48">
                  <c:v>SGXImage</c:v>
                </c:pt>
                <c:pt idx="49">
                  <c:v>sharath-bigjob</c:v>
                </c:pt>
                <c:pt idx="50">
                  <c:v>smaddi2-bfast-bj</c:v>
                </c:pt>
                <c:pt idx="51">
                  <c:v>stampede</c:v>
                </c:pt>
                <c:pt idx="52">
                  <c:v>tbucket</c:v>
                </c:pt>
                <c:pt idx="53">
                  <c:v>tlmiller</c:v>
                </c:pt>
                <c:pt idx="54">
                  <c:v>try-xen</c:v>
                </c:pt>
                <c:pt idx="55">
                  <c:v>ubuntu-0904-saga-1.5.2</c:v>
                </c:pt>
                <c:pt idx="56">
                  <c:v>ubuntu-image-bucket</c:v>
                </c:pt>
                <c:pt idx="57">
                  <c:v>ubuntu-klee-image</c:v>
                </c:pt>
                <c:pt idx="58">
                  <c:v>ubuntu-MEX-image-bucket</c:v>
                </c:pt>
                <c:pt idx="59">
                  <c:v>ubuntu-Spin0ne-image-bucket</c:v>
                </c:pt>
                <c:pt idx="60">
                  <c:v>ubuntu904</c:v>
                </c:pt>
                <c:pt idx="61">
                  <c:v>view-images</c:v>
                </c:pt>
                <c:pt idx="62">
                  <c:v>wchen</c:v>
                </c:pt>
                <c:pt idx="63">
                  <c:v>wchen-client-stage-1</c:v>
                </c:pt>
                <c:pt idx="64">
                  <c:v>wchen-server-stage-1</c:v>
                </c:pt>
                <c:pt idx="65">
                  <c:v>xiuwyang</c:v>
                </c:pt>
                <c:pt idx="66">
                  <c:v>yye</c:v>
                </c:pt>
              </c:strCache>
            </c:strRef>
          </c:cat>
          <c:val>
            <c:numRef>
              <c:f>euca_pivot!$E$3:$E$69</c:f>
              <c:numCache>
                <c:formatCode>General</c:formatCode>
                <c:ptCount val="67"/>
                <c:pt idx="0">
                  <c:v>1</c:v>
                </c:pt>
                <c:pt idx="1">
                  <c:v>12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7</c:v>
                </c:pt>
                <c:pt idx="25">
                  <c:v>3</c:v>
                </c:pt>
                <c:pt idx="26">
                  <c:v>1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0">
                  <c:v>4</c:v>
                </c:pt>
                <c:pt idx="31">
                  <c:v>1</c:v>
                </c:pt>
                <c:pt idx="32">
                  <c:v>9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3</c:v>
                </c:pt>
                <c:pt idx="40">
                  <c:v>1</c:v>
                </c:pt>
                <c:pt idx="41">
                  <c:v>1</c:v>
                </c:pt>
                <c:pt idx="42">
                  <c:v>3</c:v>
                </c:pt>
                <c:pt idx="43">
                  <c:v>2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4</c:v>
                </c:pt>
                <c:pt idx="50">
                  <c:v>1</c:v>
                </c:pt>
                <c:pt idx="51">
                  <c:v>2</c:v>
                </c:pt>
                <c:pt idx="52">
                  <c:v>4</c:v>
                </c:pt>
                <c:pt idx="53">
                  <c:v>1</c:v>
                </c:pt>
                <c:pt idx="54">
                  <c:v>2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67904"/>
        <c:axId val="72741952"/>
      </c:barChart>
      <c:catAx>
        <c:axId val="8466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72741952"/>
        <c:crosses val="autoZero"/>
        <c:auto val="1"/>
        <c:lblAlgn val="ctr"/>
        <c:lblOffset val="100"/>
        <c:noMultiLvlLbl val="0"/>
      </c:catAx>
      <c:valAx>
        <c:axId val="7274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4667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lIns="2">
            <a:spAutoFit/>
          </a:bodyPr>
          <a:lstStyle/>
          <a:p>
            <a:pPr>
              <a:defRPr sz="1600"/>
            </a:pPr>
            <a:r>
              <a:rPr lang="en-US" sz="1600"/>
              <a:t>CloudBurst</a:t>
            </a:r>
            <a:r>
              <a:rPr lang="en-US" sz="1600" baseline="0"/>
              <a:t> Sample Data Run-Time Results</a:t>
            </a:r>
            <a:endParaRPr lang="en-US" sz="1600"/>
          </a:p>
        </c:rich>
      </c:tx>
      <c:layout>
        <c:manualLayout>
          <c:xMode val="edge"/>
          <c:yMode val="edge"/>
          <c:x val="0.124708883220583"/>
          <c:y val="3.7426541194545801E-3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29113517060367"/>
          <c:y val="0.11621979364648399"/>
          <c:w val="0.83778622972389605"/>
          <c:h val="0.723331523214770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Sheet2!$H$1</c:f>
              <c:strCache>
                <c:ptCount val="1"/>
                <c:pt idx="0">
                  <c:v>CloudBurst</c:v>
                </c:pt>
              </c:strCache>
            </c:strRef>
          </c:tx>
          <c:spPr>
            <a:pattFill prst="pct50">
              <a:fgClr>
                <a:prstClr val="black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Sheet2!$G$2:$G$4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50</c:v>
                </c:pt>
              </c:numCache>
            </c:numRef>
          </c:cat>
          <c:val>
            <c:numRef>
              <c:f>Sheet2!$H$2:$H$4</c:f>
              <c:numCache>
                <c:formatCode>General</c:formatCode>
                <c:ptCount val="3"/>
                <c:pt idx="0">
                  <c:v>323.34300000000002</c:v>
                </c:pt>
                <c:pt idx="1">
                  <c:v>179.29400000000001</c:v>
                </c:pt>
                <c:pt idx="2">
                  <c:v>82.97</c:v>
                </c:pt>
              </c:numCache>
            </c:numRef>
          </c:val>
        </c:ser>
        <c:ser>
          <c:idx val="2"/>
          <c:order val="1"/>
          <c:tx>
            <c:strRef>
              <c:f>Sheet2!$I$1</c:f>
              <c:strCache>
                <c:ptCount val="1"/>
                <c:pt idx="0">
                  <c:v>FilterAlignments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Sheet2!$G$2:$G$4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50</c:v>
                </c:pt>
              </c:numCache>
            </c:numRef>
          </c:cat>
          <c:val>
            <c:numRef>
              <c:f>Sheet2!$I$2:$I$4</c:f>
              <c:numCache>
                <c:formatCode>General</c:formatCode>
                <c:ptCount val="3"/>
                <c:pt idx="0">
                  <c:v>65.884</c:v>
                </c:pt>
                <c:pt idx="1">
                  <c:v>36.905999999999999</c:v>
                </c:pt>
                <c:pt idx="2">
                  <c:v>41.77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678144"/>
        <c:axId val="73712192"/>
      </c:barChart>
      <c:catAx>
        <c:axId val="8467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Cluster</a:t>
                </a:r>
                <a:r>
                  <a:rPr lang="en-US" sz="1400" baseline="0"/>
                  <a:t> Size (node count)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73712192"/>
        <c:crosses val="autoZero"/>
        <c:auto val="1"/>
        <c:lblAlgn val="ctr"/>
        <c:lblOffset val="100"/>
        <c:noMultiLvlLbl val="0"/>
      </c:catAx>
      <c:valAx>
        <c:axId val="73712192"/>
        <c:scaling>
          <c:orientation val="minMax"/>
          <c:max val="400"/>
        </c:scaling>
        <c:delete val="0"/>
        <c:axPos val="l"/>
        <c:majorGridlines>
          <c:spPr>
            <a:ln w="12700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Run 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8467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52445380947096"/>
          <c:y val="0.15682158632609899"/>
          <c:w val="0.35342617837590201"/>
          <c:h val="0.19395262014661999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400" b="1" i="0"/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208FC-6D49-4808-8ABA-10F58D78791B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068382-8D28-4B2B-B53C-BCB2F9516A1D}">
      <dgm:prSet phldrT="[Text]" custT="1"/>
      <dgm:spPr/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8EE9A-6A11-4A6C-B3FE-05D8E9EC4105}" type="parTrans" cxnId="{6A4749C1-6CC9-4A61-8B92-F1ADB6103E95}">
      <dgm:prSet/>
      <dgm:spPr/>
      <dgm:t>
        <a:bodyPr/>
        <a:lstStyle/>
        <a:p>
          <a:endParaRPr lang="en-US" sz="1800"/>
        </a:p>
      </dgm:t>
    </dgm:pt>
    <dgm:pt modelId="{8644B3D0-3419-4EC4-9089-0C074C2D2393}" type="sibTrans" cxnId="{6A4749C1-6CC9-4A61-8B92-F1ADB6103E95}">
      <dgm:prSet/>
      <dgm:spPr/>
      <dgm:t>
        <a:bodyPr/>
        <a:lstStyle/>
        <a:p>
          <a:endParaRPr lang="en-US" sz="1800"/>
        </a:p>
      </dgm:t>
    </dgm:pt>
    <dgm:pt modelId="{4E478053-AE57-48AA-8E50-F2DEBE0A83E0}">
      <dgm:prSet phldrT="[Text]" custT="1"/>
      <dgm:spPr/>
      <dgm:t>
        <a:bodyPr/>
        <a:lstStyle/>
        <a:p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33403-2F60-407B-91F6-59DBB5D2B09D}" type="parTrans" cxnId="{2BA02E7D-046D-474A-A228-13A76EE32AF5}">
      <dgm:prSet/>
      <dgm:spPr/>
      <dgm:t>
        <a:bodyPr/>
        <a:lstStyle/>
        <a:p>
          <a:endParaRPr lang="en-US" sz="1800"/>
        </a:p>
      </dgm:t>
    </dgm:pt>
    <dgm:pt modelId="{097F8BBB-E483-4B2D-8A70-A1D8A9B164FC}" type="sibTrans" cxnId="{2BA02E7D-046D-474A-A228-13A76EE32AF5}">
      <dgm:prSet/>
      <dgm:spPr/>
      <dgm:t>
        <a:bodyPr/>
        <a:lstStyle/>
        <a:p>
          <a:endParaRPr lang="en-US" sz="1800"/>
        </a:p>
      </dgm:t>
    </dgm:pt>
    <dgm:pt modelId="{F1E51896-3287-4B91-B2C7-B3DFCAF11E02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5D8DB-B550-4034-ABF3-32F6077D2793}" type="parTrans" cxnId="{99374516-E73D-49E2-85D3-54D0E80440D5}">
      <dgm:prSet/>
      <dgm:spPr/>
      <dgm:t>
        <a:bodyPr/>
        <a:lstStyle/>
        <a:p>
          <a:endParaRPr lang="en-US" sz="1800"/>
        </a:p>
      </dgm:t>
    </dgm:pt>
    <dgm:pt modelId="{8A9FFCA7-4644-4CD9-ADDB-0B4022457AB1}" type="sibTrans" cxnId="{99374516-E73D-49E2-85D3-54D0E80440D5}">
      <dgm:prSet/>
      <dgm:spPr/>
      <dgm:t>
        <a:bodyPr/>
        <a:lstStyle/>
        <a:p>
          <a:endParaRPr lang="en-US" sz="1800"/>
        </a:p>
      </dgm:t>
    </dgm:pt>
    <dgm:pt modelId="{38B69BF1-B1B2-4307-B135-A6E80260CBE7}">
      <dgm:prSet phldrT="[Text]" custT="1"/>
      <dgm:spPr/>
      <dgm:t>
        <a:bodyPr/>
        <a:lstStyle/>
        <a:p>
          <a:r>
            <a:rPr lang="en-U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3FD5BE-E0DA-4262-BE2E-1E1564BBDA8A}" type="parTrans" cxnId="{A51E6621-0ADD-4484-BAF1-C87E29D8AE8E}">
      <dgm:prSet/>
      <dgm:spPr/>
      <dgm:t>
        <a:bodyPr/>
        <a:lstStyle/>
        <a:p>
          <a:endParaRPr lang="en-US" sz="1800"/>
        </a:p>
      </dgm:t>
    </dgm:pt>
    <dgm:pt modelId="{71ABF36F-B83C-4E99-8433-BD7BCB763B78}" type="sibTrans" cxnId="{A51E6621-0ADD-4484-BAF1-C87E29D8AE8E}">
      <dgm:prSet/>
      <dgm:spPr/>
      <dgm:t>
        <a:bodyPr/>
        <a:lstStyle/>
        <a:p>
          <a:endParaRPr lang="en-US" sz="1800"/>
        </a:p>
      </dgm:t>
    </dgm:pt>
    <dgm:pt modelId="{B27046CA-132B-412C-8C08-D67822BBCB20}">
      <dgm:prSet phldrT="[Text]" custT="1"/>
      <dgm:spPr/>
      <dgm:t>
        <a:bodyPr/>
        <a:lstStyle/>
        <a:p>
          <a:r>
            <a:rPr 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D17448-EE92-434E-B9E0-24A808C47770}" type="parTrans" cxnId="{651D614D-5500-46DC-9AAD-5CB85A18C640}">
      <dgm:prSet/>
      <dgm:spPr/>
      <dgm:t>
        <a:bodyPr/>
        <a:lstStyle/>
        <a:p>
          <a:endParaRPr lang="en-US" sz="1800"/>
        </a:p>
      </dgm:t>
    </dgm:pt>
    <dgm:pt modelId="{527017C5-E429-49CA-AC39-2036A55F7B78}" type="sibTrans" cxnId="{651D614D-5500-46DC-9AAD-5CB85A18C640}">
      <dgm:prSet/>
      <dgm:spPr/>
      <dgm:t>
        <a:bodyPr/>
        <a:lstStyle/>
        <a:p>
          <a:endParaRPr lang="en-US" sz="1800"/>
        </a:p>
      </dgm:t>
    </dgm:pt>
    <dgm:pt modelId="{E1B58393-0BF6-4FC0-AB4E-BFFDB2130360}" type="pres">
      <dgm:prSet presAssocID="{CE1208FC-6D49-4808-8ABA-10F58D7879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22ADD-454B-401A-AFB6-70A771D78B0F}" type="pres">
      <dgm:prSet presAssocID="{CE1208FC-6D49-4808-8ABA-10F58D78791B}" presName="radial" presStyleCnt="0">
        <dgm:presLayoutVars>
          <dgm:animLvl val="ctr"/>
        </dgm:presLayoutVars>
      </dgm:prSet>
      <dgm:spPr/>
    </dgm:pt>
    <dgm:pt modelId="{C3FFCF84-C567-424A-9FD9-CD039FCB63CC}" type="pres">
      <dgm:prSet presAssocID="{65068382-8D28-4B2B-B53C-BCB2F9516A1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C3EDE77-0776-4DCE-9A81-F71842BD78E6}" type="pres">
      <dgm:prSet presAssocID="{4E478053-AE57-48AA-8E50-F2DEBE0A83E0}" presName="node" presStyleLbl="vennNode1" presStyleIdx="1" presStyleCnt="5" custScaleX="12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D89B1-125C-4FE4-9701-5D73D88B7BAC}" type="pres">
      <dgm:prSet presAssocID="{F1E51896-3287-4B91-B2C7-B3DFCAF11E02}" presName="node" presStyleLbl="vennNode1" presStyleIdx="2" presStyleCnt="5" custScaleX="118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72458-7CE4-4F26-BCDE-644DA8F20C90}" type="pres">
      <dgm:prSet presAssocID="{38B69BF1-B1B2-4307-B135-A6E80260CBE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B5774-1C03-4875-87C0-594E79528B13}" type="pres">
      <dgm:prSet presAssocID="{B27046CA-132B-412C-8C08-D67822BBCB2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1E6621-0ADD-4484-BAF1-C87E29D8AE8E}" srcId="{65068382-8D28-4B2B-B53C-BCB2F9516A1D}" destId="{38B69BF1-B1B2-4307-B135-A6E80260CBE7}" srcOrd="2" destOrd="0" parTransId="{803FD5BE-E0DA-4262-BE2E-1E1564BBDA8A}" sibTransId="{71ABF36F-B83C-4E99-8433-BD7BCB763B78}"/>
    <dgm:cxn modelId="{100AA332-BE40-4E44-9AC4-D09F440DE6EE}" type="presOf" srcId="{B27046CA-132B-412C-8C08-D67822BBCB20}" destId="{3D8B5774-1C03-4875-87C0-594E79528B13}" srcOrd="0" destOrd="0" presId="urn:microsoft.com/office/officeart/2005/8/layout/radial3"/>
    <dgm:cxn modelId="{6A4749C1-6CC9-4A61-8B92-F1ADB6103E95}" srcId="{CE1208FC-6D49-4808-8ABA-10F58D78791B}" destId="{65068382-8D28-4B2B-B53C-BCB2F9516A1D}" srcOrd="0" destOrd="0" parTransId="{CBE8EE9A-6A11-4A6C-B3FE-05D8E9EC4105}" sibTransId="{8644B3D0-3419-4EC4-9089-0C074C2D2393}"/>
    <dgm:cxn modelId="{F4F5B372-D341-4865-96A5-8EF9810CD814}" type="presOf" srcId="{4E478053-AE57-48AA-8E50-F2DEBE0A83E0}" destId="{4C3EDE77-0776-4DCE-9A81-F71842BD78E6}" srcOrd="0" destOrd="0" presId="urn:microsoft.com/office/officeart/2005/8/layout/radial3"/>
    <dgm:cxn modelId="{651D614D-5500-46DC-9AAD-5CB85A18C640}" srcId="{65068382-8D28-4B2B-B53C-BCB2F9516A1D}" destId="{B27046CA-132B-412C-8C08-D67822BBCB20}" srcOrd="3" destOrd="0" parTransId="{01D17448-EE92-434E-B9E0-24A808C47770}" sibTransId="{527017C5-E429-49CA-AC39-2036A55F7B78}"/>
    <dgm:cxn modelId="{87A6B944-03E2-4B5E-B391-9DE599351E5B}" type="presOf" srcId="{F1E51896-3287-4B91-B2C7-B3DFCAF11E02}" destId="{CD4D89B1-125C-4FE4-9701-5D73D88B7BAC}" srcOrd="0" destOrd="0" presId="urn:microsoft.com/office/officeart/2005/8/layout/radial3"/>
    <dgm:cxn modelId="{99374516-E73D-49E2-85D3-54D0E80440D5}" srcId="{65068382-8D28-4B2B-B53C-BCB2F9516A1D}" destId="{F1E51896-3287-4B91-B2C7-B3DFCAF11E02}" srcOrd="1" destOrd="0" parTransId="{71B5D8DB-B550-4034-ABF3-32F6077D2793}" sibTransId="{8A9FFCA7-4644-4CD9-ADDB-0B4022457AB1}"/>
    <dgm:cxn modelId="{C83AB6D3-F653-4303-8E00-E412AA6FB8A5}" type="presOf" srcId="{38B69BF1-B1B2-4307-B135-A6E80260CBE7}" destId="{FBD72458-7CE4-4F26-BCDE-644DA8F20C90}" srcOrd="0" destOrd="0" presId="urn:microsoft.com/office/officeart/2005/8/layout/radial3"/>
    <dgm:cxn modelId="{4229AF06-B5A3-45BB-9F5A-C797BB667165}" type="presOf" srcId="{65068382-8D28-4B2B-B53C-BCB2F9516A1D}" destId="{C3FFCF84-C567-424A-9FD9-CD039FCB63CC}" srcOrd="0" destOrd="0" presId="urn:microsoft.com/office/officeart/2005/8/layout/radial3"/>
    <dgm:cxn modelId="{40FD53E7-DA7A-429A-B957-643BE41E8169}" type="presOf" srcId="{CE1208FC-6D49-4808-8ABA-10F58D78791B}" destId="{E1B58393-0BF6-4FC0-AB4E-BFFDB2130360}" srcOrd="0" destOrd="0" presId="urn:microsoft.com/office/officeart/2005/8/layout/radial3"/>
    <dgm:cxn modelId="{2BA02E7D-046D-474A-A228-13A76EE32AF5}" srcId="{65068382-8D28-4B2B-B53C-BCB2F9516A1D}" destId="{4E478053-AE57-48AA-8E50-F2DEBE0A83E0}" srcOrd="0" destOrd="0" parTransId="{33433403-2F60-407B-91F6-59DBB5D2B09D}" sibTransId="{097F8BBB-E483-4B2D-8A70-A1D8A9B164FC}"/>
    <dgm:cxn modelId="{FBFA9C21-B74D-4DFC-A3EB-4A5780525203}" type="presParOf" srcId="{E1B58393-0BF6-4FC0-AB4E-BFFDB2130360}" destId="{10122ADD-454B-401A-AFB6-70A771D78B0F}" srcOrd="0" destOrd="0" presId="urn:microsoft.com/office/officeart/2005/8/layout/radial3"/>
    <dgm:cxn modelId="{D721CF2A-78E8-4903-BEF2-5A4A85A52387}" type="presParOf" srcId="{10122ADD-454B-401A-AFB6-70A771D78B0F}" destId="{C3FFCF84-C567-424A-9FD9-CD039FCB63CC}" srcOrd="0" destOrd="0" presId="urn:microsoft.com/office/officeart/2005/8/layout/radial3"/>
    <dgm:cxn modelId="{F6681070-76CF-4DC4-9CB5-B4B210F3B801}" type="presParOf" srcId="{10122ADD-454B-401A-AFB6-70A771D78B0F}" destId="{4C3EDE77-0776-4DCE-9A81-F71842BD78E6}" srcOrd="1" destOrd="0" presId="urn:microsoft.com/office/officeart/2005/8/layout/radial3"/>
    <dgm:cxn modelId="{3FD8CD26-3B20-4BB0-8B7C-23F35C56B65C}" type="presParOf" srcId="{10122ADD-454B-401A-AFB6-70A771D78B0F}" destId="{CD4D89B1-125C-4FE4-9701-5D73D88B7BAC}" srcOrd="2" destOrd="0" presId="urn:microsoft.com/office/officeart/2005/8/layout/radial3"/>
    <dgm:cxn modelId="{C6AB1158-34C1-4D8C-99B5-96A4A9559DBF}" type="presParOf" srcId="{10122ADD-454B-401A-AFB6-70A771D78B0F}" destId="{FBD72458-7CE4-4F26-BCDE-644DA8F20C90}" srcOrd="3" destOrd="0" presId="urn:microsoft.com/office/officeart/2005/8/layout/radial3"/>
    <dgm:cxn modelId="{4869EF47-7BE2-49D2-A0DC-05EE99F9F7DA}" type="presParOf" srcId="{10122ADD-454B-401A-AFB6-70A771D78B0F}" destId="{3D8B5774-1C03-4875-87C0-594E79528B1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12198-0063-4029-ABA2-A6B763CFD14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4B1729-00CD-4D11-98CC-0BFFB9EEEEA5}">
      <dgm:prSet phldrT="[Text]" custT="1"/>
      <dgm:spPr/>
      <dgm:t>
        <a:bodyPr/>
        <a:lstStyle/>
        <a:p>
          <a:r>
            <a:rPr lang="en-US" sz="2800" dirty="0" smtClean="0"/>
            <a:t>Azure Cloud Services</a:t>
          </a:r>
          <a:endParaRPr lang="en-US" sz="2800" dirty="0"/>
        </a:p>
      </dgm:t>
    </dgm:pt>
    <dgm:pt modelId="{CA97E313-A71F-4EF0-AD46-9C676257711E}" type="parTrans" cxnId="{2D8F5B7D-C456-4B70-8CBA-B14928BE8B78}">
      <dgm:prSet/>
      <dgm:spPr/>
      <dgm:t>
        <a:bodyPr/>
        <a:lstStyle/>
        <a:p>
          <a:endParaRPr lang="en-US" sz="2000"/>
        </a:p>
      </dgm:t>
    </dgm:pt>
    <dgm:pt modelId="{7A4783B5-482B-483B-A5CC-A9BE4E4E4C89}" type="sibTrans" cxnId="{2D8F5B7D-C456-4B70-8CBA-B14928BE8B78}">
      <dgm:prSet/>
      <dgm:spPr/>
      <dgm:t>
        <a:bodyPr/>
        <a:lstStyle/>
        <a:p>
          <a:endParaRPr lang="en-US" sz="2000"/>
        </a:p>
      </dgm:t>
    </dgm:pt>
    <dgm:pt modelId="{2D75043D-2F5F-463A-A9E4-DCAF4399C1FD}">
      <dgm:prSet phldrT="[Text]" custT="1"/>
      <dgm:spPr/>
      <dgm:t>
        <a:bodyPr/>
        <a:lstStyle/>
        <a:p>
          <a:r>
            <a:rPr lang="en-US" sz="2000" dirty="0" smtClean="0">
              <a:latin typeface="+mj-lt"/>
            </a:rPr>
            <a:t>Highly-available and scalable</a:t>
          </a:r>
          <a:endParaRPr lang="en-US" sz="2000" dirty="0"/>
        </a:p>
      </dgm:t>
    </dgm:pt>
    <dgm:pt modelId="{988DEEE3-A1C8-4584-8247-ABDADC435A5D}" type="parTrans" cxnId="{DA2D89ED-0B06-491C-824B-5F1239FF9190}">
      <dgm:prSet/>
      <dgm:spPr/>
      <dgm:t>
        <a:bodyPr/>
        <a:lstStyle/>
        <a:p>
          <a:endParaRPr lang="en-US" sz="2000"/>
        </a:p>
      </dgm:t>
    </dgm:pt>
    <dgm:pt modelId="{7A86E2A6-E90C-44B5-BCE3-BE841AB311F1}" type="sibTrans" cxnId="{DA2D89ED-0B06-491C-824B-5F1239FF9190}">
      <dgm:prSet/>
      <dgm:spPr/>
      <dgm:t>
        <a:bodyPr/>
        <a:lstStyle/>
        <a:p>
          <a:endParaRPr lang="en-US" sz="2000"/>
        </a:p>
      </dgm:t>
    </dgm:pt>
    <dgm:pt modelId="{CB051014-2927-46C7-96B8-ECB88E7B4E18}">
      <dgm:prSet phldrT="[Text]" custT="1"/>
      <dgm:spPr/>
      <dgm:t>
        <a:bodyPr/>
        <a:lstStyle/>
        <a:p>
          <a:r>
            <a:rPr lang="en-US" sz="2800" dirty="0" smtClean="0"/>
            <a:t>Decentralized</a:t>
          </a:r>
          <a:endParaRPr lang="en-US" sz="2800" dirty="0"/>
        </a:p>
      </dgm:t>
    </dgm:pt>
    <dgm:pt modelId="{B124753E-A22B-4988-8651-CE760424A982}" type="parTrans" cxnId="{7CA1EABC-DBF9-4EFE-909F-886C8BDE0DA7}">
      <dgm:prSet/>
      <dgm:spPr/>
      <dgm:t>
        <a:bodyPr/>
        <a:lstStyle/>
        <a:p>
          <a:endParaRPr lang="en-US" sz="2000"/>
        </a:p>
      </dgm:t>
    </dgm:pt>
    <dgm:pt modelId="{A348E131-0759-4FBC-B4DE-ED01E4DB3214}" type="sibTrans" cxnId="{7CA1EABC-DBF9-4EFE-909F-886C8BDE0DA7}">
      <dgm:prSet/>
      <dgm:spPr/>
      <dgm:t>
        <a:bodyPr/>
        <a:lstStyle/>
        <a:p>
          <a:endParaRPr lang="en-US" sz="2000"/>
        </a:p>
      </dgm:t>
    </dgm:pt>
    <dgm:pt modelId="{DF016C61-CE94-4611-9284-7A210AD16559}">
      <dgm:prSet phldrT="[Text]" custT="1"/>
      <dgm:spPr/>
      <dgm:t>
        <a:bodyPr/>
        <a:lstStyle/>
        <a:p>
          <a:r>
            <a:rPr lang="en-US" sz="2000" dirty="0" smtClean="0"/>
            <a:t>Avoids Single Point of Failure</a:t>
          </a:r>
          <a:endParaRPr lang="en-US" sz="2000" dirty="0"/>
        </a:p>
      </dgm:t>
    </dgm:pt>
    <dgm:pt modelId="{CFC6D07A-39F5-45C2-B966-50B20BFF212B}" type="parTrans" cxnId="{CC13F167-605C-496C-9C4C-3F9469708823}">
      <dgm:prSet/>
      <dgm:spPr/>
      <dgm:t>
        <a:bodyPr/>
        <a:lstStyle/>
        <a:p>
          <a:endParaRPr lang="en-US" sz="2000"/>
        </a:p>
      </dgm:t>
    </dgm:pt>
    <dgm:pt modelId="{3B73C4FA-AC5E-4D46-8CB8-B1DE9C754057}" type="sibTrans" cxnId="{CC13F167-605C-496C-9C4C-3F9469708823}">
      <dgm:prSet/>
      <dgm:spPr/>
      <dgm:t>
        <a:bodyPr/>
        <a:lstStyle/>
        <a:p>
          <a:endParaRPr lang="en-US" sz="2000"/>
        </a:p>
      </dgm:t>
    </dgm:pt>
    <dgm:pt modelId="{E36FEEEB-B627-4CA3-89F5-EFAE9B5F51C2}">
      <dgm:prSet phldrT="[Text]" custT="1"/>
      <dgm:spPr/>
      <dgm:t>
        <a:bodyPr/>
        <a:lstStyle/>
        <a:p>
          <a:r>
            <a:rPr lang="en-US" sz="2000" dirty="0" smtClean="0"/>
            <a:t>Utilize eventually-consistent , high-latency  cloud services effectively</a:t>
          </a:r>
          <a:endParaRPr lang="en-US" sz="2000" dirty="0"/>
        </a:p>
      </dgm:t>
    </dgm:pt>
    <dgm:pt modelId="{43C2E228-01C7-4942-B103-2A44B827AA13}" type="parTrans" cxnId="{B6E5A3C7-C2ED-4551-A72A-C8D3095ECCC0}">
      <dgm:prSet/>
      <dgm:spPr/>
      <dgm:t>
        <a:bodyPr/>
        <a:lstStyle/>
        <a:p>
          <a:endParaRPr lang="en-US" sz="2000"/>
        </a:p>
      </dgm:t>
    </dgm:pt>
    <dgm:pt modelId="{1F8E1A9E-F313-4177-B6BD-E086ACD47F97}" type="sibTrans" cxnId="{B6E5A3C7-C2ED-4551-A72A-C8D3095ECCC0}">
      <dgm:prSet/>
      <dgm:spPr/>
      <dgm:t>
        <a:bodyPr/>
        <a:lstStyle/>
        <a:p>
          <a:endParaRPr lang="en-US" sz="2000"/>
        </a:p>
      </dgm:t>
    </dgm:pt>
    <dgm:pt modelId="{795DDFF3-899B-4410-BAE7-F4E344F267C6}">
      <dgm:prSet phldrT="[Text]" custT="1"/>
      <dgm:spPr/>
      <dgm:t>
        <a:bodyPr/>
        <a:lstStyle/>
        <a:p>
          <a:r>
            <a:rPr lang="en-US" sz="2000" dirty="0" smtClean="0"/>
            <a:t>Minimal maintenance and management overhead</a:t>
          </a:r>
          <a:endParaRPr lang="en-US" sz="2000" dirty="0"/>
        </a:p>
      </dgm:t>
    </dgm:pt>
    <dgm:pt modelId="{2322AD45-0B57-4A9F-BB56-2F2EED439307}" type="parTrans" cxnId="{682D8F9F-444D-4822-8C26-474FCB4DFF94}">
      <dgm:prSet/>
      <dgm:spPr/>
      <dgm:t>
        <a:bodyPr/>
        <a:lstStyle/>
        <a:p>
          <a:endParaRPr lang="en-US" sz="2000"/>
        </a:p>
      </dgm:t>
    </dgm:pt>
    <dgm:pt modelId="{369571F0-08D7-4F1F-B599-CC961D508913}" type="sibTrans" cxnId="{682D8F9F-444D-4822-8C26-474FCB4DFF94}">
      <dgm:prSet/>
      <dgm:spPr/>
      <dgm:t>
        <a:bodyPr/>
        <a:lstStyle/>
        <a:p>
          <a:endParaRPr lang="en-US" sz="2000"/>
        </a:p>
      </dgm:t>
    </dgm:pt>
    <dgm:pt modelId="{A52901FD-58D4-4E3F-B5AC-FF6161F11EE7}">
      <dgm:prSet phldrT="[Text]" custT="1"/>
      <dgm:spPr/>
      <dgm:t>
        <a:bodyPr/>
        <a:lstStyle/>
        <a:p>
          <a:r>
            <a:rPr lang="en-US" sz="2000" dirty="0" smtClean="0"/>
            <a:t>Dynamically scale up/down</a:t>
          </a:r>
          <a:endParaRPr lang="en-US" sz="2000" dirty="0"/>
        </a:p>
      </dgm:t>
    </dgm:pt>
    <dgm:pt modelId="{B56CD1B8-70C4-44D6-B613-E55DECD2AC10}" type="parTrans" cxnId="{5ACA989B-F4F6-4F33-90B2-253E86DA1E4A}">
      <dgm:prSet/>
      <dgm:spPr/>
      <dgm:t>
        <a:bodyPr/>
        <a:lstStyle/>
        <a:p>
          <a:endParaRPr lang="en-US" sz="2000"/>
        </a:p>
      </dgm:t>
    </dgm:pt>
    <dgm:pt modelId="{8A3E8ADD-AD3B-4109-B0C9-63810BE0FD54}" type="sibTrans" cxnId="{5ACA989B-F4F6-4F33-90B2-253E86DA1E4A}">
      <dgm:prSet/>
      <dgm:spPr/>
      <dgm:t>
        <a:bodyPr/>
        <a:lstStyle/>
        <a:p>
          <a:endParaRPr lang="en-US" sz="2000"/>
        </a:p>
      </dgm:t>
    </dgm:pt>
    <dgm:pt modelId="{4758E93B-D615-43EE-AB19-480BA644FA66}">
      <dgm:prSet phldrT="[Text]" custT="1"/>
      <dgm:spPr/>
      <dgm:t>
        <a:bodyPr/>
        <a:lstStyle/>
        <a:p>
          <a:r>
            <a:rPr lang="en-US" sz="2000" dirty="0" smtClean="0"/>
            <a:t>Global queue based dynamic scheduling</a:t>
          </a:r>
          <a:endParaRPr lang="en-US" sz="2000" dirty="0"/>
        </a:p>
      </dgm:t>
    </dgm:pt>
    <dgm:pt modelId="{FC7F2A6C-13A6-4E13-AA69-D9B13466A2F6}" type="parTrans" cxnId="{EB4B0BDB-17BF-42E0-A18A-1ACDF3EFA972}">
      <dgm:prSet/>
      <dgm:spPr/>
      <dgm:t>
        <a:bodyPr/>
        <a:lstStyle/>
        <a:p>
          <a:endParaRPr lang="en-US" sz="2000"/>
        </a:p>
      </dgm:t>
    </dgm:pt>
    <dgm:pt modelId="{F92D4D1E-DA8E-43B1-A389-F829F0B17570}" type="sibTrans" cxnId="{EB4B0BDB-17BF-42E0-A18A-1ACDF3EFA972}">
      <dgm:prSet/>
      <dgm:spPr/>
      <dgm:t>
        <a:bodyPr/>
        <a:lstStyle/>
        <a:p>
          <a:endParaRPr lang="en-US" sz="2000"/>
        </a:p>
      </dgm:t>
    </dgm:pt>
    <dgm:pt modelId="{49F727B1-A7C4-40D0-AFB4-8507584FF383}">
      <dgm:prSet custT="1"/>
      <dgm:spPr/>
      <dgm:t>
        <a:bodyPr/>
        <a:lstStyle/>
        <a:p>
          <a:r>
            <a:rPr lang="en-US" sz="2800" dirty="0" err="1" smtClean="0"/>
            <a:t>MapReduce</a:t>
          </a:r>
          <a:endParaRPr lang="en-US" sz="2800" dirty="0" smtClean="0"/>
        </a:p>
      </dgm:t>
    </dgm:pt>
    <dgm:pt modelId="{E9BA0C0B-2600-40EF-BE42-4E206AF43DF8}" type="parTrans" cxnId="{2C8A46A7-0AB1-466B-8E81-24DA38180A1E}">
      <dgm:prSet/>
      <dgm:spPr/>
      <dgm:t>
        <a:bodyPr/>
        <a:lstStyle/>
        <a:p>
          <a:endParaRPr lang="en-US" sz="2000"/>
        </a:p>
      </dgm:t>
    </dgm:pt>
    <dgm:pt modelId="{AD8232F8-DC69-4C34-BEFB-CAD300BB1A51}" type="sibTrans" cxnId="{2C8A46A7-0AB1-466B-8E81-24DA38180A1E}">
      <dgm:prSet/>
      <dgm:spPr/>
      <dgm:t>
        <a:bodyPr/>
        <a:lstStyle/>
        <a:p>
          <a:endParaRPr lang="en-US" sz="2000"/>
        </a:p>
      </dgm:t>
    </dgm:pt>
    <dgm:pt modelId="{1C36F49C-CFA7-4B5C-8405-E9C7321F65D5}">
      <dgm:prSet custT="1"/>
      <dgm:spPr/>
      <dgm:t>
        <a:bodyPr/>
        <a:lstStyle/>
        <a:p>
          <a:r>
            <a:rPr lang="en-US" sz="2000" dirty="0" smtClean="0"/>
            <a:t>Iterative </a:t>
          </a:r>
          <a:r>
            <a:rPr lang="en-US" sz="2000" dirty="0" err="1" smtClean="0"/>
            <a:t>MapReduce</a:t>
          </a:r>
          <a:r>
            <a:rPr lang="en-US" sz="2000" dirty="0" smtClean="0"/>
            <a:t> for Azure</a:t>
          </a:r>
        </a:p>
      </dgm:t>
    </dgm:pt>
    <dgm:pt modelId="{31217AFE-0292-43CE-ABAA-928F5B7BCD20}" type="parTrans" cxnId="{0D8D116B-3EA1-4A65-85CE-EC43BEE9B180}">
      <dgm:prSet/>
      <dgm:spPr/>
      <dgm:t>
        <a:bodyPr/>
        <a:lstStyle/>
        <a:p>
          <a:endParaRPr lang="en-US" sz="2000"/>
        </a:p>
      </dgm:t>
    </dgm:pt>
    <dgm:pt modelId="{04D36436-380E-4DA7-AA8C-45373FE5A66D}" type="sibTrans" cxnId="{0D8D116B-3EA1-4A65-85CE-EC43BEE9B180}">
      <dgm:prSet/>
      <dgm:spPr/>
      <dgm:t>
        <a:bodyPr/>
        <a:lstStyle/>
        <a:p>
          <a:endParaRPr lang="en-US" sz="2000"/>
        </a:p>
      </dgm:t>
    </dgm:pt>
    <dgm:pt modelId="{1B75DD5F-594B-4D35-8712-69FA62A541E1}">
      <dgm:prSet custT="1"/>
      <dgm:spPr/>
      <dgm:t>
        <a:bodyPr/>
        <a:lstStyle/>
        <a:p>
          <a:r>
            <a:rPr lang="en-US" sz="2000" dirty="0" smtClean="0"/>
            <a:t>Fault tolerance</a:t>
          </a:r>
        </a:p>
      </dgm:t>
    </dgm:pt>
    <dgm:pt modelId="{B96581E3-5886-430E-94D4-541572EAFD19}" type="parTrans" cxnId="{30CC7EBA-5666-4433-BD03-49A0B9035511}">
      <dgm:prSet/>
      <dgm:spPr/>
      <dgm:t>
        <a:bodyPr/>
        <a:lstStyle/>
        <a:p>
          <a:endParaRPr lang="en-US" sz="2000"/>
        </a:p>
      </dgm:t>
    </dgm:pt>
    <dgm:pt modelId="{BE2ECF13-6633-459A-A809-5278B585DA4F}" type="sibTrans" cxnId="{30CC7EBA-5666-4433-BD03-49A0B9035511}">
      <dgm:prSet/>
      <dgm:spPr/>
      <dgm:t>
        <a:bodyPr/>
        <a:lstStyle/>
        <a:p>
          <a:endParaRPr lang="en-US" sz="2000"/>
        </a:p>
      </dgm:t>
    </dgm:pt>
    <dgm:pt modelId="{79377868-602C-4927-B149-9B12C7DB4DEA}" type="pres">
      <dgm:prSet presAssocID="{DFA12198-0063-4029-ABA2-A6B763CFD1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883D04-AA1C-4CCD-9DD8-44CBE7A43E70}" type="pres">
      <dgm:prSet presAssocID="{E54B1729-00CD-4D11-98CC-0BFFB9EEEE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41D22-7139-4209-A098-420A6A33B294}" type="pres">
      <dgm:prSet presAssocID="{E54B1729-00CD-4D11-98CC-0BFFB9EEEEA5}" presName="childText" presStyleLbl="revTx" presStyleIdx="0" presStyleCnt="3" custScaleY="64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320A6-0ED6-487F-8C09-4062A9956A71}" type="pres">
      <dgm:prSet presAssocID="{CB051014-2927-46C7-96B8-ECB88E7B4E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0D785-016A-44D9-8769-5362F15E9136}" type="pres">
      <dgm:prSet presAssocID="{CB051014-2927-46C7-96B8-ECB88E7B4E1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D800E-5960-4B69-94FD-F722F1C1C685}" type="pres">
      <dgm:prSet presAssocID="{49F727B1-A7C4-40D0-AFB4-8507584FF3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94683-084A-493B-AD16-8C521FE26026}" type="pres">
      <dgm:prSet presAssocID="{49F727B1-A7C4-40D0-AFB4-8507584FF38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13F167-605C-496C-9C4C-3F9469708823}" srcId="{CB051014-2927-46C7-96B8-ECB88E7B4E18}" destId="{DF016C61-CE94-4611-9284-7A210AD16559}" srcOrd="0" destOrd="0" parTransId="{CFC6D07A-39F5-45C2-B966-50B20BFF212B}" sibTransId="{3B73C4FA-AC5E-4D46-8CB8-B1DE9C754057}"/>
    <dgm:cxn modelId="{7722E8FA-9C67-4C93-AE6F-610D39B6667E}" type="presOf" srcId="{49F727B1-A7C4-40D0-AFB4-8507584FF383}" destId="{A80D800E-5960-4B69-94FD-F722F1C1C685}" srcOrd="0" destOrd="0" presId="urn:microsoft.com/office/officeart/2005/8/layout/vList2"/>
    <dgm:cxn modelId="{215C717D-4F82-4DEC-B3DE-B9127E55C0A4}" type="presOf" srcId="{795DDFF3-899B-4410-BAE7-F4E344F267C6}" destId="{CE441D22-7139-4209-A098-420A6A33B294}" srcOrd="0" destOrd="2" presId="urn:microsoft.com/office/officeart/2005/8/layout/vList2"/>
    <dgm:cxn modelId="{2C8A46A7-0AB1-466B-8E81-24DA38180A1E}" srcId="{DFA12198-0063-4029-ABA2-A6B763CFD146}" destId="{49F727B1-A7C4-40D0-AFB4-8507584FF383}" srcOrd="2" destOrd="0" parTransId="{E9BA0C0B-2600-40EF-BE42-4E206AF43DF8}" sibTransId="{AD8232F8-DC69-4C34-BEFB-CAD300BB1A51}"/>
    <dgm:cxn modelId="{F2C12A0D-1CE0-420A-AE40-DFC044149EAC}" type="presOf" srcId="{DFA12198-0063-4029-ABA2-A6B763CFD146}" destId="{79377868-602C-4927-B149-9B12C7DB4DEA}" srcOrd="0" destOrd="0" presId="urn:microsoft.com/office/officeart/2005/8/layout/vList2"/>
    <dgm:cxn modelId="{11B2B693-1699-4FD1-A9F8-9D4D9C9A6D66}" type="presOf" srcId="{4758E93B-D615-43EE-AB19-480BA644FA66}" destId="{23A0D785-016A-44D9-8769-5362F15E9136}" srcOrd="0" destOrd="1" presId="urn:microsoft.com/office/officeart/2005/8/layout/vList2"/>
    <dgm:cxn modelId="{0D8D116B-3EA1-4A65-85CE-EC43BEE9B180}" srcId="{49F727B1-A7C4-40D0-AFB4-8507584FF383}" destId="{1C36F49C-CFA7-4B5C-8405-E9C7321F65D5}" srcOrd="0" destOrd="0" parTransId="{31217AFE-0292-43CE-ABAA-928F5B7BCD20}" sibTransId="{04D36436-380E-4DA7-AA8C-45373FE5A66D}"/>
    <dgm:cxn modelId="{7CA1EABC-DBF9-4EFE-909F-886C8BDE0DA7}" srcId="{DFA12198-0063-4029-ABA2-A6B763CFD146}" destId="{CB051014-2927-46C7-96B8-ECB88E7B4E18}" srcOrd="1" destOrd="0" parTransId="{B124753E-A22B-4988-8651-CE760424A982}" sibTransId="{A348E131-0759-4FBC-B4DE-ED01E4DB3214}"/>
    <dgm:cxn modelId="{B6E5A3C7-C2ED-4551-A72A-C8D3095ECCC0}" srcId="{E54B1729-00CD-4D11-98CC-0BFFB9EEEEA5}" destId="{E36FEEEB-B627-4CA3-89F5-EFAE9B5F51C2}" srcOrd="1" destOrd="0" parTransId="{43C2E228-01C7-4942-B103-2A44B827AA13}" sibTransId="{1F8E1A9E-F313-4177-B6BD-E086ACD47F97}"/>
    <dgm:cxn modelId="{88FF8286-1B9F-4720-A885-309653B53CFF}" type="presOf" srcId="{DF016C61-CE94-4611-9284-7A210AD16559}" destId="{23A0D785-016A-44D9-8769-5362F15E9136}" srcOrd="0" destOrd="0" presId="urn:microsoft.com/office/officeart/2005/8/layout/vList2"/>
    <dgm:cxn modelId="{30CC7EBA-5666-4433-BD03-49A0B9035511}" srcId="{49F727B1-A7C4-40D0-AFB4-8507584FF383}" destId="{1B75DD5F-594B-4D35-8712-69FA62A541E1}" srcOrd="1" destOrd="0" parTransId="{B96581E3-5886-430E-94D4-541572EAFD19}" sibTransId="{BE2ECF13-6633-459A-A809-5278B585DA4F}"/>
    <dgm:cxn modelId="{5ACA989B-F4F6-4F33-90B2-253E86DA1E4A}" srcId="{CB051014-2927-46C7-96B8-ECB88E7B4E18}" destId="{A52901FD-58D4-4E3F-B5AC-FF6161F11EE7}" srcOrd="2" destOrd="0" parTransId="{B56CD1B8-70C4-44D6-B613-E55DECD2AC10}" sibTransId="{8A3E8ADD-AD3B-4109-B0C9-63810BE0FD54}"/>
    <dgm:cxn modelId="{2D8F5B7D-C456-4B70-8CBA-B14928BE8B78}" srcId="{DFA12198-0063-4029-ABA2-A6B763CFD146}" destId="{E54B1729-00CD-4D11-98CC-0BFFB9EEEEA5}" srcOrd="0" destOrd="0" parTransId="{CA97E313-A71F-4EF0-AD46-9C676257711E}" sibTransId="{7A4783B5-482B-483B-A5CC-A9BE4E4E4C89}"/>
    <dgm:cxn modelId="{23769C95-1693-4FE6-947B-FF9B1DAD0881}" type="presOf" srcId="{2D75043D-2F5F-463A-A9E4-DCAF4399C1FD}" destId="{CE441D22-7139-4209-A098-420A6A33B294}" srcOrd="0" destOrd="0" presId="urn:microsoft.com/office/officeart/2005/8/layout/vList2"/>
    <dgm:cxn modelId="{7F675096-8A78-4CC3-BCC2-7EABADADAE16}" type="presOf" srcId="{CB051014-2927-46C7-96B8-ECB88E7B4E18}" destId="{E94320A6-0ED6-487F-8C09-4062A9956A71}" srcOrd="0" destOrd="0" presId="urn:microsoft.com/office/officeart/2005/8/layout/vList2"/>
    <dgm:cxn modelId="{DA2D89ED-0B06-491C-824B-5F1239FF9190}" srcId="{E54B1729-00CD-4D11-98CC-0BFFB9EEEEA5}" destId="{2D75043D-2F5F-463A-A9E4-DCAF4399C1FD}" srcOrd="0" destOrd="0" parTransId="{988DEEE3-A1C8-4584-8247-ABDADC435A5D}" sibTransId="{7A86E2A6-E90C-44B5-BCE3-BE841AB311F1}"/>
    <dgm:cxn modelId="{EB4B0BDB-17BF-42E0-A18A-1ACDF3EFA972}" srcId="{CB051014-2927-46C7-96B8-ECB88E7B4E18}" destId="{4758E93B-D615-43EE-AB19-480BA644FA66}" srcOrd="1" destOrd="0" parTransId="{FC7F2A6C-13A6-4E13-AA69-D9B13466A2F6}" sibTransId="{F92D4D1E-DA8E-43B1-A389-F829F0B17570}"/>
    <dgm:cxn modelId="{A85EB6A5-17D0-447B-BF9B-92EF797EE75C}" type="presOf" srcId="{E54B1729-00CD-4D11-98CC-0BFFB9EEEEA5}" destId="{BF883D04-AA1C-4CCD-9DD8-44CBE7A43E70}" srcOrd="0" destOrd="0" presId="urn:microsoft.com/office/officeart/2005/8/layout/vList2"/>
    <dgm:cxn modelId="{682D8F9F-444D-4822-8C26-474FCB4DFF94}" srcId="{E54B1729-00CD-4D11-98CC-0BFFB9EEEEA5}" destId="{795DDFF3-899B-4410-BAE7-F4E344F267C6}" srcOrd="2" destOrd="0" parTransId="{2322AD45-0B57-4A9F-BB56-2F2EED439307}" sibTransId="{369571F0-08D7-4F1F-B599-CC961D508913}"/>
    <dgm:cxn modelId="{FF1FB0C8-5629-4F28-AE08-A613818D77AD}" type="presOf" srcId="{1C36F49C-CFA7-4B5C-8405-E9C7321F65D5}" destId="{99E94683-084A-493B-AD16-8C521FE26026}" srcOrd="0" destOrd="0" presId="urn:microsoft.com/office/officeart/2005/8/layout/vList2"/>
    <dgm:cxn modelId="{8D3AA6EC-C886-4C60-B22E-94C2D9E75648}" type="presOf" srcId="{E36FEEEB-B627-4CA3-89F5-EFAE9B5F51C2}" destId="{CE441D22-7139-4209-A098-420A6A33B294}" srcOrd="0" destOrd="1" presId="urn:microsoft.com/office/officeart/2005/8/layout/vList2"/>
    <dgm:cxn modelId="{B1EEC628-01FC-474F-B0F2-31D8BE839C5C}" type="presOf" srcId="{1B75DD5F-594B-4D35-8712-69FA62A541E1}" destId="{99E94683-084A-493B-AD16-8C521FE26026}" srcOrd="0" destOrd="1" presId="urn:microsoft.com/office/officeart/2005/8/layout/vList2"/>
    <dgm:cxn modelId="{A9701906-B854-4D82-A0FC-DE5BC026D636}" type="presOf" srcId="{A52901FD-58D4-4E3F-B5AC-FF6161F11EE7}" destId="{23A0D785-016A-44D9-8769-5362F15E9136}" srcOrd="0" destOrd="2" presId="urn:microsoft.com/office/officeart/2005/8/layout/vList2"/>
    <dgm:cxn modelId="{D1BA1222-2D6C-4CF0-AF73-07F37977394B}" type="presParOf" srcId="{79377868-602C-4927-B149-9B12C7DB4DEA}" destId="{BF883D04-AA1C-4CCD-9DD8-44CBE7A43E70}" srcOrd="0" destOrd="0" presId="urn:microsoft.com/office/officeart/2005/8/layout/vList2"/>
    <dgm:cxn modelId="{1130869D-3C9E-4576-86EC-408464F49125}" type="presParOf" srcId="{79377868-602C-4927-B149-9B12C7DB4DEA}" destId="{CE441D22-7139-4209-A098-420A6A33B294}" srcOrd="1" destOrd="0" presId="urn:microsoft.com/office/officeart/2005/8/layout/vList2"/>
    <dgm:cxn modelId="{A5995515-C2D7-4D60-958B-549F5FCCA6F0}" type="presParOf" srcId="{79377868-602C-4927-B149-9B12C7DB4DEA}" destId="{E94320A6-0ED6-487F-8C09-4062A9956A71}" srcOrd="2" destOrd="0" presId="urn:microsoft.com/office/officeart/2005/8/layout/vList2"/>
    <dgm:cxn modelId="{1B2015C3-FD62-438D-9FBC-002F47CE1F74}" type="presParOf" srcId="{79377868-602C-4927-B149-9B12C7DB4DEA}" destId="{23A0D785-016A-44D9-8769-5362F15E9136}" srcOrd="3" destOrd="0" presId="urn:microsoft.com/office/officeart/2005/8/layout/vList2"/>
    <dgm:cxn modelId="{7E71DF3E-B850-47E2-BD0D-B35BBC756F5D}" type="presParOf" srcId="{79377868-602C-4927-B149-9B12C7DB4DEA}" destId="{A80D800E-5960-4B69-94FD-F722F1C1C685}" srcOrd="4" destOrd="0" presId="urn:microsoft.com/office/officeart/2005/8/layout/vList2"/>
    <dgm:cxn modelId="{0BB90425-C0EC-47C8-BCCD-DCCD3287B806}" type="presParOf" srcId="{79377868-602C-4927-B149-9B12C7DB4DEA}" destId="{99E94683-084A-493B-AD16-8C521FE2602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FCF84-C567-424A-9FD9-CD039FCB63CC}">
      <dsp:nvSpPr>
        <dsp:cNvPr id="0" name=""/>
        <dsp:cNvSpPr/>
      </dsp:nvSpPr>
      <dsp:spPr>
        <a:xfrm>
          <a:off x="3048703" y="1168926"/>
          <a:ext cx="2912063" cy="29120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5165" y="1595388"/>
        <a:ext cx="2059139" cy="2059139"/>
      </dsp:txXfrm>
    </dsp:sp>
    <dsp:sp modelId="{4C3EDE77-0776-4DCE-9A81-F71842BD78E6}">
      <dsp:nvSpPr>
        <dsp:cNvPr id="0" name=""/>
        <dsp:cNvSpPr/>
      </dsp:nvSpPr>
      <dsp:spPr>
        <a:xfrm>
          <a:off x="3610302" y="519"/>
          <a:ext cx="1788865" cy="14560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2275" y="213750"/>
        <a:ext cx="1264919" cy="1029569"/>
      </dsp:txXfrm>
    </dsp:sp>
    <dsp:sp modelId="{CD4D89B1-125C-4FE4-9701-5D73D88B7BAC}">
      <dsp:nvSpPr>
        <dsp:cNvPr id="0" name=""/>
        <dsp:cNvSpPr/>
      </dsp:nvSpPr>
      <dsp:spPr>
        <a:xfrm>
          <a:off x="5538611" y="1896942"/>
          <a:ext cx="1725091" cy="14560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1245" y="2110173"/>
        <a:ext cx="1219823" cy="1029569"/>
      </dsp:txXfrm>
    </dsp:sp>
    <dsp:sp modelId="{FBD72458-7CE4-4F26-BCDE-644DA8F20C90}">
      <dsp:nvSpPr>
        <dsp:cNvPr id="0" name=""/>
        <dsp:cNvSpPr/>
      </dsp:nvSpPr>
      <dsp:spPr>
        <a:xfrm>
          <a:off x="3776719" y="3793365"/>
          <a:ext cx="1456031" cy="14560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9950" y="4006596"/>
        <a:ext cx="1029569" cy="1029569"/>
      </dsp:txXfrm>
    </dsp:sp>
    <dsp:sp modelId="{3D8B5774-1C03-4875-87C0-594E79528B13}">
      <dsp:nvSpPr>
        <dsp:cNvPr id="0" name=""/>
        <dsp:cNvSpPr/>
      </dsp:nvSpPr>
      <dsp:spPr>
        <a:xfrm>
          <a:off x="1880296" y="1896942"/>
          <a:ext cx="1456031" cy="14560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3527" y="2110173"/>
        <a:ext cx="1029569" cy="1029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83D04-AA1C-4CCD-9DD8-44CBE7A43E70}">
      <dsp:nvSpPr>
        <dsp:cNvPr id="0" name=""/>
        <dsp:cNvSpPr/>
      </dsp:nvSpPr>
      <dsp:spPr>
        <a:xfrm>
          <a:off x="0" y="8934"/>
          <a:ext cx="8103477" cy="878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Azure Cloud Services</a:t>
          </a:r>
          <a:endParaRPr lang="en-US" sz="2800" kern="1200" dirty="0"/>
        </a:p>
      </dsp:txBody>
      <dsp:txXfrm>
        <a:off x="42908" y="51842"/>
        <a:ext cx="8017661" cy="793164"/>
      </dsp:txXfrm>
    </dsp:sp>
    <dsp:sp modelId="{CE441D22-7139-4209-A098-420A6A33B294}">
      <dsp:nvSpPr>
        <dsp:cNvPr id="0" name=""/>
        <dsp:cNvSpPr/>
      </dsp:nvSpPr>
      <dsp:spPr>
        <a:xfrm>
          <a:off x="0" y="887915"/>
          <a:ext cx="8103477" cy="655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+mj-lt"/>
            </a:rPr>
            <a:t>Highly-available and scalable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Utilize eventually-consistent , high-latency  cloud services effectively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Minimal maintenance and management overhead</a:t>
          </a:r>
          <a:endParaRPr lang="en-US" sz="2000" kern="1200" dirty="0"/>
        </a:p>
      </dsp:txBody>
      <dsp:txXfrm>
        <a:off x="0" y="887915"/>
        <a:ext cx="8103477" cy="655109"/>
      </dsp:txXfrm>
    </dsp:sp>
    <dsp:sp modelId="{E94320A6-0ED6-487F-8C09-4062A9956A71}">
      <dsp:nvSpPr>
        <dsp:cNvPr id="0" name=""/>
        <dsp:cNvSpPr/>
      </dsp:nvSpPr>
      <dsp:spPr>
        <a:xfrm>
          <a:off x="0" y="1543024"/>
          <a:ext cx="8103477" cy="878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Decentralized</a:t>
          </a:r>
          <a:endParaRPr lang="en-US" sz="2800" kern="1200" dirty="0"/>
        </a:p>
      </dsp:txBody>
      <dsp:txXfrm>
        <a:off x="42908" y="1585932"/>
        <a:ext cx="8017661" cy="793164"/>
      </dsp:txXfrm>
    </dsp:sp>
    <dsp:sp modelId="{23A0D785-016A-44D9-8769-5362F15E9136}">
      <dsp:nvSpPr>
        <dsp:cNvPr id="0" name=""/>
        <dsp:cNvSpPr/>
      </dsp:nvSpPr>
      <dsp:spPr>
        <a:xfrm>
          <a:off x="0" y="2422005"/>
          <a:ext cx="8103477" cy="1020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Avoids Single Point of Failure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Global queue based dynamic scheduling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Dynamically scale up/down</a:t>
          </a:r>
          <a:endParaRPr lang="en-US" sz="2000" kern="1200" dirty="0"/>
        </a:p>
      </dsp:txBody>
      <dsp:txXfrm>
        <a:off x="0" y="2422005"/>
        <a:ext cx="8103477" cy="1020547"/>
      </dsp:txXfrm>
    </dsp:sp>
    <dsp:sp modelId="{A80D800E-5960-4B69-94FD-F722F1C1C685}">
      <dsp:nvSpPr>
        <dsp:cNvPr id="0" name=""/>
        <dsp:cNvSpPr/>
      </dsp:nvSpPr>
      <dsp:spPr>
        <a:xfrm>
          <a:off x="0" y="3442553"/>
          <a:ext cx="8103477" cy="8789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MapReduce</a:t>
          </a:r>
          <a:endParaRPr lang="en-US" sz="2800" kern="1200" dirty="0" smtClean="0"/>
        </a:p>
      </dsp:txBody>
      <dsp:txXfrm>
        <a:off x="42908" y="3485461"/>
        <a:ext cx="8017661" cy="793164"/>
      </dsp:txXfrm>
    </dsp:sp>
    <dsp:sp modelId="{99E94683-084A-493B-AD16-8C521FE26026}">
      <dsp:nvSpPr>
        <dsp:cNvPr id="0" name=""/>
        <dsp:cNvSpPr/>
      </dsp:nvSpPr>
      <dsp:spPr>
        <a:xfrm>
          <a:off x="0" y="4321533"/>
          <a:ext cx="8103477" cy="77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28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Iterative </a:t>
          </a:r>
          <a:r>
            <a:rPr lang="en-US" sz="2000" kern="1200" dirty="0" err="1" smtClean="0"/>
            <a:t>MapReduce</a:t>
          </a:r>
          <a:r>
            <a:rPr lang="en-US" sz="2000" kern="1200" dirty="0" smtClean="0"/>
            <a:t> for Azure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Fault tolerance</a:t>
          </a:r>
        </a:p>
      </dsp:txBody>
      <dsp:txXfrm>
        <a:off x="0" y="4321533"/>
        <a:ext cx="8103477" cy="777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E73E-CC5D-456F-A600-1100108D8E06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B5A1-0A39-40AE-AF81-3F402FB79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4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50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2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4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54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06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56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07" algn="l" defTabSz="9139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78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Collective communications increasing the performance and</a:t>
            </a:r>
            <a:r>
              <a:rPr lang="en-US" baseline="0" dirty="0" smtClean="0"/>
              <a:t> </a:t>
            </a:r>
            <a:r>
              <a:rPr lang="en-US" dirty="0" smtClean="0"/>
              <a:t>giving</a:t>
            </a:r>
            <a:r>
              <a:rPr lang="en-US" baseline="0" dirty="0" smtClean="0"/>
              <a:t> users more easy options to perform their computations.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70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Ability to dynamically scale up/down</a:t>
            </a:r>
          </a:p>
          <a:p>
            <a:r>
              <a:rPr lang="en-US" sz="1200" dirty="0" smtClean="0"/>
              <a:t>Easy testing and deployment </a:t>
            </a:r>
          </a:p>
          <a:p>
            <a:r>
              <a:rPr lang="en-US" sz="1200" dirty="0" smtClean="0"/>
              <a:t>Combiner step</a:t>
            </a:r>
          </a:p>
          <a:p>
            <a:r>
              <a:rPr lang="en-US" sz="1200" dirty="0" smtClean="0"/>
              <a:t>Web based monitoring console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6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of these</a:t>
            </a:r>
            <a:r>
              <a:rPr lang="en-US" dirty="0" smtClean="0"/>
              <a:t> applications consists of iterative computation and communication steps</a:t>
            </a:r>
            <a:r>
              <a:rPr lang="en-US" baseline="0" dirty="0" smtClean="0"/>
              <a:t> where single iterations can easily be specified as 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computations.</a:t>
            </a:r>
            <a:endParaRPr lang="en-US" dirty="0" smtClean="0"/>
          </a:p>
          <a:p>
            <a:r>
              <a:rPr lang="en-US" dirty="0" smtClean="0"/>
              <a:t>Large input</a:t>
            </a:r>
            <a:r>
              <a:rPr lang="en-US" baseline="0" dirty="0" smtClean="0"/>
              <a:t> data sizes which are loop-invariant and can be reused across iterations.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Loop-variant results.. Orders of magnitude smaller…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While these can be performed</a:t>
            </a:r>
            <a:r>
              <a:rPr lang="en-US" baseline="0" dirty="0" smtClean="0"/>
              <a:t> using traditional </a:t>
            </a:r>
            <a:r>
              <a:rPr lang="en-US" dirty="0" err="1" smtClean="0"/>
              <a:t>MapReduce</a:t>
            </a:r>
            <a:r>
              <a:rPr lang="en-US" dirty="0" smtClean="0"/>
              <a:t> frameworks, Traditional</a:t>
            </a:r>
            <a:r>
              <a:rPr lang="en-US" baseline="0" dirty="0" smtClean="0"/>
              <a:t> is not efficient for these types of computations. MR leaves lot of room for improvements in terms of iterative 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0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93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4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3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higher between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4D626-F275-4BD7-9876-82C0662AAA4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50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7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639"/>
            <a:ext cx="4533900" cy="3425402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722"/>
            <a:ext cx="5029200" cy="41146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AC14D40-0F35-42CB-B403-98DB38AC940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MapReduce</a:t>
            </a:r>
            <a:r>
              <a:rPr lang="en-US" dirty="0" smtClean="0"/>
              <a:t> provides</a:t>
            </a:r>
            <a:r>
              <a:rPr lang="en-US" baseline="0" dirty="0" smtClean="0"/>
              <a:t> a easy to use programming model together with very good fault tolerance and scalability for large scale applications.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model  is proving to be </a:t>
            </a:r>
            <a:r>
              <a:rPr lang="en-US" sz="2400" b="1" dirty="0" smtClean="0"/>
              <a:t>Ideal for data intensive pleasingly parallel applications in </a:t>
            </a:r>
            <a:r>
              <a:rPr lang="en-US" sz="2400" b="1" baseline="0" dirty="0" smtClean="0"/>
              <a:t> commodity hardware and in clouds.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iMapReduce</a:t>
            </a:r>
            <a:r>
              <a:rPr lang="en-US" dirty="0" smtClean="0"/>
              <a:t>, Twister</a:t>
            </a:r>
            <a:r>
              <a:rPr lang="en-US" baseline="0" dirty="0" smtClean="0"/>
              <a:t> -&gt; single wave..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: </a:t>
            </a:r>
            <a:r>
              <a:rPr lang="en-US" dirty="0" err="1" smtClean="0"/>
              <a:t>Haloop</a:t>
            </a:r>
            <a:r>
              <a:rPr lang="en-US" dirty="0" smtClean="0"/>
              <a:t>, Twister @IU, Spark</a:t>
            </a:r>
          </a:p>
          <a:p>
            <a:pPr lvl="1"/>
            <a:r>
              <a:rPr lang="en-US" dirty="0" smtClean="0"/>
              <a:t>Map-Reduce-Merge: enable processing heterogeneous data sets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online: online aggregation, and continuous queries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Orchestra : Broadcast and shuffle improvements…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1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built MRR4Azure 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decentralized </a:t>
            </a:r>
            <a:r>
              <a:rPr lang="en-US" sz="2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for Azure cloud utilizing the highly-available and scalable, Azure infrastructure services as the building blocks. 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MRRoles4Azure hides the complexity of cloud services from the users and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designed to co-exist with the eventual consistent nature of cloud services.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decentralized architecture avoid the single point of failure and bottleneck, while global queue based dynamic scheduling achieves better load balancing.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selected Azure platform, as at that time there weren’t any distributed data processing frameworks available for Azure. We performed the first public release of MRRoles4Azure in the 4</a:t>
            </a:r>
            <a:r>
              <a:rPr lang="en-US" sz="24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quarter of 2010 as the first pure </a:t>
            </a:r>
            <a:r>
              <a:rPr lang="en-US" sz="24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framework for Azure.</a:t>
            </a:r>
            <a:endParaRPr lang="en-US" sz="2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0" indent="0" algn="ctr">
              <a:buNone/>
              <a:defRPr/>
            </a:lvl2pPr>
            <a:lvl3pPr marL="913902" indent="0" algn="ctr">
              <a:buNone/>
              <a:defRPr/>
            </a:lvl3pPr>
            <a:lvl4pPr marL="1370852" indent="0" algn="ctr">
              <a:buNone/>
              <a:defRPr/>
            </a:lvl4pPr>
            <a:lvl5pPr marL="1827804" indent="0" algn="ctr">
              <a:buNone/>
              <a:defRPr/>
            </a:lvl5pPr>
            <a:lvl6pPr marL="2284754" indent="0" algn="ctr">
              <a:buNone/>
              <a:defRPr/>
            </a:lvl6pPr>
            <a:lvl7pPr marL="2741706" indent="0" algn="ctr">
              <a:buNone/>
              <a:defRPr/>
            </a:lvl7pPr>
            <a:lvl8pPr marL="3198656" indent="0" algn="ctr">
              <a:buNone/>
              <a:defRPr/>
            </a:lvl8pPr>
            <a:lvl9pPr marL="3655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85800"/>
            <a:ext cx="22098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685800"/>
            <a:ext cx="64770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5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6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EDC78909-F7D1-4E5F-A67A-05CA868FF2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0" indent="0">
              <a:buNone/>
              <a:defRPr sz="1800"/>
            </a:lvl2pPr>
            <a:lvl3pPr marL="913902" indent="0">
              <a:buNone/>
              <a:defRPr sz="1600"/>
            </a:lvl3pPr>
            <a:lvl4pPr marL="1370852" indent="0">
              <a:buNone/>
              <a:defRPr sz="1400"/>
            </a:lvl4pPr>
            <a:lvl5pPr marL="1827804" indent="0">
              <a:buNone/>
              <a:defRPr sz="1400"/>
            </a:lvl5pPr>
            <a:lvl6pPr marL="2284754" indent="0">
              <a:buNone/>
              <a:defRPr sz="1400"/>
            </a:lvl6pPr>
            <a:lvl7pPr marL="2741706" indent="0">
              <a:buNone/>
              <a:defRPr sz="1400"/>
            </a:lvl7pPr>
            <a:lvl8pPr marL="3198656" indent="0">
              <a:buNone/>
              <a:defRPr sz="1400"/>
            </a:lvl8pPr>
            <a:lvl9pPr marL="365560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6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3434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1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390" tIns="45696" rIns="91390" bIns="45696"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80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1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85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02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4" indent="0">
              <a:buNone/>
              <a:defRPr sz="1600" b="1"/>
            </a:lvl5pPr>
            <a:lvl6pPr marL="2284754" indent="0">
              <a:buNone/>
              <a:defRPr sz="1600" b="1"/>
            </a:lvl6pPr>
            <a:lvl7pPr marL="2741706" indent="0">
              <a:buNone/>
              <a:defRPr sz="1600" b="1"/>
            </a:lvl7pPr>
            <a:lvl8pPr marL="3198656" indent="0">
              <a:buNone/>
              <a:defRPr sz="1600" b="1"/>
            </a:lvl8pPr>
            <a:lvl9pPr marL="365560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38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208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99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62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74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655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477702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5" y="6491290"/>
            <a:ext cx="773506" cy="3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5" tIns="45663" rIns="91325" bIns="45663">
            <a:spAutoFit/>
          </a:bodyPr>
          <a:lstStyle/>
          <a:p>
            <a:pPr defTabSz="913404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10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53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4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8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2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66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305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66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606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17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1" indent="0">
              <a:buNone/>
              <a:defRPr sz="2800"/>
            </a:lvl2pPr>
            <a:lvl3pPr marL="913404" indent="0">
              <a:buNone/>
              <a:defRPr sz="2400"/>
            </a:lvl3pPr>
            <a:lvl4pPr marL="1370104" indent="0">
              <a:buNone/>
              <a:defRPr sz="2000"/>
            </a:lvl4pPr>
            <a:lvl5pPr marL="1826808" indent="0">
              <a:buNone/>
              <a:defRPr sz="2000"/>
            </a:lvl5pPr>
            <a:lvl6pPr marL="2283509" indent="0">
              <a:buNone/>
              <a:defRPr sz="2000"/>
            </a:lvl6pPr>
            <a:lvl7pPr marL="2740212" indent="0">
              <a:buNone/>
              <a:defRPr sz="2000"/>
            </a:lvl7pPr>
            <a:lvl8pPr marL="3196914" indent="0">
              <a:buNone/>
              <a:defRPr sz="2000"/>
            </a:lvl8pPr>
            <a:lvl9pPr marL="36536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48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95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19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383598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9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329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49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32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94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31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96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87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51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088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6B4C45B-9E41-41B8-B899-2DA4D020C7D6}" type="datetimeFigureOut">
              <a:rPr lang="en-US" smtClean="0">
                <a:solidFill>
                  <a:prstClr val="black"/>
                </a:solidFill>
              </a:rPr>
              <a:pPr defTabSz="914400"/>
              <a:t>5/8/2012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C78909-F7D1-4E5F-A67A-05CA868FF2D7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5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2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04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921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1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141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3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840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037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56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766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5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02" indent="0">
              <a:buNone/>
              <a:defRPr sz="2400"/>
            </a:lvl3pPr>
            <a:lvl4pPr marL="1370852" indent="0">
              <a:buNone/>
              <a:defRPr sz="2000"/>
            </a:lvl4pPr>
            <a:lvl5pPr marL="1827804" indent="0">
              <a:buNone/>
              <a:defRPr sz="2000"/>
            </a:lvl5pPr>
            <a:lvl6pPr marL="2284754" indent="0">
              <a:buNone/>
              <a:defRPr sz="2000"/>
            </a:lvl6pPr>
            <a:lvl7pPr marL="2741706" indent="0">
              <a:buNone/>
              <a:defRPr sz="2000"/>
            </a:lvl7pPr>
            <a:lvl8pPr marL="3198656" indent="0">
              <a:buNone/>
              <a:defRPr sz="2000"/>
            </a:lvl8pPr>
            <a:lvl9pPr marL="365560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02" indent="0">
              <a:buNone/>
              <a:defRPr sz="1000"/>
            </a:lvl3pPr>
            <a:lvl4pPr marL="1370852" indent="0">
              <a:buNone/>
              <a:defRPr sz="900"/>
            </a:lvl4pPr>
            <a:lvl5pPr marL="1827804" indent="0">
              <a:buNone/>
              <a:defRPr sz="900"/>
            </a:lvl5pPr>
            <a:lvl6pPr marL="2284754" indent="0">
              <a:buNone/>
              <a:defRPr sz="900"/>
            </a:lvl6pPr>
            <a:lvl7pPr marL="2741706" indent="0">
              <a:buNone/>
              <a:defRPr sz="900"/>
            </a:lvl7pPr>
            <a:lvl8pPr marL="3198656" indent="0">
              <a:buNone/>
              <a:defRPr sz="900"/>
            </a:lvl8pPr>
            <a:lvl9pPr marL="365560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7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9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title_page_title_0001b_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85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05000"/>
            <a:ext cx="883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47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112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12" charset="-128"/>
          <a:cs typeface="ＭＳ Ｐゴシック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3902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0852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7804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714" indent="-34271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2" charset="-128"/>
          <a:cs typeface="ＭＳ Ｐゴシック" charset="0"/>
        </a:defRPr>
      </a:lvl1pPr>
      <a:lvl2pPr marL="742545" indent="-28559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2" charset="-128"/>
        </a:defRPr>
      </a:lvl2pPr>
      <a:lvl3pPr marL="1142377" indent="-2284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2" charset="-128"/>
        </a:defRPr>
      </a:lvl3pPr>
      <a:lvl4pPr marL="1599328" indent="-2284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2" charset="-128"/>
        </a:defRPr>
      </a:lvl4pPr>
      <a:lvl5pPr marL="2056280" indent="-2284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3230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181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132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082" indent="-2284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8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9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5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0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39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9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5" indent="-285594" algn="l" defTabSz="9139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7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8" indent="-228476" algn="l" defTabSz="9139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0" indent="-228476" algn="l" defTabSz="9139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0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81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3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2" indent="-228476" algn="l" defTabSz="9139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4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6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7" algn="l" defTabSz="9139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defTabSz="914400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40" tIns="45672" rIns="91340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4"/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0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5" y="6491290"/>
            <a:ext cx="773506" cy="3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5" tIns="45663" rIns="91325" bIns="45663">
            <a:spAutoFit/>
          </a:bodyPr>
          <a:lstStyle/>
          <a:p>
            <a:pPr defTabSz="913404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7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hdr="0" ftr="0" dt="0"/>
  <p:txStyles>
    <p:titleStyle>
      <a:lvl1pPr algn="ctr" defTabSz="91340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9134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1" indent="-285438" algn="l" defTabSz="9134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6" indent="-228352" algn="l" defTabSz="9134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0" indent="-228352" algn="l" defTabSz="9134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60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63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4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6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1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8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9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12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5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8B1A17C-4C14-4314-84D6-7F34A8788D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5699058-6A37-4FD6-8101-F4F9F2B39A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6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lsahpc.indiana.edu/twister4azure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hyperlink" Target="http://salsahpc.indiana.edu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45.png"/><Relationship Id="rId11" Type="http://schemas.openxmlformats.org/officeDocument/2006/relationships/chart" Target="../charts/chart2.xml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chart" Target="../charts/chart1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hyperlink" Target="http://salsahpc.indiana.edu/twister4azure/" TargetMode="External"/><Relationship Id="rId7" Type="http://schemas.openxmlformats.org/officeDocument/2006/relationships/image" Target="../media/image7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hyperlink" Target="http://salsahpc.indiana.edu/" TargetMode="External"/><Relationship Id="rId10" Type="http://schemas.openxmlformats.org/officeDocument/2006/relationships/image" Target="../media/image72.jpe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png"/><Relationship Id="rId3" Type="http://schemas.openxmlformats.org/officeDocument/2006/relationships/image" Target="../media/image74.jp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png"/><Relationship Id="rId2" Type="http://schemas.openxmlformats.org/officeDocument/2006/relationships/image" Target="../media/image73.jpe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jpeg"/><Relationship Id="rId15" Type="http://schemas.openxmlformats.org/officeDocument/2006/relationships/image" Target="../media/image86.jpg"/><Relationship Id="rId10" Type="http://schemas.openxmlformats.org/officeDocument/2006/relationships/image" Target="../media/image81.jpeg"/><Relationship Id="rId4" Type="http://schemas.openxmlformats.org/officeDocument/2006/relationships/image" Target="../media/image75.jpg"/><Relationship Id="rId9" Type="http://schemas.openxmlformats.org/officeDocument/2006/relationships/image" Target="../media/image80.jpg"/><Relationship Id="rId1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erkeley.edu/~matei/papers/2011/sigcomm_orchestra.pdf" TargetMode="External"/><Relationship Id="rId2" Type="http://schemas.openxmlformats.org/officeDocument/2006/relationships/hyperlink" Target="http://research.microsoft.com/en-us/projects/daytona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ode.google.com/p/appengine-mapreduce" TargetMode="External"/><Relationship Id="rId4" Type="http://schemas.openxmlformats.org/officeDocument/2006/relationships/hyperlink" Target="http://www.cs.berkeley.edu/~matei/papers/2010/hotcloud_spark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1.xml"/><Relationship Id="rId9" Type="http://schemas.openxmlformats.org/officeDocument/2006/relationships/hyperlink" Target="http://4.bp.blogspot.com/_Xu_KuovUZlw/TTDEfp51-ZI/AAAAAAAADdg/00wuEyCEFb4/s1600/hadoop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040" b="30610"/>
          <a:stretch/>
        </p:blipFill>
        <p:spPr bwMode="auto">
          <a:xfrm>
            <a:off x="7061791" y="0"/>
            <a:ext cx="2082209" cy="6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/>
            <a:r>
              <a:rPr lang="en-US" sz="4000" b="1" dirty="0"/>
              <a:t>Twister4Azure: Parallel Data Analytics on Azure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33528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b="1" i="1" dirty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  <a:endParaRPr lang="en-US" sz="28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salsahpc.indiana.edu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microsof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5486400"/>
            <a:ext cx="2209800" cy="117894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ns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5562600"/>
            <a:ext cx="1066800" cy="1131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562712" y="2346620"/>
            <a:ext cx="4199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Judy </a:t>
            </a:r>
            <a:r>
              <a:rPr lang="en-US" sz="2400" dirty="0" err="1" smtClean="0"/>
              <a:t>Qiu</a:t>
            </a:r>
            <a:r>
              <a:rPr lang="en-US" sz="2400" dirty="0" smtClean="0"/>
              <a:t>       </a:t>
            </a:r>
            <a:r>
              <a:rPr lang="en-US" sz="2400" dirty="0" err="1" smtClean="0"/>
              <a:t>Thilina</a:t>
            </a:r>
            <a:r>
              <a:rPr lang="en-US" sz="2400" dirty="0" smtClean="0"/>
              <a:t> </a:t>
            </a:r>
            <a:r>
              <a:rPr lang="en-US" sz="2400" dirty="0" err="1"/>
              <a:t>Gunarathne</a:t>
            </a:r>
            <a:r>
              <a:rPr lang="en-US" sz="2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5891206"/>
            <a:ext cx="157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CAREER Award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646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Mate-EC2</a:t>
            </a:r>
            <a:r>
              <a:rPr lang="en-US" baseline="30000" dirty="0" smtClean="0"/>
              <a:t>[6]</a:t>
            </a:r>
          </a:p>
          <a:p>
            <a:pPr lvl="1"/>
            <a:r>
              <a:rPr lang="en-US" dirty="0" smtClean="0"/>
              <a:t>Local reduction object</a:t>
            </a:r>
          </a:p>
          <a:p>
            <a:r>
              <a:rPr lang="en-US" dirty="0" smtClean="0"/>
              <a:t>Network Levitated Merge</a:t>
            </a:r>
            <a:r>
              <a:rPr lang="en-US" baseline="30000" dirty="0" smtClean="0"/>
              <a:t>[7]</a:t>
            </a:r>
          </a:p>
          <a:p>
            <a:pPr lvl="1"/>
            <a:r>
              <a:rPr lang="en-US" dirty="0" smtClean="0"/>
              <a:t>RDMA/</a:t>
            </a:r>
            <a:r>
              <a:rPr lang="en-US" dirty="0" err="1" smtClean="0"/>
              <a:t>infiniband</a:t>
            </a:r>
            <a:r>
              <a:rPr lang="en-US" dirty="0" smtClean="0"/>
              <a:t> based shuffle &amp; merge</a:t>
            </a:r>
          </a:p>
          <a:p>
            <a:r>
              <a:rPr lang="en-US" dirty="0" smtClean="0"/>
              <a:t>Asynchronous Algorithms in </a:t>
            </a:r>
            <a:r>
              <a:rPr lang="en-US" dirty="0" err="1" smtClean="0"/>
              <a:t>MapReduce</a:t>
            </a:r>
            <a:r>
              <a:rPr lang="en-US" baseline="30000" dirty="0" smtClean="0"/>
              <a:t>[8]</a:t>
            </a:r>
          </a:p>
          <a:p>
            <a:pPr lvl="1"/>
            <a:r>
              <a:rPr lang="en-US" dirty="0" smtClean="0"/>
              <a:t>Local &amp; global reduce 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online</a:t>
            </a:r>
            <a:r>
              <a:rPr lang="en-US" baseline="30000" dirty="0" smtClean="0"/>
              <a:t>[9]</a:t>
            </a:r>
          </a:p>
          <a:p>
            <a:pPr lvl="1"/>
            <a:r>
              <a:rPr lang="en-US" dirty="0" smtClean="0"/>
              <a:t>online </a:t>
            </a:r>
            <a:r>
              <a:rPr lang="en-US" dirty="0"/>
              <a:t>aggregation, and continuous </a:t>
            </a:r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Push data from Map to Reduce</a:t>
            </a:r>
          </a:p>
          <a:p>
            <a:r>
              <a:rPr lang="en-US" dirty="0" smtClean="0"/>
              <a:t>Orchestra</a:t>
            </a:r>
            <a:r>
              <a:rPr lang="en-US" baseline="30000" dirty="0" smtClean="0"/>
              <a:t>[10]</a:t>
            </a:r>
            <a:endParaRPr lang="en-US" baseline="30000" dirty="0"/>
          </a:p>
          <a:p>
            <a:pPr lvl="1"/>
            <a:r>
              <a:rPr lang="en-US" dirty="0" smtClean="0"/>
              <a:t>Data transfer improvements for MR</a:t>
            </a:r>
            <a:endParaRPr lang="en-US" dirty="0"/>
          </a:p>
          <a:p>
            <a:r>
              <a:rPr lang="en-US" dirty="0" err="1" smtClean="0"/>
              <a:t>iMapReduce</a:t>
            </a:r>
            <a:r>
              <a:rPr lang="en-US" baseline="30000" dirty="0" smtClean="0"/>
              <a:t>[11]</a:t>
            </a:r>
            <a:endParaRPr lang="en-US" baseline="30000" dirty="0"/>
          </a:p>
          <a:p>
            <a:pPr lvl="1"/>
            <a:r>
              <a:rPr lang="en-US" dirty="0" err="1"/>
              <a:t>Async</a:t>
            </a:r>
            <a:r>
              <a:rPr lang="en-US" dirty="0"/>
              <a:t> iterations, One to one map &amp; reduce mapping, automatically joins loop-variant and invariant </a:t>
            </a:r>
            <a:r>
              <a:rPr lang="en-US" dirty="0" smtClean="0"/>
              <a:t>data</a:t>
            </a:r>
          </a:p>
          <a:p>
            <a:r>
              <a:rPr lang="en-US" dirty="0" err="1" smtClean="0"/>
              <a:t>CloudMapReduce</a:t>
            </a:r>
            <a:r>
              <a:rPr lang="en-US" baseline="30000" dirty="0" smtClean="0"/>
              <a:t>[12] </a:t>
            </a:r>
            <a:r>
              <a:rPr lang="en-US" dirty="0" smtClean="0"/>
              <a:t>&amp; Google </a:t>
            </a:r>
            <a:r>
              <a:rPr lang="en-US" dirty="0" err="1" smtClean="0"/>
              <a:t>AppEngine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baseline="30000" dirty="0" smtClean="0"/>
              <a:t>[13]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frameworks utilizing cloud infrastructure services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Twister4Azure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97262557"/>
              </p:ext>
            </p:extLst>
          </p:nvPr>
        </p:nvGraphicFramePr>
        <p:xfrm>
          <a:off x="583325" y="1292772"/>
          <a:ext cx="8103477" cy="510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80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Twister4Azure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643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Implemented</a:t>
            </a:r>
          </a:p>
          <a:p>
            <a:pPr lvl="1"/>
            <a:r>
              <a:rPr lang="en-US" b="1" dirty="0" smtClean="0"/>
              <a:t>Multi Dimensional Scaling</a:t>
            </a:r>
          </a:p>
          <a:p>
            <a:pPr lvl="1"/>
            <a:r>
              <a:rPr lang="en-US" b="1" dirty="0" err="1" smtClean="0"/>
              <a:t>KMeans</a:t>
            </a:r>
            <a:r>
              <a:rPr lang="en-US" b="1" dirty="0" smtClean="0"/>
              <a:t> Clustering</a:t>
            </a:r>
          </a:p>
          <a:p>
            <a:pPr lvl="1"/>
            <a:r>
              <a:rPr lang="en-US" dirty="0" smtClean="0"/>
              <a:t>PageRank</a:t>
            </a:r>
          </a:p>
          <a:p>
            <a:pPr lvl="1"/>
            <a:r>
              <a:rPr lang="en-US" dirty="0" err="1" smtClean="0"/>
              <a:t>SmithWatermann</a:t>
            </a:r>
            <a:r>
              <a:rPr lang="en-US" dirty="0" smtClean="0"/>
              <a:t>-GOTOH sequence alignment</a:t>
            </a:r>
          </a:p>
          <a:p>
            <a:pPr lvl="1"/>
            <a:r>
              <a:rPr lang="en-US" dirty="0" err="1" smtClean="0"/>
              <a:t>WordCount</a:t>
            </a:r>
            <a:endParaRPr lang="en-US" dirty="0" smtClean="0"/>
          </a:p>
          <a:p>
            <a:pPr lvl="1"/>
            <a:r>
              <a:rPr lang="en-US" dirty="0" smtClean="0"/>
              <a:t>Cap3 sequence assembly</a:t>
            </a:r>
          </a:p>
          <a:p>
            <a:pPr lvl="1"/>
            <a:r>
              <a:rPr lang="en-US" dirty="0" smtClean="0"/>
              <a:t>Blast sequence search</a:t>
            </a:r>
          </a:p>
          <a:p>
            <a:pPr lvl="1"/>
            <a:r>
              <a:rPr lang="en-US" dirty="0" smtClean="0"/>
              <a:t>GTM &amp; MDS interpolation</a:t>
            </a:r>
          </a:p>
          <a:p>
            <a:r>
              <a:rPr lang="en-US" dirty="0" smtClean="0"/>
              <a:t>Under Development</a:t>
            </a:r>
          </a:p>
          <a:p>
            <a:pPr lvl="1"/>
            <a:r>
              <a:rPr lang="en-US" b="1" dirty="0" smtClean="0"/>
              <a:t>Latent </a:t>
            </a:r>
            <a:r>
              <a:rPr lang="en-US" b="1" dirty="0" err="1"/>
              <a:t>Dirichlet</a:t>
            </a:r>
            <a:r>
              <a:rPr lang="en-US" b="1" dirty="0"/>
              <a:t> A</a:t>
            </a:r>
            <a:r>
              <a:rPr lang="en-US" b="1" dirty="0" smtClean="0"/>
              <a:t>llocation</a:t>
            </a:r>
          </a:p>
          <a:p>
            <a:pPr lvl="1"/>
            <a:r>
              <a:rPr lang="en-US" b="1" dirty="0" smtClean="0"/>
              <a:t>Descendent Query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17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956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Twister4Azure – Iterative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MapReduce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231"/>
            <a:ext cx="8229600" cy="5353336"/>
          </a:xfrm>
        </p:spPr>
        <p:txBody>
          <a:bodyPr>
            <a:normAutofit/>
          </a:bodyPr>
          <a:lstStyle/>
          <a:p>
            <a:r>
              <a:rPr lang="en-US" sz="2800" b="1" dirty="0"/>
              <a:t>Extends </a:t>
            </a:r>
            <a:r>
              <a:rPr lang="en-US" sz="2800" b="1" dirty="0" err="1" smtClean="0"/>
              <a:t>MapReduce</a:t>
            </a:r>
            <a:r>
              <a:rPr lang="en-US" sz="2800" b="1" dirty="0" smtClean="0"/>
              <a:t> </a:t>
            </a:r>
            <a:r>
              <a:rPr lang="en-US" sz="2800" b="1" dirty="0"/>
              <a:t>programming </a:t>
            </a:r>
            <a:r>
              <a:rPr lang="en-US" sz="2800" b="1" dirty="0" smtClean="0"/>
              <a:t>model</a:t>
            </a:r>
          </a:p>
          <a:p>
            <a:r>
              <a:rPr lang="en-US" sz="2800" b="1" dirty="0" smtClean="0"/>
              <a:t>Decentralized </a:t>
            </a:r>
            <a:r>
              <a:rPr lang="en-US" sz="2800" b="1" dirty="0"/>
              <a:t>iterative MR architecture for clouds</a:t>
            </a:r>
          </a:p>
          <a:p>
            <a:pPr lvl="1"/>
            <a:r>
              <a:rPr lang="en-US" sz="2400" b="1" dirty="0"/>
              <a:t>Utilize highly available and scalable Cloud services</a:t>
            </a:r>
          </a:p>
          <a:p>
            <a:r>
              <a:rPr lang="en-US" sz="2800" b="1" dirty="0" smtClean="0"/>
              <a:t>Multi-level </a:t>
            </a:r>
            <a:r>
              <a:rPr lang="en-US" sz="2800" b="1" dirty="0"/>
              <a:t>data caching </a:t>
            </a:r>
          </a:p>
          <a:p>
            <a:pPr lvl="1"/>
            <a:r>
              <a:rPr lang="en-US" sz="2400" b="1" dirty="0"/>
              <a:t>Cache aware hybrid scheduling</a:t>
            </a:r>
          </a:p>
          <a:p>
            <a:r>
              <a:rPr lang="en-US" sz="2800" b="1" dirty="0"/>
              <a:t>Multiple MR applications per job</a:t>
            </a:r>
          </a:p>
          <a:p>
            <a:r>
              <a:rPr lang="en-US" sz="2800" b="1" dirty="0"/>
              <a:t>Collective communication primitives</a:t>
            </a:r>
            <a:endParaRPr lang="en-US" sz="2800" b="1" dirty="0">
              <a:solidFill>
                <a:srgbClr val="FF0000"/>
              </a:solidFill>
            </a:endParaRPr>
          </a:p>
          <a:p>
            <a:pPr lvl="1"/>
            <a:r>
              <a:rPr lang="en-US" sz="2800" b="1" dirty="0" smtClean="0"/>
              <a:t>	</a:t>
            </a:r>
            <a:r>
              <a:rPr lang="en-US" sz="2400" b="1" dirty="0"/>
              <a:t>Outperforms </a:t>
            </a:r>
            <a:r>
              <a:rPr lang="en-US" sz="2400" b="1" dirty="0" err="1"/>
              <a:t>Hadoop</a:t>
            </a:r>
            <a:r>
              <a:rPr lang="en-US" sz="2400" b="1" dirty="0"/>
              <a:t> in local cluster by 2 to 4 times</a:t>
            </a:r>
          </a:p>
          <a:p>
            <a:r>
              <a:rPr lang="en-US" sz="2800" b="1" dirty="0"/>
              <a:t>Sustain features</a:t>
            </a:r>
          </a:p>
          <a:p>
            <a:pPr lvl="1"/>
            <a:r>
              <a:rPr lang="en-US" sz="2000" b="1" dirty="0"/>
              <a:t>dynamic scheduling, load balancing, fault tolerance, monitoring, local testing/debugging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6400800"/>
            <a:ext cx="4356284" cy="369283"/>
          </a:xfrm>
          <a:prstGeom prst="rect">
            <a:avLst/>
          </a:prstGeom>
        </p:spPr>
        <p:txBody>
          <a:bodyPr wrap="none" lIns="91390" tIns="45696" rIns="91390" bIns="45696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http://salsahpc.indiana.edu/twister4azure/</a:t>
            </a:r>
          </a:p>
        </p:txBody>
      </p:sp>
    </p:spTree>
    <p:extLst>
      <p:ext uri="{BB962C8B-B14F-4D97-AF65-F5344CB8AC3E}">
        <p14:creationId xmlns:p14="http://schemas.microsoft.com/office/powerpoint/2010/main" val="41959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Twister4Azure  Architecture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52" y="1601187"/>
            <a:ext cx="801621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1874" y="6090546"/>
            <a:ext cx="8383979" cy="646282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Azure Queues for scheduling, Tables to store meta-data and monitoring data, Blobs for input/output/intermediate data storage.</a:t>
            </a:r>
          </a:p>
        </p:txBody>
      </p:sp>
    </p:spTree>
    <p:extLst>
      <p:ext uri="{BB962C8B-B14F-4D97-AF65-F5344CB8AC3E}">
        <p14:creationId xmlns:p14="http://schemas.microsoft.com/office/powerpoint/2010/main" val="11020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Intensive Iterative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2629"/>
            <a:ext cx="8449294" cy="18525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Growing </a:t>
            </a:r>
            <a:r>
              <a:rPr lang="en-US" dirty="0" smtClean="0"/>
              <a:t>class of </a:t>
            </a:r>
            <a:r>
              <a:rPr lang="en-US" dirty="0"/>
              <a:t>applications</a:t>
            </a:r>
          </a:p>
          <a:p>
            <a:pPr lvl="1"/>
            <a:r>
              <a:rPr lang="en-US" dirty="0"/>
              <a:t>Clustering, data mining, machine learning &amp; dimension reduction applications</a:t>
            </a:r>
          </a:p>
          <a:p>
            <a:pPr lvl="1"/>
            <a:r>
              <a:rPr lang="en-US" dirty="0"/>
              <a:t>Driven by data deluge &amp; emerging computation </a:t>
            </a:r>
            <a:r>
              <a:rPr lang="en-US" dirty="0" smtClean="0"/>
              <a:t>fields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2467" y="1592664"/>
            <a:ext cx="6873897" cy="2610786"/>
            <a:chOff x="1448402" y="1343697"/>
            <a:chExt cx="6316144" cy="2200443"/>
          </a:xfrm>
        </p:grpSpPr>
        <p:sp>
          <p:nvSpPr>
            <p:cNvPr id="52" name="Rounded Rectangle 51"/>
            <p:cNvSpPr/>
            <p:nvPr/>
          </p:nvSpPr>
          <p:spPr>
            <a:xfrm>
              <a:off x="3160648" y="1705444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60648" y="2155261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160648" y="2983213"/>
              <a:ext cx="892229" cy="31182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89015" y="1933040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989015" y="2732318"/>
              <a:ext cx="687016" cy="3781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606764" y="2597910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32523" y="2387339"/>
              <a:ext cx="0" cy="323475"/>
            </a:xfrm>
            <a:prstGeom prst="line">
              <a:avLst/>
            </a:prstGeom>
            <a:ln w="38100"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2" idx="3"/>
            </p:cNvCxnSpPr>
            <p:nvPr/>
          </p:nvCxnSpPr>
          <p:spPr>
            <a:xfrm>
              <a:off x="4052878" y="1861357"/>
              <a:ext cx="1936138" cy="2939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3" idx="3"/>
            </p:cNvCxnSpPr>
            <p:nvPr/>
          </p:nvCxnSpPr>
          <p:spPr>
            <a:xfrm flipV="1">
              <a:off x="4052878" y="2275332"/>
              <a:ext cx="1936138" cy="358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4" idx="3"/>
            </p:cNvCxnSpPr>
            <p:nvPr/>
          </p:nvCxnSpPr>
          <p:spPr>
            <a:xfrm flipV="1">
              <a:off x="4052878" y="2324525"/>
              <a:ext cx="1936138" cy="8146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2" idx="3"/>
              <a:endCxn id="56" idx="1"/>
            </p:cNvCxnSpPr>
            <p:nvPr/>
          </p:nvCxnSpPr>
          <p:spPr>
            <a:xfrm>
              <a:off x="4052878" y="1861357"/>
              <a:ext cx="2036748" cy="926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4" idx="3"/>
              <a:endCxn id="56" idx="2"/>
            </p:cNvCxnSpPr>
            <p:nvPr/>
          </p:nvCxnSpPr>
          <p:spPr>
            <a:xfrm flipV="1">
              <a:off x="4052878" y="2921385"/>
              <a:ext cx="1936138" cy="2177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961545" y="2467086"/>
              <a:ext cx="80300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64546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125671" y="3544140"/>
              <a:ext cx="56388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125670" y="2467086"/>
              <a:ext cx="0" cy="10770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125670" y="2467086"/>
              <a:ext cx="856533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18493" y="1343697"/>
              <a:ext cx="96282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Compute</a:t>
              </a:r>
              <a:endParaRPr lang="en-US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84436" y="1355446"/>
              <a:ext cx="1534459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Communication</a:t>
              </a:r>
              <a:endParaRPr lang="en-US" sz="16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40251" y="1355446"/>
              <a:ext cx="152977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Reduce/ barrier</a:t>
              </a:r>
              <a:endParaRPr lang="en-US" sz="1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8402" y="2104229"/>
              <a:ext cx="1354538" cy="334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New Iteration</a:t>
              </a:r>
              <a:endParaRPr lang="en-US" sz="1600" b="1" dirty="0"/>
            </a:p>
          </p:txBody>
        </p:sp>
        <p:sp>
          <p:nvSpPr>
            <p:cNvPr id="4" name="Flowchart: Magnetic Disk 3"/>
            <p:cNvSpPr/>
            <p:nvPr/>
          </p:nvSpPr>
          <p:spPr>
            <a:xfrm>
              <a:off x="3828742" y="181984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agnetic Disk 26"/>
            <p:cNvSpPr/>
            <p:nvPr/>
          </p:nvSpPr>
          <p:spPr>
            <a:xfrm>
              <a:off x="3828741" y="2267789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agnetic Disk 27"/>
            <p:cNvSpPr/>
            <p:nvPr/>
          </p:nvSpPr>
          <p:spPr>
            <a:xfrm>
              <a:off x="3828740" y="3107013"/>
              <a:ext cx="224135" cy="1880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7156039" y="2355304"/>
              <a:ext cx="181155" cy="223564"/>
            </a:xfrm>
            <a:prstGeom prst="foldedCorne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Callout 9"/>
          <p:cNvSpPr/>
          <p:nvPr/>
        </p:nvSpPr>
        <p:spPr>
          <a:xfrm>
            <a:off x="3795347" y="4085111"/>
            <a:ext cx="2218192" cy="1045029"/>
          </a:xfrm>
          <a:prstGeom prst="wedgeEllipseCallout">
            <a:avLst>
              <a:gd name="adj1" fmla="val -45477"/>
              <a:gd name="adj2" fmla="val -7139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Larger Loop-Invariant Data</a:t>
            </a:r>
            <a:endParaRPr lang="en-US" b="1" dirty="0"/>
          </a:p>
        </p:txBody>
      </p:sp>
      <p:sp>
        <p:nvSpPr>
          <p:cNvPr id="34" name="Oval Callout 33"/>
          <p:cNvSpPr/>
          <p:nvPr/>
        </p:nvSpPr>
        <p:spPr>
          <a:xfrm>
            <a:off x="6962453" y="1499355"/>
            <a:ext cx="2108696" cy="1045029"/>
          </a:xfrm>
          <a:prstGeom prst="wedgeEllipseCallout">
            <a:avLst>
              <a:gd name="adj1" fmla="val -35341"/>
              <a:gd name="adj2" fmla="val 717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Smaller Loop-Variant Data</a:t>
            </a:r>
            <a:endParaRPr lang="en-US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0022" y="1650833"/>
            <a:ext cx="1299414" cy="600254"/>
          </a:xfrm>
          <a:prstGeom prst="wedgeRoundRectCallout">
            <a:avLst>
              <a:gd name="adj1" fmla="val 100414"/>
              <a:gd name="adj2" fmla="val 1436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Broadcast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03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0" y="2332481"/>
            <a:ext cx="7911708" cy="3582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6375"/>
            <a:ext cx="3505200" cy="1006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7074" y="509704"/>
            <a:ext cx="7251564" cy="646282"/>
          </a:xfrm>
          <a:prstGeom prst="rect">
            <a:avLst/>
          </a:prstGeom>
        </p:spPr>
        <p:txBody>
          <a:bodyPr wrap="none" lIns="91390" tIns="45696" rIns="91390" bIns="45696">
            <a:spAutoFit/>
          </a:bodyPr>
          <a:lstStyle/>
          <a:p>
            <a:pPr>
              <a:spcBef>
                <a:spcPts val="300"/>
              </a:spcBef>
              <a:buClr>
                <a:srgbClr val="C00000"/>
              </a:buClr>
            </a:pPr>
            <a:r>
              <a:rPr lang="en-US" sz="3600" dirty="0"/>
              <a:t>Iterative </a:t>
            </a:r>
            <a:r>
              <a:rPr lang="en-US" sz="3600" dirty="0" err="1"/>
              <a:t>MapReduce</a:t>
            </a:r>
            <a:r>
              <a:rPr lang="en-US" sz="3600" dirty="0"/>
              <a:t> for Azure Cloud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65076" y="2332481"/>
            <a:ext cx="2113808" cy="902524"/>
          </a:xfrm>
          <a:prstGeom prst="wedgeRoundRectCallout">
            <a:avLst>
              <a:gd name="adj1" fmla="val -22177"/>
              <a:gd name="adj2" fmla="val 722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 step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2187" y="986733"/>
            <a:ext cx="3813379" cy="338506"/>
          </a:xfrm>
          <a:prstGeom prst="rect">
            <a:avLst/>
          </a:prstGeom>
        </p:spPr>
        <p:txBody>
          <a:bodyPr wrap="none" lIns="91390" tIns="45696" rIns="91390" bIns="45696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http://salsahpc.indiana.edu/twister4azure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19692" y="1190519"/>
            <a:ext cx="2469750" cy="902524"/>
          </a:xfrm>
          <a:prstGeom prst="wedgeRoundRectCallout">
            <a:avLst>
              <a:gd name="adj1" fmla="val 22969"/>
              <a:gd name="adj2" fmla="val 9764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Extensions to support broadcast 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357329" y="5672522"/>
            <a:ext cx="2113808" cy="714211"/>
          </a:xfrm>
          <a:prstGeom prst="wedgeRoundRectCallout">
            <a:avLst>
              <a:gd name="adj1" fmla="val -80654"/>
              <a:gd name="adj2" fmla="val -1194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Multi-level caching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static </a:t>
            </a:r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581388" y="1457115"/>
            <a:ext cx="2469750" cy="902524"/>
          </a:xfrm>
          <a:prstGeom prst="wedgeRoundRectCallout">
            <a:avLst>
              <a:gd name="adj1" fmla="val -26097"/>
              <a:gd name="adj2" fmla="val 12682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intermediate data transfer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19692" y="5059745"/>
            <a:ext cx="2113808" cy="902524"/>
          </a:xfrm>
          <a:prstGeom prst="wedgeRoundRectCallout">
            <a:avLst>
              <a:gd name="adj1" fmla="val 26524"/>
              <a:gd name="adj2" fmla="val -21928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Cache-aware Hybrid Task Scheduling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681734" y="5084368"/>
            <a:ext cx="2113808" cy="902524"/>
          </a:xfrm>
          <a:prstGeom prst="wedgeRoundRectCallout">
            <a:avLst>
              <a:gd name="adj1" fmla="val -97441"/>
              <a:gd name="adj2" fmla="val -1164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Collective Communication Primitives</a:t>
            </a:r>
            <a:endParaRPr lang="en-U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6821" y="6386733"/>
            <a:ext cx="8956104" cy="523172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Portable Parallel Programming on Cloud and HPC: Scientific Applications of Twister4Azure, </a:t>
            </a:r>
            <a:r>
              <a:rPr lang="en-US" sz="1400" dirty="0" err="1">
                <a:solidFill>
                  <a:prstClr val="black"/>
                </a:solidFill>
              </a:rPr>
              <a:t>Thilina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Gunarathne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BingJing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Zang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Tak</a:t>
            </a:r>
            <a:r>
              <a:rPr lang="en-US" sz="1400" dirty="0">
                <a:solidFill>
                  <a:prstClr val="black"/>
                </a:solidFill>
              </a:rPr>
              <a:t>-Lon Wu and Judy </a:t>
            </a:r>
            <a:r>
              <a:rPr lang="en-US" sz="1400" dirty="0" err="1">
                <a:solidFill>
                  <a:prstClr val="black"/>
                </a:solidFill>
              </a:rPr>
              <a:t>Qiu</a:t>
            </a:r>
            <a:r>
              <a:rPr lang="en-US" sz="1400" dirty="0">
                <a:solidFill>
                  <a:prstClr val="black"/>
                </a:solidFill>
              </a:rPr>
              <a:t>,  (UCC 2011) , Melbourne, Australia.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Pleasingly Parallel Applications on Azure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8400" y="1277022"/>
            <a:ext cx="3429000" cy="2472154"/>
            <a:chOff x="2438400" y="1126175"/>
            <a:chExt cx="3429000" cy="24721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464729"/>
              <a:ext cx="3429000" cy="21336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3061294" y="1126175"/>
              <a:ext cx="2194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BLAST Sequence Search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590" y="3810000"/>
            <a:ext cx="5307409" cy="2667000"/>
            <a:chOff x="407590" y="3810000"/>
            <a:chExt cx="5307409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90" y="4142228"/>
              <a:ext cx="5307409" cy="2334772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1890140" y="3810000"/>
              <a:ext cx="2342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Cap3 Sequence Assembly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575637" y="1293849"/>
            <a:ext cx="1936327" cy="584727"/>
          </a:xfrm>
          <a:prstGeom prst="rect">
            <a:avLst/>
          </a:prstGeom>
        </p:spPr>
        <p:txBody>
          <a:bodyPr wrap="none" lIns="91390" tIns="45696" rIns="91390" bIns="45696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Smith </a:t>
            </a:r>
            <a:r>
              <a:rPr lang="en-US" sz="1600" b="1" dirty="0" err="1">
                <a:solidFill>
                  <a:prstClr val="black"/>
                </a:solidFill>
                <a:cs typeface="Arial" pitchFamily="34" charset="0"/>
              </a:rPr>
              <a:t>Watermann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Sequence Alignment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0" name="Picture 9" descr="D:\academic\phd\Publications\CloudComp09\figures\cap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565" y="1522447"/>
            <a:ext cx="171964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Untitled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0800" y="4455893"/>
            <a:ext cx="1962144" cy="1868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2" y="1878622"/>
            <a:ext cx="3140075" cy="263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44117" y="6618750"/>
            <a:ext cx="9611198" cy="307728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MapReduce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 in the Clouds for Science, </a:t>
            </a:r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Thilina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Gunarathne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, et al. </a:t>
            </a:r>
            <a:r>
              <a:rPr lang="en-US" sz="1400" b="1" dirty="0" err="1">
                <a:solidFill>
                  <a:prstClr val="white">
                    <a:lumMod val="85000"/>
                  </a:prstClr>
                </a:solidFill>
              </a:rPr>
              <a:t>CloudCom</a:t>
            </a:r>
            <a:r>
              <a:rPr lang="en-US" sz="1400" b="1" dirty="0">
                <a:solidFill>
                  <a:prstClr val="white">
                    <a:lumMod val="85000"/>
                  </a:prstClr>
                </a:solidFill>
              </a:rPr>
              <a:t> 2010, Indianapolis, 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7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27976"/>
              </p:ext>
            </p:extLst>
          </p:nvPr>
        </p:nvGraphicFramePr>
        <p:xfrm>
          <a:off x="228600" y="3671015"/>
          <a:ext cx="4093038" cy="260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Performance – </a:t>
            </a:r>
            <a:r>
              <a:rPr lang="en-US" sz="36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Kmeans</a:t>
            </a:r>
            <a:r>
              <a:rPr lang="en-US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Clustering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72094" y="7848600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Performance with/without</a:t>
              </a:r>
            </a:p>
            <a:p>
              <a:pPr algn="ctr"/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 data caching 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Speedup gained using data cache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80127" y="10494220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Scaling speedup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Increasing number of iterations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80129" y="8044010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5257800" y="3291329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Number of Executing Map Task Histogram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3183" y="6180030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Strong Scaling with 128M Data Points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43500" y="6352317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Weak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283271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Task Execution Time Histogram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87069"/>
            <a:ext cx="8229600" cy="202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373084" y="1067374"/>
            <a:ext cx="2895600" cy="439387"/>
          </a:xfrm>
          <a:prstGeom prst="wedgeRoundRectCallout">
            <a:avLst>
              <a:gd name="adj1" fmla="val -21252"/>
              <a:gd name="adj2" fmla="val 1192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First iteration performs the initial data fetch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5246826" y="847683"/>
            <a:ext cx="2895600" cy="439387"/>
          </a:xfrm>
          <a:prstGeom prst="wedgeRoundRectCallout">
            <a:avLst>
              <a:gd name="adj1" fmla="val -22482"/>
              <a:gd name="adj2" fmla="val 9763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Overhead between iterations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257300" y="5082058"/>
            <a:ext cx="2895600" cy="439387"/>
          </a:xfrm>
          <a:prstGeom prst="wedgeRoundRectCallout">
            <a:avLst>
              <a:gd name="adj1" fmla="val -22893"/>
              <a:gd name="adj2" fmla="val -126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Scales better than </a:t>
            </a:r>
            <a:r>
              <a:rPr lang="en-US" sz="1600" b="1" dirty="0" err="1">
                <a:solidFill>
                  <a:prstClr val="black"/>
                </a:solidFill>
              </a:rPr>
              <a:t>Hadoop</a:t>
            </a:r>
            <a:r>
              <a:rPr lang="en-US" sz="1600" b="1" dirty="0">
                <a:solidFill>
                  <a:prstClr val="black"/>
                </a:solidFill>
              </a:rPr>
              <a:t> on bare metal </a:t>
            </a: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354888"/>
              </p:ext>
            </p:extLst>
          </p:nvPr>
        </p:nvGraphicFramePr>
        <p:xfrm>
          <a:off x="4343400" y="3687112"/>
          <a:ext cx="4903671" cy="274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310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" y="3122549"/>
            <a:ext cx="4650903" cy="30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27" y="3119675"/>
            <a:ext cx="4441475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Performance – Multi Dimensional Scaling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6162937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Weak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43531" y="6111065"/>
            <a:ext cx="3429000" cy="307728"/>
          </a:xfrm>
          <a:prstGeom prst="rect">
            <a:avLst/>
          </a:prstGeom>
        </p:spPr>
        <p:txBody>
          <a:bodyPr wrap="square" lIns="91390" tIns="45696" rIns="91390" bIns="45696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Data Size Scaling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821557" y="5024673"/>
            <a:ext cx="3493413" cy="439387"/>
          </a:xfrm>
          <a:prstGeom prst="wedgeRoundRectCallout">
            <a:avLst>
              <a:gd name="adj1" fmla="val -25674"/>
              <a:gd name="adj2" fmla="val -1282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90" tIns="45696" rIns="91390" bIns="45696"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Performance adjusted for sequential performance difference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83789" y="1401879"/>
            <a:ext cx="2057400" cy="838200"/>
            <a:chOff x="1066800" y="4267200"/>
            <a:chExt cx="2057400" cy="838200"/>
          </a:xfrm>
        </p:grpSpPr>
        <p:sp>
          <p:nvSpPr>
            <p:cNvPr id="20" name="Rectangle 19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X: </a:t>
              </a:r>
              <a:r>
                <a:rPr lang="en-US" b="1" dirty="0" smtClean="0">
                  <a:solidFill>
                    <a:prstClr val="white"/>
                  </a:solidFill>
                </a:rPr>
                <a:t>Calculate </a:t>
              </a:r>
              <a:r>
                <a:rPr lang="en-US" b="1" dirty="0" err="1" smtClean="0">
                  <a:solidFill>
                    <a:prstClr val="white"/>
                  </a:solidFill>
                </a:rPr>
                <a:t>invV</a:t>
              </a:r>
              <a:r>
                <a:rPr lang="en-US" b="1" dirty="0" smtClean="0">
                  <a:solidFill>
                    <a:prstClr val="white"/>
                  </a:solidFill>
                </a:rPr>
                <a:t> (BX)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9189" y="1401879"/>
            <a:ext cx="2057400" cy="838200"/>
            <a:chOff x="1066800" y="4267200"/>
            <a:chExt cx="2057400" cy="838200"/>
          </a:xfrm>
        </p:grpSpPr>
        <p:sp>
          <p:nvSpPr>
            <p:cNvPr id="30" name="Rectangle 29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BC: </a:t>
              </a:r>
              <a:r>
                <a:rPr lang="en-US" b="1" dirty="0" smtClean="0">
                  <a:solidFill>
                    <a:prstClr val="white"/>
                  </a:solidFill>
                </a:rPr>
                <a:t>Calculate BX 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98389" y="1401879"/>
            <a:ext cx="2057400" cy="838200"/>
            <a:chOff x="1066800" y="4267200"/>
            <a:chExt cx="2057400" cy="838200"/>
          </a:xfrm>
        </p:grpSpPr>
        <p:sp>
          <p:nvSpPr>
            <p:cNvPr id="37" name="Rectangle 36"/>
            <p:cNvSpPr/>
            <p:nvPr/>
          </p:nvSpPr>
          <p:spPr>
            <a:xfrm>
              <a:off x="1066800" y="4267200"/>
              <a:ext cx="2057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Calculate </a:t>
              </a:r>
              <a:r>
                <a:rPr lang="en-US" b="1" dirty="0" smtClean="0">
                  <a:solidFill>
                    <a:srgbClr val="FF0000"/>
                  </a:solidFill>
                </a:rPr>
                <a:t>Stress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430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Map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07028" y="4648200"/>
              <a:ext cx="6096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</a:rPr>
                <a:t>Reduce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14600" y="4648200"/>
              <a:ext cx="533400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</a:rPr>
                <a:t>Merge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676400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2394857" y="4724400"/>
              <a:ext cx="1524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2993934" y="1706679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5508534" y="1706679"/>
            <a:ext cx="566057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90" tIns="45696" rIns="91390" bIns="456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Elbow Connector 44"/>
          <p:cNvCxnSpPr>
            <a:stCxn id="37" idx="3"/>
            <a:endCxn id="30" idx="1"/>
          </p:cNvCxnSpPr>
          <p:nvPr/>
        </p:nvCxnSpPr>
        <p:spPr>
          <a:xfrm flipH="1">
            <a:off x="969189" y="1820979"/>
            <a:ext cx="7086600" cy="12700"/>
          </a:xfrm>
          <a:prstGeom prst="bentConnector5">
            <a:avLst>
              <a:gd name="adj1" fmla="val -7527"/>
              <a:gd name="adj2" fmla="val 8357142"/>
              <a:gd name="adj3" fmla="val 10553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50307" y="2604455"/>
            <a:ext cx="1209782" cy="307728"/>
          </a:xfrm>
          <a:prstGeom prst="rect">
            <a:avLst/>
          </a:prstGeom>
          <a:noFill/>
        </p:spPr>
        <p:txBody>
          <a:bodyPr wrap="none" lIns="91390" tIns="45696" rIns="91390" bIns="45696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New Iteration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16821" y="6386733"/>
            <a:ext cx="8956104" cy="523172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Scalable Parallel Scientific Computing Using Twister4Azure. </a:t>
            </a:r>
            <a:r>
              <a:rPr lang="en-US" sz="1400" dirty="0" err="1">
                <a:solidFill>
                  <a:prstClr val="black"/>
                </a:solidFill>
              </a:rPr>
              <a:t>Thilina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Gunarathne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BingJing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Zang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Tak</a:t>
            </a:r>
            <a:r>
              <a:rPr lang="en-US" sz="1400" dirty="0">
                <a:solidFill>
                  <a:prstClr val="black"/>
                </a:solidFill>
              </a:rPr>
              <a:t>-Lon Wu and Judy </a:t>
            </a:r>
            <a:r>
              <a:rPr lang="en-US" sz="1400" dirty="0" err="1">
                <a:solidFill>
                  <a:prstClr val="black"/>
                </a:solidFill>
              </a:rPr>
              <a:t>Qiu</a:t>
            </a:r>
            <a:r>
              <a:rPr lang="en-US" sz="1400" dirty="0">
                <a:solidFill>
                  <a:prstClr val="black"/>
                </a:solidFill>
              </a:rPr>
              <a:t>. Submitted to Journal of Future Generation Computer Systems. (Invited as one of the best 6 papers of UCC 2011)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5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Programming </a:t>
            </a:r>
            <a:r>
              <a:rPr lang="en-US" dirty="0"/>
              <a:t>M</a:t>
            </a:r>
            <a:r>
              <a:rPr lang="en-US" dirty="0" smtClean="0"/>
              <a:t>odel</a:t>
            </a:r>
          </a:p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Reproducibility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619648" y="5928527"/>
            <a:ext cx="7772400" cy="5388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en-US" sz="1100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MDS </a:t>
            </a:r>
            <a:r>
              <a:rPr lang="en-US" sz="1100" i="1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projection of 100,000 protein sequences showing a </a:t>
            </a:r>
            <a:r>
              <a:rPr lang="en-US" sz="1100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few experimentally </a:t>
            </a:r>
          </a:p>
          <a:p>
            <a:pPr algn="ctr" defTabSz="914400"/>
            <a:r>
              <a:rPr lang="en-US" sz="1100" i="1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identified clusters in preliminary work with Seattle Children’s Research Institute</a:t>
            </a:r>
            <a:endParaRPr lang="en-US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4" name="Picture 3" descr="C:\Users\Geoffrey Fox\Desktop\100K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79" y="1447800"/>
            <a:ext cx="6886321" cy="430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2000" endA="300" endPos="1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0340" y="415698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4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chemeClr val="tx1"/>
                </a:solidFill>
                <a:latin typeface="Calibri"/>
              </a:rPr>
              <a:t>Twister-MDS Output</a:t>
            </a:r>
          </a:p>
        </p:txBody>
      </p:sp>
    </p:spTree>
    <p:extLst>
      <p:ext uri="{BB962C8B-B14F-4D97-AF65-F5344CB8AC3E}">
        <p14:creationId xmlns:p14="http://schemas.microsoft.com/office/powerpoint/2010/main" val="35882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2"/>
    </mc:Choice>
    <mc:Fallback xmlns="">
      <p:transition spd="slow" advTm="650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662940" y="617220"/>
            <a:ext cx="7600950" cy="906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6000" b="1" dirty="0">
                <a:ln w="10541" cmpd="sng">
                  <a:solidFill>
                    <a:srgbClr val="00B050"/>
                  </a:solidFill>
                  <a:prstDash val="solid"/>
                </a:ln>
              </a:rPr>
              <a:t>Twister v0.9</a:t>
            </a:r>
            <a:br>
              <a:rPr lang="en-US" sz="6000" b="1" dirty="0">
                <a:ln w="10541" cmpd="sng">
                  <a:solidFill>
                    <a:srgbClr val="00B050"/>
                  </a:solidFill>
                  <a:prstDash val="solid"/>
                </a:ln>
              </a:rPr>
            </a:br>
            <a:endParaRPr lang="en-US" sz="6000" b="1" dirty="0">
              <a:ln w="10541" cmpd="sng">
                <a:solidFill>
                  <a:srgbClr val="00B050"/>
                </a:solidFill>
                <a:prstDash val="solid"/>
              </a:ln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90600" y="2551814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1" indent="-342900" defTabSz="9144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Configuration Program to setup Twister environment automatically on a cluster</a:t>
            </a:r>
          </a:p>
          <a:p>
            <a:pPr marL="457200" lvl="1" indent="-342900" defTabSz="9144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Full mesh network of brokers for facilitating communication</a:t>
            </a:r>
          </a:p>
          <a:p>
            <a:pPr marL="457200" lvl="1" indent="-342900" defTabSz="9144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New messaging interface for reducing the message serialization overhead</a:t>
            </a:r>
          </a:p>
          <a:p>
            <a:pPr marL="457200" lvl="1" indent="-342900" defTabSz="9144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FontTx/>
              <a:buBlip>
                <a:blip r:embed="rId3"/>
              </a:buBlip>
              <a:defRPr/>
            </a:pPr>
            <a:r>
              <a:rPr lang="en-US" sz="2000" i="1" kern="0" dirty="0">
                <a:latin typeface="Book Antiqua" pitchFamily="18" charset="0"/>
              </a:rPr>
              <a:t>Memory Cache to share data between tasks and </a:t>
            </a:r>
            <a:r>
              <a:rPr lang="en-US" sz="2000" i="1" kern="0" dirty="0" smtClean="0">
                <a:latin typeface="Book Antiqua" pitchFamily="18" charset="0"/>
              </a:rPr>
              <a:t>jobs</a:t>
            </a:r>
            <a:endParaRPr lang="en-US" sz="2000" i="1" kern="0" dirty="0">
              <a:latin typeface="Book Antiqua" pitchFamily="18" charset="0"/>
            </a:endParaRPr>
          </a:p>
        </p:txBody>
      </p:sp>
      <p:pic>
        <p:nvPicPr>
          <p:cNvPr id="6" name="Picture 2" descr="D:\Documents\Dropbox\poster\twi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672896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53515" y="1548809"/>
            <a:ext cx="6019800" cy="1085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343" lvl="1" indent="0"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sz="3000" b="1" dirty="0">
                <a:ln w="10541" cmpd="sng">
                  <a:solidFill>
                    <a:srgbClr val="00B050"/>
                  </a:solidFill>
                  <a:prstDash val="solid"/>
                </a:ln>
              </a:rPr>
              <a:t>New Infrastructure for Iterative MapReduce Programming</a:t>
            </a:r>
          </a:p>
        </p:txBody>
      </p:sp>
    </p:spTree>
    <p:extLst>
      <p:ext uri="{BB962C8B-B14F-4D97-AF65-F5344CB8AC3E}">
        <p14:creationId xmlns:p14="http://schemas.microsoft.com/office/powerpoint/2010/main" val="20643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5"/>
    </mc:Choice>
    <mc:Fallback xmlns="">
      <p:transition spd="slow" advTm="624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594" indent="-285594">
              <a:buFont typeface="Wingdings" pitchFamily="2" charset="2"/>
              <a:buChar char="Ø"/>
            </a:pPr>
            <a:r>
              <a:rPr lang="en-US" sz="1800" dirty="0"/>
              <a:t>Broadcasting </a:t>
            </a:r>
          </a:p>
          <a:p>
            <a:pPr marL="742545" lvl="1" indent="-285594">
              <a:buFont typeface="Wingdings" pitchFamily="2" charset="2"/>
              <a:buChar char="q"/>
            </a:pPr>
            <a:r>
              <a:rPr lang="en-US" sz="1600" dirty="0"/>
              <a:t>Data could be large</a:t>
            </a:r>
          </a:p>
          <a:p>
            <a:pPr marL="742545" lvl="1" indent="-285594">
              <a:buFont typeface="Wingdings" pitchFamily="2" charset="2"/>
              <a:buChar char="q"/>
            </a:pPr>
            <a:r>
              <a:rPr lang="en-US" sz="1600" dirty="0"/>
              <a:t>Chain &amp; MST</a:t>
            </a:r>
          </a:p>
          <a:p>
            <a:pPr marL="285594" indent="-285594">
              <a:buFont typeface="Wingdings" pitchFamily="2" charset="2"/>
              <a:buChar char="Ø"/>
            </a:pPr>
            <a:endParaRPr lang="en-US" sz="1800" dirty="0"/>
          </a:p>
          <a:p>
            <a:pPr marL="285594" indent="-285594">
              <a:buFont typeface="Wingdings" pitchFamily="2" charset="2"/>
              <a:buChar char="Ø"/>
            </a:pPr>
            <a:r>
              <a:rPr lang="en-US" sz="1800" dirty="0"/>
              <a:t>Map </a:t>
            </a:r>
            <a:r>
              <a:rPr lang="en-US" sz="1800" dirty="0" smtClean="0"/>
              <a:t>Collectives </a:t>
            </a:r>
            <a:endParaRPr lang="en-US" sz="1800" dirty="0"/>
          </a:p>
          <a:p>
            <a:pPr marL="742545" lvl="1" indent="-285594">
              <a:buFont typeface="Wingdings" pitchFamily="2" charset="2"/>
              <a:buChar char="q"/>
            </a:pPr>
            <a:r>
              <a:rPr lang="en-US" sz="1600" dirty="0"/>
              <a:t>Local merge</a:t>
            </a:r>
          </a:p>
          <a:p>
            <a:endParaRPr lang="en-US" sz="1800" dirty="0"/>
          </a:p>
          <a:p>
            <a:pPr marL="285594" indent="-285594">
              <a:buFont typeface="Wingdings" pitchFamily="2" charset="2"/>
              <a:buChar char="Ø"/>
            </a:pPr>
            <a:r>
              <a:rPr lang="en-US" sz="1800" dirty="0"/>
              <a:t>Reduce </a:t>
            </a:r>
            <a:r>
              <a:rPr lang="en-US" sz="1800" dirty="0" smtClean="0"/>
              <a:t>Collectives </a:t>
            </a:r>
            <a:endParaRPr lang="en-US" sz="1800" dirty="0"/>
          </a:p>
          <a:p>
            <a:pPr marL="742545" lvl="1" indent="-285594">
              <a:buFont typeface="Wingdings" pitchFamily="2" charset="2"/>
              <a:buChar char="q"/>
            </a:pPr>
            <a:r>
              <a:rPr lang="en-US" sz="1600" dirty="0"/>
              <a:t>Collect but no merge</a:t>
            </a:r>
          </a:p>
          <a:p>
            <a:pPr marL="285594" indent="-285594">
              <a:buFont typeface="Wingdings" pitchFamily="2" charset="2"/>
              <a:buChar char="Ø"/>
            </a:pPr>
            <a:endParaRPr lang="en-US" sz="1800" dirty="0"/>
          </a:p>
          <a:p>
            <a:pPr marL="285594" indent="-285594">
              <a:buFont typeface="Wingdings" pitchFamily="2" charset="2"/>
              <a:buChar char="Ø"/>
            </a:pPr>
            <a:r>
              <a:rPr lang="en-US" sz="1800" dirty="0"/>
              <a:t>Combine</a:t>
            </a:r>
          </a:p>
          <a:p>
            <a:pPr marL="742545" lvl="1" indent="-285594">
              <a:buFont typeface="Wingdings" pitchFamily="2" charset="2"/>
              <a:buChar char="q"/>
            </a:pPr>
            <a:r>
              <a:rPr lang="en-US" sz="1600" dirty="0"/>
              <a:t>Direct download or Gather</a:t>
            </a:r>
          </a:p>
          <a:p>
            <a:pPr marL="285594" indent="-285594">
              <a:buFont typeface="Wingdings" pitchFamily="2" charset="2"/>
              <a:buChar char="Ø"/>
            </a:pPr>
            <a:endParaRPr lang="en-US" sz="1600" dirty="0"/>
          </a:p>
          <a:p>
            <a:pPr marL="285594" indent="-285594" fontAlgn="t">
              <a:buFont typeface="Wingdings" pitchFamily="2" charset="2"/>
              <a:buChar char="Ø"/>
            </a:pPr>
            <a:endParaRPr lang="en-US" sz="1600" dirty="0"/>
          </a:p>
          <a:p>
            <a:pPr marL="285594" indent="-285594">
              <a:buFont typeface="Wingdings" pitchFamily="2" charset="2"/>
              <a:buChar char="Ø"/>
            </a:pPr>
            <a:endParaRPr lang="en-US" sz="1600" dirty="0"/>
          </a:p>
          <a:p>
            <a:pPr marL="285594" indent="-285594">
              <a:buFont typeface="Wingdings" pitchFamily="2" charset="2"/>
              <a:buChar char="Ø"/>
            </a:pPr>
            <a:endParaRPr lang="en-US" sz="1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3666940" y="558208"/>
            <a:ext cx="5096060" cy="5842592"/>
            <a:chOff x="1285045" y="228600"/>
            <a:chExt cx="6230159" cy="6477000"/>
          </a:xfrm>
        </p:grpSpPr>
        <p:sp>
          <p:nvSpPr>
            <p:cNvPr id="70" name="Rounded Rectangle 69"/>
            <p:cNvSpPr/>
            <p:nvPr/>
          </p:nvSpPr>
          <p:spPr>
            <a:xfrm>
              <a:off x="5493491" y="1043577"/>
              <a:ext cx="2021713" cy="49381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3395899" y="1043577"/>
              <a:ext cx="2021713" cy="49381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1285045" y="1043577"/>
              <a:ext cx="2021713" cy="49381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35012" y="1371600"/>
              <a:ext cx="163349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Tasks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91759" y="1371600"/>
              <a:ext cx="1657747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Tasks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35012" y="2743200"/>
              <a:ext cx="1661803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1790700" y="1810411"/>
              <a:ext cx="0" cy="91498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013247" y="1836889"/>
              <a:ext cx="0" cy="8885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6" idx="2"/>
              <a:endCxn id="79" idx="0"/>
            </p:cNvCxnSpPr>
            <p:nvPr/>
          </p:nvCxnSpPr>
          <p:spPr>
            <a:xfrm>
              <a:off x="2251759" y="1828800"/>
              <a:ext cx="14155" cy="9144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2514600" y="1853140"/>
              <a:ext cx="0" cy="8722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781300" y="1857998"/>
              <a:ext cx="0" cy="88520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9" idx="2"/>
              <a:endCxn id="104" idx="0"/>
            </p:cNvCxnSpPr>
            <p:nvPr/>
          </p:nvCxnSpPr>
          <p:spPr>
            <a:xfrm>
              <a:off x="2265914" y="3200400"/>
              <a:ext cx="2170187" cy="5748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98" idx="2"/>
              <a:endCxn id="88" idx="0"/>
            </p:cNvCxnSpPr>
            <p:nvPr/>
          </p:nvCxnSpPr>
          <p:spPr>
            <a:xfrm flipH="1">
              <a:off x="2295901" y="3182596"/>
              <a:ext cx="2140200" cy="5702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1435012" y="3752826"/>
              <a:ext cx="1721777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Tasks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391995" y="5191570"/>
              <a:ext cx="180937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1790700" y="4229100"/>
              <a:ext cx="0" cy="9624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2072355" y="4229100"/>
              <a:ext cx="0" cy="9624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8" idx="2"/>
              <a:endCxn id="89" idx="0"/>
            </p:cNvCxnSpPr>
            <p:nvPr/>
          </p:nvCxnSpPr>
          <p:spPr>
            <a:xfrm>
              <a:off x="2295901" y="4210026"/>
              <a:ext cx="781" cy="9815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572640" y="4210026"/>
              <a:ext cx="0" cy="9715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834355" y="4210026"/>
              <a:ext cx="0" cy="9715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9" idx="2"/>
              <a:endCxn id="96" idx="0"/>
            </p:cNvCxnSpPr>
            <p:nvPr/>
          </p:nvCxnSpPr>
          <p:spPr>
            <a:xfrm>
              <a:off x="2296682" y="5648770"/>
              <a:ext cx="2164658" cy="5996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3584347" y="6248400"/>
              <a:ext cx="175398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Gather</a:t>
              </a:r>
            </a:p>
          </p:txBody>
        </p:sp>
        <p:cxnSp>
          <p:nvCxnSpPr>
            <p:cNvPr id="97" name="Straight Arrow Connector 96"/>
            <p:cNvCxnSpPr>
              <a:stCxn id="119" idx="2"/>
              <a:endCxn id="96" idx="0"/>
            </p:cNvCxnSpPr>
            <p:nvPr/>
          </p:nvCxnSpPr>
          <p:spPr>
            <a:xfrm flipH="1">
              <a:off x="4461340" y="5664437"/>
              <a:ext cx="2043007" cy="5839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3599971" y="2725396"/>
              <a:ext cx="167225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3810000" y="1827987"/>
              <a:ext cx="0" cy="89740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4114800" y="1857998"/>
              <a:ext cx="0" cy="87527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7" idx="2"/>
              <a:endCxn id="98" idx="0"/>
            </p:cNvCxnSpPr>
            <p:nvPr/>
          </p:nvCxnSpPr>
          <p:spPr>
            <a:xfrm>
              <a:off x="4420633" y="1828800"/>
              <a:ext cx="15468" cy="896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4708733" y="1857998"/>
              <a:ext cx="0" cy="86739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966531" y="1857998"/>
              <a:ext cx="0" cy="86739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3560668" y="3775259"/>
              <a:ext cx="175086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Tasks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554347" y="5207237"/>
              <a:ext cx="1763505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3886200" y="4258096"/>
              <a:ext cx="0" cy="949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4114800" y="4229100"/>
              <a:ext cx="0" cy="9525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04" idx="2"/>
              <a:endCxn id="105" idx="0"/>
            </p:cNvCxnSpPr>
            <p:nvPr/>
          </p:nvCxnSpPr>
          <p:spPr>
            <a:xfrm flipH="1">
              <a:off x="4436100" y="4232459"/>
              <a:ext cx="1" cy="974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5029200" y="4232459"/>
              <a:ext cx="0" cy="974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708733" y="4232459"/>
              <a:ext cx="4985" cy="974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5650027" y="1373659"/>
              <a:ext cx="1730249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Tasks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662899" y="2725396"/>
              <a:ext cx="1744666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Map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902432" y="1752600"/>
              <a:ext cx="0" cy="10067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161518" y="1828800"/>
              <a:ext cx="0" cy="896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11" idx="2"/>
              <a:endCxn id="112" idx="0"/>
            </p:cNvCxnSpPr>
            <p:nvPr/>
          </p:nvCxnSpPr>
          <p:spPr>
            <a:xfrm>
              <a:off x="6515152" y="1830859"/>
              <a:ext cx="20080" cy="8945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6803176" y="1830859"/>
              <a:ext cx="0" cy="9123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7086600" y="1828800"/>
              <a:ext cx="0" cy="93057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5629948" y="3771900"/>
              <a:ext cx="1748801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Tasks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601996" y="5207237"/>
              <a:ext cx="1804701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Reduce </a:t>
              </a:r>
              <a:r>
                <a:rPr lang="en-US" sz="1400" dirty="0" smtClean="0">
                  <a:solidFill>
                    <a:prstClr val="white"/>
                  </a:solidFill>
                </a:rPr>
                <a:t>Collective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>
              <a:off x="5902432" y="4229100"/>
              <a:ext cx="0" cy="9525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6161518" y="4241361"/>
              <a:ext cx="0" cy="9402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8" idx="2"/>
              <a:endCxn id="119" idx="0"/>
            </p:cNvCxnSpPr>
            <p:nvPr/>
          </p:nvCxnSpPr>
          <p:spPr>
            <a:xfrm flipH="1">
              <a:off x="6504347" y="4229100"/>
              <a:ext cx="2" cy="9781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6783948" y="4241361"/>
              <a:ext cx="0" cy="9658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7080903" y="4251331"/>
              <a:ext cx="0" cy="94023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3688522" y="228600"/>
              <a:ext cx="1447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Broadcast</a:t>
              </a:r>
            </a:p>
          </p:txBody>
        </p:sp>
        <p:cxnSp>
          <p:nvCxnSpPr>
            <p:cNvPr id="126" name="Straight Arrow Connector 125"/>
            <p:cNvCxnSpPr>
              <a:stCxn id="125" idx="2"/>
              <a:endCxn id="76" idx="0"/>
            </p:cNvCxnSpPr>
            <p:nvPr/>
          </p:nvCxnSpPr>
          <p:spPr>
            <a:xfrm flipH="1">
              <a:off x="2251759" y="685800"/>
              <a:ext cx="2160663" cy="6858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25" idx="2"/>
              <a:endCxn id="77" idx="0"/>
            </p:cNvCxnSpPr>
            <p:nvPr/>
          </p:nvCxnSpPr>
          <p:spPr>
            <a:xfrm>
              <a:off x="4412422" y="685800"/>
              <a:ext cx="8211" cy="6858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25" idx="2"/>
              <a:endCxn id="111" idx="0"/>
            </p:cNvCxnSpPr>
            <p:nvPr/>
          </p:nvCxnSpPr>
          <p:spPr>
            <a:xfrm>
              <a:off x="4412422" y="685800"/>
              <a:ext cx="2102730" cy="68785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05" idx="2"/>
              <a:endCxn id="96" idx="0"/>
            </p:cNvCxnSpPr>
            <p:nvPr/>
          </p:nvCxnSpPr>
          <p:spPr>
            <a:xfrm>
              <a:off x="4436100" y="5664437"/>
              <a:ext cx="25240" cy="5839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79" idx="2"/>
              <a:endCxn id="118" idx="0"/>
            </p:cNvCxnSpPr>
            <p:nvPr/>
          </p:nvCxnSpPr>
          <p:spPr>
            <a:xfrm>
              <a:off x="2265914" y="3200400"/>
              <a:ext cx="4238435" cy="5715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98" idx="2"/>
              <a:endCxn id="118" idx="0"/>
            </p:cNvCxnSpPr>
            <p:nvPr/>
          </p:nvCxnSpPr>
          <p:spPr>
            <a:xfrm>
              <a:off x="4436101" y="3182596"/>
              <a:ext cx="2068248" cy="58930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12" idx="2"/>
              <a:endCxn id="88" idx="0"/>
            </p:cNvCxnSpPr>
            <p:nvPr/>
          </p:nvCxnSpPr>
          <p:spPr>
            <a:xfrm flipH="1">
              <a:off x="2295901" y="3182596"/>
              <a:ext cx="4239331" cy="57023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12" idx="2"/>
              <a:endCxn id="104" idx="0"/>
            </p:cNvCxnSpPr>
            <p:nvPr/>
          </p:nvCxnSpPr>
          <p:spPr>
            <a:xfrm flipH="1">
              <a:off x="4436101" y="3182596"/>
              <a:ext cx="2099131" cy="59266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01617" y="590795"/>
            <a:ext cx="422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Twister4Azure Communications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02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Improving Performance of Map Collectives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" y="1676400"/>
            <a:ext cx="4855143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34" y="1689234"/>
            <a:ext cx="39624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91200" y="5943600"/>
            <a:ext cx="214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catter </a:t>
            </a:r>
            <a:r>
              <a:rPr lang="en-US" dirty="0"/>
              <a:t>and </a:t>
            </a:r>
            <a:r>
              <a:rPr lang="en-US" dirty="0" err="1"/>
              <a:t>A</a:t>
            </a:r>
            <a:r>
              <a:rPr lang="en-US" dirty="0" err="1" smtClean="0"/>
              <a:t>llgather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943600"/>
            <a:ext cx="26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ull </a:t>
            </a:r>
            <a:r>
              <a:rPr lang="en-US" dirty="0"/>
              <a:t>M</a:t>
            </a:r>
            <a:r>
              <a:rPr lang="en-US" dirty="0" smtClean="0"/>
              <a:t>esh </a:t>
            </a:r>
            <a:r>
              <a:rPr lang="en-US" dirty="0"/>
              <a:t>B</a:t>
            </a:r>
            <a:r>
              <a:rPr lang="en-US" dirty="0" smtClean="0"/>
              <a:t>roker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Intensive </a:t>
            </a:r>
            <a:r>
              <a:rPr lang="en-US" dirty="0" err="1" smtClean="0"/>
              <a:t>Kmeans</a:t>
            </a:r>
            <a:r>
              <a:rPr lang="en-US" dirty="0" smtClean="0"/>
              <a:t> Clustering</a:t>
            </a:r>
            <a:endParaRPr lang="en-US" dirty="0"/>
          </a:p>
        </p:txBody>
      </p:sp>
      <p:pic>
        <p:nvPicPr>
          <p:cNvPr id="5" name="Picture 2" descr="colosseum_tea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532" y="2822227"/>
            <a:ext cx="7898603" cy="275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6755" y="1447800"/>
            <a:ext cx="795576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i="1" kern="0" dirty="0" smtClean="0">
                <a:latin typeface="Book Antiqua" pitchFamily="18" charset="0"/>
              </a:rPr>
              <a:t>─ Image Classification: 1.5 TB; </a:t>
            </a:r>
            <a:r>
              <a:rPr lang="en-US" sz="2000" dirty="0" smtClean="0"/>
              <a:t>1.5 TB; 500 features per image;10k clusters</a:t>
            </a:r>
          </a:p>
          <a:p>
            <a:pPr marL="0" lvl="1"/>
            <a:r>
              <a:rPr lang="en-US" sz="2000" dirty="0" smtClean="0"/>
              <a:t> 1000 Map tasks; 1GB data transfer per Map task</a:t>
            </a:r>
            <a:endParaRPr lang="en-US" sz="2000" i="1" kern="0" dirty="0">
              <a:latin typeface="Book Antiqu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Polymorphic Scatter-</a:t>
            </a:r>
            <a:r>
              <a:rPr lang="en-US" sz="3600" b="1" dirty="0" err="1" smtClean="0"/>
              <a:t>Allgather</a:t>
            </a:r>
            <a:r>
              <a:rPr lang="en-US" sz="3600" b="1" dirty="0" smtClean="0"/>
              <a:t> in Twister</a:t>
            </a:r>
            <a:endParaRPr lang="en-US" sz="36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35948427"/>
              </p:ext>
            </p:extLst>
          </p:nvPr>
        </p:nvGraphicFramePr>
        <p:xfrm>
          <a:off x="533400" y="1066800"/>
          <a:ext cx="8077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2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Twister Performance on </a:t>
            </a:r>
            <a:r>
              <a:rPr lang="en-US" sz="3600" b="1" dirty="0" err="1" smtClean="0"/>
              <a:t>Kmeans</a:t>
            </a:r>
            <a:r>
              <a:rPr lang="en-US" sz="3600" b="1" dirty="0" smtClean="0"/>
              <a:t> Clustering </a:t>
            </a:r>
            <a:endParaRPr lang="en-US" sz="3600" b="1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09881982"/>
              </p:ext>
            </p:extLst>
          </p:nvPr>
        </p:nvGraphicFramePr>
        <p:xfrm>
          <a:off x="609600" y="14478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78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 on </a:t>
            </a:r>
            <a:r>
              <a:rPr lang="en-US" dirty="0" err="1" smtClean="0"/>
              <a:t>InfiniBand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InfiniBand</a:t>
            </a:r>
            <a:r>
              <a:rPr lang="en-US" dirty="0" smtClean="0"/>
              <a:t> successes in HPC community</a:t>
            </a:r>
          </a:p>
          <a:p>
            <a:pPr lvl="1"/>
            <a:r>
              <a:rPr lang="en-US" dirty="0" smtClean="0"/>
              <a:t>More than 42% of Top500 clusters use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Extremely high throughput and low latency</a:t>
            </a:r>
          </a:p>
          <a:p>
            <a:pPr lvl="2"/>
            <a:r>
              <a:rPr lang="en-US" dirty="0" smtClean="0"/>
              <a:t>Up to 40Gb/s between servers and 1</a:t>
            </a:r>
            <a:r>
              <a:rPr lang="el-GR" dirty="0" smtClean="0"/>
              <a:t>μ</a:t>
            </a:r>
            <a:r>
              <a:rPr lang="en-US" dirty="0" smtClean="0"/>
              <a:t>sec latency</a:t>
            </a:r>
          </a:p>
          <a:p>
            <a:pPr lvl="1"/>
            <a:r>
              <a:rPr lang="en-US" dirty="0" smtClean="0"/>
              <a:t>Reduce CPU overhead up to 90%</a:t>
            </a:r>
          </a:p>
          <a:p>
            <a:r>
              <a:rPr lang="en-US" dirty="0" smtClean="0"/>
              <a:t>Cloud community can benefit from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Accelerated </a:t>
            </a:r>
            <a:r>
              <a:rPr lang="en-US" dirty="0" err="1" smtClean="0"/>
              <a:t>Hadoop</a:t>
            </a:r>
            <a:r>
              <a:rPr lang="en-US" dirty="0"/>
              <a:t> </a:t>
            </a:r>
            <a:r>
              <a:rPr lang="en-US" dirty="0" smtClean="0"/>
              <a:t>(sc11)</a:t>
            </a:r>
          </a:p>
          <a:p>
            <a:pPr lvl="1"/>
            <a:r>
              <a:rPr lang="en-US" dirty="0" smtClean="0"/>
              <a:t>HDFS benchmark tests</a:t>
            </a:r>
          </a:p>
          <a:p>
            <a:r>
              <a:rPr lang="en-US" dirty="0"/>
              <a:t>RDMA can make Twister faster</a:t>
            </a:r>
          </a:p>
          <a:p>
            <a:pPr lvl="1"/>
            <a:r>
              <a:rPr lang="en-US" dirty="0"/>
              <a:t>Accelerate static data distribution</a:t>
            </a:r>
          </a:p>
          <a:p>
            <a:pPr lvl="1"/>
            <a:r>
              <a:rPr lang="en-US" dirty="0"/>
              <a:t>Accelerate data shuffling between mappers and </a:t>
            </a:r>
            <a:r>
              <a:rPr lang="en-US" dirty="0" smtClean="0"/>
              <a:t>reducer</a:t>
            </a:r>
          </a:p>
          <a:p>
            <a:r>
              <a:rPr lang="en-US" dirty="0" smtClean="0"/>
              <a:t>In collaboration with ORNL on a large </a:t>
            </a:r>
            <a:r>
              <a:rPr lang="en-US" dirty="0" err="1" smtClean="0"/>
              <a:t>InfiniBand</a:t>
            </a:r>
            <a:r>
              <a:rPr lang="en-US" dirty="0" smtClean="0"/>
              <a:t>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9829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6553200"/>
            <a:ext cx="265430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Bandwidth comparison of HDFS on various network technologies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Arkansas</a:t>
                </a: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Indiana </a:t>
                </a:r>
              </a:p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California at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Los Angeles</a:t>
                </a: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Penn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12302" y="647700"/>
                <a:ext cx="463287" cy="270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Iowa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50" dirty="0" err="1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>
                    <a:solidFill>
                      <a:prstClr val="black"/>
                    </a:solidFill>
                  </a:rPr>
                  <a:t>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at Chicago</a:t>
                </a: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Minnesota</a:t>
                </a: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Michigan 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Notre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Dame</a:t>
                </a: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Texas at El Paso</a:t>
                </a: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>
                    <a:solidFill>
                      <a:prstClr val="black"/>
                    </a:solidFill>
                  </a:rPr>
                  <a:t>Almaden</a:t>
                </a:r>
                <a:endParaRPr lang="en-US" sz="1050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Washington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San Diego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Supercomputer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Center</a:t>
                </a: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of Florida</a:t>
                  </a: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Johns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Hopkins</a:t>
                </a: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600" i="1" dirty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 defTabSz="457200"/>
            <a:r>
              <a:rPr lang="en-US" sz="1600" dirty="0">
                <a:solidFill>
                  <a:srgbClr val="7030A0"/>
                </a:solidFill>
              </a:rPr>
              <a:t>http://salsahpc.indiana.edu/tutorial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i="1" dirty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>
                <a:solidFill>
                  <a:prstClr val="black"/>
                </a:solidFill>
              </a:rPr>
              <a:t>Hadoop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</a:p>
          <a:p>
            <a:pPr defTabSz="457200"/>
            <a:r>
              <a:rPr lang="en-US" sz="1600" i="1" dirty="0" err="1">
                <a:solidFill>
                  <a:prstClr val="black"/>
                </a:solidFill>
              </a:rPr>
              <a:t>MapReduce</a:t>
            </a:r>
            <a:r>
              <a:rPr lang="en-US" sz="1600" i="1" dirty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>
                <a:solidFill>
                  <a:prstClr val="black"/>
                </a:solidFill>
              </a:rPr>
              <a:t>FutureGrid</a:t>
            </a:r>
            <a:r>
              <a:rPr lang="en-US" sz="1600" i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RDMA for Twister on </a:t>
            </a:r>
            <a:r>
              <a:rPr lang="en-US" dirty="0" err="1" smtClean="0"/>
              <a:t>InfiniBand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629400" cy="474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Twister Broadcast </a:t>
            </a:r>
            <a:r>
              <a:rPr lang="en-US" dirty="0" smtClean="0"/>
              <a:t>Comparison: Ethernet vs. </a:t>
            </a:r>
            <a:r>
              <a:rPr lang="en-US" dirty="0" err="1" smtClean="0"/>
              <a:t>InfiniBand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38187"/>
              </p:ext>
            </p:extLst>
          </p:nvPr>
        </p:nvGraphicFramePr>
        <p:xfrm>
          <a:off x="1371600" y="1752600"/>
          <a:ext cx="6477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95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600" dirty="0"/>
              <a:t>Building Virtual Clusters</a:t>
            </a:r>
            <a:br>
              <a:rPr lang="en-US" sz="3600" dirty="0"/>
            </a:br>
            <a:r>
              <a:rPr lang="en-US" sz="2000" dirty="0">
                <a:solidFill>
                  <a:schemeClr val="accent1"/>
                </a:solidFill>
              </a:rPr>
              <a:t>Towards Reproducible </a:t>
            </a:r>
            <a:r>
              <a:rPr lang="en-US" sz="2000" dirty="0" err="1">
                <a:solidFill>
                  <a:schemeClr val="accent1"/>
                </a:solidFill>
              </a:rPr>
              <a:t>eScience</a:t>
            </a:r>
            <a:r>
              <a:rPr lang="en-US" sz="2000" dirty="0">
                <a:solidFill>
                  <a:schemeClr val="accent1"/>
                </a:solidFill>
              </a:rPr>
              <a:t> in the Cloud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Separation of concerns between two layers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Infrastructure Layer</a:t>
            </a:r>
            <a:r>
              <a:rPr lang="en-US" dirty="0" smtClean="0">
                <a:solidFill>
                  <a:prstClr val="black"/>
                </a:solidFill>
              </a:rPr>
              <a:t> – interactions with the Cloud API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Software Layer</a:t>
            </a:r>
            <a:r>
              <a:rPr lang="en-US" dirty="0" smtClean="0">
                <a:solidFill>
                  <a:prstClr val="black"/>
                </a:solidFill>
              </a:rPr>
              <a:t> – interactions with the running VM</a:t>
            </a:r>
          </a:p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layer_examp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6629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Separation Leads to Reuse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267145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Infrastructure Layer = (*)	Software Layer = (#)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working_insta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87680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70333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By separating layers, one can reuse software layer artifacts in separate clouds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Design and Implementation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752600"/>
            <a:ext cx="8153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</a:rPr>
              <a:t>E</a:t>
            </a:r>
            <a:r>
              <a:rPr lang="en-US" sz="2400" b="1" dirty="0" smtClean="0">
                <a:solidFill>
                  <a:prstClr val="black"/>
                </a:solidFill>
              </a:rPr>
              <a:t>quivalent machine images (MI) built in separate clouds</a:t>
            </a:r>
          </a:p>
          <a:p>
            <a:pPr marL="342900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Common underpinning in separate clouds for software installations </a:t>
            </a:r>
            <a:r>
              <a:rPr lang="en-US" sz="2400" dirty="0">
                <a:solidFill>
                  <a:prstClr val="black"/>
                </a:solidFill>
              </a:rPr>
              <a:t>and </a:t>
            </a:r>
            <a:r>
              <a:rPr lang="en-US" sz="2400" dirty="0" smtClean="0">
                <a:solidFill>
                  <a:prstClr val="black"/>
                </a:solidFill>
              </a:rPr>
              <a:t>configurations</a:t>
            </a: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Configuration management used for software automation</a:t>
            </a:r>
          </a:p>
        </p:txBody>
      </p:sp>
      <p:pic>
        <p:nvPicPr>
          <p:cNvPr id="3" name="Picture 2" descr="mi_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0"/>
            <a:ext cx="50419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176" y="3495462"/>
            <a:ext cx="1572904" cy="758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3048000"/>
            <a:ext cx="167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 to 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Cloud Image Proliferation</a:t>
            </a:r>
            <a:endParaRPr lang="en-US" dirty="0"/>
          </a:p>
        </p:txBody>
      </p:sp>
      <p:pic>
        <p:nvPicPr>
          <p:cNvPr id="3" name="Picture 2" descr="mi_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715000" cy="160020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619342"/>
              </p:ext>
            </p:extLst>
          </p:nvPr>
        </p:nvGraphicFramePr>
        <p:xfrm>
          <a:off x="76200" y="2895600"/>
          <a:ext cx="8991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2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dy Qiu\AppData\Local\Microsoft\Windows\Temporary Internet Files\Content.IE5\L0EESJRS\hadoop_relea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15215" cy="510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>
            <a:lvl1pPr algn="ctr" defTabSz="913902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Changes of </a:t>
            </a:r>
            <a:r>
              <a:rPr lang="en-US" dirty="0" err="1" smtClean="0"/>
              <a:t>Hadoop</a:t>
            </a:r>
            <a:r>
              <a:rPr lang="en-US" dirty="0" smtClean="0"/>
              <a:t> 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Implementation - </a:t>
            </a:r>
            <a:r>
              <a:rPr lang="en-US" dirty="0" err="1" smtClean="0"/>
              <a:t>Hadoop</a:t>
            </a:r>
            <a:r>
              <a:rPr lang="en-US" dirty="0" smtClean="0"/>
              <a:t> Cluster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err="1" smtClean="0">
                <a:solidFill>
                  <a:prstClr val="black"/>
                </a:solidFill>
              </a:rPr>
              <a:t>Hadoop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cluster commands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knife </a:t>
            </a:r>
            <a:r>
              <a:rPr lang="en-US" dirty="0" err="1" smtClean="0">
                <a:solidFill>
                  <a:prstClr val="black"/>
                </a:solidFill>
                <a:latin typeface="Courier"/>
                <a:cs typeface="Courier"/>
              </a:rPr>
              <a:t>hadoop</a:t>
            </a: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 launch {name} {slave count}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knife </a:t>
            </a:r>
            <a:r>
              <a:rPr lang="en-US" dirty="0" err="1" smtClean="0">
                <a:solidFill>
                  <a:prstClr val="black"/>
                </a:solidFill>
                <a:latin typeface="Courier"/>
                <a:cs typeface="Courier"/>
              </a:rPr>
              <a:t>hadoop</a:t>
            </a: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 terminate {name}</a:t>
            </a:r>
            <a:endParaRPr lang="en-US" b="1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 descr="hadoop_clu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7543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CloudBurst</a:t>
            </a:r>
            <a:r>
              <a:rPr lang="en-US" dirty="0" smtClean="0"/>
              <a:t> on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Running </a:t>
            </a:r>
            <a:r>
              <a:rPr lang="en-US" sz="2400" b="1" dirty="0" err="1" smtClean="0">
                <a:solidFill>
                  <a:prstClr val="black"/>
                </a:solidFill>
              </a:rPr>
              <a:t>CloudBurst</a:t>
            </a:r>
            <a:r>
              <a:rPr lang="en-US" sz="2400" b="1" dirty="0" smtClean="0">
                <a:solidFill>
                  <a:prstClr val="black"/>
                </a:solidFill>
              </a:rPr>
              <a:t> on a 10 node </a:t>
            </a:r>
            <a:r>
              <a:rPr lang="en-US" sz="2400" b="1" dirty="0" err="1" smtClean="0">
                <a:solidFill>
                  <a:prstClr val="black"/>
                </a:solidFill>
              </a:rPr>
              <a:t>Hadoop</a:t>
            </a:r>
            <a:r>
              <a:rPr lang="en-US" sz="2400" b="1" dirty="0" smtClean="0">
                <a:solidFill>
                  <a:prstClr val="black"/>
                </a:solidFill>
              </a:rPr>
              <a:t> Cluster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knife </a:t>
            </a:r>
            <a:r>
              <a:rPr lang="en-US" sz="1400" dirty="0" err="1">
                <a:solidFill>
                  <a:prstClr val="black"/>
                </a:solidFill>
                <a:latin typeface="Courier"/>
                <a:cs typeface="Courier"/>
              </a:rPr>
              <a:t>hadoop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 launch cloudburst 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9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echo ‘{"run list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"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"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recipe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[cloudburst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]"}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' &gt; </a:t>
            </a:r>
            <a:r>
              <a:rPr lang="en-US" sz="1400" dirty="0" err="1" smtClean="0">
                <a:solidFill>
                  <a:prstClr val="black"/>
                </a:solidFill>
                <a:latin typeface="Courier"/>
                <a:cs typeface="Courier"/>
              </a:rPr>
              <a:t>cloudburst.json</a:t>
            </a:r>
            <a:endParaRPr lang="en-US" sz="1400" dirty="0">
              <a:solidFill>
                <a:prstClr val="black"/>
              </a:solidFill>
              <a:latin typeface="Courier"/>
              <a:cs typeface="Courier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chef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-client -j </a:t>
            </a:r>
            <a:r>
              <a:rPr lang="en-US" sz="1400" dirty="0" err="1">
                <a:solidFill>
                  <a:prstClr val="black"/>
                </a:solidFill>
                <a:latin typeface="Courier"/>
                <a:cs typeface="Courier"/>
              </a:rPr>
              <a:t>cloudburst.json</a:t>
            </a:r>
            <a:endParaRPr lang="en-US" sz="14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484493"/>
              </p:ext>
            </p:extLst>
          </p:nvPr>
        </p:nvGraphicFramePr>
        <p:xfrm>
          <a:off x="2133600" y="3505200"/>
          <a:ext cx="4610100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048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err="1" smtClean="0">
                <a:solidFill>
                  <a:prstClr val="black"/>
                </a:solidFill>
              </a:rPr>
              <a:t>CloudBurst</a:t>
            </a:r>
            <a:r>
              <a:rPr lang="en-US" sz="2400" b="1" dirty="0" smtClean="0">
                <a:solidFill>
                  <a:prstClr val="black"/>
                </a:solidFill>
              </a:rPr>
              <a:t> on a 10, 20, and 50 node </a:t>
            </a:r>
            <a:r>
              <a:rPr lang="en-US" sz="2400" b="1" dirty="0" err="1" smtClean="0">
                <a:solidFill>
                  <a:prstClr val="black"/>
                </a:solidFill>
              </a:rPr>
              <a:t>Hadoop</a:t>
            </a:r>
            <a:r>
              <a:rPr lang="en-US" sz="2400" b="1" dirty="0" smtClean="0">
                <a:solidFill>
                  <a:prstClr val="black"/>
                </a:solidFill>
              </a:rPr>
              <a:t> Cluster</a:t>
            </a:r>
          </a:p>
        </p:txBody>
      </p:sp>
    </p:spTree>
    <p:extLst>
      <p:ext uri="{BB962C8B-B14F-4D97-AF65-F5344CB8AC3E}">
        <p14:creationId xmlns:p14="http://schemas.microsoft.com/office/powerpoint/2010/main" val="21170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Implementation - Condor Pool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Condor Pool commands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ourier"/>
                <a:cs typeface="Courier"/>
              </a:rPr>
              <a:t>knife cluster launch {name} {exec. host count</a:t>
            </a: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}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knife </a:t>
            </a:r>
            <a:r>
              <a:rPr lang="en-US" dirty="0">
                <a:solidFill>
                  <a:prstClr val="black"/>
                </a:solidFill>
                <a:latin typeface="Courier"/>
                <a:cs typeface="Courier"/>
              </a:rPr>
              <a:t>cluster terminate {name</a:t>
            </a: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}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ourier"/>
                <a:cs typeface="Courier"/>
              </a:rPr>
              <a:t>knife </a:t>
            </a:r>
            <a:r>
              <a:rPr lang="en-US" dirty="0">
                <a:solidFill>
                  <a:prstClr val="black"/>
                </a:solidFill>
                <a:latin typeface="Courier"/>
                <a:cs typeface="Courier"/>
              </a:rPr>
              <a:t>cluster node add {name} {node count}</a:t>
            </a:r>
          </a:p>
        </p:txBody>
      </p:sp>
      <p:pic>
        <p:nvPicPr>
          <p:cNvPr id="3" name="Picture 2" descr="condor_clu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0"/>
            <a:ext cx="56388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3" t="13133" r="19819"/>
          <a:stretch/>
        </p:blipFill>
        <p:spPr bwMode="auto">
          <a:xfrm>
            <a:off x="13855" y="34636"/>
            <a:ext cx="9144000" cy="687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0065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Condor Pool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 descr="ngs_clu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76877"/>
            <a:ext cx="7733494" cy="3619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371600"/>
            <a:ext cx="8153400" cy="46161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Ganglia screen shot of a Condor pool in Amazon EC2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2438400"/>
            <a:ext cx="5080" cy="3860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200" y="1981201"/>
            <a:ext cx="5334000" cy="461616"/>
          </a:xfrm>
          <a:prstGeom prst="rect">
            <a:avLst/>
          </a:prstGeom>
          <a:noFill/>
        </p:spPr>
        <p:txBody>
          <a:bodyPr wrap="square" lIns="91390" tIns="45696" rIns="91390" bIns="45696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80 node – (320 core) at this point in time</a:t>
            </a:r>
          </a:p>
        </p:txBody>
      </p:sp>
    </p:spTree>
    <p:extLst>
      <p:ext uri="{BB962C8B-B14F-4D97-AF65-F5344CB8AC3E}">
        <p14:creationId xmlns:p14="http://schemas.microsoft.com/office/powerpoint/2010/main" val="36632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040" b="30610"/>
          <a:stretch/>
        </p:blipFill>
        <p:spPr bwMode="auto">
          <a:xfrm>
            <a:off x="6934200" y="76200"/>
            <a:ext cx="2082209" cy="6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err="1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Ackowledgements</a:t>
            </a:r>
            <a:endParaRPr lang="en-US" b="1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FF"/>
                  </a:gs>
                  <a:gs pos="42000">
                    <a:srgbClr val="00B0F0"/>
                  </a:gs>
                  <a:gs pos="68738">
                    <a:srgbClr val="0000FF"/>
                  </a:gs>
                  <a:gs pos="18732">
                    <a:srgbClr val="0070C0"/>
                  </a:gs>
                  <a:gs pos="100000">
                    <a:srgbClr val="0000FF"/>
                  </a:gs>
                </a:gsLst>
                <a:lin ang="5400000" scaled="1"/>
                <a:tileRect/>
              </a:gra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0454" y="23622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b="1" i="1" dirty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  <a:endParaRPr lang="en-US" sz="28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salsahpc.indiana.edu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</a:t>
            </a:r>
            <a:endParaRPr lang="en-US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microsof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93306" y="4546331"/>
            <a:ext cx="1264706" cy="101176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nih-logo-blu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06012" y="4813711"/>
            <a:ext cx="630120" cy="570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pixture_reloaded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20412" y="4778237"/>
            <a:ext cx="921329" cy="65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ns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77876" y="4789775"/>
            <a:ext cx="630230" cy="63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iusportcom.files.wordpress.com/2010/07/iu_v_rgb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12" y="4783083"/>
            <a:ext cx="1910766" cy="6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200514"/>
              </p:ext>
            </p:extLst>
          </p:nvPr>
        </p:nvGraphicFramePr>
        <p:xfrm>
          <a:off x="987392" y="533400"/>
          <a:ext cx="7166008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502"/>
                <a:gridCol w="1791502"/>
                <a:gridCol w="1791502"/>
                <a:gridCol w="1791502"/>
              </a:tblGrid>
              <a:tr h="1447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0" descr="http://salsahpc.indiana.edu/sites/default/files/salsa_files/hui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79470"/>
            <a:ext cx="12050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15" y="3464293"/>
            <a:ext cx="1410174" cy="1422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70" y="1996840"/>
            <a:ext cx="1265620" cy="1431759"/>
          </a:xfrm>
          <a:prstGeom prst="rect">
            <a:avLst/>
          </a:prstGeom>
        </p:spPr>
      </p:pic>
      <p:pic>
        <p:nvPicPr>
          <p:cNvPr id="8" name="Picture 2" descr="http://salsahpc.indiana.edu/sites/default/files/salsa_files/b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15" y="542224"/>
            <a:ext cx="109909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8" t="10369" r="28677" b="46229"/>
          <a:stretch/>
        </p:blipFill>
        <p:spPr bwMode="auto">
          <a:xfrm>
            <a:off x="4708864" y="540619"/>
            <a:ext cx="119495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 descr="http://salsahpc.indiana.edu/sites/default/files/frontpage/yudu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b="34749"/>
          <a:stretch/>
        </p:blipFill>
        <p:spPr bwMode="auto">
          <a:xfrm>
            <a:off x="6645370" y="562276"/>
            <a:ext cx="118826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4826" y="2015288"/>
            <a:ext cx="136888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963" y="1996840"/>
            <a:ext cx="1255008" cy="1358765"/>
          </a:xfrm>
          <a:prstGeom prst="rect">
            <a:avLst/>
          </a:prstGeom>
        </p:spPr>
      </p:pic>
      <p:pic>
        <p:nvPicPr>
          <p:cNvPr id="13" name="Picture 12" descr="http://salsahpc.indiana.edu/sites/default/files/salsa_files/Bae_121by154_pixels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/>
        </p:blipFill>
        <p:spPr bwMode="auto">
          <a:xfrm>
            <a:off x="1243472" y="1983204"/>
            <a:ext cx="119825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salsahpc.indiana.edu/sites/default/files/salsa_files/Rya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21" y="3464293"/>
            <a:ext cx="970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salsahpc.indiana.edu/sites/default/files/salsa_files/Saliya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5"/>
          <a:stretch/>
        </p:blipFill>
        <p:spPr bwMode="auto">
          <a:xfrm>
            <a:off x="1093481" y="5032409"/>
            <a:ext cx="1369217" cy="12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r="7116" b="17251"/>
          <a:stretch/>
        </p:blipFill>
        <p:spPr bwMode="auto">
          <a:xfrm>
            <a:off x="5029830" y="4914501"/>
            <a:ext cx="1065540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56" y="3460282"/>
            <a:ext cx="1407408" cy="14226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90" y="4978668"/>
            <a:ext cx="1307432" cy="13074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37" y="562276"/>
            <a:ext cx="1596527" cy="134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74" y="3464293"/>
            <a:ext cx="140372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4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007"/>
            <a:ext cx="8229600" cy="414651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100" dirty="0"/>
              <a:t>M. </a:t>
            </a:r>
            <a:r>
              <a:rPr lang="en-US" sz="1100" dirty="0" err="1"/>
              <a:t>Isard</a:t>
            </a:r>
            <a:r>
              <a:rPr lang="en-US" sz="1100" dirty="0"/>
              <a:t>, M. </a:t>
            </a:r>
            <a:r>
              <a:rPr lang="en-US" sz="1100" dirty="0" err="1"/>
              <a:t>Budiu</a:t>
            </a:r>
            <a:r>
              <a:rPr lang="en-US" sz="1100" dirty="0"/>
              <a:t>, Y. Yu, A. </a:t>
            </a:r>
            <a:r>
              <a:rPr lang="en-US" sz="1100" dirty="0" err="1"/>
              <a:t>Birrell</a:t>
            </a:r>
            <a:r>
              <a:rPr lang="en-US" sz="1100" dirty="0"/>
              <a:t>, D. </a:t>
            </a:r>
            <a:r>
              <a:rPr lang="en-US" sz="1100" dirty="0" err="1"/>
              <a:t>Fetterly</a:t>
            </a:r>
            <a:r>
              <a:rPr lang="en-US" sz="1100" dirty="0"/>
              <a:t>, Dryad: Distributed data-parallel programs from sequential building blocks, in:  ACM SIGOPS Operating Systems Review, ACM Press, 2007, pp. </a:t>
            </a:r>
            <a:r>
              <a:rPr lang="en-US" sz="1100" dirty="0" smtClean="0"/>
              <a:t>59-72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/>
              <a:t>J.Ekanayake</a:t>
            </a:r>
            <a:r>
              <a:rPr lang="en-US" sz="1100" dirty="0"/>
              <a:t>, </a:t>
            </a:r>
            <a:r>
              <a:rPr lang="en-US" sz="1100" dirty="0" err="1"/>
              <a:t>H.Li</a:t>
            </a:r>
            <a:r>
              <a:rPr lang="en-US" sz="1100" dirty="0"/>
              <a:t>, </a:t>
            </a:r>
            <a:r>
              <a:rPr lang="en-US" sz="1100" dirty="0" err="1"/>
              <a:t>B.Zhang</a:t>
            </a:r>
            <a:r>
              <a:rPr lang="en-US" sz="1100" dirty="0"/>
              <a:t>, </a:t>
            </a:r>
            <a:r>
              <a:rPr lang="en-US" sz="1100" dirty="0" err="1"/>
              <a:t>T.Gunarathne</a:t>
            </a:r>
            <a:r>
              <a:rPr lang="en-US" sz="1100" dirty="0"/>
              <a:t>, </a:t>
            </a:r>
            <a:r>
              <a:rPr lang="en-US" sz="1100" dirty="0" err="1"/>
              <a:t>S.Bae</a:t>
            </a:r>
            <a:r>
              <a:rPr lang="en-US" sz="1100" dirty="0"/>
              <a:t>, </a:t>
            </a:r>
            <a:r>
              <a:rPr lang="en-US" sz="1100" dirty="0" err="1"/>
              <a:t>J.Qiu</a:t>
            </a:r>
            <a:r>
              <a:rPr lang="en-US" sz="1100" dirty="0"/>
              <a:t>, </a:t>
            </a:r>
            <a:r>
              <a:rPr lang="en-US" sz="1100" dirty="0" err="1"/>
              <a:t>G.Fox</a:t>
            </a:r>
            <a:r>
              <a:rPr lang="en-US" sz="1100" dirty="0"/>
              <a:t>, Twister: A Runtime for iterative </a:t>
            </a:r>
            <a:r>
              <a:rPr lang="en-US" sz="1100" dirty="0" err="1"/>
              <a:t>MapReduce</a:t>
            </a:r>
            <a:r>
              <a:rPr lang="en-US" sz="1100" dirty="0"/>
              <a:t>, in:  Proceedings of the First International Workshop on </a:t>
            </a:r>
            <a:r>
              <a:rPr lang="en-US" sz="1100" dirty="0" err="1"/>
              <a:t>MapReduce</a:t>
            </a:r>
            <a:r>
              <a:rPr lang="en-US" sz="1100" dirty="0"/>
              <a:t> and its Applications of ACM HPDC 2010 conference June 20-25, 2010, ACM, Chicago,  Illinois, </a:t>
            </a:r>
            <a:r>
              <a:rPr lang="en-US" sz="1100" dirty="0" smtClean="0"/>
              <a:t>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smtClean="0"/>
              <a:t>Daytona </a:t>
            </a:r>
            <a:r>
              <a:rPr lang="en-US" sz="1100" dirty="0"/>
              <a:t>iterative map-reduce </a:t>
            </a:r>
            <a:r>
              <a:rPr lang="en-US" sz="1100" dirty="0" smtClean="0"/>
              <a:t>framework. </a:t>
            </a:r>
            <a:r>
              <a:rPr lang="en-US" sz="1100" dirty="0" smtClean="0">
                <a:hlinkClick r:id="rId2"/>
              </a:rPr>
              <a:t>http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research.microsoft.com/en-us/projects/daytona/</a:t>
            </a:r>
            <a:r>
              <a:rPr lang="en-US" sz="11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/>
              <a:t>Y. Bu, B. Howe, M. </a:t>
            </a:r>
            <a:r>
              <a:rPr lang="en-US" sz="1100" dirty="0" err="1"/>
              <a:t>Balazinska</a:t>
            </a:r>
            <a:r>
              <a:rPr lang="en-US" sz="1100" dirty="0"/>
              <a:t>, M.D. Ernst, </a:t>
            </a:r>
            <a:r>
              <a:rPr lang="en-US" sz="1100" dirty="0" err="1"/>
              <a:t>HaLoop</a:t>
            </a:r>
            <a:r>
              <a:rPr lang="en-US" sz="1100" dirty="0"/>
              <a:t>: Efficient Iterative Data Processing on Large Clusters, in:  The 36th International Conference on Very Large Data Bases, VLDB Endowment, Singapore, 2010</a:t>
            </a:r>
            <a:r>
              <a:rPr lang="en-US" sz="11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 smtClean="0"/>
              <a:t>Matei</a:t>
            </a:r>
            <a:r>
              <a:rPr lang="en-US" sz="1100" dirty="0" smtClean="0"/>
              <a:t> </a:t>
            </a:r>
            <a:r>
              <a:rPr lang="en-US" sz="1100" dirty="0" err="1" smtClean="0"/>
              <a:t>Zaharia</a:t>
            </a:r>
            <a:r>
              <a:rPr lang="en-US" sz="1100" dirty="0" smtClean="0"/>
              <a:t>, </a:t>
            </a:r>
            <a:r>
              <a:rPr lang="en-US" sz="1100" dirty="0" err="1" smtClean="0"/>
              <a:t>Mosharaf</a:t>
            </a:r>
            <a:r>
              <a:rPr lang="en-US" sz="1100" dirty="0" smtClean="0"/>
              <a:t> </a:t>
            </a:r>
            <a:r>
              <a:rPr lang="en-US" sz="1100" dirty="0"/>
              <a:t> </a:t>
            </a:r>
            <a:r>
              <a:rPr lang="en-US" sz="1100" dirty="0" err="1" smtClean="0"/>
              <a:t>Chowdhury</a:t>
            </a:r>
            <a:r>
              <a:rPr lang="en-US" sz="1100" dirty="0" smtClean="0"/>
              <a:t>, Michael J. Franklin, Scott </a:t>
            </a:r>
            <a:r>
              <a:rPr lang="en-US" sz="1100" dirty="0" err="1" smtClean="0"/>
              <a:t>Shenker</a:t>
            </a:r>
            <a:r>
              <a:rPr lang="en-US" sz="1100" dirty="0" smtClean="0"/>
              <a:t>, Ion </a:t>
            </a:r>
            <a:r>
              <a:rPr lang="en-US" sz="1100" dirty="0" err="1" smtClean="0"/>
              <a:t>Stoica</a:t>
            </a:r>
            <a:r>
              <a:rPr lang="en-US" sz="1100" dirty="0" smtClean="0"/>
              <a:t>, University of Berkeley.  Spark: Cluster Computing with Working Sets.  HotCloud’10 Proceedings of the 2</a:t>
            </a:r>
            <a:r>
              <a:rPr lang="en-US" sz="1100" baseline="30000" dirty="0" smtClean="0"/>
              <a:t>nd</a:t>
            </a:r>
            <a:r>
              <a:rPr lang="en-US" sz="1100" dirty="0" smtClean="0"/>
              <a:t> USENIX conference  on Hot  topics in  cloud computing. USENIX Association Berkeley,  CA. 2010.</a:t>
            </a:r>
            <a:endParaRPr lang="en-US" sz="11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100" dirty="0" err="1" smtClean="0"/>
              <a:t>Yanfeng</a:t>
            </a:r>
            <a:r>
              <a:rPr lang="en-US" sz="1100" dirty="0" smtClean="0"/>
              <a:t> Zhang , </a:t>
            </a:r>
            <a:r>
              <a:rPr lang="en-US" sz="1100" dirty="0" err="1" smtClean="0"/>
              <a:t>Qinxin</a:t>
            </a:r>
            <a:r>
              <a:rPr lang="en-US" sz="1100" dirty="0" smtClean="0"/>
              <a:t> </a:t>
            </a:r>
            <a:r>
              <a:rPr lang="en-US" sz="1100" dirty="0" err="1" smtClean="0"/>
              <a:t>Gao</a:t>
            </a:r>
            <a:r>
              <a:rPr lang="en-US" sz="1100" dirty="0" smtClean="0"/>
              <a:t> , </a:t>
            </a:r>
            <a:r>
              <a:rPr lang="en-US" sz="1100" dirty="0" err="1" smtClean="0"/>
              <a:t>Lixin</a:t>
            </a:r>
            <a:r>
              <a:rPr lang="en-US" sz="1100" dirty="0" smtClean="0"/>
              <a:t> </a:t>
            </a:r>
            <a:r>
              <a:rPr lang="en-US" sz="1100" dirty="0" err="1" smtClean="0"/>
              <a:t>Gao</a:t>
            </a:r>
            <a:r>
              <a:rPr lang="en-US" sz="1100" dirty="0" smtClean="0"/>
              <a:t> , </a:t>
            </a:r>
            <a:r>
              <a:rPr lang="en-US" sz="1100" dirty="0" err="1" smtClean="0"/>
              <a:t>Cuirong</a:t>
            </a:r>
            <a:r>
              <a:rPr lang="en-US" sz="1100" dirty="0" smtClean="0"/>
              <a:t> Wang, </a:t>
            </a:r>
            <a:r>
              <a:rPr lang="en-US" sz="1100" dirty="0" err="1" smtClean="0"/>
              <a:t>iMapReduce</a:t>
            </a:r>
            <a:r>
              <a:rPr lang="en-US" sz="1100" dirty="0" smtClean="0"/>
              <a:t>: A Distributed Computing Framework for Iterative Computation, Proceedings of the 2011 IEEE International Symposium on Parallel and Distributed Processing Workshops and PhD Forum, p.1112-1121, May 16-20, 2011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 smtClean="0"/>
              <a:t>Tekin</a:t>
            </a:r>
            <a:r>
              <a:rPr lang="en-US" sz="1100" dirty="0" smtClean="0"/>
              <a:t> </a:t>
            </a:r>
            <a:r>
              <a:rPr lang="en-US" sz="1100" dirty="0" err="1" smtClean="0"/>
              <a:t>Bicer</a:t>
            </a:r>
            <a:r>
              <a:rPr lang="en-US" sz="1100" dirty="0" smtClean="0"/>
              <a:t>, David Chiu, and </a:t>
            </a:r>
            <a:r>
              <a:rPr lang="en-US" sz="1100" dirty="0" err="1" smtClean="0"/>
              <a:t>Gagan</a:t>
            </a:r>
            <a:r>
              <a:rPr lang="en-US" sz="1100" dirty="0" smtClean="0"/>
              <a:t> </a:t>
            </a:r>
            <a:r>
              <a:rPr lang="en-US" sz="1100" dirty="0" err="1" smtClean="0"/>
              <a:t>Agrawal</a:t>
            </a:r>
            <a:r>
              <a:rPr lang="en-US" sz="1100" dirty="0" smtClean="0"/>
              <a:t>. 2011. MATE-EC2: a middleware for processing data with AWS. In </a:t>
            </a:r>
            <a:r>
              <a:rPr lang="en-US" sz="1100" i="1" dirty="0" smtClean="0"/>
              <a:t>Proceedings of the 2011 ACM international workshop on Many task computing on grids and supercomputers</a:t>
            </a:r>
            <a:r>
              <a:rPr lang="en-US" sz="1100" dirty="0" smtClean="0"/>
              <a:t> (MTAGS '11). ACM, New York, NY, USA, 59-68.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 smtClean="0"/>
              <a:t>Yandong</a:t>
            </a:r>
            <a:r>
              <a:rPr lang="en-US" sz="1100" dirty="0" smtClean="0"/>
              <a:t> Wang, </a:t>
            </a:r>
            <a:r>
              <a:rPr lang="en-US" sz="1100" dirty="0" err="1" smtClean="0"/>
              <a:t>Xinyu</a:t>
            </a:r>
            <a:r>
              <a:rPr lang="en-US" sz="1100" dirty="0" smtClean="0"/>
              <a:t> </a:t>
            </a:r>
            <a:r>
              <a:rPr lang="en-US" sz="1100" dirty="0" err="1" smtClean="0"/>
              <a:t>Que</a:t>
            </a:r>
            <a:r>
              <a:rPr lang="en-US" sz="1100" dirty="0" smtClean="0"/>
              <a:t>, </a:t>
            </a:r>
            <a:r>
              <a:rPr lang="en-US" sz="1100" dirty="0" err="1" smtClean="0"/>
              <a:t>Weikuan</a:t>
            </a:r>
            <a:r>
              <a:rPr lang="en-US" sz="1100" dirty="0" smtClean="0"/>
              <a:t> Yu, </a:t>
            </a:r>
            <a:r>
              <a:rPr lang="en-US" sz="1100" dirty="0" err="1" smtClean="0"/>
              <a:t>Dror</a:t>
            </a:r>
            <a:r>
              <a:rPr lang="en-US" sz="1100" dirty="0" smtClean="0"/>
              <a:t> Goldenberg, and </a:t>
            </a:r>
            <a:r>
              <a:rPr lang="en-US" sz="1100" dirty="0" err="1" smtClean="0"/>
              <a:t>Dhiraj</a:t>
            </a:r>
            <a:r>
              <a:rPr lang="en-US" sz="1100" dirty="0" smtClean="0"/>
              <a:t> </a:t>
            </a:r>
            <a:r>
              <a:rPr lang="en-US" sz="1100" dirty="0" err="1" smtClean="0"/>
              <a:t>Sehgal</a:t>
            </a:r>
            <a:r>
              <a:rPr lang="en-US" sz="1100" dirty="0" smtClean="0"/>
              <a:t>. 2011. </a:t>
            </a:r>
            <a:r>
              <a:rPr lang="en-US" sz="1100" dirty="0" err="1" smtClean="0"/>
              <a:t>Hadoop</a:t>
            </a:r>
            <a:r>
              <a:rPr lang="en-US" sz="1100" dirty="0" smtClean="0"/>
              <a:t> acceleration through network levitated merge. In </a:t>
            </a:r>
            <a:r>
              <a:rPr lang="en-US" sz="1100" i="1" dirty="0" smtClean="0"/>
              <a:t>Proceedings of 2011 International Conference for High Performance Computing, Networking, Storage and Analysis</a:t>
            </a:r>
            <a:r>
              <a:rPr lang="en-US" sz="1100" dirty="0" smtClean="0"/>
              <a:t> (SC '11). ACM, New York, NY, USA, , Article 57 , 10 pages.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 smtClean="0"/>
              <a:t>Karthik</a:t>
            </a:r>
            <a:r>
              <a:rPr lang="en-US" sz="1100" dirty="0" smtClean="0"/>
              <a:t> </a:t>
            </a:r>
            <a:r>
              <a:rPr lang="en-US" sz="1100" dirty="0" err="1"/>
              <a:t>Kambatla</a:t>
            </a:r>
            <a:r>
              <a:rPr lang="en-US" sz="1100" dirty="0"/>
              <a:t>, </a:t>
            </a:r>
            <a:r>
              <a:rPr lang="en-US" sz="1100" dirty="0" err="1"/>
              <a:t>Naresh</a:t>
            </a:r>
            <a:r>
              <a:rPr lang="en-US" sz="1100" dirty="0"/>
              <a:t> </a:t>
            </a:r>
            <a:r>
              <a:rPr lang="en-US" sz="1100" dirty="0" err="1"/>
              <a:t>Rapolu</a:t>
            </a:r>
            <a:r>
              <a:rPr lang="en-US" sz="1100" dirty="0"/>
              <a:t>, Suresh </a:t>
            </a:r>
            <a:r>
              <a:rPr lang="en-US" sz="1100" dirty="0" err="1"/>
              <a:t>Jagannathan</a:t>
            </a:r>
            <a:r>
              <a:rPr lang="en-US" sz="1100" dirty="0"/>
              <a:t>, and </a:t>
            </a:r>
            <a:r>
              <a:rPr lang="en-US" sz="1100" dirty="0" err="1"/>
              <a:t>Ananth</a:t>
            </a:r>
            <a:r>
              <a:rPr lang="en-US" sz="1100" dirty="0"/>
              <a:t> </a:t>
            </a:r>
            <a:r>
              <a:rPr lang="en-US" sz="1100" dirty="0" err="1" smtClean="0"/>
              <a:t>Grama</a:t>
            </a:r>
            <a:r>
              <a:rPr lang="en-US" sz="1100" dirty="0" smtClean="0"/>
              <a:t>. Asynchronous </a:t>
            </a:r>
            <a:r>
              <a:rPr lang="en-US" sz="1100" dirty="0"/>
              <a:t>Algorithms in </a:t>
            </a:r>
            <a:r>
              <a:rPr lang="en-US" sz="1100" dirty="0" err="1"/>
              <a:t>MapReduce</a:t>
            </a:r>
            <a:r>
              <a:rPr lang="en-US" sz="1100" dirty="0"/>
              <a:t>. In </a:t>
            </a:r>
            <a:r>
              <a:rPr lang="en-US" sz="1100" i="1" dirty="0"/>
              <a:t>IEEE International Conference </a:t>
            </a:r>
            <a:r>
              <a:rPr lang="en-US" sz="1100" i="1" dirty="0" smtClean="0"/>
              <a:t>on Cluster </a:t>
            </a:r>
            <a:r>
              <a:rPr lang="en-US" sz="1100" i="1" dirty="0"/>
              <a:t>Computing (CLUSTER)</a:t>
            </a:r>
            <a:r>
              <a:rPr lang="en-US" sz="1100" dirty="0"/>
              <a:t>, </a:t>
            </a:r>
            <a:r>
              <a:rPr lang="en-US" sz="1100" dirty="0" smtClean="0"/>
              <a:t>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smtClean="0"/>
              <a:t>T</a:t>
            </a:r>
            <a:r>
              <a:rPr lang="en-US" sz="1100" dirty="0"/>
              <a:t>. </a:t>
            </a:r>
            <a:r>
              <a:rPr lang="en-US" sz="1100" dirty="0" err="1"/>
              <a:t>Condie</a:t>
            </a:r>
            <a:r>
              <a:rPr lang="en-US" sz="1100" dirty="0"/>
              <a:t>, N. Conway, P. Alvaro, J. M. </a:t>
            </a:r>
            <a:r>
              <a:rPr lang="en-US" sz="1100" dirty="0" err="1"/>
              <a:t>Hellerstein</a:t>
            </a:r>
            <a:r>
              <a:rPr lang="en-US" sz="1100" dirty="0"/>
              <a:t>, K. </a:t>
            </a:r>
            <a:r>
              <a:rPr lang="en-US" sz="1100" dirty="0" err="1" smtClean="0"/>
              <a:t>Elmleegy</a:t>
            </a:r>
            <a:r>
              <a:rPr lang="en-US" sz="1100" dirty="0" smtClean="0"/>
              <a:t>, and </a:t>
            </a:r>
            <a:r>
              <a:rPr lang="en-US" sz="1100" dirty="0"/>
              <a:t>R. Sears. </a:t>
            </a:r>
            <a:r>
              <a:rPr lang="en-US" sz="1100" dirty="0" err="1"/>
              <a:t>Mapreduce</a:t>
            </a:r>
            <a:r>
              <a:rPr lang="en-US" sz="1100" dirty="0"/>
              <a:t> online. In NSDI, 2010</a:t>
            </a:r>
            <a:r>
              <a:rPr lang="en-US" sz="11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smtClean="0"/>
              <a:t>M. </a:t>
            </a:r>
            <a:r>
              <a:rPr lang="en-US" sz="1100" dirty="0" err="1" smtClean="0"/>
              <a:t>Chowdhury</a:t>
            </a:r>
            <a:r>
              <a:rPr lang="en-US" sz="1100" dirty="0" smtClean="0"/>
              <a:t>, M. </a:t>
            </a:r>
            <a:r>
              <a:rPr lang="en-US" sz="1100" dirty="0" err="1" smtClean="0"/>
              <a:t>Zaharia</a:t>
            </a:r>
            <a:r>
              <a:rPr lang="en-US" sz="1100" dirty="0" smtClean="0"/>
              <a:t>, J. Ma, M.I. Jordan and I. </a:t>
            </a:r>
            <a:r>
              <a:rPr lang="en-US" sz="1100" dirty="0" err="1" smtClean="0"/>
              <a:t>Stoica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3"/>
              </a:rPr>
              <a:t>Managing Data Transfers in Computer Clusters with Orchestra</a:t>
            </a:r>
            <a:r>
              <a:rPr lang="en-US" sz="1100" dirty="0" smtClean="0"/>
              <a:t> </a:t>
            </a:r>
            <a:r>
              <a:rPr lang="en-US" sz="1100" i="1" dirty="0" smtClean="0"/>
              <a:t>SIGCOMM 2011</a:t>
            </a:r>
            <a:r>
              <a:rPr lang="en-US" sz="1100" dirty="0" smtClean="0"/>
              <a:t>, August 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smtClean="0"/>
              <a:t>M. </a:t>
            </a:r>
            <a:r>
              <a:rPr lang="en-US" sz="1100" dirty="0" err="1" smtClean="0"/>
              <a:t>Zaharia</a:t>
            </a:r>
            <a:r>
              <a:rPr lang="en-US" sz="1100" dirty="0" smtClean="0"/>
              <a:t>, M. </a:t>
            </a:r>
            <a:r>
              <a:rPr lang="en-US" sz="1100" dirty="0" err="1" smtClean="0"/>
              <a:t>Chowdhury</a:t>
            </a:r>
            <a:r>
              <a:rPr lang="en-US" sz="1100" dirty="0" smtClean="0"/>
              <a:t>, M.J. Franklin, S. </a:t>
            </a:r>
            <a:r>
              <a:rPr lang="en-US" sz="1100" dirty="0" err="1" smtClean="0"/>
              <a:t>Shenker</a:t>
            </a:r>
            <a:r>
              <a:rPr lang="en-US" sz="1100" dirty="0" smtClean="0"/>
              <a:t> and I. </a:t>
            </a:r>
            <a:r>
              <a:rPr lang="en-US" sz="1100" dirty="0" err="1" smtClean="0"/>
              <a:t>Stoica</a:t>
            </a:r>
            <a:r>
              <a:rPr lang="en-US" sz="1100" dirty="0" smtClean="0"/>
              <a:t>. </a:t>
            </a:r>
            <a:r>
              <a:rPr lang="en-US" sz="1100" dirty="0" smtClean="0">
                <a:hlinkClick r:id="rId4"/>
              </a:rPr>
              <a:t>Spark: Cluster Computing with Working Sets</a:t>
            </a:r>
            <a:r>
              <a:rPr lang="en-US" sz="1100" dirty="0" smtClean="0"/>
              <a:t>, </a:t>
            </a:r>
            <a:r>
              <a:rPr lang="en-US" sz="1100" i="1" dirty="0" err="1" smtClean="0"/>
              <a:t>HotCloud</a:t>
            </a:r>
            <a:r>
              <a:rPr lang="en-US" sz="1100" i="1" dirty="0" smtClean="0"/>
              <a:t> 2010</a:t>
            </a:r>
            <a:r>
              <a:rPr lang="en-US" sz="1100" dirty="0" smtClean="0"/>
              <a:t>, June 2010.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 smtClean="0"/>
              <a:t>Huan</a:t>
            </a:r>
            <a:r>
              <a:rPr lang="en-US" sz="1100" dirty="0" smtClean="0"/>
              <a:t> </a:t>
            </a:r>
            <a:r>
              <a:rPr lang="en-US" sz="1100" dirty="0"/>
              <a:t>Liu and Dan </a:t>
            </a:r>
            <a:r>
              <a:rPr lang="en-US" sz="1100" dirty="0" err="1"/>
              <a:t>Orban</a:t>
            </a:r>
            <a:r>
              <a:rPr lang="en-US" sz="1100" dirty="0"/>
              <a:t>. Cloud </a:t>
            </a:r>
            <a:r>
              <a:rPr lang="en-US" sz="1100" dirty="0" err="1"/>
              <a:t>MapReduce</a:t>
            </a:r>
            <a:r>
              <a:rPr lang="en-US" sz="1100" dirty="0"/>
              <a:t>: a </a:t>
            </a:r>
            <a:r>
              <a:rPr lang="en-US" sz="1100" dirty="0" err="1"/>
              <a:t>MapReduce</a:t>
            </a:r>
            <a:r>
              <a:rPr lang="en-US" sz="1100" dirty="0"/>
              <a:t> </a:t>
            </a:r>
            <a:r>
              <a:rPr lang="en-US" sz="1100" dirty="0" smtClean="0"/>
              <a:t>Implementation on </a:t>
            </a:r>
            <a:r>
              <a:rPr lang="en-US" sz="1100" dirty="0"/>
              <a:t>top of a Cloud Operating System. In 11th IEEE/ACM </a:t>
            </a:r>
            <a:r>
              <a:rPr lang="en-US" sz="1100" dirty="0" smtClean="0"/>
              <a:t>International Symposium </a:t>
            </a:r>
            <a:r>
              <a:rPr lang="en-US" sz="1100" dirty="0"/>
              <a:t>on Cluster, Cloud and Grid Computing, pages 464–474, </a:t>
            </a:r>
            <a:r>
              <a:rPr lang="en-US" sz="1100" dirty="0" smtClean="0"/>
              <a:t>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err="1"/>
              <a:t>AppEngine</a:t>
            </a:r>
            <a:r>
              <a:rPr lang="en-US" sz="1100" dirty="0"/>
              <a:t> </a:t>
            </a:r>
            <a:r>
              <a:rPr lang="en-US" sz="1100" dirty="0" err="1"/>
              <a:t>MapReduce</a:t>
            </a:r>
            <a:r>
              <a:rPr lang="en-US" sz="1100" dirty="0"/>
              <a:t>, July 25th 2011; </a:t>
            </a:r>
            <a:r>
              <a:rPr lang="en-US" sz="1100" u="sng" dirty="0">
                <a:hlinkClick r:id="rId5"/>
              </a:rPr>
              <a:t>http://code.google.com/p/appengine-mapreduce</a:t>
            </a:r>
            <a:r>
              <a:rPr lang="en-US" sz="11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100" dirty="0" smtClean="0"/>
              <a:t>J</a:t>
            </a:r>
            <a:r>
              <a:rPr lang="en-US" sz="1100" dirty="0"/>
              <a:t>. Dean, S. </a:t>
            </a:r>
            <a:r>
              <a:rPr lang="en-US" sz="1100" dirty="0" err="1"/>
              <a:t>Ghemawat</a:t>
            </a:r>
            <a:r>
              <a:rPr lang="en-US" sz="1100" dirty="0"/>
              <a:t>, </a:t>
            </a:r>
            <a:r>
              <a:rPr lang="en-US" sz="1100" dirty="0" err="1"/>
              <a:t>MapReduce</a:t>
            </a:r>
            <a:r>
              <a:rPr lang="en-US" sz="1100" dirty="0"/>
              <a:t>: simplified data processing on large clusters, </a:t>
            </a:r>
            <a:r>
              <a:rPr lang="en-US" sz="1100" dirty="0" err="1"/>
              <a:t>Commun</a:t>
            </a:r>
            <a:r>
              <a:rPr lang="en-US" sz="1100" dirty="0"/>
              <a:t>. ACM, 51 (2008) 107-113.</a:t>
            </a:r>
          </a:p>
          <a:p>
            <a:pPr marL="514350" indent="-514350">
              <a:buFont typeface="+mj-lt"/>
              <a:buAutoNum type="arabicPeriod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413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Intel’s Application Stack</a:t>
            </a:r>
          </a:p>
        </p:txBody>
      </p:sp>
    </p:spTree>
    <p:extLst>
      <p:ext uri="{BB962C8B-B14F-4D97-AF65-F5344CB8AC3E}">
        <p14:creationId xmlns:p14="http://schemas.microsoft.com/office/powerpoint/2010/main" val="11427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872975" y="381004"/>
            <a:ext cx="7524751" cy="990601"/>
          </a:xfrm>
          <a:prstGeom prst="rect">
            <a:avLst/>
          </a:prstGeom>
        </p:spPr>
        <p:txBody>
          <a:bodyPr lIns="91335" tIns="45667" rIns="91335" bIns="45667" anchor="ctr">
            <a:normAutofit fontScale="92500"/>
          </a:bodyPr>
          <a:lstStyle/>
          <a:p>
            <a:pPr algn="ctr" defTabSz="913358">
              <a:spcBef>
                <a:spcPct val="0"/>
              </a:spcBef>
              <a:defRPr/>
            </a:pPr>
            <a:r>
              <a:rPr lang="en-US" sz="4400" b="1" dirty="0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(Iterative) </a:t>
            </a:r>
            <a:r>
              <a:rPr lang="en-US" sz="4400" b="1" dirty="0" err="1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MapReduce</a:t>
            </a:r>
            <a:r>
              <a:rPr lang="en-US" sz="4400" b="1" dirty="0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 in Context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3999" y="4865491"/>
            <a:ext cx="1295400" cy="1134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Linux HPC</a:t>
            </a: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819399" y="4865488"/>
            <a:ext cx="16002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Amazon Cloud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19599" y="4865487"/>
            <a:ext cx="1676400" cy="1142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Windows Server  HPC</a:t>
            </a: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0" y="5563935"/>
            <a:ext cx="1752601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24004" y="3962372"/>
            <a:ext cx="7381875" cy="396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Cross Platform Iterative </a:t>
            </a:r>
            <a:r>
              <a:rPr lang="en-US" dirty="0" err="1">
                <a:solidFill>
                  <a:prstClr val="black"/>
                </a:solidFill>
              </a:rPr>
              <a:t>MapReduce</a:t>
            </a:r>
            <a:r>
              <a:rPr lang="en-US" dirty="0">
                <a:solidFill>
                  <a:prstClr val="black"/>
                </a:solidFill>
              </a:rPr>
              <a:t> (Collectives, Fault Tolerance, Scheduling)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1736725"/>
            <a:ext cx="7381876" cy="11000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Kernels, </a:t>
            </a:r>
            <a:r>
              <a:rPr lang="en-US" b="1" dirty="0">
                <a:solidFill>
                  <a:prstClr val="black"/>
                </a:solidFill>
              </a:rPr>
              <a:t>Genomics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Proteomics</a:t>
            </a:r>
            <a:r>
              <a:rPr lang="en-US" dirty="0">
                <a:solidFill>
                  <a:prstClr val="black"/>
                </a:solidFill>
              </a:rPr>
              <a:t>, Information Retrieval, Polar Science, Scientific Simulation Data Analysis and Management, Dissimilarity Computation, </a:t>
            </a:r>
            <a:r>
              <a:rPr lang="en-US" b="1" dirty="0">
                <a:solidFill>
                  <a:prstClr val="black"/>
                </a:solidFill>
              </a:rPr>
              <a:t>Clustering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Multidimensional Scaling</a:t>
            </a:r>
            <a:r>
              <a:rPr lang="en-US" dirty="0">
                <a:solidFill>
                  <a:prstClr val="black"/>
                </a:solidFill>
              </a:rPr>
              <a:t>, Generative Topological Mapping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524001" y="6046500"/>
            <a:ext cx="3962399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CPU Nodes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19399" y="5563935"/>
            <a:ext cx="1600200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20" name="Left Brace 19"/>
          <p:cNvSpPr/>
          <p:nvPr/>
        </p:nvSpPr>
        <p:spPr bwMode="auto">
          <a:xfrm>
            <a:off x="1333500" y="1736725"/>
            <a:ext cx="114300" cy="1100065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24" y="2138343"/>
            <a:ext cx="1421543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</a:p>
        </p:txBody>
      </p:sp>
      <p:sp>
        <p:nvSpPr>
          <p:cNvPr id="22" name="Left Brace 21"/>
          <p:cNvSpPr/>
          <p:nvPr/>
        </p:nvSpPr>
        <p:spPr bwMode="auto">
          <a:xfrm>
            <a:off x="1320804" y="3200404"/>
            <a:ext cx="101463" cy="75244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-76199" y="3267572"/>
            <a:ext cx="1416917" cy="6185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algn="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Programming Model</a:t>
            </a:r>
          </a:p>
        </p:txBody>
      </p:sp>
      <p:sp>
        <p:nvSpPr>
          <p:cNvPr id="24" name="Left Brace 23"/>
          <p:cNvSpPr/>
          <p:nvPr/>
        </p:nvSpPr>
        <p:spPr bwMode="auto">
          <a:xfrm>
            <a:off x="1333501" y="4865688"/>
            <a:ext cx="114300" cy="11350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-34501" y="5365343"/>
            <a:ext cx="1428750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Infrastructure</a:t>
            </a:r>
          </a:p>
        </p:txBody>
      </p:sp>
      <p:sp>
        <p:nvSpPr>
          <p:cNvPr id="26" name="Left Brace 25"/>
          <p:cNvSpPr/>
          <p:nvPr/>
        </p:nvSpPr>
        <p:spPr bwMode="auto">
          <a:xfrm>
            <a:off x="1320801" y="6096000"/>
            <a:ext cx="133350" cy="3476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21604" y="6135394"/>
            <a:ext cx="1165206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4865488"/>
            <a:ext cx="17526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Azure Cloud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523999" y="2862188"/>
            <a:ext cx="7381876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Security, Provenance, Portal</a:t>
            </a:r>
          </a:p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23999" y="3581400"/>
            <a:ext cx="7381876" cy="380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High Level Language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523999" y="4376869"/>
            <a:ext cx="2514601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Distributed File Systems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477000" y="4376869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Data Parallel File System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848601" y="4865490"/>
            <a:ext cx="1066799" cy="11429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Grid Appliance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486400" y="6046500"/>
            <a:ext cx="3429001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GPU Nodes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828804" y="1368427"/>
            <a:ext cx="6492875" cy="36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pPr defTabSz="913404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Support  Scientific Simulations  (Data Mining and Data Analysis)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457200" y="4038601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Runtime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66222" y="4419601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524004" y="3194745"/>
            <a:ext cx="7381875" cy="386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Services and Workflow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038600" y="4376869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Object Store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3999" y="3581400"/>
            <a:ext cx="7381876" cy="125263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Up Arrow 40"/>
          <p:cNvSpPr/>
          <p:nvPr/>
        </p:nvSpPr>
        <p:spPr>
          <a:xfrm>
            <a:off x="4724400" y="2479949"/>
            <a:ext cx="838200" cy="1004540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Up Arrow 41"/>
          <p:cNvSpPr/>
          <p:nvPr/>
        </p:nvSpPr>
        <p:spPr>
          <a:xfrm rot="10800000">
            <a:off x="4838700" y="4974435"/>
            <a:ext cx="838200" cy="1072069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02288"/>
      </p:ext>
    </p:extLst>
  </p:cSld>
  <p:clrMapOvr>
    <a:masterClrMapping/>
  </p:clrMapOvr>
  <p:transition spd="slow" advTm="5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93815"/>
              </p:ext>
            </p:extLst>
          </p:nvPr>
        </p:nvGraphicFramePr>
        <p:xfrm>
          <a:off x="0" y="425669"/>
          <a:ext cx="9144000" cy="52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412014" y="1079939"/>
            <a:ext cx="8229600" cy="4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r>
              <a:rPr lang="en-US" dirty="0" smtClean="0"/>
              <a:t>Simple programming model</a:t>
            </a:r>
          </a:p>
          <a:p>
            <a:pPr lvl="1"/>
            <a:r>
              <a:rPr lang="en-US" dirty="0" smtClean="0"/>
              <a:t>Excellent fault tolerance</a:t>
            </a:r>
          </a:p>
          <a:p>
            <a:pPr lvl="1"/>
            <a:r>
              <a:rPr lang="en-US" dirty="0" smtClean="0"/>
              <a:t>Moving computations to data</a:t>
            </a:r>
          </a:p>
          <a:p>
            <a:pPr lvl="1"/>
            <a:r>
              <a:rPr lang="en-US" dirty="0" smtClean="0"/>
              <a:t>Works very well for data intensive pleasingly parallel 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386" y="5951714"/>
            <a:ext cx="78512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Ideal for </a:t>
            </a:r>
            <a:r>
              <a:rPr lang="en-US" sz="2400" b="1" dirty="0"/>
              <a:t>data intensive pleasingly parallel applications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318" y="5269723"/>
            <a:ext cx="1362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4.bp.blogspot.com/_Xu_KuovUZlw/TTDEfp51-ZI/AAAAAAAADdg/00wuEyCEFb4/s1600/hadoop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160" y="4381788"/>
            <a:ext cx="1072347" cy="8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390" y="5318526"/>
            <a:ext cx="1832610" cy="53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" y="4664395"/>
            <a:ext cx="1880104" cy="539947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485" y="5350081"/>
            <a:ext cx="1909728" cy="4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9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architecture_st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8534400" cy="5105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427038"/>
            <a:ext cx="8077200" cy="56356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MapReduce in H</a:t>
            </a:r>
            <a:r>
              <a:rPr lang="fi-FI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eterogeneous Environment</a:t>
            </a:r>
            <a:r>
              <a:rPr lang="fi-FI" sz="280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7307" y="6519446"/>
            <a:ext cx="1266693" cy="338554"/>
          </a:xfrm>
          <a:prstGeom prst="rect">
            <a:avLst/>
          </a:prstGeom>
          <a:solidFill>
            <a:srgbClr val="DEE7F8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MICROSOFT</a:t>
            </a:r>
            <a:endParaRPr lang="en-US" sz="1600" b="1" i="1" dirty="0"/>
          </a:p>
        </p:txBody>
      </p:sp>
      <p:sp>
        <p:nvSpPr>
          <p:cNvPr id="7" name="Oval 6"/>
          <p:cNvSpPr/>
          <p:nvPr/>
        </p:nvSpPr>
        <p:spPr>
          <a:xfrm>
            <a:off x="3886200" y="2362200"/>
            <a:ext cx="1371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2362200"/>
            <a:ext cx="1371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62800" y="2514600"/>
            <a:ext cx="1524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667000"/>
            <a:ext cx="16002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142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Twister</a:t>
            </a:r>
            <a:r>
              <a:rPr lang="en-US" baseline="30000" dirty="0" smtClean="0"/>
              <a:t>[1]</a:t>
            </a:r>
          </a:p>
          <a:p>
            <a:pPr lvl="1"/>
            <a:r>
              <a:rPr lang="en-US" dirty="0" smtClean="0"/>
              <a:t>Map-&gt;Reduce-&gt;Combine-&gt;Broadcast</a:t>
            </a:r>
          </a:p>
          <a:p>
            <a:pPr lvl="1"/>
            <a:r>
              <a:rPr lang="en-US" dirty="0" smtClean="0"/>
              <a:t>Long running map tasks (data in memory)</a:t>
            </a:r>
          </a:p>
          <a:p>
            <a:pPr lvl="1"/>
            <a:r>
              <a:rPr lang="en-US" dirty="0"/>
              <a:t>Centralized driver based, statically scheduled. </a:t>
            </a:r>
            <a:endParaRPr lang="en-US" dirty="0" smtClean="0"/>
          </a:p>
          <a:p>
            <a:r>
              <a:rPr lang="en-US" dirty="0" smtClean="0"/>
              <a:t>Daytona</a:t>
            </a:r>
            <a:r>
              <a:rPr lang="en-US" baseline="30000" dirty="0" smtClean="0"/>
              <a:t>[3]</a:t>
            </a:r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on Azure using cloud services</a:t>
            </a:r>
          </a:p>
          <a:p>
            <a:pPr lvl="1"/>
            <a:r>
              <a:rPr lang="en-US" dirty="0" smtClean="0"/>
              <a:t>Architecture similar to Twister</a:t>
            </a:r>
          </a:p>
          <a:p>
            <a:r>
              <a:rPr lang="en-US" dirty="0" err="1" smtClean="0"/>
              <a:t>Haloop</a:t>
            </a:r>
            <a:r>
              <a:rPr lang="en-US" baseline="30000" dirty="0" smtClean="0"/>
              <a:t>[4]</a:t>
            </a:r>
          </a:p>
          <a:p>
            <a:pPr lvl="1"/>
            <a:r>
              <a:rPr lang="en-US" dirty="0" smtClean="0"/>
              <a:t>On disk caching, Map/reduce input caching, reduce output caching</a:t>
            </a:r>
            <a:endParaRPr lang="en-US" dirty="0"/>
          </a:p>
          <a:p>
            <a:pPr marL="342714" lvl="1" indent="-342714">
              <a:buFont typeface="Arial" pitchFamily="34" charset="0"/>
              <a:buChar char="•"/>
            </a:pPr>
            <a:r>
              <a:rPr lang="en-US" sz="3200" dirty="0" smtClean="0"/>
              <a:t>Spark</a:t>
            </a:r>
            <a:r>
              <a:rPr lang="en-US" baseline="30000" dirty="0" smtClean="0"/>
              <a:t>[5]</a:t>
            </a:r>
            <a:endParaRPr lang="en-US" baseline="30000" dirty="0"/>
          </a:p>
          <a:p>
            <a:pPr lvl="1"/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/>
              <a:t>Resilient Distributed Dataset to ensure the fault tolerance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Frameworks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1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"/>
</p:tagLst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2275</Words>
  <Application>Microsoft Office PowerPoint</Application>
  <PresentationFormat>On-screen Show (4:3)</PresentationFormat>
  <Paragraphs>397</Paragraphs>
  <Slides>43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Title Master</vt:lpstr>
      <vt:lpstr>template2[1]</vt:lpstr>
      <vt:lpstr>1_template2[1]</vt:lpstr>
      <vt:lpstr>2_template2[1]</vt:lpstr>
      <vt:lpstr>2_Office Theme</vt:lpstr>
      <vt:lpstr>3_Office Theme</vt:lpstr>
      <vt:lpstr>3_template2[1]</vt:lpstr>
      <vt:lpstr>Office Theme</vt:lpstr>
      <vt:lpstr>Twister4Azure: Parallel Data Analytics on Azure</vt:lpstr>
      <vt:lpstr>Outline</vt:lpstr>
      <vt:lpstr>PowerPoint Presentation</vt:lpstr>
      <vt:lpstr>PowerPoint Presentation</vt:lpstr>
      <vt:lpstr>Intel’s Application Stack</vt:lpstr>
      <vt:lpstr>PowerPoint Presentation</vt:lpstr>
      <vt:lpstr>PowerPoint Presentation</vt:lpstr>
      <vt:lpstr>PowerPoint Presentation</vt:lpstr>
      <vt:lpstr>Iterative MapReduce Frameworks</vt:lpstr>
      <vt:lpstr>Others</vt:lpstr>
      <vt:lpstr>Twister4Azure</vt:lpstr>
      <vt:lpstr>Applications of Twister4Azure</vt:lpstr>
      <vt:lpstr>Twister4Azure – Iterative MapReduce</vt:lpstr>
      <vt:lpstr>Twister4Azure  Architecture</vt:lpstr>
      <vt:lpstr>Data Intensive Iterative Applications</vt:lpstr>
      <vt:lpstr>PowerPoint Presentation</vt:lpstr>
      <vt:lpstr>Performance of Pleasingly Parallel Applications on Azure</vt:lpstr>
      <vt:lpstr>Performance – Kmeans Clustering</vt:lpstr>
      <vt:lpstr>Performance – Multi Dimensional Scaling</vt:lpstr>
      <vt:lpstr>PowerPoint Presentation</vt:lpstr>
      <vt:lpstr>PowerPoint Presentation</vt:lpstr>
      <vt:lpstr>PowerPoint Presentation</vt:lpstr>
      <vt:lpstr>PowerPoint Presentation</vt:lpstr>
      <vt:lpstr>Improving Performance of Map Collectives</vt:lpstr>
      <vt:lpstr>Data Intensive Kmeans Clustering</vt:lpstr>
      <vt:lpstr>Polymorphic Scatter-Allgather in Twister</vt:lpstr>
      <vt:lpstr>Twister Performance on Kmeans Clustering </vt:lpstr>
      <vt:lpstr>Twister on InfiniBand</vt:lpstr>
      <vt:lpstr>Bandwidth comparison of HDFS on various network technologies </vt:lpstr>
      <vt:lpstr>Using RDMA for Twister on InfiniBand</vt:lpstr>
      <vt:lpstr>Twister Broadcast Comparison: Ethernet vs. InfiniBand</vt:lpstr>
      <vt:lpstr>Building Virtual Clusters Towards Reproducible eScience in the Cloud</vt:lpstr>
      <vt:lpstr>Separation Leads to Reuse</vt:lpstr>
      <vt:lpstr>Design and Implementation</vt:lpstr>
      <vt:lpstr>Cloud Image Proliferation</vt:lpstr>
      <vt:lpstr>PowerPoint Presentation</vt:lpstr>
      <vt:lpstr>Implementation - Hadoop Cluster</vt:lpstr>
      <vt:lpstr>Running CloudBurst on Hadoop</vt:lpstr>
      <vt:lpstr>Implementation - Condor Pool</vt:lpstr>
      <vt:lpstr>Implementation - Condor Pool</vt:lpstr>
      <vt:lpstr>Ackowledgements</vt:lpstr>
      <vt:lpstr>PowerPoint Presentation</vt:lpstr>
      <vt:lpstr>References</vt:lpstr>
    </vt:vector>
  </TitlesOfParts>
  <Company>Indiana University Bloomington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Yuduo</dc:creator>
  <cp:lastModifiedBy>Judy Qiu</cp:lastModifiedBy>
  <cp:revision>105</cp:revision>
  <dcterms:created xsi:type="dcterms:W3CDTF">2012-02-24T04:23:08Z</dcterms:created>
  <dcterms:modified xsi:type="dcterms:W3CDTF">2012-05-08T20:56:20Z</dcterms:modified>
</cp:coreProperties>
</file>