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67"/>
  </p:notesMasterIdLst>
  <p:sldIdLst>
    <p:sldId id="267" r:id="rId2"/>
    <p:sldId id="485" r:id="rId3"/>
    <p:sldId id="672" r:id="rId4"/>
    <p:sldId id="557" r:id="rId5"/>
    <p:sldId id="559" r:id="rId6"/>
    <p:sldId id="626" r:id="rId7"/>
    <p:sldId id="560" r:id="rId8"/>
    <p:sldId id="611" r:id="rId9"/>
    <p:sldId id="627" r:id="rId10"/>
    <p:sldId id="628" r:id="rId11"/>
    <p:sldId id="674" r:id="rId12"/>
    <p:sldId id="630" r:id="rId13"/>
    <p:sldId id="631" r:id="rId14"/>
    <p:sldId id="665" r:id="rId15"/>
    <p:sldId id="675" r:id="rId16"/>
    <p:sldId id="493" r:id="rId17"/>
    <p:sldId id="494" r:id="rId18"/>
    <p:sldId id="676" r:id="rId19"/>
    <p:sldId id="677" r:id="rId20"/>
    <p:sldId id="678" r:id="rId21"/>
    <p:sldId id="498" r:id="rId22"/>
    <p:sldId id="499" r:id="rId23"/>
    <p:sldId id="501" r:id="rId24"/>
    <p:sldId id="502" r:id="rId25"/>
    <p:sldId id="671" r:id="rId26"/>
    <p:sldId id="504" r:id="rId27"/>
    <p:sldId id="503" r:id="rId28"/>
    <p:sldId id="505" r:id="rId29"/>
    <p:sldId id="633" r:id="rId30"/>
    <p:sldId id="506" r:id="rId31"/>
    <p:sldId id="507" r:id="rId32"/>
    <p:sldId id="508" r:id="rId33"/>
    <p:sldId id="515" r:id="rId34"/>
    <p:sldId id="572" r:id="rId35"/>
    <p:sldId id="604" r:id="rId36"/>
    <p:sldId id="575" r:id="rId37"/>
    <p:sldId id="576" r:id="rId38"/>
    <p:sldId id="679" r:id="rId39"/>
    <p:sldId id="680" r:id="rId40"/>
    <p:sldId id="681" r:id="rId41"/>
    <p:sldId id="685" r:id="rId42"/>
    <p:sldId id="686" r:id="rId43"/>
    <p:sldId id="689" r:id="rId44"/>
    <p:sldId id="690" r:id="rId45"/>
    <p:sldId id="691" r:id="rId46"/>
    <p:sldId id="634" r:id="rId47"/>
    <p:sldId id="521" r:id="rId48"/>
    <p:sldId id="522" r:id="rId49"/>
    <p:sldId id="523" r:id="rId50"/>
    <p:sldId id="524" r:id="rId51"/>
    <p:sldId id="692" r:id="rId52"/>
    <p:sldId id="693" r:id="rId53"/>
    <p:sldId id="694" r:id="rId54"/>
    <p:sldId id="695" r:id="rId55"/>
    <p:sldId id="700" r:id="rId56"/>
    <p:sldId id="696" r:id="rId57"/>
    <p:sldId id="697" r:id="rId58"/>
    <p:sldId id="698" r:id="rId59"/>
    <p:sldId id="699" r:id="rId60"/>
    <p:sldId id="701" r:id="rId61"/>
    <p:sldId id="705" r:id="rId62"/>
    <p:sldId id="704" r:id="rId63"/>
    <p:sldId id="554" r:id="rId64"/>
    <p:sldId id="555" r:id="rId65"/>
    <p:sldId id="556" r:id="rId66"/>
  </p:sldIdLst>
  <p:sldSz cx="9144000" cy="6858000" type="screen4x3"/>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CDC"/>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8" autoAdjust="0"/>
    <p:restoredTop sz="89293" autoAdjust="0"/>
  </p:normalViewPr>
  <p:slideViewPr>
    <p:cSldViewPr>
      <p:cViewPr varScale="1">
        <p:scale>
          <a:sx n="70" d="100"/>
          <a:sy n="70"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imalee\Dropbox\papers\collective_communication\twister4azure_7_3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ropbox\papers\collective_communication\kmeans-results\jobzzzkmtest38MapTasksFul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hilina\Dropbox\papers\collective_communication\kmeans-results\jobzzzkmtest38MapTasksFul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ajyounge:Documents:shoc_benchmarks-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ajyounge:Documents:shoc_benchmarks-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ajyounge:Documents:shoc_benchmarks-1.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y%20research\HPDC\test%20tab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94546670963312"/>
          <c:y val="3.4089480474015964E-2"/>
          <c:w val="0.5624263633712453"/>
          <c:h val="0.82920807312878997"/>
        </c:manualLayout>
      </c:layout>
      <c:lineChart>
        <c:grouping val="standard"/>
        <c:varyColors val="0"/>
        <c:ser>
          <c:idx val="0"/>
          <c:order val="0"/>
          <c:tx>
            <c:strRef>
              <c:f>'kmeans-with-allred'!$C$28</c:f>
              <c:strCache>
                <c:ptCount val="1"/>
                <c:pt idx="0">
                  <c:v>Twister4Azure</c:v>
                </c:pt>
              </c:strCache>
            </c:strRef>
          </c:tx>
          <c:cat>
            <c:strRef>
              <c:f>'kmeans-with-allred'!$B$29:$B$32</c:f>
              <c:strCache>
                <c:ptCount val="4"/>
                <c:pt idx="0">
                  <c:v>32 x 32 M</c:v>
                </c:pt>
                <c:pt idx="1">
                  <c:v>64 x 64 M</c:v>
                </c:pt>
                <c:pt idx="2">
                  <c:v>128 x 128 M</c:v>
                </c:pt>
                <c:pt idx="3">
                  <c:v>256 x 256 M</c:v>
                </c:pt>
              </c:strCache>
            </c:strRef>
          </c:cat>
          <c:val>
            <c:numRef>
              <c:f>'kmeans-with-allred'!$C$29:$C$32</c:f>
              <c:numCache>
                <c:formatCode>General</c:formatCode>
                <c:ptCount val="4"/>
                <c:pt idx="0">
                  <c:v>509.572</c:v>
                </c:pt>
                <c:pt idx="1">
                  <c:v>535.85199999999998</c:v>
                </c:pt>
                <c:pt idx="2">
                  <c:v>567.92600000000004</c:v>
                </c:pt>
                <c:pt idx="3">
                  <c:v>709.20799999999997</c:v>
                </c:pt>
              </c:numCache>
            </c:numRef>
          </c:val>
          <c:smooth val="0"/>
        </c:ser>
        <c:ser>
          <c:idx val="1"/>
          <c:order val="1"/>
          <c:tx>
            <c:strRef>
              <c:f>'kmeans-with-allred'!$D$28</c:f>
              <c:strCache>
                <c:ptCount val="1"/>
                <c:pt idx="0">
                  <c:v>T4A+ tree broadcast</c:v>
                </c:pt>
              </c:strCache>
            </c:strRef>
          </c:tx>
          <c:cat>
            <c:strRef>
              <c:f>'kmeans-with-allred'!$B$29:$B$32</c:f>
              <c:strCache>
                <c:ptCount val="4"/>
                <c:pt idx="0">
                  <c:v>32 x 32 M</c:v>
                </c:pt>
                <c:pt idx="1">
                  <c:v>64 x 64 M</c:v>
                </c:pt>
                <c:pt idx="2">
                  <c:v>128 x 128 M</c:v>
                </c:pt>
                <c:pt idx="3">
                  <c:v>256 x 256 M</c:v>
                </c:pt>
              </c:strCache>
            </c:strRef>
          </c:cat>
          <c:val>
            <c:numRef>
              <c:f>'kmeans-with-allred'!$D$29:$D$32</c:f>
              <c:numCache>
                <c:formatCode>General</c:formatCode>
                <c:ptCount val="4"/>
                <c:pt idx="0">
                  <c:v>505.15300000000002</c:v>
                </c:pt>
                <c:pt idx="1">
                  <c:v>515.01099999999997</c:v>
                </c:pt>
                <c:pt idx="2">
                  <c:v>534.91999999999996</c:v>
                </c:pt>
                <c:pt idx="3">
                  <c:v>566.78300000000002</c:v>
                </c:pt>
              </c:numCache>
            </c:numRef>
          </c:val>
          <c:smooth val="0"/>
        </c:ser>
        <c:ser>
          <c:idx val="2"/>
          <c:order val="2"/>
          <c:tx>
            <c:strRef>
              <c:f>'kmeans-with-allred'!$B$37</c:f>
              <c:strCache>
                <c:ptCount val="1"/>
                <c:pt idx="0">
                  <c:v>T4A + AllReduce</c:v>
                </c:pt>
              </c:strCache>
            </c:strRef>
          </c:tx>
          <c:cat>
            <c:strRef>
              <c:f>'kmeans-with-allred'!$B$29:$B$32</c:f>
              <c:strCache>
                <c:ptCount val="4"/>
                <c:pt idx="0">
                  <c:v>32 x 32 M</c:v>
                </c:pt>
                <c:pt idx="1">
                  <c:v>64 x 64 M</c:v>
                </c:pt>
                <c:pt idx="2">
                  <c:v>128 x 128 M</c:v>
                </c:pt>
                <c:pt idx="3">
                  <c:v>256 x 256 M</c:v>
                </c:pt>
              </c:strCache>
            </c:strRef>
          </c:cat>
          <c:val>
            <c:numRef>
              <c:f>'kmeans-with-allred'!$E$29:$E$32</c:f>
              <c:numCache>
                <c:formatCode>General</c:formatCode>
                <c:ptCount val="4"/>
                <c:pt idx="0">
                  <c:v>491</c:v>
                </c:pt>
                <c:pt idx="1">
                  <c:v>491</c:v>
                </c:pt>
                <c:pt idx="2">
                  <c:v>505</c:v>
                </c:pt>
                <c:pt idx="3">
                  <c:v>520</c:v>
                </c:pt>
              </c:numCache>
            </c:numRef>
          </c:val>
          <c:smooth val="0"/>
        </c:ser>
        <c:ser>
          <c:idx val="4"/>
          <c:order val="3"/>
          <c:tx>
            <c:strRef>
              <c:f>'kmeans-with-allred'!$H$28</c:f>
              <c:strCache>
                <c:ptCount val="1"/>
                <c:pt idx="0">
                  <c:v>Hadoop Adjusted for Azure</c:v>
                </c:pt>
              </c:strCache>
            </c:strRef>
          </c:tx>
          <c:val>
            <c:numRef>
              <c:f>'kmeans-with-allred'!$H$29:$H$32</c:f>
              <c:numCache>
                <c:formatCode>General</c:formatCode>
                <c:ptCount val="4"/>
                <c:pt idx="0">
                  <c:v>1057.7431693070046</c:v>
                </c:pt>
                <c:pt idx="1">
                  <c:v>1084.0501693070046</c:v>
                </c:pt>
                <c:pt idx="2">
                  <c:v>1129.5211693070046</c:v>
                </c:pt>
                <c:pt idx="3">
                  <c:v>1202.6151693070046</c:v>
                </c:pt>
              </c:numCache>
            </c:numRef>
          </c:val>
          <c:smooth val="0"/>
        </c:ser>
        <c:dLbls>
          <c:showLegendKey val="0"/>
          <c:showVal val="0"/>
          <c:showCatName val="0"/>
          <c:showSerName val="0"/>
          <c:showPercent val="0"/>
          <c:showBubbleSize val="0"/>
        </c:dLbls>
        <c:marker val="1"/>
        <c:smooth val="0"/>
        <c:axId val="238711984"/>
        <c:axId val="238713392"/>
      </c:lineChart>
      <c:catAx>
        <c:axId val="238711984"/>
        <c:scaling>
          <c:orientation val="minMax"/>
        </c:scaling>
        <c:delete val="0"/>
        <c:axPos val="b"/>
        <c:title>
          <c:tx>
            <c:rich>
              <a:bodyPr/>
              <a:lstStyle/>
              <a:p>
                <a:pPr>
                  <a:defRPr/>
                </a:pPr>
                <a:r>
                  <a:rPr lang="en-US" dirty="0" err="1"/>
                  <a:t>Num</a:t>
                </a:r>
                <a:r>
                  <a:rPr lang="en-US" dirty="0"/>
                  <a:t> </a:t>
                </a:r>
                <a:r>
                  <a:rPr lang="en-US" dirty="0" smtClean="0"/>
                  <a:t>cores </a:t>
                </a:r>
                <a:r>
                  <a:rPr lang="en-US" dirty="0"/>
                  <a:t>x </a:t>
                </a:r>
                <a:r>
                  <a:rPr lang="en-US" dirty="0" err="1"/>
                  <a:t>Num</a:t>
                </a:r>
                <a:r>
                  <a:rPr lang="en-US" dirty="0"/>
                  <a:t> Data Points</a:t>
                </a:r>
              </a:p>
            </c:rich>
          </c:tx>
          <c:layout/>
          <c:overlay val="0"/>
        </c:title>
        <c:numFmt formatCode="General" sourceLinked="0"/>
        <c:majorTickMark val="out"/>
        <c:minorTickMark val="none"/>
        <c:tickLblPos val="nextTo"/>
        <c:crossAx val="238713392"/>
        <c:crosses val="autoZero"/>
        <c:auto val="1"/>
        <c:lblAlgn val="ctr"/>
        <c:lblOffset val="100"/>
        <c:noMultiLvlLbl val="0"/>
      </c:catAx>
      <c:valAx>
        <c:axId val="238713392"/>
        <c:scaling>
          <c:orientation val="minMax"/>
          <c:max val="1400"/>
          <c:min val="0"/>
        </c:scaling>
        <c:delete val="0"/>
        <c:axPos val="l"/>
        <c:majorGridlines/>
        <c:title>
          <c:tx>
            <c:rich>
              <a:bodyPr rot="-5400000" vert="horz"/>
              <a:lstStyle/>
              <a:p>
                <a:pPr>
                  <a:defRPr/>
                </a:pPr>
                <a:r>
                  <a:rPr lang="en-US"/>
                  <a:t>Time (ms)</a:t>
                </a:r>
              </a:p>
            </c:rich>
          </c:tx>
          <c:layout/>
          <c:overlay val="0"/>
        </c:title>
        <c:numFmt formatCode="General" sourceLinked="1"/>
        <c:majorTickMark val="out"/>
        <c:minorTickMark val="none"/>
        <c:tickLblPos val="nextTo"/>
        <c:crossAx val="238711984"/>
        <c:crosses val="autoZero"/>
        <c:crossBetween val="midCat"/>
      </c:valAx>
    </c:plotArea>
    <c:legend>
      <c:legendPos val="r"/>
      <c:layout>
        <c:manualLayout>
          <c:xMode val="edge"/>
          <c:yMode val="edge"/>
          <c:x val="0.68616890691693844"/>
          <c:y val="0.33021310216641619"/>
          <c:w val="0.31046408971605821"/>
          <c:h val="0.35185526343783424"/>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89346730431703"/>
          <c:y val="4.452136110921661E-2"/>
          <c:w val="0.59823857140556813"/>
          <c:h val="0.71785792772106916"/>
        </c:manualLayout>
      </c:layout>
      <c:scatterChart>
        <c:scatterStyle val="smoothMarker"/>
        <c:varyColors val="0"/>
        <c:ser>
          <c:idx val="2"/>
          <c:order val="0"/>
          <c:tx>
            <c:strRef>
              <c:f>'kmeans-with-allred'!$X$28</c:f>
              <c:strCache>
                <c:ptCount val="1"/>
                <c:pt idx="0">
                  <c:v>T4A + AllReduce</c:v>
                </c:pt>
              </c:strCache>
            </c:strRef>
          </c:tx>
          <c:xVal>
            <c:numRef>
              <c:f>'kmeans-with-allred'!$U$29:$U$32</c:f>
              <c:numCache>
                <c:formatCode>General</c:formatCode>
                <c:ptCount val="4"/>
                <c:pt idx="0">
                  <c:v>32</c:v>
                </c:pt>
                <c:pt idx="1">
                  <c:v>64</c:v>
                </c:pt>
                <c:pt idx="2">
                  <c:v>128</c:v>
                </c:pt>
                <c:pt idx="3">
                  <c:v>256</c:v>
                </c:pt>
              </c:numCache>
            </c:numRef>
          </c:xVal>
          <c:yVal>
            <c:numRef>
              <c:f>'kmeans-with-allred'!$X$29:$X$32</c:f>
              <c:numCache>
                <c:formatCode>General</c:formatCode>
                <c:ptCount val="4"/>
                <c:pt idx="0">
                  <c:v>1</c:v>
                </c:pt>
                <c:pt idx="1">
                  <c:v>0.97891260162601623</c:v>
                </c:pt>
                <c:pt idx="2">
                  <c:v>0.95371287128712867</c:v>
                </c:pt>
                <c:pt idx="3">
                  <c:v>0.907015065913371</c:v>
                </c:pt>
              </c:numCache>
            </c:numRef>
          </c:yVal>
          <c:smooth val="1"/>
        </c:ser>
        <c:ser>
          <c:idx val="1"/>
          <c:order val="1"/>
          <c:tx>
            <c:strRef>
              <c:f>'kmeans-with-allred'!$W$28</c:f>
              <c:strCache>
                <c:ptCount val="1"/>
                <c:pt idx="0">
                  <c:v>T4A+ tree broadcast</c:v>
                </c:pt>
              </c:strCache>
            </c:strRef>
          </c:tx>
          <c:xVal>
            <c:numRef>
              <c:f>'kmeans-with-allred'!$U$29:$U$32</c:f>
              <c:numCache>
                <c:formatCode>General</c:formatCode>
                <c:ptCount val="4"/>
                <c:pt idx="0">
                  <c:v>32</c:v>
                </c:pt>
                <c:pt idx="1">
                  <c:v>64</c:v>
                </c:pt>
                <c:pt idx="2">
                  <c:v>128</c:v>
                </c:pt>
                <c:pt idx="3">
                  <c:v>256</c:v>
                </c:pt>
              </c:numCache>
            </c:numRef>
          </c:xVal>
          <c:yVal>
            <c:numRef>
              <c:f>'kmeans-with-allred'!$W$29:$W$32</c:f>
              <c:numCache>
                <c:formatCode>General</c:formatCode>
                <c:ptCount val="4"/>
                <c:pt idx="0">
                  <c:v>1</c:v>
                </c:pt>
                <c:pt idx="1">
                  <c:v>0.95522116329921491</c:v>
                </c:pt>
                <c:pt idx="2">
                  <c:v>0.93180849472818372</c:v>
                </c:pt>
                <c:pt idx="3">
                  <c:v>0.82267882312940876</c:v>
                </c:pt>
              </c:numCache>
            </c:numRef>
          </c:yVal>
          <c:smooth val="1"/>
        </c:ser>
        <c:ser>
          <c:idx val="0"/>
          <c:order val="2"/>
          <c:tx>
            <c:strRef>
              <c:f>'kmeans-with-allred'!$V$28</c:f>
              <c:strCache>
                <c:ptCount val="1"/>
                <c:pt idx="0">
                  <c:v>Twister4Azure-legacy</c:v>
                </c:pt>
              </c:strCache>
            </c:strRef>
          </c:tx>
          <c:xVal>
            <c:numRef>
              <c:f>'kmeans-with-allred'!$U$29:$U$32</c:f>
              <c:numCache>
                <c:formatCode>General</c:formatCode>
                <c:ptCount val="4"/>
                <c:pt idx="0">
                  <c:v>32</c:v>
                </c:pt>
                <c:pt idx="1">
                  <c:v>64</c:v>
                </c:pt>
                <c:pt idx="2">
                  <c:v>128</c:v>
                </c:pt>
                <c:pt idx="3">
                  <c:v>256</c:v>
                </c:pt>
              </c:numCache>
            </c:numRef>
          </c:xVal>
          <c:yVal>
            <c:numRef>
              <c:f>'kmeans-with-allred'!$V$29:$V$32</c:f>
              <c:numCache>
                <c:formatCode>General</c:formatCode>
                <c:ptCount val="4"/>
                <c:pt idx="0">
                  <c:v>1</c:v>
                </c:pt>
                <c:pt idx="1">
                  <c:v>0.97781352008107114</c:v>
                </c:pt>
                <c:pt idx="2">
                  <c:v>0.86626643302145034</c:v>
                </c:pt>
                <c:pt idx="3">
                  <c:v>0.64086378889010465</c:v>
                </c:pt>
              </c:numCache>
            </c:numRef>
          </c:yVal>
          <c:smooth val="1"/>
        </c:ser>
        <c:ser>
          <c:idx val="3"/>
          <c:order val="3"/>
          <c:tx>
            <c:strRef>
              <c:f>'kmeans-with-allred'!$Y$28</c:f>
              <c:strCache>
                <c:ptCount val="1"/>
                <c:pt idx="0">
                  <c:v>Hadoop</c:v>
                </c:pt>
              </c:strCache>
            </c:strRef>
          </c:tx>
          <c:xVal>
            <c:numRef>
              <c:f>'kmeans-with-allred'!$U$29:$U$32</c:f>
              <c:numCache>
                <c:formatCode>General</c:formatCode>
                <c:ptCount val="4"/>
                <c:pt idx="0">
                  <c:v>32</c:v>
                </c:pt>
                <c:pt idx="1">
                  <c:v>64</c:v>
                </c:pt>
                <c:pt idx="2">
                  <c:v>128</c:v>
                </c:pt>
                <c:pt idx="3">
                  <c:v>256</c:v>
                </c:pt>
              </c:numCache>
            </c:numRef>
          </c:xVal>
          <c:yVal>
            <c:numRef>
              <c:f>'kmeans-with-allred'!$Y$29:$Y$32</c:f>
              <c:numCache>
                <c:formatCode>General</c:formatCode>
                <c:ptCount val="4"/>
                <c:pt idx="0">
                  <c:v>1</c:v>
                </c:pt>
                <c:pt idx="1">
                  <c:v>0.85962458309032164</c:v>
                </c:pt>
                <c:pt idx="2">
                  <c:v>0.75201021505376342</c:v>
                </c:pt>
                <c:pt idx="3">
                  <c:v>0.53775812593039141</c:v>
                </c:pt>
              </c:numCache>
            </c:numRef>
          </c:yVal>
          <c:smooth val="1"/>
        </c:ser>
        <c:ser>
          <c:idx val="4"/>
          <c:order val="4"/>
          <c:tx>
            <c:strRef>
              <c:f>'kmeans-with-allred'!$Z$28</c:f>
              <c:strCache>
                <c:ptCount val="1"/>
                <c:pt idx="0">
                  <c:v>Hadoop Adjusted for Azure</c:v>
                </c:pt>
              </c:strCache>
            </c:strRef>
          </c:tx>
          <c:xVal>
            <c:numRef>
              <c:f>'kmeans-with-allred'!$U$29:$U$32</c:f>
              <c:numCache>
                <c:formatCode>General</c:formatCode>
                <c:ptCount val="4"/>
                <c:pt idx="0">
                  <c:v>32</c:v>
                </c:pt>
                <c:pt idx="1">
                  <c:v>64</c:v>
                </c:pt>
                <c:pt idx="2">
                  <c:v>128</c:v>
                </c:pt>
                <c:pt idx="3">
                  <c:v>256</c:v>
                </c:pt>
              </c:numCache>
            </c:numRef>
          </c:xVal>
          <c:yVal>
            <c:numRef>
              <c:f>'kmeans-with-allred'!$Z$29:$Z$32</c:f>
              <c:numCache>
                <c:formatCode>General</c:formatCode>
                <c:ptCount val="4"/>
                <c:pt idx="0">
                  <c:v>1</c:v>
                </c:pt>
                <c:pt idx="1">
                  <c:v>0.89217932061877159</c:v>
                </c:pt>
                <c:pt idx="2">
                  <c:v>0.80382660529915451</c:v>
                </c:pt>
                <c:pt idx="3">
                  <c:v>0.6111961304660527</c:v>
                </c:pt>
              </c:numCache>
            </c:numRef>
          </c:yVal>
          <c:smooth val="1"/>
        </c:ser>
        <c:dLbls>
          <c:showLegendKey val="0"/>
          <c:showVal val="0"/>
          <c:showCatName val="0"/>
          <c:showSerName val="0"/>
          <c:showPercent val="0"/>
          <c:showBubbleSize val="0"/>
        </c:dLbls>
        <c:axId val="239905016"/>
        <c:axId val="239904624"/>
      </c:scatterChart>
      <c:valAx>
        <c:axId val="239905016"/>
        <c:scaling>
          <c:orientation val="minMax"/>
          <c:max val="256"/>
          <c:min val="32"/>
        </c:scaling>
        <c:delete val="0"/>
        <c:axPos val="b"/>
        <c:title>
          <c:tx>
            <c:rich>
              <a:bodyPr/>
              <a:lstStyle/>
              <a:p>
                <a:pPr>
                  <a:defRPr/>
                </a:pPr>
                <a:r>
                  <a:rPr lang="en-US"/>
                  <a:t>Num Cores</a:t>
                </a:r>
              </a:p>
            </c:rich>
          </c:tx>
          <c:layout/>
          <c:overlay val="0"/>
        </c:title>
        <c:numFmt formatCode="General" sourceLinked="1"/>
        <c:majorTickMark val="out"/>
        <c:minorTickMark val="none"/>
        <c:tickLblPos val="nextTo"/>
        <c:crossAx val="239904624"/>
        <c:crosses val="autoZero"/>
        <c:crossBetween val="midCat"/>
        <c:majorUnit val="32"/>
      </c:valAx>
      <c:valAx>
        <c:axId val="239904624"/>
        <c:scaling>
          <c:orientation val="minMax"/>
          <c:max val="1"/>
          <c:min val="0.5"/>
        </c:scaling>
        <c:delete val="0"/>
        <c:axPos val="l"/>
        <c:majorGridlines/>
        <c:title>
          <c:tx>
            <c:rich>
              <a:bodyPr rot="-5400000" vert="horz"/>
              <a:lstStyle/>
              <a:p>
                <a:pPr>
                  <a:defRPr/>
                </a:pPr>
                <a:r>
                  <a:rPr lang="en-US"/>
                  <a:t>Relative Parallel Efficiency</a:t>
                </a:r>
              </a:p>
            </c:rich>
          </c:tx>
          <c:layout/>
          <c:overlay val="0"/>
        </c:title>
        <c:numFmt formatCode="General" sourceLinked="1"/>
        <c:majorTickMark val="out"/>
        <c:minorTickMark val="none"/>
        <c:tickLblPos val="nextTo"/>
        <c:crossAx val="239905016"/>
        <c:crosses val="autoZero"/>
        <c:crossBetween val="midCat"/>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9373846441401E-2"/>
          <c:y val="2.6817680398645821E-2"/>
          <c:w val="0.89733025850089498"/>
          <c:h val="0.83294895203316976"/>
        </c:manualLayout>
      </c:layout>
      <c:areaChart>
        <c:grouping val="standard"/>
        <c:varyColors val="0"/>
        <c:ser>
          <c:idx val="1"/>
          <c:order val="0"/>
          <c:spPr>
            <a:ln w="6350">
              <a:solidFill>
                <a:schemeClr val="tx1"/>
              </a:solidFill>
            </a:ln>
          </c:spPr>
          <c:val>
            <c:numRef>
              <c:f>Sheet1!$J$1:$J$266</c:f>
              <c:numCache>
                <c:formatCode>General</c:formatCode>
                <c:ptCount val="26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174</c:v>
                </c:pt>
                <c:pt idx="62">
                  <c:v>256</c:v>
                </c:pt>
                <c:pt idx="63">
                  <c:v>256</c:v>
                </c:pt>
                <c:pt idx="64">
                  <c:v>256</c:v>
                </c:pt>
                <c:pt idx="65">
                  <c:v>256</c:v>
                </c:pt>
                <c:pt idx="66">
                  <c:v>256</c:v>
                </c:pt>
                <c:pt idx="67">
                  <c:v>256</c:v>
                </c:pt>
                <c:pt idx="68">
                  <c:v>256</c:v>
                </c:pt>
                <c:pt idx="69">
                  <c:v>256</c:v>
                </c:pt>
                <c:pt idx="70">
                  <c:v>256</c:v>
                </c:pt>
                <c:pt idx="71">
                  <c:v>256</c:v>
                </c:pt>
                <c:pt idx="72">
                  <c:v>256</c:v>
                </c:pt>
                <c:pt idx="73">
                  <c:v>256</c:v>
                </c:pt>
                <c:pt idx="74">
                  <c:v>256</c:v>
                </c:pt>
                <c:pt idx="75">
                  <c:v>256</c:v>
                </c:pt>
                <c:pt idx="76">
                  <c:v>256</c:v>
                </c:pt>
                <c:pt idx="77">
                  <c:v>256</c:v>
                </c:pt>
                <c:pt idx="78">
                  <c:v>256</c:v>
                </c:pt>
                <c:pt idx="79">
                  <c:v>256</c:v>
                </c:pt>
                <c:pt idx="80">
                  <c:v>256</c:v>
                </c:pt>
                <c:pt idx="81">
                  <c:v>256</c:v>
                </c:pt>
                <c:pt idx="82">
                  <c:v>251</c:v>
                </c:pt>
                <c:pt idx="83">
                  <c:v>44</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56</c:v>
                </c:pt>
                <c:pt idx="107">
                  <c:v>256</c:v>
                </c:pt>
                <c:pt idx="108">
                  <c:v>256</c:v>
                </c:pt>
                <c:pt idx="109">
                  <c:v>256</c:v>
                </c:pt>
                <c:pt idx="110">
                  <c:v>256</c:v>
                </c:pt>
                <c:pt idx="111">
                  <c:v>256</c:v>
                </c:pt>
                <c:pt idx="112">
                  <c:v>256</c:v>
                </c:pt>
                <c:pt idx="113">
                  <c:v>256</c:v>
                </c:pt>
                <c:pt idx="114">
                  <c:v>256</c:v>
                </c:pt>
                <c:pt idx="115">
                  <c:v>256</c:v>
                </c:pt>
                <c:pt idx="116">
                  <c:v>256</c:v>
                </c:pt>
                <c:pt idx="117">
                  <c:v>256</c:v>
                </c:pt>
                <c:pt idx="118">
                  <c:v>256</c:v>
                </c:pt>
                <c:pt idx="119">
                  <c:v>256</c:v>
                </c:pt>
                <c:pt idx="120">
                  <c:v>256</c:v>
                </c:pt>
                <c:pt idx="121">
                  <c:v>256</c:v>
                </c:pt>
                <c:pt idx="122">
                  <c:v>256</c:v>
                </c:pt>
                <c:pt idx="123">
                  <c:v>256</c:v>
                </c:pt>
                <c:pt idx="124">
                  <c:v>256</c:v>
                </c:pt>
                <c:pt idx="125">
                  <c:v>256</c:v>
                </c:pt>
                <c:pt idx="126">
                  <c:v>256</c:v>
                </c:pt>
                <c:pt idx="127">
                  <c:v>256</c:v>
                </c:pt>
                <c:pt idx="128">
                  <c:v>147</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256</c:v>
                </c:pt>
                <c:pt idx="153">
                  <c:v>256</c:v>
                </c:pt>
                <c:pt idx="154">
                  <c:v>256</c:v>
                </c:pt>
                <c:pt idx="155">
                  <c:v>256</c:v>
                </c:pt>
                <c:pt idx="156">
                  <c:v>256</c:v>
                </c:pt>
                <c:pt idx="157">
                  <c:v>256</c:v>
                </c:pt>
                <c:pt idx="158">
                  <c:v>256</c:v>
                </c:pt>
                <c:pt idx="159">
                  <c:v>256</c:v>
                </c:pt>
                <c:pt idx="160">
                  <c:v>256</c:v>
                </c:pt>
                <c:pt idx="161">
                  <c:v>256</c:v>
                </c:pt>
                <c:pt idx="162">
                  <c:v>256</c:v>
                </c:pt>
                <c:pt idx="163">
                  <c:v>256</c:v>
                </c:pt>
                <c:pt idx="164">
                  <c:v>256</c:v>
                </c:pt>
                <c:pt idx="165">
                  <c:v>256</c:v>
                </c:pt>
                <c:pt idx="166">
                  <c:v>256</c:v>
                </c:pt>
                <c:pt idx="167">
                  <c:v>256</c:v>
                </c:pt>
                <c:pt idx="168">
                  <c:v>256</c:v>
                </c:pt>
                <c:pt idx="169">
                  <c:v>256</c:v>
                </c:pt>
                <c:pt idx="170">
                  <c:v>256</c:v>
                </c:pt>
                <c:pt idx="171">
                  <c:v>256</c:v>
                </c:pt>
                <c:pt idx="172">
                  <c:v>256</c:v>
                </c:pt>
                <c:pt idx="173">
                  <c:v>232</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214</c:v>
                </c:pt>
                <c:pt idx="198">
                  <c:v>256</c:v>
                </c:pt>
                <c:pt idx="199">
                  <c:v>256</c:v>
                </c:pt>
                <c:pt idx="200">
                  <c:v>256</c:v>
                </c:pt>
                <c:pt idx="201">
                  <c:v>256</c:v>
                </c:pt>
                <c:pt idx="202">
                  <c:v>256</c:v>
                </c:pt>
                <c:pt idx="203">
                  <c:v>256</c:v>
                </c:pt>
                <c:pt idx="204">
                  <c:v>256</c:v>
                </c:pt>
                <c:pt idx="205">
                  <c:v>256</c:v>
                </c:pt>
                <c:pt idx="206">
                  <c:v>256</c:v>
                </c:pt>
                <c:pt idx="207">
                  <c:v>256</c:v>
                </c:pt>
                <c:pt idx="208">
                  <c:v>256</c:v>
                </c:pt>
                <c:pt idx="209">
                  <c:v>256</c:v>
                </c:pt>
                <c:pt idx="210">
                  <c:v>256</c:v>
                </c:pt>
                <c:pt idx="211">
                  <c:v>256</c:v>
                </c:pt>
                <c:pt idx="212">
                  <c:v>256</c:v>
                </c:pt>
                <c:pt idx="213">
                  <c:v>256</c:v>
                </c:pt>
                <c:pt idx="214">
                  <c:v>256</c:v>
                </c:pt>
                <c:pt idx="215">
                  <c:v>256</c:v>
                </c:pt>
                <c:pt idx="216">
                  <c:v>256</c:v>
                </c:pt>
                <c:pt idx="217">
                  <c:v>256</c:v>
                </c:pt>
                <c:pt idx="218">
                  <c:v>252</c:v>
                </c:pt>
                <c:pt idx="219">
                  <c:v>13</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256</c:v>
                </c:pt>
                <c:pt idx="244">
                  <c:v>256</c:v>
                </c:pt>
                <c:pt idx="245">
                  <c:v>256</c:v>
                </c:pt>
                <c:pt idx="246">
                  <c:v>256</c:v>
                </c:pt>
                <c:pt idx="247">
                  <c:v>256</c:v>
                </c:pt>
                <c:pt idx="248">
                  <c:v>256</c:v>
                </c:pt>
                <c:pt idx="249">
                  <c:v>256</c:v>
                </c:pt>
                <c:pt idx="250">
                  <c:v>256</c:v>
                </c:pt>
                <c:pt idx="251">
                  <c:v>256</c:v>
                </c:pt>
                <c:pt idx="252">
                  <c:v>256</c:v>
                </c:pt>
                <c:pt idx="253">
                  <c:v>256</c:v>
                </c:pt>
                <c:pt idx="254">
                  <c:v>256</c:v>
                </c:pt>
                <c:pt idx="255">
                  <c:v>256</c:v>
                </c:pt>
                <c:pt idx="256">
                  <c:v>256</c:v>
                </c:pt>
                <c:pt idx="257">
                  <c:v>256</c:v>
                </c:pt>
                <c:pt idx="258">
                  <c:v>256</c:v>
                </c:pt>
                <c:pt idx="259">
                  <c:v>256</c:v>
                </c:pt>
                <c:pt idx="260">
                  <c:v>256</c:v>
                </c:pt>
                <c:pt idx="261">
                  <c:v>256</c:v>
                </c:pt>
                <c:pt idx="262">
                  <c:v>256</c:v>
                </c:pt>
                <c:pt idx="263">
                  <c:v>256</c:v>
                </c:pt>
                <c:pt idx="264">
                  <c:v>182</c:v>
                </c:pt>
                <c:pt idx="265">
                  <c:v>1</c:v>
                </c:pt>
              </c:numCache>
            </c:numRef>
          </c:val>
        </c:ser>
        <c:ser>
          <c:idx val="0"/>
          <c:order val="1"/>
          <c:spPr>
            <a:ln w="6350">
              <a:solidFill>
                <a:schemeClr val="tx1"/>
              </a:solidFill>
            </a:ln>
          </c:spPr>
          <c:cat>
            <c:numRef>
              <c:f>Sheet1!$L$1:$L$266</c:f>
              <c:numCache>
                <c:formatCode>General</c:formatCode>
                <c:ptCount val="2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numCache>
            </c:numRef>
          </c:cat>
          <c:val>
            <c:numRef>
              <c:f>Sheet1!$I$1:$I$266</c:f>
              <c:numCache>
                <c:formatCode>General</c:formatCode>
                <c:ptCount val="266"/>
                <c:pt idx="0">
                  <c:v>16</c:v>
                </c:pt>
                <c:pt idx="1">
                  <c:v>185</c:v>
                </c:pt>
                <c:pt idx="2">
                  <c:v>233</c:v>
                </c:pt>
                <c:pt idx="3">
                  <c:v>253</c:v>
                </c:pt>
                <c:pt idx="4">
                  <c:v>255</c:v>
                </c:pt>
                <c:pt idx="5">
                  <c:v>256</c:v>
                </c:pt>
                <c:pt idx="6">
                  <c:v>256</c:v>
                </c:pt>
                <c:pt idx="7">
                  <c:v>256</c:v>
                </c:pt>
                <c:pt idx="8">
                  <c:v>256</c:v>
                </c:pt>
                <c:pt idx="9">
                  <c:v>256</c:v>
                </c:pt>
                <c:pt idx="10">
                  <c:v>256</c:v>
                </c:pt>
                <c:pt idx="11">
                  <c:v>256</c:v>
                </c:pt>
                <c:pt idx="12">
                  <c:v>256</c:v>
                </c:pt>
                <c:pt idx="13">
                  <c:v>256</c:v>
                </c:pt>
                <c:pt idx="14">
                  <c:v>256</c:v>
                </c:pt>
                <c:pt idx="15">
                  <c:v>256</c:v>
                </c:pt>
                <c:pt idx="16">
                  <c:v>256</c:v>
                </c:pt>
                <c:pt idx="17">
                  <c:v>256</c:v>
                </c:pt>
                <c:pt idx="18">
                  <c:v>256</c:v>
                </c:pt>
                <c:pt idx="19">
                  <c:v>256</c:v>
                </c:pt>
                <c:pt idx="20">
                  <c:v>256</c:v>
                </c:pt>
                <c:pt idx="21">
                  <c:v>256</c:v>
                </c:pt>
                <c:pt idx="22">
                  <c:v>256</c:v>
                </c:pt>
                <c:pt idx="23">
                  <c:v>256</c:v>
                </c:pt>
                <c:pt idx="24">
                  <c:v>256</c:v>
                </c:pt>
                <c:pt idx="25">
                  <c:v>256</c:v>
                </c:pt>
                <c:pt idx="26">
                  <c:v>256</c:v>
                </c:pt>
                <c:pt idx="27">
                  <c:v>256</c:v>
                </c:pt>
                <c:pt idx="28">
                  <c:v>256</c:v>
                </c:pt>
                <c:pt idx="29">
                  <c:v>256</c:v>
                </c:pt>
                <c:pt idx="30">
                  <c:v>255</c:v>
                </c:pt>
                <c:pt idx="31">
                  <c:v>254</c:v>
                </c:pt>
                <c:pt idx="32">
                  <c:v>252</c:v>
                </c:pt>
                <c:pt idx="33">
                  <c:v>250</c:v>
                </c:pt>
                <c:pt idx="34">
                  <c:v>250</c:v>
                </c:pt>
                <c:pt idx="35">
                  <c:v>241</c:v>
                </c:pt>
                <c:pt idx="36">
                  <c:v>234</c:v>
                </c:pt>
                <c:pt idx="37">
                  <c:v>223</c:v>
                </c:pt>
                <c:pt idx="38">
                  <c:v>216</c:v>
                </c:pt>
                <c:pt idx="39">
                  <c:v>206</c:v>
                </c:pt>
                <c:pt idx="40">
                  <c:v>191</c:v>
                </c:pt>
                <c:pt idx="41">
                  <c:v>179</c:v>
                </c:pt>
                <c:pt idx="42">
                  <c:v>165</c:v>
                </c:pt>
                <c:pt idx="43">
                  <c:v>152</c:v>
                </c:pt>
                <c:pt idx="44">
                  <c:v>139</c:v>
                </c:pt>
                <c:pt idx="45">
                  <c:v>118</c:v>
                </c:pt>
                <c:pt idx="46">
                  <c:v>102</c:v>
                </c:pt>
                <c:pt idx="47">
                  <c:v>88</c:v>
                </c:pt>
                <c:pt idx="48">
                  <c:v>73</c:v>
                </c:pt>
                <c:pt idx="49">
                  <c:v>54</c:v>
                </c:pt>
                <c:pt idx="50">
                  <c:v>42</c:v>
                </c:pt>
                <c:pt idx="51">
                  <c:v>33</c:v>
                </c:pt>
                <c:pt idx="52">
                  <c:v>26</c:v>
                </c:pt>
                <c:pt idx="53">
                  <c:v>19</c:v>
                </c:pt>
                <c:pt idx="54">
                  <c:v>13</c:v>
                </c:pt>
                <c:pt idx="55">
                  <c:v>9</c:v>
                </c:pt>
                <c:pt idx="56">
                  <c:v>7</c:v>
                </c:pt>
                <c:pt idx="57">
                  <c:v>5</c:v>
                </c:pt>
                <c:pt idx="58">
                  <c:v>3</c:v>
                </c:pt>
                <c:pt idx="59">
                  <c:v>2</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246</c:v>
                </c:pt>
                <c:pt idx="85">
                  <c:v>256</c:v>
                </c:pt>
                <c:pt idx="86">
                  <c:v>256</c:v>
                </c:pt>
                <c:pt idx="87">
                  <c:v>256</c:v>
                </c:pt>
                <c:pt idx="88">
                  <c:v>256</c:v>
                </c:pt>
                <c:pt idx="89">
                  <c:v>256</c:v>
                </c:pt>
                <c:pt idx="90">
                  <c:v>256</c:v>
                </c:pt>
                <c:pt idx="91">
                  <c:v>256</c:v>
                </c:pt>
                <c:pt idx="92">
                  <c:v>256</c:v>
                </c:pt>
                <c:pt idx="93">
                  <c:v>256</c:v>
                </c:pt>
                <c:pt idx="94">
                  <c:v>256</c:v>
                </c:pt>
                <c:pt idx="95">
                  <c:v>256</c:v>
                </c:pt>
                <c:pt idx="96">
                  <c:v>256</c:v>
                </c:pt>
                <c:pt idx="97">
                  <c:v>256</c:v>
                </c:pt>
                <c:pt idx="98">
                  <c:v>256</c:v>
                </c:pt>
                <c:pt idx="99">
                  <c:v>256</c:v>
                </c:pt>
                <c:pt idx="100">
                  <c:v>256</c:v>
                </c:pt>
                <c:pt idx="101">
                  <c:v>256</c:v>
                </c:pt>
                <c:pt idx="102">
                  <c:v>256</c:v>
                </c:pt>
                <c:pt idx="103">
                  <c:v>256</c:v>
                </c:pt>
                <c:pt idx="104">
                  <c:v>256</c:v>
                </c:pt>
                <c:pt idx="105">
                  <c:v>234</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124</c:v>
                </c:pt>
                <c:pt idx="130">
                  <c:v>256</c:v>
                </c:pt>
                <c:pt idx="131">
                  <c:v>256</c:v>
                </c:pt>
                <c:pt idx="132">
                  <c:v>256</c:v>
                </c:pt>
                <c:pt idx="133">
                  <c:v>256</c:v>
                </c:pt>
                <c:pt idx="134">
                  <c:v>256</c:v>
                </c:pt>
                <c:pt idx="135">
                  <c:v>256</c:v>
                </c:pt>
                <c:pt idx="136">
                  <c:v>256</c:v>
                </c:pt>
                <c:pt idx="137">
                  <c:v>256</c:v>
                </c:pt>
                <c:pt idx="138">
                  <c:v>256</c:v>
                </c:pt>
                <c:pt idx="139">
                  <c:v>256</c:v>
                </c:pt>
                <c:pt idx="140">
                  <c:v>256</c:v>
                </c:pt>
                <c:pt idx="141">
                  <c:v>256</c:v>
                </c:pt>
                <c:pt idx="142">
                  <c:v>256</c:v>
                </c:pt>
                <c:pt idx="143">
                  <c:v>256</c:v>
                </c:pt>
                <c:pt idx="144">
                  <c:v>256</c:v>
                </c:pt>
                <c:pt idx="145">
                  <c:v>256</c:v>
                </c:pt>
                <c:pt idx="146">
                  <c:v>256</c:v>
                </c:pt>
                <c:pt idx="147">
                  <c:v>256</c:v>
                </c:pt>
                <c:pt idx="148">
                  <c:v>256</c:v>
                </c:pt>
                <c:pt idx="149">
                  <c:v>256</c:v>
                </c:pt>
                <c:pt idx="150">
                  <c:v>254</c:v>
                </c:pt>
                <c:pt idx="151">
                  <c:v>51</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97</c:v>
                </c:pt>
                <c:pt idx="175">
                  <c:v>256</c:v>
                </c:pt>
                <c:pt idx="176">
                  <c:v>256</c:v>
                </c:pt>
                <c:pt idx="177">
                  <c:v>256</c:v>
                </c:pt>
                <c:pt idx="178">
                  <c:v>256</c:v>
                </c:pt>
                <c:pt idx="179">
                  <c:v>256</c:v>
                </c:pt>
                <c:pt idx="180">
                  <c:v>256</c:v>
                </c:pt>
                <c:pt idx="181">
                  <c:v>256</c:v>
                </c:pt>
                <c:pt idx="182">
                  <c:v>256</c:v>
                </c:pt>
                <c:pt idx="183">
                  <c:v>256</c:v>
                </c:pt>
                <c:pt idx="184">
                  <c:v>256</c:v>
                </c:pt>
                <c:pt idx="185">
                  <c:v>256</c:v>
                </c:pt>
                <c:pt idx="186">
                  <c:v>256</c:v>
                </c:pt>
                <c:pt idx="187">
                  <c:v>256</c:v>
                </c:pt>
                <c:pt idx="188">
                  <c:v>256</c:v>
                </c:pt>
                <c:pt idx="189">
                  <c:v>256</c:v>
                </c:pt>
                <c:pt idx="190">
                  <c:v>256</c:v>
                </c:pt>
                <c:pt idx="191">
                  <c:v>256</c:v>
                </c:pt>
                <c:pt idx="192">
                  <c:v>256</c:v>
                </c:pt>
                <c:pt idx="193">
                  <c:v>256</c:v>
                </c:pt>
                <c:pt idx="194">
                  <c:v>256</c:v>
                </c:pt>
                <c:pt idx="195">
                  <c:v>254</c:v>
                </c:pt>
                <c:pt idx="196">
                  <c:v>80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254</c:v>
                </c:pt>
                <c:pt idx="221">
                  <c:v>256</c:v>
                </c:pt>
                <c:pt idx="222">
                  <c:v>256</c:v>
                </c:pt>
                <c:pt idx="223">
                  <c:v>256</c:v>
                </c:pt>
                <c:pt idx="224">
                  <c:v>256</c:v>
                </c:pt>
                <c:pt idx="225">
                  <c:v>256</c:v>
                </c:pt>
                <c:pt idx="226">
                  <c:v>256</c:v>
                </c:pt>
                <c:pt idx="227">
                  <c:v>256</c:v>
                </c:pt>
                <c:pt idx="228">
                  <c:v>256</c:v>
                </c:pt>
                <c:pt idx="229">
                  <c:v>256</c:v>
                </c:pt>
                <c:pt idx="230">
                  <c:v>256</c:v>
                </c:pt>
                <c:pt idx="231">
                  <c:v>256</c:v>
                </c:pt>
                <c:pt idx="232">
                  <c:v>256</c:v>
                </c:pt>
                <c:pt idx="233">
                  <c:v>256</c:v>
                </c:pt>
                <c:pt idx="234">
                  <c:v>256</c:v>
                </c:pt>
                <c:pt idx="235">
                  <c:v>256</c:v>
                </c:pt>
                <c:pt idx="236">
                  <c:v>256</c:v>
                </c:pt>
                <c:pt idx="237">
                  <c:v>256</c:v>
                </c:pt>
                <c:pt idx="238">
                  <c:v>256</c:v>
                </c:pt>
                <c:pt idx="239">
                  <c:v>256</c:v>
                </c:pt>
                <c:pt idx="240">
                  <c:v>256</c:v>
                </c:pt>
                <c:pt idx="241">
                  <c:v>229</c:v>
                </c:pt>
                <c:pt idx="242">
                  <c:v>36</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numCache>
            </c:numRef>
          </c:val>
        </c:ser>
        <c:dLbls>
          <c:showLegendKey val="0"/>
          <c:showVal val="0"/>
          <c:showCatName val="0"/>
          <c:showSerName val="0"/>
          <c:showPercent val="0"/>
          <c:showBubbleSize val="0"/>
        </c:dLbls>
        <c:axId val="239903840"/>
        <c:axId val="239902272"/>
      </c:areaChart>
      <c:catAx>
        <c:axId val="239903840"/>
        <c:scaling>
          <c:orientation val="minMax"/>
        </c:scaling>
        <c:delete val="0"/>
        <c:axPos val="b"/>
        <c:title>
          <c:tx>
            <c:rich>
              <a:bodyPr/>
              <a:lstStyle/>
              <a:p>
                <a:pPr>
                  <a:defRPr/>
                </a:pPr>
                <a:r>
                  <a:rPr lang="en-US"/>
                  <a:t>Elapsed Time (s)</a:t>
                </a:r>
              </a:p>
            </c:rich>
          </c:tx>
          <c:layout/>
          <c:overlay val="0"/>
        </c:title>
        <c:numFmt formatCode="General" sourceLinked="1"/>
        <c:majorTickMark val="out"/>
        <c:minorTickMark val="none"/>
        <c:tickLblPos val="nextTo"/>
        <c:crossAx val="239902272"/>
        <c:crosses val="autoZero"/>
        <c:auto val="1"/>
        <c:lblAlgn val="ctr"/>
        <c:lblOffset val="100"/>
        <c:tickLblSkip val="25"/>
        <c:noMultiLvlLbl val="0"/>
      </c:catAx>
      <c:valAx>
        <c:axId val="239902272"/>
        <c:scaling>
          <c:orientation val="minMax"/>
        </c:scaling>
        <c:delete val="0"/>
        <c:axPos val="l"/>
        <c:majorGridlines/>
        <c:title>
          <c:tx>
            <c:rich>
              <a:bodyPr rot="-5400000" vert="horz"/>
              <a:lstStyle/>
              <a:p>
                <a:pPr>
                  <a:defRPr/>
                </a:pPr>
                <a:r>
                  <a:rPr lang="en-US"/>
                  <a:t>Number of Executing Map Tasks</a:t>
                </a:r>
              </a:p>
            </c:rich>
          </c:tx>
          <c:layout/>
          <c:overlay val="0"/>
        </c:title>
        <c:numFmt formatCode="General" sourceLinked="1"/>
        <c:majorTickMark val="out"/>
        <c:minorTickMark val="none"/>
        <c:tickLblPos val="nextTo"/>
        <c:crossAx val="239903840"/>
        <c:crosses val="autoZero"/>
        <c:crossBetween val="midCat"/>
      </c:valAx>
    </c:plotArea>
    <c:plotVisOnly val="1"/>
    <c:dispBlanksAs val="zero"/>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Sheet2!$G$1</c:f>
              <c:strCache>
                <c:ptCount val="1"/>
              </c:strCache>
            </c:strRef>
          </c:tx>
          <c:invertIfNegative val="0"/>
          <c:cat>
            <c:numRef>
              <c:f>Sheet2!$L$2:$L$2561</c:f>
              <c:numCache>
                <c:formatCode>General</c:formatCode>
                <c:ptCount val="256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numCache>
            </c:numRef>
          </c:cat>
          <c:val>
            <c:numRef>
              <c:f>Sheet2!$G$2:$G$2561</c:f>
              <c:numCache>
                <c:formatCode>General</c:formatCode>
                <c:ptCount val="2560"/>
                <c:pt idx="0">
                  <c:v>58.920999999999999</c:v>
                </c:pt>
                <c:pt idx="1">
                  <c:v>44.381999999999998</c:v>
                </c:pt>
                <c:pt idx="2">
                  <c:v>40.253999999999998</c:v>
                </c:pt>
                <c:pt idx="3">
                  <c:v>46.988999999999997</c:v>
                </c:pt>
                <c:pt idx="4">
                  <c:v>42.648000000000003</c:v>
                </c:pt>
                <c:pt idx="5">
                  <c:v>48.926000000000002</c:v>
                </c:pt>
                <c:pt idx="6">
                  <c:v>42.289000000000001</c:v>
                </c:pt>
                <c:pt idx="7">
                  <c:v>40.828000000000003</c:v>
                </c:pt>
                <c:pt idx="8">
                  <c:v>46.534999999999997</c:v>
                </c:pt>
                <c:pt idx="9">
                  <c:v>50.241</c:v>
                </c:pt>
                <c:pt idx="10">
                  <c:v>48.192</c:v>
                </c:pt>
                <c:pt idx="11">
                  <c:v>38.402000000000001</c:v>
                </c:pt>
                <c:pt idx="12">
                  <c:v>51.848999999999997</c:v>
                </c:pt>
                <c:pt idx="13">
                  <c:v>45.417000000000002</c:v>
                </c:pt>
                <c:pt idx="14">
                  <c:v>46.805999999999997</c:v>
                </c:pt>
                <c:pt idx="15">
                  <c:v>53.811</c:v>
                </c:pt>
                <c:pt idx="16">
                  <c:v>35.94</c:v>
                </c:pt>
                <c:pt idx="17">
                  <c:v>45.128</c:v>
                </c:pt>
                <c:pt idx="18">
                  <c:v>35.529000000000003</c:v>
                </c:pt>
                <c:pt idx="19">
                  <c:v>48.624000000000002</c:v>
                </c:pt>
                <c:pt idx="20">
                  <c:v>43.351999999999997</c:v>
                </c:pt>
                <c:pt idx="21">
                  <c:v>39.545000000000002</c:v>
                </c:pt>
                <c:pt idx="22">
                  <c:v>47.009</c:v>
                </c:pt>
                <c:pt idx="23">
                  <c:v>38.082000000000001</c:v>
                </c:pt>
                <c:pt idx="24">
                  <c:v>45.332999999999998</c:v>
                </c:pt>
                <c:pt idx="25">
                  <c:v>47.968000000000004</c:v>
                </c:pt>
                <c:pt idx="26">
                  <c:v>49.996000000000002</c:v>
                </c:pt>
                <c:pt idx="27">
                  <c:v>47.767000000000003</c:v>
                </c:pt>
                <c:pt idx="28">
                  <c:v>56.112000000000002</c:v>
                </c:pt>
                <c:pt idx="29">
                  <c:v>58.253999999999998</c:v>
                </c:pt>
                <c:pt idx="30">
                  <c:v>46.88</c:v>
                </c:pt>
                <c:pt idx="31">
                  <c:v>48.335999999999999</c:v>
                </c:pt>
                <c:pt idx="32">
                  <c:v>49.704000000000001</c:v>
                </c:pt>
                <c:pt idx="33">
                  <c:v>34.976999999999997</c:v>
                </c:pt>
                <c:pt idx="34">
                  <c:v>42.341999999999999</c:v>
                </c:pt>
                <c:pt idx="35">
                  <c:v>42.151000000000003</c:v>
                </c:pt>
                <c:pt idx="36">
                  <c:v>35.143999999999998</c:v>
                </c:pt>
                <c:pt idx="37">
                  <c:v>41.786999999999999</c:v>
                </c:pt>
                <c:pt idx="38">
                  <c:v>41.552</c:v>
                </c:pt>
                <c:pt idx="39">
                  <c:v>39.975999999999999</c:v>
                </c:pt>
                <c:pt idx="40">
                  <c:v>36.661999999999999</c:v>
                </c:pt>
                <c:pt idx="41">
                  <c:v>52.19</c:v>
                </c:pt>
                <c:pt idx="42">
                  <c:v>31.876000000000001</c:v>
                </c:pt>
                <c:pt idx="43">
                  <c:v>43.968000000000004</c:v>
                </c:pt>
                <c:pt idx="44">
                  <c:v>46.197000000000003</c:v>
                </c:pt>
                <c:pt idx="45">
                  <c:v>47.220999999999997</c:v>
                </c:pt>
                <c:pt idx="46">
                  <c:v>35.158999999999999</c:v>
                </c:pt>
                <c:pt idx="47">
                  <c:v>39.523000000000003</c:v>
                </c:pt>
                <c:pt idx="48">
                  <c:v>47.343000000000004</c:v>
                </c:pt>
                <c:pt idx="49">
                  <c:v>37.787999999999997</c:v>
                </c:pt>
                <c:pt idx="50">
                  <c:v>39.430999999999997</c:v>
                </c:pt>
                <c:pt idx="51">
                  <c:v>44.286999999999999</c:v>
                </c:pt>
                <c:pt idx="52">
                  <c:v>35.06</c:v>
                </c:pt>
                <c:pt idx="53">
                  <c:v>50.963000000000001</c:v>
                </c:pt>
                <c:pt idx="54">
                  <c:v>39.725000000000001</c:v>
                </c:pt>
                <c:pt idx="55">
                  <c:v>45.787999999999997</c:v>
                </c:pt>
                <c:pt idx="56">
                  <c:v>47.62</c:v>
                </c:pt>
                <c:pt idx="57">
                  <c:v>38.853000000000002</c:v>
                </c:pt>
                <c:pt idx="58">
                  <c:v>49.465000000000003</c:v>
                </c:pt>
                <c:pt idx="59">
                  <c:v>46.762999999999998</c:v>
                </c:pt>
                <c:pt idx="60">
                  <c:v>45.982999999999997</c:v>
                </c:pt>
                <c:pt idx="61">
                  <c:v>38.781999999999996</c:v>
                </c:pt>
                <c:pt idx="62">
                  <c:v>42.44</c:v>
                </c:pt>
                <c:pt idx="63">
                  <c:v>40.548000000000002</c:v>
                </c:pt>
                <c:pt idx="64">
                  <c:v>38.851999999999997</c:v>
                </c:pt>
                <c:pt idx="65">
                  <c:v>38.750999999999998</c:v>
                </c:pt>
                <c:pt idx="66">
                  <c:v>34.884999999999998</c:v>
                </c:pt>
                <c:pt idx="67">
                  <c:v>48.328000000000003</c:v>
                </c:pt>
                <c:pt idx="68">
                  <c:v>46.88</c:v>
                </c:pt>
                <c:pt idx="69">
                  <c:v>46.06</c:v>
                </c:pt>
                <c:pt idx="70">
                  <c:v>39.139000000000003</c:v>
                </c:pt>
                <c:pt idx="71">
                  <c:v>47.47</c:v>
                </c:pt>
                <c:pt idx="72">
                  <c:v>55.222000000000001</c:v>
                </c:pt>
                <c:pt idx="73">
                  <c:v>49.820999999999998</c:v>
                </c:pt>
                <c:pt idx="74">
                  <c:v>42.029000000000003</c:v>
                </c:pt>
                <c:pt idx="75">
                  <c:v>54.848999999999997</c:v>
                </c:pt>
                <c:pt idx="76">
                  <c:v>49.734999999999999</c:v>
                </c:pt>
                <c:pt idx="77">
                  <c:v>39.692999999999998</c:v>
                </c:pt>
                <c:pt idx="78">
                  <c:v>50.283000000000001</c:v>
                </c:pt>
                <c:pt idx="79">
                  <c:v>41.561</c:v>
                </c:pt>
                <c:pt idx="80">
                  <c:v>45.366999999999997</c:v>
                </c:pt>
                <c:pt idx="81">
                  <c:v>44.308999999999997</c:v>
                </c:pt>
                <c:pt idx="82">
                  <c:v>56.750999999999998</c:v>
                </c:pt>
                <c:pt idx="83">
                  <c:v>39.805</c:v>
                </c:pt>
                <c:pt idx="84">
                  <c:v>47.231999999999999</c:v>
                </c:pt>
                <c:pt idx="85">
                  <c:v>34.642000000000003</c:v>
                </c:pt>
                <c:pt idx="86">
                  <c:v>37.258000000000003</c:v>
                </c:pt>
                <c:pt idx="87">
                  <c:v>45.113</c:v>
                </c:pt>
                <c:pt idx="88">
                  <c:v>44.753999999999998</c:v>
                </c:pt>
                <c:pt idx="89">
                  <c:v>50.433999999999997</c:v>
                </c:pt>
                <c:pt idx="90">
                  <c:v>32.823</c:v>
                </c:pt>
                <c:pt idx="91">
                  <c:v>38.783999999999999</c:v>
                </c:pt>
                <c:pt idx="92">
                  <c:v>37.750999999999998</c:v>
                </c:pt>
                <c:pt idx="93">
                  <c:v>46.985999999999997</c:v>
                </c:pt>
                <c:pt idx="94">
                  <c:v>45.207999999999998</c:v>
                </c:pt>
                <c:pt idx="95">
                  <c:v>51.320999999999998</c:v>
                </c:pt>
                <c:pt idx="96">
                  <c:v>40.390999999999998</c:v>
                </c:pt>
                <c:pt idx="97">
                  <c:v>47.526000000000003</c:v>
                </c:pt>
                <c:pt idx="98">
                  <c:v>45.737000000000002</c:v>
                </c:pt>
                <c:pt idx="99">
                  <c:v>34.997999999999998</c:v>
                </c:pt>
                <c:pt idx="100">
                  <c:v>45.131</c:v>
                </c:pt>
                <c:pt idx="101">
                  <c:v>48.69</c:v>
                </c:pt>
                <c:pt idx="102">
                  <c:v>43.256</c:v>
                </c:pt>
                <c:pt idx="103">
                  <c:v>34.865000000000002</c:v>
                </c:pt>
                <c:pt idx="104">
                  <c:v>47.246000000000002</c:v>
                </c:pt>
                <c:pt idx="105">
                  <c:v>42.55</c:v>
                </c:pt>
                <c:pt idx="106">
                  <c:v>42.423000000000002</c:v>
                </c:pt>
                <c:pt idx="107">
                  <c:v>37.49</c:v>
                </c:pt>
                <c:pt idx="108">
                  <c:v>49.796999999999997</c:v>
                </c:pt>
                <c:pt idx="109">
                  <c:v>44.008000000000003</c:v>
                </c:pt>
                <c:pt idx="110">
                  <c:v>40.503</c:v>
                </c:pt>
                <c:pt idx="111">
                  <c:v>38.651000000000003</c:v>
                </c:pt>
                <c:pt idx="112">
                  <c:v>51.66</c:v>
                </c:pt>
                <c:pt idx="113">
                  <c:v>42.014000000000003</c:v>
                </c:pt>
                <c:pt idx="114">
                  <c:v>47.146999999999998</c:v>
                </c:pt>
                <c:pt idx="115">
                  <c:v>53.472999999999999</c:v>
                </c:pt>
                <c:pt idx="116">
                  <c:v>36.119999999999997</c:v>
                </c:pt>
                <c:pt idx="117">
                  <c:v>43.92</c:v>
                </c:pt>
                <c:pt idx="118">
                  <c:v>40.064999999999998</c:v>
                </c:pt>
                <c:pt idx="119">
                  <c:v>35.226999999999997</c:v>
                </c:pt>
                <c:pt idx="120">
                  <c:v>34.561</c:v>
                </c:pt>
                <c:pt idx="121">
                  <c:v>36.777000000000001</c:v>
                </c:pt>
                <c:pt idx="122">
                  <c:v>35.155999999999999</c:v>
                </c:pt>
                <c:pt idx="123">
                  <c:v>45.567999999999998</c:v>
                </c:pt>
                <c:pt idx="124">
                  <c:v>35.848999999999997</c:v>
                </c:pt>
                <c:pt idx="125">
                  <c:v>44.262999999999998</c:v>
                </c:pt>
                <c:pt idx="126">
                  <c:v>41.94</c:v>
                </c:pt>
                <c:pt idx="127">
                  <c:v>47.347000000000001</c:v>
                </c:pt>
                <c:pt idx="128">
                  <c:v>35.869</c:v>
                </c:pt>
                <c:pt idx="129">
                  <c:v>38.56</c:v>
                </c:pt>
                <c:pt idx="130">
                  <c:v>47.801000000000002</c:v>
                </c:pt>
                <c:pt idx="131">
                  <c:v>48.610999999999997</c:v>
                </c:pt>
                <c:pt idx="132">
                  <c:v>50.709000000000003</c:v>
                </c:pt>
                <c:pt idx="133">
                  <c:v>45.408000000000001</c:v>
                </c:pt>
                <c:pt idx="134">
                  <c:v>52.33</c:v>
                </c:pt>
                <c:pt idx="135">
                  <c:v>53.009</c:v>
                </c:pt>
                <c:pt idx="136">
                  <c:v>46.798999999999999</c:v>
                </c:pt>
                <c:pt idx="137">
                  <c:v>47.796999999999997</c:v>
                </c:pt>
                <c:pt idx="138">
                  <c:v>40.234999999999999</c:v>
                </c:pt>
                <c:pt idx="139">
                  <c:v>52.551000000000002</c:v>
                </c:pt>
                <c:pt idx="140">
                  <c:v>38.863999999999997</c:v>
                </c:pt>
                <c:pt idx="141">
                  <c:v>45.633000000000003</c:v>
                </c:pt>
                <c:pt idx="142">
                  <c:v>46.863</c:v>
                </c:pt>
                <c:pt idx="143">
                  <c:v>43.831000000000003</c:v>
                </c:pt>
                <c:pt idx="144">
                  <c:v>39.424999999999997</c:v>
                </c:pt>
                <c:pt idx="145">
                  <c:v>59.095999999999997</c:v>
                </c:pt>
                <c:pt idx="146">
                  <c:v>45.354999999999997</c:v>
                </c:pt>
                <c:pt idx="147">
                  <c:v>38.442</c:v>
                </c:pt>
                <c:pt idx="148">
                  <c:v>47.917000000000002</c:v>
                </c:pt>
                <c:pt idx="149">
                  <c:v>47.756999999999998</c:v>
                </c:pt>
                <c:pt idx="150">
                  <c:v>43.533000000000001</c:v>
                </c:pt>
                <c:pt idx="151">
                  <c:v>45.039000000000001</c:v>
                </c:pt>
                <c:pt idx="152">
                  <c:v>49.671999999999997</c:v>
                </c:pt>
                <c:pt idx="153">
                  <c:v>36.658000000000001</c:v>
                </c:pt>
                <c:pt idx="154">
                  <c:v>41.018000000000001</c:v>
                </c:pt>
                <c:pt idx="155">
                  <c:v>31.498000000000001</c:v>
                </c:pt>
                <c:pt idx="156">
                  <c:v>43.417999999999999</c:v>
                </c:pt>
                <c:pt idx="157">
                  <c:v>45.515000000000001</c:v>
                </c:pt>
                <c:pt idx="158">
                  <c:v>48.99</c:v>
                </c:pt>
                <c:pt idx="159">
                  <c:v>55.140999999999998</c:v>
                </c:pt>
                <c:pt idx="160">
                  <c:v>41.19</c:v>
                </c:pt>
                <c:pt idx="161">
                  <c:v>45.991</c:v>
                </c:pt>
                <c:pt idx="162">
                  <c:v>41.884</c:v>
                </c:pt>
                <c:pt idx="163">
                  <c:v>45.656999999999996</c:v>
                </c:pt>
                <c:pt idx="164">
                  <c:v>34.098999999999997</c:v>
                </c:pt>
                <c:pt idx="165">
                  <c:v>44.386000000000003</c:v>
                </c:pt>
                <c:pt idx="166">
                  <c:v>40.72</c:v>
                </c:pt>
                <c:pt idx="167">
                  <c:v>43.703000000000003</c:v>
                </c:pt>
                <c:pt idx="168">
                  <c:v>48.003999999999998</c:v>
                </c:pt>
                <c:pt idx="169">
                  <c:v>49.552</c:v>
                </c:pt>
                <c:pt idx="170">
                  <c:v>50.22</c:v>
                </c:pt>
                <c:pt idx="171">
                  <c:v>47.689</c:v>
                </c:pt>
                <c:pt idx="172">
                  <c:v>49.692999999999998</c:v>
                </c:pt>
                <c:pt idx="173">
                  <c:v>45.811</c:v>
                </c:pt>
                <c:pt idx="174">
                  <c:v>44.57</c:v>
                </c:pt>
                <c:pt idx="175">
                  <c:v>45.506</c:v>
                </c:pt>
                <c:pt idx="176">
                  <c:v>42.078000000000003</c:v>
                </c:pt>
                <c:pt idx="177">
                  <c:v>41.686</c:v>
                </c:pt>
                <c:pt idx="178">
                  <c:v>34.981999999999999</c:v>
                </c:pt>
                <c:pt idx="179">
                  <c:v>42.655000000000001</c:v>
                </c:pt>
                <c:pt idx="180">
                  <c:v>30.805</c:v>
                </c:pt>
                <c:pt idx="181">
                  <c:v>39.628999999999998</c:v>
                </c:pt>
                <c:pt idx="182">
                  <c:v>37.112000000000002</c:v>
                </c:pt>
                <c:pt idx="183">
                  <c:v>45.265000000000001</c:v>
                </c:pt>
                <c:pt idx="184">
                  <c:v>46.523000000000003</c:v>
                </c:pt>
                <c:pt idx="185">
                  <c:v>47.597999999999999</c:v>
                </c:pt>
                <c:pt idx="186">
                  <c:v>48.435000000000002</c:v>
                </c:pt>
                <c:pt idx="187">
                  <c:v>41.914000000000001</c:v>
                </c:pt>
                <c:pt idx="188">
                  <c:v>42.689</c:v>
                </c:pt>
                <c:pt idx="189">
                  <c:v>38.374000000000002</c:v>
                </c:pt>
                <c:pt idx="190">
                  <c:v>34.887</c:v>
                </c:pt>
                <c:pt idx="191">
                  <c:v>49.604999999999997</c:v>
                </c:pt>
                <c:pt idx="192">
                  <c:v>46.783999999999999</c:v>
                </c:pt>
                <c:pt idx="193">
                  <c:v>45.326999999999998</c:v>
                </c:pt>
                <c:pt idx="194">
                  <c:v>43.581000000000003</c:v>
                </c:pt>
                <c:pt idx="195">
                  <c:v>47.404000000000003</c:v>
                </c:pt>
                <c:pt idx="196">
                  <c:v>37.244999999999997</c:v>
                </c:pt>
                <c:pt idx="197">
                  <c:v>39.517000000000003</c:v>
                </c:pt>
                <c:pt idx="198">
                  <c:v>39.793999999999997</c:v>
                </c:pt>
                <c:pt idx="199">
                  <c:v>40.606000000000002</c:v>
                </c:pt>
                <c:pt idx="200">
                  <c:v>43.628</c:v>
                </c:pt>
                <c:pt idx="201">
                  <c:v>32.383000000000003</c:v>
                </c:pt>
                <c:pt idx="202">
                  <c:v>43.953000000000003</c:v>
                </c:pt>
                <c:pt idx="203">
                  <c:v>38.537999999999997</c:v>
                </c:pt>
                <c:pt idx="204">
                  <c:v>38.082000000000001</c:v>
                </c:pt>
                <c:pt idx="205">
                  <c:v>30.231000000000002</c:v>
                </c:pt>
                <c:pt idx="206">
                  <c:v>38.645000000000003</c:v>
                </c:pt>
                <c:pt idx="207">
                  <c:v>48.491999999999997</c:v>
                </c:pt>
                <c:pt idx="208">
                  <c:v>40.848999999999997</c:v>
                </c:pt>
                <c:pt idx="209">
                  <c:v>53.829000000000001</c:v>
                </c:pt>
                <c:pt idx="210">
                  <c:v>55.289000000000001</c:v>
                </c:pt>
                <c:pt idx="211">
                  <c:v>35.863999999999997</c:v>
                </c:pt>
                <c:pt idx="212">
                  <c:v>43.302</c:v>
                </c:pt>
                <c:pt idx="213">
                  <c:v>31.995000000000001</c:v>
                </c:pt>
                <c:pt idx="214">
                  <c:v>44.484000000000002</c:v>
                </c:pt>
                <c:pt idx="215">
                  <c:v>53.323999999999998</c:v>
                </c:pt>
                <c:pt idx="216">
                  <c:v>53.244999999999997</c:v>
                </c:pt>
                <c:pt idx="217">
                  <c:v>34.985999999999997</c:v>
                </c:pt>
                <c:pt idx="218">
                  <c:v>55.027000000000001</c:v>
                </c:pt>
                <c:pt idx="219">
                  <c:v>41.343000000000004</c:v>
                </c:pt>
                <c:pt idx="220">
                  <c:v>41.616999999999997</c:v>
                </c:pt>
                <c:pt idx="221">
                  <c:v>37.933</c:v>
                </c:pt>
                <c:pt idx="222">
                  <c:v>47.703000000000003</c:v>
                </c:pt>
                <c:pt idx="223">
                  <c:v>44.768999999999998</c:v>
                </c:pt>
                <c:pt idx="224">
                  <c:v>43.715000000000003</c:v>
                </c:pt>
                <c:pt idx="225">
                  <c:v>42.491</c:v>
                </c:pt>
                <c:pt idx="226">
                  <c:v>42.423000000000002</c:v>
                </c:pt>
                <c:pt idx="227">
                  <c:v>44.332000000000001</c:v>
                </c:pt>
                <c:pt idx="228">
                  <c:v>44.399000000000001</c:v>
                </c:pt>
                <c:pt idx="229">
                  <c:v>50.771999999999998</c:v>
                </c:pt>
                <c:pt idx="230">
                  <c:v>43.8</c:v>
                </c:pt>
                <c:pt idx="231">
                  <c:v>43.951999999999998</c:v>
                </c:pt>
                <c:pt idx="232">
                  <c:v>43.673999999999999</c:v>
                </c:pt>
                <c:pt idx="233">
                  <c:v>45.804000000000002</c:v>
                </c:pt>
                <c:pt idx="234">
                  <c:v>34.231999999999999</c:v>
                </c:pt>
                <c:pt idx="235">
                  <c:v>44.033000000000001</c:v>
                </c:pt>
                <c:pt idx="236">
                  <c:v>41.334000000000003</c:v>
                </c:pt>
                <c:pt idx="237">
                  <c:v>34.087000000000003</c:v>
                </c:pt>
                <c:pt idx="238">
                  <c:v>43.968000000000004</c:v>
                </c:pt>
                <c:pt idx="239">
                  <c:v>44.152999999999999</c:v>
                </c:pt>
                <c:pt idx="240">
                  <c:v>49.043999999999997</c:v>
                </c:pt>
                <c:pt idx="241">
                  <c:v>39.003999999999998</c:v>
                </c:pt>
                <c:pt idx="242">
                  <c:v>38.932000000000002</c:v>
                </c:pt>
                <c:pt idx="243">
                  <c:v>38.755000000000003</c:v>
                </c:pt>
                <c:pt idx="244">
                  <c:v>43.567</c:v>
                </c:pt>
                <c:pt idx="245">
                  <c:v>53.526000000000003</c:v>
                </c:pt>
                <c:pt idx="246">
                  <c:v>46.402999999999999</c:v>
                </c:pt>
                <c:pt idx="247">
                  <c:v>40.631</c:v>
                </c:pt>
                <c:pt idx="248">
                  <c:v>38.783000000000001</c:v>
                </c:pt>
                <c:pt idx="249">
                  <c:v>39.469000000000001</c:v>
                </c:pt>
                <c:pt idx="250">
                  <c:v>45.231999999999999</c:v>
                </c:pt>
                <c:pt idx="251">
                  <c:v>48.009</c:v>
                </c:pt>
                <c:pt idx="252">
                  <c:v>36.317999999999998</c:v>
                </c:pt>
                <c:pt idx="253">
                  <c:v>46.972999999999999</c:v>
                </c:pt>
                <c:pt idx="254">
                  <c:v>50.094000000000001</c:v>
                </c:pt>
                <c:pt idx="255">
                  <c:v>41.935000000000002</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22.050999999999998</c:v>
                </c:pt>
                <c:pt idx="513">
                  <c:v>21.83</c:v>
                </c:pt>
                <c:pt idx="514">
                  <c:v>21.984999999999999</c:v>
                </c:pt>
                <c:pt idx="515">
                  <c:v>21.92</c:v>
                </c:pt>
                <c:pt idx="516">
                  <c:v>22.071000000000002</c:v>
                </c:pt>
                <c:pt idx="517">
                  <c:v>22.114999999999998</c:v>
                </c:pt>
                <c:pt idx="518">
                  <c:v>21.885999999999999</c:v>
                </c:pt>
                <c:pt idx="519">
                  <c:v>21.890999999999998</c:v>
                </c:pt>
                <c:pt idx="520">
                  <c:v>21.713999999999999</c:v>
                </c:pt>
                <c:pt idx="521">
                  <c:v>21.736000000000001</c:v>
                </c:pt>
                <c:pt idx="522">
                  <c:v>22.035</c:v>
                </c:pt>
                <c:pt idx="523">
                  <c:v>21.867000000000001</c:v>
                </c:pt>
                <c:pt idx="524">
                  <c:v>21.716999999999999</c:v>
                </c:pt>
                <c:pt idx="525">
                  <c:v>21.942</c:v>
                </c:pt>
                <c:pt idx="526">
                  <c:v>22.001000000000001</c:v>
                </c:pt>
                <c:pt idx="527">
                  <c:v>21.997</c:v>
                </c:pt>
                <c:pt idx="528">
                  <c:v>21.873000000000001</c:v>
                </c:pt>
                <c:pt idx="529">
                  <c:v>22.058</c:v>
                </c:pt>
                <c:pt idx="530">
                  <c:v>21.954999999999998</c:v>
                </c:pt>
                <c:pt idx="531">
                  <c:v>21.727</c:v>
                </c:pt>
                <c:pt idx="532">
                  <c:v>22.119</c:v>
                </c:pt>
                <c:pt idx="533">
                  <c:v>22.114999999999998</c:v>
                </c:pt>
                <c:pt idx="534">
                  <c:v>21.558</c:v>
                </c:pt>
                <c:pt idx="535">
                  <c:v>21.981999999999999</c:v>
                </c:pt>
                <c:pt idx="536">
                  <c:v>21.785</c:v>
                </c:pt>
                <c:pt idx="537">
                  <c:v>21.701000000000001</c:v>
                </c:pt>
                <c:pt idx="538">
                  <c:v>22.081</c:v>
                </c:pt>
                <c:pt idx="539">
                  <c:v>22.114000000000001</c:v>
                </c:pt>
                <c:pt idx="540">
                  <c:v>21.96</c:v>
                </c:pt>
                <c:pt idx="541">
                  <c:v>21.896000000000001</c:v>
                </c:pt>
                <c:pt idx="542">
                  <c:v>22.026</c:v>
                </c:pt>
                <c:pt idx="543">
                  <c:v>21.989000000000001</c:v>
                </c:pt>
                <c:pt idx="544">
                  <c:v>21.731000000000002</c:v>
                </c:pt>
                <c:pt idx="545">
                  <c:v>21.803000000000001</c:v>
                </c:pt>
                <c:pt idx="546">
                  <c:v>21.876999999999999</c:v>
                </c:pt>
                <c:pt idx="547">
                  <c:v>22.024999999999999</c:v>
                </c:pt>
                <c:pt idx="548">
                  <c:v>22.163</c:v>
                </c:pt>
                <c:pt idx="549">
                  <c:v>21.818000000000001</c:v>
                </c:pt>
                <c:pt idx="550">
                  <c:v>22.084</c:v>
                </c:pt>
                <c:pt idx="551">
                  <c:v>21.803000000000001</c:v>
                </c:pt>
                <c:pt idx="552">
                  <c:v>21.667000000000002</c:v>
                </c:pt>
                <c:pt idx="553">
                  <c:v>21.936</c:v>
                </c:pt>
                <c:pt idx="554">
                  <c:v>21.91</c:v>
                </c:pt>
                <c:pt idx="555">
                  <c:v>21.884</c:v>
                </c:pt>
                <c:pt idx="556">
                  <c:v>21.757000000000001</c:v>
                </c:pt>
                <c:pt idx="557">
                  <c:v>21.811</c:v>
                </c:pt>
                <c:pt idx="558">
                  <c:v>21.907</c:v>
                </c:pt>
                <c:pt idx="559">
                  <c:v>21.899000000000001</c:v>
                </c:pt>
                <c:pt idx="560">
                  <c:v>21.986000000000001</c:v>
                </c:pt>
                <c:pt idx="561">
                  <c:v>21.843</c:v>
                </c:pt>
                <c:pt idx="562">
                  <c:v>21.777999999999999</c:v>
                </c:pt>
                <c:pt idx="563">
                  <c:v>22.030999999999999</c:v>
                </c:pt>
                <c:pt idx="564">
                  <c:v>21.992000000000001</c:v>
                </c:pt>
                <c:pt idx="565">
                  <c:v>21.972999999999999</c:v>
                </c:pt>
                <c:pt idx="566">
                  <c:v>22.067</c:v>
                </c:pt>
                <c:pt idx="567">
                  <c:v>22.030999999999999</c:v>
                </c:pt>
                <c:pt idx="568">
                  <c:v>21.786999999999999</c:v>
                </c:pt>
                <c:pt idx="569">
                  <c:v>21.850999999999999</c:v>
                </c:pt>
                <c:pt idx="570">
                  <c:v>21.934000000000001</c:v>
                </c:pt>
                <c:pt idx="571">
                  <c:v>21.905000000000001</c:v>
                </c:pt>
                <c:pt idx="572">
                  <c:v>21.800999999999998</c:v>
                </c:pt>
                <c:pt idx="573">
                  <c:v>22.164999999999999</c:v>
                </c:pt>
                <c:pt idx="574">
                  <c:v>21.739000000000001</c:v>
                </c:pt>
                <c:pt idx="575">
                  <c:v>21.673999999999999</c:v>
                </c:pt>
                <c:pt idx="576">
                  <c:v>21.981000000000002</c:v>
                </c:pt>
                <c:pt idx="577">
                  <c:v>21.844999999999999</c:v>
                </c:pt>
                <c:pt idx="578">
                  <c:v>21.77</c:v>
                </c:pt>
                <c:pt idx="579">
                  <c:v>22.071000000000002</c:v>
                </c:pt>
                <c:pt idx="580">
                  <c:v>21.902999999999999</c:v>
                </c:pt>
                <c:pt idx="581">
                  <c:v>21.972999999999999</c:v>
                </c:pt>
                <c:pt idx="582">
                  <c:v>22.021999999999998</c:v>
                </c:pt>
                <c:pt idx="583">
                  <c:v>21.946999999999999</c:v>
                </c:pt>
                <c:pt idx="584">
                  <c:v>21.87</c:v>
                </c:pt>
                <c:pt idx="585">
                  <c:v>21.92</c:v>
                </c:pt>
                <c:pt idx="586">
                  <c:v>22.015999999999998</c:v>
                </c:pt>
                <c:pt idx="587">
                  <c:v>21.888000000000002</c:v>
                </c:pt>
                <c:pt idx="588">
                  <c:v>22.113</c:v>
                </c:pt>
                <c:pt idx="589">
                  <c:v>21.8</c:v>
                </c:pt>
                <c:pt idx="590">
                  <c:v>21.927</c:v>
                </c:pt>
                <c:pt idx="591">
                  <c:v>21.742999999999999</c:v>
                </c:pt>
                <c:pt idx="592">
                  <c:v>22.129000000000001</c:v>
                </c:pt>
                <c:pt idx="593">
                  <c:v>21.922999999999998</c:v>
                </c:pt>
                <c:pt idx="594">
                  <c:v>21.876999999999999</c:v>
                </c:pt>
                <c:pt idx="595">
                  <c:v>21.765000000000001</c:v>
                </c:pt>
                <c:pt idx="596">
                  <c:v>22.047000000000001</c:v>
                </c:pt>
                <c:pt idx="597">
                  <c:v>21.957999999999998</c:v>
                </c:pt>
                <c:pt idx="598">
                  <c:v>22.210999999999999</c:v>
                </c:pt>
                <c:pt idx="599">
                  <c:v>22.047999999999998</c:v>
                </c:pt>
                <c:pt idx="600">
                  <c:v>21.77</c:v>
                </c:pt>
                <c:pt idx="601">
                  <c:v>22.225000000000001</c:v>
                </c:pt>
                <c:pt idx="602">
                  <c:v>21.689</c:v>
                </c:pt>
                <c:pt idx="603">
                  <c:v>21.841999999999999</c:v>
                </c:pt>
                <c:pt idx="604">
                  <c:v>22.427</c:v>
                </c:pt>
                <c:pt idx="605">
                  <c:v>21.891999999999999</c:v>
                </c:pt>
                <c:pt idx="606">
                  <c:v>21.844000000000001</c:v>
                </c:pt>
                <c:pt idx="607">
                  <c:v>21.84</c:v>
                </c:pt>
                <c:pt idx="608">
                  <c:v>21.972999999999999</c:v>
                </c:pt>
                <c:pt idx="609">
                  <c:v>21.981999999999999</c:v>
                </c:pt>
                <c:pt idx="610">
                  <c:v>22.186</c:v>
                </c:pt>
                <c:pt idx="611">
                  <c:v>21.652000000000001</c:v>
                </c:pt>
                <c:pt idx="612">
                  <c:v>22.01</c:v>
                </c:pt>
                <c:pt idx="613">
                  <c:v>21.978999999999999</c:v>
                </c:pt>
                <c:pt idx="614">
                  <c:v>21.75</c:v>
                </c:pt>
                <c:pt idx="615">
                  <c:v>21.98</c:v>
                </c:pt>
                <c:pt idx="616">
                  <c:v>21.960999999999999</c:v>
                </c:pt>
                <c:pt idx="617">
                  <c:v>22.030999999999999</c:v>
                </c:pt>
                <c:pt idx="618">
                  <c:v>21.88</c:v>
                </c:pt>
                <c:pt idx="619">
                  <c:v>22.074000000000002</c:v>
                </c:pt>
                <c:pt idx="620">
                  <c:v>21.954999999999998</c:v>
                </c:pt>
                <c:pt idx="621">
                  <c:v>21.992999999999999</c:v>
                </c:pt>
                <c:pt idx="622">
                  <c:v>21.658000000000001</c:v>
                </c:pt>
                <c:pt idx="623">
                  <c:v>21.984999999999999</c:v>
                </c:pt>
                <c:pt idx="624">
                  <c:v>21.9</c:v>
                </c:pt>
                <c:pt idx="625">
                  <c:v>22.117000000000001</c:v>
                </c:pt>
                <c:pt idx="626">
                  <c:v>21.780999999999999</c:v>
                </c:pt>
                <c:pt idx="627">
                  <c:v>21.984999999999999</c:v>
                </c:pt>
                <c:pt idx="628">
                  <c:v>21.541</c:v>
                </c:pt>
                <c:pt idx="629">
                  <c:v>21.82</c:v>
                </c:pt>
                <c:pt idx="630">
                  <c:v>21.978999999999999</c:v>
                </c:pt>
                <c:pt idx="631">
                  <c:v>22.271999999999998</c:v>
                </c:pt>
                <c:pt idx="632">
                  <c:v>22.023</c:v>
                </c:pt>
                <c:pt idx="633">
                  <c:v>21.878</c:v>
                </c:pt>
                <c:pt idx="634">
                  <c:v>21.855</c:v>
                </c:pt>
                <c:pt idx="635">
                  <c:v>21.92</c:v>
                </c:pt>
                <c:pt idx="636">
                  <c:v>22.192</c:v>
                </c:pt>
                <c:pt idx="637">
                  <c:v>21.776</c:v>
                </c:pt>
                <c:pt idx="638">
                  <c:v>22.286999999999999</c:v>
                </c:pt>
                <c:pt idx="639">
                  <c:v>21.963999999999999</c:v>
                </c:pt>
                <c:pt idx="640">
                  <c:v>21.902000000000001</c:v>
                </c:pt>
                <c:pt idx="641">
                  <c:v>21.878</c:v>
                </c:pt>
                <c:pt idx="642">
                  <c:v>21.919</c:v>
                </c:pt>
                <c:pt idx="643">
                  <c:v>22.178000000000001</c:v>
                </c:pt>
                <c:pt idx="644">
                  <c:v>21.734000000000002</c:v>
                </c:pt>
                <c:pt idx="645">
                  <c:v>21.783999999999999</c:v>
                </c:pt>
                <c:pt idx="646">
                  <c:v>21.742000000000001</c:v>
                </c:pt>
                <c:pt idx="647">
                  <c:v>22.056999999999999</c:v>
                </c:pt>
                <c:pt idx="648">
                  <c:v>22.096</c:v>
                </c:pt>
                <c:pt idx="649">
                  <c:v>21.917000000000002</c:v>
                </c:pt>
                <c:pt idx="650">
                  <c:v>22.061</c:v>
                </c:pt>
                <c:pt idx="651">
                  <c:v>22.021999999999998</c:v>
                </c:pt>
                <c:pt idx="652">
                  <c:v>22.074999999999999</c:v>
                </c:pt>
                <c:pt idx="653">
                  <c:v>22.001000000000001</c:v>
                </c:pt>
                <c:pt idx="654">
                  <c:v>21.844999999999999</c:v>
                </c:pt>
                <c:pt idx="655">
                  <c:v>21.927</c:v>
                </c:pt>
                <c:pt idx="656">
                  <c:v>21.834</c:v>
                </c:pt>
                <c:pt idx="657">
                  <c:v>21.95</c:v>
                </c:pt>
                <c:pt idx="658">
                  <c:v>22.047000000000001</c:v>
                </c:pt>
                <c:pt idx="659">
                  <c:v>21.866</c:v>
                </c:pt>
                <c:pt idx="660">
                  <c:v>21.817</c:v>
                </c:pt>
                <c:pt idx="661">
                  <c:v>21.890999999999998</c:v>
                </c:pt>
                <c:pt idx="662">
                  <c:v>21.908000000000001</c:v>
                </c:pt>
                <c:pt idx="663">
                  <c:v>22.215</c:v>
                </c:pt>
                <c:pt idx="664">
                  <c:v>22.157</c:v>
                </c:pt>
                <c:pt idx="665">
                  <c:v>21.844000000000001</c:v>
                </c:pt>
                <c:pt idx="666">
                  <c:v>21.975000000000001</c:v>
                </c:pt>
                <c:pt idx="667">
                  <c:v>21.794</c:v>
                </c:pt>
                <c:pt idx="668">
                  <c:v>22.135000000000002</c:v>
                </c:pt>
                <c:pt idx="669">
                  <c:v>21.963000000000001</c:v>
                </c:pt>
                <c:pt idx="670">
                  <c:v>22.007000000000001</c:v>
                </c:pt>
                <c:pt idx="671">
                  <c:v>22.04</c:v>
                </c:pt>
                <c:pt idx="672">
                  <c:v>21.914000000000001</c:v>
                </c:pt>
                <c:pt idx="673">
                  <c:v>21.795999999999999</c:v>
                </c:pt>
                <c:pt idx="674">
                  <c:v>21.843</c:v>
                </c:pt>
                <c:pt idx="675">
                  <c:v>22.117000000000001</c:v>
                </c:pt>
                <c:pt idx="676">
                  <c:v>21.968</c:v>
                </c:pt>
                <c:pt idx="677">
                  <c:v>22.062000000000001</c:v>
                </c:pt>
                <c:pt idx="678">
                  <c:v>21.763000000000002</c:v>
                </c:pt>
                <c:pt idx="679">
                  <c:v>21.943000000000001</c:v>
                </c:pt>
                <c:pt idx="680">
                  <c:v>21.968</c:v>
                </c:pt>
                <c:pt idx="681">
                  <c:v>22.027000000000001</c:v>
                </c:pt>
                <c:pt idx="682">
                  <c:v>21.805</c:v>
                </c:pt>
                <c:pt idx="683">
                  <c:v>22.123000000000001</c:v>
                </c:pt>
                <c:pt idx="684">
                  <c:v>21.766999999999999</c:v>
                </c:pt>
                <c:pt idx="685">
                  <c:v>21.777999999999999</c:v>
                </c:pt>
                <c:pt idx="686">
                  <c:v>21.777000000000001</c:v>
                </c:pt>
                <c:pt idx="687">
                  <c:v>21.710999999999999</c:v>
                </c:pt>
                <c:pt idx="688">
                  <c:v>21.986999999999998</c:v>
                </c:pt>
                <c:pt idx="689">
                  <c:v>21.83</c:v>
                </c:pt>
                <c:pt idx="690">
                  <c:v>22.103999999999999</c:v>
                </c:pt>
                <c:pt idx="691">
                  <c:v>21.768000000000001</c:v>
                </c:pt>
                <c:pt idx="692">
                  <c:v>22.155999999999999</c:v>
                </c:pt>
                <c:pt idx="693">
                  <c:v>21.824000000000002</c:v>
                </c:pt>
                <c:pt idx="694">
                  <c:v>21.835999999999999</c:v>
                </c:pt>
                <c:pt idx="695">
                  <c:v>21.673999999999999</c:v>
                </c:pt>
                <c:pt idx="696">
                  <c:v>21.748000000000001</c:v>
                </c:pt>
                <c:pt idx="697">
                  <c:v>22.134</c:v>
                </c:pt>
                <c:pt idx="698">
                  <c:v>21.913</c:v>
                </c:pt>
                <c:pt idx="699">
                  <c:v>21.734999999999999</c:v>
                </c:pt>
                <c:pt idx="700">
                  <c:v>21.701000000000001</c:v>
                </c:pt>
                <c:pt idx="701">
                  <c:v>21.974</c:v>
                </c:pt>
                <c:pt idx="702">
                  <c:v>21.876999999999999</c:v>
                </c:pt>
                <c:pt idx="703">
                  <c:v>21.931999999999999</c:v>
                </c:pt>
                <c:pt idx="704">
                  <c:v>21.928000000000001</c:v>
                </c:pt>
                <c:pt idx="705">
                  <c:v>21.934000000000001</c:v>
                </c:pt>
                <c:pt idx="706">
                  <c:v>22.094999999999999</c:v>
                </c:pt>
                <c:pt idx="707">
                  <c:v>21.571000000000002</c:v>
                </c:pt>
                <c:pt idx="708">
                  <c:v>21.989000000000001</c:v>
                </c:pt>
                <c:pt idx="709">
                  <c:v>21.683</c:v>
                </c:pt>
                <c:pt idx="710">
                  <c:v>21.768999999999998</c:v>
                </c:pt>
                <c:pt idx="711">
                  <c:v>21.902000000000001</c:v>
                </c:pt>
                <c:pt idx="712">
                  <c:v>21.911000000000001</c:v>
                </c:pt>
                <c:pt idx="713">
                  <c:v>21.978000000000002</c:v>
                </c:pt>
                <c:pt idx="714">
                  <c:v>21.875</c:v>
                </c:pt>
                <c:pt idx="715">
                  <c:v>21.951000000000001</c:v>
                </c:pt>
                <c:pt idx="716">
                  <c:v>21.776</c:v>
                </c:pt>
                <c:pt idx="717">
                  <c:v>21.541</c:v>
                </c:pt>
                <c:pt idx="718">
                  <c:v>21.798999999999999</c:v>
                </c:pt>
                <c:pt idx="719">
                  <c:v>21.983000000000001</c:v>
                </c:pt>
                <c:pt idx="720">
                  <c:v>21.754999999999999</c:v>
                </c:pt>
                <c:pt idx="721">
                  <c:v>21.773</c:v>
                </c:pt>
                <c:pt idx="722">
                  <c:v>21.83</c:v>
                </c:pt>
                <c:pt idx="723">
                  <c:v>21.873000000000001</c:v>
                </c:pt>
                <c:pt idx="724">
                  <c:v>21.785</c:v>
                </c:pt>
                <c:pt idx="725">
                  <c:v>21.891999999999999</c:v>
                </c:pt>
                <c:pt idx="726">
                  <c:v>21.971</c:v>
                </c:pt>
                <c:pt idx="727">
                  <c:v>22.042999999999999</c:v>
                </c:pt>
                <c:pt idx="728">
                  <c:v>22.007000000000001</c:v>
                </c:pt>
                <c:pt idx="729">
                  <c:v>21.745000000000001</c:v>
                </c:pt>
                <c:pt idx="730">
                  <c:v>21.951000000000001</c:v>
                </c:pt>
                <c:pt idx="731">
                  <c:v>22.085000000000001</c:v>
                </c:pt>
                <c:pt idx="732">
                  <c:v>21.716999999999999</c:v>
                </c:pt>
                <c:pt idx="733">
                  <c:v>21.777999999999999</c:v>
                </c:pt>
                <c:pt idx="734">
                  <c:v>21.998000000000001</c:v>
                </c:pt>
                <c:pt idx="735">
                  <c:v>22.032</c:v>
                </c:pt>
                <c:pt idx="736">
                  <c:v>21.888999999999999</c:v>
                </c:pt>
                <c:pt idx="737">
                  <c:v>21.869</c:v>
                </c:pt>
                <c:pt idx="738">
                  <c:v>21.626000000000001</c:v>
                </c:pt>
                <c:pt idx="739">
                  <c:v>21.9</c:v>
                </c:pt>
                <c:pt idx="740">
                  <c:v>21.754000000000001</c:v>
                </c:pt>
                <c:pt idx="741">
                  <c:v>22.010999999999999</c:v>
                </c:pt>
                <c:pt idx="742">
                  <c:v>22.175000000000001</c:v>
                </c:pt>
                <c:pt idx="743">
                  <c:v>21.901</c:v>
                </c:pt>
                <c:pt idx="744">
                  <c:v>21.975000000000001</c:v>
                </c:pt>
                <c:pt idx="745">
                  <c:v>22.032</c:v>
                </c:pt>
                <c:pt idx="746">
                  <c:v>21.738</c:v>
                </c:pt>
                <c:pt idx="747">
                  <c:v>21.800999999999998</c:v>
                </c:pt>
                <c:pt idx="748">
                  <c:v>21.867000000000001</c:v>
                </c:pt>
                <c:pt idx="749">
                  <c:v>21.81</c:v>
                </c:pt>
                <c:pt idx="750">
                  <c:v>22.134</c:v>
                </c:pt>
                <c:pt idx="751">
                  <c:v>21.724</c:v>
                </c:pt>
                <c:pt idx="752">
                  <c:v>22.021999999999998</c:v>
                </c:pt>
                <c:pt idx="753">
                  <c:v>21.882999999999999</c:v>
                </c:pt>
                <c:pt idx="754">
                  <c:v>21.917999999999999</c:v>
                </c:pt>
                <c:pt idx="755">
                  <c:v>22.067</c:v>
                </c:pt>
                <c:pt idx="756">
                  <c:v>22.032</c:v>
                </c:pt>
                <c:pt idx="757">
                  <c:v>21.800999999999998</c:v>
                </c:pt>
                <c:pt idx="758">
                  <c:v>21.855</c:v>
                </c:pt>
                <c:pt idx="759">
                  <c:v>22.172000000000001</c:v>
                </c:pt>
                <c:pt idx="760">
                  <c:v>21.710999999999999</c:v>
                </c:pt>
                <c:pt idx="761">
                  <c:v>21.763000000000002</c:v>
                </c:pt>
                <c:pt idx="762">
                  <c:v>21.734000000000002</c:v>
                </c:pt>
                <c:pt idx="763">
                  <c:v>21.745999999999999</c:v>
                </c:pt>
                <c:pt idx="764">
                  <c:v>21.663</c:v>
                </c:pt>
                <c:pt idx="765">
                  <c:v>21.902999999999999</c:v>
                </c:pt>
                <c:pt idx="766">
                  <c:v>22.187000000000001</c:v>
                </c:pt>
                <c:pt idx="767">
                  <c:v>21.817</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21.77</c:v>
                </c:pt>
                <c:pt idx="1025">
                  <c:v>21.832000000000001</c:v>
                </c:pt>
                <c:pt idx="1026">
                  <c:v>21.983000000000001</c:v>
                </c:pt>
                <c:pt idx="1027">
                  <c:v>21.641999999999999</c:v>
                </c:pt>
                <c:pt idx="1028">
                  <c:v>21.62</c:v>
                </c:pt>
                <c:pt idx="1029">
                  <c:v>21.821000000000002</c:v>
                </c:pt>
                <c:pt idx="1030">
                  <c:v>21.888999999999999</c:v>
                </c:pt>
                <c:pt idx="1031">
                  <c:v>21.87</c:v>
                </c:pt>
                <c:pt idx="1032">
                  <c:v>21.823</c:v>
                </c:pt>
                <c:pt idx="1033">
                  <c:v>21.983000000000001</c:v>
                </c:pt>
                <c:pt idx="1034">
                  <c:v>21.736999999999998</c:v>
                </c:pt>
                <c:pt idx="1035">
                  <c:v>21.995999999999999</c:v>
                </c:pt>
                <c:pt idx="1036">
                  <c:v>21.92</c:v>
                </c:pt>
                <c:pt idx="1037">
                  <c:v>21.788</c:v>
                </c:pt>
                <c:pt idx="1038">
                  <c:v>21.957999999999998</c:v>
                </c:pt>
                <c:pt idx="1039">
                  <c:v>22.114000000000001</c:v>
                </c:pt>
                <c:pt idx="1040">
                  <c:v>21.667999999999999</c:v>
                </c:pt>
                <c:pt idx="1041">
                  <c:v>22.294</c:v>
                </c:pt>
                <c:pt idx="1042">
                  <c:v>22.135999999999999</c:v>
                </c:pt>
                <c:pt idx="1043">
                  <c:v>21.774999999999999</c:v>
                </c:pt>
                <c:pt idx="1044">
                  <c:v>21.936</c:v>
                </c:pt>
                <c:pt idx="1045">
                  <c:v>21.913</c:v>
                </c:pt>
                <c:pt idx="1046">
                  <c:v>21.713999999999999</c:v>
                </c:pt>
                <c:pt idx="1047">
                  <c:v>22.001000000000001</c:v>
                </c:pt>
                <c:pt idx="1048">
                  <c:v>21.768999999999998</c:v>
                </c:pt>
                <c:pt idx="1049">
                  <c:v>22.079000000000001</c:v>
                </c:pt>
                <c:pt idx="1050">
                  <c:v>21.992000000000001</c:v>
                </c:pt>
                <c:pt idx="1051">
                  <c:v>21.587</c:v>
                </c:pt>
                <c:pt idx="1052">
                  <c:v>22.045000000000002</c:v>
                </c:pt>
                <c:pt idx="1053">
                  <c:v>21.885000000000002</c:v>
                </c:pt>
                <c:pt idx="1054">
                  <c:v>21.920999999999999</c:v>
                </c:pt>
                <c:pt idx="1055">
                  <c:v>21.768999999999998</c:v>
                </c:pt>
                <c:pt idx="1056">
                  <c:v>21.565000000000001</c:v>
                </c:pt>
                <c:pt idx="1057">
                  <c:v>22.172999999999998</c:v>
                </c:pt>
                <c:pt idx="1058">
                  <c:v>21.718</c:v>
                </c:pt>
                <c:pt idx="1059">
                  <c:v>21.876999999999999</c:v>
                </c:pt>
                <c:pt idx="1060">
                  <c:v>21.702999999999999</c:v>
                </c:pt>
                <c:pt idx="1061">
                  <c:v>21.923999999999999</c:v>
                </c:pt>
                <c:pt idx="1062">
                  <c:v>21.812999999999999</c:v>
                </c:pt>
                <c:pt idx="1063">
                  <c:v>21.763000000000002</c:v>
                </c:pt>
                <c:pt idx="1064">
                  <c:v>21.734000000000002</c:v>
                </c:pt>
                <c:pt idx="1065">
                  <c:v>21.887</c:v>
                </c:pt>
                <c:pt idx="1066">
                  <c:v>22.198</c:v>
                </c:pt>
                <c:pt idx="1067">
                  <c:v>22.161000000000001</c:v>
                </c:pt>
                <c:pt idx="1068">
                  <c:v>21.931000000000001</c:v>
                </c:pt>
                <c:pt idx="1069">
                  <c:v>21.986999999999998</c:v>
                </c:pt>
                <c:pt idx="1070">
                  <c:v>21.914999999999999</c:v>
                </c:pt>
                <c:pt idx="1071">
                  <c:v>21.995000000000001</c:v>
                </c:pt>
                <c:pt idx="1072">
                  <c:v>22.04</c:v>
                </c:pt>
                <c:pt idx="1073">
                  <c:v>21.745000000000001</c:v>
                </c:pt>
                <c:pt idx="1074">
                  <c:v>21.832000000000001</c:v>
                </c:pt>
                <c:pt idx="1075">
                  <c:v>21.861000000000001</c:v>
                </c:pt>
                <c:pt idx="1076">
                  <c:v>22.010999999999999</c:v>
                </c:pt>
                <c:pt idx="1077">
                  <c:v>21.853999999999999</c:v>
                </c:pt>
                <c:pt idx="1078">
                  <c:v>22.012</c:v>
                </c:pt>
                <c:pt idx="1079">
                  <c:v>21.683</c:v>
                </c:pt>
                <c:pt idx="1080">
                  <c:v>21.742000000000001</c:v>
                </c:pt>
                <c:pt idx="1081">
                  <c:v>22.007999999999999</c:v>
                </c:pt>
                <c:pt idx="1082">
                  <c:v>21.946000000000002</c:v>
                </c:pt>
                <c:pt idx="1083">
                  <c:v>22.055</c:v>
                </c:pt>
                <c:pt idx="1084">
                  <c:v>21.914000000000001</c:v>
                </c:pt>
                <c:pt idx="1085">
                  <c:v>22.045000000000002</c:v>
                </c:pt>
                <c:pt idx="1086">
                  <c:v>21.843</c:v>
                </c:pt>
                <c:pt idx="1087">
                  <c:v>21.741</c:v>
                </c:pt>
                <c:pt idx="1088">
                  <c:v>21.597999999999999</c:v>
                </c:pt>
                <c:pt idx="1089">
                  <c:v>22.006</c:v>
                </c:pt>
                <c:pt idx="1090">
                  <c:v>21.826000000000001</c:v>
                </c:pt>
                <c:pt idx="1091">
                  <c:v>21.844999999999999</c:v>
                </c:pt>
                <c:pt idx="1092">
                  <c:v>21.835000000000001</c:v>
                </c:pt>
                <c:pt idx="1093">
                  <c:v>21.864999999999998</c:v>
                </c:pt>
                <c:pt idx="1094">
                  <c:v>21.827000000000002</c:v>
                </c:pt>
                <c:pt idx="1095">
                  <c:v>21.946000000000002</c:v>
                </c:pt>
                <c:pt idx="1096">
                  <c:v>21.888999999999999</c:v>
                </c:pt>
                <c:pt idx="1097">
                  <c:v>21.831</c:v>
                </c:pt>
                <c:pt idx="1098">
                  <c:v>22.244</c:v>
                </c:pt>
                <c:pt idx="1099">
                  <c:v>21.972999999999999</c:v>
                </c:pt>
                <c:pt idx="1100">
                  <c:v>22.065000000000001</c:v>
                </c:pt>
                <c:pt idx="1101">
                  <c:v>21.742000000000001</c:v>
                </c:pt>
                <c:pt idx="1102">
                  <c:v>22.006</c:v>
                </c:pt>
                <c:pt idx="1103">
                  <c:v>21.721</c:v>
                </c:pt>
                <c:pt idx="1104">
                  <c:v>21.919</c:v>
                </c:pt>
                <c:pt idx="1105">
                  <c:v>21.891999999999999</c:v>
                </c:pt>
                <c:pt idx="1106">
                  <c:v>21.657</c:v>
                </c:pt>
                <c:pt idx="1107">
                  <c:v>22.047999999999998</c:v>
                </c:pt>
                <c:pt idx="1108">
                  <c:v>21.850999999999999</c:v>
                </c:pt>
                <c:pt idx="1109">
                  <c:v>21.992999999999999</c:v>
                </c:pt>
                <c:pt idx="1110">
                  <c:v>21.920999999999999</c:v>
                </c:pt>
                <c:pt idx="1111">
                  <c:v>21.673999999999999</c:v>
                </c:pt>
                <c:pt idx="1112">
                  <c:v>21.803000000000001</c:v>
                </c:pt>
                <c:pt idx="1113">
                  <c:v>21.866</c:v>
                </c:pt>
                <c:pt idx="1114">
                  <c:v>21.879000000000001</c:v>
                </c:pt>
                <c:pt idx="1115">
                  <c:v>21.84</c:v>
                </c:pt>
                <c:pt idx="1116">
                  <c:v>21.812999999999999</c:v>
                </c:pt>
                <c:pt idx="1117">
                  <c:v>21.975000000000001</c:v>
                </c:pt>
                <c:pt idx="1118">
                  <c:v>21.885000000000002</c:v>
                </c:pt>
                <c:pt idx="1119">
                  <c:v>21.984000000000002</c:v>
                </c:pt>
                <c:pt idx="1120">
                  <c:v>21.972000000000001</c:v>
                </c:pt>
                <c:pt idx="1121">
                  <c:v>21.768999999999998</c:v>
                </c:pt>
                <c:pt idx="1122">
                  <c:v>21.684000000000001</c:v>
                </c:pt>
                <c:pt idx="1123">
                  <c:v>21.736999999999998</c:v>
                </c:pt>
                <c:pt idx="1124">
                  <c:v>21.844000000000001</c:v>
                </c:pt>
                <c:pt idx="1125">
                  <c:v>21.991</c:v>
                </c:pt>
                <c:pt idx="1126">
                  <c:v>21.888999999999999</c:v>
                </c:pt>
                <c:pt idx="1127">
                  <c:v>21.9</c:v>
                </c:pt>
                <c:pt idx="1128">
                  <c:v>21.629000000000001</c:v>
                </c:pt>
                <c:pt idx="1129">
                  <c:v>22.077999999999999</c:v>
                </c:pt>
                <c:pt idx="1130">
                  <c:v>21.704000000000001</c:v>
                </c:pt>
                <c:pt idx="1131">
                  <c:v>21.843</c:v>
                </c:pt>
                <c:pt idx="1132">
                  <c:v>21.923999999999999</c:v>
                </c:pt>
                <c:pt idx="1133">
                  <c:v>22.001000000000001</c:v>
                </c:pt>
                <c:pt idx="1134">
                  <c:v>21.805</c:v>
                </c:pt>
                <c:pt idx="1135">
                  <c:v>21.681999999999999</c:v>
                </c:pt>
                <c:pt idx="1136">
                  <c:v>21.867000000000001</c:v>
                </c:pt>
                <c:pt idx="1137">
                  <c:v>21.896999999999998</c:v>
                </c:pt>
                <c:pt idx="1138">
                  <c:v>21.741</c:v>
                </c:pt>
                <c:pt idx="1139">
                  <c:v>21.777999999999999</c:v>
                </c:pt>
                <c:pt idx="1140">
                  <c:v>21.753</c:v>
                </c:pt>
                <c:pt idx="1141">
                  <c:v>21.922999999999998</c:v>
                </c:pt>
                <c:pt idx="1142">
                  <c:v>21.766999999999999</c:v>
                </c:pt>
                <c:pt idx="1143">
                  <c:v>21.981000000000002</c:v>
                </c:pt>
                <c:pt idx="1144">
                  <c:v>21.902000000000001</c:v>
                </c:pt>
                <c:pt idx="1145">
                  <c:v>21.678000000000001</c:v>
                </c:pt>
                <c:pt idx="1146">
                  <c:v>21.972000000000001</c:v>
                </c:pt>
                <c:pt idx="1147">
                  <c:v>21.896999999999998</c:v>
                </c:pt>
                <c:pt idx="1148">
                  <c:v>22.024999999999999</c:v>
                </c:pt>
                <c:pt idx="1149">
                  <c:v>22.010999999999999</c:v>
                </c:pt>
                <c:pt idx="1150">
                  <c:v>22.215</c:v>
                </c:pt>
                <c:pt idx="1151">
                  <c:v>21.901</c:v>
                </c:pt>
                <c:pt idx="1152">
                  <c:v>21.844000000000001</c:v>
                </c:pt>
                <c:pt idx="1153">
                  <c:v>21.981000000000002</c:v>
                </c:pt>
                <c:pt idx="1154">
                  <c:v>21.724</c:v>
                </c:pt>
                <c:pt idx="1155">
                  <c:v>21.937000000000001</c:v>
                </c:pt>
                <c:pt idx="1156">
                  <c:v>21.638999999999999</c:v>
                </c:pt>
                <c:pt idx="1157">
                  <c:v>22.059000000000001</c:v>
                </c:pt>
                <c:pt idx="1158">
                  <c:v>21.73</c:v>
                </c:pt>
                <c:pt idx="1159">
                  <c:v>22</c:v>
                </c:pt>
                <c:pt idx="1160">
                  <c:v>22.033000000000001</c:v>
                </c:pt>
                <c:pt idx="1161">
                  <c:v>21.956</c:v>
                </c:pt>
                <c:pt idx="1162">
                  <c:v>21.719000000000001</c:v>
                </c:pt>
                <c:pt idx="1163">
                  <c:v>21.861000000000001</c:v>
                </c:pt>
                <c:pt idx="1164">
                  <c:v>21.734000000000002</c:v>
                </c:pt>
                <c:pt idx="1165">
                  <c:v>21.838999999999999</c:v>
                </c:pt>
                <c:pt idx="1166">
                  <c:v>22.033000000000001</c:v>
                </c:pt>
                <c:pt idx="1167">
                  <c:v>21.747</c:v>
                </c:pt>
                <c:pt idx="1168">
                  <c:v>21.823</c:v>
                </c:pt>
                <c:pt idx="1169">
                  <c:v>21.7</c:v>
                </c:pt>
                <c:pt idx="1170">
                  <c:v>21.904</c:v>
                </c:pt>
                <c:pt idx="1171">
                  <c:v>21.672000000000001</c:v>
                </c:pt>
                <c:pt idx="1172">
                  <c:v>22.099</c:v>
                </c:pt>
                <c:pt idx="1173">
                  <c:v>21.835000000000001</c:v>
                </c:pt>
                <c:pt idx="1174">
                  <c:v>22.001999999999999</c:v>
                </c:pt>
                <c:pt idx="1175">
                  <c:v>21.815999999999999</c:v>
                </c:pt>
                <c:pt idx="1176">
                  <c:v>21.785</c:v>
                </c:pt>
                <c:pt idx="1177">
                  <c:v>22</c:v>
                </c:pt>
                <c:pt idx="1178">
                  <c:v>21.803000000000001</c:v>
                </c:pt>
                <c:pt idx="1179">
                  <c:v>21.658000000000001</c:v>
                </c:pt>
                <c:pt idx="1180">
                  <c:v>21.97</c:v>
                </c:pt>
                <c:pt idx="1181">
                  <c:v>21.574999999999999</c:v>
                </c:pt>
                <c:pt idx="1182">
                  <c:v>21.954999999999998</c:v>
                </c:pt>
                <c:pt idx="1183">
                  <c:v>22.029</c:v>
                </c:pt>
                <c:pt idx="1184">
                  <c:v>21.837</c:v>
                </c:pt>
                <c:pt idx="1185">
                  <c:v>21.641999999999999</c:v>
                </c:pt>
                <c:pt idx="1186">
                  <c:v>21.922000000000001</c:v>
                </c:pt>
                <c:pt idx="1187">
                  <c:v>21.759</c:v>
                </c:pt>
                <c:pt idx="1188">
                  <c:v>22.283999999999999</c:v>
                </c:pt>
                <c:pt idx="1189">
                  <c:v>22.16</c:v>
                </c:pt>
                <c:pt idx="1190">
                  <c:v>21.722000000000001</c:v>
                </c:pt>
                <c:pt idx="1191">
                  <c:v>21.777000000000001</c:v>
                </c:pt>
                <c:pt idx="1192">
                  <c:v>22.04</c:v>
                </c:pt>
                <c:pt idx="1193">
                  <c:v>21.86</c:v>
                </c:pt>
                <c:pt idx="1194">
                  <c:v>21.728999999999999</c:v>
                </c:pt>
                <c:pt idx="1195">
                  <c:v>21.975000000000001</c:v>
                </c:pt>
                <c:pt idx="1196">
                  <c:v>21.655000000000001</c:v>
                </c:pt>
                <c:pt idx="1197">
                  <c:v>21.561</c:v>
                </c:pt>
                <c:pt idx="1198">
                  <c:v>21.832999999999998</c:v>
                </c:pt>
                <c:pt idx="1199">
                  <c:v>21.835999999999999</c:v>
                </c:pt>
                <c:pt idx="1200">
                  <c:v>21.898</c:v>
                </c:pt>
                <c:pt idx="1201">
                  <c:v>21.66</c:v>
                </c:pt>
                <c:pt idx="1202">
                  <c:v>21.968</c:v>
                </c:pt>
                <c:pt idx="1203">
                  <c:v>21.908999999999999</c:v>
                </c:pt>
                <c:pt idx="1204">
                  <c:v>21.928000000000001</c:v>
                </c:pt>
                <c:pt idx="1205">
                  <c:v>22.042000000000002</c:v>
                </c:pt>
                <c:pt idx="1206">
                  <c:v>22.077999999999999</c:v>
                </c:pt>
                <c:pt idx="1207">
                  <c:v>21.754999999999999</c:v>
                </c:pt>
                <c:pt idx="1208">
                  <c:v>21.962</c:v>
                </c:pt>
                <c:pt idx="1209">
                  <c:v>21.704999999999998</c:v>
                </c:pt>
                <c:pt idx="1210">
                  <c:v>22.228000000000002</c:v>
                </c:pt>
                <c:pt idx="1211">
                  <c:v>21.728000000000002</c:v>
                </c:pt>
                <c:pt idx="1212">
                  <c:v>22.114999999999998</c:v>
                </c:pt>
                <c:pt idx="1213">
                  <c:v>21.574000000000002</c:v>
                </c:pt>
                <c:pt idx="1214">
                  <c:v>22.068999999999999</c:v>
                </c:pt>
                <c:pt idx="1215">
                  <c:v>22.331</c:v>
                </c:pt>
                <c:pt idx="1216">
                  <c:v>21.905999999999999</c:v>
                </c:pt>
                <c:pt idx="1217">
                  <c:v>21.783999999999999</c:v>
                </c:pt>
                <c:pt idx="1218">
                  <c:v>21.901</c:v>
                </c:pt>
                <c:pt idx="1219">
                  <c:v>21.853999999999999</c:v>
                </c:pt>
                <c:pt idx="1220">
                  <c:v>22.048999999999999</c:v>
                </c:pt>
                <c:pt idx="1221">
                  <c:v>21.736999999999998</c:v>
                </c:pt>
                <c:pt idx="1222">
                  <c:v>21.86</c:v>
                </c:pt>
                <c:pt idx="1223">
                  <c:v>21.619</c:v>
                </c:pt>
                <c:pt idx="1224">
                  <c:v>21.795000000000002</c:v>
                </c:pt>
                <c:pt idx="1225">
                  <c:v>21.798999999999999</c:v>
                </c:pt>
                <c:pt idx="1226">
                  <c:v>21.777000000000001</c:v>
                </c:pt>
                <c:pt idx="1227">
                  <c:v>21.661999999999999</c:v>
                </c:pt>
                <c:pt idx="1228">
                  <c:v>21.715</c:v>
                </c:pt>
                <c:pt idx="1229">
                  <c:v>22.312999999999999</c:v>
                </c:pt>
                <c:pt idx="1230">
                  <c:v>21.952000000000002</c:v>
                </c:pt>
                <c:pt idx="1231">
                  <c:v>21.882000000000001</c:v>
                </c:pt>
                <c:pt idx="1232">
                  <c:v>21.65</c:v>
                </c:pt>
                <c:pt idx="1233">
                  <c:v>21.978999999999999</c:v>
                </c:pt>
                <c:pt idx="1234">
                  <c:v>21.867999999999999</c:v>
                </c:pt>
                <c:pt idx="1235">
                  <c:v>21.902999999999999</c:v>
                </c:pt>
                <c:pt idx="1236">
                  <c:v>21.696000000000002</c:v>
                </c:pt>
                <c:pt idx="1237">
                  <c:v>21.818000000000001</c:v>
                </c:pt>
                <c:pt idx="1238">
                  <c:v>21.69</c:v>
                </c:pt>
                <c:pt idx="1239">
                  <c:v>21.591999999999999</c:v>
                </c:pt>
                <c:pt idx="1240">
                  <c:v>21.803999999999998</c:v>
                </c:pt>
                <c:pt idx="1241">
                  <c:v>22.314</c:v>
                </c:pt>
                <c:pt idx="1242">
                  <c:v>21.83</c:v>
                </c:pt>
                <c:pt idx="1243">
                  <c:v>22.21</c:v>
                </c:pt>
                <c:pt idx="1244">
                  <c:v>21.68</c:v>
                </c:pt>
                <c:pt idx="1245">
                  <c:v>21.890999999999998</c:v>
                </c:pt>
                <c:pt idx="1246">
                  <c:v>21.699000000000002</c:v>
                </c:pt>
                <c:pt idx="1247">
                  <c:v>21.908999999999999</c:v>
                </c:pt>
                <c:pt idx="1248">
                  <c:v>21.655000000000001</c:v>
                </c:pt>
                <c:pt idx="1249">
                  <c:v>21.805</c:v>
                </c:pt>
                <c:pt idx="1250">
                  <c:v>21.815000000000001</c:v>
                </c:pt>
                <c:pt idx="1251">
                  <c:v>22.193999999999999</c:v>
                </c:pt>
                <c:pt idx="1252">
                  <c:v>21.832999999999998</c:v>
                </c:pt>
                <c:pt idx="1253">
                  <c:v>21.771999999999998</c:v>
                </c:pt>
                <c:pt idx="1254">
                  <c:v>22.009</c:v>
                </c:pt>
                <c:pt idx="1255">
                  <c:v>21.960999999999999</c:v>
                </c:pt>
                <c:pt idx="1256">
                  <c:v>21.751000000000001</c:v>
                </c:pt>
                <c:pt idx="1257">
                  <c:v>21.699000000000002</c:v>
                </c:pt>
                <c:pt idx="1258">
                  <c:v>21.939</c:v>
                </c:pt>
                <c:pt idx="1259">
                  <c:v>21.895</c:v>
                </c:pt>
                <c:pt idx="1260">
                  <c:v>22.05</c:v>
                </c:pt>
                <c:pt idx="1261">
                  <c:v>21.655000000000001</c:v>
                </c:pt>
                <c:pt idx="1262">
                  <c:v>21.986999999999998</c:v>
                </c:pt>
                <c:pt idx="1263">
                  <c:v>21.68</c:v>
                </c:pt>
                <c:pt idx="1264">
                  <c:v>21.908000000000001</c:v>
                </c:pt>
                <c:pt idx="1265">
                  <c:v>21.876000000000001</c:v>
                </c:pt>
                <c:pt idx="1266">
                  <c:v>21.695</c:v>
                </c:pt>
                <c:pt idx="1267">
                  <c:v>21.815999999999999</c:v>
                </c:pt>
                <c:pt idx="1268">
                  <c:v>22.097999999999999</c:v>
                </c:pt>
                <c:pt idx="1269">
                  <c:v>21.773</c:v>
                </c:pt>
                <c:pt idx="1270">
                  <c:v>21.698</c:v>
                </c:pt>
                <c:pt idx="1271">
                  <c:v>21.902000000000001</c:v>
                </c:pt>
                <c:pt idx="1272">
                  <c:v>21.74</c:v>
                </c:pt>
                <c:pt idx="1273">
                  <c:v>21.684999999999999</c:v>
                </c:pt>
                <c:pt idx="1274">
                  <c:v>21.658000000000001</c:v>
                </c:pt>
                <c:pt idx="1275">
                  <c:v>21.933</c:v>
                </c:pt>
                <c:pt idx="1276">
                  <c:v>21.571000000000002</c:v>
                </c:pt>
                <c:pt idx="1277">
                  <c:v>21.651</c:v>
                </c:pt>
                <c:pt idx="1278">
                  <c:v>22.102</c:v>
                </c:pt>
                <c:pt idx="1279">
                  <c:v>21.704000000000001</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21.873999999999999</c:v>
                </c:pt>
                <c:pt idx="1537">
                  <c:v>21.841000000000001</c:v>
                </c:pt>
                <c:pt idx="1538">
                  <c:v>21.988</c:v>
                </c:pt>
                <c:pt idx="1539">
                  <c:v>21.757999999999999</c:v>
                </c:pt>
                <c:pt idx="1540">
                  <c:v>21.792000000000002</c:v>
                </c:pt>
                <c:pt idx="1541">
                  <c:v>21.626000000000001</c:v>
                </c:pt>
                <c:pt idx="1542">
                  <c:v>21.817</c:v>
                </c:pt>
                <c:pt idx="1543">
                  <c:v>22.056999999999999</c:v>
                </c:pt>
                <c:pt idx="1544">
                  <c:v>21.652999999999999</c:v>
                </c:pt>
                <c:pt idx="1545">
                  <c:v>21.899000000000001</c:v>
                </c:pt>
                <c:pt idx="1546">
                  <c:v>21.805</c:v>
                </c:pt>
                <c:pt idx="1547">
                  <c:v>21.782</c:v>
                </c:pt>
                <c:pt idx="1548">
                  <c:v>21.812000000000001</c:v>
                </c:pt>
                <c:pt idx="1549">
                  <c:v>21.954999999999998</c:v>
                </c:pt>
                <c:pt idx="1550">
                  <c:v>21.8</c:v>
                </c:pt>
                <c:pt idx="1551">
                  <c:v>21.905999999999999</c:v>
                </c:pt>
                <c:pt idx="1552">
                  <c:v>22.16</c:v>
                </c:pt>
                <c:pt idx="1553">
                  <c:v>21.771000000000001</c:v>
                </c:pt>
                <c:pt idx="1554">
                  <c:v>21.827999999999999</c:v>
                </c:pt>
                <c:pt idx="1555">
                  <c:v>21.998999999999999</c:v>
                </c:pt>
                <c:pt idx="1556">
                  <c:v>21.702999999999999</c:v>
                </c:pt>
                <c:pt idx="1557">
                  <c:v>22.122</c:v>
                </c:pt>
                <c:pt idx="1558">
                  <c:v>21.855</c:v>
                </c:pt>
                <c:pt idx="1559">
                  <c:v>21.943000000000001</c:v>
                </c:pt>
                <c:pt idx="1560">
                  <c:v>21.613</c:v>
                </c:pt>
                <c:pt idx="1561">
                  <c:v>21.812000000000001</c:v>
                </c:pt>
                <c:pt idx="1562">
                  <c:v>21.949000000000002</c:v>
                </c:pt>
                <c:pt idx="1563">
                  <c:v>21.69</c:v>
                </c:pt>
                <c:pt idx="1564">
                  <c:v>21.96</c:v>
                </c:pt>
                <c:pt idx="1565">
                  <c:v>21.905000000000001</c:v>
                </c:pt>
                <c:pt idx="1566">
                  <c:v>21.963000000000001</c:v>
                </c:pt>
                <c:pt idx="1567">
                  <c:v>21.69</c:v>
                </c:pt>
                <c:pt idx="1568">
                  <c:v>21.620999999999999</c:v>
                </c:pt>
                <c:pt idx="1569">
                  <c:v>21.992000000000001</c:v>
                </c:pt>
                <c:pt idx="1570">
                  <c:v>21.922000000000001</c:v>
                </c:pt>
                <c:pt idx="1571">
                  <c:v>21.75</c:v>
                </c:pt>
                <c:pt idx="1572">
                  <c:v>21.931000000000001</c:v>
                </c:pt>
                <c:pt idx="1573">
                  <c:v>21.806000000000001</c:v>
                </c:pt>
                <c:pt idx="1574">
                  <c:v>21.75</c:v>
                </c:pt>
                <c:pt idx="1575">
                  <c:v>21.962</c:v>
                </c:pt>
                <c:pt idx="1576">
                  <c:v>21.91</c:v>
                </c:pt>
                <c:pt idx="1577">
                  <c:v>21.638000000000002</c:v>
                </c:pt>
                <c:pt idx="1578">
                  <c:v>21.713999999999999</c:v>
                </c:pt>
                <c:pt idx="1579">
                  <c:v>21.692</c:v>
                </c:pt>
                <c:pt idx="1580">
                  <c:v>21.846</c:v>
                </c:pt>
                <c:pt idx="1581">
                  <c:v>21.952999999999999</c:v>
                </c:pt>
                <c:pt idx="1582">
                  <c:v>22.062000000000001</c:v>
                </c:pt>
                <c:pt idx="1583">
                  <c:v>21.824000000000002</c:v>
                </c:pt>
                <c:pt idx="1584">
                  <c:v>21.792999999999999</c:v>
                </c:pt>
                <c:pt idx="1585">
                  <c:v>21.835999999999999</c:v>
                </c:pt>
                <c:pt idx="1586">
                  <c:v>21.690999999999999</c:v>
                </c:pt>
                <c:pt idx="1587">
                  <c:v>21.931999999999999</c:v>
                </c:pt>
                <c:pt idx="1588">
                  <c:v>21.731000000000002</c:v>
                </c:pt>
                <c:pt idx="1589">
                  <c:v>21.882999999999999</c:v>
                </c:pt>
                <c:pt idx="1590">
                  <c:v>22.132999999999999</c:v>
                </c:pt>
                <c:pt idx="1591">
                  <c:v>21.937999999999999</c:v>
                </c:pt>
                <c:pt idx="1592">
                  <c:v>21.942</c:v>
                </c:pt>
                <c:pt idx="1593">
                  <c:v>22.106000000000002</c:v>
                </c:pt>
                <c:pt idx="1594">
                  <c:v>21.885999999999999</c:v>
                </c:pt>
                <c:pt idx="1595">
                  <c:v>22.140999999999998</c:v>
                </c:pt>
                <c:pt idx="1596">
                  <c:v>21.713999999999999</c:v>
                </c:pt>
                <c:pt idx="1597">
                  <c:v>21.975000000000001</c:v>
                </c:pt>
                <c:pt idx="1598">
                  <c:v>21.99</c:v>
                </c:pt>
                <c:pt idx="1599">
                  <c:v>21.939</c:v>
                </c:pt>
                <c:pt idx="1600">
                  <c:v>21.632000000000001</c:v>
                </c:pt>
                <c:pt idx="1601">
                  <c:v>21.83</c:v>
                </c:pt>
                <c:pt idx="1602">
                  <c:v>21.74</c:v>
                </c:pt>
                <c:pt idx="1603">
                  <c:v>21.937999999999999</c:v>
                </c:pt>
                <c:pt idx="1604">
                  <c:v>21.731999999999999</c:v>
                </c:pt>
                <c:pt idx="1605">
                  <c:v>22.053000000000001</c:v>
                </c:pt>
                <c:pt idx="1606">
                  <c:v>21.870999999999999</c:v>
                </c:pt>
                <c:pt idx="1607">
                  <c:v>21.875</c:v>
                </c:pt>
                <c:pt idx="1608">
                  <c:v>21.952999999999999</c:v>
                </c:pt>
                <c:pt idx="1609">
                  <c:v>21.687000000000001</c:v>
                </c:pt>
                <c:pt idx="1610">
                  <c:v>22.097000000000001</c:v>
                </c:pt>
                <c:pt idx="1611">
                  <c:v>21.88</c:v>
                </c:pt>
                <c:pt idx="1612">
                  <c:v>21.893999999999998</c:v>
                </c:pt>
                <c:pt idx="1613">
                  <c:v>21.974</c:v>
                </c:pt>
                <c:pt idx="1614">
                  <c:v>21.93</c:v>
                </c:pt>
                <c:pt idx="1615">
                  <c:v>21.73</c:v>
                </c:pt>
                <c:pt idx="1616">
                  <c:v>21.884</c:v>
                </c:pt>
                <c:pt idx="1617">
                  <c:v>21.887</c:v>
                </c:pt>
                <c:pt idx="1618">
                  <c:v>21.608000000000001</c:v>
                </c:pt>
                <c:pt idx="1619">
                  <c:v>21.882000000000001</c:v>
                </c:pt>
                <c:pt idx="1620">
                  <c:v>21.876999999999999</c:v>
                </c:pt>
                <c:pt idx="1621">
                  <c:v>21.994</c:v>
                </c:pt>
                <c:pt idx="1622">
                  <c:v>21.713000000000001</c:v>
                </c:pt>
                <c:pt idx="1623">
                  <c:v>21.814</c:v>
                </c:pt>
                <c:pt idx="1624">
                  <c:v>21.721</c:v>
                </c:pt>
                <c:pt idx="1625">
                  <c:v>21.765999999999998</c:v>
                </c:pt>
                <c:pt idx="1626">
                  <c:v>21.853999999999999</c:v>
                </c:pt>
                <c:pt idx="1627">
                  <c:v>21.869</c:v>
                </c:pt>
                <c:pt idx="1628">
                  <c:v>22.306000000000001</c:v>
                </c:pt>
                <c:pt idx="1629">
                  <c:v>21.867999999999999</c:v>
                </c:pt>
                <c:pt idx="1630">
                  <c:v>21.853000000000002</c:v>
                </c:pt>
                <c:pt idx="1631">
                  <c:v>21.815000000000001</c:v>
                </c:pt>
                <c:pt idx="1632">
                  <c:v>21.826000000000001</c:v>
                </c:pt>
                <c:pt idx="1633">
                  <c:v>21.663</c:v>
                </c:pt>
                <c:pt idx="1634">
                  <c:v>22.260999999999999</c:v>
                </c:pt>
                <c:pt idx="1635">
                  <c:v>21.587</c:v>
                </c:pt>
                <c:pt idx="1636">
                  <c:v>21.937999999999999</c:v>
                </c:pt>
                <c:pt idx="1637">
                  <c:v>22.001000000000001</c:v>
                </c:pt>
                <c:pt idx="1638">
                  <c:v>21.774000000000001</c:v>
                </c:pt>
                <c:pt idx="1639">
                  <c:v>22.093</c:v>
                </c:pt>
                <c:pt idx="1640">
                  <c:v>21.733000000000001</c:v>
                </c:pt>
                <c:pt idx="1641">
                  <c:v>21.965</c:v>
                </c:pt>
                <c:pt idx="1642">
                  <c:v>21.878</c:v>
                </c:pt>
                <c:pt idx="1643">
                  <c:v>21.733000000000001</c:v>
                </c:pt>
                <c:pt idx="1644">
                  <c:v>22.117000000000001</c:v>
                </c:pt>
                <c:pt idx="1645">
                  <c:v>21.693999999999999</c:v>
                </c:pt>
                <c:pt idx="1646">
                  <c:v>21.891999999999999</c:v>
                </c:pt>
                <c:pt idx="1647">
                  <c:v>21.911000000000001</c:v>
                </c:pt>
                <c:pt idx="1648">
                  <c:v>21.968</c:v>
                </c:pt>
                <c:pt idx="1649">
                  <c:v>22.132000000000001</c:v>
                </c:pt>
                <c:pt idx="1650">
                  <c:v>21.727</c:v>
                </c:pt>
                <c:pt idx="1651">
                  <c:v>21.785</c:v>
                </c:pt>
                <c:pt idx="1652">
                  <c:v>21.939</c:v>
                </c:pt>
                <c:pt idx="1653">
                  <c:v>21.946999999999999</c:v>
                </c:pt>
                <c:pt idx="1654">
                  <c:v>21.706</c:v>
                </c:pt>
                <c:pt idx="1655">
                  <c:v>21.956</c:v>
                </c:pt>
                <c:pt idx="1656">
                  <c:v>21.838000000000001</c:v>
                </c:pt>
                <c:pt idx="1657">
                  <c:v>21.812000000000001</c:v>
                </c:pt>
                <c:pt idx="1658">
                  <c:v>21.97</c:v>
                </c:pt>
                <c:pt idx="1659">
                  <c:v>21.893999999999998</c:v>
                </c:pt>
                <c:pt idx="1660">
                  <c:v>21.859000000000002</c:v>
                </c:pt>
                <c:pt idx="1661">
                  <c:v>21.936</c:v>
                </c:pt>
                <c:pt idx="1662">
                  <c:v>21.79</c:v>
                </c:pt>
                <c:pt idx="1663">
                  <c:v>21.834</c:v>
                </c:pt>
                <c:pt idx="1664">
                  <c:v>21.776</c:v>
                </c:pt>
                <c:pt idx="1665">
                  <c:v>21.812999999999999</c:v>
                </c:pt>
                <c:pt idx="1666">
                  <c:v>21.786000000000001</c:v>
                </c:pt>
                <c:pt idx="1667">
                  <c:v>21.965</c:v>
                </c:pt>
                <c:pt idx="1668">
                  <c:v>21.774999999999999</c:v>
                </c:pt>
                <c:pt idx="1669">
                  <c:v>21.789000000000001</c:v>
                </c:pt>
                <c:pt idx="1670">
                  <c:v>21.754000000000001</c:v>
                </c:pt>
                <c:pt idx="1671">
                  <c:v>22.001999999999999</c:v>
                </c:pt>
                <c:pt idx="1672">
                  <c:v>21.917999999999999</c:v>
                </c:pt>
                <c:pt idx="1673">
                  <c:v>22.065999999999999</c:v>
                </c:pt>
                <c:pt idx="1674">
                  <c:v>21.988</c:v>
                </c:pt>
                <c:pt idx="1675">
                  <c:v>22.161999999999999</c:v>
                </c:pt>
                <c:pt idx="1676">
                  <c:v>21.875</c:v>
                </c:pt>
                <c:pt idx="1677">
                  <c:v>21.988</c:v>
                </c:pt>
                <c:pt idx="1678">
                  <c:v>21.902000000000001</c:v>
                </c:pt>
                <c:pt idx="1679">
                  <c:v>21.806999999999999</c:v>
                </c:pt>
                <c:pt idx="1680">
                  <c:v>21.902000000000001</c:v>
                </c:pt>
                <c:pt idx="1681">
                  <c:v>21.989000000000001</c:v>
                </c:pt>
                <c:pt idx="1682">
                  <c:v>22.094000000000001</c:v>
                </c:pt>
                <c:pt idx="1683">
                  <c:v>21.994</c:v>
                </c:pt>
                <c:pt idx="1684">
                  <c:v>21.61</c:v>
                </c:pt>
                <c:pt idx="1685">
                  <c:v>21.632999999999999</c:v>
                </c:pt>
                <c:pt idx="1686">
                  <c:v>21.728000000000002</c:v>
                </c:pt>
                <c:pt idx="1687">
                  <c:v>21.946000000000002</c:v>
                </c:pt>
                <c:pt idx="1688">
                  <c:v>21.817</c:v>
                </c:pt>
                <c:pt idx="1689">
                  <c:v>21.809000000000001</c:v>
                </c:pt>
                <c:pt idx="1690">
                  <c:v>21.623000000000001</c:v>
                </c:pt>
                <c:pt idx="1691">
                  <c:v>22.225999999999999</c:v>
                </c:pt>
                <c:pt idx="1692">
                  <c:v>22.117000000000001</c:v>
                </c:pt>
                <c:pt idx="1693">
                  <c:v>22.096</c:v>
                </c:pt>
                <c:pt idx="1694">
                  <c:v>21.782</c:v>
                </c:pt>
                <c:pt idx="1695">
                  <c:v>21.878</c:v>
                </c:pt>
                <c:pt idx="1696">
                  <c:v>21.7</c:v>
                </c:pt>
                <c:pt idx="1697">
                  <c:v>21.963999999999999</c:v>
                </c:pt>
                <c:pt idx="1698">
                  <c:v>21.879000000000001</c:v>
                </c:pt>
                <c:pt idx="1699">
                  <c:v>21.843</c:v>
                </c:pt>
                <c:pt idx="1700">
                  <c:v>22.201000000000001</c:v>
                </c:pt>
                <c:pt idx="1701">
                  <c:v>21.683</c:v>
                </c:pt>
                <c:pt idx="1702">
                  <c:v>21.847999999999999</c:v>
                </c:pt>
                <c:pt idx="1703">
                  <c:v>21.760999999999999</c:v>
                </c:pt>
                <c:pt idx="1704">
                  <c:v>22.076000000000001</c:v>
                </c:pt>
                <c:pt idx="1705">
                  <c:v>21.971</c:v>
                </c:pt>
                <c:pt idx="1706">
                  <c:v>21.899000000000001</c:v>
                </c:pt>
                <c:pt idx="1707">
                  <c:v>21.956</c:v>
                </c:pt>
                <c:pt idx="1708">
                  <c:v>21.690999999999999</c:v>
                </c:pt>
                <c:pt idx="1709">
                  <c:v>21.731999999999999</c:v>
                </c:pt>
                <c:pt idx="1710">
                  <c:v>21.619</c:v>
                </c:pt>
                <c:pt idx="1711">
                  <c:v>21.609000000000002</c:v>
                </c:pt>
                <c:pt idx="1712">
                  <c:v>21.818000000000001</c:v>
                </c:pt>
                <c:pt idx="1713">
                  <c:v>21.747</c:v>
                </c:pt>
                <c:pt idx="1714">
                  <c:v>21.661000000000001</c:v>
                </c:pt>
                <c:pt idx="1715">
                  <c:v>21.704000000000001</c:v>
                </c:pt>
                <c:pt idx="1716">
                  <c:v>21.82</c:v>
                </c:pt>
                <c:pt idx="1717">
                  <c:v>21.867000000000001</c:v>
                </c:pt>
                <c:pt idx="1718">
                  <c:v>21.824999999999999</c:v>
                </c:pt>
                <c:pt idx="1719">
                  <c:v>21.588000000000001</c:v>
                </c:pt>
                <c:pt idx="1720">
                  <c:v>21.908999999999999</c:v>
                </c:pt>
                <c:pt idx="1721">
                  <c:v>21.852</c:v>
                </c:pt>
                <c:pt idx="1722">
                  <c:v>21.841999999999999</c:v>
                </c:pt>
                <c:pt idx="1723">
                  <c:v>21.802</c:v>
                </c:pt>
                <c:pt idx="1724">
                  <c:v>22.02</c:v>
                </c:pt>
                <c:pt idx="1725">
                  <c:v>21.879000000000001</c:v>
                </c:pt>
                <c:pt idx="1726">
                  <c:v>21.939</c:v>
                </c:pt>
                <c:pt idx="1727">
                  <c:v>21.738</c:v>
                </c:pt>
                <c:pt idx="1728">
                  <c:v>21.588000000000001</c:v>
                </c:pt>
                <c:pt idx="1729">
                  <c:v>21.850999999999999</c:v>
                </c:pt>
                <c:pt idx="1730">
                  <c:v>21.882000000000001</c:v>
                </c:pt>
                <c:pt idx="1731">
                  <c:v>21.832000000000001</c:v>
                </c:pt>
                <c:pt idx="1732">
                  <c:v>21.901</c:v>
                </c:pt>
                <c:pt idx="1733">
                  <c:v>21.797000000000001</c:v>
                </c:pt>
                <c:pt idx="1734">
                  <c:v>21.664999999999999</c:v>
                </c:pt>
                <c:pt idx="1735">
                  <c:v>21.766999999999999</c:v>
                </c:pt>
                <c:pt idx="1736">
                  <c:v>21.957000000000001</c:v>
                </c:pt>
                <c:pt idx="1737">
                  <c:v>21.812999999999999</c:v>
                </c:pt>
                <c:pt idx="1738">
                  <c:v>21.771000000000001</c:v>
                </c:pt>
                <c:pt idx="1739">
                  <c:v>22.015999999999998</c:v>
                </c:pt>
                <c:pt idx="1740">
                  <c:v>22.033999999999999</c:v>
                </c:pt>
                <c:pt idx="1741">
                  <c:v>21.777000000000001</c:v>
                </c:pt>
                <c:pt idx="1742">
                  <c:v>21.795999999999999</c:v>
                </c:pt>
                <c:pt idx="1743">
                  <c:v>21.791</c:v>
                </c:pt>
                <c:pt idx="1744">
                  <c:v>21.866</c:v>
                </c:pt>
                <c:pt idx="1745">
                  <c:v>21.981999999999999</c:v>
                </c:pt>
                <c:pt idx="1746">
                  <c:v>21.722999999999999</c:v>
                </c:pt>
                <c:pt idx="1747">
                  <c:v>21.693000000000001</c:v>
                </c:pt>
                <c:pt idx="1748">
                  <c:v>21.632000000000001</c:v>
                </c:pt>
                <c:pt idx="1749">
                  <c:v>22</c:v>
                </c:pt>
                <c:pt idx="1750">
                  <c:v>21.995000000000001</c:v>
                </c:pt>
                <c:pt idx="1751">
                  <c:v>21.847000000000001</c:v>
                </c:pt>
                <c:pt idx="1752">
                  <c:v>21.896999999999998</c:v>
                </c:pt>
                <c:pt idx="1753">
                  <c:v>21.937000000000001</c:v>
                </c:pt>
                <c:pt idx="1754">
                  <c:v>21.881</c:v>
                </c:pt>
                <c:pt idx="1755">
                  <c:v>21.821999999999999</c:v>
                </c:pt>
                <c:pt idx="1756">
                  <c:v>21.754999999999999</c:v>
                </c:pt>
                <c:pt idx="1757">
                  <c:v>21.911000000000001</c:v>
                </c:pt>
                <c:pt idx="1758">
                  <c:v>21.63</c:v>
                </c:pt>
                <c:pt idx="1759">
                  <c:v>22.038</c:v>
                </c:pt>
                <c:pt idx="1760">
                  <c:v>21.661999999999999</c:v>
                </c:pt>
                <c:pt idx="1761">
                  <c:v>21.812000000000001</c:v>
                </c:pt>
                <c:pt idx="1762">
                  <c:v>21.609000000000002</c:v>
                </c:pt>
                <c:pt idx="1763">
                  <c:v>22.073</c:v>
                </c:pt>
                <c:pt idx="1764">
                  <c:v>22.088000000000001</c:v>
                </c:pt>
                <c:pt idx="1765">
                  <c:v>21.86</c:v>
                </c:pt>
                <c:pt idx="1766">
                  <c:v>22.128</c:v>
                </c:pt>
                <c:pt idx="1767">
                  <c:v>21.696000000000002</c:v>
                </c:pt>
                <c:pt idx="1768">
                  <c:v>21.619</c:v>
                </c:pt>
                <c:pt idx="1769">
                  <c:v>21.991</c:v>
                </c:pt>
                <c:pt idx="1770">
                  <c:v>21.931000000000001</c:v>
                </c:pt>
                <c:pt idx="1771">
                  <c:v>21.812000000000001</c:v>
                </c:pt>
                <c:pt idx="1772">
                  <c:v>21.763999999999999</c:v>
                </c:pt>
                <c:pt idx="1773">
                  <c:v>21.812000000000001</c:v>
                </c:pt>
                <c:pt idx="1774">
                  <c:v>21.760999999999999</c:v>
                </c:pt>
                <c:pt idx="1775">
                  <c:v>21.754000000000001</c:v>
                </c:pt>
                <c:pt idx="1776">
                  <c:v>21.977</c:v>
                </c:pt>
                <c:pt idx="1777">
                  <c:v>21.812000000000001</c:v>
                </c:pt>
                <c:pt idx="1778">
                  <c:v>21.646999999999998</c:v>
                </c:pt>
                <c:pt idx="1779">
                  <c:v>21.625</c:v>
                </c:pt>
                <c:pt idx="1780">
                  <c:v>21.715</c:v>
                </c:pt>
                <c:pt idx="1781">
                  <c:v>21.725999999999999</c:v>
                </c:pt>
                <c:pt idx="1782">
                  <c:v>21.823</c:v>
                </c:pt>
                <c:pt idx="1783">
                  <c:v>21.844999999999999</c:v>
                </c:pt>
                <c:pt idx="1784">
                  <c:v>21.774000000000001</c:v>
                </c:pt>
                <c:pt idx="1785">
                  <c:v>22.015999999999998</c:v>
                </c:pt>
                <c:pt idx="1786">
                  <c:v>21.821000000000002</c:v>
                </c:pt>
                <c:pt idx="1787">
                  <c:v>22.021999999999998</c:v>
                </c:pt>
                <c:pt idx="1788">
                  <c:v>22.033999999999999</c:v>
                </c:pt>
                <c:pt idx="1789">
                  <c:v>21.977</c:v>
                </c:pt>
                <c:pt idx="1790">
                  <c:v>21.827000000000002</c:v>
                </c:pt>
                <c:pt idx="1791">
                  <c:v>21.931999999999999</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21.957999999999998</c:v>
                </c:pt>
                <c:pt idx="2049">
                  <c:v>22.202999999999999</c:v>
                </c:pt>
                <c:pt idx="2050">
                  <c:v>22.288</c:v>
                </c:pt>
                <c:pt idx="2051">
                  <c:v>21.646999999999998</c:v>
                </c:pt>
                <c:pt idx="2052">
                  <c:v>22.213999999999999</c:v>
                </c:pt>
                <c:pt idx="2053">
                  <c:v>21.972999999999999</c:v>
                </c:pt>
                <c:pt idx="2054">
                  <c:v>21.981000000000002</c:v>
                </c:pt>
                <c:pt idx="2055">
                  <c:v>21.954000000000001</c:v>
                </c:pt>
                <c:pt idx="2056">
                  <c:v>22.044</c:v>
                </c:pt>
                <c:pt idx="2057">
                  <c:v>22.314</c:v>
                </c:pt>
                <c:pt idx="2058">
                  <c:v>21.89</c:v>
                </c:pt>
                <c:pt idx="2059">
                  <c:v>22.047000000000001</c:v>
                </c:pt>
                <c:pt idx="2060">
                  <c:v>22.109000000000002</c:v>
                </c:pt>
                <c:pt idx="2061">
                  <c:v>22.062999999999999</c:v>
                </c:pt>
                <c:pt idx="2062">
                  <c:v>22.164000000000001</c:v>
                </c:pt>
                <c:pt idx="2063">
                  <c:v>21.92</c:v>
                </c:pt>
                <c:pt idx="2064">
                  <c:v>22.021999999999998</c:v>
                </c:pt>
                <c:pt idx="2065">
                  <c:v>22.096</c:v>
                </c:pt>
                <c:pt idx="2066">
                  <c:v>22.396000000000001</c:v>
                </c:pt>
                <c:pt idx="2067">
                  <c:v>21.76</c:v>
                </c:pt>
                <c:pt idx="2068">
                  <c:v>22.207000000000001</c:v>
                </c:pt>
                <c:pt idx="2069">
                  <c:v>22.097999999999999</c:v>
                </c:pt>
                <c:pt idx="2070">
                  <c:v>22.164999999999999</c:v>
                </c:pt>
                <c:pt idx="2071">
                  <c:v>21.939</c:v>
                </c:pt>
                <c:pt idx="2072">
                  <c:v>22.103000000000002</c:v>
                </c:pt>
                <c:pt idx="2073">
                  <c:v>21.748999999999999</c:v>
                </c:pt>
                <c:pt idx="2074">
                  <c:v>22.19</c:v>
                </c:pt>
                <c:pt idx="2075">
                  <c:v>21.646000000000001</c:v>
                </c:pt>
                <c:pt idx="2076">
                  <c:v>21.911000000000001</c:v>
                </c:pt>
                <c:pt idx="2077">
                  <c:v>21.99</c:v>
                </c:pt>
                <c:pt idx="2078">
                  <c:v>22.202999999999999</c:v>
                </c:pt>
                <c:pt idx="2079">
                  <c:v>22.26</c:v>
                </c:pt>
                <c:pt idx="2080">
                  <c:v>21.827000000000002</c:v>
                </c:pt>
                <c:pt idx="2081">
                  <c:v>22.248000000000001</c:v>
                </c:pt>
                <c:pt idx="2082">
                  <c:v>21.887</c:v>
                </c:pt>
                <c:pt idx="2083">
                  <c:v>22.126000000000001</c:v>
                </c:pt>
                <c:pt idx="2084">
                  <c:v>22.004000000000001</c:v>
                </c:pt>
                <c:pt idx="2085">
                  <c:v>22.018000000000001</c:v>
                </c:pt>
                <c:pt idx="2086">
                  <c:v>22.016999999999999</c:v>
                </c:pt>
                <c:pt idx="2087">
                  <c:v>22.131</c:v>
                </c:pt>
                <c:pt idx="2088">
                  <c:v>22.116</c:v>
                </c:pt>
                <c:pt idx="2089">
                  <c:v>21.925999999999998</c:v>
                </c:pt>
                <c:pt idx="2090">
                  <c:v>21.94</c:v>
                </c:pt>
                <c:pt idx="2091">
                  <c:v>22.082999999999998</c:v>
                </c:pt>
                <c:pt idx="2092">
                  <c:v>22.248999999999999</c:v>
                </c:pt>
                <c:pt idx="2093">
                  <c:v>22.068999999999999</c:v>
                </c:pt>
                <c:pt idx="2094">
                  <c:v>21.946000000000002</c:v>
                </c:pt>
                <c:pt idx="2095">
                  <c:v>22.102</c:v>
                </c:pt>
                <c:pt idx="2096">
                  <c:v>22.016999999999999</c:v>
                </c:pt>
                <c:pt idx="2097">
                  <c:v>22.152999999999999</c:v>
                </c:pt>
                <c:pt idx="2098">
                  <c:v>21.91</c:v>
                </c:pt>
                <c:pt idx="2099">
                  <c:v>22.123999999999999</c:v>
                </c:pt>
                <c:pt idx="2100">
                  <c:v>21.876999999999999</c:v>
                </c:pt>
                <c:pt idx="2101">
                  <c:v>21.800999999999998</c:v>
                </c:pt>
                <c:pt idx="2102">
                  <c:v>22.198</c:v>
                </c:pt>
                <c:pt idx="2103">
                  <c:v>22.155000000000001</c:v>
                </c:pt>
                <c:pt idx="2104">
                  <c:v>21.736999999999998</c:v>
                </c:pt>
                <c:pt idx="2105">
                  <c:v>22.141999999999999</c:v>
                </c:pt>
                <c:pt idx="2106">
                  <c:v>21.917000000000002</c:v>
                </c:pt>
                <c:pt idx="2107">
                  <c:v>22.131</c:v>
                </c:pt>
                <c:pt idx="2108">
                  <c:v>21.952000000000002</c:v>
                </c:pt>
                <c:pt idx="2109">
                  <c:v>22.305</c:v>
                </c:pt>
                <c:pt idx="2110">
                  <c:v>21.95</c:v>
                </c:pt>
                <c:pt idx="2111">
                  <c:v>21.998000000000001</c:v>
                </c:pt>
                <c:pt idx="2112">
                  <c:v>21.747</c:v>
                </c:pt>
                <c:pt idx="2113">
                  <c:v>21.914000000000001</c:v>
                </c:pt>
                <c:pt idx="2114">
                  <c:v>22.204000000000001</c:v>
                </c:pt>
                <c:pt idx="2115">
                  <c:v>22.024000000000001</c:v>
                </c:pt>
                <c:pt idx="2116">
                  <c:v>21.715</c:v>
                </c:pt>
                <c:pt idx="2117">
                  <c:v>21.824000000000002</c:v>
                </c:pt>
                <c:pt idx="2118">
                  <c:v>22.163</c:v>
                </c:pt>
                <c:pt idx="2119">
                  <c:v>21.978999999999999</c:v>
                </c:pt>
                <c:pt idx="2120">
                  <c:v>21.908999999999999</c:v>
                </c:pt>
                <c:pt idx="2121">
                  <c:v>21.773</c:v>
                </c:pt>
                <c:pt idx="2122">
                  <c:v>22.169</c:v>
                </c:pt>
                <c:pt idx="2123">
                  <c:v>22.045000000000002</c:v>
                </c:pt>
                <c:pt idx="2124">
                  <c:v>22.125</c:v>
                </c:pt>
                <c:pt idx="2125">
                  <c:v>22.074999999999999</c:v>
                </c:pt>
                <c:pt idx="2126">
                  <c:v>21.913</c:v>
                </c:pt>
                <c:pt idx="2127">
                  <c:v>21.863</c:v>
                </c:pt>
                <c:pt idx="2128">
                  <c:v>22.314</c:v>
                </c:pt>
                <c:pt idx="2129">
                  <c:v>21.875</c:v>
                </c:pt>
                <c:pt idx="2130">
                  <c:v>21.789000000000001</c:v>
                </c:pt>
                <c:pt idx="2131">
                  <c:v>21.943000000000001</c:v>
                </c:pt>
                <c:pt idx="2132">
                  <c:v>22.024000000000001</c:v>
                </c:pt>
                <c:pt idx="2133">
                  <c:v>21.975000000000001</c:v>
                </c:pt>
                <c:pt idx="2134">
                  <c:v>22.163</c:v>
                </c:pt>
                <c:pt idx="2135">
                  <c:v>22.047000000000001</c:v>
                </c:pt>
                <c:pt idx="2136">
                  <c:v>21.823</c:v>
                </c:pt>
                <c:pt idx="2137">
                  <c:v>22.091999999999999</c:v>
                </c:pt>
                <c:pt idx="2138">
                  <c:v>22.163</c:v>
                </c:pt>
                <c:pt idx="2139">
                  <c:v>21.872</c:v>
                </c:pt>
                <c:pt idx="2140">
                  <c:v>22.123999999999999</c:v>
                </c:pt>
                <c:pt idx="2141">
                  <c:v>21.773</c:v>
                </c:pt>
                <c:pt idx="2142">
                  <c:v>21.95</c:v>
                </c:pt>
                <c:pt idx="2143">
                  <c:v>22.065000000000001</c:v>
                </c:pt>
                <c:pt idx="2144">
                  <c:v>21.992000000000001</c:v>
                </c:pt>
                <c:pt idx="2145">
                  <c:v>21.841999999999999</c:v>
                </c:pt>
                <c:pt idx="2146">
                  <c:v>21.998999999999999</c:v>
                </c:pt>
                <c:pt idx="2147">
                  <c:v>21.800999999999998</c:v>
                </c:pt>
                <c:pt idx="2148">
                  <c:v>22.077000000000002</c:v>
                </c:pt>
                <c:pt idx="2149">
                  <c:v>21.995999999999999</c:v>
                </c:pt>
                <c:pt idx="2150">
                  <c:v>21.864999999999998</c:v>
                </c:pt>
                <c:pt idx="2151">
                  <c:v>22.189</c:v>
                </c:pt>
                <c:pt idx="2152">
                  <c:v>22.01</c:v>
                </c:pt>
                <c:pt idx="2153">
                  <c:v>22.021000000000001</c:v>
                </c:pt>
                <c:pt idx="2154">
                  <c:v>21.940999999999999</c:v>
                </c:pt>
                <c:pt idx="2155">
                  <c:v>21.882999999999999</c:v>
                </c:pt>
                <c:pt idx="2156">
                  <c:v>22.135000000000002</c:v>
                </c:pt>
                <c:pt idx="2157">
                  <c:v>21.896999999999998</c:v>
                </c:pt>
                <c:pt idx="2158">
                  <c:v>21.661999999999999</c:v>
                </c:pt>
                <c:pt idx="2159">
                  <c:v>21.959</c:v>
                </c:pt>
                <c:pt idx="2160">
                  <c:v>21.913</c:v>
                </c:pt>
                <c:pt idx="2161">
                  <c:v>22.068000000000001</c:v>
                </c:pt>
                <c:pt idx="2162">
                  <c:v>21.963999999999999</c:v>
                </c:pt>
                <c:pt idx="2163">
                  <c:v>22.129000000000001</c:v>
                </c:pt>
                <c:pt idx="2164">
                  <c:v>21.957999999999998</c:v>
                </c:pt>
                <c:pt idx="2165">
                  <c:v>21.888000000000002</c:v>
                </c:pt>
                <c:pt idx="2166">
                  <c:v>21.879000000000001</c:v>
                </c:pt>
                <c:pt idx="2167">
                  <c:v>21.798999999999999</c:v>
                </c:pt>
                <c:pt idx="2168">
                  <c:v>22.096</c:v>
                </c:pt>
                <c:pt idx="2169">
                  <c:v>21.795000000000002</c:v>
                </c:pt>
                <c:pt idx="2170">
                  <c:v>22.09</c:v>
                </c:pt>
                <c:pt idx="2171">
                  <c:v>22.036999999999999</c:v>
                </c:pt>
                <c:pt idx="2172">
                  <c:v>21.933</c:v>
                </c:pt>
                <c:pt idx="2173">
                  <c:v>21.873999999999999</c:v>
                </c:pt>
                <c:pt idx="2174">
                  <c:v>21.904</c:v>
                </c:pt>
                <c:pt idx="2175">
                  <c:v>22.131</c:v>
                </c:pt>
                <c:pt idx="2176">
                  <c:v>22.222999999999999</c:v>
                </c:pt>
                <c:pt idx="2177">
                  <c:v>22.291</c:v>
                </c:pt>
                <c:pt idx="2178">
                  <c:v>22.119</c:v>
                </c:pt>
                <c:pt idx="2179">
                  <c:v>22.1</c:v>
                </c:pt>
                <c:pt idx="2180">
                  <c:v>21.957000000000001</c:v>
                </c:pt>
                <c:pt idx="2181">
                  <c:v>21.965</c:v>
                </c:pt>
                <c:pt idx="2182">
                  <c:v>22.152000000000001</c:v>
                </c:pt>
                <c:pt idx="2183">
                  <c:v>22.064</c:v>
                </c:pt>
                <c:pt idx="2184">
                  <c:v>22.09</c:v>
                </c:pt>
                <c:pt idx="2185">
                  <c:v>22.201000000000001</c:v>
                </c:pt>
                <c:pt idx="2186">
                  <c:v>21.946999999999999</c:v>
                </c:pt>
                <c:pt idx="2187">
                  <c:v>22.026</c:v>
                </c:pt>
                <c:pt idx="2188">
                  <c:v>22.036999999999999</c:v>
                </c:pt>
                <c:pt idx="2189">
                  <c:v>22.059000000000001</c:v>
                </c:pt>
                <c:pt idx="2190">
                  <c:v>22.175000000000001</c:v>
                </c:pt>
                <c:pt idx="2191">
                  <c:v>22.007999999999999</c:v>
                </c:pt>
                <c:pt idx="2192">
                  <c:v>21.783000000000001</c:v>
                </c:pt>
                <c:pt idx="2193">
                  <c:v>22.11</c:v>
                </c:pt>
                <c:pt idx="2194">
                  <c:v>21.890999999999998</c:v>
                </c:pt>
                <c:pt idx="2195">
                  <c:v>22.004000000000001</c:v>
                </c:pt>
                <c:pt idx="2196">
                  <c:v>22.071999999999999</c:v>
                </c:pt>
                <c:pt idx="2197">
                  <c:v>21.855</c:v>
                </c:pt>
                <c:pt idx="2198">
                  <c:v>22.193000000000001</c:v>
                </c:pt>
                <c:pt idx="2199">
                  <c:v>21.902000000000001</c:v>
                </c:pt>
                <c:pt idx="2200">
                  <c:v>22.209</c:v>
                </c:pt>
                <c:pt idx="2201">
                  <c:v>22.068999999999999</c:v>
                </c:pt>
                <c:pt idx="2202">
                  <c:v>21.888000000000002</c:v>
                </c:pt>
                <c:pt idx="2203">
                  <c:v>22.263000000000002</c:v>
                </c:pt>
                <c:pt idx="2204">
                  <c:v>22.126000000000001</c:v>
                </c:pt>
                <c:pt idx="2205">
                  <c:v>21.934000000000001</c:v>
                </c:pt>
                <c:pt idx="2206">
                  <c:v>21.963999999999999</c:v>
                </c:pt>
                <c:pt idx="2207">
                  <c:v>22.077999999999999</c:v>
                </c:pt>
                <c:pt idx="2208">
                  <c:v>22.061</c:v>
                </c:pt>
                <c:pt idx="2209">
                  <c:v>21.739000000000001</c:v>
                </c:pt>
                <c:pt idx="2210">
                  <c:v>22.094000000000001</c:v>
                </c:pt>
                <c:pt idx="2211">
                  <c:v>22.123999999999999</c:v>
                </c:pt>
                <c:pt idx="2212">
                  <c:v>22.030999999999999</c:v>
                </c:pt>
                <c:pt idx="2213">
                  <c:v>22.11</c:v>
                </c:pt>
                <c:pt idx="2214">
                  <c:v>22.035</c:v>
                </c:pt>
                <c:pt idx="2215">
                  <c:v>22.009</c:v>
                </c:pt>
                <c:pt idx="2216">
                  <c:v>22.206</c:v>
                </c:pt>
                <c:pt idx="2217">
                  <c:v>22.138000000000002</c:v>
                </c:pt>
                <c:pt idx="2218">
                  <c:v>22.32</c:v>
                </c:pt>
                <c:pt idx="2219">
                  <c:v>21.847000000000001</c:v>
                </c:pt>
                <c:pt idx="2220">
                  <c:v>21.731999999999999</c:v>
                </c:pt>
                <c:pt idx="2221">
                  <c:v>21.622</c:v>
                </c:pt>
                <c:pt idx="2222">
                  <c:v>21.68</c:v>
                </c:pt>
                <c:pt idx="2223">
                  <c:v>21.754000000000001</c:v>
                </c:pt>
                <c:pt idx="2224">
                  <c:v>22.155000000000001</c:v>
                </c:pt>
                <c:pt idx="2225">
                  <c:v>21.917000000000002</c:v>
                </c:pt>
                <c:pt idx="2226">
                  <c:v>21.952999999999999</c:v>
                </c:pt>
                <c:pt idx="2227">
                  <c:v>21.975999999999999</c:v>
                </c:pt>
                <c:pt idx="2228">
                  <c:v>22.321999999999999</c:v>
                </c:pt>
                <c:pt idx="2229">
                  <c:v>21.963999999999999</c:v>
                </c:pt>
                <c:pt idx="2230">
                  <c:v>21.98</c:v>
                </c:pt>
                <c:pt idx="2231">
                  <c:v>21.934999999999999</c:v>
                </c:pt>
                <c:pt idx="2232">
                  <c:v>22.193999999999999</c:v>
                </c:pt>
                <c:pt idx="2233">
                  <c:v>22.279</c:v>
                </c:pt>
                <c:pt idx="2234">
                  <c:v>22.135999999999999</c:v>
                </c:pt>
                <c:pt idx="2235">
                  <c:v>22.122</c:v>
                </c:pt>
                <c:pt idx="2236">
                  <c:v>21.704000000000001</c:v>
                </c:pt>
                <c:pt idx="2237">
                  <c:v>22.033999999999999</c:v>
                </c:pt>
                <c:pt idx="2238">
                  <c:v>22.125</c:v>
                </c:pt>
                <c:pt idx="2239">
                  <c:v>21.9</c:v>
                </c:pt>
                <c:pt idx="2240">
                  <c:v>21.683</c:v>
                </c:pt>
                <c:pt idx="2241">
                  <c:v>22.094999999999999</c:v>
                </c:pt>
                <c:pt idx="2242">
                  <c:v>21.934000000000001</c:v>
                </c:pt>
                <c:pt idx="2243">
                  <c:v>21.954000000000001</c:v>
                </c:pt>
                <c:pt idx="2244">
                  <c:v>22.195</c:v>
                </c:pt>
                <c:pt idx="2245">
                  <c:v>21.91</c:v>
                </c:pt>
                <c:pt idx="2246">
                  <c:v>21.657</c:v>
                </c:pt>
                <c:pt idx="2247">
                  <c:v>22.03</c:v>
                </c:pt>
                <c:pt idx="2248">
                  <c:v>21.977</c:v>
                </c:pt>
                <c:pt idx="2249">
                  <c:v>22.244</c:v>
                </c:pt>
                <c:pt idx="2250">
                  <c:v>21.783000000000001</c:v>
                </c:pt>
                <c:pt idx="2251">
                  <c:v>22.15</c:v>
                </c:pt>
                <c:pt idx="2252">
                  <c:v>22.038</c:v>
                </c:pt>
                <c:pt idx="2253">
                  <c:v>22.004999999999999</c:v>
                </c:pt>
                <c:pt idx="2254">
                  <c:v>21.931000000000001</c:v>
                </c:pt>
                <c:pt idx="2255">
                  <c:v>22.256</c:v>
                </c:pt>
                <c:pt idx="2256">
                  <c:v>21.98</c:v>
                </c:pt>
                <c:pt idx="2257">
                  <c:v>21.867999999999999</c:v>
                </c:pt>
                <c:pt idx="2258">
                  <c:v>21.888000000000002</c:v>
                </c:pt>
                <c:pt idx="2259">
                  <c:v>22.013000000000002</c:v>
                </c:pt>
                <c:pt idx="2260">
                  <c:v>21.882000000000001</c:v>
                </c:pt>
                <c:pt idx="2261">
                  <c:v>22.25</c:v>
                </c:pt>
                <c:pt idx="2262">
                  <c:v>22.25</c:v>
                </c:pt>
                <c:pt idx="2263">
                  <c:v>21.722999999999999</c:v>
                </c:pt>
                <c:pt idx="2264">
                  <c:v>21.867999999999999</c:v>
                </c:pt>
                <c:pt idx="2265">
                  <c:v>22.213000000000001</c:v>
                </c:pt>
                <c:pt idx="2266">
                  <c:v>22.189</c:v>
                </c:pt>
                <c:pt idx="2267">
                  <c:v>22.033000000000001</c:v>
                </c:pt>
                <c:pt idx="2268">
                  <c:v>22.024000000000001</c:v>
                </c:pt>
                <c:pt idx="2269">
                  <c:v>21.92</c:v>
                </c:pt>
                <c:pt idx="2270">
                  <c:v>22.126000000000001</c:v>
                </c:pt>
                <c:pt idx="2271">
                  <c:v>21.863</c:v>
                </c:pt>
                <c:pt idx="2272">
                  <c:v>21.748999999999999</c:v>
                </c:pt>
                <c:pt idx="2273">
                  <c:v>22.16</c:v>
                </c:pt>
                <c:pt idx="2274">
                  <c:v>21.632000000000001</c:v>
                </c:pt>
                <c:pt idx="2275">
                  <c:v>22.062999999999999</c:v>
                </c:pt>
                <c:pt idx="2276">
                  <c:v>22.094999999999999</c:v>
                </c:pt>
                <c:pt idx="2277">
                  <c:v>22.314</c:v>
                </c:pt>
                <c:pt idx="2278">
                  <c:v>22.463000000000001</c:v>
                </c:pt>
                <c:pt idx="2279">
                  <c:v>22.167999999999999</c:v>
                </c:pt>
                <c:pt idx="2280">
                  <c:v>21.902999999999999</c:v>
                </c:pt>
                <c:pt idx="2281">
                  <c:v>21.814</c:v>
                </c:pt>
                <c:pt idx="2282">
                  <c:v>22.027999999999999</c:v>
                </c:pt>
                <c:pt idx="2283">
                  <c:v>22.08</c:v>
                </c:pt>
                <c:pt idx="2284">
                  <c:v>21.843</c:v>
                </c:pt>
                <c:pt idx="2285">
                  <c:v>22.241</c:v>
                </c:pt>
                <c:pt idx="2286">
                  <c:v>21.922999999999998</c:v>
                </c:pt>
                <c:pt idx="2287">
                  <c:v>21.701000000000001</c:v>
                </c:pt>
                <c:pt idx="2288">
                  <c:v>22.117000000000001</c:v>
                </c:pt>
                <c:pt idx="2289">
                  <c:v>21.93</c:v>
                </c:pt>
                <c:pt idx="2290">
                  <c:v>21.831</c:v>
                </c:pt>
                <c:pt idx="2291">
                  <c:v>21.911999999999999</c:v>
                </c:pt>
                <c:pt idx="2292">
                  <c:v>22.094999999999999</c:v>
                </c:pt>
                <c:pt idx="2293">
                  <c:v>22.084</c:v>
                </c:pt>
                <c:pt idx="2294">
                  <c:v>21.85</c:v>
                </c:pt>
                <c:pt idx="2295">
                  <c:v>21.992999999999999</c:v>
                </c:pt>
                <c:pt idx="2296">
                  <c:v>21.879000000000001</c:v>
                </c:pt>
                <c:pt idx="2297">
                  <c:v>21.864000000000001</c:v>
                </c:pt>
                <c:pt idx="2298">
                  <c:v>21.879000000000001</c:v>
                </c:pt>
                <c:pt idx="2299">
                  <c:v>21.927</c:v>
                </c:pt>
                <c:pt idx="2300">
                  <c:v>21.736999999999998</c:v>
                </c:pt>
                <c:pt idx="2301">
                  <c:v>21.902000000000001</c:v>
                </c:pt>
                <c:pt idx="2302">
                  <c:v>22.024999999999999</c:v>
                </c:pt>
                <c:pt idx="2303">
                  <c:v>21.794</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numCache>
            </c:numRef>
          </c:val>
        </c:ser>
        <c:ser>
          <c:idx val="1"/>
          <c:order val="1"/>
          <c:invertIfNegative val="0"/>
          <c:val>
            <c:numRef>
              <c:f>Sheet2!$H$2:$H$2561</c:f>
              <c:numCache>
                <c:formatCode>General</c:formatCode>
                <c:ptCount val="25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21.887</c:v>
                </c:pt>
                <c:pt idx="257">
                  <c:v>21.800999999999998</c:v>
                </c:pt>
                <c:pt idx="258">
                  <c:v>21.853999999999999</c:v>
                </c:pt>
                <c:pt idx="259">
                  <c:v>21.754000000000001</c:v>
                </c:pt>
                <c:pt idx="260">
                  <c:v>21.818000000000001</c:v>
                </c:pt>
                <c:pt idx="261">
                  <c:v>21.797000000000001</c:v>
                </c:pt>
                <c:pt idx="262">
                  <c:v>21.71</c:v>
                </c:pt>
                <c:pt idx="263">
                  <c:v>22.146999999999998</c:v>
                </c:pt>
                <c:pt idx="264">
                  <c:v>21.721</c:v>
                </c:pt>
                <c:pt idx="265">
                  <c:v>21.812000000000001</c:v>
                </c:pt>
                <c:pt idx="266">
                  <c:v>21.925999999999998</c:v>
                </c:pt>
                <c:pt idx="267">
                  <c:v>21.617000000000001</c:v>
                </c:pt>
                <c:pt idx="268">
                  <c:v>21.85</c:v>
                </c:pt>
                <c:pt idx="269">
                  <c:v>21.693999999999999</c:v>
                </c:pt>
                <c:pt idx="270">
                  <c:v>21.782</c:v>
                </c:pt>
                <c:pt idx="271">
                  <c:v>22.094999999999999</c:v>
                </c:pt>
                <c:pt idx="272">
                  <c:v>21.765000000000001</c:v>
                </c:pt>
                <c:pt idx="273">
                  <c:v>21.939</c:v>
                </c:pt>
                <c:pt idx="274">
                  <c:v>21.83</c:v>
                </c:pt>
                <c:pt idx="275">
                  <c:v>21.963999999999999</c:v>
                </c:pt>
                <c:pt idx="276">
                  <c:v>21.959</c:v>
                </c:pt>
                <c:pt idx="277">
                  <c:v>21.736999999999998</c:v>
                </c:pt>
                <c:pt idx="278">
                  <c:v>22.068000000000001</c:v>
                </c:pt>
                <c:pt idx="279">
                  <c:v>21.824000000000002</c:v>
                </c:pt>
                <c:pt idx="280">
                  <c:v>21.887</c:v>
                </c:pt>
                <c:pt idx="281">
                  <c:v>21.957000000000001</c:v>
                </c:pt>
                <c:pt idx="282">
                  <c:v>21.98</c:v>
                </c:pt>
                <c:pt idx="283">
                  <c:v>21.673999999999999</c:v>
                </c:pt>
                <c:pt idx="284">
                  <c:v>21.986000000000001</c:v>
                </c:pt>
                <c:pt idx="285">
                  <c:v>21.858000000000001</c:v>
                </c:pt>
                <c:pt idx="286">
                  <c:v>21.678999999999998</c:v>
                </c:pt>
                <c:pt idx="287">
                  <c:v>21.800999999999998</c:v>
                </c:pt>
                <c:pt idx="288">
                  <c:v>21.591999999999999</c:v>
                </c:pt>
                <c:pt idx="289">
                  <c:v>22.18</c:v>
                </c:pt>
                <c:pt idx="290">
                  <c:v>22.064</c:v>
                </c:pt>
                <c:pt idx="291">
                  <c:v>21.844000000000001</c:v>
                </c:pt>
                <c:pt idx="292">
                  <c:v>21.948</c:v>
                </c:pt>
                <c:pt idx="293">
                  <c:v>21.785</c:v>
                </c:pt>
                <c:pt idx="294">
                  <c:v>21.824999999999999</c:v>
                </c:pt>
                <c:pt idx="295">
                  <c:v>21.952000000000002</c:v>
                </c:pt>
                <c:pt idx="296">
                  <c:v>21.888999999999999</c:v>
                </c:pt>
                <c:pt idx="297">
                  <c:v>22.114999999999998</c:v>
                </c:pt>
                <c:pt idx="298">
                  <c:v>21.736999999999998</c:v>
                </c:pt>
                <c:pt idx="299">
                  <c:v>22.087</c:v>
                </c:pt>
                <c:pt idx="300">
                  <c:v>21.977</c:v>
                </c:pt>
                <c:pt idx="301">
                  <c:v>21.841000000000001</c:v>
                </c:pt>
                <c:pt idx="302">
                  <c:v>22.14</c:v>
                </c:pt>
                <c:pt idx="303">
                  <c:v>21.905000000000001</c:v>
                </c:pt>
                <c:pt idx="304">
                  <c:v>22.132000000000001</c:v>
                </c:pt>
                <c:pt idx="305">
                  <c:v>22.026</c:v>
                </c:pt>
                <c:pt idx="306">
                  <c:v>22.245000000000001</c:v>
                </c:pt>
                <c:pt idx="307">
                  <c:v>22.064</c:v>
                </c:pt>
                <c:pt idx="308">
                  <c:v>22.265999999999998</c:v>
                </c:pt>
                <c:pt idx="309">
                  <c:v>21.899000000000001</c:v>
                </c:pt>
                <c:pt idx="310">
                  <c:v>22.042999999999999</c:v>
                </c:pt>
                <c:pt idx="311">
                  <c:v>21.649000000000001</c:v>
                </c:pt>
                <c:pt idx="312">
                  <c:v>22.082000000000001</c:v>
                </c:pt>
                <c:pt idx="313">
                  <c:v>22.056999999999999</c:v>
                </c:pt>
                <c:pt idx="314">
                  <c:v>21.945</c:v>
                </c:pt>
                <c:pt idx="315">
                  <c:v>21.916</c:v>
                </c:pt>
                <c:pt idx="316">
                  <c:v>21.963000000000001</c:v>
                </c:pt>
                <c:pt idx="317">
                  <c:v>21.817</c:v>
                </c:pt>
                <c:pt idx="318">
                  <c:v>21.777000000000001</c:v>
                </c:pt>
                <c:pt idx="319">
                  <c:v>22.004999999999999</c:v>
                </c:pt>
                <c:pt idx="320">
                  <c:v>21.916</c:v>
                </c:pt>
                <c:pt idx="321">
                  <c:v>21.789000000000001</c:v>
                </c:pt>
                <c:pt idx="322">
                  <c:v>21.725000000000001</c:v>
                </c:pt>
                <c:pt idx="323">
                  <c:v>22.010999999999999</c:v>
                </c:pt>
                <c:pt idx="324">
                  <c:v>22.361999999999998</c:v>
                </c:pt>
                <c:pt idx="325">
                  <c:v>21.696000000000002</c:v>
                </c:pt>
                <c:pt idx="326">
                  <c:v>21.991</c:v>
                </c:pt>
                <c:pt idx="327">
                  <c:v>21.879000000000001</c:v>
                </c:pt>
                <c:pt idx="328">
                  <c:v>21.663</c:v>
                </c:pt>
                <c:pt idx="329">
                  <c:v>21.962</c:v>
                </c:pt>
                <c:pt idx="330">
                  <c:v>21.891999999999999</c:v>
                </c:pt>
                <c:pt idx="331">
                  <c:v>22.030999999999999</c:v>
                </c:pt>
                <c:pt idx="332">
                  <c:v>21.984999999999999</c:v>
                </c:pt>
                <c:pt idx="333">
                  <c:v>21.917000000000002</c:v>
                </c:pt>
                <c:pt idx="334">
                  <c:v>22.02</c:v>
                </c:pt>
                <c:pt idx="335">
                  <c:v>22.042999999999999</c:v>
                </c:pt>
                <c:pt idx="336">
                  <c:v>22.108000000000001</c:v>
                </c:pt>
                <c:pt idx="337">
                  <c:v>22.196999999999999</c:v>
                </c:pt>
                <c:pt idx="338">
                  <c:v>21.637</c:v>
                </c:pt>
                <c:pt idx="339">
                  <c:v>22.201000000000001</c:v>
                </c:pt>
                <c:pt idx="340">
                  <c:v>21.774000000000001</c:v>
                </c:pt>
                <c:pt idx="341">
                  <c:v>22.015999999999998</c:v>
                </c:pt>
                <c:pt idx="342">
                  <c:v>21.834</c:v>
                </c:pt>
                <c:pt idx="343">
                  <c:v>21.66</c:v>
                </c:pt>
                <c:pt idx="344">
                  <c:v>22.128</c:v>
                </c:pt>
                <c:pt idx="345">
                  <c:v>21.832000000000001</c:v>
                </c:pt>
                <c:pt idx="346">
                  <c:v>21.802</c:v>
                </c:pt>
                <c:pt idx="347">
                  <c:v>22.084</c:v>
                </c:pt>
                <c:pt idx="348">
                  <c:v>22.472000000000001</c:v>
                </c:pt>
                <c:pt idx="349">
                  <c:v>22.058</c:v>
                </c:pt>
                <c:pt idx="350">
                  <c:v>21.85</c:v>
                </c:pt>
                <c:pt idx="351">
                  <c:v>21.937000000000001</c:v>
                </c:pt>
                <c:pt idx="352">
                  <c:v>22</c:v>
                </c:pt>
                <c:pt idx="353">
                  <c:v>21.925999999999998</c:v>
                </c:pt>
                <c:pt idx="354">
                  <c:v>22.035</c:v>
                </c:pt>
                <c:pt idx="355">
                  <c:v>21.669</c:v>
                </c:pt>
                <c:pt idx="356">
                  <c:v>21.925000000000001</c:v>
                </c:pt>
                <c:pt idx="357">
                  <c:v>22.260999999999999</c:v>
                </c:pt>
                <c:pt idx="358">
                  <c:v>21.626000000000001</c:v>
                </c:pt>
                <c:pt idx="359">
                  <c:v>22.324999999999999</c:v>
                </c:pt>
                <c:pt idx="360">
                  <c:v>21.869</c:v>
                </c:pt>
                <c:pt idx="361">
                  <c:v>21.823</c:v>
                </c:pt>
                <c:pt idx="362">
                  <c:v>21.968</c:v>
                </c:pt>
                <c:pt idx="363">
                  <c:v>21.997</c:v>
                </c:pt>
                <c:pt idx="364">
                  <c:v>21.92</c:v>
                </c:pt>
                <c:pt idx="365">
                  <c:v>22.004000000000001</c:v>
                </c:pt>
                <c:pt idx="366">
                  <c:v>21.58</c:v>
                </c:pt>
                <c:pt idx="367">
                  <c:v>21.736000000000001</c:v>
                </c:pt>
                <c:pt idx="368">
                  <c:v>21.91</c:v>
                </c:pt>
                <c:pt idx="369">
                  <c:v>21.962</c:v>
                </c:pt>
                <c:pt idx="370">
                  <c:v>21.922999999999998</c:v>
                </c:pt>
                <c:pt idx="371">
                  <c:v>21.748000000000001</c:v>
                </c:pt>
                <c:pt idx="372">
                  <c:v>22.026</c:v>
                </c:pt>
                <c:pt idx="373">
                  <c:v>21.747</c:v>
                </c:pt>
                <c:pt idx="374">
                  <c:v>21.891999999999999</c:v>
                </c:pt>
                <c:pt idx="375">
                  <c:v>22.283999999999999</c:v>
                </c:pt>
                <c:pt idx="376">
                  <c:v>22.096</c:v>
                </c:pt>
                <c:pt idx="377">
                  <c:v>22.018999999999998</c:v>
                </c:pt>
                <c:pt idx="378">
                  <c:v>22.073</c:v>
                </c:pt>
                <c:pt idx="379">
                  <c:v>21.789000000000001</c:v>
                </c:pt>
                <c:pt idx="380">
                  <c:v>22.178999999999998</c:v>
                </c:pt>
                <c:pt idx="381">
                  <c:v>21.954999999999998</c:v>
                </c:pt>
                <c:pt idx="382">
                  <c:v>22.073</c:v>
                </c:pt>
                <c:pt idx="383">
                  <c:v>21.946999999999999</c:v>
                </c:pt>
                <c:pt idx="384">
                  <c:v>21.853999999999999</c:v>
                </c:pt>
                <c:pt idx="385">
                  <c:v>22.088999999999999</c:v>
                </c:pt>
                <c:pt idx="386">
                  <c:v>21.867000000000001</c:v>
                </c:pt>
                <c:pt idx="387">
                  <c:v>22.204999999999998</c:v>
                </c:pt>
                <c:pt idx="388">
                  <c:v>21.689</c:v>
                </c:pt>
                <c:pt idx="389">
                  <c:v>21.748000000000001</c:v>
                </c:pt>
                <c:pt idx="390">
                  <c:v>21.841000000000001</c:v>
                </c:pt>
                <c:pt idx="391">
                  <c:v>21.8</c:v>
                </c:pt>
                <c:pt idx="392">
                  <c:v>22.297000000000001</c:v>
                </c:pt>
                <c:pt idx="393">
                  <c:v>22.271000000000001</c:v>
                </c:pt>
                <c:pt idx="394">
                  <c:v>21.725999999999999</c:v>
                </c:pt>
                <c:pt idx="395">
                  <c:v>22.042999999999999</c:v>
                </c:pt>
                <c:pt idx="396">
                  <c:v>21.780999999999999</c:v>
                </c:pt>
                <c:pt idx="397">
                  <c:v>22.349</c:v>
                </c:pt>
                <c:pt idx="398">
                  <c:v>22.032</c:v>
                </c:pt>
                <c:pt idx="399">
                  <c:v>21.821000000000002</c:v>
                </c:pt>
                <c:pt idx="400">
                  <c:v>21.69</c:v>
                </c:pt>
                <c:pt idx="401">
                  <c:v>21.832999999999998</c:v>
                </c:pt>
                <c:pt idx="402">
                  <c:v>21.728999999999999</c:v>
                </c:pt>
                <c:pt idx="403">
                  <c:v>21.92</c:v>
                </c:pt>
                <c:pt idx="404">
                  <c:v>21.864999999999998</c:v>
                </c:pt>
                <c:pt idx="405">
                  <c:v>21.706</c:v>
                </c:pt>
                <c:pt idx="406">
                  <c:v>21.978000000000002</c:v>
                </c:pt>
                <c:pt idx="407">
                  <c:v>21.956</c:v>
                </c:pt>
                <c:pt idx="408">
                  <c:v>22.135999999999999</c:v>
                </c:pt>
                <c:pt idx="409">
                  <c:v>21.899000000000001</c:v>
                </c:pt>
                <c:pt idx="410">
                  <c:v>21.69</c:v>
                </c:pt>
                <c:pt idx="411">
                  <c:v>21.677</c:v>
                </c:pt>
                <c:pt idx="412">
                  <c:v>21.97</c:v>
                </c:pt>
                <c:pt idx="413">
                  <c:v>22.074000000000002</c:v>
                </c:pt>
                <c:pt idx="414">
                  <c:v>22.126000000000001</c:v>
                </c:pt>
                <c:pt idx="415">
                  <c:v>22.058</c:v>
                </c:pt>
                <c:pt idx="416">
                  <c:v>22.05</c:v>
                </c:pt>
                <c:pt idx="417">
                  <c:v>21.933</c:v>
                </c:pt>
                <c:pt idx="418">
                  <c:v>22.018000000000001</c:v>
                </c:pt>
                <c:pt idx="419">
                  <c:v>22.024000000000001</c:v>
                </c:pt>
                <c:pt idx="420">
                  <c:v>21.911000000000001</c:v>
                </c:pt>
                <c:pt idx="421">
                  <c:v>22.079000000000001</c:v>
                </c:pt>
                <c:pt idx="422">
                  <c:v>21.798999999999999</c:v>
                </c:pt>
                <c:pt idx="423">
                  <c:v>21.989000000000001</c:v>
                </c:pt>
                <c:pt idx="424">
                  <c:v>21.902000000000001</c:v>
                </c:pt>
                <c:pt idx="425">
                  <c:v>21.832999999999998</c:v>
                </c:pt>
                <c:pt idx="426">
                  <c:v>21.934999999999999</c:v>
                </c:pt>
                <c:pt idx="427">
                  <c:v>21.844999999999999</c:v>
                </c:pt>
                <c:pt idx="428">
                  <c:v>21.704000000000001</c:v>
                </c:pt>
                <c:pt idx="429">
                  <c:v>21.83</c:v>
                </c:pt>
                <c:pt idx="430">
                  <c:v>21.753</c:v>
                </c:pt>
                <c:pt idx="431">
                  <c:v>21.686</c:v>
                </c:pt>
                <c:pt idx="432">
                  <c:v>21.95</c:v>
                </c:pt>
                <c:pt idx="433">
                  <c:v>21.709</c:v>
                </c:pt>
                <c:pt idx="434">
                  <c:v>21.853999999999999</c:v>
                </c:pt>
                <c:pt idx="435">
                  <c:v>21.795999999999999</c:v>
                </c:pt>
                <c:pt idx="436">
                  <c:v>21.783999999999999</c:v>
                </c:pt>
                <c:pt idx="437">
                  <c:v>21.864999999999998</c:v>
                </c:pt>
                <c:pt idx="438">
                  <c:v>21.709</c:v>
                </c:pt>
                <c:pt idx="439">
                  <c:v>21.718</c:v>
                </c:pt>
                <c:pt idx="440">
                  <c:v>22.009</c:v>
                </c:pt>
                <c:pt idx="441">
                  <c:v>21.885000000000002</c:v>
                </c:pt>
                <c:pt idx="442">
                  <c:v>21.963999999999999</c:v>
                </c:pt>
                <c:pt idx="443">
                  <c:v>22.055</c:v>
                </c:pt>
                <c:pt idx="444">
                  <c:v>21.791</c:v>
                </c:pt>
                <c:pt idx="445">
                  <c:v>22.021000000000001</c:v>
                </c:pt>
                <c:pt idx="446">
                  <c:v>22.181000000000001</c:v>
                </c:pt>
                <c:pt idx="447">
                  <c:v>21.78</c:v>
                </c:pt>
                <c:pt idx="448">
                  <c:v>21.725000000000001</c:v>
                </c:pt>
                <c:pt idx="449">
                  <c:v>22.061</c:v>
                </c:pt>
                <c:pt idx="450">
                  <c:v>21.895</c:v>
                </c:pt>
                <c:pt idx="451">
                  <c:v>22.01</c:v>
                </c:pt>
                <c:pt idx="452">
                  <c:v>22.13</c:v>
                </c:pt>
                <c:pt idx="453">
                  <c:v>21.725000000000001</c:v>
                </c:pt>
                <c:pt idx="454">
                  <c:v>21.652000000000001</c:v>
                </c:pt>
                <c:pt idx="455">
                  <c:v>21.742999999999999</c:v>
                </c:pt>
                <c:pt idx="456">
                  <c:v>22.152999999999999</c:v>
                </c:pt>
                <c:pt idx="457">
                  <c:v>21.824000000000002</c:v>
                </c:pt>
                <c:pt idx="458">
                  <c:v>21.727</c:v>
                </c:pt>
                <c:pt idx="459">
                  <c:v>21.838999999999999</c:v>
                </c:pt>
                <c:pt idx="460">
                  <c:v>21.702999999999999</c:v>
                </c:pt>
                <c:pt idx="461">
                  <c:v>21.824999999999999</c:v>
                </c:pt>
                <c:pt idx="462">
                  <c:v>21.628</c:v>
                </c:pt>
                <c:pt idx="463">
                  <c:v>21.709</c:v>
                </c:pt>
                <c:pt idx="464">
                  <c:v>21.56</c:v>
                </c:pt>
                <c:pt idx="465">
                  <c:v>21.878</c:v>
                </c:pt>
                <c:pt idx="466">
                  <c:v>21.846</c:v>
                </c:pt>
                <c:pt idx="467">
                  <c:v>21.661000000000001</c:v>
                </c:pt>
                <c:pt idx="468">
                  <c:v>21.600999999999999</c:v>
                </c:pt>
                <c:pt idx="469">
                  <c:v>21.856000000000002</c:v>
                </c:pt>
                <c:pt idx="470">
                  <c:v>22.152000000000001</c:v>
                </c:pt>
                <c:pt idx="471">
                  <c:v>21.675000000000001</c:v>
                </c:pt>
                <c:pt idx="472">
                  <c:v>21.966999999999999</c:v>
                </c:pt>
                <c:pt idx="473">
                  <c:v>21.89</c:v>
                </c:pt>
                <c:pt idx="474">
                  <c:v>22.004000000000001</c:v>
                </c:pt>
                <c:pt idx="475">
                  <c:v>21.937999999999999</c:v>
                </c:pt>
                <c:pt idx="476">
                  <c:v>22.164999999999999</c:v>
                </c:pt>
                <c:pt idx="477">
                  <c:v>21.571000000000002</c:v>
                </c:pt>
                <c:pt idx="478">
                  <c:v>21.837</c:v>
                </c:pt>
                <c:pt idx="479">
                  <c:v>22.021999999999998</c:v>
                </c:pt>
                <c:pt idx="480">
                  <c:v>21.798999999999999</c:v>
                </c:pt>
                <c:pt idx="481">
                  <c:v>21.818000000000001</c:v>
                </c:pt>
                <c:pt idx="482">
                  <c:v>21.713999999999999</c:v>
                </c:pt>
                <c:pt idx="483">
                  <c:v>22.021000000000001</c:v>
                </c:pt>
                <c:pt idx="484">
                  <c:v>22.026</c:v>
                </c:pt>
                <c:pt idx="485">
                  <c:v>21.878</c:v>
                </c:pt>
                <c:pt idx="486">
                  <c:v>21.908999999999999</c:v>
                </c:pt>
                <c:pt idx="487">
                  <c:v>21.704000000000001</c:v>
                </c:pt>
                <c:pt idx="488">
                  <c:v>21.806000000000001</c:v>
                </c:pt>
                <c:pt idx="489">
                  <c:v>21.666</c:v>
                </c:pt>
                <c:pt idx="490">
                  <c:v>21.821000000000002</c:v>
                </c:pt>
                <c:pt idx="491">
                  <c:v>22.2</c:v>
                </c:pt>
                <c:pt idx="492">
                  <c:v>21.89</c:v>
                </c:pt>
                <c:pt idx="493">
                  <c:v>21.617999999999999</c:v>
                </c:pt>
                <c:pt idx="494">
                  <c:v>22.053999999999998</c:v>
                </c:pt>
                <c:pt idx="495">
                  <c:v>21.805</c:v>
                </c:pt>
                <c:pt idx="496">
                  <c:v>22.068999999999999</c:v>
                </c:pt>
                <c:pt idx="497">
                  <c:v>21.954999999999998</c:v>
                </c:pt>
                <c:pt idx="498">
                  <c:v>21.856999999999999</c:v>
                </c:pt>
                <c:pt idx="499">
                  <c:v>22.052</c:v>
                </c:pt>
                <c:pt idx="500">
                  <c:v>21.818999999999999</c:v>
                </c:pt>
                <c:pt idx="501">
                  <c:v>21.686</c:v>
                </c:pt>
                <c:pt idx="502">
                  <c:v>21.866</c:v>
                </c:pt>
                <c:pt idx="503">
                  <c:v>21.969000000000001</c:v>
                </c:pt>
                <c:pt idx="504">
                  <c:v>21.754000000000001</c:v>
                </c:pt>
                <c:pt idx="505">
                  <c:v>22.026</c:v>
                </c:pt>
                <c:pt idx="506">
                  <c:v>21.885000000000002</c:v>
                </c:pt>
                <c:pt idx="507">
                  <c:v>21.978000000000002</c:v>
                </c:pt>
                <c:pt idx="508">
                  <c:v>21.972999999999999</c:v>
                </c:pt>
                <c:pt idx="509">
                  <c:v>21.713000000000001</c:v>
                </c:pt>
                <c:pt idx="510">
                  <c:v>21.925999999999998</c:v>
                </c:pt>
                <c:pt idx="511">
                  <c:v>21.719000000000001</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21.809000000000001</c:v>
                </c:pt>
                <c:pt idx="769">
                  <c:v>22.132999999999999</c:v>
                </c:pt>
                <c:pt idx="770">
                  <c:v>21.821000000000002</c:v>
                </c:pt>
                <c:pt idx="771">
                  <c:v>21.655999999999999</c:v>
                </c:pt>
                <c:pt idx="772">
                  <c:v>21.742999999999999</c:v>
                </c:pt>
                <c:pt idx="773">
                  <c:v>21.55</c:v>
                </c:pt>
                <c:pt idx="774">
                  <c:v>21.827000000000002</c:v>
                </c:pt>
                <c:pt idx="775">
                  <c:v>22.015999999999998</c:v>
                </c:pt>
                <c:pt idx="776">
                  <c:v>21.952000000000002</c:v>
                </c:pt>
                <c:pt idx="777">
                  <c:v>21.995999999999999</c:v>
                </c:pt>
                <c:pt idx="778">
                  <c:v>21.788</c:v>
                </c:pt>
                <c:pt idx="779">
                  <c:v>22.041</c:v>
                </c:pt>
                <c:pt idx="780">
                  <c:v>21.873000000000001</c:v>
                </c:pt>
                <c:pt idx="781">
                  <c:v>21.792999999999999</c:v>
                </c:pt>
                <c:pt idx="782">
                  <c:v>21.965</c:v>
                </c:pt>
                <c:pt idx="783">
                  <c:v>22.044</c:v>
                </c:pt>
                <c:pt idx="784">
                  <c:v>22.134</c:v>
                </c:pt>
                <c:pt idx="785">
                  <c:v>21.802</c:v>
                </c:pt>
                <c:pt idx="786">
                  <c:v>21.925000000000001</c:v>
                </c:pt>
                <c:pt idx="787">
                  <c:v>21.872</c:v>
                </c:pt>
                <c:pt idx="788">
                  <c:v>21.965</c:v>
                </c:pt>
                <c:pt idx="789">
                  <c:v>21.99</c:v>
                </c:pt>
                <c:pt idx="790">
                  <c:v>21.866</c:v>
                </c:pt>
                <c:pt idx="791">
                  <c:v>22.384</c:v>
                </c:pt>
                <c:pt idx="792">
                  <c:v>21.901</c:v>
                </c:pt>
                <c:pt idx="793">
                  <c:v>21.858000000000001</c:v>
                </c:pt>
                <c:pt idx="794">
                  <c:v>21.812999999999999</c:v>
                </c:pt>
                <c:pt idx="795">
                  <c:v>22.064</c:v>
                </c:pt>
                <c:pt idx="796">
                  <c:v>21.754000000000001</c:v>
                </c:pt>
                <c:pt idx="797">
                  <c:v>21.986000000000001</c:v>
                </c:pt>
                <c:pt idx="798">
                  <c:v>21.82</c:v>
                </c:pt>
                <c:pt idx="799">
                  <c:v>22.033999999999999</c:v>
                </c:pt>
                <c:pt idx="800">
                  <c:v>21.719000000000001</c:v>
                </c:pt>
                <c:pt idx="801">
                  <c:v>21.731000000000002</c:v>
                </c:pt>
                <c:pt idx="802">
                  <c:v>21.763000000000002</c:v>
                </c:pt>
                <c:pt idx="803">
                  <c:v>21.925000000000001</c:v>
                </c:pt>
                <c:pt idx="804">
                  <c:v>21.937000000000001</c:v>
                </c:pt>
                <c:pt idx="805">
                  <c:v>21.863</c:v>
                </c:pt>
                <c:pt idx="806">
                  <c:v>21.984999999999999</c:v>
                </c:pt>
                <c:pt idx="807">
                  <c:v>22.062000000000001</c:v>
                </c:pt>
                <c:pt idx="808">
                  <c:v>21.802</c:v>
                </c:pt>
                <c:pt idx="809">
                  <c:v>21.588000000000001</c:v>
                </c:pt>
                <c:pt idx="810">
                  <c:v>22.071000000000002</c:v>
                </c:pt>
                <c:pt idx="811">
                  <c:v>22.027999999999999</c:v>
                </c:pt>
                <c:pt idx="812">
                  <c:v>21.702999999999999</c:v>
                </c:pt>
                <c:pt idx="813">
                  <c:v>21.632999999999999</c:v>
                </c:pt>
                <c:pt idx="814">
                  <c:v>21.81</c:v>
                </c:pt>
                <c:pt idx="815">
                  <c:v>21.664000000000001</c:v>
                </c:pt>
                <c:pt idx="816">
                  <c:v>22.091000000000001</c:v>
                </c:pt>
                <c:pt idx="817">
                  <c:v>22.157</c:v>
                </c:pt>
                <c:pt idx="818">
                  <c:v>21.928000000000001</c:v>
                </c:pt>
                <c:pt idx="819">
                  <c:v>22.122</c:v>
                </c:pt>
                <c:pt idx="820">
                  <c:v>21.954999999999998</c:v>
                </c:pt>
                <c:pt idx="821">
                  <c:v>21.914000000000001</c:v>
                </c:pt>
                <c:pt idx="822">
                  <c:v>21.885000000000002</c:v>
                </c:pt>
                <c:pt idx="823">
                  <c:v>21.841999999999999</c:v>
                </c:pt>
                <c:pt idx="824">
                  <c:v>21.960999999999999</c:v>
                </c:pt>
                <c:pt idx="825">
                  <c:v>21.751999999999999</c:v>
                </c:pt>
                <c:pt idx="826">
                  <c:v>21.977</c:v>
                </c:pt>
                <c:pt idx="827">
                  <c:v>21.81</c:v>
                </c:pt>
                <c:pt idx="828">
                  <c:v>21.905000000000001</c:v>
                </c:pt>
                <c:pt idx="829">
                  <c:v>21.878</c:v>
                </c:pt>
                <c:pt idx="830">
                  <c:v>22.012</c:v>
                </c:pt>
                <c:pt idx="831">
                  <c:v>21.919</c:v>
                </c:pt>
                <c:pt idx="832">
                  <c:v>21.791</c:v>
                </c:pt>
                <c:pt idx="833">
                  <c:v>21.785</c:v>
                </c:pt>
                <c:pt idx="834">
                  <c:v>22.135000000000002</c:v>
                </c:pt>
                <c:pt idx="835">
                  <c:v>21.975999999999999</c:v>
                </c:pt>
                <c:pt idx="836">
                  <c:v>22.273</c:v>
                </c:pt>
                <c:pt idx="837">
                  <c:v>21.960999999999999</c:v>
                </c:pt>
                <c:pt idx="838">
                  <c:v>22</c:v>
                </c:pt>
                <c:pt idx="839">
                  <c:v>21.882000000000001</c:v>
                </c:pt>
                <c:pt idx="840">
                  <c:v>21.803000000000001</c:v>
                </c:pt>
                <c:pt idx="841">
                  <c:v>21.672000000000001</c:v>
                </c:pt>
                <c:pt idx="842">
                  <c:v>21.776</c:v>
                </c:pt>
                <c:pt idx="843">
                  <c:v>21.902999999999999</c:v>
                </c:pt>
                <c:pt idx="844">
                  <c:v>22.068999999999999</c:v>
                </c:pt>
                <c:pt idx="845">
                  <c:v>21.744</c:v>
                </c:pt>
                <c:pt idx="846">
                  <c:v>21.838000000000001</c:v>
                </c:pt>
                <c:pt idx="847">
                  <c:v>21.773</c:v>
                </c:pt>
                <c:pt idx="848">
                  <c:v>22.265000000000001</c:v>
                </c:pt>
                <c:pt idx="849">
                  <c:v>21.959</c:v>
                </c:pt>
                <c:pt idx="850">
                  <c:v>21.745000000000001</c:v>
                </c:pt>
                <c:pt idx="851">
                  <c:v>21.901</c:v>
                </c:pt>
                <c:pt idx="852">
                  <c:v>21.760999999999999</c:v>
                </c:pt>
                <c:pt idx="853">
                  <c:v>22.068000000000001</c:v>
                </c:pt>
                <c:pt idx="854">
                  <c:v>22.065000000000001</c:v>
                </c:pt>
                <c:pt idx="855">
                  <c:v>21.762</c:v>
                </c:pt>
                <c:pt idx="856">
                  <c:v>22.07</c:v>
                </c:pt>
                <c:pt idx="857">
                  <c:v>22.103999999999999</c:v>
                </c:pt>
                <c:pt idx="858">
                  <c:v>22.053999999999998</c:v>
                </c:pt>
                <c:pt idx="859">
                  <c:v>22.172999999999998</c:v>
                </c:pt>
                <c:pt idx="860">
                  <c:v>21.81</c:v>
                </c:pt>
                <c:pt idx="861">
                  <c:v>21.937000000000001</c:v>
                </c:pt>
                <c:pt idx="862">
                  <c:v>21.934000000000001</c:v>
                </c:pt>
                <c:pt idx="863">
                  <c:v>21.87</c:v>
                </c:pt>
                <c:pt idx="864">
                  <c:v>21.994</c:v>
                </c:pt>
                <c:pt idx="865">
                  <c:v>22.041</c:v>
                </c:pt>
                <c:pt idx="866">
                  <c:v>21.988</c:v>
                </c:pt>
                <c:pt idx="867">
                  <c:v>21.893000000000001</c:v>
                </c:pt>
                <c:pt idx="868">
                  <c:v>22.029</c:v>
                </c:pt>
                <c:pt idx="869">
                  <c:v>21.995000000000001</c:v>
                </c:pt>
                <c:pt idx="870">
                  <c:v>22.128</c:v>
                </c:pt>
                <c:pt idx="871">
                  <c:v>22.077999999999999</c:v>
                </c:pt>
                <c:pt idx="872">
                  <c:v>21.827999999999999</c:v>
                </c:pt>
                <c:pt idx="873">
                  <c:v>21.721</c:v>
                </c:pt>
                <c:pt idx="874">
                  <c:v>21.954000000000001</c:v>
                </c:pt>
                <c:pt idx="875">
                  <c:v>21.884</c:v>
                </c:pt>
                <c:pt idx="876">
                  <c:v>21.867000000000001</c:v>
                </c:pt>
                <c:pt idx="877">
                  <c:v>22.010999999999999</c:v>
                </c:pt>
                <c:pt idx="878">
                  <c:v>21.716999999999999</c:v>
                </c:pt>
                <c:pt idx="879">
                  <c:v>21.747</c:v>
                </c:pt>
                <c:pt idx="880">
                  <c:v>22.056999999999999</c:v>
                </c:pt>
                <c:pt idx="881">
                  <c:v>21.975999999999999</c:v>
                </c:pt>
                <c:pt idx="882">
                  <c:v>21.957999999999998</c:v>
                </c:pt>
                <c:pt idx="883">
                  <c:v>21.988</c:v>
                </c:pt>
                <c:pt idx="884">
                  <c:v>21.997</c:v>
                </c:pt>
                <c:pt idx="885">
                  <c:v>21.986000000000001</c:v>
                </c:pt>
                <c:pt idx="886">
                  <c:v>21.73</c:v>
                </c:pt>
                <c:pt idx="887">
                  <c:v>22.068999999999999</c:v>
                </c:pt>
                <c:pt idx="888">
                  <c:v>21.783000000000001</c:v>
                </c:pt>
                <c:pt idx="889">
                  <c:v>21.863</c:v>
                </c:pt>
                <c:pt idx="890">
                  <c:v>21.846</c:v>
                </c:pt>
                <c:pt idx="891">
                  <c:v>22.041</c:v>
                </c:pt>
                <c:pt idx="892">
                  <c:v>22.05</c:v>
                </c:pt>
                <c:pt idx="893">
                  <c:v>21.96</c:v>
                </c:pt>
                <c:pt idx="894">
                  <c:v>21.954000000000001</c:v>
                </c:pt>
                <c:pt idx="895">
                  <c:v>22.064</c:v>
                </c:pt>
                <c:pt idx="896">
                  <c:v>21.922999999999998</c:v>
                </c:pt>
                <c:pt idx="897">
                  <c:v>22.021000000000001</c:v>
                </c:pt>
                <c:pt idx="898">
                  <c:v>22.012</c:v>
                </c:pt>
                <c:pt idx="899">
                  <c:v>22.042999999999999</c:v>
                </c:pt>
                <c:pt idx="900">
                  <c:v>21.957999999999998</c:v>
                </c:pt>
                <c:pt idx="901">
                  <c:v>22.193000000000001</c:v>
                </c:pt>
                <c:pt idx="902">
                  <c:v>22.007000000000001</c:v>
                </c:pt>
                <c:pt idx="903">
                  <c:v>21.881</c:v>
                </c:pt>
                <c:pt idx="904">
                  <c:v>21.766999999999999</c:v>
                </c:pt>
                <c:pt idx="905">
                  <c:v>22.01</c:v>
                </c:pt>
                <c:pt idx="906">
                  <c:v>22.082000000000001</c:v>
                </c:pt>
                <c:pt idx="907">
                  <c:v>21.972000000000001</c:v>
                </c:pt>
                <c:pt idx="908">
                  <c:v>22.163</c:v>
                </c:pt>
                <c:pt idx="909">
                  <c:v>22.01</c:v>
                </c:pt>
                <c:pt idx="910">
                  <c:v>22.167000000000002</c:v>
                </c:pt>
                <c:pt idx="911">
                  <c:v>21.853999999999999</c:v>
                </c:pt>
                <c:pt idx="912">
                  <c:v>21.84</c:v>
                </c:pt>
                <c:pt idx="913">
                  <c:v>21.827000000000002</c:v>
                </c:pt>
                <c:pt idx="914">
                  <c:v>22.106000000000002</c:v>
                </c:pt>
                <c:pt idx="915">
                  <c:v>21.922000000000001</c:v>
                </c:pt>
                <c:pt idx="916">
                  <c:v>22.16</c:v>
                </c:pt>
                <c:pt idx="917">
                  <c:v>21.85</c:v>
                </c:pt>
                <c:pt idx="918">
                  <c:v>22.113</c:v>
                </c:pt>
                <c:pt idx="919">
                  <c:v>21.966999999999999</c:v>
                </c:pt>
                <c:pt idx="920">
                  <c:v>21.951000000000001</c:v>
                </c:pt>
                <c:pt idx="921">
                  <c:v>21.876999999999999</c:v>
                </c:pt>
                <c:pt idx="922">
                  <c:v>21.93</c:v>
                </c:pt>
                <c:pt idx="923">
                  <c:v>21.678999999999998</c:v>
                </c:pt>
                <c:pt idx="924">
                  <c:v>22.073</c:v>
                </c:pt>
                <c:pt idx="925">
                  <c:v>21.827999999999999</c:v>
                </c:pt>
                <c:pt idx="926">
                  <c:v>21.88</c:v>
                </c:pt>
                <c:pt idx="927">
                  <c:v>22.271999999999998</c:v>
                </c:pt>
                <c:pt idx="928">
                  <c:v>21.738</c:v>
                </c:pt>
                <c:pt idx="929">
                  <c:v>22.02</c:v>
                </c:pt>
                <c:pt idx="930">
                  <c:v>21.896999999999998</c:v>
                </c:pt>
                <c:pt idx="931">
                  <c:v>22.126000000000001</c:v>
                </c:pt>
                <c:pt idx="932">
                  <c:v>22.033999999999999</c:v>
                </c:pt>
                <c:pt idx="933">
                  <c:v>21.684000000000001</c:v>
                </c:pt>
                <c:pt idx="934">
                  <c:v>22.138000000000002</c:v>
                </c:pt>
                <c:pt idx="935">
                  <c:v>21.893000000000001</c:v>
                </c:pt>
                <c:pt idx="936">
                  <c:v>21.949000000000002</c:v>
                </c:pt>
                <c:pt idx="937">
                  <c:v>22.411999999999999</c:v>
                </c:pt>
                <c:pt idx="938">
                  <c:v>22.013000000000002</c:v>
                </c:pt>
                <c:pt idx="939">
                  <c:v>21.843</c:v>
                </c:pt>
                <c:pt idx="940">
                  <c:v>21.986000000000001</c:v>
                </c:pt>
                <c:pt idx="941">
                  <c:v>21.809000000000001</c:v>
                </c:pt>
                <c:pt idx="942">
                  <c:v>21.992999999999999</c:v>
                </c:pt>
                <c:pt idx="943">
                  <c:v>21.834</c:v>
                </c:pt>
                <c:pt idx="944">
                  <c:v>22.015999999999998</c:v>
                </c:pt>
                <c:pt idx="945">
                  <c:v>21.997</c:v>
                </c:pt>
                <c:pt idx="946">
                  <c:v>21.771000000000001</c:v>
                </c:pt>
                <c:pt idx="947">
                  <c:v>21.856000000000002</c:v>
                </c:pt>
                <c:pt idx="948">
                  <c:v>22.129000000000001</c:v>
                </c:pt>
                <c:pt idx="949">
                  <c:v>21.989000000000001</c:v>
                </c:pt>
                <c:pt idx="950">
                  <c:v>21.652000000000001</c:v>
                </c:pt>
                <c:pt idx="951">
                  <c:v>21.777000000000001</c:v>
                </c:pt>
                <c:pt idx="952">
                  <c:v>21.890999999999998</c:v>
                </c:pt>
                <c:pt idx="953">
                  <c:v>21.963999999999999</c:v>
                </c:pt>
                <c:pt idx="954">
                  <c:v>22.024000000000001</c:v>
                </c:pt>
                <c:pt idx="955">
                  <c:v>21.940999999999999</c:v>
                </c:pt>
                <c:pt idx="956">
                  <c:v>21.837</c:v>
                </c:pt>
                <c:pt idx="957">
                  <c:v>21.821000000000002</c:v>
                </c:pt>
                <c:pt idx="958">
                  <c:v>21.850999999999999</c:v>
                </c:pt>
                <c:pt idx="959">
                  <c:v>21.867999999999999</c:v>
                </c:pt>
                <c:pt idx="960">
                  <c:v>21.788</c:v>
                </c:pt>
                <c:pt idx="961">
                  <c:v>21.882999999999999</c:v>
                </c:pt>
                <c:pt idx="962">
                  <c:v>22.100999999999999</c:v>
                </c:pt>
                <c:pt idx="963">
                  <c:v>21.614999999999998</c:v>
                </c:pt>
                <c:pt idx="964">
                  <c:v>22.268999999999998</c:v>
                </c:pt>
                <c:pt idx="965">
                  <c:v>21.715</c:v>
                </c:pt>
                <c:pt idx="966">
                  <c:v>21.803000000000001</c:v>
                </c:pt>
                <c:pt idx="967">
                  <c:v>21.585999999999999</c:v>
                </c:pt>
                <c:pt idx="968">
                  <c:v>21.887</c:v>
                </c:pt>
                <c:pt idx="969">
                  <c:v>21.683</c:v>
                </c:pt>
                <c:pt idx="970">
                  <c:v>21.917000000000002</c:v>
                </c:pt>
                <c:pt idx="971">
                  <c:v>21.849</c:v>
                </c:pt>
                <c:pt idx="972">
                  <c:v>22.135000000000002</c:v>
                </c:pt>
                <c:pt idx="973">
                  <c:v>21.975999999999999</c:v>
                </c:pt>
                <c:pt idx="974">
                  <c:v>21.81</c:v>
                </c:pt>
                <c:pt idx="975">
                  <c:v>22.015999999999998</c:v>
                </c:pt>
                <c:pt idx="976">
                  <c:v>21.731000000000002</c:v>
                </c:pt>
                <c:pt idx="977">
                  <c:v>22.071000000000002</c:v>
                </c:pt>
                <c:pt idx="978">
                  <c:v>21.802</c:v>
                </c:pt>
                <c:pt idx="979">
                  <c:v>21.655000000000001</c:v>
                </c:pt>
                <c:pt idx="980">
                  <c:v>21.757000000000001</c:v>
                </c:pt>
                <c:pt idx="981">
                  <c:v>22.184999999999999</c:v>
                </c:pt>
                <c:pt idx="982">
                  <c:v>21.832000000000001</c:v>
                </c:pt>
                <c:pt idx="983">
                  <c:v>21.844000000000001</c:v>
                </c:pt>
                <c:pt idx="984">
                  <c:v>21.928999999999998</c:v>
                </c:pt>
                <c:pt idx="985">
                  <c:v>21.663</c:v>
                </c:pt>
                <c:pt idx="986">
                  <c:v>21.768999999999998</c:v>
                </c:pt>
                <c:pt idx="987">
                  <c:v>21.724</c:v>
                </c:pt>
                <c:pt idx="988">
                  <c:v>21.771999999999998</c:v>
                </c:pt>
                <c:pt idx="989">
                  <c:v>21.616</c:v>
                </c:pt>
                <c:pt idx="990">
                  <c:v>22.042000000000002</c:v>
                </c:pt>
                <c:pt idx="991">
                  <c:v>22.103999999999999</c:v>
                </c:pt>
                <c:pt idx="992">
                  <c:v>22.036000000000001</c:v>
                </c:pt>
                <c:pt idx="993">
                  <c:v>22.088999999999999</c:v>
                </c:pt>
                <c:pt idx="994">
                  <c:v>21.882999999999999</c:v>
                </c:pt>
                <c:pt idx="995">
                  <c:v>22.31</c:v>
                </c:pt>
                <c:pt idx="996">
                  <c:v>22.007000000000001</c:v>
                </c:pt>
                <c:pt idx="997">
                  <c:v>21.992000000000001</c:v>
                </c:pt>
                <c:pt idx="998">
                  <c:v>22.029</c:v>
                </c:pt>
                <c:pt idx="999">
                  <c:v>21.881</c:v>
                </c:pt>
                <c:pt idx="1000">
                  <c:v>22.08</c:v>
                </c:pt>
                <c:pt idx="1001">
                  <c:v>21.817</c:v>
                </c:pt>
                <c:pt idx="1002">
                  <c:v>21.858000000000001</c:v>
                </c:pt>
                <c:pt idx="1003">
                  <c:v>21.664000000000001</c:v>
                </c:pt>
                <c:pt idx="1004">
                  <c:v>22.001000000000001</c:v>
                </c:pt>
                <c:pt idx="1005">
                  <c:v>21.724</c:v>
                </c:pt>
                <c:pt idx="1006">
                  <c:v>21.844999999999999</c:v>
                </c:pt>
                <c:pt idx="1007">
                  <c:v>21.696999999999999</c:v>
                </c:pt>
                <c:pt idx="1008">
                  <c:v>21.818999999999999</c:v>
                </c:pt>
                <c:pt idx="1009">
                  <c:v>22.102</c:v>
                </c:pt>
                <c:pt idx="1010">
                  <c:v>22.06</c:v>
                </c:pt>
                <c:pt idx="1011">
                  <c:v>21.853000000000002</c:v>
                </c:pt>
                <c:pt idx="1012">
                  <c:v>22.358000000000001</c:v>
                </c:pt>
                <c:pt idx="1013">
                  <c:v>21.751999999999999</c:v>
                </c:pt>
                <c:pt idx="1014">
                  <c:v>21.788</c:v>
                </c:pt>
                <c:pt idx="1015">
                  <c:v>21.88</c:v>
                </c:pt>
                <c:pt idx="1016">
                  <c:v>21.638999999999999</c:v>
                </c:pt>
                <c:pt idx="1017">
                  <c:v>22.071999999999999</c:v>
                </c:pt>
                <c:pt idx="1018">
                  <c:v>21.733000000000001</c:v>
                </c:pt>
                <c:pt idx="1019">
                  <c:v>21.753</c:v>
                </c:pt>
                <c:pt idx="1020">
                  <c:v>21.922999999999998</c:v>
                </c:pt>
                <c:pt idx="1021">
                  <c:v>21.811</c:v>
                </c:pt>
                <c:pt idx="1022">
                  <c:v>21.591000000000001</c:v>
                </c:pt>
                <c:pt idx="1023">
                  <c:v>21.718</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21.969000000000001</c:v>
                </c:pt>
                <c:pt idx="1281">
                  <c:v>21.716999999999999</c:v>
                </c:pt>
                <c:pt idx="1282">
                  <c:v>21.864999999999998</c:v>
                </c:pt>
                <c:pt idx="1283">
                  <c:v>21.702000000000002</c:v>
                </c:pt>
                <c:pt idx="1284">
                  <c:v>21.908999999999999</c:v>
                </c:pt>
                <c:pt idx="1285">
                  <c:v>21.849</c:v>
                </c:pt>
                <c:pt idx="1286">
                  <c:v>22.01</c:v>
                </c:pt>
                <c:pt idx="1287">
                  <c:v>21.803999999999998</c:v>
                </c:pt>
                <c:pt idx="1288">
                  <c:v>21.672000000000001</c:v>
                </c:pt>
                <c:pt idx="1289">
                  <c:v>22.015999999999998</c:v>
                </c:pt>
                <c:pt idx="1290">
                  <c:v>21.84</c:v>
                </c:pt>
                <c:pt idx="1291">
                  <c:v>21.689</c:v>
                </c:pt>
                <c:pt idx="1292">
                  <c:v>21.704000000000001</c:v>
                </c:pt>
                <c:pt idx="1293">
                  <c:v>21.672999999999998</c:v>
                </c:pt>
                <c:pt idx="1294">
                  <c:v>21.824999999999999</c:v>
                </c:pt>
                <c:pt idx="1295">
                  <c:v>21.869</c:v>
                </c:pt>
                <c:pt idx="1296">
                  <c:v>21.92</c:v>
                </c:pt>
                <c:pt idx="1297">
                  <c:v>22.036999999999999</c:v>
                </c:pt>
                <c:pt idx="1298">
                  <c:v>22.151</c:v>
                </c:pt>
                <c:pt idx="1299">
                  <c:v>21.814</c:v>
                </c:pt>
                <c:pt idx="1300">
                  <c:v>22.11</c:v>
                </c:pt>
                <c:pt idx="1301">
                  <c:v>21.93</c:v>
                </c:pt>
                <c:pt idx="1302">
                  <c:v>21.657</c:v>
                </c:pt>
                <c:pt idx="1303">
                  <c:v>21.780999999999999</c:v>
                </c:pt>
                <c:pt idx="1304">
                  <c:v>21.702999999999999</c:v>
                </c:pt>
                <c:pt idx="1305">
                  <c:v>21.648</c:v>
                </c:pt>
                <c:pt idx="1306">
                  <c:v>21.798999999999999</c:v>
                </c:pt>
                <c:pt idx="1307">
                  <c:v>21.878</c:v>
                </c:pt>
                <c:pt idx="1308">
                  <c:v>21.792000000000002</c:v>
                </c:pt>
                <c:pt idx="1309">
                  <c:v>22.114000000000001</c:v>
                </c:pt>
                <c:pt idx="1310">
                  <c:v>21.739000000000001</c:v>
                </c:pt>
                <c:pt idx="1311">
                  <c:v>22.114999999999998</c:v>
                </c:pt>
                <c:pt idx="1312">
                  <c:v>21.602</c:v>
                </c:pt>
                <c:pt idx="1313">
                  <c:v>21.757999999999999</c:v>
                </c:pt>
                <c:pt idx="1314">
                  <c:v>21.951000000000001</c:v>
                </c:pt>
                <c:pt idx="1315">
                  <c:v>21.847999999999999</c:v>
                </c:pt>
                <c:pt idx="1316">
                  <c:v>21.878</c:v>
                </c:pt>
                <c:pt idx="1317">
                  <c:v>21.832999999999998</c:v>
                </c:pt>
                <c:pt idx="1318">
                  <c:v>21.693000000000001</c:v>
                </c:pt>
                <c:pt idx="1319">
                  <c:v>21.882999999999999</c:v>
                </c:pt>
                <c:pt idx="1320">
                  <c:v>21.672000000000001</c:v>
                </c:pt>
                <c:pt idx="1321">
                  <c:v>21.585000000000001</c:v>
                </c:pt>
                <c:pt idx="1322">
                  <c:v>21.709</c:v>
                </c:pt>
                <c:pt idx="1323">
                  <c:v>21.712</c:v>
                </c:pt>
                <c:pt idx="1324">
                  <c:v>21.661999999999999</c:v>
                </c:pt>
                <c:pt idx="1325">
                  <c:v>21.81</c:v>
                </c:pt>
                <c:pt idx="1326">
                  <c:v>21.707999999999998</c:v>
                </c:pt>
                <c:pt idx="1327">
                  <c:v>21.966000000000001</c:v>
                </c:pt>
                <c:pt idx="1328">
                  <c:v>21.936</c:v>
                </c:pt>
                <c:pt idx="1329">
                  <c:v>21.741</c:v>
                </c:pt>
                <c:pt idx="1330">
                  <c:v>21.838000000000001</c:v>
                </c:pt>
                <c:pt idx="1331">
                  <c:v>21.934999999999999</c:v>
                </c:pt>
                <c:pt idx="1332">
                  <c:v>21.692</c:v>
                </c:pt>
                <c:pt idx="1333">
                  <c:v>21.93</c:v>
                </c:pt>
                <c:pt idx="1334">
                  <c:v>21.812000000000001</c:v>
                </c:pt>
                <c:pt idx="1335">
                  <c:v>21.792999999999999</c:v>
                </c:pt>
                <c:pt idx="1336">
                  <c:v>21.681000000000001</c:v>
                </c:pt>
                <c:pt idx="1337">
                  <c:v>21.763999999999999</c:v>
                </c:pt>
                <c:pt idx="1338">
                  <c:v>21.734999999999999</c:v>
                </c:pt>
                <c:pt idx="1339">
                  <c:v>21.850999999999999</c:v>
                </c:pt>
                <c:pt idx="1340">
                  <c:v>22.09</c:v>
                </c:pt>
                <c:pt idx="1341">
                  <c:v>21.824999999999999</c:v>
                </c:pt>
                <c:pt idx="1342">
                  <c:v>21.771999999999998</c:v>
                </c:pt>
                <c:pt idx="1343">
                  <c:v>21.838999999999999</c:v>
                </c:pt>
                <c:pt idx="1344">
                  <c:v>21.751999999999999</c:v>
                </c:pt>
                <c:pt idx="1345">
                  <c:v>21.968</c:v>
                </c:pt>
                <c:pt idx="1346">
                  <c:v>22.065000000000001</c:v>
                </c:pt>
                <c:pt idx="1347">
                  <c:v>21.826000000000001</c:v>
                </c:pt>
                <c:pt idx="1348">
                  <c:v>21.802</c:v>
                </c:pt>
                <c:pt idx="1349">
                  <c:v>21.805</c:v>
                </c:pt>
                <c:pt idx="1350">
                  <c:v>21.86</c:v>
                </c:pt>
                <c:pt idx="1351">
                  <c:v>21.72</c:v>
                </c:pt>
                <c:pt idx="1352">
                  <c:v>21.888000000000002</c:v>
                </c:pt>
                <c:pt idx="1353">
                  <c:v>21.71</c:v>
                </c:pt>
                <c:pt idx="1354">
                  <c:v>21.756</c:v>
                </c:pt>
                <c:pt idx="1355">
                  <c:v>21.876999999999999</c:v>
                </c:pt>
                <c:pt idx="1356">
                  <c:v>21.975999999999999</c:v>
                </c:pt>
                <c:pt idx="1357">
                  <c:v>21.654</c:v>
                </c:pt>
                <c:pt idx="1358">
                  <c:v>21.87</c:v>
                </c:pt>
                <c:pt idx="1359">
                  <c:v>21.844000000000001</c:v>
                </c:pt>
                <c:pt idx="1360">
                  <c:v>22.155999999999999</c:v>
                </c:pt>
                <c:pt idx="1361">
                  <c:v>21.92</c:v>
                </c:pt>
                <c:pt idx="1362">
                  <c:v>21.69</c:v>
                </c:pt>
                <c:pt idx="1363">
                  <c:v>21.923999999999999</c:v>
                </c:pt>
                <c:pt idx="1364">
                  <c:v>21.681999999999999</c:v>
                </c:pt>
                <c:pt idx="1365">
                  <c:v>22.042000000000002</c:v>
                </c:pt>
                <c:pt idx="1366">
                  <c:v>22.004999999999999</c:v>
                </c:pt>
                <c:pt idx="1367">
                  <c:v>21.716000000000001</c:v>
                </c:pt>
                <c:pt idx="1368">
                  <c:v>22.22</c:v>
                </c:pt>
                <c:pt idx="1369">
                  <c:v>21.925999999999998</c:v>
                </c:pt>
                <c:pt idx="1370">
                  <c:v>21.84</c:v>
                </c:pt>
                <c:pt idx="1371">
                  <c:v>21.904</c:v>
                </c:pt>
                <c:pt idx="1372">
                  <c:v>21.78</c:v>
                </c:pt>
                <c:pt idx="1373">
                  <c:v>21.742000000000001</c:v>
                </c:pt>
                <c:pt idx="1374">
                  <c:v>22.023</c:v>
                </c:pt>
                <c:pt idx="1375">
                  <c:v>21.771000000000001</c:v>
                </c:pt>
                <c:pt idx="1376">
                  <c:v>21.827999999999999</c:v>
                </c:pt>
                <c:pt idx="1377">
                  <c:v>21.602</c:v>
                </c:pt>
                <c:pt idx="1378">
                  <c:v>21.806000000000001</c:v>
                </c:pt>
                <c:pt idx="1379">
                  <c:v>21.562999999999999</c:v>
                </c:pt>
                <c:pt idx="1380">
                  <c:v>21.866</c:v>
                </c:pt>
                <c:pt idx="1381">
                  <c:v>22.088000000000001</c:v>
                </c:pt>
                <c:pt idx="1382">
                  <c:v>21.803999999999998</c:v>
                </c:pt>
                <c:pt idx="1383">
                  <c:v>22.036999999999999</c:v>
                </c:pt>
                <c:pt idx="1384">
                  <c:v>21.712</c:v>
                </c:pt>
                <c:pt idx="1385">
                  <c:v>21.882999999999999</c:v>
                </c:pt>
                <c:pt idx="1386">
                  <c:v>21.727</c:v>
                </c:pt>
                <c:pt idx="1387">
                  <c:v>21.893999999999998</c:v>
                </c:pt>
                <c:pt idx="1388">
                  <c:v>21.852</c:v>
                </c:pt>
                <c:pt idx="1389">
                  <c:v>21.826000000000001</c:v>
                </c:pt>
                <c:pt idx="1390">
                  <c:v>21.684000000000001</c:v>
                </c:pt>
                <c:pt idx="1391">
                  <c:v>21.774999999999999</c:v>
                </c:pt>
                <c:pt idx="1392">
                  <c:v>21.821999999999999</c:v>
                </c:pt>
                <c:pt idx="1393">
                  <c:v>21.916</c:v>
                </c:pt>
                <c:pt idx="1394">
                  <c:v>21.716000000000001</c:v>
                </c:pt>
                <c:pt idx="1395">
                  <c:v>21.962</c:v>
                </c:pt>
                <c:pt idx="1396">
                  <c:v>21.89</c:v>
                </c:pt>
                <c:pt idx="1397">
                  <c:v>21.856000000000002</c:v>
                </c:pt>
                <c:pt idx="1398">
                  <c:v>21.63</c:v>
                </c:pt>
                <c:pt idx="1399">
                  <c:v>21.741</c:v>
                </c:pt>
                <c:pt idx="1400">
                  <c:v>21.637</c:v>
                </c:pt>
                <c:pt idx="1401">
                  <c:v>21.698</c:v>
                </c:pt>
                <c:pt idx="1402">
                  <c:v>21.8</c:v>
                </c:pt>
                <c:pt idx="1403">
                  <c:v>21.841999999999999</c:v>
                </c:pt>
                <c:pt idx="1404">
                  <c:v>21.829000000000001</c:v>
                </c:pt>
                <c:pt idx="1405">
                  <c:v>21.826000000000001</c:v>
                </c:pt>
                <c:pt idx="1406">
                  <c:v>21.870999999999999</c:v>
                </c:pt>
                <c:pt idx="1407">
                  <c:v>21.905999999999999</c:v>
                </c:pt>
                <c:pt idx="1408">
                  <c:v>21.768999999999998</c:v>
                </c:pt>
                <c:pt idx="1409">
                  <c:v>21.859000000000002</c:v>
                </c:pt>
                <c:pt idx="1410">
                  <c:v>21.831</c:v>
                </c:pt>
                <c:pt idx="1411">
                  <c:v>22.050999999999998</c:v>
                </c:pt>
                <c:pt idx="1412">
                  <c:v>21.617000000000001</c:v>
                </c:pt>
                <c:pt idx="1413">
                  <c:v>21.696999999999999</c:v>
                </c:pt>
                <c:pt idx="1414">
                  <c:v>21.75</c:v>
                </c:pt>
                <c:pt idx="1415">
                  <c:v>21.652999999999999</c:v>
                </c:pt>
                <c:pt idx="1416">
                  <c:v>22.02</c:v>
                </c:pt>
                <c:pt idx="1417">
                  <c:v>21.977</c:v>
                </c:pt>
                <c:pt idx="1418">
                  <c:v>21.811</c:v>
                </c:pt>
                <c:pt idx="1419">
                  <c:v>21.994</c:v>
                </c:pt>
                <c:pt idx="1420">
                  <c:v>21.902000000000001</c:v>
                </c:pt>
                <c:pt idx="1421">
                  <c:v>21.824999999999999</c:v>
                </c:pt>
                <c:pt idx="1422">
                  <c:v>21.739000000000001</c:v>
                </c:pt>
                <c:pt idx="1423">
                  <c:v>21.856000000000002</c:v>
                </c:pt>
                <c:pt idx="1424">
                  <c:v>21.74</c:v>
                </c:pt>
                <c:pt idx="1425">
                  <c:v>22.001999999999999</c:v>
                </c:pt>
                <c:pt idx="1426">
                  <c:v>22.015000000000001</c:v>
                </c:pt>
                <c:pt idx="1427">
                  <c:v>21.986999999999998</c:v>
                </c:pt>
                <c:pt idx="1428">
                  <c:v>21.847999999999999</c:v>
                </c:pt>
                <c:pt idx="1429">
                  <c:v>21.672999999999998</c:v>
                </c:pt>
                <c:pt idx="1430">
                  <c:v>21.687999999999999</c:v>
                </c:pt>
                <c:pt idx="1431">
                  <c:v>21.797000000000001</c:v>
                </c:pt>
                <c:pt idx="1432">
                  <c:v>21.952999999999999</c:v>
                </c:pt>
                <c:pt idx="1433">
                  <c:v>21.79</c:v>
                </c:pt>
                <c:pt idx="1434">
                  <c:v>21.603000000000002</c:v>
                </c:pt>
                <c:pt idx="1435">
                  <c:v>22.1</c:v>
                </c:pt>
                <c:pt idx="1436">
                  <c:v>21.850999999999999</c:v>
                </c:pt>
                <c:pt idx="1437">
                  <c:v>21.81</c:v>
                </c:pt>
                <c:pt idx="1438">
                  <c:v>22.023</c:v>
                </c:pt>
                <c:pt idx="1439">
                  <c:v>21.838999999999999</c:v>
                </c:pt>
                <c:pt idx="1440">
                  <c:v>22.039000000000001</c:v>
                </c:pt>
                <c:pt idx="1441">
                  <c:v>21.721</c:v>
                </c:pt>
                <c:pt idx="1442">
                  <c:v>21.78</c:v>
                </c:pt>
                <c:pt idx="1443">
                  <c:v>21.937999999999999</c:v>
                </c:pt>
                <c:pt idx="1444">
                  <c:v>21.783999999999999</c:v>
                </c:pt>
                <c:pt idx="1445">
                  <c:v>21.856000000000002</c:v>
                </c:pt>
                <c:pt idx="1446">
                  <c:v>21.946000000000002</c:v>
                </c:pt>
                <c:pt idx="1447">
                  <c:v>21.852</c:v>
                </c:pt>
                <c:pt idx="1448">
                  <c:v>21.832999999999998</c:v>
                </c:pt>
                <c:pt idx="1449">
                  <c:v>21.858000000000001</c:v>
                </c:pt>
                <c:pt idx="1450">
                  <c:v>21.966999999999999</c:v>
                </c:pt>
                <c:pt idx="1451">
                  <c:v>21.878</c:v>
                </c:pt>
                <c:pt idx="1452">
                  <c:v>21.576000000000001</c:v>
                </c:pt>
                <c:pt idx="1453">
                  <c:v>21.623999999999999</c:v>
                </c:pt>
                <c:pt idx="1454">
                  <c:v>21.754999999999999</c:v>
                </c:pt>
                <c:pt idx="1455">
                  <c:v>21.881</c:v>
                </c:pt>
                <c:pt idx="1456">
                  <c:v>21.736000000000001</c:v>
                </c:pt>
                <c:pt idx="1457">
                  <c:v>21.803000000000001</c:v>
                </c:pt>
                <c:pt idx="1458">
                  <c:v>21.783000000000001</c:v>
                </c:pt>
                <c:pt idx="1459">
                  <c:v>21.623000000000001</c:v>
                </c:pt>
                <c:pt idx="1460">
                  <c:v>21.876000000000001</c:v>
                </c:pt>
                <c:pt idx="1461">
                  <c:v>21.695</c:v>
                </c:pt>
                <c:pt idx="1462">
                  <c:v>21.667999999999999</c:v>
                </c:pt>
                <c:pt idx="1463">
                  <c:v>21.666</c:v>
                </c:pt>
                <c:pt idx="1464">
                  <c:v>21.876000000000001</c:v>
                </c:pt>
                <c:pt idx="1465">
                  <c:v>21.751999999999999</c:v>
                </c:pt>
                <c:pt idx="1466">
                  <c:v>21.82</c:v>
                </c:pt>
                <c:pt idx="1467">
                  <c:v>21.794</c:v>
                </c:pt>
                <c:pt idx="1468">
                  <c:v>21.777999999999999</c:v>
                </c:pt>
                <c:pt idx="1469">
                  <c:v>21.614000000000001</c:v>
                </c:pt>
                <c:pt idx="1470">
                  <c:v>21.956</c:v>
                </c:pt>
                <c:pt idx="1471">
                  <c:v>21.77</c:v>
                </c:pt>
                <c:pt idx="1472">
                  <c:v>21.591999999999999</c:v>
                </c:pt>
                <c:pt idx="1473">
                  <c:v>21.634</c:v>
                </c:pt>
                <c:pt idx="1474">
                  <c:v>21.849</c:v>
                </c:pt>
                <c:pt idx="1475">
                  <c:v>21.922999999999998</c:v>
                </c:pt>
                <c:pt idx="1476">
                  <c:v>21.873999999999999</c:v>
                </c:pt>
                <c:pt idx="1477">
                  <c:v>21.632000000000001</c:v>
                </c:pt>
                <c:pt idx="1478">
                  <c:v>21.824999999999999</c:v>
                </c:pt>
                <c:pt idx="1479">
                  <c:v>21.573</c:v>
                </c:pt>
                <c:pt idx="1480">
                  <c:v>21.960999999999999</c:v>
                </c:pt>
                <c:pt idx="1481">
                  <c:v>21.92</c:v>
                </c:pt>
                <c:pt idx="1482">
                  <c:v>21.805</c:v>
                </c:pt>
                <c:pt idx="1483">
                  <c:v>21.878</c:v>
                </c:pt>
                <c:pt idx="1484">
                  <c:v>21.690999999999999</c:v>
                </c:pt>
                <c:pt idx="1485">
                  <c:v>21.925000000000001</c:v>
                </c:pt>
                <c:pt idx="1486">
                  <c:v>21.722999999999999</c:v>
                </c:pt>
                <c:pt idx="1487">
                  <c:v>21.706</c:v>
                </c:pt>
                <c:pt idx="1488">
                  <c:v>21.783000000000001</c:v>
                </c:pt>
                <c:pt idx="1489">
                  <c:v>21.888000000000002</c:v>
                </c:pt>
                <c:pt idx="1490">
                  <c:v>21.677</c:v>
                </c:pt>
                <c:pt idx="1491">
                  <c:v>22.132000000000001</c:v>
                </c:pt>
                <c:pt idx="1492">
                  <c:v>21.815000000000001</c:v>
                </c:pt>
                <c:pt idx="1493">
                  <c:v>21.887</c:v>
                </c:pt>
                <c:pt idx="1494">
                  <c:v>21.853999999999999</c:v>
                </c:pt>
                <c:pt idx="1495">
                  <c:v>21.718</c:v>
                </c:pt>
                <c:pt idx="1496">
                  <c:v>21.78</c:v>
                </c:pt>
                <c:pt idx="1497">
                  <c:v>22.053999999999998</c:v>
                </c:pt>
                <c:pt idx="1498">
                  <c:v>21.988</c:v>
                </c:pt>
                <c:pt idx="1499">
                  <c:v>21.827000000000002</c:v>
                </c:pt>
                <c:pt idx="1500">
                  <c:v>21.89</c:v>
                </c:pt>
                <c:pt idx="1501">
                  <c:v>21.797999999999998</c:v>
                </c:pt>
                <c:pt idx="1502">
                  <c:v>22.006</c:v>
                </c:pt>
                <c:pt idx="1503">
                  <c:v>21.937999999999999</c:v>
                </c:pt>
                <c:pt idx="1504">
                  <c:v>21.844999999999999</c:v>
                </c:pt>
                <c:pt idx="1505">
                  <c:v>22.173999999999999</c:v>
                </c:pt>
                <c:pt idx="1506">
                  <c:v>21.693000000000001</c:v>
                </c:pt>
                <c:pt idx="1507">
                  <c:v>22.31</c:v>
                </c:pt>
                <c:pt idx="1508">
                  <c:v>21.843</c:v>
                </c:pt>
                <c:pt idx="1509">
                  <c:v>21.87</c:v>
                </c:pt>
                <c:pt idx="1510">
                  <c:v>21.946000000000002</c:v>
                </c:pt>
                <c:pt idx="1511">
                  <c:v>22.012</c:v>
                </c:pt>
                <c:pt idx="1512">
                  <c:v>21.678000000000001</c:v>
                </c:pt>
                <c:pt idx="1513">
                  <c:v>21.957999999999998</c:v>
                </c:pt>
                <c:pt idx="1514">
                  <c:v>21.77</c:v>
                </c:pt>
                <c:pt idx="1515">
                  <c:v>21.788</c:v>
                </c:pt>
                <c:pt idx="1516">
                  <c:v>21.942</c:v>
                </c:pt>
                <c:pt idx="1517">
                  <c:v>21.603000000000002</c:v>
                </c:pt>
                <c:pt idx="1518">
                  <c:v>22.164999999999999</c:v>
                </c:pt>
                <c:pt idx="1519">
                  <c:v>21.606999999999999</c:v>
                </c:pt>
                <c:pt idx="1520">
                  <c:v>21.952000000000002</c:v>
                </c:pt>
                <c:pt idx="1521">
                  <c:v>21.901</c:v>
                </c:pt>
                <c:pt idx="1522">
                  <c:v>21.975000000000001</c:v>
                </c:pt>
                <c:pt idx="1523">
                  <c:v>21.707999999999998</c:v>
                </c:pt>
                <c:pt idx="1524">
                  <c:v>21.661000000000001</c:v>
                </c:pt>
                <c:pt idx="1525">
                  <c:v>21.66</c:v>
                </c:pt>
                <c:pt idx="1526">
                  <c:v>21.709</c:v>
                </c:pt>
                <c:pt idx="1527">
                  <c:v>21.84</c:v>
                </c:pt>
                <c:pt idx="1528">
                  <c:v>21.927</c:v>
                </c:pt>
                <c:pt idx="1529">
                  <c:v>21.757000000000001</c:v>
                </c:pt>
                <c:pt idx="1530">
                  <c:v>21.664999999999999</c:v>
                </c:pt>
                <c:pt idx="1531">
                  <c:v>21.762</c:v>
                </c:pt>
                <c:pt idx="1532">
                  <c:v>21.716999999999999</c:v>
                </c:pt>
                <c:pt idx="1533">
                  <c:v>21.927</c:v>
                </c:pt>
                <c:pt idx="1534">
                  <c:v>21.925999999999998</c:v>
                </c:pt>
                <c:pt idx="1535">
                  <c:v>21.812000000000001</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21.977</c:v>
                </c:pt>
                <c:pt idx="1793">
                  <c:v>22.187000000000001</c:v>
                </c:pt>
                <c:pt idx="1794">
                  <c:v>22.2</c:v>
                </c:pt>
                <c:pt idx="1795">
                  <c:v>21.888000000000002</c:v>
                </c:pt>
                <c:pt idx="1796">
                  <c:v>21.9</c:v>
                </c:pt>
                <c:pt idx="1797">
                  <c:v>21.983000000000001</c:v>
                </c:pt>
                <c:pt idx="1798">
                  <c:v>21.634</c:v>
                </c:pt>
                <c:pt idx="1799">
                  <c:v>21.954000000000001</c:v>
                </c:pt>
                <c:pt idx="1800">
                  <c:v>22.257999999999999</c:v>
                </c:pt>
                <c:pt idx="1801">
                  <c:v>21.879000000000001</c:v>
                </c:pt>
                <c:pt idx="1802">
                  <c:v>21.855</c:v>
                </c:pt>
                <c:pt idx="1803">
                  <c:v>22.084</c:v>
                </c:pt>
                <c:pt idx="1804">
                  <c:v>22.048999999999999</c:v>
                </c:pt>
                <c:pt idx="1805">
                  <c:v>22.09</c:v>
                </c:pt>
                <c:pt idx="1806">
                  <c:v>22.088999999999999</c:v>
                </c:pt>
                <c:pt idx="1807">
                  <c:v>21.696999999999999</c:v>
                </c:pt>
                <c:pt idx="1808">
                  <c:v>21.920999999999999</c:v>
                </c:pt>
                <c:pt idx="1809">
                  <c:v>21.898</c:v>
                </c:pt>
                <c:pt idx="1810">
                  <c:v>22.001999999999999</c:v>
                </c:pt>
                <c:pt idx="1811">
                  <c:v>21.748000000000001</c:v>
                </c:pt>
                <c:pt idx="1812">
                  <c:v>22.021000000000001</c:v>
                </c:pt>
                <c:pt idx="1813">
                  <c:v>22.440999999999999</c:v>
                </c:pt>
                <c:pt idx="1814">
                  <c:v>22.061</c:v>
                </c:pt>
                <c:pt idx="1815">
                  <c:v>21.936</c:v>
                </c:pt>
                <c:pt idx="1816">
                  <c:v>21.786000000000001</c:v>
                </c:pt>
                <c:pt idx="1817">
                  <c:v>21.863</c:v>
                </c:pt>
                <c:pt idx="1818">
                  <c:v>22.135000000000002</c:v>
                </c:pt>
                <c:pt idx="1819">
                  <c:v>21.623999999999999</c:v>
                </c:pt>
                <c:pt idx="1820">
                  <c:v>21.928000000000001</c:v>
                </c:pt>
                <c:pt idx="1821">
                  <c:v>21.826000000000001</c:v>
                </c:pt>
                <c:pt idx="1822">
                  <c:v>21.97</c:v>
                </c:pt>
                <c:pt idx="1823">
                  <c:v>22.035</c:v>
                </c:pt>
                <c:pt idx="1824">
                  <c:v>21.640999999999998</c:v>
                </c:pt>
                <c:pt idx="1825">
                  <c:v>21.920999999999999</c:v>
                </c:pt>
                <c:pt idx="1826">
                  <c:v>22.08</c:v>
                </c:pt>
                <c:pt idx="1827">
                  <c:v>22.21</c:v>
                </c:pt>
                <c:pt idx="1828">
                  <c:v>22.318000000000001</c:v>
                </c:pt>
                <c:pt idx="1829">
                  <c:v>22.251999999999999</c:v>
                </c:pt>
                <c:pt idx="1830">
                  <c:v>21.734000000000002</c:v>
                </c:pt>
                <c:pt idx="1831">
                  <c:v>21.939</c:v>
                </c:pt>
                <c:pt idx="1832">
                  <c:v>21.95</c:v>
                </c:pt>
                <c:pt idx="1833">
                  <c:v>21.843</c:v>
                </c:pt>
                <c:pt idx="1834">
                  <c:v>21.984999999999999</c:v>
                </c:pt>
                <c:pt idx="1835">
                  <c:v>22.119</c:v>
                </c:pt>
                <c:pt idx="1836">
                  <c:v>21.681000000000001</c:v>
                </c:pt>
                <c:pt idx="1837">
                  <c:v>21.904</c:v>
                </c:pt>
                <c:pt idx="1838">
                  <c:v>21.654</c:v>
                </c:pt>
                <c:pt idx="1839">
                  <c:v>21.806999999999999</c:v>
                </c:pt>
                <c:pt idx="1840">
                  <c:v>21.873999999999999</c:v>
                </c:pt>
                <c:pt idx="1841">
                  <c:v>22.15</c:v>
                </c:pt>
                <c:pt idx="1842">
                  <c:v>21.98</c:v>
                </c:pt>
                <c:pt idx="1843">
                  <c:v>21.937999999999999</c:v>
                </c:pt>
                <c:pt idx="1844">
                  <c:v>21.780999999999999</c:v>
                </c:pt>
                <c:pt idx="1845">
                  <c:v>21.803999999999998</c:v>
                </c:pt>
                <c:pt idx="1846">
                  <c:v>21.998999999999999</c:v>
                </c:pt>
                <c:pt idx="1847">
                  <c:v>21.911000000000001</c:v>
                </c:pt>
                <c:pt idx="1848">
                  <c:v>21.809000000000001</c:v>
                </c:pt>
                <c:pt idx="1849">
                  <c:v>21.969000000000001</c:v>
                </c:pt>
                <c:pt idx="1850">
                  <c:v>21.646999999999998</c:v>
                </c:pt>
                <c:pt idx="1851">
                  <c:v>22.099</c:v>
                </c:pt>
                <c:pt idx="1852">
                  <c:v>22.03</c:v>
                </c:pt>
                <c:pt idx="1853">
                  <c:v>21.917999999999999</c:v>
                </c:pt>
                <c:pt idx="1854">
                  <c:v>21.931000000000001</c:v>
                </c:pt>
                <c:pt idx="1855">
                  <c:v>21.95</c:v>
                </c:pt>
                <c:pt idx="1856">
                  <c:v>21.893000000000001</c:v>
                </c:pt>
                <c:pt idx="1857">
                  <c:v>21.744</c:v>
                </c:pt>
                <c:pt idx="1858">
                  <c:v>22.298999999999999</c:v>
                </c:pt>
                <c:pt idx="1859">
                  <c:v>22.241</c:v>
                </c:pt>
                <c:pt idx="1860">
                  <c:v>21.795999999999999</c:v>
                </c:pt>
                <c:pt idx="1861">
                  <c:v>21.925999999999998</c:v>
                </c:pt>
                <c:pt idx="1862">
                  <c:v>21.937999999999999</c:v>
                </c:pt>
                <c:pt idx="1863">
                  <c:v>21.824000000000002</c:v>
                </c:pt>
                <c:pt idx="1864">
                  <c:v>22.091000000000001</c:v>
                </c:pt>
                <c:pt idx="1865">
                  <c:v>21.882000000000001</c:v>
                </c:pt>
                <c:pt idx="1866">
                  <c:v>21.946999999999999</c:v>
                </c:pt>
                <c:pt idx="1867">
                  <c:v>21.893000000000001</c:v>
                </c:pt>
                <c:pt idx="1868">
                  <c:v>21.998000000000001</c:v>
                </c:pt>
                <c:pt idx="1869">
                  <c:v>22.16</c:v>
                </c:pt>
                <c:pt idx="1870">
                  <c:v>21.754999999999999</c:v>
                </c:pt>
                <c:pt idx="1871">
                  <c:v>22.039000000000001</c:v>
                </c:pt>
                <c:pt idx="1872">
                  <c:v>21.965</c:v>
                </c:pt>
                <c:pt idx="1873">
                  <c:v>21.852</c:v>
                </c:pt>
                <c:pt idx="1874">
                  <c:v>21.864000000000001</c:v>
                </c:pt>
                <c:pt idx="1875">
                  <c:v>21.86</c:v>
                </c:pt>
                <c:pt idx="1876">
                  <c:v>21.875</c:v>
                </c:pt>
                <c:pt idx="1877">
                  <c:v>21.925000000000001</c:v>
                </c:pt>
                <c:pt idx="1878">
                  <c:v>21.969000000000001</c:v>
                </c:pt>
                <c:pt idx="1879">
                  <c:v>21.707000000000001</c:v>
                </c:pt>
                <c:pt idx="1880">
                  <c:v>21.815999999999999</c:v>
                </c:pt>
                <c:pt idx="1881">
                  <c:v>22.047000000000001</c:v>
                </c:pt>
                <c:pt idx="1882">
                  <c:v>22.004999999999999</c:v>
                </c:pt>
                <c:pt idx="1883">
                  <c:v>22.183</c:v>
                </c:pt>
                <c:pt idx="1884">
                  <c:v>22.29</c:v>
                </c:pt>
                <c:pt idx="1885">
                  <c:v>22.084</c:v>
                </c:pt>
                <c:pt idx="1886">
                  <c:v>22.033999999999999</c:v>
                </c:pt>
                <c:pt idx="1887">
                  <c:v>21.975000000000001</c:v>
                </c:pt>
                <c:pt idx="1888">
                  <c:v>21.882000000000001</c:v>
                </c:pt>
                <c:pt idx="1889">
                  <c:v>21.806999999999999</c:v>
                </c:pt>
                <c:pt idx="1890">
                  <c:v>22.042999999999999</c:v>
                </c:pt>
                <c:pt idx="1891">
                  <c:v>21.977</c:v>
                </c:pt>
                <c:pt idx="1892">
                  <c:v>22.059000000000001</c:v>
                </c:pt>
                <c:pt idx="1893">
                  <c:v>21.754000000000001</c:v>
                </c:pt>
                <c:pt idx="1894">
                  <c:v>21.675999999999998</c:v>
                </c:pt>
                <c:pt idx="1895">
                  <c:v>22.204000000000001</c:v>
                </c:pt>
                <c:pt idx="1896">
                  <c:v>22.202999999999999</c:v>
                </c:pt>
                <c:pt idx="1897">
                  <c:v>22.068999999999999</c:v>
                </c:pt>
                <c:pt idx="1898">
                  <c:v>22.071000000000002</c:v>
                </c:pt>
                <c:pt idx="1899">
                  <c:v>21.798999999999999</c:v>
                </c:pt>
                <c:pt idx="1900">
                  <c:v>21.981999999999999</c:v>
                </c:pt>
                <c:pt idx="1901">
                  <c:v>21.966000000000001</c:v>
                </c:pt>
                <c:pt idx="1902">
                  <c:v>22.004000000000001</c:v>
                </c:pt>
                <c:pt idx="1903">
                  <c:v>21.805</c:v>
                </c:pt>
                <c:pt idx="1904">
                  <c:v>22.234000000000002</c:v>
                </c:pt>
                <c:pt idx="1905">
                  <c:v>21.794</c:v>
                </c:pt>
                <c:pt idx="1906">
                  <c:v>21.966000000000001</c:v>
                </c:pt>
                <c:pt idx="1907">
                  <c:v>22.059000000000001</c:v>
                </c:pt>
                <c:pt idx="1908">
                  <c:v>21.911000000000001</c:v>
                </c:pt>
                <c:pt idx="1909">
                  <c:v>22.023</c:v>
                </c:pt>
                <c:pt idx="1910">
                  <c:v>22.02</c:v>
                </c:pt>
                <c:pt idx="1911">
                  <c:v>21.885000000000002</c:v>
                </c:pt>
                <c:pt idx="1912">
                  <c:v>21.715</c:v>
                </c:pt>
                <c:pt idx="1913">
                  <c:v>21.917999999999999</c:v>
                </c:pt>
                <c:pt idx="1914">
                  <c:v>21.89</c:v>
                </c:pt>
                <c:pt idx="1915">
                  <c:v>22.053000000000001</c:v>
                </c:pt>
                <c:pt idx="1916">
                  <c:v>22.088000000000001</c:v>
                </c:pt>
                <c:pt idx="1917">
                  <c:v>21.72</c:v>
                </c:pt>
                <c:pt idx="1918">
                  <c:v>22.015000000000001</c:v>
                </c:pt>
                <c:pt idx="1919">
                  <c:v>22.323</c:v>
                </c:pt>
                <c:pt idx="1920">
                  <c:v>21.756</c:v>
                </c:pt>
                <c:pt idx="1921">
                  <c:v>21.908000000000001</c:v>
                </c:pt>
                <c:pt idx="1922">
                  <c:v>21.861999999999998</c:v>
                </c:pt>
                <c:pt idx="1923">
                  <c:v>21.986999999999998</c:v>
                </c:pt>
                <c:pt idx="1924">
                  <c:v>21.927</c:v>
                </c:pt>
                <c:pt idx="1925">
                  <c:v>21.913</c:v>
                </c:pt>
                <c:pt idx="1926">
                  <c:v>22.087</c:v>
                </c:pt>
                <c:pt idx="1927">
                  <c:v>21.977</c:v>
                </c:pt>
                <c:pt idx="1928">
                  <c:v>22.097999999999999</c:v>
                </c:pt>
                <c:pt idx="1929">
                  <c:v>21.995999999999999</c:v>
                </c:pt>
                <c:pt idx="1930">
                  <c:v>22.081</c:v>
                </c:pt>
                <c:pt idx="1931">
                  <c:v>22.212</c:v>
                </c:pt>
                <c:pt idx="1932">
                  <c:v>21.948</c:v>
                </c:pt>
                <c:pt idx="1933">
                  <c:v>22.120999999999999</c:v>
                </c:pt>
                <c:pt idx="1934">
                  <c:v>21.995000000000001</c:v>
                </c:pt>
                <c:pt idx="1935">
                  <c:v>22.053999999999998</c:v>
                </c:pt>
                <c:pt idx="1936">
                  <c:v>22.391999999999999</c:v>
                </c:pt>
                <c:pt idx="1937">
                  <c:v>22.015999999999998</c:v>
                </c:pt>
                <c:pt idx="1938">
                  <c:v>22.052</c:v>
                </c:pt>
                <c:pt idx="1939">
                  <c:v>22.189</c:v>
                </c:pt>
                <c:pt idx="1940">
                  <c:v>21.798999999999999</c:v>
                </c:pt>
                <c:pt idx="1941">
                  <c:v>22.065000000000001</c:v>
                </c:pt>
                <c:pt idx="1942">
                  <c:v>21.736000000000001</c:v>
                </c:pt>
                <c:pt idx="1943">
                  <c:v>21.943999999999999</c:v>
                </c:pt>
                <c:pt idx="1944">
                  <c:v>22.088999999999999</c:v>
                </c:pt>
                <c:pt idx="1945">
                  <c:v>21.811</c:v>
                </c:pt>
                <c:pt idx="1946">
                  <c:v>21.777999999999999</c:v>
                </c:pt>
                <c:pt idx="1947">
                  <c:v>21.835999999999999</c:v>
                </c:pt>
                <c:pt idx="1948">
                  <c:v>21.899000000000001</c:v>
                </c:pt>
                <c:pt idx="1949">
                  <c:v>21.992999999999999</c:v>
                </c:pt>
                <c:pt idx="1950">
                  <c:v>21.931999999999999</c:v>
                </c:pt>
                <c:pt idx="1951">
                  <c:v>22.048999999999999</c:v>
                </c:pt>
                <c:pt idx="1952">
                  <c:v>22.015999999999998</c:v>
                </c:pt>
                <c:pt idx="1953">
                  <c:v>21.966999999999999</c:v>
                </c:pt>
                <c:pt idx="1954">
                  <c:v>21.684999999999999</c:v>
                </c:pt>
                <c:pt idx="1955">
                  <c:v>22.254000000000001</c:v>
                </c:pt>
                <c:pt idx="1956">
                  <c:v>22.385999999999999</c:v>
                </c:pt>
                <c:pt idx="1957">
                  <c:v>21.937000000000001</c:v>
                </c:pt>
                <c:pt idx="1958">
                  <c:v>21.936</c:v>
                </c:pt>
                <c:pt idx="1959">
                  <c:v>21.814</c:v>
                </c:pt>
                <c:pt idx="1960">
                  <c:v>22.004999999999999</c:v>
                </c:pt>
                <c:pt idx="1961">
                  <c:v>22.056000000000001</c:v>
                </c:pt>
                <c:pt idx="1962">
                  <c:v>22.024999999999999</c:v>
                </c:pt>
                <c:pt idx="1963">
                  <c:v>22.289000000000001</c:v>
                </c:pt>
                <c:pt idx="1964">
                  <c:v>22.032</c:v>
                </c:pt>
                <c:pt idx="1965">
                  <c:v>21.965</c:v>
                </c:pt>
                <c:pt idx="1966">
                  <c:v>21.702000000000002</c:v>
                </c:pt>
                <c:pt idx="1967">
                  <c:v>21.681000000000001</c:v>
                </c:pt>
                <c:pt idx="1968">
                  <c:v>21.995999999999999</c:v>
                </c:pt>
                <c:pt idx="1969">
                  <c:v>22.023</c:v>
                </c:pt>
                <c:pt idx="1970">
                  <c:v>21.779</c:v>
                </c:pt>
                <c:pt idx="1971">
                  <c:v>21.785</c:v>
                </c:pt>
                <c:pt idx="1972">
                  <c:v>22.117999999999999</c:v>
                </c:pt>
                <c:pt idx="1973">
                  <c:v>21.942</c:v>
                </c:pt>
                <c:pt idx="1974">
                  <c:v>21.800999999999998</c:v>
                </c:pt>
                <c:pt idx="1975">
                  <c:v>21.927</c:v>
                </c:pt>
                <c:pt idx="1976">
                  <c:v>22.097000000000001</c:v>
                </c:pt>
                <c:pt idx="1977">
                  <c:v>21.960999999999999</c:v>
                </c:pt>
                <c:pt idx="1978">
                  <c:v>21.966999999999999</c:v>
                </c:pt>
                <c:pt idx="1979">
                  <c:v>21.831</c:v>
                </c:pt>
                <c:pt idx="1980">
                  <c:v>21.902999999999999</c:v>
                </c:pt>
                <c:pt idx="1981">
                  <c:v>21.867000000000001</c:v>
                </c:pt>
                <c:pt idx="1982">
                  <c:v>22.009</c:v>
                </c:pt>
                <c:pt idx="1983">
                  <c:v>21.916</c:v>
                </c:pt>
                <c:pt idx="1984">
                  <c:v>21.940999999999999</c:v>
                </c:pt>
                <c:pt idx="1985">
                  <c:v>22.116</c:v>
                </c:pt>
                <c:pt idx="1986">
                  <c:v>21.975000000000001</c:v>
                </c:pt>
                <c:pt idx="1987">
                  <c:v>21.936</c:v>
                </c:pt>
                <c:pt idx="1988">
                  <c:v>22.187999999999999</c:v>
                </c:pt>
                <c:pt idx="1989">
                  <c:v>22.024999999999999</c:v>
                </c:pt>
                <c:pt idx="1990">
                  <c:v>22.010999999999999</c:v>
                </c:pt>
                <c:pt idx="1991">
                  <c:v>21.946999999999999</c:v>
                </c:pt>
                <c:pt idx="1992">
                  <c:v>22.126999999999999</c:v>
                </c:pt>
                <c:pt idx="1993">
                  <c:v>22.074999999999999</c:v>
                </c:pt>
                <c:pt idx="1994">
                  <c:v>21.899000000000001</c:v>
                </c:pt>
                <c:pt idx="1995">
                  <c:v>21.823</c:v>
                </c:pt>
                <c:pt idx="1996">
                  <c:v>22.065000000000001</c:v>
                </c:pt>
                <c:pt idx="1997">
                  <c:v>21.873000000000001</c:v>
                </c:pt>
                <c:pt idx="1998">
                  <c:v>21.891999999999999</c:v>
                </c:pt>
                <c:pt idx="1999">
                  <c:v>22.355</c:v>
                </c:pt>
                <c:pt idx="2000">
                  <c:v>21.83</c:v>
                </c:pt>
                <c:pt idx="2001">
                  <c:v>22.187999999999999</c:v>
                </c:pt>
                <c:pt idx="2002">
                  <c:v>21.981999999999999</c:v>
                </c:pt>
                <c:pt idx="2003">
                  <c:v>22.178000000000001</c:v>
                </c:pt>
                <c:pt idx="2004">
                  <c:v>21.89</c:v>
                </c:pt>
                <c:pt idx="2005">
                  <c:v>22.143000000000001</c:v>
                </c:pt>
                <c:pt idx="2006">
                  <c:v>22.128</c:v>
                </c:pt>
                <c:pt idx="2007">
                  <c:v>21.823</c:v>
                </c:pt>
                <c:pt idx="2008">
                  <c:v>22.001999999999999</c:v>
                </c:pt>
                <c:pt idx="2009">
                  <c:v>22.169</c:v>
                </c:pt>
                <c:pt idx="2010">
                  <c:v>21.866</c:v>
                </c:pt>
                <c:pt idx="2011">
                  <c:v>21.863</c:v>
                </c:pt>
                <c:pt idx="2012">
                  <c:v>21.77</c:v>
                </c:pt>
                <c:pt idx="2013">
                  <c:v>21.992999999999999</c:v>
                </c:pt>
                <c:pt idx="2014">
                  <c:v>21.917999999999999</c:v>
                </c:pt>
                <c:pt idx="2015">
                  <c:v>21.786999999999999</c:v>
                </c:pt>
                <c:pt idx="2016">
                  <c:v>22.11</c:v>
                </c:pt>
                <c:pt idx="2017">
                  <c:v>21.803999999999998</c:v>
                </c:pt>
                <c:pt idx="2018">
                  <c:v>21.757000000000001</c:v>
                </c:pt>
                <c:pt idx="2019">
                  <c:v>21.946999999999999</c:v>
                </c:pt>
                <c:pt idx="2020">
                  <c:v>22.024000000000001</c:v>
                </c:pt>
                <c:pt idx="2021">
                  <c:v>21.817</c:v>
                </c:pt>
                <c:pt idx="2022">
                  <c:v>21.954999999999998</c:v>
                </c:pt>
                <c:pt idx="2023">
                  <c:v>22.109000000000002</c:v>
                </c:pt>
                <c:pt idx="2024">
                  <c:v>22.038</c:v>
                </c:pt>
                <c:pt idx="2025">
                  <c:v>21.972999999999999</c:v>
                </c:pt>
                <c:pt idx="2026">
                  <c:v>21.92</c:v>
                </c:pt>
                <c:pt idx="2027">
                  <c:v>22.064</c:v>
                </c:pt>
                <c:pt idx="2028">
                  <c:v>22.398</c:v>
                </c:pt>
                <c:pt idx="2029">
                  <c:v>21.867999999999999</c:v>
                </c:pt>
                <c:pt idx="2030">
                  <c:v>22.128</c:v>
                </c:pt>
                <c:pt idx="2031">
                  <c:v>21.65</c:v>
                </c:pt>
                <c:pt idx="2032">
                  <c:v>21.988</c:v>
                </c:pt>
                <c:pt idx="2033">
                  <c:v>22.032</c:v>
                </c:pt>
                <c:pt idx="2034">
                  <c:v>21.832000000000001</c:v>
                </c:pt>
                <c:pt idx="2035">
                  <c:v>22.064</c:v>
                </c:pt>
                <c:pt idx="2036">
                  <c:v>22.015999999999998</c:v>
                </c:pt>
                <c:pt idx="2037">
                  <c:v>21.988</c:v>
                </c:pt>
                <c:pt idx="2038">
                  <c:v>21.678999999999998</c:v>
                </c:pt>
                <c:pt idx="2039">
                  <c:v>22</c:v>
                </c:pt>
                <c:pt idx="2040">
                  <c:v>21.937999999999999</c:v>
                </c:pt>
                <c:pt idx="2041">
                  <c:v>22.382000000000001</c:v>
                </c:pt>
                <c:pt idx="2042">
                  <c:v>21.856999999999999</c:v>
                </c:pt>
                <c:pt idx="2043">
                  <c:v>22.12</c:v>
                </c:pt>
                <c:pt idx="2044">
                  <c:v>22.187999999999999</c:v>
                </c:pt>
                <c:pt idx="2045">
                  <c:v>21.934000000000001</c:v>
                </c:pt>
                <c:pt idx="2046">
                  <c:v>22.056999999999999</c:v>
                </c:pt>
                <c:pt idx="2047">
                  <c:v>22.021000000000001</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22.01</c:v>
                </c:pt>
                <c:pt idx="2305">
                  <c:v>22.178999999999998</c:v>
                </c:pt>
                <c:pt idx="2306">
                  <c:v>21.853000000000002</c:v>
                </c:pt>
                <c:pt idx="2307">
                  <c:v>21.923999999999999</c:v>
                </c:pt>
                <c:pt idx="2308">
                  <c:v>21.928999999999998</c:v>
                </c:pt>
                <c:pt idx="2309">
                  <c:v>21.875</c:v>
                </c:pt>
                <c:pt idx="2310">
                  <c:v>22.106000000000002</c:v>
                </c:pt>
                <c:pt idx="2311">
                  <c:v>21.655000000000001</c:v>
                </c:pt>
                <c:pt idx="2312">
                  <c:v>22.093</c:v>
                </c:pt>
                <c:pt idx="2313">
                  <c:v>22.006</c:v>
                </c:pt>
                <c:pt idx="2314">
                  <c:v>22.26</c:v>
                </c:pt>
                <c:pt idx="2315">
                  <c:v>22.213000000000001</c:v>
                </c:pt>
                <c:pt idx="2316">
                  <c:v>22.09</c:v>
                </c:pt>
                <c:pt idx="2317">
                  <c:v>22.238</c:v>
                </c:pt>
                <c:pt idx="2318">
                  <c:v>22.292000000000002</c:v>
                </c:pt>
                <c:pt idx="2319">
                  <c:v>22.206</c:v>
                </c:pt>
                <c:pt idx="2320">
                  <c:v>21.847999999999999</c:v>
                </c:pt>
                <c:pt idx="2321">
                  <c:v>22.158999999999999</c:v>
                </c:pt>
                <c:pt idx="2322">
                  <c:v>22.108000000000001</c:v>
                </c:pt>
                <c:pt idx="2323">
                  <c:v>21.783000000000001</c:v>
                </c:pt>
                <c:pt idx="2324">
                  <c:v>22.190999999999999</c:v>
                </c:pt>
                <c:pt idx="2325">
                  <c:v>22.245000000000001</c:v>
                </c:pt>
                <c:pt idx="2326">
                  <c:v>22.021999999999998</c:v>
                </c:pt>
                <c:pt idx="2327">
                  <c:v>21.757999999999999</c:v>
                </c:pt>
                <c:pt idx="2328">
                  <c:v>22.053999999999998</c:v>
                </c:pt>
                <c:pt idx="2329">
                  <c:v>21.873999999999999</c:v>
                </c:pt>
                <c:pt idx="2330">
                  <c:v>22.041</c:v>
                </c:pt>
                <c:pt idx="2331">
                  <c:v>21.734999999999999</c:v>
                </c:pt>
                <c:pt idx="2332">
                  <c:v>22.247</c:v>
                </c:pt>
                <c:pt idx="2333">
                  <c:v>22.021999999999998</c:v>
                </c:pt>
                <c:pt idx="2334">
                  <c:v>22.346</c:v>
                </c:pt>
                <c:pt idx="2335">
                  <c:v>22.082000000000001</c:v>
                </c:pt>
                <c:pt idx="2336">
                  <c:v>21.803999999999998</c:v>
                </c:pt>
                <c:pt idx="2337">
                  <c:v>22.003</c:v>
                </c:pt>
                <c:pt idx="2338">
                  <c:v>21.841000000000001</c:v>
                </c:pt>
                <c:pt idx="2339">
                  <c:v>22.100999999999999</c:v>
                </c:pt>
                <c:pt idx="2340">
                  <c:v>22.082999999999998</c:v>
                </c:pt>
                <c:pt idx="2341">
                  <c:v>22.035</c:v>
                </c:pt>
                <c:pt idx="2342">
                  <c:v>22.381</c:v>
                </c:pt>
                <c:pt idx="2343">
                  <c:v>21.771999999999998</c:v>
                </c:pt>
                <c:pt idx="2344">
                  <c:v>22.024000000000001</c:v>
                </c:pt>
                <c:pt idx="2345">
                  <c:v>21.908999999999999</c:v>
                </c:pt>
                <c:pt idx="2346">
                  <c:v>22.077999999999999</c:v>
                </c:pt>
                <c:pt idx="2347">
                  <c:v>22.184999999999999</c:v>
                </c:pt>
                <c:pt idx="2348">
                  <c:v>21.709</c:v>
                </c:pt>
                <c:pt idx="2349">
                  <c:v>21.838999999999999</c:v>
                </c:pt>
                <c:pt idx="2350">
                  <c:v>21.603000000000002</c:v>
                </c:pt>
                <c:pt idx="2351">
                  <c:v>22.067</c:v>
                </c:pt>
                <c:pt idx="2352">
                  <c:v>21.62</c:v>
                </c:pt>
                <c:pt idx="2353">
                  <c:v>21.948</c:v>
                </c:pt>
                <c:pt idx="2354">
                  <c:v>22.123999999999999</c:v>
                </c:pt>
                <c:pt idx="2355">
                  <c:v>21.85</c:v>
                </c:pt>
                <c:pt idx="2356">
                  <c:v>22.260999999999999</c:v>
                </c:pt>
                <c:pt idx="2357">
                  <c:v>22.335000000000001</c:v>
                </c:pt>
                <c:pt idx="2358">
                  <c:v>21.689</c:v>
                </c:pt>
                <c:pt idx="2359">
                  <c:v>22.216000000000001</c:v>
                </c:pt>
                <c:pt idx="2360">
                  <c:v>22.236000000000001</c:v>
                </c:pt>
                <c:pt idx="2361">
                  <c:v>22.102</c:v>
                </c:pt>
                <c:pt idx="2362">
                  <c:v>21.751000000000001</c:v>
                </c:pt>
                <c:pt idx="2363">
                  <c:v>22.138000000000002</c:v>
                </c:pt>
                <c:pt idx="2364">
                  <c:v>22.149000000000001</c:v>
                </c:pt>
                <c:pt idx="2365">
                  <c:v>22.042000000000002</c:v>
                </c:pt>
                <c:pt idx="2366">
                  <c:v>22.036000000000001</c:v>
                </c:pt>
                <c:pt idx="2367">
                  <c:v>22.259</c:v>
                </c:pt>
                <c:pt idx="2368">
                  <c:v>22.154</c:v>
                </c:pt>
                <c:pt idx="2369">
                  <c:v>22.056000000000001</c:v>
                </c:pt>
                <c:pt idx="2370">
                  <c:v>21.843</c:v>
                </c:pt>
                <c:pt idx="2371">
                  <c:v>22.087</c:v>
                </c:pt>
                <c:pt idx="2372">
                  <c:v>21.856999999999999</c:v>
                </c:pt>
                <c:pt idx="2373">
                  <c:v>21.547000000000001</c:v>
                </c:pt>
                <c:pt idx="2374">
                  <c:v>21.815000000000001</c:v>
                </c:pt>
                <c:pt idx="2375">
                  <c:v>21.887</c:v>
                </c:pt>
                <c:pt idx="2376">
                  <c:v>22.484000000000002</c:v>
                </c:pt>
                <c:pt idx="2377">
                  <c:v>22</c:v>
                </c:pt>
                <c:pt idx="2378">
                  <c:v>21.794</c:v>
                </c:pt>
                <c:pt idx="2379">
                  <c:v>22.033999999999999</c:v>
                </c:pt>
                <c:pt idx="2380">
                  <c:v>22.228000000000002</c:v>
                </c:pt>
                <c:pt idx="2381">
                  <c:v>22.3</c:v>
                </c:pt>
                <c:pt idx="2382">
                  <c:v>22.077999999999999</c:v>
                </c:pt>
                <c:pt idx="2383">
                  <c:v>21.97</c:v>
                </c:pt>
                <c:pt idx="2384">
                  <c:v>22.029</c:v>
                </c:pt>
                <c:pt idx="2385">
                  <c:v>22.05</c:v>
                </c:pt>
                <c:pt idx="2386">
                  <c:v>22.12</c:v>
                </c:pt>
                <c:pt idx="2387">
                  <c:v>21.992999999999999</c:v>
                </c:pt>
                <c:pt idx="2388">
                  <c:v>22.06</c:v>
                </c:pt>
                <c:pt idx="2389">
                  <c:v>22.408000000000001</c:v>
                </c:pt>
                <c:pt idx="2390">
                  <c:v>22.277000000000001</c:v>
                </c:pt>
                <c:pt idx="2391">
                  <c:v>22.428000000000001</c:v>
                </c:pt>
                <c:pt idx="2392">
                  <c:v>22.091000000000001</c:v>
                </c:pt>
                <c:pt idx="2393">
                  <c:v>22.193999999999999</c:v>
                </c:pt>
                <c:pt idx="2394">
                  <c:v>22.219000000000001</c:v>
                </c:pt>
                <c:pt idx="2395">
                  <c:v>22.122</c:v>
                </c:pt>
                <c:pt idx="2396">
                  <c:v>22.204999999999998</c:v>
                </c:pt>
                <c:pt idx="2397">
                  <c:v>21.760999999999999</c:v>
                </c:pt>
                <c:pt idx="2398">
                  <c:v>22.297000000000001</c:v>
                </c:pt>
                <c:pt idx="2399">
                  <c:v>22.033999999999999</c:v>
                </c:pt>
                <c:pt idx="2400">
                  <c:v>22.359000000000002</c:v>
                </c:pt>
                <c:pt idx="2401">
                  <c:v>21.814</c:v>
                </c:pt>
                <c:pt idx="2402">
                  <c:v>22.53</c:v>
                </c:pt>
                <c:pt idx="2403">
                  <c:v>21.925000000000001</c:v>
                </c:pt>
                <c:pt idx="2404">
                  <c:v>22.199000000000002</c:v>
                </c:pt>
                <c:pt idx="2405">
                  <c:v>22.683</c:v>
                </c:pt>
                <c:pt idx="2406">
                  <c:v>22.183</c:v>
                </c:pt>
                <c:pt idx="2407">
                  <c:v>22.280999999999999</c:v>
                </c:pt>
                <c:pt idx="2408">
                  <c:v>21.91</c:v>
                </c:pt>
                <c:pt idx="2409">
                  <c:v>22.238</c:v>
                </c:pt>
                <c:pt idx="2410">
                  <c:v>21.834</c:v>
                </c:pt>
                <c:pt idx="2411">
                  <c:v>21.652000000000001</c:v>
                </c:pt>
                <c:pt idx="2412">
                  <c:v>21.966000000000001</c:v>
                </c:pt>
                <c:pt idx="2413">
                  <c:v>21.814</c:v>
                </c:pt>
                <c:pt idx="2414">
                  <c:v>21.594000000000001</c:v>
                </c:pt>
                <c:pt idx="2415">
                  <c:v>21.7</c:v>
                </c:pt>
                <c:pt idx="2416">
                  <c:v>21.742999999999999</c:v>
                </c:pt>
                <c:pt idx="2417">
                  <c:v>22.053999999999998</c:v>
                </c:pt>
                <c:pt idx="2418">
                  <c:v>21.838999999999999</c:v>
                </c:pt>
                <c:pt idx="2419">
                  <c:v>22.143000000000001</c:v>
                </c:pt>
                <c:pt idx="2420">
                  <c:v>21.99</c:v>
                </c:pt>
                <c:pt idx="2421">
                  <c:v>22.277000000000001</c:v>
                </c:pt>
                <c:pt idx="2422">
                  <c:v>21.954000000000001</c:v>
                </c:pt>
                <c:pt idx="2423">
                  <c:v>22.135999999999999</c:v>
                </c:pt>
                <c:pt idx="2424">
                  <c:v>22.030999999999999</c:v>
                </c:pt>
                <c:pt idx="2425">
                  <c:v>21.568000000000001</c:v>
                </c:pt>
                <c:pt idx="2426">
                  <c:v>22.221</c:v>
                </c:pt>
                <c:pt idx="2427">
                  <c:v>22.221</c:v>
                </c:pt>
                <c:pt idx="2428">
                  <c:v>21.859000000000002</c:v>
                </c:pt>
                <c:pt idx="2429">
                  <c:v>22.376000000000001</c:v>
                </c:pt>
                <c:pt idx="2430">
                  <c:v>22.030999999999999</c:v>
                </c:pt>
                <c:pt idx="2431">
                  <c:v>21.675000000000001</c:v>
                </c:pt>
                <c:pt idx="2432">
                  <c:v>22.013999999999999</c:v>
                </c:pt>
                <c:pt idx="2433">
                  <c:v>22.468</c:v>
                </c:pt>
                <c:pt idx="2434">
                  <c:v>22.001000000000001</c:v>
                </c:pt>
                <c:pt idx="2435">
                  <c:v>22.03</c:v>
                </c:pt>
                <c:pt idx="2436">
                  <c:v>21.920999999999999</c:v>
                </c:pt>
                <c:pt idx="2437">
                  <c:v>21.71</c:v>
                </c:pt>
                <c:pt idx="2438">
                  <c:v>22.099</c:v>
                </c:pt>
                <c:pt idx="2439">
                  <c:v>21.74</c:v>
                </c:pt>
                <c:pt idx="2440">
                  <c:v>22.064</c:v>
                </c:pt>
                <c:pt idx="2441">
                  <c:v>21.995000000000001</c:v>
                </c:pt>
                <c:pt idx="2442">
                  <c:v>22.007000000000001</c:v>
                </c:pt>
                <c:pt idx="2443">
                  <c:v>21.963000000000001</c:v>
                </c:pt>
                <c:pt idx="2444">
                  <c:v>21.934999999999999</c:v>
                </c:pt>
                <c:pt idx="2445">
                  <c:v>21.675000000000001</c:v>
                </c:pt>
                <c:pt idx="2446">
                  <c:v>22.312000000000001</c:v>
                </c:pt>
                <c:pt idx="2447">
                  <c:v>22.166</c:v>
                </c:pt>
                <c:pt idx="2448">
                  <c:v>22.013999999999999</c:v>
                </c:pt>
                <c:pt idx="2449">
                  <c:v>22.065999999999999</c:v>
                </c:pt>
                <c:pt idx="2450">
                  <c:v>21.745999999999999</c:v>
                </c:pt>
                <c:pt idx="2451">
                  <c:v>22.122</c:v>
                </c:pt>
                <c:pt idx="2452">
                  <c:v>21.742000000000001</c:v>
                </c:pt>
                <c:pt idx="2453">
                  <c:v>21.806000000000001</c:v>
                </c:pt>
                <c:pt idx="2454">
                  <c:v>22.187000000000001</c:v>
                </c:pt>
                <c:pt idx="2455">
                  <c:v>22.029</c:v>
                </c:pt>
                <c:pt idx="2456">
                  <c:v>21.861000000000001</c:v>
                </c:pt>
                <c:pt idx="2457">
                  <c:v>22.227</c:v>
                </c:pt>
                <c:pt idx="2458">
                  <c:v>22.170999999999999</c:v>
                </c:pt>
                <c:pt idx="2459">
                  <c:v>22.239000000000001</c:v>
                </c:pt>
                <c:pt idx="2460">
                  <c:v>21.995999999999999</c:v>
                </c:pt>
                <c:pt idx="2461">
                  <c:v>21.759</c:v>
                </c:pt>
                <c:pt idx="2462">
                  <c:v>21.885999999999999</c:v>
                </c:pt>
                <c:pt idx="2463">
                  <c:v>22.338999999999999</c:v>
                </c:pt>
                <c:pt idx="2464">
                  <c:v>21.960999999999999</c:v>
                </c:pt>
                <c:pt idx="2465">
                  <c:v>22.245999999999999</c:v>
                </c:pt>
                <c:pt idx="2466">
                  <c:v>22.111999999999998</c:v>
                </c:pt>
                <c:pt idx="2467">
                  <c:v>22.216000000000001</c:v>
                </c:pt>
                <c:pt idx="2468">
                  <c:v>22.091999999999999</c:v>
                </c:pt>
                <c:pt idx="2469">
                  <c:v>22.445</c:v>
                </c:pt>
                <c:pt idx="2470">
                  <c:v>21.777999999999999</c:v>
                </c:pt>
                <c:pt idx="2471">
                  <c:v>22.04</c:v>
                </c:pt>
                <c:pt idx="2472">
                  <c:v>22.084</c:v>
                </c:pt>
                <c:pt idx="2473">
                  <c:v>22.082999999999998</c:v>
                </c:pt>
                <c:pt idx="2474">
                  <c:v>22.317</c:v>
                </c:pt>
                <c:pt idx="2475">
                  <c:v>22.109000000000002</c:v>
                </c:pt>
                <c:pt idx="2476">
                  <c:v>21.675000000000001</c:v>
                </c:pt>
                <c:pt idx="2477">
                  <c:v>21.754999999999999</c:v>
                </c:pt>
                <c:pt idx="2478">
                  <c:v>21.931999999999999</c:v>
                </c:pt>
                <c:pt idx="2479">
                  <c:v>21.638999999999999</c:v>
                </c:pt>
                <c:pt idx="2480">
                  <c:v>21.893999999999998</c:v>
                </c:pt>
                <c:pt idx="2481">
                  <c:v>22.033999999999999</c:v>
                </c:pt>
                <c:pt idx="2482">
                  <c:v>22.042999999999999</c:v>
                </c:pt>
                <c:pt idx="2483">
                  <c:v>21.766999999999999</c:v>
                </c:pt>
                <c:pt idx="2484">
                  <c:v>21.997</c:v>
                </c:pt>
                <c:pt idx="2485">
                  <c:v>22.37</c:v>
                </c:pt>
                <c:pt idx="2486">
                  <c:v>21.646999999999998</c:v>
                </c:pt>
                <c:pt idx="2487">
                  <c:v>22.084</c:v>
                </c:pt>
                <c:pt idx="2488">
                  <c:v>22.242999999999999</c:v>
                </c:pt>
                <c:pt idx="2489">
                  <c:v>22.187000000000001</c:v>
                </c:pt>
                <c:pt idx="2490">
                  <c:v>21.937000000000001</c:v>
                </c:pt>
                <c:pt idx="2491">
                  <c:v>21.808</c:v>
                </c:pt>
                <c:pt idx="2492">
                  <c:v>22.097999999999999</c:v>
                </c:pt>
                <c:pt idx="2493">
                  <c:v>22.07</c:v>
                </c:pt>
                <c:pt idx="2494">
                  <c:v>22.312000000000001</c:v>
                </c:pt>
                <c:pt idx="2495">
                  <c:v>21.771000000000001</c:v>
                </c:pt>
                <c:pt idx="2496">
                  <c:v>21.606000000000002</c:v>
                </c:pt>
                <c:pt idx="2497">
                  <c:v>21.742999999999999</c:v>
                </c:pt>
                <c:pt idx="2498">
                  <c:v>21.853000000000002</c:v>
                </c:pt>
                <c:pt idx="2499">
                  <c:v>22.216999999999999</c:v>
                </c:pt>
                <c:pt idx="2500">
                  <c:v>22.138000000000002</c:v>
                </c:pt>
                <c:pt idx="2501">
                  <c:v>21.914000000000001</c:v>
                </c:pt>
                <c:pt idx="2502">
                  <c:v>21.58</c:v>
                </c:pt>
                <c:pt idx="2503">
                  <c:v>21.888000000000002</c:v>
                </c:pt>
                <c:pt idx="2504">
                  <c:v>22.233000000000001</c:v>
                </c:pt>
                <c:pt idx="2505">
                  <c:v>22.273</c:v>
                </c:pt>
                <c:pt idx="2506">
                  <c:v>21.666</c:v>
                </c:pt>
                <c:pt idx="2507">
                  <c:v>22.228000000000002</c:v>
                </c:pt>
                <c:pt idx="2508">
                  <c:v>21.742000000000001</c:v>
                </c:pt>
                <c:pt idx="2509">
                  <c:v>21.983000000000001</c:v>
                </c:pt>
                <c:pt idx="2510">
                  <c:v>22.515000000000001</c:v>
                </c:pt>
                <c:pt idx="2511">
                  <c:v>22.035</c:v>
                </c:pt>
                <c:pt idx="2512">
                  <c:v>21.954000000000001</c:v>
                </c:pt>
                <c:pt idx="2513">
                  <c:v>21.847000000000001</c:v>
                </c:pt>
                <c:pt idx="2514">
                  <c:v>21.978999999999999</c:v>
                </c:pt>
                <c:pt idx="2515">
                  <c:v>21.835000000000001</c:v>
                </c:pt>
                <c:pt idx="2516">
                  <c:v>21.649000000000001</c:v>
                </c:pt>
                <c:pt idx="2517">
                  <c:v>22.073</c:v>
                </c:pt>
                <c:pt idx="2518">
                  <c:v>21.986999999999998</c:v>
                </c:pt>
                <c:pt idx="2519">
                  <c:v>21.588999999999999</c:v>
                </c:pt>
                <c:pt idx="2520">
                  <c:v>22.045999999999999</c:v>
                </c:pt>
                <c:pt idx="2521">
                  <c:v>21.786000000000001</c:v>
                </c:pt>
                <c:pt idx="2522">
                  <c:v>22.114999999999998</c:v>
                </c:pt>
                <c:pt idx="2523">
                  <c:v>22.010999999999999</c:v>
                </c:pt>
                <c:pt idx="2524">
                  <c:v>21.568000000000001</c:v>
                </c:pt>
                <c:pt idx="2525">
                  <c:v>21.867000000000001</c:v>
                </c:pt>
                <c:pt idx="2526">
                  <c:v>22.035</c:v>
                </c:pt>
                <c:pt idx="2527">
                  <c:v>22.036999999999999</c:v>
                </c:pt>
                <c:pt idx="2528">
                  <c:v>21.824999999999999</c:v>
                </c:pt>
                <c:pt idx="2529">
                  <c:v>22.574000000000002</c:v>
                </c:pt>
                <c:pt idx="2530">
                  <c:v>21.771000000000001</c:v>
                </c:pt>
                <c:pt idx="2531">
                  <c:v>22.302</c:v>
                </c:pt>
                <c:pt idx="2532">
                  <c:v>21.904</c:v>
                </c:pt>
                <c:pt idx="2533">
                  <c:v>22.018999999999998</c:v>
                </c:pt>
                <c:pt idx="2534">
                  <c:v>22.071999999999999</c:v>
                </c:pt>
                <c:pt idx="2535">
                  <c:v>22.123000000000001</c:v>
                </c:pt>
                <c:pt idx="2536">
                  <c:v>22.184000000000001</c:v>
                </c:pt>
                <c:pt idx="2537">
                  <c:v>21.786000000000001</c:v>
                </c:pt>
                <c:pt idx="2538">
                  <c:v>21.766999999999999</c:v>
                </c:pt>
                <c:pt idx="2539">
                  <c:v>22.494</c:v>
                </c:pt>
                <c:pt idx="2540">
                  <c:v>22.015000000000001</c:v>
                </c:pt>
                <c:pt idx="2541">
                  <c:v>21.978000000000002</c:v>
                </c:pt>
                <c:pt idx="2542">
                  <c:v>22.146999999999998</c:v>
                </c:pt>
                <c:pt idx="2543">
                  <c:v>21.75</c:v>
                </c:pt>
                <c:pt idx="2544">
                  <c:v>22.481000000000002</c:v>
                </c:pt>
                <c:pt idx="2545">
                  <c:v>22.099</c:v>
                </c:pt>
                <c:pt idx="2546">
                  <c:v>21.858000000000001</c:v>
                </c:pt>
                <c:pt idx="2547">
                  <c:v>21.994</c:v>
                </c:pt>
                <c:pt idx="2548">
                  <c:v>22.042000000000002</c:v>
                </c:pt>
                <c:pt idx="2549">
                  <c:v>22.093</c:v>
                </c:pt>
                <c:pt idx="2550">
                  <c:v>21.84</c:v>
                </c:pt>
                <c:pt idx="2551">
                  <c:v>21.744</c:v>
                </c:pt>
                <c:pt idx="2552">
                  <c:v>21.792000000000002</c:v>
                </c:pt>
                <c:pt idx="2553">
                  <c:v>21.927</c:v>
                </c:pt>
                <c:pt idx="2554">
                  <c:v>22.106999999999999</c:v>
                </c:pt>
                <c:pt idx="2555">
                  <c:v>22.062000000000001</c:v>
                </c:pt>
                <c:pt idx="2556">
                  <c:v>22.047000000000001</c:v>
                </c:pt>
                <c:pt idx="2557">
                  <c:v>21.835000000000001</c:v>
                </c:pt>
                <c:pt idx="2558">
                  <c:v>22</c:v>
                </c:pt>
                <c:pt idx="2559">
                  <c:v>22.007999999999999</c:v>
                </c:pt>
              </c:numCache>
            </c:numRef>
          </c:val>
        </c:ser>
        <c:dLbls>
          <c:showLegendKey val="0"/>
          <c:showVal val="0"/>
          <c:showCatName val="0"/>
          <c:showSerName val="0"/>
          <c:showPercent val="0"/>
          <c:showBubbleSize val="0"/>
        </c:dLbls>
        <c:gapWidth val="150"/>
        <c:axId val="239903056"/>
        <c:axId val="239903448"/>
      </c:barChart>
      <c:catAx>
        <c:axId val="239903056"/>
        <c:scaling>
          <c:orientation val="minMax"/>
        </c:scaling>
        <c:delete val="0"/>
        <c:axPos val="b"/>
        <c:title>
          <c:tx>
            <c:rich>
              <a:bodyPr/>
              <a:lstStyle/>
              <a:p>
                <a:pPr>
                  <a:defRPr/>
                </a:pPr>
                <a:r>
                  <a:rPr lang="en-US"/>
                  <a:t>Map Task ID</a:t>
                </a:r>
              </a:p>
            </c:rich>
          </c:tx>
          <c:layout/>
          <c:overlay val="0"/>
        </c:title>
        <c:numFmt formatCode="General" sourceLinked="1"/>
        <c:majorTickMark val="out"/>
        <c:minorTickMark val="none"/>
        <c:tickLblPos val="nextTo"/>
        <c:crossAx val="239903448"/>
        <c:crosses val="autoZero"/>
        <c:auto val="1"/>
        <c:lblAlgn val="ctr"/>
        <c:lblOffset val="100"/>
        <c:tickLblSkip val="256"/>
        <c:noMultiLvlLbl val="0"/>
      </c:catAx>
      <c:valAx>
        <c:axId val="239903448"/>
        <c:scaling>
          <c:orientation val="minMax"/>
        </c:scaling>
        <c:delete val="0"/>
        <c:axPos val="l"/>
        <c:majorGridlines/>
        <c:title>
          <c:tx>
            <c:rich>
              <a:bodyPr rot="-5400000" vert="horz"/>
              <a:lstStyle/>
              <a:p>
                <a:pPr>
                  <a:defRPr/>
                </a:pPr>
                <a:r>
                  <a:rPr lang="en-US"/>
                  <a:t>Task Execution Time (s)</a:t>
                </a:r>
              </a:p>
            </c:rich>
          </c:tx>
          <c:layout/>
          <c:overlay val="0"/>
        </c:title>
        <c:numFmt formatCode="General" sourceLinked="1"/>
        <c:majorTickMark val="out"/>
        <c:minorTickMark val="none"/>
        <c:tickLblPos val="nextTo"/>
        <c:crossAx val="23990305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n-US"/>
              <a:t>Max FLOPS (Autotuned)</a:t>
            </a:r>
          </a:p>
        </c:rich>
      </c:tx>
      <c:layout/>
      <c:overlay val="0"/>
    </c:title>
    <c:autoTitleDeleted val="0"/>
    <c:plotArea>
      <c:layout/>
      <c:barChart>
        <c:barDir val="col"/>
        <c:grouping val="clustered"/>
        <c:varyColors val="0"/>
        <c:ser>
          <c:idx val="0"/>
          <c:order val="0"/>
          <c:tx>
            <c:strRef>
              <c:f>Sheet3!$M$3</c:f>
              <c:strCache>
                <c:ptCount val="1"/>
                <c:pt idx="0">
                  <c:v>Native</c:v>
                </c:pt>
              </c:strCache>
            </c:strRef>
          </c:tx>
          <c:invertIfNegative val="0"/>
          <c:errBars>
            <c:errBarType val="both"/>
            <c:errValType val="cust"/>
            <c:noEndCap val="0"/>
            <c:plus>
              <c:numRef>
                <c:f>(Sheet3!$H$2,Sheet3!$H$3)</c:f>
                <c:numCache>
                  <c:formatCode>General</c:formatCode>
                  <c:ptCount val="2"/>
                  <c:pt idx="0">
                    <c:v>3.0709577341287001E-3</c:v>
                  </c:pt>
                  <c:pt idx="1">
                    <c:v>4.3161059307058099E-3</c:v>
                  </c:pt>
                </c:numCache>
              </c:numRef>
            </c:plus>
            <c:minus>
              <c:numRef>
                <c:f>(Sheet3!$H$2,Sheet3!$H$3)</c:f>
                <c:numCache>
                  <c:formatCode>General</c:formatCode>
                  <c:ptCount val="2"/>
                  <c:pt idx="0">
                    <c:v>3.0709577341287001E-3</c:v>
                  </c:pt>
                  <c:pt idx="1">
                    <c:v>4.3161059307058099E-3</c:v>
                  </c:pt>
                </c:numCache>
              </c:numRef>
            </c:minus>
          </c:errBars>
          <c:cat>
            <c:strRef>
              <c:f>Sheet3!$L$4:$L$5</c:f>
              <c:strCache>
                <c:ptCount val="2"/>
                <c:pt idx="0">
                  <c:v>maxspflops</c:v>
                </c:pt>
                <c:pt idx="1">
                  <c:v>maxdpflops</c:v>
                </c:pt>
              </c:strCache>
            </c:strRef>
          </c:cat>
          <c:val>
            <c:numRef>
              <c:f>Sheet3!$M$4:$M$5</c:f>
              <c:numCache>
                <c:formatCode>General</c:formatCode>
                <c:ptCount val="2"/>
                <c:pt idx="0">
                  <c:v>1000.994</c:v>
                </c:pt>
                <c:pt idx="1">
                  <c:v>509.13200000000012</c:v>
                </c:pt>
              </c:numCache>
            </c:numRef>
          </c:val>
        </c:ser>
        <c:ser>
          <c:idx val="1"/>
          <c:order val="1"/>
          <c:tx>
            <c:v>VM</c:v>
          </c:tx>
          <c:invertIfNegative val="0"/>
          <c:errBars>
            <c:errBarType val="both"/>
            <c:errValType val="cust"/>
            <c:noEndCap val="0"/>
            <c:plus>
              <c:numRef>
                <c:f>Sheet3!$I$4:$I$5</c:f>
                <c:numCache>
                  <c:formatCode>General</c:formatCode>
                  <c:ptCount val="2"/>
                  <c:pt idx="0">
                    <c:v>0.11671252279932499</c:v>
                  </c:pt>
                  <c:pt idx="1">
                    <c:v>1.4737573807179501E-2</c:v>
                  </c:pt>
                </c:numCache>
              </c:numRef>
            </c:plus>
            <c:minus>
              <c:numRef>
                <c:f>Sheet3!$I$4:$I$5</c:f>
                <c:numCache>
                  <c:formatCode>General</c:formatCode>
                  <c:ptCount val="2"/>
                  <c:pt idx="0">
                    <c:v>0.11671252279932499</c:v>
                  </c:pt>
                  <c:pt idx="1">
                    <c:v>1.4737573807179501E-2</c:v>
                  </c:pt>
                </c:numCache>
              </c:numRef>
            </c:minus>
          </c:errBars>
          <c:cat>
            <c:strRef>
              <c:f>Sheet3!$L$4:$L$5</c:f>
              <c:strCache>
                <c:ptCount val="2"/>
                <c:pt idx="0">
                  <c:v>maxspflops</c:v>
                </c:pt>
                <c:pt idx="1">
                  <c:v>maxdpflops</c:v>
                </c:pt>
              </c:strCache>
            </c:strRef>
          </c:cat>
          <c:val>
            <c:numRef>
              <c:f>Sheet3!$N$4:$N$5</c:f>
              <c:numCache>
                <c:formatCode>General</c:formatCode>
                <c:ptCount val="2"/>
                <c:pt idx="0">
                  <c:v>1001.176</c:v>
                </c:pt>
                <c:pt idx="1">
                  <c:v>509.17379999999991</c:v>
                </c:pt>
              </c:numCache>
            </c:numRef>
          </c:val>
        </c:ser>
        <c:dLbls>
          <c:showLegendKey val="0"/>
          <c:showVal val="0"/>
          <c:showCatName val="0"/>
          <c:showSerName val="0"/>
          <c:showPercent val="0"/>
          <c:showBubbleSize val="0"/>
        </c:dLbls>
        <c:gapWidth val="150"/>
        <c:axId val="239722120"/>
        <c:axId val="239720944"/>
      </c:barChart>
      <c:catAx>
        <c:axId val="239722120"/>
        <c:scaling>
          <c:orientation val="minMax"/>
        </c:scaling>
        <c:delete val="0"/>
        <c:axPos val="b"/>
        <c:title>
          <c:tx>
            <c:rich>
              <a:bodyPr/>
              <a:lstStyle/>
              <a:p>
                <a:pPr>
                  <a:defRPr/>
                </a:pPr>
                <a:r>
                  <a:rPr lang="en-US"/>
                  <a:t>Benchmark</a:t>
                </a:r>
              </a:p>
            </c:rich>
          </c:tx>
          <c:layout/>
          <c:overlay val="0"/>
        </c:title>
        <c:numFmt formatCode="General" sourceLinked="0"/>
        <c:majorTickMark val="out"/>
        <c:minorTickMark val="none"/>
        <c:tickLblPos val="nextTo"/>
        <c:crossAx val="239720944"/>
        <c:crosses val="autoZero"/>
        <c:auto val="1"/>
        <c:lblAlgn val="ctr"/>
        <c:lblOffset val="100"/>
        <c:noMultiLvlLbl val="0"/>
      </c:catAx>
      <c:valAx>
        <c:axId val="239720944"/>
        <c:scaling>
          <c:orientation val="minMax"/>
        </c:scaling>
        <c:delete val="0"/>
        <c:axPos val="l"/>
        <c:majorGridlines/>
        <c:minorGridlines/>
        <c:title>
          <c:tx>
            <c:rich>
              <a:bodyPr rot="-5400000" vert="horz"/>
              <a:lstStyle/>
              <a:p>
                <a:pPr>
                  <a:defRPr/>
                </a:pPr>
                <a:r>
                  <a:rPr lang="en-US"/>
                  <a:t>GFLOPS</a:t>
                </a:r>
              </a:p>
            </c:rich>
          </c:tx>
          <c:layout/>
          <c:overlay val="0"/>
        </c:title>
        <c:numFmt formatCode="General" sourceLinked="1"/>
        <c:majorTickMark val="out"/>
        <c:minorTickMark val="none"/>
        <c:tickLblPos val="nextTo"/>
        <c:crossAx val="2397221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n-US"/>
              <a:t>Bus Speed</a:t>
            </a:r>
          </a:p>
        </c:rich>
      </c:tx>
      <c:layout/>
      <c:overlay val="0"/>
    </c:title>
    <c:autoTitleDeleted val="0"/>
    <c:plotArea>
      <c:layout/>
      <c:barChart>
        <c:barDir val="col"/>
        <c:grouping val="clustered"/>
        <c:varyColors val="0"/>
        <c:ser>
          <c:idx val="0"/>
          <c:order val="0"/>
          <c:tx>
            <c:v>Native</c:v>
          </c:tx>
          <c:invertIfNegative val="0"/>
          <c:errBars>
            <c:errBarType val="both"/>
            <c:errValType val="cust"/>
            <c:noEndCap val="0"/>
            <c:plus>
              <c:numRef>
                <c:f>Sheet3!$H$2:$H$3</c:f>
                <c:numCache>
                  <c:formatCode>General</c:formatCode>
                  <c:ptCount val="2"/>
                  <c:pt idx="0">
                    <c:v>3.0709577341287001E-3</c:v>
                  </c:pt>
                  <c:pt idx="1">
                    <c:v>4.3161059307058099E-3</c:v>
                  </c:pt>
                </c:numCache>
              </c:numRef>
            </c:plus>
            <c:minus>
              <c:numRef>
                <c:f>Sheet3!$H$2:$H$3</c:f>
                <c:numCache>
                  <c:formatCode>General</c:formatCode>
                  <c:ptCount val="2"/>
                  <c:pt idx="0">
                    <c:v>3.0709577341287001E-3</c:v>
                  </c:pt>
                  <c:pt idx="1">
                    <c:v>4.3161059307058099E-3</c:v>
                  </c:pt>
                </c:numCache>
              </c:numRef>
            </c:minus>
          </c:errBars>
          <c:cat>
            <c:strRef>
              <c:f>Sheet3!$B$2:$B$3</c:f>
              <c:strCache>
                <c:ptCount val="2"/>
                <c:pt idx="0">
                  <c:v>bspeed_download </c:v>
                </c:pt>
                <c:pt idx="1">
                  <c:v>bspeed_readback</c:v>
                </c:pt>
              </c:strCache>
            </c:strRef>
          </c:cat>
          <c:val>
            <c:numRef>
              <c:f>Sheet3!$C$2:$C$3</c:f>
              <c:numCache>
                <c:formatCode>General</c:formatCode>
                <c:ptCount val="2"/>
                <c:pt idx="0">
                  <c:v>6.0209000000000001</c:v>
                </c:pt>
                <c:pt idx="1">
                  <c:v>5.7948199999999996</c:v>
                </c:pt>
              </c:numCache>
            </c:numRef>
          </c:val>
        </c:ser>
        <c:ser>
          <c:idx val="1"/>
          <c:order val="1"/>
          <c:tx>
            <c:v>VM</c:v>
          </c:tx>
          <c:invertIfNegative val="0"/>
          <c:errBars>
            <c:errBarType val="both"/>
            <c:errValType val="cust"/>
            <c:noEndCap val="0"/>
            <c:plus>
              <c:numRef>
                <c:f>Sheet3!$I$2:$I$3</c:f>
                <c:numCache>
                  <c:formatCode>General</c:formatCode>
                  <c:ptCount val="2"/>
                  <c:pt idx="0">
                    <c:v>0.14307720172374699</c:v>
                  </c:pt>
                  <c:pt idx="1">
                    <c:v>3.5592773274776897E-2</c:v>
                  </c:pt>
                </c:numCache>
              </c:numRef>
            </c:plus>
            <c:minus>
              <c:numRef>
                <c:f>Sheet3!$I$2:$I$3</c:f>
                <c:numCache>
                  <c:formatCode>General</c:formatCode>
                  <c:ptCount val="2"/>
                  <c:pt idx="0">
                    <c:v>0.14307720172374699</c:v>
                  </c:pt>
                  <c:pt idx="1">
                    <c:v>3.5592773274776897E-2</c:v>
                  </c:pt>
                </c:numCache>
              </c:numRef>
            </c:minus>
          </c:errBars>
          <c:cat>
            <c:strRef>
              <c:f>Sheet3!$B$2:$B$3</c:f>
              <c:strCache>
                <c:ptCount val="2"/>
                <c:pt idx="0">
                  <c:v>bspeed_download </c:v>
                </c:pt>
                <c:pt idx="1">
                  <c:v>bspeed_readback</c:v>
                </c:pt>
              </c:strCache>
            </c:strRef>
          </c:cat>
          <c:val>
            <c:numRef>
              <c:f>Sheet3!$E$2:$E$3</c:f>
              <c:numCache>
                <c:formatCode>General</c:formatCode>
                <c:ptCount val="2"/>
                <c:pt idx="0">
                  <c:v>5.7960200000000004</c:v>
                </c:pt>
                <c:pt idx="1">
                  <c:v>5.4637800000000007</c:v>
                </c:pt>
              </c:numCache>
            </c:numRef>
          </c:val>
        </c:ser>
        <c:dLbls>
          <c:showLegendKey val="0"/>
          <c:showVal val="0"/>
          <c:showCatName val="0"/>
          <c:showSerName val="0"/>
          <c:showPercent val="0"/>
          <c:showBubbleSize val="0"/>
        </c:dLbls>
        <c:gapWidth val="150"/>
        <c:axId val="239727216"/>
        <c:axId val="239721336"/>
      </c:barChart>
      <c:catAx>
        <c:axId val="239727216"/>
        <c:scaling>
          <c:orientation val="minMax"/>
        </c:scaling>
        <c:delete val="0"/>
        <c:axPos val="b"/>
        <c:title>
          <c:tx>
            <c:rich>
              <a:bodyPr/>
              <a:lstStyle/>
              <a:p>
                <a:pPr>
                  <a:defRPr/>
                </a:pPr>
                <a:r>
                  <a:rPr lang="en-US"/>
                  <a:t>Benchmark</a:t>
                </a:r>
              </a:p>
            </c:rich>
          </c:tx>
          <c:layout/>
          <c:overlay val="0"/>
        </c:title>
        <c:numFmt formatCode="General" sourceLinked="0"/>
        <c:majorTickMark val="out"/>
        <c:minorTickMark val="none"/>
        <c:tickLblPos val="nextTo"/>
        <c:crossAx val="239721336"/>
        <c:crosses val="autoZero"/>
        <c:auto val="1"/>
        <c:lblAlgn val="ctr"/>
        <c:lblOffset val="100"/>
        <c:noMultiLvlLbl val="0"/>
      </c:catAx>
      <c:valAx>
        <c:axId val="239721336"/>
        <c:scaling>
          <c:orientation val="minMax"/>
          <c:min val="0"/>
        </c:scaling>
        <c:delete val="0"/>
        <c:axPos val="l"/>
        <c:majorGridlines/>
        <c:minorGridlines/>
        <c:title>
          <c:tx>
            <c:rich>
              <a:bodyPr rot="-5400000" vert="horz"/>
              <a:lstStyle/>
              <a:p>
                <a:pPr>
                  <a:defRPr/>
                </a:pPr>
                <a:r>
                  <a:rPr lang="en-US"/>
                  <a:t>Buss Speed (GB/s)</a:t>
                </a:r>
              </a:p>
            </c:rich>
          </c:tx>
          <c:layout/>
          <c:overlay val="0"/>
        </c:title>
        <c:numFmt formatCode="General" sourceLinked="1"/>
        <c:majorTickMark val="out"/>
        <c:minorTickMark val="none"/>
        <c:tickLblPos val="nextTo"/>
        <c:crossAx val="2397272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n-US"/>
              <a:t>Fast Fourier Transform and Matrix-Matrix Multiplcation</a:t>
            </a:r>
          </a:p>
        </c:rich>
      </c:tx>
      <c:layout/>
      <c:overlay val="0"/>
    </c:title>
    <c:autoTitleDeleted val="0"/>
    <c:plotArea>
      <c:layout>
        <c:manualLayout>
          <c:layoutTarget val="inner"/>
          <c:xMode val="edge"/>
          <c:yMode val="edge"/>
          <c:x val="8.6553613325635395E-2"/>
          <c:y val="1.1952191235059801E-2"/>
          <c:w val="0.80805827508690897"/>
          <c:h val="0.77168271794710896"/>
        </c:manualLayout>
      </c:layout>
      <c:barChart>
        <c:barDir val="col"/>
        <c:grouping val="clustered"/>
        <c:varyColors val="0"/>
        <c:ser>
          <c:idx val="0"/>
          <c:order val="0"/>
          <c:tx>
            <c:strRef>
              <c:f>Sheet3!$M$56</c:f>
              <c:strCache>
                <c:ptCount val="1"/>
                <c:pt idx="0">
                  <c:v>Native </c:v>
                </c:pt>
              </c:strCache>
            </c:strRef>
          </c:tx>
          <c:invertIfNegative val="0"/>
          <c:errBars>
            <c:errBarType val="both"/>
            <c:errValType val="cust"/>
            <c:noEndCap val="0"/>
            <c:plus>
              <c:numRef>
                <c:f>Sheet3!$O$57:$O$72</c:f>
                <c:numCache>
                  <c:formatCode>General</c:formatCode>
                  <c:ptCount val="16"/>
                  <c:pt idx="0">
                    <c:v>2.533155135710226</c:v>
                  </c:pt>
                  <c:pt idx="1">
                    <c:v>0.49508544920189201</c:v>
                  </c:pt>
                  <c:pt idx="2">
                    <c:v>2.3931980150640109</c:v>
                  </c:pt>
                  <c:pt idx="3">
                    <c:v>0.491727978909001</c:v>
                  </c:pt>
                  <c:pt idx="4">
                    <c:v>0.34540068552445902</c:v>
                  </c:pt>
                  <c:pt idx="5">
                    <c:v>4.6404191074020801E-2</c:v>
                  </c:pt>
                  <c:pt idx="6">
                    <c:v>0.22618717572873201</c:v>
                  </c:pt>
                  <c:pt idx="7">
                    <c:v>4.1717114014616197E-2</c:v>
                  </c:pt>
                  <c:pt idx="8">
                    <c:v>2.4939281056462321</c:v>
                  </c:pt>
                  <c:pt idx="9">
                    <c:v>1.5283256243338821</c:v>
                  </c:pt>
                  <c:pt idx="10">
                    <c:v>3.2190795746116052</c:v>
                  </c:pt>
                  <c:pt idx="11">
                    <c:v>1.681025129636557</c:v>
                  </c:pt>
                  <c:pt idx="12">
                    <c:v>0.36373446536369403</c:v>
                  </c:pt>
                  <c:pt idx="13">
                    <c:v>0.10852918254072599</c:v>
                  </c:pt>
                  <c:pt idx="14">
                    <c:v>0.43771441730855498</c:v>
                  </c:pt>
                  <c:pt idx="15">
                    <c:v>0.11062399614777001</c:v>
                  </c:pt>
                </c:numCache>
              </c:numRef>
            </c:plus>
            <c:minus>
              <c:numRef>
                <c:f>Sheet3!$O$57:$O$72</c:f>
                <c:numCache>
                  <c:formatCode>General</c:formatCode>
                  <c:ptCount val="16"/>
                  <c:pt idx="0">
                    <c:v>2.533155135710226</c:v>
                  </c:pt>
                  <c:pt idx="1">
                    <c:v>0.49508544920189201</c:v>
                  </c:pt>
                  <c:pt idx="2">
                    <c:v>2.3931980150640109</c:v>
                  </c:pt>
                  <c:pt idx="3">
                    <c:v>0.491727978909001</c:v>
                  </c:pt>
                  <c:pt idx="4">
                    <c:v>0.34540068552445902</c:v>
                  </c:pt>
                  <c:pt idx="5">
                    <c:v>4.6404191074020801E-2</c:v>
                  </c:pt>
                  <c:pt idx="6">
                    <c:v>0.22618717572873201</c:v>
                  </c:pt>
                  <c:pt idx="7">
                    <c:v>4.1717114014616197E-2</c:v>
                  </c:pt>
                  <c:pt idx="8">
                    <c:v>2.4939281056462321</c:v>
                  </c:pt>
                  <c:pt idx="9">
                    <c:v>1.5283256243338821</c:v>
                  </c:pt>
                  <c:pt idx="10">
                    <c:v>3.2190795746116052</c:v>
                  </c:pt>
                  <c:pt idx="11">
                    <c:v>1.681025129636557</c:v>
                  </c:pt>
                  <c:pt idx="12">
                    <c:v>0.36373446536369403</c:v>
                  </c:pt>
                  <c:pt idx="13">
                    <c:v>0.10852918254072599</c:v>
                  </c:pt>
                  <c:pt idx="14">
                    <c:v>0.43771441730855498</c:v>
                  </c:pt>
                  <c:pt idx="15">
                    <c:v>0.11062399614777001</c:v>
                  </c:pt>
                </c:numCache>
              </c:numRef>
            </c:minus>
          </c:errBars>
          <c:cat>
            <c:strRef>
              <c:f>Sheet3!$L$57:$L$72</c:f>
              <c:strCache>
                <c:ptCount val="16"/>
                <c:pt idx="0">
                  <c:v>fft_sp</c:v>
                </c:pt>
                <c:pt idx="1">
                  <c:v>fft_sp_pcie</c:v>
                </c:pt>
                <c:pt idx="2">
                  <c:v>ifft_sp</c:v>
                </c:pt>
                <c:pt idx="3">
                  <c:v>ifft_sp_pcie</c:v>
                </c:pt>
                <c:pt idx="4">
                  <c:v>fft_dp</c:v>
                </c:pt>
                <c:pt idx="5">
                  <c:v>fft_dp_pcie</c:v>
                </c:pt>
                <c:pt idx="6">
                  <c:v>ifft_dp</c:v>
                </c:pt>
                <c:pt idx="7">
                  <c:v>ifft_dp_pcie</c:v>
                </c:pt>
                <c:pt idx="8">
                  <c:v>sgemm_n</c:v>
                </c:pt>
                <c:pt idx="9">
                  <c:v>sgemm_n_pcie</c:v>
                </c:pt>
                <c:pt idx="10">
                  <c:v>sgemm_t</c:v>
                </c:pt>
                <c:pt idx="11">
                  <c:v>sgemm_t_pcie</c:v>
                </c:pt>
                <c:pt idx="12">
                  <c:v>dgemm_n</c:v>
                </c:pt>
                <c:pt idx="13">
                  <c:v>dgemm_n_pcie</c:v>
                </c:pt>
                <c:pt idx="14">
                  <c:v>dgemm_t</c:v>
                </c:pt>
                <c:pt idx="15">
                  <c:v>dgemm_t_pcie </c:v>
                </c:pt>
              </c:strCache>
            </c:strRef>
          </c:cat>
          <c:val>
            <c:numRef>
              <c:f>Sheet3!$M$57:$M$72</c:f>
              <c:numCache>
                <c:formatCode>General</c:formatCode>
                <c:ptCount val="16"/>
                <c:pt idx="0">
                  <c:v>94.899159999999995</c:v>
                </c:pt>
                <c:pt idx="1">
                  <c:v>21.174320000000002</c:v>
                </c:pt>
                <c:pt idx="2">
                  <c:v>91.999120000000005</c:v>
                </c:pt>
                <c:pt idx="3">
                  <c:v>21.026579999999999</c:v>
                </c:pt>
                <c:pt idx="4">
                  <c:v>58.590580000000003</c:v>
                </c:pt>
                <c:pt idx="5">
                  <c:v>11.803000000000001</c:v>
                </c:pt>
                <c:pt idx="6">
                  <c:v>57.697620000000008</c:v>
                </c:pt>
                <c:pt idx="7">
                  <c:v>11.76634</c:v>
                </c:pt>
                <c:pt idx="8">
                  <c:v>255.0634</c:v>
                </c:pt>
                <c:pt idx="9">
                  <c:v>107.1052</c:v>
                </c:pt>
                <c:pt idx="10">
                  <c:v>255.01259999999999</c:v>
                </c:pt>
                <c:pt idx="11">
                  <c:v>107.098</c:v>
                </c:pt>
                <c:pt idx="12">
                  <c:v>101.6964</c:v>
                </c:pt>
                <c:pt idx="13">
                  <c:v>29.94434</c:v>
                </c:pt>
                <c:pt idx="14">
                  <c:v>101.691</c:v>
                </c:pt>
                <c:pt idx="15">
                  <c:v>29.943639999999998</c:v>
                </c:pt>
              </c:numCache>
            </c:numRef>
          </c:val>
        </c:ser>
        <c:ser>
          <c:idx val="1"/>
          <c:order val="1"/>
          <c:tx>
            <c:strRef>
              <c:f>Sheet3!$N$56</c:f>
              <c:strCache>
                <c:ptCount val="1"/>
                <c:pt idx="0">
                  <c:v>VM</c:v>
                </c:pt>
              </c:strCache>
            </c:strRef>
          </c:tx>
          <c:invertIfNegative val="0"/>
          <c:errBars>
            <c:errBarType val="both"/>
            <c:errValType val="cust"/>
            <c:noEndCap val="0"/>
            <c:plus>
              <c:numRef>
                <c:f>Sheet3!$P$57:$P$72</c:f>
                <c:numCache>
                  <c:formatCode>General</c:formatCode>
                  <c:ptCount val="16"/>
                  <c:pt idx="0">
                    <c:v>2.159416244437796</c:v>
                  </c:pt>
                  <c:pt idx="1">
                    <c:v>0.88217338742080298</c:v>
                  </c:pt>
                  <c:pt idx="2">
                    <c:v>1.8439072329949751</c:v>
                  </c:pt>
                  <c:pt idx="3">
                    <c:v>0.88088623458010396</c:v>
                  </c:pt>
                  <c:pt idx="4">
                    <c:v>1.207548621062392</c:v>
                  </c:pt>
                  <c:pt idx="5">
                    <c:v>0.148985362447736</c:v>
                  </c:pt>
                  <c:pt idx="6">
                    <c:v>1.148159909499012</c:v>
                  </c:pt>
                  <c:pt idx="7">
                    <c:v>0.15441925993033101</c:v>
                  </c:pt>
                  <c:pt idx="8">
                    <c:v>6.7048641390357702</c:v>
                  </c:pt>
                  <c:pt idx="9">
                    <c:v>4.5312990856762978</c:v>
                  </c:pt>
                  <c:pt idx="10">
                    <c:v>5.4941425914266331</c:v>
                  </c:pt>
                  <c:pt idx="11">
                    <c:v>4.3670318102456482</c:v>
                  </c:pt>
                  <c:pt idx="12">
                    <c:v>1.3177509086885011</c:v>
                  </c:pt>
                  <c:pt idx="13">
                    <c:v>3.1368043227103599</c:v>
                  </c:pt>
                  <c:pt idx="14">
                    <c:v>1.4791718397352971</c:v>
                  </c:pt>
                  <c:pt idx="15">
                    <c:v>3.134488319030162</c:v>
                  </c:pt>
                </c:numCache>
              </c:numRef>
            </c:plus>
            <c:minus>
              <c:numRef>
                <c:f>Sheet3!$P$57:$P$72</c:f>
                <c:numCache>
                  <c:formatCode>General</c:formatCode>
                  <c:ptCount val="16"/>
                  <c:pt idx="0">
                    <c:v>2.159416244437796</c:v>
                  </c:pt>
                  <c:pt idx="1">
                    <c:v>0.88217338742080298</c:v>
                  </c:pt>
                  <c:pt idx="2">
                    <c:v>1.8439072329949751</c:v>
                  </c:pt>
                  <c:pt idx="3">
                    <c:v>0.88088623458010396</c:v>
                  </c:pt>
                  <c:pt idx="4">
                    <c:v>1.207548621062392</c:v>
                  </c:pt>
                  <c:pt idx="5">
                    <c:v>0.148985362447736</c:v>
                  </c:pt>
                  <c:pt idx="6">
                    <c:v>1.148159909499012</c:v>
                  </c:pt>
                  <c:pt idx="7">
                    <c:v>0.15441925993033101</c:v>
                  </c:pt>
                  <c:pt idx="8">
                    <c:v>6.7048641390357702</c:v>
                  </c:pt>
                  <c:pt idx="9">
                    <c:v>4.5312990856762978</c:v>
                  </c:pt>
                  <c:pt idx="10">
                    <c:v>5.4941425914266331</c:v>
                  </c:pt>
                  <c:pt idx="11">
                    <c:v>4.3670318102456482</c:v>
                  </c:pt>
                  <c:pt idx="12">
                    <c:v>1.3177509086885011</c:v>
                  </c:pt>
                  <c:pt idx="13">
                    <c:v>3.1368043227103599</c:v>
                  </c:pt>
                  <c:pt idx="14">
                    <c:v>1.4791718397352971</c:v>
                  </c:pt>
                  <c:pt idx="15">
                    <c:v>3.134488319030162</c:v>
                  </c:pt>
                </c:numCache>
              </c:numRef>
            </c:minus>
          </c:errBars>
          <c:cat>
            <c:strRef>
              <c:f>Sheet3!$L$57:$L$72</c:f>
              <c:strCache>
                <c:ptCount val="16"/>
                <c:pt idx="0">
                  <c:v>fft_sp</c:v>
                </c:pt>
                <c:pt idx="1">
                  <c:v>fft_sp_pcie</c:v>
                </c:pt>
                <c:pt idx="2">
                  <c:v>ifft_sp</c:v>
                </c:pt>
                <c:pt idx="3">
                  <c:v>ifft_sp_pcie</c:v>
                </c:pt>
                <c:pt idx="4">
                  <c:v>fft_dp</c:v>
                </c:pt>
                <c:pt idx="5">
                  <c:v>fft_dp_pcie</c:v>
                </c:pt>
                <c:pt idx="6">
                  <c:v>ifft_dp</c:v>
                </c:pt>
                <c:pt idx="7">
                  <c:v>ifft_dp_pcie</c:v>
                </c:pt>
                <c:pt idx="8">
                  <c:v>sgemm_n</c:v>
                </c:pt>
                <c:pt idx="9">
                  <c:v>sgemm_n_pcie</c:v>
                </c:pt>
                <c:pt idx="10">
                  <c:v>sgemm_t</c:v>
                </c:pt>
                <c:pt idx="11">
                  <c:v>sgemm_t_pcie</c:v>
                </c:pt>
                <c:pt idx="12">
                  <c:v>dgemm_n</c:v>
                </c:pt>
                <c:pt idx="13">
                  <c:v>dgemm_n_pcie</c:v>
                </c:pt>
                <c:pt idx="14">
                  <c:v>dgemm_t</c:v>
                </c:pt>
                <c:pt idx="15">
                  <c:v>dgemm_t_pcie </c:v>
                </c:pt>
              </c:strCache>
            </c:strRef>
          </c:cat>
          <c:val>
            <c:numRef>
              <c:f>Sheet3!$N$57:$N$72</c:f>
              <c:numCache>
                <c:formatCode>General</c:formatCode>
                <c:ptCount val="16"/>
                <c:pt idx="0">
                  <c:v>94.660279999999986</c:v>
                </c:pt>
                <c:pt idx="1">
                  <c:v>19.299759999999999</c:v>
                </c:pt>
                <c:pt idx="2">
                  <c:v>92.472620000000006</c:v>
                </c:pt>
                <c:pt idx="3">
                  <c:v>19.207979999999999</c:v>
                </c:pt>
                <c:pt idx="4">
                  <c:v>56.849600000000002</c:v>
                </c:pt>
                <c:pt idx="5">
                  <c:v>10.86002</c:v>
                </c:pt>
                <c:pt idx="6">
                  <c:v>56.01238</c:v>
                </c:pt>
                <c:pt idx="7">
                  <c:v>10.829319999999999</c:v>
                </c:pt>
                <c:pt idx="8">
                  <c:v>248.30799999999999</c:v>
                </c:pt>
                <c:pt idx="9">
                  <c:v>97.678719999999998</c:v>
                </c:pt>
                <c:pt idx="10">
                  <c:v>249.3604</c:v>
                </c:pt>
                <c:pt idx="11">
                  <c:v>97.833219999999997</c:v>
                </c:pt>
                <c:pt idx="12">
                  <c:v>100.4832</c:v>
                </c:pt>
                <c:pt idx="13">
                  <c:v>26.00658</c:v>
                </c:pt>
                <c:pt idx="14">
                  <c:v>101.20887999999999</c:v>
                </c:pt>
                <c:pt idx="15">
                  <c:v>26.050180000000001</c:v>
                </c:pt>
              </c:numCache>
            </c:numRef>
          </c:val>
        </c:ser>
        <c:dLbls>
          <c:showLegendKey val="0"/>
          <c:showVal val="0"/>
          <c:showCatName val="0"/>
          <c:showSerName val="0"/>
          <c:showPercent val="0"/>
          <c:showBubbleSize val="0"/>
        </c:dLbls>
        <c:gapWidth val="150"/>
        <c:axId val="239725256"/>
        <c:axId val="239726432"/>
      </c:barChart>
      <c:catAx>
        <c:axId val="239725256"/>
        <c:scaling>
          <c:orientation val="minMax"/>
        </c:scaling>
        <c:delete val="0"/>
        <c:axPos val="b"/>
        <c:title>
          <c:tx>
            <c:rich>
              <a:bodyPr/>
              <a:lstStyle/>
              <a:p>
                <a:pPr>
                  <a:defRPr/>
                </a:pPr>
                <a:r>
                  <a:rPr lang="en-US"/>
                  <a:t>Benchmark</a:t>
                </a:r>
              </a:p>
              <a:p>
                <a:pPr>
                  <a:defRPr/>
                </a:pPr>
                <a:endParaRPr lang="en-US"/>
              </a:p>
            </c:rich>
          </c:tx>
          <c:layout/>
          <c:overlay val="0"/>
        </c:title>
        <c:numFmt formatCode="General" sourceLinked="0"/>
        <c:majorTickMark val="out"/>
        <c:minorTickMark val="none"/>
        <c:tickLblPos val="nextTo"/>
        <c:crossAx val="239726432"/>
        <c:crosses val="autoZero"/>
        <c:auto val="1"/>
        <c:lblAlgn val="ctr"/>
        <c:lblOffset val="100"/>
        <c:noMultiLvlLbl val="0"/>
      </c:catAx>
      <c:valAx>
        <c:axId val="239726432"/>
        <c:scaling>
          <c:orientation val="minMax"/>
        </c:scaling>
        <c:delete val="0"/>
        <c:axPos val="l"/>
        <c:majorGridlines/>
        <c:minorGridlines/>
        <c:title>
          <c:tx>
            <c:rich>
              <a:bodyPr rot="-5400000" vert="horz"/>
              <a:lstStyle/>
              <a:p>
                <a:pPr>
                  <a:defRPr/>
                </a:pPr>
                <a:r>
                  <a:rPr lang="en-US"/>
                  <a:t>GFLOPS</a:t>
                </a:r>
              </a:p>
            </c:rich>
          </c:tx>
          <c:layout/>
          <c:overlay val="0"/>
        </c:title>
        <c:numFmt formatCode="General" sourceLinked="1"/>
        <c:majorTickMark val="out"/>
        <c:minorTickMark val="none"/>
        <c:tickLblPos val="nextTo"/>
        <c:crossAx val="239725256"/>
        <c:crosses val="autoZero"/>
        <c:crossBetween val="between"/>
      </c:valAx>
    </c:plotArea>
    <c:legend>
      <c:legendPos val="r"/>
      <c:layout>
        <c:manualLayout>
          <c:xMode val="edge"/>
          <c:yMode val="edge"/>
          <c:x val="0.91218236760966498"/>
          <c:y val="0.46198622831508601"/>
          <c:w val="7.7829426395350301E-2"/>
          <c:h val="8.4738031163826E-2"/>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56787848327471"/>
          <c:y val="2.7695648959373036E-2"/>
          <c:w val="0.67684758155230595"/>
          <c:h val="0.64663125157300538"/>
        </c:manualLayout>
      </c:layout>
      <c:lineChart>
        <c:grouping val="standard"/>
        <c:varyColors val="0"/>
        <c:ser>
          <c:idx val="0"/>
          <c:order val="0"/>
          <c:tx>
            <c:v>Twister Bcast 500MB</c:v>
          </c:tx>
          <c:marker>
            <c:symbol val="diamond"/>
            <c:size val="7"/>
          </c:marker>
          <c:cat>
            <c:numRef>
              <c:f>Sheet1!$G$17:$G$23</c:f>
              <c:numCache>
                <c:formatCode>General</c:formatCode>
                <c:ptCount val="7"/>
                <c:pt idx="0">
                  <c:v>1</c:v>
                </c:pt>
                <c:pt idx="1">
                  <c:v>25</c:v>
                </c:pt>
                <c:pt idx="2">
                  <c:v>50</c:v>
                </c:pt>
                <c:pt idx="3">
                  <c:v>75</c:v>
                </c:pt>
                <c:pt idx="4">
                  <c:v>100</c:v>
                </c:pt>
                <c:pt idx="5">
                  <c:v>125</c:v>
                </c:pt>
                <c:pt idx="6">
                  <c:v>150</c:v>
                </c:pt>
              </c:numCache>
            </c:numRef>
          </c:cat>
          <c:val>
            <c:numRef>
              <c:f>Sheet1!$B$17:$B$23</c:f>
              <c:numCache>
                <c:formatCode>General</c:formatCode>
                <c:ptCount val="7"/>
                <c:pt idx="0">
                  <c:v>4.04</c:v>
                </c:pt>
                <c:pt idx="1">
                  <c:v>4.13</c:v>
                </c:pt>
                <c:pt idx="2">
                  <c:v>4.1499999999999986</c:v>
                </c:pt>
                <c:pt idx="3">
                  <c:v>4.1599999999999993</c:v>
                </c:pt>
                <c:pt idx="4">
                  <c:v>4.18</c:v>
                </c:pt>
                <c:pt idx="5">
                  <c:v>4.2</c:v>
                </c:pt>
                <c:pt idx="6">
                  <c:v>4.2300000000000004</c:v>
                </c:pt>
              </c:numCache>
            </c:numRef>
          </c:val>
          <c:smooth val="0"/>
        </c:ser>
        <c:ser>
          <c:idx val="1"/>
          <c:order val="1"/>
          <c:tx>
            <c:v>MPI Bcast 500MB</c:v>
          </c:tx>
          <c:spPr>
            <a:ln>
              <a:solidFill>
                <a:schemeClr val="accent2"/>
              </a:solidFill>
            </a:ln>
          </c:spPr>
          <c:marker>
            <c:symbol val="diamond"/>
            <c:size val="7"/>
            <c:spPr>
              <a:solidFill>
                <a:schemeClr val="accent2"/>
              </a:solidFill>
              <a:ln>
                <a:solidFill>
                  <a:schemeClr val="accent2"/>
                </a:solidFill>
              </a:ln>
            </c:spPr>
          </c:marker>
          <c:cat>
            <c:numRef>
              <c:f>Sheet1!$G$17:$G$23</c:f>
              <c:numCache>
                <c:formatCode>General</c:formatCode>
                <c:ptCount val="7"/>
                <c:pt idx="0">
                  <c:v>1</c:v>
                </c:pt>
                <c:pt idx="1">
                  <c:v>25</c:v>
                </c:pt>
                <c:pt idx="2">
                  <c:v>50</c:v>
                </c:pt>
                <c:pt idx="3">
                  <c:v>75</c:v>
                </c:pt>
                <c:pt idx="4">
                  <c:v>100</c:v>
                </c:pt>
                <c:pt idx="5">
                  <c:v>125</c:v>
                </c:pt>
                <c:pt idx="6">
                  <c:v>150</c:v>
                </c:pt>
              </c:numCache>
            </c:numRef>
          </c:cat>
          <c:val>
            <c:numRef>
              <c:f>Sheet1!$D$17:$D$23</c:f>
              <c:numCache>
                <c:formatCode>General</c:formatCode>
                <c:ptCount val="7"/>
                <c:pt idx="0">
                  <c:v>3.89</c:v>
                </c:pt>
                <c:pt idx="1">
                  <c:v>4.63</c:v>
                </c:pt>
                <c:pt idx="2">
                  <c:v>4.84</c:v>
                </c:pt>
                <c:pt idx="3">
                  <c:v>4.83</c:v>
                </c:pt>
                <c:pt idx="4">
                  <c:v>4.91</c:v>
                </c:pt>
                <c:pt idx="5">
                  <c:v>4.92</c:v>
                </c:pt>
                <c:pt idx="6">
                  <c:v>4.92</c:v>
                </c:pt>
              </c:numCache>
            </c:numRef>
          </c:val>
          <c:smooth val="0"/>
        </c:ser>
        <c:ser>
          <c:idx val="2"/>
          <c:order val="2"/>
          <c:tx>
            <c:v>Twister Bcast 1GB</c:v>
          </c:tx>
          <c:spPr>
            <a:ln>
              <a:solidFill>
                <a:schemeClr val="accent1"/>
              </a:solidFill>
            </a:ln>
          </c:spPr>
          <c:marker>
            <c:symbol val="square"/>
            <c:size val="7"/>
            <c:spPr>
              <a:solidFill>
                <a:schemeClr val="accent1"/>
              </a:solidFill>
              <a:ln>
                <a:solidFill>
                  <a:schemeClr val="accent1"/>
                </a:solidFill>
              </a:ln>
            </c:spPr>
          </c:marker>
          <c:val>
            <c:numRef>
              <c:f>Sheet1!$H$17:$H$23</c:f>
              <c:numCache>
                <c:formatCode>General</c:formatCode>
                <c:ptCount val="7"/>
                <c:pt idx="0">
                  <c:v>8.09</c:v>
                </c:pt>
                <c:pt idx="1">
                  <c:v>8.2199999999999989</c:v>
                </c:pt>
                <c:pt idx="2">
                  <c:v>8.2399999999999984</c:v>
                </c:pt>
                <c:pt idx="3">
                  <c:v>8.2800000000000011</c:v>
                </c:pt>
                <c:pt idx="4">
                  <c:v>8.2800000000000011</c:v>
                </c:pt>
                <c:pt idx="5">
                  <c:v>8.2900000000000009</c:v>
                </c:pt>
                <c:pt idx="6">
                  <c:v>8.3000000000000007</c:v>
                </c:pt>
              </c:numCache>
            </c:numRef>
          </c:val>
          <c:smooth val="0"/>
        </c:ser>
        <c:ser>
          <c:idx val="3"/>
          <c:order val="3"/>
          <c:tx>
            <c:v>MPI Bcast 1GB</c:v>
          </c:tx>
          <c:spPr>
            <a:ln>
              <a:solidFill>
                <a:schemeClr val="accent2"/>
              </a:solidFill>
            </a:ln>
          </c:spPr>
          <c:marker>
            <c:symbol val="square"/>
            <c:size val="7"/>
            <c:spPr>
              <a:solidFill>
                <a:schemeClr val="accent2"/>
              </a:solidFill>
              <a:ln>
                <a:solidFill>
                  <a:schemeClr val="accent2"/>
                </a:solidFill>
              </a:ln>
            </c:spPr>
          </c:marker>
          <c:val>
            <c:numRef>
              <c:f>Sheet1!$J$17:$J$23</c:f>
              <c:numCache>
                <c:formatCode>General</c:formatCode>
                <c:ptCount val="7"/>
                <c:pt idx="0">
                  <c:v>7.89</c:v>
                </c:pt>
                <c:pt idx="1">
                  <c:v>9.2299999999999986</c:v>
                </c:pt>
                <c:pt idx="2">
                  <c:v>9.7199999999999989</c:v>
                </c:pt>
                <c:pt idx="3">
                  <c:v>9.8000000000000007</c:v>
                </c:pt>
                <c:pt idx="4">
                  <c:v>9.75</c:v>
                </c:pt>
                <c:pt idx="5">
                  <c:v>9.7800000000000011</c:v>
                </c:pt>
                <c:pt idx="6">
                  <c:v>9.89</c:v>
                </c:pt>
              </c:numCache>
            </c:numRef>
          </c:val>
          <c:smooth val="0"/>
        </c:ser>
        <c:ser>
          <c:idx val="4"/>
          <c:order val="4"/>
          <c:tx>
            <c:v>Twister Bcast 2GB</c:v>
          </c:tx>
          <c:spPr>
            <a:ln>
              <a:solidFill>
                <a:schemeClr val="accent1"/>
              </a:solidFill>
            </a:ln>
          </c:spPr>
          <c:marker>
            <c:symbol val="triangle"/>
            <c:size val="7"/>
            <c:spPr>
              <a:solidFill>
                <a:schemeClr val="accent1"/>
              </a:solidFill>
              <a:ln>
                <a:solidFill>
                  <a:schemeClr val="accent1"/>
                </a:solidFill>
              </a:ln>
            </c:spPr>
          </c:marker>
          <c:val>
            <c:numRef>
              <c:f>Sheet1!$N$17:$N$23</c:f>
              <c:numCache>
                <c:formatCode>General</c:formatCode>
                <c:ptCount val="7"/>
                <c:pt idx="0">
                  <c:v>16.170000000000009</c:v>
                </c:pt>
                <c:pt idx="1">
                  <c:v>16.399999999999999</c:v>
                </c:pt>
                <c:pt idx="2">
                  <c:v>16.420000000000002</c:v>
                </c:pt>
                <c:pt idx="3">
                  <c:v>16.43</c:v>
                </c:pt>
                <c:pt idx="4">
                  <c:v>16.440000000000001</c:v>
                </c:pt>
                <c:pt idx="5">
                  <c:v>16.46</c:v>
                </c:pt>
                <c:pt idx="6">
                  <c:v>16.48</c:v>
                </c:pt>
              </c:numCache>
            </c:numRef>
          </c:val>
          <c:smooth val="0"/>
        </c:ser>
        <c:ser>
          <c:idx val="5"/>
          <c:order val="5"/>
          <c:tx>
            <c:v>MPI Bcast 2GB</c:v>
          </c:tx>
          <c:spPr>
            <a:ln>
              <a:solidFill>
                <a:schemeClr val="accent2"/>
              </a:solidFill>
            </a:ln>
          </c:spPr>
          <c:marker>
            <c:symbol val="triangle"/>
            <c:size val="7"/>
            <c:spPr>
              <a:solidFill>
                <a:schemeClr val="accent2"/>
              </a:solidFill>
            </c:spPr>
          </c:marker>
          <c:val>
            <c:numRef>
              <c:f>Sheet1!$P$17:$P$23</c:f>
              <c:numCache>
                <c:formatCode>General</c:formatCode>
                <c:ptCount val="7"/>
                <c:pt idx="0">
                  <c:v>15.39</c:v>
                </c:pt>
                <c:pt idx="1">
                  <c:v>18.39</c:v>
                </c:pt>
                <c:pt idx="2">
                  <c:v>19.59</c:v>
                </c:pt>
                <c:pt idx="3">
                  <c:v>19.739999999999991</c:v>
                </c:pt>
                <c:pt idx="4">
                  <c:v>19.600000000000001</c:v>
                </c:pt>
                <c:pt idx="5">
                  <c:v>19.55</c:v>
                </c:pt>
                <c:pt idx="6">
                  <c:v>19.7</c:v>
                </c:pt>
              </c:numCache>
            </c:numRef>
          </c:val>
          <c:smooth val="0"/>
        </c:ser>
        <c:dLbls>
          <c:showLegendKey val="0"/>
          <c:showVal val="0"/>
          <c:showCatName val="0"/>
          <c:showSerName val="0"/>
          <c:showPercent val="0"/>
          <c:showBubbleSize val="0"/>
        </c:dLbls>
        <c:marker val="1"/>
        <c:smooth val="0"/>
        <c:axId val="239725648"/>
        <c:axId val="239720552"/>
      </c:lineChart>
      <c:catAx>
        <c:axId val="239725648"/>
        <c:scaling>
          <c:orientation val="minMax"/>
        </c:scaling>
        <c:delete val="0"/>
        <c:axPos val="b"/>
        <c:title>
          <c:tx>
            <c:rich>
              <a:bodyPr/>
              <a:lstStyle/>
              <a:p>
                <a:pPr>
                  <a:defRPr sz="1600"/>
                </a:pPr>
                <a:r>
                  <a:rPr lang="en-US" sz="1600"/>
                  <a:t>Number of Nodes</a:t>
                </a:r>
              </a:p>
            </c:rich>
          </c:tx>
          <c:layout>
            <c:manualLayout>
              <c:xMode val="edge"/>
              <c:yMode val="edge"/>
              <c:x val="0.37879104397664581"/>
              <c:y val="0.74635429374145124"/>
            </c:manualLayout>
          </c:layout>
          <c:overlay val="0"/>
        </c:title>
        <c:numFmt formatCode="General" sourceLinked="1"/>
        <c:majorTickMark val="out"/>
        <c:minorTickMark val="none"/>
        <c:tickLblPos val="nextTo"/>
        <c:crossAx val="239720552"/>
        <c:crosses val="autoZero"/>
        <c:auto val="1"/>
        <c:lblAlgn val="ctr"/>
        <c:lblOffset val="100"/>
        <c:noMultiLvlLbl val="0"/>
      </c:catAx>
      <c:valAx>
        <c:axId val="239720552"/>
        <c:scaling>
          <c:orientation val="minMax"/>
        </c:scaling>
        <c:delete val="0"/>
        <c:axPos val="l"/>
        <c:majorGridlines/>
        <c:title>
          <c:tx>
            <c:rich>
              <a:bodyPr rot="-5400000" vert="horz"/>
              <a:lstStyle/>
              <a:p>
                <a:pPr>
                  <a:defRPr sz="1800"/>
                </a:pPr>
                <a:r>
                  <a:rPr lang="en-US" sz="1800"/>
                  <a:t>Bcast Time (Seconds)</a:t>
                </a:r>
              </a:p>
            </c:rich>
          </c:tx>
          <c:layout>
            <c:manualLayout>
              <c:xMode val="edge"/>
              <c:yMode val="edge"/>
              <c:x val="2.8442648126431002E-2"/>
              <c:y val="0.1484179882444272"/>
            </c:manualLayout>
          </c:layout>
          <c:overlay val="0"/>
        </c:title>
        <c:numFmt formatCode="General" sourceLinked="1"/>
        <c:majorTickMark val="out"/>
        <c:minorTickMark val="none"/>
        <c:tickLblPos val="nextTo"/>
        <c:crossAx val="239725648"/>
        <c:crosses val="autoZero"/>
        <c:crossBetween val="between"/>
      </c:valAx>
    </c:plotArea>
    <c:legend>
      <c:legendPos val="b"/>
      <c:layout>
        <c:manualLayout>
          <c:xMode val="edge"/>
          <c:yMode val="edge"/>
          <c:x val="0.7947965879265092"/>
          <c:y val="2.9169716461498709E-2"/>
          <c:w val="0.20172799828592855"/>
          <c:h val="0.20322457124366303"/>
        </c:manualLayout>
      </c:layout>
      <c:overlay val="0"/>
      <c:txPr>
        <a:bodyPr/>
        <a:lstStyle/>
        <a:p>
          <a:pPr>
            <a:defRPr sz="900"/>
          </a:pPr>
          <a:endParaRPr lang="en-US"/>
        </a:p>
      </c:tx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drawing1.xml><?xml version="1.0" encoding="utf-8"?>
<c:userShapes xmlns:c="http://schemas.openxmlformats.org/drawingml/2006/chart">
  <cdr:relSizeAnchor xmlns:cdr="http://schemas.openxmlformats.org/drawingml/2006/chartDrawing">
    <cdr:from>
      <cdr:x>0.28319</cdr:x>
      <cdr:y>0.07895</cdr:y>
    </cdr:from>
    <cdr:to>
      <cdr:x>0.38938</cdr:x>
      <cdr:y>0.23684</cdr:y>
    </cdr:to>
    <cdr:sp macro="" textlink="">
      <cdr:nvSpPr>
        <cdr:cNvPr id="2" name="TextBox 1"/>
        <cdr:cNvSpPr txBox="1"/>
      </cdr:nvSpPr>
      <cdr:spPr>
        <a:xfrm xmlns:a="http://schemas.openxmlformats.org/drawingml/2006/main">
          <a:off x="2438400" y="457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5/8/2013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extLst>
      <p:ext uri="{BB962C8B-B14F-4D97-AF65-F5344CB8AC3E}">
        <p14:creationId xmlns:p14="http://schemas.microsoft.com/office/powerpoint/2010/main" val="311357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16149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31</a:t>
            </a:fld>
            <a:endParaRPr lang="en-US"/>
          </a:p>
        </p:txBody>
      </p:sp>
    </p:spTree>
    <p:extLst>
      <p:ext uri="{BB962C8B-B14F-4D97-AF65-F5344CB8AC3E}">
        <p14:creationId xmlns:p14="http://schemas.microsoft.com/office/powerpoint/2010/main" val="3030550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Java HPC Twister experiment was performed in a dedicated large-memory cluster of Intel(R) Xeon(R) CPU E5620 (2.4GHz) x 8 cores with 192GB memory per compute node and with Gigabit Ethernet on Linux. Java HPC Twister results do not include the initial data distribution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Azure large instances</a:t>
            </a:r>
            <a:r>
              <a:rPr lang="en-US" sz="1200" kern="1200" baseline="0" dirty="0" smtClean="0">
                <a:solidFill>
                  <a:schemeClr val="tx1"/>
                </a:solidFill>
                <a:effectLst/>
                <a:latin typeface="+mn-lt"/>
                <a:ea typeface="+mn-ea"/>
                <a:cs typeface="+mn-cs"/>
              </a:rPr>
              <a:t> with 4 workers per instances is used. M</a:t>
            </a:r>
            <a:r>
              <a:rPr lang="en-US" sz="1200" kern="1200" dirty="0" smtClean="0">
                <a:solidFill>
                  <a:schemeClr val="tx1"/>
                </a:solidFill>
                <a:effectLst/>
                <a:latin typeface="+mn-lt"/>
                <a:ea typeface="+mn-ea"/>
                <a:cs typeface="+mn-cs"/>
              </a:rPr>
              <a:t>emory</a:t>
            </a:r>
            <a:r>
              <a:rPr lang="en-US" sz="1200" kern="1200" baseline="0" dirty="0" smtClean="0">
                <a:solidFill>
                  <a:schemeClr val="tx1"/>
                </a:solidFill>
                <a:effectLst/>
                <a:latin typeface="+mn-lt"/>
                <a:ea typeface="+mn-ea"/>
                <a:cs typeface="+mn-cs"/>
              </a:rPr>
              <a:t> mapped based caching and </a:t>
            </a:r>
            <a:r>
              <a:rPr lang="en-US" sz="1200" kern="1200" baseline="0" dirty="0" err="1" smtClean="0">
                <a:solidFill>
                  <a:schemeClr val="tx1"/>
                </a:solidFill>
                <a:effectLst/>
                <a:latin typeface="+mn-lt"/>
                <a:ea typeface="+mn-ea"/>
                <a:cs typeface="+mn-cs"/>
              </a:rPr>
              <a:t>AllGather</a:t>
            </a:r>
            <a:r>
              <a:rPr lang="en-US" sz="1200" kern="1200" baseline="0" dirty="0" smtClean="0">
                <a:solidFill>
                  <a:schemeClr val="tx1"/>
                </a:solidFill>
                <a:effectLst/>
                <a:latin typeface="+mn-lt"/>
                <a:ea typeface="+mn-ea"/>
                <a:cs typeface="+mn-cs"/>
              </a:rPr>
              <a:t> primitive are used.</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Left: </a:t>
            </a:r>
            <a:r>
              <a:rPr lang="en-US" sz="1200" kern="1200" dirty="0" smtClean="0">
                <a:solidFill>
                  <a:schemeClr val="tx1"/>
                </a:solidFill>
                <a:effectLst/>
                <a:latin typeface="+mn-lt"/>
                <a:ea typeface="+mn-ea"/>
                <a:cs typeface="+mn-cs"/>
              </a:rPr>
              <a:t>Weak scaling where workload per core is ~constant. Ideal is a straight horizontal line. X axis is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Right: </a:t>
            </a:r>
            <a:r>
              <a:rPr lang="en-US" sz="1200" kern="1200" dirty="0" smtClean="0">
                <a:solidFill>
                  <a:schemeClr val="tx1"/>
                </a:solidFill>
                <a:effectLst/>
                <a:latin typeface="+mn-lt"/>
                <a:ea typeface="+mn-ea"/>
                <a:cs typeface="+mn-cs"/>
              </a:rPr>
              <a:t>Data size scaling with 128 Azure small instances/cores, 20 iterations.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Twister4Azure adjusted </a:t>
            </a:r>
            <a:r>
              <a:rPr lang="en-US" sz="1200" kern="1200" dirty="0" smtClean="0">
                <a:solidFill>
                  <a:schemeClr val="tx1"/>
                </a:solidFill>
                <a:effectLst/>
                <a:latin typeface="+mn-lt"/>
                <a:ea typeface="+mn-ea"/>
                <a:cs typeface="+mn-cs"/>
              </a:rPr>
              <a:t>(t</a:t>
            </a:r>
            <a:r>
              <a:rPr lang="en-US" sz="1200" kern="1200" baseline="-250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depicts the performance of Twister4Azure normalized according to the sequential MDS BC calculation and Stress calculation performance ratio between the Azure(</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 and Cluster(</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sc</a:t>
            </a:r>
            <a:r>
              <a:rPr lang="en-US" sz="1200" kern="1200" dirty="0" smtClean="0">
                <a:solidFill>
                  <a:schemeClr val="tx1"/>
                </a:solidFill>
                <a:effectLst/>
                <a:latin typeface="+mn-lt"/>
                <a:ea typeface="+mn-ea"/>
                <a:cs typeface="+mn-cs"/>
              </a:rPr>
              <a:t>) environments used for Java HPC Twister. It is calculated using t</a:t>
            </a:r>
            <a:r>
              <a:rPr lang="en-US" sz="1200" kern="1200" baseline="-250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x (</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sc</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 This estimation however does not account for the overheads that remain constant irrespective of the computation time. Hence Twister4Azure seems to perform</a:t>
            </a:r>
            <a:r>
              <a:rPr lang="en-US" sz="1200" kern="1200" baseline="0" dirty="0" smtClean="0">
                <a:solidFill>
                  <a:schemeClr val="tx1"/>
                </a:solidFill>
                <a:effectLst/>
                <a:latin typeface="+mn-lt"/>
                <a:ea typeface="+mn-ea"/>
                <a:cs typeface="+mn-cs"/>
              </a:rPr>
              <a:t> better, but in reality when the task execution times become smaller, twister4Azure overheads will become relatively larger and the performance would not be as good as shown in the adjusted curve.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653291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71512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796160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native</a:t>
            </a:r>
            <a:r>
              <a:rPr lang="en-US" baseline="0" dirty="0" smtClean="0"/>
              <a:t> performance for FLOPS metrics (great!) See a 4-5% overhead and slightly higher variance with PCI-Express bus speed benchmarks. Still not bad!</a:t>
            </a:r>
            <a:endParaRPr lang="en-US" dirty="0"/>
          </a:p>
        </p:txBody>
      </p:sp>
      <p:sp>
        <p:nvSpPr>
          <p:cNvPr id="4" name="Slide Number Placeholder 3"/>
          <p:cNvSpPr>
            <a:spLocks noGrp="1"/>
          </p:cNvSpPr>
          <p:nvPr>
            <p:ph type="sldNum" sz="quarter" idx="10"/>
          </p:nvPr>
        </p:nvSpPr>
        <p:spPr/>
        <p:txBody>
          <a:bodyPr/>
          <a:lstStyle/>
          <a:p>
            <a:pPr>
              <a:defRPr/>
            </a:pPr>
            <a:fld id="{DD2E8D73-6814-DF44-AEAF-20CF6F398EDE}" type="slidenum">
              <a:rPr lang="en-US" smtClean="0"/>
              <a:pPr>
                <a:defRPr/>
              </a:pPr>
              <a:t>44</a:t>
            </a:fld>
            <a:endParaRPr lang="en-US"/>
          </a:p>
        </p:txBody>
      </p:sp>
    </p:spTree>
    <p:extLst>
      <p:ext uri="{BB962C8B-B14F-4D97-AF65-F5344CB8AC3E}">
        <p14:creationId xmlns:p14="http://schemas.microsoft.com/office/powerpoint/2010/main" val="1576175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FFT and all Matrix</a:t>
            </a:r>
            <a:r>
              <a:rPr lang="en-US" baseline="0" dirty="0" smtClean="0"/>
              <a:t> multiplication is near native. As we can see with the PCIE benchmarks, there is some added overhead there, but only a few % of native.</a:t>
            </a:r>
            <a:endParaRPr lang="en-US" dirty="0"/>
          </a:p>
        </p:txBody>
      </p:sp>
      <p:sp>
        <p:nvSpPr>
          <p:cNvPr id="4" name="Slide Number Placeholder 3"/>
          <p:cNvSpPr>
            <a:spLocks noGrp="1"/>
          </p:cNvSpPr>
          <p:nvPr>
            <p:ph type="sldNum" sz="quarter" idx="10"/>
          </p:nvPr>
        </p:nvSpPr>
        <p:spPr/>
        <p:txBody>
          <a:bodyPr/>
          <a:lstStyle/>
          <a:p>
            <a:pPr>
              <a:defRPr/>
            </a:pPr>
            <a:fld id="{DD2E8D73-6814-DF44-AEAF-20CF6F398EDE}" type="slidenum">
              <a:rPr lang="en-US" smtClean="0"/>
              <a:pPr>
                <a:defRPr/>
              </a:pPr>
              <a:t>45</a:t>
            </a:fld>
            <a:endParaRPr lang="en-US"/>
          </a:p>
        </p:txBody>
      </p:sp>
    </p:spTree>
    <p:extLst>
      <p:ext uri="{BB962C8B-B14F-4D97-AF65-F5344CB8AC3E}">
        <p14:creationId xmlns:p14="http://schemas.microsoft.com/office/powerpoint/2010/main" val="24716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50</a:t>
            </a:fld>
            <a:endParaRPr lang="en-US"/>
          </a:p>
        </p:txBody>
      </p:sp>
    </p:spTree>
    <p:extLst>
      <p:ext uri="{BB962C8B-B14F-4D97-AF65-F5344CB8AC3E}">
        <p14:creationId xmlns:p14="http://schemas.microsoft.com/office/powerpoint/2010/main" val="39275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54</a:t>
            </a:fld>
            <a:endParaRPr lang="en-US"/>
          </a:p>
        </p:txBody>
      </p:sp>
    </p:spTree>
    <p:extLst>
      <p:ext uri="{BB962C8B-B14F-4D97-AF65-F5344CB8AC3E}">
        <p14:creationId xmlns:p14="http://schemas.microsoft.com/office/powerpoint/2010/main" val="686809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defRPr>
            </a:lvl1pPr>
            <a:lvl2pPr eaLnBrk="0">
              <a:tabLst>
                <a:tab pos="723900" algn="l"/>
                <a:tab pos="1447800" algn="l"/>
                <a:tab pos="2171700" algn="l"/>
                <a:tab pos="2895600" algn="l"/>
              </a:tabLst>
              <a:defRPr>
                <a:solidFill>
                  <a:schemeClr val="tx1"/>
                </a:solidFill>
                <a:latin typeface="Arial" panose="020B0604020202020204" pitchFamily="34" charset="0"/>
              </a:defRPr>
            </a:lvl2pPr>
            <a:lvl3pPr eaLnBrk="0">
              <a:tabLst>
                <a:tab pos="723900" algn="l"/>
                <a:tab pos="1447800" algn="l"/>
                <a:tab pos="2171700" algn="l"/>
                <a:tab pos="2895600" algn="l"/>
              </a:tabLst>
              <a:defRPr>
                <a:solidFill>
                  <a:schemeClr val="tx1"/>
                </a:solidFill>
                <a:latin typeface="Arial" panose="020B0604020202020204" pitchFamily="34" charset="0"/>
              </a:defRPr>
            </a:lvl3pPr>
            <a:lvl4pPr eaLnBrk="0">
              <a:tabLst>
                <a:tab pos="723900" algn="l"/>
                <a:tab pos="1447800" algn="l"/>
                <a:tab pos="2171700" algn="l"/>
                <a:tab pos="2895600" algn="l"/>
              </a:tabLst>
              <a:defRPr>
                <a:solidFill>
                  <a:schemeClr val="tx1"/>
                </a:solidFill>
                <a:latin typeface="Arial" panose="020B0604020202020204" pitchFamily="34" charset="0"/>
              </a:defRPr>
            </a:lvl4pPr>
            <a:lvl5pPr eaLnBrk="0">
              <a:tabLst>
                <a:tab pos="723900" algn="l"/>
                <a:tab pos="1447800" algn="l"/>
                <a:tab pos="2171700" algn="l"/>
                <a:tab pos="2895600" algn="l"/>
              </a:tabLst>
              <a:defRPr>
                <a:solidFill>
                  <a:schemeClr val="tx1"/>
                </a:solidFill>
                <a:latin typeface="Arial" panose="020B0604020202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9pPr>
          </a:lstStyle>
          <a:p>
            <a:pPr eaLnBrk="1"/>
            <a:fld id="{BF5851CB-82FA-415F-BEA0-1FB8CA8D59CB}" type="slidenum">
              <a:rPr lang="en-US">
                <a:solidFill>
                  <a:srgbClr val="000000"/>
                </a:solidFill>
                <a:latin typeface="Times New Roman" panose="02020603050405020304" pitchFamily="18" charset="0"/>
              </a:rPr>
              <a:pPr eaLnBrk="1"/>
              <a:t>55</a:t>
            </a:fld>
            <a:endParaRPr lang="en-US">
              <a:solidFill>
                <a:srgbClr val="000000"/>
              </a:solidFill>
              <a:latin typeface="Times New Roman" panose="02020603050405020304" pitchFamily="18" charset="0"/>
            </a:endParaRPr>
          </a:p>
        </p:txBody>
      </p:sp>
      <p:sp>
        <p:nvSpPr>
          <p:cNvPr id="4710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47108"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201696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a:t>
            </a:fld>
            <a:endParaRPr lang="en-US"/>
          </a:p>
        </p:txBody>
      </p:sp>
    </p:spTree>
    <p:extLst>
      <p:ext uri="{BB962C8B-B14F-4D97-AF65-F5344CB8AC3E}">
        <p14:creationId xmlns:p14="http://schemas.microsoft.com/office/powerpoint/2010/main" val="155290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64EA0-24F3-4422-8146-BED3895E0698}" type="slidenum">
              <a:rPr lang="en-US" smtClean="0"/>
              <a:t>5</a:t>
            </a:fld>
            <a:endParaRPr lang="en-US"/>
          </a:p>
        </p:txBody>
      </p:sp>
    </p:spTree>
    <p:extLst>
      <p:ext uri="{BB962C8B-B14F-4D97-AF65-F5344CB8AC3E}">
        <p14:creationId xmlns:p14="http://schemas.microsoft.com/office/powerpoint/2010/main" val="209779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5903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18</a:t>
            </a:fld>
            <a:endParaRPr lang="en-US"/>
          </a:p>
        </p:txBody>
      </p:sp>
    </p:spTree>
    <p:extLst>
      <p:ext uri="{BB962C8B-B14F-4D97-AF65-F5344CB8AC3E}">
        <p14:creationId xmlns:p14="http://schemas.microsoft.com/office/powerpoint/2010/main" val="203243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20</a:t>
            </a:fld>
            <a:endParaRPr lang="en-US"/>
          </a:p>
        </p:txBody>
      </p:sp>
    </p:spTree>
    <p:extLst>
      <p:ext uri="{BB962C8B-B14F-4D97-AF65-F5344CB8AC3E}">
        <p14:creationId xmlns:p14="http://schemas.microsoft.com/office/powerpoint/2010/main" val="2882784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93548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26</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218472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5/8/2013</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24973486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5/8/2013</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2498289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5/8/2013</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1383497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5/8/2013</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1925204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5/8/2013</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6006362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5/8/2013</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35992402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5/8/2013</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19415108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5/8/2013</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146455705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wired.com/wired/issue/16-07"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research.microsoft.com/en-us/collaboration/fourthparadig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8.png"/><Relationship Id="rId3" Type="http://schemas.openxmlformats.org/officeDocument/2006/relationships/notesSlide" Target="../notesSlides/notesSlide7.xml"/><Relationship Id="rId7" Type="http://schemas.openxmlformats.org/officeDocument/2006/relationships/image" Target="../media/image32.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png"/><Relationship Id="rId14" Type="http://schemas.openxmlformats.org/officeDocument/2006/relationships/hyperlink" Target="https://sites.google.com/site/opensourceiotcloud/"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datascience101.wordpress.com/2013/04/13/new-york-times-data-science-articles/"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package" Target="../embeddings/Microsoft_Excel_Worksheet1.xlsx"/><Relationship Id="rId7"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4.emf"/><Relationship Id="rId5" Type="http://schemas.openxmlformats.org/officeDocument/2006/relationships/package" Target="../embeddings/Microsoft_Excel_Worksheet2.xlsx"/><Relationship Id="rId4" Type="http://schemas.openxmlformats.org/officeDocument/2006/relationships/image" Target="../media/image4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cra.org/ccc/docs/nitrdsymposium/pdfs/keyes.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jpeg"/><Relationship Id="rId18" Type="http://schemas.openxmlformats.org/officeDocument/2006/relationships/image" Target="../media/image19.gif"/><Relationship Id="rId3" Type="http://schemas.openxmlformats.org/officeDocument/2006/relationships/image" Target="../media/image4.jpeg"/><Relationship Id="rId21" Type="http://schemas.openxmlformats.org/officeDocument/2006/relationships/image" Target="../media/image22.gif"/><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png"/><Relationship Id="rId23" Type="http://schemas.openxmlformats.org/officeDocument/2006/relationships/image" Target="../media/image24.gif"/><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jpe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emf"/><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5" y="762000"/>
            <a:ext cx="9144000" cy="1470025"/>
          </a:xfrm>
        </p:spPr>
        <p:txBody>
          <a:bodyPr>
            <a:noAutofit/>
          </a:bodyPr>
          <a:lstStyle/>
          <a:p>
            <a:r>
              <a:rPr lang="en-US" sz="4800" dirty="0"/>
              <a:t>Iterative MapReduce and </a:t>
            </a:r>
            <a:r>
              <a:rPr lang="en-US" sz="4800" dirty="0" smtClean="0"/>
              <a:t/>
            </a:r>
            <a:br>
              <a:rPr lang="en-US" sz="4800" dirty="0" smtClean="0"/>
            </a:br>
            <a:r>
              <a:rPr lang="en-US" sz="4800" dirty="0" smtClean="0"/>
              <a:t>High </a:t>
            </a:r>
            <a:r>
              <a:rPr lang="en-US" sz="4800" dirty="0"/>
              <a:t>Performance Datamining </a:t>
            </a:r>
          </a:p>
        </p:txBody>
      </p:sp>
      <p:sp>
        <p:nvSpPr>
          <p:cNvPr id="3" name="Subtitle 2"/>
          <p:cNvSpPr>
            <a:spLocks noGrp="1"/>
          </p:cNvSpPr>
          <p:nvPr>
            <p:ph type="subTitle" idx="1"/>
          </p:nvPr>
        </p:nvSpPr>
        <p:spPr>
          <a:xfrm>
            <a:off x="0" y="2290308"/>
            <a:ext cx="9144000" cy="838200"/>
          </a:xfrm>
        </p:spPr>
        <p:txBody>
          <a:bodyPr>
            <a:noAutofit/>
          </a:bodyPr>
          <a:lstStyle/>
          <a:p>
            <a:r>
              <a:rPr lang="it-IT" sz="2400" b="1" smtClean="0">
                <a:solidFill>
                  <a:schemeClr val="tx1"/>
                </a:solidFill>
              </a:rPr>
              <a:t>May 8 </a:t>
            </a:r>
            <a:r>
              <a:rPr lang="it-IT" sz="2400" b="1" dirty="0" smtClean="0">
                <a:solidFill>
                  <a:schemeClr val="tx1"/>
                </a:solidFill>
              </a:rPr>
              <a:t>2013</a:t>
            </a:r>
          </a:p>
          <a:p>
            <a:r>
              <a:rPr lang="it-IT" sz="2400" b="1" dirty="0" smtClean="0">
                <a:solidFill>
                  <a:schemeClr val="tx1"/>
                </a:solidFill>
              </a:rPr>
              <a:t>Seminar</a:t>
            </a:r>
            <a:r>
              <a:rPr lang="it-IT" sz="2400" b="1" dirty="0">
                <a:solidFill>
                  <a:schemeClr val="tx1"/>
                </a:solidFill>
              </a:rPr>
              <a:t/>
            </a:r>
            <a:br>
              <a:rPr lang="it-IT" sz="2400" b="1" dirty="0">
                <a:solidFill>
                  <a:schemeClr val="tx1"/>
                </a:solidFill>
              </a:rPr>
            </a:br>
            <a:r>
              <a:rPr lang="it-IT" sz="2400" b="1" dirty="0" smtClean="0">
                <a:solidFill>
                  <a:schemeClr val="tx1"/>
                </a:solidFill>
              </a:rPr>
              <a:t>Forschungszentrum </a:t>
            </a:r>
            <a:r>
              <a:rPr lang="it-IT" sz="2400" b="1" dirty="0">
                <a:solidFill>
                  <a:schemeClr val="tx1"/>
                </a:solidFill>
              </a:rPr>
              <a:t>Juelich GmbH</a:t>
            </a:r>
            <a:endParaRPr lang="it-IT" sz="2400" b="1" dirty="0" smtClean="0">
              <a:solidFill>
                <a:schemeClr val="tx1"/>
              </a:solidFill>
            </a:endParaRPr>
          </a:p>
        </p:txBody>
      </p:sp>
      <p:sp>
        <p:nvSpPr>
          <p:cNvPr id="5" name="Subtitle 2"/>
          <p:cNvSpPr txBox="1">
            <a:spLocks/>
          </p:cNvSpPr>
          <p:nvPr/>
        </p:nvSpPr>
        <p:spPr>
          <a:xfrm>
            <a:off x="0" y="3657600"/>
            <a:ext cx="9144000" cy="2743200"/>
          </a:xfrm>
          <a:prstGeom prst="rect">
            <a:avLst/>
          </a:prstGeom>
        </p:spPr>
        <p:txBody>
          <a:bodyPr vert="horz" lIns="91440" tIns="45720" rIns="91440" bIns="45720" rtlCol="0">
            <a:normAutofit lnSpcReduction="10000"/>
          </a:bodyPr>
          <a:lstStyle/>
          <a:p>
            <a:pPr algn="ctr">
              <a:spcBef>
                <a:spcPct val="20000"/>
              </a:spcBef>
              <a:buFont typeface="Arial" pitchFamily="34" charset="0"/>
              <a:buNone/>
              <a:defRPr/>
            </a:pPr>
            <a:r>
              <a:rPr lang="en-US" sz="2400" b="1" dirty="0" smtClean="0">
                <a:solidFill>
                  <a:prstClr val="black"/>
                </a:solidFill>
                <a:cs typeface="Times New Roman" pitchFamily="18" charset="0"/>
              </a:rPr>
              <a:t>Geoffrey Fox</a:t>
            </a:r>
          </a:p>
          <a:p>
            <a:pPr algn="ctr">
              <a:spcBef>
                <a:spcPct val="20000"/>
              </a:spcBef>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r>
              <a:rPr lang="en-US" sz="2400" dirty="0" smtClean="0">
                <a:solidFill>
                  <a:prstClr val="black"/>
                </a:solidFill>
              </a:rPr>
              <a:t>    </a:t>
            </a:r>
            <a:r>
              <a:rPr lang="en-US" sz="2400" dirty="0" smtClean="0">
                <a:solidFill>
                  <a:prstClr val="black"/>
                </a:solidFill>
                <a:hlinkClick r:id="rId5"/>
              </a:rPr>
              <a:t>http://www.futuregrid.org</a:t>
            </a:r>
            <a:r>
              <a:rPr lang="en-US" sz="2400" dirty="0" smtClean="0">
                <a:solidFill>
                  <a:prstClr val="black"/>
                </a:solidFill>
              </a:rPr>
              <a:t>  </a:t>
            </a:r>
          </a:p>
          <a:p>
            <a:pPr algn="ctr">
              <a:spcBef>
                <a:spcPct val="20000"/>
              </a:spcBef>
              <a:defRPr/>
            </a:pP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wired.com/images/article/magazine/1607/1607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 y="13252"/>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67" y="19878"/>
            <a:ext cx="8517268" cy="400110"/>
          </a:xfrm>
          <a:prstGeom prst="rect">
            <a:avLst/>
          </a:prstGeom>
        </p:spPr>
        <p:txBody>
          <a:bodyPr wrap="none">
            <a:spAutoFit/>
          </a:bodyPr>
          <a:lstStyle/>
          <a:p>
            <a:r>
              <a:rPr lang="en-US" sz="2000" b="1" dirty="0">
                <a:solidFill>
                  <a:prstClr val="black"/>
                </a:solidFill>
                <a:hlinkClick r:id="rId3"/>
              </a:rPr>
              <a:t>http://</a:t>
            </a:r>
            <a:r>
              <a:rPr lang="en-US" sz="2000" b="1" dirty="0" smtClean="0">
                <a:solidFill>
                  <a:prstClr val="black"/>
                </a:solidFill>
                <a:hlinkClick r:id="rId3"/>
              </a:rPr>
              <a:t>www.wired.com/wired/issue/16-07</a:t>
            </a:r>
            <a:r>
              <a:rPr lang="en-US" sz="2000" b="1" dirty="0" smtClean="0">
                <a:solidFill>
                  <a:prstClr val="black"/>
                </a:solidFill>
              </a:rPr>
              <a:t>                                   September 2008</a:t>
            </a:r>
            <a:endParaRPr lang="en-US" sz="2000" b="1" dirty="0">
              <a:solidFill>
                <a:prstClr val="black"/>
              </a:solidFill>
            </a:endParaRPr>
          </a:p>
        </p:txBody>
      </p:sp>
    </p:spTree>
    <p:extLst>
      <p:ext uri="{BB962C8B-B14F-4D97-AF65-F5344CB8AC3E}">
        <p14:creationId xmlns:p14="http://schemas.microsoft.com/office/powerpoint/2010/main" val="2810922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b="1" dirty="0" smtClean="0"/>
              <a:t>The 4 paradigms of Scientific Research</a:t>
            </a:r>
            <a:endParaRPr lang="en-US" b="1" dirty="0"/>
          </a:p>
        </p:txBody>
      </p:sp>
      <p:sp>
        <p:nvSpPr>
          <p:cNvPr id="3" name="Content Placeholder 2"/>
          <p:cNvSpPr>
            <a:spLocks noGrp="1"/>
          </p:cNvSpPr>
          <p:nvPr>
            <p:ph idx="1"/>
          </p:nvPr>
        </p:nvSpPr>
        <p:spPr>
          <a:xfrm>
            <a:off x="0" y="1219200"/>
            <a:ext cx="9067800" cy="5029200"/>
          </a:xfrm>
        </p:spPr>
        <p:txBody>
          <a:bodyPr>
            <a:normAutofit fontScale="92500"/>
          </a:bodyPr>
          <a:lstStyle/>
          <a:p>
            <a:pPr marL="514350" indent="-514350">
              <a:buFont typeface="+mj-lt"/>
              <a:buAutoNum type="arabicPeriod"/>
            </a:pPr>
            <a:r>
              <a:rPr lang="en-US" b="1" dirty="0" smtClean="0"/>
              <a:t>Theory</a:t>
            </a:r>
          </a:p>
          <a:p>
            <a:pPr marL="514350" indent="-514350">
              <a:buFont typeface="+mj-lt"/>
              <a:buAutoNum type="arabicPeriod"/>
            </a:pPr>
            <a:r>
              <a:rPr lang="en-US" b="1" dirty="0" smtClean="0"/>
              <a:t>Experiment or Observation</a:t>
            </a:r>
          </a:p>
          <a:p>
            <a:pPr marL="914400" lvl="1" indent="-514350">
              <a:buFont typeface="Arial" pitchFamily="34" charset="0"/>
              <a:buChar char="•"/>
            </a:pPr>
            <a:r>
              <a:rPr lang="en-US" dirty="0" smtClean="0"/>
              <a:t>E.g. Newton observed apples falling to design his theory of mechanics</a:t>
            </a:r>
          </a:p>
          <a:p>
            <a:pPr marL="514350" indent="-514350">
              <a:buFont typeface="+mj-lt"/>
              <a:buAutoNum type="arabicPeriod"/>
            </a:pPr>
            <a:r>
              <a:rPr lang="en-US" b="1" dirty="0" smtClean="0"/>
              <a:t>Simulation of theory or model</a:t>
            </a:r>
          </a:p>
          <a:p>
            <a:pPr marL="514350" indent="-514350">
              <a:buFont typeface="+mj-lt"/>
              <a:buAutoNum type="arabicPeriod"/>
            </a:pPr>
            <a:r>
              <a:rPr lang="en-US" b="1" dirty="0" smtClean="0"/>
              <a:t>Data-driven</a:t>
            </a:r>
            <a:r>
              <a:rPr lang="en-US" dirty="0" smtClean="0"/>
              <a:t> (Big Data) or The </a:t>
            </a:r>
            <a:r>
              <a:rPr lang="en-US" dirty="0"/>
              <a:t>Fourth Paradigm: Data-Intensive Scientific Discovery (aka Data Science</a:t>
            </a:r>
            <a:r>
              <a:rPr lang="en-US" dirty="0" smtClean="0"/>
              <a:t>)</a:t>
            </a:r>
          </a:p>
          <a:p>
            <a:pPr marL="914400" lvl="1" indent="-514350">
              <a:buFont typeface="Arial" pitchFamily="34" charset="0"/>
              <a:buChar char="•"/>
            </a:pPr>
            <a:r>
              <a:rPr lang="en-US" dirty="0" smtClean="0">
                <a:hlinkClick r:id="rId2"/>
              </a:rPr>
              <a:t>http</a:t>
            </a:r>
            <a:r>
              <a:rPr lang="en-US" dirty="0">
                <a:hlinkClick r:id="rId2"/>
              </a:rPr>
              <a:t>://research.microsoft.com/en-us/collaboration/fourthparadigm</a:t>
            </a:r>
            <a:r>
              <a:rPr lang="en-US" dirty="0" smtClean="0">
                <a:hlinkClick r:id="rId2"/>
              </a:rPr>
              <a:t>/</a:t>
            </a:r>
            <a:r>
              <a:rPr lang="en-US" dirty="0" smtClean="0"/>
              <a:t>  A free book</a:t>
            </a:r>
          </a:p>
          <a:p>
            <a:pPr marL="914400" lvl="1" indent="-514350">
              <a:buFont typeface="Arial" pitchFamily="34" charset="0"/>
              <a:buChar char="•"/>
            </a:pPr>
            <a:r>
              <a:rPr lang="en-US" dirty="0" smtClean="0"/>
              <a:t>More data; less models</a:t>
            </a:r>
            <a:endParaRPr lang="en-US" dirty="0"/>
          </a:p>
        </p:txBody>
      </p:sp>
    </p:spTree>
    <p:extLst>
      <p:ext uri="{BB962C8B-B14F-4D97-AF65-F5344CB8AC3E}">
        <p14:creationId xmlns:p14="http://schemas.microsoft.com/office/powerpoint/2010/main" val="2070387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nand-sc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0" y="764484"/>
            <a:ext cx="2838450" cy="60769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21214" y="5035572"/>
            <a:ext cx="6172200" cy="923330"/>
          </a:xfrm>
          <a:prstGeom prst="rect">
            <a:avLst/>
          </a:prstGeom>
        </p:spPr>
        <p:txBody>
          <a:bodyPr wrap="square">
            <a:spAutoFit/>
          </a:bodyPr>
          <a:lstStyle/>
          <a:p>
            <a:r>
              <a:rPr lang="en-US" dirty="0" err="1" smtClean="0"/>
              <a:t>Anand</a:t>
            </a:r>
            <a:r>
              <a:rPr lang="en-US" dirty="0" smtClean="0"/>
              <a:t> </a:t>
            </a:r>
            <a:r>
              <a:rPr lang="en-US" dirty="0" err="1" smtClean="0"/>
              <a:t>Rajaraman</a:t>
            </a:r>
            <a:r>
              <a:rPr lang="en-US" dirty="0" smtClean="0"/>
              <a:t> is Senior Vice President at </a:t>
            </a:r>
            <a:r>
              <a:rPr lang="en-US" dirty="0" err="1" smtClean="0"/>
              <a:t>Walmart</a:t>
            </a:r>
            <a:r>
              <a:rPr lang="en-US" dirty="0" smtClean="0"/>
              <a:t> Global </a:t>
            </a:r>
            <a:r>
              <a:rPr lang="en-US" dirty="0" err="1" smtClean="0"/>
              <a:t>eCommerce</a:t>
            </a:r>
            <a:r>
              <a:rPr lang="en-US" dirty="0" smtClean="0"/>
              <a:t>, where he heads up the newly created @</a:t>
            </a:r>
            <a:r>
              <a:rPr lang="en-US" dirty="0" err="1" smtClean="0"/>
              <a:t>WalmartLabs</a:t>
            </a:r>
            <a:r>
              <a:rPr lang="en-US" dirty="0" smtClean="0"/>
              <a:t>, </a:t>
            </a:r>
            <a:endParaRPr lang="en-US" dirty="0"/>
          </a:p>
        </p:txBody>
      </p:sp>
      <p:sp>
        <p:nvSpPr>
          <p:cNvPr id="3" name="Rectangle 2"/>
          <p:cNvSpPr/>
          <p:nvPr/>
        </p:nvSpPr>
        <p:spPr>
          <a:xfrm>
            <a:off x="1350894" y="152400"/>
            <a:ext cx="6454075" cy="523220"/>
          </a:xfrm>
          <a:prstGeom prst="rect">
            <a:avLst/>
          </a:prstGeom>
        </p:spPr>
        <p:txBody>
          <a:bodyPr wrap="none">
            <a:spAutoFit/>
          </a:bodyPr>
          <a:lstStyle/>
          <a:p>
            <a:r>
              <a:rPr lang="en-US" sz="2800" b="1" dirty="0"/>
              <a:t>More data usually beats better algorithms</a:t>
            </a:r>
          </a:p>
        </p:txBody>
      </p:sp>
      <p:sp>
        <p:nvSpPr>
          <p:cNvPr id="4" name="Rectangle 3"/>
          <p:cNvSpPr/>
          <p:nvPr/>
        </p:nvSpPr>
        <p:spPr>
          <a:xfrm>
            <a:off x="2793310" y="788255"/>
            <a:ext cx="6350690" cy="4247317"/>
          </a:xfrm>
          <a:prstGeom prst="rect">
            <a:avLst/>
          </a:prstGeom>
        </p:spPr>
        <p:txBody>
          <a:bodyPr wrap="square">
            <a:spAutoFit/>
          </a:bodyPr>
          <a:lstStyle/>
          <a:p>
            <a:r>
              <a:rPr lang="en-US" dirty="0"/>
              <a:t>Here's how the competition works. Netflix has provided a large data set that tells you how nearly half a million people have rated about 18,000 movies. Based on these ratings, you are asked to predict the ratings of these users for movies in the set that they have not rated. The first team to beat the accuracy of Netflix's proprietary algorithm by a certain margin wins a prize of $1 million!</a:t>
            </a:r>
          </a:p>
          <a:p>
            <a:r>
              <a:rPr lang="en-US" dirty="0"/>
              <a:t>Different student teams in my class adopted different approaches to the problem, using both published algorithms and novel ideas. Of these, the results from two of the teams illustrate a broader point. Team A came up with a very sophisticated algorithm using the Netflix data. Team B used a very simple algorithm, but they added in additional data beyond the Netflix set: information about movie genres from the Internet Movie Database(IMDB). Guess which team did better</a:t>
            </a:r>
            <a:r>
              <a:rPr lang="en-US" dirty="0" smtClean="0"/>
              <a:t>?</a:t>
            </a:r>
            <a:endParaRPr lang="en-US" dirty="0"/>
          </a:p>
        </p:txBody>
      </p:sp>
      <p:sp>
        <p:nvSpPr>
          <p:cNvPr id="5" name="Rectangle 4"/>
          <p:cNvSpPr/>
          <p:nvPr/>
        </p:nvSpPr>
        <p:spPr>
          <a:xfrm>
            <a:off x="2808335" y="5888503"/>
            <a:ext cx="6172200" cy="646331"/>
          </a:xfrm>
          <a:prstGeom prst="rect">
            <a:avLst/>
          </a:prstGeom>
        </p:spPr>
        <p:txBody>
          <a:bodyPr wrap="square">
            <a:spAutoFit/>
          </a:bodyPr>
          <a:lstStyle/>
          <a:p>
            <a:r>
              <a:rPr lang="en-US" dirty="0"/>
              <a:t>http://anand.typepad.com/datawocky/2008/03/more-data-usual.html</a:t>
            </a:r>
          </a:p>
        </p:txBody>
      </p:sp>
      <p:sp>
        <p:nvSpPr>
          <p:cNvPr id="6" name="Rectangle 5"/>
          <p:cNvSpPr/>
          <p:nvPr/>
        </p:nvSpPr>
        <p:spPr>
          <a:xfrm>
            <a:off x="4545169" y="6472103"/>
            <a:ext cx="4308808" cy="369332"/>
          </a:xfrm>
          <a:prstGeom prst="rect">
            <a:avLst/>
          </a:prstGeom>
        </p:spPr>
        <p:txBody>
          <a:bodyPr wrap="none">
            <a:spAutoFit/>
          </a:bodyPr>
          <a:lstStyle/>
          <a:p>
            <a:r>
              <a:rPr lang="en-US" dirty="0"/>
              <a:t>20120117berkeley1.pdf Jeff </a:t>
            </a:r>
            <a:r>
              <a:rPr lang="en-US" dirty="0" err="1"/>
              <a:t>Hammerbacher</a:t>
            </a:r>
            <a:endParaRPr lang="en-US" dirty="0"/>
          </a:p>
        </p:txBody>
      </p:sp>
    </p:spTree>
    <p:extLst>
      <p:ext uri="{BB962C8B-B14F-4D97-AF65-F5344CB8AC3E}">
        <p14:creationId xmlns:p14="http://schemas.microsoft.com/office/powerpoint/2010/main" val="1388032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2130425"/>
            <a:ext cx="8839200" cy="1470025"/>
          </a:xfrm>
        </p:spPr>
        <p:txBody>
          <a:bodyPr/>
          <a:lstStyle/>
          <a:p>
            <a:r>
              <a:rPr lang="en-US" dirty="0"/>
              <a:t>Confusion in </a:t>
            </a:r>
            <a:r>
              <a:rPr lang="en-US" dirty="0" smtClean="0"/>
              <a:t>the </a:t>
            </a:r>
            <a:r>
              <a:rPr lang="en-US" dirty="0"/>
              <a:t>new-old </a:t>
            </a:r>
            <a:r>
              <a:rPr lang="en-US" dirty="0" smtClean="0"/>
              <a:t>data field</a:t>
            </a:r>
            <a:endParaRPr lang="en-US" dirty="0"/>
          </a:p>
        </p:txBody>
      </p:sp>
      <p:sp>
        <p:nvSpPr>
          <p:cNvPr id="5" name="Subtitle 4"/>
          <p:cNvSpPr>
            <a:spLocks noGrp="1"/>
          </p:cNvSpPr>
          <p:nvPr>
            <p:ph type="subTitle" idx="1"/>
          </p:nvPr>
        </p:nvSpPr>
        <p:spPr>
          <a:xfrm>
            <a:off x="533400" y="3810000"/>
            <a:ext cx="8458200" cy="1752600"/>
          </a:xfrm>
        </p:spPr>
        <p:txBody>
          <a:bodyPr/>
          <a:lstStyle/>
          <a:p>
            <a:r>
              <a:rPr lang="en-US" dirty="0" smtClean="0"/>
              <a:t>lack </a:t>
            </a:r>
            <a:r>
              <a:rPr lang="en-US" dirty="0"/>
              <a:t>of consensus academically in several aspects from storage to algorithms, to processing and education</a:t>
            </a:r>
          </a:p>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13</a:t>
            </a:fld>
            <a:endParaRPr lang="en-US"/>
          </a:p>
        </p:txBody>
      </p:sp>
    </p:spTree>
    <p:extLst>
      <p:ext uri="{BB962C8B-B14F-4D97-AF65-F5344CB8AC3E}">
        <p14:creationId xmlns:p14="http://schemas.microsoft.com/office/powerpoint/2010/main" val="757125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819150"/>
          </a:xfrm>
        </p:spPr>
        <p:txBody>
          <a:bodyPr/>
          <a:lstStyle/>
          <a:p>
            <a:r>
              <a:rPr lang="en-US" dirty="0" smtClean="0"/>
              <a:t>Data Communities Confused I?</a:t>
            </a:r>
            <a:endParaRPr lang="en-US" dirty="0"/>
          </a:p>
        </p:txBody>
      </p:sp>
      <p:sp>
        <p:nvSpPr>
          <p:cNvPr id="3" name="Content Placeholder 2"/>
          <p:cNvSpPr>
            <a:spLocks noGrp="1"/>
          </p:cNvSpPr>
          <p:nvPr>
            <p:ph idx="1"/>
          </p:nvPr>
        </p:nvSpPr>
        <p:spPr>
          <a:xfrm>
            <a:off x="-3810" y="838200"/>
            <a:ext cx="9144000" cy="4525963"/>
          </a:xfrm>
        </p:spPr>
        <p:txBody>
          <a:bodyPr/>
          <a:lstStyle/>
          <a:p>
            <a:r>
              <a:rPr lang="en-US" sz="2400" dirty="0" smtClean="0"/>
              <a:t>Industry seems to know what it is doing although it’s secretive – Amazon’s last paper on their recommender system was 2003</a:t>
            </a:r>
          </a:p>
          <a:p>
            <a:pPr lvl="1"/>
            <a:r>
              <a:rPr lang="en-US" sz="2000" dirty="0" smtClean="0"/>
              <a:t>Industry runs the largest data analytics on clouds</a:t>
            </a:r>
          </a:p>
          <a:p>
            <a:pPr lvl="1"/>
            <a:r>
              <a:rPr lang="en-US" sz="2000" dirty="0" smtClean="0"/>
              <a:t>But industry algorithms are rather different from science</a:t>
            </a:r>
          </a:p>
          <a:p>
            <a:r>
              <a:rPr lang="en-US" sz="2400" b="1" dirty="0" smtClean="0"/>
              <a:t>Academia confused on repository model: </a:t>
            </a:r>
            <a:r>
              <a:rPr lang="en-US" sz="2400" dirty="0" smtClean="0"/>
              <a:t>traditionally one stores data but one needs to support “</a:t>
            </a:r>
            <a:r>
              <a:rPr lang="en-US" sz="2400" dirty="0" smtClean="0">
                <a:solidFill>
                  <a:prstClr val="black">
                    <a:tint val="75000"/>
                  </a:prstClr>
                </a:solidFill>
              </a:rPr>
              <a:t>running </a:t>
            </a:r>
            <a:r>
              <a:rPr lang="en-US" sz="2400" dirty="0" smtClean="0">
                <a:solidFill>
                  <a:srgbClr val="FF0000"/>
                </a:solidFill>
              </a:rPr>
              <a:t>Data Analytics</a:t>
            </a:r>
            <a:r>
              <a:rPr lang="en-US" sz="2400" dirty="0" smtClean="0"/>
              <a:t>” and one is taught to bring computing to data as in Google/Hadoop file system</a:t>
            </a:r>
          </a:p>
          <a:p>
            <a:pPr lvl="1"/>
            <a:r>
              <a:rPr lang="en-US" sz="2000" dirty="0" smtClean="0"/>
              <a:t>Either store data in compute cloud OR enable high performance networking between distributed data repositories and “analytics engines”</a:t>
            </a:r>
          </a:p>
          <a:p>
            <a:r>
              <a:rPr lang="en-US" sz="2400" b="1" dirty="0" smtClean="0"/>
              <a:t>Academia confused on data storage model: </a:t>
            </a:r>
            <a:r>
              <a:rPr lang="en-US" sz="2400" dirty="0" smtClean="0"/>
              <a:t>Files (traditional) v. Database (old industry) v. NOSQL (new cloud industry)</a:t>
            </a:r>
          </a:p>
          <a:p>
            <a:pPr lvl="1"/>
            <a:r>
              <a:rPr lang="en-US" sz="2000" dirty="0" err="1" smtClean="0"/>
              <a:t>Hbase</a:t>
            </a:r>
            <a:r>
              <a:rPr lang="en-US" sz="2000" dirty="0" smtClean="0"/>
              <a:t> </a:t>
            </a:r>
            <a:r>
              <a:rPr lang="en-US" sz="2000" dirty="0" err="1" smtClean="0"/>
              <a:t>MongoDB</a:t>
            </a:r>
            <a:r>
              <a:rPr lang="en-US" sz="2000" dirty="0" smtClean="0"/>
              <a:t> </a:t>
            </a:r>
            <a:r>
              <a:rPr lang="en-US" sz="2000" dirty="0" err="1" smtClean="0"/>
              <a:t>Riak</a:t>
            </a:r>
            <a:r>
              <a:rPr lang="en-US" sz="2000" dirty="0" smtClean="0"/>
              <a:t> Cassandra are typical NOSQL systems</a:t>
            </a:r>
          </a:p>
          <a:p>
            <a:r>
              <a:rPr lang="en-US" sz="2400" b="1" dirty="0" smtClean="0"/>
              <a:t>Academia confused on curation of data: </a:t>
            </a:r>
            <a:r>
              <a:rPr lang="en-US" sz="2400" dirty="0" smtClean="0"/>
              <a:t>University Libraries, Projects, National repositories, Amazon/Google?</a:t>
            </a:r>
          </a:p>
          <a:p>
            <a:pPr lvl="1"/>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a:p>
        </p:txBody>
      </p:sp>
    </p:spTree>
    <p:extLst>
      <p:ext uri="{BB962C8B-B14F-4D97-AF65-F5344CB8AC3E}">
        <p14:creationId xmlns:p14="http://schemas.microsoft.com/office/powerpoint/2010/main" val="2724416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819150"/>
          </a:xfrm>
        </p:spPr>
        <p:txBody>
          <a:bodyPr/>
          <a:lstStyle/>
          <a:p>
            <a:r>
              <a:rPr lang="en-US" dirty="0" smtClean="0"/>
              <a:t>Data Communities Confused II?</a:t>
            </a:r>
            <a:endParaRPr lang="en-US" dirty="0"/>
          </a:p>
        </p:txBody>
      </p:sp>
      <p:sp>
        <p:nvSpPr>
          <p:cNvPr id="3" name="Content Placeholder 2"/>
          <p:cNvSpPr>
            <a:spLocks noGrp="1"/>
          </p:cNvSpPr>
          <p:nvPr>
            <p:ph idx="1"/>
          </p:nvPr>
        </p:nvSpPr>
        <p:spPr>
          <a:xfrm>
            <a:off x="-3810" y="838200"/>
            <a:ext cx="9144000" cy="5334000"/>
          </a:xfrm>
        </p:spPr>
        <p:txBody>
          <a:bodyPr/>
          <a:lstStyle/>
          <a:p>
            <a:r>
              <a:rPr lang="en-US" sz="2400" b="1" dirty="0"/>
              <a:t>Academia agrees on principles of Simulation </a:t>
            </a:r>
            <a:r>
              <a:rPr lang="en-US" sz="2400" b="1" dirty="0" smtClean="0"/>
              <a:t>Exascale Architecture</a:t>
            </a:r>
            <a:r>
              <a:rPr lang="en-US" sz="2400" b="1" dirty="0"/>
              <a:t>: </a:t>
            </a:r>
            <a:r>
              <a:rPr lang="en-US" sz="2400" dirty="0"/>
              <a:t>HPC Cluster with accelerator </a:t>
            </a:r>
            <a:r>
              <a:rPr lang="en-US" sz="2400" dirty="0" smtClean="0"/>
              <a:t>plus parallel </a:t>
            </a:r>
            <a:r>
              <a:rPr lang="en-US" sz="2400" dirty="0"/>
              <a:t>wide area file </a:t>
            </a:r>
            <a:r>
              <a:rPr lang="en-US" sz="2400" dirty="0" smtClean="0"/>
              <a:t>system</a:t>
            </a:r>
          </a:p>
          <a:p>
            <a:pPr lvl="1"/>
            <a:r>
              <a:rPr lang="en-US" sz="2000" dirty="0" smtClean="0"/>
              <a:t>Industry doesn’t make extensive use of high end simulation</a:t>
            </a:r>
            <a:endParaRPr lang="en-US" sz="2000" dirty="0"/>
          </a:p>
          <a:p>
            <a:r>
              <a:rPr lang="en-US" sz="2400" b="1" dirty="0" smtClean="0"/>
              <a:t>Academia confused </a:t>
            </a:r>
            <a:r>
              <a:rPr lang="en-US" sz="2400" b="1" dirty="0"/>
              <a:t>on architecture for data analysis: </a:t>
            </a:r>
            <a:r>
              <a:rPr lang="en-US" sz="2400" dirty="0" smtClean="0"/>
              <a:t>Grid (as in LHC),</a:t>
            </a:r>
            <a:r>
              <a:rPr lang="en-US" sz="2400" b="1" dirty="0" smtClean="0"/>
              <a:t> </a:t>
            </a:r>
            <a:r>
              <a:rPr lang="en-US" sz="2400" dirty="0" smtClean="0"/>
              <a:t>Public Cloud, Private Cloud, re-use simulation architecture with database, object store, parallel file system, HDFS style data </a:t>
            </a:r>
            <a:endParaRPr lang="en-US" sz="2400" dirty="0"/>
          </a:p>
          <a:p>
            <a:r>
              <a:rPr lang="en-US" sz="2400" b="1" dirty="0"/>
              <a:t>Academia has not agreed on </a:t>
            </a:r>
            <a:r>
              <a:rPr lang="en-US" sz="2400" b="1" dirty="0" smtClean="0"/>
              <a:t>Programming/Execution model: </a:t>
            </a:r>
            <a:r>
              <a:rPr lang="en-US" sz="2400" dirty="0" smtClean="0"/>
              <a:t>“Data Grid Software”, MPI, MapReduce ..</a:t>
            </a:r>
          </a:p>
          <a:p>
            <a:r>
              <a:rPr lang="en-US" sz="2400" b="1" dirty="0" smtClean="0"/>
              <a:t>Academia has not agreed on need for new algorithms: </a:t>
            </a:r>
            <a:r>
              <a:rPr lang="en-US" sz="2400" dirty="0" smtClean="0"/>
              <a:t>Use natural extension of old algorithms, R or Matlab. Simulation successes  built on great algorithm libraries; </a:t>
            </a:r>
          </a:p>
          <a:p>
            <a:r>
              <a:rPr lang="en-US" sz="2400" dirty="0" smtClean="0"/>
              <a:t>Academia has not agreed on </a:t>
            </a:r>
            <a:r>
              <a:rPr lang="en-US" sz="2400" b="1" dirty="0" smtClean="0"/>
              <a:t>what algorithms are important?</a:t>
            </a:r>
          </a:p>
          <a:p>
            <a:r>
              <a:rPr lang="en-US" sz="2400" b="1" dirty="0" smtClean="0"/>
              <a:t>Academia could attract more students</a:t>
            </a:r>
            <a:r>
              <a:rPr lang="en-US" sz="2400" dirty="0" smtClean="0"/>
              <a:t>: with data-oriented curricula that prepare for industry or research careers</a:t>
            </a:r>
          </a:p>
          <a:p>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spTree>
    <p:extLst>
      <p:ext uri="{BB962C8B-B14F-4D97-AF65-F5344CB8AC3E}">
        <p14:creationId xmlns:p14="http://schemas.microsoft.com/office/powerpoint/2010/main" val="3846462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Clouds in Research</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16</a:t>
            </a:fld>
            <a:endParaRPr lang="en-US"/>
          </a:p>
        </p:txBody>
      </p:sp>
    </p:spTree>
    <p:extLst>
      <p:ext uri="{BB962C8B-B14F-4D97-AF65-F5344CB8AC3E}">
        <p14:creationId xmlns:p14="http://schemas.microsoft.com/office/powerpoint/2010/main" val="1751123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2 Aspects of 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b="1" dirty="0" smtClean="0">
                <a:solidFill>
                  <a:srgbClr val="FF0000"/>
                </a:solidFill>
              </a:rPr>
              <a:t>Cloud infrastructure: </a:t>
            </a:r>
            <a:r>
              <a:rPr lang="en-US" sz="2400" dirty="0" smtClean="0"/>
              <a:t>outsourcing of servers, computing, data, file space, utility computing, etc..</a:t>
            </a:r>
          </a:p>
          <a:p>
            <a:r>
              <a:rPr lang="en-US" sz="2400" b="1" dirty="0" smtClean="0">
                <a:solidFill>
                  <a:srgbClr val="FF0000"/>
                </a:solidFill>
              </a:rPr>
              <a:t>Cloud runtimes or Platform:</a:t>
            </a:r>
            <a:r>
              <a:rPr lang="en-US" sz="2400" b="1" dirty="0" smtClean="0">
                <a:solidFill>
                  <a:srgbClr val="DDF53D"/>
                </a:solidFill>
              </a:rPr>
              <a:t> </a:t>
            </a:r>
            <a:r>
              <a:rPr lang="en-US" sz="2400" dirty="0" smtClean="0"/>
              <a:t>tools to do data-parallel (and other) computations. Valid on Clouds and traditional clusters</a:t>
            </a:r>
          </a:p>
          <a:p>
            <a:pPr lvl="1"/>
            <a:r>
              <a:rPr lang="en-US" sz="2400" dirty="0" smtClean="0"/>
              <a:t>Apache </a:t>
            </a:r>
            <a:r>
              <a:rPr lang="en-US" sz="2400" dirty="0" err="1" smtClean="0"/>
              <a:t>Hadoop</a:t>
            </a:r>
            <a:r>
              <a:rPr lang="en-US" sz="2400" dirty="0" smtClean="0"/>
              <a:t>, Google </a:t>
            </a:r>
            <a:r>
              <a:rPr lang="en-US" sz="2400" b="1" dirty="0" smtClean="0"/>
              <a:t>MapReduce</a:t>
            </a:r>
            <a:r>
              <a:rPr lang="en-US" sz="2400" dirty="0" smtClean="0"/>
              <a:t>,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b="1" dirty="0" smtClean="0"/>
              <a:t>Data Parallel File system </a:t>
            </a:r>
            <a:r>
              <a:rPr lang="en-US" sz="2400" dirty="0" smtClean="0"/>
              <a:t>as in HDFS and Bigtable</a:t>
            </a:r>
          </a:p>
        </p:txBody>
      </p:sp>
    </p:spTree>
    <p:extLst>
      <p:ext uri="{BB962C8B-B14F-4D97-AF65-F5344CB8AC3E}">
        <p14:creationId xmlns:p14="http://schemas.microsoft.com/office/powerpoint/2010/main" val="3395381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z="3600" dirty="0" smtClean="0"/>
              <a:t>Clouds have highlighted SaaS PaaS IaaS </a:t>
            </a:r>
            <a:endParaRPr lang="en-US" sz="3600" dirty="0"/>
          </a:p>
        </p:txBody>
      </p:sp>
      <p:sp>
        <p:nvSpPr>
          <p:cNvPr id="4" name="Content Placeholder 3"/>
          <p:cNvSpPr>
            <a:spLocks noGrp="1"/>
          </p:cNvSpPr>
          <p:nvPr>
            <p:ph idx="1"/>
          </p:nvPr>
        </p:nvSpPr>
        <p:spPr>
          <a:xfrm>
            <a:off x="4746847" y="1299318"/>
            <a:ext cx="4043500" cy="5133098"/>
          </a:xfrm>
        </p:spPr>
        <p:txBody>
          <a:bodyPr/>
          <a:lstStyle/>
          <a:p>
            <a:r>
              <a:rPr lang="en-US" sz="2400" dirty="0" smtClean="0"/>
              <a:t>Software Services are building blocks of applications</a:t>
            </a:r>
            <a:br>
              <a:rPr lang="en-US" sz="2400" dirty="0" smtClean="0"/>
            </a:br>
            <a:endParaRPr lang="en-US" sz="2400" dirty="0" smtClean="0"/>
          </a:p>
          <a:p>
            <a:r>
              <a:rPr lang="en-US" sz="2400" dirty="0" smtClean="0"/>
              <a:t>The middleware or computing environment including </a:t>
            </a:r>
            <a:r>
              <a:rPr lang="en-US" sz="2400" b="1" dirty="0" smtClean="0">
                <a:solidFill>
                  <a:srgbClr val="FF0000"/>
                </a:solidFill>
              </a:rPr>
              <a:t>HPC, Grids</a:t>
            </a:r>
            <a:r>
              <a:rPr lang="en-US" sz="2400" dirty="0" smtClean="0"/>
              <a:t> …</a:t>
            </a:r>
            <a:br>
              <a:rPr lang="en-US" sz="2400" dirty="0" smtClean="0"/>
            </a:br>
            <a:endParaRPr lang="en-US" sz="2400" dirty="0"/>
          </a:p>
          <a:p>
            <a:r>
              <a:rPr lang="en-US" sz="2400" dirty="0"/>
              <a:t>Nimbus, Eucalyptus, </a:t>
            </a:r>
            <a:r>
              <a:rPr lang="en-US" sz="2400" dirty="0" smtClean="0"/>
              <a:t>OpenStack, OpenNebula</a:t>
            </a:r>
            <a:r>
              <a:rPr lang="en-US" sz="2400" dirty="0"/>
              <a:t/>
            </a:r>
            <a:br>
              <a:rPr lang="en-US" sz="2400" dirty="0"/>
            </a:br>
            <a:r>
              <a:rPr lang="en-US" sz="2400" dirty="0" err="1" smtClean="0"/>
              <a:t>CloudStack</a:t>
            </a:r>
            <a:r>
              <a:rPr lang="en-US" sz="2400" dirty="0" smtClean="0"/>
              <a:t> plus </a:t>
            </a:r>
            <a:r>
              <a:rPr lang="en-US" sz="2400" b="1" dirty="0" smtClean="0">
                <a:solidFill>
                  <a:srgbClr val="FF0000"/>
                </a:solidFill>
              </a:rPr>
              <a:t>Bare-metal</a:t>
            </a:r>
          </a:p>
          <a:p>
            <a:r>
              <a:rPr lang="en-US" sz="2400" dirty="0" smtClean="0"/>
              <a:t>OpenFlow – </a:t>
            </a:r>
            <a:r>
              <a:rPr lang="en-US" sz="2400" i="1" dirty="0" smtClean="0"/>
              <a:t>likely to grow in importance </a:t>
            </a:r>
          </a:p>
        </p:txBody>
      </p:sp>
      <p:grpSp>
        <p:nvGrpSpPr>
          <p:cNvPr id="41" name="Group 40"/>
          <p:cNvGrpSpPr/>
          <p:nvPr/>
        </p:nvGrpSpPr>
        <p:grpSpPr>
          <a:xfrm>
            <a:off x="285814" y="4187679"/>
            <a:ext cx="4450644" cy="1323438"/>
            <a:chOff x="2133600" y="4844268"/>
            <a:chExt cx="4114800" cy="1317787"/>
          </a:xfrm>
          <a:solidFill>
            <a:schemeClr val="accent1">
              <a:lumMod val="40000"/>
              <a:lumOff val="60000"/>
            </a:schemeClr>
          </a:solidFill>
        </p:grpSpPr>
        <p:sp>
          <p:nvSpPr>
            <p:cNvPr id="42" name="Rounded Rectangle 41"/>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2181202" y="4844268"/>
              <a:ext cx="1447800" cy="1317787"/>
            </a:xfrm>
            <a:prstGeom prst="rect">
              <a:avLst/>
            </a:prstGeom>
            <a:noFill/>
          </p:spPr>
          <p:txBody>
            <a:bodyPr wrap="square" rtlCol="0">
              <a:spAutoFit/>
            </a:bodyPr>
            <a:lstStyle/>
            <a:p>
              <a:pPr algn="ctr"/>
              <a:r>
                <a:rPr lang="en-US" sz="2000" dirty="0" smtClean="0">
                  <a:latin typeface="Cooper Std Black" pitchFamily="18" charset="0"/>
                  <a:ea typeface="Adobe Gothic Std B" pitchFamily="34" charset="-128"/>
                </a:rPr>
                <a:t>Infra</a:t>
              </a:r>
            </a:p>
            <a:p>
              <a:pPr algn="ctr"/>
              <a:r>
                <a:rPr lang="en-US" sz="2000" dirty="0" smtClean="0">
                  <a:latin typeface="Cooper Std Black" pitchFamily="18" charset="0"/>
                  <a:ea typeface="Adobe Gothic Std B" pitchFamily="34" charset="-128"/>
                </a:rPr>
                <a:t>structure</a:t>
              </a:r>
            </a:p>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44" name="TextBox 43"/>
            <p:cNvSpPr txBox="1"/>
            <p:nvPr/>
          </p:nvSpPr>
          <p:spPr>
            <a:xfrm>
              <a:off x="3336694" y="4876800"/>
              <a:ext cx="2911706" cy="1200329"/>
            </a:xfrm>
            <a:prstGeom prst="rect">
              <a:avLst/>
            </a:prstGeom>
            <a:noFill/>
          </p:spPr>
          <p:txBody>
            <a:bodyPr wrap="square" rtlCol="0">
              <a:spAutoFit/>
            </a:bodyPr>
            <a:lstStyle/>
            <a:p>
              <a:pPr marL="285750" indent="-285750">
                <a:buFont typeface="Wingdings" pitchFamily="2" charset="2"/>
                <a:buChar char="Ø"/>
              </a:pPr>
              <a:r>
                <a:rPr lang="en-US" b="1" dirty="0" smtClean="0"/>
                <a:t>Software Defined Computing (virtual Clusters)</a:t>
              </a:r>
            </a:p>
            <a:p>
              <a:pPr marL="285750" indent="-285750">
                <a:buFont typeface="Wingdings" pitchFamily="2" charset="2"/>
                <a:buChar char="Ø"/>
              </a:pPr>
              <a:r>
                <a:rPr lang="en-US" b="1" dirty="0" smtClean="0"/>
                <a:t>Hypervisor, Bare Metal</a:t>
              </a:r>
            </a:p>
            <a:p>
              <a:pPr marL="285750" indent="-285750">
                <a:buFont typeface="Wingdings" pitchFamily="2" charset="2"/>
                <a:buChar char="Ø"/>
              </a:pPr>
              <a:r>
                <a:rPr lang="en-US" b="1" dirty="0" smtClean="0"/>
                <a:t>Operating System</a:t>
              </a:r>
            </a:p>
          </p:txBody>
        </p:sp>
      </p:grpSp>
      <p:grpSp>
        <p:nvGrpSpPr>
          <p:cNvPr id="45" name="Group 44"/>
          <p:cNvGrpSpPr/>
          <p:nvPr/>
        </p:nvGrpSpPr>
        <p:grpSpPr>
          <a:xfrm>
            <a:off x="438214" y="2647973"/>
            <a:ext cx="4145844" cy="1524454"/>
            <a:chOff x="2133600" y="2133600"/>
            <a:chExt cx="4145844" cy="1229221"/>
          </a:xfrm>
          <a:solidFill>
            <a:schemeClr val="accent6">
              <a:lumMod val="40000"/>
              <a:lumOff val="60000"/>
            </a:schemeClr>
          </a:solidFill>
        </p:grpSpPr>
        <p:sp>
          <p:nvSpPr>
            <p:cNvPr id="46" name="Rounded Rectangle 45"/>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2133600" y="2381934"/>
              <a:ext cx="1600200" cy="822477"/>
            </a:xfrm>
            <a:prstGeom prst="rect">
              <a:avLst/>
            </a:prstGeom>
            <a:grpFill/>
          </p:spPr>
          <p:txBody>
            <a:bodyPr wrap="square" rtlCol="0">
              <a:spAutoFit/>
            </a:bodyPr>
            <a:lstStyle/>
            <a:p>
              <a:r>
                <a:rPr lang="en-US" sz="2000" dirty="0" smtClean="0">
                  <a:latin typeface="Cooper Std Black" pitchFamily="18" charset="0"/>
                  <a:ea typeface="Adobe Gothic Std B" pitchFamily="34" charset="-128"/>
                </a:rPr>
                <a:t>Platform</a:t>
              </a:r>
              <a:r>
                <a:rPr lang="en-US" sz="4000" dirty="0" smtClean="0">
                  <a:latin typeface="Cooper Std Black" pitchFamily="18" charset="0"/>
                  <a:ea typeface="Adobe Gothic Std B" pitchFamily="34" charset="-128"/>
                </a:rPr>
                <a:t/>
              </a:r>
              <a:br>
                <a:rPr lang="en-US" sz="4000" dirty="0" smtClean="0">
                  <a:latin typeface="Cooper Std Black" pitchFamily="18" charset="0"/>
                  <a:ea typeface="Adobe Gothic Std B" pitchFamily="34" charset="-128"/>
                </a:rPr>
              </a:br>
              <a:r>
                <a:rPr lang="en-US" sz="4000" dirty="0"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48" name="TextBox 47"/>
            <p:cNvSpPr txBox="1"/>
            <p:nvPr/>
          </p:nvSpPr>
          <p:spPr>
            <a:xfrm>
              <a:off x="3612444" y="2166490"/>
              <a:ext cx="2667000" cy="1196331"/>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Compiler tools, Sensor nets, Monitors</a:t>
              </a:r>
              <a:endParaRPr lang="en-US" b="1" dirty="0"/>
            </a:p>
          </p:txBody>
        </p:sp>
      </p:grpSp>
      <p:grpSp>
        <p:nvGrpSpPr>
          <p:cNvPr id="49" name="Group 48"/>
          <p:cNvGrpSpPr/>
          <p:nvPr/>
        </p:nvGrpSpPr>
        <p:grpSpPr>
          <a:xfrm>
            <a:off x="285814" y="5473751"/>
            <a:ext cx="4450644" cy="1100460"/>
            <a:chOff x="2133600" y="4869606"/>
            <a:chExt cx="4114800" cy="1309799"/>
          </a:xfrm>
          <a:solidFill>
            <a:schemeClr val="bg1">
              <a:lumMod val="85000"/>
            </a:schemeClr>
          </a:solidFill>
        </p:grpSpPr>
        <p:sp>
          <p:nvSpPr>
            <p:cNvPr id="50" name="Rounded Rectangle 4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2258822" y="4891772"/>
              <a:ext cx="1613969" cy="1287633"/>
            </a:xfrm>
            <a:prstGeom prst="rect">
              <a:avLst/>
            </a:prstGeom>
            <a:noFill/>
          </p:spPr>
          <p:txBody>
            <a:bodyPr wrap="square" rtlCol="0">
              <a:spAutoFit/>
            </a:bodyPr>
            <a:lstStyle/>
            <a:p>
              <a:r>
                <a:rPr lang="en-US" sz="2400" dirty="0" smtClean="0">
                  <a:latin typeface="Cooper Std Black" pitchFamily="18" charset="0"/>
                  <a:ea typeface="Adobe Gothic Std B" pitchFamily="34" charset="-128"/>
                </a:rPr>
                <a:t>Network</a:t>
              </a:r>
            </a:p>
            <a:p>
              <a:r>
                <a:rPr lang="en-US" sz="4000" dirty="0" err="1" smtClean="0">
                  <a:latin typeface="Cooper Std Black" pitchFamily="18" charset="0"/>
                  <a:ea typeface="Adobe Gothic Std B" pitchFamily="34" charset="-128"/>
                </a:rPr>
                <a:t>NaaS</a:t>
              </a:r>
              <a:endParaRPr lang="en-US" sz="4000" dirty="0">
                <a:latin typeface="Cooper Std Black" pitchFamily="18" charset="0"/>
                <a:ea typeface="Adobe Gothic Std B" pitchFamily="34" charset="-128"/>
              </a:endParaRPr>
            </a:p>
          </p:txBody>
        </p:sp>
        <p:sp>
          <p:nvSpPr>
            <p:cNvPr id="52" name="TextBox 51"/>
            <p:cNvSpPr txBox="1"/>
            <p:nvPr/>
          </p:nvSpPr>
          <p:spPr>
            <a:xfrm>
              <a:off x="3705098" y="4869606"/>
              <a:ext cx="2497532" cy="1103686"/>
            </a:xfrm>
            <a:prstGeom prst="rect">
              <a:avLst/>
            </a:prstGeom>
            <a:noFill/>
          </p:spPr>
          <p:txBody>
            <a:bodyPr wrap="square" rtlCol="0">
              <a:spAutoFit/>
            </a:bodyPr>
            <a:lstStyle/>
            <a:p>
              <a:pPr marL="285750" indent="-285750">
                <a:buFont typeface="Wingdings" pitchFamily="2" charset="2"/>
                <a:buChar char="Ø"/>
              </a:pPr>
              <a:r>
                <a:rPr lang="en-US" b="1" dirty="0" smtClean="0"/>
                <a:t>Software Defined Networks</a:t>
              </a:r>
            </a:p>
            <a:p>
              <a:pPr marL="285750" indent="-285750">
                <a:buFont typeface="Wingdings" pitchFamily="2" charset="2"/>
                <a:buChar char="Ø"/>
              </a:pPr>
              <a:r>
                <a:rPr lang="en-US" b="1" dirty="0" smtClean="0"/>
                <a:t>OpenFlow GENI</a:t>
              </a:r>
              <a:endParaRPr lang="en-US" b="1" dirty="0"/>
            </a:p>
          </p:txBody>
        </p:sp>
      </p:grpSp>
      <p:grpSp>
        <p:nvGrpSpPr>
          <p:cNvPr id="53" name="Group 52"/>
          <p:cNvGrpSpPr/>
          <p:nvPr/>
        </p:nvGrpSpPr>
        <p:grpSpPr>
          <a:xfrm>
            <a:off x="452004" y="856556"/>
            <a:ext cx="4132054" cy="1856825"/>
            <a:chOff x="734040" y="1295400"/>
            <a:chExt cx="4132054" cy="1848896"/>
          </a:xfrm>
        </p:grpSpPr>
        <p:grpSp>
          <p:nvGrpSpPr>
            <p:cNvPr id="54" name="Group 53"/>
            <p:cNvGrpSpPr/>
            <p:nvPr/>
          </p:nvGrpSpPr>
          <p:grpSpPr>
            <a:xfrm>
              <a:off x="734040" y="1295400"/>
              <a:ext cx="4118264" cy="1692195"/>
              <a:chOff x="2130136" y="2133600"/>
              <a:chExt cx="4118264" cy="1154636"/>
            </a:xfrm>
            <a:solidFill>
              <a:schemeClr val="accent6">
                <a:lumMod val="40000"/>
                <a:lumOff val="60000"/>
              </a:schemeClr>
            </a:solidFill>
          </p:grpSpPr>
          <p:sp>
            <p:nvSpPr>
              <p:cNvPr id="56" name="Rounded Rectangle 55"/>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2130136" y="2242693"/>
                <a:ext cx="1600200" cy="1045543"/>
              </a:xfrm>
              <a:prstGeom prst="rect">
                <a:avLst/>
              </a:prstGeom>
              <a:noFill/>
            </p:spPr>
            <p:txBody>
              <a:bodyPr wrap="square" rtlCol="0">
                <a:spAutoFit/>
              </a:bodyPr>
              <a:lstStyle/>
              <a:p>
                <a:r>
                  <a:rPr lang="en-US" sz="2000" dirty="0" smtClean="0">
                    <a:latin typeface="Cooper Std Black" pitchFamily="18" charset="0"/>
                    <a:ea typeface="Adobe Gothic Std B" pitchFamily="34" charset="-128"/>
                  </a:rPr>
                  <a:t>Software</a:t>
                </a:r>
              </a:p>
              <a:p>
                <a:r>
                  <a:rPr lang="en-US" sz="1600" dirty="0" smtClean="0">
                    <a:latin typeface="Cooper Std Black" pitchFamily="18" charset="0"/>
                    <a:ea typeface="Adobe Gothic Std B" pitchFamily="34" charset="-128"/>
                  </a:rPr>
                  <a:t>(Application</a:t>
                </a:r>
              </a:p>
              <a:p>
                <a:r>
                  <a:rPr lang="en-US" sz="1600" dirty="0" smtClean="0">
                    <a:latin typeface="Cooper Std Black" pitchFamily="18" charset="0"/>
                    <a:ea typeface="Adobe Gothic Std B" pitchFamily="34" charset="-128"/>
                  </a:rPr>
                  <a:t>Or  Usage) </a:t>
                </a:r>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grpSp>
        <p:sp>
          <p:nvSpPr>
            <p:cNvPr id="55" name="TextBox 54"/>
            <p:cNvSpPr txBox="1"/>
            <p:nvPr/>
          </p:nvSpPr>
          <p:spPr>
            <a:xfrm>
              <a:off x="2199094" y="1397461"/>
              <a:ext cx="2667000" cy="1746835"/>
            </a:xfrm>
            <a:prstGeom prst="rect">
              <a:avLst/>
            </a:prstGeom>
            <a:noFill/>
          </p:spPr>
          <p:txBody>
            <a:bodyPr wrap="square" rtlCol="0">
              <a:spAutoFit/>
            </a:bodyPr>
            <a:lstStyle/>
            <a:p>
              <a:pPr marL="285750" indent="-285750">
                <a:buFont typeface="Wingdings" pitchFamily="2" charset="2"/>
                <a:buChar char="Ø"/>
              </a:pPr>
              <a:r>
                <a:rPr lang="en-US" b="1" dirty="0" smtClean="0"/>
                <a:t>Education</a:t>
              </a:r>
            </a:p>
            <a:p>
              <a:pPr marL="285750" indent="-285750">
                <a:buFont typeface="Wingdings" pitchFamily="2" charset="2"/>
                <a:buChar char="Ø"/>
              </a:pPr>
              <a:r>
                <a:rPr lang="en-US" b="1" dirty="0" smtClean="0"/>
                <a:t>Applications</a:t>
              </a:r>
            </a:p>
            <a:p>
              <a:pPr marL="285750" indent="-285750">
                <a:buFont typeface="Wingdings" pitchFamily="2" charset="2"/>
                <a:buChar char="Ø"/>
              </a:pPr>
              <a:r>
                <a:rPr lang="en-US" b="1" dirty="0"/>
                <a:t>CS Research Use e.g. test new compiler or storage model</a:t>
              </a:r>
            </a:p>
            <a:p>
              <a:pPr marL="285750" indent="-285750">
                <a:buFont typeface="Wingdings" pitchFamily="2" charset="2"/>
                <a:buChar char="Ø"/>
              </a:pPr>
              <a:endParaRPr lang="en-US" b="1" dirty="0" smtClean="0"/>
            </a:p>
          </p:txBody>
        </p:sp>
      </p:grpSp>
      <p:sp>
        <p:nvSpPr>
          <p:cNvPr id="3" name="TextBox 2"/>
          <p:cNvSpPr txBox="1"/>
          <p:nvPr/>
        </p:nvSpPr>
        <p:spPr>
          <a:xfrm>
            <a:off x="4557496" y="745013"/>
            <a:ext cx="4668907" cy="461665"/>
          </a:xfrm>
          <a:prstGeom prst="rect">
            <a:avLst/>
          </a:prstGeom>
          <a:noFill/>
        </p:spPr>
        <p:txBody>
          <a:bodyPr wrap="none" rtlCol="0">
            <a:spAutoFit/>
          </a:bodyPr>
          <a:lstStyle/>
          <a:p>
            <a:r>
              <a:rPr lang="en-US" sz="2400" b="1" dirty="0" smtClean="0">
                <a:solidFill>
                  <a:srgbClr val="FF0000"/>
                </a:solidFill>
              </a:rPr>
              <a:t>But equally valid for classic clusters</a:t>
            </a:r>
            <a:endParaRPr lang="en-US" sz="2400" b="1" dirty="0">
              <a:solidFill>
                <a:srgbClr val="FF0000"/>
              </a:solidFill>
            </a:endParaRPr>
          </a:p>
        </p:txBody>
      </p:sp>
    </p:spTree>
    <p:extLst>
      <p:ext uri="{BB962C8B-B14F-4D97-AF65-F5344CB8AC3E}">
        <p14:creationId xmlns:p14="http://schemas.microsoft.com/office/powerpoint/2010/main" val="393975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r>
              <a:rPr lang="en-US" sz="2400" dirty="0" smtClean="0"/>
              <a:t>Use </a:t>
            </a:r>
            <a:r>
              <a:rPr lang="en-US" sz="2400" b="1" dirty="0" smtClean="0"/>
              <a:t>Services</a:t>
            </a:r>
            <a:r>
              <a:rPr lang="en-US" sz="2400" dirty="0" smtClean="0"/>
              <a:t> (</a:t>
            </a:r>
            <a:r>
              <a:rPr lang="en-US" sz="2400" b="1" dirty="0" smtClean="0"/>
              <a:t>SaaS</a:t>
            </a:r>
            <a:r>
              <a:rPr lang="en-US" sz="2400" dirty="0" smtClean="0"/>
              <a:t>)</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dirty="0"/>
          </a:p>
        </p:txBody>
      </p:sp>
    </p:spTree>
    <p:extLst>
      <p:ext uri="{BB962C8B-B14F-4D97-AF65-F5344CB8AC3E}">
        <p14:creationId xmlns:p14="http://schemas.microsoft.com/office/powerpoint/2010/main" val="1628224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742950"/>
          </a:xfrm>
        </p:spPr>
        <p:txBody>
          <a:bodyPr/>
          <a:lstStyle/>
          <a:p>
            <a:r>
              <a:rPr lang="en-US" dirty="0" smtClean="0"/>
              <a:t>Abstract</a:t>
            </a:r>
            <a:endParaRPr lang="en-US" dirty="0"/>
          </a:p>
        </p:txBody>
      </p:sp>
      <p:sp>
        <p:nvSpPr>
          <p:cNvPr id="3" name="Content Placeholder 2"/>
          <p:cNvSpPr>
            <a:spLocks noGrp="1"/>
          </p:cNvSpPr>
          <p:nvPr>
            <p:ph idx="1"/>
          </p:nvPr>
        </p:nvSpPr>
        <p:spPr>
          <a:xfrm>
            <a:off x="0" y="685800"/>
            <a:ext cx="9144000" cy="5670550"/>
          </a:xfrm>
        </p:spPr>
        <p:txBody>
          <a:bodyPr/>
          <a:lstStyle/>
          <a:p>
            <a:r>
              <a:rPr lang="en-US" sz="2800" dirty="0"/>
              <a:t>I discuss the programming model appropriate for data analytics on both cloud and HPC environments. </a:t>
            </a:r>
            <a:endParaRPr lang="en-US" sz="2800" dirty="0" smtClean="0"/>
          </a:p>
          <a:p>
            <a:r>
              <a:rPr lang="en-US" sz="2800" dirty="0" smtClean="0"/>
              <a:t>I </a:t>
            </a:r>
            <a:r>
              <a:rPr lang="en-US" sz="2800" dirty="0"/>
              <a:t>describe Iterative MapReduce as an approach that interpolates between MPI and classic MapReduce. </a:t>
            </a:r>
            <a:endParaRPr lang="en-US" sz="2800" dirty="0" smtClean="0"/>
          </a:p>
          <a:p>
            <a:r>
              <a:rPr lang="en-US" sz="2800" dirty="0" smtClean="0"/>
              <a:t>I </a:t>
            </a:r>
            <a:r>
              <a:rPr lang="en-US" sz="2800" dirty="0"/>
              <a:t>note that the increasing volume of data demands the development of data analysis libraries that have robustness and high performance. </a:t>
            </a:r>
            <a:endParaRPr lang="en-US" sz="2800" dirty="0" smtClean="0"/>
          </a:p>
          <a:p>
            <a:r>
              <a:rPr lang="en-US" sz="2800" dirty="0" smtClean="0"/>
              <a:t>I </a:t>
            </a:r>
            <a:r>
              <a:rPr lang="en-US" sz="2800" dirty="0"/>
              <a:t>illustrate this with clustering and information visualization (Multi-Dimensional Scaling).</a:t>
            </a:r>
          </a:p>
          <a:p>
            <a:r>
              <a:rPr lang="en-US" sz="2800" dirty="0" smtClean="0"/>
              <a:t>I </a:t>
            </a:r>
            <a:r>
              <a:rPr lang="en-US" sz="2800" dirty="0"/>
              <a:t>mention FutureGrid and a software defined Computing Testbed as a </a:t>
            </a:r>
            <a:r>
              <a:rPr lang="en-US" sz="2800" dirty="0" smtClean="0"/>
              <a:t>Service</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2122514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HPC and Grids</a:t>
            </a:r>
            <a:endParaRPr lang="en-US" b="1" dirty="0"/>
          </a:p>
        </p:txBody>
      </p:sp>
      <p:sp>
        <p:nvSpPr>
          <p:cNvPr id="3" name="Content Placeholder 2"/>
          <p:cNvSpPr>
            <a:spLocks noGrp="1"/>
          </p:cNvSpPr>
          <p:nvPr>
            <p:ph idx="1"/>
          </p:nvPr>
        </p:nvSpPr>
        <p:spPr>
          <a:xfrm>
            <a:off x="76200" y="685800"/>
            <a:ext cx="8991600" cy="5715000"/>
          </a:xfrm>
        </p:spPr>
        <p:txBody>
          <a:bodyPr>
            <a:noAutofit/>
          </a:bodyPr>
          <a:lstStyle/>
          <a:p>
            <a:pPr>
              <a:spcBef>
                <a:spcPts val="300"/>
              </a:spcBef>
            </a:pPr>
            <a:r>
              <a:rPr lang="en-US" sz="2400" dirty="0" smtClean="0"/>
              <a:t>Synchronization/communication Performance</a:t>
            </a:r>
            <a:br>
              <a:rPr lang="en-US" sz="2400" dirty="0" smtClean="0"/>
            </a:br>
            <a:r>
              <a:rPr lang="en-US" sz="2400" b="1" dirty="0" smtClean="0"/>
              <a:t>Grids &gt; Clouds &gt; Classic HPC Systems</a:t>
            </a:r>
          </a:p>
          <a:p>
            <a:pPr>
              <a:spcBef>
                <a:spcPts val="300"/>
              </a:spcBef>
            </a:pPr>
            <a:r>
              <a:rPr lang="en-US" sz="2400" b="1" dirty="0" smtClean="0"/>
              <a:t>Clouds </a:t>
            </a:r>
            <a:r>
              <a:rPr lang="en-US" sz="2400" dirty="0" smtClean="0"/>
              <a:t>naturally execute effectively </a:t>
            </a:r>
            <a:r>
              <a:rPr lang="en-US" sz="2400" b="1" dirty="0" smtClean="0"/>
              <a:t>Grid </a:t>
            </a:r>
            <a:r>
              <a:rPr lang="en-US" sz="2400" dirty="0" smtClean="0"/>
              <a:t>workloads but are less clear for closely coupled HPC applications</a:t>
            </a:r>
          </a:p>
          <a:p>
            <a:pPr>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a:spcBef>
                <a:spcPts val="300"/>
              </a:spcBef>
            </a:pPr>
            <a:r>
              <a:rPr lang="en-US" sz="2400" dirty="0" smtClean="0"/>
              <a:t>The 4 forms of MapReduce/MPI </a:t>
            </a:r>
          </a:p>
          <a:p>
            <a:pPr marL="914400" lvl="1" indent="-457200">
              <a:spcBef>
                <a:spcPts val="300"/>
              </a:spcBef>
              <a:buFont typeface="+mj-lt"/>
              <a:buAutoNum type="arabicParenR"/>
            </a:pPr>
            <a:r>
              <a:rPr lang="en-US" sz="2000" b="1" dirty="0" smtClean="0"/>
              <a:t>Map Only </a:t>
            </a:r>
            <a:r>
              <a:rPr lang="en-US" sz="2000" dirty="0" smtClean="0"/>
              <a:t>– pleasingly parallel</a:t>
            </a:r>
          </a:p>
          <a:p>
            <a:pPr marL="914400" lvl="1" indent="-457200">
              <a:spcBef>
                <a:spcPts val="300"/>
              </a:spcBef>
              <a:buFont typeface="+mj-lt"/>
              <a:buAutoNum type="arabicParenR"/>
            </a:pPr>
            <a:r>
              <a:rPr lang="en-US" sz="2000" b="1" dirty="0" smtClean="0"/>
              <a:t>Classic MapReduce </a:t>
            </a:r>
            <a:r>
              <a:rPr lang="en-US" sz="2000" dirty="0" smtClean="0"/>
              <a:t>as in Hadoop; single Map followed by reduction with fault tolerant use of disk</a:t>
            </a:r>
          </a:p>
          <a:p>
            <a:pPr marL="914400" lvl="1" indent="-457200">
              <a:spcBef>
                <a:spcPts val="300"/>
              </a:spcBef>
              <a:buFont typeface="+mj-lt"/>
              <a:buAutoNum type="arabicParenR"/>
            </a:pPr>
            <a:r>
              <a:rPr lang="en-US" sz="2000" b="1" dirty="0" smtClean="0"/>
              <a:t>Iterative MapReduce </a:t>
            </a:r>
            <a:r>
              <a:rPr lang="en-US" sz="2000" dirty="0" smtClean="0"/>
              <a:t>use for data mining such as Expectation Maximization in clustering etc.; Cache data in memory between iterations and support the large collective communication (Reduce, Scatter, Gather, Multicast) use in data mining</a:t>
            </a:r>
          </a:p>
          <a:p>
            <a:pPr marL="914400" lvl="1" indent="-457200">
              <a:spcBef>
                <a:spcPts val="300"/>
              </a:spcBef>
              <a:buFont typeface="+mj-lt"/>
              <a:buAutoNum type="arabicParenR"/>
            </a:pPr>
            <a:r>
              <a:rPr lang="en-US" sz="2000" b="1" dirty="0" smtClean="0"/>
              <a:t>Classic MPI! </a:t>
            </a:r>
            <a:r>
              <a:rPr lang="en-US" sz="2000" dirty="0" smtClean="0"/>
              <a:t>Support small point to point messaging efficiently as used in partial differential equation solvers</a:t>
            </a:r>
          </a:p>
          <a:p>
            <a:pPr lvl="1">
              <a:spcBef>
                <a:spcPts val="300"/>
              </a:spcBef>
            </a:pPr>
            <a:endParaRPr lang="en-US" sz="2000" dirty="0" smtClean="0"/>
          </a:p>
        </p:txBody>
      </p:sp>
    </p:spTree>
    <p:extLst>
      <p:ext uri="{BB962C8B-B14F-4D97-AF65-F5344CB8AC3E}">
        <p14:creationId xmlns:p14="http://schemas.microsoft.com/office/powerpoint/2010/main" val="2351162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Cloud Applications</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21</a:t>
            </a:fld>
            <a:endParaRPr lang="en-US"/>
          </a:p>
        </p:txBody>
      </p:sp>
    </p:spTree>
    <p:extLst>
      <p:ext uri="{BB962C8B-B14F-4D97-AF65-F5344CB8AC3E}">
        <p14:creationId xmlns:p14="http://schemas.microsoft.com/office/powerpoint/2010/main" val="1637212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0" y="762000"/>
            <a:ext cx="9042991" cy="5715000"/>
          </a:xfrm>
        </p:spPr>
        <p:txBody>
          <a:bodyPr/>
          <a:lstStyle/>
          <a:p>
            <a:pPr>
              <a:spcBef>
                <a:spcPts val="200"/>
              </a:spcBef>
            </a:pPr>
            <a:r>
              <a:rPr lang="en-US" sz="2400" b="1" dirty="0" smtClean="0"/>
              <a:t>Pleasingly  (moving to modestly) parallel </a:t>
            </a:r>
            <a:r>
              <a:rPr lang="en-US" sz="24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400" b="1" dirty="0" smtClean="0"/>
              <a:t>Commercial and Science Data analytics </a:t>
            </a:r>
            <a:r>
              <a:rPr lang="en-US" sz="2400" dirty="0" smtClean="0"/>
              <a:t>that can use MapReduce </a:t>
            </a:r>
            <a:r>
              <a:rPr lang="en-US" sz="2400" b="1" dirty="0" smtClean="0"/>
              <a:t>(</a:t>
            </a:r>
            <a:r>
              <a:rPr lang="en-US" sz="2400" dirty="0" smtClean="0"/>
              <a:t>some of such apps) or its</a:t>
            </a:r>
            <a:r>
              <a:rPr lang="en-US" sz="2400" b="1" dirty="0" smtClean="0"/>
              <a:t> iterative </a:t>
            </a:r>
            <a:r>
              <a:rPr lang="en-US" sz="2400" dirty="0" smtClean="0"/>
              <a:t>variants (most</a:t>
            </a:r>
            <a:r>
              <a:rPr lang="en-US" sz="2400" dirty="0"/>
              <a:t> </a:t>
            </a:r>
            <a:r>
              <a:rPr lang="en-US" sz="2400" dirty="0" smtClean="0"/>
              <a:t>other data analytics apps)</a:t>
            </a:r>
          </a:p>
          <a:p>
            <a:pPr>
              <a:spcBef>
                <a:spcPts val="200"/>
              </a:spcBef>
            </a:pPr>
            <a:r>
              <a:rPr lang="en-US" sz="2400" b="1" dirty="0" smtClean="0"/>
              <a:t>Which science applications are using clouds</a:t>
            </a:r>
            <a:r>
              <a:rPr lang="en-US" sz="2400" dirty="0" smtClean="0"/>
              <a:t>? </a:t>
            </a:r>
          </a:p>
          <a:p>
            <a:pPr lvl="1">
              <a:spcBef>
                <a:spcPts val="200"/>
              </a:spcBef>
            </a:pPr>
            <a:r>
              <a:rPr lang="en-US" sz="2300" b="1" dirty="0" smtClean="0"/>
              <a:t>Venus-C </a:t>
            </a:r>
            <a:r>
              <a:rPr lang="en-US" sz="2300" dirty="0" smtClean="0"/>
              <a:t>(Azure in Europe): 27 applications </a:t>
            </a:r>
            <a:r>
              <a:rPr lang="en-US" sz="2300" b="1" dirty="0" smtClean="0"/>
              <a:t>not using </a:t>
            </a:r>
            <a:r>
              <a:rPr lang="en-US" sz="2300" dirty="0" smtClean="0"/>
              <a:t>Scheduler, Workflow or MapReduce (except roll your own)</a:t>
            </a:r>
          </a:p>
          <a:p>
            <a:pPr lvl="1">
              <a:spcBef>
                <a:spcPts val="200"/>
              </a:spcBef>
            </a:pPr>
            <a:r>
              <a:rPr lang="en-US" sz="2300" dirty="0" smtClean="0"/>
              <a:t>50% of applications on</a:t>
            </a:r>
            <a:r>
              <a:rPr lang="en-US" sz="2300" b="1" dirty="0" smtClean="0"/>
              <a:t> FutureGrid </a:t>
            </a:r>
            <a:r>
              <a:rPr lang="en-US" sz="2300" dirty="0" smtClean="0"/>
              <a:t>are from Life Science </a:t>
            </a:r>
          </a:p>
          <a:p>
            <a:pPr lvl="1">
              <a:spcBef>
                <a:spcPts val="200"/>
              </a:spcBef>
            </a:pPr>
            <a:r>
              <a:rPr lang="en-US" sz="2300" dirty="0" smtClean="0"/>
              <a:t>Locally </a:t>
            </a:r>
            <a:r>
              <a:rPr lang="en-US" sz="2300" b="1" dirty="0" smtClean="0"/>
              <a:t>Lilly</a:t>
            </a:r>
            <a:r>
              <a:rPr lang="en-US" sz="2300" dirty="0" smtClean="0"/>
              <a:t> corporation is commercial cloud user (for drug discovery) but not IU Biology</a:t>
            </a:r>
          </a:p>
          <a:p>
            <a:pPr>
              <a:spcBef>
                <a:spcPts val="200"/>
              </a:spcBef>
            </a:pPr>
            <a:r>
              <a:rPr lang="en-US" sz="2700" b="1" dirty="0" smtClean="0">
                <a:solidFill>
                  <a:srgbClr val="FF0000"/>
                </a:solidFill>
              </a:rPr>
              <a:t>But overall very little science use of clouds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spTree>
    <p:extLst>
      <p:ext uri="{BB962C8B-B14F-4D97-AF65-F5344CB8AC3E}">
        <p14:creationId xmlns:p14="http://schemas.microsoft.com/office/powerpoint/2010/main" val="1651628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sequences</a:t>
            </a:r>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spTree>
    <p:extLst>
      <p:ext uri="{BB962C8B-B14F-4D97-AF65-F5344CB8AC3E}">
        <p14:creationId xmlns:p14="http://schemas.microsoft.com/office/powerpoint/2010/main" val="2698829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a:t>
            </a:r>
            <a:r>
              <a:rPr lang="en-US" sz="2400" b="1" dirty="0" smtClean="0">
                <a:solidFill>
                  <a:srgbClr val="FF0000"/>
                </a:solidFill>
              </a:rPr>
              <a:t>24 </a:t>
            </a:r>
            <a:r>
              <a:rPr lang="en-US" sz="2400" b="1" dirty="0">
                <a:solidFill>
                  <a:srgbClr val="FF0000"/>
                </a:solidFill>
              </a:rPr>
              <a:t>billion devices </a:t>
            </a:r>
            <a:r>
              <a:rPr lang="en-US" sz="2400" dirty="0"/>
              <a:t>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The</a:t>
            </a:r>
            <a:r>
              <a:rPr lang="en-US" sz="2400" b="1" dirty="0" smtClean="0"/>
              <a:t> </a:t>
            </a:r>
            <a:r>
              <a:rPr lang="en-US" sz="2400" b="1" dirty="0"/>
              <a:t>cloud </a:t>
            </a:r>
            <a:r>
              <a:rPr lang="en-US" sz="2400" dirty="0"/>
              <a:t>will become increasing important as a controller of and </a:t>
            </a:r>
            <a:r>
              <a:rPr lang="en-US" sz="2400" b="1" dirty="0"/>
              <a:t>resource provider for the Internet of Things. </a:t>
            </a:r>
            <a:endParaRPr lang="en-US" sz="2400" b="1" dirty="0" smtClean="0"/>
          </a:p>
          <a:p>
            <a:r>
              <a:rPr lang="en-US" sz="2400" dirty="0" smtClean="0"/>
              <a:t>As </a:t>
            </a:r>
            <a:r>
              <a:rPr lang="en-US" sz="2400" dirty="0"/>
              <a:t>well as today’s use for smart phone and gaming console support, </a:t>
            </a:r>
            <a:r>
              <a:rPr lang="en-US" sz="2400" dirty="0" smtClean="0"/>
              <a:t>“Intelligent River” “smart homes and grid” </a:t>
            </a:r>
            <a:r>
              <a:rPr lang="en-US" sz="2400" dirty="0"/>
              <a:t>and “ubiquitous cities” build on this vision and we could expect a growth in cloud supported/controlled</a:t>
            </a:r>
            <a:r>
              <a:rPr lang="en-US" sz="2400" b="1" dirty="0"/>
              <a:t> robotics</a:t>
            </a:r>
            <a:r>
              <a:rPr lang="en-US" sz="2400" dirty="0" smtClean="0"/>
              <a:t>.</a:t>
            </a:r>
          </a:p>
          <a:p>
            <a:r>
              <a:rPr lang="en-US" sz="2400" dirty="0" smtClean="0"/>
              <a:t>Some of these “things” will be supporting science</a:t>
            </a:r>
          </a:p>
          <a:p>
            <a:r>
              <a:rPr lang="en-US" sz="2400" dirty="0" smtClean="0"/>
              <a:t>Natural parallelism over “things”</a:t>
            </a:r>
          </a:p>
          <a:p>
            <a:r>
              <a:rPr lang="en-US" sz="2400" dirty="0" smtClean="0"/>
              <a:t>“Things” are distributed and so form a Grid</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24</a:t>
            </a:fld>
            <a:endParaRPr lang="en-US"/>
          </a:p>
        </p:txBody>
      </p:sp>
    </p:spTree>
    <p:extLst>
      <p:ext uri="{BB962C8B-B14F-4D97-AF65-F5344CB8AC3E}">
        <p14:creationId xmlns:p14="http://schemas.microsoft.com/office/powerpoint/2010/main" val="2734941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914400"/>
          </a:xfrm>
        </p:spPr>
        <p:txBody>
          <a:bodyPr>
            <a:normAutofit/>
          </a:bodyPr>
          <a:lstStyle/>
          <a:p>
            <a:r>
              <a:rPr lang="en-US" b="1" dirty="0" smtClean="0"/>
              <a:t>Sensors (Things)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2895604"/>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295781" y="932878"/>
            <a:ext cx="1162050" cy="981076"/>
          </a:xfrm>
          <a:prstGeom prst="rect">
            <a:avLst/>
          </a:prstGeom>
          <a:noFill/>
          <a:ln w="9525">
            <a:noFill/>
            <a:miter lim="800000"/>
            <a:headEnd/>
            <a:tailEnd/>
          </a:ln>
        </p:spPr>
      </p:pic>
      <p:sp>
        <p:nvSpPr>
          <p:cNvPr id="12" name="Oval 11"/>
          <p:cNvSpPr/>
          <p:nvPr/>
        </p:nvSpPr>
        <p:spPr>
          <a:xfrm flipV="1">
            <a:off x="4419600" y="4343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3340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0866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3581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1905001"/>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3581401"/>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133601"/>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5410201"/>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133601"/>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457950" y="253746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3810001"/>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7086600" y="4259911"/>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6" cstate="print"/>
          <a:srcRect/>
          <a:stretch>
            <a:fillRect/>
          </a:stretch>
        </p:blipFill>
        <p:spPr bwMode="auto">
          <a:xfrm>
            <a:off x="1143000" y="2895601"/>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srcRect/>
          <a:stretch>
            <a:fillRect/>
          </a:stretch>
        </p:blipFill>
        <p:spPr bwMode="auto">
          <a:xfrm>
            <a:off x="152400" y="4876801"/>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5029200" y="4276728"/>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2443" y="1423416"/>
            <a:ext cx="1343027" cy="1343024"/>
          </a:xfrm>
          <a:prstGeom prst="rect">
            <a:avLst/>
          </a:prstGeom>
          <a:noFill/>
          <a:ln w="9525">
            <a:noFill/>
            <a:miter lim="800000"/>
            <a:headEnd/>
            <a:tailEnd/>
          </a:ln>
        </p:spPr>
      </p:pic>
      <p:sp>
        <p:nvSpPr>
          <p:cNvPr id="3" name="TextBox 2"/>
          <p:cNvSpPr txBox="1"/>
          <p:nvPr/>
        </p:nvSpPr>
        <p:spPr>
          <a:xfrm>
            <a:off x="161544" y="4429129"/>
            <a:ext cx="2758704" cy="461665"/>
          </a:xfrm>
          <a:prstGeom prst="rect">
            <a:avLst/>
          </a:prstGeom>
          <a:noFill/>
        </p:spPr>
        <p:txBody>
          <a:bodyPr wrap="none" rtlCol="0">
            <a:spAutoFit/>
          </a:bodyPr>
          <a:lstStyle/>
          <a:p>
            <a:r>
              <a:rPr lang="en-US" sz="2400" dirty="0" smtClean="0">
                <a:solidFill>
                  <a:prstClr val="black"/>
                </a:solidFill>
              </a:rPr>
              <a:t>A larger sensor ………</a:t>
            </a:r>
            <a:endParaRPr lang="en-US" sz="2400" dirty="0">
              <a:solidFill>
                <a:prstClr val="black"/>
              </a:solidFill>
            </a:endParaRPr>
          </a:p>
        </p:txBody>
      </p:sp>
      <p:sp>
        <p:nvSpPr>
          <p:cNvPr id="27" name="TextBox 26"/>
          <p:cNvSpPr txBox="1"/>
          <p:nvPr/>
        </p:nvSpPr>
        <p:spPr>
          <a:xfrm>
            <a:off x="152400" y="859536"/>
            <a:ext cx="1994457" cy="461665"/>
          </a:xfrm>
          <a:prstGeom prst="rect">
            <a:avLst/>
          </a:prstGeom>
          <a:noFill/>
        </p:spPr>
        <p:txBody>
          <a:bodyPr wrap="none" rtlCol="0">
            <a:spAutoFit/>
          </a:bodyPr>
          <a:lstStyle/>
          <a:p>
            <a:r>
              <a:rPr lang="en-US" sz="2400" dirty="0" smtClean="0">
                <a:solidFill>
                  <a:prstClr val="black"/>
                </a:solidFill>
              </a:rPr>
              <a:t>Output Sensor</a:t>
            </a:r>
            <a:endParaRPr lang="en-US" sz="2400" dirty="0">
              <a:solidFill>
                <a:prstClr val="black"/>
              </a:solidFill>
            </a:endParaRPr>
          </a:p>
        </p:txBody>
      </p:sp>
      <p:pic>
        <p:nvPicPr>
          <p:cNvPr id="29" name="Picture 2" descr="http://reviews.cnet.com/i/tim/2010/06/14/product_005_540x3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477" y="859536"/>
            <a:ext cx="1550724" cy="970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1910" y="838200"/>
            <a:ext cx="1256728" cy="12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Object 32"/>
          <p:cNvGraphicFramePr>
            <a:graphicFrameLocks noGrp="1" noChangeAspect="1"/>
          </p:cNvGraphicFramePr>
          <p:nvPr>
            <p:extLst/>
          </p:nvPr>
        </p:nvGraphicFramePr>
        <p:xfrm>
          <a:off x="5791194" y="859536"/>
          <a:ext cx="1620629" cy="1367765"/>
        </p:xfrm>
        <a:graphic>
          <a:graphicData uri="http://schemas.openxmlformats.org/presentationml/2006/ole">
            <mc:AlternateContent xmlns:mc="http://schemas.openxmlformats.org/markup-compatibility/2006">
              <mc:Choice xmlns:v="urn:schemas-microsoft-com:vml" Requires="v">
                <p:oleObj spid="_x0000_s4113" name="PhotoImpact" r:id="rId12" imgW="2685714" imgH="2266667" progId="">
                  <p:embed/>
                </p:oleObj>
              </mc:Choice>
              <mc:Fallback>
                <p:oleObj name="PhotoImpact" r:id="rId12" imgW="2685714" imgH="2266667" progId="">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194" y="859536"/>
                        <a:ext cx="1620629" cy="1367765"/>
                      </a:xfrm>
                      <a:prstGeom prst="rect">
                        <a:avLst/>
                      </a:prstGeom>
                      <a:noFill/>
                      <a:ln>
                        <a:noFill/>
                      </a:ln>
                      <a:effectLst/>
                    </p:spPr>
                  </p:pic>
                </p:oleObj>
              </mc:Fallback>
            </mc:AlternateContent>
          </a:graphicData>
        </a:graphic>
      </p:graphicFrame>
      <p:sp>
        <p:nvSpPr>
          <p:cNvPr id="34" name="Oval 33"/>
          <p:cNvSpPr/>
          <p:nvPr/>
        </p:nvSpPr>
        <p:spPr>
          <a:xfrm flipV="1">
            <a:off x="8477250" y="334899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35" name="Straight Arrow Connector 34"/>
          <p:cNvCxnSpPr/>
          <p:nvPr/>
        </p:nvCxnSpPr>
        <p:spPr>
          <a:xfrm>
            <a:off x="8477250" y="2286001"/>
            <a:ext cx="76200" cy="91059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591" y="6362339"/>
            <a:ext cx="9034461" cy="400110"/>
          </a:xfrm>
          <a:prstGeom prst="rect">
            <a:avLst/>
          </a:prstGeom>
          <a:solidFill>
            <a:schemeClr val="bg1"/>
          </a:solidFill>
        </p:spPr>
        <p:txBody>
          <a:bodyPr wrap="none" rtlCol="0">
            <a:spAutoFit/>
          </a:bodyPr>
          <a:lstStyle/>
          <a:p>
            <a:r>
              <a:rPr lang="en-US" sz="2000" b="1" u="sng" dirty="0">
                <a:solidFill>
                  <a:prstClr val="black"/>
                </a:solidFill>
                <a:hlinkClick r:id="rId14"/>
              </a:rPr>
              <a:t>https://sites.google.com/site/opensourceiotcloud</a:t>
            </a:r>
            <a:r>
              <a:rPr lang="en-US" sz="2000" b="1" u="sng" dirty="0" smtClean="0">
                <a:solidFill>
                  <a:prstClr val="black"/>
                </a:solidFill>
                <a:hlinkClick r:id="rId14"/>
              </a:rPr>
              <a:t>/</a:t>
            </a:r>
            <a:r>
              <a:rPr lang="en-US" sz="2000" b="1" dirty="0" smtClean="0">
                <a:solidFill>
                  <a:prstClr val="black"/>
                </a:solidFill>
              </a:rPr>
              <a:t> Open Source Sensor (</a:t>
            </a:r>
            <a:r>
              <a:rPr lang="en-US" sz="2000" b="1" dirty="0" err="1" smtClean="0">
                <a:solidFill>
                  <a:prstClr val="black"/>
                </a:solidFill>
              </a:rPr>
              <a:t>IoT</a:t>
            </a:r>
            <a:r>
              <a:rPr lang="en-US" sz="2000" b="1" dirty="0" smtClean="0">
                <a:solidFill>
                  <a:prstClr val="black"/>
                </a:solidFill>
              </a:rPr>
              <a:t>) Cloud</a:t>
            </a:r>
            <a:endParaRPr lang="en-US" sz="2000" b="1" dirty="0">
              <a:solidFill>
                <a:prstClr val="black"/>
              </a:solidFill>
            </a:endParaRPr>
          </a:p>
        </p:txBody>
      </p:sp>
    </p:spTree>
    <p:extLst>
      <p:ext uri="{BB962C8B-B14F-4D97-AF65-F5344CB8AC3E}">
        <p14:creationId xmlns:p14="http://schemas.microsoft.com/office/powerpoint/2010/main" val="2526818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26</a:t>
            </a:fld>
            <a:endParaRPr lang="en-US"/>
          </a:p>
        </p:txBody>
      </p:sp>
      <p:grpSp>
        <p:nvGrpSpPr>
          <p:cNvPr id="5" name="Canvas 17"/>
          <p:cNvGrpSpPr/>
          <p:nvPr/>
        </p:nvGrpSpPr>
        <p:grpSpPr>
          <a:xfrm>
            <a:off x="0" y="877755"/>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a:t>
              </a:r>
              <a:r>
                <a:rPr lang="en-US" sz="1600" b="1" dirty="0" smtClean="0">
                  <a:solidFill>
                    <a:srgbClr val="000000"/>
                  </a:solidFill>
                  <a:effectLst/>
                  <a:latin typeface="Arial"/>
                  <a:ea typeface="Times New Roman"/>
                </a:rPr>
                <a:t>Extensions</a:t>
              </a:r>
            </a:p>
            <a:p>
              <a:pPr marL="0" marR="0" algn="ctr">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smtClean="0">
                  <a:solidFill>
                    <a:srgbClr val="000000"/>
                  </a:solidFill>
                  <a:effectLst/>
                  <a:latin typeface="Arial"/>
                  <a:ea typeface="Times New Roman"/>
                </a:rPr>
                <a:t>MPI</a:t>
              </a:r>
              <a:endParaRPr lang="en-US" sz="1400" b="1" dirty="0" smtClean="0">
                <a:solidFill>
                  <a:srgbClr val="000000"/>
                </a:solidFill>
                <a:effectLst/>
                <a:latin typeface="Arial"/>
                <a:ea typeface="Times New Roman"/>
              </a:endParaRPr>
            </a:p>
            <a:p>
              <a:pPr marL="0" marR="0" algn="ctr">
                <a:lnSpc>
                  <a:spcPct val="150000"/>
                </a:lnSpc>
                <a:spcBef>
                  <a:spcPts val="0"/>
                </a:spcBef>
                <a:spcAft>
                  <a:spcPts val="0"/>
                </a:spcAft>
              </a:pPr>
              <a:r>
                <a:rPr lang="en-US" sz="1400" b="1" dirty="0">
                  <a:solidFill>
                    <a:srgbClr val="000000"/>
                  </a:solidFill>
                  <a:latin typeface="Arial"/>
                  <a:ea typeface="Times New Roman"/>
                </a:rPr>
                <a:t>E</a:t>
              </a:r>
              <a:r>
                <a:rPr lang="en-US" sz="1400" b="1" dirty="0" smtClean="0">
                  <a:solidFill>
                    <a:srgbClr val="000000"/>
                  </a:solidFill>
                  <a:latin typeface="Arial"/>
                  <a:ea typeface="Times New Roman"/>
                </a:rPr>
                <a:t>xascale</a:t>
              </a:r>
              <a:endParaRPr lang="en-US" sz="14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
        <p:nvSpPr>
          <p:cNvPr id="103" name="TextBox 102"/>
          <p:cNvSpPr txBox="1"/>
          <p:nvPr/>
        </p:nvSpPr>
        <p:spPr>
          <a:xfrm>
            <a:off x="0" y="6123955"/>
            <a:ext cx="8976240" cy="461665"/>
          </a:xfrm>
          <a:prstGeom prst="rect">
            <a:avLst/>
          </a:prstGeom>
          <a:solidFill>
            <a:schemeClr val="bg1"/>
          </a:solidFill>
        </p:spPr>
        <p:txBody>
          <a:bodyPr wrap="none" rtlCol="0">
            <a:spAutoFit/>
          </a:bodyPr>
          <a:lstStyle/>
          <a:p>
            <a:r>
              <a:rPr lang="en-US" sz="2400" b="1" dirty="0" smtClean="0"/>
              <a:t>MPI is Map followed by Point to Point Communication – as in style d)</a:t>
            </a:r>
            <a:endParaRPr lang="en-US" sz="2400" b="1" dirty="0"/>
          </a:p>
        </p:txBody>
      </p:sp>
    </p:spTree>
    <p:extLst>
      <p:ext uri="{BB962C8B-B14F-4D97-AF65-F5344CB8AC3E}">
        <p14:creationId xmlns:p14="http://schemas.microsoft.com/office/powerpoint/2010/main" val="3363363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(going to 1.5M)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spTree>
    <p:extLst>
      <p:ext uri="{BB962C8B-B14F-4D97-AF65-F5344CB8AC3E}">
        <p14:creationId xmlns:p14="http://schemas.microsoft.com/office/powerpoint/2010/main" val="1497284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Data Intensive Applications</a:t>
            </a:r>
            <a:endParaRPr lang="en-US" dirty="0"/>
          </a:p>
        </p:txBody>
      </p:sp>
      <p:sp>
        <p:nvSpPr>
          <p:cNvPr id="4" name="Content Placeholder 3"/>
          <p:cNvSpPr>
            <a:spLocks noGrp="1"/>
          </p:cNvSpPr>
          <p:nvPr>
            <p:ph idx="1"/>
          </p:nvPr>
        </p:nvSpPr>
        <p:spPr>
          <a:xfrm>
            <a:off x="0" y="685800"/>
            <a:ext cx="9144000" cy="4525963"/>
          </a:xfrm>
        </p:spPr>
        <p:txBody>
          <a:bodyPr/>
          <a:lstStyle/>
          <a:p>
            <a:r>
              <a:rPr lang="en-US" sz="2400" b="1" dirty="0" smtClean="0"/>
              <a:t>Applications</a:t>
            </a:r>
            <a:r>
              <a:rPr lang="en-US" sz="2400" dirty="0" smtClean="0"/>
              <a:t> tend to be </a:t>
            </a:r>
            <a:r>
              <a:rPr lang="en-US" sz="2400" b="1" dirty="0" smtClean="0"/>
              <a:t>new</a:t>
            </a:r>
            <a:r>
              <a:rPr lang="en-US" sz="2400" dirty="0" smtClean="0"/>
              <a:t> and so can consider </a:t>
            </a:r>
            <a:r>
              <a:rPr lang="en-US" sz="2400" b="1" dirty="0" smtClean="0"/>
              <a:t>emerging technologies</a:t>
            </a:r>
            <a:r>
              <a:rPr lang="en-US" sz="2400" dirty="0" smtClean="0"/>
              <a:t> such as clouds</a:t>
            </a:r>
          </a:p>
          <a:p>
            <a:r>
              <a:rPr lang="en-US" sz="2400" dirty="0" smtClean="0"/>
              <a:t>Do not have lots of small </a:t>
            </a:r>
            <a:r>
              <a:rPr lang="en-US" sz="2400" i="1" dirty="0" smtClean="0"/>
              <a:t>messages</a:t>
            </a:r>
            <a:r>
              <a:rPr lang="en-US" sz="2400" dirty="0" smtClean="0"/>
              <a:t> but rather </a:t>
            </a:r>
            <a:r>
              <a:rPr lang="en-US" sz="2400" b="1" dirty="0" smtClean="0"/>
              <a:t>large reduction</a:t>
            </a:r>
            <a:r>
              <a:rPr lang="en-US" sz="2400" dirty="0" smtClean="0"/>
              <a:t> (aka Collective) operations</a:t>
            </a:r>
          </a:p>
          <a:p>
            <a:pPr lvl="1"/>
            <a:r>
              <a:rPr lang="en-US" sz="2000" b="1" dirty="0" smtClean="0"/>
              <a:t>New optimizations </a:t>
            </a:r>
            <a:r>
              <a:rPr lang="en-US" sz="2000" dirty="0" smtClean="0"/>
              <a:t>e.g. for huge messages</a:t>
            </a:r>
          </a:p>
          <a:p>
            <a:r>
              <a:rPr lang="en-US" sz="2400" b="1" dirty="0" smtClean="0"/>
              <a:t>EM (expectation </a:t>
            </a:r>
            <a:r>
              <a:rPr lang="en-US" sz="2400" b="1" dirty="0"/>
              <a:t>maximization</a:t>
            </a:r>
            <a:r>
              <a:rPr lang="en-US" sz="2400" dirty="0"/>
              <a:t>) </a:t>
            </a:r>
            <a:r>
              <a:rPr lang="en-US" sz="2400" dirty="0" smtClean="0"/>
              <a:t>tends </a:t>
            </a:r>
            <a:r>
              <a:rPr lang="en-US" sz="2400" dirty="0"/>
              <a:t>to be </a:t>
            </a:r>
            <a:r>
              <a:rPr lang="en-US" sz="2400" b="1" dirty="0"/>
              <a:t>good</a:t>
            </a:r>
            <a:r>
              <a:rPr lang="en-US" sz="2400" dirty="0"/>
              <a:t> for </a:t>
            </a:r>
            <a:r>
              <a:rPr lang="en-US" sz="2400" b="1" dirty="0"/>
              <a:t>clouds</a:t>
            </a:r>
            <a:r>
              <a:rPr lang="en-US" sz="2400" dirty="0"/>
              <a:t> and </a:t>
            </a:r>
            <a:r>
              <a:rPr lang="en-US" sz="2400" b="1" dirty="0"/>
              <a:t>Iterative MapReduce</a:t>
            </a:r>
          </a:p>
          <a:p>
            <a:pPr lvl="1"/>
            <a:r>
              <a:rPr lang="en-US" sz="2000" dirty="0"/>
              <a:t>Quite </a:t>
            </a:r>
            <a:r>
              <a:rPr lang="en-US" sz="2000" b="1" dirty="0"/>
              <a:t>complicated computations </a:t>
            </a:r>
            <a:r>
              <a:rPr lang="en-US" sz="2000" dirty="0"/>
              <a:t>(so compute largish compared to communicate)</a:t>
            </a:r>
          </a:p>
          <a:p>
            <a:pPr lvl="1"/>
            <a:r>
              <a:rPr lang="en-US" sz="2000" dirty="0"/>
              <a:t>Communication is </a:t>
            </a:r>
            <a:r>
              <a:rPr lang="en-US" sz="2000" b="1" dirty="0"/>
              <a:t>Reduction</a:t>
            </a:r>
            <a:r>
              <a:rPr lang="en-US" sz="2000" dirty="0"/>
              <a:t> operations (global sums or linear algebra in our case</a:t>
            </a:r>
            <a:r>
              <a:rPr lang="en-US" sz="2000" dirty="0" smtClean="0"/>
              <a:t>)</a:t>
            </a:r>
          </a:p>
          <a:p>
            <a:r>
              <a:rPr lang="en-US" sz="2400" dirty="0" smtClean="0"/>
              <a:t>We looked at </a:t>
            </a:r>
            <a:r>
              <a:rPr lang="en-US" sz="2400" b="1" dirty="0" smtClean="0"/>
              <a:t>Clustering</a:t>
            </a:r>
            <a:r>
              <a:rPr lang="en-US" sz="2400" dirty="0" smtClean="0"/>
              <a:t> </a:t>
            </a:r>
            <a:r>
              <a:rPr lang="en-US" sz="2400" dirty="0"/>
              <a:t>and </a:t>
            </a:r>
            <a:r>
              <a:rPr lang="en-US" sz="2400" b="1" dirty="0"/>
              <a:t>Multidimensional Scaling </a:t>
            </a:r>
            <a:r>
              <a:rPr lang="en-US" sz="2400" b="1" dirty="0" smtClean="0"/>
              <a:t>using deterministic annealing </a:t>
            </a:r>
            <a:r>
              <a:rPr lang="en-US" sz="2400" dirty="0" smtClean="0"/>
              <a:t>which are </a:t>
            </a:r>
            <a:r>
              <a:rPr lang="en-US" sz="2400" dirty="0"/>
              <a:t>both EM </a:t>
            </a:r>
          </a:p>
          <a:p>
            <a:pPr lvl="1"/>
            <a:r>
              <a:rPr lang="en-US" sz="2000" dirty="0" smtClean="0"/>
              <a:t>See </a:t>
            </a:r>
            <a:r>
              <a:rPr lang="en-US" sz="2000" dirty="0"/>
              <a:t>also </a:t>
            </a:r>
            <a:r>
              <a:rPr lang="en-US" sz="2000" b="1" dirty="0"/>
              <a:t>Latent Dirichlet Allocation </a:t>
            </a:r>
            <a:r>
              <a:rPr lang="en-US" sz="2000" dirty="0"/>
              <a:t>and related Information Retrieval algorithms </a:t>
            </a:r>
            <a:r>
              <a:rPr lang="en-US" sz="2000" dirty="0" smtClean="0"/>
              <a:t>with similar </a:t>
            </a:r>
            <a:r>
              <a:rPr lang="en-US" sz="2000" dirty="0"/>
              <a:t>EM structure</a:t>
            </a:r>
          </a:p>
          <a:p>
            <a:endParaRPr lang="en-US" sz="2000" dirty="0" smtClean="0"/>
          </a:p>
        </p:txBody>
      </p:sp>
      <p:sp>
        <p:nvSpPr>
          <p:cNvPr id="3" name="Slide Number Placeholder 2"/>
          <p:cNvSpPr>
            <a:spLocks noGrp="1"/>
          </p:cNvSpPr>
          <p:nvPr>
            <p:ph type="sldNum" sz="quarter" idx="12"/>
          </p:nvPr>
        </p:nvSpPr>
        <p:spPr/>
        <p:txBody>
          <a:bodyPr/>
          <a:lstStyle/>
          <a:p>
            <a:fld id="{D8CFE096-9650-498C-990C-20F2420C253B}" type="slidenum">
              <a:rPr lang="en-US" smtClean="0"/>
              <a:pPr/>
              <a:t>28</a:t>
            </a:fld>
            <a:endParaRPr lang="en-US"/>
          </a:p>
        </p:txBody>
      </p:sp>
    </p:spTree>
    <p:extLst>
      <p:ext uri="{BB962C8B-B14F-4D97-AF65-F5344CB8AC3E}">
        <p14:creationId xmlns:p14="http://schemas.microsoft.com/office/powerpoint/2010/main" val="4260143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2057400"/>
            <a:ext cx="8991600" cy="1470025"/>
          </a:xfrm>
        </p:spPr>
        <p:txBody>
          <a:bodyPr/>
          <a:lstStyle/>
          <a:p>
            <a:r>
              <a:rPr lang="en-US" dirty="0"/>
              <a:t>Data Intensive Programming Models</a:t>
            </a:r>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29</a:t>
            </a:fld>
            <a:endParaRPr lang="en-US"/>
          </a:p>
        </p:txBody>
      </p:sp>
    </p:spTree>
    <p:extLst>
      <p:ext uri="{BB962C8B-B14F-4D97-AF65-F5344CB8AC3E}">
        <p14:creationId xmlns:p14="http://schemas.microsoft.com/office/powerpoint/2010/main" val="4252820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14400"/>
          </a:xfrm>
        </p:spPr>
        <p:txBody>
          <a:bodyPr/>
          <a:lstStyle/>
          <a:p>
            <a:r>
              <a:rPr lang="en-US" dirty="0" smtClean="0"/>
              <a:t>Issues of Importance</a:t>
            </a:r>
            <a:endParaRPr lang="en-US" dirty="0"/>
          </a:p>
        </p:txBody>
      </p:sp>
      <p:sp>
        <p:nvSpPr>
          <p:cNvPr id="4" name="Content Placeholder 3"/>
          <p:cNvSpPr>
            <a:spLocks noGrp="1"/>
          </p:cNvSpPr>
          <p:nvPr>
            <p:ph idx="1"/>
          </p:nvPr>
        </p:nvSpPr>
        <p:spPr>
          <a:xfrm>
            <a:off x="0" y="838200"/>
            <a:ext cx="9144000" cy="4525963"/>
          </a:xfrm>
        </p:spPr>
        <p:txBody>
          <a:bodyPr/>
          <a:lstStyle/>
          <a:p>
            <a:r>
              <a:rPr lang="en-US" sz="2400" b="1" dirty="0" smtClean="0"/>
              <a:t>Computing Model: </a:t>
            </a:r>
            <a:r>
              <a:rPr lang="en-US" sz="2400" dirty="0" smtClean="0"/>
              <a:t>Industry adopted clouds which are attractive for data analytics</a:t>
            </a:r>
          </a:p>
          <a:p>
            <a:r>
              <a:rPr lang="en-US" sz="2400" b="1" dirty="0" smtClean="0"/>
              <a:t>Research Model: </a:t>
            </a:r>
            <a:r>
              <a:rPr lang="en-US" sz="2400" dirty="0" smtClean="0"/>
              <a:t>4</a:t>
            </a:r>
            <a:r>
              <a:rPr lang="en-US" sz="2400" baseline="30000" dirty="0" smtClean="0"/>
              <a:t>th</a:t>
            </a:r>
            <a:r>
              <a:rPr lang="en-US" sz="2400" dirty="0" smtClean="0"/>
              <a:t> Paradigm; From Theory to Data driven science?</a:t>
            </a:r>
          </a:p>
          <a:p>
            <a:r>
              <a:rPr lang="en-US" sz="2400" b="1" dirty="0" smtClean="0"/>
              <a:t>Confusion in a new-old field: </a:t>
            </a:r>
            <a:r>
              <a:rPr lang="en-US" sz="2400" dirty="0" smtClean="0"/>
              <a:t>lack of consensus academically in several aspects of data intensive computing from storage to algorithms, to processing and education</a:t>
            </a:r>
          </a:p>
          <a:p>
            <a:r>
              <a:rPr lang="en-US" sz="2400" dirty="0" smtClean="0"/>
              <a:t>Progress in </a:t>
            </a:r>
            <a:r>
              <a:rPr lang="en-US" sz="2400" b="1" dirty="0" smtClean="0"/>
              <a:t>Data Intensive Programming Models</a:t>
            </a:r>
          </a:p>
          <a:p>
            <a:r>
              <a:rPr lang="en-US" sz="2400" dirty="0"/>
              <a:t>Progress in </a:t>
            </a:r>
            <a:r>
              <a:rPr lang="en-US" sz="2400" b="1" dirty="0"/>
              <a:t>Academic </a:t>
            </a:r>
            <a:r>
              <a:rPr lang="en-US" sz="2400" b="1" dirty="0" smtClean="0"/>
              <a:t>(open source) clouds</a:t>
            </a:r>
            <a:endParaRPr lang="en-US" sz="2400" b="1" dirty="0"/>
          </a:p>
          <a:p>
            <a:r>
              <a:rPr lang="en-US" sz="2400" b="1" dirty="0" smtClean="0"/>
              <a:t>FutureGrid </a:t>
            </a:r>
            <a:r>
              <a:rPr lang="en-US" sz="2400" dirty="0" smtClean="0"/>
              <a:t>supports Experimentation</a:t>
            </a:r>
          </a:p>
          <a:p>
            <a:r>
              <a:rPr lang="en-US" sz="2400" dirty="0" smtClean="0"/>
              <a:t>Progress in scalable robust </a:t>
            </a:r>
            <a:r>
              <a:rPr lang="en-US" sz="2400" b="1" dirty="0" smtClean="0"/>
              <a:t>Algorithms</a:t>
            </a:r>
            <a:r>
              <a:rPr lang="en-US" sz="2400" dirty="0" smtClean="0"/>
              <a:t>: new data need better algorithms?</a:t>
            </a:r>
          </a:p>
          <a:p>
            <a:r>
              <a:rPr lang="en-US" sz="2400" b="1" dirty="0"/>
              <a:t>(Economic Imperative: </a:t>
            </a:r>
            <a:r>
              <a:rPr lang="en-US" sz="2400" dirty="0"/>
              <a:t>There are a lot of data and a lot of jobs)</a:t>
            </a:r>
          </a:p>
          <a:p>
            <a:r>
              <a:rPr lang="en-US" sz="2400" dirty="0" smtClean="0"/>
              <a:t>(Progress in </a:t>
            </a:r>
            <a:r>
              <a:rPr lang="en-US" sz="2400" b="1" dirty="0" smtClean="0"/>
              <a:t>Data Science Education</a:t>
            </a:r>
            <a:r>
              <a:rPr lang="en-US" sz="2400" dirty="0" smtClean="0"/>
              <a:t>: opportunities at universities)</a:t>
            </a:r>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3</a:t>
            </a:fld>
            <a:endParaRPr lang="en-US"/>
          </a:p>
        </p:txBody>
      </p:sp>
    </p:spTree>
    <p:extLst>
      <p:ext uri="{BB962C8B-B14F-4D97-AF65-F5344CB8AC3E}">
        <p14:creationId xmlns:p14="http://schemas.microsoft.com/office/powerpoint/2010/main" val="2542388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
            <a:ext cx="8229600" cy="974558"/>
          </a:xfrm>
        </p:spPr>
        <p:txBody>
          <a:bodyPr/>
          <a:lstStyle/>
          <a:p>
            <a:r>
              <a:rPr lang="en-US" dirty="0" smtClean="0"/>
              <a:t>Map Collective Model (Judy Qiu)</a:t>
            </a:r>
            <a:endParaRPr lang="en-US" dirty="0"/>
          </a:p>
        </p:txBody>
      </p:sp>
      <p:sp>
        <p:nvSpPr>
          <p:cNvPr id="3" name="Content Placeholder 2"/>
          <p:cNvSpPr>
            <a:spLocks noGrp="1"/>
          </p:cNvSpPr>
          <p:nvPr>
            <p:ph idx="1"/>
          </p:nvPr>
        </p:nvSpPr>
        <p:spPr>
          <a:xfrm>
            <a:off x="228600" y="762000"/>
            <a:ext cx="8229600" cy="685800"/>
          </a:xfrm>
        </p:spPr>
        <p:txBody>
          <a:bodyPr/>
          <a:lstStyle/>
          <a:p>
            <a:r>
              <a:rPr lang="en-US" dirty="0" smtClean="0"/>
              <a:t>Combine MPI and MapReduce ideas</a:t>
            </a:r>
          </a:p>
          <a:p>
            <a:r>
              <a:rPr lang="en-US" dirty="0" smtClean="0"/>
              <a:t>Implement collectives optimally on Infiniband, Azure, Amazon ……</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a:p>
        </p:txBody>
      </p:sp>
      <p:grpSp>
        <p:nvGrpSpPr>
          <p:cNvPr id="43" name="Group 42"/>
          <p:cNvGrpSpPr/>
          <p:nvPr/>
        </p:nvGrpSpPr>
        <p:grpSpPr>
          <a:xfrm>
            <a:off x="1522659" y="1961650"/>
            <a:ext cx="4878141" cy="4439150"/>
            <a:chOff x="1190509" y="1691945"/>
            <a:chExt cx="4878141" cy="4439150"/>
          </a:xfrm>
        </p:grpSpPr>
        <p:sp>
          <p:nvSpPr>
            <p:cNvPr id="5" name="Arc 4"/>
            <p:cNvSpPr/>
            <p:nvPr/>
          </p:nvSpPr>
          <p:spPr>
            <a:xfrm rot="900000">
              <a:off x="4158248" y="1691945"/>
              <a:ext cx="1910402" cy="4439150"/>
            </a:xfrm>
            <a:prstGeom prst="arc">
              <a:avLst>
                <a:gd name="adj1" fmla="val 13843730"/>
                <a:gd name="adj2" fmla="val 63521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6" name="TextBox 92"/>
            <p:cNvSpPr txBox="1"/>
            <p:nvPr/>
          </p:nvSpPr>
          <p:spPr>
            <a:xfrm>
              <a:off x="3653705" y="2587679"/>
              <a:ext cx="68480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Input</a:t>
              </a:r>
              <a:endParaRPr lang="en-US" dirty="0">
                <a:solidFill>
                  <a:prstClr val="black"/>
                </a:solidFill>
              </a:endParaRPr>
            </a:p>
          </p:txBody>
        </p:sp>
        <p:cxnSp>
          <p:nvCxnSpPr>
            <p:cNvPr id="7" name="Straight Arrow Connector 6"/>
            <p:cNvCxnSpPr>
              <a:endCxn id="14" idx="0"/>
            </p:cNvCxnSpPr>
            <p:nvPr/>
          </p:nvCxnSpPr>
          <p:spPr>
            <a:xfrm flipH="1">
              <a:off x="3647478" y="2984605"/>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0110" y="3493902"/>
              <a:ext cx="77997" cy="39229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5" idx="0"/>
            </p:cNvCxnSpPr>
            <p:nvPr/>
          </p:nvCxnSpPr>
          <p:spPr>
            <a:xfrm flipH="1">
              <a:off x="4028478" y="2984605"/>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034705" y="3494671"/>
              <a:ext cx="1588" cy="391529"/>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6" idx="0"/>
            </p:cNvCxnSpPr>
            <p:nvPr/>
          </p:nvCxnSpPr>
          <p:spPr>
            <a:xfrm flipH="1">
              <a:off x="4866678" y="2983811"/>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6" idx="4"/>
            </p:cNvCxnSpPr>
            <p:nvPr/>
          </p:nvCxnSpPr>
          <p:spPr>
            <a:xfrm flipH="1">
              <a:off x="4712353" y="3516417"/>
              <a:ext cx="154325" cy="369783"/>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495078" y="3211617"/>
              <a:ext cx="1524000" cy="305594"/>
              <a:chOff x="3501305" y="3211617"/>
              <a:chExt cx="1524000" cy="305594"/>
            </a:xfrm>
          </p:grpSpPr>
          <p:sp>
            <p:nvSpPr>
              <p:cNvPr id="14" name="Oval 13"/>
              <p:cNvSpPr/>
              <p:nvPr/>
            </p:nvSpPr>
            <p:spPr>
              <a:xfrm>
                <a:off x="3501305" y="3212411"/>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5" name="Oval 14"/>
              <p:cNvSpPr/>
              <p:nvPr/>
            </p:nvSpPr>
            <p:spPr>
              <a:xfrm>
                <a:off x="3882305" y="3212411"/>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6" name="Oval 15"/>
              <p:cNvSpPr/>
              <p:nvPr/>
            </p:nvSpPr>
            <p:spPr>
              <a:xfrm>
                <a:off x="4720505" y="3211617"/>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7" name="Oval 16"/>
              <p:cNvSpPr/>
              <p:nvPr/>
            </p:nvSpPr>
            <p:spPr>
              <a:xfrm>
                <a:off x="4339505" y="3364811"/>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8" name="Oval 17"/>
              <p:cNvSpPr/>
              <p:nvPr/>
            </p:nvSpPr>
            <p:spPr>
              <a:xfrm>
                <a:off x="4491905" y="3364811"/>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sp>
          <p:nvSpPr>
            <p:cNvPr id="19" name="TextBox 135"/>
            <p:cNvSpPr txBox="1"/>
            <p:nvPr/>
          </p:nvSpPr>
          <p:spPr>
            <a:xfrm>
              <a:off x="2500113" y="3225864"/>
              <a:ext cx="60946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prstClr val="black"/>
                  </a:solidFill>
                </a:rPr>
                <a:t>map</a:t>
              </a:r>
              <a:endParaRPr lang="en-US" b="1" dirty="0">
                <a:solidFill>
                  <a:prstClr val="black"/>
                </a:solidFill>
              </a:endParaRPr>
            </a:p>
          </p:txBody>
        </p:sp>
        <p:sp>
          <p:nvSpPr>
            <p:cNvPr id="20" name="Oval 19"/>
            <p:cNvSpPr/>
            <p:nvPr/>
          </p:nvSpPr>
          <p:spPr>
            <a:xfrm>
              <a:off x="3733800" y="4495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1" name="Oval 20"/>
            <p:cNvSpPr/>
            <p:nvPr/>
          </p:nvSpPr>
          <p:spPr>
            <a:xfrm>
              <a:off x="4343400" y="4495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cxnSp>
          <p:nvCxnSpPr>
            <p:cNvPr id="22" name="Straight Arrow Connector 21"/>
            <p:cNvCxnSpPr/>
            <p:nvPr/>
          </p:nvCxnSpPr>
          <p:spPr>
            <a:xfrm>
              <a:off x="4491904" y="4243957"/>
              <a:ext cx="1" cy="251843"/>
            </a:xfrm>
            <a:prstGeom prst="straightConnector1">
              <a:avLst/>
            </a:prstGeom>
            <a:ln w="25400" cap="flat">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3772694" y="4914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4382294" y="4914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108098" y="4648200"/>
              <a:ext cx="198119" cy="45719"/>
              <a:chOff x="7696200" y="2743200"/>
              <a:chExt cx="198119" cy="45719"/>
            </a:xfrm>
          </p:grpSpPr>
          <p:sp>
            <p:nvSpPr>
              <p:cNvPr id="26" name="Oval 25"/>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7" name="Oval 26"/>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sp>
          <p:nvSpPr>
            <p:cNvPr id="28" name="TextBox 150"/>
            <p:cNvSpPr txBox="1"/>
            <p:nvPr/>
          </p:nvSpPr>
          <p:spPr>
            <a:xfrm>
              <a:off x="1321043" y="4495800"/>
              <a:ext cx="2057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Generalized </a:t>
              </a:r>
              <a:r>
                <a:rPr lang="en-US" b="1" dirty="0" smtClean="0">
                  <a:solidFill>
                    <a:prstClr val="black"/>
                  </a:solidFill>
                </a:rPr>
                <a:t>Reduce</a:t>
              </a:r>
              <a:endParaRPr lang="en-US" b="1" dirty="0">
                <a:solidFill>
                  <a:prstClr val="black"/>
                </a:solidFill>
              </a:endParaRPr>
            </a:p>
          </p:txBody>
        </p:sp>
        <p:cxnSp>
          <p:nvCxnSpPr>
            <p:cNvPr id="29" name="Straight Arrow Connector 28"/>
            <p:cNvCxnSpPr/>
            <p:nvPr/>
          </p:nvCxnSpPr>
          <p:spPr>
            <a:xfrm>
              <a:off x="3887788" y="4243957"/>
              <a:ext cx="1" cy="251843"/>
            </a:xfrm>
            <a:prstGeom prst="straightConnector1">
              <a:avLst/>
            </a:prstGeom>
            <a:ln w="25400" cap="flat">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498163" y="3962400"/>
              <a:ext cx="1517831" cy="260523"/>
              <a:chOff x="3511369" y="3962400"/>
              <a:chExt cx="1517831" cy="260523"/>
            </a:xfrm>
          </p:grpSpPr>
          <p:sp>
            <p:nvSpPr>
              <p:cNvPr id="31" name="Hexagon 30"/>
              <p:cNvSpPr/>
              <p:nvPr/>
            </p:nvSpPr>
            <p:spPr>
              <a:xfrm>
                <a:off x="3511369"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Hexagon 31"/>
              <p:cNvSpPr/>
              <p:nvPr/>
            </p:nvSpPr>
            <p:spPr>
              <a:xfrm>
                <a:off x="3916577"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Hexagon 32"/>
              <p:cNvSpPr/>
              <p:nvPr/>
            </p:nvSpPr>
            <p:spPr>
              <a:xfrm>
                <a:off x="4321785"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Hexagon 33"/>
              <p:cNvSpPr/>
              <p:nvPr/>
            </p:nvSpPr>
            <p:spPr>
              <a:xfrm>
                <a:off x="4726993"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5" name="TextBox 92"/>
            <p:cNvSpPr txBox="1"/>
            <p:nvPr/>
          </p:nvSpPr>
          <p:spPr>
            <a:xfrm>
              <a:off x="1321043" y="3907995"/>
              <a:ext cx="214520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Initial </a:t>
              </a:r>
              <a:r>
                <a:rPr lang="en-US" b="1" dirty="0" smtClean="0">
                  <a:solidFill>
                    <a:prstClr val="black"/>
                  </a:solidFill>
                </a:rPr>
                <a:t>Collective </a:t>
              </a:r>
              <a:r>
                <a:rPr lang="en-US" dirty="0" smtClean="0">
                  <a:solidFill>
                    <a:prstClr val="black"/>
                  </a:solidFill>
                </a:rPr>
                <a:t>Step</a:t>
              </a:r>
              <a:endParaRPr lang="en-US" dirty="0">
                <a:solidFill>
                  <a:prstClr val="black"/>
                </a:solidFill>
              </a:endParaRPr>
            </a:p>
          </p:txBody>
        </p:sp>
        <p:grpSp>
          <p:nvGrpSpPr>
            <p:cNvPr id="36" name="Group 35"/>
            <p:cNvGrpSpPr/>
            <p:nvPr/>
          </p:nvGrpSpPr>
          <p:grpSpPr>
            <a:xfrm>
              <a:off x="3498163" y="5105400"/>
              <a:ext cx="1517831" cy="260523"/>
              <a:chOff x="3511369" y="3962400"/>
              <a:chExt cx="1517831" cy="260523"/>
            </a:xfrm>
          </p:grpSpPr>
          <p:sp>
            <p:nvSpPr>
              <p:cNvPr id="37" name="Hexagon 36"/>
              <p:cNvSpPr/>
              <p:nvPr/>
            </p:nvSpPr>
            <p:spPr>
              <a:xfrm>
                <a:off x="3511369"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Hexagon 37"/>
              <p:cNvSpPr/>
              <p:nvPr/>
            </p:nvSpPr>
            <p:spPr>
              <a:xfrm>
                <a:off x="3916577"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Hexagon 38"/>
              <p:cNvSpPr/>
              <p:nvPr/>
            </p:nvSpPr>
            <p:spPr>
              <a:xfrm>
                <a:off x="4321785"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Hexagon 39"/>
              <p:cNvSpPr/>
              <p:nvPr/>
            </p:nvSpPr>
            <p:spPr>
              <a:xfrm>
                <a:off x="4726993"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92"/>
            <p:cNvSpPr txBox="1"/>
            <p:nvPr/>
          </p:nvSpPr>
          <p:spPr>
            <a:xfrm>
              <a:off x="1190509" y="5023499"/>
              <a:ext cx="20634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Final </a:t>
              </a:r>
              <a:r>
                <a:rPr lang="en-US" b="1" dirty="0" smtClean="0">
                  <a:solidFill>
                    <a:prstClr val="black"/>
                  </a:solidFill>
                </a:rPr>
                <a:t>Collective</a:t>
              </a:r>
              <a:r>
                <a:rPr lang="en-US" dirty="0" smtClean="0">
                  <a:solidFill>
                    <a:prstClr val="black"/>
                  </a:solidFill>
                </a:rPr>
                <a:t> Step</a:t>
              </a:r>
              <a:endParaRPr lang="en-US" dirty="0">
                <a:solidFill>
                  <a:prstClr val="black"/>
                </a:solidFill>
              </a:endParaRPr>
            </a:p>
          </p:txBody>
        </p:sp>
        <p:sp>
          <p:nvSpPr>
            <p:cNvPr id="42" name="TextBox 135"/>
            <p:cNvSpPr txBox="1"/>
            <p:nvPr/>
          </p:nvSpPr>
          <p:spPr>
            <a:xfrm>
              <a:off x="5015994" y="2042612"/>
              <a:ext cx="89332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prstClr val="black"/>
                  </a:solidFill>
                </a:rPr>
                <a:t>Iterate</a:t>
              </a:r>
              <a:endParaRPr lang="en-US" sz="2000" b="1" dirty="0">
                <a:solidFill>
                  <a:prstClr val="black"/>
                </a:solidFill>
              </a:endParaRPr>
            </a:p>
          </p:txBody>
        </p:sp>
      </p:grpSp>
    </p:spTree>
    <p:extLst>
      <p:ext uri="{BB962C8B-B14F-4D97-AF65-F5344CB8AC3E}">
        <p14:creationId xmlns:p14="http://schemas.microsoft.com/office/powerpoint/2010/main" val="3553124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
            <a:ext cx="6117375" cy="1143000"/>
          </a:xfrm>
        </p:spPr>
        <p:txBody>
          <a:bodyPr>
            <a:normAutofit fontScale="90000"/>
          </a:bodyPr>
          <a:lstStyle/>
          <a:p>
            <a:r>
              <a:rPr lang="en-US" sz="3600" dirty="0" smtClean="0"/>
              <a:t>Twister for Data Intensive </a:t>
            </a:r>
            <a:br>
              <a:rPr lang="en-US" sz="3600" dirty="0" smtClean="0"/>
            </a:br>
            <a:r>
              <a:rPr lang="en-US" sz="3600" dirty="0" smtClean="0"/>
              <a:t>Iterative Applications</a:t>
            </a:r>
            <a:endParaRPr lang="en-US" sz="3600" dirty="0"/>
          </a:p>
        </p:txBody>
      </p:sp>
      <p:sp>
        <p:nvSpPr>
          <p:cNvPr id="3" name="Content Placeholder 2"/>
          <p:cNvSpPr>
            <a:spLocks noGrp="1"/>
          </p:cNvSpPr>
          <p:nvPr>
            <p:ph idx="1"/>
          </p:nvPr>
        </p:nvSpPr>
        <p:spPr>
          <a:xfrm>
            <a:off x="152400" y="4800600"/>
            <a:ext cx="9067800" cy="1981200"/>
          </a:xfrm>
        </p:spPr>
        <p:txBody>
          <a:bodyPr>
            <a:normAutofit fontScale="85000" lnSpcReduction="20000"/>
          </a:bodyPr>
          <a:lstStyle/>
          <a:p>
            <a:r>
              <a:rPr lang="en-US" dirty="0"/>
              <a:t>(Iterative) MapReduce </a:t>
            </a:r>
            <a:r>
              <a:rPr lang="en-US" dirty="0" smtClean="0"/>
              <a:t>structure with Map-Collective is framework</a:t>
            </a:r>
          </a:p>
          <a:p>
            <a:r>
              <a:rPr lang="en-US" dirty="0" smtClean="0"/>
              <a:t>Twister runs on Linux or Azure</a:t>
            </a:r>
          </a:p>
          <a:p>
            <a:r>
              <a:rPr lang="en-US" dirty="0"/>
              <a:t>Twister4Azure is built on top of Azure </a:t>
            </a:r>
            <a:r>
              <a:rPr lang="en-US" b="1" dirty="0"/>
              <a:t>tables</a:t>
            </a:r>
            <a:r>
              <a:rPr lang="en-US" dirty="0"/>
              <a:t>, </a:t>
            </a:r>
            <a:r>
              <a:rPr lang="en-US" b="1" dirty="0"/>
              <a:t>queues</a:t>
            </a:r>
            <a:r>
              <a:rPr lang="en-US" dirty="0"/>
              <a:t>, </a:t>
            </a:r>
            <a:r>
              <a:rPr lang="en-US" b="1" dirty="0" smtClean="0"/>
              <a:t>storage</a:t>
            </a:r>
          </a:p>
        </p:txBody>
      </p:sp>
      <p:grpSp>
        <p:nvGrpSpPr>
          <p:cNvPr id="9" name="Group 8"/>
          <p:cNvGrpSpPr/>
          <p:nvPr/>
        </p:nvGrpSpPr>
        <p:grpSpPr>
          <a:xfrm>
            <a:off x="962467" y="133932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383177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277885" y="152400"/>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Generalize to arbitrary Collective </a:t>
            </a:r>
            <a:endParaRPr lang="en-US" b="1" dirty="0"/>
          </a:p>
        </p:txBody>
      </p:sp>
      <p:sp>
        <p:nvSpPr>
          <p:cNvPr id="14" name="Rounded Rectangular Callout 13"/>
          <p:cNvSpPr/>
          <p:nvPr/>
        </p:nvSpPr>
        <p:spPr>
          <a:xfrm>
            <a:off x="760022" y="139749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3" name="Oval Callout 32"/>
          <p:cNvSpPr/>
          <p:nvPr/>
        </p:nvSpPr>
        <p:spPr>
          <a:xfrm>
            <a:off x="6858001" y="3004083"/>
            <a:ext cx="2133600" cy="1350202"/>
          </a:xfrm>
          <a:prstGeom prst="wedgeEllipseCallout">
            <a:avLst>
              <a:gd name="adj1" fmla="val -28906"/>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Smaller Loop-Variant Data</a:t>
            </a:r>
          </a:p>
        </p:txBody>
      </p:sp>
      <p:sp>
        <p:nvSpPr>
          <p:cNvPr id="35" name="TextBox 34"/>
          <p:cNvSpPr txBox="1"/>
          <p:nvPr/>
        </p:nvSpPr>
        <p:spPr>
          <a:xfrm>
            <a:off x="7174122"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extLst>
      <p:ext uri="{BB962C8B-B14F-4D97-AF65-F5344CB8AC3E}">
        <p14:creationId xmlns:p14="http://schemas.microsoft.com/office/powerpoint/2010/main" val="2856732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90757" cy="1143000"/>
          </a:xfrm>
          <a:ln>
            <a:noFill/>
          </a:ln>
        </p:spPr>
        <p:txBody>
          <a:bodyPr>
            <a:normAutofit fontScale="90000"/>
          </a:bodyPr>
          <a:lstStyle/>
          <a:p>
            <a:r>
              <a:rPr lang="en-US" sz="3600" dirty="0" smtClean="0">
                <a:effectLst>
                  <a:outerShdw blurRad="38100" dist="38100" dir="2700000" algn="tl">
                    <a:srgbClr val="000000">
                      <a:alpha val="43137"/>
                    </a:srgbClr>
                  </a:outerShdw>
                </a:effectLst>
              </a:rPr>
              <a:t>Pleasingly Parallel</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Performance </a:t>
            </a:r>
            <a:r>
              <a:rPr lang="en-US" sz="3600" dirty="0">
                <a:effectLst>
                  <a:outerShdw blurRad="38100" dist="38100" dir="2700000" algn="tl">
                    <a:srgbClr val="000000">
                      <a:alpha val="43137"/>
                    </a:srgbClr>
                  </a:outerShdw>
                </a:effectLst>
              </a:rPr>
              <a:t>Comparisons</a:t>
            </a:r>
          </a:p>
        </p:txBody>
      </p:sp>
      <p:grpSp>
        <p:nvGrpSpPr>
          <p:cNvPr id="3" name="Group 2"/>
          <p:cNvGrpSpPr/>
          <p:nvPr/>
        </p:nvGrpSpPr>
        <p:grpSpPr>
          <a:xfrm>
            <a:off x="700354" y="1002976"/>
            <a:ext cx="3429000" cy="2472154"/>
            <a:chOff x="2438400" y="1126175"/>
            <a:chExt cx="3429000" cy="2472154"/>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464729"/>
              <a:ext cx="3429000" cy="2133600"/>
            </a:xfrm>
            <a:prstGeom prst="rect">
              <a:avLst/>
            </a:prstGeom>
            <a:ln w="3175">
              <a:solidFill>
                <a:schemeClr val="tx1"/>
              </a:solidFill>
            </a:ln>
            <a:effectLst/>
          </p:spPr>
        </p:pic>
        <p:sp>
          <p:nvSpPr>
            <p:cNvPr id="7" name="Rectangle 6"/>
            <p:cNvSpPr/>
            <p:nvPr/>
          </p:nvSpPr>
          <p:spPr>
            <a:xfrm>
              <a:off x="3061294" y="1126175"/>
              <a:ext cx="2194768" cy="338554"/>
            </a:xfrm>
            <a:prstGeom prst="rect">
              <a:avLst/>
            </a:prstGeom>
          </p:spPr>
          <p:txBody>
            <a:bodyPr wrap="none">
              <a:spAutoFit/>
            </a:bodyPr>
            <a:lstStyle/>
            <a:p>
              <a:r>
                <a:rPr lang="en-US" sz="1600" b="1" dirty="0">
                  <a:solidFill>
                    <a:prstClr val="black"/>
                  </a:solidFill>
                  <a:cs typeface="Arial" pitchFamily="34" charset="0"/>
                </a:rPr>
                <a:t>BLAST Sequence Search</a:t>
              </a:r>
              <a:endParaRPr lang="en-US" sz="1600" b="1" dirty="0">
                <a:solidFill>
                  <a:prstClr val="black"/>
                </a:solidFill>
              </a:endParaRPr>
            </a:p>
          </p:txBody>
        </p:sp>
      </p:grpSp>
      <p:grpSp>
        <p:nvGrpSpPr>
          <p:cNvPr id="13" name="Group 12"/>
          <p:cNvGrpSpPr/>
          <p:nvPr/>
        </p:nvGrpSpPr>
        <p:grpSpPr>
          <a:xfrm>
            <a:off x="228600" y="3657600"/>
            <a:ext cx="5307409" cy="2667000"/>
            <a:chOff x="407590" y="3810000"/>
            <a:chExt cx="5307409" cy="26670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590" y="4142228"/>
              <a:ext cx="5307409" cy="2334772"/>
            </a:xfrm>
            <a:prstGeom prst="rect">
              <a:avLst/>
            </a:prstGeom>
            <a:ln w="3175">
              <a:solidFill>
                <a:schemeClr val="tx1"/>
              </a:solidFill>
            </a:ln>
            <a:effectLst/>
          </p:spPr>
        </p:pic>
        <p:sp>
          <p:nvSpPr>
            <p:cNvPr id="8" name="Rectangle 7"/>
            <p:cNvSpPr/>
            <p:nvPr/>
          </p:nvSpPr>
          <p:spPr>
            <a:xfrm>
              <a:off x="1890140" y="3810000"/>
              <a:ext cx="2342308" cy="338554"/>
            </a:xfrm>
            <a:prstGeom prst="rect">
              <a:avLst/>
            </a:prstGeom>
          </p:spPr>
          <p:txBody>
            <a:bodyPr wrap="none">
              <a:spAutoFit/>
            </a:bodyPr>
            <a:lstStyle/>
            <a:p>
              <a:r>
                <a:rPr lang="en-US" sz="1600" b="1" dirty="0">
                  <a:solidFill>
                    <a:prstClr val="black"/>
                  </a:solidFill>
                  <a:cs typeface="Arial" pitchFamily="34" charset="0"/>
                </a:rPr>
                <a:t>Cap3 Sequence Assembly</a:t>
              </a:r>
              <a:endParaRPr lang="en-US" sz="1600" b="1" dirty="0">
                <a:solidFill>
                  <a:prstClr val="black"/>
                </a:solidFill>
              </a:endParaRPr>
            </a:p>
          </p:txBody>
        </p:sp>
      </p:grpSp>
      <p:sp>
        <p:nvSpPr>
          <p:cNvPr id="9" name="Rectangle 8"/>
          <p:cNvSpPr/>
          <p:nvPr/>
        </p:nvSpPr>
        <p:spPr>
          <a:xfrm>
            <a:off x="6675739" y="710612"/>
            <a:ext cx="1936327" cy="584727"/>
          </a:xfrm>
          <a:prstGeom prst="rect">
            <a:avLst/>
          </a:prstGeom>
        </p:spPr>
        <p:txBody>
          <a:bodyPr wrap="none" lIns="91390" tIns="45696" rIns="91390" bIns="45696">
            <a:spAutoFit/>
          </a:bodyPr>
          <a:lstStyle/>
          <a:p>
            <a:pPr algn="ctr"/>
            <a:r>
              <a:rPr lang="en-US" sz="1600" b="1" dirty="0">
                <a:solidFill>
                  <a:prstClr val="black"/>
                </a:solidFill>
                <a:cs typeface="Arial" pitchFamily="34" charset="0"/>
              </a:rPr>
              <a:t>Smith </a:t>
            </a:r>
            <a:r>
              <a:rPr lang="en-US" sz="1600" b="1" dirty="0" smtClean="0">
                <a:solidFill>
                  <a:prstClr val="black"/>
                </a:solidFill>
                <a:cs typeface="Arial" pitchFamily="34" charset="0"/>
              </a:rPr>
              <a:t>Waterman </a:t>
            </a:r>
            <a:endParaRPr lang="en-US" sz="1600" b="1" dirty="0">
              <a:solidFill>
                <a:prstClr val="black"/>
              </a:solidFill>
              <a:cs typeface="Arial" pitchFamily="34" charset="0"/>
            </a:endParaRPr>
          </a:p>
          <a:p>
            <a:pPr algn="ctr"/>
            <a:r>
              <a:rPr lang="en-US" sz="1600" b="1" dirty="0">
                <a:solidFill>
                  <a:prstClr val="black"/>
                </a:solidFill>
                <a:cs typeface="Arial" pitchFamily="34" charset="0"/>
              </a:rPr>
              <a:t>Sequence Alignment</a:t>
            </a:r>
            <a:endParaRPr lang="en-US" sz="1600" b="1" dirty="0">
              <a:solidFill>
                <a:prstClr val="black"/>
              </a:solidFill>
            </a:endParaRPr>
          </a:p>
        </p:txBody>
      </p:sp>
      <p:pic>
        <p:nvPicPr>
          <p:cNvPr id="10" name="Picture 9" descr="D:\academic\phd\Publications\CloudComp09\figures\cap3.png"/>
          <p:cNvPicPr>
            <a:picLocks noChangeAspect="1" noChangeArrowheads="1"/>
          </p:cNvPicPr>
          <p:nvPr/>
        </p:nvPicPr>
        <p:blipFill>
          <a:blip r:embed="rId5" cstate="print"/>
          <a:srcRect/>
          <a:stretch>
            <a:fillRect/>
          </a:stretch>
        </p:blipFill>
        <p:spPr bwMode="auto">
          <a:xfrm>
            <a:off x="6096000" y="4419600"/>
            <a:ext cx="1719648"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1" y="1362887"/>
            <a:ext cx="3140075"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00485158"/>
      </p:ext>
    </p:extLst>
  </p:cSld>
  <p:clrMapOvr>
    <a:masterClrMapping/>
  </p:clrMapOvr>
  <mc:AlternateContent xmlns:mc="http://schemas.openxmlformats.org/markup-compatibility/2006" xmlns:p14="http://schemas.microsoft.com/office/powerpoint/2010/main">
    <mc:Choice Requires="p14">
      <p:transition spd="slow" p14:dur="2000" advTm="9174"/>
    </mc:Choice>
    <mc:Fallback xmlns="">
      <p:transition spd="slow" advTm="9174"/>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3" y="2589149"/>
            <a:ext cx="4650903" cy="30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527" y="2586275"/>
            <a:ext cx="4441475"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9911" y="-212737"/>
            <a:ext cx="8229600" cy="1143000"/>
          </a:xfrm>
        </p:spPr>
        <p:txBody>
          <a:bodyPr>
            <a:noAutofit/>
          </a:bodyPr>
          <a:lstStyle/>
          <a:p>
            <a:r>
              <a:rPr lang="en-US" sz="3200" dirty="0" smtClean="0">
                <a:ln w="11430"/>
                <a:effectLst>
                  <a:outerShdw blurRad="38100" dist="38100" dir="2700000" algn="tl">
                    <a:srgbClr val="000000">
                      <a:alpha val="43137"/>
                    </a:srgbClr>
                  </a:outerShdw>
                </a:effectLst>
                <a:latin typeface="Century Gothic" pitchFamily="34" charset="0"/>
              </a:rPr>
              <a:t>Multi </a:t>
            </a:r>
            <a:r>
              <a:rPr lang="en-US" sz="3200" dirty="0">
                <a:ln w="11430"/>
                <a:effectLst>
                  <a:outerShdw blurRad="38100" dist="38100" dir="2700000" algn="tl">
                    <a:srgbClr val="000000">
                      <a:alpha val="43137"/>
                    </a:srgbClr>
                  </a:outerShdw>
                </a:effectLst>
                <a:latin typeface="Century Gothic" pitchFamily="34" charset="0"/>
              </a:rPr>
              <a:t>Dimensional Scaling</a:t>
            </a:r>
          </a:p>
        </p:txBody>
      </p:sp>
      <p:sp>
        <p:nvSpPr>
          <p:cNvPr id="21" name="Rectangle 20"/>
          <p:cNvSpPr/>
          <p:nvPr/>
        </p:nvSpPr>
        <p:spPr>
          <a:xfrm>
            <a:off x="533400" y="5629537"/>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Weak Scaling</a:t>
            </a:r>
            <a:endParaRPr lang="en-US" sz="1400" b="1" dirty="0">
              <a:solidFill>
                <a:prstClr val="black"/>
              </a:solidFill>
            </a:endParaRPr>
          </a:p>
        </p:txBody>
      </p:sp>
      <p:sp>
        <p:nvSpPr>
          <p:cNvPr id="22" name="Rectangle 21"/>
          <p:cNvSpPr/>
          <p:nvPr/>
        </p:nvSpPr>
        <p:spPr>
          <a:xfrm>
            <a:off x="5343531" y="5577665"/>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Data Size Scaling</a:t>
            </a:r>
            <a:endParaRPr lang="en-US" sz="1400" b="1" dirty="0">
              <a:solidFill>
                <a:prstClr val="black"/>
              </a:solidFill>
            </a:endParaRPr>
          </a:p>
        </p:txBody>
      </p:sp>
      <p:sp>
        <p:nvSpPr>
          <p:cNvPr id="27" name="Rounded Rectangular Callout 26"/>
          <p:cNvSpPr/>
          <p:nvPr/>
        </p:nvSpPr>
        <p:spPr>
          <a:xfrm>
            <a:off x="5160089" y="4343400"/>
            <a:ext cx="3493413" cy="439387"/>
          </a:xfrm>
          <a:prstGeom prst="wedgeRoundRectCallout">
            <a:avLst>
              <a:gd name="adj1" fmla="val -25674"/>
              <a:gd name="adj2" fmla="val -128239"/>
              <a:gd name="adj3" fmla="val 16667"/>
            </a:avLst>
          </a:prstGeom>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Performance adjusted for sequential performance difference</a:t>
            </a:r>
          </a:p>
        </p:txBody>
      </p:sp>
      <p:grpSp>
        <p:nvGrpSpPr>
          <p:cNvPr id="19" name="Group 18"/>
          <p:cNvGrpSpPr/>
          <p:nvPr/>
        </p:nvGrpSpPr>
        <p:grpSpPr>
          <a:xfrm>
            <a:off x="3483789" y="868479"/>
            <a:ext cx="2057400" cy="838200"/>
            <a:chOff x="1066800" y="4267200"/>
            <a:chExt cx="2057400" cy="838200"/>
          </a:xfrm>
        </p:grpSpPr>
        <p:sp>
          <p:nvSpPr>
            <p:cNvPr id="20" name="Rectangle 19"/>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FF0000"/>
                  </a:solidFill>
                </a:rPr>
                <a:t>X: </a:t>
              </a:r>
              <a:r>
                <a:rPr lang="en-US" b="1" dirty="0" smtClean="0">
                  <a:solidFill>
                    <a:prstClr val="white"/>
                  </a:solidFill>
                </a:rPr>
                <a:t>Calculate </a:t>
              </a:r>
              <a:r>
                <a:rPr lang="en-US" b="1" dirty="0" err="1" smtClean="0">
                  <a:solidFill>
                    <a:prstClr val="white"/>
                  </a:solidFill>
                </a:rPr>
                <a:t>invV</a:t>
              </a:r>
              <a:r>
                <a:rPr lang="en-US" b="1" dirty="0" smtClean="0">
                  <a:solidFill>
                    <a:prstClr val="white"/>
                  </a:solidFill>
                </a:rPr>
                <a:t> (BX)</a:t>
              </a:r>
              <a:endParaRPr lang="en-US" b="1" dirty="0">
                <a:solidFill>
                  <a:prstClr val="white"/>
                </a:solidFill>
              </a:endParaRPr>
            </a:p>
          </p:txBody>
        </p:sp>
        <p:sp>
          <p:nvSpPr>
            <p:cNvPr id="23" name="Rectangle 22"/>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Map</a:t>
              </a:r>
              <a:endParaRPr lang="en-US" sz="1400" b="1" dirty="0">
                <a:solidFill>
                  <a:prstClr val="black"/>
                </a:solidFill>
              </a:endParaRPr>
            </a:p>
          </p:txBody>
        </p:sp>
        <p:sp>
          <p:nvSpPr>
            <p:cNvPr id="24" name="Rectangle 23"/>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solidFill>
                    <a:prstClr val="black"/>
                  </a:solidFill>
                </a:rPr>
                <a:t>Reduce</a:t>
              </a:r>
              <a:endParaRPr lang="en-US" b="1" dirty="0">
                <a:solidFill>
                  <a:prstClr val="black"/>
                </a:solidFill>
              </a:endParaRPr>
            </a:p>
          </p:txBody>
        </p:sp>
        <p:sp>
          <p:nvSpPr>
            <p:cNvPr id="25" name="Rectangle 24"/>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solidFill>
                    <a:prstClr val="black"/>
                  </a:solidFill>
                </a:rPr>
                <a:t>Merge</a:t>
              </a:r>
              <a:endParaRPr lang="en-US" sz="1600" b="1" dirty="0">
                <a:solidFill>
                  <a:prstClr val="black"/>
                </a:solidFill>
              </a:endParaRPr>
            </a:p>
          </p:txBody>
        </p:sp>
        <p:sp>
          <p:nvSpPr>
            <p:cNvPr id="26" name="Right Arrow 25"/>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8" name="Right Arrow 27"/>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grpSp>
      <p:grpSp>
        <p:nvGrpSpPr>
          <p:cNvPr id="29" name="Group 28"/>
          <p:cNvGrpSpPr/>
          <p:nvPr/>
        </p:nvGrpSpPr>
        <p:grpSpPr>
          <a:xfrm>
            <a:off x="969189" y="868479"/>
            <a:ext cx="2057400" cy="838200"/>
            <a:chOff x="1066800" y="4267200"/>
            <a:chExt cx="2057400" cy="838200"/>
          </a:xfrm>
        </p:grpSpPr>
        <p:sp>
          <p:nvSpPr>
            <p:cNvPr id="30" name="Rectangle 29"/>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FF0000"/>
                  </a:solidFill>
                </a:rPr>
                <a:t>BC: </a:t>
              </a:r>
              <a:r>
                <a:rPr lang="en-US" b="1" dirty="0" smtClean="0">
                  <a:solidFill>
                    <a:prstClr val="white"/>
                  </a:solidFill>
                </a:rPr>
                <a:t>Calculate BX </a:t>
              </a:r>
              <a:endParaRPr lang="en-US" b="1" dirty="0">
                <a:solidFill>
                  <a:prstClr val="white"/>
                </a:solidFill>
              </a:endParaRPr>
            </a:p>
          </p:txBody>
        </p:sp>
        <p:sp>
          <p:nvSpPr>
            <p:cNvPr id="31" name="Rectangle 30"/>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Map</a:t>
              </a:r>
              <a:endParaRPr lang="en-US" sz="1400" b="1" dirty="0">
                <a:solidFill>
                  <a:prstClr val="black"/>
                </a:solidFill>
              </a:endParaRPr>
            </a:p>
          </p:txBody>
        </p:sp>
        <p:sp>
          <p:nvSpPr>
            <p:cNvPr id="32" name="Rectangle 31"/>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solidFill>
                    <a:prstClr val="black"/>
                  </a:solidFill>
                </a:rPr>
                <a:t>Reduce</a:t>
              </a:r>
              <a:endParaRPr lang="en-US" b="1" dirty="0">
                <a:solidFill>
                  <a:prstClr val="black"/>
                </a:solidFill>
              </a:endParaRPr>
            </a:p>
          </p:txBody>
        </p:sp>
        <p:sp>
          <p:nvSpPr>
            <p:cNvPr id="33" name="Rectangle 32"/>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solidFill>
                    <a:prstClr val="black"/>
                  </a:solidFill>
                </a:rPr>
                <a:t>Merge</a:t>
              </a:r>
              <a:endParaRPr lang="en-US" sz="1600" b="1" dirty="0">
                <a:solidFill>
                  <a:prstClr val="black"/>
                </a:solidFill>
              </a:endParaRPr>
            </a:p>
          </p:txBody>
        </p:sp>
        <p:sp>
          <p:nvSpPr>
            <p:cNvPr id="34" name="Right Arrow 33"/>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35" name="Right Arrow 34"/>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grpSp>
      <p:grpSp>
        <p:nvGrpSpPr>
          <p:cNvPr id="36" name="Group 35"/>
          <p:cNvGrpSpPr/>
          <p:nvPr/>
        </p:nvGrpSpPr>
        <p:grpSpPr>
          <a:xfrm>
            <a:off x="5998389" y="868479"/>
            <a:ext cx="2057400" cy="838200"/>
            <a:chOff x="1066800" y="4267200"/>
            <a:chExt cx="2057400" cy="838200"/>
          </a:xfrm>
        </p:grpSpPr>
        <p:sp>
          <p:nvSpPr>
            <p:cNvPr id="37" name="Rectangle 36"/>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prstClr val="white"/>
                  </a:solidFill>
                </a:rPr>
                <a:t>Calculate </a:t>
              </a:r>
              <a:r>
                <a:rPr lang="en-US" b="1" dirty="0" smtClean="0">
                  <a:solidFill>
                    <a:srgbClr val="FF0000"/>
                  </a:solidFill>
                </a:rPr>
                <a:t>Stress</a:t>
              </a:r>
              <a:endParaRPr lang="en-US" b="1" dirty="0">
                <a:solidFill>
                  <a:srgbClr val="FF0000"/>
                </a:solidFill>
              </a:endParaRPr>
            </a:p>
          </p:txBody>
        </p:sp>
        <p:sp>
          <p:nvSpPr>
            <p:cNvPr id="38" name="Rectangle 37"/>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Map</a:t>
              </a:r>
              <a:endParaRPr lang="en-US" sz="1400" b="1" dirty="0">
                <a:solidFill>
                  <a:prstClr val="black"/>
                </a:solidFill>
              </a:endParaRPr>
            </a:p>
          </p:txBody>
        </p:sp>
        <p:sp>
          <p:nvSpPr>
            <p:cNvPr id="39" name="Rectangle 38"/>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solidFill>
                    <a:prstClr val="black"/>
                  </a:solidFill>
                </a:rPr>
                <a:t>Reduce</a:t>
              </a:r>
              <a:endParaRPr lang="en-US" b="1" dirty="0">
                <a:solidFill>
                  <a:prstClr val="black"/>
                </a:solidFill>
              </a:endParaRPr>
            </a:p>
          </p:txBody>
        </p:sp>
        <p:sp>
          <p:nvSpPr>
            <p:cNvPr id="40" name="Rectangle 39"/>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solidFill>
                    <a:prstClr val="black"/>
                  </a:solidFill>
                </a:rPr>
                <a:t>Merge</a:t>
              </a:r>
              <a:endParaRPr lang="en-US" sz="1600" b="1" dirty="0">
                <a:solidFill>
                  <a:prstClr val="black"/>
                </a:solidFill>
              </a:endParaRPr>
            </a:p>
          </p:txBody>
        </p:sp>
        <p:sp>
          <p:nvSpPr>
            <p:cNvPr id="41" name="Right Arrow 40"/>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42" name="Right Arrow 41"/>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grpSp>
      <p:sp>
        <p:nvSpPr>
          <p:cNvPr id="43" name="Right Arrow 42"/>
          <p:cNvSpPr/>
          <p:nvPr/>
        </p:nvSpPr>
        <p:spPr>
          <a:xfrm>
            <a:off x="2993934" y="1173279"/>
            <a:ext cx="566057"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lIns="91390" tIns="45696" rIns="91390" bIns="45696" rtlCol="0" anchor="ctr"/>
          <a:lstStyle/>
          <a:p>
            <a:pPr algn="ctr"/>
            <a:endParaRPr lang="en-US">
              <a:solidFill>
                <a:prstClr val="white"/>
              </a:solidFill>
            </a:endParaRPr>
          </a:p>
        </p:txBody>
      </p:sp>
      <p:sp>
        <p:nvSpPr>
          <p:cNvPr id="44" name="Right Arrow 43"/>
          <p:cNvSpPr/>
          <p:nvPr/>
        </p:nvSpPr>
        <p:spPr>
          <a:xfrm>
            <a:off x="5508534" y="1173279"/>
            <a:ext cx="566057"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lIns="91390" tIns="45696" rIns="91390" bIns="45696" rtlCol="0" anchor="ctr"/>
          <a:lstStyle/>
          <a:p>
            <a:pPr algn="ctr"/>
            <a:endParaRPr lang="en-US">
              <a:solidFill>
                <a:prstClr val="white"/>
              </a:solidFill>
            </a:endParaRPr>
          </a:p>
        </p:txBody>
      </p:sp>
      <p:cxnSp>
        <p:nvCxnSpPr>
          <p:cNvPr id="45" name="Elbow Connector 44"/>
          <p:cNvCxnSpPr>
            <a:stCxn id="37" idx="3"/>
            <a:endCxn id="30" idx="1"/>
          </p:cNvCxnSpPr>
          <p:nvPr/>
        </p:nvCxnSpPr>
        <p:spPr>
          <a:xfrm flipH="1">
            <a:off x="969189" y="1287579"/>
            <a:ext cx="7086600" cy="12700"/>
          </a:xfrm>
          <a:prstGeom prst="bentConnector5">
            <a:avLst>
              <a:gd name="adj1" fmla="val -7527"/>
              <a:gd name="adj2" fmla="val 8357142"/>
              <a:gd name="adj3" fmla="val 10553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50307" y="2071055"/>
            <a:ext cx="1209782" cy="307728"/>
          </a:xfrm>
          <a:prstGeom prst="rect">
            <a:avLst/>
          </a:prstGeom>
          <a:noFill/>
        </p:spPr>
        <p:txBody>
          <a:bodyPr wrap="none" lIns="91390" tIns="45696" rIns="91390" bIns="45696" rtlCol="0">
            <a:spAutoFit/>
          </a:bodyPr>
          <a:lstStyle/>
          <a:p>
            <a:r>
              <a:rPr lang="en-US" sz="1400" b="1" dirty="0">
                <a:solidFill>
                  <a:prstClr val="black"/>
                </a:solidFill>
              </a:rPr>
              <a:t>New Iteration</a:t>
            </a:r>
          </a:p>
        </p:txBody>
      </p:sp>
      <p:sp>
        <p:nvSpPr>
          <p:cNvPr id="48" name="TextBox 47"/>
          <p:cNvSpPr txBox="1"/>
          <p:nvPr/>
        </p:nvSpPr>
        <p:spPr>
          <a:xfrm>
            <a:off x="-16821" y="5853333"/>
            <a:ext cx="8956104" cy="523172"/>
          </a:xfrm>
          <a:prstGeom prst="rect">
            <a:avLst/>
          </a:prstGeom>
          <a:noFill/>
        </p:spPr>
        <p:txBody>
          <a:bodyPr wrap="square" lIns="91390" tIns="45696" rIns="91390" bIns="45696" rtlCol="0">
            <a:spAutoFit/>
          </a:bodyPr>
          <a:lstStyle/>
          <a:p>
            <a:r>
              <a:rPr lang="en-US" sz="1400" dirty="0">
                <a:solidFill>
                  <a:prstClr val="black"/>
                </a:solidFill>
              </a:rPr>
              <a:t>Scalable Parallel Scientific Computing Using Twister4Azure. </a:t>
            </a:r>
            <a:r>
              <a:rPr lang="en-US" sz="1400" dirty="0" err="1">
                <a:solidFill>
                  <a:prstClr val="black"/>
                </a:solidFill>
              </a:rPr>
              <a:t>Thilina</a:t>
            </a:r>
            <a:r>
              <a:rPr lang="en-US" sz="1400" dirty="0">
                <a:solidFill>
                  <a:prstClr val="black"/>
                </a:solidFill>
              </a:rPr>
              <a:t> </a:t>
            </a:r>
            <a:r>
              <a:rPr lang="en-US" sz="1400" dirty="0" err="1">
                <a:solidFill>
                  <a:prstClr val="black"/>
                </a:solidFill>
              </a:rPr>
              <a:t>Gunarathne</a:t>
            </a:r>
            <a:r>
              <a:rPr lang="en-US" sz="1400" dirty="0">
                <a:solidFill>
                  <a:prstClr val="black"/>
                </a:solidFill>
              </a:rPr>
              <a:t>, </a:t>
            </a:r>
            <a:r>
              <a:rPr lang="en-US" sz="1400" dirty="0" err="1">
                <a:solidFill>
                  <a:prstClr val="black"/>
                </a:solidFill>
              </a:rPr>
              <a:t>BingJing</a:t>
            </a:r>
            <a:r>
              <a:rPr lang="en-US" sz="1400" dirty="0">
                <a:solidFill>
                  <a:prstClr val="black"/>
                </a:solidFill>
              </a:rPr>
              <a:t> </a:t>
            </a:r>
            <a:r>
              <a:rPr lang="en-US" sz="1400" dirty="0" err="1">
                <a:solidFill>
                  <a:prstClr val="black"/>
                </a:solidFill>
              </a:rPr>
              <a:t>Zang</a:t>
            </a:r>
            <a:r>
              <a:rPr lang="en-US" sz="1400" dirty="0">
                <a:solidFill>
                  <a:prstClr val="black"/>
                </a:solidFill>
              </a:rPr>
              <a:t>, </a:t>
            </a:r>
            <a:r>
              <a:rPr lang="en-US" sz="1400" dirty="0" err="1">
                <a:solidFill>
                  <a:prstClr val="black"/>
                </a:solidFill>
              </a:rPr>
              <a:t>Tak</a:t>
            </a:r>
            <a:r>
              <a:rPr lang="en-US" sz="1400" dirty="0">
                <a:solidFill>
                  <a:prstClr val="black"/>
                </a:solidFill>
              </a:rPr>
              <a:t>-Lon Wu and Judy </a:t>
            </a:r>
            <a:r>
              <a:rPr lang="en-US" sz="1400" dirty="0" err="1">
                <a:solidFill>
                  <a:prstClr val="black"/>
                </a:solidFill>
              </a:rPr>
              <a:t>Qiu</a:t>
            </a:r>
            <a:r>
              <a:rPr lang="en-US" sz="1400" dirty="0">
                <a:solidFill>
                  <a:prstClr val="black"/>
                </a:solidFill>
              </a:rPr>
              <a:t>. Submitted to Journal of Future Generation Computer Systems. (Invited as one of the best 6 papers of UCC 2011)</a:t>
            </a:r>
          </a:p>
        </p:txBody>
      </p:sp>
    </p:spTree>
    <p:custDataLst>
      <p:tags r:id="rId1"/>
    </p:custDataLst>
    <p:extLst>
      <p:ext uri="{BB962C8B-B14F-4D97-AF65-F5344CB8AC3E}">
        <p14:creationId xmlns:p14="http://schemas.microsoft.com/office/powerpoint/2010/main" val="2636723692"/>
      </p:ext>
    </p:extLst>
  </p:cSld>
  <p:clrMapOvr>
    <a:masterClrMapping/>
  </p:clrMapOvr>
  <mc:AlternateContent xmlns:mc="http://schemas.openxmlformats.org/markup-compatibility/2006" xmlns:p14="http://schemas.microsoft.com/office/powerpoint/2010/main">
    <mc:Choice Requires="p14">
      <p:transition spd="slow" p14:dur="2000" advTm="6859"/>
    </mc:Choice>
    <mc:Fallback xmlns="">
      <p:transition spd="slow" advTm="6859"/>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61" y="5334000"/>
            <a:ext cx="8534400" cy="646331"/>
          </a:xfrm>
          <a:prstGeom prst="rect">
            <a:avLst/>
          </a:prstGeom>
          <a:noFill/>
        </p:spPr>
        <p:txBody>
          <a:bodyPr wrap="square" rtlCol="0">
            <a:spAutoFit/>
          </a:bodyPr>
          <a:lstStyle/>
          <a:p>
            <a:r>
              <a:rPr lang="en-US" dirty="0" smtClean="0"/>
              <a:t>Hadoop adjusted for Azure: Hadoop </a:t>
            </a:r>
            <a:r>
              <a:rPr lang="en-US" dirty="0" err="1" smtClean="0"/>
              <a:t>KMeans</a:t>
            </a:r>
            <a:r>
              <a:rPr lang="en-US" dirty="0" smtClean="0"/>
              <a:t> run time adjusted for the performance  difference of </a:t>
            </a:r>
            <a:r>
              <a:rPr lang="en-US" dirty="0" err="1" smtClean="0"/>
              <a:t>iDataplex</a:t>
            </a:r>
            <a:r>
              <a:rPr lang="en-US" dirty="0" smtClean="0"/>
              <a:t> </a:t>
            </a:r>
            <a:r>
              <a:rPr lang="en-US" dirty="0" err="1" smtClean="0"/>
              <a:t>vs</a:t>
            </a:r>
            <a:r>
              <a:rPr lang="en-US" dirty="0" smtClean="0"/>
              <a:t> Azure</a:t>
            </a:r>
          </a:p>
        </p:txBody>
      </p:sp>
      <p:graphicFrame>
        <p:nvGraphicFramePr>
          <p:cNvPr id="6" name="Chart 5"/>
          <p:cNvGraphicFramePr>
            <a:graphicFrameLocks/>
          </p:cNvGraphicFramePr>
          <p:nvPr>
            <p:extLst>
              <p:ext uri="{D42A27DB-BD31-4B8C-83A1-F6EECF244321}">
                <p14:modId xmlns:p14="http://schemas.microsoft.com/office/powerpoint/2010/main" val="2766624947"/>
              </p:ext>
            </p:extLst>
          </p:nvPr>
        </p:nvGraphicFramePr>
        <p:xfrm>
          <a:off x="990600" y="351472"/>
          <a:ext cx="75438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274638"/>
            <a:ext cx="8229600" cy="639762"/>
          </a:xfrm>
        </p:spPr>
        <p:txBody>
          <a:bodyPr/>
          <a:lstStyle/>
          <a:p>
            <a:r>
              <a:rPr lang="en-US" dirty="0" err="1" smtClean="0"/>
              <a:t>Kmeans</a:t>
            </a:r>
            <a:endParaRPr lang="en-US" dirty="0"/>
          </a:p>
        </p:txBody>
      </p:sp>
    </p:spTree>
    <p:extLst>
      <p:ext uri="{BB962C8B-B14F-4D97-AF65-F5344CB8AC3E}">
        <p14:creationId xmlns:p14="http://schemas.microsoft.com/office/powerpoint/2010/main" val="1809693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Kmeans</a:t>
            </a:r>
            <a:r>
              <a:rPr lang="en-US" dirty="0" smtClean="0"/>
              <a:t> Strong Scaling </a:t>
            </a:r>
            <a:br>
              <a:rPr lang="en-US" dirty="0" smtClean="0"/>
            </a:br>
            <a:r>
              <a:rPr lang="en-US" dirty="0" smtClean="0"/>
              <a:t>(with </a:t>
            </a:r>
            <a:r>
              <a:rPr lang="en-US" dirty="0" err="1" smtClean="0"/>
              <a:t>Hadoop</a:t>
            </a:r>
            <a:r>
              <a:rPr lang="en-US" dirty="0" smtClean="0"/>
              <a:t> Adjusted)</a:t>
            </a:r>
            <a:endParaRPr lang="en-US" dirty="0"/>
          </a:p>
        </p:txBody>
      </p:sp>
      <p:sp>
        <p:nvSpPr>
          <p:cNvPr id="6" name="TextBox 5"/>
          <p:cNvSpPr txBox="1"/>
          <p:nvPr/>
        </p:nvSpPr>
        <p:spPr>
          <a:xfrm>
            <a:off x="381000" y="4953000"/>
            <a:ext cx="7445436" cy="923330"/>
          </a:xfrm>
          <a:prstGeom prst="rect">
            <a:avLst/>
          </a:prstGeom>
          <a:noFill/>
        </p:spPr>
        <p:txBody>
          <a:bodyPr wrap="none" rtlCol="0">
            <a:spAutoFit/>
          </a:bodyPr>
          <a:lstStyle/>
          <a:p>
            <a:r>
              <a:rPr lang="en-US" dirty="0" smtClean="0"/>
              <a:t>128 Million data points. 500 Centroids (clusters). 20 Dimensions. 10 iterations</a:t>
            </a:r>
          </a:p>
          <a:p>
            <a:r>
              <a:rPr lang="en-US" dirty="0" smtClean="0"/>
              <a:t>Parallel efficiency relative to the 32 core run time.</a:t>
            </a:r>
          </a:p>
          <a:p>
            <a:r>
              <a:rPr lang="en-US" dirty="0" smtClean="0"/>
              <a:t>Note Hadoop slower by factor of 2</a:t>
            </a:r>
            <a:endParaRPr lang="en-US" dirty="0"/>
          </a:p>
        </p:txBody>
      </p:sp>
      <p:graphicFrame>
        <p:nvGraphicFramePr>
          <p:cNvPr id="7" name="Chart 6"/>
          <p:cNvGraphicFramePr>
            <a:graphicFrameLocks/>
          </p:cNvGraphicFramePr>
          <p:nvPr>
            <p:extLst/>
          </p:nvPr>
        </p:nvGraphicFramePr>
        <p:xfrm>
          <a:off x="685800" y="1563469"/>
          <a:ext cx="769239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9882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dirty="0" err="1" smtClean="0"/>
              <a:t>Kmeans</a:t>
            </a:r>
            <a:r>
              <a:rPr lang="en-US" dirty="0" smtClean="0"/>
              <a:t> Clustering</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698566881"/>
              </p:ext>
            </p:extLst>
          </p:nvPr>
        </p:nvGraphicFramePr>
        <p:xfrm>
          <a:off x="304800" y="609600"/>
          <a:ext cx="7805737"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6717" y="5334000"/>
            <a:ext cx="8910566" cy="1015663"/>
          </a:xfrm>
          <a:prstGeom prst="rect">
            <a:avLst/>
          </a:prstGeom>
          <a:noFill/>
        </p:spPr>
        <p:txBody>
          <a:bodyPr wrap="square" rtlCol="0">
            <a:spAutoFit/>
          </a:bodyPr>
          <a:lstStyle/>
          <a:p>
            <a:r>
              <a:rPr lang="en-US" sz="1600" dirty="0" smtClean="0"/>
              <a:t>This shows that the communication and synchronization overheads between iterations are very small (less than one second, which is the lowest measured unit for this graph). </a:t>
            </a:r>
          </a:p>
          <a:p>
            <a:r>
              <a:rPr lang="en-US" sz="1400" dirty="0" smtClean="0"/>
              <a:t>128 Million data points(19GB), 500 centroids (78KB), 20 dimensions</a:t>
            </a:r>
          </a:p>
          <a:p>
            <a:r>
              <a:rPr lang="en-US" sz="1400" dirty="0" smtClean="0"/>
              <a:t>10 iterations, 256 cores, 256 map tasks per iteration</a:t>
            </a:r>
            <a:endParaRPr lang="en-US" sz="1400" dirty="0"/>
          </a:p>
        </p:txBody>
      </p:sp>
    </p:spTree>
    <p:extLst>
      <p:ext uri="{BB962C8B-B14F-4D97-AF65-F5344CB8AC3E}">
        <p14:creationId xmlns:p14="http://schemas.microsoft.com/office/powerpoint/2010/main" val="2193769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Kmeans</a:t>
            </a:r>
            <a:r>
              <a:rPr lang="en-US" dirty="0" smtClean="0"/>
              <a:t> Clustering</a:t>
            </a:r>
            <a:endParaRPr lang="en-US" dirty="0"/>
          </a:p>
        </p:txBody>
      </p:sp>
      <p:sp>
        <p:nvSpPr>
          <p:cNvPr id="5" name="TextBox 4"/>
          <p:cNvSpPr txBox="1"/>
          <p:nvPr/>
        </p:nvSpPr>
        <p:spPr>
          <a:xfrm>
            <a:off x="838200" y="5562600"/>
            <a:ext cx="6521272" cy="646331"/>
          </a:xfrm>
          <a:prstGeom prst="rect">
            <a:avLst/>
          </a:prstGeom>
          <a:noFill/>
        </p:spPr>
        <p:txBody>
          <a:bodyPr wrap="none" rtlCol="0">
            <a:spAutoFit/>
          </a:bodyPr>
          <a:lstStyle/>
          <a:p>
            <a:r>
              <a:rPr lang="en-US" dirty="0" smtClean="0"/>
              <a:t>128 Million data points(19GB), 500 centroids (78KB), 20 dimensions</a:t>
            </a:r>
          </a:p>
          <a:p>
            <a:r>
              <a:rPr lang="en-US" dirty="0" smtClean="0"/>
              <a:t>10 iterations, 256 cores, 256 map tasks per iteration</a:t>
            </a:r>
            <a:endParaRPr lang="en-US" dirty="0"/>
          </a:p>
        </p:txBody>
      </p:sp>
      <p:graphicFrame>
        <p:nvGraphicFramePr>
          <p:cNvPr id="6" name="Chart 5"/>
          <p:cNvGraphicFramePr>
            <a:graphicFrameLocks/>
          </p:cNvGraphicFramePr>
          <p:nvPr>
            <p:extLst/>
          </p:nvPr>
        </p:nvGraphicFramePr>
        <p:xfrm>
          <a:off x="457200" y="1447800"/>
          <a:ext cx="81534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9552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FutureGrid Technology</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38</a:t>
            </a:fld>
            <a:endParaRPr lang="en-US"/>
          </a:p>
        </p:txBody>
      </p:sp>
    </p:spTree>
    <p:extLst>
      <p:ext uri="{BB962C8B-B14F-4D97-AF65-F5344CB8AC3E}">
        <p14:creationId xmlns:p14="http://schemas.microsoft.com/office/powerpoint/2010/main" val="2270404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162800" cy="914400"/>
          </a:xfrm>
        </p:spPr>
        <p:txBody>
          <a:bodyPr>
            <a:normAutofit fontScale="90000"/>
          </a:bodyPr>
          <a:lstStyle/>
          <a:p>
            <a:r>
              <a:rPr lang="en-US" b="1" dirty="0" smtClean="0"/>
              <a:t>FutureGrid Testbed as a Service</a:t>
            </a:r>
            <a:endParaRPr lang="en-US" b="1" dirty="0"/>
          </a:p>
        </p:txBody>
      </p:sp>
      <p:sp>
        <p:nvSpPr>
          <p:cNvPr id="3" name="Content Placeholder 2"/>
          <p:cNvSpPr>
            <a:spLocks noGrp="1"/>
          </p:cNvSpPr>
          <p:nvPr>
            <p:ph idx="1"/>
          </p:nvPr>
        </p:nvSpPr>
        <p:spPr>
          <a:xfrm>
            <a:off x="0" y="609600"/>
            <a:ext cx="9144000" cy="5410200"/>
          </a:xfrm>
        </p:spPr>
        <p:txBody>
          <a:bodyPr>
            <a:noAutofit/>
          </a:bodyPr>
          <a:lstStyle/>
          <a:p>
            <a:r>
              <a:rPr lang="en-US" sz="2400" dirty="0" smtClean="0">
                <a:cs typeface="Times New Roman" pitchFamily="18" charset="0"/>
              </a:rPr>
              <a:t>FutureGrid is part of </a:t>
            </a:r>
            <a:r>
              <a:rPr lang="en-US" sz="2400" dirty="0" smtClean="0">
                <a:solidFill>
                  <a:srgbClr val="FF0000"/>
                </a:solidFill>
                <a:cs typeface="Times New Roman" pitchFamily="18" charset="0"/>
              </a:rPr>
              <a:t>XSEDE</a:t>
            </a:r>
            <a:r>
              <a:rPr lang="en-US" sz="2400" dirty="0" smtClean="0">
                <a:cs typeface="Times New Roman" pitchFamily="18" charset="0"/>
              </a:rPr>
              <a:t> set up as a </a:t>
            </a:r>
            <a:r>
              <a:rPr lang="en-US" sz="2400" dirty="0" smtClean="0">
                <a:solidFill>
                  <a:srgbClr val="FF0000"/>
                </a:solidFill>
                <a:cs typeface="Times New Roman" pitchFamily="18" charset="0"/>
              </a:rPr>
              <a:t>testbed </a:t>
            </a:r>
            <a:r>
              <a:rPr lang="en-US" sz="2400" dirty="0" smtClean="0">
                <a:cs typeface="Times New Roman" pitchFamily="18" charset="0"/>
              </a:rPr>
              <a:t>with cloud focus</a:t>
            </a:r>
          </a:p>
          <a:p>
            <a:r>
              <a:rPr lang="en-US" sz="2400" dirty="0" smtClean="0"/>
              <a:t>Operational since Summer 2010 (i.e. now in third year of use)</a:t>
            </a:r>
          </a:p>
          <a:p>
            <a:r>
              <a:rPr lang="en-US" sz="2400" dirty="0" smtClean="0">
                <a:cs typeface="Times New Roman" pitchFamily="18" charset="0"/>
              </a:rPr>
              <a:t>The FutureGrid testbed provides to its users:</a:t>
            </a:r>
          </a:p>
          <a:p>
            <a:pPr lvl="1"/>
            <a:r>
              <a:rPr lang="en-US" sz="2400" dirty="0" smtClean="0"/>
              <a:t>Support of </a:t>
            </a:r>
            <a:r>
              <a:rPr lang="en-US" sz="2400" dirty="0" smtClean="0">
                <a:solidFill>
                  <a:srgbClr val="FF0000"/>
                </a:solidFill>
              </a:rPr>
              <a:t>Computer </a:t>
            </a:r>
            <a:r>
              <a:rPr lang="en-US" sz="2400" dirty="0">
                <a:solidFill>
                  <a:srgbClr val="FF0000"/>
                </a:solidFill>
              </a:rPr>
              <a:t>Science </a:t>
            </a:r>
            <a:r>
              <a:rPr lang="en-US" sz="2400" dirty="0"/>
              <a:t>and </a:t>
            </a:r>
            <a:r>
              <a:rPr lang="en-US" sz="2400" dirty="0">
                <a:solidFill>
                  <a:srgbClr val="FF0000"/>
                </a:solidFill>
              </a:rPr>
              <a:t>Computational Science </a:t>
            </a:r>
            <a:r>
              <a:rPr lang="en-US" sz="2400" dirty="0"/>
              <a:t>research </a:t>
            </a:r>
            <a:endParaRPr lang="en-US" sz="2400" dirty="0" smtClean="0"/>
          </a:p>
          <a:p>
            <a:pPr lvl="1"/>
            <a:r>
              <a:rPr lang="en-US" sz="2400" dirty="0" smtClean="0">
                <a:cs typeface="Times New Roman" pitchFamily="18" charset="0"/>
              </a:rPr>
              <a:t>A flexible development and testing platform for middleware and application users looking at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t>
            </a:r>
            <a:r>
              <a:rPr lang="en-US" sz="2400" dirty="0" smtClean="0">
                <a:solidFill>
                  <a:srgbClr val="FF0000"/>
                </a:solidFill>
                <a:cs typeface="Times New Roman" pitchFamily="18" charset="0"/>
              </a:rPr>
              <a:t>performance</a:t>
            </a:r>
            <a:r>
              <a:rPr lang="en-US" sz="2400" dirty="0" smtClean="0">
                <a:cs typeface="Times New Roman" pitchFamily="18" charset="0"/>
              </a:rPr>
              <a:t> or </a:t>
            </a:r>
            <a:r>
              <a:rPr lang="en-US" sz="2400" dirty="0" smtClean="0">
                <a:solidFill>
                  <a:srgbClr val="FF0000"/>
                </a:solidFill>
                <a:cs typeface="Times New Roman" pitchFamily="18" charset="0"/>
              </a:rPr>
              <a:t>evaluation</a:t>
            </a:r>
          </a:p>
          <a:p>
            <a:pPr lvl="1"/>
            <a:r>
              <a:rPr lang="en-US" sz="2400" dirty="0">
                <a:cs typeface="Times New Roman" pitchFamily="18" charset="0"/>
              </a:rPr>
              <a:t>FutureGrid is </a:t>
            </a:r>
            <a:r>
              <a:rPr lang="en-US" sz="2400" dirty="0">
                <a:solidFill>
                  <a:srgbClr val="FF0000"/>
                </a:solidFill>
                <a:cs typeface="Times New Roman" pitchFamily="18" charset="0"/>
              </a:rPr>
              <a:t>user-customizable</a:t>
            </a:r>
            <a:r>
              <a:rPr lang="en-US" sz="2400" dirty="0">
                <a:cs typeface="Times New Roman" pitchFamily="18" charset="0"/>
              </a:rPr>
              <a:t>, </a:t>
            </a:r>
            <a:r>
              <a:rPr lang="en-US" sz="2400" dirty="0">
                <a:solidFill>
                  <a:srgbClr val="FF0000"/>
                </a:solidFill>
                <a:cs typeface="Times New Roman" pitchFamily="18" charset="0"/>
              </a:rPr>
              <a:t>accessed interactively </a:t>
            </a:r>
            <a:r>
              <a:rPr lang="en-US" sz="2400" dirty="0">
                <a:cs typeface="Times New Roman" pitchFamily="18" charset="0"/>
              </a:rPr>
              <a:t>and supports </a:t>
            </a:r>
            <a:r>
              <a:rPr lang="en-US" sz="2400" dirty="0">
                <a:solidFill>
                  <a:srgbClr val="FF0000"/>
                </a:solidFill>
                <a:cs typeface="Times New Roman" pitchFamily="18" charset="0"/>
              </a:rPr>
              <a:t>Grid</a:t>
            </a:r>
            <a:r>
              <a:rPr lang="en-US" sz="2400" dirty="0">
                <a:cs typeface="Times New Roman" pitchFamily="18" charset="0"/>
              </a:rPr>
              <a:t>, </a:t>
            </a:r>
            <a:r>
              <a:rPr lang="en-US" sz="2400" dirty="0">
                <a:solidFill>
                  <a:srgbClr val="FF0000"/>
                </a:solidFill>
                <a:cs typeface="Times New Roman" pitchFamily="18" charset="0"/>
              </a:rPr>
              <a:t>Cloud</a:t>
            </a:r>
            <a:r>
              <a:rPr lang="en-US" sz="2400" dirty="0">
                <a:cs typeface="Times New Roman" pitchFamily="18" charset="0"/>
              </a:rPr>
              <a:t> and </a:t>
            </a:r>
            <a:r>
              <a:rPr lang="en-US" sz="2400" dirty="0">
                <a:solidFill>
                  <a:srgbClr val="FF0000"/>
                </a:solidFill>
                <a:cs typeface="Times New Roman" pitchFamily="18" charset="0"/>
              </a:rPr>
              <a:t>HPC </a:t>
            </a:r>
            <a:r>
              <a:rPr lang="en-US" sz="2400" dirty="0">
                <a:cs typeface="Times New Roman" pitchFamily="18" charset="0"/>
              </a:rPr>
              <a:t>software with and </a:t>
            </a:r>
            <a:r>
              <a:rPr lang="en-US" sz="2400" dirty="0" smtClean="0">
                <a:cs typeface="Times New Roman" pitchFamily="18" charset="0"/>
              </a:rPr>
              <a:t>without VM’s</a:t>
            </a:r>
            <a:endParaRPr lang="en-US" sz="2400" dirty="0">
              <a:cs typeface="Times New Roman" pitchFamily="18" charset="0"/>
            </a:endParaRP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classes</a:t>
            </a:r>
          </a:p>
          <a:p>
            <a:r>
              <a:rPr lang="en-US" sz="2400" dirty="0" smtClean="0"/>
              <a:t>Offers </a:t>
            </a:r>
            <a:r>
              <a:rPr lang="en-US" sz="2400" dirty="0">
                <a:solidFill>
                  <a:srgbClr val="FF0000"/>
                </a:solidFill>
              </a:rPr>
              <a:t>OpenStack, Eucalyptus, Nimbus, </a:t>
            </a:r>
            <a:r>
              <a:rPr lang="en-US" sz="2400" dirty="0" smtClean="0">
                <a:solidFill>
                  <a:srgbClr val="FF0000"/>
                </a:solidFill>
              </a:rPr>
              <a:t>OpenNebula, HPC (MPI) </a:t>
            </a:r>
            <a:r>
              <a:rPr lang="en-US" sz="2400" dirty="0" smtClean="0"/>
              <a:t>on same hardware moving to software defined systems; supports both classic HPC and Cloud storage</a:t>
            </a:r>
          </a:p>
          <a:p>
            <a:pPr marL="0" indent="0">
              <a:buNone/>
            </a:pPr>
            <a:endParaRPr lang="en-US" sz="2400" dirty="0" smtClean="0"/>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4298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914400"/>
            <a:ext cx="7772400" cy="1470025"/>
          </a:xfrm>
        </p:spPr>
        <p:txBody>
          <a:bodyPr/>
          <a:lstStyle/>
          <a:p>
            <a:r>
              <a:rPr lang="en-US" b="1" dirty="0" smtClean="0"/>
              <a:t>Big Data Ecosystem in One Sentence</a:t>
            </a:r>
            <a:endParaRPr lang="en-US" b="1" dirty="0"/>
          </a:p>
        </p:txBody>
      </p:sp>
      <p:sp>
        <p:nvSpPr>
          <p:cNvPr id="5" name="Subtitle 4"/>
          <p:cNvSpPr>
            <a:spLocks noGrp="1"/>
          </p:cNvSpPr>
          <p:nvPr>
            <p:ph type="subTitle" idx="1"/>
          </p:nvPr>
        </p:nvSpPr>
        <p:spPr>
          <a:xfrm>
            <a:off x="228600" y="2384424"/>
            <a:ext cx="8847786" cy="4321176"/>
          </a:xfrm>
        </p:spPr>
        <p:txBody>
          <a:bodyPr>
            <a:normAutofit fontScale="70000" lnSpcReduction="20000"/>
          </a:bodyPr>
          <a:lstStyle/>
          <a:p>
            <a:r>
              <a:rPr lang="en-US" dirty="0" smtClean="0"/>
              <a:t>Use </a:t>
            </a:r>
            <a:r>
              <a:rPr lang="en-US" dirty="0" smtClean="0">
                <a:solidFill>
                  <a:srgbClr val="FF0000"/>
                </a:solidFill>
              </a:rPr>
              <a:t>Clouds</a:t>
            </a:r>
            <a:r>
              <a:rPr lang="en-US" dirty="0" smtClean="0"/>
              <a:t> (and </a:t>
            </a:r>
            <a:r>
              <a:rPr lang="en-US" dirty="0" smtClean="0">
                <a:solidFill>
                  <a:srgbClr val="FF0000"/>
                </a:solidFill>
              </a:rPr>
              <a:t>HPC</a:t>
            </a:r>
            <a:r>
              <a:rPr lang="en-US" dirty="0" smtClean="0"/>
              <a:t>) running </a:t>
            </a:r>
            <a:r>
              <a:rPr lang="en-US" dirty="0" smtClean="0">
                <a:solidFill>
                  <a:srgbClr val="FF0000"/>
                </a:solidFill>
              </a:rPr>
              <a:t>Data Analytics </a:t>
            </a:r>
            <a:r>
              <a:rPr lang="en-US" dirty="0" smtClean="0"/>
              <a:t>processing </a:t>
            </a:r>
            <a:r>
              <a:rPr lang="en-US" dirty="0" smtClean="0">
                <a:solidFill>
                  <a:srgbClr val="FF0000"/>
                </a:solidFill>
              </a:rPr>
              <a:t>Big Data </a:t>
            </a:r>
            <a:r>
              <a:rPr lang="en-US" dirty="0" smtClean="0"/>
              <a:t>to solve problems in </a:t>
            </a:r>
            <a:r>
              <a:rPr lang="en-US" dirty="0" smtClean="0">
                <a:solidFill>
                  <a:srgbClr val="FF0000"/>
                </a:solidFill>
              </a:rPr>
              <a:t>X-Informatics ( </a:t>
            </a:r>
            <a:r>
              <a:rPr lang="en-US" dirty="0"/>
              <a:t>or </a:t>
            </a:r>
            <a:r>
              <a:rPr lang="en-US" dirty="0" smtClean="0">
                <a:solidFill>
                  <a:srgbClr val="FF0000"/>
                </a:solidFill>
              </a:rPr>
              <a:t>e-X)</a:t>
            </a:r>
            <a:br>
              <a:rPr lang="en-US" dirty="0" smtClean="0">
                <a:solidFill>
                  <a:srgbClr val="FF0000"/>
                </a:solidFill>
              </a:rPr>
            </a:br>
            <a:endParaRPr lang="en-US" dirty="0" smtClean="0">
              <a:solidFill>
                <a:srgbClr val="FF0000"/>
              </a:solidFill>
            </a:endParaRPr>
          </a:p>
          <a:p>
            <a:r>
              <a:rPr lang="en-US" dirty="0" smtClean="0">
                <a:solidFill>
                  <a:schemeClr val="tx1"/>
                </a:solidFill>
              </a:rPr>
              <a:t>X = Astronomy</a:t>
            </a:r>
            <a:r>
              <a:rPr lang="en-US" dirty="0">
                <a:solidFill>
                  <a:schemeClr val="tx1"/>
                </a:solidFill>
              </a:rPr>
              <a:t>, Biology, Biomedicine, Business, Chemistry, Crisis, Energy, Environment, Finance, Health, Intelligence, Lifestyle, Marketing, Medicine, Pathology, Policy, Radar, Security, Sensor, Social, Sustainability, Wealth and Wellness with more fields </a:t>
            </a:r>
            <a:r>
              <a:rPr lang="en-US" dirty="0" smtClean="0">
                <a:solidFill>
                  <a:schemeClr val="tx1"/>
                </a:solidFill>
              </a:rPr>
              <a:t>(physics) defined implicitly</a:t>
            </a:r>
          </a:p>
          <a:p>
            <a:r>
              <a:rPr lang="en-US" dirty="0" smtClean="0">
                <a:solidFill>
                  <a:schemeClr val="tx1"/>
                </a:solidFill>
              </a:rPr>
              <a:t>Spans Industry and Science (research)</a:t>
            </a:r>
          </a:p>
          <a:p>
            <a:endParaRPr lang="en-US" dirty="0">
              <a:solidFill>
                <a:schemeClr val="tx1"/>
              </a:solidFill>
            </a:endParaRPr>
          </a:p>
          <a:p>
            <a:r>
              <a:rPr lang="en-US" dirty="0" smtClean="0">
                <a:solidFill>
                  <a:schemeClr val="tx1"/>
                </a:solidFill>
              </a:rPr>
              <a:t>Education: </a:t>
            </a:r>
            <a:r>
              <a:rPr lang="en-US" dirty="0" smtClean="0">
                <a:solidFill>
                  <a:srgbClr val="FF0000"/>
                </a:solidFill>
              </a:rPr>
              <a:t>Data Science </a:t>
            </a:r>
            <a:r>
              <a:rPr lang="en-US" dirty="0" smtClean="0">
                <a:solidFill>
                  <a:schemeClr val="tx1"/>
                </a:solidFill>
              </a:rPr>
              <a:t>see recent New York Times articles</a:t>
            </a:r>
          </a:p>
          <a:p>
            <a:r>
              <a:rPr lang="en-US" dirty="0">
                <a:hlinkClick r:id="rId2"/>
              </a:rPr>
              <a:t>http://datascience101.wordpress.com/2013/04/13/new-york-times-data-science-articles/</a:t>
            </a:r>
            <a:endParaRPr lang="en-US" dirty="0" smtClean="0">
              <a:solidFill>
                <a:schemeClr val="tx1"/>
              </a:solidFill>
            </a:endParaRPr>
          </a:p>
        </p:txBody>
      </p:sp>
    </p:spTree>
    <p:extLst>
      <p:ext uri="{BB962C8B-B14F-4D97-AF65-F5344CB8AC3E}">
        <p14:creationId xmlns:p14="http://schemas.microsoft.com/office/powerpoint/2010/main" val="3853305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4 Use Types for FutureGrid </a:t>
            </a:r>
            <a:r>
              <a:rPr lang="en-US" dirty="0" err="1" smtClean="0"/>
              <a:t>TestbedaaS</a:t>
            </a:r>
            <a:endParaRPr lang="en-US" dirty="0"/>
          </a:p>
        </p:txBody>
      </p:sp>
      <p:sp>
        <p:nvSpPr>
          <p:cNvPr id="3" name="Content Placeholder 2"/>
          <p:cNvSpPr>
            <a:spLocks noGrp="1"/>
          </p:cNvSpPr>
          <p:nvPr>
            <p:ph idx="1"/>
          </p:nvPr>
        </p:nvSpPr>
        <p:spPr>
          <a:xfrm>
            <a:off x="0" y="739775"/>
            <a:ext cx="9144000" cy="5715000"/>
          </a:xfrm>
          <a:noFill/>
        </p:spPr>
        <p:txBody>
          <a:bodyPr/>
          <a:lstStyle/>
          <a:p>
            <a:pPr>
              <a:spcBef>
                <a:spcPts val="0"/>
              </a:spcBef>
            </a:pPr>
            <a:r>
              <a:rPr lang="en-US" sz="2800" b="1" dirty="0" smtClean="0"/>
              <a:t>292 </a:t>
            </a:r>
            <a:r>
              <a:rPr lang="en-US" sz="2800" dirty="0" smtClean="0"/>
              <a:t>approved projects (</a:t>
            </a:r>
            <a:r>
              <a:rPr lang="en-US" sz="2800" b="1" dirty="0" smtClean="0"/>
              <a:t>1734 users</a:t>
            </a:r>
            <a:r>
              <a:rPr lang="en-US" sz="2800" dirty="0" smtClean="0"/>
              <a:t>) </a:t>
            </a:r>
            <a:r>
              <a:rPr lang="en-US" sz="2800" b="1" dirty="0" smtClean="0"/>
              <a:t>April 6 2013</a:t>
            </a:r>
          </a:p>
          <a:p>
            <a:pPr lvl="1">
              <a:spcBef>
                <a:spcPts val="0"/>
              </a:spcBef>
            </a:pPr>
            <a:r>
              <a:rPr lang="en-US" sz="2400" dirty="0" smtClean="0"/>
              <a:t>USA(79%), Puerto Rico(3%- Students in class), India, </a:t>
            </a:r>
            <a:r>
              <a:rPr lang="en-US" sz="2400" dirty="0"/>
              <a:t>China, </a:t>
            </a:r>
            <a:r>
              <a:rPr lang="en-US" sz="2400" dirty="0" smtClean="0"/>
              <a:t>lots of European countries (Italy at 2% as class)</a:t>
            </a:r>
          </a:p>
          <a:p>
            <a:pPr lvl="1">
              <a:spcBef>
                <a:spcPts val="0"/>
              </a:spcBef>
            </a:pPr>
            <a:r>
              <a:rPr lang="en-US" sz="2400" dirty="0" smtClean="0"/>
              <a:t>Industry, Government, Academia</a:t>
            </a:r>
            <a:endParaRPr lang="en-US" sz="2000" dirty="0" smtClean="0"/>
          </a:p>
          <a:p>
            <a:pPr>
              <a:spcBef>
                <a:spcPts val="0"/>
              </a:spcBef>
            </a:pPr>
            <a:r>
              <a:rPr lang="en-US" sz="2800" b="1" dirty="0" smtClean="0"/>
              <a:t>Computer science and Middleware (</a:t>
            </a:r>
            <a:r>
              <a:rPr lang="en-US" sz="2800" b="1" dirty="0" smtClean="0">
                <a:solidFill>
                  <a:srgbClr val="FF0000"/>
                </a:solidFill>
              </a:rPr>
              <a:t>55.6%</a:t>
            </a:r>
            <a:r>
              <a:rPr lang="en-US" sz="2800" b="1" dirty="0" smtClean="0"/>
              <a:t>)</a:t>
            </a:r>
          </a:p>
          <a:p>
            <a:pPr lvl="1">
              <a:spcBef>
                <a:spcPts val="0"/>
              </a:spcBef>
            </a:pPr>
            <a:r>
              <a:rPr lang="en-US" sz="2400" dirty="0" smtClean="0"/>
              <a:t>Core CS </a:t>
            </a:r>
            <a:r>
              <a:rPr lang="en-US" sz="2400" dirty="0"/>
              <a:t>and Cyberinfrastructure; </a:t>
            </a:r>
            <a:r>
              <a:rPr lang="en-US" sz="2400" dirty="0" smtClean="0"/>
              <a:t>Interoperability (</a:t>
            </a:r>
            <a:r>
              <a:rPr lang="en-US" sz="2400" b="1" dirty="0" smtClean="0">
                <a:solidFill>
                  <a:srgbClr val="FF0000"/>
                </a:solidFill>
              </a:rPr>
              <a:t>3.6%</a:t>
            </a:r>
            <a:r>
              <a:rPr lang="en-US" sz="2400" dirty="0" smtClean="0"/>
              <a:t>)</a:t>
            </a:r>
            <a:r>
              <a:rPr lang="en-US" sz="2400" b="1" dirty="0" smtClean="0">
                <a:solidFill>
                  <a:srgbClr val="FF0000"/>
                </a:solidFill>
              </a:rPr>
              <a:t> </a:t>
            </a:r>
            <a:r>
              <a:rPr lang="en-US" sz="2400" dirty="0" smtClean="0"/>
              <a:t>for Grids </a:t>
            </a:r>
            <a:r>
              <a:rPr lang="en-US" sz="2400" dirty="0"/>
              <a:t>and </a:t>
            </a:r>
            <a:r>
              <a:rPr lang="en-US" sz="2400" dirty="0" smtClean="0"/>
              <a:t>Clouds such as </a:t>
            </a:r>
            <a:r>
              <a:rPr lang="en-US" sz="2400" dirty="0"/>
              <a:t>Open Grid Forum OGF </a:t>
            </a:r>
            <a:r>
              <a:rPr lang="en-US" sz="2400" dirty="0" smtClean="0"/>
              <a:t>Standards</a:t>
            </a:r>
          </a:p>
          <a:p>
            <a:pPr>
              <a:spcBef>
                <a:spcPts val="0"/>
              </a:spcBef>
            </a:pPr>
            <a:r>
              <a:rPr lang="en-US" sz="2800" b="1" dirty="0"/>
              <a:t>New Domain Science applications (</a:t>
            </a:r>
            <a:r>
              <a:rPr lang="en-US" sz="2800" b="1" dirty="0">
                <a:solidFill>
                  <a:srgbClr val="FF0000"/>
                </a:solidFill>
              </a:rPr>
              <a:t>20.4%)</a:t>
            </a:r>
          </a:p>
          <a:p>
            <a:pPr lvl="1">
              <a:spcBef>
                <a:spcPts val="0"/>
              </a:spcBef>
            </a:pPr>
            <a:r>
              <a:rPr lang="en-US" sz="2400" dirty="0"/>
              <a:t>Life science highlighted (</a:t>
            </a:r>
            <a:r>
              <a:rPr lang="en-US" sz="2400" dirty="0">
                <a:solidFill>
                  <a:srgbClr val="FF0000"/>
                </a:solidFill>
              </a:rPr>
              <a:t>10.5%</a:t>
            </a:r>
            <a:r>
              <a:rPr lang="en-US" sz="2400" dirty="0"/>
              <a:t>), Non Life Science (</a:t>
            </a:r>
            <a:r>
              <a:rPr lang="en-US" sz="2400" dirty="0">
                <a:solidFill>
                  <a:srgbClr val="FF0000"/>
                </a:solidFill>
              </a:rPr>
              <a:t>9.9%</a:t>
            </a:r>
            <a:r>
              <a:rPr lang="en-US" sz="2400" dirty="0"/>
              <a:t>)</a:t>
            </a:r>
          </a:p>
          <a:p>
            <a:pPr>
              <a:spcBef>
                <a:spcPts val="0"/>
              </a:spcBef>
            </a:pPr>
            <a:r>
              <a:rPr lang="en-US" sz="2800" b="1" dirty="0"/>
              <a:t>Training Education and Outreach (</a:t>
            </a:r>
            <a:r>
              <a:rPr lang="en-US" sz="2800" b="1" dirty="0">
                <a:solidFill>
                  <a:srgbClr val="FF0000"/>
                </a:solidFill>
              </a:rPr>
              <a:t>14.9%</a:t>
            </a:r>
            <a:r>
              <a:rPr lang="en-US" sz="2800" b="1" dirty="0"/>
              <a:t>)</a:t>
            </a:r>
          </a:p>
          <a:p>
            <a:pPr lvl="1">
              <a:spcBef>
                <a:spcPts val="0"/>
              </a:spcBef>
            </a:pPr>
            <a:r>
              <a:rPr lang="en-US" sz="2400" dirty="0"/>
              <a:t>Semester and short events; </a:t>
            </a:r>
            <a:r>
              <a:rPr lang="en-US" sz="2400" dirty="0" smtClean="0"/>
              <a:t>focus on </a:t>
            </a:r>
            <a:r>
              <a:rPr lang="en-US" sz="2400" dirty="0"/>
              <a:t>outreach to HBCU</a:t>
            </a:r>
          </a:p>
          <a:p>
            <a:pPr>
              <a:spcBef>
                <a:spcPts val="0"/>
              </a:spcBef>
            </a:pPr>
            <a:r>
              <a:rPr lang="en-US" sz="2800" b="1" dirty="0" smtClean="0"/>
              <a:t>Computer Systems Evaluation (</a:t>
            </a:r>
            <a:r>
              <a:rPr lang="en-US" sz="2800" b="1" dirty="0" smtClean="0">
                <a:solidFill>
                  <a:srgbClr val="FF0000"/>
                </a:solidFill>
              </a:rPr>
              <a:t>9.1%</a:t>
            </a:r>
            <a:r>
              <a:rPr lang="en-US" sz="2800" b="1" dirty="0" smtClean="0"/>
              <a:t>)</a:t>
            </a:r>
          </a:p>
          <a:p>
            <a:pPr lvl="1">
              <a:spcBef>
                <a:spcPts val="0"/>
              </a:spcBef>
            </a:pPr>
            <a:r>
              <a:rPr lang="en-US" sz="2400" dirty="0" smtClean="0"/>
              <a:t>XSEDE (TIS, TAS), OSG, EGI; Campuses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40</a:t>
            </a:fld>
            <a:endParaRPr lang="en-US"/>
          </a:p>
        </p:txBody>
      </p:sp>
    </p:spTree>
    <p:extLst>
      <p:ext uri="{BB962C8B-B14F-4D97-AF65-F5344CB8AC3E}">
        <p14:creationId xmlns:p14="http://schemas.microsoft.com/office/powerpoint/2010/main" val="4276120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5"/>
            <a:ext cx="9144000" cy="880905"/>
          </a:xfrm>
        </p:spPr>
        <p:txBody>
          <a:bodyPr/>
          <a:lstStyle/>
          <a:p>
            <a:r>
              <a:rPr lang="en-US" dirty="0" smtClean="0"/>
              <a:t>Performance of Dynamic Provisioning</a:t>
            </a:r>
            <a:endParaRPr lang="en-US" dirty="0"/>
          </a:p>
        </p:txBody>
      </p:sp>
      <p:sp>
        <p:nvSpPr>
          <p:cNvPr id="3" name="Content Placeholder 2"/>
          <p:cNvSpPr>
            <a:spLocks noGrp="1"/>
          </p:cNvSpPr>
          <p:nvPr>
            <p:ph idx="1"/>
          </p:nvPr>
        </p:nvSpPr>
        <p:spPr>
          <a:xfrm>
            <a:off x="14234" y="838200"/>
            <a:ext cx="9053565" cy="4525963"/>
          </a:xfrm>
        </p:spPr>
        <p:txBody>
          <a:bodyPr/>
          <a:lstStyle/>
          <a:p>
            <a:r>
              <a:rPr lang="en-US" sz="2400" b="1" dirty="0" smtClean="0"/>
              <a:t>4 Phases </a:t>
            </a:r>
            <a:r>
              <a:rPr lang="en-US" sz="2400" dirty="0" smtClean="0"/>
              <a:t>a) Design and create image (security vet) b) Store in repository as template with components c) Register Image to VM Manager (cached ahead of time) d) Instantiate (Provision) image</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41</a:t>
            </a:fld>
            <a:endParaRPr lang="en-US"/>
          </a:p>
        </p:txBody>
      </p:sp>
      <p:graphicFrame>
        <p:nvGraphicFramePr>
          <p:cNvPr id="6" name="Content Placeholder 8"/>
          <p:cNvGraphicFramePr>
            <a:graphicFrameLocks noChangeAspect="1"/>
          </p:cNvGraphicFramePr>
          <p:nvPr>
            <p:extLst/>
          </p:nvPr>
        </p:nvGraphicFramePr>
        <p:xfrm>
          <a:off x="14234" y="2150879"/>
          <a:ext cx="4793244" cy="4055670"/>
        </p:xfrm>
        <a:graphic>
          <a:graphicData uri="http://schemas.openxmlformats.org/presentationml/2006/ole">
            <mc:AlternateContent xmlns:mc="http://schemas.openxmlformats.org/markup-compatibility/2006">
              <mc:Choice xmlns:v="urn:schemas-microsoft-com:vml" Requires="v">
                <p:oleObj spid="_x0000_s5161" name="Worksheet" r:id="rId3" imgW="6362795" imgH="5791295" progId="Excel.Sheet.12">
                  <p:embed/>
                </p:oleObj>
              </mc:Choice>
              <mc:Fallback>
                <p:oleObj name="Worksheet" r:id="rId3" imgW="6362795" imgH="5791295" progId="Excel.Sheet.12">
                  <p:embed/>
                  <p:pic>
                    <p:nvPicPr>
                      <p:cNvPr id="0" name=""/>
                      <p:cNvPicPr/>
                      <p:nvPr/>
                    </p:nvPicPr>
                    <p:blipFill>
                      <a:blip r:embed="rId4"/>
                      <a:stretch>
                        <a:fillRect/>
                      </a:stretch>
                    </p:blipFill>
                    <p:spPr>
                      <a:xfrm>
                        <a:off x="14234" y="2150879"/>
                        <a:ext cx="4793244" cy="405567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4977947" y="2123507"/>
          <a:ext cx="3744860" cy="1963488"/>
        </p:xfrm>
        <a:graphic>
          <a:graphicData uri="http://schemas.openxmlformats.org/presentationml/2006/ole">
            <mc:AlternateContent xmlns:mc="http://schemas.openxmlformats.org/markup-compatibility/2006">
              <mc:Choice xmlns:v="urn:schemas-microsoft-com:vml" Requires="v">
                <p:oleObj spid="_x0000_s5162" name="Worksheet" r:id="rId5" imgW="5905500" imgH="3213100" progId="Excel.Sheet.12">
                  <p:embed/>
                </p:oleObj>
              </mc:Choice>
              <mc:Fallback>
                <p:oleObj name="Worksheet" r:id="rId5" imgW="5905500" imgH="3213100" progId="Excel.Sheet.12">
                  <p:embed/>
                  <p:pic>
                    <p:nvPicPr>
                      <p:cNvPr id="0" name=""/>
                      <p:cNvPicPr/>
                      <p:nvPr/>
                    </p:nvPicPr>
                    <p:blipFill>
                      <a:blip r:embed="rId6"/>
                      <a:stretch>
                        <a:fillRect/>
                      </a:stretch>
                    </p:blipFill>
                    <p:spPr>
                      <a:xfrm>
                        <a:off x="4977947" y="2123507"/>
                        <a:ext cx="3744860" cy="1963488"/>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4977947" y="4086995"/>
          <a:ext cx="3744860" cy="2119128"/>
        </p:xfrm>
        <a:graphic>
          <a:graphicData uri="http://schemas.openxmlformats.org/presentationml/2006/ole">
            <mc:AlternateContent xmlns:mc="http://schemas.openxmlformats.org/markup-compatibility/2006">
              <mc:Choice xmlns:v="urn:schemas-microsoft-com:vml" Requires="v">
                <p:oleObj spid="_x0000_s5163" name="Worksheet" r:id="rId7" imgW="5511800" imgH="3365500" progId="Excel.Sheet.12">
                  <p:embed/>
                </p:oleObj>
              </mc:Choice>
              <mc:Fallback>
                <p:oleObj name="Worksheet" r:id="rId7" imgW="5511800" imgH="3365500" progId="Excel.Sheet.12">
                  <p:embed/>
                  <p:pic>
                    <p:nvPicPr>
                      <p:cNvPr id="0" name=""/>
                      <p:cNvPicPr/>
                      <p:nvPr/>
                    </p:nvPicPr>
                    <p:blipFill>
                      <a:blip r:embed="rId8"/>
                      <a:stretch>
                        <a:fillRect/>
                      </a:stretch>
                    </p:blipFill>
                    <p:spPr>
                      <a:xfrm>
                        <a:off x="4977947" y="4086995"/>
                        <a:ext cx="3744860" cy="2119128"/>
                      </a:xfrm>
                      <a:prstGeom prst="rect">
                        <a:avLst/>
                      </a:prstGeom>
                    </p:spPr>
                  </p:pic>
                </p:oleObj>
              </mc:Fallback>
            </mc:AlternateContent>
          </a:graphicData>
        </a:graphic>
      </p:graphicFrame>
    </p:spTree>
    <p:extLst>
      <p:ext uri="{BB962C8B-B14F-4D97-AF65-F5344CB8AC3E}">
        <p14:creationId xmlns:p14="http://schemas.microsoft.com/office/powerpoint/2010/main" val="3001145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6" y="76200"/>
            <a:ext cx="9067800" cy="792162"/>
          </a:xfrm>
        </p:spPr>
        <p:txBody>
          <a:bodyPr/>
          <a:lstStyle/>
          <a:p>
            <a:r>
              <a:rPr lang="en-US" sz="4000" dirty="0"/>
              <a:t>FutureGrid is an onramp to other </a:t>
            </a:r>
            <a:r>
              <a:rPr lang="en-US" sz="4000" dirty="0" smtClean="0"/>
              <a:t>systems</a:t>
            </a:r>
            <a:endParaRPr lang="en-US" sz="4000" dirty="0"/>
          </a:p>
        </p:txBody>
      </p:sp>
      <p:sp>
        <p:nvSpPr>
          <p:cNvPr id="3" name="Content Placeholder 2"/>
          <p:cNvSpPr>
            <a:spLocks noGrp="1"/>
          </p:cNvSpPr>
          <p:nvPr>
            <p:ph idx="1"/>
          </p:nvPr>
        </p:nvSpPr>
        <p:spPr>
          <a:xfrm>
            <a:off x="26796" y="762000"/>
            <a:ext cx="9067800" cy="5334000"/>
          </a:xfrm>
        </p:spPr>
        <p:txBody>
          <a:bodyPr/>
          <a:lstStyle/>
          <a:p>
            <a:r>
              <a:rPr lang="en-US" sz="2400" dirty="0" smtClean="0"/>
              <a:t>FG supports </a:t>
            </a:r>
            <a:r>
              <a:rPr lang="en-US" sz="2400" b="1" dirty="0"/>
              <a:t>Education &amp; </a:t>
            </a:r>
            <a:r>
              <a:rPr lang="en-US" sz="2400" b="1" dirty="0" smtClean="0"/>
              <a:t>Training </a:t>
            </a:r>
            <a:r>
              <a:rPr lang="en-US" sz="2400" dirty="0" smtClean="0"/>
              <a:t>for all systems </a:t>
            </a:r>
            <a:endParaRPr lang="en-US" sz="2400" dirty="0"/>
          </a:p>
          <a:p>
            <a:r>
              <a:rPr lang="en-US" sz="2400" dirty="0" smtClean="0"/>
              <a:t>User can do all work </a:t>
            </a:r>
            <a:r>
              <a:rPr lang="en-US" sz="2400" dirty="0"/>
              <a:t>on </a:t>
            </a:r>
            <a:r>
              <a:rPr lang="en-US" sz="2400" b="1" dirty="0" smtClean="0"/>
              <a:t>FutureGrid OR</a:t>
            </a:r>
            <a:endParaRPr lang="en-US" sz="2400" b="1" dirty="0"/>
          </a:p>
          <a:p>
            <a:r>
              <a:rPr lang="en-US" sz="2400" dirty="0" smtClean="0"/>
              <a:t>User can download </a:t>
            </a:r>
            <a:r>
              <a:rPr lang="en-US" sz="2400" b="1" dirty="0"/>
              <a:t>Appliances</a:t>
            </a:r>
            <a:r>
              <a:rPr lang="en-US" sz="2400" dirty="0"/>
              <a:t> on local machines (Virtual Box</a:t>
            </a:r>
            <a:r>
              <a:rPr lang="en-US" sz="2400" dirty="0" smtClean="0"/>
              <a:t>) </a:t>
            </a:r>
            <a:r>
              <a:rPr lang="en-US" sz="2400" b="1" dirty="0" smtClean="0"/>
              <a:t>OR</a:t>
            </a:r>
            <a:endParaRPr lang="en-US" sz="2400" b="1" dirty="0"/>
          </a:p>
          <a:p>
            <a:r>
              <a:rPr lang="en-US" sz="2400" dirty="0" smtClean="0"/>
              <a:t>User soon can use </a:t>
            </a:r>
            <a:r>
              <a:rPr lang="en-US" sz="2400" dirty="0" err="1" smtClean="0"/>
              <a:t>CloudMesh</a:t>
            </a:r>
            <a:r>
              <a:rPr lang="en-US" sz="2400" dirty="0" smtClean="0"/>
              <a:t> to </a:t>
            </a:r>
            <a:r>
              <a:rPr lang="en-US" sz="2400" b="1" dirty="0" smtClean="0"/>
              <a:t>jump to chosen production system</a:t>
            </a:r>
          </a:p>
          <a:p>
            <a:r>
              <a:rPr lang="en-US" sz="2400" b="1" dirty="0" err="1" smtClean="0"/>
              <a:t>CloudMesh</a:t>
            </a:r>
            <a:r>
              <a:rPr lang="en-US" sz="2400" dirty="0" smtClean="0"/>
              <a:t> is similar to OpenStack </a:t>
            </a:r>
            <a:r>
              <a:rPr lang="en-US" sz="2400" dirty="0"/>
              <a:t>Horizon, but </a:t>
            </a:r>
            <a:r>
              <a:rPr lang="en-US" sz="2400" dirty="0" smtClean="0"/>
              <a:t>aimed at  </a:t>
            </a:r>
            <a:r>
              <a:rPr lang="en-US" sz="2400" dirty="0"/>
              <a:t>multiple </a:t>
            </a:r>
            <a:r>
              <a:rPr lang="en-US" sz="2400" dirty="0" smtClean="0"/>
              <a:t>federated systems. </a:t>
            </a:r>
          </a:p>
          <a:p>
            <a:pPr lvl="1"/>
            <a:r>
              <a:rPr lang="en-US" sz="2000" dirty="0" smtClean="0"/>
              <a:t>Built </a:t>
            </a:r>
            <a:r>
              <a:rPr lang="en-US" sz="2000" dirty="0"/>
              <a:t>on RAIN and tools like </a:t>
            </a:r>
            <a:r>
              <a:rPr lang="en-US" sz="2000" dirty="0" err="1"/>
              <a:t>libcloud</a:t>
            </a:r>
            <a:r>
              <a:rPr lang="en-US" sz="2000" dirty="0"/>
              <a:t>, </a:t>
            </a:r>
            <a:r>
              <a:rPr lang="en-US" sz="2000" dirty="0" err="1"/>
              <a:t>boto</a:t>
            </a:r>
            <a:r>
              <a:rPr lang="en-US" sz="2000" dirty="0"/>
              <a:t> </a:t>
            </a:r>
            <a:r>
              <a:rPr lang="en-US" sz="2000" dirty="0" smtClean="0"/>
              <a:t>with </a:t>
            </a:r>
            <a:r>
              <a:rPr lang="en-US" sz="2000" dirty="0"/>
              <a:t>protocol (</a:t>
            </a:r>
            <a:r>
              <a:rPr lang="en-US" sz="2000" dirty="0" smtClean="0"/>
              <a:t>EC2) or programmatic API </a:t>
            </a:r>
            <a:r>
              <a:rPr lang="en-US" sz="2000" dirty="0"/>
              <a:t>(python) </a:t>
            </a:r>
            <a:endParaRPr lang="en-US" sz="2000" dirty="0" smtClean="0"/>
          </a:p>
          <a:p>
            <a:pPr lvl="1"/>
            <a:r>
              <a:rPr lang="en-US" sz="2000" dirty="0" smtClean="0"/>
              <a:t>Uses general templated image that can be retargeted</a:t>
            </a:r>
          </a:p>
          <a:p>
            <a:pPr lvl="1"/>
            <a:r>
              <a:rPr lang="en-US" sz="2000" dirty="0" smtClean="0"/>
              <a:t>One-click </a:t>
            </a:r>
            <a:r>
              <a:rPr lang="en-US" sz="2000" dirty="0"/>
              <a:t>template &amp; image install on various IaaS &amp; </a:t>
            </a:r>
            <a:r>
              <a:rPr lang="en-US" sz="2000" dirty="0" smtClean="0"/>
              <a:t>bare metal including Amazon, Azure, Eucalyptus, </a:t>
            </a:r>
            <a:r>
              <a:rPr lang="en-US" sz="2000" dirty="0" err="1" smtClean="0"/>
              <a:t>Openstack</a:t>
            </a:r>
            <a:r>
              <a:rPr lang="en-US" sz="2000" dirty="0" smtClean="0"/>
              <a:t>, OpenNebula, Nimbus, HPC</a:t>
            </a:r>
            <a:endParaRPr lang="en-US" sz="2000" dirty="0"/>
          </a:p>
          <a:p>
            <a:pPr lvl="1"/>
            <a:r>
              <a:rPr lang="en-US" sz="2000" dirty="0" smtClean="0"/>
              <a:t>Provisions the complete system needed by user and not just a single image; copes with resource limitations and deploys full range of software</a:t>
            </a:r>
          </a:p>
          <a:p>
            <a:pPr lvl="1"/>
            <a:r>
              <a:rPr lang="en-US" sz="2000" dirty="0"/>
              <a:t>Integrates our VM metrics package </a:t>
            </a:r>
            <a:r>
              <a:rPr lang="en-US" sz="2000" dirty="0" smtClean="0"/>
              <a:t>(TAS collaboration) that </a:t>
            </a:r>
            <a:r>
              <a:rPr lang="en-US" sz="2000" dirty="0"/>
              <a:t>links to XSEDE (VM's are different from traditional Linux in metrics supported and needed)</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42</a:t>
            </a:fld>
            <a:endParaRPr lang="en-US"/>
          </a:p>
        </p:txBody>
      </p:sp>
    </p:spTree>
    <p:extLst>
      <p:ext uri="{BB962C8B-B14F-4D97-AF65-F5344CB8AC3E}">
        <p14:creationId xmlns:p14="http://schemas.microsoft.com/office/powerpoint/2010/main" val="295651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GPU Virtualization</a:t>
            </a:r>
            <a:endParaRPr lang="en-US" dirty="0"/>
          </a:p>
        </p:txBody>
      </p:sp>
      <p:sp>
        <p:nvSpPr>
          <p:cNvPr id="3" name="Content Placeholder 2"/>
          <p:cNvSpPr>
            <a:spLocks noGrp="1"/>
          </p:cNvSpPr>
          <p:nvPr>
            <p:ph idx="1"/>
          </p:nvPr>
        </p:nvSpPr>
        <p:spPr/>
        <p:txBody>
          <a:bodyPr>
            <a:normAutofit lnSpcReduction="10000"/>
          </a:bodyPr>
          <a:lstStyle/>
          <a:p>
            <a:r>
              <a:rPr lang="en-US" dirty="0" smtClean="0"/>
              <a:t>Allow VMs to directly access GPU hardware</a:t>
            </a:r>
            <a:endParaRPr lang="en-US" dirty="0"/>
          </a:p>
          <a:p>
            <a:r>
              <a:rPr lang="en-US" dirty="0" smtClean="0"/>
              <a:t>Enables CUDA and </a:t>
            </a:r>
            <a:r>
              <a:rPr lang="en-US" dirty="0" err="1" smtClean="0"/>
              <a:t>OpenCL</a:t>
            </a:r>
            <a:r>
              <a:rPr lang="en-US" dirty="0" smtClean="0"/>
              <a:t> code – no need for custom APIs</a:t>
            </a:r>
          </a:p>
          <a:p>
            <a:r>
              <a:rPr lang="en-US" dirty="0" smtClean="0"/>
              <a:t>Utilizes PCI-</a:t>
            </a:r>
            <a:r>
              <a:rPr lang="en-US" dirty="0" err="1" smtClean="0"/>
              <a:t>passthrough</a:t>
            </a:r>
            <a:r>
              <a:rPr lang="en-US" dirty="0" smtClean="0"/>
              <a:t> of device to guest VM </a:t>
            </a:r>
          </a:p>
          <a:p>
            <a:pPr lvl="1"/>
            <a:r>
              <a:rPr lang="en-US" dirty="0" smtClean="0"/>
              <a:t>Hardware directed I/O </a:t>
            </a:r>
            <a:r>
              <a:rPr lang="en-US" dirty="0" err="1" smtClean="0"/>
              <a:t>virt</a:t>
            </a:r>
            <a:r>
              <a:rPr lang="en-US" dirty="0" smtClean="0"/>
              <a:t> (VT-d or IOMMU)</a:t>
            </a:r>
          </a:p>
          <a:p>
            <a:pPr lvl="1"/>
            <a:r>
              <a:rPr lang="en-US" dirty="0" smtClean="0"/>
              <a:t>Provides direct isolation and security of device from host or other VMs</a:t>
            </a:r>
          </a:p>
          <a:p>
            <a:pPr lvl="1"/>
            <a:r>
              <a:rPr lang="en-US" dirty="0" smtClean="0"/>
              <a:t>Removes much of the Host &lt;-&gt; VM overhead</a:t>
            </a:r>
          </a:p>
          <a:p>
            <a:r>
              <a:rPr lang="en-US" dirty="0" smtClean="0"/>
              <a:t>Similar to what Amazon EC2 uses (proprietary)</a:t>
            </a:r>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43</a:t>
            </a:fld>
            <a:endParaRPr lang="en-US"/>
          </a:p>
        </p:txBody>
      </p:sp>
    </p:spTree>
    <p:extLst>
      <p:ext uri="{BB962C8B-B14F-4D97-AF65-F5344CB8AC3E}">
        <p14:creationId xmlns:p14="http://schemas.microsoft.com/office/powerpoint/2010/main" val="32890338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1</a:t>
            </a:r>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FD8EDE6B-1F08-8643-9B0D-D4AC99FE29E8}" type="slidenum">
              <a:rPr lang="en-US" smtClean="0"/>
              <a:pPr>
                <a:defRPr/>
              </a:pPr>
              <a:t>44</a:t>
            </a:fld>
            <a:endParaRPr lang="en-US"/>
          </a:p>
        </p:txBody>
      </p:sp>
      <p:graphicFrame>
        <p:nvGraphicFramePr>
          <p:cNvPr id="8" name="Content Placeholder 7"/>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29093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2</a:t>
            </a:r>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FD8EDE6B-1F08-8643-9B0D-D4AC99FE29E8}" type="slidenum">
              <a:rPr lang="en-US" smtClean="0"/>
              <a:pPr>
                <a:defRPr/>
              </a:pPr>
              <a:t>45</a:t>
            </a:fld>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96740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Algorithms</a:t>
            </a:r>
            <a:endParaRPr lang="en-US" dirty="0"/>
          </a:p>
        </p:txBody>
      </p:sp>
      <p:sp>
        <p:nvSpPr>
          <p:cNvPr id="5" name="Subtitle 4"/>
          <p:cNvSpPr>
            <a:spLocks noGrp="1"/>
          </p:cNvSpPr>
          <p:nvPr>
            <p:ph type="subTitle" idx="1"/>
          </p:nvPr>
        </p:nvSpPr>
        <p:spPr/>
        <p:txBody>
          <a:bodyPr/>
          <a:lstStyle/>
          <a:p>
            <a:r>
              <a:rPr lang="en-US" dirty="0" smtClean="0"/>
              <a:t>Scalable Robust </a:t>
            </a:r>
            <a:r>
              <a:rPr lang="en-US" b="1" dirty="0"/>
              <a:t>Algorithms</a:t>
            </a:r>
            <a:r>
              <a:rPr lang="en-US" dirty="0"/>
              <a:t>: new data need better algorithms?</a:t>
            </a:r>
          </a:p>
        </p:txBody>
      </p:sp>
      <p:sp>
        <p:nvSpPr>
          <p:cNvPr id="3" name="Slide Number Placeholder 2"/>
          <p:cNvSpPr>
            <a:spLocks noGrp="1"/>
          </p:cNvSpPr>
          <p:nvPr>
            <p:ph type="sldNum" sz="quarter" idx="12"/>
          </p:nvPr>
        </p:nvSpPr>
        <p:spPr/>
        <p:txBody>
          <a:bodyPr/>
          <a:lstStyle/>
          <a:p>
            <a:fld id="{D8CFE096-9650-498C-990C-20F2420C253B}" type="slidenum">
              <a:rPr lang="en-US" smtClean="0"/>
              <a:pPr/>
              <a:t>46</a:t>
            </a:fld>
            <a:endParaRPr lang="en-US"/>
          </a:p>
        </p:txBody>
      </p:sp>
    </p:spTree>
    <p:extLst>
      <p:ext uri="{BB962C8B-B14F-4D97-AF65-F5344CB8AC3E}">
        <p14:creationId xmlns:p14="http://schemas.microsoft.com/office/powerpoint/2010/main" val="17044647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Algorithms for Data Analytics</a:t>
            </a:r>
            <a:endParaRPr lang="en-US" dirty="0"/>
          </a:p>
        </p:txBody>
      </p:sp>
      <p:sp>
        <p:nvSpPr>
          <p:cNvPr id="4" name="Content Placeholder 3"/>
          <p:cNvSpPr>
            <a:spLocks noGrp="1"/>
          </p:cNvSpPr>
          <p:nvPr>
            <p:ph idx="1"/>
          </p:nvPr>
        </p:nvSpPr>
        <p:spPr>
          <a:xfrm>
            <a:off x="-3243" y="685800"/>
            <a:ext cx="8991600" cy="4525963"/>
          </a:xfrm>
        </p:spPr>
        <p:txBody>
          <a:bodyPr/>
          <a:lstStyle/>
          <a:p>
            <a:r>
              <a:rPr lang="en-US" sz="2800" dirty="0" smtClean="0"/>
              <a:t>In simulation area, it is observed that equal contributions to improved performance come from increased computer power and </a:t>
            </a:r>
            <a:r>
              <a:rPr lang="en-US" sz="2800" dirty="0"/>
              <a:t>better algorithms</a:t>
            </a:r>
            <a:br>
              <a:rPr lang="en-US" sz="2800" dirty="0"/>
            </a:br>
            <a:r>
              <a:rPr lang="en-US" sz="2800" dirty="0">
                <a:hlinkClick r:id="rId2"/>
              </a:rPr>
              <a:t>http://</a:t>
            </a:r>
            <a:r>
              <a:rPr lang="en-US" sz="2800" dirty="0" smtClean="0">
                <a:hlinkClick r:id="rId2"/>
              </a:rPr>
              <a:t>cra.org/ccc/docs/nitrdsymposium/pdfs/keyes.pdf</a:t>
            </a:r>
            <a:r>
              <a:rPr lang="en-US" sz="2800" dirty="0" smtClean="0"/>
              <a:t>  </a:t>
            </a:r>
          </a:p>
          <a:p>
            <a:r>
              <a:rPr lang="en-US" sz="2800" dirty="0" smtClean="0"/>
              <a:t>In data intensive area, we haven’t seen this effect so clearly</a:t>
            </a:r>
          </a:p>
          <a:p>
            <a:pPr lvl="1"/>
            <a:r>
              <a:rPr lang="en-US" sz="2400" dirty="0" smtClean="0"/>
              <a:t>Information retrieval revolutionized but</a:t>
            </a:r>
          </a:p>
          <a:p>
            <a:pPr lvl="1"/>
            <a:r>
              <a:rPr lang="en-US" sz="2400" dirty="0" smtClean="0"/>
              <a:t>Still using Blast in Bioinformatics (although Smith Waterman etc. better)</a:t>
            </a:r>
          </a:p>
          <a:p>
            <a:pPr lvl="1"/>
            <a:r>
              <a:rPr lang="en-US" sz="2400" dirty="0" smtClean="0"/>
              <a:t>Still using R library which has many non optimal algorithms</a:t>
            </a:r>
          </a:p>
          <a:p>
            <a:pPr lvl="1"/>
            <a:r>
              <a:rPr lang="en-US" sz="2400" dirty="0" smtClean="0"/>
              <a:t>Parallelism and use of GPU’s often ignored</a:t>
            </a:r>
            <a:endParaRPr lang="en-US" sz="24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47</a:t>
            </a:fld>
            <a:endParaRPr lang="en-US"/>
          </a:p>
        </p:txBody>
      </p:sp>
    </p:spTree>
    <p:extLst>
      <p:ext uri="{BB962C8B-B14F-4D97-AF65-F5344CB8AC3E}">
        <p14:creationId xmlns:p14="http://schemas.microsoft.com/office/powerpoint/2010/main" val="40122524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48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 y="16565"/>
            <a:ext cx="9144000" cy="683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993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685800"/>
          </a:xfrm>
        </p:spPr>
        <p:txBody>
          <a:bodyPr/>
          <a:lstStyle/>
          <a:p>
            <a:r>
              <a:rPr lang="en-US" dirty="0" smtClean="0"/>
              <a:t>Data Analytics Futures?</a:t>
            </a:r>
            <a:endParaRPr lang="en-US" dirty="0"/>
          </a:p>
        </p:txBody>
      </p:sp>
      <p:sp>
        <p:nvSpPr>
          <p:cNvPr id="3" name="Content Placeholder 2"/>
          <p:cNvSpPr>
            <a:spLocks noGrp="1"/>
          </p:cNvSpPr>
          <p:nvPr>
            <p:ph idx="1"/>
          </p:nvPr>
        </p:nvSpPr>
        <p:spPr>
          <a:xfrm>
            <a:off x="0" y="533400"/>
            <a:ext cx="9144000" cy="4525963"/>
          </a:xfrm>
        </p:spPr>
        <p:txBody>
          <a:bodyPr/>
          <a:lstStyle/>
          <a:p>
            <a:r>
              <a:rPr lang="en-US" sz="2400" b="1" dirty="0" err="1" smtClean="0"/>
              <a:t>PETSc</a:t>
            </a:r>
            <a:r>
              <a:rPr lang="en-US" sz="2400" b="1" dirty="0" smtClean="0"/>
              <a:t> </a:t>
            </a:r>
            <a:r>
              <a:rPr lang="en-US" sz="2400" dirty="0" smtClean="0"/>
              <a:t>and</a:t>
            </a:r>
            <a:r>
              <a:rPr lang="en-US" sz="2400" b="1" dirty="0" smtClean="0"/>
              <a:t> </a:t>
            </a:r>
            <a:r>
              <a:rPr lang="en-US" sz="2400" b="1" dirty="0" err="1" smtClean="0"/>
              <a:t>ScaLAPACK</a:t>
            </a:r>
            <a:r>
              <a:rPr lang="en-US" sz="2400" b="1" dirty="0" smtClean="0"/>
              <a:t> </a:t>
            </a:r>
            <a:r>
              <a:rPr lang="en-US" sz="2400" dirty="0" smtClean="0"/>
              <a:t>and similar libraries very important in supporting parallel simulations</a:t>
            </a:r>
          </a:p>
          <a:p>
            <a:r>
              <a:rPr lang="en-US" sz="2400" dirty="0" smtClean="0"/>
              <a:t>Need equivalent </a:t>
            </a:r>
            <a:r>
              <a:rPr lang="en-US" sz="2400" b="1" dirty="0" smtClean="0"/>
              <a:t>Data Analytics libraries</a:t>
            </a:r>
          </a:p>
          <a:p>
            <a:r>
              <a:rPr lang="en-US" sz="2400" dirty="0" smtClean="0"/>
              <a:t>Include</a:t>
            </a:r>
            <a:r>
              <a:rPr lang="en-US" sz="2400" b="1" dirty="0" smtClean="0"/>
              <a:t> datamining </a:t>
            </a:r>
            <a:r>
              <a:rPr lang="en-US" sz="2400" dirty="0" smtClean="0"/>
              <a:t>(Clustering, SVM, HMM, Bayesian Nets …), </a:t>
            </a:r>
            <a:r>
              <a:rPr lang="en-US" sz="2400" b="1" dirty="0" smtClean="0"/>
              <a:t>image processing</a:t>
            </a:r>
            <a:r>
              <a:rPr lang="en-US" sz="2400" dirty="0" smtClean="0"/>
              <a:t>, </a:t>
            </a:r>
            <a:r>
              <a:rPr lang="en-US" sz="2400" b="1" dirty="0" smtClean="0"/>
              <a:t>information retrieval </a:t>
            </a:r>
            <a:r>
              <a:rPr lang="en-US" sz="2400" dirty="0" smtClean="0"/>
              <a:t>including </a:t>
            </a:r>
            <a:r>
              <a:rPr lang="en-US" sz="2400" b="1" dirty="0" smtClean="0"/>
              <a:t>hidden factor </a:t>
            </a:r>
            <a:r>
              <a:rPr lang="en-US" sz="2400" dirty="0" smtClean="0"/>
              <a:t>analysis (LDA), </a:t>
            </a:r>
            <a:r>
              <a:rPr lang="en-US" sz="2400" b="1" dirty="0" smtClean="0"/>
              <a:t>global inference</a:t>
            </a:r>
            <a:r>
              <a:rPr lang="en-US" sz="2400" dirty="0" smtClean="0"/>
              <a:t>, </a:t>
            </a:r>
            <a:r>
              <a:rPr lang="en-US" sz="2400" b="1" dirty="0" smtClean="0"/>
              <a:t>dimension reduction</a:t>
            </a:r>
          </a:p>
          <a:p>
            <a:pPr lvl="1"/>
            <a:r>
              <a:rPr lang="en-US" sz="2000" dirty="0" smtClean="0"/>
              <a:t>Many libraries/toolkits (R, Matlab) and web sites (BLAST) but typically not aimed at scalable high performance algorithms</a:t>
            </a:r>
          </a:p>
          <a:p>
            <a:r>
              <a:rPr lang="en-US" sz="2400" dirty="0" smtClean="0"/>
              <a:t>Should support </a:t>
            </a:r>
            <a:r>
              <a:rPr lang="en-US" sz="2400" b="1" dirty="0" smtClean="0"/>
              <a:t>clouds and HPC; MPI </a:t>
            </a:r>
            <a:r>
              <a:rPr lang="en-US" sz="2400" dirty="0" smtClean="0"/>
              <a:t>and</a:t>
            </a:r>
            <a:r>
              <a:rPr lang="en-US" sz="2400" b="1" dirty="0" smtClean="0"/>
              <a:t> MapReduce</a:t>
            </a:r>
          </a:p>
          <a:p>
            <a:pPr lvl="1"/>
            <a:r>
              <a:rPr lang="en-US" sz="2000" dirty="0" smtClean="0"/>
              <a:t>Iterative MapReduce an interesting runtime; Hadoop has many limitations</a:t>
            </a:r>
          </a:p>
          <a:p>
            <a:r>
              <a:rPr lang="en-US" sz="2400" dirty="0" smtClean="0"/>
              <a:t>Need a </a:t>
            </a:r>
            <a:r>
              <a:rPr lang="en-US" sz="2400" b="1" dirty="0" smtClean="0"/>
              <a:t>coordinated </a:t>
            </a:r>
            <a:r>
              <a:rPr lang="en-US" sz="2400" b="1" dirty="0"/>
              <a:t>Academic Business Government Collaboration </a:t>
            </a:r>
            <a:r>
              <a:rPr lang="en-US" sz="2400" b="1" dirty="0" smtClean="0"/>
              <a:t>to build robust algorithms that scale well</a:t>
            </a:r>
            <a:endParaRPr lang="en-US" sz="2400" dirty="0" smtClean="0"/>
          </a:p>
          <a:p>
            <a:pPr lvl="1"/>
            <a:r>
              <a:rPr lang="en-US" sz="2000" dirty="0" smtClean="0"/>
              <a:t>Crosses Science, Business Network Science, Social Science</a:t>
            </a:r>
          </a:p>
          <a:p>
            <a:r>
              <a:rPr lang="en-US" sz="2400" dirty="0" smtClean="0"/>
              <a:t>Propose to build community to define &amp; implement</a:t>
            </a:r>
            <a:br>
              <a:rPr lang="en-US" sz="2400" dirty="0" smtClean="0"/>
            </a:br>
            <a:r>
              <a:rPr lang="en-US" sz="2400" b="1" dirty="0" smtClean="0"/>
              <a:t>SPIDAL </a:t>
            </a:r>
            <a:r>
              <a:rPr lang="en-US" sz="2400" dirty="0" smtClean="0"/>
              <a:t>or</a:t>
            </a:r>
            <a:r>
              <a:rPr lang="en-US" sz="2400" b="1" dirty="0" smtClean="0"/>
              <a:t> Scalable </a:t>
            </a:r>
            <a:r>
              <a:rPr lang="en-US" sz="2400" b="1" dirty="0"/>
              <a:t>Parallel Interoperable  Data Analytics Library</a:t>
            </a:r>
          </a:p>
        </p:txBody>
      </p:sp>
      <p:sp>
        <p:nvSpPr>
          <p:cNvPr id="4" name="Slide Number Placeholder 3"/>
          <p:cNvSpPr>
            <a:spLocks noGrp="1"/>
          </p:cNvSpPr>
          <p:nvPr>
            <p:ph type="sldNum" sz="quarter" idx="12"/>
          </p:nvPr>
        </p:nvSpPr>
        <p:spPr/>
        <p:txBody>
          <a:bodyPr/>
          <a:lstStyle/>
          <a:p>
            <a:fld id="{94CC141A-9CC6-41A7-A7D0-011D836CC6E2}" type="slidenum">
              <a:rPr lang="en-US" smtClean="0"/>
              <a:pPr/>
              <a:t>49</a:t>
            </a:fld>
            <a:endParaRPr lang="en-US"/>
          </a:p>
        </p:txBody>
      </p:sp>
    </p:spTree>
    <p:extLst>
      <p:ext uri="{BB962C8B-B14F-4D97-AF65-F5344CB8AC3E}">
        <p14:creationId xmlns:p14="http://schemas.microsoft.com/office/powerpoint/2010/main" val="288867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TYu0Mkim4DcVpxfKwerviKRw-lMRWDE86kHz_Z3BP0zLcBB8Y_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 y="15009"/>
            <a:ext cx="24384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QKWRzLWcgWKmplPTsPZrbpMWfhNU3OiItBec534aXSJgAaFWqMs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0250" y="53109"/>
            <a:ext cx="33623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u41sbEn2YbBq-Mv9FkyKsYWpHO6Zt4VIDyASWv3vM-ODAfQT0"/>
          <p:cNvPicPr>
            <a:picLocks noChangeAspect="1" noChangeArrowheads="1"/>
          </p:cNvPicPr>
          <p:nvPr/>
        </p:nvPicPr>
        <p:blipFill rotWithShape="1">
          <a:blip r:embed="rId5">
            <a:extLst>
              <a:ext uri="{28A0092B-C50C-407E-A947-70E740481C1C}">
                <a14:useLocalDpi xmlns:a14="http://schemas.microsoft.com/office/drawing/2010/main" val="0"/>
              </a:ext>
            </a:extLst>
          </a:blip>
          <a:srcRect l="7103"/>
          <a:stretch/>
        </p:blipFill>
        <p:spPr bwMode="auto">
          <a:xfrm>
            <a:off x="-31233" y="1257300"/>
            <a:ext cx="4450833"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3.gstatic.com/images?q=tbn:ANd9GcTGMcepVHT5PL8pI7KfoJejqsiOpQpZ2oz8n6yvE5LZO7LoSDE8m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037" y="838200"/>
            <a:ext cx="1496211" cy="19450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0.gstatic.com/images?q=tbn:ANd9GcRNZpTZIKNsGnhPj4wOpjkeyPWyJQnyGO7gG0f29fB5vEKq33P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09" y="2209800"/>
            <a:ext cx="2257425" cy="20288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ciensus.com/uploads/images/venn_diagram.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2632" y="2209800"/>
            <a:ext cx="2498922"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farm4.static.flickr.com/3643/3350940973_4333e99a8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5146" y="1328916"/>
            <a:ext cx="2125982" cy="212173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encrypted-tbn3.gstatic.com/images?q=tbn:ANd9GcQ91z38gA1rZrp2TlS-mwhVKOHVL2IXpKHxjmtY9vNchpkhDXLJo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2273" y="1300883"/>
            <a:ext cx="116205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www.morebooks.de/assets/product_images/9786201595/big/7801609/business-informatics.jpg?locale=gb"/>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0000"/>
          <a:stretch/>
        </p:blipFill>
        <p:spPr bwMode="auto">
          <a:xfrm>
            <a:off x="3820599" y="4561694"/>
            <a:ext cx="1590664" cy="23343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encrypted-tbn0.gstatic.com/images?q=tbn:ANd9GcSqq2ZcAVDeKPT-t171dLNI0VBR3f2tkWNYWF_u4L4KnEAiPu6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66109" y="-16126"/>
            <a:ext cx="3004152" cy="108729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encrypted-tbn2.gstatic.com/images?q=tbn:ANd9GcT61WeZTigeUDaul3WYcWq4NIjm1evG2U__w3bcBDQ7IVM7ueWdX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0921" y="2044103"/>
            <a:ext cx="1651118" cy="23537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603" t="17925" r="10845" b="34127"/>
          <a:stretch/>
        </p:blipFill>
        <p:spPr bwMode="auto">
          <a:xfrm>
            <a:off x="6279300" y="3434671"/>
            <a:ext cx="2864700" cy="160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4812" t="28661" r="32053" b="10865"/>
          <a:stretch/>
        </p:blipFill>
        <p:spPr bwMode="auto">
          <a:xfrm>
            <a:off x="5499086" y="4080878"/>
            <a:ext cx="3644914" cy="164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rotWithShape="1">
          <a:blip r:embed="rId16">
            <a:extLst>
              <a:ext uri="{28A0092B-C50C-407E-A947-70E740481C1C}">
                <a14:useLocalDpi xmlns:a14="http://schemas.microsoft.com/office/drawing/2010/main" val="0"/>
              </a:ext>
            </a:extLst>
          </a:blip>
          <a:srcRect l="26132" t="35603" r="11324" b="34435"/>
          <a:stretch/>
        </p:blipFill>
        <p:spPr bwMode="auto">
          <a:xfrm>
            <a:off x="5764474" y="5295090"/>
            <a:ext cx="3379526" cy="158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http://spa.asu.edu/centers/pincenter.gif/image_preview"/>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96802" y="5943638"/>
            <a:ext cx="1879698" cy="9355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geoinformatics.com/layouts/cmediageoinformatics/img/Header-Geo-5.gif"/>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48802"/>
          <a:stretch/>
        </p:blipFill>
        <p:spPr bwMode="auto">
          <a:xfrm>
            <a:off x="7049772" y="4322918"/>
            <a:ext cx="2094228" cy="6472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57084" t="29851" r="13419" b="56430"/>
          <a:stretch/>
        </p:blipFill>
        <p:spPr bwMode="auto">
          <a:xfrm>
            <a:off x="7400203" y="746282"/>
            <a:ext cx="1673904" cy="582634"/>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43425" t="15702" b="41253"/>
          <a:stretch/>
        </p:blipFill>
        <p:spPr bwMode="auto">
          <a:xfrm>
            <a:off x="6875587" y="5734478"/>
            <a:ext cx="1049232" cy="114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61332" y="4277412"/>
            <a:ext cx="3635470" cy="2580588"/>
            <a:chOff x="161332" y="4277412"/>
            <a:chExt cx="3635470" cy="2580588"/>
          </a:xfrm>
        </p:grpSpPr>
        <p:pic>
          <p:nvPicPr>
            <p:cNvPr id="27" name="Picture 24" descr="http://ucspace.canberra.edu.au/download/attachments/59113623/Triangle+diagram+of+Social+Informatics.GIF?version=1&amp;modificationDate=12821021396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1332" y="4277412"/>
              <a:ext cx="3635470" cy="2580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47800" y="6448466"/>
              <a:ext cx="1315040" cy="276999"/>
            </a:xfrm>
            <a:prstGeom prst="rect">
              <a:avLst/>
            </a:prstGeom>
            <a:noFill/>
          </p:spPr>
          <p:txBody>
            <a:bodyPr wrap="none" rtlCol="0">
              <a:spAutoFit/>
            </a:bodyPr>
            <a:lstStyle/>
            <a:p>
              <a:r>
                <a:rPr lang="en-US" sz="1200" b="1" dirty="0" smtClean="0"/>
                <a:t>Social Informatics</a:t>
              </a:r>
              <a:endParaRPr lang="en-US" sz="1200" b="1" dirty="0"/>
            </a:p>
          </p:txBody>
        </p:sp>
      </p:grpSp>
      <p:pic>
        <p:nvPicPr>
          <p:cNvPr id="3" name="Picture 4" descr="UF1"/>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5899" r="6237"/>
          <a:stretch/>
        </p:blipFill>
        <p:spPr bwMode="auto">
          <a:xfrm>
            <a:off x="0" y="4230944"/>
            <a:ext cx="1885596" cy="16069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23">
            <a:extLst>
              <a:ext uri="{28A0092B-C50C-407E-A947-70E740481C1C}">
                <a14:useLocalDpi xmlns:a14="http://schemas.microsoft.com/office/drawing/2010/main" val="0"/>
              </a:ext>
            </a:extLst>
          </a:blip>
          <a:srcRect b="70241"/>
          <a:stretch/>
        </p:blipFill>
        <p:spPr>
          <a:xfrm>
            <a:off x="2015695" y="3905935"/>
            <a:ext cx="1751030" cy="704168"/>
          </a:xfrm>
          <a:prstGeom prst="rect">
            <a:avLst/>
          </a:prstGeom>
        </p:spPr>
      </p:pic>
    </p:spTree>
    <p:extLst>
      <p:ext uri="{BB962C8B-B14F-4D97-AF65-F5344CB8AC3E}">
        <p14:creationId xmlns:p14="http://schemas.microsoft.com/office/powerpoint/2010/main" val="7831982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Deterministic Annealing</a:t>
            </a:r>
            <a:endParaRPr lang="en-US" dirty="0"/>
          </a:p>
        </p:txBody>
      </p:sp>
      <p:sp>
        <p:nvSpPr>
          <p:cNvPr id="3" name="Content Placeholder 2"/>
          <p:cNvSpPr>
            <a:spLocks noGrp="1"/>
          </p:cNvSpPr>
          <p:nvPr>
            <p:ph idx="1"/>
          </p:nvPr>
        </p:nvSpPr>
        <p:spPr>
          <a:xfrm>
            <a:off x="3113" y="684661"/>
            <a:ext cx="9067800" cy="1828800"/>
          </a:xfrm>
        </p:spPr>
        <p:txBody>
          <a:bodyPr/>
          <a:lstStyle/>
          <a:p>
            <a:r>
              <a:rPr lang="en-US" sz="2400" dirty="0" smtClean="0"/>
              <a:t>Deterministic Annealing works in many areas including clustering, latent factor analysis, dimension reduction for both metric and non metric spaces</a:t>
            </a:r>
          </a:p>
          <a:p>
            <a:pPr lvl="1"/>
            <a:r>
              <a:rPr lang="en-US" sz="2000" dirty="0" smtClean="0"/>
              <a:t>~Always gets better answers than K-means and R?</a:t>
            </a:r>
          </a:p>
          <a:p>
            <a:pPr lvl="1"/>
            <a:r>
              <a:rPr lang="en-US" sz="2000" dirty="0" smtClean="0"/>
              <a:t>But can be parallelized and put on GPU</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50</a:t>
            </a:fld>
            <a:endParaRPr lang="en-US"/>
          </a:p>
        </p:txBody>
      </p:sp>
      <p:pic>
        <p:nvPicPr>
          <p:cNvPr id="2051" name="Picture 3" descr="C:\Users\Geoffrey Fox\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679970"/>
            <a:ext cx="7191376" cy="412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626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48139"/>
          </a:xfrm>
        </p:spPr>
        <p:txBody>
          <a:bodyPr/>
          <a:lstStyle/>
          <a:p>
            <a:r>
              <a:rPr lang="en-US" b="1" dirty="0" smtClean="0"/>
              <a:t>Remarks on Clustering and MDS</a:t>
            </a:r>
            <a:endParaRPr lang="en-US" b="1" dirty="0"/>
          </a:p>
        </p:txBody>
      </p:sp>
      <p:sp>
        <p:nvSpPr>
          <p:cNvPr id="4" name="Content Placeholder 3"/>
          <p:cNvSpPr>
            <a:spLocks noGrp="1"/>
          </p:cNvSpPr>
          <p:nvPr>
            <p:ph idx="1"/>
          </p:nvPr>
        </p:nvSpPr>
        <p:spPr>
          <a:xfrm>
            <a:off x="0" y="752061"/>
            <a:ext cx="9144000" cy="6105939"/>
          </a:xfrm>
        </p:spPr>
        <p:txBody>
          <a:bodyPr>
            <a:normAutofit/>
          </a:bodyPr>
          <a:lstStyle/>
          <a:p>
            <a:r>
              <a:rPr lang="en-US" sz="2400" dirty="0" smtClean="0"/>
              <a:t>The </a:t>
            </a:r>
            <a:r>
              <a:rPr lang="en-US" sz="2400" smtClean="0"/>
              <a:t>standard data </a:t>
            </a:r>
            <a:r>
              <a:rPr lang="en-US" sz="2400" dirty="0" smtClean="0"/>
              <a:t>libraries (</a:t>
            </a:r>
            <a:r>
              <a:rPr lang="en-US" sz="2400" b="1" dirty="0" smtClean="0"/>
              <a:t>R</a:t>
            </a:r>
            <a:r>
              <a:rPr lang="en-US" sz="2400" dirty="0" smtClean="0"/>
              <a:t>,</a:t>
            </a:r>
            <a:r>
              <a:rPr lang="en-US" sz="2400" b="1" dirty="0" smtClean="0"/>
              <a:t> Matlab</a:t>
            </a:r>
            <a:r>
              <a:rPr lang="en-US" sz="2400" dirty="0" smtClean="0"/>
              <a:t>, </a:t>
            </a:r>
            <a:r>
              <a:rPr lang="en-US" sz="2400" b="1" dirty="0" smtClean="0"/>
              <a:t>Mahout</a:t>
            </a:r>
            <a:r>
              <a:rPr lang="en-US" sz="2400" dirty="0" smtClean="0"/>
              <a:t>) do not have best algorithms/software in either functionality or scalable parallelism</a:t>
            </a:r>
          </a:p>
          <a:p>
            <a:r>
              <a:rPr lang="en-US" sz="2400" dirty="0" smtClean="0"/>
              <a:t>A lot of algorithms are built around “classic </a:t>
            </a:r>
            <a:r>
              <a:rPr lang="en-US" sz="2400" b="1" dirty="0" smtClean="0"/>
              <a:t>full matrix</a:t>
            </a:r>
            <a:r>
              <a:rPr lang="en-US" sz="2400" dirty="0" smtClean="0"/>
              <a:t>” kernels</a:t>
            </a:r>
          </a:p>
          <a:p>
            <a:r>
              <a:rPr lang="en-US" sz="2400" b="1" dirty="0" smtClean="0"/>
              <a:t>Clustering</a:t>
            </a:r>
            <a:r>
              <a:rPr lang="en-US" sz="2400" dirty="0" smtClean="0"/>
              <a:t>, </a:t>
            </a:r>
            <a:r>
              <a:rPr lang="en-US" sz="2400" b="1" dirty="0" smtClean="0"/>
              <a:t>Gaussian Mixture Models</a:t>
            </a:r>
            <a:r>
              <a:rPr lang="en-US" sz="2400" dirty="0" smtClean="0"/>
              <a:t>, </a:t>
            </a:r>
            <a:r>
              <a:rPr lang="en-US" sz="2400" b="1" dirty="0"/>
              <a:t>PLSI</a:t>
            </a:r>
            <a:r>
              <a:rPr lang="en-US" sz="2400" dirty="0"/>
              <a:t> (probabilistic latent semantic </a:t>
            </a:r>
            <a:r>
              <a:rPr lang="en-US" sz="2400" dirty="0" smtClean="0"/>
              <a:t>indexing),</a:t>
            </a:r>
            <a:r>
              <a:rPr lang="en-US" sz="2400" b="1" dirty="0" smtClean="0"/>
              <a:t> LDA </a:t>
            </a:r>
            <a:r>
              <a:rPr lang="en-US" sz="2400" dirty="0" smtClean="0"/>
              <a:t>(Latent Dirichlet Allocation) similar</a:t>
            </a:r>
          </a:p>
          <a:p>
            <a:r>
              <a:rPr lang="en-US" sz="2400" b="1" dirty="0" smtClean="0"/>
              <a:t>Multi-Dimensional Scaling </a:t>
            </a:r>
            <a:r>
              <a:rPr lang="en-US" sz="2400" dirty="0" smtClean="0"/>
              <a:t>(MDS) classic information visualization algorithm for high dimension spaces (map preserving distances)</a:t>
            </a:r>
          </a:p>
          <a:p>
            <a:r>
              <a:rPr lang="en-US" sz="2400" b="1" dirty="0" smtClean="0"/>
              <a:t>Vector</a:t>
            </a:r>
            <a:r>
              <a:rPr lang="en-US" sz="2400" dirty="0" smtClean="0"/>
              <a:t> O(N) and </a:t>
            </a:r>
            <a:r>
              <a:rPr lang="en-US" sz="2400" b="1" dirty="0" smtClean="0"/>
              <a:t>Non Vector </a:t>
            </a:r>
            <a:r>
              <a:rPr lang="en-US" sz="2400" b="1" dirty="0" err="1" smtClean="0"/>
              <a:t>semimetric</a:t>
            </a:r>
            <a:r>
              <a:rPr lang="en-US" sz="2400" b="1" dirty="0" smtClean="0"/>
              <a:t> </a:t>
            </a:r>
            <a:r>
              <a:rPr lang="en-US" sz="2400" dirty="0" smtClean="0"/>
              <a:t>O(N</a:t>
            </a:r>
            <a:r>
              <a:rPr lang="en-US" sz="2400" baseline="30000" dirty="0" smtClean="0"/>
              <a:t>2</a:t>
            </a:r>
            <a:r>
              <a:rPr lang="en-US" sz="2400" dirty="0" smtClean="0"/>
              <a:t>) space cases for N points; “all” apps are points in spaces – not all “Proper linear spaces”</a:t>
            </a:r>
          </a:p>
          <a:p>
            <a:r>
              <a:rPr lang="en-US" sz="2400" dirty="0" smtClean="0"/>
              <a:t>Trying to release ~most powerful (in features/performance) available Clustering and MDS library although unfortunately in C#</a:t>
            </a:r>
          </a:p>
          <a:p>
            <a:r>
              <a:rPr lang="en-US" sz="2400" b="1" dirty="0" smtClean="0"/>
              <a:t>Supported Features: </a:t>
            </a:r>
            <a:r>
              <a:rPr lang="en-US" sz="2400" dirty="0" smtClean="0"/>
              <a:t>Vector, Non-Vector, Deterministic </a:t>
            </a:r>
            <a:r>
              <a:rPr lang="en-US" sz="2400" dirty="0"/>
              <a:t>annealing, </a:t>
            </a:r>
            <a:r>
              <a:rPr lang="en-US" sz="2400" dirty="0" smtClean="0"/>
              <a:t>Hierarchical</a:t>
            </a:r>
            <a:r>
              <a:rPr lang="en-US" sz="2400" dirty="0"/>
              <a:t>, sharp </a:t>
            </a:r>
            <a:r>
              <a:rPr lang="en-US" sz="2400" dirty="0" smtClean="0"/>
              <a:t>(trimmed) or </a:t>
            </a:r>
            <a:r>
              <a:rPr lang="en-US" sz="2400" dirty="0"/>
              <a:t>general cluster sizes, Fixed points and general weights for </a:t>
            </a:r>
            <a:r>
              <a:rPr lang="en-US" sz="2400" dirty="0" smtClean="0"/>
              <a:t>MDS, (generalized </a:t>
            </a:r>
            <a:r>
              <a:rPr lang="en-US" sz="2400" dirty="0" err="1" smtClean="0"/>
              <a:t>Elkans</a:t>
            </a:r>
            <a:r>
              <a:rPr lang="en-US" sz="2400" dirty="0" smtClean="0"/>
              <a:t> algorithm)</a:t>
            </a:r>
            <a:endParaRPr lang="en-US" sz="2400" dirty="0"/>
          </a:p>
          <a:p>
            <a:endParaRPr lang="en-US" sz="2400" dirty="0" smtClean="0"/>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51</a:t>
            </a:fld>
            <a:endParaRPr lang="en-US"/>
          </a:p>
        </p:txBody>
      </p:sp>
    </p:spTree>
    <p:extLst>
      <p:ext uri="{BB962C8B-B14F-4D97-AF65-F5344CB8AC3E}">
        <p14:creationId xmlns:p14="http://schemas.microsoft.com/office/powerpoint/2010/main" val="38576902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 y="34608"/>
            <a:ext cx="9144000" cy="717401"/>
          </a:xfrm>
        </p:spPr>
        <p:txBody>
          <a:bodyPr>
            <a:normAutofit fontScale="90000"/>
          </a:bodyPr>
          <a:lstStyle/>
          <a:p>
            <a:r>
              <a:rPr lang="en-US" b="1" dirty="0" smtClean="0"/>
              <a:t>~125 Clusters from Fungi sequence set</a:t>
            </a:r>
            <a:endParaRPr lang="en-US"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774869"/>
            <a:ext cx="9144000" cy="60831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 y="744389"/>
            <a:ext cx="9144000" cy="6083131"/>
          </a:xfrm>
          <a:prstGeom prst="rect">
            <a:avLst/>
          </a:prstGeom>
        </p:spPr>
      </p:pic>
      <p:sp>
        <p:nvSpPr>
          <p:cNvPr id="2" name="TextBox 1"/>
          <p:cNvSpPr txBox="1"/>
          <p:nvPr/>
        </p:nvSpPr>
        <p:spPr>
          <a:xfrm>
            <a:off x="6451600" y="5087957"/>
            <a:ext cx="2677160" cy="1323439"/>
          </a:xfrm>
          <a:prstGeom prst="rect">
            <a:avLst/>
          </a:prstGeom>
          <a:noFill/>
        </p:spPr>
        <p:txBody>
          <a:bodyPr wrap="square" rtlCol="0">
            <a:spAutoFit/>
          </a:bodyPr>
          <a:lstStyle/>
          <a:p>
            <a:r>
              <a:rPr lang="en-US" sz="2000" dirty="0" smtClean="0">
                <a:solidFill>
                  <a:schemeClr val="bg1"/>
                </a:solidFill>
              </a:rPr>
              <a:t>Non metric space</a:t>
            </a:r>
            <a:br>
              <a:rPr lang="en-US" sz="2000" dirty="0" smtClean="0">
                <a:solidFill>
                  <a:schemeClr val="bg1"/>
                </a:solidFill>
              </a:rPr>
            </a:br>
            <a:r>
              <a:rPr lang="en-US" sz="2000" dirty="0" smtClean="0">
                <a:solidFill>
                  <a:schemeClr val="bg1"/>
                </a:solidFill>
              </a:rPr>
              <a:t>Sequences Length ~500 Smith Waterman</a:t>
            </a:r>
          </a:p>
          <a:p>
            <a:r>
              <a:rPr lang="en-US" sz="2000" dirty="0" smtClean="0">
                <a:solidFill>
                  <a:schemeClr val="bg1"/>
                </a:solidFill>
              </a:rPr>
              <a:t>A month on 768 cores</a:t>
            </a:r>
            <a:endParaRPr lang="en-US" sz="2000" dirty="0">
              <a:solidFill>
                <a:schemeClr val="bg1"/>
              </a:solidFill>
            </a:endParaRPr>
          </a:p>
        </p:txBody>
      </p:sp>
    </p:spTree>
    <p:extLst>
      <p:ext uri="{BB962C8B-B14F-4D97-AF65-F5344CB8AC3E}">
        <p14:creationId xmlns:p14="http://schemas.microsoft.com/office/powerpoint/2010/main" val="9964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38"/>
            <a:ext cx="8229600" cy="678031"/>
          </a:xfrm>
        </p:spPr>
        <p:txBody>
          <a:bodyPr>
            <a:normAutofit fontScale="90000"/>
          </a:bodyPr>
          <a:lstStyle/>
          <a:p>
            <a:r>
              <a:rPr lang="en-US" b="1" dirty="0" smtClean="0"/>
              <a:t>Phylogenetic Trees in 3D (usual 1D)</a:t>
            </a:r>
            <a:endParaRPr lang="en-US" b="1"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53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869"/>
            <a:ext cx="9144000" cy="60831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868"/>
            <a:ext cx="9144000" cy="6083131"/>
          </a:xfrm>
          <a:prstGeom prst="rect">
            <a:avLst/>
          </a:prstGeom>
        </p:spPr>
      </p:pic>
      <p:sp>
        <p:nvSpPr>
          <p:cNvPr id="6" name="TextBox 5"/>
          <p:cNvSpPr txBox="1"/>
          <p:nvPr/>
        </p:nvSpPr>
        <p:spPr>
          <a:xfrm>
            <a:off x="6654800" y="4782483"/>
            <a:ext cx="2489200" cy="1938992"/>
          </a:xfrm>
          <a:prstGeom prst="rect">
            <a:avLst/>
          </a:prstGeom>
          <a:noFill/>
        </p:spPr>
        <p:txBody>
          <a:bodyPr wrap="square" rtlCol="0">
            <a:spAutoFit/>
          </a:bodyPr>
          <a:lstStyle/>
          <a:p>
            <a:r>
              <a:rPr lang="en-US" sz="2000" b="1" dirty="0" smtClean="0">
                <a:solidFill>
                  <a:schemeClr val="bg1"/>
                </a:solidFill>
              </a:rPr>
              <a:t>~125 centers (consensus vectors) found from Fungi data plus  existing sequences from </a:t>
            </a:r>
            <a:r>
              <a:rPr lang="en-US" sz="2000" b="1" dirty="0" err="1" smtClean="0">
                <a:solidFill>
                  <a:schemeClr val="bg1"/>
                </a:solidFill>
              </a:rPr>
              <a:t>GenBank</a:t>
            </a:r>
            <a:r>
              <a:rPr lang="en-US" sz="2000" b="1" dirty="0" smtClean="0">
                <a:solidFill>
                  <a:schemeClr val="bg1"/>
                </a:solidFill>
              </a:rPr>
              <a:t> etc.</a:t>
            </a:r>
            <a:endParaRPr lang="en-US" sz="2000" b="1" dirty="0">
              <a:solidFill>
                <a:schemeClr val="bg1"/>
              </a:solidFill>
            </a:endParaRPr>
          </a:p>
        </p:txBody>
      </p:sp>
    </p:spTree>
    <p:extLst>
      <p:ext uri="{BB962C8B-B14F-4D97-AF65-F5344CB8AC3E}">
        <p14:creationId xmlns:p14="http://schemas.microsoft.com/office/powerpoint/2010/main" val="81280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b="1" dirty="0" smtClean="0"/>
              <a:t>Clustering + MDS Applications</a:t>
            </a:r>
            <a:endParaRPr lang="en-US" b="1" dirty="0"/>
          </a:p>
        </p:txBody>
      </p:sp>
      <p:sp>
        <p:nvSpPr>
          <p:cNvPr id="5" name="Content Placeholder 4"/>
          <p:cNvSpPr>
            <a:spLocks noGrp="1"/>
          </p:cNvSpPr>
          <p:nvPr>
            <p:ph idx="1"/>
          </p:nvPr>
        </p:nvSpPr>
        <p:spPr>
          <a:xfrm>
            <a:off x="0" y="723900"/>
            <a:ext cx="9144000" cy="5905500"/>
          </a:xfrm>
        </p:spPr>
        <p:txBody>
          <a:bodyPr>
            <a:normAutofit fontScale="92500" lnSpcReduction="20000"/>
          </a:bodyPr>
          <a:lstStyle/>
          <a:p>
            <a:r>
              <a:rPr lang="en-US" sz="2800" dirty="0" smtClean="0"/>
              <a:t>Cases where “</a:t>
            </a:r>
            <a:r>
              <a:rPr lang="en-US" sz="2800" b="1" dirty="0" smtClean="0"/>
              <a:t>real clusters</a:t>
            </a:r>
            <a:r>
              <a:rPr lang="en-US" sz="2800" dirty="0" smtClean="0"/>
              <a:t>” as in genomics</a:t>
            </a:r>
          </a:p>
          <a:p>
            <a:r>
              <a:rPr lang="en-US" sz="2800" dirty="0" smtClean="0"/>
              <a:t>Cases as in pathology, proteomics, deep learning and recommender systems (Amazon, Netflix ….) where used for unsupervised </a:t>
            </a:r>
            <a:r>
              <a:rPr lang="en-US" sz="2800" b="1" dirty="0" smtClean="0"/>
              <a:t>classification</a:t>
            </a:r>
            <a:r>
              <a:rPr lang="en-US" sz="2800" dirty="0" smtClean="0"/>
              <a:t> of related items</a:t>
            </a:r>
          </a:p>
          <a:p>
            <a:r>
              <a:rPr lang="en-US" sz="2800" dirty="0" smtClean="0"/>
              <a:t>Recent “deep learning” papers either use Neural networks with </a:t>
            </a:r>
            <a:r>
              <a:rPr lang="en-US" sz="2800" b="1" dirty="0" smtClean="0"/>
              <a:t>40 million- 11 billion parameters (10-50 million YouTube images) </a:t>
            </a:r>
            <a:r>
              <a:rPr lang="en-US" sz="2800" dirty="0" smtClean="0"/>
              <a:t>or (Kmeans) Clustering with up to </a:t>
            </a:r>
            <a:r>
              <a:rPr lang="en-US" sz="2800" b="1" dirty="0" smtClean="0"/>
              <a:t>1-10 million clusters </a:t>
            </a:r>
            <a:endParaRPr lang="en-US" sz="2800" dirty="0" smtClean="0"/>
          </a:p>
          <a:p>
            <a:pPr lvl="1"/>
            <a:r>
              <a:rPr lang="en-US" sz="2400" dirty="0" smtClean="0"/>
              <a:t>Applications include automatic (Face) recognition; Autonomous driving; Pathology detection (</a:t>
            </a:r>
            <a:r>
              <a:rPr lang="en-US" sz="2400" dirty="0" err="1" smtClean="0"/>
              <a:t>Saltz</a:t>
            </a:r>
            <a:r>
              <a:rPr lang="en-US" sz="2400" dirty="0" smtClean="0"/>
              <a:t>)</a:t>
            </a:r>
          </a:p>
          <a:p>
            <a:pPr lvl="1"/>
            <a:r>
              <a:rPr lang="en-US" sz="2400" dirty="0" smtClean="0"/>
              <a:t>Generalize to </a:t>
            </a:r>
            <a:r>
              <a:rPr lang="en-US" sz="2400" dirty="0" smtClean="0">
                <a:sym typeface="Symbol" panose="05050102010706020507" pitchFamily="18" charset="2"/>
              </a:rPr>
              <a:t></a:t>
            </a:r>
            <a:r>
              <a:rPr lang="en-US" sz="2400" baseline="30000" dirty="0" smtClean="0">
                <a:sym typeface="Symbol" panose="05050102010706020507" pitchFamily="18" charset="2"/>
              </a:rPr>
              <a:t>2</a:t>
            </a:r>
            <a:r>
              <a:rPr lang="en-US" sz="2400" dirty="0" smtClean="0">
                <a:sym typeface="Symbol" panose="05050102010706020507" pitchFamily="18" charset="2"/>
              </a:rPr>
              <a:t> fit of all (Internet) data to a model</a:t>
            </a:r>
          </a:p>
          <a:p>
            <a:pPr lvl="1"/>
            <a:r>
              <a:rPr lang="en-US" sz="2400" dirty="0" smtClean="0">
                <a:sym typeface="Symbol" panose="05050102010706020507" pitchFamily="18" charset="2"/>
              </a:rPr>
              <a:t>Internet offers </a:t>
            </a:r>
            <a:r>
              <a:rPr lang="en-US" sz="2400" b="1" dirty="0" smtClean="0">
                <a:sym typeface="Symbol" panose="05050102010706020507" pitchFamily="18" charset="2"/>
              </a:rPr>
              <a:t>“infinite” image </a:t>
            </a:r>
            <a:r>
              <a:rPr lang="en-US" sz="2400" dirty="0" smtClean="0">
                <a:sym typeface="Symbol" panose="05050102010706020507" pitchFamily="18" charset="2"/>
              </a:rPr>
              <a:t>and </a:t>
            </a:r>
            <a:r>
              <a:rPr lang="en-US" sz="2400" b="1" dirty="0" smtClean="0">
                <a:sym typeface="Symbol" panose="05050102010706020507" pitchFamily="18" charset="2"/>
              </a:rPr>
              <a:t>text</a:t>
            </a:r>
            <a:r>
              <a:rPr lang="en-US" sz="2400" dirty="0" smtClean="0">
                <a:sym typeface="Symbol" panose="05050102010706020507" pitchFamily="18" charset="2"/>
              </a:rPr>
              <a:t> data</a:t>
            </a:r>
            <a:endParaRPr lang="en-US" sz="2400" dirty="0" smtClean="0"/>
          </a:p>
          <a:p>
            <a:r>
              <a:rPr lang="en-US" sz="2800" b="1" dirty="0" smtClean="0"/>
              <a:t>MDS</a:t>
            </a:r>
            <a:r>
              <a:rPr lang="en-US" sz="2800" dirty="0" smtClean="0"/>
              <a:t> (map all points to 3D for visualization) can be used to verify “correctness” of analysis and/or to browse data as in </a:t>
            </a:r>
            <a:r>
              <a:rPr lang="en-US" sz="2800" b="1" dirty="0" smtClean="0"/>
              <a:t>Geographical Information Systems</a:t>
            </a:r>
          </a:p>
          <a:p>
            <a:r>
              <a:rPr lang="en-US" sz="2800" b="1" dirty="0" err="1" smtClean="0"/>
              <a:t>Ab</a:t>
            </a:r>
            <a:r>
              <a:rPr lang="en-US" sz="2800" b="1" dirty="0" smtClean="0"/>
              <a:t>-initio</a:t>
            </a:r>
            <a:r>
              <a:rPr lang="en-US" sz="2800" dirty="0" smtClean="0"/>
              <a:t> (hardest, compute dominated) and </a:t>
            </a:r>
            <a:r>
              <a:rPr lang="en-US" sz="2800" b="1" dirty="0" smtClean="0"/>
              <a:t>Update</a:t>
            </a:r>
            <a:r>
              <a:rPr lang="en-US" sz="2800" dirty="0" smtClean="0"/>
              <a:t> (streaming, interpolation)</a:t>
            </a:r>
            <a:endParaRPr lang="en-US" sz="28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54</a:t>
            </a:fld>
            <a:endParaRPr lang="en-US"/>
          </a:p>
        </p:txBody>
      </p:sp>
    </p:spTree>
    <p:extLst>
      <p:ext uri="{BB962C8B-B14F-4D97-AF65-F5344CB8AC3E}">
        <p14:creationId xmlns:p14="http://schemas.microsoft.com/office/powerpoint/2010/main" val="18894141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2202" y="72247"/>
            <a:ext cx="9144000" cy="1144800"/>
          </a:xfrm>
        </p:spPr>
        <p:txBody>
          <a:bodyPr vert="horz" wrap="square" lIns="100794" tIns="35202" rIns="100794" bIns="50397" numCol="1" anchor="ctr" anchorCtr="0" compatLnSpc="1">
            <a:prstTxWarp prst="textNoShape">
              <a:avLst/>
            </a:prstTxWarp>
            <a:normAutofit fontScale="90000"/>
          </a:bodyPr>
          <a:lstStyle/>
          <a:p>
            <a:pPr eaLnBrk="1" hangingPunct="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b="1" dirty="0" smtClean="0"/>
              <a:t>Protein Universe Browser for COG Sequences with a few illustrative biologically identified clusters</a:t>
            </a:r>
          </a:p>
        </p:txBody>
      </p:sp>
      <p:sp>
        <p:nvSpPr>
          <p:cNvPr id="5" name="Slide Number Placeholder 5"/>
          <p:cNvSpPr>
            <a:spLocks noGrp="1"/>
          </p:cNvSpPr>
          <p:nvPr>
            <p:ph type="sldNum" sz="quarter" idx="12"/>
          </p:nvPr>
        </p:nvSpPr>
        <p:spPr/>
        <p:txBody>
          <a:bodyPr>
            <a:normAutofit/>
          </a:bodyPr>
          <a:lstStyle/>
          <a:p>
            <a:pPr>
              <a:lnSpc>
                <a:spcPct val="73000"/>
              </a:lnSpc>
            </a:pPr>
            <a:fld id="{0AC073B1-9238-43AB-AC67-3B16E1F5FAA3}" type="slidenum">
              <a:rPr lang="en-US" sz="1270"/>
              <a:pPr>
                <a:lnSpc>
                  <a:spcPct val="73000"/>
                </a:lnSpc>
              </a:pPr>
              <a:t>55</a:t>
            </a:fld>
            <a:endParaRPr lang="en-US" sz="1270"/>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2" y="1217047"/>
            <a:ext cx="9121798" cy="59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1234795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56</a:t>
            </a:fld>
            <a:endParaRPr lang="en-US"/>
          </a:p>
        </p:txBody>
      </p:sp>
      <p:sp>
        <p:nvSpPr>
          <p:cNvPr id="3" name="Content Placeholder 2"/>
          <p:cNvSpPr>
            <a:spLocks noGrp="1"/>
          </p:cNvSpPr>
          <p:nvPr>
            <p:ph idx="4294967295"/>
          </p:nvPr>
        </p:nvSpPr>
        <p:spPr>
          <a:xfrm>
            <a:off x="-93315" y="3377188"/>
            <a:ext cx="2650778" cy="2876550"/>
          </a:xfrm>
        </p:spPr>
        <p:txBody>
          <a:bodyPr>
            <a:noAutofit/>
          </a:bodyPr>
          <a:lstStyle/>
          <a:p>
            <a:r>
              <a:rPr lang="en-US" sz="2400" dirty="0" smtClean="0"/>
              <a:t>Comparison of clustering and classification (top right)</a:t>
            </a:r>
          </a:p>
          <a:p>
            <a:r>
              <a:rPr lang="en-US" sz="2400" dirty="0" smtClean="0"/>
              <a:t>LC-MS Mass Spectrometry Sharp Clusters as </a:t>
            </a:r>
            <a:r>
              <a:rPr lang="en-US" sz="2400" dirty="0"/>
              <a:t>known </a:t>
            </a:r>
            <a:r>
              <a:rPr lang="en-US" sz="2400" dirty="0" smtClean="0"/>
              <a:t>error in measurement</a:t>
            </a:r>
            <a:endParaRPr lang="en-US" sz="2400" dirty="0"/>
          </a:p>
        </p:txBody>
      </p:sp>
      <p:pic>
        <p:nvPicPr>
          <p:cNvPr id="1026" name="Picture 2" descr="C:\Users\Geoffrey Fox\Desktop\Hui\Kmeans-cluster-Plot3D-M5-C5.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22" t="12876" r="19769" b="12275"/>
          <a:stretch/>
        </p:blipFill>
        <p:spPr bwMode="auto">
          <a:xfrm>
            <a:off x="0" y="49778"/>
            <a:ext cx="3896330" cy="32673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gcf\aaaOctDec2012\Saltz\DAcluster-Plot3D-M8-C8_smacof.png"/>
          <p:cNvPicPr>
            <a:picLocks noChangeAspect="1" noChangeArrowheads="1"/>
          </p:cNvPicPr>
          <p:nvPr/>
        </p:nvPicPr>
        <p:blipFill rotWithShape="1">
          <a:blip r:embed="rId3">
            <a:extLst>
              <a:ext uri="{28A0092B-C50C-407E-A947-70E740481C1C}">
                <a14:useLocalDpi xmlns:a14="http://schemas.microsoft.com/office/drawing/2010/main" val="0"/>
              </a:ext>
            </a:extLst>
          </a:blip>
          <a:srcRect l="26306" t="11027" r="23276" b="23022"/>
          <a:stretch/>
        </p:blipFill>
        <p:spPr bwMode="auto">
          <a:xfrm rot="5400000">
            <a:off x="4802865" y="-916841"/>
            <a:ext cx="3434600" cy="52476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204919" y="2759185"/>
            <a:ext cx="1939081" cy="400110"/>
          </a:xfrm>
          <a:prstGeom prst="rect">
            <a:avLst/>
          </a:prstGeom>
          <a:noFill/>
        </p:spPr>
        <p:txBody>
          <a:bodyPr wrap="square" rtlCol="0">
            <a:spAutoFit/>
          </a:bodyPr>
          <a:lstStyle/>
          <a:p>
            <a:r>
              <a:rPr lang="en-US" sz="2000" b="1" dirty="0">
                <a:solidFill>
                  <a:schemeClr val="bg1"/>
                </a:solidFill>
              </a:rPr>
              <a:t>Pathology</a:t>
            </a:r>
            <a:r>
              <a:rPr lang="en-US" dirty="0">
                <a:solidFill>
                  <a:schemeClr val="bg1"/>
                </a:solidFill>
              </a:rPr>
              <a:t> 54D</a:t>
            </a:r>
          </a:p>
        </p:txBody>
      </p:sp>
      <p:sp>
        <p:nvSpPr>
          <p:cNvPr id="16" name="TextBox 15"/>
          <p:cNvSpPr txBox="1"/>
          <p:nvPr/>
        </p:nvSpPr>
        <p:spPr>
          <a:xfrm>
            <a:off x="0" y="164068"/>
            <a:ext cx="1924501" cy="400110"/>
          </a:xfrm>
          <a:prstGeom prst="rect">
            <a:avLst/>
          </a:prstGeom>
          <a:noFill/>
        </p:spPr>
        <p:txBody>
          <a:bodyPr wrap="none" rtlCol="0">
            <a:spAutoFit/>
          </a:bodyPr>
          <a:lstStyle/>
          <a:p>
            <a:r>
              <a:rPr lang="en-US" sz="2000" b="1" dirty="0">
                <a:solidFill>
                  <a:schemeClr val="bg1"/>
                </a:solidFill>
              </a:rPr>
              <a:t>Lymphocytes 4D</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7318" t="23667" r="11171" b="11588"/>
          <a:stretch/>
        </p:blipFill>
        <p:spPr bwMode="auto">
          <a:xfrm>
            <a:off x="2650778" y="3322252"/>
            <a:ext cx="6493222" cy="3535748"/>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6012265" y="3800453"/>
            <a:ext cx="3225050" cy="400110"/>
          </a:xfrm>
          <a:prstGeom prst="rect">
            <a:avLst/>
          </a:prstGeom>
          <a:noFill/>
        </p:spPr>
        <p:txBody>
          <a:bodyPr wrap="none" rtlCol="0">
            <a:spAutoFit/>
          </a:bodyPr>
          <a:lstStyle/>
          <a:p>
            <a:r>
              <a:rPr lang="en-US" sz="2000" dirty="0">
                <a:solidFill>
                  <a:schemeClr val="bg1"/>
                </a:solidFill>
              </a:rPr>
              <a:t>(sponge points not in cluster)</a:t>
            </a:r>
          </a:p>
        </p:txBody>
      </p:sp>
      <p:sp>
        <p:nvSpPr>
          <p:cNvPr id="17" name="TextBox 16"/>
          <p:cNvSpPr txBox="1"/>
          <p:nvPr/>
        </p:nvSpPr>
        <p:spPr>
          <a:xfrm>
            <a:off x="3130488" y="3600398"/>
            <a:ext cx="1201034" cy="400110"/>
          </a:xfrm>
          <a:prstGeom prst="rect">
            <a:avLst/>
          </a:prstGeom>
          <a:noFill/>
        </p:spPr>
        <p:txBody>
          <a:bodyPr wrap="none" rtlCol="0">
            <a:spAutoFit/>
          </a:bodyPr>
          <a:lstStyle/>
          <a:p>
            <a:r>
              <a:rPr lang="en-US" sz="2000" b="1" dirty="0">
                <a:solidFill>
                  <a:schemeClr val="bg1"/>
                </a:solidFill>
              </a:rPr>
              <a:t>LC-MS 2D</a:t>
            </a:r>
          </a:p>
        </p:txBody>
      </p:sp>
      <p:pic>
        <p:nvPicPr>
          <p:cNvPr id="1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7562"/>
          <a:stretch/>
        </p:blipFill>
        <p:spPr bwMode="auto">
          <a:xfrm>
            <a:off x="4937834" y="3317104"/>
            <a:ext cx="4206166" cy="355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01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68"/>
            <a:ext cx="8826500" cy="887432"/>
          </a:xfrm>
        </p:spPr>
        <p:txBody>
          <a:bodyPr>
            <a:normAutofit fontScale="90000"/>
          </a:bodyPr>
          <a:lstStyle/>
          <a:p>
            <a:r>
              <a:rPr lang="en-US" b="1" dirty="0" smtClean="0"/>
              <a:t>Large Scale Distributed Deep Networks </a:t>
            </a:r>
            <a:endParaRPr lang="en-US"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57</a:t>
            </a:fld>
            <a:endParaRPr lang="en-US"/>
          </a:p>
        </p:txBody>
      </p:sp>
      <p:grpSp>
        <p:nvGrpSpPr>
          <p:cNvPr id="17" name="Group 16"/>
          <p:cNvGrpSpPr/>
          <p:nvPr/>
        </p:nvGrpSpPr>
        <p:grpSpPr>
          <a:xfrm>
            <a:off x="0" y="3694803"/>
            <a:ext cx="3895489" cy="3163197"/>
            <a:chOff x="5937176" y="1476769"/>
            <a:chExt cx="4987041" cy="4049554"/>
          </a:xfrm>
        </p:grpSpPr>
        <p:grpSp>
          <p:nvGrpSpPr>
            <p:cNvPr id="15" name="Group 14"/>
            <p:cNvGrpSpPr/>
            <p:nvPr/>
          </p:nvGrpSpPr>
          <p:grpSpPr>
            <a:xfrm>
              <a:off x="5937176" y="1476769"/>
              <a:ext cx="4987041" cy="4049554"/>
              <a:chOff x="5985242" y="2852023"/>
              <a:chExt cx="4987041" cy="4049554"/>
            </a:xfrm>
          </p:grpSpPr>
          <p:pic>
            <p:nvPicPr>
              <p:cNvPr id="13" name="Picture 12"/>
              <p:cNvPicPr>
                <a:picLocks noChangeAspect="1"/>
              </p:cNvPicPr>
              <p:nvPr/>
            </p:nvPicPr>
            <p:blipFill rotWithShape="1">
              <a:blip r:embed="rId2"/>
              <a:srcRect l="4041" t="19996" b="4908"/>
              <a:stretch/>
            </p:blipFill>
            <p:spPr>
              <a:xfrm>
                <a:off x="5985242" y="2852023"/>
                <a:ext cx="4987041" cy="4049554"/>
              </a:xfrm>
              <a:prstGeom prst="rect">
                <a:avLst/>
              </a:prstGeom>
            </p:spPr>
          </p:pic>
          <p:sp>
            <p:nvSpPr>
              <p:cNvPr id="14" name="TextBox 13"/>
              <p:cNvSpPr txBox="1"/>
              <p:nvPr/>
            </p:nvSpPr>
            <p:spPr>
              <a:xfrm>
                <a:off x="7402830" y="4310151"/>
                <a:ext cx="2512996" cy="400110"/>
              </a:xfrm>
              <a:prstGeom prst="rect">
                <a:avLst/>
              </a:prstGeom>
              <a:noFill/>
            </p:spPr>
            <p:txBody>
              <a:bodyPr wrap="none" rtlCol="0">
                <a:spAutoFit/>
              </a:bodyPr>
              <a:lstStyle/>
              <a:p>
                <a:r>
                  <a:rPr lang="en-US" sz="2000" b="1" dirty="0" smtClean="0"/>
                  <a:t>40 million parameters</a:t>
                </a:r>
                <a:endParaRPr lang="en-US" sz="2000" b="1" dirty="0"/>
              </a:p>
            </p:txBody>
          </p:sp>
        </p:grpSp>
        <p:sp>
          <p:nvSpPr>
            <p:cNvPr id="16" name="TextBox 15"/>
            <p:cNvSpPr txBox="1"/>
            <p:nvPr/>
          </p:nvSpPr>
          <p:spPr>
            <a:xfrm>
              <a:off x="7533820" y="4515758"/>
              <a:ext cx="3047158" cy="512225"/>
            </a:xfrm>
            <a:prstGeom prst="rect">
              <a:avLst/>
            </a:prstGeom>
            <a:noFill/>
          </p:spPr>
          <p:txBody>
            <a:bodyPr wrap="none" rtlCol="0">
              <a:spAutoFit/>
            </a:bodyPr>
            <a:lstStyle/>
            <a:p>
              <a:r>
                <a:rPr lang="en-US" sz="2000" b="1" dirty="0" smtClean="0"/>
                <a:t>Scaling Breaks Down</a:t>
              </a:r>
              <a:endParaRPr lang="en-US" sz="2000" b="1" dirty="0"/>
            </a:p>
          </p:txBody>
        </p:sp>
      </p:grpSp>
      <p:grpSp>
        <p:nvGrpSpPr>
          <p:cNvPr id="36" name="Group 35"/>
          <p:cNvGrpSpPr/>
          <p:nvPr/>
        </p:nvGrpSpPr>
        <p:grpSpPr>
          <a:xfrm>
            <a:off x="974418" y="799571"/>
            <a:ext cx="5980929" cy="1182562"/>
            <a:chOff x="974418" y="1016000"/>
            <a:chExt cx="5980929" cy="1182562"/>
          </a:xfrm>
        </p:grpSpPr>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1881"/>
            <a:stretch/>
          </p:blipFill>
          <p:spPr bwMode="auto">
            <a:xfrm>
              <a:off x="974418" y="1016000"/>
              <a:ext cx="5980929" cy="118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Connector 18"/>
            <p:cNvCxnSpPr/>
            <p:nvPr/>
          </p:nvCxnSpPr>
          <p:spPr>
            <a:xfrm>
              <a:off x="1589166" y="1273843"/>
              <a:ext cx="1138034" cy="432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58252" y="1910983"/>
            <a:ext cx="8309995" cy="1783820"/>
            <a:chOff x="258252" y="1910983"/>
            <a:chExt cx="8309995" cy="1783820"/>
          </a:xfrm>
        </p:grpSpPr>
        <p:grpSp>
          <p:nvGrpSpPr>
            <p:cNvPr id="35" name="Group 34"/>
            <p:cNvGrpSpPr/>
            <p:nvPr/>
          </p:nvGrpSpPr>
          <p:grpSpPr>
            <a:xfrm>
              <a:off x="258252" y="1910983"/>
              <a:ext cx="8309995" cy="1783820"/>
              <a:chOff x="-689995" y="1797967"/>
              <a:chExt cx="8309995" cy="1783820"/>
            </a:xfrm>
          </p:grpSpPr>
          <p:grpSp>
            <p:nvGrpSpPr>
              <p:cNvPr id="7" name="Group 6"/>
              <p:cNvGrpSpPr/>
              <p:nvPr/>
            </p:nvGrpSpPr>
            <p:grpSpPr>
              <a:xfrm>
                <a:off x="-689995" y="1797967"/>
                <a:ext cx="8309995" cy="1783820"/>
                <a:chOff x="300605" y="3467100"/>
                <a:chExt cx="7320347" cy="1247775"/>
              </a:xfrm>
            </p:grpSpPr>
            <p:pic>
              <p:nvPicPr>
                <p:cNvPr id="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605" y="3467100"/>
                  <a:ext cx="72961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 y="3689985"/>
                  <a:ext cx="13049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893" y="3684905"/>
                  <a:ext cx="113347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8898" y="3689985"/>
                  <a:ext cx="402907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327" y="3886200"/>
                  <a:ext cx="72866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27" name="Straight Connector 26"/>
              <p:cNvCxnSpPr/>
              <p:nvPr/>
            </p:nvCxnSpPr>
            <p:spPr>
              <a:xfrm>
                <a:off x="-609544" y="2661019"/>
                <a:ext cx="4779980" cy="432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007100" y="2416177"/>
                <a:ext cx="546100"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a:off x="5759142" y="2771871"/>
              <a:ext cx="722882" cy="216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3895488" y="3476102"/>
            <a:ext cx="5248512" cy="3245373"/>
          </a:xfrm>
        </p:spPr>
        <p:txBody>
          <a:bodyPr>
            <a:normAutofit/>
          </a:bodyPr>
          <a:lstStyle/>
          <a:p>
            <a:r>
              <a:rPr lang="en-US" sz="2400" b="1" dirty="0" err="1" smtClean="0"/>
              <a:t>DistBelief</a:t>
            </a:r>
            <a:r>
              <a:rPr lang="en-US" sz="2400" dirty="0" smtClean="0"/>
              <a:t> (Google) rejected MapReduce but still didn’t work well</a:t>
            </a:r>
          </a:p>
          <a:p>
            <a:r>
              <a:rPr lang="en-US" sz="2400" dirty="0" smtClean="0"/>
              <a:t>Coates and Ng (Stanford) et al. redid much larger problem on HPC cluster with Infiniband with 16 nodes and 64 GPU’s </a:t>
            </a:r>
          </a:p>
          <a:p>
            <a:r>
              <a:rPr lang="en-US" sz="2400" dirty="0"/>
              <a:t>C</a:t>
            </a:r>
            <a:r>
              <a:rPr lang="en-US" sz="2400" dirty="0" smtClean="0"/>
              <a:t>ould use Iterative MapReduce (Twister) with GPU’s</a:t>
            </a:r>
          </a:p>
        </p:txBody>
      </p:sp>
      <p:sp>
        <p:nvSpPr>
          <p:cNvPr id="20" name="TextBox 19"/>
          <p:cNvSpPr txBox="1"/>
          <p:nvPr/>
        </p:nvSpPr>
        <p:spPr>
          <a:xfrm>
            <a:off x="7201735" y="816737"/>
            <a:ext cx="1151277" cy="369332"/>
          </a:xfrm>
          <a:prstGeom prst="rect">
            <a:avLst/>
          </a:prstGeom>
          <a:noFill/>
        </p:spPr>
        <p:txBody>
          <a:bodyPr wrap="none" rtlCol="0">
            <a:spAutoFit/>
          </a:bodyPr>
          <a:lstStyle/>
          <a:p>
            <a:r>
              <a:rPr lang="en-US" b="1" dirty="0" smtClean="0"/>
              <a:t>NIPS 2012</a:t>
            </a:r>
            <a:endParaRPr lang="en-US" b="1" dirty="0"/>
          </a:p>
        </p:txBody>
      </p:sp>
    </p:spTree>
    <p:extLst>
      <p:ext uri="{BB962C8B-B14F-4D97-AF65-F5344CB8AC3E}">
        <p14:creationId xmlns:p14="http://schemas.microsoft.com/office/powerpoint/2010/main" val="13641130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229600" cy="838200"/>
          </a:xfrm>
        </p:spPr>
        <p:txBody>
          <a:bodyPr/>
          <a:lstStyle/>
          <a:p>
            <a:r>
              <a:rPr lang="en-US" b="1" dirty="0" smtClean="0"/>
              <a:t>Triangle Inequality and Kmeans</a:t>
            </a:r>
            <a:endParaRPr lang="en-US" b="1" dirty="0"/>
          </a:p>
        </p:txBody>
      </p:sp>
      <p:sp>
        <p:nvSpPr>
          <p:cNvPr id="5" name="Content Placeholder 4"/>
          <p:cNvSpPr>
            <a:spLocks noGrp="1"/>
          </p:cNvSpPr>
          <p:nvPr>
            <p:ph idx="1"/>
          </p:nvPr>
        </p:nvSpPr>
        <p:spPr>
          <a:xfrm>
            <a:off x="0" y="914400"/>
            <a:ext cx="8991600" cy="5943600"/>
          </a:xfrm>
        </p:spPr>
        <p:txBody>
          <a:bodyPr>
            <a:normAutofit fontScale="77500" lnSpcReduction="20000"/>
          </a:bodyPr>
          <a:lstStyle/>
          <a:p>
            <a:r>
              <a:rPr lang="en-US" dirty="0" smtClean="0"/>
              <a:t>Dominant part of Kmeans algorithm is finding nearest center to each point</a:t>
            </a:r>
            <a:br>
              <a:rPr lang="en-US" dirty="0" smtClean="0"/>
            </a:br>
            <a:r>
              <a:rPr lang="en-US" dirty="0" smtClean="0"/>
              <a:t>O(#Points * #Clusters * Vector Dimension)</a:t>
            </a:r>
          </a:p>
          <a:p>
            <a:r>
              <a:rPr lang="en-US" dirty="0" smtClean="0"/>
              <a:t>Simple algorithms finds</a:t>
            </a:r>
            <a:br>
              <a:rPr lang="en-US" dirty="0" smtClean="0"/>
            </a:br>
            <a:r>
              <a:rPr lang="en-US" b="1" dirty="0" smtClean="0"/>
              <a:t>min over centers c: d(x, c) = distance(point x, center c) </a:t>
            </a:r>
          </a:p>
          <a:p>
            <a:r>
              <a:rPr lang="en-US" dirty="0" smtClean="0"/>
              <a:t>But most of d(x, c) calculations are wasted as much larger than minimum value</a:t>
            </a:r>
          </a:p>
          <a:p>
            <a:r>
              <a:rPr lang="en-US" dirty="0" err="1" smtClean="0"/>
              <a:t>Elkan</a:t>
            </a:r>
            <a:r>
              <a:rPr lang="en-US" dirty="0" smtClean="0"/>
              <a:t> (2003) showed how to use triangle inequality to speed up using relations like</a:t>
            </a:r>
            <a:br>
              <a:rPr lang="en-US" dirty="0" smtClean="0"/>
            </a:br>
            <a:r>
              <a:rPr lang="en-US" dirty="0" smtClean="0"/>
              <a:t>	</a:t>
            </a:r>
            <a:r>
              <a:rPr lang="en-US" b="1" dirty="0" smtClean="0"/>
              <a:t>d(x, c) &gt;= d(</a:t>
            </a:r>
            <a:r>
              <a:rPr lang="en-US" b="1" dirty="0" err="1" smtClean="0"/>
              <a:t>x,c</a:t>
            </a:r>
            <a:r>
              <a:rPr lang="en-US" b="1" dirty="0" smtClean="0"/>
              <a:t>-last) – d(c, c-last)</a:t>
            </a:r>
            <a:r>
              <a:rPr lang="en-US" dirty="0" smtClean="0"/>
              <a:t/>
            </a:r>
            <a:br>
              <a:rPr lang="en-US" dirty="0" smtClean="0"/>
            </a:br>
            <a:r>
              <a:rPr lang="en-US" dirty="0" smtClean="0"/>
              <a:t>	c-last position of center at last iteration</a:t>
            </a:r>
          </a:p>
          <a:p>
            <a:r>
              <a:rPr lang="en-US" dirty="0" smtClean="0"/>
              <a:t>So compare </a:t>
            </a:r>
            <a:r>
              <a:rPr lang="en-US" b="1" dirty="0"/>
              <a:t>d(</a:t>
            </a:r>
            <a:r>
              <a:rPr lang="en-US" b="1" dirty="0" err="1"/>
              <a:t>x,c</a:t>
            </a:r>
            <a:r>
              <a:rPr lang="en-US" b="1" dirty="0"/>
              <a:t>-last) – d(c, c-last) </a:t>
            </a:r>
            <a:r>
              <a:rPr lang="en-US" dirty="0" smtClean="0"/>
              <a:t>with </a:t>
            </a:r>
            <a:r>
              <a:rPr lang="en-US" b="1" dirty="0" smtClean="0"/>
              <a:t>d(x, c-best) </a:t>
            </a:r>
            <a:r>
              <a:rPr lang="en-US" dirty="0" smtClean="0"/>
              <a:t>where c-best is nearest cluster at last iteration</a:t>
            </a:r>
          </a:p>
          <a:p>
            <a:r>
              <a:rPr lang="en-US" dirty="0" smtClean="0"/>
              <a:t>Complexity reduced by a factor = Vector Dimension and so this important in clustering high dimension spaces such as social imagery with 512 or more features per image</a:t>
            </a:r>
          </a:p>
          <a:p>
            <a:r>
              <a:rPr lang="en-US" dirty="0" smtClean="0"/>
              <a:t>GPU performance unclear</a:t>
            </a:r>
          </a:p>
          <a:p>
            <a:pPr lvl="1"/>
            <a:endParaRPr lang="en-US" dirty="0"/>
          </a:p>
        </p:txBody>
      </p:sp>
    </p:spTree>
    <p:extLst>
      <p:ext uri="{BB962C8B-B14F-4D97-AF65-F5344CB8AC3E}">
        <p14:creationId xmlns:p14="http://schemas.microsoft.com/office/powerpoint/2010/main" val="31692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Fraction of Point-Center Distances</a:t>
            </a:r>
            <a:br>
              <a:rPr lang="en-US" b="1" dirty="0" smtClean="0"/>
            </a:br>
            <a:r>
              <a:rPr lang="en-US" b="1" dirty="0" smtClean="0"/>
              <a:t>Calculated in Kmeans D=2048</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310885" cy="449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200326"/>
            <a:ext cx="7696200" cy="26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477000"/>
            <a:ext cx="7467600" cy="225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92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Computing </a:t>
            </a:r>
            <a:r>
              <a:rPr lang="en-US" dirty="0" smtClean="0"/>
              <a:t>Model</a:t>
            </a:r>
            <a:endParaRPr lang="en-US" dirty="0"/>
          </a:p>
        </p:txBody>
      </p:sp>
      <p:sp>
        <p:nvSpPr>
          <p:cNvPr id="5" name="Subtitle 4"/>
          <p:cNvSpPr>
            <a:spLocks noGrp="1"/>
          </p:cNvSpPr>
          <p:nvPr>
            <p:ph type="subTitle" idx="1"/>
          </p:nvPr>
        </p:nvSpPr>
        <p:spPr/>
        <p:txBody>
          <a:bodyPr/>
          <a:lstStyle/>
          <a:p>
            <a:r>
              <a:rPr lang="en-US" dirty="0"/>
              <a:t>Industry adopted clouds which are attractive for data analytics</a:t>
            </a:r>
          </a:p>
        </p:txBody>
      </p:sp>
      <p:sp>
        <p:nvSpPr>
          <p:cNvPr id="3" name="Slide Number Placeholder 2"/>
          <p:cNvSpPr>
            <a:spLocks noGrp="1"/>
          </p:cNvSpPr>
          <p:nvPr>
            <p:ph type="sldNum" sz="quarter" idx="12"/>
          </p:nvPr>
        </p:nvSpPr>
        <p:spPr/>
        <p:txBody>
          <a:bodyPr/>
          <a:lstStyle/>
          <a:p>
            <a:fld id="{D8CFE096-9650-498C-990C-20F2420C253B}" type="slidenum">
              <a:rPr lang="en-US" smtClean="0"/>
              <a:pPr/>
              <a:t>6</a:t>
            </a:fld>
            <a:endParaRPr lang="en-US"/>
          </a:p>
        </p:txBody>
      </p:sp>
    </p:spTree>
    <p:extLst>
      <p:ext uri="{BB962C8B-B14F-4D97-AF65-F5344CB8AC3E}">
        <p14:creationId xmlns:p14="http://schemas.microsoft.com/office/powerpoint/2010/main" val="18469892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8620" y="0"/>
            <a:ext cx="8229600" cy="1143000"/>
          </a:xfrm>
        </p:spPr>
        <p:txBody>
          <a:bodyPr>
            <a:normAutofit/>
          </a:bodyPr>
          <a:lstStyle/>
          <a:p>
            <a:r>
              <a:rPr lang="en-US" sz="3600" dirty="0" smtClean="0"/>
              <a:t>Data Intensive </a:t>
            </a:r>
            <a:r>
              <a:rPr lang="en-US" sz="3600" dirty="0" err="1" smtClean="0"/>
              <a:t>Kmeans</a:t>
            </a:r>
            <a:r>
              <a:rPr lang="en-US" sz="3600" dirty="0" smtClean="0"/>
              <a:t> Clustering</a:t>
            </a:r>
            <a:endParaRPr lang="en-US" sz="3600" dirty="0"/>
          </a:p>
        </p:txBody>
      </p:sp>
      <p:pic>
        <p:nvPicPr>
          <p:cNvPr id="5" name="Picture 2" descr="colosseum_teaser"/>
          <p:cNvPicPr>
            <a:picLocks noChangeAspect="1" noChangeArrowheads="1"/>
          </p:cNvPicPr>
          <p:nvPr/>
        </p:nvPicPr>
        <p:blipFill>
          <a:blip r:embed="rId2" cstate="print"/>
          <a:srcRect/>
          <a:stretch>
            <a:fillRect/>
          </a:stretch>
        </p:blipFill>
        <p:spPr bwMode="auto">
          <a:xfrm>
            <a:off x="554118" y="3237369"/>
            <a:ext cx="7898603" cy="2756121"/>
          </a:xfrm>
          <a:prstGeom prst="rect">
            <a:avLst/>
          </a:prstGeom>
          <a:noFill/>
          <a:ln w="9525">
            <a:noFill/>
            <a:miter lim="800000"/>
            <a:headEnd/>
            <a:tailEnd/>
          </a:ln>
        </p:spPr>
      </p:pic>
      <p:sp>
        <p:nvSpPr>
          <p:cNvPr id="3" name="TextBox 2"/>
          <p:cNvSpPr txBox="1"/>
          <p:nvPr/>
        </p:nvSpPr>
        <p:spPr>
          <a:xfrm>
            <a:off x="0" y="990600"/>
            <a:ext cx="9067800" cy="2246769"/>
          </a:xfrm>
          <a:prstGeom prst="rect">
            <a:avLst/>
          </a:prstGeom>
          <a:noFill/>
        </p:spPr>
        <p:txBody>
          <a:bodyPr wrap="square" rtlCol="0">
            <a:spAutoFit/>
          </a:bodyPr>
          <a:lstStyle/>
          <a:p>
            <a:pPr marL="0" lvl="1" defTabSz="913902"/>
            <a:r>
              <a:rPr lang="en-US" sz="2400" i="1" kern="0" dirty="0" smtClean="0">
                <a:solidFill>
                  <a:prstClr val="black"/>
                </a:solidFill>
                <a:latin typeface="Book Antiqua" pitchFamily="18" charset="0"/>
              </a:rPr>
              <a:t>─ Image Classification: </a:t>
            </a:r>
            <a:r>
              <a:rPr lang="en-US" sz="2400" b="1" i="1" kern="0" dirty="0" smtClean="0">
                <a:solidFill>
                  <a:prstClr val="black"/>
                </a:solidFill>
                <a:latin typeface="Book Antiqua" pitchFamily="18" charset="0"/>
              </a:rPr>
              <a:t>7 million images</a:t>
            </a:r>
            <a:r>
              <a:rPr lang="en-US" sz="2400" i="1" kern="0" dirty="0" smtClean="0">
                <a:solidFill>
                  <a:prstClr val="black"/>
                </a:solidFill>
                <a:latin typeface="Book Antiqua" pitchFamily="18" charset="0"/>
              </a:rPr>
              <a:t>; </a:t>
            </a:r>
            <a:br>
              <a:rPr lang="en-US" sz="2400" i="1" kern="0" dirty="0" smtClean="0">
                <a:solidFill>
                  <a:prstClr val="black"/>
                </a:solidFill>
                <a:latin typeface="Book Antiqua" pitchFamily="18" charset="0"/>
              </a:rPr>
            </a:br>
            <a:r>
              <a:rPr lang="en-US" sz="2400" dirty="0" smtClean="0">
                <a:solidFill>
                  <a:prstClr val="black"/>
                </a:solidFill>
              </a:rPr>
              <a:t>512 features per image; 1 million clusters</a:t>
            </a:r>
          </a:p>
          <a:p>
            <a:pPr marL="0" lvl="1" defTabSz="913902"/>
            <a:r>
              <a:rPr lang="en-US" sz="2400" dirty="0" smtClean="0">
                <a:solidFill>
                  <a:prstClr val="black"/>
                </a:solidFill>
              </a:rPr>
              <a:t> 10K Map tasks;  64G broadcasting data  (1GB data transfer per Map task node);</a:t>
            </a:r>
          </a:p>
          <a:p>
            <a:pPr marL="0" lvl="1" defTabSz="913902"/>
            <a:r>
              <a:rPr lang="en-US" sz="2400" dirty="0" smtClean="0">
                <a:solidFill>
                  <a:prstClr val="black"/>
                </a:solidFill>
              </a:rPr>
              <a:t>20 TB intermediate data in shuffling.</a:t>
            </a:r>
            <a:endParaRPr lang="en-US" sz="2400" i="1" kern="0" dirty="0">
              <a:solidFill>
                <a:prstClr val="black"/>
              </a:solidFill>
              <a:latin typeface="Book Antiqua" pitchFamily="18" charset="0"/>
            </a:endParaRPr>
          </a:p>
          <a:p>
            <a:pPr defTabSz="913902"/>
            <a:endParaRPr lang="en-US" sz="2000" dirty="0">
              <a:solidFill>
                <a:prstClr val="black"/>
              </a:solidFill>
            </a:endParaRPr>
          </a:p>
        </p:txBody>
      </p:sp>
    </p:spTree>
    <p:extLst>
      <p:ext uri="{BB962C8B-B14F-4D97-AF65-F5344CB8AC3E}">
        <p14:creationId xmlns:p14="http://schemas.microsoft.com/office/powerpoint/2010/main" val="3153278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Clustering Social Images</a:t>
            </a:r>
            <a:endParaRPr lang="en-US" b="1" dirty="0"/>
          </a:p>
        </p:txBody>
      </p:sp>
      <p:sp>
        <p:nvSpPr>
          <p:cNvPr id="3" name="Content Placeholder 2"/>
          <p:cNvSpPr>
            <a:spLocks noGrp="1"/>
          </p:cNvSpPr>
          <p:nvPr>
            <p:ph idx="1"/>
          </p:nvPr>
        </p:nvSpPr>
        <p:spPr>
          <a:xfrm>
            <a:off x="76200" y="838200"/>
            <a:ext cx="9067800" cy="5562600"/>
          </a:xfrm>
        </p:spPr>
        <p:txBody>
          <a:bodyPr>
            <a:normAutofit fontScale="92500" lnSpcReduction="20000"/>
          </a:bodyPr>
          <a:lstStyle/>
          <a:p>
            <a:pPr marL="0" indent="0">
              <a:buNone/>
            </a:pPr>
            <a:endParaRPr lang="en-US" dirty="0" smtClean="0"/>
          </a:p>
          <a:p>
            <a:r>
              <a:rPr lang="en-US" dirty="0" smtClean="0"/>
              <a:t>Crandall and </a:t>
            </a:r>
            <a:r>
              <a:rPr lang="en-US" dirty="0" err="1" smtClean="0"/>
              <a:t>Qiu+Zhang</a:t>
            </a:r>
            <a:r>
              <a:rPr lang="en-US" dirty="0" smtClean="0"/>
              <a:t> (Indiana University)</a:t>
            </a:r>
          </a:p>
          <a:p>
            <a:r>
              <a:rPr lang="en-US" dirty="0" smtClean="0"/>
              <a:t>K-means Clustering algorithm is used to cluster the images with similar features.</a:t>
            </a:r>
          </a:p>
          <a:p>
            <a:endParaRPr lang="en-US" dirty="0" smtClean="0"/>
          </a:p>
          <a:p>
            <a:r>
              <a:rPr lang="en-US" dirty="0" smtClean="0"/>
              <a:t>In image clustering application, each image is characterized as a data point with </a:t>
            </a:r>
            <a:r>
              <a:rPr lang="en-US" dirty="0" smtClean="0">
                <a:solidFill>
                  <a:srgbClr val="0070C0"/>
                </a:solidFill>
              </a:rPr>
              <a:t>dimension in range </a:t>
            </a:r>
            <a:r>
              <a:rPr lang="en-US" dirty="0" smtClean="0">
                <a:solidFill>
                  <a:srgbClr val="0000FF"/>
                </a:solidFill>
              </a:rPr>
              <a:t>512 ~ 2048</a:t>
            </a:r>
            <a:r>
              <a:rPr lang="en-US" dirty="0" smtClean="0"/>
              <a:t>. Each value ranges from 0 to 255. </a:t>
            </a:r>
          </a:p>
          <a:p>
            <a:endParaRPr lang="en-US" dirty="0" smtClean="0"/>
          </a:p>
          <a:p>
            <a:r>
              <a:rPr lang="en-US" dirty="0" smtClean="0"/>
              <a:t>Currently, they are able to run K-means Clustering up to </a:t>
            </a:r>
            <a:r>
              <a:rPr lang="en-US" dirty="0" smtClean="0">
                <a:solidFill>
                  <a:srgbClr val="0000FF"/>
                </a:solidFill>
              </a:rPr>
              <a:t>1 million clusters </a:t>
            </a:r>
            <a:r>
              <a:rPr lang="en-US" dirty="0" smtClean="0"/>
              <a:t>and 7 million data points on 125 computer nodes. </a:t>
            </a:r>
          </a:p>
          <a:p>
            <a:pPr lvl="1"/>
            <a:r>
              <a:rPr lang="en-US" dirty="0" smtClean="0"/>
              <a:t>Needs ~10 times larger</a:t>
            </a:r>
            <a:endParaRPr lang="en-US" dirty="0"/>
          </a:p>
        </p:txBody>
      </p:sp>
    </p:spTree>
    <p:extLst>
      <p:ext uri="{BB962C8B-B14F-4D97-AF65-F5344CB8AC3E}">
        <p14:creationId xmlns:p14="http://schemas.microsoft.com/office/powerpoint/2010/main" val="2949177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5578"/>
            <a:ext cx="8229600" cy="944562"/>
          </a:xfrm>
        </p:spPr>
        <p:txBody>
          <a:bodyPr/>
          <a:lstStyle/>
          <a:p>
            <a:r>
              <a:rPr lang="en-US" dirty="0" smtClean="0"/>
              <a:t>Twister </a:t>
            </a:r>
            <a:r>
              <a:rPr lang="en-US" dirty="0" err="1" smtClean="0"/>
              <a:t>Bcast</a:t>
            </a:r>
            <a:r>
              <a:rPr lang="en-US" dirty="0" smtClean="0"/>
              <a:t> Collective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834774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66800" y="1143000"/>
            <a:ext cx="3125792" cy="523220"/>
          </a:xfrm>
          <a:prstGeom prst="rect">
            <a:avLst/>
          </a:prstGeom>
          <a:noFill/>
        </p:spPr>
        <p:txBody>
          <a:bodyPr wrap="none" rtlCol="0">
            <a:spAutoFit/>
          </a:bodyPr>
          <a:lstStyle/>
          <a:p>
            <a:r>
              <a:rPr lang="en-US" sz="2800" dirty="0" smtClean="0"/>
              <a:t>Optimize Collectives</a:t>
            </a:r>
            <a:endParaRPr lang="en-US" sz="2800" dirty="0"/>
          </a:p>
        </p:txBody>
      </p:sp>
    </p:spTree>
    <p:extLst>
      <p:ext uri="{BB962C8B-B14F-4D97-AF65-F5344CB8AC3E}">
        <p14:creationId xmlns:p14="http://schemas.microsoft.com/office/powerpoint/2010/main" val="1418096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Conclusions</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63</a:t>
            </a:fld>
            <a:endParaRPr lang="en-US"/>
          </a:p>
        </p:txBody>
      </p:sp>
    </p:spTree>
    <p:extLst>
      <p:ext uri="{BB962C8B-B14F-4D97-AF65-F5344CB8AC3E}">
        <p14:creationId xmlns:p14="http://schemas.microsoft.com/office/powerpoint/2010/main" val="27480303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838200"/>
          </a:xfrm>
        </p:spPr>
        <p:txBody>
          <a:bodyPr/>
          <a:lstStyle/>
          <a:p>
            <a:r>
              <a:rPr lang="en-US" dirty="0" smtClean="0"/>
              <a:t>Conclusions</a:t>
            </a:r>
            <a:endParaRPr lang="en-US" dirty="0"/>
          </a:p>
        </p:txBody>
      </p:sp>
      <p:sp>
        <p:nvSpPr>
          <p:cNvPr id="3" name="Content Placeholder 2"/>
          <p:cNvSpPr>
            <a:spLocks noGrp="1"/>
          </p:cNvSpPr>
          <p:nvPr>
            <p:ph idx="1"/>
          </p:nvPr>
        </p:nvSpPr>
        <p:spPr>
          <a:xfrm>
            <a:off x="0" y="685800"/>
            <a:ext cx="9144000" cy="5029200"/>
          </a:xfrm>
        </p:spPr>
        <p:txBody>
          <a:bodyPr/>
          <a:lstStyle/>
          <a:p>
            <a:r>
              <a:rPr lang="en-US" sz="2400" dirty="0" smtClean="0"/>
              <a:t>Clouds and HPC are here to stay and one should plan on using </a:t>
            </a:r>
            <a:r>
              <a:rPr lang="en-US" sz="2400" b="1" dirty="0" smtClean="0"/>
              <a:t>both</a:t>
            </a:r>
          </a:p>
          <a:p>
            <a:r>
              <a:rPr lang="en-US" sz="2400" b="1" dirty="0" smtClean="0"/>
              <a:t>Data Intensive </a:t>
            </a:r>
            <a:r>
              <a:rPr lang="en-US" sz="2400" dirty="0" smtClean="0"/>
              <a:t>programs are not like simulations as they have</a:t>
            </a:r>
            <a:r>
              <a:rPr lang="en-US" sz="2400" b="1" dirty="0" smtClean="0"/>
              <a:t> large “reductions” (“collectives”)</a:t>
            </a:r>
            <a:r>
              <a:rPr lang="en-US" sz="2400" dirty="0" smtClean="0"/>
              <a:t> and do not have many small messages</a:t>
            </a:r>
          </a:p>
          <a:p>
            <a:pPr lvl="1"/>
            <a:r>
              <a:rPr lang="en-US" sz="2000" dirty="0" smtClean="0"/>
              <a:t>Clouds suitable</a:t>
            </a:r>
          </a:p>
          <a:p>
            <a:r>
              <a:rPr lang="en-US" sz="2400" b="1" dirty="0" smtClean="0"/>
              <a:t>Iterative MapReduce </a:t>
            </a:r>
            <a:r>
              <a:rPr lang="en-US" sz="2400" dirty="0" smtClean="0"/>
              <a:t>an interesting approach; need to optimize collectives for new applications (Data analytics) and resources (clouds, GPU’s …)</a:t>
            </a:r>
          </a:p>
          <a:p>
            <a:r>
              <a:rPr lang="en-US" sz="2400" dirty="0" smtClean="0"/>
              <a:t>Need an initiative to build </a:t>
            </a:r>
            <a:r>
              <a:rPr lang="en-US" sz="2400" b="1" dirty="0" smtClean="0"/>
              <a:t>scalable high performance data analytics library</a:t>
            </a:r>
            <a:r>
              <a:rPr lang="en-US" sz="2400" dirty="0" smtClean="0"/>
              <a:t> on top of</a:t>
            </a:r>
            <a:r>
              <a:rPr lang="en-US" sz="2400" b="1" dirty="0" smtClean="0"/>
              <a:t> interoperable cloud-HPC platform</a:t>
            </a:r>
          </a:p>
          <a:p>
            <a:r>
              <a:rPr lang="en-US" sz="2400" dirty="0" smtClean="0"/>
              <a:t>Many promising data analytics algorithms such as </a:t>
            </a:r>
            <a:r>
              <a:rPr lang="en-US" sz="2400" b="1" dirty="0" smtClean="0"/>
              <a:t>deterministic annealing </a:t>
            </a:r>
            <a:r>
              <a:rPr lang="en-US" sz="2400" dirty="0" smtClean="0"/>
              <a:t>not used as implementations not available in R/Matlab etc.</a:t>
            </a:r>
          </a:p>
          <a:p>
            <a:pPr lvl="1"/>
            <a:r>
              <a:rPr lang="en-US" sz="2400" dirty="0" smtClean="0"/>
              <a:t>More sophisticated software and runs longer but can be </a:t>
            </a:r>
            <a:r>
              <a:rPr lang="en-US" sz="2400" b="1" dirty="0" smtClean="0"/>
              <a:t>efficiently parallelized </a:t>
            </a:r>
            <a:r>
              <a:rPr lang="en-US" sz="2400" dirty="0" smtClean="0"/>
              <a:t>so runtime not a big issue</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64</a:t>
            </a:fld>
            <a:endParaRPr lang="en-US"/>
          </a:p>
        </p:txBody>
      </p:sp>
    </p:spTree>
    <p:extLst>
      <p:ext uri="{BB962C8B-B14F-4D97-AF65-F5344CB8AC3E}">
        <p14:creationId xmlns:p14="http://schemas.microsoft.com/office/powerpoint/2010/main" val="11393394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26"/>
            <a:ext cx="8229600" cy="881974"/>
          </a:xfrm>
        </p:spPr>
        <p:txBody>
          <a:bodyPr/>
          <a:lstStyle/>
          <a:p>
            <a:r>
              <a:rPr lang="en-US" dirty="0" smtClean="0"/>
              <a:t>Conclusions II</a:t>
            </a:r>
            <a:endParaRPr lang="en-US" dirty="0"/>
          </a:p>
        </p:txBody>
      </p:sp>
      <p:sp>
        <p:nvSpPr>
          <p:cNvPr id="3" name="Content Placeholder 2"/>
          <p:cNvSpPr>
            <a:spLocks noGrp="1"/>
          </p:cNvSpPr>
          <p:nvPr>
            <p:ph idx="1"/>
          </p:nvPr>
        </p:nvSpPr>
        <p:spPr>
          <a:xfrm>
            <a:off x="152400" y="762000"/>
            <a:ext cx="8229600" cy="4525963"/>
          </a:xfrm>
        </p:spPr>
        <p:txBody>
          <a:bodyPr/>
          <a:lstStyle/>
          <a:p>
            <a:r>
              <a:rPr lang="en-US" sz="2400" b="1" dirty="0"/>
              <a:t>S</a:t>
            </a:r>
            <a:r>
              <a:rPr lang="en-US" sz="2400" b="1" dirty="0" smtClean="0"/>
              <a:t>oftware defined computing systems </a:t>
            </a:r>
            <a:r>
              <a:rPr lang="en-US" sz="2400" dirty="0" smtClean="0"/>
              <a:t>linking </a:t>
            </a:r>
            <a:r>
              <a:rPr lang="en-US" sz="2400" dirty="0" err="1" smtClean="0"/>
              <a:t>NaaS</a:t>
            </a:r>
            <a:r>
              <a:rPr lang="en-US" sz="2400" dirty="0" smtClean="0"/>
              <a:t>, IaaS, PaaS, SaaS (Network, Infrastructure, Platform, Software) likely to be important</a:t>
            </a:r>
            <a:endParaRPr lang="en-US" sz="2400" dirty="0"/>
          </a:p>
          <a:p>
            <a:r>
              <a:rPr lang="en-US" sz="2400" dirty="0"/>
              <a:t>More </a:t>
            </a:r>
            <a:r>
              <a:rPr lang="en-US" sz="2400" b="1" dirty="0"/>
              <a:t>employment opportunities </a:t>
            </a:r>
            <a:r>
              <a:rPr lang="en-US" sz="2400" dirty="0"/>
              <a:t>in clouds than HPC and Grids and in data than simulation; so cloud and data related activities popular with students</a:t>
            </a:r>
          </a:p>
          <a:p>
            <a:r>
              <a:rPr lang="en-US" sz="2400" smtClean="0"/>
              <a:t>Community </a:t>
            </a:r>
            <a:r>
              <a:rPr lang="en-US" sz="2400" dirty="0"/>
              <a:t>activity to discuss </a:t>
            </a:r>
            <a:r>
              <a:rPr lang="en-US" sz="2400" b="1" dirty="0"/>
              <a:t>data science education</a:t>
            </a:r>
          </a:p>
          <a:p>
            <a:pPr lvl="1">
              <a:spcBef>
                <a:spcPts val="0"/>
              </a:spcBef>
            </a:pPr>
            <a:r>
              <a:rPr lang="en-US" sz="2400" dirty="0"/>
              <a:t>Agree on curricula; is such a degree attractive</a:t>
            </a:r>
            <a:r>
              <a:rPr lang="en-US" sz="2400" dirty="0" smtClean="0"/>
              <a:t>?</a:t>
            </a:r>
          </a:p>
          <a:p>
            <a:pPr>
              <a:spcBef>
                <a:spcPts val="0"/>
              </a:spcBef>
            </a:pPr>
            <a:r>
              <a:rPr lang="en-US" sz="2400" dirty="0"/>
              <a:t>Role of </a:t>
            </a:r>
            <a:r>
              <a:rPr lang="en-US" sz="2400" b="1" dirty="0" smtClean="0"/>
              <a:t>MOOC</a:t>
            </a:r>
            <a:r>
              <a:rPr lang="en-US" sz="2400" dirty="0" smtClean="0"/>
              <a:t>’s as either</a:t>
            </a:r>
          </a:p>
          <a:p>
            <a:pPr lvl="1">
              <a:spcBef>
                <a:spcPts val="0"/>
              </a:spcBef>
            </a:pPr>
            <a:r>
              <a:rPr lang="en-US" sz="2400" dirty="0" smtClean="0"/>
              <a:t>Disseminating new curricula </a:t>
            </a:r>
          </a:p>
          <a:p>
            <a:pPr lvl="1">
              <a:spcBef>
                <a:spcPts val="0"/>
              </a:spcBef>
            </a:pPr>
            <a:r>
              <a:rPr lang="en-US" sz="2400" dirty="0" smtClean="0"/>
              <a:t>Managing course fragments that can be assembled into custom courses for particular interdisciplinary students</a:t>
            </a:r>
            <a:endParaRPr lang="en-US" sz="2400"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65</a:t>
            </a:fld>
            <a:endParaRPr lang="en-US"/>
          </a:p>
        </p:txBody>
      </p:sp>
    </p:spTree>
    <p:extLst>
      <p:ext uri="{BB962C8B-B14F-4D97-AF65-F5344CB8AC3E}">
        <p14:creationId xmlns:p14="http://schemas.microsoft.com/office/powerpoint/2010/main" val="4164269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348740"/>
            <a:ext cx="1219200" cy="251460"/>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810000" y="2362200"/>
            <a:ext cx="1371600" cy="457200"/>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0" y="11617"/>
            <a:ext cx="9144000" cy="6855908"/>
            <a:chOff x="0" y="11617"/>
            <a:chExt cx="9144000" cy="6855908"/>
          </a:xfrm>
        </p:grpSpPr>
        <p:grpSp>
          <p:nvGrpSpPr>
            <p:cNvPr id="3" name="Group 2"/>
            <p:cNvGrpSpPr/>
            <p:nvPr/>
          </p:nvGrpSpPr>
          <p:grpSpPr>
            <a:xfrm>
              <a:off x="0" y="45907"/>
              <a:ext cx="9144000" cy="6821618"/>
              <a:chOff x="0" y="45907"/>
              <a:chExt cx="9144000" cy="6821618"/>
            </a:xfrm>
          </p:grpSpPr>
          <p:pic>
            <p:nvPicPr>
              <p:cNvPr id="11266" name="Picture 2" descr="http://setandbma.files.wordpress.com/2013/01/priority-matri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907"/>
                <a:ext cx="9144000" cy="68216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35580" y="1348740"/>
                <a:ext cx="1219200" cy="251460"/>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802380" y="2362200"/>
                <a:ext cx="1371600" cy="457200"/>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152400" y="11617"/>
              <a:ext cx="3449955" cy="646331"/>
            </a:xfrm>
            <a:prstGeom prst="rect">
              <a:avLst/>
            </a:prstGeom>
            <a:noFill/>
            <a:ln w="38100">
              <a:solidFill>
                <a:srgbClr val="FF0000"/>
              </a:solidFill>
            </a:ln>
          </p:spPr>
          <p:txBody>
            <a:bodyPr wrap="square" rtlCol="0">
              <a:spAutoFit/>
            </a:bodyPr>
            <a:lstStyle/>
            <a:p>
              <a:r>
                <a:rPr lang="en-US" dirty="0" smtClean="0">
                  <a:solidFill>
                    <a:srgbClr val="FF0000"/>
                  </a:solidFill>
                </a:rPr>
                <a:t>5 years Cloud Computing</a:t>
              </a:r>
            </a:p>
            <a:p>
              <a:r>
                <a:rPr lang="en-US" dirty="0" smtClean="0">
                  <a:solidFill>
                    <a:srgbClr val="FF0000"/>
                  </a:solidFill>
                </a:rPr>
                <a:t>2 years Big Data Transformational</a:t>
              </a:r>
              <a:endParaRPr lang="en-US" dirty="0">
                <a:solidFill>
                  <a:srgbClr val="FF0000"/>
                </a:solidFill>
              </a:endParaRPr>
            </a:p>
          </p:txBody>
        </p:sp>
      </p:grpSp>
    </p:spTree>
    <p:extLst>
      <p:ext uri="{BB962C8B-B14F-4D97-AF65-F5344CB8AC3E}">
        <p14:creationId xmlns:p14="http://schemas.microsoft.com/office/powerpoint/2010/main" val="4240603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Amazon making money</a:t>
            </a:r>
            <a:endParaRPr lang="en-US" b="1" dirty="0"/>
          </a:p>
        </p:txBody>
      </p:sp>
      <p:sp>
        <p:nvSpPr>
          <p:cNvPr id="3" name="Content Placeholder 2"/>
          <p:cNvSpPr>
            <a:spLocks noGrp="1"/>
          </p:cNvSpPr>
          <p:nvPr>
            <p:ph idx="1"/>
          </p:nvPr>
        </p:nvSpPr>
        <p:spPr/>
        <p:txBody>
          <a:bodyPr>
            <a:normAutofit/>
          </a:bodyPr>
          <a:lstStyle/>
          <a:p>
            <a:r>
              <a:rPr lang="en-US" dirty="0" smtClean="0"/>
              <a:t>It took Amazon Web Services (AWS) eight years to hit $650 million in revenue, according to Citigroup in 2010. </a:t>
            </a:r>
          </a:p>
          <a:p>
            <a:r>
              <a:rPr lang="en-US" dirty="0" smtClean="0"/>
              <a:t>Just three years later, Macquarie Capital analyst Ben </a:t>
            </a:r>
            <a:r>
              <a:rPr lang="en-US" dirty="0" err="1" smtClean="0"/>
              <a:t>Schachter</a:t>
            </a:r>
            <a:r>
              <a:rPr lang="en-US" dirty="0" smtClean="0"/>
              <a:t> estimates that AWS will top $3.8 billion in 2013 revenue, up from $2.1 billion in 2012 (estimated), valuing the AWS business at $19 billion.  </a:t>
            </a:r>
          </a:p>
        </p:txBody>
      </p:sp>
    </p:spTree>
    <p:extLst>
      <p:ext uri="{BB962C8B-B14F-4D97-AF65-F5344CB8AC3E}">
        <p14:creationId xmlns:p14="http://schemas.microsoft.com/office/powerpoint/2010/main" val="1916013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Research </a:t>
            </a:r>
            <a:r>
              <a:rPr lang="en-US" dirty="0" smtClean="0"/>
              <a:t>Model</a:t>
            </a:r>
            <a:endParaRPr lang="en-US" dirty="0"/>
          </a:p>
        </p:txBody>
      </p:sp>
      <p:sp>
        <p:nvSpPr>
          <p:cNvPr id="5" name="Subtitle 4"/>
          <p:cNvSpPr>
            <a:spLocks noGrp="1"/>
          </p:cNvSpPr>
          <p:nvPr>
            <p:ph type="subTitle" idx="1"/>
          </p:nvPr>
        </p:nvSpPr>
        <p:spPr/>
        <p:txBody>
          <a:bodyPr/>
          <a:lstStyle/>
          <a:p>
            <a:r>
              <a:rPr lang="en-US" dirty="0" smtClean="0"/>
              <a:t>4</a:t>
            </a:r>
            <a:r>
              <a:rPr lang="en-US" baseline="30000" dirty="0" smtClean="0"/>
              <a:t>th</a:t>
            </a:r>
            <a:r>
              <a:rPr lang="en-US" dirty="0" smtClean="0"/>
              <a:t> </a:t>
            </a:r>
            <a:r>
              <a:rPr lang="en-US" dirty="0"/>
              <a:t>Paradigm; From Theory to Data driven science?</a:t>
            </a:r>
          </a:p>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9</a:t>
            </a:fld>
            <a:endParaRPr lang="en-US"/>
          </a:p>
        </p:txBody>
      </p:sp>
    </p:spTree>
    <p:extLst>
      <p:ext uri="{BB962C8B-B14F-4D97-AF65-F5344CB8AC3E}">
        <p14:creationId xmlns:p14="http://schemas.microsoft.com/office/powerpoint/2010/main" val="5369543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Iterative MapReduce and  High Performance Datamining &amp;quot;&quot;/&gt;&lt;property id=&quot;20307&quot; value=&quot;267&quot;/&gt;&lt;/object&gt;&lt;object type=&quot;3&quot; unique_id=&quot;10004&quot;&gt;&lt;property id=&quot;20148&quot; value=&quot;5&quot;/&gt;&lt;property id=&quot;20300&quot; value=&quot;Slide 2 - &amp;quot;Abstract&amp;quot;&quot;/&gt;&lt;property id=&quot;20307&quot; value=&quot;485&quot;/&gt;&lt;/object&gt;&lt;object type=&quot;3&quot; unique_id=&quot;10012&quot;&gt;&lt;property id=&quot;20148&quot; value=&quot;5&quot;/&gt;&lt;property id=&quot;20300&quot; value=&quot;Slide 16 - &amp;quot;Clouds in Research&amp;quot;&quot;/&gt;&lt;property id=&quot;20307&quot; value=&quot;493&quot;/&gt;&lt;/object&gt;&lt;object type=&quot;3&quot; unique_id=&quot;10013&quot;&gt;&lt;property id=&quot;20148&quot; value=&quot;5&quot;/&gt;&lt;property id=&quot;20300&quot; value=&quot;Slide 17 - &amp;quot;2 Aspects of Cloud Computing:  Infrastructure and Runtimes&amp;quot;&quot;/&gt;&lt;property id=&quot;20307&quot; value=&quot;494&quot;/&gt;&lt;/object&gt;&lt;object type=&quot;3&quot; unique_id=&quot;10017&quot;&gt;&lt;property id=&quot;20148&quot; value=&quot;5&quot;/&gt;&lt;property id=&quot;20300&quot; value=&quot;Slide 21 - &amp;quot;Cloud Applications&amp;quot;&quot;/&gt;&lt;property id=&quot;20307&quot; value=&quot;498&quot;/&gt;&lt;/object&gt;&lt;object type=&quot;3&quot; unique_id=&quot;10018&quot;&gt;&lt;property id=&quot;20148&quot; value=&quot;5&quot;/&gt;&lt;property id=&quot;20300&quot; value=&quot;Slide 22 - &amp;quot;What Applications work in Clouds&amp;quot;&quot;/&gt;&lt;property id=&quot;20307&quot; value=&quot;499&quot;/&gt;&lt;/object&gt;&lt;object type=&quot;3&quot; unique_id=&quot;10020&quot;&gt;&lt;property id=&quot;20148&quot; value=&quot;5&quot;/&gt;&lt;property id=&quot;20300&quot; value=&quot;Slide 23 - &amp;quot;Parallelism over Users and Usages&amp;quot;&quot;/&gt;&lt;property id=&quot;20307&quot; value=&quot;501&quot;/&gt;&lt;/object&gt;&lt;object type=&quot;3&quot; unique_id=&quot;10021&quot;&gt;&lt;property id=&quot;20148&quot; value=&quot;5&quot;/&gt;&lt;property id=&quot;20300&quot; value=&quot;Slide 24 - &amp;quot;Internet of Things and the Cloud &amp;quot;&quot;/&gt;&lt;property id=&quot;20307&quot; value=&quot;502&quot;/&gt;&lt;/object&gt;&lt;object type=&quot;3&quot; unique_id=&quot;10022&quot;&gt;&lt;property id=&quot;20148&quot; value=&quot;5&quot;/&gt;&lt;property id=&quot;20300&quot; value=&quot;Slide 27 - &amp;quot;Classic Parallel Computing&amp;quot;&quot;/&gt;&lt;property id=&quot;20307&quot; value=&quot;503&quot;/&gt;&lt;/object&gt;&lt;object type=&quot;3&quot; unique_id=&quot;10023&quot;&gt;&lt;property id=&quot;20148&quot; value=&quot;5&quot;/&gt;&lt;property id=&quot;20300&quot; value=&quot;Slide 26 - &amp;quot;4 Forms of MapReduce&amp;quot;&quot;/&gt;&lt;property id=&quot;20307&quot; value=&quot;504&quot;/&gt;&lt;/object&gt;&lt;object type=&quot;3&quot; unique_id=&quot;10024&quot;&gt;&lt;property id=&quot;20148&quot; value=&quot;5&quot;/&gt;&lt;property id=&quot;20300&quot; value=&quot;Slide 28 - &amp;quot;Data Intensive Applications&amp;quot;&quot;/&gt;&lt;property id=&quot;20307&quot; value=&quot;505&quot;/&gt;&lt;/object&gt;&lt;object type=&quot;3&quot; unique_id=&quot;10025&quot;&gt;&lt;property id=&quot;20148&quot; value=&quot;5&quot;/&gt;&lt;property id=&quot;20300&quot; value=&quot;Slide 30 - &amp;quot;Map Collective Model (Judy Qiu)&amp;quot;&quot;/&gt;&lt;property id=&quot;20307&quot; value=&quot;506&quot;/&gt;&lt;/object&gt;&lt;object type=&quot;3&quot; unique_id=&quot;10026&quot;&gt;&lt;property id=&quot;20148&quot; value=&quot;5&quot;/&gt;&lt;property id=&quot;20300&quot; value=&quot;Slide 31 - &amp;quot;Twister for Data Intensive  Iterative Applications&amp;quot;&quot;/&gt;&lt;property id=&quot;20307&quot; value=&quot;507&quot;/&gt;&lt;/object&gt;&lt;object type=&quot;3&quot; unique_id=&quot;10027&quot;&gt;&lt;property id=&quot;20148&quot; value=&quot;5&quot;/&gt;&lt;property id=&quot;20300&quot; value=&quot;Slide 32 - &amp;quot;Pleasingly Parallel Performance Comparisons&amp;quot;&quot;/&gt;&lt;property id=&quot;20307&quot; value=&quot;508&quot;/&gt;&lt;/object&gt;&lt;object type=&quot;3&quot; unique_id=&quot;10034&quot;&gt;&lt;property id=&quot;20148&quot; value=&quot;5&quot;/&gt;&lt;property id=&quot;20300&quot; value=&quot;Slide 33 - &amp;quot;Multi Dimensional Scaling&amp;quot;&quot;/&gt;&lt;property id=&quot;20307&quot; value=&quot;515&quot;/&gt;&lt;/object&gt;&lt;object type=&quot;3&quot; unique_id=&quot;10040&quot;&gt;&lt;property id=&quot;20148&quot; value=&quot;5&quot;/&gt;&lt;property id=&quot;20300&quot; value=&quot;Slide 47 - &amp;quot;Algorithms for Data Analytics&amp;quot;&quot;/&gt;&lt;property id=&quot;20307&quot; value=&quot;521&quot;/&gt;&lt;/object&gt;&lt;object type=&quot;3&quot; unique_id=&quot;10041&quot;&gt;&lt;property id=&quot;20148&quot; value=&quot;5&quot;/&gt;&lt;property id=&quot;20300&quot; value=&quot;Slide 48&quot;/&gt;&lt;property id=&quot;20307&quot; value=&quot;522&quot;/&gt;&lt;/object&gt;&lt;object type=&quot;3&quot; unique_id=&quot;10042&quot;&gt;&lt;property id=&quot;20148&quot; value=&quot;5&quot;/&gt;&lt;property id=&quot;20300&quot; value=&quot;Slide 49 - &amp;quot;Data Analytics Futures?&amp;quot;&quot;/&gt;&lt;property id=&quot;20307&quot; value=&quot;523&quot;/&gt;&lt;/object&gt;&lt;object type=&quot;3&quot; unique_id=&quot;10043&quot;&gt;&lt;property id=&quot;20148&quot; value=&quot;5&quot;/&gt;&lt;property id=&quot;20300&quot; value=&quot;Slide 50 - &amp;quot;Deterministic Annealing&amp;quot;&quot;/&gt;&lt;property id=&quot;20307&quot; value=&quot;524&quot;/&gt;&lt;/object&gt;&lt;object type=&quot;3&quot; unique_id=&quot;10073&quot;&gt;&lt;property id=&quot;20148&quot; value=&quot;5&quot;/&gt;&lt;property id=&quot;20300&quot; value=&quot;Slide 63 - &amp;quot;Conclusions &amp;quot;&quot;/&gt;&lt;property id=&quot;20307&quot; value=&quot;554&quot;/&gt;&lt;/object&gt;&lt;object type=&quot;3&quot; unique_id=&quot;10074&quot;&gt;&lt;property id=&quot;20148&quot; value=&quot;5&quot;/&gt;&lt;property id=&quot;20300&quot; value=&quot;Slide 64 - &amp;quot;Conclusions&amp;quot;&quot;/&gt;&lt;property id=&quot;20307&quot; value=&quot;555&quot;/&gt;&lt;/object&gt;&lt;object type=&quot;3&quot; unique_id=&quot;10075&quot;&gt;&lt;property id=&quot;20148&quot; value=&quot;5&quot;/&gt;&lt;property id=&quot;20300&quot; value=&quot;Slide 65 - &amp;quot;Conclusions II&amp;quot;&quot;/&gt;&lt;property id=&quot;20307&quot; value=&quot;556&quot;/&gt;&lt;/object&gt;&lt;object type=&quot;3&quot; unique_id=&quot;82910&quot;&gt;&lt;property id=&quot;20148&quot; value=&quot;5&quot;/&gt;&lt;property id=&quot;20300&quot; value=&quot;Slide 4 - &amp;quot;Big Data Ecosystem in One Sentence&amp;quot;&quot;/&gt;&lt;property id=&quot;20307&quot; value=&quot;557&quot;/&gt;&lt;/object&gt;&lt;object type=&quot;3&quot; unique_id=&quot;82911&quot;&gt;&lt;property id=&quot;20148&quot; value=&quot;5&quot;/&gt;&lt;property id=&quot;20300&quot; value=&quot;Slide 5&quot;/&gt;&lt;property id=&quot;20307&quot; value=&quot;559&quot;/&gt;&lt;/object&gt;&lt;object type=&quot;3&quot; unique_id=&quot;84038&quot;&gt;&lt;property id=&quot;20148&quot; value=&quot;5&quot;/&gt;&lt;property id=&quot;20300&quot; value=&quot;Slide 7&quot;/&gt;&lt;property id=&quot;20307&quot; value=&quot;560&quot;/&gt;&lt;/object&gt;&lt;object type=&quot;3&quot; unique_id=&quot;84853&quot;&gt;&lt;property id=&quot;20148&quot; value=&quot;5&quot;/&gt;&lt;property id=&quot;20300&quot; value=&quot;Slide 34 - &amp;quot;Kmeans&amp;quot;&quot;/&gt;&lt;property id=&quot;20307&quot; value=&quot;572&quot;/&gt;&lt;/object&gt;&lt;object type=&quot;3&quot; unique_id=&quot;84856&quot;&gt;&lt;property id=&quot;20148&quot; value=&quot;5&quot;/&gt;&lt;property id=&quot;20300&quot; value=&quot;Slide 36 - &amp;quot;Kmeans Clustering&amp;quot;&quot;/&gt;&lt;property id=&quot;20307&quot; value=&quot;575&quot;/&gt;&lt;/object&gt;&lt;object type=&quot;3&quot; unique_id=&quot;84857&quot;&gt;&lt;property id=&quot;20148&quot; value=&quot;5&quot;/&gt;&lt;property id=&quot;20300&quot; value=&quot;Slide 37 - &amp;quot;Kmeans Clustering&amp;quot;&quot;/&gt;&lt;property id=&quot;20307&quot; value=&quot;576&quot;/&gt;&lt;/object&gt;&lt;object type=&quot;3&quot; unique_id=&quot;90460&quot;&gt;&lt;property id=&quot;20148&quot; value=&quot;5&quot;/&gt;&lt;property id=&quot;20300&quot; value=&quot;Slide 35 - &amp;quot;Kmeans Strong Scaling  (with Hadoop Adjusted)&amp;quot;&quot;/&gt;&lt;property id=&quot;20307&quot; value=&quot;604&quot;/&gt;&lt;/object&gt;&lt;object type=&quot;3&quot; unique_id=&quot;97155&quot;&gt;&lt;property id=&quot;20148&quot; value=&quot;5&quot;/&gt;&lt;property id=&quot;20300&quot; value=&quot;Slide 6 - &amp;quot;Computing Model&amp;quot;&quot;/&gt;&lt;property id=&quot;20307&quot; value=&quot;626&quot;/&gt;&lt;/object&gt;&lt;object type=&quot;3&quot; unique_id=&quot;97158&quot;&gt;&lt;property id=&quot;20148&quot; value=&quot;5&quot;/&gt;&lt;property id=&quot;20300&quot; value=&quot;Slide 8 - &amp;quot;Amazon making money&amp;quot;&quot;/&gt;&lt;property id=&quot;20307&quot; value=&quot;611&quot;/&gt;&lt;/object&gt;&lt;object type=&quot;3&quot; unique_id=&quot;97159&quot;&gt;&lt;property id=&quot;20148&quot; value=&quot;5&quot;/&gt;&lt;property id=&quot;20300&quot; value=&quot;Slide 9 - &amp;quot;Research Model&amp;quot;&quot;/&gt;&lt;property id=&quot;20307&quot; value=&quot;627&quot;/&gt;&lt;/object&gt;&lt;object type=&quot;3&quot; unique_id=&quot;97160&quot;&gt;&lt;property id=&quot;20148&quot; value=&quot;5&quot;/&gt;&lt;property id=&quot;20300&quot; value=&quot;Slide 10&quot;/&gt;&lt;property id=&quot;20307&quot; value=&quot;628&quot;/&gt;&lt;/object&gt;&lt;object type=&quot;3&quot; unique_id=&quot;97162&quot;&gt;&lt;property id=&quot;20148&quot; value=&quot;5&quot;/&gt;&lt;property id=&quot;20300&quot; value=&quot;Slide 12&quot;/&gt;&lt;property id=&quot;20307&quot; value=&quot;630&quot;/&gt;&lt;/object&gt;&lt;object type=&quot;3&quot; unique_id=&quot;97163&quot;&gt;&lt;property id=&quot;20148&quot; value=&quot;5&quot;/&gt;&lt;property id=&quot;20300&quot; value=&quot;Slide 13 - &amp;quot;Confusion in the new-old data field&amp;quot;&quot;/&gt;&lt;property id=&quot;20307&quot; value=&quot;631&quot;/&gt;&lt;/object&gt;&lt;object type=&quot;3&quot; unique_id=&quot;97192&quot;&gt;&lt;property id=&quot;20148&quot; value=&quot;5&quot;/&gt;&lt;property id=&quot;20300&quot; value=&quot;Slide 29 - &amp;quot;Data Intensive Programming Models&amp;quot;&quot;/&gt;&lt;property id=&quot;20307&quot; value=&quot;633&quot;/&gt;&lt;/object&gt;&lt;object type=&quot;3&quot; unique_id=&quot;97193&quot;&gt;&lt;property id=&quot;20148&quot; value=&quot;5&quot;/&gt;&lt;property id=&quot;20300&quot; value=&quot;Slide 46 - &amp;quot;Algorithms&amp;quot;&quot;/&gt;&lt;property id=&quot;20307&quot; value=&quot;634&quot;/&gt;&lt;/object&gt;&lt;object type=&quot;3&quot; unique_id=&quot;98646&quot;&gt;&lt;property id=&quot;20148&quot; value=&quot;5&quot;/&gt;&lt;property id=&quot;20300&quot; value=&quot;Slide 14 - &amp;quot;Data Communities Confused I?&amp;quot;&quot;/&gt;&lt;property id=&quot;20307&quot; value=&quot;665&quot;/&gt;&lt;/object&gt;&lt;object type=&quot;3&quot; unique_id=&quot;99919&quot;&gt;&lt;property id=&quot;20148&quot; value=&quot;5&quot;/&gt;&lt;property id=&quot;20300&quot; value=&quot;Slide 25 - &amp;quot;Sensors (Things) as a Service&amp;quot;&quot;/&gt;&lt;property id=&quot;20307&quot; value=&quot;671&quot;/&gt;&lt;/object&gt;&lt;object type=&quot;3&quot; unique_id=&quot;103219&quot;&gt;&lt;property id=&quot;20148&quot; value=&quot;5&quot;/&gt;&lt;property id=&quot;20300&quot; value=&quot;Slide 3 - &amp;quot;Issues of Importance&amp;quot;&quot;/&gt;&lt;property id=&quot;20307&quot; value=&quot;672&quot;/&gt;&lt;/object&gt;&lt;object type=&quot;3&quot; unique_id=&quot;103221&quot;&gt;&lt;property id=&quot;20148&quot; value=&quot;5&quot;/&gt;&lt;property id=&quot;20300&quot; value=&quot;Slide 11 - &amp;quot;The 4 paradigms of Scientific Research&amp;quot;&quot;/&gt;&lt;property id=&quot;20307&quot; value=&quot;674&quot;/&gt;&lt;/object&gt;&lt;object type=&quot;3&quot; unique_id=&quot;103222&quot;&gt;&lt;property id=&quot;20148&quot; value=&quot;5&quot;/&gt;&lt;property id=&quot;20300&quot; value=&quot;Slide 15 - &amp;quot;Data Communities Confused II?&amp;quot;&quot;/&gt;&lt;property id=&quot;20307&quot; value=&quot;675&quot;/&gt;&lt;/object&gt;&lt;object type=&quot;3&quot; unique_id=&quot;103223&quot;&gt;&lt;property id=&quot;20148&quot; value=&quot;5&quot;/&gt;&lt;property id=&quot;20300&quot; value=&quot;Slide 18 - &amp;quot;Clouds have highlighted SaaS PaaS IaaS &amp;quot;&quot;/&gt;&lt;property id=&quot;20307&quot; value=&quot;676&quot;/&gt;&lt;/object&gt;&lt;object type=&quot;3&quot; unique_id=&quot;103224&quot;&gt;&lt;property id=&quot;20148&quot; value=&quot;5&quot;/&gt;&lt;property id=&quot;20300&quot; value=&quot;Slide 19 - &amp;quot;Science Computing Environments&amp;quot;&quot;/&gt;&lt;property id=&quot;20307&quot; value=&quot;677&quot;/&gt;&lt;/object&gt;&lt;object type=&quot;3&quot; unique_id=&quot;103225&quot;&gt;&lt;property id=&quot;20148&quot; value=&quot;5&quot;/&gt;&lt;property id=&quot;20300&quot; value=&quot;Slide 20 - &amp;quot;Clouds HPC and Grids&amp;quot;&quot;/&gt;&lt;property id=&quot;20307&quot; value=&quot;678&quot;/&gt;&lt;/object&gt;&lt;object type=&quot;3&quot; unique_id=&quot;103226&quot;&gt;&lt;property id=&quot;20148&quot; value=&quot;5&quot;/&gt;&lt;property id=&quot;20300&quot; value=&quot;Slide 38 - &amp;quot;FutureGrid Technology&amp;quot;&quot;/&gt;&lt;property id=&quot;20307&quot; value=&quot;679&quot;/&gt;&lt;/object&gt;&lt;object type=&quot;3&quot; unique_id=&quot;103227&quot;&gt;&lt;property id=&quot;20148&quot; value=&quot;5&quot;/&gt;&lt;property id=&quot;20300&quot; value=&quot;Slide 39 - &amp;quot;FutureGrid Testbed as a Service&amp;quot;&quot;/&gt;&lt;property id=&quot;20307&quot; value=&quot;680&quot;/&gt;&lt;/object&gt;&lt;object type=&quot;3&quot; unique_id=&quot;103228&quot;&gt;&lt;property id=&quot;20148&quot; value=&quot;5&quot;/&gt;&lt;property id=&quot;20300&quot; value=&quot;Slide 40 - &amp;quot;4 Use Types for FutureGrid TestbedaaS&amp;quot;&quot;/&gt;&lt;property id=&quot;20307&quot; value=&quot;681&quot;/&gt;&lt;/object&gt;&lt;object type=&quot;3&quot; unique_id=&quot;103232&quot;&gt;&lt;property id=&quot;20148&quot; value=&quot;5&quot;/&gt;&lt;property id=&quot;20300&quot; value=&quot;Slide 41 - &amp;quot;Performance of Dynamic Provisioning&amp;quot;&quot;/&gt;&lt;property id=&quot;20307&quot; value=&quot;685&quot;/&gt;&lt;/object&gt;&lt;object type=&quot;3&quot; unique_id=&quot;103233&quot;&gt;&lt;property id=&quot;20148&quot; value=&quot;5&quot;/&gt;&lt;property id=&quot;20300&quot; value=&quot;Slide 42 - &amp;quot;FutureGrid is an onramp to other systems&amp;quot;&quot;/&gt;&lt;property id=&quot;20307&quot; value=&quot;686&quot;/&gt;&lt;/object&gt;&lt;object type=&quot;3&quot; unique_id=&quot;103236&quot;&gt;&lt;property id=&quot;20148&quot; value=&quot;5&quot;/&gt;&lt;property id=&quot;20300&quot; value=&quot;Slide 43 - &amp;quot;Direct GPU Virtualization&amp;quot;&quot;/&gt;&lt;property id=&quot;20307&quot; value=&quot;689&quot;/&gt;&lt;/object&gt;&lt;object type=&quot;3&quot; unique_id=&quot;103237&quot;&gt;&lt;property id=&quot;20148&quot; value=&quot;5&quot;/&gt;&lt;property id=&quot;20300&quot; value=&quot;Slide 44 - &amp;quot;Performance 1&amp;quot;&quot;/&gt;&lt;property id=&quot;20307&quot; value=&quot;690&quot;/&gt;&lt;/object&gt;&lt;object type=&quot;3&quot; unique_id=&quot;103238&quot;&gt;&lt;property id=&quot;20148&quot; value=&quot;5&quot;/&gt;&lt;property id=&quot;20300&quot; value=&quot;Slide 45 - &amp;quot;Performance 2&amp;quot;&quot;/&gt;&lt;property id=&quot;20307&quot; value=&quot;691&quot;/&gt;&lt;/object&gt;&lt;object type=&quot;3&quot; unique_id=&quot;130818&quot;&gt;&lt;property id=&quot;20148&quot; value=&quot;5&quot;/&gt;&lt;property id=&quot;20300&quot; value=&quot;Slide 51 - &amp;quot;Remarks on Clustering and MDS&amp;quot;&quot;/&gt;&lt;property id=&quot;20307&quot; value=&quot;692&quot;/&gt;&lt;/object&gt;&lt;object type=&quot;3&quot; unique_id=&quot;130819&quot;&gt;&lt;property id=&quot;20148&quot; value=&quot;5&quot;/&gt;&lt;property id=&quot;20300&quot; value=&quot;Slide 52 - &amp;quot;~125 Clusters from Fungi sequence set&amp;quot;&quot;/&gt;&lt;property id=&quot;20307&quot; value=&quot;693&quot;/&gt;&lt;/object&gt;&lt;object type=&quot;3&quot; unique_id=&quot;130820&quot;&gt;&lt;property id=&quot;20148&quot; value=&quot;5&quot;/&gt;&lt;property id=&quot;20300&quot; value=&quot;Slide 53 - &amp;quot;Phylogenetic Trees in 3D (usual 1D)&amp;quot;&quot;/&gt;&lt;property id=&quot;20307&quot; value=&quot;694&quot;/&gt;&lt;/object&gt;&lt;object type=&quot;3&quot; unique_id=&quot;130821&quot;&gt;&lt;property id=&quot;20148&quot; value=&quot;5&quot;/&gt;&lt;property id=&quot;20300&quot; value=&quot;Slide 54 - &amp;quot;Clustering + MDS Applications&amp;quot;&quot;/&gt;&lt;property id=&quot;20307&quot; value=&quot;695&quot;/&gt;&lt;/object&gt;&lt;object type=&quot;3&quot; unique_id=&quot;130822&quot;&gt;&lt;property id=&quot;20148&quot; value=&quot;5&quot;/&gt;&lt;property id=&quot;20300&quot; value=&quot;Slide 56&quot;/&gt;&lt;property id=&quot;20307&quot; value=&quot;696&quot;/&gt;&lt;/object&gt;&lt;object type=&quot;3&quot; unique_id=&quot;130823&quot;&gt;&lt;property id=&quot;20148&quot; value=&quot;5&quot;/&gt;&lt;property id=&quot;20300&quot; value=&quot;Slide 57 - &amp;quot;Large Scale Distributed Deep Networks &amp;quot;&quot;/&gt;&lt;property id=&quot;20307&quot; value=&quot;697&quot;/&gt;&lt;/object&gt;&lt;object type=&quot;3&quot; unique_id=&quot;130824&quot;&gt;&lt;property id=&quot;20148&quot; value=&quot;5&quot;/&gt;&lt;property id=&quot;20300&quot; value=&quot;Slide 58 - &amp;quot;Triangle Inequality and Kmeans&amp;quot;&quot;/&gt;&lt;property id=&quot;20307&quot; value=&quot;698&quot;/&gt;&lt;/object&gt;&lt;object type=&quot;3&quot; unique_id=&quot;130825&quot;&gt;&lt;property id=&quot;20148&quot; value=&quot;5&quot;/&gt;&lt;property id=&quot;20300&quot; value=&quot;Slide 59 - &amp;quot;Fraction of Point-Center Distances Calculated in Kmeans D=2048&amp;quot;&quot;/&gt;&lt;property id=&quot;20307&quot; value=&quot;699&quot;/&gt;&lt;/object&gt;&lt;object type=&quot;3&quot; unique_id=&quot;130826&quot;&gt;&lt;property id=&quot;20148&quot; value=&quot;5&quot;/&gt;&lt;property id=&quot;20300&quot; value=&quot;Slide 55 - &amp;quot;Protein Universe Browser for COG Sequences with a few illustrative biologically identified clusters&amp;quot;&quot;/&gt;&lt;property id=&quot;20307&quot; value=&quot;700&quot;/&gt;&lt;/object&gt;&lt;object type=&quot;3&quot; unique_id=&quot;132085&quot;&gt;&lt;property id=&quot;20148&quot; value=&quot;5&quot;/&gt;&lt;property id=&quot;20300&quot; value=&quot;Slide 60 - &amp;quot;Data Intensive Kmeans Clustering&amp;quot;&quot;/&gt;&lt;property id=&quot;20307&quot; value=&quot;701&quot;/&gt;&lt;/object&gt;&lt;object type=&quot;3&quot; unique_id=&quot;132086&quot;&gt;&lt;property id=&quot;20148&quot; value=&quot;5&quot;/&gt;&lt;property id=&quot;20300&quot; value=&quot;Slide 61 - &amp;quot;Clustering Social Images&amp;quot;&quot;/&gt;&lt;property id=&quot;20307&quot; value=&quot;705&quot;/&gt;&lt;/object&gt;&lt;object type=&quot;3&quot; unique_id=&quot;132087&quot;&gt;&lt;property id=&quot;20148&quot; value=&quot;5&quot;/&gt;&lt;property id=&quot;20300&quot; value=&quot;Slide 62 - &amp;quot;Twister Bcast Collective&amp;quot;&quot;/&gt;&lt;property id=&quot;20307&quot; value=&quot;704&quot;/&gt;&lt;/object&gt;&lt;/object&gt;&lt;object type=&quot;8&quot; unique_id=&quot;1015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0.9|2.1|1|0.7|0.7"/>
</p:tagLst>
</file>

<file path=ppt/tags/tag3.xml><?xml version="1.0" encoding="utf-8"?>
<p:tagLst xmlns:a="http://schemas.openxmlformats.org/drawingml/2006/main" xmlns:r="http://schemas.openxmlformats.org/officeDocument/2006/relationships" xmlns:p="http://schemas.openxmlformats.org/presentationml/2006/main">
  <p:tag name="TIMING" val="|0.7|1|0.8"/>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20220</TotalTime>
  <Words>4189</Words>
  <Application>Microsoft Office PowerPoint</Application>
  <PresentationFormat>On-screen Show (4:3)</PresentationFormat>
  <Paragraphs>543</Paragraphs>
  <Slides>65</Slides>
  <Notes>18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78" baseType="lpstr">
      <vt:lpstr>Adobe Gothic Std B</vt:lpstr>
      <vt:lpstr>ＭＳ Ｐゴシック</vt:lpstr>
      <vt:lpstr>Arial</vt:lpstr>
      <vt:lpstr>Book Antiqua</vt:lpstr>
      <vt:lpstr>Calibri</vt:lpstr>
      <vt:lpstr>Century Gothic</vt:lpstr>
      <vt:lpstr>Cooper Std Black</vt:lpstr>
      <vt:lpstr>Symbol</vt:lpstr>
      <vt:lpstr>Times New Roman</vt:lpstr>
      <vt:lpstr>Wingdings</vt:lpstr>
      <vt:lpstr>3_Office Theme</vt:lpstr>
      <vt:lpstr>PhotoImpact</vt:lpstr>
      <vt:lpstr>Worksheet</vt:lpstr>
      <vt:lpstr>Iterative MapReduce and  High Performance Datamining </vt:lpstr>
      <vt:lpstr>Abstract</vt:lpstr>
      <vt:lpstr>Issues of Importance</vt:lpstr>
      <vt:lpstr>Big Data Ecosystem in One Sentence</vt:lpstr>
      <vt:lpstr>PowerPoint Presentation</vt:lpstr>
      <vt:lpstr>Computing Model</vt:lpstr>
      <vt:lpstr>PowerPoint Presentation</vt:lpstr>
      <vt:lpstr>Amazon making money</vt:lpstr>
      <vt:lpstr>Research Model</vt:lpstr>
      <vt:lpstr>PowerPoint Presentation</vt:lpstr>
      <vt:lpstr>The 4 paradigms of Scientific Research</vt:lpstr>
      <vt:lpstr>PowerPoint Presentation</vt:lpstr>
      <vt:lpstr>Confusion in the new-old data field</vt:lpstr>
      <vt:lpstr>Data Communities Confused I?</vt:lpstr>
      <vt:lpstr>Data Communities Confused II?</vt:lpstr>
      <vt:lpstr>Clouds in Research</vt:lpstr>
      <vt:lpstr>2 Aspects of Cloud Computing:  Infrastructure and Runtimes</vt:lpstr>
      <vt:lpstr>Clouds have highlighted SaaS PaaS IaaS </vt:lpstr>
      <vt:lpstr>Science Computing Environments</vt:lpstr>
      <vt:lpstr>Clouds HPC and Grids</vt:lpstr>
      <vt:lpstr>Cloud Applications</vt:lpstr>
      <vt:lpstr>What Applications work in Clouds</vt:lpstr>
      <vt:lpstr>Parallelism over Users and Usages</vt:lpstr>
      <vt:lpstr>Internet of Things and the Cloud </vt:lpstr>
      <vt:lpstr>Sensors (Things) as a Service</vt:lpstr>
      <vt:lpstr>4 Forms of MapReduce</vt:lpstr>
      <vt:lpstr>Classic Parallel Computing</vt:lpstr>
      <vt:lpstr>Data Intensive Applications</vt:lpstr>
      <vt:lpstr>Data Intensive Programming Models</vt:lpstr>
      <vt:lpstr>Map Collective Model (Judy Qiu)</vt:lpstr>
      <vt:lpstr>Twister for Data Intensive  Iterative Applications</vt:lpstr>
      <vt:lpstr>Pleasingly Parallel Performance Comparisons</vt:lpstr>
      <vt:lpstr>Multi Dimensional Scaling</vt:lpstr>
      <vt:lpstr>Kmeans</vt:lpstr>
      <vt:lpstr>Kmeans Strong Scaling  (with Hadoop Adjusted)</vt:lpstr>
      <vt:lpstr>Kmeans Clustering</vt:lpstr>
      <vt:lpstr>Kmeans Clustering</vt:lpstr>
      <vt:lpstr>FutureGrid Technology</vt:lpstr>
      <vt:lpstr>FutureGrid Testbed as a Service</vt:lpstr>
      <vt:lpstr>4 Use Types for FutureGrid TestbedaaS</vt:lpstr>
      <vt:lpstr>Performance of Dynamic Provisioning</vt:lpstr>
      <vt:lpstr>FutureGrid is an onramp to other systems</vt:lpstr>
      <vt:lpstr>Direct GPU Virtualization</vt:lpstr>
      <vt:lpstr>Performance 1</vt:lpstr>
      <vt:lpstr>Performance 2</vt:lpstr>
      <vt:lpstr>Algorithms</vt:lpstr>
      <vt:lpstr>Algorithms for Data Analytics</vt:lpstr>
      <vt:lpstr>PowerPoint Presentation</vt:lpstr>
      <vt:lpstr>Data Analytics Futures?</vt:lpstr>
      <vt:lpstr>Deterministic Annealing</vt:lpstr>
      <vt:lpstr>Remarks on Clustering and MDS</vt:lpstr>
      <vt:lpstr>~125 Clusters from Fungi sequence set</vt:lpstr>
      <vt:lpstr>Phylogenetic Trees in 3D (usual 1D)</vt:lpstr>
      <vt:lpstr>Clustering + MDS Applications</vt:lpstr>
      <vt:lpstr>Protein Universe Browser for COG Sequences with a few illustrative biologically identified clusters</vt:lpstr>
      <vt:lpstr>PowerPoint Presentation</vt:lpstr>
      <vt:lpstr>Large Scale Distributed Deep Networks </vt:lpstr>
      <vt:lpstr>Triangle Inequality and Kmeans</vt:lpstr>
      <vt:lpstr>Fraction of Point-Center Distances Calculated in Kmeans D=2048</vt:lpstr>
      <vt:lpstr>Data Intensive Kmeans Clustering</vt:lpstr>
      <vt:lpstr>Clustering Social Images</vt:lpstr>
      <vt:lpstr>Twister Bcast Collective</vt:lpstr>
      <vt:lpstr>Conclusions </vt:lpstr>
      <vt:lpstr>Conclusions</vt:lpstr>
      <vt:lpstr>Conclusions II</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537</cp:revision>
  <dcterms:created xsi:type="dcterms:W3CDTF">2010-05-04T01:29:55Z</dcterms:created>
  <dcterms:modified xsi:type="dcterms:W3CDTF">2013-05-10T07:58:33Z</dcterms:modified>
</cp:coreProperties>
</file>