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4" r:id="rId3"/>
    <p:sldId id="295" r:id="rId4"/>
    <p:sldId id="296" r:id="rId5"/>
    <p:sldId id="297" r:id="rId6"/>
    <p:sldId id="298" r:id="rId7"/>
    <p:sldId id="299" r:id="rId8"/>
    <p:sldId id="300" r:id="rId9"/>
    <p:sldId id="301" r:id="rId10"/>
    <p:sldId id="294" r:id="rId11"/>
    <p:sldId id="292" r:id="rId12"/>
    <p:sldId id="293" r:id="rId13"/>
    <p:sldId id="30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90EB"/>
    <a:srgbClr val="16B3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5731" autoAdjust="0"/>
  </p:normalViewPr>
  <p:slideViewPr>
    <p:cSldViewPr snapToGrid="0" snapToObjects="1">
      <p:cViewPr varScale="1">
        <p:scale>
          <a:sx n="110" d="100"/>
          <a:sy n="110" d="100"/>
        </p:scale>
        <p:origin x="516" y="5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D67C7-C2B6-F446-8F3D-8CF7C318F415}" type="datetimeFigureOut">
              <a:rPr lang="en-US" smtClean="0"/>
              <a:t>7/19/2019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F0652F-8690-654A-A3BB-1E6DBE168A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346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nav-banner-bg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62890" y="4163785"/>
            <a:ext cx="17251076" cy="99785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72592" y="1417903"/>
            <a:ext cx="4509408" cy="1202142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2592" y="2714634"/>
            <a:ext cx="4509408" cy="607049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>
                    <a:lumMod val="50000"/>
                  </a:schemeClr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5ECD5-515E-4817-8A06-1D2ED2C83850}" type="datetime4">
              <a:rPr lang="en-US" smtClean="0"/>
              <a:pPr/>
              <a:t>July 19,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-72571" y="4163785"/>
            <a:ext cx="9407071" cy="45719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 descr="Chameleon-FullColor-fullsice.jp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1" y="283436"/>
            <a:ext cx="3525818" cy="896565"/>
          </a:xfrm>
          <a:prstGeom prst="rect">
            <a:avLst/>
          </a:prstGeom>
        </p:spPr>
      </p:pic>
      <p:sp>
        <p:nvSpPr>
          <p:cNvPr id="16" name="Rectangle 15"/>
          <p:cNvSpPr/>
          <p:nvPr userDrawn="1"/>
        </p:nvSpPr>
        <p:spPr>
          <a:xfrm>
            <a:off x="870329" y="1144473"/>
            <a:ext cx="8694405" cy="45719"/>
          </a:xfrm>
          <a:prstGeom prst="rect">
            <a:avLst/>
          </a:prstGeom>
          <a:solidFill>
            <a:srgbClr val="2090E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1" name="Picture 20" descr="NU_Logo_black.png"/>
          <p:cNvPicPr>
            <a:picLocks noChangeAspect="1"/>
          </p:cNvPicPr>
          <p:nvPr userDrawn="1"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539" y="4394228"/>
            <a:ext cx="739837" cy="443902"/>
          </a:xfrm>
          <a:prstGeom prst="rect">
            <a:avLst/>
          </a:prstGeom>
        </p:spPr>
      </p:pic>
      <p:pic>
        <p:nvPicPr>
          <p:cNvPr id="22" name="Picture 21" descr="University_of_Chicago_logo.png"/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921" y="4443528"/>
            <a:ext cx="1239780" cy="247956"/>
          </a:xfrm>
          <a:prstGeom prst="rect">
            <a:avLst/>
          </a:prstGeom>
        </p:spPr>
      </p:pic>
      <p:pic>
        <p:nvPicPr>
          <p:cNvPr id="26" name="Picture 25" descr="TACC-Logo-01.png"/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2531" y="4443528"/>
            <a:ext cx="879165" cy="264205"/>
          </a:xfrm>
          <a:prstGeom prst="rect">
            <a:avLst/>
          </a:prstGeom>
        </p:spPr>
      </p:pic>
      <p:pic>
        <p:nvPicPr>
          <p:cNvPr id="27" name="Picture 26" descr="nsfb-[Converted].png"/>
          <p:cNvPicPr>
            <a:picLocks noChangeAspect="1"/>
          </p:cNvPicPr>
          <p:nvPr userDrawn="1"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6760" y="4310299"/>
            <a:ext cx="502208" cy="502208"/>
          </a:xfrm>
          <a:prstGeom prst="rect">
            <a:avLst/>
          </a:prstGeom>
        </p:spPr>
      </p:pic>
      <p:sp>
        <p:nvSpPr>
          <p:cNvPr id="18" name="TextBox 17"/>
          <p:cNvSpPr txBox="1"/>
          <p:nvPr userDrawn="1"/>
        </p:nvSpPr>
        <p:spPr>
          <a:xfrm>
            <a:off x="870329" y="1190192"/>
            <a:ext cx="243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090EB"/>
                </a:solidFill>
              </a:rPr>
              <a:t>www. </a:t>
            </a:r>
            <a:r>
              <a:rPr lang="en-US" sz="1200" dirty="0" err="1">
                <a:solidFill>
                  <a:srgbClr val="2090EB"/>
                </a:solidFill>
              </a:rPr>
              <a:t>chameleoncloud.org</a:t>
            </a:r>
            <a:endParaRPr lang="en-US" sz="1200" dirty="0">
              <a:solidFill>
                <a:srgbClr val="2090EB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76194" y="3982327"/>
            <a:ext cx="1523784" cy="11774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nav-banner-bg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12388186" cy="716572"/>
          </a:xfrm>
          <a:prstGeom prst="rect">
            <a:avLst/>
          </a:prstGeom>
        </p:spPr>
      </p:pic>
      <p:sp>
        <p:nvSpPr>
          <p:cNvPr id="14" name="TextBox 13"/>
          <p:cNvSpPr txBox="1"/>
          <p:nvPr userDrawn="1"/>
        </p:nvSpPr>
        <p:spPr>
          <a:xfrm>
            <a:off x="1953800" y="4812507"/>
            <a:ext cx="243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090EB"/>
                </a:solidFill>
              </a:rPr>
              <a:t>www. </a:t>
            </a:r>
            <a:r>
              <a:rPr lang="en-US" sz="1200" dirty="0" err="1">
                <a:solidFill>
                  <a:srgbClr val="2090EB"/>
                </a:solidFill>
              </a:rPr>
              <a:t>chameleoncloud.org</a:t>
            </a:r>
            <a:endParaRPr lang="en-US" sz="1200" dirty="0">
              <a:solidFill>
                <a:srgbClr val="2090EB"/>
              </a:solidFill>
            </a:endParaRPr>
          </a:p>
        </p:txBody>
      </p:sp>
      <p:sp>
        <p:nvSpPr>
          <p:cNvPr id="15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5431" y="4812507"/>
            <a:ext cx="2671838" cy="27384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9202"/>
            <a:ext cx="7772400" cy="359700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D1919-1B5F-4141-B613-3E5C6008A186}" type="datetime4">
              <a:rPr lang="en-US" smtClean="0"/>
              <a:pPr/>
              <a:t>July 19, 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Chameleon-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2024846" cy="5138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nav-banner-bg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12388186" cy="716572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1953800" y="4812507"/>
            <a:ext cx="243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090EB"/>
                </a:solidFill>
              </a:rPr>
              <a:t>www. </a:t>
            </a:r>
            <a:r>
              <a:rPr lang="en-US" sz="1200" dirty="0" err="1">
                <a:solidFill>
                  <a:srgbClr val="2090EB"/>
                </a:solidFill>
              </a:rPr>
              <a:t>chameleoncloud.org</a:t>
            </a:r>
            <a:endParaRPr lang="en-US" sz="1200" dirty="0">
              <a:solidFill>
                <a:srgbClr val="2090EB"/>
              </a:solidFill>
            </a:endParaRPr>
          </a:p>
        </p:txBody>
      </p:sp>
      <p:sp>
        <p:nvSpPr>
          <p:cNvPr id="19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5431" y="4812507"/>
            <a:ext cx="2671838" cy="2738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" name="Picture 19" descr="Chameleon-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2024846" cy="51381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CA7B5-8BC9-491C-A887-7C3E7ED947D8}" type="datetime4">
              <a:rPr lang="en-US" smtClean="0"/>
              <a:pPr/>
              <a:t>July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152144"/>
            <a:ext cx="3657600" cy="290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152144"/>
            <a:ext cx="3657600" cy="290779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151335"/>
            <a:ext cx="3657600" cy="47982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4059253"/>
            <a:ext cx="7605568" cy="695933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A18ED0-40F2-434C-A848-B92581875164}" type="datetime4">
              <a:rPr lang="en-US" smtClean="0"/>
              <a:pPr/>
              <a:t>July 19, 2019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1657350"/>
            <a:ext cx="3657600" cy="24003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1657350"/>
            <a:ext cx="36576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2" name="TextBox 21"/>
          <p:cNvSpPr txBox="1"/>
          <p:nvPr userDrawn="1"/>
        </p:nvSpPr>
        <p:spPr>
          <a:xfrm>
            <a:off x="1953800" y="4812507"/>
            <a:ext cx="243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090EB"/>
                </a:solidFill>
              </a:rPr>
              <a:t>www. </a:t>
            </a:r>
            <a:r>
              <a:rPr lang="en-US" sz="1200" dirty="0" err="1">
                <a:solidFill>
                  <a:srgbClr val="2090EB"/>
                </a:solidFill>
              </a:rPr>
              <a:t>chameleoncloud.org</a:t>
            </a:r>
            <a:endParaRPr lang="en-US" sz="1200" dirty="0">
              <a:solidFill>
                <a:srgbClr val="2090EB"/>
              </a:solidFill>
            </a:endParaRPr>
          </a:p>
        </p:txBody>
      </p:sp>
      <p:sp>
        <p:nvSpPr>
          <p:cNvPr id="23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5431" y="4812507"/>
            <a:ext cx="2671838" cy="2738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4" name="Picture 23" descr="Chameleon-WHITE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2024846" cy="51381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nav-banner-bg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12388186" cy="716572"/>
          </a:xfrm>
          <a:prstGeom prst="rect">
            <a:avLst/>
          </a:prstGeom>
        </p:spPr>
      </p:pic>
      <p:sp>
        <p:nvSpPr>
          <p:cNvPr id="20" name="TextBox 19"/>
          <p:cNvSpPr txBox="1"/>
          <p:nvPr userDrawn="1"/>
        </p:nvSpPr>
        <p:spPr>
          <a:xfrm>
            <a:off x="1953800" y="4812507"/>
            <a:ext cx="243336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2090EB"/>
                </a:solidFill>
              </a:rPr>
              <a:t>www. </a:t>
            </a:r>
            <a:r>
              <a:rPr lang="en-US" sz="1200" dirty="0" err="1">
                <a:solidFill>
                  <a:srgbClr val="2090EB"/>
                </a:solidFill>
              </a:rPr>
              <a:t>chameleoncloud.org</a:t>
            </a:r>
            <a:endParaRPr lang="en-US" sz="1200" dirty="0">
              <a:solidFill>
                <a:srgbClr val="2090EB"/>
              </a:solidFill>
            </a:endParaRPr>
          </a:p>
        </p:txBody>
      </p:sp>
      <p:sp>
        <p:nvSpPr>
          <p:cNvPr id="21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45431" y="4812507"/>
            <a:ext cx="2671838" cy="273844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2" name="Picture 21" descr="Chameleon-WHITE.png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629683"/>
            <a:ext cx="2024846" cy="513818"/>
          </a:xfrm>
          <a:prstGeom prst="rect">
            <a:avLst/>
          </a:prstGeom>
        </p:spPr>
      </p:pic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457201"/>
            <a:ext cx="3886200" cy="314324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83DA4-3B24-449B-95CA-514EB7E30A99}" type="datetime4">
              <a:rPr lang="en-US" smtClean="0"/>
              <a:pPr/>
              <a:t>July 19, 2019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2EBF8-7CF5-44B7-B2BF-E22DE4D0703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457200"/>
            <a:ext cx="3383280" cy="6858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7" y="1143000"/>
            <a:ext cx="3381375" cy="2471738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8339"/>
            <a:ext cx="7772400" cy="85725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950321"/>
            <a:ext cx="7772400" cy="3644302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4812507"/>
            <a:ext cx="19812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942120D2-3948-4F8F-BE5D-E7E7D97880B2}" type="datetime4">
              <a:rPr lang="en-US" smtClean="0"/>
              <a:pPr/>
              <a:t>July 19, 2019</a:t>
            </a:fld>
            <a:endParaRPr lang="en-US" dirty="0" err="1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4812507"/>
            <a:ext cx="28956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4812507"/>
            <a:ext cx="457200" cy="273844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1D72EBF8-7CF5-44B7-B2BF-E22DE4D070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5" r:id="rId4"/>
    <p:sldLayoutId id="2147483669" r:id="rId5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 cap="all" baseline="0">
          <a:solidFill>
            <a:srgbClr val="2090EB"/>
          </a:solidFill>
          <a:latin typeface="Calibri"/>
          <a:ea typeface="+mj-ea"/>
          <a:cs typeface="Calibri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bg1"/>
          </a:solidFill>
          <a:latin typeface="Calibri"/>
          <a:ea typeface="+mn-ea"/>
          <a:cs typeface="Calibri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bg1"/>
          </a:solidFill>
          <a:latin typeface="Calibri"/>
          <a:ea typeface="+mn-ea"/>
          <a:cs typeface="Calibri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bg1"/>
          </a:solidFill>
          <a:latin typeface="Calibri"/>
          <a:ea typeface="+mn-ea"/>
          <a:cs typeface="Calibri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bg1"/>
          </a:solidFill>
          <a:latin typeface="Calibri"/>
          <a:ea typeface="+mn-ea"/>
          <a:cs typeface="Calibri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bg1"/>
          </a:solidFill>
          <a:latin typeface="Calibri"/>
          <a:ea typeface="+mn-ea"/>
          <a:cs typeface="Calibri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if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75407" y="1305570"/>
            <a:ext cx="7582793" cy="744842"/>
          </a:xfrm>
          <a:prstGeom prst="rect">
            <a:avLst/>
          </a:prstGeom>
        </p:spPr>
        <p:txBody>
          <a:bodyPr vert="horz" lIns="0" tIns="45720" rIns="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baseline="0">
                <a:solidFill>
                  <a:srgbClr val="2090EB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400" dirty="0"/>
              <a:t>Managing </a:t>
            </a:r>
            <a:r>
              <a:rPr lang="en-US" sz="2400" dirty="0" err="1"/>
              <a:t>allocatable</a:t>
            </a:r>
            <a:r>
              <a:rPr lang="en-US" sz="2400" dirty="0"/>
              <a:t> resources</a:t>
            </a: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907951" y="2118226"/>
            <a:ext cx="7582793" cy="158854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2000" kern="1200" baseline="0">
                <a:solidFill>
                  <a:schemeClr val="tx2">
                    <a:lumMod val="50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700"/>
              </a:spcBef>
              <a:buClr>
                <a:schemeClr val="accent1"/>
              </a:buClr>
              <a:buSzPct val="85000"/>
              <a:buFont typeface="Wingdings 3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600" b="1" dirty="0">
                <a:solidFill>
                  <a:schemeClr val="bg1">
                    <a:lumMod val="50000"/>
                    <a:lumOff val="50000"/>
                  </a:schemeClr>
                </a:solidFill>
              </a:rPr>
              <a:t>Kate Keahey, 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Pierre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Riteau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, Jason Anderson, and </a:t>
            </a:r>
            <a:r>
              <a:rPr lang="en-US" sz="1600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Zhuo</a:t>
            </a:r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 Zhen</a:t>
            </a:r>
          </a:p>
          <a:p>
            <a:r>
              <a:rPr lang="en-US" sz="16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Argonne National Laboratory, University of Chicago</a:t>
            </a:r>
          </a:p>
          <a:p>
            <a:r>
              <a:rPr lang="en-US" sz="1600" i="1" dirty="0" err="1">
                <a:solidFill>
                  <a:schemeClr val="bg1">
                    <a:lumMod val="50000"/>
                    <a:lumOff val="50000"/>
                  </a:schemeClr>
                </a:solidFill>
              </a:rPr>
              <a:t>keahey@anl.gov</a:t>
            </a:r>
            <a:endParaRPr lang="en-US" sz="1600" i="1" dirty="0">
              <a:solidFill>
                <a:schemeClr val="bg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11874" y="3291271"/>
            <a:ext cx="13537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1600" i="1" dirty="0">
              <a:solidFill>
                <a:schemeClr val="accent1">
                  <a:lumMod val="60000"/>
                  <a:lumOff val="40000"/>
                </a:schemeClr>
              </a:solidFill>
              <a:latin typeface="+mj-lt"/>
            </a:endParaRPr>
          </a:p>
          <a:p>
            <a:r>
              <a:rPr lang="en-US" sz="1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Cloud 2019</a:t>
            </a:r>
          </a:p>
          <a:p>
            <a:r>
              <a:rPr lang="en-US" sz="16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rPr>
              <a:t>July 11, 2019</a:t>
            </a:r>
          </a:p>
        </p:txBody>
      </p:sp>
    </p:spTree>
    <p:extLst>
      <p:ext uri="{BB962C8B-B14F-4D97-AF65-F5344CB8AC3E}">
        <p14:creationId xmlns:p14="http://schemas.microsoft.com/office/powerpoint/2010/main" val="3951561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/>
              <a:t>Allocatable</a:t>
            </a:r>
            <a:r>
              <a:rPr lang="en-US" dirty="0"/>
              <a:t> resource usage on Chameleon</a:t>
            </a:r>
          </a:p>
        </p:txBody>
      </p:sp>
      <p:pic>
        <p:nvPicPr>
          <p:cNvPr id="4" name="Picture 3" descr="node_usage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4799" y="816438"/>
            <a:ext cx="5512902" cy="3835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89321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Allocatable</a:t>
            </a:r>
            <a:r>
              <a:rPr lang="en-US" dirty="0"/>
              <a:t> resource usage over time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69775" y="752931"/>
            <a:ext cx="5904103" cy="38405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7561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responsibly are reservations used</a:t>
            </a:r>
          </a:p>
        </p:txBody>
      </p:sp>
      <p:pic>
        <p:nvPicPr>
          <p:cNvPr id="8" name="Picture 7" descr="lease_percent_usag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2214" y="876300"/>
            <a:ext cx="4940300" cy="3378200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959202"/>
            <a:ext cx="2516414" cy="3597009"/>
          </a:xfrm>
        </p:spPr>
        <p:txBody>
          <a:bodyPr/>
          <a:lstStyle/>
          <a:p>
            <a:r>
              <a:rPr lang="en-US" dirty="0"/>
              <a:t>Fully used: ~40%</a:t>
            </a:r>
          </a:p>
          <a:p>
            <a:r>
              <a:rPr lang="en-US" dirty="0"/>
              <a:t>80% used: ~60%</a:t>
            </a:r>
          </a:p>
          <a:p>
            <a:r>
              <a:rPr lang="en-US" dirty="0"/>
              <a:t>20% used: ~ 20%</a:t>
            </a:r>
          </a:p>
          <a:p>
            <a:r>
              <a:rPr lang="en-US" dirty="0"/>
              <a:t>Not used: ~15%</a:t>
            </a:r>
          </a:p>
          <a:p>
            <a:r>
              <a:rPr lang="en-US" dirty="0"/>
              <a:t>Management</a:t>
            </a:r>
          </a:p>
          <a:p>
            <a:pPr lvl="1"/>
            <a:r>
              <a:rPr lang="en-US" dirty="0"/>
              <a:t>Idle at beginning or end: ~5% each</a:t>
            </a:r>
          </a:p>
          <a:p>
            <a:pPr lvl="1"/>
            <a:r>
              <a:rPr lang="en-US" dirty="0"/>
              <a:t>~20% early release</a:t>
            </a:r>
          </a:p>
        </p:txBody>
      </p:sp>
    </p:spTree>
    <p:extLst>
      <p:ext uri="{BB962C8B-B14F-4D97-AF65-F5344CB8AC3E}">
        <p14:creationId xmlns:p14="http://schemas.microsoft.com/office/powerpoint/2010/main" val="26655086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9202"/>
            <a:ext cx="7772400" cy="3597009"/>
          </a:xfrm>
        </p:spPr>
        <p:txBody>
          <a:bodyPr/>
          <a:lstStyle/>
          <a:p>
            <a:r>
              <a:rPr lang="en-US" dirty="0"/>
              <a:t>Articulated resource management service </a:t>
            </a:r>
          </a:p>
          <a:p>
            <a:r>
              <a:rPr lang="en-US" dirty="0"/>
              <a:t>Implemented in </a:t>
            </a:r>
            <a:r>
              <a:rPr lang="en-US" dirty="0" err="1"/>
              <a:t>OpenStack</a:t>
            </a:r>
            <a:r>
              <a:rPr lang="en-US" dirty="0"/>
              <a:t> </a:t>
            </a:r>
            <a:r>
              <a:rPr lang="en-US" dirty="0" err="1"/>
              <a:t>Blazar</a:t>
            </a:r>
            <a:endParaRPr lang="en-US" dirty="0"/>
          </a:p>
          <a:p>
            <a:pPr lvl="1"/>
            <a:r>
              <a:rPr lang="en-US" dirty="0"/>
              <a:t>Collaboration with </a:t>
            </a:r>
            <a:r>
              <a:rPr lang="en-US" dirty="0" err="1"/>
              <a:t>OpenStack</a:t>
            </a:r>
            <a:r>
              <a:rPr lang="en-US" dirty="0"/>
              <a:t> </a:t>
            </a:r>
            <a:r>
              <a:rPr lang="en-US" dirty="0" err="1"/>
              <a:t>Blazar</a:t>
            </a:r>
            <a:r>
              <a:rPr lang="en-US" dirty="0"/>
              <a:t> community</a:t>
            </a:r>
          </a:p>
          <a:p>
            <a:pPr lvl="1"/>
            <a:r>
              <a:rPr lang="en-US" dirty="0"/>
              <a:t>Can be used independently of </a:t>
            </a:r>
            <a:r>
              <a:rPr lang="en-US" dirty="0" err="1"/>
              <a:t>OpenStack</a:t>
            </a:r>
            <a:r>
              <a:rPr lang="en-US" dirty="0"/>
              <a:t> </a:t>
            </a:r>
            <a:r>
              <a:rPr lang="mr-IN" dirty="0"/>
              <a:t>–</a:t>
            </a:r>
            <a:r>
              <a:rPr lang="en-US" dirty="0"/>
              <a:t> anticipate future work with </a:t>
            </a:r>
            <a:r>
              <a:rPr lang="en-US" dirty="0" err="1"/>
              <a:t>IoT</a:t>
            </a:r>
            <a:r>
              <a:rPr lang="en-US" dirty="0"/>
              <a:t> devices</a:t>
            </a:r>
          </a:p>
          <a:p>
            <a:r>
              <a:rPr lang="en-US" dirty="0"/>
              <a:t>Effective tool in the management of scarce resources</a:t>
            </a:r>
          </a:p>
          <a:p>
            <a:r>
              <a:rPr lang="en-US" dirty="0"/>
              <a:t>Managing user incentives </a:t>
            </a:r>
          </a:p>
          <a:p>
            <a:r>
              <a:rPr lang="en-US" dirty="0"/>
              <a:t>Come and give it a shot! </a:t>
            </a:r>
            <a:r>
              <a:rPr lang="en-US" dirty="0" err="1"/>
              <a:t>www.chameleoncloud.org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6951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Chameleon in a Nutshell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52359"/>
            <a:ext cx="7772400" cy="388378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like to change: testbed that adapts itself to your experimental needs</a:t>
            </a:r>
          </a:p>
          <a:p>
            <a:pPr lvl="1"/>
            <a:r>
              <a:rPr lang="en-US" dirty="0"/>
              <a:t>Deep </a:t>
            </a:r>
            <a:r>
              <a:rPr lang="en-US" dirty="0" err="1"/>
              <a:t>reconfigurability</a:t>
            </a:r>
            <a:r>
              <a:rPr lang="en-US" dirty="0"/>
              <a:t> (bare metal) and isolation (CHI) </a:t>
            </a:r>
            <a:r>
              <a:rPr lang="mr-IN" dirty="0"/>
              <a:t>–</a:t>
            </a:r>
            <a:r>
              <a:rPr lang="en-US" dirty="0"/>
              <a:t> but also ease of use (KVM)</a:t>
            </a:r>
          </a:p>
          <a:p>
            <a:pPr lvl="1"/>
            <a:r>
              <a:rPr lang="en-US" dirty="0"/>
              <a:t>CHI: power on/off, reboot, custom kernel, serial console access, etc. </a:t>
            </a:r>
          </a:p>
          <a:p>
            <a:r>
              <a:rPr lang="en-US" dirty="0"/>
              <a:t>We want to be all things to all people: balancing large-scale and diverse</a:t>
            </a:r>
          </a:p>
          <a:p>
            <a:pPr lvl="1"/>
            <a:r>
              <a:rPr lang="en-US" dirty="0"/>
              <a:t>Large-scale: ~large homogenous partition (~15,000 cores), 5 PB of storage distributed over 2 sites (now +1!) connected with 100G network…</a:t>
            </a:r>
          </a:p>
          <a:p>
            <a:pPr lvl="1"/>
            <a:r>
              <a:rPr lang="en-US" dirty="0"/>
              <a:t>…and diverse: ARMs, Atoms, FPGAs, GPUs, </a:t>
            </a:r>
            <a:r>
              <a:rPr lang="en-US" dirty="0" err="1"/>
              <a:t>Corsa</a:t>
            </a:r>
            <a:r>
              <a:rPr lang="en-US" dirty="0"/>
              <a:t> switches, etc.</a:t>
            </a:r>
          </a:p>
          <a:p>
            <a:r>
              <a:rPr lang="en-US" dirty="0"/>
              <a:t>Cloud on cloud: leveraging mainstream cloud technologies</a:t>
            </a:r>
          </a:p>
          <a:p>
            <a:pPr lvl="1"/>
            <a:r>
              <a:rPr lang="en-US" dirty="0"/>
              <a:t>Powered by </a:t>
            </a:r>
            <a:r>
              <a:rPr lang="en-US" dirty="0" err="1"/>
              <a:t>OpenStack</a:t>
            </a:r>
            <a:r>
              <a:rPr lang="en-US" dirty="0"/>
              <a:t> with bare metal reconfiguration (Ironic) + “special sauce”</a:t>
            </a:r>
          </a:p>
          <a:p>
            <a:pPr lvl="1"/>
            <a:r>
              <a:rPr lang="en-US" dirty="0"/>
              <a:t>Chameleon team contribution recognized as official </a:t>
            </a:r>
            <a:r>
              <a:rPr lang="en-US" dirty="0" err="1"/>
              <a:t>OpenStack</a:t>
            </a:r>
            <a:r>
              <a:rPr lang="en-US" dirty="0"/>
              <a:t> component</a:t>
            </a:r>
          </a:p>
          <a:p>
            <a:r>
              <a:rPr lang="en-US" dirty="0"/>
              <a:t>We live to serve: open, production testbed for Computer Science Research</a:t>
            </a:r>
          </a:p>
          <a:p>
            <a:pPr lvl="1"/>
            <a:r>
              <a:rPr lang="en-US" dirty="0"/>
              <a:t>Started in 10/2014, testbed available since 07/2015, renewed in 10/2017</a:t>
            </a:r>
          </a:p>
          <a:p>
            <a:pPr lvl="1"/>
            <a:r>
              <a:rPr lang="en-US" dirty="0"/>
              <a:t>Currently 3,000+ users, 500+ projects, 100+ institutions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131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Allocatable</a:t>
            </a:r>
            <a:r>
              <a:rPr lang="en-US" dirty="0"/>
              <a:t> resources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Definition: </a:t>
            </a:r>
            <a:r>
              <a:rPr lang="en-US" dirty="0"/>
              <a:t>object within a system that can be automatically allocated and managed for exclusive, metered usage, delimited by well- defined time events</a:t>
            </a:r>
          </a:p>
          <a:p>
            <a:r>
              <a:rPr lang="en-US" dirty="0"/>
              <a:t>Exclusive usage/isolation: </a:t>
            </a:r>
          </a:p>
          <a:p>
            <a:pPr lvl="1"/>
            <a:r>
              <a:rPr lang="en-US" dirty="0"/>
              <a:t>System versus performance isolation</a:t>
            </a:r>
          </a:p>
          <a:p>
            <a:pPr lvl="1"/>
            <a:r>
              <a:rPr lang="en-US" dirty="0"/>
              <a:t>Examples: GENI slice, containers, virtual machines, instances on commercial clouds, physical modes</a:t>
            </a:r>
          </a:p>
          <a:p>
            <a:pPr lvl="1"/>
            <a:r>
              <a:rPr lang="en-US" dirty="0"/>
              <a:t>Implementation costs: e.g., hypervisor overhead, or default state recovery</a:t>
            </a:r>
          </a:p>
          <a:p>
            <a:r>
              <a:rPr lang="en-US" dirty="0"/>
              <a:t>Time-bounded: e.g., advance reservation (including on-demand)</a:t>
            </a:r>
          </a:p>
          <a:p>
            <a:r>
              <a:rPr lang="en-US" dirty="0"/>
              <a:t>Metered: policy enforcement and incentive management (via monetary or non-monetary means) </a:t>
            </a:r>
          </a:p>
          <a:p>
            <a:r>
              <a:rPr lang="en-US" dirty="0"/>
              <a:t>Automated lease management: extends over both time and resource types; ensures scalability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71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Non-fungible </a:t>
            </a:r>
            <a:r>
              <a:rPr lang="en-US" dirty="0" err="1"/>
              <a:t>Allocatable</a:t>
            </a:r>
            <a:r>
              <a:rPr lang="en-US" dirty="0"/>
              <a:t> resource availability representation </a:t>
            </a:r>
          </a:p>
        </p:txBody>
      </p:sp>
      <p:pic>
        <p:nvPicPr>
          <p:cNvPr id="4" name="Picture 3" descr="leases.tif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4430" y="1087955"/>
            <a:ext cx="5919344" cy="3005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1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#ppt_h*1.125000"/>
                                          </p:val>
                                        </p:tav>
                                      </p:tavLst>
                                    </p:anim>
                                    <p:animEffect transition="out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</a:t>
            </a:r>
          </a:p>
        </p:txBody>
      </p:sp>
      <p:pic>
        <p:nvPicPr>
          <p:cNvPr id="6" name="Picture 5" descr="architecture.pdf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428667" y="0"/>
            <a:ext cx="3974523" cy="5143500"/>
          </a:xfrm>
          <a:prstGeom prst="rect">
            <a:avLst/>
          </a:prstGeom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685800" y="959202"/>
            <a:ext cx="3913414" cy="3597009"/>
          </a:xfrm>
        </p:spPr>
        <p:txBody>
          <a:bodyPr>
            <a:normAutofit/>
          </a:bodyPr>
          <a:lstStyle/>
          <a:p>
            <a:r>
              <a:rPr lang="en-US" dirty="0"/>
              <a:t>Components </a:t>
            </a:r>
          </a:p>
          <a:p>
            <a:pPr lvl="1"/>
            <a:r>
              <a:rPr lang="en-US" dirty="0"/>
              <a:t>Service interfaces</a:t>
            </a:r>
          </a:p>
          <a:p>
            <a:pPr lvl="1"/>
            <a:r>
              <a:rPr lang="en-US" dirty="0"/>
              <a:t>Lease Manager (functionality generic to all leases)</a:t>
            </a:r>
          </a:p>
          <a:p>
            <a:pPr lvl="1"/>
            <a:r>
              <a:rPr lang="en-US" dirty="0"/>
              <a:t>Enactment Plugins (resource-specific functionality)</a:t>
            </a:r>
          </a:p>
          <a:p>
            <a:r>
              <a:rPr lang="en-US" dirty="0"/>
              <a:t>Third-party Services</a:t>
            </a:r>
          </a:p>
          <a:p>
            <a:pPr lvl="1"/>
            <a:r>
              <a:rPr lang="en-US" dirty="0"/>
              <a:t>Adaptation of non-</a:t>
            </a:r>
            <a:r>
              <a:rPr lang="en-US" dirty="0" err="1"/>
              <a:t>allocatable</a:t>
            </a:r>
            <a:r>
              <a:rPr lang="en-US" dirty="0"/>
              <a:t> resources</a:t>
            </a:r>
          </a:p>
          <a:p>
            <a:pPr lvl="1"/>
            <a:r>
              <a:rPr lang="en-US" dirty="0"/>
              <a:t>Examples: Nova, Neutron</a:t>
            </a:r>
          </a:p>
        </p:txBody>
      </p:sp>
    </p:spTree>
    <p:extLst>
      <p:ext uri="{BB962C8B-B14F-4D97-AF65-F5344CB8AC3E}">
        <p14:creationId xmlns:p14="http://schemas.microsoft.com/office/powerpoint/2010/main" val="379996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Service interfaces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959202"/>
            <a:ext cx="8013700" cy="359700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Inventory management (operators)</a:t>
            </a:r>
          </a:p>
          <a:p>
            <a:pPr lvl="1"/>
            <a:r>
              <a:rPr lang="en-US" dirty="0"/>
              <a:t>Objective: manage resource database</a:t>
            </a:r>
          </a:p>
          <a:p>
            <a:pPr lvl="1"/>
            <a:r>
              <a:rPr lang="en-US" dirty="0"/>
              <a:t>Create, update, delete manage resource database</a:t>
            </a:r>
          </a:p>
          <a:p>
            <a:pPr lvl="1"/>
            <a:r>
              <a:rPr lang="en-US" dirty="0"/>
              <a:t>Informational (show and list)</a:t>
            </a:r>
          </a:p>
          <a:p>
            <a:r>
              <a:rPr lang="en-US" dirty="0"/>
              <a:t>Lease management (resource clients)</a:t>
            </a:r>
          </a:p>
          <a:p>
            <a:pPr lvl="1"/>
            <a:r>
              <a:rPr lang="en-US" dirty="0"/>
              <a:t>Objectives: create and manage records in lease database</a:t>
            </a:r>
          </a:p>
          <a:p>
            <a:pPr lvl="1"/>
            <a:r>
              <a:rPr lang="en-US" dirty="0"/>
              <a:t>Leases versus reservations</a:t>
            </a:r>
          </a:p>
          <a:p>
            <a:pPr lvl="1"/>
            <a:r>
              <a:rPr lang="en-US" dirty="0"/>
              <a:t>Create and delete: range from a very partial description of a resource, (e.g., “two nodes on the same rack”, “node with at least 2GB of memory”) to very specific (“node X”) and  can include multiple resources (e.g., nodes, IPs, VLANs)</a:t>
            </a:r>
          </a:p>
          <a:p>
            <a:pPr lvl="1"/>
            <a:r>
              <a:rPr lang="en-US" dirty="0"/>
              <a:t>Update (active or inactive) lease: change resources, numbers, or temporal constraints </a:t>
            </a:r>
          </a:p>
          <a:p>
            <a:pPr lvl="1"/>
            <a:r>
              <a:rPr lang="en-US" dirty="0"/>
              <a:t>Informational (show and list)</a:t>
            </a:r>
          </a:p>
          <a:p>
            <a:pPr lvl="1"/>
            <a:endParaRPr lang="en-US" dirty="0"/>
          </a:p>
          <a:p>
            <a:pPr marL="46863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404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Lease Manager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Interface to lease database</a:t>
            </a:r>
          </a:p>
          <a:p>
            <a:pPr lvl="1"/>
            <a:r>
              <a:rPr lang="en-US" dirty="0"/>
              <a:t>Information persisted includes original constraints</a:t>
            </a:r>
          </a:p>
          <a:p>
            <a:r>
              <a:rPr lang="en-US" dirty="0"/>
              <a:t>Early or late assignment</a:t>
            </a:r>
          </a:p>
          <a:p>
            <a:pPr lvl="1"/>
            <a:r>
              <a:rPr lang="en-US" dirty="0"/>
              <a:t>Simplicity versus efficiency</a:t>
            </a:r>
          </a:p>
          <a:p>
            <a:pPr lvl="1"/>
            <a:r>
              <a:rPr lang="en-US" dirty="0"/>
              <a:t>Resolved at activation time at the latest</a:t>
            </a:r>
          </a:p>
          <a:p>
            <a:pPr lvl="1"/>
            <a:r>
              <a:rPr lang="en-US" dirty="0"/>
              <a:t>Selection targets ranging from user choice to operation optimization</a:t>
            </a:r>
          </a:p>
          <a:p>
            <a:r>
              <a:rPr lang="en-US" dirty="0"/>
              <a:t>Event-based assignment management</a:t>
            </a:r>
          </a:p>
          <a:p>
            <a:pPr lvl="1"/>
            <a:r>
              <a:rPr lang="en-US" dirty="0"/>
              <a:t>E.g., reassignment in case of resource failure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3246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 Plugins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Allow lease manager to manage diverse resources</a:t>
            </a:r>
          </a:p>
          <a:p>
            <a:pPr lvl="1"/>
            <a:r>
              <a:rPr lang="en-US" dirty="0"/>
              <a:t>Inventory management: separate </a:t>
            </a:r>
            <a:r>
              <a:rPr lang="en-US" dirty="0" err="1"/>
              <a:t>reservable</a:t>
            </a:r>
            <a:r>
              <a:rPr lang="en-US" dirty="0"/>
              <a:t> resources from freely available resources </a:t>
            </a:r>
          </a:p>
          <a:p>
            <a:pPr lvl="1"/>
            <a:r>
              <a:rPr lang="en-US" dirty="0"/>
              <a:t>Lease management: allocating and </a:t>
            </a:r>
            <a:r>
              <a:rPr lang="en-US" dirty="0" err="1"/>
              <a:t>deallocating</a:t>
            </a:r>
            <a:r>
              <a:rPr lang="en-US" dirty="0"/>
              <a:t> resources to a lease</a:t>
            </a:r>
          </a:p>
          <a:p>
            <a:r>
              <a:rPr lang="en-US" dirty="0"/>
              <a:t>Lease management functions</a:t>
            </a:r>
          </a:p>
          <a:p>
            <a:pPr lvl="1"/>
            <a:r>
              <a:rPr lang="en-US" dirty="0" err="1"/>
              <a:t>on_start</a:t>
            </a:r>
            <a:r>
              <a:rPr lang="en-US" dirty="0"/>
              <a:t>: resource allocation </a:t>
            </a:r>
          </a:p>
          <a:p>
            <a:pPr lvl="1"/>
            <a:r>
              <a:rPr lang="en-US" dirty="0" err="1"/>
              <a:t>on_end</a:t>
            </a:r>
            <a:r>
              <a:rPr lang="en-US" dirty="0"/>
              <a:t>: resource </a:t>
            </a:r>
            <a:r>
              <a:rPr lang="en-US" dirty="0" err="1"/>
              <a:t>deallocation</a:t>
            </a:r>
            <a:endParaRPr lang="en-US" dirty="0"/>
          </a:p>
          <a:p>
            <a:pPr lvl="1"/>
            <a:r>
              <a:rPr lang="en-US" dirty="0" err="1"/>
              <a:t>before_end</a:t>
            </a:r>
            <a:r>
              <a:rPr lang="en-US" dirty="0"/>
              <a:t>: trigger an action at a configurable time before the end of a reservation (e.g., snapshot instances)</a:t>
            </a:r>
          </a:p>
          <a:p>
            <a:pPr lvl="1"/>
            <a:r>
              <a:rPr lang="en-US" dirty="0" err="1"/>
              <a:t>update_reservation</a:t>
            </a:r>
            <a:r>
              <a:rPr lang="en-US" dirty="0"/>
              <a:t>: e.g., add nodes to a lease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44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Allocatable</a:t>
            </a:r>
            <a:r>
              <a:rPr lang="en-US" dirty="0"/>
              <a:t> resources in Chameleon </a:t>
            </a:r>
          </a:p>
          <a:p>
            <a:pPr lvl="1"/>
            <a:r>
              <a:rPr lang="en-US" dirty="0"/>
              <a:t>Heterogeneous bare metal machines</a:t>
            </a:r>
          </a:p>
          <a:p>
            <a:pPr lvl="1"/>
            <a:r>
              <a:rPr lang="en-US" dirty="0"/>
              <a:t>Isolated network segments (VLANs)</a:t>
            </a:r>
          </a:p>
          <a:p>
            <a:pPr lvl="1"/>
            <a:r>
              <a:rPr lang="en-US" dirty="0"/>
              <a:t>Public IP addresses </a:t>
            </a:r>
          </a:p>
          <a:p>
            <a:r>
              <a:rPr lang="en-US" dirty="0" err="1"/>
              <a:t>OpenStack</a:t>
            </a:r>
            <a:r>
              <a:rPr lang="en-US" dirty="0"/>
              <a:t> </a:t>
            </a:r>
            <a:r>
              <a:rPr lang="en-US" dirty="0" err="1"/>
              <a:t>Blazar</a:t>
            </a:r>
            <a:r>
              <a:rPr lang="en-US" dirty="0"/>
              <a:t> implementation with plugins for each</a:t>
            </a:r>
          </a:p>
          <a:p>
            <a:pPr lvl="1"/>
            <a:r>
              <a:rPr lang="en-US" dirty="0"/>
              <a:t>HTTP/JSON (Keystone for authentication), SQL Alchemy, early binding with optimizations</a:t>
            </a:r>
          </a:p>
          <a:p>
            <a:r>
              <a:rPr lang="en-US" dirty="0"/>
              <a:t>Bare-metal nodes: system and performance isolation, implemented as </a:t>
            </a:r>
            <a:r>
              <a:rPr lang="en-US" dirty="0" err="1"/>
              <a:t>OpenStack</a:t>
            </a:r>
            <a:r>
              <a:rPr lang="en-US" dirty="0"/>
              <a:t> Nova/Ironic plugin</a:t>
            </a:r>
          </a:p>
          <a:p>
            <a:r>
              <a:rPr lang="en-US" dirty="0"/>
              <a:t>VLANs: system isolation, implemented as </a:t>
            </a:r>
            <a:r>
              <a:rPr lang="en-US" dirty="0" err="1"/>
              <a:t>OpenStack</a:t>
            </a:r>
            <a:r>
              <a:rPr lang="en-US" dirty="0"/>
              <a:t> Neutron plugin</a:t>
            </a:r>
          </a:p>
          <a:p>
            <a:r>
              <a:rPr lang="en-US" dirty="0"/>
              <a:t>IP addresses: implemented as </a:t>
            </a:r>
            <a:r>
              <a:rPr lang="en-US" dirty="0" err="1"/>
              <a:t>OpenStack</a:t>
            </a:r>
            <a:r>
              <a:rPr lang="en-US" dirty="0"/>
              <a:t> Neutron plugin</a:t>
            </a:r>
          </a:p>
        </p:txBody>
      </p:sp>
    </p:spTree>
    <p:extLst>
      <p:ext uri="{BB962C8B-B14F-4D97-AF65-F5344CB8AC3E}">
        <p14:creationId xmlns:p14="http://schemas.microsoft.com/office/powerpoint/2010/main" val="2520537009"/>
      </p:ext>
    </p:extLst>
  </p:cSld>
  <p:clrMapOvr>
    <a:masterClrMapping/>
  </p:clrMapOvr>
</p:sld>
</file>

<file path=ppt/theme/theme1.xml><?xml version="1.0" encoding="utf-8"?>
<a:theme xmlns:a="http://schemas.openxmlformats.org/drawingml/2006/main" name="Urban Pop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 Pop.thmx</Template>
  <TotalTime>55193</TotalTime>
  <Words>792</Words>
  <Application>Microsoft Office PowerPoint</Application>
  <PresentationFormat>On-screen Show (16:9)</PresentationFormat>
  <Paragraphs>100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Gill Sans MT</vt:lpstr>
      <vt:lpstr>Wingdings 3</vt:lpstr>
      <vt:lpstr>Urban Pop</vt:lpstr>
      <vt:lpstr> </vt:lpstr>
      <vt:lpstr>Chameleon in a Nutshell</vt:lpstr>
      <vt:lpstr>Allocatable resources </vt:lpstr>
      <vt:lpstr>Non-fungible Allocatable resource availability representation </vt:lpstr>
      <vt:lpstr>Architecture</vt:lpstr>
      <vt:lpstr>Service interfaces</vt:lpstr>
      <vt:lpstr>Lease Manager</vt:lpstr>
      <vt:lpstr>Resource Plugins</vt:lpstr>
      <vt:lpstr>implementation</vt:lpstr>
      <vt:lpstr>Allocatable resource usage on Chameleon</vt:lpstr>
      <vt:lpstr>Allocatable resource usage over time</vt:lpstr>
      <vt:lpstr>How responsibly are reservations used</vt:lpstr>
      <vt:lpstr>Conclusions</vt:lpstr>
    </vt:vector>
  </TitlesOfParts>
  <Company>Texas Advanced Computing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Stelmaszek</dc:creator>
  <cp:lastModifiedBy>Geoffrey Fox</cp:lastModifiedBy>
  <cp:revision>79</cp:revision>
  <cp:lastPrinted>2019-02-06T20:20:54Z</cp:lastPrinted>
  <dcterms:created xsi:type="dcterms:W3CDTF">2014-08-15T14:27:51Z</dcterms:created>
  <dcterms:modified xsi:type="dcterms:W3CDTF">2019-07-19T16:33:35Z</dcterms:modified>
</cp:coreProperties>
</file>