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17" r:id="rId2"/>
    <p:sldMasterId id="2147483995" r:id="rId3"/>
  </p:sldMasterIdLst>
  <p:notesMasterIdLst>
    <p:notesMasterId r:id="rId39"/>
  </p:notesMasterIdLst>
  <p:sldIdLst>
    <p:sldId id="313" r:id="rId4"/>
    <p:sldId id="416" r:id="rId5"/>
    <p:sldId id="417" r:id="rId6"/>
    <p:sldId id="418" r:id="rId7"/>
    <p:sldId id="392" r:id="rId8"/>
    <p:sldId id="402" r:id="rId9"/>
    <p:sldId id="419" r:id="rId10"/>
    <p:sldId id="386" r:id="rId11"/>
    <p:sldId id="403" r:id="rId12"/>
    <p:sldId id="369" r:id="rId13"/>
    <p:sldId id="399" r:id="rId14"/>
    <p:sldId id="414" r:id="rId15"/>
    <p:sldId id="368" r:id="rId16"/>
    <p:sldId id="372" r:id="rId17"/>
    <p:sldId id="383" r:id="rId18"/>
    <p:sldId id="385" r:id="rId19"/>
    <p:sldId id="384" r:id="rId20"/>
    <p:sldId id="388" r:id="rId21"/>
    <p:sldId id="407" r:id="rId22"/>
    <p:sldId id="387" r:id="rId23"/>
    <p:sldId id="406" r:id="rId24"/>
    <p:sldId id="370" r:id="rId25"/>
    <p:sldId id="371" r:id="rId26"/>
    <p:sldId id="398" r:id="rId27"/>
    <p:sldId id="400" r:id="rId28"/>
    <p:sldId id="401" r:id="rId29"/>
    <p:sldId id="404" r:id="rId30"/>
    <p:sldId id="367" r:id="rId31"/>
    <p:sldId id="374" r:id="rId32"/>
    <p:sldId id="373" r:id="rId33"/>
    <p:sldId id="375" r:id="rId34"/>
    <p:sldId id="376" r:id="rId35"/>
    <p:sldId id="377" r:id="rId36"/>
    <p:sldId id="408" r:id="rId37"/>
    <p:sldId id="409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09AE3-0C20-443E-B849-6A928E1769F1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5CD40-AA16-4DD1-A307-B764782E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0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8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3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20650"/>
            <a:ext cx="8637588" cy="6413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1141938"/>
            <a:ext cx="8382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1pPr>
            <a:lvl2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2pPr>
            <a:lvl3pPr>
              <a:lnSpc>
                <a:spcPct val="90000"/>
              </a:lnSpc>
              <a:defRPr sz="2800">
                <a:solidFill>
                  <a:schemeClr val="tx1"/>
                </a:solidFill>
                <a:effectLst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2572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86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9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84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5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76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9140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3471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2085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61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2014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014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0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746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7283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35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969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0937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041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6486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9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9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1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03268" name="Rectangle 4"/>
          <p:cNvSpPr>
            <a:spLocks noChangeArrowheads="1"/>
          </p:cNvSpPr>
          <p:nvPr userDrawn="1"/>
        </p:nvSpPr>
        <p:spPr bwMode="auto">
          <a:xfrm flipV="1">
            <a:off x="1371600" y="6440488"/>
            <a:ext cx="6477000" cy="74612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03269" name="Text Box 5"/>
          <p:cNvSpPr txBox="1">
            <a:spLocks noChangeArrowheads="1"/>
          </p:cNvSpPr>
          <p:nvPr userDrawn="1"/>
        </p:nvSpPr>
        <p:spPr bwMode="auto">
          <a:xfrm>
            <a:off x="4572000" y="6553200"/>
            <a:ext cx="3200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UNIVERSITY OF CALIFORNIA, SAN DIEGO</a:t>
            </a:r>
          </a:p>
        </p:txBody>
      </p:sp>
      <p:sp>
        <p:nvSpPr>
          <p:cNvPr id="1803270" name="Text Box 6"/>
          <p:cNvSpPr txBox="1">
            <a:spLocks noChangeArrowheads="1"/>
          </p:cNvSpPr>
          <p:nvPr userDrawn="1"/>
        </p:nvSpPr>
        <p:spPr bwMode="auto">
          <a:xfrm>
            <a:off x="1355725" y="6248400"/>
            <a:ext cx="5654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SAN DIEGO SUPERCOMPUTER CENTER</a:t>
            </a:r>
          </a:p>
        </p:txBody>
      </p:sp>
      <p:pic>
        <p:nvPicPr>
          <p:cNvPr id="180327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6270625"/>
            <a:ext cx="804862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3272" name="Picture 8" descr="SDSC_logo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952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3273" name="Text Box 9"/>
          <p:cNvSpPr txBox="1">
            <a:spLocks noChangeArrowheads="1"/>
          </p:cNvSpPr>
          <p:nvPr userDrawn="1"/>
        </p:nvSpPr>
        <p:spPr bwMode="auto">
          <a:xfrm>
            <a:off x="3200400" y="65214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>
                <a:solidFill>
                  <a:srgbClr val="009999"/>
                </a:solidFill>
              </a:rPr>
              <a:t>Fran Berman</a:t>
            </a:r>
          </a:p>
        </p:txBody>
      </p:sp>
    </p:spTree>
    <p:extLst>
      <p:ext uri="{BB962C8B-B14F-4D97-AF65-F5344CB8AC3E}">
        <p14:creationId xmlns:p14="http://schemas.microsoft.com/office/powerpoint/2010/main" val="188507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/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600" b="1" i="1">
          <a:solidFill>
            <a:srgbClr val="000099"/>
          </a:solidFill>
          <a:latin typeface="Helvetica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4" y="845127"/>
            <a:ext cx="8113690" cy="1470025"/>
          </a:xfrm>
        </p:spPr>
        <p:txBody>
          <a:bodyPr>
            <a:normAutofit/>
          </a:bodyPr>
          <a:lstStyle/>
          <a:p>
            <a:r>
              <a:rPr lang="en-US" b="1" dirty="0"/>
              <a:t>Simple </a:t>
            </a:r>
            <a:r>
              <a:rPr lang="en-US" b="1" dirty="0" err="1"/>
              <a:t>Kmeans</a:t>
            </a:r>
            <a:r>
              <a:rPr lang="en-US" b="1" dirty="0"/>
              <a:t> Examples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381000" y="3048000"/>
            <a:ext cx="8382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September 25 2018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hlinkClick r:id="rId2"/>
              </a:rPr>
              <a:t>gcf@indiana.edu</a:t>
            </a:r>
            <a:r>
              <a:rPr lang="en-US" sz="2400" dirty="0">
                <a:solidFill>
                  <a:prstClr val="black"/>
                </a:solidFill>
              </a:rPr>
              <a:t>            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hlinkClick r:id="rId3"/>
              </a:rPr>
              <a:t>http://www.infomall.org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School of Informatics, Computing and Engineering</a:t>
            </a:r>
          </a:p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8094" y="6197600"/>
            <a:ext cx="6517342" cy="660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Typical K=2 Small Clustering Note distortion ~1.5</a:t>
            </a:r>
          </a:p>
        </p:txBody>
      </p:sp>
    </p:spTree>
    <p:extLst>
      <p:ext uri="{BB962C8B-B14F-4D97-AF65-F5344CB8AC3E}">
        <p14:creationId xmlns:p14="http://schemas.microsoft.com/office/powerpoint/2010/main" val="135322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6471"/>
          </a:xfrm>
        </p:spPr>
        <p:txBody>
          <a:bodyPr/>
          <a:lstStyle/>
          <a:p>
            <a:r>
              <a:rPr lang="en-US" b="1" dirty="0"/>
              <a:t>In Graph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" y="806824"/>
            <a:ext cx="902745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 is number of clusters looked for K = 2…8</a:t>
            </a:r>
          </a:p>
          <a:p>
            <a:r>
              <a:rPr lang="en-US" dirty="0"/>
              <a:t>Parallelism is level of (pseudo) parallelism. Used for illustrating MapReduce</a:t>
            </a:r>
          </a:p>
          <a:p>
            <a:r>
              <a:rPr lang="en-US" dirty="0" err="1"/>
              <a:t>MaxMean</a:t>
            </a:r>
            <a:r>
              <a:rPr lang="en-US" dirty="0"/>
              <a:t> = 1 Judge quality by mean distortion</a:t>
            </a:r>
          </a:p>
          <a:p>
            <a:pPr lvl="1"/>
            <a:r>
              <a:rPr lang="en-US" dirty="0"/>
              <a:t>Distortion is distance from point to its center</a:t>
            </a:r>
          </a:p>
          <a:p>
            <a:r>
              <a:rPr lang="en-US" dirty="0" err="1"/>
              <a:t>MaxMean</a:t>
            </a:r>
            <a:r>
              <a:rPr lang="en-US" dirty="0"/>
              <a:t> = 2 Judge quality by max distortion</a:t>
            </a:r>
          </a:p>
          <a:p>
            <a:r>
              <a:rPr lang="en-US" dirty="0" err="1"/>
              <a:t>Iter</a:t>
            </a:r>
            <a:r>
              <a:rPr lang="en-US" dirty="0"/>
              <a:t> is number of totally independent Kmeans iterations to run; return highest quality</a:t>
            </a:r>
          </a:p>
          <a:p>
            <a:r>
              <a:rPr lang="en-US" dirty="0"/>
              <a:t>Minimizing distortion measure controlled by </a:t>
            </a:r>
            <a:r>
              <a:rPr lang="en-US" dirty="0" err="1"/>
              <a:t>MaxMean</a:t>
            </a:r>
            <a:r>
              <a:rPr lang="en-US" dirty="0"/>
              <a:t> is quality measure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10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/>
              <a:t>kmeans_gcf</a:t>
            </a:r>
            <a:r>
              <a:rPr lang="en-US" sz="3600" b="1" dirty="0"/>
              <a:t>(data, </a:t>
            </a:r>
            <a:r>
              <a:rPr lang="en-US" sz="3600" b="1" dirty="0" err="1"/>
              <a:t>Numclusters</a:t>
            </a:r>
            <a:r>
              <a:rPr lang="en-US" sz="3600" b="1" dirty="0"/>
              <a:t>, </a:t>
            </a:r>
            <a:r>
              <a:rPr lang="en-US" sz="3600" b="1" dirty="0" err="1"/>
              <a:t>NumIterations</a:t>
            </a:r>
            <a:r>
              <a:rPr lang="en-US" sz="3600" b="1" dirty="0"/>
              <a:t>, Thresh, Parallelism, </a:t>
            </a:r>
            <a:r>
              <a:rPr lang="en-US" sz="3600" b="1" dirty="0" err="1"/>
              <a:t>MaxMean</a:t>
            </a:r>
            <a:r>
              <a:rPr lang="en-US" sz="3600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085"/>
            <a:ext cx="914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data</a:t>
            </a:r>
            <a:r>
              <a:rPr lang="en-US" dirty="0"/>
              <a:t> is points to be clustered</a:t>
            </a:r>
          </a:p>
          <a:p>
            <a:r>
              <a:rPr lang="en-US" b="1" dirty="0" err="1"/>
              <a:t>Numclusters</a:t>
            </a:r>
            <a:r>
              <a:rPr lang="en-US" dirty="0"/>
              <a:t> (2 4 6 8 here) is number of clusters to find</a:t>
            </a:r>
          </a:p>
          <a:p>
            <a:r>
              <a:rPr lang="en-US" b="1" dirty="0" err="1"/>
              <a:t>NumIterations</a:t>
            </a:r>
            <a:r>
              <a:rPr lang="en-US" dirty="0"/>
              <a:t> is number of independent iterations to perform returning solution with minimum “distortion” as described earlier</a:t>
            </a:r>
          </a:p>
          <a:p>
            <a:r>
              <a:rPr lang="en-US" b="1" dirty="0"/>
              <a:t>Thresh</a:t>
            </a:r>
            <a:r>
              <a:rPr lang="en-US" dirty="0"/>
              <a:t> controls each iteration of Kmeans; stop when change in distortion &lt; Thresh. Note this can still be a non optimal solution</a:t>
            </a:r>
          </a:p>
          <a:p>
            <a:r>
              <a:rPr lang="en-US" b="1" dirty="0"/>
              <a:t>Parallelism</a:t>
            </a:r>
            <a:r>
              <a:rPr lang="en-US" dirty="0"/>
              <a:t> = 1 here. Later lecture runs a simple MapReduce parallel version with Parallelism = 2</a:t>
            </a:r>
          </a:p>
          <a:p>
            <a:r>
              <a:rPr lang="en-US" b="1" dirty="0" err="1"/>
              <a:t>MaxMean</a:t>
            </a:r>
            <a:r>
              <a:rPr lang="en-US" dirty="0"/>
              <a:t> = 1 is usual Python Kmeans. </a:t>
            </a:r>
            <a:r>
              <a:rPr lang="en-US" dirty="0" err="1"/>
              <a:t>MaxMean</a:t>
            </a:r>
            <a:r>
              <a:rPr lang="en-US" dirty="0"/>
              <a:t> = 2 is alternative quality measure described earlier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Typical K=2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11563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63067" y="6197600"/>
            <a:ext cx="40809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Typical K=2 Very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41683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Typical K=4 Small Clustering</a:t>
            </a:r>
          </a:p>
        </p:txBody>
      </p:sp>
    </p:spTree>
    <p:extLst>
      <p:ext uri="{BB962C8B-B14F-4D97-AF65-F5344CB8AC3E}">
        <p14:creationId xmlns:p14="http://schemas.microsoft.com/office/powerpoint/2010/main" val="371040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54133" y="6197600"/>
            <a:ext cx="3589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Typical K=4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267138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63067" y="6197600"/>
            <a:ext cx="40809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Typical K=4 Very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356550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00133" y="6197600"/>
            <a:ext cx="3843867" cy="660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Typical K=6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974089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Different K=6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27582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Simple T-Shirt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" y="896472"/>
            <a:ext cx="8910917" cy="5737410"/>
          </a:xfrm>
        </p:spPr>
        <p:txBody>
          <a:bodyPr>
            <a:normAutofit/>
          </a:bodyPr>
          <a:lstStyle/>
          <a:p>
            <a:r>
              <a:rPr lang="en-US" dirty="0"/>
              <a:t>Cluster 85 T-shirt records in sample.csv into a number of categories set by number of clusters set in xmean.py file</a:t>
            </a:r>
          </a:p>
          <a:p>
            <a:pPr lvl="1"/>
            <a:r>
              <a:rPr lang="en-US" dirty="0"/>
              <a:t>2 clusters is default</a:t>
            </a:r>
          </a:p>
          <a:p>
            <a:r>
              <a:rPr lang="en-US" dirty="0"/>
              <a:t>We try 2 3 4 5 Clusters</a:t>
            </a:r>
          </a:p>
          <a:p>
            <a:r>
              <a:rPr lang="en-US" dirty="0"/>
              <a:t>Note Kmeans allows more clusters but plot only works up to 5</a:t>
            </a:r>
          </a:p>
        </p:txBody>
      </p:sp>
    </p:spTree>
    <p:extLst>
      <p:ext uri="{BB962C8B-B14F-4D97-AF65-F5344CB8AC3E}">
        <p14:creationId xmlns:p14="http://schemas.microsoft.com/office/powerpoint/2010/main" val="226755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867" y="6197600"/>
            <a:ext cx="3776133" cy="660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Typical K=8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214907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7867" y="6197600"/>
            <a:ext cx="37761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Another K=8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215598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1" y="6197600"/>
            <a:ext cx="6858000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 different solution of K=2 Small Clustering</a:t>
            </a:r>
          </a:p>
        </p:txBody>
      </p:sp>
    </p:spTree>
    <p:extLst>
      <p:ext uri="{BB962C8B-B14F-4D97-AF65-F5344CB8AC3E}">
        <p14:creationId xmlns:p14="http://schemas.microsoft.com/office/powerpoint/2010/main" val="98062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83733" y="6197600"/>
            <a:ext cx="8060268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 second look at a different solution of K=2 Small Clustering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6235" y="3496235"/>
            <a:ext cx="327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Symmetry related solutions</a:t>
            </a:r>
          </a:p>
        </p:txBody>
      </p:sp>
    </p:spTree>
    <p:extLst>
      <p:ext uri="{BB962C8B-B14F-4D97-AF65-F5344CB8AC3E}">
        <p14:creationId xmlns:p14="http://schemas.microsoft.com/office/powerpoint/2010/main" val="1974105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00133" y="6197600"/>
            <a:ext cx="3843867" cy="660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Typical K=2 Small Clustering</a:t>
            </a:r>
          </a:p>
        </p:txBody>
      </p:sp>
    </p:spTree>
    <p:extLst>
      <p:ext uri="{BB962C8B-B14F-4D97-AF65-F5344CB8AC3E}">
        <p14:creationId xmlns:p14="http://schemas.microsoft.com/office/powerpoint/2010/main" val="3866752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2386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 4 Small Cluster Case is Ambiguous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6266" y="1024468"/>
            <a:ext cx="8957733" cy="402166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two solutions for K =2 which have similar measures of goodness 	</a:t>
            </a:r>
          </a:p>
          <a:p>
            <a:pPr lvl="1"/>
            <a:r>
              <a:rPr lang="en-US" dirty="0"/>
              <a:t>2 Clusters each of 2 real clusters</a:t>
            </a:r>
          </a:p>
          <a:p>
            <a:pPr lvl="1"/>
            <a:r>
              <a:rPr lang="en-US" dirty="0"/>
              <a:t>1 Cluster is 1 real cluster, the other is three real clusters</a:t>
            </a:r>
          </a:p>
          <a:p>
            <a:r>
              <a:rPr lang="en-US" dirty="0"/>
              <a:t>Current measure of goodness is “Average distance between point and its cluster”. This roughly 1.5 for both solutions</a:t>
            </a:r>
          </a:p>
          <a:p>
            <a:r>
              <a:rPr lang="en-US" dirty="0"/>
              <a:t>Details of starting point determines which solution you find</a:t>
            </a:r>
          </a:p>
          <a:p>
            <a:pPr lvl="1"/>
            <a:r>
              <a:rPr lang="en-US" dirty="0"/>
              <a:t>Also sensitive to “random clusters” i.e. solutions are so near that they can change with choice of Gaussianly distributed points</a:t>
            </a:r>
          </a:p>
          <a:p>
            <a:pPr lvl="1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393784" y="4925641"/>
            <a:ext cx="5723467" cy="1236154"/>
          </a:xfrm>
          <a:custGeom>
            <a:avLst/>
            <a:gdLst>
              <a:gd name="connsiteX0" fmla="*/ 0 w 5723467"/>
              <a:gd name="connsiteY0" fmla="*/ 0 h 1236154"/>
              <a:gd name="connsiteX1" fmla="*/ 406400 w 5723467"/>
              <a:gd name="connsiteY1" fmla="*/ 558800 h 1236154"/>
              <a:gd name="connsiteX2" fmla="*/ 1574800 w 5723467"/>
              <a:gd name="connsiteY2" fmla="*/ 999066 h 1236154"/>
              <a:gd name="connsiteX3" fmla="*/ 2573867 w 5723467"/>
              <a:gd name="connsiteY3" fmla="*/ 101600 h 1236154"/>
              <a:gd name="connsiteX4" fmla="*/ 3996267 w 5723467"/>
              <a:gd name="connsiteY4" fmla="*/ 1236133 h 1236154"/>
              <a:gd name="connsiteX5" fmla="*/ 5723467 w 5723467"/>
              <a:gd name="connsiteY5" fmla="*/ 67733 h 12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23467" h="1236154">
                <a:moveTo>
                  <a:pt x="0" y="0"/>
                </a:moveTo>
                <a:cubicBezTo>
                  <a:pt x="71966" y="196144"/>
                  <a:pt x="143933" y="392289"/>
                  <a:pt x="406400" y="558800"/>
                </a:cubicBezTo>
                <a:cubicBezTo>
                  <a:pt x="668867" y="725311"/>
                  <a:pt x="1213556" y="1075266"/>
                  <a:pt x="1574800" y="999066"/>
                </a:cubicBezTo>
                <a:cubicBezTo>
                  <a:pt x="1936044" y="922866"/>
                  <a:pt x="2170289" y="62089"/>
                  <a:pt x="2573867" y="101600"/>
                </a:cubicBezTo>
                <a:cubicBezTo>
                  <a:pt x="2977445" y="141111"/>
                  <a:pt x="3471334" y="1241778"/>
                  <a:pt x="3996267" y="1236133"/>
                </a:cubicBezTo>
                <a:cubicBezTo>
                  <a:pt x="4521200" y="1230489"/>
                  <a:pt x="5418667" y="270933"/>
                  <a:pt x="5723467" y="677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7251" y="4925641"/>
            <a:ext cx="1794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function with two widely separated minima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7669" y="6333066"/>
            <a:ext cx="390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 positions (4 parameters for K=2)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25" y="570127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Goodness of Fit</a:t>
            </a:r>
          </a:p>
        </p:txBody>
      </p:sp>
    </p:spTree>
    <p:extLst>
      <p:ext uri="{BB962C8B-B14F-4D97-AF65-F5344CB8AC3E}">
        <p14:creationId xmlns:p14="http://schemas.microsoft.com/office/powerpoint/2010/main" val="1542992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b="1" dirty="0"/>
              <a:t>Ambiguous 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399" y="1265238"/>
            <a:ext cx="8805333" cy="5592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Python code runs </a:t>
            </a:r>
            <a:r>
              <a:rPr lang="en-US" dirty="0" err="1"/>
              <a:t>Kmeans</a:t>
            </a:r>
            <a:r>
              <a:rPr lang="en-US" dirty="0"/>
              <a:t> 20 times and chooses best solution out of this 20.</a:t>
            </a:r>
          </a:p>
          <a:p>
            <a:r>
              <a:rPr lang="en-US" dirty="0"/>
              <a:t>The 4 small cluster case has such similar goodness values for two cases that results vary from run to run</a:t>
            </a:r>
          </a:p>
          <a:p>
            <a:r>
              <a:rPr lang="en-US" dirty="0"/>
              <a:t>The 2 real cluster case has goodness ~ 3 (distance between generated centers)/2 = 1.5</a:t>
            </a:r>
          </a:p>
          <a:p>
            <a:r>
              <a:rPr lang="en-US" dirty="0"/>
              <a:t>In other solution a typical case is centers at (0,0) and (2,2) with goodness = (2</a:t>
            </a:r>
            <a:r>
              <a:rPr lang="en-US" dirty="0">
                <a:sym typeface="Symbol" panose="05050102010706020507" pitchFamily="18" charset="2"/>
              </a:rPr>
              <a:t>5 + 2 + 0)/4 = 1.47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Exact for very small size clusters</a:t>
            </a:r>
          </a:p>
          <a:p>
            <a:r>
              <a:rPr lang="en-US" dirty="0">
                <a:sym typeface="Symbol" panose="05050102010706020507" pitchFamily="18" charset="2"/>
              </a:rPr>
              <a:t>Changing goodness to Maximum not mean distance of points to centers will lead to unique solution with each cluster having two real clusters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Max values is 1.5 which is much less than 5  = 2.24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9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09"/>
            <a:ext cx="8229600" cy="828021"/>
          </a:xfrm>
        </p:spPr>
        <p:txBody>
          <a:bodyPr/>
          <a:lstStyle/>
          <a:p>
            <a:r>
              <a:rPr lang="en-US" b="1" dirty="0"/>
              <a:t>Note the Hill between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330"/>
            <a:ext cx="8686800" cy="58629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2 symmetry related solutions with 2 real clusters per </a:t>
            </a:r>
            <a:r>
              <a:rPr lang="en-US" dirty="0" err="1"/>
              <a:t>Kmeans</a:t>
            </a:r>
            <a:r>
              <a:rPr lang="en-US" dirty="0"/>
              <a:t> solution</a:t>
            </a:r>
          </a:p>
          <a:p>
            <a:r>
              <a:rPr lang="en-US" dirty="0"/>
              <a:t>There are 4 symmetry related solutions with 3+1 real clusters per </a:t>
            </a:r>
            <a:r>
              <a:rPr lang="en-US" dirty="0" err="1"/>
              <a:t>Kmeans</a:t>
            </a:r>
            <a:r>
              <a:rPr lang="en-US" dirty="0"/>
              <a:t> solution</a:t>
            </a:r>
          </a:p>
          <a:p>
            <a:r>
              <a:rPr lang="en-US" dirty="0"/>
              <a:t>These 6 solutions are separated by hills and are local minima</a:t>
            </a:r>
          </a:p>
          <a:p>
            <a:pPr lvl="1"/>
            <a:r>
              <a:rPr lang="en-US" dirty="0"/>
              <a:t>They are stable on small perturbations</a:t>
            </a:r>
          </a:p>
          <a:p>
            <a:pPr lvl="1"/>
            <a:r>
              <a:rPr lang="en-US" dirty="0"/>
              <a:t>Need big change to get from one to another</a:t>
            </a:r>
          </a:p>
          <a:p>
            <a:r>
              <a:rPr lang="en-US" dirty="0"/>
              <a:t>Very common feature seen in change of leadership in both democratic and non democratic societies</a:t>
            </a:r>
          </a:p>
          <a:p>
            <a:pPr lvl="1"/>
            <a:r>
              <a:rPr lang="en-US" dirty="0"/>
              <a:t>Perhaps in play in battle </a:t>
            </a:r>
            <a:r>
              <a:rPr lang="en-US" dirty="0" err="1"/>
              <a:t>IoS</a:t>
            </a:r>
            <a:r>
              <a:rPr lang="en-US" dirty="0"/>
              <a:t> v Android v Blackberry v Windows 8 in smart phones</a:t>
            </a:r>
          </a:p>
          <a:p>
            <a:r>
              <a:rPr lang="en-US" dirty="0"/>
              <a:t>Blackberry messed up enough to let Android/</a:t>
            </a:r>
            <a:r>
              <a:rPr lang="en-US" dirty="0" err="1"/>
              <a:t>IoS</a:t>
            </a:r>
            <a:r>
              <a:rPr lang="en-US" dirty="0"/>
              <a:t> take over</a:t>
            </a:r>
          </a:p>
          <a:p>
            <a:r>
              <a:rPr lang="en-US" dirty="0"/>
              <a:t>To change state, it is insufficient to be better</a:t>
            </a:r>
          </a:p>
          <a:p>
            <a:pPr lvl="1"/>
            <a:r>
              <a:rPr lang="en-US" dirty="0"/>
              <a:t>You need to be so much better that can jump hill</a:t>
            </a:r>
          </a:p>
        </p:txBody>
      </p:sp>
    </p:spTree>
    <p:extLst>
      <p:ext uri="{BB962C8B-B14F-4D97-AF65-F5344CB8AC3E}">
        <p14:creationId xmlns:p14="http://schemas.microsoft.com/office/powerpoint/2010/main" val="391446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K=2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2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388108"/>
            <a:ext cx="7315215" cy="5486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9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25066" y="6488668"/>
            <a:ext cx="310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Kmeans</a:t>
            </a:r>
            <a:r>
              <a:rPr lang="en-US" dirty="0"/>
              <a:t> K=2 on data from a file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88534" y="1100667"/>
              <a:ext cx="3633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Weight (y) versus Height(x)</a:t>
              </a:r>
            </a:p>
            <a:p>
              <a:r>
                <a:rPr lang="en-US" sz="2400" b="1" dirty="0"/>
                <a:t>2 T-Shirt Sizes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951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86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1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K=4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4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31637" y="6488668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K=4 Small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03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42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05787" y="6488668"/>
            <a:ext cx="353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Helvetica Neue"/>
              </a:rPr>
              <a:t>Messy K=2 Very large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42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00133" y="6197600"/>
            <a:ext cx="3843867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Different K=6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616512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7867" y="6197600"/>
            <a:ext cx="377613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Another K=8 Large Clustering</a:t>
            </a:r>
          </a:p>
        </p:txBody>
      </p:sp>
    </p:spTree>
    <p:extLst>
      <p:ext uri="{BB962C8B-B14F-4D97-AF65-F5344CB8AC3E}">
        <p14:creationId xmlns:p14="http://schemas.microsoft.com/office/powerpoint/2010/main" val="22222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8534" y="1100667"/>
              <a:ext cx="36333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Weight (y) versus Height(x)</a:t>
              </a:r>
            </a:p>
            <a:p>
              <a:r>
                <a:rPr lang="en-US" sz="2400" b="1" dirty="0"/>
                <a:t>3 T-Shirt Sizes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75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4824"/>
            <a:ext cx="8229600" cy="914400"/>
          </a:xfrm>
        </p:spPr>
        <p:txBody>
          <a:bodyPr/>
          <a:lstStyle/>
          <a:p>
            <a:r>
              <a:rPr lang="en-US" b="1" dirty="0" err="1"/>
              <a:t>Kmeans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5447"/>
            <a:ext cx="868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Have a set N of Points – find a specified number K of clusters</a:t>
            </a:r>
          </a:p>
          <a:p>
            <a:r>
              <a:rPr lang="en-US" dirty="0"/>
              <a:t>Choose a “random” starting point e.g. randomly choose K points to be centers</a:t>
            </a:r>
          </a:p>
          <a:p>
            <a:r>
              <a:rPr lang="en-US" dirty="0"/>
              <a:t>Iterate until converged</a:t>
            </a:r>
          </a:p>
          <a:p>
            <a:pPr lvl="1"/>
            <a:r>
              <a:rPr lang="en-US" dirty="0"/>
              <a:t>Associate points with cluster whose center they are nearest</a:t>
            </a:r>
          </a:p>
          <a:p>
            <a:pPr lvl="1"/>
            <a:r>
              <a:rPr lang="en-US" dirty="0"/>
              <a:t>Calculate new center positions as centroid (average) of points associated with center </a:t>
            </a:r>
          </a:p>
          <a:p>
            <a:r>
              <a:rPr lang="en-US" dirty="0"/>
              <a:t>Note Python has a </a:t>
            </a:r>
            <a:r>
              <a:rPr lang="en-US" dirty="0" err="1"/>
              <a:t>Kmeans</a:t>
            </a:r>
            <a:r>
              <a:rPr lang="en-US" dirty="0"/>
              <a:t> code which we use</a:t>
            </a:r>
          </a:p>
          <a:p>
            <a:r>
              <a:rPr lang="en-US" dirty="0"/>
              <a:t>As source available we modify to illustrate parallel computing and change goodness criterion</a:t>
            </a:r>
          </a:p>
        </p:txBody>
      </p:sp>
    </p:spTree>
    <p:extLst>
      <p:ext uri="{BB962C8B-B14F-4D97-AF65-F5344CB8AC3E}">
        <p14:creationId xmlns:p14="http://schemas.microsoft.com/office/powerpoint/2010/main" val="310629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76200"/>
            <a:ext cx="8229600" cy="793376"/>
          </a:xfrm>
        </p:spPr>
        <p:txBody>
          <a:bodyPr/>
          <a:lstStyle/>
          <a:p>
            <a:r>
              <a:rPr lang="en-US" b="1" dirty="0"/>
              <a:t>Sequential version of Kmeans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2" y="717176"/>
            <a:ext cx="8229600" cy="5520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Overall iteration over starting positions</a:t>
            </a:r>
          </a:p>
          <a:p>
            <a:pPr lvl="1"/>
            <a:r>
              <a:rPr lang="en-US" sz="3200" dirty="0"/>
              <a:t>Initialize Centroids</a:t>
            </a:r>
          </a:p>
          <a:p>
            <a:pPr lvl="1"/>
            <a:r>
              <a:rPr lang="en-US" sz="3200" dirty="0"/>
              <a:t>Iterate until converged</a:t>
            </a:r>
          </a:p>
          <a:p>
            <a:pPr lvl="2"/>
            <a:r>
              <a:rPr lang="en-US" sz="2800" dirty="0"/>
              <a:t>Find association of points and centers</a:t>
            </a:r>
          </a:p>
          <a:p>
            <a:pPr lvl="2"/>
            <a:r>
              <a:rPr lang="en-US" sz="2800" dirty="0"/>
              <a:t>Calculate distortion (Point-Center distance)</a:t>
            </a:r>
          </a:p>
          <a:p>
            <a:pPr lvl="2"/>
            <a:r>
              <a:rPr lang="en-US" sz="2800" dirty="0"/>
              <a:t>Find centroids as mean of point vectors </a:t>
            </a:r>
          </a:p>
          <a:p>
            <a:pPr lvl="2"/>
            <a:r>
              <a:rPr lang="en-US" sz="2800" dirty="0"/>
              <a:t>Delete zero size clusters</a:t>
            </a:r>
          </a:p>
          <a:p>
            <a:pPr lvl="2"/>
            <a:r>
              <a:rPr lang="en-US" sz="2800" dirty="0"/>
              <a:t>Check convergence</a:t>
            </a:r>
          </a:p>
          <a:p>
            <a:r>
              <a:rPr lang="en-US" dirty="0"/>
              <a:t>Return best solution based on Goodness criterion which for </a:t>
            </a:r>
            <a:r>
              <a:rPr lang="en-US" dirty="0" err="1"/>
              <a:t>SciPy</a:t>
            </a:r>
            <a:r>
              <a:rPr lang="en-US" dirty="0"/>
              <a:t> version is average distortion</a:t>
            </a:r>
          </a:p>
          <a:p>
            <a:r>
              <a:rPr lang="en-US" dirty="0"/>
              <a:t>Later tweak algorithm to put in MapReduce form</a:t>
            </a:r>
          </a:p>
        </p:txBody>
      </p:sp>
    </p:spTree>
    <p:extLst>
      <p:ext uri="{BB962C8B-B14F-4D97-AF65-F5344CB8AC3E}">
        <p14:creationId xmlns:p14="http://schemas.microsoft.com/office/powerpoint/2010/main" val="269594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Analysis of 4 Artificial Clusters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5200"/>
          </a:xfrm>
        </p:spPr>
        <p:txBody>
          <a:bodyPr/>
          <a:lstStyle/>
          <a:p>
            <a:r>
              <a:rPr lang="en-US" b="1" dirty="0" err="1"/>
              <a:t>Kmeans</a:t>
            </a:r>
            <a:r>
              <a:rPr lang="en-US" b="1" dirty="0"/>
              <a:t> on 4 “Artificial”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9025467" cy="56726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Fixed Center positions at</a:t>
            </a:r>
          </a:p>
          <a:p>
            <a:pPr lvl="1"/>
            <a:r>
              <a:rPr lang="en-US" dirty="0"/>
              <a:t>(0,0) radius 0.375</a:t>
            </a:r>
          </a:p>
          <a:p>
            <a:pPr lvl="1"/>
            <a:r>
              <a:rPr lang="en-US" dirty="0"/>
              <a:t>(3,3) radius 0.55</a:t>
            </a:r>
          </a:p>
          <a:p>
            <a:pPr lvl="1"/>
            <a:r>
              <a:rPr lang="en-US" dirty="0"/>
              <a:t>(0,3) radius 0.6</a:t>
            </a:r>
          </a:p>
          <a:p>
            <a:pPr lvl="1"/>
            <a:r>
              <a:rPr lang="en-US" dirty="0"/>
              <a:t>(3,0) radius 0.25</a:t>
            </a:r>
          </a:p>
          <a:p>
            <a:r>
              <a:rPr lang="en-US" dirty="0"/>
              <a:t>These are “</a:t>
            </a:r>
            <a:r>
              <a:rPr lang="en-US" dirty="0">
                <a:solidFill>
                  <a:srgbClr val="FF0000"/>
                </a:solidFill>
              </a:rPr>
              <a:t>large clusters</a:t>
            </a:r>
            <a:r>
              <a:rPr lang="en-US" dirty="0"/>
              <a:t>”</a:t>
            </a:r>
          </a:p>
          <a:p>
            <a:r>
              <a:rPr lang="en-US" dirty="0">
                <a:solidFill>
                  <a:srgbClr val="FF0000"/>
                </a:solidFill>
              </a:rPr>
              <a:t>“Small Clusters”</a:t>
            </a:r>
            <a:r>
              <a:rPr lang="en-US" dirty="0"/>
              <a:t> have radius multiplied by 0.25</a:t>
            </a:r>
          </a:p>
          <a:p>
            <a:r>
              <a:rPr lang="en-US" dirty="0">
                <a:solidFill>
                  <a:srgbClr val="FF0000"/>
                </a:solidFill>
              </a:rPr>
              <a:t>“Very Large Clusters” </a:t>
            </a:r>
            <a:r>
              <a:rPr lang="en-US" dirty="0"/>
              <a:t>radius multiplied by 1.5</a:t>
            </a:r>
          </a:p>
          <a:p>
            <a:r>
              <a:rPr lang="en-US" dirty="0"/>
              <a:t>Each clusters has 250 points generated in normal (Gaussian) distribution with standard deviation 1</a:t>
            </a:r>
          </a:p>
          <a:p>
            <a:r>
              <a:rPr lang="en-US" dirty="0"/>
              <a:t>We used Kmeans with 2, 4 and just for fun 6 or 8 clusters (i.e. more than “real number” of clusters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450"/>
            <a:ext cx="8229600" cy="765268"/>
          </a:xfrm>
        </p:spPr>
        <p:txBody>
          <a:bodyPr/>
          <a:lstStyle/>
          <a:p>
            <a:r>
              <a:rPr lang="en-US" b="1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9588"/>
            <a:ext cx="8722659" cy="4525963"/>
          </a:xfrm>
        </p:spPr>
        <p:txBody>
          <a:bodyPr/>
          <a:lstStyle/>
          <a:p>
            <a:r>
              <a:rPr lang="en-US" dirty="0"/>
              <a:t>As random data and random starting points, get different answers each time</a:t>
            </a:r>
          </a:p>
          <a:p>
            <a:r>
              <a:rPr lang="en-US" dirty="0"/>
              <a:t>Can fix seeds for reproducible results</a:t>
            </a:r>
          </a:p>
          <a:p>
            <a:r>
              <a:rPr lang="en-US" dirty="0"/>
              <a:t>Generally get “correct” answers</a:t>
            </a:r>
          </a:p>
          <a:p>
            <a:r>
              <a:rPr lang="en-US" dirty="0"/>
              <a:t>Reduce number of iterations (20 default in Python) of independent runs to increase “interesting” results with non optimal solutions</a:t>
            </a:r>
          </a:p>
        </p:txBody>
      </p:sp>
    </p:spTree>
    <p:extLst>
      <p:ext uri="{BB962C8B-B14F-4D97-AF65-F5344CB8AC3E}">
        <p14:creationId xmlns:p14="http://schemas.microsoft.com/office/powerpoint/2010/main" val="4156890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5619&quot;&gt;&lt;/object&gt;&lt;object type=&quot;2&quot; unique_id=&quot;15620&quot;&gt;&lt;object type=&quot;3&quot; unique_id=&quot;64324&quot;&gt;&lt;property id=&quot;20148&quot; value=&quot;5&quot;/&gt;&lt;property id=&quot;20300&quot; value=&quot;Slide 1 - &amp;quot;Technology for X-Informatics Kmeans&amp;quot;&quot;/&gt;&lt;property id=&quot;20307&quot; value=&quot;313&quot;/&gt;&lt;/object&gt;&lt;object type=&quot;3&quot; unique_id=&quot;74523&quot;&gt;&lt;property id=&quot;20148&quot; value=&quot;5&quot;/&gt;&lt;property id=&quot;20300&quot; value=&quot;Slide 4 - &amp;quot;Kmeans in Python&amp;quot;&quot;/&gt;&lt;property id=&quot;20307&quot; value=&quot;365&quot;/&gt;&lt;/object&gt;&lt;object type=&quot;3&quot; unique_id=&quot;75854&quot;&gt;&lt;property id=&quot;20148&quot; value=&quot;5&quot;/&gt;&lt;property id=&quot;20300&quot; value=&quot;Slide 34&quot;/&gt;&lt;property id=&quot;20307&quot; value=&quot;367&quot;/&gt;&lt;/object&gt;&lt;object type=&quot;3&quot; unique_id=&quot;76073&quot;&gt;&lt;property id=&quot;20148&quot; value=&quot;5&quot;/&gt;&lt;property id=&quot;20300&quot; value=&quot;Slide 11 - &amp;quot;Kmeans&amp;quot;&quot;/&gt;&lt;property id=&quot;20307&quot; value=&quot;392&quot;/&gt;&lt;/object&gt;&lt;object type=&quot;3&quot; unique_id=&quot;76075&quot;&gt;&lt;property id=&quot;20148&quot; value=&quot;5&quot;/&gt;&lt;property id=&quot;20300&quot; value=&quot;Slide 14 - &amp;quot;Kmeans on 4 “Artificial” Clusters&amp;quot;&quot;/&gt;&lt;property id=&quot;20307&quot; value=&quot;386&quot;/&gt;&lt;/object&gt;&lt;object type=&quot;3&quot; unique_id=&quot;76076&quot;&gt;&lt;property id=&quot;20148&quot; value=&quot;5&quot;/&gt;&lt;property id=&quot;20300&quot; value=&quot;Slide 16 - &amp;quot;Typical K=2 Small Clustering Note distortion ~1.5&amp;quot;&quot;/&gt;&lt;property id=&quot;20307&quot; value=&quot;369&quot;/&gt;&lt;/object&gt;&lt;object type=&quot;3&quot; unique_id=&quot;76077&quot;&gt;&lt;property id=&quot;20148&quot; value=&quot;5&quot;/&gt;&lt;property id=&quot;20300&quot; value=&quot;Slide 19&quot;/&gt;&lt;property id=&quot;20307&quot; value=&quot;368&quot;/&gt;&lt;/object&gt;&lt;object type=&quot;3&quot; unique_id=&quot;76078&quot;&gt;&lt;property id=&quot;20148&quot; value=&quot;5&quot;/&gt;&lt;property id=&quot;20300&quot; value=&quot;Slide 20&quot;/&gt;&lt;property id=&quot;20307&quot; value=&quot;372&quot;/&gt;&lt;/object&gt;&lt;object type=&quot;3&quot; unique_id=&quot;76079&quot;&gt;&lt;property id=&quot;20148&quot; value=&quot;5&quot;/&gt;&lt;property id=&quot;20300&quot; value=&quot;Slide 21&quot;/&gt;&lt;property id=&quot;20307&quot; value=&quot;383&quot;/&gt;&lt;/object&gt;&lt;object type=&quot;3&quot; unique_id=&quot;76080&quot;&gt;&lt;property id=&quot;20148&quot; value=&quot;5&quot;/&gt;&lt;property id=&quot;20300&quot; value=&quot;Slide 22&quot;/&gt;&lt;property id=&quot;20307&quot; value=&quot;385&quot;/&gt;&lt;/object&gt;&lt;object type=&quot;3&quot; unique_id=&quot;76081&quot;&gt;&lt;property id=&quot;20148&quot; value=&quot;5&quot;/&gt;&lt;property id=&quot;20300&quot; value=&quot;Slide 23&quot;/&gt;&lt;property id=&quot;20307&quot; value=&quot;384&quot;/&gt;&lt;/object&gt;&lt;object type=&quot;3&quot; unique_id=&quot;76082&quot;&gt;&lt;property id=&quot;20148&quot; value=&quot;5&quot;/&gt;&lt;property id=&quot;20300&quot; value=&quot;Slide 24 - &amp;quot;Typical K=6 Large Clustering&amp;quot;&quot;/&gt;&lt;property id=&quot;20307&quot; value=&quot;388&quot;/&gt;&lt;/object&gt;&lt;object type=&quot;3&quot; unique_id=&quot;76083&quot;&gt;&lt;property id=&quot;20148&quot; value=&quot;5&quot;/&gt;&lt;property id=&quot;20300&quot; value=&quot;Slide 26 - &amp;quot;Typical K=8 Large Clustering&amp;quot;&quot;/&gt;&lt;property id=&quot;20307&quot; value=&quot;387&quot;/&gt;&lt;/object&gt;&lt;object type=&quot;3&quot; unique_id=&quot;76084&quot;&gt;&lt;property id=&quot;20148&quot; value=&quot;5&quot;/&gt;&lt;property id=&quot;20300&quot; value=&quot;Slide 28&quot;/&gt;&lt;property id=&quot;20307&quot; value=&quot;370&quot;/&gt;&lt;/object&gt;&lt;object type=&quot;3&quot; unique_id=&quot;76085&quot;&gt;&lt;property id=&quot;20148&quot; value=&quot;5&quot;/&gt;&lt;property id=&quot;20300&quot; value=&quot;Slide 29&quot;/&gt;&lt;property id=&quot;20307&quot; value=&quot;371&quot;/&gt;&lt;/object&gt;&lt;object type=&quot;3&quot; unique_id=&quot;76086&quot;&gt;&lt;property id=&quot;20148&quot; value=&quot;5&quot;/&gt;&lt;property id=&quot;20300&quot; value=&quot;Slide 35&quot;/&gt;&lt;property id=&quot;20307&quot; value=&quot;374&quot;/&gt;&lt;/object&gt;&lt;object type=&quot;3&quot; unique_id=&quot;76087&quot;&gt;&lt;property id=&quot;20148&quot; value=&quot;5&quot;/&gt;&lt;property id=&quot;20300&quot; value=&quot;Slide 36&quot;/&gt;&lt;property id=&quot;20307&quot; value=&quot;373&quot;/&gt;&lt;/object&gt;&lt;object type=&quot;3&quot; unique_id=&quot;76088&quot;&gt;&lt;property id=&quot;20148&quot; value=&quot;5&quot;/&gt;&lt;property id=&quot;20300&quot; value=&quot;Slide 37&quot;/&gt;&lt;property id=&quot;20307&quot; value=&quot;375&quot;/&gt;&lt;/object&gt;&lt;object type=&quot;3&quot; unique_id=&quot;76089&quot;&gt;&lt;property id=&quot;20148&quot; value=&quot;5&quot;/&gt;&lt;property id=&quot;20300&quot; value=&quot;Slide 38&quot;/&gt;&lt;property id=&quot;20307&quot; value=&quot;376&quot;/&gt;&lt;/object&gt;&lt;object type=&quot;3&quot; unique_id=&quot;76090&quot;&gt;&lt;property id=&quot;20148&quot; value=&quot;5&quot;/&gt;&lt;property id=&quot;20300&quot; value=&quot;Slide 39&quot;/&gt;&lt;property id=&quot;20307&quot; value=&quot;377&quot;/&gt;&lt;/object&gt;&lt;object type=&quot;3&quot; unique_id=&quot;76772&quot;&gt;&lt;property id=&quot;20148&quot; value=&quot;5&quot;/&gt;&lt;property id=&quot;20300&quot; value=&quot;Slide 12 - &amp;quot;Sequential version of Kmeans&amp;quot;&quot;/&gt;&lt;property id=&quot;20307&quot; value=&quot;402&quot;/&gt;&lt;/object&gt;&lt;object type=&quot;3&quot; unique_id=&quot;76773&quot;&gt;&lt;property id=&quot;20148&quot; value=&quot;5&quot;/&gt;&lt;property id=&quot;20300&quot; value=&quot;Slide 17 - &amp;quot;In Graph Title&amp;quot;&quot;/&gt;&lt;property id=&quot;20307&quot; value=&quot;399&quot;/&gt;&lt;/object&gt;&lt;object type=&quot;3&quot; unique_id=&quot;76774&quot;&gt;&lt;property id=&quot;20148&quot; value=&quot;5&quot;/&gt;&lt;property id=&quot;20300&quot; value=&quot;Slide 30 - &amp;quot;Typical K=2 Small Clustering&amp;quot;&quot;/&gt;&lt;property id=&quot;20307&quot; value=&quot;398&quot;/&gt;&lt;/object&gt;&lt;object type=&quot;3&quot; unique_id=&quot;76775&quot;&gt;&lt;property id=&quot;20148&quot; value=&quot;5&quot;/&gt;&lt;property id=&quot;20300&quot; value=&quot;Slide 31 - &amp;quot;Note 4 Small Cluster Case is Ambiguous&amp;quot;&quot;/&gt;&lt;property id=&quot;20307&quot; value=&quot;400&quot;/&gt;&lt;/object&gt;&lt;object type=&quot;3&quot; unique_id=&quot;76776&quot;&gt;&lt;property id=&quot;20148&quot; value=&quot;5&quot;/&gt;&lt;property id=&quot;20300&quot; value=&quot;Slide 32 - &amp;quot;Ambiguous Solutions&amp;quot;&quot;/&gt;&lt;property id=&quot;20307&quot; value=&quot;401&quot;/&gt;&lt;/object&gt;&lt;object type=&quot;3&quot; unique_id=&quot;76964&quot;&gt;&lt;property id=&quot;20148&quot; value=&quot;5&quot;/&gt;&lt;property id=&quot;20300&quot; value=&quot;Slide 15 - &amp;quot;Comments&amp;quot;&quot;/&gt;&lt;property id=&quot;20307&quot; value=&quot;403&quot;/&gt;&lt;/object&gt;&lt;object type=&quot;3&quot; unique_id=&quot;76965&quot;&gt;&lt;property id=&quot;20148&quot; value=&quot;5&quot;/&gt;&lt;property id=&quot;20300&quot; value=&quot;Slide 33 - &amp;quot;Note the Hill between Solutions&amp;quot;&quot;/&gt;&lt;property id=&quot;20307&quot; value=&quot;404&quot;/&gt;&lt;/object&gt;&lt;object type=&quot;3&quot; unique_id=&quot;77315&quot;&gt;&lt;property id=&quot;20148&quot; value=&quot;5&quot;/&gt;&lt;property id=&quot;20300&quot; value=&quot;Slide 25&quot;/&gt;&lt;property id=&quot;20307&quot; value=&quot;407&quot;/&gt;&lt;/object&gt;&lt;object type=&quot;3&quot; unique_id=&quot;77316&quot;&gt;&lt;property id=&quot;20148&quot; value=&quot;5&quot;/&gt;&lt;property id=&quot;20300&quot; value=&quot;Slide 27&quot;/&gt;&lt;property id=&quot;20307&quot; value=&quot;406&quot;/&gt;&lt;/object&gt;&lt;object type=&quot;3&quot; unique_id=&quot;77317&quot;&gt;&lt;property id=&quot;20148&quot; value=&quot;5&quot;/&gt;&lt;property id=&quot;20300&quot; value=&quot;Slide 40&quot;/&gt;&lt;property id=&quot;20307&quot; value=&quot;408&quot;/&gt;&lt;/object&gt;&lt;object type=&quot;3&quot; unique_id=&quot;77318&quot;&gt;&lt;property id=&quot;20148&quot; value=&quot;5&quot;/&gt;&lt;property id=&quot;20300&quot; value=&quot;Slide 41&quot;/&gt;&lt;property id=&quot;20307&quot; value=&quot;409&quot;/&gt;&lt;/object&gt;&lt;object type=&quot;3&quot; unique_id=&quot;141670&quot;&gt;&lt;property id=&quot;20148&quot; value=&quot;5&quot;/&gt;&lt;property id=&quot;20300&quot; value=&quot;Slide 5 - &amp;quot;Kmeans Resources&amp;quot;&quot;/&gt;&lt;property id=&quot;20307&quot; value=&quot;412&quot;/&gt;&lt;/object&gt;&lt;object type=&quot;3&quot; unique_id=&quot;153017&quot;&gt;&lt;property id=&quot;20148&quot; value=&quot;5&quot;/&gt;&lt;property id=&quot;20300&quot; value=&quot;Slide 6 - &amp;quot;Resources Used&amp;quot;&quot;/&gt;&lt;property id=&quot;20307&quot; value=&quot;413&quot;/&gt;&lt;/object&gt;&lt;object type=&quot;3&quot; unique_id=&quot;153018&quot;&gt;&lt;property id=&quot;20148&quot; value=&quot;5&quot;/&gt;&lt;property id=&quot;20300&quot; value=&quot;Slide 7 - &amp;quot;Simple T-Shirt Example&amp;quot;&quot;/&gt;&lt;property id=&quot;20307&quot; value=&quot;416&quot;/&gt;&lt;/object&gt;&lt;object type=&quot;3&quot; unique_id=&quot;153019&quot;&gt;&lt;property id=&quot;20148&quot; value=&quot;5&quot;/&gt;&lt;property id=&quot;20300&quot; value=&quot;Slide 8&quot;/&gt;&lt;property id=&quot;20307&quot; value=&quot;417&quot;/&gt;&lt;/object&gt;&lt;object type=&quot;3&quot; unique_id=&quot;153020&quot;&gt;&lt;property id=&quot;20148&quot; value=&quot;5&quot;/&gt;&lt;property id=&quot;20300&quot; value=&quot;Slide 9&quot;/&gt;&lt;property id=&quot;20307&quot; value=&quot;418&quot;/&gt;&lt;/object&gt;&lt;object type=&quot;3&quot; unique_id=&quot;153021&quot;&gt;&lt;property id=&quot;20148&quot; value=&quot;5&quot;/&gt;&lt;property id=&quot;20300&quot; value=&quot;Slide 10 - &amp;quot;Clusters Generated&amp;quot;&quot;/&gt;&lt;property id=&quot;20307&quot; value=&quot;415&quot;/&gt;&lt;/object&gt;&lt;object type=&quot;3&quot; unique_id=&quot;153022&quot;&gt;&lt;property id=&quot;20148&quot; value=&quot;5&quot;/&gt;&lt;property id=&quot;20300&quot; value=&quot;Slide 18 - &amp;quot;kmeans_gcf(data, Numclusters, NumIterations, Thresh, Parallelism, MaxMean)&amp;quot;&quot;/&gt;&lt;property id=&quot;20307&quot; value=&quot;414&quot;/&gt;&lt;/object&gt;&lt;object type=&quot;3&quot; unique_id=&quot;153023&quot;&gt;&lt;property id=&quot;20148&quot; value=&quot;5&quot;/&gt;&lt;property id=&quot;20300&quot; value=&quot;Slide 13 - &amp;quot;Analysis of 4 Artificial Clusters&amp;quot;&quot;/&gt;&lt;property id=&quot;20307&quot; value=&quot;419&quot;/&gt;&lt;/object&gt;&lt;object type=&quot;3&quot; unique_id=&quot;153239&quot;&gt;&lt;property id=&quot;20148&quot; value=&quot;5&quot;/&gt;&lt;property id=&quot;20300&quot; value=&quot;Slide 2 - &amp;quot;Big Data Ecosystem in One Sentence&amp;quot;&quot;/&gt;&lt;property id=&quot;20307&quot; value=&quot;421&quot;/&gt;&lt;/object&gt;&lt;object type=&quot;3&quot; unique_id=&quot;153240&quot;&gt;&lt;property id=&quot;20148&quot; value=&quot;5&quot;/&gt;&lt;property id=&quot;20300&quot; value=&quot;Slide 3&quot;/&gt;&lt;property id=&quot;20307&quot; value=&quot;422&quot;/&gt;&lt;/object&gt;&lt;object type=&quot;3&quot; unique_id=&quot;154563&quot;&gt;&lt;property id=&quot;20148&quot; value=&quot;5&quot;/&gt;&lt;property id=&quot;20300&quot; value=&quot;Slide 42 - &amp;quot;Kmeans in Java&amp;quot;&quot;/&gt;&lt;property id=&quot;20307&quot; value=&quot;424&quot;/&gt;&lt;/object&gt;&lt;object type=&quot;3&quot; unique_id=&quot;154564&quot;&gt;&lt;property id=&quot;20148&quot; value=&quot;5&quot;/&gt;&lt;property id=&quot;20300&quot; value=&quot;Slide 43 - &amp;quot;KMeans in Java using Mahout&amp;quot;&quot;/&gt;&lt;property id=&quot;20307&quot; value=&quot;423&quot;/&gt;&lt;/object&gt;&lt;object type=&quot;3&quot; unique_id=&quot;154565&quot;&gt;&lt;property id=&quot;20148&quot; value=&quot;5&quot;/&gt;&lt;property id=&quot;20300&quot; value=&quot;Slide 44 - &amp;quot;Kmeans Resources&amp;quot;&quot;/&gt;&lt;property id=&quot;20307&quot; value=&quot;425&quot;/&gt;&lt;/object&gt;&lt;object type=&quot;3&quot; unique_id=&quot;154566&quot;&gt;&lt;property id=&quot;20148&quot; value=&quot;5&quot;/&gt;&lt;property id=&quot;20300&quot; value=&quot;Slide 45 - &amp;quot;Resources Used&amp;quot;&quot;/&gt;&lt;property id=&quot;20307&quot; value=&quot;4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PACI/SDSC (logo) templat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NPACI/SDSC (logo)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NPACI/SDSC (logo)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PACI/SDSC (logo)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PACI/SDSC (logo)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6832</TotalTime>
  <Words>1035</Words>
  <Application>Microsoft Office PowerPoint</Application>
  <PresentationFormat>On-screen Show (4:3)</PresentationFormat>
  <Paragraphs>121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</vt:lpstr>
      <vt:lpstr>Helvetica Neue</vt:lpstr>
      <vt:lpstr>Times</vt:lpstr>
      <vt:lpstr>Times New Roman</vt:lpstr>
      <vt:lpstr>8_Office Theme</vt:lpstr>
      <vt:lpstr>10_Office Theme</vt:lpstr>
      <vt:lpstr>1_NPACI/SDSC (logo) template</vt:lpstr>
      <vt:lpstr>Simple Kmeans Examples</vt:lpstr>
      <vt:lpstr>Simple T-Shirt Example</vt:lpstr>
      <vt:lpstr>PowerPoint Presentation</vt:lpstr>
      <vt:lpstr>PowerPoint Presentation</vt:lpstr>
      <vt:lpstr>Kmeans</vt:lpstr>
      <vt:lpstr>Sequential version of Kmeans</vt:lpstr>
      <vt:lpstr>Analysis of 4 Artificial Clusters</vt:lpstr>
      <vt:lpstr>Kmeans on 4 “Artificial” Clusters</vt:lpstr>
      <vt:lpstr>Comments</vt:lpstr>
      <vt:lpstr>Typical K=2 Small Clustering Note distortion ~1.5</vt:lpstr>
      <vt:lpstr>In Graph Title</vt:lpstr>
      <vt:lpstr>kmeans_gcf(data, Numclusters, NumIterations, Thresh, Parallelism, MaxMean)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K=6 Large Clustering</vt:lpstr>
      <vt:lpstr>PowerPoint Presentation</vt:lpstr>
      <vt:lpstr>Typical K=8 Large Clustering</vt:lpstr>
      <vt:lpstr>PowerPoint Presentation</vt:lpstr>
      <vt:lpstr>PowerPoint Presentation</vt:lpstr>
      <vt:lpstr>PowerPoint Presentation</vt:lpstr>
      <vt:lpstr>Typical K=2 Small Clustering</vt:lpstr>
      <vt:lpstr>Note 4 Small Cluster Case is Ambiguous</vt:lpstr>
      <vt:lpstr>Ambiguous Solutions</vt:lpstr>
      <vt:lpstr>Note the Hill between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106</cp:revision>
  <dcterms:created xsi:type="dcterms:W3CDTF">2013-02-27T23:52:01Z</dcterms:created>
  <dcterms:modified xsi:type="dcterms:W3CDTF">2019-03-23T12:10:48Z</dcterms:modified>
</cp:coreProperties>
</file>