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9" r:id="rId2"/>
    <p:sldId id="278" r:id="rId3"/>
    <p:sldId id="260" r:id="rId4"/>
    <p:sldId id="261" r:id="rId5"/>
    <p:sldId id="277" r:id="rId6"/>
    <p:sldId id="269" r:id="rId7"/>
    <p:sldId id="279" r:id="rId8"/>
    <p:sldId id="274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6D6E70"/>
    <a:srgbClr val="A9C9FF"/>
    <a:srgbClr val="F3F3F3"/>
    <a:srgbClr val="F8F3D2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8" y="60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7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08E24-CD6D-F245-BA50-44436EA3897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08E24-CD6D-F245-BA50-44436EA3897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14" r:id="rId3"/>
    <p:sldLayoutId id="2147484217" r:id="rId4"/>
    <p:sldLayoutId id="21474842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oudmesh.github.i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8" y="1789387"/>
            <a:ext cx="9110466" cy="943303"/>
          </a:xfrm>
        </p:spPr>
        <p:txBody>
          <a:bodyPr>
            <a:normAutofit/>
          </a:bodyPr>
          <a:lstStyle/>
          <a:p>
            <a:r>
              <a:rPr lang="en-US" dirty="0" smtClean="0"/>
              <a:t>Indiana University Faculty</a:t>
            </a:r>
          </a:p>
          <a:p>
            <a:r>
              <a:rPr lang="en-US" dirty="0" smtClean="0"/>
              <a:t>Geoffrey Fox, David Crandall, Judy </a:t>
            </a:r>
            <a:r>
              <a:rPr lang="en-US" dirty="0" err="1" smtClean="0"/>
              <a:t>Qiu</a:t>
            </a:r>
            <a:r>
              <a:rPr lang="en-US" dirty="0"/>
              <a:t>, </a:t>
            </a:r>
            <a:r>
              <a:rPr lang="en-US" dirty="0" err="1"/>
              <a:t>Gregor</a:t>
            </a:r>
            <a:r>
              <a:rPr lang="en-US" dirty="0"/>
              <a:t> von </a:t>
            </a:r>
            <a:r>
              <a:rPr lang="en-US" dirty="0" err="1"/>
              <a:t>Laszewski</a:t>
            </a:r>
            <a:endParaRPr lang="en-US" dirty="0"/>
          </a:p>
        </p:txBody>
      </p:sp>
      <p:pic>
        <p:nvPicPr>
          <p:cNvPr id="1026" name="Picture 2" descr="https://www.iu.edu/~images/dams/450915_act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2690"/>
            <a:ext cx="630630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_MG_7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07" y="2732690"/>
            <a:ext cx="280415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762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4800" i="0" kern="0" dirty="0" smtClean="0"/>
              <a:t>Data Science at </a:t>
            </a:r>
            <a:br>
              <a:rPr lang="en-US" sz="4800" i="0" kern="0" dirty="0" smtClean="0"/>
            </a:br>
            <a:r>
              <a:rPr lang="en-US" sz="4800" i="0" kern="0" dirty="0" smtClean="0"/>
              <a:t>Digital Science Center</a:t>
            </a:r>
            <a:endParaRPr lang="en-US" sz="4800" i="0" kern="0" dirty="0"/>
          </a:p>
        </p:txBody>
      </p:sp>
    </p:spTree>
    <p:extLst>
      <p:ext uri="{BB962C8B-B14F-4D97-AF65-F5344CB8AC3E}">
        <p14:creationId xmlns:p14="http://schemas.microsoft.com/office/powerpoint/2010/main" val="2158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763000" cy="665018"/>
          </a:xfrm>
        </p:spPr>
        <p:txBody>
          <a:bodyPr/>
          <a:lstStyle/>
          <a:p>
            <a:r>
              <a:rPr lang="en-US" sz="2400" dirty="0" smtClean="0"/>
              <a:t>Work on Applications Algorithms Systems Software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94" y="533400"/>
            <a:ext cx="8380412" cy="4038600"/>
          </a:xfrm>
        </p:spPr>
        <p:txBody>
          <a:bodyPr/>
          <a:lstStyle/>
          <a:p>
            <a:r>
              <a:rPr lang="en-US" dirty="0" smtClean="0"/>
              <a:t>Biology/Bioinformatics</a:t>
            </a:r>
          </a:p>
          <a:p>
            <a:r>
              <a:rPr lang="en-US" dirty="0" smtClean="0"/>
              <a:t>Computational Finance</a:t>
            </a:r>
          </a:p>
          <a:p>
            <a:r>
              <a:rPr lang="en-US" dirty="0" smtClean="0"/>
              <a:t>Network Science and Epidemiology</a:t>
            </a:r>
          </a:p>
          <a:p>
            <a:r>
              <a:rPr lang="en-US" dirty="0" smtClean="0"/>
              <a:t>Analysis of </a:t>
            </a:r>
            <a:r>
              <a:rPr lang="en-US" dirty="0" err="1" smtClean="0"/>
              <a:t>Biomolecular</a:t>
            </a:r>
            <a:r>
              <a:rPr lang="en-US" dirty="0" smtClean="0"/>
              <a:t> Simulations</a:t>
            </a:r>
          </a:p>
          <a:p>
            <a:r>
              <a:rPr lang="en-US" dirty="0" smtClean="0"/>
              <a:t>Analysis of Remote Sensing Data</a:t>
            </a:r>
          </a:p>
          <a:p>
            <a:r>
              <a:rPr lang="en-US" dirty="0" smtClean="0"/>
              <a:t>Computer Vision</a:t>
            </a:r>
          </a:p>
          <a:p>
            <a:r>
              <a:rPr lang="en-US" dirty="0" smtClean="0"/>
              <a:t>Pathology Images</a:t>
            </a:r>
          </a:p>
          <a:p>
            <a:r>
              <a:rPr lang="en-US" dirty="0" smtClean="0"/>
              <a:t>Real time robot data</a:t>
            </a:r>
          </a:p>
          <a:p>
            <a:endParaRPr lang="en-US" dirty="0"/>
          </a:p>
          <a:p>
            <a:r>
              <a:rPr lang="en-US" dirty="0" smtClean="0"/>
              <a:t>Parallel Algorithms and Software</a:t>
            </a:r>
          </a:p>
          <a:p>
            <a:pPr lvl="1"/>
            <a:r>
              <a:rPr lang="en-US" dirty="0" smtClean="0"/>
              <a:t>Deep Learning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 Reduction</a:t>
            </a:r>
          </a:p>
          <a:p>
            <a:pPr lvl="1"/>
            <a:r>
              <a:rPr lang="en-US" dirty="0" smtClean="0"/>
              <a:t>Image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Graph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1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79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Science Center Research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357"/>
            <a:ext cx="9144000" cy="47504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Digital Science Center </a:t>
            </a:r>
            <a:r>
              <a:rPr lang="en-US" sz="2800" b="1" dirty="0" smtClean="0">
                <a:solidFill>
                  <a:srgbClr val="B30838"/>
                </a:solidFill>
              </a:rPr>
              <a:t>Facilities</a:t>
            </a:r>
          </a:p>
          <a:p>
            <a:r>
              <a:rPr lang="en-US" sz="2800" b="1" dirty="0" err="1" smtClean="0">
                <a:solidFill>
                  <a:srgbClr val="B30838"/>
                </a:solidFill>
              </a:rPr>
              <a:t>RaPyDLI</a:t>
            </a:r>
            <a:r>
              <a:rPr lang="en-US" sz="2800" dirty="0" smtClean="0"/>
              <a:t> Deep Learning Environment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SPIDAL </a:t>
            </a:r>
            <a:r>
              <a:rPr lang="en-US" sz="2800" dirty="0" smtClean="0"/>
              <a:t>Scalable Data Analytics Library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MIDAS </a:t>
            </a:r>
            <a:r>
              <a:rPr lang="en-US" sz="2800" dirty="0" smtClean="0"/>
              <a:t>Big Data Software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Big Data Ogres </a:t>
            </a:r>
            <a:r>
              <a:rPr lang="en-US" sz="2800" dirty="0" smtClean="0"/>
              <a:t>Classification and Benchmarks</a:t>
            </a:r>
          </a:p>
          <a:p>
            <a:r>
              <a:rPr lang="en-US" sz="2800" b="1" dirty="0" err="1">
                <a:solidFill>
                  <a:srgbClr val="B30838"/>
                </a:solidFill>
              </a:rPr>
              <a:t>CloudIOT</a:t>
            </a:r>
            <a:r>
              <a:rPr lang="en-US" sz="2800" dirty="0"/>
              <a:t> Internet of Things Environment</a:t>
            </a:r>
          </a:p>
          <a:p>
            <a:r>
              <a:rPr lang="en-US" sz="2800" b="1" dirty="0" err="1" smtClean="0">
                <a:solidFill>
                  <a:srgbClr val="B30838"/>
                </a:solidFill>
              </a:rPr>
              <a:t>Cloudmesh</a:t>
            </a:r>
            <a:r>
              <a:rPr lang="en-US" sz="2800" b="1" dirty="0" smtClean="0">
                <a:solidFill>
                  <a:srgbClr val="B30838"/>
                </a:solidFill>
              </a:rPr>
              <a:t> </a:t>
            </a:r>
            <a:r>
              <a:rPr lang="en-US" sz="2800" dirty="0" smtClean="0"/>
              <a:t>Cloud and Bare metal Automation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XSEDE TAS </a:t>
            </a:r>
            <a:r>
              <a:rPr lang="en-US" sz="2800" dirty="0" smtClean="0"/>
              <a:t>Monitoring citations and system metrics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Data Science Education </a:t>
            </a:r>
            <a:r>
              <a:rPr lang="en-US" sz="2800" dirty="0" smtClean="0"/>
              <a:t>with MOOC’s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52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771287"/>
          </a:xfrm>
        </p:spPr>
        <p:txBody>
          <a:bodyPr/>
          <a:lstStyle/>
          <a:p>
            <a:r>
              <a:rPr lang="en-US" b="1" dirty="0" smtClean="0"/>
              <a:t>DSC Computing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75122"/>
          </a:xfrm>
        </p:spPr>
        <p:txBody>
          <a:bodyPr>
            <a:noAutofit/>
          </a:bodyPr>
          <a:lstStyle/>
          <a:p>
            <a:r>
              <a:rPr lang="en-US" sz="2200" dirty="0" smtClean="0"/>
              <a:t>Just installed 128 node </a:t>
            </a:r>
            <a:r>
              <a:rPr lang="en-US" sz="2200" dirty="0" err="1" smtClean="0"/>
              <a:t>Haswell</a:t>
            </a:r>
            <a:r>
              <a:rPr lang="en-US" sz="2200" dirty="0" smtClean="0"/>
              <a:t> based system (Juliet)</a:t>
            </a:r>
          </a:p>
          <a:p>
            <a:pPr lvl="1"/>
            <a:r>
              <a:rPr lang="en-US" sz="2200" dirty="0" smtClean="0"/>
              <a:t>128 GB memory per node</a:t>
            </a:r>
          </a:p>
          <a:p>
            <a:pPr lvl="1"/>
            <a:r>
              <a:rPr lang="en-US" sz="2200" dirty="0" smtClean="0"/>
              <a:t>Substantial conventional disk per node (8TB) plus PCI based SSD</a:t>
            </a:r>
          </a:p>
          <a:p>
            <a:pPr lvl="1"/>
            <a:r>
              <a:rPr lang="en-US" sz="2200" dirty="0" err="1" smtClean="0"/>
              <a:t>Infiniband</a:t>
            </a:r>
            <a:r>
              <a:rPr lang="en-US" sz="2200" dirty="0" smtClean="0"/>
              <a:t> with SR-IOV</a:t>
            </a:r>
          </a:p>
          <a:p>
            <a:pPr lvl="1"/>
            <a:r>
              <a:rPr lang="en-US" sz="2200" dirty="0" smtClean="0"/>
              <a:t>24 and </a:t>
            </a:r>
            <a:r>
              <a:rPr lang="en-US" sz="2200" dirty="0" smtClean="0"/>
              <a:t>36 </a:t>
            </a:r>
            <a:r>
              <a:rPr lang="en-US" sz="2200" dirty="0" smtClean="0"/>
              <a:t>core nodes (3456 total cores)</a:t>
            </a:r>
          </a:p>
          <a:p>
            <a:r>
              <a:rPr lang="en-US" sz="2200" dirty="0"/>
              <a:t>Working with SDSC on NSF XSEDE Comet System (</a:t>
            </a:r>
            <a:r>
              <a:rPr lang="en-US" sz="2200" dirty="0" err="1"/>
              <a:t>Haswell</a:t>
            </a:r>
            <a:r>
              <a:rPr lang="en-US" sz="2200" dirty="0"/>
              <a:t> 47,776 </a:t>
            </a:r>
            <a:r>
              <a:rPr lang="en-US" sz="2200" dirty="0" smtClean="0"/>
              <a:t>cores)</a:t>
            </a:r>
            <a:endParaRPr lang="en-US" sz="2200" dirty="0"/>
          </a:p>
          <a:p>
            <a:r>
              <a:rPr lang="en-US" sz="2200" dirty="0" smtClean="0"/>
              <a:t>Older machines</a:t>
            </a:r>
          </a:p>
          <a:p>
            <a:pPr lvl="1"/>
            <a:r>
              <a:rPr lang="en-US" sz="2200" dirty="0" smtClean="0"/>
              <a:t>India (128 nodes, 1024 cores), Bravo (16 nodes, 128 cores), Delta(16 nodes, 192 cores), Echo(16  nodes, 192 cores), Tempest (32 nodes, 768 cores) with large memory, large disk and GPU</a:t>
            </a:r>
          </a:p>
          <a:p>
            <a:r>
              <a:rPr lang="en-US" sz="2200" dirty="0" smtClean="0"/>
              <a:t>Optimized </a:t>
            </a:r>
            <a:r>
              <a:rPr lang="en-US" sz="2200" dirty="0"/>
              <a:t>for Cloud research and </a:t>
            </a:r>
            <a:r>
              <a:rPr lang="en-US" sz="2200" dirty="0" smtClean="0"/>
              <a:t>Large scale Data </a:t>
            </a:r>
            <a:r>
              <a:rPr lang="en-US" sz="2200" dirty="0"/>
              <a:t>analytics exploring storage models, algorithms</a:t>
            </a:r>
          </a:p>
          <a:p>
            <a:r>
              <a:rPr lang="en-US" sz="2200" dirty="0" smtClean="0"/>
              <a:t>Build technology to support high performance virtual clusters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89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3"/>
            <a:ext cx="9144000" cy="73638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Cloudmesh</a:t>
            </a:r>
            <a:r>
              <a:rPr lang="en-US" sz="3600" b="1" dirty="0" smtClean="0"/>
              <a:t> Software Defined System Toolkit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" y="2487168"/>
            <a:ext cx="6915758" cy="43708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693323"/>
            <a:ext cx="9144000" cy="1892709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Cloudmesh</a:t>
            </a:r>
            <a:r>
              <a:rPr lang="en-US" sz="2400" dirty="0"/>
              <a:t> Open source </a:t>
            </a:r>
            <a:r>
              <a:rPr lang="en-US" sz="2400" dirty="0">
                <a:hlinkClick r:id="rId4"/>
              </a:rPr>
              <a:t>http://cloudmesh.github.io/</a:t>
            </a:r>
            <a:r>
              <a:rPr lang="en-US" sz="2400" dirty="0"/>
              <a:t> </a:t>
            </a:r>
            <a:r>
              <a:rPr lang="en-US" sz="2400" dirty="0" smtClean="0"/>
              <a:t>supporting</a:t>
            </a:r>
          </a:p>
          <a:p>
            <a:pPr lvl="1"/>
            <a:r>
              <a:rPr lang="en-US" sz="2000" dirty="0" smtClean="0"/>
              <a:t>The ability to </a:t>
            </a:r>
            <a:r>
              <a:rPr lang="en-US" sz="2000" b="1" dirty="0" smtClean="0"/>
              <a:t>federate</a:t>
            </a:r>
            <a:r>
              <a:rPr lang="en-US" sz="2000" dirty="0" smtClean="0"/>
              <a:t> a number of </a:t>
            </a:r>
            <a:r>
              <a:rPr lang="en-US" sz="2000" b="1" dirty="0" smtClean="0"/>
              <a:t>resources</a:t>
            </a:r>
            <a:r>
              <a:rPr lang="en-US" sz="2000" dirty="0" smtClean="0"/>
              <a:t> from academia and industry. This includes existing </a:t>
            </a:r>
            <a:r>
              <a:rPr lang="en-US" sz="2000" dirty="0" err="1" smtClean="0">
                <a:solidFill>
                  <a:srgbClr val="FF0000"/>
                </a:solidFill>
              </a:rPr>
              <a:t>FutureSystems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infrastructure</a:t>
            </a:r>
            <a:r>
              <a:rPr lang="en-US" sz="2000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sz="2000" dirty="0" smtClean="0"/>
              <a:t> using several </a:t>
            </a:r>
            <a:r>
              <a:rPr lang="en-US" sz="2000" dirty="0" err="1" smtClean="0"/>
              <a:t>IaaS</a:t>
            </a:r>
            <a:r>
              <a:rPr lang="en-US" sz="2000" dirty="0" smtClean="0"/>
              <a:t> frameworks </a:t>
            </a:r>
          </a:p>
          <a:p>
            <a:pPr lvl="1"/>
            <a:r>
              <a:rPr lang="en-US" sz="2000" dirty="0" err="1"/>
              <a:t>IPython</a:t>
            </a:r>
            <a:r>
              <a:rPr lang="en-US" sz="2000" dirty="0"/>
              <a:t>-based </a:t>
            </a:r>
            <a:r>
              <a:rPr lang="en-US" sz="2000" b="1" dirty="0"/>
              <a:t>workflow </a:t>
            </a:r>
            <a:r>
              <a:rPr lang="en-US" sz="2000" dirty="0"/>
              <a:t>as an interoperable </a:t>
            </a:r>
            <a:r>
              <a:rPr lang="en-US" sz="2000" b="1" dirty="0" smtClean="0"/>
              <a:t>onramp</a:t>
            </a:r>
          </a:p>
          <a:p>
            <a:endParaRPr lang="en-US" sz="2400" b="1" dirty="0" smtClean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14575" y="2133600"/>
            <a:ext cx="2129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Supports </a:t>
            </a:r>
            <a:r>
              <a:rPr lang="en-US" sz="2000" b="1" dirty="0"/>
              <a:t>reproducible computing </a:t>
            </a:r>
            <a:r>
              <a:rPr lang="en-US" sz="2000" b="1" dirty="0" smtClean="0"/>
              <a:t>environments</a:t>
            </a:r>
          </a:p>
          <a:p>
            <a:endParaRPr lang="en-US" sz="2000" b="1" dirty="0"/>
          </a:p>
          <a:p>
            <a:r>
              <a:rPr lang="en-US" sz="2000" b="1" dirty="0"/>
              <a:t>Uses internally </a:t>
            </a:r>
            <a:r>
              <a:rPr lang="en-US" sz="2000" dirty="0" err="1"/>
              <a:t>Libcloud</a:t>
            </a:r>
            <a:r>
              <a:rPr lang="en-US" sz="2000" dirty="0"/>
              <a:t> and Cobbler</a:t>
            </a:r>
          </a:p>
          <a:p>
            <a:r>
              <a:rPr lang="en-US" sz="2000" dirty="0"/>
              <a:t>Celery Task/Query manager (AMQP - </a:t>
            </a:r>
            <a:r>
              <a:rPr lang="en-US" sz="2000" dirty="0" err="1"/>
              <a:t>RabbitMQ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MongoDB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-31595" y="2487168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Gregor</a:t>
            </a:r>
            <a:r>
              <a:rPr lang="en-US" sz="1800" dirty="0" smtClean="0"/>
              <a:t> von </a:t>
            </a:r>
            <a:r>
              <a:rPr lang="en-US" sz="1800" dirty="0" err="1" smtClean="0"/>
              <a:t>Laszewski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Fugang</a:t>
            </a:r>
            <a:r>
              <a:rPr lang="en-US" sz="1800" dirty="0" smtClean="0"/>
              <a:t> Wang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33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1074" y="83720"/>
            <a:ext cx="3120013" cy="760342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2194" y="723481"/>
            <a:ext cx="4081806" cy="613451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Device 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Pub-SubStorm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20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Datastore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 Data Analysis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Apache Storm </a:t>
            </a:r>
            <a:r>
              <a:rPr lang="en-US" sz="2000" dirty="0">
                <a:latin typeface="Calibri" panose="020F0502020204030204" pitchFamily="34" charset="0"/>
              </a:rPr>
              <a:t>provides scalable distributed system for processing </a:t>
            </a:r>
            <a:r>
              <a:rPr lang="en-US" sz="2000" dirty="0" smtClean="0">
                <a:latin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</a:rPr>
              <a:t>streams coming from </a:t>
            </a:r>
            <a:r>
              <a:rPr lang="en-US" sz="2000" dirty="0" smtClean="0">
                <a:latin typeface="Calibri" panose="020F0502020204030204" pitchFamily="34" charset="0"/>
              </a:rPr>
              <a:t>devices </a:t>
            </a:r>
            <a:r>
              <a:rPr lang="en-US" sz="2000" dirty="0">
                <a:latin typeface="Calibri" panose="020F0502020204030204" pitchFamily="34" charset="0"/>
              </a:rPr>
              <a:t>in real time.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For </a:t>
            </a:r>
            <a:r>
              <a:rPr lang="en-US" sz="2000" dirty="0">
                <a:latin typeface="Calibri" panose="020F0502020204030204" pitchFamily="34" charset="0"/>
              </a:rPr>
              <a:t>example Storm layer can decide to store the data in cloud storage for further analysis or to send control data back to the </a:t>
            </a:r>
            <a:r>
              <a:rPr lang="en-US" sz="2000" dirty="0" smtClean="0">
                <a:latin typeface="Calibri" panose="020F0502020204030204" pitchFamily="34" charset="0"/>
              </a:rPr>
              <a:t>devices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Evaluating Pub-Sub Systems </a:t>
            </a:r>
            <a:r>
              <a:rPr lang="en-US" sz="2000" dirty="0" err="1" smtClean="0">
                <a:latin typeface="Calibri" panose="020F0502020204030204" pitchFamily="34" charset="0"/>
              </a:rPr>
              <a:t>ActiveMQ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RabbitMQ</a:t>
            </a:r>
            <a:r>
              <a:rPr lang="en-US" sz="2000" dirty="0" smtClean="0">
                <a:latin typeface="Calibri" panose="020F0502020204030204" pitchFamily="34" charset="0"/>
              </a:rPr>
              <a:t>, Kafka, Kestrel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Shape 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884" y="5079006"/>
            <a:ext cx="2811116" cy="180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13865" y="6096000"/>
            <a:ext cx="12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Turtlebot</a:t>
            </a:r>
            <a:r>
              <a:rPr lang="en-US" sz="1800" dirty="0" smtClean="0"/>
              <a:t> and Kinect</a:t>
            </a:r>
            <a:endParaRPr lang="en-US" sz="1800" dirty="0"/>
          </a:p>
        </p:txBody>
      </p:sp>
      <p:pic>
        <p:nvPicPr>
          <p:cNvPr id="9" name="Picture 8" descr="architecture2 (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5477" cy="625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-44234"/>
            <a:ext cx="7718612" cy="6929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94" y="0"/>
            <a:ext cx="2819400" cy="19050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10 year US Stock daily price time series mapped to 3D (work in progress)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61194" y="1949234"/>
            <a:ext cx="129539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3400 stocks</a:t>
            </a:r>
          </a:p>
          <a:p>
            <a:r>
              <a:rPr lang="en-US" dirty="0" smtClean="0"/>
              <a:t>10 large ones shown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5176" y="4648200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096000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8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1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52"/>
            <a:ext cx="9144000" cy="6056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" y="11151"/>
            <a:ext cx="8915400" cy="685800"/>
          </a:xfrm>
        </p:spPr>
        <p:txBody>
          <a:bodyPr/>
          <a:lstStyle/>
          <a:p>
            <a:r>
              <a:rPr lang="en-US" dirty="0" smtClean="0"/>
              <a:t>3D Phylogenetic Tree from WDA SMACOF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406529&quot;&gt;&lt;property id=&quot;20148&quot; value=&quot;5&quot;/&gt;&lt;property id=&quot;20300&quot; value=&quot;Slide 1&quot;/&gt;&lt;property id=&quot;20307&quot; value=&quot;259&quot;/&gt;&lt;/object&gt;&lt;object type=&quot;3&quot; unique_id=&quot;406530&quot;&gt;&lt;property id=&quot;20148&quot; value=&quot;5&quot;/&gt;&lt;property id=&quot;20300&quot; value=&quot;Slide 3 - &amp;quot;Digital Science Center Research Areas&amp;quot;&quot;/&gt;&lt;property id=&quot;20307&quot; value=&quot;260&quot;/&gt;&lt;/object&gt;&lt;object type=&quot;3&quot; unique_id=&quot;406531&quot;&gt;&lt;property id=&quot;20148&quot; value=&quot;5&quot;/&gt;&lt;property id=&quot;20300&quot; value=&quot;Slide 4 - &amp;quot;DSC Computing Systems&amp;quot;&quot;/&gt;&lt;property id=&quot;20307&quot; value=&quot;261&quot;/&gt;&lt;/object&gt;&lt;object type=&quot;3&quot; unique_id=&quot;406539&quot;&gt;&lt;property id=&quot;20148&quot; value=&quot;5&quot;/&gt;&lt;property id=&quot;20300&quot; value=&quot;Slide 6 - &amp;quot;IOTCloud&amp;quot;&quot;/&gt;&lt;property id=&quot;20307&quot; value=&quot;269&quot;/&gt;&lt;/object&gt;&lt;object type=&quot;3&quot; unique_id=&quot;406544&quot;&gt;&lt;property id=&quot;20148&quot; value=&quot;5&quot;/&gt;&lt;property id=&quot;20300&quot; value=&quot;Slide 8 - &amp;quot;Protein Universe Browser for COG Sequences with a few illustrative biologically identified clusters&amp;quot;&quot;/&gt;&lt;property id=&quot;20307&quot; value=&quot;274&quot;/&gt;&lt;/object&gt;&lt;object type=&quot;3&quot; unique_id=&quot;406545&quot;&gt;&lt;property id=&quot;20148&quot; value=&quot;5&quot;/&gt;&lt;property id=&quot;20300&quot; value=&quot;Slide 9 - &amp;quot;3D Phylogenetic Tree from WDA SMACOF &amp;quot;&quot;/&gt;&lt;property id=&quot;20307&quot; value=&quot;275&quot;/&gt;&lt;/object&gt;&lt;object type=&quot;3&quot; unique_id=&quot;406547&quot;&gt;&lt;property id=&quot;20148&quot; value=&quot;5&quot;/&gt;&lt;property id=&quot;20300&quot; value=&quot;Slide 5 - &amp;quot;Cloudmesh Software Defined System Toolkit&amp;quot;&quot;/&gt;&lt;property id=&quot;20307&quot; value=&quot;277&quot;/&gt;&lt;/object&gt;&lt;object type=&quot;3&quot; unique_id=&quot;406801&quot;&gt;&lt;property id=&quot;20148&quot; value=&quot;5&quot;/&gt;&lt;property id=&quot;20300&quot; value=&quot;Slide 2 - &amp;quot;Work on Applications Algorithms Systems Software&amp;quot;&quot;/&gt;&lt;property id=&quot;20307&quot; value=&quot;278&quot;/&gt;&lt;/object&gt;&lt;object type=&quot;3&quot; unique_id=&quot;406802&quot;&gt;&lt;property id=&quot;20148&quot; value=&quot;5&quot;/&gt;&lt;property id=&quot;20300&quot; value=&quot;Slide 7 - &amp;quot;10 year US Stock daily price time series mapped to 3D (work in progress)&amp;quot;&quot;/&gt;&lt;property id=&quot;20307&quot; value=&quot;279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571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Blank Presentation</vt:lpstr>
      <vt:lpstr>PowerPoint Presentation</vt:lpstr>
      <vt:lpstr>Work on Applications Algorithms Systems Software</vt:lpstr>
      <vt:lpstr>Digital Science Center Research Areas</vt:lpstr>
      <vt:lpstr>DSC Computing Systems</vt:lpstr>
      <vt:lpstr>Cloudmesh Software Defined System Toolkit</vt:lpstr>
      <vt:lpstr>IOTCloud</vt:lpstr>
      <vt:lpstr>10 year US Stock daily price time series mapped to 3D (work in progress)</vt:lpstr>
      <vt:lpstr>Protein Universe Browser for COG Sequences with a few illustrative biologically identified clusters</vt:lpstr>
      <vt:lpstr>3D Phylogenetic Tree from WDA SMACOF 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153</cp:revision>
  <cp:lastPrinted>2009-05-27T19:00:23Z</cp:lastPrinted>
  <dcterms:created xsi:type="dcterms:W3CDTF">2011-04-26T20:44:01Z</dcterms:created>
  <dcterms:modified xsi:type="dcterms:W3CDTF">2015-09-11T17:47:43Z</dcterms:modified>
</cp:coreProperties>
</file>