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2"/>
  </p:notesMasterIdLst>
  <p:sldIdLst>
    <p:sldId id="272" r:id="rId2"/>
    <p:sldId id="288" r:id="rId3"/>
    <p:sldId id="295" r:id="rId4"/>
    <p:sldId id="296" r:id="rId5"/>
    <p:sldId id="320" r:id="rId6"/>
    <p:sldId id="299" r:id="rId7"/>
    <p:sldId id="273" r:id="rId8"/>
    <p:sldId id="316" r:id="rId9"/>
    <p:sldId id="274" r:id="rId10"/>
    <p:sldId id="306" r:id="rId11"/>
    <p:sldId id="307" r:id="rId12"/>
    <p:sldId id="308" r:id="rId13"/>
    <p:sldId id="309" r:id="rId14"/>
    <p:sldId id="311" r:id="rId15"/>
    <p:sldId id="310" r:id="rId16"/>
    <p:sldId id="326" r:id="rId17"/>
    <p:sldId id="312" r:id="rId18"/>
    <p:sldId id="319" r:id="rId19"/>
    <p:sldId id="318" r:id="rId20"/>
    <p:sldId id="294" r:id="rId21"/>
    <p:sldId id="314" r:id="rId22"/>
    <p:sldId id="315" r:id="rId23"/>
    <p:sldId id="304" r:id="rId24"/>
    <p:sldId id="305" r:id="rId25"/>
    <p:sldId id="278" r:id="rId26"/>
    <p:sldId id="281" r:id="rId27"/>
    <p:sldId id="282" r:id="rId28"/>
    <p:sldId id="284" r:id="rId29"/>
    <p:sldId id="285" r:id="rId30"/>
    <p:sldId id="286" r:id="rId31"/>
    <p:sldId id="287" r:id="rId32"/>
    <p:sldId id="317" r:id="rId33"/>
    <p:sldId id="297" r:id="rId34"/>
    <p:sldId id="321" r:id="rId35"/>
    <p:sldId id="322" r:id="rId36"/>
    <p:sldId id="323" r:id="rId37"/>
    <p:sldId id="324" r:id="rId38"/>
    <p:sldId id="325" r:id="rId39"/>
    <p:sldId id="327" r:id="rId40"/>
    <p:sldId id="32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04" autoAdjust="0"/>
    <p:restoredTop sz="94660"/>
  </p:normalViewPr>
  <p:slideViewPr>
    <p:cSldViewPr snapToGrid="0">
      <p:cViewPr varScale="1">
        <p:scale>
          <a:sx n="66" d="100"/>
          <a:sy n="66" d="100"/>
        </p:scale>
        <p:origin x="9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upun\Dropbox\workflow\Flink-MP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E:\Sali\InCloud\IUBox\Box%20Sync\Benchmarks\kmeans\juliet\--juliet-kmean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Supun\Dropbox\workflow\Flink-MP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E:\Sali\InCloud\IUBox\Box%20Sync\Benchmarks\kmeans\juliet\--juliet-kmean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E:\Sali\InCloud\IUBox\Box%20Sync\Benchmarks\kmeans\juliet\--juliet-kmean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E:\Sali\InCloud\IUBox\Box%20Sync\Benchmarks\kmeans\juliet\--juliet-kmean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E:\Sali\InCloud\IUBox\Box%20Sync\Benchmarks\kmeans\juliet\--juliet-kmean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E:\Sali\InCloud\IUBox\Box%20Sync\Benchmarks\kmeans\juliet\--juliet-kmean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E:\Sali\InCloud\IUBox\Box%20Sync\Benchmarks\kmeans\juliet\--juliet-kmean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E:\Sali\InCloud\IUBox\Box%20Sync\Benchmarks\kmeans\juliet\--juliet-kmea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Flink vs MPI for MDS with only inner iterations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Full!$R$5</c:f>
              <c:strCache>
                <c:ptCount val="1"/>
                <c:pt idx="0">
                  <c:v>Flink-4x24</c:v>
                </c:pt>
              </c:strCache>
            </c:strRef>
          </c:tx>
          <c:spPr>
            <a:ln w="28575" cap="rnd">
              <a:solidFill>
                <a:schemeClr val="accent1"/>
              </a:solidFill>
              <a:round/>
            </a:ln>
            <a:effectLst/>
          </c:spPr>
          <c:marker>
            <c:symbol val="none"/>
          </c:marker>
          <c:cat>
            <c:numRef>
              <c:f>Full!$S$4:$X$4</c:f>
              <c:numCache>
                <c:formatCode>General</c:formatCode>
                <c:ptCount val="6"/>
                <c:pt idx="0">
                  <c:v>1000</c:v>
                </c:pt>
                <c:pt idx="1">
                  <c:v>2000</c:v>
                </c:pt>
                <c:pt idx="2">
                  <c:v>4000</c:v>
                </c:pt>
                <c:pt idx="3">
                  <c:v>8000</c:v>
                </c:pt>
                <c:pt idx="4">
                  <c:v>16000</c:v>
                </c:pt>
                <c:pt idx="5">
                  <c:v>32000</c:v>
                </c:pt>
              </c:numCache>
            </c:numRef>
          </c:cat>
          <c:val>
            <c:numRef>
              <c:f>Full!$S$5:$X$5</c:f>
              <c:numCache>
                <c:formatCode>General</c:formatCode>
                <c:ptCount val="6"/>
                <c:pt idx="0">
                  <c:v>292.37400000000002</c:v>
                </c:pt>
                <c:pt idx="1">
                  <c:v>281.608</c:v>
                </c:pt>
                <c:pt idx="2">
                  <c:v>303.61200000000002</c:v>
                </c:pt>
                <c:pt idx="3">
                  <c:v>340.83600000000001</c:v>
                </c:pt>
                <c:pt idx="4">
                  <c:v>578.48099999999999</c:v>
                </c:pt>
                <c:pt idx="5">
                  <c:v>1484.3219999999999</c:v>
                </c:pt>
              </c:numCache>
            </c:numRef>
          </c:val>
          <c:smooth val="0"/>
          <c:extLst>
            <c:ext xmlns:c16="http://schemas.microsoft.com/office/drawing/2014/chart" uri="{C3380CC4-5D6E-409C-BE32-E72D297353CC}">
              <c16:uniqueId val="{00000000-4549-4891-B4F9-C8402A60559F}"/>
            </c:ext>
          </c:extLst>
        </c:ser>
        <c:ser>
          <c:idx val="1"/>
          <c:order val="1"/>
          <c:tx>
            <c:strRef>
              <c:f>Full!$R$6</c:f>
              <c:strCache>
                <c:ptCount val="1"/>
                <c:pt idx="0">
                  <c:v>MPI-4x24</c:v>
                </c:pt>
              </c:strCache>
            </c:strRef>
          </c:tx>
          <c:spPr>
            <a:ln w="28575" cap="rnd">
              <a:solidFill>
                <a:schemeClr val="accent2"/>
              </a:solidFill>
              <a:round/>
            </a:ln>
            <a:effectLst/>
          </c:spPr>
          <c:marker>
            <c:symbol val="none"/>
          </c:marker>
          <c:cat>
            <c:numRef>
              <c:f>Full!$S$4:$X$4</c:f>
              <c:numCache>
                <c:formatCode>General</c:formatCode>
                <c:ptCount val="6"/>
                <c:pt idx="0">
                  <c:v>1000</c:v>
                </c:pt>
                <c:pt idx="1">
                  <c:v>2000</c:v>
                </c:pt>
                <c:pt idx="2">
                  <c:v>4000</c:v>
                </c:pt>
                <c:pt idx="3">
                  <c:v>8000</c:v>
                </c:pt>
                <c:pt idx="4">
                  <c:v>16000</c:v>
                </c:pt>
                <c:pt idx="5">
                  <c:v>32000</c:v>
                </c:pt>
              </c:numCache>
            </c:numRef>
          </c:cat>
          <c:val>
            <c:numRef>
              <c:f>Full!$S$6:$X$6</c:f>
              <c:numCache>
                <c:formatCode>General</c:formatCode>
                <c:ptCount val="6"/>
                <c:pt idx="0">
                  <c:v>2.871</c:v>
                </c:pt>
                <c:pt idx="1">
                  <c:v>3.8140000000000001</c:v>
                </c:pt>
                <c:pt idx="2">
                  <c:v>4.0110000000000001</c:v>
                </c:pt>
                <c:pt idx="3">
                  <c:v>7.3470000000000004</c:v>
                </c:pt>
                <c:pt idx="4">
                  <c:v>11.462999999999999</c:v>
                </c:pt>
                <c:pt idx="5">
                  <c:v>21.949000000000002</c:v>
                </c:pt>
              </c:numCache>
            </c:numRef>
          </c:val>
          <c:smooth val="0"/>
          <c:extLst>
            <c:ext xmlns:c16="http://schemas.microsoft.com/office/drawing/2014/chart" uri="{C3380CC4-5D6E-409C-BE32-E72D297353CC}">
              <c16:uniqueId val="{00000001-4549-4891-B4F9-C8402A60559F}"/>
            </c:ext>
          </c:extLst>
        </c:ser>
        <c:ser>
          <c:idx val="2"/>
          <c:order val="2"/>
          <c:tx>
            <c:strRef>
              <c:f>Full!$R$7</c:f>
              <c:strCache>
                <c:ptCount val="1"/>
                <c:pt idx="0">
                  <c:v>Compute-4x24</c:v>
                </c:pt>
              </c:strCache>
            </c:strRef>
          </c:tx>
          <c:spPr>
            <a:ln w="28575" cap="rnd">
              <a:solidFill>
                <a:schemeClr val="accent3"/>
              </a:solidFill>
              <a:round/>
            </a:ln>
            <a:effectLst/>
          </c:spPr>
          <c:marker>
            <c:symbol val="none"/>
          </c:marker>
          <c:cat>
            <c:numRef>
              <c:f>Full!$S$4:$X$4</c:f>
              <c:numCache>
                <c:formatCode>General</c:formatCode>
                <c:ptCount val="6"/>
                <c:pt idx="0">
                  <c:v>1000</c:v>
                </c:pt>
                <c:pt idx="1">
                  <c:v>2000</c:v>
                </c:pt>
                <c:pt idx="2">
                  <c:v>4000</c:v>
                </c:pt>
                <c:pt idx="3">
                  <c:v>8000</c:v>
                </c:pt>
                <c:pt idx="4">
                  <c:v>16000</c:v>
                </c:pt>
                <c:pt idx="5">
                  <c:v>32000</c:v>
                </c:pt>
              </c:numCache>
            </c:numRef>
          </c:cat>
          <c:val>
            <c:numRef>
              <c:f>Full!$S$7:$X$7</c:f>
              <c:numCache>
                <c:formatCode>General</c:formatCode>
                <c:ptCount val="6"/>
                <c:pt idx="0">
                  <c:v>1.1319999999999999</c:v>
                </c:pt>
                <c:pt idx="1">
                  <c:v>1.1879999999999999</c:v>
                </c:pt>
                <c:pt idx="2">
                  <c:v>1.516</c:v>
                </c:pt>
                <c:pt idx="3">
                  <c:v>3.3039999999999998</c:v>
                </c:pt>
                <c:pt idx="4">
                  <c:v>4.1369999999999996</c:v>
                </c:pt>
                <c:pt idx="5">
                  <c:v>12.018000000000001</c:v>
                </c:pt>
              </c:numCache>
            </c:numRef>
          </c:val>
          <c:smooth val="0"/>
          <c:extLst>
            <c:ext xmlns:c16="http://schemas.microsoft.com/office/drawing/2014/chart" uri="{C3380CC4-5D6E-409C-BE32-E72D297353CC}">
              <c16:uniqueId val="{00000002-4549-4891-B4F9-C8402A60559F}"/>
            </c:ext>
          </c:extLst>
        </c:ser>
        <c:ser>
          <c:idx val="3"/>
          <c:order val="3"/>
          <c:tx>
            <c:strRef>
              <c:f>Full!$R$8</c:f>
              <c:strCache>
                <c:ptCount val="1"/>
                <c:pt idx="0">
                  <c:v>Flink-8x24</c:v>
                </c:pt>
              </c:strCache>
            </c:strRef>
          </c:tx>
          <c:spPr>
            <a:ln w="28575" cap="rnd">
              <a:solidFill>
                <a:schemeClr val="accent4"/>
              </a:solidFill>
              <a:round/>
            </a:ln>
            <a:effectLst/>
          </c:spPr>
          <c:marker>
            <c:symbol val="none"/>
          </c:marker>
          <c:cat>
            <c:numRef>
              <c:f>Full!$S$4:$X$4</c:f>
              <c:numCache>
                <c:formatCode>General</c:formatCode>
                <c:ptCount val="6"/>
                <c:pt idx="0">
                  <c:v>1000</c:v>
                </c:pt>
                <c:pt idx="1">
                  <c:v>2000</c:v>
                </c:pt>
                <c:pt idx="2">
                  <c:v>4000</c:v>
                </c:pt>
                <c:pt idx="3">
                  <c:v>8000</c:v>
                </c:pt>
                <c:pt idx="4">
                  <c:v>16000</c:v>
                </c:pt>
                <c:pt idx="5">
                  <c:v>32000</c:v>
                </c:pt>
              </c:numCache>
            </c:numRef>
          </c:cat>
          <c:val>
            <c:numRef>
              <c:f>Full!$S$8:$X$8</c:f>
              <c:numCache>
                <c:formatCode>General</c:formatCode>
                <c:ptCount val="6"/>
                <c:pt idx="0">
                  <c:v>346.51900000000001</c:v>
                </c:pt>
                <c:pt idx="1">
                  <c:v>332.49700000000001</c:v>
                </c:pt>
                <c:pt idx="2">
                  <c:v>338.65800000000002</c:v>
                </c:pt>
                <c:pt idx="3">
                  <c:v>373.78300000000002</c:v>
                </c:pt>
                <c:pt idx="4">
                  <c:v>504.44400000000002</c:v>
                </c:pt>
                <c:pt idx="5">
                  <c:v>1162.8209999999999</c:v>
                </c:pt>
              </c:numCache>
            </c:numRef>
          </c:val>
          <c:smooth val="0"/>
          <c:extLst>
            <c:ext xmlns:c16="http://schemas.microsoft.com/office/drawing/2014/chart" uri="{C3380CC4-5D6E-409C-BE32-E72D297353CC}">
              <c16:uniqueId val="{00000003-4549-4891-B4F9-C8402A60559F}"/>
            </c:ext>
          </c:extLst>
        </c:ser>
        <c:ser>
          <c:idx val="4"/>
          <c:order val="4"/>
          <c:tx>
            <c:strRef>
              <c:f>Full!$R$9</c:f>
              <c:strCache>
                <c:ptCount val="1"/>
                <c:pt idx="0">
                  <c:v>MPI-8x24</c:v>
                </c:pt>
              </c:strCache>
            </c:strRef>
          </c:tx>
          <c:spPr>
            <a:ln w="28575" cap="rnd">
              <a:solidFill>
                <a:schemeClr val="accent5"/>
              </a:solidFill>
              <a:round/>
            </a:ln>
            <a:effectLst/>
          </c:spPr>
          <c:marker>
            <c:symbol val="none"/>
          </c:marker>
          <c:cat>
            <c:numRef>
              <c:f>Full!$S$4:$X$4</c:f>
              <c:numCache>
                <c:formatCode>General</c:formatCode>
                <c:ptCount val="6"/>
                <c:pt idx="0">
                  <c:v>1000</c:v>
                </c:pt>
                <c:pt idx="1">
                  <c:v>2000</c:v>
                </c:pt>
                <c:pt idx="2">
                  <c:v>4000</c:v>
                </c:pt>
                <c:pt idx="3">
                  <c:v>8000</c:v>
                </c:pt>
                <c:pt idx="4">
                  <c:v>16000</c:v>
                </c:pt>
                <c:pt idx="5">
                  <c:v>32000</c:v>
                </c:pt>
              </c:numCache>
            </c:numRef>
          </c:cat>
          <c:val>
            <c:numRef>
              <c:f>Full!$S$9:$X$9</c:f>
              <c:numCache>
                <c:formatCode>General</c:formatCode>
                <c:ptCount val="6"/>
                <c:pt idx="0">
                  <c:v>3.3759999999999999</c:v>
                </c:pt>
                <c:pt idx="1">
                  <c:v>3.3220000000000001</c:v>
                </c:pt>
                <c:pt idx="2">
                  <c:v>4.0179999999999998</c:v>
                </c:pt>
                <c:pt idx="3">
                  <c:v>8.5730000000000004</c:v>
                </c:pt>
                <c:pt idx="4">
                  <c:v>11.414</c:v>
                </c:pt>
                <c:pt idx="5">
                  <c:v>21.033999999999999</c:v>
                </c:pt>
              </c:numCache>
            </c:numRef>
          </c:val>
          <c:smooth val="0"/>
          <c:extLst>
            <c:ext xmlns:c16="http://schemas.microsoft.com/office/drawing/2014/chart" uri="{C3380CC4-5D6E-409C-BE32-E72D297353CC}">
              <c16:uniqueId val="{00000004-4549-4891-B4F9-C8402A60559F}"/>
            </c:ext>
          </c:extLst>
        </c:ser>
        <c:ser>
          <c:idx val="5"/>
          <c:order val="5"/>
          <c:tx>
            <c:strRef>
              <c:f>Full!$R$10</c:f>
              <c:strCache>
                <c:ptCount val="1"/>
                <c:pt idx="0">
                  <c:v>Compute-8x24</c:v>
                </c:pt>
              </c:strCache>
            </c:strRef>
          </c:tx>
          <c:spPr>
            <a:ln w="28575" cap="rnd">
              <a:solidFill>
                <a:schemeClr val="accent6"/>
              </a:solidFill>
              <a:round/>
            </a:ln>
            <a:effectLst/>
          </c:spPr>
          <c:marker>
            <c:symbol val="none"/>
          </c:marker>
          <c:cat>
            <c:numRef>
              <c:f>Full!$S$4:$X$4</c:f>
              <c:numCache>
                <c:formatCode>General</c:formatCode>
                <c:ptCount val="6"/>
                <c:pt idx="0">
                  <c:v>1000</c:v>
                </c:pt>
                <c:pt idx="1">
                  <c:v>2000</c:v>
                </c:pt>
                <c:pt idx="2">
                  <c:v>4000</c:v>
                </c:pt>
                <c:pt idx="3">
                  <c:v>8000</c:v>
                </c:pt>
                <c:pt idx="4">
                  <c:v>16000</c:v>
                </c:pt>
                <c:pt idx="5">
                  <c:v>32000</c:v>
                </c:pt>
              </c:numCache>
            </c:numRef>
          </c:cat>
          <c:val>
            <c:numRef>
              <c:f>Full!$S$10:$X$10</c:f>
              <c:numCache>
                <c:formatCode>General</c:formatCode>
                <c:ptCount val="6"/>
                <c:pt idx="0">
                  <c:v>1.29</c:v>
                </c:pt>
                <c:pt idx="1">
                  <c:v>1.272</c:v>
                </c:pt>
                <c:pt idx="2">
                  <c:v>1.5029999999999999</c:v>
                </c:pt>
                <c:pt idx="3">
                  <c:v>3.4550000000000001</c:v>
                </c:pt>
                <c:pt idx="4">
                  <c:v>3.2280000000000002</c:v>
                </c:pt>
                <c:pt idx="5">
                  <c:v>11.615</c:v>
                </c:pt>
              </c:numCache>
            </c:numRef>
          </c:val>
          <c:smooth val="0"/>
          <c:extLst>
            <c:ext xmlns:c16="http://schemas.microsoft.com/office/drawing/2014/chart" uri="{C3380CC4-5D6E-409C-BE32-E72D297353CC}">
              <c16:uniqueId val="{00000005-4549-4891-B4F9-C8402A60559F}"/>
            </c:ext>
          </c:extLst>
        </c:ser>
        <c:dLbls>
          <c:showLegendKey val="0"/>
          <c:showVal val="0"/>
          <c:showCatName val="0"/>
          <c:showSerName val="0"/>
          <c:showPercent val="0"/>
          <c:showBubbleSize val="0"/>
        </c:dLbls>
        <c:smooth val="0"/>
        <c:axId val="217276768"/>
        <c:axId val="224000160"/>
      </c:lineChart>
      <c:catAx>
        <c:axId val="21727676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No of Points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24000160"/>
        <c:crosses val="autoZero"/>
        <c:auto val="1"/>
        <c:lblAlgn val="ctr"/>
        <c:lblOffset val="100"/>
        <c:noMultiLvlLbl val="0"/>
      </c:catAx>
      <c:valAx>
        <c:axId val="224000160"/>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Time</a:t>
                </a:r>
                <a:r>
                  <a:rPr lang="en-US" sz="1200" b="1" baseline="0"/>
                  <a:t> Seconds in Log 10 Scale</a:t>
                </a:r>
                <a:endParaRPr lang="en-US"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7276768"/>
        <c:crosses val="autoZero"/>
        <c:crossBetween val="between"/>
      </c:valAx>
      <c:spPr>
        <a:noFill/>
        <a:ln>
          <a:solidFill>
            <a:schemeClr val="bg2"/>
          </a:solid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77779142528558"/>
          <c:y val="4.2931126492161339E-2"/>
          <c:w val="0.7761370734028249"/>
          <c:h val="0.82760174404360476"/>
        </c:manualLayout>
      </c:layout>
      <c:lineChart>
        <c:grouping val="standard"/>
        <c:varyColors val="0"/>
        <c:ser>
          <c:idx val="2"/>
          <c:order val="2"/>
          <c:tx>
            <c:v>LRT-FJ NI</c:v>
          </c:tx>
          <c:spPr>
            <a:ln w="15875" cap="rnd">
              <a:solidFill>
                <a:srgbClr val="C00000"/>
              </a:solidFill>
              <a:round/>
            </a:ln>
            <a:effectLst/>
          </c:spPr>
          <c:marker>
            <c:symbol val="circle"/>
            <c:size val="7"/>
            <c:spPr>
              <a:solidFill>
                <a:srgbClr val="C00000"/>
              </a:solidFill>
              <a:ln w="9525">
                <a:solidFill>
                  <a:srgbClr val="C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strRef>
          </c:cat>
          <c:val>
            <c:numRef>
              <c:f>Java2!$M$19:$M$26</c:f>
              <c:numCache>
                <c:formatCode>General</c:formatCode>
                <c:ptCount val="8"/>
                <c:pt idx="0">
                  <c:v>34194.611979166599</c:v>
                </c:pt>
                <c:pt idx="1">
                  <c:v>37303.3125</c:v>
                </c:pt>
                <c:pt idx="2">
                  <c:v>37291.5625</c:v>
                </c:pt>
                <c:pt idx="3">
                  <c:v>40023.604166666599</c:v>
                </c:pt>
                <c:pt idx="4">
                  <c:v>41263.703125</c:v>
                </c:pt>
                <c:pt idx="5">
                  <c:v>44460.458333333299</c:v>
                </c:pt>
                <c:pt idx="6">
                  <c:v>43950.5</c:v>
                </c:pt>
                <c:pt idx="7">
                  <c:v>43632.0625</c:v>
                </c:pt>
              </c:numCache>
            </c:numRef>
          </c:val>
          <c:smooth val="0"/>
          <c:extLst>
            <c:ext xmlns:c16="http://schemas.microsoft.com/office/drawing/2014/chart" uri="{C3380CC4-5D6E-409C-BE32-E72D297353CC}">
              <c16:uniqueId val="{00000000-935B-4AAF-988A-700EB8D4C603}"/>
            </c:ext>
          </c:extLst>
        </c:ser>
        <c:ser>
          <c:idx val="0"/>
          <c:order val="5"/>
          <c:tx>
            <c:v>LRT-FJ NE</c:v>
          </c:tx>
          <c:spPr>
            <a:ln w="15875" cap="rnd">
              <a:solidFill>
                <a:sysClr val="windowText" lastClr="000000"/>
              </a:solidFill>
              <a:round/>
            </a:ln>
            <a:effectLst/>
          </c:spPr>
          <c:marker>
            <c:symbol val="circle"/>
            <c:size val="7"/>
            <c:spPr>
              <a:solidFill>
                <a:sysClr val="windowText" lastClr="000000"/>
              </a:solidFill>
              <a:ln w="9525">
                <a:solidFill>
                  <a:sysClr val="windowText" lastClr="0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extLst xmlns:c15="http://schemas.microsoft.com/office/drawing/2012/chart"/>
            </c:strRef>
          </c:cat>
          <c:val>
            <c:numRef>
              <c:f>Java2!$K$19:$K$26</c:f>
              <c:numCache>
                <c:formatCode>General</c:formatCode>
                <c:ptCount val="8"/>
                <c:pt idx="0">
                  <c:v>19537.4375</c:v>
                </c:pt>
                <c:pt idx="1">
                  <c:v>34295.411458333299</c:v>
                </c:pt>
                <c:pt idx="2">
                  <c:v>36105.2421875</c:v>
                </c:pt>
                <c:pt idx="3">
                  <c:v>36949.145833333299</c:v>
                </c:pt>
                <c:pt idx="4">
                  <c:v>37165.40625</c:v>
                </c:pt>
                <c:pt idx="5">
                  <c:v>39506.3125</c:v>
                </c:pt>
                <c:pt idx="6">
                  <c:v>40077.875</c:v>
                </c:pt>
                <c:pt idx="7">
                  <c:v>37413.875</c:v>
                </c:pt>
              </c:numCache>
              <c:extLst xmlns:c15="http://schemas.microsoft.com/office/drawing/2012/chart"/>
            </c:numRef>
          </c:val>
          <c:smooth val="0"/>
          <c:extLst>
            <c:ext xmlns:c16="http://schemas.microsoft.com/office/drawing/2014/chart" uri="{C3380CC4-5D6E-409C-BE32-E72D297353CC}">
              <c16:uniqueId val="{00000001-935B-4AAF-988A-700EB8D4C603}"/>
            </c:ext>
          </c:extLst>
        </c:ser>
        <c:ser>
          <c:idx val="10"/>
          <c:order val="8"/>
          <c:tx>
            <c:v>LRT-BSP NI</c:v>
          </c:tx>
          <c:spPr>
            <a:ln w="15875" cap="rnd">
              <a:solidFill>
                <a:srgbClr val="ED7D31"/>
              </a:solidFill>
              <a:round/>
            </a:ln>
            <a:effectLst/>
          </c:spPr>
          <c:marker>
            <c:symbol val="circle"/>
            <c:size val="7"/>
            <c:spPr>
              <a:solidFill>
                <a:srgbClr val="ED7D31"/>
              </a:solidFill>
              <a:ln w="9525">
                <a:solidFill>
                  <a:srgbClr val="ED7D31"/>
                </a:solidFill>
              </a:ln>
              <a:effectLst/>
            </c:spPr>
          </c:marker>
          <c:cat>
            <c:strRef>
              <c:f>Java2!$H$9:$H$16</c:f>
              <c:strCache>
                <c:ptCount val="8"/>
                <c:pt idx="0">
                  <c:v>1x24</c:v>
                </c:pt>
                <c:pt idx="1">
                  <c:v>2x12</c:v>
                </c:pt>
                <c:pt idx="2">
                  <c:v>3x8</c:v>
                </c:pt>
                <c:pt idx="3">
                  <c:v>4x6</c:v>
                </c:pt>
                <c:pt idx="4">
                  <c:v>6x4</c:v>
                </c:pt>
                <c:pt idx="5">
                  <c:v>8x3</c:v>
                </c:pt>
                <c:pt idx="6">
                  <c:v>12x2</c:v>
                </c:pt>
                <c:pt idx="7">
                  <c:v>24x1</c:v>
                </c:pt>
              </c:strCache>
              <c:extLst xmlns:c15="http://schemas.microsoft.com/office/drawing/2012/chart"/>
            </c:strRef>
          </c:cat>
          <c:val>
            <c:numRef>
              <c:f>Java2!$S$19:$S$26</c:f>
              <c:numCache>
                <c:formatCode>General</c:formatCode>
                <c:ptCount val="8"/>
                <c:pt idx="0">
                  <c:v>32130.653645833299</c:v>
                </c:pt>
                <c:pt idx="1">
                  <c:v>31724.171875</c:v>
                </c:pt>
                <c:pt idx="2">
                  <c:v>29894.2265625</c:v>
                </c:pt>
                <c:pt idx="3">
                  <c:v>29731.760416666599</c:v>
                </c:pt>
                <c:pt idx="4">
                  <c:v>29761.953125</c:v>
                </c:pt>
                <c:pt idx="5">
                  <c:v>29756.875</c:v>
                </c:pt>
                <c:pt idx="6">
                  <c:v>31091.59375</c:v>
                </c:pt>
                <c:pt idx="7">
                  <c:v>30046.0625</c:v>
                </c:pt>
              </c:numCache>
              <c:extLst xmlns:c15="http://schemas.microsoft.com/office/drawing/2012/chart"/>
            </c:numRef>
          </c:val>
          <c:smooth val="0"/>
          <c:extLst>
            <c:ext xmlns:c16="http://schemas.microsoft.com/office/drawing/2014/chart" uri="{C3380CC4-5D6E-409C-BE32-E72D297353CC}">
              <c16:uniqueId val="{00000002-935B-4AAF-988A-700EB8D4C603}"/>
            </c:ext>
          </c:extLst>
        </c:ser>
        <c:ser>
          <c:idx val="8"/>
          <c:order val="11"/>
          <c:tx>
            <c:v>LRT-BSP NE</c:v>
          </c:tx>
          <c:spPr>
            <a:ln w="15875" cap="rnd">
              <a:solidFill>
                <a:srgbClr val="00B050"/>
              </a:solidFill>
              <a:round/>
            </a:ln>
            <a:effectLst/>
          </c:spPr>
          <c:marker>
            <c:symbol val="circle"/>
            <c:size val="6"/>
            <c:spPr>
              <a:solidFill>
                <a:srgbClr val="00B050"/>
              </a:solidFill>
              <a:ln w="9525">
                <a:solidFill>
                  <a:srgbClr val="00B050"/>
                </a:solidFill>
              </a:ln>
              <a:effectLst/>
            </c:spPr>
          </c:marker>
          <c:cat>
            <c:strRef>
              <c:f>Java2!$H$9:$H$16</c:f>
              <c:strCache>
                <c:ptCount val="8"/>
                <c:pt idx="0">
                  <c:v>1x24</c:v>
                </c:pt>
                <c:pt idx="1">
                  <c:v>2x12</c:v>
                </c:pt>
                <c:pt idx="2">
                  <c:v>3x8</c:v>
                </c:pt>
                <c:pt idx="3">
                  <c:v>4x6</c:v>
                </c:pt>
                <c:pt idx="4">
                  <c:v>6x4</c:v>
                </c:pt>
                <c:pt idx="5">
                  <c:v>8x3</c:v>
                </c:pt>
                <c:pt idx="6">
                  <c:v>12x2</c:v>
                </c:pt>
                <c:pt idx="7">
                  <c:v>24x1</c:v>
                </c:pt>
              </c:strCache>
              <c:extLst xmlns:c15="http://schemas.microsoft.com/office/drawing/2012/chart"/>
            </c:strRef>
          </c:cat>
          <c:val>
            <c:numRef>
              <c:f>Java2!$Q$19:$Q$26</c:f>
              <c:numCache>
                <c:formatCode>General</c:formatCode>
                <c:ptCount val="8"/>
                <c:pt idx="0">
                  <c:v>17461.677083333299</c:v>
                </c:pt>
                <c:pt idx="1">
                  <c:v>18259.239583333299</c:v>
                </c:pt>
                <c:pt idx="2">
                  <c:v>18599.2578125</c:v>
                </c:pt>
                <c:pt idx="3">
                  <c:v>17810.0625</c:v>
                </c:pt>
                <c:pt idx="4">
                  <c:v>18547.609375</c:v>
                </c:pt>
                <c:pt idx="5">
                  <c:v>17433.791666666599</c:v>
                </c:pt>
                <c:pt idx="6">
                  <c:v>17539.40625</c:v>
                </c:pt>
                <c:pt idx="7">
                  <c:v>17630.125</c:v>
                </c:pt>
              </c:numCache>
              <c:extLst xmlns:c15="http://schemas.microsoft.com/office/drawing/2012/chart"/>
            </c:numRef>
          </c:val>
          <c:smooth val="0"/>
          <c:extLst>
            <c:ext xmlns:c16="http://schemas.microsoft.com/office/drawing/2014/chart" uri="{C3380CC4-5D6E-409C-BE32-E72D297353CC}">
              <c16:uniqueId val="{00000003-935B-4AAF-988A-700EB8D4C603}"/>
            </c:ext>
          </c:extLst>
        </c:ser>
        <c:dLbls>
          <c:showLegendKey val="0"/>
          <c:showVal val="0"/>
          <c:showCatName val="0"/>
          <c:showSerName val="0"/>
          <c:showPercent val="0"/>
          <c:showBubbleSize val="0"/>
        </c:dLbls>
        <c:marker val="1"/>
        <c:smooth val="0"/>
        <c:axId val="-1039118000"/>
        <c:axId val="-1039114192"/>
        <c:extLst>
          <c:ext xmlns:c15="http://schemas.microsoft.com/office/drawing/2012/chart" uri="{02D57815-91ED-43cb-92C2-25804820EDAC}">
            <c15:filteredLineSeries>
              <c15:ser>
                <c:idx val="5"/>
                <c:order val="0"/>
                <c:tx>
                  <c:v>LRT-FJ CI</c:v>
                </c:tx>
                <c:spPr>
                  <a:ln w="9525" cap="rnd">
                    <a:solidFill>
                      <a:srgbClr val="C00000"/>
                    </a:solidFill>
                    <a:round/>
                  </a:ln>
                  <a:effectLst/>
                </c:spPr>
                <c:marker>
                  <c:symbol val="square"/>
                  <c:size val="4"/>
                  <c:spPr>
                    <a:solidFill>
                      <a:srgbClr val="C00000"/>
                    </a:solidFill>
                    <a:ln w="12700">
                      <a:solidFill>
                        <a:srgbClr val="C00000"/>
                      </a:solidFill>
                    </a:ln>
                    <a:effectLst/>
                  </c:spPr>
                </c:marker>
                <c:cat>
                  <c:strRef>
                    <c:extLst>
                      <c:ex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c:ext uri="{02D57815-91ED-43cb-92C2-25804820EDAC}">
                        <c15:formulaRef>
                          <c15:sqref>Java2!$I$19:$I$26</c15:sqref>
                        </c15:formulaRef>
                      </c:ext>
                    </c:extLst>
                    <c:numCache>
                      <c:formatCode>General</c:formatCode>
                      <c:ptCount val="8"/>
                      <c:pt idx="0">
                        <c:v>22105.645833333299</c:v>
                      </c:pt>
                      <c:pt idx="1">
                        <c:v>40499.708333333299</c:v>
                      </c:pt>
                      <c:pt idx="2">
                        <c:v>36230.609375</c:v>
                      </c:pt>
                      <c:pt idx="3">
                        <c:v>40544.479166666599</c:v>
                      </c:pt>
                      <c:pt idx="4">
                        <c:v>43414.75</c:v>
                      </c:pt>
                      <c:pt idx="5">
                        <c:v>47025.958333333299</c:v>
                      </c:pt>
                      <c:pt idx="6">
                        <c:v>43525.1875</c:v>
                      </c:pt>
                      <c:pt idx="7">
                        <c:v>42753.625</c:v>
                      </c:pt>
                    </c:numCache>
                  </c:numRef>
                </c:val>
                <c:smooth val="0"/>
                <c:extLst>
                  <c:ext xmlns:c16="http://schemas.microsoft.com/office/drawing/2014/chart" uri="{C3380CC4-5D6E-409C-BE32-E72D297353CC}">
                    <c16:uniqueId val="{00000004-935B-4AAF-988A-700EB8D4C603}"/>
                  </c:ext>
                </c:extLst>
              </c15:ser>
            </c15:filteredLineSeries>
            <c15:filteredLineSeries>
              <c15:ser>
                <c:idx val="4"/>
                <c:order val="1"/>
                <c:tx>
                  <c:v>LRT-FJ SI</c:v>
                </c:tx>
                <c:spPr>
                  <a:ln w="9525" cap="rnd">
                    <a:solidFill>
                      <a:srgbClr val="C00000"/>
                    </a:solidFill>
                    <a:round/>
                  </a:ln>
                  <a:effectLst/>
                </c:spPr>
                <c:marker>
                  <c:symbol val="triangle"/>
                  <c:size val="4"/>
                  <c:spPr>
                    <a:solidFill>
                      <a:srgbClr val="C00000"/>
                    </a:solidFill>
                    <a:ln w="12700">
                      <a:solidFill>
                        <a:srgbClr val="C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Java2!$J$19:$J$26</c15:sqref>
                        </c15:formulaRef>
                      </c:ext>
                    </c:extLst>
                    <c:numCache>
                      <c:formatCode>General</c:formatCode>
                      <c:ptCount val="8"/>
                      <c:pt idx="0">
                        <c:v>24607.997395833299</c:v>
                      </c:pt>
                      <c:pt idx="1">
                        <c:v>38840.432291666599</c:v>
                      </c:pt>
                      <c:pt idx="2">
                        <c:v>38042.5625</c:v>
                      </c:pt>
                      <c:pt idx="3">
                        <c:v>40820.145833333299</c:v>
                      </c:pt>
                      <c:pt idx="4">
                        <c:v>40472.3125</c:v>
                      </c:pt>
                      <c:pt idx="5">
                        <c:v>45574.0625</c:v>
                      </c:pt>
                      <c:pt idx="6">
                        <c:v>43391.75</c:v>
                      </c:pt>
                      <c:pt idx="7">
                        <c:v>45158.125</c:v>
                      </c:pt>
                    </c:numCache>
                  </c:numRef>
                </c:val>
                <c:smooth val="0"/>
                <c:extLst xmlns:c15="http://schemas.microsoft.com/office/drawing/2012/chart">
                  <c:ext xmlns:c16="http://schemas.microsoft.com/office/drawing/2014/chart" uri="{C3380CC4-5D6E-409C-BE32-E72D297353CC}">
                    <c16:uniqueId val="{00000005-935B-4AAF-988A-700EB8D4C603}"/>
                  </c:ext>
                </c:extLst>
              </c15:ser>
            </c15:filteredLineSeries>
            <c15:filteredLineSeries>
              <c15:ser>
                <c:idx val="1"/>
                <c:order val="3"/>
                <c:tx>
                  <c:v>LRT-FJ CE</c:v>
                </c:tx>
                <c:spPr>
                  <a:ln w="9525" cap="rnd">
                    <a:solidFill>
                      <a:sysClr val="windowText" lastClr="000000"/>
                    </a:solidFill>
                    <a:round/>
                  </a:ln>
                  <a:effectLst/>
                </c:spPr>
                <c:marker>
                  <c:symbol val="squar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Java2!$L$19:$L$26</c15:sqref>
                        </c15:formulaRef>
                      </c:ext>
                    </c:extLst>
                    <c:numCache>
                      <c:formatCode>General</c:formatCode>
                      <c:ptCount val="8"/>
                      <c:pt idx="0">
                        <c:v>22175.200520833299</c:v>
                      </c:pt>
                      <c:pt idx="1">
                        <c:v>42231.286458333299</c:v>
                      </c:pt>
                      <c:pt idx="2">
                        <c:v>38766.1953125</c:v>
                      </c:pt>
                      <c:pt idx="3">
                        <c:v>38326.427083333299</c:v>
                      </c:pt>
                      <c:pt idx="4">
                        <c:v>38651.609375</c:v>
                      </c:pt>
                      <c:pt idx="5">
                        <c:v>40577.791666666599</c:v>
                      </c:pt>
                      <c:pt idx="6">
                        <c:v>37254.59375</c:v>
                      </c:pt>
                      <c:pt idx="7">
                        <c:v>38279.9375</c:v>
                      </c:pt>
                    </c:numCache>
                  </c:numRef>
                </c:val>
                <c:smooth val="0"/>
                <c:extLst xmlns:c15="http://schemas.microsoft.com/office/drawing/2012/chart">
                  <c:ext xmlns:c16="http://schemas.microsoft.com/office/drawing/2014/chart" uri="{C3380CC4-5D6E-409C-BE32-E72D297353CC}">
                    <c16:uniqueId val="{00000006-935B-4AAF-988A-700EB8D4C603}"/>
                  </c:ext>
                </c:extLst>
              </c15:ser>
            </c15:filteredLineSeries>
            <c15:filteredLineSeries>
              <c15:ser>
                <c:idx val="3"/>
                <c:order val="4"/>
                <c:tx>
                  <c:v>LRT-FJ SE</c:v>
                </c:tx>
                <c:spPr>
                  <a:ln w="9525" cap="rnd">
                    <a:solidFill>
                      <a:sysClr val="windowText" lastClr="000000"/>
                    </a:solidFill>
                    <a:round/>
                  </a:ln>
                  <a:effectLst/>
                </c:spPr>
                <c:marker>
                  <c:symbol val="triangl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Java2!$N$19:$N$26</c15:sqref>
                        </c15:formulaRef>
                      </c:ext>
                    </c:extLst>
                    <c:numCache>
                      <c:formatCode>General</c:formatCode>
                      <c:ptCount val="8"/>
                      <c:pt idx="0">
                        <c:v>20254.028645833299</c:v>
                      </c:pt>
                      <c:pt idx="1">
                        <c:v>40838.885416666599</c:v>
                      </c:pt>
                      <c:pt idx="2">
                        <c:v>40396.90625</c:v>
                      </c:pt>
                      <c:pt idx="3">
                        <c:v>42092.416666666599</c:v>
                      </c:pt>
                      <c:pt idx="4">
                        <c:v>40864.921875</c:v>
                      </c:pt>
                      <c:pt idx="5">
                        <c:v>41703.583333333299</c:v>
                      </c:pt>
                      <c:pt idx="6">
                        <c:v>37342.65625</c:v>
                      </c:pt>
                      <c:pt idx="7">
                        <c:v>37378.5625</c:v>
                      </c:pt>
                    </c:numCache>
                  </c:numRef>
                </c:val>
                <c:smooth val="0"/>
                <c:extLst xmlns:c15="http://schemas.microsoft.com/office/drawing/2012/chart">
                  <c:ext xmlns:c16="http://schemas.microsoft.com/office/drawing/2014/chart" uri="{C3380CC4-5D6E-409C-BE32-E72D297353CC}">
                    <c16:uniqueId val="{00000007-935B-4AAF-988A-700EB8D4C603}"/>
                  </c:ext>
                </c:extLst>
              </c15:ser>
            </c15:filteredLineSeries>
            <c15:filteredLineSeries>
              <c15:ser>
                <c:idx val="6"/>
                <c:order val="6"/>
                <c:tx>
                  <c:v>LRT-BSP CI</c:v>
                </c:tx>
                <c:spPr>
                  <a:ln w="9525" cap="rnd">
                    <a:solidFill>
                      <a:srgbClr val="ED7D31"/>
                    </a:solidFill>
                    <a:round/>
                  </a:ln>
                  <a:effectLst/>
                </c:spPr>
                <c:marker>
                  <c:symbol val="squar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Java2!$O$19:$O$26</c15:sqref>
                        </c15:formulaRef>
                      </c:ext>
                    </c:extLst>
                    <c:numCache>
                      <c:formatCode>General</c:formatCode>
                      <c:ptCount val="8"/>
                      <c:pt idx="0">
                        <c:v>19980.2109375</c:v>
                      </c:pt>
                      <c:pt idx="1">
                        <c:v>26989.859375</c:v>
                      </c:pt>
                      <c:pt idx="2">
                        <c:v>29444.4453125</c:v>
                      </c:pt>
                      <c:pt idx="3">
                        <c:v>30084.729166666599</c:v>
                      </c:pt>
                      <c:pt idx="4">
                        <c:v>27291.953125</c:v>
                      </c:pt>
                      <c:pt idx="5">
                        <c:v>29956.0625</c:v>
                      </c:pt>
                      <c:pt idx="6">
                        <c:v>20431.59375</c:v>
                      </c:pt>
                      <c:pt idx="7">
                        <c:v>29764.0625</c:v>
                      </c:pt>
                    </c:numCache>
                  </c:numRef>
                </c:val>
                <c:smooth val="0"/>
                <c:extLst xmlns:c15="http://schemas.microsoft.com/office/drawing/2012/chart">
                  <c:ext xmlns:c16="http://schemas.microsoft.com/office/drawing/2014/chart" uri="{C3380CC4-5D6E-409C-BE32-E72D297353CC}">
                    <c16:uniqueId val="{00000008-935B-4AAF-988A-700EB8D4C603}"/>
                  </c:ext>
                </c:extLst>
              </c15:ser>
            </c15:filteredLineSeries>
            <c15:filteredLineSeries>
              <c15:ser>
                <c:idx val="7"/>
                <c:order val="7"/>
                <c:tx>
                  <c:v>LRT-BSP SI</c:v>
                </c:tx>
                <c:spPr>
                  <a:ln w="9525" cap="rnd">
                    <a:solidFill>
                      <a:srgbClr val="ED7D31"/>
                    </a:solidFill>
                    <a:round/>
                  </a:ln>
                  <a:effectLst/>
                </c:spPr>
                <c:marker>
                  <c:symbol val="triangl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Java2!$P$19:$P$26</c15:sqref>
                        </c15:formulaRef>
                      </c:ext>
                    </c:extLst>
                    <c:numCache>
                      <c:formatCode>General</c:formatCode>
                      <c:ptCount val="8"/>
                      <c:pt idx="0">
                        <c:v>21877.440104166599</c:v>
                      </c:pt>
                      <c:pt idx="1">
                        <c:v>21110.270833333299</c:v>
                      </c:pt>
                      <c:pt idx="2">
                        <c:v>24330.890625</c:v>
                      </c:pt>
                      <c:pt idx="3">
                        <c:v>22221.041666666599</c:v>
                      </c:pt>
                      <c:pt idx="4">
                        <c:v>21977.40625</c:v>
                      </c:pt>
                      <c:pt idx="5">
                        <c:v>30075.645833333299</c:v>
                      </c:pt>
                      <c:pt idx="6">
                        <c:v>20004.3125</c:v>
                      </c:pt>
                      <c:pt idx="7">
                        <c:v>34451.8125</c:v>
                      </c:pt>
                    </c:numCache>
                  </c:numRef>
                </c:val>
                <c:smooth val="0"/>
                <c:extLst xmlns:c15="http://schemas.microsoft.com/office/drawing/2012/chart">
                  <c:ext xmlns:c16="http://schemas.microsoft.com/office/drawing/2014/chart" uri="{C3380CC4-5D6E-409C-BE32-E72D297353CC}">
                    <c16:uniqueId val="{00000009-935B-4AAF-988A-700EB8D4C603}"/>
                  </c:ext>
                </c:extLst>
              </c15:ser>
            </c15:filteredLineSeries>
            <c15:filteredLineSeries>
              <c15:ser>
                <c:idx val="9"/>
                <c:order val="9"/>
                <c:tx>
                  <c:v>LRT-BSP CE</c:v>
                </c:tx>
                <c:spPr>
                  <a:ln w="9525" cap="rnd">
                    <a:solidFill>
                      <a:srgbClr val="00B050"/>
                    </a:solidFill>
                    <a:round/>
                  </a:ln>
                  <a:effectLst/>
                </c:spPr>
                <c:marker>
                  <c:symbol val="squar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Java2!$R$19:$R$26</c15:sqref>
                        </c15:formulaRef>
                      </c:ext>
                    </c:extLst>
                    <c:numCache>
                      <c:formatCode>General</c:formatCode>
                      <c:ptCount val="8"/>
                      <c:pt idx="0">
                        <c:v>20562.203125</c:v>
                      </c:pt>
                      <c:pt idx="1">
                        <c:v>21367.484375</c:v>
                      </c:pt>
                      <c:pt idx="2">
                        <c:v>21220.1640625</c:v>
                      </c:pt>
                      <c:pt idx="3">
                        <c:v>19718.145833333299</c:v>
                      </c:pt>
                      <c:pt idx="4">
                        <c:v>18355.21875</c:v>
                      </c:pt>
                      <c:pt idx="5">
                        <c:v>18360.4375</c:v>
                      </c:pt>
                      <c:pt idx="6">
                        <c:v>17246.71875</c:v>
                      </c:pt>
                      <c:pt idx="7">
                        <c:v>17880.5</c:v>
                      </c:pt>
                    </c:numCache>
                  </c:numRef>
                </c:val>
                <c:smooth val="0"/>
                <c:extLst xmlns:c15="http://schemas.microsoft.com/office/drawing/2012/chart">
                  <c:ext xmlns:c16="http://schemas.microsoft.com/office/drawing/2014/chart" uri="{C3380CC4-5D6E-409C-BE32-E72D297353CC}">
                    <c16:uniqueId val="{0000000A-935B-4AAF-988A-700EB8D4C603}"/>
                  </c:ext>
                </c:extLst>
              </c15:ser>
            </c15:filteredLineSeries>
            <c15:filteredLineSeries>
              <c15:ser>
                <c:idx val="11"/>
                <c:order val="10"/>
                <c:tx>
                  <c:v>LRT-BSP SE</c:v>
                </c:tx>
                <c:spPr>
                  <a:ln w="9525" cap="rnd">
                    <a:solidFill>
                      <a:srgbClr val="00B050"/>
                    </a:solidFill>
                    <a:round/>
                  </a:ln>
                  <a:effectLst/>
                </c:spPr>
                <c:marker>
                  <c:symbol val="triang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Java2!$T$19:$T$26</c15:sqref>
                        </c15:formulaRef>
                      </c:ext>
                    </c:extLst>
                    <c:numCache>
                      <c:formatCode>General</c:formatCode>
                      <c:ptCount val="8"/>
                      <c:pt idx="0">
                        <c:v>17344.901041666599</c:v>
                      </c:pt>
                      <c:pt idx="1">
                        <c:v>17230.28125</c:v>
                      </c:pt>
                      <c:pt idx="2">
                        <c:v>18121.9453125</c:v>
                      </c:pt>
                      <c:pt idx="3">
                        <c:v>17547.479166666599</c:v>
                      </c:pt>
                      <c:pt idx="4">
                        <c:v>17602.390625</c:v>
                      </c:pt>
                      <c:pt idx="5">
                        <c:v>17261.354166666599</c:v>
                      </c:pt>
                      <c:pt idx="6">
                        <c:v>17225.1875</c:v>
                      </c:pt>
                      <c:pt idx="7">
                        <c:v>16948.3125</c:v>
                      </c:pt>
                    </c:numCache>
                  </c:numRef>
                </c:val>
                <c:smooth val="0"/>
                <c:extLst xmlns:c15="http://schemas.microsoft.com/office/drawing/2012/chart">
                  <c:ext xmlns:c16="http://schemas.microsoft.com/office/drawing/2014/chart" uri="{C3380CC4-5D6E-409C-BE32-E72D297353CC}">
                    <c16:uniqueId val="{0000000B-935B-4AAF-988A-700EB8D4C603}"/>
                  </c:ext>
                </c:extLst>
              </c15:ser>
            </c15:filteredLineSeries>
          </c:ext>
        </c:extLst>
      </c:lineChart>
      <c:catAx>
        <c:axId val="-10391180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r>
                  <a:rPr lang="en-US" sz="1400"/>
                  <a:t>Threads per process x Processes per node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endParaRPr lang="en-US"/>
            </a:p>
          </c:txPr>
        </c:title>
        <c:numFmt formatCode="General" sourceLinked="1"/>
        <c:majorTickMark val="none"/>
        <c:minorTickMark val="in"/>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9114192"/>
        <c:crosses val="autoZero"/>
        <c:auto val="1"/>
        <c:lblAlgn val="ctr"/>
        <c:lblOffset val="0"/>
        <c:noMultiLvlLbl val="1"/>
      </c:catAx>
      <c:valAx>
        <c:axId val="-1039114192"/>
        <c:scaling>
          <c:orientation val="minMax"/>
          <c:max val="50000"/>
          <c:min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r>
                  <a:rPr lang="en-US" sz="1400">
                    <a:solidFill>
                      <a:sysClr val="windowText" lastClr="000000"/>
                    </a:solidFill>
                  </a:rPr>
                  <a:t>Time (ms)</a:t>
                </a:r>
              </a:p>
            </c:rich>
          </c:tx>
          <c:layout>
            <c:manualLayout>
              <c:xMode val="edge"/>
              <c:yMode val="edge"/>
              <c:x val="8.7836481181661537E-3"/>
              <c:y val="0.377127156779506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endParaRPr lang="en-US"/>
            </a:p>
          </c:txPr>
        </c:title>
        <c:numFmt formatCode="0.0E+0" sourceLinked="0"/>
        <c:majorTickMark val="out"/>
        <c:minorTickMark val="in"/>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9118000"/>
        <c:crosses val="autoZero"/>
        <c:crossBetween val="between"/>
      </c:valAx>
      <c:spPr>
        <a:solidFill>
          <a:schemeClr val="bg1"/>
        </a:solidFill>
        <a:ln>
          <a:solidFill>
            <a:schemeClr val="tx1"/>
          </a:solidFill>
        </a:ln>
        <a:effectLst/>
      </c:spPr>
    </c:plotArea>
    <c:legend>
      <c:legendPos val="r"/>
      <c:layout>
        <c:manualLayout>
          <c:xMode val="edge"/>
          <c:yMode val="edge"/>
          <c:x val="0.86694356509926207"/>
          <c:y val="3.9985112909361582E-2"/>
          <c:w val="0.12063623477918203"/>
          <c:h val="0.82601882134511229"/>
        </c:manualLayout>
      </c:layout>
      <c:overlay val="0"/>
      <c:spPr>
        <a:solidFill>
          <a:schemeClr val="bg1"/>
        </a:solidFill>
        <a:ln>
          <a:solidFill>
            <a:schemeClr val="tx1"/>
          </a:solidFill>
        </a:ln>
        <a:effectLst/>
      </c:spPr>
      <c:txPr>
        <a:bodyPr rot="0" spcFirstLastPara="1" vertOverflow="ellipsis" vert="horz" wrap="square" anchor="t" anchorCtr="0"/>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Flink vs MPI for MDS Total Time</a:t>
            </a:r>
          </a:p>
        </c:rich>
      </c:tx>
      <c:layout>
        <c:manualLayout>
          <c:xMode val="edge"/>
          <c:yMode val="edge"/>
          <c:x val="0.24969344478309055"/>
          <c:y val="6.442213122838857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Full!$J$5</c:f>
              <c:strCache>
                <c:ptCount val="1"/>
                <c:pt idx="0">
                  <c:v>Flink-4x24</c:v>
                </c:pt>
              </c:strCache>
            </c:strRef>
          </c:tx>
          <c:spPr>
            <a:ln w="28575" cap="rnd">
              <a:solidFill>
                <a:schemeClr val="accent1"/>
              </a:solidFill>
              <a:round/>
            </a:ln>
            <a:effectLst/>
          </c:spPr>
          <c:marker>
            <c:symbol val="none"/>
          </c:marker>
          <c:cat>
            <c:numRef>
              <c:f>Full!$K$4:$P$4</c:f>
              <c:numCache>
                <c:formatCode>General</c:formatCode>
                <c:ptCount val="6"/>
                <c:pt idx="0">
                  <c:v>1000</c:v>
                </c:pt>
                <c:pt idx="1">
                  <c:v>2000</c:v>
                </c:pt>
                <c:pt idx="2">
                  <c:v>4000</c:v>
                </c:pt>
                <c:pt idx="3">
                  <c:v>8000</c:v>
                </c:pt>
                <c:pt idx="4">
                  <c:v>16000</c:v>
                </c:pt>
                <c:pt idx="5">
                  <c:v>32000</c:v>
                </c:pt>
              </c:numCache>
            </c:numRef>
          </c:cat>
          <c:val>
            <c:numRef>
              <c:f>Full!$K$5:$P$5</c:f>
              <c:numCache>
                <c:formatCode>General</c:formatCode>
                <c:ptCount val="6"/>
                <c:pt idx="0">
                  <c:v>968.61199999999997</c:v>
                </c:pt>
                <c:pt idx="1">
                  <c:v>1030.068</c:v>
                </c:pt>
                <c:pt idx="2">
                  <c:v>1082.2439999999999</c:v>
                </c:pt>
                <c:pt idx="3">
                  <c:v>1346.348</c:v>
                </c:pt>
                <c:pt idx="4">
                  <c:v>2774.527</c:v>
                </c:pt>
                <c:pt idx="5">
                  <c:v>7868.5929999999998</c:v>
                </c:pt>
              </c:numCache>
            </c:numRef>
          </c:val>
          <c:smooth val="0"/>
          <c:extLst>
            <c:ext xmlns:c16="http://schemas.microsoft.com/office/drawing/2014/chart" uri="{C3380CC4-5D6E-409C-BE32-E72D297353CC}">
              <c16:uniqueId val="{00000000-815E-49DE-A86E-00FA01900F2A}"/>
            </c:ext>
          </c:extLst>
        </c:ser>
        <c:ser>
          <c:idx val="1"/>
          <c:order val="1"/>
          <c:tx>
            <c:strRef>
              <c:f>Full!$J$6</c:f>
              <c:strCache>
                <c:ptCount val="1"/>
                <c:pt idx="0">
                  <c:v>MPI-4x24</c:v>
                </c:pt>
              </c:strCache>
            </c:strRef>
          </c:tx>
          <c:spPr>
            <a:ln w="28575" cap="rnd">
              <a:solidFill>
                <a:schemeClr val="accent2"/>
              </a:solidFill>
              <a:round/>
            </a:ln>
            <a:effectLst/>
          </c:spPr>
          <c:marker>
            <c:symbol val="none"/>
          </c:marker>
          <c:cat>
            <c:numRef>
              <c:f>Full!$K$4:$P$4</c:f>
              <c:numCache>
                <c:formatCode>General</c:formatCode>
                <c:ptCount val="6"/>
                <c:pt idx="0">
                  <c:v>1000</c:v>
                </c:pt>
                <c:pt idx="1">
                  <c:v>2000</c:v>
                </c:pt>
                <c:pt idx="2">
                  <c:v>4000</c:v>
                </c:pt>
                <c:pt idx="3">
                  <c:v>8000</c:v>
                </c:pt>
                <c:pt idx="4">
                  <c:v>16000</c:v>
                </c:pt>
                <c:pt idx="5">
                  <c:v>32000</c:v>
                </c:pt>
              </c:numCache>
            </c:numRef>
          </c:cat>
          <c:val>
            <c:numRef>
              <c:f>Full!$K$6:$P$6</c:f>
              <c:numCache>
                <c:formatCode>General</c:formatCode>
                <c:ptCount val="6"/>
                <c:pt idx="0">
                  <c:v>4.3479999999999999</c:v>
                </c:pt>
                <c:pt idx="1">
                  <c:v>5.1280000000000001</c:v>
                </c:pt>
                <c:pt idx="2">
                  <c:v>6.22</c:v>
                </c:pt>
                <c:pt idx="3">
                  <c:v>9.516</c:v>
                </c:pt>
                <c:pt idx="4">
                  <c:v>20.204000000000001</c:v>
                </c:pt>
                <c:pt idx="5">
                  <c:v>50.959000000000003</c:v>
                </c:pt>
              </c:numCache>
            </c:numRef>
          </c:val>
          <c:smooth val="0"/>
          <c:extLst>
            <c:ext xmlns:c16="http://schemas.microsoft.com/office/drawing/2014/chart" uri="{C3380CC4-5D6E-409C-BE32-E72D297353CC}">
              <c16:uniqueId val="{00000001-815E-49DE-A86E-00FA01900F2A}"/>
            </c:ext>
          </c:extLst>
        </c:ser>
        <c:ser>
          <c:idx val="2"/>
          <c:order val="2"/>
          <c:tx>
            <c:strRef>
              <c:f>Full!$J$7</c:f>
              <c:strCache>
                <c:ptCount val="1"/>
                <c:pt idx="0">
                  <c:v>Compute-4x24</c:v>
                </c:pt>
              </c:strCache>
            </c:strRef>
          </c:tx>
          <c:spPr>
            <a:ln w="28575" cap="rnd">
              <a:solidFill>
                <a:schemeClr val="accent3"/>
              </a:solidFill>
              <a:round/>
            </a:ln>
            <a:effectLst/>
          </c:spPr>
          <c:marker>
            <c:symbol val="none"/>
          </c:marker>
          <c:cat>
            <c:numRef>
              <c:f>Full!$K$4:$P$4</c:f>
              <c:numCache>
                <c:formatCode>General</c:formatCode>
                <c:ptCount val="6"/>
                <c:pt idx="0">
                  <c:v>1000</c:v>
                </c:pt>
                <c:pt idx="1">
                  <c:v>2000</c:v>
                </c:pt>
                <c:pt idx="2">
                  <c:v>4000</c:v>
                </c:pt>
                <c:pt idx="3">
                  <c:v>8000</c:v>
                </c:pt>
                <c:pt idx="4">
                  <c:v>16000</c:v>
                </c:pt>
                <c:pt idx="5">
                  <c:v>32000</c:v>
                </c:pt>
              </c:numCache>
            </c:numRef>
          </c:cat>
          <c:val>
            <c:numRef>
              <c:f>Full!$K$7:$P$7</c:f>
              <c:numCache>
                <c:formatCode>General</c:formatCode>
                <c:ptCount val="6"/>
                <c:pt idx="0">
                  <c:v>2.4569999999999999</c:v>
                </c:pt>
                <c:pt idx="1">
                  <c:v>2.641</c:v>
                </c:pt>
                <c:pt idx="2">
                  <c:v>3.1160000000000001</c:v>
                </c:pt>
                <c:pt idx="3">
                  <c:v>5.1989999999999998</c:v>
                </c:pt>
                <c:pt idx="4">
                  <c:v>12.894</c:v>
                </c:pt>
                <c:pt idx="5">
                  <c:v>40.484999999999999</c:v>
                </c:pt>
              </c:numCache>
            </c:numRef>
          </c:val>
          <c:smooth val="0"/>
          <c:extLst>
            <c:ext xmlns:c16="http://schemas.microsoft.com/office/drawing/2014/chart" uri="{C3380CC4-5D6E-409C-BE32-E72D297353CC}">
              <c16:uniqueId val="{00000002-815E-49DE-A86E-00FA01900F2A}"/>
            </c:ext>
          </c:extLst>
        </c:ser>
        <c:ser>
          <c:idx val="3"/>
          <c:order val="3"/>
          <c:tx>
            <c:strRef>
              <c:f>Full!$J$8</c:f>
              <c:strCache>
                <c:ptCount val="1"/>
                <c:pt idx="0">
                  <c:v>Flink-8x24</c:v>
                </c:pt>
              </c:strCache>
            </c:strRef>
          </c:tx>
          <c:spPr>
            <a:ln w="28575" cap="rnd">
              <a:solidFill>
                <a:schemeClr val="accent4"/>
              </a:solidFill>
              <a:round/>
            </a:ln>
            <a:effectLst/>
          </c:spPr>
          <c:marker>
            <c:symbol val="none"/>
          </c:marker>
          <c:cat>
            <c:numRef>
              <c:f>Full!$K$4:$P$4</c:f>
              <c:numCache>
                <c:formatCode>General</c:formatCode>
                <c:ptCount val="6"/>
                <c:pt idx="0">
                  <c:v>1000</c:v>
                </c:pt>
                <c:pt idx="1">
                  <c:v>2000</c:v>
                </c:pt>
                <c:pt idx="2">
                  <c:v>4000</c:v>
                </c:pt>
                <c:pt idx="3">
                  <c:v>8000</c:v>
                </c:pt>
                <c:pt idx="4">
                  <c:v>16000</c:v>
                </c:pt>
                <c:pt idx="5">
                  <c:v>32000</c:v>
                </c:pt>
              </c:numCache>
            </c:numRef>
          </c:cat>
          <c:val>
            <c:numRef>
              <c:f>Full!$K$8:$P$8</c:f>
              <c:numCache>
                <c:formatCode>General</c:formatCode>
                <c:ptCount val="6"/>
                <c:pt idx="0">
                  <c:v>1106.4169999999999</c:v>
                </c:pt>
                <c:pt idx="1">
                  <c:v>1125.771</c:v>
                </c:pt>
                <c:pt idx="2">
                  <c:v>1148.2370000000001</c:v>
                </c:pt>
                <c:pt idx="3">
                  <c:v>1344.4849999999999</c:v>
                </c:pt>
                <c:pt idx="4">
                  <c:v>1983.6410000000001</c:v>
                </c:pt>
                <c:pt idx="5">
                  <c:v>5212.7299999999996</c:v>
                </c:pt>
              </c:numCache>
            </c:numRef>
          </c:val>
          <c:smooth val="0"/>
          <c:extLst>
            <c:ext xmlns:c16="http://schemas.microsoft.com/office/drawing/2014/chart" uri="{C3380CC4-5D6E-409C-BE32-E72D297353CC}">
              <c16:uniqueId val="{00000003-815E-49DE-A86E-00FA01900F2A}"/>
            </c:ext>
          </c:extLst>
        </c:ser>
        <c:ser>
          <c:idx val="4"/>
          <c:order val="4"/>
          <c:tx>
            <c:strRef>
              <c:f>Full!$J$9</c:f>
              <c:strCache>
                <c:ptCount val="1"/>
                <c:pt idx="0">
                  <c:v>MPI-8x24</c:v>
                </c:pt>
              </c:strCache>
            </c:strRef>
          </c:tx>
          <c:spPr>
            <a:ln w="28575" cap="rnd">
              <a:solidFill>
                <a:schemeClr val="accent5"/>
              </a:solidFill>
              <a:round/>
            </a:ln>
            <a:effectLst/>
          </c:spPr>
          <c:marker>
            <c:symbol val="none"/>
          </c:marker>
          <c:cat>
            <c:numRef>
              <c:f>Full!$K$4:$P$4</c:f>
              <c:numCache>
                <c:formatCode>General</c:formatCode>
                <c:ptCount val="6"/>
                <c:pt idx="0">
                  <c:v>1000</c:v>
                </c:pt>
                <c:pt idx="1">
                  <c:v>2000</c:v>
                </c:pt>
                <c:pt idx="2">
                  <c:v>4000</c:v>
                </c:pt>
                <c:pt idx="3">
                  <c:v>8000</c:v>
                </c:pt>
                <c:pt idx="4">
                  <c:v>16000</c:v>
                </c:pt>
                <c:pt idx="5">
                  <c:v>32000</c:v>
                </c:pt>
              </c:numCache>
            </c:numRef>
          </c:cat>
          <c:val>
            <c:numRef>
              <c:f>Full!$K$9:$P$9</c:f>
              <c:numCache>
                <c:formatCode>General</c:formatCode>
                <c:ptCount val="6"/>
                <c:pt idx="0">
                  <c:v>4.8170000000000002</c:v>
                </c:pt>
                <c:pt idx="1">
                  <c:v>5.64</c:v>
                </c:pt>
                <c:pt idx="2">
                  <c:v>6.0819999999999999</c:v>
                </c:pt>
                <c:pt idx="3">
                  <c:v>11.941000000000001</c:v>
                </c:pt>
                <c:pt idx="4">
                  <c:v>19.32</c:v>
                </c:pt>
                <c:pt idx="5">
                  <c:v>44.73</c:v>
                </c:pt>
              </c:numCache>
            </c:numRef>
          </c:val>
          <c:smooth val="0"/>
          <c:extLst>
            <c:ext xmlns:c16="http://schemas.microsoft.com/office/drawing/2014/chart" uri="{C3380CC4-5D6E-409C-BE32-E72D297353CC}">
              <c16:uniqueId val="{00000004-815E-49DE-A86E-00FA01900F2A}"/>
            </c:ext>
          </c:extLst>
        </c:ser>
        <c:ser>
          <c:idx val="5"/>
          <c:order val="5"/>
          <c:tx>
            <c:strRef>
              <c:f>Full!$J$10</c:f>
              <c:strCache>
                <c:ptCount val="1"/>
                <c:pt idx="0">
                  <c:v>Compute-8x24</c:v>
                </c:pt>
              </c:strCache>
            </c:strRef>
          </c:tx>
          <c:spPr>
            <a:ln w="28575" cap="rnd">
              <a:solidFill>
                <a:schemeClr val="accent6"/>
              </a:solidFill>
              <a:round/>
            </a:ln>
            <a:effectLst/>
          </c:spPr>
          <c:marker>
            <c:symbol val="none"/>
          </c:marker>
          <c:cat>
            <c:numRef>
              <c:f>Full!$K$4:$P$4</c:f>
              <c:numCache>
                <c:formatCode>General</c:formatCode>
                <c:ptCount val="6"/>
                <c:pt idx="0">
                  <c:v>1000</c:v>
                </c:pt>
                <c:pt idx="1">
                  <c:v>2000</c:v>
                </c:pt>
                <c:pt idx="2">
                  <c:v>4000</c:v>
                </c:pt>
                <c:pt idx="3">
                  <c:v>8000</c:v>
                </c:pt>
                <c:pt idx="4">
                  <c:v>16000</c:v>
                </c:pt>
                <c:pt idx="5">
                  <c:v>32000</c:v>
                </c:pt>
              </c:numCache>
            </c:numRef>
          </c:cat>
          <c:val>
            <c:numRef>
              <c:f>Full!$K$10:$P$10</c:f>
              <c:numCache>
                <c:formatCode>General</c:formatCode>
                <c:ptCount val="6"/>
                <c:pt idx="0">
                  <c:v>2.7869999999999999</c:v>
                </c:pt>
                <c:pt idx="1">
                  <c:v>2.98</c:v>
                </c:pt>
                <c:pt idx="2">
                  <c:v>3.3130000000000002</c:v>
                </c:pt>
                <c:pt idx="3">
                  <c:v>6.7709999999999999</c:v>
                </c:pt>
                <c:pt idx="4">
                  <c:v>10.661</c:v>
                </c:pt>
                <c:pt idx="5">
                  <c:v>34.526000000000003</c:v>
                </c:pt>
              </c:numCache>
            </c:numRef>
          </c:val>
          <c:smooth val="0"/>
          <c:extLst>
            <c:ext xmlns:c16="http://schemas.microsoft.com/office/drawing/2014/chart" uri="{C3380CC4-5D6E-409C-BE32-E72D297353CC}">
              <c16:uniqueId val="{00000005-815E-49DE-A86E-00FA01900F2A}"/>
            </c:ext>
          </c:extLst>
        </c:ser>
        <c:dLbls>
          <c:showLegendKey val="0"/>
          <c:showVal val="0"/>
          <c:showCatName val="0"/>
          <c:showSerName val="0"/>
          <c:showPercent val="0"/>
          <c:showBubbleSize val="0"/>
        </c:dLbls>
        <c:smooth val="0"/>
        <c:axId val="214667232"/>
        <c:axId val="214670592"/>
      </c:lineChart>
      <c:catAx>
        <c:axId val="21466723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No of points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4670592"/>
        <c:crosses val="autoZero"/>
        <c:auto val="1"/>
        <c:lblAlgn val="ctr"/>
        <c:lblOffset val="100"/>
        <c:noMultiLvlLbl val="0"/>
      </c:catAx>
      <c:valAx>
        <c:axId val="214670592"/>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Time in Seconds in Log</a:t>
                </a:r>
                <a:r>
                  <a:rPr lang="en-US" sz="1200" b="1" baseline="0"/>
                  <a:t> 10 scale</a:t>
                </a:r>
                <a:endParaRPr lang="en-US"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46672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938664441787991E-2"/>
          <c:y val="3.9159685651642073E-2"/>
          <c:w val="0.7761370734028249"/>
          <c:h val="0.82760174404360476"/>
        </c:manualLayout>
      </c:layout>
      <c:lineChart>
        <c:grouping val="standard"/>
        <c:varyColors val="0"/>
        <c:ser>
          <c:idx val="2"/>
          <c:order val="2"/>
          <c:tx>
            <c:v>LRT-FJ NI</c:v>
          </c:tx>
          <c:spPr>
            <a:ln w="15875" cap="rnd">
              <a:solidFill>
                <a:srgbClr val="C00000"/>
              </a:solidFill>
              <a:round/>
            </a:ln>
            <a:effectLst/>
          </c:spPr>
          <c:marker>
            <c:symbol val="circle"/>
            <c:size val="7"/>
            <c:spPr>
              <a:solidFill>
                <a:srgbClr val="C00000"/>
              </a:solidFill>
              <a:ln w="9525">
                <a:solidFill>
                  <a:srgbClr val="C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strRef>
          </c:cat>
          <c:val>
            <c:numRef>
              <c:f>Java2!$M$19:$M$26</c:f>
              <c:numCache>
                <c:formatCode>General</c:formatCode>
                <c:ptCount val="8"/>
                <c:pt idx="0">
                  <c:v>34194.611979166599</c:v>
                </c:pt>
                <c:pt idx="1">
                  <c:v>37303.3125</c:v>
                </c:pt>
                <c:pt idx="2">
                  <c:v>37291.5625</c:v>
                </c:pt>
                <c:pt idx="3">
                  <c:v>40023.604166666599</c:v>
                </c:pt>
                <c:pt idx="4">
                  <c:v>41263.703125</c:v>
                </c:pt>
                <c:pt idx="5">
                  <c:v>44460.458333333299</c:v>
                </c:pt>
                <c:pt idx="6">
                  <c:v>43950.5</c:v>
                </c:pt>
                <c:pt idx="7">
                  <c:v>43632.0625</c:v>
                </c:pt>
              </c:numCache>
            </c:numRef>
          </c:val>
          <c:smooth val="0"/>
          <c:extLst>
            <c:ext xmlns:c16="http://schemas.microsoft.com/office/drawing/2014/chart" uri="{C3380CC4-5D6E-409C-BE32-E72D297353CC}">
              <c16:uniqueId val="{00000000-E9E8-4BED-A8D1-D74CC6A9AE02}"/>
            </c:ext>
          </c:extLst>
        </c:ser>
        <c:dLbls>
          <c:showLegendKey val="0"/>
          <c:showVal val="0"/>
          <c:showCatName val="0"/>
          <c:showSerName val="0"/>
          <c:showPercent val="0"/>
          <c:showBubbleSize val="0"/>
        </c:dLbls>
        <c:marker val="1"/>
        <c:smooth val="0"/>
        <c:axId val="-1038611088"/>
        <c:axId val="-1038617616"/>
        <c:extLst>
          <c:ext xmlns:c15="http://schemas.microsoft.com/office/drawing/2012/chart" uri="{02D57815-91ED-43cb-92C2-25804820EDAC}">
            <c15:filteredLineSeries>
              <c15:ser>
                <c:idx val="5"/>
                <c:order val="0"/>
                <c:tx>
                  <c:v>LRT-FJ CI</c:v>
                </c:tx>
                <c:spPr>
                  <a:ln w="9525" cap="rnd">
                    <a:solidFill>
                      <a:srgbClr val="C00000"/>
                    </a:solidFill>
                    <a:round/>
                  </a:ln>
                  <a:effectLst/>
                </c:spPr>
                <c:marker>
                  <c:symbol val="square"/>
                  <c:size val="4"/>
                  <c:spPr>
                    <a:solidFill>
                      <a:srgbClr val="C00000"/>
                    </a:solidFill>
                    <a:ln w="12700">
                      <a:solidFill>
                        <a:srgbClr val="C00000"/>
                      </a:solidFill>
                    </a:ln>
                    <a:effectLst/>
                  </c:spPr>
                </c:marker>
                <c:cat>
                  <c:strRef>
                    <c:extLst>
                      <c:ex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c:ext uri="{02D57815-91ED-43cb-92C2-25804820EDAC}">
                        <c15:formulaRef>
                          <c15:sqref>Java2!$I$19:$I$26</c15:sqref>
                        </c15:formulaRef>
                      </c:ext>
                    </c:extLst>
                    <c:numCache>
                      <c:formatCode>General</c:formatCode>
                      <c:ptCount val="8"/>
                      <c:pt idx="0">
                        <c:v>22105.645833333299</c:v>
                      </c:pt>
                      <c:pt idx="1">
                        <c:v>40499.708333333299</c:v>
                      </c:pt>
                      <c:pt idx="2">
                        <c:v>36230.609375</c:v>
                      </c:pt>
                      <c:pt idx="3">
                        <c:v>40544.479166666599</c:v>
                      </c:pt>
                      <c:pt idx="4">
                        <c:v>43414.75</c:v>
                      </c:pt>
                      <c:pt idx="5">
                        <c:v>47025.958333333299</c:v>
                      </c:pt>
                      <c:pt idx="6">
                        <c:v>43525.1875</c:v>
                      </c:pt>
                      <c:pt idx="7">
                        <c:v>42753.625</c:v>
                      </c:pt>
                    </c:numCache>
                  </c:numRef>
                </c:val>
                <c:smooth val="0"/>
                <c:extLst>
                  <c:ext xmlns:c16="http://schemas.microsoft.com/office/drawing/2014/chart" uri="{C3380CC4-5D6E-409C-BE32-E72D297353CC}">
                    <c16:uniqueId val="{00000001-E9E8-4BED-A8D1-D74CC6A9AE02}"/>
                  </c:ext>
                </c:extLst>
              </c15:ser>
            </c15:filteredLineSeries>
            <c15:filteredLineSeries>
              <c15:ser>
                <c:idx val="4"/>
                <c:order val="1"/>
                <c:tx>
                  <c:v>LRT-FJ SI</c:v>
                </c:tx>
                <c:spPr>
                  <a:ln w="9525" cap="rnd">
                    <a:solidFill>
                      <a:srgbClr val="C00000"/>
                    </a:solidFill>
                    <a:round/>
                  </a:ln>
                  <a:effectLst/>
                </c:spPr>
                <c:marker>
                  <c:symbol val="triangle"/>
                  <c:size val="4"/>
                  <c:spPr>
                    <a:solidFill>
                      <a:srgbClr val="C00000"/>
                    </a:solidFill>
                    <a:ln w="12700">
                      <a:solidFill>
                        <a:srgbClr val="C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Java2!$J$19:$J$26</c15:sqref>
                        </c15:formulaRef>
                      </c:ext>
                    </c:extLst>
                    <c:numCache>
                      <c:formatCode>General</c:formatCode>
                      <c:ptCount val="8"/>
                      <c:pt idx="0">
                        <c:v>24607.997395833299</c:v>
                      </c:pt>
                      <c:pt idx="1">
                        <c:v>38840.432291666599</c:v>
                      </c:pt>
                      <c:pt idx="2">
                        <c:v>38042.5625</c:v>
                      </c:pt>
                      <c:pt idx="3">
                        <c:v>40820.145833333299</c:v>
                      </c:pt>
                      <c:pt idx="4">
                        <c:v>40472.3125</c:v>
                      </c:pt>
                      <c:pt idx="5">
                        <c:v>45574.0625</c:v>
                      </c:pt>
                      <c:pt idx="6">
                        <c:v>43391.75</c:v>
                      </c:pt>
                      <c:pt idx="7">
                        <c:v>45158.125</c:v>
                      </c:pt>
                    </c:numCache>
                  </c:numRef>
                </c:val>
                <c:smooth val="0"/>
                <c:extLst xmlns:c15="http://schemas.microsoft.com/office/drawing/2012/chart">
                  <c:ext xmlns:c16="http://schemas.microsoft.com/office/drawing/2014/chart" uri="{C3380CC4-5D6E-409C-BE32-E72D297353CC}">
                    <c16:uniqueId val="{00000002-E9E8-4BED-A8D1-D74CC6A9AE02}"/>
                  </c:ext>
                </c:extLst>
              </c15:ser>
            </c15:filteredLineSeries>
            <c15:filteredLineSeries>
              <c15:ser>
                <c:idx val="1"/>
                <c:order val="3"/>
                <c:tx>
                  <c:v>LRT-FJ CE</c:v>
                </c:tx>
                <c:spPr>
                  <a:ln w="9525" cap="rnd">
                    <a:solidFill>
                      <a:sysClr val="windowText" lastClr="000000"/>
                    </a:solidFill>
                    <a:round/>
                  </a:ln>
                  <a:effectLst/>
                </c:spPr>
                <c:marker>
                  <c:symbol val="squar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Java2!$L$19:$L$26</c15:sqref>
                        </c15:formulaRef>
                      </c:ext>
                    </c:extLst>
                    <c:numCache>
                      <c:formatCode>General</c:formatCode>
                      <c:ptCount val="8"/>
                      <c:pt idx="0">
                        <c:v>22175.200520833299</c:v>
                      </c:pt>
                      <c:pt idx="1">
                        <c:v>42231.286458333299</c:v>
                      </c:pt>
                      <c:pt idx="2">
                        <c:v>38766.1953125</c:v>
                      </c:pt>
                      <c:pt idx="3">
                        <c:v>38326.427083333299</c:v>
                      </c:pt>
                      <c:pt idx="4">
                        <c:v>38651.609375</c:v>
                      </c:pt>
                      <c:pt idx="5">
                        <c:v>40577.791666666599</c:v>
                      </c:pt>
                      <c:pt idx="6">
                        <c:v>37254.59375</c:v>
                      </c:pt>
                      <c:pt idx="7">
                        <c:v>38279.9375</c:v>
                      </c:pt>
                    </c:numCache>
                  </c:numRef>
                </c:val>
                <c:smooth val="0"/>
                <c:extLst xmlns:c15="http://schemas.microsoft.com/office/drawing/2012/chart">
                  <c:ext xmlns:c16="http://schemas.microsoft.com/office/drawing/2014/chart" uri="{C3380CC4-5D6E-409C-BE32-E72D297353CC}">
                    <c16:uniqueId val="{00000003-E9E8-4BED-A8D1-D74CC6A9AE02}"/>
                  </c:ext>
                </c:extLst>
              </c15:ser>
            </c15:filteredLineSeries>
            <c15:filteredLineSeries>
              <c15:ser>
                <c:idx val="3"/>
                <c:order val="4"/>
                <c:tx>
                  <c:v>LRT-FJ SE</c:v>
                </c:tx>
                <c:spPr>
                  <a:ln w="9525" cap="rnd">
                    <a:solidFill>
                      <a:sysClr val="windowText" lastClr="000000"/>
                    </a:solidFill>
                    <a:round/>
                  </a:ln>
                  <a:effectLst/>
                </c:spPr>
                <c:marker>
                  <c:symbol val="triangl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Java2!$N$19:$N$26</c15:sqref>
                        </c15:formulaRef>
                      </c:ext>
                    </c:extLst>
                    <c:numCache>
                      <c:formatCode>General</c:formatCode>
                      <c:ptCount val="8"/>
                      <c:pt idx="0">
                        <c:v>20254.028645833299</c:v>
                      </c:pt>
                      <c:pt idx="1">
                        <c:v>40838.885416666599</c:v>
                      </c:pt>
                      <c:pt idx="2">
                        <c:v>40396.90625</c:v>
                      </c:pt>
                      <c:pt idx="3">
                        <c:v>42092.416666666599</c:v>
                      </c:pt>
                      <c:pt idx="4">
                        <c:v>40864.921875</c:v>
                      </c:pt>
                      <c:pt idx="5">
                        <c:v>41703.583333333299</c:v>
                      </c:pt>
                      <c:pt idx="6">
                        <c:v>37342.65625</c:v>
                      </c:pt>
                      <c:pt idx="7">
                        <c:v>37378.5625</c:v>
                      </c:pt>
                    </c:numCache>
                  </c:numRef>
                </c:val>
                <c:smooth val="0"/>
                <c:extLst xmlns:c15="http://schemas.microsoft.com/office/drawing/2012/chart">
                  <c:ext xmlns:c16="http://schemas.microsoft.com/office/drawing/2014/chart" uri="{C3380CC4-5D6E-409C-BE32-E72D297353CC}">
                    <c16:uniqueId val="{00000004-E9E8-4BED-A8D1-D74CC6A9AE02}"/>
                  </c:ext>
                </c:extLst>
              </c15:ser>
            </c15:filteredLineSeries>
            <c15:filteredLineSeries>
              <c15:ser>
                <c:idx val="0"/>
                <c:order val="5"/>
                <c:tx>
                  <c:v>LRT-FJ NE</c:v>
                </c:tx>
                <c:spPr>
                  <a:ln w="9525" cap="rnd">
                    <a:solidFill>
                      <a:sysClr val="windowText" lastClr="000000"/>
                    </a:solidFill>
                    <a:round/>
                  </a:ln>
                  <a:effectLst/>
                </c:spPr>
                <c:marker>
                  <c:symbol val="circl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Java2!$K$19:$K$26</c15:sqref>
                        </c15:formulaRef>
                      </c:ext>
                    </c:extLst>
                    <c:numCache>
                      <c:formatCode>General</c:formatCode>
                      <c:ptCount val="8"/>
                      <c:pt idx="0">
                        <c:v>19537.4375</c:v>
                      </c:pt>
                      <c:pt idx="1">
                        <c:v>34295.411458333299</c:v>
                      </c:pt>
                      <c:pt idx="2">
                        <c:v>36105.2421875</c:v>
                      </c:pt>
                      <c:pt idx="3">
                        <c:v>36949.145833333299</c:v>
                      </c:pt>
                      <c:pt idx="4">
                        <c:v>37165.40625</c:v>
                      </c:pt>
                      <c:pt idx="5">
                        <c:v>39506.3125</c:v>
                      </c:pt>
                      <c:pt idx="6">
                        <c:v>40077.875</c:v>
                      </c:pt>
                      <c:pt idx="7">
                        <c:v>37413.875</c:v>
                      </c:pt>
                    </c:numCache>
                  </c:numRef>
                </c:val>
                <c:smooth val="0"/>
                <c:extLst xmlns:c15="http://schemas.microsoft.com/office/drawing/2012/chart">
                  <c:ext xmlns:c16="http://schemas.microsoft.com/office/drawing/2014/chart" uri="{C3380CC4-5D6E-409C-BE32-E72D297353CC}">
                    <c16:uniqueId val="{00000005-E9E8-4BED-A8D1-D74CC6A9AE02}"/>
                  </c:ext>
                </c:extLst>
              </c15:ser>
            </c15:filteredLineSeries>
            <c15:filteredLineSeries>
              <c15:ser>
                <c:idx val="6"/>
                <c:order val="6"/>
                <c:tx>
                  <c:v>LRT-BSP CI</c:v>
                </c:tx>
                <c:spPr>
                  <a:ln w="9525" cap="rnd">
                    <a:solidFill>
                      <a:srgbClr val="ED7D31"/>
                    </a:solidFill>
                    <a:round/>
                  </a:ln>
                  <a:effectLst/>
                </c:spPr>
                <c:marker>
                  <c:symbol val="squar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Java2!$O$19:$O$26</c15:sqref>
                        </c15:formulaRef>
                      </c:ext>
                    </c:extLst>
                    <c:numCache>
                      <c:formatCode>General</c:formatCode>
                      <c:ptCount val="8"/>
                      <c:pt idx="0">
                        <c:v>19980.2109375</c:v>
                      </c:pt>
                      <c:pt idx="1">
                        <c:v>26989.859375</c:v>
                      </c:pt>
                      <c:pt idx="2">
                        <c:v>29444.4453125</c:v>
                      </c:pt>
                      <c:pt idx="3">
                        <c:v>30084.729166666599</c:v>
                      </c:pt>
                      <c:pt idx="4">
                        <c:v>27291.953125</c:v>
                      </c:pt>
                      <c:pt idx="5">
                        <c:v>29956.0625</c:v>
                      </c:pt>
                      <c:pt idx="6">
                        <c:v>20431.59375</c:v>
                      </c:pt>
                      <c:pt idx="7">
                        <c:v>29764.0625</c:v>
                      </c:pt>
                    </c:numCache>
                  </c:numRef>
                </c:val>
                <c:smooth val="0"/>
                <c:extLst xmlns:c15="http://schemas.microsoft.com/office/drawing/2012/chart">
                  <c:ext xmlns:c16="http://schemas.microsoft.com/office/drawing/2014/chart" uri="{C3380CC4-5D6E-409C-BE32-E72D297353CC}">
                    <c16:uniqueId val="{00000006-E9E8-4BED-A8D1-D74CC6A9AE02}"/>
                  </c:ext>
                </c:extLst>
              </c15:ser>
            </c15:filteredLineSeries>
            <c15:filteredLineSeries>
              <c15:ser>
                <c:idx val="7"/>
                <c:order val="7"/>
                <c:tx>
                  <c:v>LRT-BSP SI</c:v>
                </c:tx>
                <c:spPr>
                  <a:ln w="9525" cap="rnd">
                    <a:solidFill>
                      <a:srgbClr val="ED7D31"/>
                    </a:solidFill>
                    <a:round/>
                  </a:ln>
                  <a:effectLst/>
                </c:spPr>
                <c:marker>
                  <c:symbol val="triangl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Java2!$P$19:$P$26</c15:sqref>
                        </c15:formulaRef>
                      </c:ext>
                    </c:extLst>
                    <c:numCache>
                      <c:formatCode>General</c:formatCode>
                      <c:ptCount val="8"/>
                      <c:pt idx="0">
                        <c:v>21877.440104166599</c:v>
                      </c:pt>
                      <c:pt idx="1">
                        <c:v>21110.270833333299</c:v>
                      </c:pt>
                      <c:pt idx="2">
                        <c:v>24330.890625</c:v>
                      </c:pt>
                      <c:pt idx="3">
                        <c:v>22221.041666666599</c:v>
                      </c:pt>
                      <c:pt idx="4">
                        <c:v>21977.40625</c:v>
                      </c:pt>
                      <c:pt idx="5">
                        <c:v>30075.645833333299</c:v>
                      </c:pt>
                      <c:pt idx="6">
                        <c:v>20004.3125</c:v>
                      </c:pt>
                      <c:pt idx="7">
                        <c:v>34451.8125</c:v>
                      </c:pt>
                    </c:numCache>
                  </c:numRef>
                </c:val>
                <c:smooth val="0"/>
                <c:extLst xmlns:c15="http://schemas.microsoft.com/office/drawing/2012/chart">
                  <c:ext xmlns:c16="http://schemas.microsoft.com/office/drawing/2014/chart" uri="{C3380CC4-5D6E-409C-BE32-E72D297353CC}">
                    <c16:uniqueId val="{00000007-E9E8-4BED-A8D1-D74CC6A9AE02}"/>
                  </c:ext>
                </c:extLst>
              </c15:ser>
            </c15:filteredLineSeries>
            <c15:filteredLineSeries>
              <c15:ser>
                <c:idx val="10"/>
                <c:order val="8"/>
                <c:tx>
                  <c:v>LRT-BSP NI</c:v>
                </c:tx>
                <c:spPr>
                  <a:ln w="9525" cap="rnd">
                    <a:solidFill>
                      <a:srgbClr val="ED7D31"/>
                    </a:solidFill>
                    <a:round/>
                  </a:ln>
                  <a:effectLst/>
                </c:spPr>
                <c:marker>
                  <c:symbol val="circl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Java2!$S$19:$S$26</c15:sqref>
                        </c15:formulaRef>
                      </c:ext>
                    </c:extLst>
                    <c:numCache>
                      <c:formatCode>General</c:formatCode>
                      <c:ptCount val="8"/>
                      <c:pt idx="0">
                        <c:v>32130.653645833299</c:v>
                      </c:pt>
                      <c:pt idx="1">
                        <c:v>31724.171875</c:v>
                      </c:pt>
                      <c:pt idx="2">
                        <c:v>29894.2265625</c:v>
                      </c:pt>
                      <c:pt idx="3">
                        <c:v>29731.760416666599</c:v>
                      </c:pt>
                      <c:pt idx="4">
                        <c:v>29761.953125</c:v>
                      </c:pt>
                      <c:pt idx="5">
                        <c:v>29756.875</c:v>
                      </c:pt>
                      <c:pt idx="6">
                        <c:v>31091.59375</c:v>
                      </c:pt>
                      <c:pt idx="7">
                        <c:v>30046.0625</c:v>
                      </c:pt>
                    </c:numCache>
                  </c:numRef>
                </c:val>
                <c:smooth val="0"/>
                <c:extLst xmlns:c15="http://schemas.microsoft.com/office/drawing/2012/chart">
                  <c:ext xmlns:c16="http://schemas.microsoft.com/office/drawing/2014/chart" uri="{C3380CC4-5D6E-409C-BE32-E72D297353CC}">
                    <c16:uniqueId val="{00000008-E9E8-4BED-A8D1-D74CC6A9AE02}"/>
                  </c:ext>
                </c:extLst>
              </c15:ser>
            </c15:filteredLineSeries>
            <c15:filteredLineSeries>
              <c15:ser>
                <c:idx val="9"/>
                <c:order val="9"/>
                <c:tx>
                  <c:v>LRT-BSP CE</c:v>
                </c:tx>
                <c:spPr>
                  <a:ln w="9525" cap="rnd">
                    <a:solidFill>
                      <a:srgbClr val="00B050"/>
                    </a:solidFill>
                    <a:round/>
                  </a:ln>
                  <a:effectLst/>
                </c:spPr>
                <c:marker>
                  <c:symbol val="squar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Java2!$R$19:$R$26</c15:sqref>
                        </c15:formulaRef>
                      </c:ext>
                    </c:extLst>
                    <c:numCache>
                      <c:formatCode>General</c:formatCode>
                      <c:ptCount val="8"/>
                      <c:pt idx="0">
                        <c:v>20562.203125</c:v>
                      </c:pt>
                      <c:pt idx="1">
                        <c:v>21367.484375</c:v>
                      </c:pt>
                      <c:pt idx="2">
                        <c:v>21220.1640625</c:v>
                      </c:pt>
                      <c:pt idx="3">
                        <c:v>19718.145833333299</c:v>
                      </c:pt>
                      <c:pt idx="4">
                        <c:v>18355.21875</c:v>
                      </c:pt>
                      <c:pt idx="5">
                        <c:v>18360.4375</c:v>
                      </c:pt>
                      <c:pt idx="6">
                        <c:v>17246.71875</c:v>
                      </c:pt>
                      <c:pt idx="7">
                        <c:v>17880.5</c:v>
                      </c:pt>
                    </c:numCache>
                  </c:numRef>
                </c:val>
                <c:smooth val="0"/>
                <c:extLst xmlns:c15="http://schemas.microsoft.com/office/drawing/2012/chart">
                  <c:ext xmlns:c16="http://schemas.microsoft.com/office/drawing/2014/chart" uri="{C3380CC4-5D6E-409C-BE32-E72D297353CC}">
                    <c16:uniqueId val="{00000009-E9E8-4BED-A8D1-D74CC6A9AE02}"/>
                  </c:ext>
                </c:extLst>
              </c15:ser>
            </c15:filteredLineSeries>
            <c15:filteredLineSeries>
              <c15:ser>
                <c:idx val="11"/>
                <c:order val="10"/>
                <c:tx>
                  <c:v>LRT-BSP SE</c:v>
                </c:tx>
                <c:spPr>
                  <a:ln w="9525" cap="rnd">
                    <a:solidFill>
                      <a:srgbClr val="00B050"/>
                    </a:solidFill>
                    <a:round/>
                  </a:ln>
                  <a:effectLst/>
                </c:spPr>
                <c:marker>
                  <c:symbol val="triang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Java2!$T$19:$T$26</c15:sqref>
                        </c15:formulaRef>
                      </c:ext>
                    </c:extLst>
                    <c:numCache>
                      <c:formatCode>General</c:formatCode>
                      <c:ptCount val="8"/>
                      <c:pt idx="0">
                        <c:v>17344.901041666599</c:v>
                      </c:pt>
                      <c:pt idx="1">
                        <c:v>17230.28125</c:v>
                      </c:pt>
                      <c:pt idx="2">
                        <c:v>18121.9453125</c:v>
                      </c:pt>
                      <c:pt idx="3">
                        <c:v>17547.479166666599</c:v>
                      </c:pt>
                      <c:pt idx="4">
                        <c:v>17602.390625</c:v>
                      </c:pt>
                      <c:pt idx="5">
                        <c:v>17261.354166666599</c:v>
                      </c:pt>
                      <c:pt idx="6">
                        <c:v>17225.1875</c:v>
                      </c:pt>
                      <c:pt idx="7">
                        <c:v>16948.3125</c:v>
                      </c:pt>
                    </c:numCache>
                  </c:numRef>
                </c:val>
                <c:smooth val="0"/>
                <c:extLst xmlns:c15="http://schemas.microsoft.com/office/drawing/2012/chart">
                  <c:ext xmlns:c16="http://schemas.microsoft.com/office/drawing/2014/chart" uri="{C3380CC4-5D6E-409C-BE32-E72D297353CC}">
                    <c16:uniqueId val="{0000000A-E9E8-4BED-A8D1-D74CC6A9AE02}"/>
                  </c:ext>
                </c:extLst>
              </c15:ser>
            </c15:filteredLineSeries>
            <c15:filteredLineSeries>
              <c15:ser>
                <c:idx val="8"/>
                <c:order val="11"/>
                <c:tx>
                  <c:v>LRT-BSP NE</c:v>
                </c:tx>
                <c:spPr>
                  <a:ln w="9525" cap="rnd">
                    <a:solidFill>
                      <a:srgbClr val="00B050"/>
                    </a:solidFill>
                    <a:round/>
                  </a:ln>
                  <a:effectLst/>
                </c:spPr>
                <c:marker>
                  <c:symbol val="circ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Java2!$Q$19:$Q$26</c15:sqref>
                        </c15:formulaRef>
                      </c:ext>
                    </c:extLst>
                    <c:numCache>
                      <c:formatCode>General</c:formatCode>
                      <c:ptCount val="8"/>
                      <c:pt idx="0">
                        <c:v>17461.677083333299</c:v>
                      </c:pt>
                      <c:pt idx="1">
                        <c:v>18259.239583333299</c:v>
                      </c:pt>
                      <c:pt idx="2">
                        <c:v>18599.2578125</c:v>
                      </c:pt>
                      <c:pt idx="3">
                        <c:v>17810.0625</c:v>
                      </c:pt>
                      <c:pt idx="4">
                        <c:v>18547.609375</c:v>
                      </c:pt>
                      <c:pt idx="5">
                        <c:v>17433.791666666599</c:v>
                      </c:pt>
                      <c:pt idx="6">
                        <c:v>17539.40625</c:v>
                      </c:pt>
                      <c:pt idx="7">
                        <c:v>17630.125</c:v>
                      </c:pt>
                    </c:numCache>
                  </c:numRef>
                </c:val>
                <c:smooth val="0"/>
                <c:extLst xmlns:c15="http://schemas.microsoft.com/office/drawing/2012/chart">
                  <c:ext xmlns:c16="http://schemas.microsoft.com/office/drawing/2014/chart" uri="{C3380CC4-5D6E-409C-BE32-E72D297353CC}">
                    <c16:uniqueId val="{0000000B-E9E8-4BED-A8D1-D74CC6A9AE02}"/>
                  </c:ext>
                </c:extLst>
              </c15:ser>
            </c15:filteredLineSeries>
          </c:ext>
        </c:extLst>
      </c:lineChart>
      <c:catAx>
        <c:axId val="-10386110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r>
                  <a:rPr lang="en-US" sz="1400"/>
                  <a:t>Threads per process x Processes per node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endParaRPr lang="en-US"/>
            </a:p>
          </c:txPr>
        </c:title>
        <c:numFmt formatCode="General" sourceLinked="1"/>
        <c:majorTickMark val="none"/>
        <c:minorTickMark val="in"/>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8617616"/>
        <c:crosses val="autoZero"/>
        <c:auto val="1"/>
        <c:lblAlgn val="ctr"/>
        <c:lblOffset val="0"/>
        <c:noMultiLvlLbl val="1"/>
      </c:catAx>
      <c:valAx>
        <c:axId val="-1038617616"/>
        <c:scaling>
          <c:orientation val="minMax"/>
          <c:max val="50000"/>
          <c:min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r>
                  <a:rPr lang="en-US" sz="1400">
                    <a:solidFill>
                      <a:sysClr val="windowText" lastClr="000000"/>
                    </a:solidFill>
                  </a:rPr>
                  <a:t>Time (ms)</a:t>
                </a:r>
              </a:p>
            </c:rich>
          </c:tx>
          <c:layout>
            <c:manualLayout>
              <c:xMode val="edge"/>
              <c:yMode val="edge"/>
              <c:x val="8.7836481181661537E-3"/>
              <c:y val="0.377127156779506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endParaRPr lang="en-US"/>
            </a:p>
          </c:txPr>
        </c:title>
        <c:numFmt formatCode="0.0E+0" sourceLinked="0"/>
        <c:majorTickMark val="out"/>
        <c:minorTickMark val="in"/>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8611088"/>
        <c:crosses val="autoZero"/>
        <c:crossBetween val="between"/>
      </c:valAx>
      <c:spPr>
        <a:solidFill>
          <a:schemeClr val="bg1"/>
        </a:solidFill>
        <a:ln>
          <a:solidFill>
            <a:schemeClr val="tx1"/>
          </a:solidFill>
        </a:ln>
        <a:effectLst/>
      </c:spPr>
    </c:plotArea>
    <c:legend>
      <c:legendPos val="r"/>
      <c:layout>
        <c:manualLayout>
          <c:xMode val="edge"/>
          <c:yMode val="edge"/>
          <c:x val="0.86694356509926207"/>
          <c:y val="3.9985112909361582E-2"/>
          <c:w val="0.12063623477918203"/>
          <c:h val="0.82601882134511229"/>
        </c:manualLayout>
      </c:layout>
      <c:overlay val="0"/>
      <c:spPr>
        <a:solidFill>
          <a:schemeClr val="bg1"/>
        </a:solidFill>
        <a:ln>
          <a:solidFill>
            <a:schemeClr val="tx1"/>
          </a:solidFill>
        </a:ln>
        <a:effectLst/>
      </c:spPr>
      <c:txPr>
        <a:bodyPr rot="0" spcFirstLastPara="1" vertOverflow="ellipsis" vert="horz" wrap="square" anchor="t" anchorCtr="0"/>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938664441787991E-2"/>
          <c:y val="3.9159685651642073E-2"/>
          <c:w val="0.7761370734028249"/>
          <c:h val="0.82760174404360476"/>
        </c:manualLayout>
      </c:layout>
      <c:lineChart>
        <c:grouping val="standard"/>
        <c:varyColors val="0"/>
        <c:ser>
          <c:idx val="2"/>
          <c:order val="2"/>
          <c:tx>
            <c:v>LRT-FJ NI</c:v>
          </c:tx>
          <c:spPr>
            <a:ln w="15875" cap="rnd">
              <a:solidFill>
                <a:srgbClr val="C00000"/>
              </a:solidFill>
              <a:round/>
            </a:ln>
            <a:effectLst/>
          </c:spPr>
          <c:marker>
            <c:symbol val="circle"/>
            <c:size val="7"/>
            <c:spPr>
              <a:solidFill>
                <a:srgbClr val="C00000"/>
              </a:solidFill>
              <a:ln w="9525">
                <a:solidFill>
                  <a:srgbClr val="C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strRef>
          </c:cat>
          <c:val>
            <c:numRef>
              <c:f>Java2!$M$19:$M$26</c:f>
              <c:numCache>
                <c:formatCode>General</c:formatCode>
                <c:ptCount val="8"/>
                <c:pt idx="0">
                  <c:v>34194.611979166599</c:v>
                </c:pt>
                <c:pt idx="1">
                  <c:v>37303.3125</c:v>
                </c:pt>
                <c:pt idx="2">
                  <c:v>37291.5625</c:v>
                </c:pt>
                <c:pt idx="3">
                  <c:v>40023.604166666599</c:v>
                </c:pt>
                <c:pt idx="4">
                  <c:v>41263.703125</c:v>
                </c:pt>
                <c:pt idx="5">
                  <c:v>44460.458333333299</c:v>
                </c:pt>
                <c:pt idx="6">
                  <c:v>43950.5</c:v>
                </c:pt>
                <c:pt idx="7">
                  <c:v>43632.0625</c:v>
                </c:pt>
              </c:numCache>
            </c:numRef>
          </c:val>
          <c:smooth val="0"/>
          <c:extLst>
            <c:ext xmlns:c16="http://schemas.microsoft.com/office/drawing/2014/chart" uri="{C3380CC4-5D6E-409C-BE32-E72D297353CC}">
              <c16:uniqueId val="{00000000-606F-44D7-BFA8-C86E705889CD}"/>
            </c:ext>
          </c:extLst>
        </c:ser>
        <c:ser>
          <c:idx val="0"/>
          <c:order val="5"/>
          <c:tx>
            <c:v>LRT-FJ NE</c:v>
          </c:tx>
          <c:spPr>
            <a:ln w="15875" cap="rnd">
              <a:solidFill>
                <a:sysClr val="windowText" lastClr="000000"/>
              </a:solidFill>
              <a:round/>
            </a:ln>
            <a:effectLst/>
          </c:spPr>
          <c:marker>
            <c:symbol val="circle"/>
            <c:size val="7"/>
            <c:spPr>
              <a:solidFill>
                <a:sysClr val="windowText" lastClr="000000"/>
              </a:solidFill>
              <a:ln w="9525">
                <a:solidFill>
                  <a:sysClr val="windowText" lastClr="0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extLst xmlns:c15="http://schemas.microsoft.com/office/drawing/2012/chart"/>
            </c:strRef>
          </c:cat>
          <c:val>
            <c:numRef>
              <c:f>Java2!$K$19:$K$26</c:f>
              <c:numCache>
                <c:formatCode>General</c:formatCode>
                <c:ptCount val="8"/>
                <c:pt idx="0">
                  <c:v>19537.4375</c:v>
                </c:pt>
                <c:pt idx="1">
                  <c:v>34295.411458333299</c:v>
                </c:pt>
                <c:pt idx="2">
                  <c:v>36105.2421875</c:v>
                </c:pt>
                <c:pt idx="3">
                  <c:v>36949.145833333299</c:v>
                </c:pt>
                <c:pt idx="4">
                  <c:v>37165.40625</c:v>
                </c:pt>
                <c:pt idx="5">
                  <c:v>39506.3125</c:v>
                </c:pt>
                <c:pt idx="6">
                  <c:v>40077.875</c:v>
                </c:pt>
                <c:pt idx="7">
                  <c:v>37413.875</c:v>
                </c:pt>
              </c:numCache>
              <c:extLst xmlns:c15="http://schemas.microsoft.com/office/drawing/2012/chart"/>
            </c:numRef>
          </c:val>
          <c:smooth val="0"/>
          <c:extLst>
            <c:ext xmlns:c16="http://schemas.microsoft.com/office/drawing/2014/chart" uri="{C3380CC4-5D6E-409C-BE32-E72D297353CC}">
              <c16:uniqueId val="{00000001-606F-44D7-BFA8-C86E705889CD}"/>
            </c:ext>
          </c:extLst>
        </c:ser>
        <c:dLbls>
          <c:showLegendKey val="0"/>
          <c:showVal val="0"/>
          <c:showCatName val="0"/>
          <c:showSerName val="0"/>
          <c:showPercent val="0"/>
          <c:showBubbleSize val="0"/>
        </c:dLbls>
        <c:marker val="1"/>
        <c:smooth val="0"/>
        <c:axId val="-1039120720"/>
        <c:axId val="-1039109840"/>
        <c:extLst>
          <c:ext xmlns:c15="http://schemas.microsoft.com/office/drawing/2012/chart" uri="{02D57815-91ED-43cb-92C2-25804820EDAC}">
            <c15:filteredLineSeries>
              <c15:ser>
                <c:idx val="5"/>
                <c:order val="0"/>
                <c:tx>
                  <c:v>LRT-FJ CI</c:v>
                </c:tx>
                <c:spPr>
                  <a:ln w="9525" cap="rnd">
                    <a:solidFill>
                      <a:srgbClr val="C00000"/>
                    </a:solidFill>
                    <a:round/>
                  </a:ln>
                  <a:effectLst/>
                </c:spPr>
                <c:marker>
                  <c:symbol val="square"/>
                  <c:size val="4"/>
                  <c:spPr>
                    <a:solidFill>
                      <a:srgbClr val="C00000"/>
                    </a:solidFill>
                    <a:ln w="12700">
                      <a:solidFill>
                        <a:srgbClr val="C00000"/>
                      </a:solidFill>
                    </a:ln>
                    <a:effectLst/>
                  </c:spPr>
                </c:marker>
                <c:cat>
                  <c:strRef>
                    <c:extLst>
                      <c:ex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c:ext uri="{02D57815-91ED-43cb-92C2-25804820EDAC}">
                        <c15:formulaRef>
                          <c15:sqref>Java2!$I$19:$I$26</c15:sqref>
                        </c15:formulaRef>
                      </c:ext>
                    </c:extLst>
                    <c:numCache>
                      <c:formatCode>General</c:formatCode>
                      <c:ptCount val="8"/>
                      <c:pt idx="0">
                        <c:v>22105.645833333299</c:v>
                      </c:pt>
                      <c:pt idx="1">
                        <c:v>40499.708333333299</c:v>
                      </c:pt>
                      <c:pt idx="2">
                        <c:v>36230.609375</c:v>
                      </c:pt>
                      <c:pt idx="3">
                        <c:v>40544.479166666599</c:v>
                      </c:pt>
                      <c:pt idx="4">
                        <c:v>43414.75</c:v>
                      </c:pt>
                      <c:pt idx="5">
                        <c:v>47025.958333333299</c:v>
                      </c:pt>
                      <c:pt idx="6">
                        <c:v>43525.1875</c:v>
                      </c:pt>
                      <c:pt idx="7">
                        <c:v>42753.625</c:v>
                      </c:pt>
                    </c:numCache>
                  </c:numRef>
                </c:val>
                <c:smooth val="0"/>
                <c:extLst>
                  <c:ext xmlns:c16="http://schemas.microsoft.com/office/drawing/2014/chart" uri="{C3380CC4-5D6E-409C-BE32-E72D297353CC}">
                    <c16:uniqueId val="{00000002-606F-44D7-BFA8-C86E705889CD}"/>
                  </c:ext>
                </c:extLst>
              </c15:ser>
            </c15:filteredLineSeries>
            <c15:filteredLineSeries>
              <c15:ser>
                <c:idx val="4"/>
                <c:order val="1"/>
                <c:tx>
                  <c:v>LRT-FJ SI</c:v>
                </c:tx>
                <c:spPr>
                  <a:ln w="9525" cap="rnd">
                    <a:solidFill>
                      <a:srgbClr val="C00000"/>
                    </a:solidFill>
                    <a:round/>
                  </a:ln>
                  <a:effectLst/>
                </c:spPr>
                <c:marker>
                  <c:symbol val="triangle"/>
                  <c:size val="4"/>
                  <c:spPr>
                    <a:solidFill>
                      <a:srgbClr val="C00000"/>
                    </a:solidFill>
                    <a:ln w="12700">
                      <a:solidFill>
                        <a:srgbClr val="C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Java2!$J$19:$J$26</c15:sqref>
                        </c15:formulaRef>
                      </c:ext>
                    </c:extLst>
                    <c:numCache>
                      <c:formatCode>General</c:formatCode>
                      <c:ptCount val="8"/>
                      <c:pt idx="0">
                        <c:v>24607.997395833299</c:v>
                      </c:pt>
                      <c:pt idx="1">
                        <c:v>38840.432291666599</c:v>
                      </c:pt>
                      <c:pt idx="2">
                        <c:v>38042.5625</c:v>
                      </c:pt>
                      <c:pt idx="3">
                        <c:v>40820.145833333299</c:v>
                      </c:pt>
                      <c:pt idx="4">
                        <c:v>40472.3125</c:v>
                      </c:pt>
                      <c:pt idx="5">
                        <c:v>45574.0625</c:v>
                      </c:pt>
                      <c:pt idx="6">
                        <c:v>43391.75</c:v>
                      </c:pt>
                      <c:pt idx="7">
                        <c:v>45158.125</c:v>
                      </c:pt>
                    </c:numCache>
                  </c:numRef>
                </c:val>
                <c:smooth val="0"/>
                <c:extLst xmlns:c15="http://schemas.microsoft.com/office/drawing/2012/chart">
                  <c:ext xmlns:c16="http://schemas.microsoft.com/office/drawing/2014/chart" uri="{C3380CC4-5D6E-409C-BE32-E72D297353CC}">
                    <c16:uniqueId val="{00000003-606F-44D7-BFA8-C86E705889CD}"/>
                  </c:ext>
                </c:extLst>
              </c15:ser>
            </c15:filteredLineSeries>
            <c15:filteredLineSeries>
              <c15:ser>
                <c:idx val="1"/>
                <c:order val="3"/>
                <c:tx>
                  <c:v>LRT-FJ CE</c:v>
                </c:tx>
                <c:spPr>
                  <a:ln w="9525" cap="rnd">
                    <a:solidFill>
                      <a:sysClr val="windowText" lastClr="000000"/>
                    </a:solidFill>
                    <a:round/>
                  </a:ln>
                  <a:effectLst/>
                </c:spPr>
                <c:marker>
                  <c:symbol val="squar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Java2!$L$19:$L$26</c15:sqref>
                        </c15:formulaRef>
                      </c:ext>
                    </c:extLst>
                    <c:numCache>
                      <c:formatCode>General</c:formatCode>
                      <c:ptCount val="8"/>
                      <c:pt idx="0">
                        <c:v>22175.200520833299</c:v>
                      </c:pt>
                      <c:pt idx="1">
                        <c:v>42231.286458333299</c:v>
                      </c:pt>
                      <c:pt idx="2">
                        <c:v>38766.1953125</c:v>
                      </c:pt>
                      <c:pt idx="3">
                        <c:v>38326.427083333299</c:v>
                      </c:pt>
                      <c:pt idx="4">
                        <c:v>38651.609375</c:v>
                      </c:pt>
                      <c:pt idx="5">
                        <c:v>40577.791666666599</c:v>
                      </c:pt>
                      <c:pt idx="6">
                        <c:v>37254.59375</c:v>
                      </c:pt>
                      <c:pt idx="7">
                        <c:v>38279.9375</c:v>
                      </c:pt>
                    </c:numCache>
                  </c:numRef>
                </c:val>
                <c:smooth val="0"/>
                <c:extLst xmlns:c15="http://schemas.microsoft.com/office/drawing/2012/chart">
                  <c:ext xmlns:c16="http://schemas.microsoft.com/office/drawing/2014/chart" uri="{C3380CC4-5D6E-409C-BE32-E72D297353CC}">
                    <c16:uniqueId val="{00000004-606F-44D7-BFA8-C86E705889CD}"/>
                  </c:ext>
                </c:extLst>
              </c15:ser>
            </c15:filteredLineSeries>
            <c15:filteredLineSeries>
              <c15:ser>
                <c:idx val="3"/>
                <c:order val="4"/>
                <c:tx>
                  <c:v>LRT-FJ SE</c:v>
                </c:tx>
                <c:spPr>
                  <a:ln w="9525" cap="rnd">
                    <a:solidFill>
                      <a:sysClr val="windowText" lastClr="000000"/>
                    </a:solidFill>
                    <a:round/>
                  </a:ln>
                  <a:effectLst/>
                </c:spPr>
                <c:marker>
                  <c:symbol val="triangl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Java2!$N$19:$N$26</c15:sqref>
                        </c15:formulaRef>
                      </c:ext>
                    </c:extLst>
                    <c:numCache>
                      <c:formatCode>General</c:formatCode>
                      <c:ptCount val="8"/>
                      <c:pt idx="0">
                        <c:v>20254.028645833299</c:v>
                      </c:pt>
                      <c:pt idx="1">
                        <c:v>40838.885416666599</c:v>
                      </c:pt>
                      <c:pt idx="2">
                        <c:v>40396.90625</c:v>
                      </c:pt>
                      <c:pt idx="3">
                        <c:v>42092.416666666599</c:v>
                      </c:pt>
                      <c:pt idx="4">
                        <c:v>40864.921875</c:v>
                      </c:pt>
                      <c:pt idx="5">
                        <c:v>41703.583333333299</c:v>
                      </c:pt>
                      <c:pt idx="6">
                        <c:v>37342.65625</c:v>
                      </c:pt>
                      <c:pt idx="7">
                        <c:v>37378.5625</c:v>
                      </c:pt>
                    </c:numCache>
                  </c:numRef>
                </c:val>
                <c:smooth val="0"/>
                <c:extLst xmlns:c15="http://schemas.microsoft.com/office/drawing/2012/chart">
                  <c:ext xmlns:c16="http://schemas.microsoft.com/office/drawing/2014/chart" uri="{C3380CC4-5D6E-409C-BE32-E72D297353CC}">
                    <c16:uniqueId val="{00000005-606F-44D7-BFA8-C86E705889CD}"/>
                  </c:ext>
                </c:extLst>
              </c15:ser>
            </c15:filteredLineSeries>
            <c15:filteredLineSeries>
              <c15:ser>
                <c:idx val="6"/>
                <c:order val="6"/>
                <c:tx>
                  <c:v>LRT-BSP CI</c:v>
                </c:tx>
                <c:spPr>
                  <a:ln w="9525" cap="rnd">
                    <a:solidFill>
                      <a:srgbClr val="ED7D31"/>
                    </a:solidFill>
                    <a:round/>
                  </a:ln>
                  <a:effectLst/>
                </c:spPr>
                <c:marker>
                  <c:symbol val="squar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Java2!$O$19:$O$26</c15:sqref>
                        </c15:formulaRef>
                      </c:ext>
                    </c:extLst>
                    <c:numCache>
                      <c:formatCode>General</c:formatCode>
                      <c:ptCount val="8"/>
                      <c:pt idx="0">
                        <c:v>19980.2109375</c:v>
                      </c:pt>
                      <c:pt idx="1">
                        <c:v>26989.859375</c:v>
                      </c:pt>
                      <c:pt idx="2">
                        <c:v>29444.4453125</c:v>
                      </c:pt>
                      <c:pt idx="3">
                        <c:v>30084.729166666599</c:v>
                      </c:pt>
                      <c:pt idx="4">
                        <c:v>27291.953125</c:v>
                      </c:pt>
                      <c:pt idx="5">
                        <c:v>29956.0625</c:v>
                      </c:pt>
                      <c:pt idx="6">
                        <c:v>20431.59375</c:v>
                      </c:pt>
                      <c:pt idx="7">
                        <c:v>29764.0625</c:v>
                      </c:pt>
                    </c:numCache>
                  </c:numRef>
                </c:val>
                <c:smooth val="0"/>
                <c:extLst xmlns:c15="http://schemas.microsoft.com/office/drawing/2012/chart">
                  <c:ext xmlns:c16="http://schemas.microsoft.com/office/drawing/2014/chart" uri="{C3380CC4-5D6E-409C-BE32-E72D297353CC}">
                    <c16:uniqueId val="{00000006-606F-44D7-BFA8-C86E705889CD}"/>
                  </c:ext>
                </c:extLst>
              </c15:ser>
            </c15:filteredLineSeries>
            <c15:filteredLineSeries>
              <c15:ser>
                <c:idx val="7"/>
                <c:order val="7"/>
                <c:tx>
                  <c:v>LRT-BSP SI</c:v>
                </c:tx>
                <c:spPr>
                  <a:ln w="9525" cap="rnd">
                    <a:solidFill>
                      <a:srgbClr val="ED7D31"/>
                    </a:solidFill>
                    <a:round/>
                  </a:ln>
                  <a:effectLst/>
                </c:spPr>
                <c:marker>
                  <c:symbol val="triangl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Java2!$P$19:$P$26</c15:sqref>
                        </c15:formulaRef>
                      </c:ext>
                    </c:extLst>
                    <c:numCache>
                      <c:formatCode>General</c:formatCode>
                      <c:ptCount val="8"/>
                      <c:pt idx="0">
                        <c:v>21877.440104166599</c:v>
                      </c:pt>
                      <c:pt idx="1">
                        <c:v>21110.270833333299</c:v>
                      </c:pt>
                      <c:pt idx="2">
                        <c:v>24330.890625</c:v>
                      </c:pt>
                      <c:pt idx="3">
                        <c:v>22221.041666666599</c:v>
                      </c:pt>
                      <c:pt idx="4">
                        <c:v>21977.40625</c:v>
                      </c:pt>
                      <c:pt idx="5">
                        <c:v>30075.645833333299</c:v>
                      </c:pt>
                      <c:pt idx="6">
                        <c:v>20004.3125</c:v>
                      </c:pt>
                      <c:pt idx="7">
                        <c:v>34451.8125</c:v>
                      </c:pt>
                    </c:numCache>
                  </c:numRef>
                </c:val>
                <c:smooth val="0"/>
                <c:extLst xmlns:c15="http://schemas.microsoft.com/office/drawing/2012/chart">
                  <c:ext xmlns:c16="http://schemas.microsoft.com/office/drawing/2014/chart" uri="{C3380CC4-5D6E-409C-BE32-E72D297353CC}">
                    <c16:uniqueId val="{00000007-606F-44D7-BFA8-C86E705889CD}"/>
                  </c:ext>
                </c:extLst>
              </c15:ser>
            </c15:filteredLineSeries>
            <c15:filteredLineSeries>
              <c15:ser>
                <c:idx val="10"/>
                <c:order val="8"/>
                <c:tx>
                  <c:v>LRT-BSP NI</c:v>
                </c:tx>
                <c:spPr>
                  <a:ln w="9525" cap="rnd">
                    <a:solidFill>
                      <a:srgbClr val="ED7D31"/>
                    </a:solidFill>
                    <a:round/>
                  </a:ln>
                  <a:effectLst/>
                </c:spPr>
                <c:marker>
                  <c:symbol val="circl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Java2!$S$19:$S$26</c15:sqref>
                        </c15:formulaRef>
                      </c:ext>
                    </c:extLst>
                    <c:numCache>
                      <c:formatCode>General</c:formatCode>
                      <c:ptCount val="8"/>
                      <c:pt idx="0">
                        <c:v>32130.653645833299</c:v>
                      </c:pt>
                      <c:pt idx="1">
                        <c:v>31724.171875</c:v>
                      </c:pt>
                      <c:pt idx="2">
                        <c:v>29894.2265625</c:v>
                      </c:pt>
                      <c:pt idx="3">
                        <c:v>29731.760416666599</c:v>
                      </c:pt>
                      <c:pt idx="4">
                        <c:v>29761.953125</c:v>
                      </c:pt>
                      <c:pt idx="5">
                        <c:v>29756.875</c:v>
                      </c:pt>
                      <c:pt idx="6">
                        <c:v>31091.59375</c:v>
                      </c:pt>
                      <c:pt idx="7">
                        <c:v>30046.0625</c:v>
                      </c:pt>
                    </c:numCache>
                  </c:numRef>
                </c:val>
                <c:smooth val="0"/>
                <c:extLst xmlns:c15="http://schemas.microsoft.com/office/drawing/2012/chart">
                  <c:ext xmlns:c16="http://schemas.microsoft.com/office/drawing/2014/chart" uri="{C3380CC4-5D6E-409C-BE32-E72D297353CC}">
                    <c16:uniqueId val="{00000008-606F-44D7-BFA8-C86E705889CD}"/>
                  </c:ext>
                </c:extLst>
              </c15:ser>
            </c15:filteredLineSeries>
            <c15:filteredLineSeries>
              <c15:ser>
                <c:idx val="9"/>
                <c:order val="9"/>
                <c:tx>
                  <c:v>LRT-BSP CE</c:v>
                </c:tx>
                <c:spPr>
                  <a:ln w="9525" cap="rnd">
                    <a:solidFill>
                      <a:srgbClr val="00B050"/>
                    </a:solidFill>
                    <a:round/>
                  </a:ln>
                  <a:effectLst/>
                </c:spPr>
                <c:marker>
                  <c:symbol val="squar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Java2!$R$19:$R$26</c15:sqref>
                        </c15:formulaRef>
                      </c:ext>
                    </c:extLst>
                    <c:numCache>
                      <c:formatCode>General</c:formatCode>
                      <c:ptCount val="8"/>
                      <c:pt idx="0">
                        <c:v>20562.203125</c:v>
                      </c:pt>
                      <c:pt idx="1">
                        <c:v>21367.484375</c:v>
                      </c:pt>
                      <c:pt idx="2">
                        <c:v>21220.1640625</c:v>
                      </c:pt>
                      <c:pt idx="3">
                        <c:v>19718.145833333299</c:v>
                      </c:pt>
                      <c:pt idx="4">
                        <c:v>18355.21875</c:v>
                      </c:pt>
                      <c:pt idx="5">
                        <c:v>18360.4375</c:v>
                      </c:pt>
                      <c:pt idx="6">
                        <c:v>17246.71875</c:v>
                      </c:pt>
                      <c:pt idx="7">
                        <c:v>17880.5</c:v>
                      </c:pt>
                    </c:numCache>
                  </c:numRef>
                </c:val>
                <c:smooth val="0"/>
                <c:extLst xmlns:c15="http://schemas.microsoft.com/office/drawing/2012/chart">
                  <c:ext xmlns:c16="http://schemas.microsoft.com/office/drawing/2014/chart" uri="{C3380CC4-5D6E-409C-BE32-E72D297353CC}">
                    <c16:uniqueId val="{00000009-606F-44D7-BFA8-C86E705889CD}"/>
                  </c:ext>
                </c:extLst>
              </c15:ser>
            </c15:filteredLineSeries>
            <c15:filteredLineSeries>
              <c15:ser>
                <c:idx val="11"/>
                <c:order val="10"/>
                <c:tx>
                  <c:v>LRT-BSP SE</c:v>
                </c:tx>
                <c:spPr>
                  <a:ln w="9525" cap="rnd">
                    <a:solidFill>
                      <a:srgbClr val="00B050"/>
                    </a:solidFill>
                    <a:round/>
                  </a:ln>
                  <a:effectLst/>
                </c:spPr>
                <c:marker>
                  <c:symbol val="triang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Java2!$T$19:$T$26</c15:sqref>
                        </c15:formulaRef>
                      </c:ext>
                    </c:extLst>
                    <c:numCache>
                      <c:formatCode>General</c:formatCode>
                      <c:ptCount val="8"/>
                      <c:pt idx="0">
                        <c:v>17344.901041666599</c:v>
                      </c:pt>
                      <c:pt idx="1">
                        <c:v>17230.28125</c:v>
                      </c:pt>
                      <c:pt idx="2">
                        <c:v>18121.9453125</c:v>
                      </c:pt>
                      <c:pt idx="3">
                        <c:v>17547.479166666599</c:v>
                      </c:pt>
                      <c:pt idx="4">
                        <c:v>17602.390625</c:v>
                      </c:pt>
                      <c:pt idx="5">
                        <c:v>17261.354166666599</c:v>
                      </c:pt>
                      <c:pt idx="6">
                        <c:v>17225.1875</c:v>
                      </c:pt>
                      <c:pt idx="7">
                        <c:v>16948.3125</c:v>
                      </c:pt>
                    </c:numCache>
                  </c:numRef>
                </c:val>
                <c:smooth val="0"/>
                <c:extLst xmlns:c15="http://schemas.microsoft.com/office/drawing/2012/chart">
                  <c:ext xmlns:c16="http://schemas.microsoft.com/office/drawing/2014/chart" uri="{C3380CC4-5D6E-409C-BE32-E72D297353CC}">
                    <c16:uniqueId val="{0000000A-606F-44D7-BFA8-C86E705889CD}"/>
                  </c:ext>
                </c:extLst>
              </c15:ser>
            </c15:filteredLineSeries>
            <c15:filteredLineSeries>
              <c15:ser>
                <c:idx val="8"/>
                <c:order val="11"/>
                <c:tx>
                  <c:v>LRT-BSP NE</c:v>
                </c:tx>
                <c:spPr>
                  <a:ln w="9525" cap="rnd">
                    <a:solidFill>
                      <a:srgbClr val="00B050"/>
                    </a:solidFill>
                    <a:round/>
                  </a:ln>
                  <a:effectLst/>
                </c:spPr>
                <c:marker>
                  <c:symbol val="circ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Java2!$Q$19:$Q$26</c15:sqref>
                        </c15:formulaRef>
                      </c:ext>
                    </c:extLst>
                    <c:numCache>
                      <c:formatCode>General</c:formatCode>
                      <c:ptCount val="8"/>
                      <c:pt idx="0">
                        <c:v>17461.677083333299</c:v>
                      </c:pt>
                      <c:pt idx="1">
                        <c:v>18259.239583333299</c:v>
                      </c:pt>
                      <c:pt idx="2">
                        <c:v>18599.2578125</c:v>
                      </c:pt>
                      <c:pt idx="3">
                        <c:v>17810.0625</c:v>
                      </c:pt>
                      <c:pt idx="4">
                        <c:v>18547.609375</c:v>
                      </c:pt>
                      <c:pt idx="5">
                        <c:v>17433.791666666599</c:v>
                      </c:pt>
                      <c:pt idx="6">
                        <c:v>17539.40625</c:v>
                      </c:pt>
                      <c:pt idx="7">
                        <c:v>17630.125</c:v>
                      </c:pt>
                    </c:numCache>
                  </c:numRef>
                </c:val>
                <c:smooth val="0"/>
                <c:extLst xmlns:c15="http://schemas.microsoft.com/office/drawing/2012/chart">
                  <c:ext xmlns:c16="http://schemas.microsoft.com/office/drawing/2014/chart" uri="{C3380CC4-5D6E-409C-BE32-E72D297353CC}">
                    <c16:uniqueId val="{0000000B-606F-44D7-BFA8-C86E705889CD}"/>
                  </c:ext>
                </c:extLst>
              </c15:ser>
            </c15:filteredLineSeries>
          </c:ext>
        </c:extLst>
      </c:lineChart>
      <c:catAx>
        <c:axId val="-10391207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r>
                  <a:rPr lang="en-US" sz="1400"/>
                  <a:t>Threads per process x Processes per node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endParaRPr lang="en-US"/>
            </a:p>
          </c:txPr>
        </c:title>
        <c:numFmt formatCode="General" sourceLinked="1"/>
        <c:majorTickMark val="none"/>
        <c:minorTickMark val="in"/>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9109840"/>
        <c:crosses val="autoZero"/>
        <c:auto val="1"/>
        <c:lblAlgn val="ctr"/>
        <c:lblOffset val="0"/>
        <c:noMultiLvlLbl val="1"/>
      </c:catAx>
      <c:valAx>
        <c:axId val="-1039109840"/>
        <c:scaling>
          <c:orientation val="minMax"/>
          <c:max val="50000"/>
          <c:min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r>
                  <a:rPr lang="en-US" sz="1400">
                    <a:solidFill>
                      <a:sysClr val="windowText" lastClr="000000"/>
                    </a:solidFill>
                  </a:rPr>
                  <a:t>Time (ms)</a:t>
                </a:r>
              </a:p>
            </c:rich>
          </c:tx>
          <c:layout>
            <c:manualLayout>
              <c:xMode val="edge"/>
              <c:yMode val="edge"/>
              <c:x val="8.7836481181661537E-3"/>
              <c:y val="0.377127156779506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endParaRPr lang="en-US"/>
            </a:p>
          </c:txPr>
        </c:title>
        <c:numFmt formatCode="0.0E+0" sourceLinked="0"/>
        <c:majorTickMark val="out"/>
        <c:minorTickMark val="in"/>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9120720"/>
        <c:crosses val="autoZero"/>
        <c:crossBetween val="between"/>
      </c:valAx>
      <c:spPr>
        <a:solidFill>
          <a:schemeClr val="bg1"/>
        </a:solidFill>
        <a:ln>
          <a:solidFill>
            <a:schemeClr val="tx1"/>
          </a:solidFill>
        </a:ln>
        <a:effectLst/>
      </c:spPr>
    </c:plotArea>
    <c:legend>
      <c:legendPos val="r"/>
      <c:layout>
        <c:manualLayout>
          <c:xMode val="edge"/>
          <c:yMode val="edge"/>
          <c:x val="0.86694356509926207"/>
          <c:y val="3.9985112909361582E-2"/>
          <c:w val="0.12063623477918203"/>
          <c:h val="0.82601882134511229"/>
        </c:manualLayout>
      </c:layout>
      <c:overlay val="0"/>
      <c:spPr>
        <a:solidFill>
          <a:schemeClr val="bg1"/>
        </a:solidFill>
        <a:ln>
          <a:solidFill>
            <a:schemeClr val="tx1"/>
          </a:solidFill>
        </a:ln>
        <a:effectLst/>
      </c:spPr>
      <c:txPr>
        <a:bodyPr rot="0" spcFirstLastPara="1" vertOverflow="ellipsis" vert="horz" wrap="square" anchor="t" anchorCtr="0"/>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938664441787991E-2"/>
          <c:y val="3.9159685651642073E-2"/>
          <c:w val="0.7761370734028249"/>
          <c:h val="0.82760174404360476"/>
        </c:manualLayout>
      </c:layout>
      <c:lineChart>
        <c:grouping val="standard"/>
        <c:varyColors val="0"/>
        <c:ser>
          <c:idx val="2"/>
          <c:order val="2"/>
          <c:tx>
            <c:v>LRT-FJ NI</c:v>
          </c:tx>
          <c:spPr>
            <a:ln w="15875" cap="rnd">
              <a:solidFill>
                <a:srgbClr val="C00000"/>
              </a:solidFill>
              <a:round/>
            </a:ln>
            <a:effectLst/>
          </c:spPr>
          <c:marker>
            <c:symbol val="circle"/>
            <c:size val="7"/>
            <c:spPr>
              <a:solidFill>
                <a:srgbClr val="C00000"/>
              </a:solidFill>
              <a:ln w="9525">
                <a:solidFill>
                  <a:srgbClr val="C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strRef>
          </c:cat>
          <c:val>
            <c:numRef>
              <c:f>Java2!$M$19:$M$26</c:f>
              <c:numCache>
                <c:formatCode>General</c:formatCode>
                <c:ptCount val="8"/>
                <c:pt idx="0">
                  <c:v>34194.611979166599</c:v>
                </c:pt>
                <c:pt idx="1">
                  <c:v>37303.3125</c:v>
                </c:pt>
                <c:pt idx="2">
                  <c:v>37291.5625</c:v>
                </c:pt>
                <c:pt idx="3">
                  <c:v>40023.604166666599</c:v>
                </c:pt>
                <c:pt idx="4">
                  <c:v>41263.703125</c:v>
                </c:pt>
                <c:pt idx="5">
                  <c:v>44460.458333333299</c:v>
                </c:pt>
                <c:pt idx="6">
                  <c:v>43950.5</c:v>
                </c:pt>
                <c:pt idx="7">
                  <c:v>43632.0625</c:v>
                </c:pt>
              </c:numCache>
            </c:numRef>
          </c:val>
          <c:smooth val="0"/>
          <c:extLst>
            <c:ext xmlns:c16="http://schemas.microsoft.com/office/drawing/2014/chart" uri="{C3380CC4-5D6E-409C-BE32-E72D297353CC}">
              <c16:uniqueId val="{00000000-3D37-48BA-A69B-69FEE7169A49}"/>
            </c:ext>
          </c:extLst>
        </c:ser>
        <c:ser>
          <c:idx val="0"/>
          <c:order val="5"/>
          <c:tx>
            <c:v>LRT-FJ NE</c:v>
          </c:tx>
          <c:spPr>
            <a:ln w="15875" cap="rnd">
              <a:solidFill>
                <a:sysClr val="windowText" lastClr="000000"/>
              </a:solidFill>
              <a:round/>
            </a:ln>
            <a:effectLst/>
          </c:spPr>
          <c:marker>
            <c:symbol val="circle"/>
            <c:size val="7"/>
            <c:spPr>
              <a:solidFill>
                <a:sysClr val="windowText" lastClr="000000"/>
              </a:solidFill>
              <a:ln w="9525">
                <a:solidFill>
                  <a:sysClr val="windowText" lastClr="0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extLst xmlns:c15="http://schemas.microsoft.com/office/drawing/2012/chart"/>
            </c:strRef>
          </c:cat>
          <c:val>
            <c:numRef>
              <c:f>Java2!$K$19:$K$26</c:f>
              <c:numCache>
                <c:formatCode>General</c:formatCode>
                <c:ptCount val="8"/>
                <c:pt idx="0">
                  <c:v>19537.4375</c:v>
                </c:pt>
                <c:pt idx="1">
                  <c:v>34295.411458333299</c:v>
                </c:pt>
                <c:pt idx="2">
                  <c:v>36105.2421875</c:v>
                </c:pt>
                <c:pt idx="3">
                  <c:v>36949.145833333299</c:v>
                </c:pt>
                <c:pt idx="4">
                  <c:v>37165.40625</c:v>
                </c:pt>
                <c:pt idx="5">
                  <c:v>39506.3125</c:v>
                </c:pt>
                <c:pt idx="6">
                  <c:v>40077.875</c:v>
                </c:pt>
                <c:pt idx="7">
                  <c:v>37413.875</c:v>
                </c:pt>
              </c:numCache>
              <c:extLst xmlns:c15="http://schemas.microsoft.com/office/drawing/2012/chart"/>
            </c:numRef>
          </c:val>
          <c:smooth val="0"/>
          <c:extLst>
            <c:ext xmlns:c16="http://schemas.microsoft.com/office/drawing/2014/chart" uri="{C3380CC4-5D6E-409C-BE32-E72D297353CC}">
              <c16:uniqueId val="{00000001-3D37-48BA-A69B-69FEE7169A49}"/>
            </c:ext>
          </c:extLst>
        </c:ser>
        <c:ser>
          <c:idx val="10"/>
          <c:order val="8"/>
          <c:tx>
            <c:v>LRT-BSP NI</c:v>
          </c:tx>
          <c:spPr>
            <a:ln w="15875" cap="rnd">
              <a:solidFill>
                <a:srgbClr val="ED7D31"/>
              </a:solidFill>
              <a:round/>
            </a:ln>
            <a:effectLst/>
          </c:spPr>
          <c:marker>
            <c:symbol val="circle"/>
            <c:size val="7"/>
            <c:spPr>
              <a:solidFill>
                <a:srgbClr val="ED7D31"/>
              </a:solidFill>
              <a:ln w="9525">
                <a:solidFill>
                  <a:srgbClr val="ED7D31"/>
                </a:solidFill>
              </a:ln>
              <a:effectLst/>
            </c:spPr>
          </c:marker>
          <c:cat>
            <c:strRef>
              <c:f>Java2!$H$9:$H$16</c:f>
              <c:strCache>
                <c:ptCount val="8"/>
                <c:pt idx="0">
                  <c:v>1x24</c:v>
                </c:pt>
                <c:pt idx="1">
                  <c:v>2x12</c:v>
                </c:pt>
                <c:pt idx="2">
                  <c:v>3x8</c:v>
                </c:pt>
                <c:pt idx="3">
                  <c:v>4x6</c:v>
                </c:pt>
                <c:pt idx="4">
                  <c:v>6x4</c:v>
                </c:pt>
                <c:pt idx="5">
                  <c:v>8x3</c:v>
                </c:pt>
                <c:pt idx="6">
                  <c:v>12x2</c:v>
                </c:pt>
                <c:pt idx="7">
                  <c:v>24x1</c:v>
                </c:pt>
              </c:strCache>
              <c:extLst xmlns:c15="http://schemas.microsoft.com/office/drawing/2012/chart"/>
            </c:strRef>
          </c:cat>
          <c:val>
            <c:numRef>
              <c:f>Java2!$S$19:$S$26</c:f>
              <c:numCache>
                <c:formatCode>General</c:formatCode>
                <c:ptCount val="8"/>
                <c:pt idx="0">
                  <c:v>32130.653645833299</c:v>
                </c:pt>
                <c:pt idx="1">
                  <c:v>31724.171875</c:v>
                </c:pt>
                <c:pt idx="2">
                  <c:v>29894.2265625</c:v>
                </c:pt>
                <c:pt idx="3">
                  <c:v>29731.760416666599</c:v>
                </c:pt>
                <c:pt idx="4">
                  <c:v>29761.953125</c:v>
                </c:pt>
                <c:pt idx="5">
                  <c:v>29756.875</c:v>
                </c:pt>
                <c:pt idx="6">
                  <c:v>31091.59375</c:v>
                </c:pt>
                <c:pt idx="7">
                  <c:v>30046.0625</c:v>
                </c:pt>
              </c:numCache>
              <c:extLst xmlns:c15="http://schemas.microsoft.com/office/drawing/2012/chart"/>
            </c:numRef>
          </c:val>
          <c:smooth val="0"/>
          <c:extLst>
            <c:ext xmlns:c16="http://schemas.microsoft.com/office/drawing/2014/chart" uri="{C3380CC4-5D6E-409C-BE32-E72D297353CC}">
              <c16:uniqueId val="{00000002-3D37-48BA-A69B-69FEE7169A49}"/>
            </c:ext>
          </c:extLst>
        </c:ser>
        <c:dLbls>
          <c:showLegendKey val="0"/>
          <c:showVal val="0"/>
          <c:showCatName val="0"/>
          <c:showSerName val="0"/>
          <c:showPercent val="0"/>
          <c:showBubbleSize val="0"/>
        </c:dLbls>
        <c:marker val="1"/>
        <c:smooth val="0"/>
        <c:axId val="-1039117456"/>
        <c:axId val="-1039119632"/>
        <c:extLst>
          <c:ext xmlns:c15="http://schemas.microsoft.com/office/drawing/2012/chart" uri="{02D57815-91ED-43cb-92C2-25804820EDAC}">
            <c15:filteredLineSeries>
              <c15:ser>
                <c:idx val="5"/>
                <c:order val="0"/>
                <c:tx>
                  <c:v>LRT-FJ CI</c:v>
                </c:tx>
                <c:spPr>
                  <a:ln w="9525" cap="rnd">
                    <a:solidFill>
                      <a:srgbClr val="C00000"/>
                    </a:solidFill>
                    <a:round/>
                  </a:ln>
                  <a:effectLst/>
                </c:spPr>
                <c:marker>
                  <c:symbol val="square"/>
                  <c:size val="4"/>
                  <c:spPr>
                    <a:solidFill>
                      <a:srgbClr val="C00000"/>
                    </a:solidFill>
                    <a:ln w="12700">
                      <a:solidFill>
                        <a:srgbClr val="C00000"/>
                      </a:solidFill>
                    </a:ln>
                    <a:effectLst/>
                  </c:spPr>
                </c:marker>
                <c:cat>
                  <c:strRef>
                    <c:extLst>
                      <c:ex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c:ext uri="{02D57815-91ED-43cb-92C2-25804820EDAC}">
                        <c15:formulaRef>
                          <c15:sqref>Java2!$I$19:$I$26</c15:sqref>
                        </c15:formulaRef>
                      </c:ext>
                    </c:extLst>
                    <c:numCache>
                      <c:formatCode>General</c:formatCode>
                      <c:ptCount val="8"/>
                      <c:pt idx="0">
                        <c:v>22105.645833333299</c:v>
                      </c:pt>
                      <c:pt idx="1">
                        <c:v>40499.708333333299</c:v>
                      </c:pt>
                      <c:pt idx="2">
                        <c:v>36230.609375</c:v>
                      </c:pt>
                      <c:pt idx="3">
                        <c:v>40544.479166666599</c:v>
                      </c:pt>
                      <c:pt idx="4">
                        <c:v>43414.75</c:v>
                      </c:pt>
                      <c:pt idx="5">
                        <c:v>47025.958333333299</c:v>
                      </c:pt>
                      <c:pt idx="6">
                        <c:v>43525.1875</c:v>
                      </c:pt>
                      <c:pt idx="7">
                        <c:v>42753.625</c:v>
                      </c:pt>
                    </c:numCache>
                  </c:numRef>
                </c:val>
                <c:smooth val="0"/>
                <c:extLst>
                  <c:ext xmlns:c16="http://schemas.microsoft.com/office/drawing/2014/chart" uri="{C3380CC4-5D6E-409C-BE32-E72D297353CC}">
                    <c16:uniqueId val="{00000003-3D37-48BA-A69B-69FEE7169A49}"/>
                  </c:ext>
                </c:extLst>
              </c15:ser>
            </c15:filteredLineSeries>
            <c15:filteredLineSeries>
              <c15:ser>
                <c:idx val="4"/>
                <c:order val="1"/>
                <c:tx>
                  <c:v>LRT-FJ SI</c:v>
                </c:tx>
                <c:spPr>
                  <a:ln w="9525" cap="rnd">
                    <a:solidFill>
                      <a:srgbClr val="C00000"/>
                    </a:solidFill>
                    <a:round/>
                  </a:ln>
                  <a:effectLst/>
                </c:spPr>
                <c:marker>
                  <c:symbol val="triangle"/>
                  <c:size val="4"/>
                  <c:spPr>
                    <a:solidFill>
                      <a:srgbClr val="C00000"/>
                    </a:solidFill>
                    <a:ln w="12700">
                      <a:solidFill>
                        <a:srgbClr val="C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Java2!$J$19:$J$26</c15:sqref>
                        </c15:formulaRef>
                      </c:ext>
                    </c:extLst>
                    <c:numCache>
                      <c:formatCode>General</c:formatCode>
                      <c:ptCount val="8"/>
                      <c:pt idx="0">
                        <c:v>24607.997395833299</c:v>
                      </c:pt>
                      <c:pt idx="1">
                        <c:v>38840.432291666599</c:v>
                      </c:pt>
                      <c:pt idx="2">
                        <c:v>38042.5625</c:v>
                      </c:pt>
                      <c:pt idx="3">
                        <c:v>40820.145833333299</c:v>
                      </c:pt>
                      <c:pt idx="4">
                        <c:v>40472.3125</c:v>
                      </c:pt>
                      <c:pt idx="5">
                        <c:v>45574.0625</c:v>
                      </c:pt>
                      <c:pt idx="6">
                        <c:v>43391.75</c:v>
                      </c:pt>
                      <c:pt idx="7">
                        <c:v>45158.125</c:v>
                      </c:pt>
                    </c:numCache>
                  </c:numRef>
                </c:val>
                <c:smooth val="0"/>
                <c:extLst xmlns:c15="http://schemas.microsoft.com/office/drawing/2012/chart">
                  <c:ext xmlns:c16="http://schemas.microsoft.com/office/drawing/2014/chart" uri="{C3380CC4-5D6E-409C-BE32-E72D297353CC}">
                    <c16:uniqueId val="{00000004-3D37-48BA-A69B-69FEE7169A49}"/>
                  </c:ext>
                </c:extLst>
              </c15:ser>
            </c15:filteredLineSeries>
            <c15:filteredLineSeries>
              <c15:ser>
                <c:idx val="1"/>
                <c:order val="3"/>
                <c:tx>
                  <c:v>LRT-FJ CE</c:v>
                </c:tx>
                <c:spPr>
                  <a:ln w="9525" cap="rnd">
                    <a:solidFill>
                      <a:sysClr val="windowText" lastClr="000000"/>
                    </a:solidFill>
                    <a:round/>
                  </a:ln>
                  <a:effectLst/>
                </c:spPr>
                <c:marker>
                  <c:symbol val="squar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Java2!$L$19:$L$26</c15:sqref>
                        </c15:formulaRef>
                      </c:ext>
                    </c:extLst>
                    <c:numCache>
                      <c:formatCode>General</c:formatCode>
                      <c:ptCount val="8"/>
                      <c:pt idx="0">
                        <c:v>22175.200520833299</c:v>
                      </c:pt>
                      <c:pt idx="1">
                        <c:v>42231.286458333299</c:v>
                      </c:pt>
                      <c:pt idx="2">
                        <c:v>38766.1953125</c:v>
                      </c:pt>
                      <c:pt idx="3">
                        <c:v>38326.427083333299</c:v>
                      </c:pt>
                      <c:pt idx="4">
                        <c:v>38651.609375</c:v>
                      </c:pt>
                      <c:pt idx="5">
                        <c:v>40577.791666666599</c:v>
                      </c:pt>
                      <c:pt idx="6">
                        <c:v>37254.59375</c:v>
                      </c:pt>
                      <c:pt idx="7">
                        <c:v>38279.9375</c:v>
                      </c:pt>
                    </c:numCache>
                  </c:numRef>
                </c:val>
                <c:smooth val="0"/>
                <c:extLst xmlns:c15="http://schemas.microsoft.com/office/drawing/2012/chart">
                  <c:ext xmlns:c16="http://schemas.microsoft.com/office/drawing/2014/chart" uri="{C3380CC4-5D6E-409C-BE32-E72D297353CC}">
                    <c16:uniqueId val="{00000005-3D37-48BA-A69B-69FEE7169A49}"/>
                  </c:ext>
                </c:extLst>
              </c15:ser>
            </c15:filteredLineSeries>
            <c15:filteredLineSeries>
              <c15:ser>
                <c:idx val="3"/>
                <c:order val="4"/>
                <c:tx>
                  <c:v>LRT-FJ SE</c:v>
                </c:tx>
                <c:spPr>
                  <a:ln w="9525" cap="rnd">
                    <a:solidFill>
                      <a:sysClr val="windowText" lastClr="000000"/>
                    </a:solidFill>
                    <a:round/>
                  </a:ln>
                  <a:effectLst/>
                </c:spPr>
                <c:marker>
                  <c:symbol val="triangl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Java2!$N$19:$N$26</c15:sqref>
                        </c15:formulaRef>
                      </c:ext>
                    </c:extLst>
                    <c:numCache>
                      <c:formatCode>General</c:formatCode>
                      <c:ptCount val="8"/>
                      <c:pt idx="0">
                        <c:v>20254.028645833299</c:v>
                      </c:pt>
                      <c:pt idx="1">
                        <c:v>40838.885416666599</c:v>
                      </c:pt>
                      <c:pt idx="2">
                        <c:v>40396.90625</c:v>
                      </c:pt>
                      <c:pt idx="3">
                        <c:v>42092.416666666599</c:v>
                      </c:pt>
                      <c:pt idx="4">
                        <c:v>40864.921875</c:v>
                      </c:pt>
                      <c:pt idx="5">
                        <c:v>41703.583333333299</c:v>
                      </c:pt>
                      <c:pt idx="6">
                        <c:v>37342.65625</c:v>
                      </c:pt>
                      <c:pt idx="7">
                        <c:v>37378.5625</c:v>
                      </c:pt>
                    </c:numCache>
                  </c:numRef>
                </c:val>
                <c:smooth val="0"/>
                <c:extLst xmlns:c15="http://schemas.microsoft.com/office/drawing/2012/chart">
                  <c:ext xmlns:c16="http://schemas.microsoft.com/office/drawing/2014/chart" uri="{C3380CC4-5D6E-409C-BE32-E72D297353CC}">
                    <c16:uniqueId val="{00000006-3D37-48BA-A69B-69FEE7169A49}"/>
                  </c:ext>
                </c:extLst>
              </c15:ser>
            </c15:filteredLineSeries>
            <c15:filteredLineSeries>
              <c15:ser>
                <c:idx val="6"/>
                <c:order val="6"/>
                <c:tx>
                  <c:v>LRT-BSP CI</c:v>
                </c:tx>
                <c:spPr>
                  <a:ln w="9525" cap="rnd">
                    <a:solidFill>
                      <a:srgbClr val="ED7D31"/>
                    </a:solidFill>
                    <a:round/>
                  </a:ln>
                  <a:effectLst/>
                </c:spPr>
                <c:marker>
                  <c:symbol val="squar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Java2!$O$19:$O$26</c15:sqref>
                        </c15:formulaRef>
                      </c:ext>
                    </c:extLst>
                    <c:numCache>
                      <c:formatCode>General</c:formatCode>
                      <c:ptCount val="8"/>
                      <c:pt idx="0">
                        <c:v>19980.2109375</c:v>
                      </c:pt>
                      <c:pt idx="1">
                        <c:v>26989.859375</c:v>
                      </c:pt>
                      <c:pt idx="2">
                        <c:v>29444.4453125</c:v>
                      </c:pt>
                      <c:pt idx="3">
                        <c:v>30084.729166666599</c:v>
                      </c:pt>
                      <c:pt idx="4">
                        <c:v>27291.953125</c:v>
                      </c:pt>
                      <c:pt idx="5">
                        <c:v>29956.0625</c:v>
                      </c:pt>
                      <c:pt idx="6">
                        <c:v>20431.59375</c:v>
                      </c:pt>
                      <c:pt idx="7">
                        <c:v>29764.0625</c:v>
                      </c:pt>
                    </c:numCache>
                  </c:numRef>
                </c:val>
                <c:smooth val="0"/>
                <c:extLst xmlns:c15="http://schemas.microsoft.com/office/drawing/2012/chart">
                  <c:ext xmlns:c16="http://schemas.microsoft.com/office/drawing/2014/chart" uri="{C3380CC4-5D6E-409C-BE32-E72D297353CC}">
                    <c16:uniqueId val="{00000007-3D37-48BA-A69B-69FEE7169A49}"/>
                  </c:ext>
                </c:extLst>
              </c15:ser>
            </c15:filteredLineSeries>
            <c15:filteredLineSeries>
              <c15:ser>
                <c:idx val="7"/>
                <c:order val="7"/>
                <c:tx>
                  <c:v>LRT-BSP SI</c:v>
                </c:tx>
                <c:spPr>
                  <a:ln w="9525" cap="rnd">
                    <a:solidFill>
                      <a:srgbClr val="ED7D31"/>
                    </a:solidFill>
                    <a:round/>
                  </a:ln>
                  <a:effectLst/>
                </c:spPr>
                <c:marker>
                  <c:symbol val="triangl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Java2!$P$19:$P$26</c15:sqref>
                        </c15:formulaRef>
                      </c:ext>
                    </c:extLst>
                    <c:numCache>
                      <c:formatCode>General</c:formatCode>
                      <c:ptCount val="8"/>
                      <c:pt idx="0">
                        <c:v>21877.440104166599</c:v>
                      </c:pt>
                      <c:pt idx="1">
                        <c:v>21110.270833333299</c:v>
                      </c:pt>
                      <c:pt idx="2">
                        <c:v>24330.890625</c:v>
                      </c:pt>
                      <c:pt idx="3">
                        <c:v>22221.041666666599</c:v>
                      </c:pt>
                      <c:pt idx="4">
                        <c:v>21977.40625</c:v>
                      </c:pt>
                      <c:pt idx="5">
                        <c:v>30075.645833333299</c:v>
                      </c:pt>
                      <c:pt idx="6">
                        <c:v>20004.3125</c:v>
                      </c:pt>
                      <c:pt idx="7">
                        <c:v>34451.8125</c:v>
                      </c:pt>
                    </c:numCache>
                  </c:numRef>
                </c:val>
                <c:smooth val="0"/>
                <c:extLst xmlns:c15="http://schemas.microsoft.com/office/drawing/2012/chart">
                  <c:ext xmlns:c16="http://schemas.microsoft.com/office/drawing/2014/chart" uri="{C3380CC4-5D6E-409C-BE32-E72D297353CC}">
                    <c16:uniqueId val="{00000008-3D37-48BA-A69B-69FEE7169A49}"/>
                  </c:ext>
                </c:extLst>
              </c15:ser>
            </c15:filteredLineSeries>
            <c15:filteredLineSeries>
              <c15:ser>
                <c:idx val="9"/>
                <c:order val="9"/>
                <c:tx>
                  <c:v>LRT-BSP CE</c:v>
                </c:tx>
                <c:spPr>
                  <a:ln w="9525" cap="rnd">
                    <a:solidFill>
                      <a:srgbClr val="00B050"/>
                    </a:solidFill>
                    <a:round/>
                  </a:ln>
                  <a:effectLst/>
                </c:spPr>
                <c:marker>
                  <c:symbol val="squar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Java2!$R$19:$R$26</c15:sqref>
                        </c15:formulaRef>
                      </c:ext>
                    </c:extLst>
                    <c:numCache>
                      <c:formatCode>General</c:formatCode>
                      <c:ptCount val="8"/>
                      <c:pt idx="0">
                        <c:v>20562.203125</c:v>
                      </c:pt>
                      <c:pt idx="1">
                        <c:v>21367.484375</c:v>
                      </c:pt>
                      <c:pt idx="2">
                        <c:v>21220.1640625</c:v>
                      </c:pt>
                      <c:pt idx="3">
                        <c:v>19718.145833333299</c:v>
                      </c:pt>
                      <c:pt idx="4">
                        <c:v>18355.21875</c:v>
                      </c:pt>
                      <c:pt idx="5">
                        <c:v>18360.4375</c:v>
                      </c:pt>
                      <c:pt idx="6">
                        <c:v>17246.71875</c:v>
                      </c:pt>
                      <c:pt idx="7">
                        <c:v>17880.5</c:v>
                      </c:pt>
                    </c:numCache>
                  </c:numRef>
                </c:val>
                <c:smooth val="0"/>
                <c:extLst xmlns:c15="http://schemas.microsoft.com/office/drawing/2012/chart">
                  <c:ext xmlns:c16="http://schemas.microsoft.com/office/drawing/2014/chart" uri="{C3380CC4-5D6E-409C-BE32-E72D297353CC}">
                    <c16:uniqueId val="{00000009-3D37-48BA-A69B-69FEE7169A49}"/>
                  </c:ext>
                </c:extLst>
              </c15:ser>
            </c15:filteredLineSeries>
            <c15:filteredLineSeries>
              <c15:ser>
                <c:idx val="11"/>
                <c:order val="10"/>
                <c:tx>
                  <c:v>LRT-BSP SE</c:v>
                </c:tx>
                <c:spPr>
                  <a:ln w="9525" cap="rnd">
                    <a:solidFill>
                      <a:srgbClr val="00B050"/>
                    </a:solidFill>
                    <a:round/>
                  </a:ln>
                  <a:effectLst/>
                </c:spPr>
                <c:marker>
                  <c:symbol val="triang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Java2!$T$19:$T$26</c15:sqref>
                        </c15:formulaRef>
                      </c:ext>
                    </c:extLst>
                    <c:numCache>
                      <c:formatCode>General</c:formatCode>
                      <c:ptCount val="8"/>
                      <c:pt idx="0">
                        <c:v>17344.901041666599</c:v>
                      </c:pt>
                      <c:pt idx="1">
                        <c:v>17230.28125</c:v>
                      </c:pt>
                      <c:pt idx="2">
                        <c:v>18121.9453125</c:v>
                      </c:pt>
                      <c:pt idx="3">
                        <c:v>17547.479166666599</c:v>
                      </c:pt>
                      <c:pt idx="4">
                        <c:v>17602.390625</c:v>
                      </c:pt>
                      <c:pt idx="5">
                        <c:v>17261.354166666599</c:v>
                      </c:pt>
                      <c:pt idx="6">
                        <c:v>17225.1875</c:v>
                      </c:pt>
                      <c:pt idx="7">
                        <c:v>16948.3125</c:v>
                      </c:pt>
                    </c:numCache>
                  </c:numRef>
                </c:val>
                <c:smooth val="0"/>
                <c:extLst xmlns:c15="http://schemas.microsoft.com/office/drawing/2012/chart">
                  <c:ext xmlns:c16="http://schemas.microsoft.com/office/drawing/2014/chart" uri="{C3380CC4-5D6E-409C-BE32-E72D297353CC}">
                    <c16:uniqueId val="{0000000A-3D37-48BA-A69B-69FEE7169A49}"/>
                  </c:ext>
                </c:extLst>
              </c15:ser>
            </c15:filteredLineSeries>
            <c15:filteredLineSeries>
              <c15:ser>
                <c:idx val="8"/>
                <c:order val="11"/>
                <c:tx>
                  <c:v>LRT-BSP NE</c:v>
                </c:tx>
                <c:spPr>
                  <a:ln w="9525" cap="rnd">
                    <a:solidFill>
                      <a:srgbClr val="00B050"/>
                    </a:solidFill>
                    <a:round/>
                  </a:ln>
                  <a:effectLst/>
                </c:spPr>
                <c:marker>
                  <c:symbol val="circ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Java2!$Q$19:$Q$26</c15:sqref>
                        </c15:formulaRef>
                      </c:ext>
                    </c:extLst>
                    <c:numCache>
                      <c:formatCode>General</c:formatCode>
                      <c:ptCount val="8"/>
                      <c:pt idx="0">
                        <c:v>17461.677083333299</c:v>
                      </c:pt>
                      <c:pt idx="1">
                        <c:v>18259.239583333299</c:v>
                      </c:pt>
                      <c:pt idx="2">
                        <c:v>18599.2578125</c:v>
                      </c:pt>
                      <c:pt idx="3">
                        <c:v>17810.0625</c:v>
                      </c:pt>
                      <c:pt idx="4">
                        <c:v>18547.609375</c:v>
                      </c:pt>
                      <c:pt idx="5">
                        <c:v>17433.791666666599</c:v>
                      </c:pt>
                      <c:pt idx="6">
                        <c:v>17539.40625</c:v>
                      </c:pt>
                      <c:pt idx="7">
                        <c:v>17630.125</c:v>
                      </c:pt>
                    </c:numCache>
                  </c:numRef>
                </c:val>
                <c:smooth val="0"/>
                <c:extLst xmlns:c15="http://schemas.microsoft.com/office/drawing/2012/chart">
                  <c:ext xmlns:c16="http://schemas.microsoft.com/office/drawing/2014/chart" uri="{C3380CC4-5D6E-409C-BE32-E72D297353CC}">
                    <c16:uniqueId val="{0000000B-3D37-48BA-A69B-69FEE7169A49}"/>
                  </c:ext>
                </c:extLst>
              </c15:ser>
            </c15:filteredLineSeries>
          </c:ext>
        </c:extLst>
      </c:lineChart>
      <c:catAx>
        <c:axId val="-10391174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r>
                  <a:rPr lang="en-US" sz="1400"/>
                  <a:t>Threads per process x Processes per node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endParaRPr lang="en-US"/>
            </a:p>
          </c:txPr>
        </c:title>
        <c:numFmt formatCode="General" sourceLinked="1"/>
        <c:majorTickMark val="none"/>
        <c:minorTickMark val="in"/>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9119632"/>
        <c:crosses val="autoZero"/>
        <c:auto val="1"/>
        <c:lblAlgn val="ctr"/>
        <c:lblOffset val="0"/>
        <c:noMultiLvlLbl val="1"/>
      </c:catAx>
      <c:valAx>
        <c:axId val="-1039119632"/>
        <c:scaling>
          <c:orientation val="minMax"/>
          <c:max val="50000"/>
          <c:min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r>
                  <a:rPr lang="en-US" sz="1400">
                    <a:solidFill>
                      <a:sysClr val="windowText" lastClr="000000"/>
                    </a:solidFill>
                  </a:rPr>
                  <a:t>Time (ms)</a:t>
                </a:r>
              </a:p>
            </c:rich>
          </c:tx>
          <c:layout>
            <c:manualLayout>
              <c:xMode val="edge"/>
              <c:yMode val="edge"/>
              <c:x val="8.7836481181661537E-3"/>
              <c:y val="0.377127156779506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endParaRPr lang="en-US"/>
            </a:p>
          </c:txPr>
        </c:title>
        <c:numFmt formatCode="0.0E+0" sourceLinked="0"/>
        <c:majorTickMark val="out"/>
        <c:minorTickMark val="in"/>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9117456"/>
        <c:crosses val="autoZero"/>
        <c:crossBetween val="between"/>
      </c:valAx>
      <c:spPr>
        <a:solidFill>
          <a:schemeClr val="bg1"/>
        </a:solidFill>
        <a:ln>
          <a:solidFill>
            <a:schemeClr val="tx1"/>
          </a:solidFill>
        </a:ln>
        <a:effectLst/>
      </c:spPr>
    </c:plotArea>
    <c:legend>
      <c:legendPos val="r"/>
      <c:layout>
        <c:manualLayout>
          <c:xMode val="edge"/>
          <c:yMode val="edge"/>
          <c:x val="0.86694356509926207"/>
          <c:y val="3.9985112909361582E-2"/>
          <c:w val="0.12063623477918203"/>
          <c:h val="0.82601882134511229"/>
        </c:manualLayout>
      </c:layout>
      <c:overlay val="0"/>
      <c:spPr>
        <a:solidFill>
          <a:schemeClr val="bg1"/>
        </a:solidFill>
        <a:ln>
          <a:solidFill>
            <a:schemeClr val="tx1"/>
          </a:solidFill>
        </a:ln>
        <a:effectLst/>
      </c:spPr>
      <c:txPr>
        <a:bodyPr rot="0" spcFirstLastPara="1" vertOverflow="ellipsis" vert="horz" wrap="square" anchor="t" anchorCtr="0"/>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77779142528558"/>
          <c:y val="4.2931126492161339E-2"/>
          <c:w val="0.7761370734028249"/>
          <c:h val="0.82760174404360476"/>
        </c:manualLayout>
      </c:layout>
      <c:lineChart>
        <c:grouping val="standard"/>
        <c:varyColors val="0"/>
        <c:ser>
          <c:idx val="2"/>
          <c:order val="2"/>
          <c:tx>
            <c:v>LRT-FJ NI</c:v>
          </c:tx>
          <c:spPr>
            <a:ln w="15875" cap="rnd">
              <a:solidFill>
                <a:srgbClr val="C00000"/>
              </a:solidFill>
              <a:round/>
            </a:ln>
            <a:effectLst/>
          </c:spPr>
          <c:marker>
            <c:symbol val="circle"/>
            <c:size val="7"/>
            <c:spPr>
              <a:solidFill>
                <a:srgbClr val="C00000"/>
              </a:solidFill>
              <a:ln w="9525">
                <a:solidFill>
                  <a:srgbClr val="C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strRef>
          </c:cat>
          <c:val>
            <c:numRef>
              <c:f>Java2!$M$19:$M$26</c:f>
              <c:numCache>
                <c:formatCode>General</c:formatCode>
                <c:ptCount val="8"/>
                <c:pt idx="0">
                  <c:v>34194.611979166599</c:v>
                </c:pt>
                <c:pt idx="1">
                  <c:v>37303.3125</c:v>
                </c:pt>
                <c:pt idx="2">
                  <c:v>37291.5625</c:v>
                </c:pt>
                <c:pt idx="3">
                  <c:v>40023.604166666599</c:v>
                </c:pt>
                <c:pt idx="4">
                  <c:v>41263.703125</c:v>
                </c:pt>
                <c:pt idx="5">
                  <c:v>44460.458333333299</c:v>
                </c:pt>
                <c:pt idx="6">
                  <c:v>43950.5</c:v>
                </c:pt>
                <c:pt idx="7">
                  <c:v>43632.0625</c:v>
                </c:pt>
              </c:numCache>
            </c:numRef>
          </c:val>
          <c:smooth val="0"/>
          <c:extLst>
            <c:ext xmlns:c16="http://schemas.microsoft.com/office/drawing/2014/chart" uri="{C3380CC4-5D6E-409C-BE32-E72D297353CC}">
              <c16:uniqueId val="{00000000-935B-4AAF-988A-700EB8D4C603}"/>
            </c:ext>
          </c:extLst>
        </c:ser>
        <c:ser>
          <c:idx val="0"/>
          <c:order val="5"/>
          <c:tx>
            <c:v>LRT-FJ NE</c:v>
          </c:tx>
          <c:spPr>
            <a:ln w="15875" cap="rnd">
              <a:solidFill>
                <a:sysClr val="windowText" lastClr="000000"/>
              </a:solidFill>
              <a:round/>
            </a:ln>
            <a:effectLst/>
          </c:spPr>
          <c:marker>
            <c:symbol val="circle"/>
            <c:size val="7"/>
            <c:spPr>
              <a:solidFill>
                <a:sysClr val="windowText" lastClr="000000"/>
              </a:solidFill>
              <a:ln w="9525">
                <a:solidFill>
                  <a:sysClr val="windowText" lastClr="0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extLst xmlns:c15="http://schemas.microsoft.com/office/drawing/2012/chart"/>
            </c:strRef>
          </c:cat>
          <c:val>
            <c:numRef>
              <c:f>Java2!$K$19:$K$26</c:f>
              <c:numCache>
                <c:formatCode>General</c:formatCode>
                <c:ptCount val="8"/>
                <c:pt idx="0">
                  <c:v>19537.4375</c:v>
                </c:pt>
                <c:pt idx="1">
                  <c:v>34295.411458333299</c:v>
                </c:pt>
                <c:pt idx="2">
                  <c:v>36105.2421875</c:v>
                </c:pt>
                <c:pt idx="3">
                  <c:v>36949.145833333299</c:v>
                </c:pt>
                <c:pt idx="4">
                  <c:v>37165.40625</c:v>
                </c:pt>
                <c:pt idx="5">
                  <c:v>39506.3125</c:v>
                </c:pt>
                <c:pt idx="6">
                  <c:v>40077.875</c:v>
                </c:pt>
                <c:pt idx="7">
                  <c:v>37413.875</c:v>
                </c:pt>
              </c:numCache>
              <c:extLst xmlns:c15="http://schemas.microsoft.com/office/drawing/2012/chart"/>
            </c:numRef>
          </c:val>
          <c:smooth val="0"/>
          <c:extLst>
            <c:ext xmlns:c16="http://schemas.microsoft.com/office/drawing/2014/chart" uri="{C3380CC4-5D6E-409C-BE32-E72D297353CC}">
              <c16:uniqueId val="{00000001-935B-4AAF-988A-700EB8D4C603}"/>
            </c:ext>
          </c:extLst>
        </c:ser>
        <c:ser>
          <c:idx val="10"/>
          <c:order val="8"/>
          <c:tx>
            <c:v>LRT-BSP NI</c:v>
          </c:tx>
          <c:spPr>
            <a:ln w="15875" cap="rnd">
              <a:solidFill>
                <a:srgbClr val="ED7D31"/>
              </a:solidFill>
              <a:round/>
            </a:ln>
            <a:effectLst/>
          </c:spPr>
          <c:marker>
            <c:symbol val="circle"/>
            <c:size val="7"/>
            <c:spPr>
              <a:solidFill>
                <a:srgbClr val="ED7D31"/>
              </a:solidFill>
              <a:ln w="9525">
                <a:solidFill>
                  <a:srgbClr val="ED7D31"/>
                </a:solidFill>
              </a:ln>
              <a:effectLst/>
            </c:spPr>
          </c:marker>
          <c:cat>
            <c:strRef>
              <c:f>Java2!$H$9:$H$16</c:f>
              <c:strCache>
                <c:ptCount val="8"/>
                <c:pt idx="0">
                  <c:v>1x24</c:v>
                </c:pt>
                <c:pt idx="1">
                  <c:v>2x12</c:v>
                </c:pt>
                <c:pt idx="2">
                  <c:v>3x8</c:v>
                </c:pt>
                <c:pt idx="3">
                  <c:v>4x6</c:v>
                </c:pt>
                <c:pt idx="4">
                  <c:v>6x4</c:v>
                </c:pt>
                <c:pt idx="5">
                  <c:v>8x3</c:v>
                </c:pt>
                <c:pt idx="6">
                  <c:v>12x2</c:v>
                </c:pt>
                <c:pt idx="7">
                  <c:v>24x1</c:v>
                </c:pt>
              </c:strCache>
              <c:extLst xmlns:c15="http://schemas.microsoft.com/office/drawing/2012/chart"/>
            </c:strRef>
          </c:cat>
          <c:val>
            <c:numRef>
              <c:f>Java2!$S$19:$S$26</c:f>
              <c:numCache>
                <c:formatCode>General</c:formatCode>
                <c:ptCount val="8"/>
                <c:pt idx="0">
                  <c:v>32130.653645833299</c:v>
                </c:pt>
                <c:pt idx="1">
                  <c:v>31724.171875</c:v>
                </c:pt>
                <c:pt idx="2">
                  <c:v>29894.2265625</c:v>
                </c:pt>
                <c:pt idx="3">
                  <c:v>29731.760416666599</c:v>
                </c:pt>
                <c:pt idx="4">
                  <c:v>29761.953125</c:v>
                </c:pt>
                <c:pt idx="5">
                  <c:v>29756.875</c:v>
                </c:pt>
                <c:pt idx="6">
                  <c:v>31091.59375</c:v>
                </c:pt>
                <c:pt idx="7">
                  <c:v>30046.0625</c:v>
                </c:pt>
              </c:numCache>
              <c:extLst xmlns:c15="http://schemas.microsoft.com/office/drawing/2012/chart"/>
            </c:numRef>
          </c:val>
          <c:smooth val="0"/>
          <c:extLst>
            <c:ext xmlns:c16="http://schemas.microsoft.com/office/drawing/2014/chart" uri="{C3380CC4-5D6E-409C-BE32-E72D297353CC}">
              <c16:uniqueId val="{00000002-935B-4AAF-988A-700EB8D4C603}"/>
            </c:ext>
          </c:extLst>
        </c:ser>
        <c:ser>
          <c:idx val="8"/>
          <c:order val="11"/>
          <c:tx>
            <c:v>LRT-BSP NE</c:v>
          </c:tx>
          <c:spPr>
            <a:ln w="15875" cap="rnd">
              <a:solidFill>
                <a:srgbClr val="00B050"/>
              </a:solidFill>
              <a:round/>
            </a:ln>
            <a:effectLst/>
          </c:spPr>
          <c:marker>
            <c:symbol val="circle"/>
            <c:size val="6"/>
            <c:spPr>
              <a:solidFill>
                <a:srgbClr val="00B050"/>
              </a:solidFill>
              <a:ln w="9525">
                <a:solidFill>
                  <a:srgbClr val="00B050"/>
                </a:solidFill>
              </a:ln>
              <a:effectLst/>
            </c:spPr>
          </c:marker>
          <c:cat>
            <c:strRef>
              <c:f>Java2!$H$9:$H$16</c:f>
              <c:strCache>
                <c:ptCount val="8"/>
                <c:pt idx="0">
                  <c:v>1x24</c:v>
                </c:pt>
                <c:pt idx="1">
                  <c:v>2x12</c:v>
                </c:pt>
                <c:pt idx="2">
                  <c:v>3x8</c:v>
                </c:pt>
                <c:pt idx="3">
                  <c:v>4x6</c:v>
                </c:pt>
                <c:pt idx="4">
                  <c:v>6x4</c:v>
                </c:pt>
                <c:pt idx="5">
                  <c:v>8x3</c:v>
                </c:pt>
                <c:pt idx="6">
                  <c:v>12x2</c:v>
                </c:pt>
                <c:pt idx="7">
                  <c:v>24x1</c:v>
                </c:pt>
              </c:strCache>
              <c:extLst xmlns:c15="http://schemas.microsoft.com/office/drawing/2012/chart"/>
            </c:strRef>
          </c:cat>
          <c:val>
            <c:numRef>
              <c:f>Java2!$Q$19:$Q$26</c:f>
              <c:numCache>
                <c:formatCode>General</c:formatCode>
                <c:ptCount val="8"/>
                <c:pt idx="0">
                  <c:v>17461.677083333299</c:v>
                </c:pt>
                <c:pt idx="1">
                  <c:v>18259.239583333299</c:v>
                </c:pt>
                <c:pt idx="2">
                  <c:v>18599.2578125</c:v>
                </c:pt>
                <c:pt idx="3">
                  <c:v>17810.0625</c:v>
                </c:pt>
                <c:pt idx="4">
                  <c:v>18547.609375</c:v>
                </c:pt>
                <c:pt idx="5">
                  <c:v>17433.791666666599</c:v>
                </c:pt>
                <c:pt idx="6">
                  <c:v>17539.40625</c:v>
                </c:pt>
                <c:pt idx="7">
                  <c:v>17630.125</c:v>
                </c:pt>
              </c:numCache>
              <c:extLst xmlns:c15="http://schemas.microsoft.com/office/drawing/2012/chart"/>
            </c:numRef>
          </c:val>
          <c:smooth val="0"/>
          <c:extLst>
            <c:ext xmlns:c16="http://schemas.microsoft.com/office/drawing/2014/chart" uri="{C3380CC4-5D6E-409C-BE32-E72D297353CC}">
              <c16:uniqueId val="{00000003-935B-4AAF-988A-700EB8D4C603}"/>
            </c:ext>
          </c:extLst>
        </c:ser>
        <c:dLbls>
          <c:showLegendKey val="0"/>
          <c:showVal val="0"/>
          <c:showCatName val="0"/>
          <c:showSerName val="0"/>
          <c:showPercent val="0"/>
          <c:showBubbleSize val="0"/>
        </c:dLbls>
        <c:marker val="1"/>
        <c:smooth val="0"/>
        <c:axId val="-1039118000"/>
        <c:axId val="-1039114192"/>
        <c:extLst>
          <c:ext xmlns:c15="http://schemas.microsoft.com/office/drawing/2012/chart" uri="{02D57815-91ED-43cb-92C2-25804820EDAC}">
            <c15:filteredLineSeries>
              <c15:ser>
                <c:idx val="5"/>
                <c:order val="0"/>
                <c:tx>
                  <c:v>LRT-FJ CI</c:v>
                </c:tx>
                <c:spPr>
                  <a:ln w="9525" cap="rnd">
                    <a:solidFill>
                      <a:srgbClr val="C00000"/>
                    </a:solidFill>
                    <a:round/>
                  </a:ln>
                  <a:effectLst/>
                </c:spPr>
                <c:marker>
                  <c:symbol val="square"/>
                  <c:size val="4"/>
                  <c:spPr>
                    <a:solidFill>
                      <a:srgbClr val="C00000"/>
                    </a:solidFill>
                    <a:ln w="12700">
                      <a:solidFill>
                        <a:srgbClr val="C00000"/>
                      </a:solidFill>
                    </a:ln>
                    <a:effectLst/>
                  </c:spPr>
                </c:marker>
                <c:cat>
                  <c:strRef>
                    <c:extLst>
                      <c:ex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c:ext uri="{02D57815-91ED-43cb-92C2-25804820EDAC}">
                        <c15:formulaRef>
                          <c15:sqref>Java2!$I$19:$I$26</c15:sqref>
                        </c15:formulaRef>
                      </c:ext>
                    </c:extLst>
                    <c:numCache>
                      <c:formatCode>General</c:formatCode>
                      <c:ptCount val="8"/>
                      <c:pt idx="0">
                        <c:v>22105.645833333299</c:v>
                      </c:pt>
                      <c:pt idx="1">
                        <c:v>40499.708333333299</c:v>
                      </c:pt>
                      <c:pt idx="2">
                        <c:v>36230.609375</c:v>
                      </c:pt>
                      <c:pt idx="3">
                        <c:v>40544.479166666599</c:v>
                      </c:pt>
                      <c:pt idx="4">
                        <c:v>43414.75</c:v>
                      </c:pt>
                      <c:pt idx="5">
                        <c:v>47025.958333333299</c:v>
                      </c:pt>
                      <c:pt idx="6">
                        <c:v>43525.1875</c:v>
                      </c:pt>
                      <c:pt idx="7">
                        <c:v>42753.625</c:v>
                      </c:pt>
                    </c:numCache>
                  </c:numRef>
                </c:val>
                <c:smooth val="0"/>
                <c:extLst>
                  <c:ext xmlns:c16="http://schemas.microsoft.com/office/drawing/2014/chart" uri="{C3380CC4-5D6E-409C-BE32-E72D297353CC}">
                    <c16:uniqueId val="{00000004-935B-4AAF-988A-700EB8D4C603}"/>
                  </c:ext>
                </c:extLst>
              </c15:ser>
            </c15:filteredLineSeries>
            <c15:filteredLineSeries>
              <c15:ser>
                <c:idx val="4"/>
                <c:order val="1"/>
                <c:tx>
                  <c:v>LRT-FJ SI</c:v>
                </c:tx>
                <c:spPr>
                  <a:ln w="9525" cap="rnd">
                    <a:solidFill>
                      <a:srgbClr val="C00000"/>
                    </a:solidFill>
                    <a:round/>
                  </a:ln>
                  <a:effectLst/>
                </c:spPr>
                <c:marker>
                  <c:symbol val="triangle"/>
                  <c:size val="4"/>
                  <c:spPr>
                    <a:solidFill>
                      <a:srgbClr val="C00000"/>
                    </a:solidFill>
                    <a:ln w="12700">
                      <a:solidFill>
                        <a:srgbClr val="C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Java2!$J$19:$J$26</c15:sqref>
                        </c15:formulaRef>
                      </c:ext>
                    </c:extLst>
                    <c:numCache>
                      <c:formatCode>General</c:formatCode>
                      <c:ptCount val="8"/>
                      <c:pt idx="0">
                        <c:v>24607.997395833299</c:v>
                      </c:pt>
                      <c:pt idx="1">
                        <c:v>38840.432291666599</c:v>
                      </c:pt>
                      <c:pt idx="2">
                        <c:v>38042.5625</c:v>
                      </c:pt>
                      <c:pt idx="3">
                        <c:v>40820.145833333299</c:v>
                      </c:pt>
                      <c:pt idx="4">
                        <c:v>40472.3125</c:v>
                      </c:pt>
                      <c:pt idx="5">
                        <c:v>45574.0625</c:v>
                      </c:pt>
                      <c:pt idx="6">
                        <c:v>43391.75</c:v>
                      </c:pt>
                      <c:pt idx="7">
                        <c:v>45158.125</c:v>
                      </c:pt>
                    </c:numCache>
                  </c:numRef>
                </c:val>
                <c:smooth val="0"/>
                <c:extLst xmlns:c15="http://schemas.microsoft.com/office/drawing/2012/chart">
                  <c:ext xmlns:c16="http://schemas.microsoft.com/office/drawing/2014/chart" uri="{C3380CC4-5D6E-409C-BE32-E72D297353CC}">
                    <c16:uniqueId val="{00000005-935B-4AAF-988A-700EB8D4C603}"/>
                  </c:ext>
                </c:extLst>
              </c15:ser>
            </c15:filteredLineSeries>
            <c15:filteredLineSeries>
              <c15:ser>
                <c:idx val="1"/>
                <c:order val="3"/>
                <c:tx>
                  <c:v>LRT-FJ CE</c:v>
                </c:tx>
                <c:spPr>
                  <a:ln w="9525" cap="rnd">
                    <a:solidFill>
                      <a:sysClr val="windowText" lastClr="000000"/>
                    </a:solidFill>
                    <a:round/>
                  </a:ln>
                  <a:effectLst/>
                </c:spPr>
                <c:marker>
                  <c:symbol val="squar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Java2!$L$19:$L$26</c15:sqref>
                        </c15:formulaRef>
                      </c:ext>
                    </c:extLst>
                    <c:numCache>
                      <c:formatCode>General</c:formatCode>
                      <c:ptCount val="8"/>
                      <c:pt idx="0">
                        <c:v>22175.200520833299</c:v>
                      </c:pt>
                      <c:pt idx="1">
                        <c:v>42231.286458333299</c:v>
                      </c:pt>
                      <c:pt idx="2">
                        <c:v>38766.1953125</c:v>
                      </c:pt>
                      <c:pt idx="3">
                        <c:v>38326.427083333299</c:v>
                      </c:pt>
                      <c:pt idx="4">
                        <c:v>38651.609375</c:v>
                      </c:pt>
                      <c:pt idx="5">
                        <c:v>40577.791666666599</c:v>
                      </c:pt>
                      <c:pt idx="6">
                        <c:v>37254.59375</c:v>
                      </c:pt>
                      <c:pt idx="7">
                        <c:v>38279.9375</c:v>
                      </c:pt>
                    </c:numCache>
                  </c:numRef>
                </c:val>
                <c:smooth val="0"/>
                <c:extLst xmlns:c15="http://schemas.microsoft.com/office/drawing/2012/chart">
                  <c:ext xmlns:c16="http://schemas.microsoft.com/office/drawing/2014/chart" uri="{C3380CC4-5D6E-409C-BE32-E72D297353CC}">
                    <c16:uniqueId val="{00000006-935B-4AAF-988A-700EB8D4C603}"/>
                  </c:ext>
                </c:extLst>
              </c15:ser>
            </c15:filteredLineSeries>
            <c15:filteredLineSeries>
              <c15:ser>
                <c:idx val="3"/>
                <c:order val="4"/>
                <c:tx>
                  <c:v>LRT-FJ SE</c:v>
                </c:tx>
                <c:spPr>
                  <a:ln w="9525" cap="rnd">
                    <a:solidFill>
                      <a:sysClr val="windowText" lastClr="000000"/>
                    </a:solidFill>
                    <a:round/>
                  </a:ln>
                  <a:effectLst/>
                </c:spPr>
                <c:marker>
                  <c:symbol val="triangl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Java2!$N$19:$N$26</c15:sqref>
                        </c15:formulaRef>
                      </c:ext>
                    </c:extLst>
                    <c:numCache>
                      <c:formatCode>General</c:formatCode>
                      <c:ptCount val="8"/>
                      <c:pt idx="0">
                        <c:v>20254.028645833299</c:v>
                      </c:pt>
                      <c:pt idx="1">
                        <c:v>40838.885416666599</c:v>
                      </c:pt>
                      <c:pt idx="2">
                        <c:v>40396.90625</c:v>
                      </c:pt>
                      <c:pt idx="3">
                        <c:v>42092.416666666599</c:v>
                      </c:pt>
                      <c:pt idx="4">
                        <c:v>40864.921875</c:v>
                      </c:pt>
                      <c:pt idx="5">
                        <c:v>41703.583333333299</c:v>
                      </c:pt>
                      <c:pt idx="6">
                        <c:v>37342.65625</c:v>
                      </c:pt>
                      <c:pt idx="7">
                        <c:v>37378.5625</c:v>
                      </c:pt>
                    </c:numCache>
                  </c:numRef>
                </c:val>
                <c:smooth val="0"/>
                <c:extLst xmlns:c15="http://schemas.microsoft.com/office/drawing/2012/chart">
                  <c:ext xmlns:c16="http://schemas.microsoft.com/office/drawing/2014/chart" uri="{C3380CC4-5D6E-409C-BE32-E72D297353CC}">
                    <c16:uniqueId val="{00000007-935B-4AAF-988A-700EB8D4C603}"/>
                  </c:ext>
                </c:extLst>
              </c15:ser>
            </c15:filteredLineSeries>
            <c15:filteredLineSeries>
              <c15:ser>
                <c:idx val="6"/>
                <c:order val="6"/>
                <c:tx>
                  <c:v>LRT-BSP CI</c:v>
                </c:tx>
                <c:spPr>
                  <a:ln w="9525" cap="rnd">
                    <a:solidFill>
                      <a:srgbClr val="ED7D31"/>
                    </a:solidFill>
                    <a:round/>
                  </a:ln>
                  <a:effectLst/>
                </c:spPr>
                <c:marker>
                  <c:symbol val="squar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Java2!$O$19:$O$26</c15:sqref>
                        </c15:formulaRef>
                      </c:ext>
                    </c:extLst>
                    <c:numCache>
                      <c:formatCode>General</c:formatCode>
                      <c:ptCount val="8"/>
                      <c:pt idx="0">
                        <c:v>19980.2109375</c:v>
                      </c:pt>
                      <c:pt idx="1">
                        <c:v>26989.859375</c:v>
                      </c:pt>
                      <c:pt idx="2">
                        <c:v>29444.4453125</c:v>
                      </c:pt>
                      <c:pt idx="3">
                        <c:v>30084.729166666599</c:v>
                      </c:pt>
                      <c:pt idx="4">
                        <c:v>27291.953125</c:v>
                      </c:pt>
                      <c:pt idx="5">
                        <c:v>29956.0625</c:v>
                      </c:pt>
                      <c:pt idx="6">
                        <c:v>20431.59375</c:v>
                      </c:pt>
                      <c:pt idx="7">
                        <c:v>29764.0625</c:v>
                      </c:pt>
                    </c:numCache>
                  </c:numRef>
                </c:val>
                <c:smooth val="0"/>
                <c:extLst xmlns:c15="http://schemas.microsoft.com/office/drawing/2012/chart">
                  <c:ext xmlns:c16="http://schemas.microsoft.com/office/drawing/2014/chart" uri="{C3380CC4-5D6E-409C-BE32-E72D297353CC}">
                    <c16:uniqueId val="{00000008-935B-4AAF-988A-700EB8D4C603}"/>
                  </c:ext>
                </c:extLst>
              </c15:ser>
            </c15:filteredLineSeries>
            <c15:filteredLineSeries>
              <c15:ser>
                <c:idx val="7"/>
                <c:order val="7"/>
                <c:tx>
                  <c:v>LRT-BSP SI</c:v>
                </c:tx>
                <c:spPr>
                  <a:ln w="9525" cap="rnd">
                    <a:solidFill>
                      <a:srgbClr val="ED7D31"/>
                    </a:solidFill>
                    <a:round/>
                  </a:ln>
                  <a:effectLst/>
                </c:spPr>
                <c:marker>
                  <c:symbol val="triangl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Java2!$P$19:$P$26</c15:sqref>
                        </c15:formulaRef>
                      </c:ext>
                    </c:extLst>
                    <c:numCache>
                      <c:formatCode>General</c:formatCode>
                      <c:ptCount val="8"/>
                      <c:pt idx="0">
                        <c:v>21877.440104166599</c:v>
                      </c:pt>
                      <c:pt idx="1">
                        <c:v>21110.270833333299</c:v>
                      </c:pt>
                      <c:pt idx="2">
                        <c:v>24330.890625</c:v>
                      </c:pt>
                      <c:pt idx="3">
                        <c:v>22221.041666666599</c:v>
                      </c:pt>
                      <c:pt idx="4">
                        <c:v>21977.40625</c:v>
                      </c:pt>
                      <c:pt idx="5">
                        <c:v>30075.645833333299</c:v>
                      </c:pt>
                      <c:pt idx="6">
                        <c:v>20004.3125</c:v>
                      </c:pt>
                      <c:pt idx="7">
                        <c:v>34451.8125</c:v>
                      </c:pt>
                    </c:numCache>
                  </c:numRef>
                </c:val>
                <c:smooth val="0"/>
                <c:extLst xmlns:c15="http://schemas.microsoft.com/office/drawing/2012/chart">
                  <c:ext xmlns:c16="http://schemas.microsoft.com/office/drawing/2014/chart" uri="{C3380CC4-5D6E-409C-BE32-E72D297353CC}">
                    <c16:uniqueId val="{00000009-935B-4AAF-988A-700EB8D4C603}"/>
                  </c:ext>
                </c:extLst>
              </c15:ser>
            </c15:filteredLineSeries>
            <c15:filteredLineSeries>
              <c15:ser>
                <c:idx val="9"/>
                <c:order val="9"/>
                <c:tx>
                  <c:v>LRT-BSP CE</c:v>
                </c:tx>
                <c:spPr>
                  <a:ln w="9525" cap="rnd">
                    <a:solidFill>
                      <a:srgbClr val="00B050"/>
                    </a:solidFill>
                    <a:round/>
                  </a:ln>
                  <a:effectLst/>
                </c:spPr>
                <c:marker>
                  <c:symbol val="squar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Java2!$R$19:$R$26</c15:sqref>
                        </c15:formulaRef>
                      </c:ext>
                    </c:extLst>
                    <c:numCache>
                      <c:formatCode>General</c:formatCode>
                      <c:ptCount val="8"/>
                      <c:pt idx="0">
                        <c:v>20562.203125</c:v>
                      </c:pt>
                      <c:pt idx="1">
                        <c:v>21367.484375</c:v>
                      </c:pt>
                      <c:pt idx="2">
                        <c:v>21220.1640625</c:v>
                      </c:pt>
                      <c:pt idx="3">
                        <c:v>19718.145833333299</c:v>
                      </c:pt>
                      <c:pt idx="4">
                        <c:v>18355.21875</c:v>
                      </c:pt>
                      <c:pt idx="5">
                        <c:v>18360.4375</c:v>
                      </c:pt>
                      <c:pt idx="6">
                        <c:v>17246.71875</c:v>
                      </c:pt>
                      <c:pt idx="7">
                        <c:v>17880.5</c:v>
                      </c:pt>
                    </c:numCache>
                  </c:numRef>
                </c:val>
                <c:smooth val="0"/>
                <c:extLst xmlns:c15="http://schemas.microsoft.com/office/drawing/2012/chart">
                  <c:ext xmlns:c16="http://schemas.microsoft.com/office/drawing/2014/chart" uri="{C3380CC4-5D6E-409C-BE32-E72D297353CC}">
                    <c16:uniqueId val="{0000000A-935B-4AAF-988A-700EB8D4C603}"/>
                  </c:ext>
                </c:extLst>
              </c15:ser>
            </c15:filteredLineSeries>
            <c15:filteredLineSeries>
              <c15:ser>
                <c:idx val="11"/>
                <c:order val="10"/>
                <c:tx>
                  <c:v>LRT-BSP SE</c:v>
                </c:tx>
                <c:spPr>
                  <a:ln w="9525" cap="rnd">
                    <a:solidFill>
                      <a:srgbClr val="00B050"/>
                    </a:solidFill>
                    <a:round/>
                  </a:ln>
                  <a:effectLst/>
                </c:spPr>
                <c:marker>
                  <c:symbol val="triang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Java2!$T$19:$T$26</c15:sqref>
                        </c15:formulaRef>
                      </c:ext>
                    </c:extLst>
                    <c:numCache>
                      <c:formatCode>General</c:formatCode>
                      <c:ptCount val="8"/>
                      <c:pt idx="0">
                        <c:v>17344.901041666599</c:v>
                      </c:pt>
                      <c:pt idx="1">
                        <c:v>17230.28125</c:v>
                      </c:pt>
                      <c:pt idx="2">
                        <c:v>18121.9453125</c:v>
                      </c:pt>
                      <c:pt idx="3">
                        <c:v>17547.479166666599</c:v>
                      </c:pt>
                      <c:pt idx="4">
                        <c:v>17602.390625</c:v>
                      </c:pt>
                      <c:pt idx="5">
                        <c:v>17261.354166666599</c:v>
                      </c:pt>
                      <c:pt idx="6">
                        <c:v>17225.1875</c:v>
                      </c:pt>
                      <c:pt idx="7">
                        <c:v>16948.3125</c:v>
                      </c:pt>
                    </c:numCache>
                  </c:numRef>
                </c:val>
                <c:smooth val="0"/>
                <c:extLst xmlns:c15="http://schemas.microsoft.com/office/drawing/2012/chart">
                  <c:ext xmlns:c16="http://schemas.microsoft.com/office/drawing/2014/chart" uri="{C3380CC4-5D6E-409C-BE32-E72D297353CC}">
                    <c16:uniqueId val="{0000000B-935B-4AAF-988A-700EB8D4C603}"/>
                  </c:ext>
                </c:extLst>
              </c15:ser>
            </c15:filteredLineSeries>
          </c:ext>
        </c:extLst>
      </c:lineChart>
      <c:catAx>
        <c:axId val="-10391180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r>
                  <a:rPr lang="en-US" sz="1400"/>
                  <a:t>Threads per process x Processes per node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endParaRPr lang="en-US"/>
            </a:p>
          </c:txPr>
        </c:title>
        <c:numFmt formatCode="General" sourceLinked="1"/>
        <c:majorTickMark val="none"/>
        <c:minorTickMark val="in"/>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9114192"/>
        <c:crosses val="autoZero"/>
        <c:auto val="1"/>
        <c:lblAlgn val="ctr"/>
        <c:lblOffset val="0"/>
        <c:noMultiLvlLbl val="1"/>
      </c:catAx>
      <c:valAx>
        <c:axId val="-1039114192"/>
        <c:scaling>
          <c:orientation val="minMax"/>
          <c:max val="50000"/>
          <c:min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r>
                  <a:rPr lang="en-US" sz="1400">
                    <a:solidFill>
                      <a:sysClr val="windowText" lastClr="000000"/>
                    </a:solidFill>
                  </a:rPr>
                  <a:t>Time (ms)</a:t>
                </a:r>
              </a:p>
            </c:rich>
          </c:tx>
          <c:layout>
            <c:manualLayout>
              <c:xMode val="edge"/>
              <c:yMode val="edge"/>
              <c:x val="8.7836481181661537E-3"/>
              <c:y val="0.377127156779506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endParaRPr lang="en-US"/>
            </a:p>
          </c:txPr>
        </c:title>
        <c:numFmt formatCode="0.0E+0" sourceLinked="0"/>
        <c:majorTickMark val="out"/>
        <c:minorTickMark val="in"/>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9118000"/>
        <c:crosses val="autoZero"/>
        <c:crossBetween val="between"/>
      </c:valAx>
      <c:spPr>
        <a:solidFill>
          <a:schemeClr val="bg1"/>
        </a:solidFill>
        <a:ln>
          <a:solidFill>
            <a:schemeClr val="tx1"/>
          </a:solidFill>
        </a:ln>
        <a:effectLst/>
      </c:spPr>
    </c:plotArea>
    <c:legend>
      <c:legendPos val="r"/>
      <c:layout>
        <c:manualLayout>
          <c:xMode val="edge"/>
          <c:yMode val="edge"/>
          <c:x val="0.86694356509926207"/>
          <c:y val="3.9985112909361582E-2"/>
          <c:w val="0.12063623477918203"/>
          <c:h val="0.82601882134511229"/>
        </c:manualLayout>
      </c:layout>
      <c:overlay val="0"/>
      <c:spPr>
        <a:solidFill>
          <a:schemeClr val="bg1"/>
        </a:solidFill>
        <a:ln>
          <a:solidFill>
            <a:schemeClr val="tx1"/>
          </a:solidFill>
        </a:ln>
        <a:effectLst/>
      </c:spPr>
      <c:txPr>
        <a:bodyPr rot="0" spcFirstLastPara="1" vertOverflow="ellipsis" vert="horz" wrap="square" anchor="t" anchorCtr="0"/>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938664441787991E-2"/>
          <c:y val="3.9159685651642073E-2"/>
          <c:w val="0.7761370734028249"/>
          <c:h val="0.82760174404360476"/>
        </c:manualLayout>
      </c:layout>
      <c:lineChart>
        <c:grouping val="standard"/>
        <c:varyColors val="0"/>
        <c:ser>
          <c:idx val="2"/>
          <c:order val="2"/>
          <c:tx>
            <c:v>LRT-FJ NI</c:v>
          </c:tx>
          <c:spPr>
            <a:ln w="15875" cap="rnd">
              <a:solidFill>
                <a:srgbClr val="C00000"/>
              </a:solidFill>
              <a:round/>
            </a:ln>
            <a:effectLst/>
          </c:spPr>
          <c:marker>
            <c:symbol val="circle"/>
            <c:size val="7"/>
            <c:spPr>
              <a:solidFill>
                <a:srgbClr val="C00000"/>
              </a:solidFill>
              <a:ln w="9525">
                <a:solidFill>
                  <a:srgbClr val="C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strRef>
          </c:cat>
          <c:val>
            <c:numRef>
              <c:f>Java2!$M$19:$M$26</c:f>
              <c:numCache>
                <c:formatCode>General</c:formatCode>
                <c:ptCount val="8"/>
                <c:pt idx="0">
                  <c:v>34194.611979166599</c:v>
                </c:pt>
                <c:pt idx="1">
                  <c:v>37303.3125</c:v>
                </c:pt>
                <c:pt idx="2">
                  <c:v>37291.5625</c:v>
                </c:pt>
                <c:pt idx="3">
                  <c:v>40023.604166666599</c:v>
                </c:pt>
                <c:pt idx="4">
                  <c:v>41263.703125</c:v>
                </c:pt>
                <c:pt idx="5">
                  <c:v>44460.458333333299</c:v>
                </c:pt>
                <c:pt idx="6">
                  <c:v>43950.5</c:v>
                </c:pt>
                <c:pt idx="7">
                  <c:v>43632.0625</c:v>
                </c:pt>
              </c:numCache>
            </c:numRef>
          </c:val>
          <c:smooth val="0"/>
          <c:extLst>
            <c:ext xmlns:c16="http://schemas.microsoft.com/office/drawing/2014/chart" uri="{C3380CC4-5D6E-409C-BE32-E72D297353CC}">
              <c16:uniqueId val="{00000000-E9E8-4BED-A8D1-D74CC6A9AE02}"/>
            </c:ext>
          </c:extLst>
        </c:ser>
        <c:dLbls>
          <c:showLegendKey val="0"/>
          <c:showVal val="0"/>
          <c:showCatName val="0"/>
          <c:showSerName val="0"/>
          <c:showPercent val="0"/>
          <c:showBubbleSize val="0"/>
        </c:dLbls>
        <c:marker val="1"/>
        <c:smooth val="0"/>
        <c:axId val="-1038611088"/>
        <c:axId val="-1038617616"/>
        <c:extLst>
          <c:ext xmlns:c15="http://schemas.microsoft.com/office/drawing/2012/chart" uri="{02D57815-91ED-43cb-92C2-25804820EDAC}">
            <c15:filteredLineSeries>
              <c15:ser>
                <c:idx val="5"/>
                <c:order val="0"/>
                <c:tx>
                  <c:v>LRT-FJ CI</c:v>
                </c:tx>
                <c:spPr>
                  <a:ln w="9525" cap="rnd">
                    <a:solidFill>
                      <a:srgbClr val="C00000"/>
                    </a:solidFill>
                    <a:round/>
                  </a:ln>
                  <a:effectLst/>
                </c:spPr>
                <c:marker>
                  <c:symbol val="square"/>
                  <c:size val="4"/>
                  <c:spPr>
                    <a:solidFill>
                      <a:srgbClr val="C00000"/>
                    </a:solidFill>
                    <a:ln w="12700">
                      <a:solidFill>
                        <a:srgbClr val="C00000"/>
                      </a:solidFill>
                    </a:ln>
                    <a:effectLst/>
                  </c:spPr>
                </c:marker>
                <c:cat>
                  <c:strRef>
                    <c:extLst>
                      <c:ex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c:ext uri="{02D57815-91ED-43cb-92C2-25804820EDAC}">
                        <c15:formulaRef>
                          <c15:sqref>Java2!$I$19:$I$26</c15:sqref>
                        </c15:formulaRef>
                      </c:ext>
                    </c:extLst>
                    <c:numCache>
                      <c:formatCode>General</c:formatCode>
                      <c:ptCount val="8"/>
                      <c:pt idx="0">
                        <c:v>22105.645833333299</c:v>
                      </c:pt>
                      <c:pt idx="1">
                        <c:v>40499.708333333299</c:v>
                      </c:pt>
                      <c:pt idx="2">
                        <c:v>36230.609375</c:v>
                      </c:pt>
                      <c:pt idx="3">
                        <c:v>40544.479166666599</c:v>
                      </c:pt>
                      <c:pt idx="4">
                        <c:v>43414.75</c:v>
                      </c:pt>
                      <c:pt idx="5">
                        <c:v>47025.958333333299</c:v>
                      </c:pt>
                      <c:pt idx="6">
                        <c:v>43525.1875</c:v>
                      </c:pt>
                      <c:pt idx="7">
                        <c:v>42753.625</c:v>
                      </c:pt>
                    </c:numCache>
                  </c:numRef>
                </c:val>
                <c:smooth val="0"/>
                <c:extLst>
                  <c:ext xmlns:c16="http://schemas.microsoft.com/office/drawing/2014/chart" uri="{C3380CC4-5D6E-409C-BE32-E72D297353CC}">
                    <c16:uniqueId val="{00000001-E9E8-4BED-A8D1-D74CC6A9AE02}"/>
                  </c:ext>
                </c:extLst>
              </c15:ser>
            </c15:filteredLineSeries>
            <c15:filteredLineSeries>
              <c15:ser>
                <c:idx val="4"/>
                <c:order val="1"/>
                <c:tx>
                  <c:v>LRT-FJ SI</c:v>
                </c:tx>
                <c:spPr>
                  <a:ln w="9525" cap="rnd">
                    <a:solidFill>
                      <a:srgbClr val="C00000"/>
                    </a:solidFill>
                    <a:round/>
                  </a:ln>
                  <a:effectLst/>
                </c:spPr>
                <c:marker>
                  <c:symbol val="triangle"/>
                  <c:size val="4"/>
                  <c:spPr>
                    <a:solidFill>
                      <a:srgbClr val="C00000"/>
                    </a:solidFill>
                    <a:ln w="12700">
                      <a:solidFill>
                        <a:srgbClr val="C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Java2!$J$19:$J$26</c15:sqref>
                        </c15:formulaRef>
                      </c:ext>
                    </c:extLst>
                    <c:numCache>
                      <c:formatCode>General</c:formatCode>
                      <c:ptCount val="8"/>
                      <c:pt idx="0">
                        <c:v>24607.997395833299</c:v>
                      </c:pt>
                      <c:pt idx="1">
                        <c:v>38840.432291666599</c:v>
                      </c:pt>
                      <c:pt idx="2">
                        <c:v>38042.5625</c:v>
                      </c:pt>
                      <c:pt idx="3">
                        <c:v>40820.145833333299</c:v>
                      </c:pt>
                      <c:pt idx="4">
                        <c:v>40472.3125</c:v>
                      </c:pt>
                      <c:pt idx="5">
                        <c:v>45574.0625</c:v>
                      </c:pt>
                      <c:pt idx="6">
                        <c:v>43391.75</c:v>
                      </c:pt>
                      <c:pt idx="7">
                        <c:v>45158.125</c:v>
                      </c:pt>
                    </c:numCache>
                  </c:numRef>
                </c:val>
                <c:smooth val="0"/>
                <c:extLst xmlns:c15="http://schemas.microsoft.com/office/drawing/2012/chart">
                  <c:ext xmlns:c16="http://schemas.microsoft.com/office/drawing/2014/chart" uri="{C3380CC4-5D6E-409C-BE32-E72D297353CC}">
                    <c16:uniqueId val="{00000002-E9E8-4BED-A8D1-D74CC6A9AE02}"/>
                  </c:ext>
                </c:extLst>
              </c15:ser>
            </c15:filteredLineSeries>
            <c15:filteredLineSeries>
              <c15:ser>
                <c:idx val="1"/>
                <c:order val="3"/>
                <c:tx>
                  <c:v>LRT-FJ CE</c:v>
                </c:tx>
                <c:spPr>
                  <a:ln w="9525" cap="rnd">
                    <a:solidFill>
                      <a:sysClr val="windowText" lastClr="000000"/>
                    </a:solidFill>
                    <a:round/>
                  </a:ln>
                  <a:effectLst/>
                </c:spPr>
                <c:marker>
                  <c:symbol val="squar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Java2!$L$19:$L$26</c15:sqref>
                        </c15:formulaRef>
                      </c:ext>
                    </c:extLst>
                    <c:numCache>
                      <c:formatCode>General</c:formatCode>
                      <c:ptCount val="8"/>
                      <c:pt idx="0">
                        <c:v>22175.200520833299</c:v>
                      </c:pt>
                      <c:pt idx="1">
                        <c:v>42231.286458333299</c:v>
                      </c:pt>
                      <c:pt idx="2">
                        <c:v>38766.1953125</c:v>
                      </c:pt>
                      <c:pt idx="3">
                        <c:v>38326.427083333299</c:v>
                      </c:pt>
                      <c:pt idx="4">
                        <c:v>38651.609375</c:v>
                      </c:pt>
                      <c:pt idx="5">
                        <c:v>40577.791666666599</c:v>
                      </c:pt>
                      <c:pt idx="6">
                        <c:v>37254.59375</c:v>
                      </c:pt>
                      <c:pt idx="7">
                        <c:v>38279.9375</c:v>
                      </c:pt>
                    </c:numCache>
                  </c:numRef>
                </c:val>
                <c:smooth val="0"/>
                <c:extLst xmlns:c15="http://schemas.microsoft.com/office/drawing/2012/chart">
                  <c:ext xmlns:c16="http://schemas.microsoft.com/office/drawing/2014/chart" uri="{C3380CC4-5D6E-409C-BE32-E72D297353CC}">
                    <c16:uniqueId val="{00000003-E9E8-4BED-A8D1-D74CC6A9AE02}"/>
                  </c:ext>
                </c:extLst>
              </c15:ser>
            </c15:filteredLineSeries>
            <c15:filteredLineSeries>
              <c15:ser>
                <c:idx val="3"/>
                <c:order val="4"/>
                <c:tx>
                  <c:v>LRT-FJ SE</c:v>
                </c:tx>
                <c:spPr>
                  <a:ln w="9525" cap="rnd">
                    <a:solidFill>
                      <a:sysClr val="windowText" lastClr="000000"/>
                    </a:solidFill>
                    <a:round/>
                  </a:ln>
                  <a:effectLst/>
                </c:spPr>
                <c:marker>
                  <c:symbol val="triangl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Java2!$N$19:$N$26</c15:sqref>
                        </c15:formulaRef>
                      </c:ext>
                    </c:extLst>
                    <c:numCache>
                      <c:formatCode>General</c:formatCode>
                      <c:ptCount val="8"/>
                      <c:pt idx="0">
                        <c:v>20254.028645833299</c:v>
                      </c:pt>
                      <c:pt idx="1">
                        <c:v>40838.885416666599</c:v>
                      </c:pt>
                      <c:pt idx="2">
                        <c:v>40396.90625</c:v>
                      </c:pt>
                      <c:pt idx="3">
                        <c:v>42092.416666666599</c:v>
                      </c:pt>
                      <c:pt idx="4">
                        <c:v>40864.921875</c:v>
                      </c:pt>
                      <c:pt idx="5">
                        <c:v>41703.583333333299</c:v>
                      </c:pt>
                      <c:pt idx="6">
                        <c:v>37342.65625</c:v>
                      </c:pt>
                      <c:pt idx="7">
                        <c:v>37378.5625</c:v>
                      </c:pt>
                    </c:numCache>
                  </c:numRef>
                </c:val>
                <c:smooth val="0"/>
                <c:extLst xmlns:c15="http://schemas.microsoft.com/office/drawing/2012/chart">
                  <c:ext xmlns:c16="http://schemas.microsoft.com/office/drawing/2014/chart" uri="{C3380CC4-5D6E-409C-BE32-E72D297353CC}">
                    <c16:uniqueId val="{00000004-E9E8-4BED-A8D1-D74CC6A9AE02}"/>
                  </c:ext>
                </c:extLst>
              </c15:ser>
            </c15:filteredLineSeries>
            <c15:filteredLineSeries>
              <c15:ser>
                <c:idx val="0"/>
                <c:order val="5"/>
                <c:tx>
                  <c:v>LRT-FJ NE</c:v>
                </c:tx>
                <c:spPr>
                  <a:ln w="9525" cap="rnd">
                    <a:solidFill>
                      <a:sysClr val="windowText" lastClr="000000"/>
                    </a:solidFill>
                    <a:round/>
                  </a:ln>
                  <a:effectLst/>
                </c:spPr>
                <c:marker>
                  <c:symbol val="circl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Java2!$K$19:$K$26</c15:sqref>
                        </c15:formulaRef>
                      </c:ext>
                    </c:extLst>
                    <c:numCache>
                      <c:formatCode>General</c:formatCode>
                      <c:ptCount val="8"/>
                      <c:pt idx="0">
                        <c:v>19537.4375</c:v>
                      </c:pt>
                      <c:pt idx="1">
                        <c:v>34295.411458333299</c:v>
                      </c:pt>
                      <c:pt idx="2">
                        <c:v>36105.2421875</c:v>
                      </c:pt>
                      <c:pt idx="3">
                        <c:v>36949.145833333299</c:v>
                      </c:pt>
                      <c:pt idx="4">
                        <c:v>37165.40625</c:v>
                      </c:pt>
                      <c:pt idx="5">
                        <c:v>39506.3125</c:v>
                      </c:pt>
                      <c:pt idx="6">
                        <c:v>40077.875</c:v>
                      </c:pt>
                      <c:pt idx="7">
                        <c:v>37413.875</c:v>
                      </c:pt>
                    </c:numCache>
                  </c:numRef>
                </c:val>
                <c:smooth val="0"/>
                <c:extLst xmlns:c15="http://schemas.microsoft.com/office/drawing/2012/chart">
                  <c:ext xmlns:c16="http://schemas.microsoft.com/office/drawing/2014/chart" uri="{C3380CC4-5D6E-409C-BE32-E72D297353CC}">
                    <c16:uniqueId val="{00000005-E9E8-4BED-A8D1-D74CC6A9AE02}"/>
                  </c:ext>
                </c:extLst>
              </c15:ser>
            </c15:filteredLineSeries>
            <c15:filteredLineSeries>
              <c15:ser>
                <c:idx val="6"/>
                <c:order val="6"/>
                <c:tx>
                  <c:v>LRT-BSP CI</c:v>
                </c:tx>
                <c:spPr>
                  <a:ln w="9525" cap="rnd">
                    <a:solidFill>
                      <a:srgbClr val="ED7D31"/>
                    </a:solidFill>
                    <a:round/>
                  </a:ln>
                  <a:effectLst/>
                </c:spPr>
                <c:marker>
                  <c:symbol val="squar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Java2!$O$19:$O$26</c15:sqref>
                        </c15:formulaRef>
                      </c:ext>
                    </c:extLst>
                    <c:numCache>
                      <c:formatCode>General</c:formatCode>
                      <c:ptCount val="8"/>
                      <c:pt idx="0">
                        <c:v>19980.2109375</c:v>
                      </c:pt>
                      <c:pt idx="1">
                        <c:v>26989.859375</c:v>
                      </c:pt>
                      <c:pt idx="2">
                        <c:v>29444.4453125</c:v>
                      </c:pt>
                      <c:pt idx="3">
                        <c:v>30084.729166666599</c:v>
                      </c:pt>
                      <c:pt idx="4">
                        <c:v>27291.953125</c:v>
                      </c:pt>
                      <c:pt idx="5">
                        <c:v>29956.0625</c:v>
                      </c:pt>
                      <c:pt idx="6">
                        <c:v>20431.59375</c:v>
                      </c:pt>
                      <c:pt idx="7">
                        <c:v>29764.0625</c:v>
                      </c:pt>
                    </c:numCache>
                  </c:numRef>
                </c:val>
                <c:smooth val="0"/>
                <c:extLst xmlns:c15="http://schemas.microsoft.com/office/drawing/2012/chart">
                  <c:ext xmlns:c16="http://schemas.microsoft.com/office/drawing/2014/chart" uri="{C3380CC4-5D6E-409C-BE32-E72D297353CC}">
                    <c16:uniqueId val="{00000006-E9E8-4BED-A8D1-D74CC6A9AE02}"/>
                  </c:ext>
                </c:extLst>
              </c15:ser>
            </c15:filteredLineSeries>
            <c15:filteredLineSeries>
              <c15:ser>
                <c:idx val="7"/>
                <c:order val="7"/>
                <c:tx>
                  <c:v>LRT-BSP SI</c:v>
                </c:tx>
                <c:spPr>
                  <a:ln w="9525" cap="rnd">
                    <a:solidFill>
                      <a:srgbClr val="ED7D31"/>
                    </a:solidFill>
                    <a:round/>
                  </a:ln>
                  <a:effectLst/>
                </c:spPr>
                <c:marker>
                  <c:symbol val="triangl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Java2!$P$19:$P$26</c15:sqref>
                        </c15:formulaRef>
                      </c:ext>
                    </c:extLst>
                    <c:numCache>
                      <c:formatCode>General</c:formatCode>
                      <c:ptCount val="8"/>
                      <c:pt idx="0">
                        <c:v>21877.440104166599</c:v>
                      </c:pt>
                      <c:pt idx="1">
                        <c:v>21110.270833333299</c:v>
                      </c:pt>
                      <c:pt idx="2">
                        <c:v>24330.890625</c:v>
                      </c:pt>
                      <c:pt idx="3">
                        <c:v>22221.041666666599</c:v>
                      </c:pt>
                      <c:pt idx="4">
                        <c:v>21977.40625</c:v>
                      </c:pt>
                      <c:pt idx="5">
                        <c:v>30075.645833333299</c:v>
                      </c:pt>
                      <c:pt idx="6">
                        <c:v>20004.3125</c:v>
                      </c:pt>
                      <c:pt idx="7">
                        <c:v>34451.8125</c:v>
                      </c:pt>
                    </c:numCache>
                  </c:numRef>
                </c:val>
                <c:smooth val="0"/>
                <c:extLst xmlns:c15="http://schemas.microsoft.com/office/drawing/2012/chart">
                  <c:ext xmlns:c16="http://schemas.microsoft.com/office/drawing/2014/chart" uri="{C3380CC4-5D6E-409C-BE32-E72D297353CC}">
                    <c16:uniqueId val="{00000007-E9E8-4BED-A8D1-D74CC6A9AE02}"/>
                  </c:ext>
                </c:extLst>
              </c15:ser>
            </c15:filteredLineSeries>
            <c15:filteredLineSeries>
              <c15:ser>
                <c:idx val="10"/>
                <c:order val="8"/>
                <c:tx>
                  <c:v>LRT-BSP NI</c:v>
                </c:tx>
                <c:spPr>
                  <a:ln w="9525" cap="rnd">
                    <a:solidFill>
                      <a:srgbClr val="ED7D31"/>
                    </a:solidFill>
                    <a:round/>
                  </a:ln>
                  <a:effectLst/>
                </c:spPr>
                <c:marker>
                  <c:symbol val="circl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Java2!$S$19:$S$26</c15:sqref>
                        </c15:formulaRef>
                      </c:ext>
                    </c:extLst>
                    <c:numCache>
                      <c:formatCode>General</c:formatCode>
                      <c:ptCount val="8"/>
                      <c:pt idx="0">
                        <c:v>32130.653645833299</c:v>
                      </c:pt>
                      <c:pt idx="1">
                        <c:v>31724.171875</c:v>
                      </c:pt>
                      <c:pt idx="2">
                        <c:v>29894.2265625</c:v>
                      </c:pt>
                      <c:pt idx="3">
                        <c:v>29731.760416666599</c:v>
                      </c:pt>
                      <c:pt idx="4">
                        <c:v>29761.953125</c:v>
                      </c:pt>
                      <c:pt idx="5">
                        <c:v>29756.875</c:v>
                      </c:pt>
                      <c:pt idx="6">
                        <c:v>31091.59375</c:v>
                      </c:pt>
                      <c:pt idx="7">
                        <c:v>30046.0625</c:v>
                      </c:pt>
                    </c:numCache>
                  </c:numRef>
                </c:val>
                <c:smooth val="0"/>
                <c:extLst xmlns:c15="http://schemas.microsoft.com/office/drawing/2012/chart">
                  <c:ext xmlns:c16="http://schemas.microsoft.com/office/drawing/2014/chart" uri="{C3380CC4-5D6E-409C-BE32-E72D297353CC}">
                    <c16:uniqueId val="{00000008-E9E8-4BED-A8D1-D74CC6A9AE02}"/>
                  </c:ext>
                </c:extLst>
              </c15:ser>
            </c15:filteredLineSeries>
            <c15:filteredLineSeries>
              <c15:ser>
                <c:idx val="9"/>
                <c:order val="9"/>
                <c:tx>
                  <c:v>LRT-BSP CE</c:v>
                </c:tx>
                <c:spPr>
                  <a:ln w="9525" cap="rnd">
                    <a:solidFill>
                      <a:srgbClr val="00B050"/>
                    </a:solidFill>
                    <a:round/>
                  </a:ln>
                  <a:effectLst/>
                </c:spPr>
                <c:marker>
                  <c:symbol val="squar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Java2!$R$19:$R$26</c15:sqref>
                        </c15:formulaRef>
                      </c:ext>
                    </c:extLst>
                    <c:numCache>
                      <c:formatCode>General</c:formatCode>
                      <c:ptCount val="8"/>
                      <c:pt idx="0">
                        <c:v>20562.203125</c:v>
                      </c:pt>
                      <c:pt idx="1">
                        <c:v>21367.484375</c:v>
                      </c:pt>
                      <c:pt idx="2">
                        <c:v>21220.1640625</c:v>
                      </c:pt>
                      <c:pt idx="3">
                        <c:v>19718.145833333299</c:v>
                      </c:pt>
                      <c:pt idx="4">
                        <c:v>18355.21875</c:v>
                      </c:pt>
                      <c:pt idx="5">
                        <c:v>18360.4375</c:v>
                      </c:pt>
                      <c:pt idx="6">
                        <c:v>17246.71875</c:v>
                      </c:pt>
                      <c:pt idx="7">
                        <c:v>17880.5</c:v>
                      </c:pt>
                    </c:numCache>
                  </c:numRef>
                </c:val>
                <c:smooth val="0"/>
                <c:extLst xmlns:c15="http://schemas.microsoft.com/office/drawing/2012/chart">
                  <c:ext xmlns:c16="http://schemas.microsoft.com/office/drawing/2014/chart" uri="{C3380CC4-5D6E-409C-BE32-E72D297353CC}">
                    <c16:uniqueId val="{00000009-E9E8-4BED-A8D1-D74CC6A9AE02}"/>
                  </c:ext>
                </c:extLst>
              </c15:ser>
            </c15:filteredLineSeries>
            <c15:filteredLineSeries>
              <c15:ser>
                <c:idx val="11"/>
                <c:order val="10"/>
                <c:tx>
                  <c:v>LRT-BSP SE</c:v>
                </c:tx>
                <c:spPr>
                  <a:ln w="9525" cap="rnd">
                    <a:solidFill>
                      <a:srgbClr val="00B050"/>
                    </a:solidFill>
                    <a:round/>
                  </a:ln>
                  <a:effectLst/>
                </c:spPr>
                <c:marker>
                  <c:symbol val="triang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Java2!$T$19:$T$26</c15:sqref>
                        </c15:formulaRef>
                      </c:ext>
                    </c:extLst>
                    <c:numCache>
                      <c:formatCode>General</c:formatCode>
                      <c:ptCount val="8"/>
                      <c:pt idx="0">
                        <c:v>17344.901041666599</c:v>
                      </c:pt>
                      <c:pt idx="1">
                        <c:v>17230.28125</c:v>
                      </c:pt>
                      <c:pt idx="2">
                        <c:v>18121.9453125</c:v>
                      </c:pt>
                      <c:pt idx="3">
                        <c:v>17547.479166666599</c:v>
                      </c:pt>
                      <c:pt idx="4">
                        <c:v>17602.390625</c:v>
                      </c:pt>
                      <c:pt idx="5">
                        <c:v>17261.354166666599</c:v>
                      </c:pt>
                      <c:pt idx="6">
                        <c:v>17225.1875</c:v>
                      </c:pt>
                      <c:pt idx="7">
                        <c:v>16948.3125</c:v>
                      </c:pt>
                    </c:numCache>
                  </c:numRef>
                </c:val>
                <c:smooth val="0"/>
                <c:extLst xmlns:c15="http://schemas.microsoft.com/office/drawing/2012/chart">
                  <c:ext xmlns:c16="http://schemas.microsoft.com/office/drawing/2014/chart" uri="{C3380CC4-5D6E-409C-BE32-E72D297353CC}">
                    <c16:uniqueId val="{0000000A-E9E8-4BED-A8D1-D74CC6A9AE02}"/>
                  </c:ext>
                </c:extLst>
              </c15:ser>
            </c15:filteredLineSeries>
            <c15:filteredLineSeries>
              <c15:ser>
                <c:idx val="8"/>
                <c:order val="11"/>
                <c:tx>
                  <c:v>LRT-BSP NE</c:v>
                </c:tx>
                <c:spPr>
                  <a:ln w="9525" cap="rnd">
                    <a:solidFill>
                      <a:srgbClr val="00B050"/>
                    </a:solidFill>
                    <a:round/>
                  </a:ln>
                  <a:effectLst/>
                </c:spPr>
                <c:marker>
                  <c:symbol val="circ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Java2!$Q$19:$Q$26</c15:sqref>
                        </c15:formulaRef>
                      </c:ext>
                    </c:extLst>
                    <c:numCache>
                      <c:formatCode>General</c:formatCode>
                      <c:ptCount val="8"/>
                      <c:pt idx="0">
                        <c:v>17461.677083333299</c:v>
                      </c:pt>
                      <c:pt idx="1">
                        <c:v>18259.239583333299</c:v>
                      </c:pt>
                      <c:pt idx="2">
                        <c:v>18599.2578125</c:v>
                      </c:pt>
                      <c:pt idx="3">
                        <c:v>17810.0625</c:v>
                      </c:pt>
                      <c:pt idx="4">
                        <c:v>18547.609375</c:v>
                      </c:pt>
                      <c:pt idx="5">
                        <c:v>17433.791666666599</c:v>
                      </c:pt>
                      <c:pt idx="6">
                        <c:v>17539.40625</c:v>
                      </c:pt>
                      <c:pt idx="7">
                        <c:v>17630.125</c:v>
                      </c:pt>
                    </c:numCache>
                  </c:numRef>
                </c:val>
                <c:smooth val="0"/>
                <c:extLst xmlns:c15="http://schemas.microsoft.com/office/drawing/2012/chart">
                  <c:ext xmlns:c16="http://schemas.microsoft.com/office/drawing/2014/chart" uri="{C3380CC4-5D6E-409C-BE32-E72D297353CC}">
                    <c16:uniqueId val="{0000000B-E9E8-4BED-A8D1-D74CC6A9AE02}"/>
                  </c:ext>
                </c:extLst>
              </c15:ser>
            </c15:filteredLineSeries>
          </c:ext>
        </c:extLst>
      </c:lineChart>
      <c:catAx>
        <c:axId val="-10386110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r>
                  <a:rPr lang="en-US" sz="1400"/>
                  <a:t>Threads per process x Processes per node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endParaRPr lang="en-US"/>
            </a:p>
          </c:txPr>
        </c:title>
        <c:numFmt formatCode="General" sourceLinked="1"/>
        <c:majorTickMark val="none"/>
        <c:minorTickMark val="in"/>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8617616"/>
        <c:crosses val="autoZero"/>
        <c:auto val="1"/>
        <c:lblAlgn val="ctr"/>
        <c:lblOffset val="0"/>
        <c:noMultiLvlLbl val="1"/>
      </c:catAx>
      <c:valAx>
        <c:axId val="-1038617616"/>
        <c:scaling>
          <c:orientation val="minMax"/>
          <c:max val="50000"/>
          <c:min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r>
                  <a:rPr lang="en-US" sz="1400">
                    <a:solidFill>
                      <a:sysClr val="windowText" lastClr="000000"/>
                    </a:solidFill>
                  </a:rPr>
                  <a:t>Time (ms)</a:t>
                </a:r>
              </a:p>
            </c:rich>
          </c:tx>
          <c:layout>
            <c:manualLayout>
              <c:xMode val="edge"/>
              <c:yMode val="edge"/>
              <c:x val="8.7836481181661537E-3"/>
              <c:y val="0.377127156779506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endParaRPr lang="en-US"/>
            </a:p>
          </c:txPr>
        </c:title>
        <c:numFmt formatCode="0.0E+0" sourceLinked="0"/>
        <c:majorTickMark val="out"/>
        <c:minorTickMark val="in"/>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8611088"/>
        <c:crosses val="autoZero"/>
        <c:crossBetween val="between"/>
      </c:valAx>
      <c:spPr>
        <a:solidFill>
          <a:schemeClr val="bg1"/>
        </a:solidFill>
        <a:ln>
          <a:solidFill>
            <a:schemeClr val="tx1"/>
          </a:solidFill>
        </a:ln>
        <a:effectLst/>
      </c:spPr>
    </c:plotArea>
    <c:legend>
      <c:legendPos val="r"/>
      <c:layout>
        <c:manualLayout>
          <c:xMode val="edge"/>
          <c:yMode val="edge"/>
          <c:x val="0.86694356509926207"/>
          <c:y val="3.9985112909361582E-2"/>
          <c:w val="0.12063623477918203"/>
          <c:h val="0.82601882134511229"/>
        </c:manualLayout>
      </c:layout>
      <c:overlay val="0"/>
      <c:spPr>
        <a:solidFill>
          <a:schemeClr val="bg1"/>
        </a:solidFill>
        <a:ln>
          <a:solidFill>
            <a:schemeClr val="tx1"/>
          </a:solidFill>
        </a:ln>
        <a:effectLst/>
      </c:spPr>
      <c:txPr>
        <a:bodyPr rot="0" spcFirstLastPara="1" vertOverflow="ellipsis" vert="horz" wrap="square" anchor="t" anchorCtr="0"/>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938664441787991E-2"/>
          <c:y val="3.9159685651642073E-2"/>
          <c:w val="0.7761370734028249"/>
          <c:h val="0.82760174404360476"/>
        </c:manualLayout>
      </c:layout>
      <c:lineChart>
        <c:grouping val="standard"/>
        <c:varyColors val="0"/>
        <c:ser>
          <c:idx val="2"/>
          <c:order val="2"/>
          <c:tx>
            <c:v>LRT-FJ NI</c:v>
          </c:tx>
          <c:spPr>
            <a:ln w="15875" cap="rnd">
              <a:solidFill>
                <a:srgbClr val="C00000"/>
              </a:solidFill>
              <a:round/>
            </a:ln>
            <a:effectLst/>
          </c:spPr>
          <c:marker>
            <c:symbol val="circle"/>
            <c:size val="7"/>
            <c:spPr>
              <a:solidFill>
                <a:srgbClr val="C00000"/>
              </a:solidFill>
              <a:ln w="9525">
                <a:solidFill>
                  <a:srgbClr val="C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strRef>
          </c:cat>
          <c:val>
            <c:numRef>
              <c:f>Java2!$M$19:$M$26</c:f>
              <c:numCache>
                <c:formatCode>General</c:formatCode>
                <c:ptCount val="8"/>
                <c:pt idx="0">
                  <c:v>34194.611979166599</c:v>
                </c:pt>
                <c:pt idx="1">
                  <c:v>37303.3125</c:v>
                </c:pt>
                <c:pt idx="2">
                  <c:v>37291.5625</c:v>
                </c:pt>
                <c:pt idx="3">
                  <c:v>40023.604166666599</c:v>
                </c:pt>
                <c:pt idx="4">
                  <c:v>41263.703125</c:v>
                </c:pt>
                <c:pt idx="5">
                  <c:v>44460.458333333299</c:v>
                </c:pt>
                <c:pt idx="6">
                  <c:v>43950.5</c:v>
                </c:pt>
                <c:pt idx="7">
                  <c:v>43632.0625</c:v>
                </c:pt>
              </c:numCache>
            </c:numRef>
          </c:val>
          <c:smooth val="0"/>
          <c:extLst>
            <c:ext xmlns:c16="http://schemas.microsoft.com/office/drawing/2014/chart" uri="{C3380CC4-5D6E-409C-BE32-E72D297353CC}">
              <c16:uniqueId val="{00000000-606F-44D7-BFA8-C86E705889CD}"/>
            </c:ext>
          </c:extLst>
        </c:ser>
        <c:ser>
          <c:idx val="0"/>
          <c:order val="5"/>
          <c:tx>
            <c:v>LRT-FJ NE</c:v>
          </c:tx>
          <c:spPr>
            <a:ln w="15875" cap="rnd">
              <a:solidFill>
                <a:sysClr val="windowText" lastClr="000000"/>
              </a:solidFill>
              <a:round/>
            </a:ln>
            <a:effectLst/>
          </c:spPr>
          <c:marker>
            <c:symbol val="circle"/>
            <c:size val="7"/>
            <c:spPr>
              <a:solidFill>
                <a:sysClr val="windowText" lastClr="000000"/>
              </a:solidFill>
              <a:ln w="9525">
                <a:solidFill>
                  <a:sysClr val="windowText" lastClr="0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extLst xmlns:c15="http://schemas.microsoft.com/office/drawing/2012/chart"/>
            </c:strRef>
          </c:cat>
          <c:val>
            <c:numRef>
              <c:f>Java2!$K$19:$K$26</c:f>
              <c:numCache>
                <c:formatCode>General</c:formatCode>
                <c:ptCount val="8"/>
                <c:pt idx="0">
                  <c:v>19537.4375</c:v>
                </c:pt>
                <c:pt idx="1">
                  <c:v>34295.411458333299</c:v>
                </c:pt>
                <c:pt idx="2">
                  <c:v>36105.2421875</c:v>
                </c:pt>
                <c:pt idx="3">
                  <c:v>36949.145833333299</c:v>
                </c:pt>
                <c:pt idx="4">
                  <c:v>37165.40625</c:v>
                </c:pt>
                <c:pt idx="5">
                  <c:v>39506.3125</c:v>
                </c:pt>
                <c:pt idx="6">
                  <c:v>40077.875</c:v>
                </c:pt>
                <c:pt idx="7">
                  <c:v>37413.875</c:v>
                </c:pt>
              </c:numCache>
              <c:extLst xmlns:c15="http://schemas.microsoft.com/office/drawing/2012/chart"/>
            </c:numRef>
          </c:val>
          <c:smooth val="0"/>
          <c:extLst>
            <c:ext xmlns:c16="http://schemas.microsoft.com/office/drawing/2014/chart" uri="{C3380CC4-5D6E-409C-BE32-E72D297353CC}">
              <c16:uniqueId val="{00000001-606F-44D7-BFA8-C86E705889CD}"/>
            </c:ext>
          </c:extLst>
        </c:ser>
        <c:dLbls>
          <c:showLegendKey val="0"/>
          <c:showVal val="0"/>
          <c:showCatName val="0"/>
          <c:showSerName val="0"/>
          <c:showPercent val="0"/>
          <c:showBubbleSize val="0"/>
        </c:dLbls>
        <c:marker val="1"/>
        <c:smooth val="0"/>
        <c:axId val="-1039120720"/>
        <c:axId val="-1039109840"/>
        <c:extLst>
          <c:ext xmlns:c15="http://schemas.microsoft.com/office/drawing/2012/chart" uri="{02D57815-91ED-43cb-92C2-25804820EDAC}">
            <c15:filteredLineSeries>
              <c15:ser>
                <c:idx val="5"/>
                <c:order val="0"/>
                <c:tx>
                  <c:v>LRT-FJ CI</c:v>
                </c:tx>
                <c:spPr>
                  <a:ln w="9525" cap="rnd">
                    <a:solidFill>
                      <a:srgbClr val="C00000"/>
                    </a:solidFill>
                    <a:round/>
                  </a:ln>
                  <a:effectLst/>
                </c:spPr>
                <c:marker>
                  <c:symbol val="square"/>
                  <c:size val="4"/>
                  <c:spPr>
                    <a:solidFill>
                      <a:srgbClr val="C00000"/>
                    </a:solidFill>
                    <a:ln w="12700">
                      <a:solidFill>
                        <a:srgbClr val="C00000"/>
                      </a:solidFill>
                    </a:ln>
                    <a:effectLst/>
                  </c:spPr>
                </c:marker>
                <c:cat>
                  <c:strRef>
                    <c:extLst>
                      <c:ex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c:ext uri="{02D57815-91ED-43cb-92C2-25804820EDAC}">
                        <c15:formulaRef>
                          <c15:sqref>Java2!$I$19:$I$26</c15:sqref>
                        </c15:formulaRef>
                      </c:ext>
                    </c:extLst>
                    <c:numCache>
                      <c:formatCode>General</c:formatCode>
                      <c:ptCount val="8"/>
                      <c:pt idx="0">
                        <c:v>22105.645833333299</c:v>
                      </c:pt>
                      <c:pt idx="1">
                        <c:v>40499.708333333299</c:v>
                      </c:pt>
                      <c:pt idx="2">
                        <c:v>36230.609375</c:v>
                      </c:pt>
                      <c:pt idx="3">
                        <c:v>40544.479166666599</c:v>
                      </c:pt>
                      <c:pt idx="4">
                        <c:v>43414.75</c:v>
                      </c:pt>
                      <c:pt idx="5">
                        <c:v>47025.958333333299</c:v>
                      </c:pt>
                      <c:pt idx="6">
                        <c:v>43525.1875</c:v>
                      </c:pt>
                      <c:pt idx="7">
                        <c:v>42753.625</c:v>
                      </c:pt>
                    </c:numCache>
                  </c:numRef>
                </c:val>
                <c:smooth val="0"/>
                <c:extLst>
                  <c:ext xmlns:c16="http://schemas.microsoft.com/office/drawing/2014/chart" uri="{C3380CC4-5D6E-409C-BE32-E72D297353CC}">
                    <c16:uniqueId val="{00000002-606F-44D7-BFA8-C86E705889CD}"/>
                  </c:ext>
                </c:extLst>
              </c15:ser>
            </c15:filteredLineSeries>
            <c15:filteredLineSeries>
              <c15:ser>
                <c:idx val="4"/>
                <c:order val="1"/>
                <c:tx>
                  <c:v>LRT-FJ SI</c:v>
                </c:tx>
                <c:spPr>
                  <a:ln w="9525" cap="rnd">
                    <a:solidFill>
                      <a:srgbClr val="C00000"/>
                    </a:solidFill>
                    <a:round/>
                  </a:ln>
                  <a:effectLst/>
                </c:spPr>
                <c:marker>
                  <c:symbol val="triangle"/>
                  <c:size val="4"/>
                  <c:spPr>
                    <a:solidFill>
                      <a:srgbClr val="C00000"/>
                    </a:solidFill>
                    <a:ln w="12700">
                      <a:solidFill>
                        <a:srgbClr val="C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Java2!$J$19:$J$26</c15:sqref>
                        </c15:formulaRef>
                      </c:ext>
                    </c:extLst>
                    <c:numCache>
                      <c:formatCode>General</c:formatCode>
                      <c:ptCount val="8"/>
                      <c:pt idx="0">
                        <c:v>24607.997395833299</c:v>
                      </c:pt>
                      <c:pt idx="1">
                        <c:v>38840.432291666599</c:v>
                      </c:pt>
                      <c:pt idx="2">
                        <c:v>38042.5625</c:v>
                      </c:pt>
                      <c:pt idx="3">
                        <c:v>40820.145833333299</c:v>
                      </c:pt>
                      <c:pt idx="4">
                        <c:v>40472.3125</c:v>
                      </c:pt>
                      <c:pt idx="5">
                        <c:v>45574.0625</c:v>
                      </c:pt>
                      <c:pt idx="6">
                        <c:v>43391.75</c:v>
                      </c:pt>
                      <c:pt idx="7">
                        <c:v>45158.125</c:v>
                      </c:pt>
                    </c:numCache>
                  </c:numRef>
                </c:val>
                <c:smooth val="0"/>
                <c:extLst xmlns:c15="http://schemas.microsoft.com/office/drawing/2012/chart">
                  <c:ext xmlns:c16="http://schemas.microsoft.com/office/drawing/2014/chart" uri="{C3380CC4-5D6E-409C-BE32-E72D297353CC}">
                    <c16:uniqueId val="{00000003-606F-44D7-BFA8-C86E705889CD}"/>
                  </c:ext>
                </c:extLst>
              </c15:ser>
            </c15:filteredLineSeries>
            <c15:filteredLineSeries>
              <c15:ser>
                <c:idx val="1"/>
                <c:order val="3"/>
                <c:tx>
                  <c:v>LRT-FJ CE</c:v>
                </c:tx>
                <c:spPr>
                  <a:ln w="9525" cap="rnd">
                    <a:solidFill>
                      <a:sysClr val="windowText" lastClr="000000"/>
                    </a:solidFill>
                    <a:round/>
                  </a:ln>
                  <a:effectLst/>
                </c:spPr>
                <c:marker>
                  <c:symbol val="squar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Java2!$L$19:$L$26</c15:sqref>
                        </c15:formulaRef>
                      </c:ext>
                    </c:extLst>
                    <c:numCache>
                      <c:formatCode>General</c:formatCode>
                      <c:ptCount val="8"/>
                      <c:pt idx="0">
                        <c:v>22175.200520833299</c:v>
                      </c:pt>
                      <c:pt idx="1">
                        <c:v>42231.286458333299</c:v>
                      </c:pt>
                      <c:pt idx="2">
                        <c:v>38766.1953125</c:v>
                      </c:pt>
                      <c:pt idx="3">
                        <c:v>38326.427083333299</c:v>
                      </c:pt>
                      <c:pt idx="4">
                        <c:v>38651.609375</c:v>
                      </c:pt>
                      <c:pt idx="5">
                        <c:v>40577.791666666599</c:v>
                      </c:pt>
                      <c:pt idx="6">
                        <c:v>37254.59375</c:v>
                      </c:pt>
                      <c:pt idx="7">
                        <c:v>38279.9375</c:v>
                      </c:pt>
                    </c:numCache>
                  </c:numRef>
                </c:val>
                <c:smooth val="0"/>
                <c:extLst xmlns:c15="http://schemas.microsoft.com/office/drawing/2012/chart">
                  <c:ext xmlns:c16="http://schemas.microsoft.com/office/drawing/2014/chart" uri="{C3380CC4-5D6E-409C-BE32-E72D297353CC}">
                    <c16:uniqueId val="{00000004-606F-44D7-BFA8-C86E705889CD}"/>
                  </c:ext>
                </c:extLst>
              </c15:ser>
            </c15:filteredLineSeries>
            <c15:filteredLineSeries>
              <c15:ser>
                <c:idx val="3"/>
                <c:order val="4"/>
                <c:tx>
                  <c:v>LRT-FJ SE</c:v>
                </c:tx>
                <c:spPr>
                  <a:ln w="9525" cap="rnd">
                    <a:solidFill>
                      <a:sysClr val="windowText" lastClr="000000"/>
                    </a:solidFill>
                    <a:round/>
                  </a:ln>
                  <a:effectLst/>
                </c:spPr>
                <c:marker>
                  <c:symbol val="triangl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Java2!$N$19:$N$26</c15:sqref>
                        </c15:formulaRef>
                      </c:ext>
                    </c:extLst>
                    <c:numCache>
                      <c:formatCode>General</c:formatCode>
                      <c:ptCount val="8"/>
                      <c:pt idx="0">
                        <c:v>20254.028645833299</c:v>
                      </c:pt>
                      <c:pt idx="1">
                        <c:v>40838.885416666599</c:v>
                      </c:pt>
                      <c:pt idx="2">
                        <c:v>40396.90625</c:v>
                      </c:pt>
                      <c:pt idx="3">
                        <c:v>42092.416666666599</c:v>
                      </c:pt>
                      <c:pt idx="4">
                        <c:v>40864.921875</c:v>
                      </c:pt>
                      <c:pt idx="5">
                        <c:v>41703.583333333299</c:v>
                      </c:pt>
                      <c:pt idx="6">
                        <c:v>37342.65625</c:v>
                      </c:pt>
                      <c:pt idx="7">
                        <c:v>37378.5625</c:v>
                      </c:pt>
                    </c:numCache>
                  </c:numRef>
                </c:val>
                <c:smooth val="0"/>
                <c:extLst xmlns:c15="http://schemas.microsoft.com/office/drawing/2012/chart">
                  <c:ext xmlns:c16="http://schemas.microsoft.com/office/drawing/2014/chart" uri="{C3380CC4-5D6E-409C-BE32-E72D297353CC}">
                    <c16:uniqueId val="{00000005-606F-44D7-BFA8-C86E705889CD}"/>
                  </c:ext>
                </c:extLst>
              </c15:ser>
            </c15:filteredLineSeries>
            <c15:filteredLineSeries>
              <c15:ser>
                <c:idx val="6"/>
                <c:order val="6"/>
                <c:tx>
                  <c:v>LRT-BSP CI</c:v>
                </c:tx>
                <c:spPr>
                  <a:ln w="9525" cap="rnd">
                    <a:solidFill>
                      <a:srgbClr val="ED7D31"/>
                    </a:solidFill>
                    <a:round/>
                  </a:ln>
                  <a:effectLst/>
                </c:spPr>
                <c:marker>
                  <c:symbol val="squar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Java2!$O$19:$O$26</c15:sqref>
                        </c15:formulaRef>
                      </c:ext>
                    </c:extLst>
                    <c:numCache>
                      <c:formatCode>General</c:formatCode>
                      <c:ptCount val="8"/>
                      <c:pt idx="0">
                        <c:v>19980.2109375</c:v>
                      </c:pt>
                      <c:pt idx="1">
                        <c:v>26989.859375</c:v>
                      </c:pt>
                      <c:pt idx="2">
                        <c:v>29444.4453125</c:v>
                      </c:pt>
                      <c:pt idx="3">
                        <c:v>30084.729166666599</c:v>
                      </c:pt>
                      <c:pt idx="4">
                        <c:v>27291.953125</c:v>
                      </c:pt>
                      <c:pt idx="5">
                        <c:v>29956.0625</c:v>
                      </c:pt>
                      <c:pt idx="6">
                        <c:v>20431.59375</c:v>
                      </c:pt>
                      <c:pt idx="7">
                        <c:v>29764.0625</c:v>
                      </c:pt>
                    </c:numCache>
                  </c:numRef>
                </c:val>
                <c:smooth val="0"/>
                <c:extLst xmlns:c15="http://schemas.microsoft.com/office/drawing/2012/chart">
                  <c:ext xmlns:c16="http://schemas.microsoft.com/office/drawing/2014/chart" uri="{C3380CC4-5D6E-409C-BE32-E72D297353CC}">
                    <c16:uniqueId val="{00000006-606F-44D7-BFA8-C86E705889CD}"/>
                  </c:ext>
                </c:extLst>
              </c15:ser>
            </c15:filteredLineSeries>
            <c15:filteredLineSeries>
              <c15:ser>
                <c:idx val="7"/>
                <c:order val="7"/>
                <c:tx>
                  <c:v>LRT-BSP SI</c:v>
                </c:tx>
                <c:spPr>
                  <a:ln w="9525" cap="rnd">
                    <a:solidFill>
                      <a:srgbClr val="ED7D31"/>
                    </a:solidFill>
                    <a:round/>
                  </a:ln>
                  <a:effectLst/>
                </c:spPr>
                <c:marker>
                  <c:symbol val="triangl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Java2!$P$19:$P$26</c15:sqref>
                        </c15:formulaRef>
                      </c:ext>
                    </c:extLst>
                    <c:numCache>
                      <c:formatCode>General</c:formatCode>
                      <c:ptCount val="8"/>
                      <c:pt idx="0">
                        <c:v>21877.440104166599</c:v>
                      </c:pt>
                      <c:pt idx="1">
                        <c:v>21110.270833333299</c:v>
                      </c:pt>
                      <c:pt idx="2">
                        <c:v>24330.890625</c:v>
                      </c:pt>
                      <c:pt idx="3">
                        <c:v>22221.041666666599</c:v>
                      </c:pt>
                      <c:pt idx="4">
                        <c:v>21977.40625</c:v>
                      </c:pt>
                      <c:pt idx="5">
                        <c:v>30075.645833333299</c:v>
                      </c:pt>
                      <c:pt idx="6">
                        <c:v>20004.3125</c:v>
                      </c:pt>
                      <c:pt idx="7">
                        <c:v>34451.8125</c:v>
                      </c:pt>
                    </c:numCache>
                  </c:numRef>
                </c:val>
                <c:smooth val="0"/>
                <c:extLst xmlns:c15="http://schemas.microsoft.com/office/drawing/2012/chart">
                  <c:ext xmlns:c16="http://schemas.microsoft.com/office/drawing/2014/chart" uri="{C3380CC4-5D6E-409C-BE32-E72D297353CC}">
                    <c16:uniqueId val="{00000007-606F-44D7-BFA8-C86E705889CD}"/>
                  </c:ext>
                </c:extLst>
              </c15:ser>
            </c15:filteredLineSeries>
            <c15:filteredLineSeries>
              <c15:ser>
                <c:idx val="10"/>
                <c:order val="8"/>
                <c:tx>
                  <c:v>LRT-BSP NI</c:v>
                </c:tx>
                <c:spPr>
                  <a:ln w="9525" cap="rnd">
                    <a:solidFill>
                      <a:srgbClr val="ED7D31"/>
                    </a:solidFill>
                    <a:round/>
                  </a:ln>
                  <a:effectLst/>
                </c:spPr>
                <c:marker>
                  <c:symbol val="circl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Java2!$S$19:$S$26</c15:sqref>
                        </c15:formulaRef>
                      </c:ext>
                    </c:extLst>
                    <c:numCache>
                      <c:formatCode>General</c:formatCode>
                      <c:ptCount val="8"/>
                      <c:pt idx="0">
                        <c:v>32130.653645833299</c:v>
                      </c:pt>
                      <c:pt idx="1">
                        <c:v>31724.171875</c:v>
                      </c:pt>
                      <c:pt idx="2">
                        <c:v>29894.2265625</c:v>
                      </c:pt>
                      <c:pt idx="3">
                        <c:v>29731.760416666599</c:v>
                      </c:pt>
                      <c:pt idx="4">
                        <c:v>29761.953125</c:v>
                      </c:pt>
                      <c:pt idx="5">
                        <c:v>29756.875</c:v>
                      </c:pt>
                      <c:pt idx="6">
                        <c:v>31091.59375</c:v>
                      </c:pt>
                      <c:pt idx="7">
                        <c:v>30046.0625</c:v>
                      </c:pt>
                    </c:numCache>
                  </c:numRef>
                </c:val>
                <c:smooth val="0"/>
                <c:extLst xmlns:c15="http://schemas.microsoft.com/office/drawing/2012/chart">
                  <c:ext xmlns:c16="http://schemas.microsoft.com/office/drawing/2014/chart" uri="{C3380CC4-5D6E-409C-BE32-E72D297353CC}">
                    <c16:uniqueId val="{00000008-606F-44D7-BFA8-C86E705889CD}"/>
                  </c:ext>
                </c:extLst>
              </c15:ser>
            </c15:filteredLineSeries>
            <c15:filteredLineSeries>
              <c15:ser>
                <c:idx val="9"/>
                <c:order val="9"/>
                <c:tx>
                  <c:v>LRT-BSP CE</c:v>
                </c:tx>
                <c:spPr>
                  <a:ln w="9525" cap="rnd">
                    <a:solidFill>
                      <a:srgbClr val="00B050"/>
                    </a:solidFill>
                    <a:round/>
                  </a:ln>
                  <a:effectLst/>
                </c:spPr>
                <c:marker>
                  <c:symbol val="squar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Java2!$R$19:$R$26</c15:sqref>
                        </c15:formulaRef>
                      </c:ext>
                    </c:extLst>
                    <c:numCache>
                      <c:formatCode>General</c:formatCode>
                      <c:ptCount val="8"/>
                      <c:pt idx="0">
                        <c:v>20562.203125</c:v>
                      </c:pt>
                      <c:pt idx="1">
                        <c:v>21367.484375</c:v>
                      </c:pt>
                      <c:pt idx="2">
                        <c:v>21220.1640625</c:v>
                      </c:pt>
                      <c:pt idx="3">
                        <c:v>19718.145833333299</c:v>
                      </c:pt>
                      <c:pt idx="4">
                        <c:v>18355.21875</c:v>
                      </c:pt>
                      <c:pt idx="5">
                        <c:v>18360.4375</c:v>
                      </c:pt>
                      <c:pt idx="6">
                        <c:v>17246.71875</c:v>
                      </c:pt>
                      <c:pt idx="7">
                        <c:v>17880.5</c:v>
                      </c:pt>
                    </c:numCache>
                  </c:numRef>
                </c:val>
                <c:smooth val="0"/>
                <c:extLst xmlns:c15="http://schemas.microsoft.com/office/drawing/2012/chart">
                  <c:ext xmlns:c16="http://schemas.microsoft.com/office/drawing/2014/chart" uri="{C3380CC4-5D6E-409C-BE32-E72D297353CC}">
                    <c16:uniqueId val="{00000009-606F-44D7-BFA8-C86E705889CD}"/>
                  </c:ext>
                </c:extLst>
              </c15:ser>
            </c15:filteredLineSeries>
            <c15:filteredLineSeries>
              <c15:ser>
                <c:idx val="11"/>
                <c:order val="10"/>
                <c:tx>
                  <c:v>LRT-BSP SE</c:v>
                </c:tx>
                <c:spPr>
                  <a:ln w="9525" cap="rnd">
                    <a:solidFill>
                      <a:srgbClr val="00B050"/>
                    </a:solidFill>
                    <a:round/>
                  </a:ln>
                  <a:effectLst/>
                </c:spPr>
                <c:marker>
                  <c:symbol val="triang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Java2!$T$19:$T$26</c15:sqref>
                        </c15:formulaRef>
                      </c:ext>
                    </c:extLst>
                    <c:numCache>
                      <c:formatCode>General</c:formatCode>
                      <c:ptCount val="8"/>
                      <c:pt idx="0">
                        <c:v>17344.901041666599</c:v>
                      </c:pt>
                      <c:pt idx="1">
                        <c:v>17230.28125</c:v>
                      </c:pt>
                      <c:pt idx="2">
                        <c:v>18121.9453125</c:v>
                      </c:pt>
                      <c:pt idx="3">
                        <c:v>17547.479166666599</c:v>
                      </c:pt>
                      <c:pt idx="4">
                        <c:v>17602.390625</c:v>
                      </c:pt>
                      <c:pt idx="5">
                        <c:v>17261.354166666599</c:v>
                      </c:pt>
                      <c:pt idx="6">
                        <c:v>17225.1875</c:v>
                      </c:pt>
                      <c:pt idx="7">
                        <c:v>16948.3125</c:v>
                      </c:pt>
                    </c:numCache>
                  </c:numRef>
                </c:val>
                <c:smooth val="0"/>
                <c:extLst xmlns:c15="http://schemas.microsoft.com/office/drawing/2012/chart">
                  <c:ext xmlns:c16="http://schemas.microsoft.com/office/drawing/2014/chart" uri="{C3380CC4-5D6E-409C-BE32-E72D297353CC}">
                    <c16:uniqueId val="{0000000A-606F-44D7-BFA8-C86E705889CD}"/>
                  </c:ext>
                </c:extLst>
              </c15:ser>
            </c15:filteredLineSeries>
            <c15:filteredLineSeries>
              <c15:ser>
                <c:idx val="8"/>
                <c:order val="11"/>
                <c:tx>
                  <c:v>LRT-BSP NE</c:v>
                </c:tx>
                <c:spPr>
                  <a:ln w="9525" cap="rnd">
                    <a:solidFill>
                      <a:srgbClr val="00B050"/>
                    </a:solidFill>
                    <a:round/>
                  </a:ln>
                  <a:effectLst/>
                </c:spPr>
                <c:marker>
                  <c:symbol val="circ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Java2!$Q$19:$Q$26</c15:sqref>
                        </c15:formulaRef>
                      </c:ext>
                    </c:extLst>
                    <c:numCache>
                      <c:formatCode>General</c:formatCode>
                      <c:ptCount val="8"/>
                      <c:pt idx="0">
                        <c:v>17461.677083333299</c:v>
                      </c:pt>
                      <c:pt idx="1">
                        <c:v>18259.239583333299</c:v>
                      </c:pt>
                      <c:pt idx="2">
                        <c:v>18599.2578125</c:v>
                      </c:pt>
                      <c:pt idx="3">
                        <c:v>17810.0625</c:v>
                      </c:pt>
                      <c:pt idx="4">
                        <c:v>18547.609375</c:v>
                      </c:pt>
                      <c:pt idx="5">
                        <c:v>17433.791666666599</c:v>
                      </c:pt>
                      <c:pt idx="6">
                        <c:v>17539.40625</c:v>
                      </c:pt>
                      <c:pt idx="7">
                        <c:v>17630.125</c:v>
                      </c:pt>
                    </c:numCache>
                  </c:numRef>
                </c:val>
                <c:smooth val="0"/>
                <c:extLst xmlns:c15="http://schemas.microsoft.com/office/drawing/2012/chart">
                  <c:ext xmlns:c16="http://schemas.microsoft.com/office/drawing/2014/chart" uri="{C3380CC4-5D6E-409C-BE32-E72D297353CC}">
                    <c16:uniqueId val="{0000000B-606F-44D7-BFA8-C86E705889CD}"/>
                  </c:ext>
                </c:extLst>
              </c15:ser>
            </c15:filteredLineSeries>
          </c:ext>
        </c:extLst>
      </c:lineChart>
      <c:catAx>
        <c:axId val="-10391207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r>
                  <a:rPr lang="en-US" sz="1400"/>
                  <a:t>Threads per process x Processes per node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endParaRPr lang="en-US"/>
            </a:p>
          </c:txPr>
        </c:title>
        <c:numFmt formatCode="General" sourceLinked="1"/>
        <c:majorTickMark val="none"/>
        <c:minorTickMark val="in"/>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9109840"/>
        <c:crosses val="autoZero"/>
        <c:auto val="1"/>
        <c:lblAlgn val="ctr"/>
        <c:lblOffset val="0"/>
        <c:noMultiLvlLbl val="1"/>
      </c:catAx>
      <c:valAx>
        <c:axId val="-1039109840"/>
        <c:scaling>
          <c:orientation val="minMax"/>
          <c:max val="50000"/>
          <c:min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r>
                  <a:rPr lang="en-US" sz="1400">
                    <a:solidFill>
                      <a:sysClr val="windowText" lastClr="000000"/>
                    </a:solidFill>
                  </a:rPr>
                  <a:t>Time (ms)</a:t>
                </a:r>
              </a:p>
            </c:rich>
          </c:tx>
          <c:layout>
            <c:manualLayout>
              <c:xMode val="edge"/>
              <c:yMode val="edge"/>
              <c:x val="8.7836481181661537E-3"/>
              <c:y val="0.377127156779506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endParaRPr lang="en-US"/>
            </a:p>
          </c:txPr>
        </c:title>
        <c:numFmt formatCode="0.0E+0" sourceLinked="0"/>
        <c:majorTickMark val="out"/>
        <c:minorTickMark val="in"/>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9120720"/>
        <c:crosses val="autoZero"/>
        <c:crossBetween val="between"/>
      </c:valAx>
      <c:spPr>
        <a:solidFill>
          <a:schemeClr val="bg1"/>
        </a:solidFill>
        <a:ln>
          <a:solidFill>
            <a:schemeClr val="tx1"/>
          </a:solidFill>
        </a:ln>
        <a:effectLst/>
      </c:spPr>
    </c:plotArea>
    <c:legend>
      <c:legendPos val="r"/>
      <c:layout>
        <c:manualLayout>
          <c:xMode val="edge"/>
          <c:yMode val="edge"/>
          <c:x val="0.86694356509926207"/>
          <c:y val="3.9985112909361582E-2"/>
          <c:w val="0.12063623477918203"/>
          <c:h val="0.82601882134511229"/>
        </c:manualLayout>
      </c:layout>
      <c:overlay val="0"/>
      <c:spPr>
        <a:solidFill>
          <a:schemeClr val="bg1"/>
        </a:solidFill>
        <a:ln>
          <a:solidFill>
            <a:schemeClr val="tx1"/>
          </a:solidFill>
        </a:ln>
        <a:effectLst/>
      </c:spPr>
      <c:txPr>
        <a:bodyPr rot="0" spcFirstLastPara="1" vertOverflow="ellipsis" vert="horz" wrap="square" anchor="t" anchorCtr="0"/>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938664441787991E-2"/>
          <c:y val="3.9159685651642073E-2"/>
          <c:w val="0.7761370734028249"/>
          <c:h val="0.82760174404360476"/>
        </c:manualLayout>
      </c:layout>
      <c:lineChart>
        <c:grouping val="standard"/>
        <c:varyColors val="0"/>
        <c:ser>
          <c:idx val="2"/>
          <c:order val="2"/>
          <c:tx>
            <c:v>LRT-FJ NI</c:v>
          </c:tx>
          <c:spPr>
            <a:ln w="15875" cap="rnd">
              <a:solidFill>
                <a:srgbClr val="C00000"/>
              </a:solidFill>
              <a:round/>
            </a:ln>
            <a:effectLst/>
          </c:spPr>
          <c:marker>
            <c:symbol val="circle"/>
            <c:size val="7"/>
            <c:spPr>
              <a:solidFill>
                <a:srgbClr val="C00000"/>
              </a:solidFill>
              <a:ln w="9525">
                <a:solidFill>
                  <a:srgbClr val="C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strRef>
          </c:cat>
          <c:val>
            <c:numRef>
              <c:f>Java2!$M$19:$M$26</c:f>
              <c:numCache>
                <c:formatCode>General</c:formatCode>
                <c:ptCount val="8"/>
                <c:pt idx="0">
                  <c:v>34194.611979166599</c:v>
                </c:pt>
                <c:pt idx="1">
                  <c:v>37303.3125</c:v>
                </c:pt>
                <c:pt idx="2">
                  <c:v>37291.5625</c:v>
                </c:pt>
                <c:pt idx="3">
                  <c:v>40023.604166666599</c:v>
                </c:pt>
                <c:pt idx="4">
                  <c:v>41263.703125</c:v>
                </c:pt>
                <c:pt idx="5">
                  <c:v>44460.458333333299</c:v>
                </c:pt>
                <c:pt idx="6">
                  <c:v>43950.5</c:v>
                </c:pt>
                <c:pt idx="7">
                  <c:v>43632.0625</c:v>
                </c:pt>
              </c:numCache>
            </c:numRef>
          </c:val>
          <c:smooth val="0"/>
          <c:extLst>
            <c:ext xmlns:c16="http://schemas.microsoft.com/office/drawing/2014/chart" uri="{C3380CC4-5D6E-409C-BE32-E72D297353CC}">
              <c16:uniqueId val="{00000000-3D37-48BA-A69B-69FEE7169A49}"/>
            </c:ext>
          </c:extLst>
        </c:ser>
        <c:ser>
          <c:idx val="0"/>
          <c:order val="5"/>
          <c:tx>
            <c:v>LRT-FJ NE</c:v>
          </c:tx>
          <c:spPr>
            <a:ln w="15875" cap="rnd">
              <a:solidFill>
                <a:sysClr val="windowText" lastClr="000000"/>
              </a:solidFill>
              <a:round/>
            </a:ln>
            <a:effectLst/>
          </c:spPr>
          <c:marker>
            <c:symbol val="circle"/>
            <c:size val="7"/>
            <c:spPr>
              <a:solidFill>
                <a:sysClr val="windowText" lastClr="000000"/>
              </a:solidFill>
              <a:ln w="9525">
                <a:solidFill>
                  <a:sysClr val="windowText" lastClr="0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extLst xmlns:c15="http://schemas.microsoft.com/office/drawing/2012/chart"/>
            </c:strRef>
          </c:cat>
          <c:val>
            <c:numRef>
              <c:f>Java2!$K$19:$K$26</c:f>
              <c:numCache>
                <c:formatCode>General</c:formatCode>
                <c:ptCount val="8"/>
                <c:pt idx="0">
                  <c:v>19537.4375</c:v>
                </c:pt>
                <c:pt idx="1">
                  <c:v>34295.411458333299</c:v>
                </c:pt>
                <c:pt idx="2">
                  <c:v>36105.2421875</c:v>
                </c:pt>
                <c:pt idx="3">
                  <c:v>36949.145833333299</c:v>
                </c:pt>
                <c:pt idx="4">
                  <c:v>37165.40625</c:v>
                </c:pt>
                <c:pt idx="5">
                  <c:v>39506.3125</c:v>
                </c:pt>
                <c:pt idx="6">
                  <c:v>40077.875</c:v>
                </c:pt>
                <c:pt idx="7">
                  <c:v>37413.875</c:v>
                </c:pt>
              </c:numCache>
              <c:extLst xmlns:c15="http://schemas.microsoft.com/office/drawing/2012/chart"/>
            </c:numRef>
          </c:val>
          <c:smooth val="0"/>
          <c:extLst>
            <c:ext xmlns:c16="http://schemas.microsoft.com/office/drawing/2014/chart" uri="{C3380CC4-5D6E-409C-BE32-E72D297353CC}">
              <c16:uniqueId val="{00000001-3D37-48BA-A69B-69FEE7169A49}"/>
            </c:ext>
          </c:extLst>
        </c:ser>
        <c:ser>
          <c:idx val="10"/>
          <c:order val="8"/>
          <c:tx>
            <c:v>LRT-BSP NI</c:v>
          </c:tx>
          <c:spPr>
            <a:ln w="15875" cap="rnd">
              <a:solidFill>
                <a:srgbClr val="ED7D31"/>
              </a:solidFill>
              <a:round/>
            </a:ln>
            <a:effectLst/>
          </c:spPr>
          <c:marker>
            <c:symbol val="circle"/>
            <c:size val="7"/>
            <c:spPr>
              <a:solidFill>
                <a:srgbClr val="ED7D31"/>
              </a:solidFill>
              <a:ln w="9525">
                <a:solidFill>
                  <a:srgbClr val="ED7D31"/>
                </a:solidFill>
              </a:ln>
              <a:effectLst/>
            </c:spPr>
          </c:marker>
          <c:cat>
            <c:strRef>
              <c:f>Java2!$H$9:$H$16</c:f>
              <c:strCache>
                <c:ptCount val="8"/>
                <c:pt idx="0">
                  <c:v>1x24</c:v>
                </c:pt>
                <c:pt idx="1">
                  <c:v>2x12</c:v>
                </c:pt>
                <c:pt idx="2">
                  <c:v>3x8</c:v>
                </c:pt>
                <c:pt idx="3">
                  <c:v>4x6</c:v>
                </c:pt>
                <c:pt idx="4">
                  <c:v>6x4</c:v>
                </c:pt>
                <c:pt idx="5">
                  <c:v>8x3</c:v>
                </c:pt>
                <c:pt idx="6">
                  <c:v>12x2</c:v>
                </c:pt>
                <c:pt idx="7">
                  <c:v>24x1</c:v>
                </c:pt>
              </c:strCache>
              <c:extLst xmlns:c15="http://schemas.microsoft.com/office/drawing/2012/chart"/>
            </c:strRef>
          </c:cat>
          <c:val>
            <c:numRef>
              <c:f>Java2!$S$19:$S$26</c:f>
              <c:numCache>
                <c:formatCode>General</c:formatCode>
                <c:ptCount val="8"/>
                <c:pt idx="0">
                  <c:v>32130.653645833299</c:v>
                </c:pt>
                <c:pt idx="1">
                  <c:v>31724.171875</c:v>
                </c:pt>
                <c:pt idx="2">
                  <c:v>29894.2265625</c:v>
                </c:pt>
                <c:pt idx="3">
                  <c:v>29731.760416666599</c:v>
                </c:pt>
                <c:pt idx="4">
                  <c:v>29761.953125</c:v>
                </c:pt>
                <c:pt idx="5">
                  <c:v>29756.875</c:v>
                </c:pt>
                <c:pt idx="6">
                  <c:v>31091.59375</c:v>
                </c:pt>
                <c:pt idx="7">
                  <c:v>30046.0625</c:v>
                </c:pt>
              </c:numCache>
              <c:extLst xmlns:c15="http://schemas.microsoft.com/office/drawing/2012/chart"/>
            </c:numRef>
          </c:val>
          <c:smooth val="0"/>
          <c:extLst>
            <c:ext xmlns:c16="http://schemas.microsoft.com/office/drawing/2014/chart" uri="{C3380CC4-5D6E-409C-BE32-E72D297353CC}">
              <c16:uniqueId val="{00000002-3D37-48BA-A69B-69FEE7169A49}"/>
            </c:ext>
          </c:extLst>
        </c:ser>
        <c:dLbls>
          <c:showLegendKey val="0"/>
          <c:showVal val="0"/>
          <c:showCatName val="0"/>
          <c:showSerName val="0"/>
          <c:showPercent val="0"/>
          <c:showBubbleSize val="0"/>
        </c:dLbls>
        <c:marker val="1"/>
        <c:smooth val="0"/>
        <c:axId val="-1039117456"/>
        <c:axId val="-1039119632"/>
        <c:extLst>
          <c:ext xmlns:c15="http://schemas.microsoft.com/office/drawing/2012/chart" uri="{02D57815-91ED-43cb-92C2-25804820EDAC}">
            <c15:filteredLineSeries>
              <c15:ser>
                <c:idx val="5"/>
                <c:order val="0"/>
                <c:tx>
                  <c:v>LRT-FJ CI</c:v>
                </c:tx>
                <c:spPr>
                  <a:ln w="9525" cap="rnd">
                    <a:solidFill>
                      <a:srgbClr val="C00000"/>
                    </a:solidFill>
                    <a:round/>
                  </a:ln>
                  <a:effectLst/>
                </c:spPr>
                <c:marker>
                  <c:symbol val="square"/>
                  <c:size val="4"/>
                  <c:spPr>
                    <a:solidFill>
                      <a:srgbClr val="C00000"/>
                    </a:solidFill>
                    <a:ln w="12700">
                      <a:solidFill>
                        <a:srgbClr val="C00000"/>
                      </a:solidFill>
                    </a:ln>
                    <a:effectLst/>
                  </c:spPr>
                </c:marker>
                <c:cat>
                  <c:strRef>
                    <c:extLst>
                      <c:ex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c:ext uri="{02D57815-91ED-43cb-92C2-25804820EDAC}">
                        <c15:formulaRef>
                          <c15:sqref>Java2!$I$19:$I$26</c15:sqref>
                        </c15:formulaRef>
                      </c:ext>
                    </c:extLst>
                    <c:numCache>
                      <c:formatCode>General</c:formatCode>
                      <c:ptCount val="8"/>
                      <c:pt idx="0">
                        <c:v>22105.645833333299</c:v>
                      </c:pt>
                      <c:pt idx="1">
                        <c:v>40499.708333333299</c:v>
                      </c:pt>
                      <c:pt idx="2">
                        <c:v>36230.609375</c:v>
                      </c:pt>
                      <c:pt idx="3">
                        <c:v>40544.479166666599</c:v>
                      </c:pt>
                      <c:pt idx="4">
                        <c:v>43414.75</c:v>
                      </c:pt>
                      <c:pt idx="5">
                        <c:v>47025.958333333299</c:v>
                      </c:pt>
                      <c:pt idx="6">
                        <c:v>43525.1875</c:v>
                      </c:pt>
                      <c:pt idx="7">
                        <c:v>42753.625</c:v>
                      </c:pt>
                    </c:numCache>
                  </c:numRef>
                </c:val>
                <c:smooth val="0"/>
                <c:extLst>
                  <c:ext xmlns:c16="http://schemas.microsoft.com/office/drawing/2014/chart" uri="{C3380CC4-5D6E-409C-BE32-E72D297353CC}">
                    <c16:uniqueId val="{00000003-3D37-48BA-A69B-69FEE7169A49}"/>
                  </c:ext>
                </c:extLst>
              </c15:ser>
            </c15:filteredLineSeries>
            <c15:filteredLineSeries>
              <c15:ser>
                <c:idx val="4"/>
                <c:order val="1"/>
                <c:tx>
                  <c:v>LRT-FJ SI</c:v>
                </c:tx>
                <c:spPr>
                  <a:ln w="9525" cap="rnd">
                    <a:solidFill>
                      <a:srgbClr val="C00000"/>
                    </a:solidFill>
                    <a:round/>
                  </a:ln>
                  <a:effectLst/>
                </c:spPr>
                <c:marker>
                  <c:symbol val="triangle"/>
                  <c:size val="4"/>
                  <c:spPr>
                    <a:solidFill>
                      <a:srgbClr val="C00000"/>
                    </a:solidFill>
                    <a:ln w="12700">
                      <a:solidFill>
                        <a:srgbClr val="C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Java2!$J$19:$J$26</c15:sqref>
                        </c15:formulaRef>
                      </c:ext>
                    </c:extLst>
                    <c:numCache>
                      <c:formatCode>General</c:formatCode>
                      <c:ptCount val="8"/>
                      <c:pt idx="0">
                        <c:v>24607.997395833299</c:v>
                      </c:pt>
                      <c:pt idx="1">
                        <c:v>38840.432291666599</c:v>
                      </c:pt>
                      <c:pt idx="2">
                        <c:v>38042.5625</c:v>
                      </c:pt>
                      <c:pt idx="3">
                        <c:v>40820.145833333299</c:v>
                      </c:pt>
                      <c:pt idx="4">
                        <c:v>40472.3125</c:v>
                      </c:pt>
                      <c:pt idx="5">
                        <c:v>45574.0625</c:v>
                      </c:pt>
                      <c:pt idx="6">
                        <c:v>43391.75</c:v>
                      </c:pt>
                      <c:pt idx="7">
                        <c:v>45158.125</c:v>
                      </c:pt>
                    </c:numCache>
                  </c:numRef>
                </c:val>
                <c:smooth val="0"/>
                <c:extLst xmlns:c15="http://schemas.microsoft.com/office/drawing/2012/chart">
                  <c:ext xmlns:c16="http://schemas.microsoft.com/office/drawing/2014/chart" uri="{C3380CC4-5D6E-409C-BE32-E72D297353CC}">
                    <c16:uniqueId val="{00000004-3D37-48BA-A69B-69FEE7169A49}"/>
                  </c:ext>
                </c:extLst>
              </c15:ser>
            </c15:filteredLineSeries>
            <c15:filteredLineSeries>
              <c15:ser>
                <c:idx val="1"/>
                <c:order val="3"/>
                <c:tx>
                  <c:v>LRT-FJ CE</c:v>
                </c:tx>
                <c:spPr>
                  <a:ln w="9525" cap="rnd">
                    <a:solidFill>
                      <a:sysClr val="windowText" lastClr="000000"/>
                    </a:solidFill>
                    <a:round/>
                  </a:ln>
                  <a:effectLst/>
                </c:spPr>
                <c:marker>
                  <c:symbol val="squar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Java2!$L$19:$L$26</c15:sqref>
                        </c15:formulaRef>
                      </c:ext>
                    </c:extLst>
                    <c:numCache>
                      <c:formatCode>General</c:formatCode>
                      <c:ptCount val="8"/>
                      <c:pt idx="0">
                        <c:v>22175.200520833299</c:v>
                      </c:pt>
                      <c:pt idx="1">
                        <c:v>42231.286458333299</c:v>
                      </c:pt>
                      <c:pt idx="2">
                        <c:v>38766.1953125</c:v>
                      </c:pt>
                      <c:pt idx="3">
                        <c:v>38326.427083333299</c:v>
                      </c:pt>
                      <c:pt idx="4">
                        <c:v>38651.609375</c:v>
                      </c:pt>
                      <c:pt idx="5">
                        <c:v>40577.791666666599</c:v>
                      </c:pt>
                      <c:pt idx="6">
                        <c:v>37254.59375</c:v>
                      </c:pt>
                      <c:pt idx="7">
                        <c:v>38279.9375</c:v>
                      </c:pt>
                    </c:numCache>
                  </c:numRef>
                </c:val>
                <c:smooth val="0"/>
                <c:extLst xmlns:c15="http://schemas.microsoft.com/office/drawing/2012/chart">
                  <c:ext xmlns:c16="http://schemas.microsoft.com/office/drawing/2014/chart" uri="{C3380CC4-5D6E-409C-BE32-E72D297353CC}">
                    <c16:uniqueId val="{00000005-3D37-48BA-A69B-69FEE7169A49}"/>
                  </c:ext>
                </c:extLst>
              </c15:ser>
            </c15:filteredLineSeries>
            <c15:filteredLineSeries>
              <c15:ser>
                <c:idx val="3"/>
                <c:order val="4"/>
                <c:tx>
                  <c:v>LRT-FJ SE</c:v>
                </c:tx>
                <c:spPr>
                  <a:ln w="9525" cap="rnd">
                    <a:solidFill>
                      <a:sysClr val="windowText" lastClr="000000"/>
                    </a:solidFill>
                    <a:round/>
                  </a:ln>
                  <a:effectLst/>
                </c:spPr>
                <c:marker>
                  <c:symbol val="triangl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Java2!$N$19:$N$26</c15:sqref>
                        </c15:formulaRef>
                      </c:ext>
                    </c:extLst>
                    <c:numCache>
                      <c:formatCode>General</c:formatCode>
                      <c:ptCount val="8"/>
                      <c:pt idx="0">
                        <c:v>20254.028645833299</c:v>
                      </c:pt>
                      <c:pt idx="1">
                        <c:v>40838.885416666599</c:v>
                      </c:pt>
                      <c:pt idx="2">
                        <c:v>40396.90625</c:v>
                      </c:pt>
                      <c:pt idx="3">
                        <c:v>42092.416666666599</c:v>
                      </c:pt>
                      <c:pt idx="4">
                        <c:v>40864.921875</c:v>
                      </c:pt>
                      <c:pt idx="5">
                        <c:v>41703.583333333299</c:v>
                      </c:pt>
                      <c:pt idx="6">
                        <c:v>37342.65625</c:v>
                      </c:pt>
                      <c:pt idx="7">
                        <c:v>37378.5625</c:v>
                      </c:pt>
                    </c:numCache>
                  </c:numRef>
                </c:val>
                <c:smooth val="0"/>
                <c:extLst xmlns:c15="http://schemas.microsoft.com/office/drawing/2012/chart">
                  <c:ext xmlns:c16="http://schemas.microsoft.com/office/drawing/2014/chart" uri="{C3380CC4-5D6E-409C-BE32-E72D297353CC}">
                    <c16:uniqueId val="{00000006-3D37-48BA-A69B-69FEE7169A49}"/>
                  </c:ext>
                </c:extLst>
              </c15:ser>
            </c15:filteredLineSeries>
            <c15:filteredLineSeries>
              <c15:ser>
                <c:idx val="6"/>
                <c:order val="6"/>
                <c:tx>
                  <c:v>LRT-BSP CI</c:v>
                </c:tx>
                <c:spPr>
                  <a:ln w="9525" cap="rnd">
                    <a:solidFill>
                      <a:srgbClr val="ED7D31"/>
                    </a:solidFill>
                    <a:round/>
                  </a:ln>
                  <a:effectLst/>
                </c:spPr>
                <c:marker>
                  <c:symbol val="squar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Java2!$O$19:$O$26</c15:sqref>
                        </c15:formulaRef>
                      </c:ext>
                    </c:extLst>
                    <c:numCache>
                      <c:formatCode>General</c:formatCode>
                      <c:ptCount val="8"/>
                      <c:pt idx="0">
                        <c:v>19980.2109375</c:v>
                      </c:pt>
                      <c:pt idx="1">
                        <c:v>26989.859375</c:v>
                      </c:pt>
                      <c:pt idx="2">
                        <c:v>29444.4453125</c:v>
                      </c:pt>
                      <c:pt idx="3">
                        <c:v>30084.729166666599</c:v>
                      </c:pt>
                      <c:pt idx="4">
                        <c:v>27291.953125</c:v>
                      </c:pt>
                      <c:pt idx="5">
                        <c:v>29956.0625</c:v>
                      </c:pt>
                      <c:pt idx="6">
                        <c:v>20431.59375</c:v>
                      </c:pt>
                      <c:pt idx="7">
                        <c:v>29764.0625</c:v>
                      </c:pt>
                    </c:numCache>
                  </c:numRef>
                </c:val>
                <c:smooth val="0"/>
                <c:extLst xmlns:c15="http://schemas.microsoft.com/office/drawing/2012/chart">
                  <c:ext xmlns:c16="http://schemas.microsoft.com/office/drawing/2014/chart" uri="{C3380CC4-5D6E-409C-BE32-E72D297353CC}">
                    <c16:uniqueId val="{00000007-3D37-48BA-A69B-69FEE7169A49}"/>
                  </c:ext>
                </c:extLst>
              </c15:ser>
            </c15:filteredLineSeries>
            <c15:filteredLineSeries>
              <c15:ser>
                <c:idx val="7"/>
                <c:order val="7"/>
                <c:tx>
                  <c:v>LRT-BSP SI</c:v>
                </c:tx>
                <c:spPr>
                  <a:ln w="9525" cap="rnd">
                    <a:solidFill>
                      <a:srgbClr val="ED7D31"/>
                    </a:solidFill>
                    <a:round/>
                  </a:ln>
                  <a:effectLst/>
                </c:spPr>
                <c:marker>
                  <c:symbol val="triangl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Java2!$P$19:$P$26</c15:sqref>
                        </c15:formulaRef>
                      </c:ext>
                    </c:extLst>
                    <c:numCache>
                      <c:formatCode>General</c:formatCode>
                      <c:ptCount val="8"/>
                      <c:pt idx="0">
                        <c:v>21877.440104166599</c:v>
                      </c:pt>
                      <c:pt idx="1">
                        <c:v>21110.270833333299</c:v>
                      </c:pt>
                      <c:pt idx="2">
                        <c:v>24330.890625</c:v>
                      </c:pt>
                      <c:pt idx="3">
                        <c:v>22221.041666666599</c:v>
                      </c:pt>
                      <c:pt idx="4">
                        <c:v>21977.40625</c:v>
                      </c:pt>
                      <c:pt idx="5">
                        <c:v>30075.645833333299</c:v>
                      </c:pt>
                      <c:pt idx="6">
                        <c:v>20004.3125</c:v>
                      </c:pt>
                      <c:pt idx="7">
                        <c:v>34451.8125</c:v>
                      </c:pt>
                    </c:numCache>
                  </c:numRef>
                </c:val>
                <c:smooth val="0"/>
                <c:extLst xmlns:c15="http://schemas.microsoft.com/office/drawing/2012/chart">
                  <c:ext xmlns:c16="http://schemas.microsoft.com/office/drawing/2014/chart" uri="{C3380CC4-5D6E-409C-BE32-E72D297353CC}">
                    <c16:uniqueId val="{00000008-3D37-48BA-A69B-69FEE7169A49}"/>
                  </c:ext>
                </c:extLst>
              </c15:ser>
            </c15:filteredLineSeries>
            <c15:filteredLineSeries>
              <c15:ser>
                <c:idx val="9"/>
                <c:order val="9"/>
                <c:tx>
                  <c:v>LRT-BSP CE</c:v>
                </c:tx>
                <c:spPr>
                  <a:ln w="9525" cap="rnd">
                    <a:solidFill>
                      <a:srgbClr val="00B050"/>
                    </a:solidFill>
                    <a:round/>
                  </a:ln>
                  <a:effectLst/>
                </c:spPr>
                <c:marker>
                  <c:symbol val="squar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Java2!$R$19:$R$26</c15:sqref>
                        </c15:formulaRef>
                      </c:ext>
                    </c:extLst>
                    <c:numCache>
                      <c:formatCode>General</c:formatCode>
                      <c:ptCount val="8"/>
                      <c:pt idx="0">
                        <c:v>20562.203125</c:v>
                      </c:pt>
                      <c:pt idx="1">
                        <c:v>21367.484375</c:v>
                      </c:pt>
                      <c:pt idx="2">
                        <c:v>21220.1640625</c:v>
                      </c:pt>
                      <c:pt idx="3">
                        <c:v>19718.145833333299</c:v>
                      </c:pt>
                      <c:pt idx="4">
                        <c:v>18355.21875</c:v>
                      </c:pt>
                      <c:pt idx="5">
                        <c:v>18360.4375</c:v>
                      </c:pt>
                      <c:pt idx="6">
                        <c:v>17246.71875</c:v>
                      </c:pt>
                      <c:pt idx="7">
                        <c:v>17880.5</c:v>
                      </c:pt>
                    </c:numCache>
                  </c:numRef>
                </c:val>
                <c:smooth val="0"/>
                <c:extLst xmlns:c15="http://schemas.microsoft.com/office/drawing/2012/chart">
                  <c:ext xmlns:c16="http://schemas.microsoft.com/office/drawing/2014/chart" uri="{C3380CC4-5D6E-409C-BE32-E72D297353CC}">
                    <c16:uniqueId val="{00000009-3D37-48BA-A69B-69FEE7169A49}"/>
                  </c:ext>
                </c:extLst>
              </c15:ser>
            </c15:filteredLineSeries>
            <c15:filteredLineSeries>
              <c15:ser>
                <c:idx val="11"/>
                <c:order val="10"/>
                <c:tx>
                  <c:v>LRT-BSP SE</c:v>
                </c:tx>
                <c:spPr>
                  <a:ln w="9525" cap="rnd">
                    <a:solidFill>
                      <a:srgbClr val="00B050"/>
                    </a:solidFill>
                    <a:round/>
                  </a:ln>
                  <a:effectLst/>
                </c:spPr>
                <c:marker>
                  <c:symbol val="triang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Java2!$T$19:$T$26</c15:sqref>
                        </c15:formulaRef>
                      </c:ext>
                    </c:extLst>
                    <c:numCache>
                      <c:formatCode>General</c:formatCode>
                      <c:ptCount val="8"/>
                      <c:pt idx="0">
                        <c:v>17344.901041666599</c:v>
                      </c:pt>
                      <c:pt idx="1">
                        <c:v>17230.28125</c:v>
                      </c:pt>
                      <c:pt idx="2">
                        <c:v>18121.9453125</c:v>
                      </c:pt>
                      <c:pt idx="3">
                        <c:v>17547.479166666599</c:v>
                      </c:pt>
                      <c:pt idx="4">
                        <c:v>17602.390625</c:v>
                      </c:pt>
                      <c:pt idx="5">
                        <c:v>17261.354166666599</c:v>
                      </c:pt>
                      <c:pt idx="6">
                        <c:v>17225.1875</c:v>
                      </c:pt>
                      <c:pt idx="7">
                        <c:v>16948.3125</c:v>
                      </c:pt>
                    </c:numCache>
                  </c:numRef>
                </c:val>
                <c:smooth val="0"/>
                <c:extLst xmlns:c15="http://schemas.microsoft.com/office/drawing/2012/chart">
                  <c:ext xmlns:c16="http://schemas.microsoft.com/office/drawing/2014/chart" uri="{C3380CC4-5D6E-409C-BE32-E72D297353CC}">
                    <c16:uniqueId val="{0000000A-3D37-48BA-A69B-69FEE7169A49}"/>
                  </c:ext>
                </c:extLst>
              </c15:ser>
            </c15:filteredLineSeries>
            <c15:filteredLineSeries>
              <c15:ser>
                <c:idx val="8"/>
                <c:order val="11"/>
                <c:tx>
                  <c:v>LRT-BSP NE</c:v>
                </c:tx>
                <c:spPr>
                  <a:ln w="9525" cap="rnd">
                    <a:solidFill>
                      <a:srgbClr val="00B050"/>
                    </a:solidFill>
                    <a:round/>
                  </a:ln>
                  <a:effectLst/>
                </c:spPr>
                <c:marker>
                  <c:symbol val="circ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Java2!$Q$19:$Q$26</c15:sqref>
                        </c15:formulaRef>
                      </c:ext>
                    </c:extLst>
                    <c:numCache>
                      <c:formatCode>General</c:formatCode>
                      <c:ptCount val="8"/>
                      <c:pt idx="0">
                        <c:v>17461.677083333299</c:v>
                      </c:pt>
                      <c:pt idx="1">
                        <c:v>18259.239583333299</c:v>
                      </c:pt>
                      <c:pt idx="2">
                        <c:v>18599.2578125</c:v>
                      </c:pt>
                      <c:pt idx="3">
                        <c:v>17810.0625</c:v>
                      </c:pt>
                      <c:pt idx="4">
                        <c:v>18547.609375</c:v>
                      </c:pt>
                      <c:pt idx="5">
                        <c:v>17433.791666666599</c:v>
                      </c:pt>
                      <c:pt idx="6">
                        <c:v>17539.40625</c:v>
                      </c:pt>
                      <c:pt idx="7">
                        <c:v>17630.125</c:v>
                      </c:pt>
                    </c:numCache>
                  </c:numRef>
                </c:val>
                <c:smooth val="0"/>
                <c:extLst xmlns:c15="http://schemas.microsoft.com/office/drawing/2012/chart">
                  <c:ext xmlns:c16="http://schemas.microsoft.com/office/drawing/2014/chart" uri="{C3380CC4-5D6E-409C-BE32-E72D297353CC}">
                    <c16:uniqueId val="{0000000B-3D37-48BA-A69B-69FEE7169A49}"/>
                  </c:ext>
                </c:extLst>
              </c15:ser>
            </c15:filteredLineSeries>
          </c:ext>
        </c:extLst>
      </c:lineChart>
      <c:catAx>
        <c:axId val="-10391174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r>
                  <a:rPr lang="en-US" sz="1400"/>
                  <a:t>Threads per process x Processes per node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endParaRPr lang="en-US"/>
            </a:p>
          </c:txPr>
        </c:title>
        <c:numFmt formatCode="General" sourceLinked="1"/>
        <c:majorTickMark val="none"/>
        <c:minorTickMark val="in"/>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9119632"/>
        <c:crosses val="autoZero"/>
        <c:auto val="1"/>
        <c:lblAlgn val="ctr"/>
        <c:lblOffset val="0"/>
        <c:noMultiLvlLbl val="1"/>
      </c:catAx>
      <c:valAx>
        <c:axId val="-1039119632"/>
        <c:scaling>
          <c:orientation val="minMax"/>
          <c:max val="50000"/>
          <c:min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r>
                  <a:rPr lang="en-US" sz="1400">
                    <a:solidFill>
                      <a:sysClr val="windowText" lastClr="000000"/>
                    </a:solidFill>
                  </a:rPr>
                  <a:t>Time (ms)</a:t>
                </a:r>
              </a:p>
            </c:rich>
          </c:tx>
          <c:layout>
            <c:manualLayout>
              <c:xMode val="edge"/>
              <c:yMode val="edge"/>
              <c:x val="8.7836481181661537E-3"/>
              <c:y val="0.377127156779506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endParaRPr lang="en-US"/>
            </a:p>
          </c:txPr>
        </c:title>
        <c:numFmt formatCode="0.0E+0" sourceLinked="0"/>
        <c:majorTickMark val="out"/>
        <c:minorTickMark val="in"/>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9117456"/>
        <c:crosses val="autoZero"/>
        <c:crossBetween val="between"/>
      </c:valAx>
      <c:spPr>
        <a:solidFill>
          <a:schemeClr val="bg1"/>
        </a:solidFill>
        <a:ln>
          <a:solidFill>
            <a:schemeClr val="tx1"/>
          </a:solidFill>
        </a:ln>
        <a:effectLst/>
      </c:spPr>
    </c:plotArea>
    <c:legend>
      <c:legendPos val="r"/>
      <c:layout>
        <c:manualLayout>
          <c:xMode val="edge"/>
          <c:yMode val="edge"/>
          <c:x val="0.86694356509926207"/>
          <c:y val="3.9985112909361582E-2"/>
          <c:w val="0.12063623477918203"/>
          <c:h val="0.82601882134511229"/>
        </c:manualLayout>
      </c:layout>
      <c:overlay val="0"/>
      <c:spPr>
        <a:solidFill>
          <a:schemeClr val="bg1"/>
        </a:solidFill>
        <a:ln>
          <a:solidFill>
            <a:schemeClr val="tx1"/>
          </a:solidFill>
        </a:ln>
        <a:effectLst/>
      </c:spPr>
      <c:txPr>
        <a:bodyPr rot="0" spcFirstLastPara="1" vertOverflow="ellipsis" vert="horz" wrap="square" anchor="t" anchorCtr="0"/>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1E54B-09CB-4426-BD1D-EE92A40ADD97}" type="datetimeFigureOut">
              <a:rPr lang="en-US" smtClean="0"/>
              <a:t>10/4/2016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7FEB2-26A9-4D78-BA34-BDEA2F0A1A86}" type="slidenum">
              <a:rPr lang="en-US" smtClean="0"/>
              <a:t>‹#›</a:t>
            </a:fld>
            <a:endParaRPr lang="en-US"/>
          </a:p>
        </p:txBody>
      </p:sp>
    </p:spTree>
    <p:extLst>
      <p:ext uri="{BB962C8B-B14F-4D97-AF65-F5344CB8AC3E}">
        <p14:creationId xmlns:p14="http://schemas.microsoft.com/office/powerpoint/2010/main" val="36536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3723C24-93D1-4A66-9504-E6BD833B167B}"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6486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3723C24-93D1-4A66-9504-E6BD833B167B}"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5137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20</a:t>
            </a:fld>
            <a:endParaRPr lang="en-US"/>
          </a:p>
        </p:txBody>
      </p:sp>
    </p:spTree>
    <p:extLst>
      <p:ext uri="{BB962C8B-B14F-4D97-AF65-F5344CB8AC3E}">
        <p14:creationId xmlns:p14="http://schemas.microsoft.com/office/powerpoint/2010/main" val="2663919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3792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DC56B-9FE5-474E-B1CE-5C5A7C7FE108}" type="datetime1">
              <a:rPr lang="en-US" smtClean="0"/>
              <a:t>10/4/2016</a:t>
            </a:fld>
            <a:endParaRPr lang="en-US"/>
          </a:p>
        </p:txBody>
      </p:sp>
    </p:spTree>
    <p:extLst>
      <p:ext uri="{BB962C8B-B14F-4D97-AF65-F5344CB8AC3E}">
        <p14:creationId xmlns:p14="http://schemas.microsoft.com/office/powerpoint/2010/main" val="252685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8C039-534F-4D2E-AB24-178910ACB65F}" type="datetime1">
              <a:rPr lang="en-US" smtClean="0"/>
              <a:t>10/4/2016</a:t>
            </a:fld>
            <a:endParaRPr lang="en-US"/>
          </a:p>
        </p:txBody>
      </p:sp>
    </p:spTree>
    <p:extLst>
      <p:ext uri="{BB962C8B-B14F-4D97-AF65-F5344CB8AC3E}">
        <p14:creationId xmlns:p14="http://schemas.microsoft.com/office/powerpoint/2010/main" val="373657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843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4314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854DB-B010-423B-8A98-BBE4309A9102}" type="datetime1">
              <a:rPr lang="en-US" smtClean="0">
                <a:solidFill>
                  <a:srgbClr val="000000">
                    <a:tint val="75000"/>
                  </a:srgbClr>
                </a:solidFill>
              </a:rPr>
              <a:t>10/4/2016</a:t>
            </a:fld>
            <a:endParaRPr lang="en-US">
              <a:solidFill>
                <a:srgbClr val="000000">
                  <a:tint val="75000"/>
                </a:srgbClr>
              </a:solidFill>
            </a:endParaRPr>
          </a:p>
        </p:txBody>
      </p:sp>
    </p:spTree>
    <p:extLst>
      <p:ext uri="{BB962C8B-B14F-4D97-AF65-F5344CB8AC3E}">
        <p14:creationId xmlns:p14="http://schemas.microsoft.com/office/powerpoint/2010/main" val="229268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15CF89-54F7-4535-A7CD-345E18528FB9}" type="datetime1">
              <a:rPr lang="en-US" smtClean="0"/>
              <a:t>10/4/2016</a:t>
            </a:fld>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72209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2A993-BEE3-478F-8309-3D52373BA2FD}" type="datetime1">
              <a:rPr lang="en-US" smtClean="0"/>
              <a:t>10/4/2016</a:t>
            </a:fld>
            <a:endParaRPr lang="en-US"/>
          </a:p>
        </p:txBody>
      </p:sp>
    </p:spTree>
    <p:extLst>
      <p:ext uri="{BB962C8B-B14F-4D97-AF65-F5344CB8AC3E}">
        <p14:creationId xmlns:p14="http://schemas.microsoft.com/office/powerpoint/2010/main" val="23252527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ftr="0"/>
  <p:txStyles>
    <p:titleStyle>
      <a:lvl1pPr algn="l" rtl="0" eaLnBrk="0" fontAlgn="base" hangingPunct="0">
        <a:spcBef>
          <a:spcPct val="0"/>
        </a:spcBef>
        <a:spcAft>
          <a:spcPct val="0"/>
        </a:spcAft>
        <a:defRPr sz="3400" b="1" i="0" u="none">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www.netlib.org/utk/people/JackDongarra/CCDSC-2016/" TargetMode="External"/><Relationship Id="rId7" Type="http://schemas.openxmlformats.org/officeDocument/2006/relationships/hyperlink" Target="http://hpc-abds.org/kaleidoscop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pidal.org/" TargetMode="External"/><Relationship Id="rId5" Type="http://schemas.openxmlformats.org/officeDocument/2006/relationships/hyperlink" Target="http://www.dsc.soic.indiana.edu/" TargetMode="External"/><Relationship Id="rId4" Type="http://schemas.openxmlformats.org/officeDocument/2006/relationships/hyperlink" Target="mailto:gcf@indian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 Id="rId9" Type="http://schemas.openxmlformats.org/officeDocument/2006/relationships/chart" Target="../charts/char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endParaRPr>
          </a:p>
        </p:txBody>
      </p:sp>
      <p:sp>
        <p:nvSpPr>
          <p:cNvPr id="2" name="Title 1"/>
          <p:cNvSpPr>
            <a:spLocks noGrp="1"/>
          </p:cNvSpPr>
          <p:nvPr>
            <p:ph type="title" idx="4294967295"/>
          </p:nvPr>
        </p:nvSpPr>
        <p:spPr>
          <a:xfrm>
            <a:off x="0" y="4763"/>
            <a:ext cx="9144000" cy="1101725"/>
          </a:xfrm>
        </p:spPr>
        <p:txBody>
          <a:bodyPr/>
          <a:lstStyle/>
          <a:p>
            <a:pPr algn="ctr"/>
            <a:r>
              <a:rPr lang="en-US" dirty="0"/>
              <a:t>Distinguishing Parallel and Distributed Computing Performance</a:t>
            </a:r>
            <a:endParaRPr lang="en-US" sz="3600" dirty="0"/>
          </a:p>
        </p:txBody>
      </p:sp>
      <p:sp>
        <p:nvSpPr>
          <p:cNvPr id="7" name="Rectangle 6"/>
          <p:cNvSpPr/>
          <p:nvPr/>
        </p:nvSpPr>
        <p:spPr>
          <a:xfrm>
            <a:off x="72043" y="2999624"/>
            <a:ext cx="9144000" cy="3157788"/>
          </a:xfrm>
          <a:prstGeom prst="rect">
            <a:avLst/>
          </a:prstGeom>
        </p:spPr>
        <p:txBody>
          <a:bodyPr wrap="square">
            <a:spAutoFit/>
          </a:bodyPr>
          <a:lstStyle/>
          <a:p>
            <a:pPr lvl="0" algn="ctr">
              <a:spcBef>
                <a:spcPct val="20000"/>
              </a:spcBef>
              <a:defRPr/>
            </a:pPr>
            <a:r>
              <a:rPr lang="en-US" sz="2400" b="1" dirty="0">
                <a:solidFill>
                  <a:prstClr val="black"/>
                </a:solidFill>
                <a:cs typeface="Times New Roman" pitchFamily="18" charset="0"/>
              </a:rPr>
              <a:t>CCDSC 2016 </a:t>
            </a:r>
            <a:r>
              <a:rPr lang="en-US" b="1" dirty="0">
                <a:solidFill>
                  <a:prstClr val="black"/>
                </a:solidFill>
                <a:cs typeface="Times New Roman" pitchFamily="18" charset="0"/>
                <a:hlinkClick r:id="rId3"/>
              </a:rPr>
              <a:t>http://www.netlib.org/utk/people/JackDongarra/CCDSC-2016/</a:t>
            </a:r>
            <a:r>
              <a:rPr lang="en-US" b="1" dirty="0">
                <a:solidFill>
                  <a:prstClr val="black"/>
                </a:solidFill>
                <a:cs typeface="Times New Roman" pitchFamily="18" charset="0"/>
              </a:rPr>
              <a:t> </a:t>
            </a:r>
          </a:p>
          <a:p>
            <a:pPr lvl="0" algn="ctr">
              <a:spcBef>
                <a:spcPct val="20000"/>
              </a:spcBef>
              <a:defRPr/>
            </a:pPr>
            <a:r>
              <a:rPr lang="en-US" sz="2400" b="1" dirty="0">
                <a:solidFill>
                  <a:prstClr val="black"/>
                </a:solidFill>
                <a:cs typeface="Times New Roman" pitchFamily="18" charset="0"/>
              </a:rPr>
              <a:t>La </a:t>
            </a:r>
            <a:r>
              <a:rPr lang="en-US" sz="2400" b="1" dirty="0" err="1">
                <a:solidFill>
                  <a:prstClr val="black"/>
                </a:solidFill>
                <a:cs typeface="Times New Roman" pitchFamily="18" charset="0"/>
              </a:rPr>
              <a:t>maison</a:t>
            </a:r>
            <a:r>
              <a:rPr lang="en-US" sz="2400" b="1" dirty="0">
                <a:solidFill>
                  <a:prstClr val="black"/>
                </a:solidFill>
                <a:cs typeface="Times New Roman" pitchFamily="18" charset="0"/>
              </a:rPr>
              <a:t> des </a:t>
            </a:r>
            <a:r>
              <a:rPr lang="en-US" sz="2400" b="1" dirty="0" err="1">
                <a:solidFill>
                  <a:prstClr val="black"/>
                </a:solidFill>
                <a:cs typeface="Times New Roman" pitchFamily="18" charset="0"/>
              </a:rPr>
              <a:t>contes</a:t>
            </a:r>
            <a:r>
              <a:rPr lang="en-US" sz="2400" b="1" dirty="0">
                <a:solidFill>
                  <a:prstClr val="black"/>
                </a:solidFill>
                <a:cs typeface="Times New Roman" pitchFamily="18" charset="0"/>
              </a:rPr>
              <a:t> Lyon France</a:t>
            </a:r>
          </a:p>
          <a:p>
            <a:pPr lvl="0" algn="ctr">
              <a:spcBef>
                <a:spcPct val="20000"/>
              </a:spcBef>
              <a:defRPr/>
            </a:pPr>
            <a:r>
              <a:rPr lang="en-US" b="1" dirty="0">
                <a:solidFill>
                  <a:prstClr val="black"/>
                </a:solidFill>
                <a:cs typeface="Times New Roman" pitchFamily="18" charset="0"/>
              </a:rPr>
              <a:t>Geoffrey Fox, </a:t>
            </a:r>
            <a:r>
              <a:rPr lang="en-US" b="1" dirty="0" err="1">
                <a:solidFill>
                  <a:prstClr val="black"/>
                </a:solidFill>
                <a:cs typeface="Times New Roman" pitchFamily="18" charset="0"/>
              </a:rPr>
              <a:t>Saliya</a:t>
            </a:r>
            <a:r>
              <a:rPr lang="en-US" b="1" dirty="0">
                <a:solidFill>
                  <a:prstClr val="black"/>
                </a:solidFill>
                <a:cs typeface="Times New Roman" pitchFamily="18" charset="0"/>
              </a:rPr>
              <a:t> </a:t>
            </a:r>
            <a:r>
              <a:rPr lang="en-US" b="1" dirty="0" err="1">
                <a:solidFill>
                  <a:prstClr val="black"/>
                </a:solidFill>
                <a:cs typeface="Times New Roman" pitchFamily="18" charset="0"/>
              </a:rPr>
              <a:t>Ekanayake</a:t>
            </a:r>
            <a:r>
              <a:rPr lang="en-US" b="1" dirty="0">
                <a:solidFill>
                  <a:prstClr val="black"/>
                </a:solidFill>
                <a:cs typeface="Times New Roman" pitchFamily="18" charset="0"/>
              </a:rPr>
              <a:t>, </a:t>
            </a:r>
            <a:r>
              <a:rPr lang="en-US" b="1" dirty="0" err="1">
                <a:solidFill>
                  <a:prstClr val="black"/>
                </a:solidFill>
                <a:cs typeface="Times New Roman" pitchFamily="18" charset="0"/>
              </a:rPr>
              <a:t>Supun</a:t>
            </a:r>
            <a:r>
              <a:rPr lang="en-US" b="1" dirty="0">
                <a:solidFill>
                  <a:prstClr val="black"/>
                </a:solidFill>
                <a:cs typeface="Times New Roman" pitchFamily="18" charset="0"/>
              </a:rPr>
              <a:t> </a:t>
            </a:r>
            <a:r>
              <a:rPr lang="en-US" b="1" dirty="0" err="1">
                <a:solidFill>
                  <a:prstClr val="black"/>
                </a:solidFill>
                <a:cs typeface="Times New Roman" pitchFamily="18" charset="0"/>
              </a:rPr>
              <a:t>Kamburugamuve</a:t>
            </a:r>
            <a:r>
              <a:rPr lang="en-US" b="1" dirty="0">
                <a:solidFill>
                  <a:prstClr val="black"/>
                </a:solidFill>
                <a:cs typeface="Times New Roman" pitchFamily="18" charset="0"/>
              </a:rPr>
              <a:t> </a:t>
            </a:r>
            <a:r>
              <a:rPr kumimoji="0" lang="en-US" b="1" i="0" u="none" strike="noStrike" kern="1200" cap="none" spc="0" normalizeH="0" baseline="0" noProof="0" dirty="0">
                <a:ln>
                  <a:noFill/>
                </a:ln>
                <a:solidFill>
                  <a:prstClr val="black"/>
                </a:solidFill>
                <a:effectLst/>
                <a:uLnTx/>
                <a:uFillTx/>
                <a:cs typeface="Times New Roman" pitchFamily="18" charset="0"/>
              </a:rPr>
              <a:t>October 4, 2016</a:t>
            </a:r>
            <a:endParaRPr kumimoji="0" lang="en-US" b="0" i="0" u="none" strike="noStrike" kern="0" cap="none" spc="0" normalizeH="0" baseline="0" noProof="0" dirty="0">
              <a:ln>
                <a:noFill/>
              </a:ln>
              <a:solidFill>
                <a:prstClr val="black"/>
              </a:solidFill>
              <a:effectLst/>
              <a:uLnTx/>
              <a:uFillTx/>
              <a:hlinkClick r:id="rId4"/>
            </a:endParaRP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a:cs typeface="+mn-cs"/>
                <a:hlinkClick r:id="rId4"/>
              </a:rPr>
              <a:t>gcf@indiana.edu</a:t>
            </a:r>
            <a:r>
              <a:rPr kumimoji="0" lang="en-US" sz="2400" b="0" i="0" u="none" strike="noStrike" kern="1200" cap="none" spc="0" normalizeH="0" baseline="0" noProof="0" dirty="0">
                <a:ln>
                  <a:noFill/>
                </a:ln>
                <a:solidFill>
                  <a:prstClr val="black"/>
                </a:solidFill>
                <a:effectLst/>
                <a:uLnTx/>
                <a:uFillTx/>
                <a:latin typeface="Arial"/>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5"/>
              </a:rPr>
              <a:t>http://www.dsc.soic.indiana.edu/</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6"/>
              </a:rPr>
              <a:t>http://spidal.org/</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srgbClr val="000000"/>
                </a:solidFill>
                <a:effectLst/>
                <a:uLnTx/>
                <a:uFillTx/>
                <a:latin typeface="Arial"/>
                <a:cs typeface="+mn-cs"/>
                <a:hlinkClick r:id="rId7"/>
              </a:rPr>
              <a:t>http://hpc-abds.org/kaleidoscope/</a:t>
            </a:r>
            <a:r>
              <a:rPr kumimoji="0" lang="en-US" sz="1800" b="0" i="0" u="none" strike="noStrike" kern="1200" cap="none" spc="0" normalizeH="0" baseline="0" noProof="0" dirty="0">
                <a:ln>
                  <a:noFill/>
                </a:ln>
                <a:solidFill>
                  <a:srgbClr val="000000"/>
                </a:solidFill>
                <a:effectLst/>
                <a:uLnTx/>
                <a:uFillTx/>
                <a:latin typeface="Arial"/>
                <a:cs typeface="+mn-cs"/>
              </a:rPr>
              <a:t> </a:t>
            </a:r>
            <a:endParaRPr kumimoji="0" lang="en-US" sz="1900" b="0" i="0" u="none" strike="noStrike" kern="1200" cap="none" spc="0" normalizeH="0" baseline="0" noProof="0" dirty="0">
              <a:ln>
                <a:noFill/>
              </a:ln>
              <a:solidFill>
                <a:prstClr val="black"/>
              </a:solidFill>
              <a:effectLst/>
              <a:uLnTx/>
              <a:uFillTx/>
              <a:latin typeface="Arial"/>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School of Informatics and Computing, 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Indiana University Bloomington</a:t>
            </a:r>
            <a:endParaRPr kumimoji="0" lang="en-US" sz="2000" b="0" i="0" u="none" strike="noStrike" kern="1200" cap="none" spc="0" normalizeH="0" baseline="0" noProof="0" dirty="0">
              <a:ln>
                <a:noFill/>
              </a:ln>
              <a:solidFill>
                <a:prstClr val="black"/>
              </a:solidFill>
              <a:effectLst/>
              <a:uLnTx/>
              <a:uFillTx/>
              <a:latin typeface="Arial"/>
              <a:cs typeface="+mn-cs"/>
            </a:endParaRPr>
          </a:p>
        </p:txBody>
      </p:sp>
      <p:sp>
        <p:nvSpPr>
          <p:cNvPr id="8" name="Subtitle 2"/>
          <p:cNvSpPr txBox="1">
            <a:spLocks/>
          </p:cNvSpPr>
          <p:nvPr/>
        </p:nvSpPr>
        <p:spPr>
          <a:xfrm>
            <a:off x="2701612" y="-304319"/>
            <a:ext cx="3649989" cy="162972"/>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schemeClr val="bg1"/>
              </a:solidFill>
              <a:effectLst/>
              <a:uLnTx/>
              <a:uFillTx/>
              <a:latin typeface="+mn-lt"/>
              <a:ea typeface="+mn-ea"/>
              <a:cs typeface="ＭＳ Ｐゴシック" pitchFamily="-107" charset="-128"/>
            </a:endParaRPr>
          </a:p>
        </p:txBody>
      </p:sp>
      <p:pic>
        <p:nvPicPr>
          <p:cNvPr id="1028" name="Picture 4" descr="Châteauform Dareizé - Lieu partenaire de Vinextenso - Vin et évènemen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5003" y="1106488"/>
            <a:ext cx="3649980" cy="182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95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54" y="91965"/>
            <a:ext cx="8910145" cy="1143000"/>
          </a:xfrm>
        </p:spPr>
        <p:txBody>
          <a:bodyPr>
            <a:normAutofit/>
          </a:bodyPr>
          <a:lstStyle/>
          <a:p>
            <a:r>
              <a:rPr lang="en-US" sz="2800" dirty="0"/>
              <a:t>Apache Flink and Spark Dataflow Centric Computation</a:t>
            </a:r>
          </a:p>
        </p:txBody>
      </p:sp>
      <p:sp>
        <p:nvSpPr>
          <p:cNvPr id="3" name="Content Placeholder 2"/>
          <p:cNvSpPr>
            <a:spLocks noGrp="1"/>
          </p:cNvSpPr>
          <p:nvPr>
            <p:ph idx="1"/>
          </p:nvPr>
        </p:nvSpPr>
        <p:spPr/>
        <p:txBody>
          <a:bodyPr/>
          <a:lstStyle/>
          <a:p>
            <a:r>
              <a:rPr lang="en-US" sz="2400" dirty="0"/>
              <a:t>Both express a computation as a data-flow graph</a:t>
            </a:r>
          </a:p>
          <a:p>
            <a:r>
              <a:rPr lang="en-US" sz="2400" dirty="0"/>
              <a:t>Graph Nodes </a:t>
            </a:r>
            <a:r>
              <a:rPr lang="en-US" sz="2400" dirty="0">
                <a:sym typeface="Wingdings" panose="05000000000000000000" pitchFamily="2" charset="2"/>
              </a:rPr>
              <a:t></a:t>
            </a:r>
            <a:r>
              <a:rPr lang="en-US" sz="2400" dirty="0"/>
              <a:t> User defined operators </a:t>
            </a:r>
          </a:p>
          <a:p>
            <a:r>
              <a:rPr lang="en-US" sz="2400" dirty="0"/>
              <a:t>Graph Edges </a:t>
            </a:r>
            <a:r>
              <a:rPr lang="en-US" sz="2400" dirty="0">
                <a:sym typeface="Wingdings" panose="05000000000000000000" pitchFamily="2" charset="2"/>
              </a:rPr>
              <a:t></a:t>
            </a:r>
            <a:r>
              <a:rPr lang="en-US" sz="2400" dirty="0"/>
              <a:t> Data</a:t>
            </a:r>
          </a:p>
          <a:p>
            <a:r>
              <a:rPr lang="en-US" sz="2400" dirty="0"/>
              <a:t>Data source nodes and Data sink nodes (i.e. File read, File write, Message Queue read)</a:t>
            </a:r>
          </a:p>
          <a:p>
            <a:r>
              <a:rPr lang="en-US" sz="2400" dirty="0"/>
              <a:t>Automatic placement of partitioned data in the parallel tasks</a:t>
            </a:r>
          </a:p>
          <a:p>
            <a:endParaRPr lang="en-US" sz="2400" dirty="0"/>
          </a:p>
          <a:p>
            <a:endParaRPr lang="en-US" sz="2400" dirty="0"/>
          </a:p>
        </p:txBody>
      </p:sp>
    </p:spTree>
    <p:extLst>
      <p:ext uri="{BB962C8B-B14F-4D97-AF65-F5344CB8AC3E}">
        <p14:creationId xmlns:p14="http://schemas.microsoft.com/office/powerpoint/2010/main" val="3520611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18"/>
            <a:ext cx="9144000" cy="927388"/>
          </a:xfrm>
        </p:spPr>
        <p:txBody>
          <a:bodyPr/>
          <a:lstStyle/>
          <a:p>
            <a:pPr algn="ctr"/>
            <a:r>
              <a:rPr lang="en-US" dirty="0"/>
              <a:t>Dataflow Operators</a:t>
            </a:r>
          </a:p>
        </p:txBody>
      </p:sp>
      <p:sp>
        <p:nvSpPr>
          <p:cNvPr id="3" name="Content Placeholder 2"/>
          <p:cNvSpPr>
            <a:spLocks noGrp="1"/>
          </p:cNvSpPr>
          <p:nvPr>
            <p:ph idx="1"/>
          </p:nvPr>
        </p:nvSpPr>
        <p:spPr>
          <a:xfrm>
            <a:off x="129433" y="824627"/>
            <a:ext cx="8885133" cy="2040707"/>
          </a:xfrm>
        </p:spPr>
        <p:txBody>
          <a:bodyPr>
            <a:noAutofit/>
          </a:bodyPr>
          <a:lstStyle/>
          <a:p>
            <a:r>
              <a:rPr lang="en-US" dirty="0"/>
              <a:t>The operators in API define the computation as well how nodes are connected</a:t>
            </a:r>
          </a:p>
          <a:p>
            <a:pPr lvl="1"/>
            <a:r>
              <a:rPr lang="en-US" sz="1600" dirty="0"/>
              <a:t>For example lets take map and reduce operators and our initial data set is A</a:t>
            </a:r>
          </a:p>
          <a:p>
            <a:pPr lvl="1"/>
            <a:r>
              <a:rPr lang="en-US" sz="1600" dirty="0"/>
              <a:t>Map function produces a distributed dataset B by applying the user defined operator on each partition of A. If A had N partitions, B can contain N elements.</a:t>
            </a:r>
          </a:p>
          <a:p>
            <a:pPr lvl="1"/>
            <a:r>
              <a:rPr lang="en-US" sz="1600" dirty="0"/>
              <a:t>The Reduce function is applied on B, producing a data set with a single partition. </a:t>
            </a:r>
          </a:p>
          <a:p>
            <a:pPr marL="342900" lvl="1" indent="0">
              <a:buNone/>
            </a:pPr>
            <a:endParaRPr lang="en-US" sz="1600" dirty="0"/>
          </a:p>
          <a:p>
            <a:pPr lvl="1"/>
            <a:endParaRPr lang="en-US" sz="1600" dirty="0"/>
          </a:p>
          <a:p>
            <a:endParaRPr lang="en-US" dirty="0"/>
          </a:p>
        </p:txBody>
      </p:sp>
      <p:sp>
        <p:nvSpPr>
          <p:cNvPr id="4" name="TextBox 3"/>
          <p:cNvSpPr txBox="1"/>
          <p:nvPr/>
        </p:nvSpPr>
        <p:spPr>
          <a:xfrm>
            <a:off x="214532" y="3285438"/>
            <a:ext cx="4580361" cy="2308324"/>
          </a:xfrm>
          <a:prstGeom prst="rect">
            <a:avLst/>
          </a:prstGeom>
          <a:noFill/>
        </p:spPr>
        <p:txBody>
          <a:bodyPr wrap="square" rtlCol="0">
            <a:spAutoFit/>
          </a:bodyPr>
          <a:lstStyle/>
          <a:p>
            <a:r>
              <a:rPr lang="en-US" sz="1600" dirty="0"/>
              <a:t>B = </a:t>
            </a:r>
            <a:r>
              <a:rPr lang="en-US" sz="1600" dirty="0" err="1"/>
              <a:t>A.map</a:t>
            </a:r>
            <a:r>
              <a:rPr lang="en-US" sz="1600" dirty="0"/>
              <a:t>() {</a:t>
            </a:r>
          </a:p>
          <a:p>
            <a:r>
              <a:rPr lang="en-US" sz="1600" dirty="0"/>
              <a:t>    User defined code to execute on a partition of A</a:t>
            </a:r>
          </a:p>
          <a:p>
            <a:r>
              <a:rPr lang="en-US" sz="1600" dirty="0"/>
              <a:t>};</a:t>
            </a:r>
          </a:p>
          <a:p>
            <a:endParaRPr lang="en-US" sz="1600" dirty="0"/>
          </a:p>
          <a:p>
            <a:r>
              <a:rPr lang="en-US" sz="1600" dirty="0"/>
              <a:t>C = </a:t>
            </a:r>
            <a:r>
              <a:rPr lang="en-US" sz="1600" dirty="0" err="1"/>
              <a:t>B.reduce</a:t>
            </a:r>
            <a:r>
              <a:rPr lang="en-US" sz="1600" dirty="0"/>
              <a:t>() {</a:t>
            </a:r>
          </a:p>
          <a:p>
            <a:r>
              <a:rPr lang="en-US" sz="1600" dirty="0"/>
              <a:t>    User defined code to reduce two elements in B</a:t>
            </a:r>
          </a:p>
          <a:p>
            <a:r>
              <a:rPr lang="en-US" sz="1600" dirty="0"/>
              <a:t>}</a:t>
            </a:r>
          </a:p>
        </p:txBody>
      </p:sp>
      <p:sp>
        <p:nvSpPr>
          <p:cNvPr id="8" name="Oval 7"/>
          <p:cNvSpPr/>
          <p:nvPr/>
        </p:nvSpPr>
        <p:spPr>
          <a:xfrm>
            <a:off x="5829568" y="2999419"/>
            <a:ext cx="732861" cy="6407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Map</a:t>
            </a:r>
          </a:p>
        </p:txBody>
      </p:sp>
      <p:cxnSp>
        <p:nvCxnSpPr>
          <p:cNvPr id="10" name="Straight Arrow Connector 9"/>
          <p:cNvCxnSpPr/>
          <p:nvPr/>
        </p:nvCxnSpPr>
        <p:spPr>
          <a:xfrm>
            <a:off x="5246625" y="3319194"/>
            <a:ext cx="582942" cy="1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65223" y="3040930"/>
            <a:ext cx="306757" cy="309659"/>
          </a:xfrm>
          <a:prstGeom prst="rect">
            <a:avLst/>
          </a:prstGeom>
          <a:noFill/>
        </p:spPr>
        <p:txBody>
          <a:bodyPr wrap="none" rtlCol="0">
            <a:spAutoFit/>
          </a:bodyPr>
          <a:lstStyle/>
          <a:p>
            <a:r>
              <a:rPr lang="en-US" sz="1400" dirty="0"/>
              <a:t>A</a:t>
            </a:r>
          </a:p>
        </p:txBody>
      </p:sp>
      <p:sp>
        <p:nvSpPr>
          <p:cNvPr id="12" name="Oval 11"/>
          <p:cNvSpPr/>
          <p:nvPr/>
        </p:nvSpPr>
        <p:spPr>
          <a:xfrm>
            <a:off x="7288292" y="2945901"/>
            <a:ext cx="854280" cy="747827"/>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100" dirty="0"/>
              <a:t>Reduce</a:t>
            </a:r>
            <a:endParaRPr lang="en-US" sz="1400" dirty="0"/>
          </a:p>
        </p:txBody>
      </p:sp>
      <p:cxnSp>
        <p:nvCxnSpPr>
          <p:cNvPr id="13" name="Straight Arrow Connector 12"/>
          <p:cNvCxnSpPr/>
          <p:nvPr/>
        </p:nvCxnSpPr>
        <p:spPr>
          <a:xfrm flipV="1">
            <a:off x="6551406" y="3319814"/>
            <a:ext cx="7479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33618" y="3040930"/>
            <a:ext cx="306757" cy="309659"/>
          </a:xfrm>
          <a:prstGeom prst="rect">
            <a:avLst/>
          </a:prstGeom>
          <a:noFill/>
        </p:spPr>
        <p:txBody>
          <a:bodyPr wrap="none" rtlCol="0">
            <a:spAutoFit/>
          </a:bodyPr>
          <a:lstStyle/>
          <a:p>
            <a:r>
              <a:rPr lang="en-US" sz="1400" dirty="0"/>
              <a:t>B</a:t>
            </a:r>
          </a:p>
        </p:txBody>
      </p:sp>
      <p:sp>
        <p:nvSpPr>
          <p:cNvPr id="18" name="TextBox 17"/>
          <p:cNvSpPr txBox="1"/>
          <p:nvPr/>
        </p:nvSpPr>
        <p:spPr>
          <a:xfrm>
            <a:off x="6220565" y="3715236"/>
            <a:ext cx="1266378" cy="309659"/>
          </a:xfrm>
          <a:prstGeom prst="rect">
            <a:avLst/>
          </a:prstGeom>
          <a:noFill/>
        </p:spPr>
        <p:txBody>
          <a:bodyPr wrap="none" rtlCol="0">
            <a:spAutoFit/>
          </a:bodyPr>
          <a:lstStyle/>
          <a:p>
            <a:r>
              <a:rPr lang="en-US" sz="1400" dirty="0"/>
              <a:t>Logical graph</a:t>
            </a:r>
          </a:p>
        </p:txBody>
      </p:sp>
      <p:cxnSp>
        <p:nvCxnSpPr>
          <p:cNvPr id="19" name="Straight Arrow Connector 18"/>
          <p:cNvCxnSpPr/>
          <p:nvPr/>
        </p:nvCxnSpPr>
        <p:spPr>
          <a:xfrm>
            <a:off x="8142572" y="3319814"/>
            <a:ext cx="43535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151942" y="3011446"/>
            <a:ext cx="316435" cy="309659"/>
          </a:xfrm>
          <a:prstGeom prst="rect">
            <a:avLst/>
          </a:prstGeom>
          <a:noFill/>
        </p:spPr>
        <p:txBody>
          <a:bodyPr wrap="none" rtlCol="0">
            <a:spAutoFit/>
          </a:bodyPr>
          <a:lstStyle/>
          <a:p>
            <a:r>
              <a:rPr lang="en-US" sz="1400" dirty="0"/>
              <a:t>C</a:t>
            </a:r>
          </a:p>
        </p:txBody>
      </p:sp>
      <p:sp>
        <p:nvSpPr>
          <p:cNvPr id="22" name="Oval 21"/>
          <p:cNvSpPr/>
          <p:nvPr/>
        </p:nvSpPr>
        <p:spPr>
          <a:xfrm>
            <a:off x="5780234" y="4188191"/>
            <a:ext cx="704829" cy="616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Map 1</a:t>
            </a:r>
          </a:p>
        </p:txBody>
      </p:sp>
      <p:cxnSp>
        <p:nvCxnSpPr>
          <p:cNvPr id="23" name="Straight Arrow Connector 22"/>
          <p:cNvCxnSpPr>
            <a:endCxn id="22" idx="2"/>
          </p:cNvCxnSpPr>
          <p:nvPr/>
        </p:nvCxnSpPr>
        <p:spPr>
          <a:xfrm>
            <a:off x="5100712" y="4496330"/>
            <a:ext cx="67952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151529" y="4177120"/>
            <a:ext cx="485778" cy="309659"/>
          </a:xfrm>
          <a:prstGeom prst="rect">
            <a:avLst/>
          </a:prstGeom>
          <a:noFill/>
        </p:spPr>
        <p:txBody>
          <a:bodyPr wrap="none" rtlCol="0">
            <a:spAutoFit/>
          </a:bodyPr>
          <a:lstStyle/>
          <a:p>
            <a:r>
              <a:rPr lang="en-US" sz="1400" dirty="0"/>
              <a:t>a_1</a:t>
            </a:r>
          </a:p>
        </p:txBody>
      </p:sp>
      <p:sp>
        <p:nvSpPr>
          <p:cNvPr id="25" name="Oval 24"/>
          <p:cNvSpPr/>
          <p:nvPr/>
        </p:nvSpPr>
        <p:spPr>
          <a:xfrm>
            <a:off x="7376720" y="4510767"/>
            <a:ext cx="858092" cy="750287"/>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100" dirty="0"/>
              <a:t>Reduce</a:t>
            </a:r>
            <a:endParaRPr lang="en-US" sz="1200" dirty="0"/>
          </a:p>
        </p:txBody>
      </p:sp>
      <p:cxnSp>
        <p:nvCxnSpPr>
          <p:cNvPr id="26" name="Straight Arrow Connector 25"/>
          <p:cNvCxnSpPr>
            <a:stCxn id="22" idx="6"/>
            <a:endCxn id="25" idx="2"/>
          </p:cNvCxnSpPr>
          <p:nvPr/>
        </p:nvCxnSpPr>
        <p:spPr>
          <a:xfrm>
            <a:off x="6485063" y="4496331"/>
            <a:ext cx="891657" cy="389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94739" y="4330881"/>
            <a:ext cx="485778" cy="309659"/>
          </a:xfrm>
          <a:prstGeom prst="rect">
            <a:avLst/>
          </a:prstGeom>
          <a:noFill/>
        </p:spPr>
        <p:txBody>
          <a:bodyPr wrap="none" rtlCol="0">
            <a:spAutoFit/>
          </a:bodyPr>
          <a:lstStyle/>
          <a:p>
            <a:r>
              <a:rPr lang="en-US" sz="1400" dirty="0"/>
              <a:t>b_1</a:t>
            </a:r>
          </a:p>
        </p:txBody>
      </p:sp>
      <p:sp>
        <p:nvSpPr>
          <p:cNvPr id="28" name="TextBox 27"/>
          <p:cNvSpPr txBox="1"/>
          <p:nvPr/>
        </p:nvSpPr>
        <p:spPr>
          <a:xfrm>
            <a:off x="6220565" y="5601274"/>
            <a:ext cx="1487334" cy="309659"/>
          </a:xfrm>
          <a:prstGeom prst="rect">
            <a:avLst/>
          </a:prstGeom>
          <a:noFill/>
        </p:spPr>
        <p:txBody>
          <a:bodyPr wrap="none" rtlCol="0">
            <a:spAutoFit/>
          </a:bodyPr>
          <a:lstStyle/>
          <a:p>
            <a:r>
              <a:rPr lang="en-US" sz="1400" dirty="0"/>
              <a:t>Execution graph</a:t>
            </a:r>
          </a:p>
        </p:txBody>
      </p:sp>
      <p:cxnSp>
        <p:nvCxnSpPr>
          <p:cNvPr id="29" name="Straight Arrow Connector 28"/>
          <p:cNvCxnSpPr/>
          <p:nvPr/>
        </p:nvCxnSpPr>
        <p:spPr>
          <a:xfrm>
            <a:off x="8243925" y="4891710"/>
            <a:ext cx="396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255510" y="4539190"/>
            <a:ext cx="316435" cy="309659"/>
          </a:xfrm>
          <a:prstGeom prst="rect">
            <a:avLst/>
          </a:prstGeom>
          <a:noFill/>
        </p:spPr>
        <p:txBody>
          <a:bodyPr wrap="none" rtlCol="0">
            <a:spAutoFit/>
          </a:bodyPr>
          <a:lstStyle/>
          <a:p>
            <a:r>
              <a:rPr lang="en-US" sz="1400" dirty="0"/>
              <a:t>C</a:t>
            </a:r>
          </a:p>
        </p:txBody>
      </p:sp>
      <p:sp>
        <p:nvSpPr>
          <p:cNvPr id="31" name="Oval 30"/>
          <p:cNvSpPr/>
          <p:nvPr/>
        </p:nvSpPr>
        <p:spPr>
          <a:xfrm>
            <a:off x="5801543" y="5015827"/>
            <a:ext cx="667233" cy="5779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Map</a:t>
            </a:r>
            <a:endParaRPr lang="en-US" sz="1000" dirty="0"/>
          </a:p>
          <a:p>
            <a:pPr algn="ctr"/>
            <a:r>
              <a:rPr lang="en-US" sz="1000" dirty="0"/>
              <a:t>n</a:t>
            </a:r>
          </a:p>
        </p:txBody>
      </p:sp>
      <p:sp>
        <p:nvSpPr>
          <p:cNvPr id="35" name="TextBox 34"/>
          <p:cNvSpPr txBox="1"/>
          <p:nvPr/>
        </p:nvSpPr>
        <p:spPr>
          <a:xfrm>
            <a:off x="5202827" y="4927992"/>
            <a:ext cx="485778" cy="309659"/>
          </a:xfrm>
          <a:prstGeom prst="rect">
            <a:avLst/>
          </a:prstGeom>
          <a:noFill/>
        </p:spPr>
        <p:txBody>
          <a:bodyPr wrap="none" rtlCol="0">
            <a:spAutoFit/>
          </a:bodyPr>
          <a:lstStyle/>
          <a:p>
            <a:r>
              <a:rPr lang="en-US" sz="1400" dirty="0" err="1"/>
              <a:t>a_n</a:t>
            </a:r>
            <a:endParaRPr lang="en-US" sz="1400" dirty="0"/>
          </a:p>
        </p:txBody>
      </p:sp>
      <p:cxnSp>
        <p:nvCxnSpPr>
          <p:cNvPr id="38" name="Straight Arrow Connector 37"/>
          <p:cNvCxnSpPr>
            <a:stCxn id="31" idx="6"/>
            <a:endCxn id="25" idx="2"/>
          </p:cNvCxnSpPr>
          <p:nvPr/>
        </p:nvCxnSpPr>
        <p:spPr>
          <a:xfrm flipV="1">
            <a:off x="6468776" y="4885911"/>
            <a:ext cx="907944" cy="418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650956" y="5127683"/>
            <a:ext cx="485778" cy="309659"/>
          </a:xfrm>
          <a:prstGeom prst="rect">
            <a:avLst/>
          </a:prstGeom>
          <a:noFill/>
        </p:spPr>
        <p:txBody>
          <a:bodyPr wrap="none" rtlCol="0">
            <a:spAutoFit/>
          </a:bodyPr>
          <a:lstStyle/>
          <a:p>
            <a:r>
              <a:rPr lang="en-US" sz="1400" dirty="0" err="1"/>
              <a:t>b_n</a:t>
            </a:r>
            <a:endParaRPr lang="en-US" sz="1400" dirty="0"/>
          </a:p>
        </p:txBody>
      </p:sp>
      <p:cxnSp>
        <p:nvCxnSpPr>
          <p:cNvPr id="45" name="Straight Connector 44"/>
          <p:cNvCxnSpPr>
            <a:stCxn id="22" idx="4"/>
            <a:endCxn id="31" idx="0"/>
          </p:cNvCxnSpPr>
          <p:nvPr/>
        </p:nvCxnSpPr>
        <p:spPr>
          <a:xfrm>
            <a:off x="6132648" y="4804471"/>
            <a:ext cx="2512" cy="211356"/>
          </a:xfrm>
          <a:prstGeom prst="line">
            <a:avLst/>
          </a:prstGeom>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5101334" y="5304794"/>
            <a:ext cx="67952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10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Dataflow operators</a:t>
            </a:r>
          </a:p>
        </p:txBody>
      </p:sp>
      <p:sp>
        <p:nvSpPr>
          <p:cNvPr id="3" name="Content Placeholder 2"/>
          <p:cNvSpPr>
            <a:spLocks noGrp="1"/>
          </p:cNvSpPr>
          <p:nvPr>
            <p:ph idx="1"/>
          </p:nvPr>
        </p:nvSpPr>
        <p:spPr>
          <a:xfrm>
            <a:off x="0" y="1447800"/>
            <a:ext cx="9143999" cy="3263504"/>
          </a:xfrm>
        </p:spPr>
        <p:txBody>
          <a:bodyPr>
            <a:normAutofit lnSpcReduction="10000"/>
          </a:bodyPr>
          <a:lstStyle/>
          <a:p>
            <a:r>
              <a:rPr lang="en-US" b="1" dirty="0"/>
              <a:t>Map: </a:t>
            </a:r>
            <a:r>
              <a:rPr lang="en-US" dirty="0"/>
              <a:t>Parallel execution</a:t>
            </a:r>
          </a:p>
          <a:p>
            <a:r>
              <a:rPr lang="en-US" b="1" dirty="0"/>
              <a:t>Filter: </a:t>
            </a:r>
            <a:r>
              <a:rPr lang="en-US" dirty="0"/>
              <a:t>Filter out data</a:t>
            </a:r>
          </a:p>
          <a:p>
            <a:r>
              <a:rPr lang="en-US" b="1" dirty="0"/>
              <a:t>Project</a:t>
            </a:r>
            <a:r>
              <a:rPr lang="en-US" dirty="0"/>
              <a:t>: Select part of the data unit</a:t>
            </a:r>
            <a:endParaRPr lang="en-US" b="0" dirty="0">
              <a:effectLst/>
            </a:endParaRPr>
          </a:p>
          <a:p>
            <a:r>
              <a:rPr lang="en-US" b="1" dirty="0"/>
              <a:t>Group:</a:t>
            </a:r>
            <a:r>
              <a:rPr lang="en-US" dirty="0"/>
              <a:t> Group data according to some criteria like keys</a:t>
            </a:r>
            <a:endParaRPr lang="en-US" b="0" dirty="0">
              <a:effectLst/>
            </a:endParaRPr>
          </a:p>
          <a:p>
            <a:r>
              <a:rPr lang="en-US" b="1" dirty="0"/>
              <a:t>Reduce: </a:t>
            </a:r>
            <a:r>
              <a:rPr lang="en-US" dirty="0"/>
              <a:t>Reduce the data into a small data set. </a:t>
            </a:r>
          </a:p>
          <a:p>
            <a:r>
              <a:rPr lang="en-US" b="1" dirty="0"/>
              <a:t>Aggregate:</a:t>
            </a:r>
            <a:r>
              <a:rPr lang="en-US" dirty="0"/>
              <a:t> Works on the whole data set to compute a value, SUM, MIN</a:t>
            </a:r>
            <a:endParaRPr lang="en-US" b="0" dirty="0">
              <a:effectLst/>
            </a:endParaRPr>
          </a:p>
          <a:p>
            <a:r>
              <a:rPr lang="en-US" b="1" dirty="0"/>
              <a:t>Join:</a:t>
            </a:r>
            <a:r>
              <a:rPr lang="en-US" dirty="0"/>
              <a:t> Join two data sets based on Keys.</a:t>
            </a:r>
            <a:endParaRPr lang="en-US" b="0" dirty="0">
              <a:effectLst/>
            </a:endParaRPr>
          </a:p>
          <a:p>
            <a:r>
              <a:rPr lang="en-US" b="1" dirty="0"/>
              <a:t>Cross:</a:t>
            </a:r>
            <a:r>
              <a:rPr lang="en-US" dirty="0"/>
              <a:t> Join two data sets as in the cross product</a:t>
            </a:r>
            <a:endParaRPr lang="en-US" b="0" dirty="0">
              <a:effectLst/>
            </a:endParaRPr>
          </a:p>
          <a:p>
            <a:r>
              <a:rPr lang="en-US" b="1" dirty="0"/>
              <a:t>Union</a:t>
            </a:r>
            <a:r>
              <a:rPr lang="en-US" dirty="0"/>
              <a:t>: Union of two data sets</a:t>
            </a:r>
            <a:endParaRPr lang="en-US" b="0" dirty="0">
              <a:effectLst/>
            </a:endParaRPr>
          </a:p>
          <a:p>
            <a:endParaRPr lang="en-US" dirty="0"/>
          </a:p>
        </p:txBody>
      </p:sp>
    </p:spTree>
    <p:extLst>
      <p:ext uri="{BB962C8B-B14F-4D97-AF65-F5344CB8AC3E}">
        <p14:creationId xmlns:p14="http://schemas.microsoft.com/office/powerpoint/2010/main" val="1637866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a:t>
            </a:r>
            <a:r>
              <a:rPr lang="en-US" dirty="0" err="1"/>
              <a:t>Flink</a:t>
            </a:r>
            <a:endParaRPr lang="en-US" dirty="0"/>
          </a:p>
        </p:txBody>
      </p:sp>
      <p:sp>
        <p:nvSpPr>
          <p:cNvPr id="3" name="Content Placeholder 2"/>
          <p:cNvSpPr>
            <a:spLocks noGrp="1"/>
          </p:cNvSpPr>
          <p:nvPr>
            <p:ph idx="1"/>
          </p:nvPr>
        </p:nvSpPr>
        <p:spPr/>
        <p:txBody>
          <a:bodyPr/>
          <a:lstStyle/>
          <a:p>
            <a:r>
              <a:rPr lang="en-US" sz="2400" dirty="0"/>
              <a:t>The data is represented as a </a:t>
            </a:r>
            <a:r>
              <a:rPr lang="en-US" sz="2400" dirty="0" err="1"/>
              <a:t>DataSet</a:t>
            </a:r>
            <a:endParaRPr lang="en-US" sz="2400" dirty="0"/>
          </a:p>
          <a:p>
            <a:r>
              <a:rPr lang="en-US" sz="2400" dirty="0"/>
              <a:t>User creates the dataflow graph and submits to cluster</a:t>
            </a:r>
          </a:p>
          <a:p>
            <a:r>
              <a:rPr lang="en-US" sz="2400" dirty="0" err="1"/>
              <a:t>Flink</a:t>
            </a:r>
            <a:r>
              <a:rPr lang="en-US" sz="2400" dirty="0"/>
              <a:t> optimizes this graph and creates an execution graph</a:t>
            </a:r>
          </a:p>
          <a:p>
            <a:r>
              <a:rPr lang="en-US" sz="2400" dirty="0"/>
              <a:t>This graph is executed by the cluster</a:t>
            </a:r>
          </a:p>
          <a:p>
            <a:r>
              <a:rPr lang="en-US" sz="2400" dirty="0"/>
              <a:t>Support Streaming natively</a:t>
            </a:r>
          </a:p>
          <a:p>
            <a:r>
              <a:rPr lang="en-US" sz="2400" dirty="0"/>
              <a:t>Check-pointing based fault tolerance</a:t>
            </a:r>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024" y="384668"/>
            <a:ext cx="983264" cy="983264"/>
          </a:xfrm>
          <a:prstGeom prst="rect">
            <a:avLst/>
          </a:prstGeom>
        </p:spPr>
      </p:pic>
    </p:spTree>
    <p:extLst>
      <p:ext uri="{BB962C8B-B14F-4D97-AF65-F5344CB8AC3E}">
        <p14:creationId xmlns:p14="http://schemas.microsoft.com/office/powerpoint/2010/main" val="87077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Heron</a:t>
            </a:r>
          </a:p>
        </p:txBody>
      </p:sp>
      <p:sp>
        <p:nvSpPr>
          <p:cNvPr id="3" name="Content Placeholder 2"/>
          <p:cNvSpPr>
            <a:spLocks noGrp="1"/>
          </p:cNvSpPr>
          <p:nvPr>
            <p:ph idx="1"/>
          </p:nvPr>
        </p:nvSpPr>
        <p:spPr/>
        <p:txBody>
          <a:bodyPr/>
          <a:lstStyle/>
          <a:p>
            <a:r>
              <a:rPr lang="en-US" dirty="0"/>
              <a:t>Pure data streaming</a:t>
            </a:r>
          </a:p>
          <a:p>
            <a:r>
              <a:rPr lang="en-US" dirty="0"/>
              <a:t>Data flow graph is called a topology</a:t>
            </a:r>
          </a:p>
          <a:p>
            <a:pPr marL="0" indent="0">
              <a:buNone/>
            </a:pPr>
            <a:endParaRPr lang="en-US" dirty="0"/>
          </a:p>
          <a:p>
            <a:pPr marL="0" indent="0">
              <a:buNone/>
            </a:pPr>
            <a:endParaRPr lang="en-US" dirty="0"/>
          </a:p>
          <a:p>
            <a:endParaRPr lang="en-US" dirty="0"/>
          </a:p>
          <a:p>
            <a:endParaRPr lang="en-US" dirty="0"/>
          </a:p>
        </p:txBody>
      </p:sp>
      <p:grpSp>
        <p:nvGrpSpPr>
          <p:cNvPr id="4" name="Group 3"/>
          <p:cNvGrpSpPr/>
          <p:nvPr/>
        </p:nvGrpSpPr>
        <p:grpSpPr>
          <a:xfrm>
            <a:off x="166255" y="2743488"/>
            <a:ext cx="4665160" cy="3108445"/>
            <a:chOff x="2413261" y="3308808"/>
            <a:chExt cx="2344477" cy="1441786"/>
          </a:xfrm>
        </p:grpSpPr>
        <p:sp>
          <p:nvSpPr>
            <p:cNvPr id="5" name="Rounded Rectangle 4"/>
            <p:cNvSpPr/>
            <p:nvPr/>
          </p:nvSpPr>
          <p:spPr>
            <a:xfrm>
              <a:off x="2413261" y="3308808"/>
              <a:ext cx="2344477" cy="1441786"/>
            </a:xfrm>
            <a:prstGeom prst="round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611225" y="3498828"/>
              <a:ext cx="1949721" cy="1024894"/>
            </a:xfrm>
            <a:prstGeom prst="rect">
              <a:avLst/>
            </a:prstGeom>
          </p:spPr>
        </p:pic>
        <p:sp>
          <p:nvSpPr>
            <p:cNvPr id="7" name="TextBox 6"/>
            <p:cNvSpPr txBox="1"/>
            <p:nvPr/>
          </p:nvSpPr>
          <p:spPr>
            <a:xfrm>
              <a:off x="4009650" y="3483213"/>
              <a:ext cx="698676" cy="225820"/>
            </a:xfrm>
            <a:prstGeom prst="rect">
              <a:avLst/>
            </a:prstGeom>
            <a:noFill/>
          </p:spPr>
          <p:txBody>
            <a:bodyPr wrap="none" rtlCol="0">
              <a:spAutoFit/>
            </a:bodyPr>
            <a:lstStyle/>
            <a:p>
              <a:r>
                <a:rPr lang="en-US" sz="900" dirty="0"/>
                <a:t>Topology</a:t>
              </a:r>
            </a:p>
          </p:txBody>
        </p:sp>
      </p:gr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572635" y="2168982"/>
            <a:ext cx="3025495" cy="476297"/>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5661305" y="3619923"/>
            <a:ext cx="3015472" cy="1875591"/>
          </a:xfrm>
          <a:prstGeom prst="rect">
            <a:avLst/>
          </a:prstGeom>
        </p:spPr>
      </p:pic>
      <p:sp>
        <p:nvSpPr>
          <p:cNvPr id="10" name="Rectangle 9"/>
          <p:cNvSpPr/>
          <p:nvPr/>
        </p:nvSpPr>
        <p:spPr>
          <a:xfrm>
            <a:off x="6537849" y="2748718"/>
            <a:ext cx="1377300" cy="369332"/>
          </a:xfrm>
          <a:prstGeom prst="rect">
            <a:avLst/>
          </a:prstGeom>
        </p:spPr>
        <p:txBody>
          <a:bodyPr wrap="none">
            <a:spAutoFit/>
          </a:bodyPr>
          <a:lstStyle/>
          <a:p>
            <a:pPr>
              <a:spcAft>
                <a:spcPts val="750"/>
              </a:spcAft>
            </a:pPr>
            <a:r>
              <a:rPr lang="en-US" dirty="0"/>
              <a:t>User Graph</a:t>
            </a:r>
          </a:p>
        </p:txBody>
      </p:sp>
      <p:sp>
        <p:nvSpPr>
          <p:cNvPr id="11" name="Down Arrow 10"/>
          <p:cNvSpPr/>
          <p:nvPr/>
        </p:nvSpPr>
        <p:spPr>
          <a:xfrm>
            <a:off x="7085382" y="3134674"/>
            <a:ext cx="174530" cy="308822"/>
          </a:xfrm>
          <a:prstGeom prst="downArrow">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8727" y="374953"/>
            <a:ext cx="1662633" cy="577750"/>
          </a:xfrm>
          <a:prstGeom prst="rect">
            <a:avLst/>
          </a:prstGeom>
        </p:spPr>
      </p:pic>
    </p:spTree>
    <p:extLst>
      <p:ext uri="{BB962C8B-B14F-4D97-AF65-F5344CB8AC3E}">
        <p14:creationId xmlns:p14="http://schemas.microsoft.com/office/powerpoint/2010/main" val="319496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Spark</a:t>
            </a:r>
          </a:p>
        </p:txBody>
      </p:sp>
      <p:sp>
        <p:nvSpPr>
          <p:cNvPr id="3" name="Content Placeholder 2"/>
          <p:cNvSpPr>
            <a:spLocks noGrp="1"/>
          </p:cNvSpPr>
          <p:nvPr>
            <p:ph idx="1"/>
          </p:nvPr>
        </p:nvSpPr>
        <p:spPr>
          <a:xfrm>
            <a:off x="1" y="1583056"/>
            <a:ext cx="9105206" cy="3263504"/>
          </a:xfrm>
        </p:spPr>
        <p:txBody>
          <a:bodyPr/>
          <a:lstStyle/>
          <a:p>
            <a:r>
              <a:rPr lang="en-US" sz="2400" dirty="0"/>
              <a:t>Dataflow is executed by a driver program</a:t>
            </a:r>
          </a:p>
          <a:p>
            <a:r>
              <a:rPr lang="en-US" sz="2400" dirty="0"/>
              <a:t>The graph is created on the fly by the driver program</a:t>
            </a:r>
          </a:p>
          <a:p>
            <a:r>
              <a:rPr lang="en-US" sz="2400" dirty="0"/>
              <a:t>The data is represented as Resilient Distributed Data Sets (RDD)</a:t>
            </a:r>
          </a:p>
          <a:p>
            <a:r>
              <a:rPr lang="en-US" sz="2400" dirty="0"/>
              <a:t>The data is on the worker nodes and operators applied on this data</a:t>
            </a:r>
          </a:p>
          <a:p>
            <a:r>
              <a:rPr lang="en-US" sz="2400" dirty="0"/>
              <a:t>These operators produce other RDDs and so on</a:t>
            </a:r>
          </a:p>
          <a:p>
            <a:r>
              <a:rPr lang="en-US" sz="2400" dirty="0"/>
              <a:t>Using lineage graph of RDDs for fault </a:t>
            </a:r>
            <a:r>
              <a:rPr lang="en-US" sz="2400" dirty="0" err="1"/>
              <a:t>tolerence</a:t>
            </a:r>
            <a:endParaRPr lang="en-US" sz="2400" dirty="0"/>
          </a:p>
          <a:p>
            <a:pPr marL="0" indent="0">
              <a:buNone/>
            </a:pPr>
            <a:endParaRPr lang="en-US" sz="2400" dirty="0"/>
          </a:p>
          <a:p>
            <a:endParaRPr lang="en-US" sz="2400" dirty="0"/>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0555" y="304800"/>
            <a:ext cx="1633006" cy="850155"/>
          </a:xfrm>
          <a:prstGeom prst="rect">
            <a:avLst/>
          </a:prstGeom>
        </p:spPr>
      </p:pic>
    </p:spTree>
    <p:extLst>
      <p:ext uri="{BB962C8B-B14F-4D97-AF65-F5344CB8AC3E}">
        <p14:creationId xmlns:p14="http://schemas.microsoft.com/office/powerpoint/2010/main" val="2259176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00349" y="4103230"/>
            <a:ext cx="3037115" cy="57966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 name="Title 1"/>
          <p:cNvSpPr>
            <a:spLocks noGrp="1"/>
          </p:cNvSpPr>
          <p:nvPr>
            <p:ph type="title"/>
          </p:nvPr>
        </p:nvSpPr>
        <p:spPr>
          <a:xfrm>
            <a:off x="304800" y="52458"/>
            <a:ext cx="8382000" cy="1143000"/>
          </a:xfrm>
        </p:spPr>
        <p:txBody>
          <a:bodyPr/>
          <a:lstStyle/>
          <a:p>
            <a:pPr algn="ctr"/>
            <a:r>
              <a:rPr lang="en-US" dirty="0"/>
              <a:t>Data abstractions </a:t>
            </a:r>
            <a:br>
              <a:rPr lang="en-US" dirty="0"/>
            </a:br>
            <a:r>
              <a:rPr lang="en-US" dirty="0"/>
              <a:t>(Spark RDD &amp; Flink </a:t>
            </a:r>
            <a:r>
              <a:rPr lang="en-US" dirty="0" err="1"/>
              <a:t>DataSet</a:t>
            </a:r>
            <a:r>
              <a:rPr lang="en-US" dirty="0"/>
              <a:t>)</a:t>
            </a:r>
          </a:p>
        </p:txBody>
      </p:sp>
      <p:sp>
        <p:nvSpPr>
          <p:cNvPr id="6" name="Content Placeholder 5"/>
          <p:cNvSpPr>
            <a:spLocks noGrp="1"/>
          </p:cNvSpPr>
          <p:nvPr>
            <p:ph idx="1"/>
          </p:nvPr>
        </p:nvSpPr>
        <p:spPr>
          <a:xfrm>
            <a:off x="350723" y="1195458"/>
            <a:ext cx="8380412" cy="2431780"/>
          </a:xfrm>
        </p:spPr>
        <p:txBody>
          <a:bodyPr/>
          <a:lstStyle/>
          <a:p>
            <a:r>
              <a:rPr lang="en-US" dirty="0"/>
              <a:t>In memory representation of the partitions of a distributed data set</a:t>
            </a:r>
          </a:p>
          <a:p>
            <a:r>
              <a:rPr lang="en-US" dirty="0"/>
              <a:t>Has a high level language type (Integer, Double, custom Class)</a:t>
            </a:r>
          </a:p>
          <a:p>
            <a:r>
              <a:rPr lang="en-US" dirty="0"/>
              <a:t>Immutable</a:t>
            </a:r>
          </a:p>
          <a:p>
            <a:r>
              <a:rPr lang="en-US" dirty="0"/>
              <a:t>Lazy loading</a:t>
            </a:r>
          </a:p>
          <a:p>
            <a:r>
              <a:rPr lang="en-US" dirty="0"/>
              <a:t>Partitions are loaded in the tasks</a:t>
            </a:r>
          </a:p>
          <a:p>
            <a:r>
              <a:rPr lang="en-US" dirty="0"/>
              <a:t>Parallelism is controlled by the no of partitions (parallel tasks on a data set &lt;= no of partitions)</a:t>
            </a:r>
          </a:p>
          <a:p>
            <a:endParaRPr lang="en-US" dirty="0"/>
          </a:p>
        </p:txBody>
      </p:sp>
      <p:sp>
        <p:nvSpPr>
          <p:cNvPr id="4" name="Rectangle 3"/>
          <p:cNvSpPr/>
          <p:nvPr/>
        </p:nvSpPr>
        <p:spPr>
          <a:xfrm>
            <a:off x="2833007" y="5395612"/>
            <a:ext cx="2971800" cy="555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HDFS/</a:t>
            </a:r>
            <a:r>
              <a:rPr lang="en-US" sz="1350" dirty="0" err="1"/>
              <a:t>Lustre</a:t>
            </a:r>
            <a:r>
              <a:rPr lang="en-US" sz="1350" dirty="0"/>
              <a:t>/Local File system</a:t>
            </a:r>
          </a:p>
        </p:txBody>
      </p:sp>
      <p:sp>
        <p:nvSpPr>
          <p:cNvPr id="5" name="Rectangle 4"/>
          <p:cNvSpPr/>
          <p:nvPr/>
        </p:nvSpPr>
        <p:spPr>
          <a:xfrm>
            <a:off x="2833007" y="4804211"/>
            <a:ext cx="2971800" cy="4735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Input Format to Read Data as partitions</a:t>
            </a:r>
          </a:p>
        </p:txBody>
      </p:sp>
      <p:sp>
        <p:nvSpPr>
          <p:cNvPr id="7" name="Rectangle 6"/>
          <p:cNvSpPr/>
          <p:nvPr/>
        </p:nvSpPr>
        <p:spPr>
          <a:xfrm>
            <a:off x="2833006" y="4134740"/>
            <a:ext cx="963386" cy="5166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Partition 0</a:t>
            </a:r>
          </a:p>
        </p:txBody>
      </p:sp>
      <p:sp>
        <p:nvSpPr>
          <p:cNvPr id="8" name="Rectangle 7"/>
          <p:cNvSpPr/>
          <p:nvPr/>
        </p:nvSpPr>
        <p:spPr>
          <a:xfrm>
            <a:off x="3837214" y="4134740"/>
            <a:ext cx="963386" cy="5166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Partition </a:t>
            </a:r>
            <a:r>
              <a:rPr lang="en-US" sz="1350" dirty="0" err="1"/>
              <a:t>i</a:t>
            </a:r>
            <a:r>
              <a:rPr lang="en-US" sz="1350" dirty="0"/>
              <a:t> </a:t>
            </a:r>
          </a:p>
        </p:txBody>
      </p:sp>
      <p:sp>
        <p:nvSpPr>
          <p:cNvPr id="9" name="Rectangle 8"/>
          <p:cNvSpPr/>
          <p:nvPr/>
        </p:nvSpPr>
        <p:spPr>
          <a:xfrm>
            <a:off x="4841421" y="4134740"/>
            <a:ext cx="963386" cy="5166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Partition n</a:t>
            </a:r>
          </a:p>
        </p:txBody>
      </p:sp>
      <p:sp>
        <p:nvSpPr>
          <p:cNvPr id="11" name="TextBox 10"/>
          <p:cNvSpPr txBox="1"/>
          <p:nvPr/>
        </p:nvSpPr>
        <p:spPr>
          <a:xfrm>
            <a:off x="5964580" y="4199145"/>
            <a:ext cx="1233030" cy="300082"/>
          </a:xfrm>
          <a:prstGeom prst="rect">
            <a:avLst/>
          </a:prstGeom>
          <a:noFill/>
        </p:spPr>
        <p:txBody>
          <a:bodyPr wrap="none" rtlCol="0">
            <a:spAutoFit/>
          </a:bodyPr>
          <a:lstStyle/>
          <a:p>
            <a:r>
              <a:rPr lang="en-US" sz="1350" dirty="0"/>
              <a:t>RDD/</a:t>
            </a:r>
            <a:r>
              <a:rPr lang="en-US" sz="1350" dirty="0" err="1"/>
              <a:t>DataSet</a:t>
            </a:r>
            <a:endParaRPr lang="en-US" sz="1350" dirty="0"/>
          </a:p>
        </p:txBody>
      </p:sp>
    </p:spTree>
    <p:extLst>
      <p:ext uri="{BB962C8B-B14F-4D97-AF65-F5344CB8AC3E}">
        <p14:creationId xmlns:p14="http://schemas.microsoft.com/office/powerpoint/2010/main" val="60987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25" y="55688"/>
            <a:ext cx="8382000" cy="947381"/>
          </a:xfrm>
        </p:spPr>
        <p:txBody>
          <a:bodyPr/>
          <a:lstStyle/>
          <a:p>
            <a:pPr algn="ctr"/>
            <a:r>
              <a:rPr lang="en-US" dirty="0" err="1"/>
              <a:t>Flink</a:t>
            </a:r>
            <a:r>
              <a:rPr lang="en-US" dirty="0"/>
              <a:t> K-Means</a:t>
            </a:r>
          </a:p>
        </p:txBody>
      </p:sp>
      <p:sp>
        <p:nvSpPr>
          <p:cNvPr id="3" name="Content Placeholder 2"/>
          <p:cNvSpPr>
            <a:spLocks noGrp="1"/>
          </p:cNvSpPr>
          <p:nvPr>
            <p:ph idx="1"/>
          </p:nvPr>
        </p:nvSpPr>
        <p:spPr>
          <a:xfrm>
            <a:off x="299018" y="1069941"/>
            <a:ext cx="7886700" cy="3263504"/>
          </a:xfrm>
        </p:spPr>
        <p:txBody>
          <a:bodyPr>
            <a:normAutofit/>
          </a:bodyPr>
          <a:lstStyle/>
          <a:p>
            <a:r>
              <a:rPr lang="en-US" sz="1800" dirty="0"/>
              <a:t>Point data set is partitioned and loaded to multiple map tasks</a:t>
            </a:r>
          </a:p>
          <a:p>
            <a:pPr lvl="1"/>
            <a:r>
              <a:rPr lang="en-US" sz="1500" dirty="0"/>
              <a:t>Custom input format for loading the data as block of points</a:t>
            </a:r>
          </a:p>
          <a:p>
            <a:r>
              <a:rPr lang="en-US" sz="1800" dirty="0"/>
              <a:t>Full centroid data set is loaded at each map task</a:t>
            </a:r>
          </a:p>
          <a:p>
            <a:r>
              <a:rPr lang="en-US" sz="1800" dirty="0"/>
              <a:t>Iterate over the centroids</a:t>
            </a:r>
          </a:p>
          <a:p>
            <a:pPr lvl="1"/>
            <a:r>
              <a:rPr lang="en-US" sz="1500" dirty="0"/>
              <a:t>Calculate the local point average at each map task </a:t>
            </a:r>
          </a:p>
          <a:p>
            <a:pPr lvl="1"/>
            <a:r>
              <a:rPr lang="en-US" sz="1500" dirty="0"/>
              <a:t>Reduce (sum) the centroid averages to get a global centroids</a:t>
            </a:r>
          </a:p>
          <a:p>
            <a:pPr lvl="1"/>
            <a:r>
              <a:rPr lang="en-US" sz="1500" dirty="0"/>
              <a:t>Broadcast the new centroids back to the map tasks</a:t>
            </a:r>
          </a:p>
          <a:p>
            <a:pPr lvl="1"/>
            <a:endParaRPr lang="en-US" sz="1500" dirty="0"/>
          </a:p>
          <a:p>
            <a:endParaRPr lang="en-US" sz="1800" dirty="0"/>
          </a:p>
        </p:txBody>
      </p:sp>
      <p:grpSp>
        <p:nvGrpSpPr>
          <p:cNvPr id="4" name="Canvas 4"/>
          <p:cNvGrpSpPr/>
          <p:nvPr/>
        </p:nvGrpSpPr>
        <p:grpSpPr>
          <a:xfrm>
            <a:off x="609600" y="3323046"/>
            <a:ext cx="7908174" cy="2665216"/>
            <a:chOff x="0" y="0"/>
            <a:chExt cx="4777740" cy="1752600"/>
          </a:xfrm>
        </p:grpSpPr>
        <p:sp>
          <p:nvSpPr>
            <p:cNvPr id="5" name="Rectangle 4"/>
            <p:cNvSpPr/>
            <p:nvPr/>
          </p:nvSpPr>
          <p:spPr>
            <a:xfrm>
              <a:off x="0" y="0"/>
              <a:ext cx="4777740" cy="1752600"/>
            </a:xfrm>
            <a:prstGeom prst="rect">
              <a:avLst/>
            </a:prstGeom>
            <a:solidFill>
              <a:schemeClr val="bg1"/>
            </a:solidFill>
          </p:spPr>
        </p:sp>
        <p:sp>
          <p:nvSpPr>
            <p:cNvPr id="6" name="Hexagon 5"/>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Map (nearest centroid calculation)</a:t>
              </a:r>
              <a:endParaRPr lang="en-US" sz="1050" dirty="0">
                <a:ea typeface="Calibri" panose="020F0502020204030204" pitchFamily="34" charset="0"/>
                <a:cs typeface="Arial Unicode MS" panose="020B0604020202020204" pitchFamily="34" charset="-128"/>
              </a:endParaRPr>
            </a:p>
          </p:txBody>
        </p:sp>
        <p:sp>
          <p:nvSpPr>
            <p:cNvPr id="7" name="Hexagon 6"/>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Reduce (update centroids)</a:t>
              </a:r>
              <a:endParaRPr lang="en-US" sz="1050" dirty="0">
                <a:ea typeface="Calibri" panose="020F0502020204030204" pitchFamily="34" charset="0"/>
                <a:cs typeface="Arial Unicode MS" panose="020B0604020202020204" pitchFamily="34" charset="-128"/>
              </a:endParaRPr>
            </a:p>
          </p:txBody>
        </p:sp>
        <p:cxnSp>
          <p:nvCxnSpPr>
            <p:cNvPr id="8" name="Straight Arrow Connector 7"/>
            <p:cNvCxnSpPr>
              <a:stCxn id="6" idx="0"/>
              <a:endCxn id="7"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Curved Connector 8"/>
            <p:cNvCxnSpPr>
              <a:stCxn id="15" idx="2"/>
              <a:endCxn id="6"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&lt;Points&gt;</a:t>
              </a:r>
              <a:endParaRPr lang="en-US" sz="1050">
                <a:ea typeface="Calibri" panose="020F0502020204030204" pitchFamily="34" charset="0"/>
                <a:cs typeface="Arial Unicode MS" panose="020B0604020202020204" pitchFamily="34" charset="-128"/>
              </a:endParaRPr>
            </a:p>
          </p:txBody>
        </p:sp>
        <p:cxnSp>
          <p:nvCxnSpPr>
            <p:cNvPr id="11" name="Straight Arrow Connector 10"/>
            <p:cNvCxnSpPr>
              <a:stCxn id="10" idx="3"/>
              <a:endCxn id="6"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Data Set &lt;Initial Centroids&gt;</a:t>
              </a:r>
              <a:endParaRPr lang="en-US" sz="1050" dirty="0">
                <a:ea typeface="Calibri" panose="020F0502020204030204" pitchFamily="34" charset="0"/>
                <a:cs typeface="Arial Unicode MS" panose="020B0604020202020204" pitchFamily="34" charset="-128"/>
              </a:endParaRPr>
            </a:p>
          </p:txBody>
        </p:sp>
        <p:cxnSp>
          <p:nvCxnSpPr>
            <p:cNvPr id="13" name="Straight Arrow Connector 12"/>
            <p:cNvCxnSpPr>
              <a:stCxn id="12" idx="3"/>
              <a:endCxn id="6"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15" name="Rectangle 14"/>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Data Set &lt;Updated Centroids&gt;</a:t>
              </a:r>
              <a:endParaRPr lang="en-US" sz="1050" dirty="0">
                <a:ea typeface="Calibri" panose="020F0502020204030204" pitchFamily="34" charset="0"/>
                <a:cs typeface="Arial Unicode MS" panose="020B0604020202020204" pitchFamily="34" charset="-128"/>
              </a:endParaRPr>
            </a:p>
          </p:txBody>
        </p:sp>
        <p:cxnSp>
          <p:nvCxnSpPr>
            <p:cNvPr id="16" name="Straight Arrow Connector 15"/>
            <p:cNvCxnSpPr>
              <a:stCxn id="7" idx="0"/>
              <a:endCxn id="15"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 Box 105"/>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7000"/>
                </a:lnSpc>
                <a:spcAft>
                  <a:spcPts val="600"/>
                </a:spcAft>
              </a:pPr>
              <a:r>
                <a:rPr lang="en-US" sz="1050">
                  <a:ea typeface="Calibri" panose="020F0502020204030204" pitchFamily="34" charset="0"/>
                  <a:cs typeface="Arial Unicode MS" panose="020B0604020202020204" pitchFamily="34" charset="-128"/>
                </a:rPr>
                <a:t>Broadcast</a:t>
              </a:r>
            </a:p>
          </p:txBody>
        </p:sp>
      </p:grpSp>
    </p:spTree>
    <p:extLst>
      <p:ext uri="{BB962C8B-B14F-4D97-AF65-F5344CB8AC3E}">
        <p14:creationId xmlns:p14="http://schemas.microsoft.com/office/powerpoint/2010/main" val="1382363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53"/>
            <a:ext cx="9143999" cy="753134"/>
          </a:xfrm>
        </p:spPr>
        <p:txBody>
          <a:bodyPr/>
          <a:lstStyle/>
          <a:p>
            <a:pPr algn="ctr"/>
            <a:r>
              <a:rPr lang="en-US" dirty="0"/>
              <a:t>Breaking Programs into Parts</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C79D7E-C058-4947-8DBE-BAE363E771C6}" type="datetime1">
              <a:rPr kumimoji="0" lang="en-US" sz="1800" b="0" i="0" u="none" strike="noStrike" kern="0" cap="none" spc="0" normalizeH="0" baseline="0" noProof="0" smtClean="0">
                <a:ln>
                  <a:noFill/>
                </a:ln>
                <a:solidFill>
                  <a:srgbClr val="000000">
                    <a:tint val="75000"/>
                  </a:srgbClr>
                </a:solidFill>
                <a:effectLst/>
                <a:uLnTx/>
                <a:uFillTx/>
              </a:rPr>
              <a:t>10/4/2016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145" name="Group 144"/>
          <p:cNvGrpSpPr/>
          <p:nvPr/>
        </p:nvGrpSpPr>
        <p:grpSpPr>
          <a:xfrm>
            <a:off x="228600" y="1458978"/>
            <a:ext cx="2571624" cy="4008111"/>
            <a:chOff x="6107310" y="-972315"/>
            <a:chExt cx="2571624" cy="4008111"/>
          </a:xfrm>
        </p:grpSpPr>
        <p:grpSp>
          <p:nvGrpSpPr>
            <p:cNvPr id="128" name="Group 127"/>
            <p:cNvGrpSpPr/>
            <p:nvPr/>
          </p:nvGrpSpPr>
          <p:grpSpPr>
            <a:xfrm>
              <a:off x="6295028" y="456071"/>
              <a:ext cx="1496832" cy="2579725"/>
              <a:chOff x="6275568" y="456071"/>
              <a:chExt cx="1496832" cy="2579725"/>
            </a:xfrm>
          </p:grpSpPr>
          <p:sp>
            <p:nvSpPr>
              <p:cNvPr id="40" name="Rectangle 39"/>
              <p:cNvSpPr/>
              <p:nvPr/>
            </p:nvSpPr>
            <p:spPr bwMode="auto">
              <a:xfrm>
                <a:off x="6389868" y="4560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1" name="Rectangle 40"/>
              <p:cNvSpPr/>
              <p:nvPr/>
            </p:nvSpPr>
            <p:spPr bwMode="auto">
              <a:xfrm>
                <a:off x="7239734" y="77550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2" name="Rectangle 41"/>
              <p:cNvSpPr/>
              <p:nvPr/>
            </p:nvSpPr>
            <p:spPr bwMode="auto">
              <a:xfrm>
                <a:off x="6275568" y="12942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3" name="Rectangle 42"/>
              <p:cNvSpPr/>
              <p:nvPr/>
            </p:nvSpPr>
            <p:spPr bwMode="auto">
              <a:xfrm>
                <a:off x="6967780" y="17520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4" name="Rectangle 43"/>
              <p:cNvSpPr/>
              <p:nvPr/>
            </p:nvSpPr>
            <p:spPr bwMode="auto">
              <a:xfrm>
                <a:off x="7543800" y="22854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5" name="Rectangle 44"/>
              <p:cNvSpPr/>
              <p:nvPr/>
            </p:nvSpPr>
            <p:spPr bwMode="auto">
              <a:xfrm>
                <a:off x="7542486" y="128104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6" name="Rectangle 45"/>
              <p:cNvSpPr/>
              <p:nvPr/>
            </p:nvSpPr>
            <p:spPr bwMode="auto">
              <a:xfrm>
                <a:off x="6923268" y="2807196"/>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7" name="Rectangle 46"/>
              <p:cNvSpPr/>
              <p:nvPr/>
            </p:nvSpPr>
            <p:spPr bwMode="auto">
              <a:xfrm>
                <a:off x="6275568" y="237965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cxnSp>
            <p:nvCxnSpPr>
              <p:cNvPr id="39" name="Straight Arrow Connector 38"/>
              <p:cNvCxnSpPr/>
              <p:nvPr/>
            </p:nvCxnSpPr>
            <p:spPr bwMode="auto">
              <a:xfrm>
                <a:off x="6577161" y="554606"/>
                <a:ext cx="640080" cy="354538"/>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p:cNvCxnSpPr>
                <a:endCxn id="44" idx="1"/>
              </p:cNvCxnSpPr>
              <p:nvPr/>
            </p:nvCxnSpPr>
            <p:spPr bwMode="auto">
              <a:xfrm>
                <a:off x="6606644" y="685373"/>
                <a:ext cx="937156" cy="1714362"/>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Arrow Connector 51"/>
              <p:cNvCxnSpPr>
                <a:endCxn id="45" idx="1"/>
              </p:cNvCxnSpPr>
              <p:nvPr/>
            </p:nvCxnSpPr>
            <p:spPr bwMode="auto">
              <a:xfrm>
                <a:off x="6513206" y="1354705"/>
                <a:ext cx="1029280" cy="40635"/>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p:cNvCxnSpPr>
                <a:endCxn id="44" idx="0"/>
              </p:cNvCxnSpPr>
              <p:nvPr/>
            </p:nvCxnSpPr>
            <p:spPr bwMode="auto">
              <a:xfrm>
                <a:off x="7089224" y="1885538"/>
                <a:ext cx="568876" cy="399897"/>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p:cNvCxnSpPr>
                <a:endCxn id="44" idx="2"/>
              </p:cNvCxnSpPr>
              <p:nvPr/>
            </p:nvCxnSpPr>
            <p:spPr bwMode="auto">
              <a:xfrm flipV="1">
                <a:off x="7122227" y="2514035"/>
                <a:ext cx="535873" cy="38259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Straight Arrow Connector 54"/>
              <p:cNvCxnSpPr>
                <a:endCxn id="43" idx="2"/>
              </p:cNvCxnSpPr>
              <p:nvPr/>
            </p:nvCxnSpPr>
            <p:spPr bwMode="auto">
              <a:xfrm flipV="1">
                <a:off x="6382406" y="1980635"/>
                <a:ext cx="640080" cy="460006"/>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Arrow Connector 55"/>
              <p:cNvCxnSpPr>
                <a:endCxn id="43" idx="3"/>
              </p:cNvCxnSpPr>
              <p:nvPr/>
            </p:nvCxnSpPr>
            <p:spPr bwMode="auto">
              <a:xfrm>
                <a:off x="6461390" y="1395151"/>
                <a:ext cx="548640" cy="47118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p:cNvCxnSpPr/>
              <p:nvPr/>
            </p:nvCxnSpPr>
            <p:spPr bwMode="auto">
              <a:xfrm>
                <a:off x="6461390" y="2540861"/>
                <a:ext cx="548640" cy="380999"/>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41" name="TextBox 140"/>
            <p:cNvSpPr txBox="1"/>
            <p:nvPr/>
          </p:nvSpPr>
          <p:spPr>
            <a:xfrm>
              <a:off x="6107310" y="-972315"/>
              <a:ext cx="257162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Coarse Grain Dataflow </a:t>
              </a:r>
              <a:br>
                <a:rPr kumimoji="0" lang="en-US" sz="1800" b="1" i="0" u="none" strike="noStrike" kern="0" cap="none" spc="0" normalizeH="0" baseline="0" noProof="0" dirty="0">
                  <a:ln>
                    <a:noFill/>
                  </a:ln>
                  <a:solidFill>
                    <a:srgbClr val="0070C0"/>
                  </a:solidFill>
                  <a:effectLst/>
                  <a:uLnTx/>
                  <a:uFillTx/>
                </a:rPr>
              </a:br>
              <a:r>
                <a:rPr kumimoji="0" lang="en-US" sz="1800" b="1" i="0" u="none" strike="noStrike" kern="0" cap="none" spc="0" normalizeH="0" baseline="0" noProof="0" dirty="0">
                  <a:ln>
                    <a:noFill/>
                  </a:ln>
                  <a:solidFill>
                    <a:srgbClr val="0070C0"/>
                  </a:solidFill>
                  <a:effectLst/>
                  <a:uLnTx/>
                  <a:uFillTx/>
                </a:rPr>
                <a:t>HPC or ABDS</a:t>
              </a:r>
            </a:p>
          </p:txBody>
        </p:sp>
      </p:gr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878" y="1572180"/>
            <a:ext cx="6501122" cy="5285820"/>
          </a:xfrm>
          <a:prstGeom prst="rect">
            <a:avLst/>
          </a:prstGeom>
        </p:spPr>
      </p:pic>
      <p:sp>
        <p:nvSpPr>
          <p:cNvPr id="6" name="Rectangle 5"/>
          <p:cNvSpPr/>
          <p:nvPr/>
        </p:nvSpPr>
        <p:spPr>
          <a:xfrm>
            <a:off x="3289427" y="741183"/>
            <a:ext cx="5691285"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Fine Grain Parallel Computing Data/model parameter decomposition  </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00071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p:cNvSpPr>
            <a:spLocks noGrp="1"/>
          </p:cNvSpPr>
          <p:nvPr>
            <p:ph type="title"/>
          </p:nvPr>
        </p:nvSpPr>
        <p:spPr>
          <a:xfrm>
            <a:off x="76200" y="0"/>
            <a:ext cx="8686800" cy="754421"/>
          </a:xfrm>
        </p:spPr>
        <p:txBody>
          <a:bodyPr/>
          <a:lstStyle/>
          <a:p>
            <a:pPr algn="ctr"/>
            <a:r>
              <a:rPr lang="en-US" sz="3200" dirty="0"/>
              <a:t>Illustration of In-Place </a:t>
            </a:r>
            <a:r>
              <a:rPr lang="en-US" sz="3200" dirty="0" err="1"/>
              <a:t>AllReduce</a:t>
            </a:r>
            <a:r>
              <a:rPr lang="en-US" sz="3200" dirty="0"/>
              <a:t> in MPI</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BEC540-D47A-4A44-825B-4093A1099EC2}" type="datetime1">
              <a:rPr kumimoji="0" lang="en-US" sz="1800" b="0" i="0" u="none" strike="noStrike" kern="0" cap="none" spc="0" normalizeH="0" baseline="0" noProof="0" smtClean="0">
                <a:ln>
                  <a:noFill/>
                </a:ln>
                <a:solidFill>
                  <a:srgbClr val="000000">
                    <a:tint val="75000"/>
                  </a:srgbClr>
                </a:solidFill>
                <a:effectLst/>
                <a:uLnTx/>
                <a:uFillTx/>
              </a:rPr>
              <a:t>10/4/2016</a:t>
            </a:fld>
            <a:endParaRPr kumimoji="0" lang="en-US" sz="1800" b="0" i="0" u="none" strike="noStrike" kern="0" cap="none" spc="0" normalizeH="0" baseline="0" noProof="0">
              <a:ln>
                <a:noFill/>
              </a:ln>
              <a:solidFill>
                <a:srgbClr val="000000">
                  <a:tint val="75000"/>
                </a:srgbClr>
              </a:solidFill>
              <a:effectLst/>
              <a:uLnTx/>
              <a:uFillTx/>
            </a:endParaRPr>
          </a:p>
        </p:txBody>
      </p:sp>
      <p:pic>
        <p:nvPicPr>
          <p:cNvPr id="69" name="Picture 2" descr="http://cs.umw.edu/~finlayson/class/fall14/cpsc425/notes/images/all-reduc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421"/>
            <a:ext cx="9144000" cy="5650223"/>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5552399" y="5364962"/>
            <a:ext cx="18473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1368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88" y="33135"/>
            <a:ext cx="8382000" cy="645430"/>
          </a:xfrm>
        </p:spPr>
        <p:txBody>
          <a:bodyPr/>
          <a:lstStyle/>
          <a:p>
            <a:pPr algn="ctr"/>
            <a:r>
              <a:rPr lang="en-US" dirty="0"/>
              <a:t>Abstract</a:t>
            </a:r>
          </a:p>
        </p:txBody>
      </p:sp>
      <p:sp>
        <p:nvSpPr>
          <p:cNvPr id="3" name="Content Placeholder 2"/>
          <p:cNvSpPr>
            <a:spLocks noGrp="1"/>
          </p:cNvSpPr>
          <p:nvPr>
            <p:ph idx="1"/>
          </p:nvPr>
        </p:nvSpPr>
        <p:spPr>
          <a:xfrm>
            <a:off x="-1" y="612774"/>
            <a:ext cx="8980713" cy="4485005"/>
          </a:xfrm>
        </p:spPr>
        <p:txBody>
          <a:bodyPr/>
          <a:lstStyle/>
          <a:p>
            <a:r>
              <a:rPr lang="en-US" sz="2200" dirty="0"/>
              <a:t>We are pursuing the concept of HPC-ABDS -- High Performance Computing Enhanced Apache Big Data Stack -- where we try to blend the usability and functionality of the community big data stack with the performance of HPC. </a:t>
            </a:r>
          </a:p>
          <a:p>
            <a:r>
              <a:rPr lang="en-US" sz="2200" dirty="0"/>
              <a:t>Here we examine major Apache Programming environments including Spark, Flink, Hadoop, Storm, Heron and Beam. </a:t>
            </a:r>
          </a:p>
          <a:p>
            <a:r>
              <a:rPr lang="en-US" sz="2200" dirty="0"/>
              <a:t>We suggest that parallel and distributed computing often implement similar concepts (such as reduction, communication or dataflow) but that these need to be implemented differently to respect the different performance, fault-tolerance, synchronization, and execution flexibility  requirements of parallel and distributed programs. </a:t>
            </a:r>
          </a:p>
          <a:p>
            <a:r>
              <a:rPr lang="en-US" sz="2200" dirty="0"/>
              <a:t>We present early results on the HPC-ABDS strategy of implementing best-practice runtimes for both these computing paradigms in major Apache environments.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a:t>
            </a:fld>
            <a:endParaRPr lang="en-US" dirty="0">
              <a:solidFill>
                <a:prstClr val="black"/>
              </a:solidFill>
            </a:endParaRPr>
          </a:p>
        </p:txBody>
      </p:sp>
      <p:sp>
        <p:nvSpPr>
          <p:cNvPr id="5" name="Date Placeholder 4"/>
          <p:cNvSpPr>
            <a:spLocks noGrp="1"/>
          </p:cNvSpPr>
          <p:nvPr>
            <p:ph type="dt" sz="half" idx="2"/>
          </p:nvPr>
        </p:nvSpPr>
        <p:spPr/>
        <p:txBody>
          <a:bodyPr/>
          <a:lstStyle/>
          <a:p>
            <a:fld id="{98675B93-4A7C-418A-A41A-2918803E543A}" type="datetime1">
              <a:rPr lang="en-US" smtClean="0"/>
              <a:t>10/4/2016</a:t>
            </a:fld>
            <a:endParaRPr lang="en-US"/>
          </a:p>
        </p:txBody>
      </p:sp>
    </p:spTree>
    <p:extLst>
      <p:ext uri="{BB962C8B-B14F-4D97-AF65-F5344CB8AC3E}">
        <p14:creationId xmlns:p14="http://schemas.microsoft.com/office/powerpoint/2010/main" val="2563464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780" y="-8254"/>
            <a:ext cx="8382000" cy="755350"/>
          </a:xfrm>
        </p:spPr>
        <p:txBody>
          <a:bodyPr>
            <a:normAutofit/>
          </a:bodyPr>
          <a:lstStyle/>
          <a:p>
            <a:r>
              <a:rPr lang="en-US" dirty="0"/>
              <a:t>K-Means Clustering in Spark, Flink, MPI</a:t>
            </a:r>
          </a:p>
        </p:txBody>
      </p:sp>
      <p:sp>
        <p:nvSpPr>
          <p:cNvPr id="6" name="Slide Number Placeholder 5"/>
          <p:cNvSpPr>
            <a:spLocks noGrp="1"/>
          </p:cNvSpPr>
          <p:nvPr>
            <p:ph type="sldNum" sz="quarter" idx="12"/>
          </p:nvPr>
        </p:nvSpPr>
        <p:spPr/>
        <p:txBody>
          <a:bodyPr/>
          <a:lstStyle/>
          <a:p>
            <a:fld id="{9C1BBE50-AC4E-4E27-8193-601C5ABE0879}" type="slidenum">
              <a:rPr lang="en-US" smtClean="0"/>
              <a:t>20</a:t>
            </a:fld>
            <a:endParaRPr lang="en-US" dirty="0"/>
          </a:p>
        </p:txBody>
      </p:sp>
      <p:sp>
        <p:nvSpPr>
          <p:cNvPr id="8" name="Date Placeholder 7"/>
          <p:cNvSpPr>
            <a:spLocks noGrp="1"/>
          </p:cNvSpPr>
          <p:nvPr>
            <p:ph type="dt" sz="half" idx="2"/>
          </p:nvPr>
        </p:nvSpPr>
        <p:spPr/>
        <p:txBody>
          <a:bodyPr/>
          <a:lstStyle/>
          <a:p>
            <a:fld id="{4544A67A-47A0-477B-B233-EF7EF5966E73}" type="datetime1">
              <a:rPr lang="en-US" smtClean="0"/>
              <a:t>10/4/2016</a:t>
            </a:fld>
            <a:endParaRPr lang="en-US"/>
          </a:p>
        </p:txBody>
      </p:sp>
      <p:grpSp>
        <p:nvGrpSpPr>
          <p:cNvPr id="12" name="Canvas 4"/>
          <p:cNvGrpSpPr/>
          <p:nvPr/>
        </p:nvGrpSpPr>
        <p:grpSpPr>
          <a:xfrm>
            <a:off x="16322" y="660476"/>
            <a:ext cx="9053250" cy="2676374"/>
            <a:chOff x="0" y="0"/>
            <a:chExt cx="4777740" cy="1752600"/>
          </a:xfrm>
        </p:grpSpPr>
        <p:sp>
          <p:nvSpPr>
            <p:cNvPr id="13" name="Rectangle 12"/>
            <p:cNvSpPr/>
            <p:nvPr/>
          </p:nvSpPr>
          <p:spPr>
            <a:xfrm>
              <a:off x="0" y="0"/>
              <a:ext cx="4777740" cy="1752600"/>
            </a:xfrm>
            <a:prstGeom prst="rect">
              <a:avLst/>
            </a:prstGeom>
            <a:solidFill>
              <a:schemeClr val="bg1"/>
            </a:solidFill>
          </p:spPr>
        </p:sp>
        <p:sp>
          <p:nvSpPr>
            <p:cNvPr id="14" name="Hexagon 13"/>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Map (nearest centroid calculation)</a:t>
              </a:r>
              <a:endParaRPr lang="en-US" sz="1050" dirty="0">
                <a:ea typeface="Calibri" panose="020F0502020204030204" pitchFamily="34" charset="0"/>
                <a:cs typeface="Arial Unicode MS" panose="020B0604020202020204" pitchFamily="34" charset="-128"/>
              </a:endParaRPr>
            </a:p>
          </p:txBody>
        </p:sp>
        <p:sp>
          <p:nvSpPr>
            <p:cNvPr id="15" name="Hexagon 14"/>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Reduce (update centroids)</a:t>
              </a:r>
              <a:endParaRPr lang="en-US" sz="1050">
                <a:ea typeface="Calibri" panose="020F0502020204030204" pitchFamily="34" charset="0"/>
                <a:cs typeface="Arial Unicode MS" panose="020B0604020202020204" pitchFamily="34" charset="-128"/>
              </a:endParaRPr>
            </a:p>
          </p:txBody>
        </p:sp>
        <p:cxnSp>
          <p:nvCxnSpPr>
            <p:cNvPr id="16" name="Straight Arrow Connector 15"/>
            <p:cNvCxnSpPr>
              <a:stCxn id="14" idx="0"/>
              <a:endCxn id="15"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Curved Connector 16"/>
            <p:cNvCxnSpPr>
              <a:stCxn id="23" idx="2"/>
              <a:endCxn id="14"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&lt;Points&gt;</a:t>
              </a:r>
              <a:endParaRPr lang="en-US" sz="1050">
                <a:ea typeface="Calibri" panose="020F0502020204030204" pitchFamily="34" charset="0"/>
                <a:cs typeface="Arial Unicode MS" panose="020B0604020202020204" pitchFamily="34" charset="-128"/>
              </a:endParaRPr>
            </a:p>
          </p:txBody>
        </p:sp>
        <p:cxnSp>
          <p:nvCxnSpPr>
            <p:cNvPr id="19" name="Straight Arrow Connector 18"/>
            <p:cNvCxnSpPr>
              <a:stCxn id="18" idx="3"/>
              <a:endCxn id="14"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&lt;Initial Centroids&gt;</a:t>
              </a:r>
              <a:endParaRPr lang="en-US" sz="1050">
                <a:ea typeface="Calibri" panose="020F0502020204030204" pitchFamily="34" charset="0"/>
                <a:cs typeface="Arial Unicode MS" panose="020B0604020202020204" pitchFamily="34" charset="-128"/>
              </a:endParaRPr>
            </a:p>
          </p:txBody>
        </p:sp>
        <p:cxnSp>
          <p:nvCxnSpPr>
            <p:cNvPr id="21" name="Straight Arrow Connector 20"/>
            <p:cNvCxnSpPr>
              <a:stCxn id="20" idx="3"/>
              <a:endCxn id="14"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23" name="Rectangle 22"/>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Data Set &lt;Updated Centroids&gt;</a:t>
              </a:r>
              <a:endParaRPr lang="en-US" sz="1050" dirty="0">
                <a:ea typeface="Calibri" panose="020F0502020204030204" pitchFamily="34" charset="0"/>
                <a:cs typeface="Arial Unicode MS" panose="020B0604020202020204" pitchFamily="34" charset="-128"/>
              </a:endParaRPr>
            </a:p>
          </p:txBody>
        </p:sp>
        <p:cxnSp>
          <p:nvCxnSpPr>
            <p:cNvPr id="24" name="Straight Arrow Connector 23"/>
            <p:cNvCxnSpPr>
              <a:stCxn id="15" idx="0"/>
              <a:endCxn id="23"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 Box 105"/>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7000"/>
                </a:lnSpc>
                <a:spcAft>
                  <a:spcPts val="600"/>
                </a:spcAft>
              </a:pPr>
              <a:r>
                <a:rPr lang="en-US" sz="1050">
                  <a:ea typeface="Calibri" panose="020F0502020204030204" pitchFamily="34" charset="0"/>
                  <a:cs typeface="Arial Unicode MS" panose="020B0604020202020204" pitchFamily="34" charset="-128"/>
                </a:rPr>
                <a:t>Broadcast</a:t>
              </a:r>
            </a:p>
          </p:txBody>
        </p:sp>
      </p:grpSp>
      <p:sp>
        <p:nvSpPr>
          <p:cNvPr id="34" name="Rectangle 33"/>
          <p:cNvSpPr/>
          <p:nvPr/>
        </p:nvSpPr>
        <p:spPr>
          <a:xfrm>
            <a:off x="5074238" y="5379037"/>
            <a:ext cx="4138447" cy="954107"/>
          </a:xfrm>
          <a:prstGeom prst="rect">
            <a:avLst/>
          </a:prstGeom>
          <a:solidFill>
            <a:schemeClr val="bg1"/>
          </a:solidFill>
        </p:spPr>
        <p:txBody>
          <a:bodyPr wrap="square">
            <a:spAutoFit/>
          </a:bodyPr>
          <a:lstStyle/>
          <a:p>
            <a:r>
              <a:rPr lang="en-US" sz="1400" dirty="0"/>
              <a:t>K-Means total and compute times for 1 million 2D points and 1k,10,50k,100k, and 500k centroids for Spark, </a:t>
            </a:r>
            <a:r>
              <a:rPr lang="en-US" sz="1400" dirty="0" err="1"/>
              <a:t>Flink</a:t>
            </a:r>
            <a:r>
              <a:rPr lang="en-US" sz="1400" dirty="0"/>
              <a:t>, and MPI Java LRT-BSP CE. Run on 16 nodes as 24x1.</a:t>
            </a:r>
            <a:endParaRPr lang="en-US" sz="1400" dirty="0">
              <a:latin typeface="+mj-lt"/>
            </a:endParaRPr>
          </a:p>
        </p:txBody>
      </p:sp>
      <p:sp>
        <p:nvSpPr>
          <p:cNvPr id="38" name="Rectangle 37"/>
          <p:cNvSpPr/>
          <p:nvPr/>
        </p:nvSpPr>
        <p:spPr>
          <a:xfrm>
            <a:off x="16322" y="5981987"/>
            <a:ext cx="4867633" cy="738664"/>
          </a:xfrm>
          <a:prstGeom prst="rect">
            <a:avLst/>
          </a:prstGeom>
          <a:solidFill>
            <a:schemeClr val="bg1"/>
          </a:solidFill>
        </p:spPr>
        <p:txBody>
          <a:bodyPr wrap="square">
            <a:spAutoFit/>
          </a:bodyPr>
          <a:lstStyle/>
          <a:p>
            <a:r>
              <a:rPr lang="en-US" sz="1400" dirty="0"/>
              <a:t>K-Means total and compute times for 100k 2D points and1k,2k,4k,8k, and 16k centroids for Spark, Flink, and MPI Java LRT-BSP CE. Run on 1 node as 24x1.</a:t>
            </a:r>
            <a:endParaRPr lang="en-US" sz="1400" dirty="0">
              <a:latin typeface="+mj-lt"/>
            </a:endParaRPr>
          </a:p>
        </p:txBody>
      </p:sp>
      <p:sp>
        <p:nvSpPr>
          <p:cNvPr id="42" name="Rectangle 41"/>
          <p:cNvSpPr/>
          <p:nvPr/>
        </p:nvSpPr>
        <p:spPr>
          <a:xfrm>
            <a:off x="5087606" y="5800489"/>
            <a:ext cx="4138447" cy="954107"/>
          </a:xfrm>
          <a:prstGeom prst="rect">
            <a:avLst/>
          </a:prstGeom>
          <a:solidFill>
            <a:schemeClr val="bg1"/>
          </a:solidFill>
        </p:spPr>
        <p:txBody>
          <a:bodyPr wrap="square">
            <a:spAutoFit/>
          </a:bodyPr>
          <a:lstStyle/>
          <a:p>
            <a:r>
              <a:rPr lang="en-US" sz="1400" dirty="0"/>
              <a:t>K-Means total and compute times for 1 million 2D points and 1k,10,50k,100k, and 500k centroids for Spark, </a:t>
            </a:r>
            <a:r>
              <a:rPr lang="en-US" sz="1400" dirty="0" err="1"/>
              <a:t>Flink</a:t>
            </a:r>
            <a:r>
              <a:rPr lang="en-US" sz="1400" dirty="0"/>
              <a:t>, and MPI Java LRT-BSP CE. Run on 16 nodes as 24x1.</a:t>
            </a:r>
            <a:endParaRPr lang="en-US" sz="1400" dirty="0">
              <a:latin typeface="+mj-lt"/>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92233"/>
            <a:ext cx="4837459" cy="2675363"/>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0827" y="3351839"/>
            <a:ext cx="4375226" cy="2448650"/>
          </a:xfrm>
          <a:prstGeom prst="rect">
            <a:avLst/>
          </a:prstGeom>
        </p:spPr>
      </p:pic>
    </p:spTree>
    <p:extLst>
      <p:ext uri="{BB962C8B-B14F-4D97-AF65-F5344CB8AC3E}">
        <p14:creationId xmlns:p14="http://schemas.microsoft.com/office/powerpoint/2010/main" val="1260769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
            <a:ext cx="8382000" cy="798022"/>
          </a:xfrm>
        </p:spPr>
        <p:txBody>
          <a:bodyPr/>
          <a:lstStyle/>
          <a:p>
            <a:r>
              <a:rPr lang="en-US" dirty="0"/>
              <a:t>Flink Multi Dimensional Scaling  (MDS)</a:t>
            </a:r>
          </a:p>
        </p:txBody>
      </p:sp>
      <p:sp>
        <p:nvSpPr>
          <p:cNvPr id="3" name="Content Placeholder 2"/>
          <p:cNvSpPr>
            <a:spLocks noGrp="1"/>
          </p:cNvSpPr>
          <p:nvPr>
            <p:ph idx="1"/>
          </p:nvPr>
        </p:nvSpPr>
        <p:spPr>
          <a:xfrm>
            <a:off x="96636" y="919942"/>
            <a:ext cx="7886700" cy="3669957"/>
          </a:xfrm>
        </p:spPr>
        <p:txBody>
          <a:bodyPr>
            <a:normAutofit fontScale="92500" lnSpcReduction="20000"/>
          </a:bodyPr>
          <a:lstStyle/>
          <a:p>
            <a:r>
              <a:rPr lang="en-US" dirty="0"/>
              <a:t>Projects </a:t>
            </a:r>
            <a:r>
              <a:rPr lang="en-US" dirty="0" err="1"/>
              <a:t>NxN</a:t>
            </a:r>
            <a:r>
              <a:rPr lang="en-US" dirty="0"/>
              <a:t> distance matrix to </a:t>
            </a:r>
            <a:r>
              <a:rPr lang="en-US" dirty="0" err="1"/>
              <a:t>NxD</a:t>
            </a:r>
            <a:r>
              <a:rPr lang="en-US" dirty="0"/>
              <a:t> matrix where N is the number of points and D is the target dimension.</a:t>
            </a:r>
          </a:p>
          <a:p>
            <a:r>
              <a:rPr lang="en-US" dirty="0"/>
              <a:t>The input is two </a:t>
            </a:r>
            <a:r>
              <a:rPr lang="en-US" dirty="0" err="1"/>
              <a:t>NxN</a:t>
            </a:r>
            <a:r>
              <a:rPr lang="en-US" dirty="0"/>
              <a:t> matrices (Distance and Weight) and one </a:t>
            </a:r>
            <a:r>
              <a:rPr lang="en-US" dirty="0" err="1"/>
              <a:t>NxD</a:t>
            </a:r>
            <a:r>
              <a:rPr lang="en-US" dirty="0"/>
              <a:t> initial point file.</a:t>
            </a:r>
          </a:p>
          <a:p>
            <a:r>
              <a:rPr lang="en-US" dirty="0"/>
              <a:t>The </a:t>
            </a:r>
            <a:r>
              <a:rPr lang="en-US" dirty="0" err="1"/>
              <a:t>NxN</a:t>
            </a:r>
            <a:r>
              <a:rPr lang="en-US" dirty="0"/>
              <a:t> matrices are partitioned row wise</a:t>
            </a:r>
          </a:p>
          <a:p>
            <a:r>
              <a:rPr lang="en-US" dirty="0"/>
              <a:t>3 </a:t>
            </a:r>
            <a:r>
              <a:rPr lang="en-US" dirty="0" err="1"/>
              <a:t>NxD</a:t>
            </a:r>
            <a:r>
              <a:rPr lang="en-US" dirty="0"/>
              <a:t> matrices are used in the computations which are not partitioned.</a:t>
            </a:r>
          </a:p>
          <a:p>
            <a:r>
              <a:rPr lang="en-US" dirty="0"/>
              <a:t>For each operation on </a:t>
            </a:r>
            <a:r>
              <a:rPr lang="en-US" dirty="0" err="1"/>
              <a:t>NxN</a:t>
            </a:r>
            <a:r>
              <a:rPr lang="en-US" dirty="0"/>
              <a:t> matrices, one or more of </a:t>
            </a:r>
            <a:r>
              <a:rPr lang="en-US" dirty="0" err="1"/>
              <a:t>NxD</a:t>
            </a:r>
            <a:r>
              <a:rPr lang="en-US" dirty="0"/>
              <a:t> matrices are required. </a:t>
            </a:r>
          </a:p>
          <a:p>
            <a:r>
              <a:rPr lang="en-US" dirty="0"/>
              <a:t>All three iterations have dynamic stopping criteria. So loop unrolling is not possible.</a:t>
            </a:r>
          </a:p>
          <a:p>
            <a:r>
              <a:rPr lang="en-US" dirty="0"/>
              <a:t>Our algorithm uses deterministic annealing and has three nested loops called Temperature, Stress and CG in that order.</a:t>
            </a:r>
          </a:p>
          <a:p>
            <a:endParaRPr lang="en-US"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6558" y="4362426"/>
            <a:ext cx="7662984" cy="2716803"/>
          </a:xfrm>
          <a:prstGeom prst="rect">
            <a:avLst/>
          </a:prstGeom>
        </p:spPr>
      </p:pic>
    </p:spTree>
    <p:extLst>
      <p:ext uri="{BB962C8B-B14F-4D97-AF65-F5344CB8AC3E}">
        <p14:creationId xmlns:p14="http://schemas.microsoft.com/office/powerpoint/2010/main" val="3930020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7" y="0"/>
            <a:ext cx="8382000" cy="809105"/>
          </a:xfrm>
        </p:spPr>
        <p:txBody>
          <a:bodyPr/>
          <a:lstStyle/>
          <a:p>
            <a:pPr algn="ctr"/>
            <a:r>
              <a:rPr lang="en-US" dirty="0" err="1"/>
              <a:t>Flink</a:t>
            </a:r>
            <a:r>
              <a:rPr lang="en-US" dirty="0"/>
              <a:t> MDS Notes</a:t>
            </a:r>
          </a:p>
        </p:txBody>
      </p:sp>
      <p:sp>
        <p:nvSpPr>
          <p:cNvPr id="3" name="Content Placeholder 2"/>
          <p:cNvSpPr>
            <a:spLocks noGrp="1"/>
          </p:cNvSpPr>
          <p:nvPr>
            <p:ph idx="1"/>
          </p:nvPr>
        </p:nvSpPr>
        <p:spPr>
          <a:xfrm>
            <a:off x="0" y="637309"/>
            <a:ext cx="9144000" cy="2522059"/>
          </a:xfrm>
        </p:spPr>
        <p:txBody>
          <a:bodyPr>
            <a:normAutofit fontScale="92500"/>
          </a:bodyPr>
          <a:lstStyle/>
          <a:p>
            <a:r>
              <a:rPr lang="en-US" dirty="0" err="1"/>
              <a:t>Flink</a:t>
            </a:r>
            <a:r>
              <a:rPr lang="en-US" dirty="0"/>
              <a:t> doesn’t support nested loops, so only the CG iteration is implemented as a native iteration in </a:t>
            </a:r>
            <a:r>
              <a:rPr lang="en-US" dirty="0" err="1"/>
              <a:t>Flink</a:t>
            </a:r>
            <a:r>
              <a:rPr lang="en-US" dirty="0"/>
              <a:t>.</a:t>
            </a:r>
          </a:p>
          <a:p>
            <a:r>
              <a:rPr lang="en-US" dirty="0"/>
              <a:t>Each temperature and stress loop combination is executed as a separate Job.</a:t>
            </a:r>
          </a:p>
          <a:p>
            <a:r>
              <a:rPr lang="en-US" dirty="0"/>
              <a:t>The data-flow graph is complex and long</a:t>
            </a:r>
          </a:p>
          <a:p>
            <a:r>
              <a:rPr lang="en-US" dirty="0"/>
              <a:t>For each distributed operation on partitioned </a:t>
            </a:r>
            <a:r>
              <a:rPr lang="en-US" dirty="0" err="1"/>
              <a:t>NxN</a:t>
            </a:r>
            <a:r>
              <a:rPr lang="en-US" dirty="0"/>
              <a:t> matrix we need to broadcast Nx3 matrix (can be very in-efficient).</a:t>
            </a:r>
          </a:p>
          <a:p>
            <a:pPr lvl="1"/>
            <a:r>
              <a:rPr lang="en-US" dirty="0"/>
              <a:t>In MPI we keep the Nx3 matrices in all the tasks. </a:t>
            </a:r>
          </a:p>
          <a:p>
            <a:endParaRPr lang="en-US" dirty="0"/>
          </a:p>
          <a:p>
            <a:endParaRPr lang="en-US" dirty="0"/>
          </a:p>
          <a:p>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0012" y="3159368"/>
            <a:ext cx="5603988" cy="3698632"/>
          </a:xfrm>
          <a:prstGeom prst="rect">
            <a:avLst/>
          </a:prstGeom>
        </p:spPr>
      </p:pic>
      <p:sp>
        <p:nvSpPr>
          <p:cNvPr id="6" name="TextBox 5"/>
          <p:cNvSpPr txBox="1"/>
          <p:nvPr/>
        </p:nvSpPr>
        <p:spPr>
          <a:xfrm>
            <a:off x="210590" y="3203171"/>
            <a:ext cx="3136668" cy="2865120"/>
          </a:xfrm>
          <a:prstGeom prst="rect">
            <a:avLst/>
          </a:prstGeom>
          <a:noFill/>
        </p:spPr>
        <p:txBody>
          <a:bodyPr wrap="square" rtlCol="0">
            <a:spAutoFit/>
          </a:bodyPr>
          <a:lstStyle/>
          <a:p>
            <a:r>
              <a:rPr lang="en-US"/>
              <a:t>We need to combine the partitions of the two NxN matrices once they are loaded. Natural choice was Joining. But it turned out Joining was very in-efficient and we had to load partitions of one matrix manually in a Map operator.</a:t>
            </a:r>
          </a:p>
          <a:p>
            <a:pPr lvl="1"/>
            <a:endParaRPr lang="en-US" dirty="0"/>
          </a:p>
        </p:txBody>
      </p:sp>
    </p:spTree>
    <p:extLst>
      <p:ext uri="{BB962C8B-B14F-4D97-AF65-F5344CB8AC3E}">
        <p14:creationId xmlns:p14="http://schemas.microsoft.com/office/powerpoint/2010/main" val="3880895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5172" cy="796159"/>
          </a:xfrm>
        </p:spPr>
        <p:txBody>
          <a:bodyPr/>
          <a:lstStyle/>
          <a:p>
            <a:pPr algn="ctr"/>
            <a:r>
              <a:rPr lang="en-US" dirty="0"/>
              <a:t>Flink vs MPI DA-MDS Performance</a:t>
            </a:r>
          </a:p>
        </p:txBody>
      </p:sp>
      <p:sp>
        <p:nvSpPr>
          <p:cNvPr id="5" name="Rectangle 4"/>
          <p:cNvSpPr/>
          <p:nvPr/>
        </p:nvSpPr>
        <p:spPr>
          <a:xfrm>
            <a:off x="-1" y="4211215"/>
            <a:ext cx="4532585" cy="1815882"/>
          </a:xfrm>
          <a:prstGeom prst="rect">
            <a:avLst/>
          </a:prstGeom>
          <a:ln w="28575">
            <a:solidFill>
              <a:schemeClr val="tx1"/>
            </a:solidFill>
          </a:ln>
        </p:spPr>
        <p:txBody>
          <a:bodyPr wrap="square">
            <a:spAutoFit/>
          </a:bodyPr>
          <a:lstStyle/>
          <a:p>
            <a:r>
              <a:rPr lang="en-US" sz="1400" dirty="0"/>
              <a:t>Total time of MPI Java and </a:t>
            </a:r>
            <a:r>
              <a:rPr lang="en-US" sz="1400" dirty="0" err="1"/>
              <a:t>Flink</a:t>
            </a:r>
            <a:r>
              <a:rPr lang="en-US" sz="1400" dirty="0"/>
              <a:t> MDS implementations for 96 and 192 parallel tasks with no of points ranging from 1000 to 32000. The graph also show the computation time. The total time includes computation time, communication overhead, data loading and framework overhead. In case of MPI there is no framework overhead. This test has 5 Temperature Loops, 2 Stress Loops and 16 CG Loops.</a:t>
            </a:r>
            <a:endParaRPr lang="en-US" sz="1400" dirty="0">
              <a:latin typeface="+mj-lt"/>
            </a:endParaRPr>
          </a:p>
        </p:txBody>
      </p:sp>
      <p:sp>
        <p:nvSpPr>
          <p:cNvPr id="10" name="Rectangle 9"/>
          <p:cNvSpPr/>
          <p:nvPr/>
        </p:nvSpPr>
        <p:spPr>
          <a:xfrm>
            <a:off x="4532586" y="4211215"/>
            <a:ext cx="4611414" cy="1815882"/>
          </a:xfrm>
          <a:prstGeom prst="rect">
            <a:avLst/>
          </a:prstGeom>
          <a:ln w="28575">
            <a:solidFill>
              <a:schemeClr val="tx1"/>
            </a:solidFill>
          </a:ln>
        </p:spPr>
        <p:txBody>
          <a:bodyPr wrap="square">
            <a:spAutoFit/>
          </a:bodyPr>
          <a:lstStyle/>
          <a:p>
            <a:r>
              <a:rPr lang="en-US" sz="1400" dirty="0"/>
              <a:t>Total time of MPI Java and </a:t>
            </a:r>
            <a:r>
              <a:rPr lang="en-US" sz="1400" dirty="0" err="1"/>
              <a:t>Flink</a:t>
            </a:r>
            <a:r>
              <a:rPr lang="en-US" sz="1400" dirty="0"/>
              <a:t> MDS implementations for 96 and 192 parallel tasks with no of points ranging from 1000 to 32000. The graph also show the computation time. The total time includes computation time, communication overhead, data loading and framework overhead. In case of MPI there is no framework overhead. This test has 1 Temperature Loop, 1 Stress Loop and 32 CG Loops.</a:t>
            </a:r>
          </a:p>
        </p:txBody>
      </p:sp>
      <p:sp>
        <p:nvSpPr>
          <p:cNvPr id="3" name="Date Placeholder 2"/>
          <p:cNvSpPr>
            <a:spLocks noGrp="1"/>
          </p:cNvSpPr>
          <p:nvPr>
            <p:ph type="dt" sz="half" idx="2"/>
          </p:nvPr>
        </p:nvSpPr>
        <p:spPr/>
        <p:txBody>
          <a:bodyPr/>
          <a:lstStyle/>
          <a:p>
            <a:fld id="{D97AC202-F6F5-4D2C-B635-C6411425447B}" type="datetime1">
              <a:rPr lang="en-US" smtClean="0"/>
              <a:t>10/4/2016</a:t>
            </a:fld>
            <a:endParaRPr lang="en-US"/>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23</a:t>
            </a:fld>
            <a:endParaRPr lang="en-US" dirty="0">
              <a:solidFill>
                <a:prstClr val="black"/>
              </a:solidFill>
            </a:endParaRPr>
          </a:p>
        </p:txBody>
      </p:sp>
      <p:graphicFrame>
        <p:nvGraphicFramePr>
          <p:cNvPr id="13" name="Chart 12"/>
          <p:cNvGraphicFramePr>
            <a:graphicFrameLocks/>
          </p:cNvGraphicFramePr>
          <p:nvPr>
            <p:extLst>
              <p:ext uri="{D42A27DB-BD31-4B8C-83A1-F6EECF244321}">
                <p14:modId xmlns:p14="http://schemas.microsoft.com/office/powerpoint/2010/main" val="1234316733"/>
              </p:ext>
            </p:extLst>
          </p:nvPr>
        </p:nvGraphicFramePr>
        <p:xfrm>
          <a:off x="4558165" y="909021"/>
          <a:ext cx="4585835" cy="3269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589359622"/>
              </p:ext>
            </p:extLst>
          </p:nvPr>
        </p:nvGraphicFramePr>
        <p:xfrm>
          <a:off x="-1" y="599504"/>
          <a:ext cx="4679418" cy="3548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518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11" y="0"/>
            <a:ext cx="8382000" cy="752559"/>
          </a:xfrm>
        </p:spPr>
        <p:txBody>
          <a:bodyPr/>
          <a:lstStyle/>
          <a:p>
            <a:r>
              <a:rPr lang="en-US" dirty="0" err="1"/>
              <a:t>Flink</a:t>
            </a:r>
            <a:r>
              <a:rPr lang="en-US" dirty="0"/>
              <a:t> MDS Dataflow Graph</a:t>
            </a:r>
          </a:p>
        </p:txBody>
      </p:sp>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8055" t="7789" r="50492" b="4412"/>
          <a:stretch/>
        </p:blipFill>
        <p:spPr>
          <a:xfrm>
            <a:off x="-162602" y="616345"/>
            <a:ext cx="9322025" cy="6176918"/>
          </a:xfrm>
          <a:prstGeom prst="rect">
            <a:avLst/>
          </a:prstGeom>
        </p:spPr>
      </p:pic>
    </p:spTree>
    <p:extLst>
      <p:ext uri="{BB962C8B-B14F-4D97-AF65-F5344CB8AC3E}">
        <p14:creationId xmlns:p14="http://schemas.microsoft.com/office/powerpoint/2010/main" val="2890834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5367" y="12551"/>
            <a:ext cx="8382000" cy="673249"/>
          </a:xfrm>
        </p:spPr>
        <p:txBody>
          <a:bodyPr/>
          <a:lstStyle/>
          <a:p>
            <a:pPr algn="ctr"/>
            <a:r>
              <a:rPr lang="en-US" dirty="0"/>
              <a:t>HPC-ABDS Parallel Computing </a:t>
            </a:r>
          </a:p>
        </p:txBody>
      </p:sp>
      <p:sp>
        <p:nvSpPr>
          <p:cNvPr id="3" name="Content Placeholder 2"/>
          <p:cNvSpPr>
            <a:spLocks noGrp="1"/>
          </p:cNvSpPr>
          <p:nvPr>
            <p:ph idx="1"/>
          </p:nvPr>
        </p:nvSpPr>
        <p:spPr>
          <a:xfrm>
            <a:off x="-83809" y="685800"/>
            <a:ext cx="9120352" cy="5541335"/>
          </a:xfrm>
        </p:spPr>
        <p:txBody>
          <a:bodyPr/>
          <a:lstStyle/>
          <a:p>
            <a:r>
              <a:rPr lang="en-US" sz="1800" b="1" dirty="0"/>
              <a:t>MPI</a:t>
            </a:r>
            <a:r>
              <a:rPr lang="en-US" sz="1800" dirty="0"/>
              <a:t> designed for fine grain case and typical of parallel computing used in large scale simulations</a:t>
            </a:r>
          </a:p>
          <a:p>
            <a:pPr lvl="1"/>
            <a:r>
              <a:rPr lang="en-US" sz="1800" b="1" dirty="0"/>
              <a:t>Only change in model parameters </a:t>
            </a:r>
            <a:r>
              <a:rPr lang="en-US" sz="1800" dirty="0"/>
              <a:t>are transmitted</a:t>
            </a:r>
          </a:p>
          <a:p>
            <a:pPr lvl="1"/>
            <a:r>
              <a:rPr lang="en-US" sz="1800" b="1" dirty="0"/>
              <a:t>In-place </a:t>
            </a:r>
            <a:r>
              <a:rPr lang="en-US" sz="1800" dirty="0"/>
              <a:t>implementation</a:t>
            </a:r>
          </a:p>
          <a:p>
            <a:pPr lvl="1"/>
            <a:r>
              <a:rPr lang="en-US" sz="1800" dirty="0"/>
              <a:t>Synchronization important as parallel computing</a:t>
            </a:r>
          </a:p>
          <a:p>
            <a:r>
              <a:rPr lang="en-US" sz="1800" b="1" dirty="0"/>
              <a:t>Dataflow</a:t>
            </a:r>
            <a:r>
              <a:rPr lang="en-US" sz="1800" dirty="0"/>
              <a:t> typical of distributed or Grid computing workflow paradigms</a:t>
            </a:r>
          </a:p>
          <a:p>
            <a:pPr lvl="1"/>
            <a:r>
              <a:rPr lang="en-US" sz="1800" dirty="0"/>
              <a:t>Data sometimes and model parameters certainly transmitted </a:t>
            </a:r>
          </a:p>
          <a:p>
            <a:pPr lvl="1"/>
            <a:r>
              <a:rPr lang="en-US" sz="1800" dirty="0"/>
              <a:t>If used in workflow, large amount of computing and no synchronization constraints</a:t>
            </a:r>
          </a:p>
          <a:p>
            <a:pPr lvl="1"/>
            <a:r>
              <a:rPr lang="en-US" sz="1800" dirty="0"/>
              <a:t>Caching in iterative MapReduce avoids data communication and in fact systems like </a:t>
            </a:r>
            <a:r>
              <a:rPr lang="en-US" sz="1800" dirty="0" err="1"/>
              <a:t>TensorFlow</a:t>
            </a:r>
            <a:r>
              <a:rPr lang="en-US" sz="1800" dirty="0"/>
              <a:t>, Spark or Flink are called dataflow but often implement </a:t>
            </a:r>
            <a:r>
              <a:rPr lang="en-US" sz="1800" b="1" dirty="0"/>
              <a:t>“model-parameter” flow</a:t>
            </a:r>
          </a:p>
          <a:p>
            <a:r>
              <a:rPr lang="en-US" sz="1800" b="1" dirty="0"/>
              <a:t>Inefficient</a:t>
            </a:r>
            <a:r>
              <a:rPr lang="en-US" sz="1800" dirty="0"/>
              <a:t> to use </a:t>
            </a:r>
            <a:r>
              <a:rPr lang="en-US" sz="1800" b="1" dirty="0"/>
              <a:t>same runtime mechanism </a:t>
            </a:r>
            <a:r>
              <a:rPr lang="en-US" sz="1800" dirty="0"/>
              <a:t>independent of characteristics</a:t>
            </a:r>
          </a:p>
          <a:p>
            <a:pPr lvl="1"/>
            <a:r>
              <a:rPr lang="en-US" sz="1800" dirty="0"/>
              <a:t>Use </a:t>
            </a:r>
            <a:r>
              <a:rPr lang="en-US" sz="1800" b="1" dirty="0"/>
              <a:t>In-Place </a:t>
            </a:r>
            <a:r>
              <a:rPr lang="en-US" sz="1800" dirty="0"/>
              <a:t>implementations for parallel computing with high overhead and Flow for flexible low overhead cases</a:t>
            </a:r>
          </a:p>
          <a:p>
            <a:r>
              <a:rPr lang="en-US" sz="1800" b="1" dirty="0"/>
              <a:t>HPC-ABDS</a:t>
            </a:r>
            <a:r>
              <a:rPr lang="en-US" sz="1800" dirty="0"/>
              <a:t> plan is to keep current user interfaces (say to Spark Flink Hadoop Storm Heron) and </a:t>
            </a:r>
            <a:r>
              <a:rPr lang="en-US" sz="1800" b="1" dirty="0"/>
              <a:t>transparently use HPC </a:t>
            </a:r>
            <a:r>
              <a:rPr lang="en-US" sz="1800" dirty="0"/>
              <a:t>to improve </a:t>
            </a:r>
            <a:r>
              <a:rPr lang="en-US" sz="1800" b="1" dirty="0"/>
              <a:t>performance</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6D31079-8D31-4AC2-9D34-3DAFA4E7612D}" type="datetime1">
              <a:rPr kumimoji="0" lang="en-US" sz="1800" b="0" i="0" u="none" strike="noStrike" kern="0" cap="none" spc="0" normalizeH="0" baseline="0" noProof="0" smtClean="0">
                <a:ln>
                  <a:noFill/>
                </a:ln>
                <a:solidFill>
                  <a:srgbClr val="000000">
                    <a:tint val="75000"/>
                  </a:srgbClr>
                </a:solidFill>
                <a:effectLst/>
                <a:uLnTx/>
                <a:uFillTx/>
              </a:rPr>
              <a:t>10/4/2016</a:t>
            </a:fld>
            <a:endParaRPr kumimoji="0" lang="en-US" sz="1800" b="0" i="0" u="none" strike="noStrike" kern="0" cap="none" spc="0" normalizeH="0" baseline="0" noProof="0">
              <a:ln>
                <a:noFill/>
              </a:ln>
              <a:solidFill>
                <a:srgbClr val="000000">
                  <a:tint val="75000"/>
                </a:srgbClr>
              </a:solidFill>
              <a:effectLst/>
              <a:uLnTx/>
              <a:uFillTx/>
            </a:endParaRPr>
          </a:p>
        </p:txBody>
      </p:sp>
    </p:spTree>
    <p:extLst>
      <p:ext uri="{BB962C8B-B14F-4D97-AF65-F5344CB8AC3E}">
        <p14:creationId xmlns:p14="http://schemas.microsoft.com/office/powerpoint/2010/main" val="248318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80713" cy="914400"/>
          </a:xfrm>
        </p:spPr>
        <p:txBody>
          <a:bodyPr/>
          <a:lstStyle/>
          <a:p>
            <a:pPr algn="ctr"/>
            <a:r>
              <a:rPr lang="en-US" dirty="0"/>
              <a:t>Harp (Hadoop Plugin) brings HPC to ABDS </a:t>
            </a:r>
          </a:p>
        </p:txBody>
      </p:sp>
      <p:sp>
        <p:nvSpPr>
          <p:cNvPr id="3" name="Content Placeholder 2"/>
          <p:cNvSpPr>
            <a:spLocks noGrp="1"/>
          </p:cNvSpPr>
          <p:nvPr>
            <p:ph idx="1"/>
          </p:nvPr>
        </p:nvSpPr>
        <p:spPr>
          <a:xfrm>
            <a:off x="23471" y="533400"/>
            <a:ext cx="9144000" cy="1905000"/>
          </a:xfrm>
        </p:spPr>
        <p:txBody>
          <a:bodyPr/>
          <a:lstStyle/>
          <a:p>
            <a:r>
              <a:rPr lang="en-US" b="1" dirty="0"/>
              <a:t>Basic Harp: Iterative HPC communication; scientific data abstractions</a:t>
            </a:r>
          </a:p>
          <a:p>
            <a:r>
              <a:rPr lang="en-US" dirty="0"/>
              <a:t>Careful support of distributed data AND distributed model</a:t>
            </a:r>
          </a:p>
          <a:p>
            <a:r>
              <a:rPr lang="en-US" dirty="0"/>
              <a:t>Avoids parameter server approach but distributes model over worker nodes and supports collective communication to bring global model to each node</a:t>
            </a:r>
          </a:p>
          <a:p>
            <a:r>
              <a:rPr lang="en-US" dirty="0"/>
              <a:t>Applied first to Latent Dirichlet Allocation LDA with large model and data</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prstClr val="black"/>
              </a:solidFill>
              <a:effectLst/>
              <a:uLnTx/>
              <a:uFillTx/>
            </a:endParaRPr>
          </a:p>
        </p:txBody>
      </p:sp>
      <p:sp>
        <p:nvSpPr>
          <p:cNvPr id="4" name="Date Placeholder 3"/>
          <p:cNvSpPr>
            <a:spLocks noGrp="1"/>
          </p:cNvSpPr>
          <p:nvPr>
            <p:ph type="dt" sz="half" idx="2"/>
          </p:nvPr>
        </p:nvSpPr>
        <p:spPr>
          <a:xfrm>
            <a:off x="5791200" y="622073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FF3CC94-F228-4EE5-9C2D-9E45E9E300D4}" type="datetime1">
              <a:rPr kumimoji="0" lang="en-US" sz="1800" b="0" i="0" u="none" strike="noStrike" kern="0" cap="none" spc="0" normalizeH="0" baseline="0" noProof="0" smtClean="0">
                <a:ln>
                  <a:noFill/>
                </a:ln>
                <a:solidFill>
                  <a:srgbClr val="000000">
                    <a:tint val="75000"/>
                  </a:srgbClr>
                </a:solidFill>
                <a:effectLst/>
                <a:uLnTx/>
                <a:uFillTx/>
              </a:rPr>
              <a:t>10/4/2016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9" name="Group 8"/>
          <p:cNvGrpSpPr/>
          <p:nvPr/>
        </p:nvGrpSpPr>
        <p:grpSpPr>
          <a:xfrm>
            <a:off x="152400" y="2686313"/>
            <a:ext cx="8918770" cy="3031342"/>
            <a:chOff x="152400" y="2686313"/>
            <a:chExt cx="8918770" cy="3031342"/>
          </a:xfrm>
        </p:grpSpPr>
        <p:grpSp>
          <p:nvGrpSpPr>
            <p:cNvPr id="10" name="Group 9"/>
            <p:cNvGrpSpPr/>
            <p:nvPr/>
          </p:nvGrpSpPr>
          <p:grpSpPr>
            <a:xfrm>
              <a:off x="152400" y="2686313"/>
              <a:ext cx="5464147" cy="3031342"/>
              <a:chOff x="619450" y="2618515"/>
              <a:chExt cx="5207216" cy="2548397"/>
            </a:xfrm>
          </p:grpSpPr>
          <p:sp>
            <p:nvSpPr>
              <p:cNvPr id="17" name="Rounded Rectangle 16"/>
              <p:cNvSpPr/>
              <p:nvPr/>
            </p:nvSpPr>
            <p:spPr>
              <a:xfrm>
                <a:off x="619450" y="3878661"/>
                <a:ext cx="2296904" cy="482803"/>
              </a:xfrm>
              <a:prstGeom prst="roundRect">
                <a:avLst/>
              </a:prstGeom>
              <a:solidFill>
                <a:srgbClr val="A5A5A5"/>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Shuffle</a:t>
                </a:r>
              </a:p>
            </p:txBody>
          </p:sp>
          <p:grpSp>
            <p:nvGrpSpPr>
              <p:cNvPr id="18" name="Group 17"/>
              <p:cNvGrpSpPr/>
              <p:nvPr/>
            </p:nvGrpSpPr>
            <p:grpSpPr>
              <a:xfrm>
                <a:off x="3325523" y="3184456"/>
                <a:ext cx="2501143" cy="1558993"/>
                <a:chOff x="7121236" y="2211758"/>
                <a:chExt cx="4525819" cy="2166276"/>
              </a:xfrm>
            </p:grpSpPr>
            <p:sp>
              <p:nvSpPr>
                <p:cNvPr id="29" name="Rounded Rectangle 28"/>
                <p:cNvSpPr/>
                <p:nvPr/>
              </p:nvSpPr>
              <p:spPr>
                <a:xfrm>
                  <a:off x="7214931"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0" name="Rounded Rectangle 29"/>
                <p:cNvSpPr/>
                <p:nvPr/>
              </p:nvSpPr>
              <p:spPr>
                <a:xfrm>
                  <a:off x="8224318" y="2211759"/>
                  <a:ext cx="493643" cy="216231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1" name="Rounded Rectangle 30"/>
                <p:cNvSpPr/>
                <p:nvPr/>
              </p:nvSpPr>
              <p:spPr>
                <a:xfrm>
                  <a:off x="9233706"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2" name="Rounded Rectangle 31"/>
                <p:cNvSpPr/>
                <p:nvPr/>
              </p:nvSpPr>
              <p:spPr>
                <a:xfrm>
                  <a:off x="11079339"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33" name="Straight Connector 32"/>
                <p:cNvCxnSpPr/>
                <p:nvPr/>
              </p:nvCxnSpPr>
              <p:spPr>
                <a:xfrm>
                  <a:off x="9992253" y="3313373"/>
                  <a:ext cx="918295" cy="0"/>
                </a:xfrm>
                <a:prstGeom prst="line">
                  <a:avLst/>
                </a:prstGeom>
                <a:noFill/>
                <a:ln w="50800" cap="rnd" cmpd="sng" algn="ctr">
                  <a:solidFill>
                    <a:srgbClr val="5B9BD5"/>
                  </a:solidFill>
                  <a:prstDash val="sysDot"/>
                  <a:round/>
                </a:ln>
                <a:effectLst/>
              </p:spPr>
            </p:cxnSp>
            <p:sp>
              <p:nvSpPr>
                <p:cNvPr id="34" name="Rounded Rectangle 33"/>
                <p:cNvSpPr/>
                <p:nvPr/>
              </p:nvSpPr>
              <p:spPr>
                <a:xfrm>
                  <a:off x="7121236" y="3477892"/>
                  <a:ext cx="4525819" cy="457578"/>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Collective Communication</a:t>
                  </a:r>
                </a:p>
              </p:txBody>
            </p:sp>
          </p:grpSp>
          <p:sp>
            <p:nvSpPr>
              <p:cNvPr id="19" name="Rounded Rectangle 18"/>
              <p:cNvSpPr/>
              <p:nvPr/>
            </p:nvSpPr>
            <p:spPr>
              <a:xfrm>
                <a:off x="845356"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0" name="Rounded Rectangle 19"/>
              <p:cNvSpPr/>
              <p:nvPr/>
            </p:nvSpPr>
            <p:spPr>
              <a:xfrm>
                <a:off x="1274123" y="3006000"/>
                <a:ext cx="209689" cy="94382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1" name="Rounded Rectangle 20"/>
              <p:cNvSpPr/>
              <p:nvPr/>
            </p:nvSpPr>
            <p:spPr>
              <a:xfrm>
                <a:off x="1702889"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2" name="Rounded Rectangle 21"/>
              <p:cNvSpPr/>
              <p:nvPr/>
            </p:nvSpPr>
            <p:spPr>
              <a:xfrm>
                <a:off x="2486875"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23" name="Straight Connector 22"/>
              <p:cNvCxnSpPr/>
              <p:nvPr/>
            </p:nvCxnSpPr>
            <p:spPr>
              <a:xfrm>
                <a:off x="2025104" y="3486841"/>
                <a:ext cx="390072" cy="0"/>
              </a:xfrm>
              <a:prstGeom prst="line">
                <a:avLst/>
              </a:prstGeom>
              <a:noFill/>
              <a:ln w="50800" cap="rnd" cmpd="sng" algn="ctr">
                <a:solidFill>
                  <a:srgbClr val="5B9BD5"/>
                </a:solidFill>
                <a:prstDash val="sysDot"/>
                <a:round/>
              </a:ln>
              <a:effectLst/>
            </p:spPr>
          </p:cxnSp>
          <p:sp>
            <p:nvSpPr>
              <p:cNvPr id="24" name="Rounded Rectangle 23"/>
              <p:cNvSpPr/>
              <p:nvPr/>
            </p:nvSpPr>
            <p:spPr>
              <a:xfrm>
                <a:off x="1361468"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5" name="Rounded Rectangle 24"/>
              <p:cNvSpPr/>
              <p:nvPr/>
            </p:nvSpPr>
            <p:spPr>
              <a:xfrm>
                <a:off x="2063514"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6" name="Right Arrow 25"/>
              <p:cNvSpPr/>
              <p:nvPr/>
            </p:nvSpPr>
            <p:spPr>
              <a:xfrm>
                <a:off x="2947163" y="3953854"/>
                <a:ext cx="368801" cy="271536"/>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27" name="TextBox 26"/>
              <p:cNvSpPr txBox="1"/>
              <p:nvPr/>
            </p:nvSpPr>
            <p:spPr>
              <a:xfrm>
                <a:off x="3279801" y="2618515"/>
                <a:ext cx="2428589"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MapCollective</a:t>
                </a:r>
                <a:r>
                  <a:rPr kumimoji="0" lang="en-US" sz="1600" b="0" i="0" u="none" strike="noStrike" kern="0" cap="none" spc="0" normalizeH="0" baseline="0" noProof="0" dirty="0">
                    <a:ln>
                      <a:noFill/>
                    </a:ln>
                    <a:solidFill>
                      <a:prstClr val="black"/>
                    </a:solidFill>
                    <a:effectLst/>
                    <a:uLnTx/>
                    <a:uFillTx/>
                  </a:rPr>
                  <a:t>  Model</a:t>
                </a:r>
              </a:p>
            </p:txBody>
          </p:sp>
          <p:sp>
            <p:nvSpPr>
              <p:cNvPr id="28" name="TextBox 27"/>
              <p:cNvSpPr txBox="1"/>
              <p:nvPr/>
            </p:nvSpPr>
            <p:spPr>
              <a:xfrm>
                <a:off x="822607" y="2621650"/>
                <a:ext cx="1970251"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MapReduce</a:t>
                </a:r>
                <a:r>
                  <a:rPr kumimoji="0" lang="en-US" sz="1600" b="0" i="0" u="none" strike="noStrike" kern="0" cap="none" spc="0" normalizeH="0" baseline="0" noProof="0" dirty="0">
                    <a:ln>
                      <a:noFill/>
                    </a:ln>
                    <a:solidFill>
                      <a:prstClr val="black"/>
                    </a:solidFill>
                    <a:effectLst/>
                    <a:uLnTx/>
                    <a:uFillTx/>
                  </a:rPr>
                  <a:t>  Model</a:t>
                </a:r>
              </a:p>
            </p:txBody>
          </p:sp>
        </p:grpSp>
        <p:grpSp>
          <p:nvGrpSpPr>
            <p:cNvPr id="11" name="Group 10"/>
            <p:cNvGrpSpPr/>
            <p:nvPr/>
          </p:nvGrpSpPr>
          <p:grpSpPr>
            <a:xfrm>
              <a:off x="5771714" y="2686313"/>
              <a:ext cx="3299456" cy="2800087"/>
              <a:chOff x="4311196" y="1747347"/>
              <a:chExt cx="6044188" cy="4592122"/>
            </a:xfrm>
          </p:grpSpPr>
          <p:sp>
            <p:nvSpPr>
              <p:cNvPr id="12" name="Rectangle 11"/>
              <p:cNvSpPr/>
              <p:nvPr/>
            </p:nvSpPr>
            <p:spPr>
              <a:xfrm>
                <a:off x="4311196" y="5178056"/>
                <a:ext cx="6044188" cy="116141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YARN</a:t>
                </a:r>
              </a:p>
            </p:txBody>
          </p:sp>
          <p:sp>
            <p:nvSpPr>
              <p:cNvPr id="13" name="L-Shape 12"/>
              <p:cNvSpPr/>
              <p:nvPr/>
            </p:nvSpPr>
            <p:spPr>
              <a:xfrm>
                <a:off x="4311196" y="3454399"/>
                <a:ext cx="6044184" cy="1563233"/>
              </a:xfrm>
              <a:prstGeom prst="corner">
                <a:avLst>
                  <a:gd name="adj1" fmla="val 38508"/>
                  <a:gd name="adj2" fmla="val 175135"/>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V2</a:t>
                </a:r>
              </a:p>
            </p:txBody>
          </p:sp>
          <p:sp>
            <p:nvSpPr>
              <p:cNvPr id="14" name="Rectangle 13"/>
              <p:cNvSpPr/>
              <p:nvPr/>
            </p:nvSpPr>
            <p:spPr>
              <a:xfrm>
                <a:off x="7031345" y="3454399"/>
                <a:ext cx="3324039" cy="922218"/>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Harp</a:t>
                </a:r>
              </a:p>
            </p:txBody>
          </p:sp>
          <p:sp>
            <p:nvSpPr>
              <p:cNvPr id="15" name="Rectangle 14"/>
              <p:cNvSpPr/>
              <p:nvPr/>
            </p:nvSpPr>
            <p:spPr>
              <a:xfrm>
                <a:off x="4311196" y="1747347"/>
                <a:ext cx="2607918" cy="1707052"/>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sp>
            <p:nvSpPr>
              <p:cNvPr id="16" name="Rectangle 15"/>
              <p:cNvSpPr/>
              <p:nvPr/>
            </p:nvSpPr>
            <p:spPr>
              <a:xfrm>
                <a:off x="7031344" y="1751863"/>
                <a:ext cx="3324039" cy="1611161"/>
              </a:xfrm>
              <a:prstGeom prst="rect">
                <a:avLst/>
              </a:prstGeom>
              <a:solidFill>
                <a:srgbClr val="00B050"/>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MapCollective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grpSp>
      </p:grpSp>
    </p:spTree>
    <p:extLst>
      <p:ext uri="{BB962C8B-B14F-4D97-AF65-F5344CB8AC3E}">
        <p14:creationId xmlns:p14="http://schemas.microsoft.com/office/powerpoint/2010/main" val="613072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3904" y="99816"/>
            <a:ext cx="4526280" cy="3685001"/>
            <a:chOff x="-2062186" y="1069879"/>
            <a:chExt cx="4526280" cy="3685001"/>
          </a:xfrm>
        </p:grpSpPr>
        <p:pic>
          <p:nvPicPr>
            <p:cNvPr id="6" name="Picture 5"/>
            <p:cNvPicPr>
              <a:picLocks noChangeAspect="1"/>
            </p:cNvPicPr>
            <p:nvPr/>
          </p:nvPicPr>
          <p:blipFill rotWithShape="1">
            <a:blip r:embed="rId2"/>
            <a:srcRect l="13496" t="15143" r="6905" b="47187"/>
            <a:stretch/>
          </p:blipFill>
          <p:spPr>
            <a:xfrm>
              <a:off x="-2062186" y="1069879"/>
              <a:ext cx="4526280" cy="3685001"/>
            </a:xfrm>
            <a:prstGeom prst="rect">
              <a:avLst/>
            </a:prstGeom>
          </p:spPr>
        </p:pic>
        <p:sp>
          <p:nvSpPr>
            <p:cNvPr id="12" name="TextBox 11"/>
            <p:cNvSpPr txBox="1"/>
            <p:nvPr/>
          </p:nvSpPr>
          <p:spPr>
            <a:xfrm>
              <a:off x="-566822" y="1374679"/>
              <a:ext cx="1133644"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rPr>
                <a:t>Clueweb</a:t>
              </a:r>
              <a:endParaRPr kumimoji="0" lang="en-US" sz="1800" b="1" i="0" u="none" strike="noStrike" kern="0" cap="none" spc="0" normalizeH="0" baseline="0" noProof="0" dirty="0">
                <a:ln>
                  <a:noFill/>
                </a:ln>
                <a:solidFill>
                  <a:sysClr val="windowText" lastClr="000000"/>
                </a:solidFill>
                <a:effectLst/>
                <a:uLnTx/>
                <a:uFillTx/>
              </a:endParaRPr>
            </a:p>
          </p:txBody>
        </p:sp>
      </p:gr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429496729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1CDF2E3-3BD1-4861-AA19-00566B208B53}" type="datetime1">
              <a:rPr kumimoji="0" lang="en-US" sz="1800" b="0" i="0" u="none" strike="noStrike" kern="0" cap="none" spc="0" normalizeH="0" baseline="0" noProof="0" smtClean="0">
                <a:ln>
                  <a:noFill/>
                </a:ln>
                <a:solidFill>
                  <a:srgbClr val="000000">
                    <a:tint val="75000"/>
                  </a:srgbClr>
                </a:solidFill>
                <a:effectLst/>
                <a:uLnTx/>
                <a:uFillTx/>
              </a:rPr>
              <a:t>10/4/2016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17" name="Group 16"/>
          <p:cNvGrpSpPr/>
          <p:nvPr/>
        </p:nvGrpSpPr>
        <p:grpSpPr>
          <a:xfrm>
            <a:off x="4719364" y="3486807"/>
            <a:ext cx="4423955" cy="3422468"/>
            <a:chOff x="4032068" y="1733006"/>
            <a:chExt cx="4423955" cy="3422468"/>
          </a:xfrm>
        </p:grpSpPr>
        <p:pic>
          <p:nvPicPr>
            <p:cNvPr id="7" name="Picture 6"/>
            <p:cNvPicPr>
              <a:picLocks noChangeAspect="1"/>
            </p:cNvPicPr>
            <p:nvPr/>
          </p:nvPicPr>
          <p:blipFill rotWithShape="1">
            <a:blip r:embed="rId3"/>
            <a:srcRect l="13926" t="27816" r="6518" b="12446"/>
            <a:stretch/>
          </p:blipFill>
          <p:spPr>
            <a:xfrm>
              <a:off x="4032068" y="1733006"/>
              <a:ext cx="4423955" cy="3422468"/>
            </a:xfrm>
            <a:prstGeom prst="rect">
              <a:avLst/>
            </a:prstGeom>
          </p:spPr>
        </p:pic>
        <p:sp>
          <p:nvSpPr>
            <p:cNvPr id="9" name="TextBox 8"/>
            <p:cNvSpPr txBox="1"/>
            <p:nvPr/>
          </p:nvSpPr>
          <p:spPr>
            <a:xfrm>
              <a:off x="5354058" y="1902059"/>
              <a:ext cx="889987"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rPr>
                <a:t>enwiki</a:t>
              </a:r>
              <a:endParaRPr kumimoji="0" lang="en-US" sz="1800" b="1" i="0" u="none" strike="noStrike" kern="0" cap="none" spc="0" normalizeH="0" baseline="0" noProof="0" dirty="0">
                <a:ln>
                  <a:noFill/>
                </a:ln>
                <a:solidFill>
                  <a:sysClr val="windowText" lastClr="000000"/>
                </a:solidFill>
                <a:effectLst/>
                <a:uLnTx/>
                <a:uFillTx/>
              </a:endParaRPr>
            </a:p>
          </p:txBody>
        </p:sp>
      </p:grpSp>
      <p:grpSp>
        <p:nvGrpSpPr>
          <p:cNvPr id="16" name="Group 15"/>
          <p:cNvGrpSpPr/>
          <p:nvPr/>
        </p:nvGrpSpPr>
        <p:grpSpPr>
          <a:xfrm>
            <a:off x="-23904" y="3600017"/>
            <a:ext cx="4467497" cy="3309258"/>
            <a:chOff x="2050293" y="692330"/>
            <a:chExt cx="4467497" cy="3309258"/>
          </a:xfrm>
        </p:grpSpPr>
        <p:pic>
          <p:nvPicPr>
            <p:cNvPr id="8" name="Picture 7"/>
            <p:cNvPicPr>
              <a:picLocks noChangeAspect="1"/>
            </p:cNvPicPr>
            <p:nvPr/>
          </p:nvPicPr>
          <p:blipFill rotWithShape="1">
            <a:blip r:embed="rId4"/>
            <a:srcRect l="6004" t="55585" r="8718" b="9178"/>
            <a:stretch/>
          </p:blipFill>
          <p:spPr>
            <a:xfrm>
              <a:off x="2050293" y="692330"/>
              <a:ext cx="4467497" cy="3309258"/>
            </a:xfrm>
            <a:prstGeom prst="rect">
              <a:avLst/>
            </a:prstGeom>
          </p:spPr>
        </p:pic>
        <p:sp>
          <p:nvSpPr>
            <p:cNvPr id="10" name="TextBox 9"/>
            <p:cNvSpPr txBox="1"/>
            <p:nvPr/>
          </p:nvSpPr>
          <p:spPr>
            <a:xfrm>
              <a:off x="4795001" y="1825671"/>
              <a:ext cx="1056700"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Bi-gram</a:t>
              </a:r>
            </a:p>
          </p:txBody>
        </p:sp>
      </p:grpSp>
      <p:grpSp>
        <p:nvGrpSpPr>
          <p:cNvPr id="15" name="Group 14"/>
          <p:cNvGrpSpPr/>
          <p:nvPr/>
        </p:nvGrpSpPr>
        <p:grpSpPr>
          <a:xfrm>
            <a:off x="4726379" y="173201"/>
            <a:ext cx="4417621" cy="3472995"/>
            <a:chOff x="-2886782" y="4270188"/>
            <a:chExt cx="4417621" cy="3472995"/>
          </a:xfrm>
        </p:grpSpPr>
        <p:pic>
          <p:nvPicPr>
            <p:cNvPr id="14" name="Picture 13"/>
            <p:cNvPicPr>
              <a:picLocks noChangeAspect="1"/>
            </p:cNvPicPr>
            <p:nvPr/>
          </p:nvPicPr>
          <p:blipFill rotWithShape="1">
            <a:blip r:embed="rId4"/>
            <a:srcRect l="6708" t="13686" r="8966" b="49335"/>
            <a:stretch/>
          </p:blipFill>
          <p:spPr>
            <a:xfrm>
              <a:off x="-2886782" y="4270188"/>
              <a:ext cx="4417621" cy="3472995"/>
            </a:xfrm>
            <a:prstGeom prst="rect">
              <a:avLst/>
            </a:prstGeom>
          </p:spPr>
        </p:pic>
        <p:sp>
          <p:nvSpPr>
            <p:cNvPr id="11" name="TextBox 10"/>
            <p:cNvSpPr txBox="1"/>
            <p:nvPr/>
          </p:nvSpPr>
          <p:spPr>
            <a:xfrm>
              <a:off x="-465480" y="5118599"/>
              <a:ext cx="1133644"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rPr>
                <a:t>Clueweb</a:t>
              </a:r>
              <a:endParaRPr kumimoji="0" lang="en-US" sz="1800" b="1" i="0" u="none" strike="noStrike" kern="0" cap="none" spc="0" normalizeH="0" baseline="0" noProof="0" dirty="0">
                <a:ln>
                  <a:noFill/>
                </a:ln>
                <a:solidFill>
                  <a:sysClr val="windowText" lastClr="000000"/>
                </a:solidFill>
                <a:effectLst/>
                <a:uLnTx/>
                <a:uFillTx/>
              </a:endParaRPr>
            </a:p>
          </p:txBody>
        </p:sp>
      </p:grpSp>
      <p:sp>
        <p:nvSpPr>
          <p:cNvPr id="18" name="TextBox 17"/>
          <p:cNvSpPr txBox="1"/>
          <p:nvPr/>
        </p:nvSpPr>
        <p:spPr>
          <a:xfrm>
            <a:off x="-23904" y="-15130"/>
            <a:ext cx="8109912"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Latent Dirichlet Allocation on 100 Haswell nodes: </a:t>
            </a:r>
            <a:r>
              <a:rPr kumimoji="0" lang="en-US" sz="1800" b="1" i="0" u="none" strike="noStrike" kern="0" cap="none" spc="0" normalizeH="0" baseline="0" noProof="0" dirty="0">
                <a:ln>
                  <a:noFill/>
                </a:ln>
                <a:solidFill>
                  <a:srgbClr val="FF0000"/>
                </a:solidFill>
                <a:effectLst/>
                <a:uLnTx/>
                <a:uFillTx/>
              </a:rPr>
              <a:t>red is Harp (</a:t>
            </a:r>
            <a:r>
              <a:rPr kumimoji="0" lang="en-US" sz="1800" b="1" i="0" u="none" strike="noStrike" kern="0" cap="none" spc="0" normalizeH="0" baseline="0" noProof="0" dirty="0" err="1">
                <a:ln>
                  <a:noFill/>
                </a:ln>
                <a:solidFill>
                  <a:srgbClr val="FF0000"/>
                </a:solidFill>
                <a:effectLst/>
                <a:uLnTx/>
                <a:uFillTx/>
              </a:rPr>
              <a:t>lgs</a:t>
            </a:r>
            <a:r>
              <a:rPr kumimoji="0" lang="en-US" sz="1800" b="1" i="0" u="none" strike="noStrike" kern="0" cap="none" spc="0" normalizeH="0" baseline="0" noProof="0" dirty="0">
                <a:ln>
                  <a:noFill/>
                </a:ln>
                <a:solidFill>
                  <a:srgbClr val="FF0000"/>
                </a:solidFill>
                <a:effectLst/>
                <a:uLnTx/>
                <a:uFillTx/>
              </a:rPr>
              <a:t> and </a:t>
            </a:r>
            <a:r>
              <a:rPr kumimoji="0" lang="en-US" sz="1800" b="1" i="0" u="none" strike="noStrike" kern="0" cap="none" spc="0" normalizeH="0" baseline="0" noProof="0" dirty="0" err="1">
                <a:ln>
                  <a:noFill/>
                </a:ln>
                <a:solidFill>
                  <a:srgbClr val="FF0000"/>
                </a:solidFill>
                <a:effectLst/>
                <a:uLnTx/>
                <a:uFillTx/>
              </a:rPr>
              <a:t>rtt</a:t>
            </a:r>
            <a:r>
              <a:rPr kumimoji="0" lang="en-US" sz="1800" b="1" i="0" u="none" strike="noStrike" kern="0" cap="none" spc="0" normalizeH="0" baseline="0" noProof="0" dirty="0">
                <a:ln>
                  <a:noFill/>
                </a:ln>
                <a:solidFill>
                  <a:srgbClr val="FF0000"/>
                </a:solidFill>
                <a:effectLst/>
                <a:uLnTx/>
                <a:uFillTx/>
              </a:rPr>
              <a:t>)</a:t>
            </a:r>
          </a:p>
        </p:txBody>
      </p:sp>
    </p:spTree>
    <p:extLst>
      <p:ext uri="{BB962C8B-B14F-4D97-AF65-F5344CB8AC3E}">
        <p14:creationId xmlns:p14="http://schemas.microsoft.com/office/powerpoint/2010/main" val="3339498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dirty="0"/>
              <a:t>Streaming Applications and Technology</a:t>
            </a:r>
            <a:endParaRPr lang="en-US" sz="3600" b="1" dirty="0"/>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176CA6-4B19-481C-A40B-C62E7681C0E9}" type="datetime1">
              <a:rPr kumimoji="0" lang="en-US" sz="1800" b="0" i="0" u="none" strike="noStrike" kern="0" cap="none" spc="0" normalizeH="0" baseline="0" noProof="0" smtClean="0">
                <a:ln>
                  <a:noFill/>
                </a:ln>
                <a:solidFill>
                  <a:sysClr val="windowText" lastClr="000000"/>
                </a:solidFill>
                <a:effectLst/>
                <a:uLnTx/>
                <a:uFillTx/>
              </a:rPr>
              <a:t>10/4/2016</a:t>
            </a:fld>
            <a:endParaRPr kumimoji="0" lang="en-US" sz="1800" b="0" i="0" u="none" strike="noStrike" kern="0" cap="none" spc="0" normalizeH="0" baseline="0" noProof="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47645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1574"/>
            <a:ext cx="9144000" cy="1143000"/>
          </a:xfrm>
        </p:spPr>
        <p:txBody>
          <a:bodyPr/>
          <a:lstStyle/>
          <a:p>
            <a:pPr algn="ctr"/>
            <a:r>
              <a:rPr lang="en-US" sz="3200" dirty="0"/>
              <a:t>Adding HPC to Storm &amp; Heron for Streaming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6173" y="2362201"/>
            <a:ext cx="1419490" cy="1500394"/>
          </a:xfrm>
        </p:spPr>
      </p:pic>
      <p:sp>
        <p:nvSpPr>
          <p:cNvPr id="15" name="Slide Number Placeholder 1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prstClr val="black"/>
              </a:solidFill>
              <a:effectLst/>
              <a:uLnTx/>
              <a:uFillTx/>
            </a:endParaRPr>
          </a:p>
        </p:txBody>
      </p:sp>
      <p:sp>
        <p:nvSpPr>
          <p:cNvPr id="14" name="Date Placeholder 13"/>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53A993-91D2-4754-86C5-71755AA7CC64}" type="datetime1">
              <a:rPr kumimoji="0" lang="en-US" sz="1800" b="0" i="0" u="none" strike="noStrike" kern="0" cap="none" spc="0" normalizeH="0" baseline="0" noProof="0" smtClean="0">
                <a:ln>
                  <a:noFill/>
                </a:ln>
                <a:solidFill>
                  <a:sysClr val="windowText" lastClr="000000"/>
                </a:solidFill>
                <a:effectLst/>
                <a:uLnTx/>
                <a:uFillTx/>
              </a:rPr>
              <a:t>10/4/2016</a:t>
            </a:fld>
            <a:endParaRPr kumimoji="0" lang="en-US" sz="1800" b="0" i="0" u="none" strike="noStrike" kern="0" cap="none" spc="0" normalizeH="0" baseline="0" noProof="0">
              <a:ln>
                <a:noFill/>
              </a:ln>
              <a:solidFill>
                <a:sysClr val="windowText" lastClr="000000"/>
              </a:solidFill>
              <a:effectLst/>
              <a:uLnTx/>
              <a:uFillTx/>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240" y="2417127"/>
            <a:ext cx="2358526" cy="1463177"/>
          </a:xfrm>
          <a:prstGeom prst="rect">
            <a:avLst/>
          </a:prstGeom>
        </p:spPr>
      </p:pic>
      <p:sp>
        <p:nvSpPr>
          <p:cNvPr id="6" name="TextBox 5"/>
          <p:cNvSpPr txBox="1"/>
          <p:nvPr/>
        </p:nvSpPr>
        <p:spPr>
          <a:xfrm>
            <a:off x="2614864" y="3904958"/>
            <a:ext cx="1751969"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Robot with a Laser Range Finder</a:t>
            </a:r>
          </a:p>
        </p:txBody>
      </p:sp>
      <p:sp>
        <p:nvSpPr>
          <p:cNvPr id="7" name="TextBox 6"/>
          <p:cNvSpPr txBox="1"/>
          <p:nvPr/>
        </p:nvSpPr>
        <p:spPr>
          <a:xfrm>
            <a:off x="179240" y="4016058"/>
            <a:ext cx="1736373"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Map Built from </a:t>
            </a:r>
            <a:br>
              <a:rPr kumimoji="0" lang="en-US" sz="1800" b="0" i="0" u="none" strike="noStrike" kern="0" cap="none" spc="0" normalizeH="0" baseline="0" noProof="0" dirty="0">
                <a:ln>
                  <a:noFill/>
                </a:ln>
                <a:solidFill>
                  <a:sysClr val="windowText" lastClr="000000"/>
                </a:solidFill>
                <a:effectLst/>
                <a:uLnTx/>
                <a:uFillTx/>
              </a:rPr>
            </a:br>
            <a:r>
              <a:rPr kumimoji="0" lang="en-US" sz="1800" b="0" i="0" u="none" strike="noStrike" kern="0" cap="none" spc="0" normalizeH="0" baseline="0" noProof="0" dirty="0">
                <a:ln>
                  <a:noFill/>
                </a:ln>
                <a:solidFill>
                  <a:sysClr val="windowText" lastClr="000000"/>
                </a:solidFill>
                <a:effectLst/>
                <a:uLnTx/>
                <a:uFillTx/>
              </a:rPr>
              <a:t>Robot data</a:t>
            </a:r>
          </a:p>
        </p:txBody>
      </p:sp>
      <p:sp>
        <p:nvSpPr>
          <p:cNvPr id="8" name="TextBox 7"/>
          <p:cNvSpPr txBox="1"/>
          <p:nvPr/>
        </p:nvSpPr>
        <p:spPr>
          <a:xfrm>
            <a:off x="1450474" y="1274127"/>
            <a:ext cx="311957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Robotics Applications</a:t>
            </a:r>
          </a:p>
        </p:txBody>
      </p:sp>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2378" y="2464793"/>
            <a:ext cx="2047363" cy="1365460"/>
          </a:xfrm>
          <a:prstGeom prst="rect">
            <a:avLst/>
          </a:prstGeom>
        </p:spPr>
      </p:pic>
      <p:sp>
        <p:nvSpPr>
          <p:cNvPr id="10" name="TextBox 9"/>
          <p:cNvSpPr txBox="1"/>
          <p:nvPr/>
        </p:nvSpPr>
        <p:spPr>
          <a:xfrm>
            <a:off x="4297863" y="3904958"/>
            <a:ext cx="2116333"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Robots need to avoid collisions when they move</a:t>
            </a:r>
          </a:p>
        </p:txBody>
      </p:sp>
      <p:sp>
        <p:nvSpPr>
          <p:cNvPr id="11" name="Rectangle 10"/>
          <p:cNvSpPr/>
          <p:nvPr/>
        </p:nvSpPr>
        <p:spPr>
          <a:xfrm>
            <a:off x="4523935" y="1809557"/>
            <a:ext cx="189026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N-Body Collision</a:t>
            </a:r>
            <a:br>
              <a:rPr kumimoji="0" lang="en-US" sz="1800" b="0" i="0" u="none" strike="noStrike" kern="0" cap="none" spc="0" normalizeH="0" baseline="0" noProof="0" dirty="0">
                <a:ln>
                  <a:noFill/>
                </a:ln>
                <a:solidFill>
                  <a:sysClr val="windowText" lastClr="000000"/>
                </a:solidFill>
                <a:effectLst/>
                <a:uLnTx/>
                <a:uFillTx/>
              </a:rPr>
            </a:br>
            <a:r>
              <a:rPr kumimoji="0" lang="en-US" sz="1800" b="0" i="0" u="none" strike="noStrike" kern="0" cap="none" spc="0" normalizeH="0" baseline="0" noProof="0" dirty="0">
                <a:ln>
                  <a:noFill/>
                </a:ln>
                <a:solidFill>
                  <a:sysClr val="windowText" lastClr="000000"/>
                </a:solidFill>
                <a:effectLst/>
                <a:uLnTx/>
                <a:uFillTx/>
              </a:rPr>
              <a:t>Avoidance</a:t>
            </a:r>
          </a:p>
        </p:txBody>
      </p:sp>
      <p:sp>
        <p:nvSpPr>
          <p:cNvPr id="12" name="Rectangle 11"/>
          <p:cNvSpPr/>
          <p:nvPr/>
        </p:nvSpPr>
        <p:spPr>
          <a:xfrm>
            <a:off x="245104" y="1783632"/>
            <a:ext cx="426270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Simultaneous Localization and Mapping</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2099" y="2438045"/>
            <a:ext cx="2484277" cy="1317450"/>
          </a:xfrm>
          <a:prstGeom prst="rect">
            <a:avLst/>
          </a:prstGeom>
        </p:spPr>
      </p:pic>
      <p:sp>
        <p:nvSpPr>
          <p:cNvPr id="13" name="TextBox 12"/>
          <p:cNvSpPr txBox="1"/>
          <p:nvPr/>
        </p:nvSpPr>
        <p:spPr>
          <a:xfrm>
            <a:off x="6717435" y="1420347"/>
            <a:ext cx="2278942"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Time series data visualization in real time</a:t>
            </a:r>
          </a:p>
        </p:txBody>
      </p:sp>
      <p:sp>
        <p:nvSpPr>
          <p:cNvPr id="16" name="TextBox 15"/>
          <p:cNvSpPr txBox="1"/>
          <p:nvPr/>
        </p:nvSpPr>
        <p:spPr>
          <a:xfrm>
            <a:off x="6549499" y="4016058"/>
            <a:ext cx="2446877"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Map High dimensional data to 3D visualizer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Apply to Stock market data tracking 6000 stocks</a:t>
            </a:r>
          </a:p>
        </p:txBody>
      </p:sp>
    </p:spTree>
    <p:extLst>
      <p:ext uri="{BB962C8B-B14F-4D97-AF65-F5344CB8AC3E}">
        <p14:creationId xmlns:p14="http://schemas.microsoft.com/office/powerpoint/2010/main" val="354117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 I</a:t>
            </a:r>
          </a:p>
        </p:txBody>
      </p:sp>
      <p:sp>
        <p:nvSpPr>
          <p:cNvPr id="3" name="Content Placeholder 2"/>
          <p:cNvSpPr>
            <a:spLocks noGrp="1"/>
          </p:cNvSpPr>
          <p:nvPr>
            <p:ph idx="1"/>
          </p:nvPr>
        </p:nvSpPr>
        <p:spPr>
          <a:xfrm>
            <a:off x="-15089" y="533400"/>
            <a:ext cx="9133490" cy="5562600"/>
          </a:xfrm>
          <a:noFill/>
        </p:spPr>
        <p:txBody>
          <a:bodyPr/>
          <a:lstStyle/>
          <a:p>
            <a:pPr>
              <a:spcBef>
                <a:spcPts val="600"/>
              </a:spcBef>
            </a:pPr>
            <a:r>
              <a:rPr lang="en-US" sz="2300" dirty="0"/>
              <a:t>Need to discuss </a:t>
            </a:r>
            <a:r>
              <a:rPr lang="en-US" sz="2300" b="1" dirty="0">
                <a:solidFill>
                  <a:srgbClr val="C00000"/>
                </a:solidFill>
              </a:rPr>
              <a:t>Data </a:t>
            </a:r>
            <a:r>
              <a:rPr lang="en-US" sz="2300" dirty="0"/>
              <a:t>and </a:t>
            </a:r>
            <a:r>
              <a:rPr lang="en-US" sz="2300" b="1" dirty="0">
                <a:solidFill>
                  <a:srgbClr val="C00000"/>
                </a:solidFill>
              </a:rPr>
              <a:t>Model</a:t>
            </a:r>
            <a:r>
              <a:rPr lang="en-US" sz="2300" dirty="0"/>
              <a:t> as problems have both intermingled, but we can get insight by separating which allows better understanding of </a:t>
            </a:r>
            <a:r>
              <a:rPr lang="en-US" sz="2300" b="1" dirty="0">
                <a:solidFill>
                  <a:srgbClr val="C00000"/>
                </a:solidFill>
              </a:rPr>
              <a:t>Big Data - Big Simulation “convergence” (or differences!)</a:t>
            </a:r>
          </a:p>
          <a:p>
            <a:pPr>
              <a:spcBef>
                <a:spcPts val="600"/>
              </a:spcBef>
            </a:pPr>
            <a:r>
              <a:rPr lang="en-US" sz="2300" dirty="0"/>
              <a:t>The</a:t>
            </a:r>
            <a:r>
              <a:rPr lang="en-US" sz="2300" b="1" dirty="0">
                <a:solidFill>
                  <a:srgbClr val="C00000"/>
                </a:solidFill>
              </a:rPr>
              <a:t> Model</a:t>
            </a:r>
            <a:r>
              <a:rPr lang="en-US" sz="2300" dirty="0"/>
              <a:t> is a user construction and it has a “</a:t>
            </a:r>
            <a:r>
              <a:rPr lang="en-US" sz="2300" b="1" dirty="0">
                <a:solidFill>
                  <a:srgbClr val="C00000"/>
                </a:solidFill>
              </a:rPr>
              <a:t>concept</a:t>
            </a:r>
            <a:r>
              <a:rPr lang="en-US" sz="2300" dirty="0"/>
              <a:t>”,</a:t>
            </a:r>
            <a:r>
              <a:rPr lang="en-US" sz="2300" b="1" dirty="0">
                <a:solidFill>
                  <a:srgbClr val="C00000"/>
                </a:solidFill>
              </a:rPr>
              <a:t> parameters </a:t>
            </a:r>
            <a:r>
              <a:rPr lang="en-US" sz="2300" dirty="0"/>
              <a:t>and gives</a:t>
            </a:r>
            <a:r>
              <a:rPr lang="en-US" sz="2300" b="1" dirty="0">
                <a:solidFill>
                  <a:srgbClr val="C00000"/>
                </a:solidFill>
              </a:rPr>
              <a:t> results </a:t>
            </a:r>
            <a:r>
              <a:rPr lang="en-US" sz="2300" dirty="0"/>
              <a:t>determined by the computation. We use term “model” in a general fashion to cover all of these.</a:t>
            </a:r>
          </a:p>
          <a:p>
            <a:pPr>
              <a:spcBef>
                <a:spcPts val="600"/>
              </a:spcBef>
            </a:pPr>
            <a:r>
              <a:rPr lang="en-US" sz="2300" b="1" dirty="0">
                <a:solidFill>
                  <a:srgbClr val="C00000"/>
                </a:solidFill>
              </a:rPr>
              <a:t>Big Data </a:t>
            </a:r>
            <a:r>
              <a:rPr lang="en-US" sz="2300" dirty="0"/>
              <a:t>problems</a:t>
            </a:r>
            <a:r>
              <a:rPr lang="en-US" sz="2300" b="1" dirty="0">
                <a:solidFill>
                  <a:srgbClr val="C00000"/>
                </a:solidFill>
              </a:rPr>
              <a:t> </a:t>
            </a:r>
            <a:r>
              <a:rPr lang="en-US" sz="2300" dirty="0"/>
              <a:t>can be broken up into </a:t>
            </a:r>
            <a:r>
              <a:rPr lang="en-US" sz="2300" b="1" dirty="0">
                <a:solidFill>
                  <a:srgbClr val="C00000"/>
                </a:solidFill>
              </a:rPr>
              <a:t>Data </a:t>
            </a:r>
            <a:r>
              <a:rPr lang="en-US" sz="2300" dirty="0"/>
              <a:t>and </a:t>
            </a:r>
            <a:r>
              <a:rPr lang="en-US" sz="2300" b="1" dirty="0">
                <a:solidFill>
                  <a:srgbClr val="C00000"/>
                </a:solidFill>
              </a:rPr>
              <a:t>Model</a:t>
            </a:r>
          </a:p>
          <a:p>
            <a:pPr lvl="1">
              <a:spcBef>
                <a:spcPts val="600"/>
              </a:spcBef>
            </a:pPr>
            <a:r>
              <a:rPr lang="en-US" dirty="0"/>
              <a:t>For </a:t>
            </a:r>
            <a:r>
              <a:rPr lang="en-US" b="1" dirty="0">
                <a:solidFill>
                  <a:srgbClr val="C00000"/>
                </a:solidFill>
              </a:rPr>
              <a:t>clustering, </a:t>
            </a:r>
            <a:r>
              <a:rPr lang="en-US" dirty="0"/>
              <a:t>the model parameters are cluster centers while the data is set of points to be clustered</a:t>
            </a:r>
          </a:p>
          <a:p>
            <a:pPr lvl="1">
              <a:spcBef>
                <a:spcPts val="600"/>
              </a:spcBef>
            </a:pPr>
            <a:r>
              <a:rPr lang="en-US" dirty="0"/>
              <a:t>For </a:t>
            </a:r>
            <a:r>
              <a:rPr lang="en-US" b="1" dirty="0">
                <a:solidFill>
                  <a:srgbClr val="C00000"/>
                </a:solidFill>
              </a:rPr>
              <a:t>queries</a:t>
            </a:r>
            <a:r>
              <a:rPr lang="en-US" dirty="0"/>
              <a:t>, the model is structure of database and results of this query while the data is whole database queried and SQL query </a:t>
            </a:r>
          </a:p>
          <a:p>
            <a:pPr lvl="1">
              <a:spcBef>
                <a:spcPts val="600"/>
              </a:spcBef>
            </a:pPr>
            <a:r>
              <a:rPr lang="en-US" dirty="0"/>
              <a:t>For </a:t>
            </a:r>
            <a:r>
              <a:rPr lang="en-US" b="1" dirty="0">
                <a:solidFill>
                  <a:srgbClr val="C00000"/>
                </a:solidFill>
              </a:rPr>
              <a:t>deep learning </a:t>
            </a:r>
            <a:r>
              <a:rPr lang="en-US" dirty="0"/>
              <a:t>with ImageNet, the model is chosen network with model parameters as the network link weights. The data is set of images used for training or classification</a:t>
            </a:r>
          </a:p>
        </p:txBody>
      </p:sp>
      <p:sp>
        <p:nvSpPr>
          <p:cNvPr id="4" name="Slide Number Placeholder 3"/>
          <p:cNvSpPr>
            <a:spLocks noGrp="1"/>
          </p:cNvSpPr>
          <p:nvPr>
            <p:ph type="sldNum" sz="quarter" idx="12"/>
          </p:nvPr>
        </p:nvSpPr>
        <p:spPr>
          <a:xfrm>
            <a:off x="8305800" y="6172200"/>
            <a:ext cx="656771" cy="293913"/>
          </a:xfrm>
        </p:spPr>
        <p:txBody>
          <a:bodyPr/>
          <a:lstStyle/>
          <a:p>
            <a:fld id="{C4B85148-DB98-4269-ACE6-2DF49F9918C9}" type="slidenum">
              <a:rPr lang="en-US" smtClean="0">
                <a:solidFill>
                  <a:prstClr val="black"/>
                </a:solidFill>
              </a:rPr>
              <a:pPr/>
              <a:t>3</a:t>
            </a:fld>
            <a:endParaRPr lang="en-US" dirty="0">
              <a:solidFill>
                <a:prstClr val="black"/>
              </a:solidFill>
            </a:endParaRPr>
          </a:p>
        </p:txBody>
      </p:sp>
      <p:sp>
        <p:nvSpPr>
          <p:cNvPr id="5" name="Date Placeholder 4"/>
          <p:cNvSpPr>
            <a:spLocks noGrp="1"/>
          </p:cNvSpPr>
          <p:nvPr>
            <p:ph type="dt" sz="half" idx="2"/>
          </p:nvPr>
        </p:nvSpPr>
        <p:spPr/>
        <p:txBody>
          <a:bodyPr/>
          <a:lstStyle/>
          <a:p>
            <a:fld id="{2E4EC4B1-1184-4242-857E-8EBF61789395}" type="datetime1">
              <a:rPr lang="en-US" smtClean="0"/>
              <a:t>10/4/2016</a:t>
            </a:fld>
            <a:endParaRPr lang="en-US"/>
          </a:p>
        </p:txBody>
      </p:sp>
    </p:spTree>
    <p:extLst>
      <p:ext uri="{BB962C8B-B14F-4D97-AF65-F5344CB8AC3E}">
        <p14:creationId xmlns:p14="http://schemas.microsoft.com/office/powerpoint/2010/main" val="960671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115" y="114426"/>
            <a:ext cx="8382000" cy="710259"/>
          </a:xfrm>
        </p:spPr>
        <p:txBody>
          <a:bodyPr/>
          <a:lstStyle/>
          <a:p>
            <a:r>
              <a:rPr lang="en-US" dirty="0"/>
              <a:t>Data Pipeline</a:t>
            </a: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prstClr val="black"/>
              </a:solidFill>
              <a:effectLst/>
              <a:uLnTx/>
              <a:uFillTx/>
            </a:endParaRPr>
          </a:p>
        </p:txBody>
      </p:sp>
      <p:sp>
        <p:nvSpPr>
          <p:cNvPr id="3" name="Date Placeholder 2"/>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5392420-4DA0-461C-A56E-375E2640BE9A}" type="datetime1">
              <a:rPr kumimoji="0" lang="en-US" sz="1800" b="0" i="0" u="none" strike="noStrike" kern="0" cap="none" spc="0" normalizeH="0" baseline="0" noProof="0" smtClean="0">
                <a:ln>
                  <a:noFill/>
                </a:ln>
                <a:solidFill>
                  <a:srgbClr val="000000">
                    <a:tint val="75000"/>
                  </a:srgbClr>
                </a:solidFill>
                <a:effectLst/>
                <a:uLnTx/>
                <a:uFillTx/>
              </a:rPr>
              <a:t>10/4/2016</a:t>
            </a:fld>
            <a:endParaRPr kumimoji="0" lang="en-US" sz="1800" b="0" i="0" u="none" strike="noStrike" kern="0" cap="none" spc="0" normalizeH="0" baseline="0" noProof="0">
              <a:ln>
                <a:noFill/>
              </a:ln>
              <a:solidFill>
                <a:srgbClr val="000000">
                  <a:tint val="75000"/>
                </a:srgbClr>
              </a:solidFill>
              <a:effectLst/>
              <a:uLnTx/>
              <a:uFillTx/>
            </a:endParaRPr>
          </a:p>
        </p:txBody>
      </p:sp>
      <p:sp>
        <p:nvSpPr>
          <p:cNvPr id="2" name="TextBox 1"/>
          <p:cNvSpPr txBox="1"/>
          <p:nvPr/>
        </p:nvSpPr>
        <p:spPr>
          <a:xfrm>
            <a:off x="402938" y="5258897"/>
            <a:ext cx="3171922"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Hosted on HPC and OpenStack cloud</a:t>
            </a:r>
          </a:p>
        </p:txBody>
      </p:sp>
      <p:sp>
        <p:nvSpPr>
          <p:cNvPr id="8" name="TextBox 7"/>
          <p:cNvSpPr txBox="1"/>
          <p:nvPr/>
        </p:nvSpPr>
        <p:spPr>
          <a:xfrm>
            <a:off x="645444" y="4123958"/>
            <a:ext cx="2829090"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End to end delays without any processing is less than 10ms</a:t>
            </a:r>
          </a:p>
        </p:txBody>
      </p:sp>
      <p:sp>
        <p:nvSpPr>
          <p:cNvPr id="66" name="Rectangle 65"/>
          <p:cNvSpPr/>
          <p:nvPr/>
        </p:nvSpPr>
        <p:spPr>
          <a:xfrm>
            <a:off x="3026653" y="1529165"/>
            <a:ext cx="733245" cy="11516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Rectangle 66"/>
          <p:cNvSpPr/>
          <p:nvPr/>
        </p:nvSpPr>
        <p:spPr>
          <a:xfrm>
            <a:off x="1896165" y="1389306"/>
            <a:ext cx="185469" cy="1268083"/>
          </a:xfrm>
          <a:prstGeom prst="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lowchart: Direct Access Storage 67"/>
          <p:cNvSpPr/>
          <p:nvPr/>
        </p:nvSpPr>
        <p:spPr>
          <a:xfrm>
            <a:off x="3095663" y="1702728"/>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lowchart: Direct Access Storage 68"/>
          <p:cNvSpPr/>
          <p:nvPr/>
        </p:nvSpPr>
        <p:spPr>
          <a:xfrm>
            <a:off x="3091349" y="2255941"/>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70" name="Straight Arrow Connector 69"/>
          <p:cNvCxnSpPr/>
          <p:nvPr/>
        </p:nvCxnSpPr>
        <p:spPr>
          <a:xfrm>
            <a:off x="2261649" y="2315281"/>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955499" y="2371693"/>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595551" y="3167217"/>
            <a:ext cx="1764201"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Message Brokers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rPr>
              <a:t>RabbitMQ</a:t>
            </a:r>
            <a:r>
              <a:rPr kumimoji="0" lang="en-US" sz="1800" b="0" i="0" u="none" strike="noStrike" kern="0" cap="none" spc="0" normalizeH="0" baseline="0" noProof="0" dirty="0">
                <a:ln>
                  <a:noFill/>
                </a:ln>
                <a:solidFill>
                  <a:sysClr val="windowText" lastClr="000000"/>
                </a:solidFill>
                <a:effectLst/>
                <a:uLnTx/>
                <a:uFillTx/>
              </a:rPr>
              <a:t>, Kafka</a:t>
            </a:r>
          </a:p>
        </p:txBody>
      </p:sp>
      <p:cxnSp>
        <p:nvCxnSpPr>
          <p:cNvPr id="73" name="Straight Arrow Connector 72"/>
          <p:cNvCxnSpPr/>
          <p:nvPr/>
        </p:nvCxnSpPr>
        <p:spPr>
          <a:xfrm>
            <a:off x="1342923" y="2315281"/>
            <a:ext cx="506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362777" y="2693590"/>
            <a:ext cx="100078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Gateway</a:t>
            </a:r>
          </a:p>
        </p:txBody>
      </p:sp>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33" y="1623626"/>
            <a:ext cx="1325590" cy="994192"/>
          </a:xfrm>
          <a:prstGeom prst="rect">
            <a:avLst/>
          </a:prstGeom>
        </p:spPr>
      </p:pic>
      <p:sp>
        <p:nvSpPr>
          <p:cNvPr id="76" name="Rectangle 75"/>
          <p:cNvSpPr/>
          <p:nvPr/>
        </p:nvSpPr>
        <p:spPr>
          <a:xfrm>
            <a:off x="4959607" y="817571"/>
            <a:ext cx="4063438" cy="2560430"/>
          </a:xfrm>
          <a:prstGeom prst="rect">
            <a:avLst/>
          </a:prstGeom>
          <a:ln>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77" name="Group 76"/>
          <p:cNvGrpSpPr/>
          <p:nvPr/>
        </p:nvGrpSpPr>
        <p:grpSpPr>
          <a:xfrm>
            <a:off x="5128994" y="886616"/>
            <a:ext cx="3599875" cy="2393232"/>
            <a:chOff x="99493" y="1349741"/>
            <a:chExt cx="3599875" cy="2393232"/>
          </a:xfrm>
        </p:grpSpPr>
        <p:sp>
          <p:nvSpPr>
            <p:cNvPr id="78" name="Rectangle 77"/>
            <p:cNvSpPr/>
            <p:nvPr/>
          </p:nvSpPr>
          <p:spPr>
            <a:xfrm>
              <a:off x="581176" y="17250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Rectangle 78"/>
            <p:cNvSpPr/>
            <p:nvPr/>
          </p:nvSpPr>
          <p:spPr>
            <a:xfrm>
              <a:off x="428776" y="15726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Rectangle 79"/>
            <p:cNvSpPr/>
            <p:nvPr/>
          </p:nvSpPr>
          <p:spPr>
            <a:xfrm>
              <a:off x="276376" y="14202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81" name="Group 80"/>
            <p:cNvGrpSpPr/>
            <p:nvPr/>
          </p:nvGrpSpPr>
          <p:grpSpPr>
            <a:xfrm>
              <a:off x="99493" y="1349741"/>
              <a:ext cx="3219690" cy="1939719"/>
              <a:chOff x="4000067" y="2504164"/>
              <a:chExt cx="3219690" cy="1939719"/>
            </a:xfrm>
          </p:grpSpPr>
          <p:sp>
            <p:nvSpPr>
              <p:cNvPr id="83" name="Rectangle 82"/>
              <p:cNvSpPr/>
              <p:nvPr/>
            </p:nvSpPr>
            <p:spPr>
              <a:xfrm>
                <a:off x="4000067" y="2504164"/>
                <a:ext cx="3159731" cy="1939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Rounded Rectangle 83"/>
              <p:cNvSpPr/>
              <p:nvPr/>
            </p:nvSpPr>
            <p:spPr>
              <a:xfrm>
                <a:off x="4523661" y="3578953"/>
                <a:ext cx="2161873" cy="30213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Oval 84"/>
              <p:cNvSpPr/>
              <p:nvPr/>
            </p:nvSpPr>
            <p:spPr>
              <a:xfrm>
                <a:off x="5055385" y="3121308"/>
                <a:ext cx="194345" cy="194345"/>
              </a:xfrm>
              <a:prstGeom prst="ellipse">
                <a:avLst/>
              </a:prstGeom>
              <a:solidFill>
                <a:schemeClr val="accent1">
                  <a:lumMod val="40000"/>
                  <a:lumOff val="60000"/>
                </a:schemeClr>
              </a:solidFill>
              <a:ln>
                <a:solidFill>
                  <a:schemeClr val="accent1">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Oval 85"/>
              <p:cNvSpPr/>
              <p:nvPr/>
            </p:nvSpPr>
            <p:spPr>
              <a:xfrm>
                <a:off x="6320460"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Oval 86"/>
              <p:cNvSpPr/>
              <p:nvPr/>
            </p:nvSpPr>
            <p:spPr>
              <a:xfrm>
                <a:off x="4680787"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Oval 87"/>
              <p:cNvSpPr/>
              <p:nvPr/>
            </p:nvSpPr>
            <p:spPr>
              <a:xfrm>
                <a:off x="5767151" y="3624356"/>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Oval 88"/>
              <p:cNvSpPr/>
              <p:nvPr/>
            </p:nvSpPr>
            <p:spPr>
              <a:xfrm>
                <a:off x="5205418" y="3645205"/>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Oval 89"/>
              <p:cNvSpPr/>
              <p:nvPr/>
            </p:nvSpPr>
            <p:spPr>
              <a:xfrm>
                <a:off x="5202455"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91" name="Straight Connector 90"/>
              <p:cNvCxnSpPr/>
              <p:nvPr/>
            </p:nvCxnSpPr>
            <p:spPr>
              <a:xfrm flipV="1">
                <a:off x="5579282" y="3875565"/>
                <a:ext cx="0" cy="199726"/>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2" name="Oval 91"/>
              <p:cNvSpPr/>
              <p:nvPr/>
            </p:nvSpPr>
            <p:spPr>
              <a:xfrm>
                <a:off x="6051496" y="2595285"/>
                <a:ext cx="194345" cy="1943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Oval 92"/>
              <p:cNvSpPr/>
              <p:nvPr/>
            </p:nvSpPr>
            <p:spPr>
              <a:xfrm>
                <a:off x="5956442"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Oval 93"/>
              <p:cNvSpPr/>
              <p:nvPr/>
            </p:nvSpPr>
            <p:spPr>
              <a:xfrm>
                <a:off x="6059426" y="3132216"/>
                <a:ext cx="194345" cy="194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95" name="Straight Arrow Connector 94"/>
              <p:cNvCxnSpPr>
                <a:stCxn id="102" idx="0"/>
                <a:endCxn id="104" idx="2"/>
              </p:cNvCxnSpPr>
              <p:nvPr/>
            </p:nvCxnSpPr>
            <p:spPr>
              <a:xfrm flipH="1" flipV="1">
                <a:off x="6124236" y="2850859"/>
                <a:ext cx="1664" cy="2250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6" name="Oval 95"/>
              <p:cNvSpPr/>
              <p:nvPr/>
            </p:nvSpPr>
            <p:spPr>
              <a:xfrm>
                <a:off x="5061801" y="2599373"/>
                <a:ext cx="194345" cy="194345"/>
              </a:xfrm>
              <a:prstGeom prst="ellipse">
                <a:avLst/>
              </a:prstGeom>
              <a:solidFill>
                <a:srgbClr val="00B0F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97" name="Straight Arrow Connector 96"/>
              <p:cNvCxnSpPr>
                <a:stCxn id="101" idx="0"/>
              </p:cNvCxnSpPr>
              <p:nvPr/>
            </p:nvCxnSpPr>
            <p:spPr>
              <a:xfrm flipH="1" flipV="1">
                <a:off x="5126576" y="2876391"/>
                <a:ext cx="4684" cy="197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8" name="TextBox 97"/>
              <p:cNvSpPr txBox="1"/>
              <p:nvPr/>
            </p:nvSpPr>
            <p:spPr>
              <a:xfrm>
                <a:off x="4032719" y="2549058"/>
                <a:ext cx="69686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Sending to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pub-sub</a:t>
                </a:r>
              </a:p>
            </p:txBody>
          </p:sp>
          <p:sp>
            <p:nvSpPr>
              <p:cNvPr id="99" name="TextBox 98"/>
              <p:cNvSpPr txBox="1"/>
              <p:nvPr/>
            </p:nvSpPr>
            <p:spPr>
              <a:xfrm>
                <a:off x="6522895" y="2521858"/>
                <a:ext cx="696862"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Sending to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Persisting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storage</a:t>
                </a:r>
              </a:p>
            </p:txBody>
          </p:sp>
          <p:sp>
            <p:nvSpPr>
              <p:cNvPr id="100" name="Rounded Rectangle 99"/>
              <p:cNvSpPr/>
              <p:nvPr/>
            </p:nvSpPr>
            <p:spPr>
              <a:xfrm>
                <a:off x="4870639" y="4083140"/>
                <a:ext cx="1508510" cy="306081"/>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Rounded Rectangle 100"/>
              <p:cNvSpPr/>
              <p:nvPr/>
            </p:nvSpPr>
            <p:spPr>
              <a:xfrm>
                <a:off x="4763196" y="3074358"/>
                <a:ext cx="736127" cy="30213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Rounded Rectangle 101"/>
              <p:cNvSpPr/>
              <p:nvPr/>
            </p:nvSpPr>
            <p:spPr>
              <a:xfrm>
                <a:off x="5757836" y="3075957"/>
                <a:ext cx="736127" cy="302135"/>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Rounded Rectangle 102"/>
              <p:cNvSpPr/>
              <p:nvPr/>
            </p:nvSpPr>
            <p:spPr>
              <a:xfrm>
                <a:off x="4750362" y="2562328"/>
                <a:ext cx="736127" cy="302135"/>
              </a:xfrm>
              <a:prstGeom prst="round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Rounded Rectangle 103"/>
              <p:cNvSpPr/>
              <p:nvPr/>
            </p:nvSpPr>
            <p:spPr>
              <a:xfrm>
                <a:off x="5756172" y="2548724"/>
                <a:ext cx="736127" cy="30213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05" name="Elbow Connector 104"/>
              <p:cNvCxnSpPr>
                <a:stCxn id="101" idx="1"/>
                <a:endCxn id="84" idx="1"/>
              </p:cNvCxnSpPr>
              <p:nvPr/>
            </p:nvCxnSpPr>
            <p:spPr>
              <a:xfrm rot="10800000" flipV="1">
                <a:off x="4523662" y="3225425"/>
                <a:ext cx="239535" cy="504595"/>
              </a:xfrm>
              <a:prstGeom prst="bentConnector3">
                <a:avLst>
                  <a:gd name="adj1" fmla="val 195435"/>
                </a:avLst>
              </a:prstGeom>
              <a:ln>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5133859" y="3344848"/>
                <a:ext cx="1804" cy="228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7" name="Straight Arrow Connector 106"/>
              <p:cNvCxnSpPr>
                <a:endCxn id="102" idx="2"/>
              </p:cNvCxnSpPr>
              <p:nvPr/>
            </p:nvCxnSpPr>
            <p:spPr>
              <a:xfrm flipH="1" flipV="1">
                <a:off x="6125900" y="3378092"/>
                <a:ext cx="6172" cy="1798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8" name="TextBox 107"/>
              <p:cNvSpPr txBox="1"/>
              <p:nvPr/>
            </p:nvSpPr>
            <p:spPr>
              <a:xfrm>
                <a:off x="4039445" y="3992991"/>
                <a:ext cx="831193"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Streaming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workflow</a:t>
                </a:r>
              </a:p>
            </p:txBody>
          </p:sp>
        </p:grpSp>
        <p:sp>
          <p:nvSpPr>
            <p:cNvPr id="82" name="TextBox 81"/>
            <p:cNvSpPr txBox="1"/>
            <p:nvPr/>
          </p:nvSpPr>
          <p:spPr>
            <a:xfrm>
              <a:off x="2435235" y="2701609"/>
              <a:ext cx="99362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rPr>
                <a:t>A stream application with some tasks running in parallel</a:t>
              </a:r>
            </a:p>
          </p:txBody>
        </p:sp>
      </p:grpSp>
      <p:sp>
        <p:nvSpPr>
          <p:cNvPr id="109" name="TextBox 108"/>
          <p:cNvSpPr txBox="1"/>
          <p:nvPr/>
        </p:nvSpPr>
        <p:spPr>
          <a:xfrm>
            <a:off x="8122026" y="1473203"/>
            <a:ext cx="736099" cy="553998"/>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Multiple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streaming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workflows</a:t>
            </a:r>
          </a:p>
        </p:txBody>
      </p:sp>
      <p:sp>
        <p:nvSpPr>
          <p:cNvPr id="110" name="TextBox 109"/>
          <p:cNvSpPr txBox="1"/>
          <p:nvPr/>
        </p:nvSpPr>
        <p:spPr>
          <a:xfrm>
            <a:off x="5565768" y="3436165"/>
            <a:ext cx="219040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Streaming Workflows</a:t>
            </a:r>
          </a:p>
        </p:txBody>
      </p:sp>
      <p:sp>
        <p:nvSpPr>
          <p:cNvPr id="111" name="TextBox 110"/>
          <p:cNvSpPr txBox="1"/>
          <p:nvPr/>
        </p:nvSpPr>
        <p:spPr>
          <a:xfrm>
            <a:off x="5339785" y="3898503"/>
            <a:ext cx="365997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Apache Heron and Storm</a:t>
            </a:r>
          </a:p>
        </p:txBody>
      </p:sp>
      <p:cxnSp>
        <p:nvCxnSpPr>
          <p:cNvPr id="112" name="Straight Arrow Connector 111"/>
          <p:cNvCxnSpPr/>
          <p:nvPr/>
        </p:nvCxnSpPr>
        <p:spPr>
          <a:xfrm flipH="1">
            <a:off x="1342923" y="1948240"/>
            <a:ext cx="444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2261649" y="1969410"/>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3946621" y="2034567"/>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2284562" y="2315190"/>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a:off x="2284562" y="1969319"/>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3969534" y="2034476"/>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4876800" y="4669470"/>
            <a:ext cx="3699669" cy="132343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Storm does not support “real parallel processing” within bolts – add optimized inter-bolt communication</a:t>
            </a:r>
          </a:p>
        </p:txBody>
      </p:sp>
    </p:spTree>
    <p:extLst>
      <p:ext uri="{BB962C8B-B14F-4D97-AF65-F5344CB8AC3E}">
        <p14:creationId xmlns:p14="http://schemas.microsoft.com/office/powerpoint/2010/main" val="661323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0"/>
            <a:ext cx="9067799" cy="1143000"/>
          </a:xfrm>
          <a:solidFill>
            <a:schemeClr val="bg1"/>
          </a:solidFill>
        </p:spPr>
        <p:txBody>
          <a:bodyPr/>
          <a:lstStyle/>
          <a:p>
            <a:r>
              <a:rPr lang="en-US" dirty="0"/>
              <a:t>Improvement of Storm (Heron) using HPC communication algorithms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prstClr val="black"/>
              </a:solidFill>
              <a:effectLst/>
              <a:uLnTx/>
              <a:uFillTx/>
            </a:endParaRPr>
          </a:p>
        </p:txBody>
      </p:sp>
      <p:sp>
        <p:nvSpPr>
          <p:cNvPr id="4" name="Date Placeholder 3"/>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08A95C5-C9A9-488B-89F6-586F51EFF3E6}" type="datetime1">
              <a:rPr kumimoji="0" lang="en-US" sz="1800" b="0" i="0" u="none" strike="noStrike" kern="0" cap="none" spc="0" normalizeH="0" baseline="0" noProof="0" smtClean="0">
                <a:ln>
                  <a:noFill/>
                </a:ln>
                <a:solidFill>
                  <a:srgbClr val="000000">
                    <a:tint val="75000"/>
                  </a:srgbClr>
                </a:solidFill>
                <a:effectLst/>
                <a:uLnTx/>
                <a:uFillTx/>
              </a:rPr>
              <a:t>10/4/2016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14" name="Group 13"/>
          <p:cNvGrpSpPr/>
          <p:nvPr/>
        </p:nvGrpSpPr>
        <p:grpSpPr>
          <a:xfrm>
            <a:off x="217712" y="1716545"/>
            <a:ext cx="8106230" cy="5141455"/>
            <a:chOff x="217712" y="1716545"/>
            <a:chExt cx="8106230" cy="5141455"/>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667" r="5832" b="5027"/>
            <a:stretch/>
          </p:blipFill>
          <p:spPr>
            <a:xfrm>
              <a:off x="217712" y="1716545"/>
              <a:ext cx="8106230" cy="5141455"/>
            </a:xfrm>
            <a:prstGeom prst="rect">
              <a:avLst/>
            </a:prstGeom>
          </p:spPr>
        </p:pic>
        <p:sp>
          <p:nvSpPr>
            <p:cNvPr id="9" name="TextBox 8"/>
            <p:cNvSpPr txBox="1"/>
            <p:nvPr/>
          </p:nvSpPr>
          <p:spPr>
            <a:xfrm>
              <a:off x="1272533" y="2286563"/>
              <a:ext cx="214276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Original Time</a:t>
              </a:r>
            </a:p>
          </p:txBody>
        </p:sp>
        <p:sp>
          <p:nvSpPr>
            <p:cNvPr id="10" name="TextBox 9"/>
            <p:cNvSpPr txBox="1"/>
            <p:nvPr/>
          </p:nvSpPr>
          <p:spPr>
            <a:xfrm>
              <a:off x="5618231" y="2286564"/>
              <a:ext cx="225093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Speedup Ring</a:t>
              </a:r>
            </a:p>
          </p:txBody>
        </p:sp>
        <p:sp>
          <p:nvSpPr>
            <p:cNvPr id="11" name="TextBox 10"/>
            <p:cNvSpPr txBox="1"/>
            <p:nvPr/>
          </p:nvSpPr>
          <p:spPr>
            <a:xfrm>
              <a:off x="5163458" y="6124191"/>
              <a:ext cx="220188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Speedup Tree</a:t>
              </a:r>
            </a:p>
          </p:txBody>
        </p:sp>
        <p:sp>
          <p:nvSpPr>
            <p:cNvPr id="12" name="TextBox 11"/>
            <p:cNvSpPr txBox="1"/>
            <p:nvPr/>
          </p:nvSpPr>
          <p:spPr>
            <a:xfrm>
              <a:off x="970347" y="6065018"/>
              <a:ext cx="252665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Speedup Binary</a:t>
              </a:r>
            </a:p>
          </p:txBody>
        </p:sp>
      </p:grpSp>
      <p:sp>
        <p:nvSpPr>
          <p:cNvPr id="8" name="Rectangle 7"/>
          <p:cNvSpPr/>
          <p:nvPr/>
        </p:nvSpPr>
        <p:spPr>
          <a:xfrm>
            <a:off x="2" y="1146136"/>
            <a:ext cx="9143998" cy="830997"/>
          </a:xfrm>
          <a:prstGeom prst="rect">
            <a:avLst/>
          </a:prstGeom>
          <a:solidFill>
            <a:schemeClr val="bg1"/>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Latency of binary tree, flat tree and bi-directional ring implementations compared to serial implementation. Different lines show varying # of parallel tasks with either TCP communications and shared memory communications(SHM).</a:t>
            </a:r>
          </a:p>
        </p:txBody>
      </p:sp>
    </p:spTree>
    <p:extLst>
      <p:ext uri="{BB962C8B-B14F-4D97-AF65-F5344CB8AC3E}">
        <p14:creationId xmlns:p14="http://schemas.microsoft.com/office/powerpoint/2010/main" val="3358619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7" y="0"/>
            <a:ext cx="8382000" cy="919942"/>
          </a:xfrm>
        </p:spPr>
        <p:txBody>
          <a:bodyPr/>
          <a:lstStyle/>
          <a:p>
            <a:pPr algn="ctr"/>
            <a:r>
              <a:rPr lang="en-US" dirty="0"/>
              <a:t>Next Steps in HPC-ABDS</a:t>
            </a:r>
          </a:p>
        </p:txBody>
      </p:sp>
      <p:sp>
        <p:nvSpPr>
          <p:cNvPr id="3" name="Content Placeholder 2"/>
          <p:cNvSpPr>
            <a:spLocks noGrp="1"/>
          </p:cNvSpPr>
          <p:nvPr>
            <p:ph idx="1"/>
          </p:nvPr>
        </p:nvSpPr>
        <p:spPr>
          <a:xfrm>
            <a:off x="271915" y="919942"/>
            <a:ext cx="8380412" cy="4038600"/>
          </a:xfrm>
        </p:spPr>
        <p:txBody>
          <a:bodyPr/>
          <a:lstStyle/>
          <a:p>
            <a:r>
              <a:rPr lang="en-US" dirty="0"/>
              <a:t>Currently we are circumventing the dataflow  and adding HPC runtime to Apache systems (Storm, Hadoop, Heron)</a:t>
            </a:r>
          </a:p>
          <a:p>
            <a:r>
              <a:rPr lang="en-US" dirty="0"/>
              <a:t>We can aim  exploit better Apache capabilities and additionally</a:t>
            </a:r>
          </a:p>
          <a:p>
            <a:pPr marL="914400" lvl="1" indent="-457200">
              <a:buFont typeface="+mj-lt"/>
              <a:buAutoNum type="arabicParenR"/>
            </a:pPr>
            <a:r>
              <a:rPr lang="en-US" dirty="0"/>
              <a:t>Allow more careful data specification such as separating "model parameters" (variable) from "data“ (fixed)</a:t>
            </a:r>
          </a:p>
          <a:p>
            <a:pPr marL="914400" lvl="1" indent="-457200">
              <a:buFont typeface="+mj-lt"/>
              <a:buAutoNum type="arabicParenR"/>
            </a:pPr>
            <a:r>
              <a:rPr lang="en-US" dirty="0"/>
              <a:t>Allowing richer (less automatic) dataflow and data placement operations. In particular allow equivalent of HPF DECOMPOSITION directive to align decompositions </a:t>
            </a:r>
          </a:p>
          <a:p>
            <a:pPr marL="914400" lvl="1" indent="-457200">
              <a:buFont typeface="+mj-lt"/>
              <a:buAutoNum type="arabicParenR"/>
            </a:pPr>
            <a:r>
              <a:rPr lang="en-US" dirty="0"/>
              <a:t>Implement HPC dataflow runtime "in-place" to implement "classic parallel computing" and higher performance dataflow</a:t>
            </a:r>
          </a:p>
          <a:p>
            <a:pPr marL="514350" indent="-457200"/>
            <a:r>
              <a:rPr lang="en-US" dirty="0"/>
              <a:t>This is all as modifications to Apache source</a:t>
            </a:r>
          </a:p>
          <a:p>
            <a:pPr marL="514350" indent="-457200"/>
            <a:r>
              <a:rPr lang="en-US" dirty="0"/>
              <a:t>We should be certain to be less ambitious than HPF and not spend 5 years making an inadequate compiler</a:t>
            </a:r>
          </a:p>
          <a:p>
            <a:pPr marL="514350" indent="-457200"/>
            <a:r>
              <a:rPr lang="en-US" dirty="0"/>
              <a:t>Resultant system will support parallel computing and orchestration (workflow), batch and streaming.</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32</a:t>
            </a:fld>
            <a:endParaRPr lang="en-US" dirty="0">
              <a:solidFill>
                <a:prstClr val="black"/>
              </a:solidFill>
            </a:endParaRPr>
          </a:p>
        </p:txBody>
      </p:sp>
      <p:sp>
        <p:nvSpPr>
          <p:cNvPr id="5" name="Date Placeholder 4"/>
          <p:cNvSpPr>
            <a:spLocks noGrp="1"/>
          </p:cNvSpPr>
          <p:nvPr>
            <p:ph type="dt" sz="half" idx="2"/>
          </p:nvPr>
        </p:nvSpPr>
        <p:spPr/>
        <p:txBody>
          <a:bodyPr/>
          <a:lstStyle/>
          <a:p>
            <a:fld id="{AD6DC56B-9FE5-474E-B1CE-5C5A7C7FE108}" type="datetime1">
              <a:rPr lang="en-US" smtClean="0"/>
              <a:t>10/4/2016</a:t>
            </a:fld>
            <a:endParaRPr lang="en-US"/>
          </a:p>
        </p:txBody>
      </p:sp>
    </p:spTree>
    <p:extLst>
      <p:ext uri="{BB962C8B-B14F-4D97-AF65-F5344CB8AC3E}">
        <p14:creationId xmlns:p14="http://schemas.microsoft.com/office/powerpoint/2010/main" val="1897227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5637" y="216131"/>
            <a:ext cx="8382000" cy="548640"/>
          </a:xfrm>
        </p:spPr>
        <p:txBody>
          <a:bodyPr/>
          <a:lstStyle/>
          <a:p>
            <a:pPr algn="ctr"/>
            <a:r>
              <a:rPr lang="en-US" dirty="0"/>
              <a:t>Application Requirements</a:t>
            </a:r>
          </a:p>
        </p:txBody>
      </p:sp>
      <p:sp>
        <p:nvSpPr>
          <p:cNvPr id="7" name="Content Placeholder 6"/>
          <p:cNvSpPr>
            <a:spLocks noGrp="1"/>
          </p:cNvSpPr>
          <p:nvPr>
            <p:ph idx="1"/>
          </p:nvPr>
        </p:nvSpPr>
        <p:spPr>
          <a:xfrm>
            <a:off x="1" y="1076544"/>
            <a:ext cx="9060872" cy="4038600"/>
          </a:xfrm>
        </p:spPr>
        <p:txBody>
          <a:bodyPr/>
          <a:lstStyle/>
          <a:p>
            <a:r>
              <a:rPr lang="en-US" sz="2400" dirty="0"/>
              <a:t>It would be good to understand which applications fit</a:t>
            </a:r>
          </a:p>
          <a:p>
            <a:pPr marL="914400" lvl="1" indent="-457200">
              <a:buFont typeface="+mj-lt"/>
              <a:buAutoNum type="alphaLcParenR"/>
            </a:pPr>
            <a:r>
              <a:rPr lang="en-US" sz="2400" dirty="0"/>
              <a:t>MapReduce</a:t>
            </a:r>
          </a:p>
          <a:p>
            <a:pPr marL="914400" lvl="1" indent="-457200">
              <a:buFont typeface="+mj-lt"/>
              <a:buAutoNum type="alphaLcParenR"/>
            </a:pPr>
            <a:r>
              <a:rPr lang="en-US" sz="2400" dirty="0"/>
              <a:t>Current Spark/Flink/Heron but not MapReduce</a:t>
            </a:r>
          </a:p>
          <a:p>
            <a:pPr marL="914400" lvl="1" indent="-457200">
              <a:buFont typeface="+mj-lt"/>
              <a:buAutoNum type="alphaLcParenR"/>
            </a:pPr>
            <a:r>
              <a:rPr lang="en-US" sz="2400" dirty="0"/>
              <a:t>HPC-ABDS but not current Spark/Flink/Heron</a:t>
            </a:r>
          </a:p>
          <a:p>
            <a:pPr marL="0" indent="0">
              <a:buNone/>
            </a:pPr>
            <a:endParaRPr lang="en-US" sz="2400" dirty="0"/>
          </a:p>
          <a:p>
            <a:r>
              <a:rPr lang="en-US" sz="2400" dirty="0"/>
              <a:t>a) could be Database (Hive etc.), Data-lake and </a:t>
            </a:r>
          </a:p>
          <a:p>
            <a:r>
              <a:rPr lang="en-US" sz="2400" dirty="0"/>
              <a:t>b) is certainly Streaming </a:t>
            </a:r>
          </a:p>
          <a:p>
            <a:r>
              <a:rPr lang="en-US" sz="2400" dirty="0"/>
              <a:t>c) is Global Machine Learning (large scale and iterative like Deep learning, clustering, hidden factors, topic models) and graph problems</a:t>
            </a:r>
            <a:br>
              <a:rPr lang="en-US" sz="2400" dirty="0"/>
            </a:br>
            <a:endParaRPr lang="en-US" sz="2400" dirty="0"/>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33</a:t>
            </a:fld>
            <a:endParaRPr lang="en-US" dirty="0">
              <a:solidFill>
                <a:prstClr val="black"/>
              </a:solidFill>
            </a:endParaRPr>
          </a:p>
        </p:txBody>
      </p:sp>
      <p:sp>
        <p:nvSpPr>
          <p:cNvPr id="4" name="Date Placeholder 3"/>
          <p:cNvSpPr>
            <a:spLocks noGrp="1"/>
          </p:cNvSpPr>
          <p:nvPr>
            <p:ph type="dt" sz="half" idx="2"/>
          </p:nvPr>
        </p:nvSpPr>
        <p:spPr/>
        <p:txBody>
          <a:bodyPr/>
          <a:lstStyle/>
          <a:p>
            <a:fld id="{B691C2C7-E060-464D-955B-38BAEC7E5CCD}" type="datetime1">
              <a:rPr lang="en-US" smtClean="0">
                <a:solidFill>
                  <a:srgbClr val="000000">
                    <a:tint val="75000"/>
                  </a:srgbClr>
                </a:solidFill>
              </a:rPr>
              <a:t>10/4/2016</a:t>
            </a:fld>
            <a:endParaRPr lang="en-US">
              <a:solidFill>
                <a:srgbClr val="000000">
                  <a:tint val="75000"/>
                </a:srgbClr>
              </a:solidFill>
            </a:endParaRPr>
          </a:p>
        </p:txBody>
      </p:sp>
    </p:spTree>
    <p:extLst>
      <p:ext uri="{BB962C8B-B14F-4D97-AF65-F5344CB8AC3E}">
        <p14:creationId xmlns:p14="http://schemas.microsoft.com/office/powerpoint/2010/main" val="1007007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06" y="-58151"/>
            <a:ext cx="8382000" cy="1000405"/>
          </a:xfrm>
        </p:spPr>
        <p:txBody>
          <a:bodyPr>
            <a:normAutofit/>
          </a:bodyPr>
          <a:lstStyle/>
          <a:p>
            <a:pPr algn="ctr"/>
            <a:r>
              <a:rPr lang="en-US" dirty="0"/>
              <a:t>Some Performance Vignettes</a:t>
            </a:r>
          </a:p>
        </p:txBody>
      </p:sp>
      <p:sp>
        <p:nvSpPr>
          <p:cNvPr id="5" name="Content Placeholder 4"/>
          <p:cNvSpPr>
            <a:spLocks noGrp="1"/>
          </p:cNvSpPr>
          <p:nvPr>
            <p:ph idx="1"/>
          </p:nvPr>
        </p:nvSpPr>
        <p:spPr>
          <a:xfrm>
            <a:off x="65057" y="627948"/>
            <a:ext cx="9023764" cy="871935"/>
          </a:xfrm>
        </p:spPr>
        <p:txBody>
          <a:bodyPr/>
          <a:lstStyle/>
          <a:p>
            <a:r>
              <a:rPr lang="en-US" sz="2400" dirty="0"/>
              <a:t>Java K-Means 10K performance on 16 24 core nodes</a:t>
            </a:r>
          </a:p>
          <a:p>
            <a:r>
              <a:rPr lang="en-US" sz="2400" dirty="0"/>
              <a:t>FJ standard Fork Join </a:t>
            </a:r>
            <a:r>
              <a:rPr lang="en-US" sz="2400" dirty="0" err="1"/>
              <a:t>OpenMP</a:t>
            </a:r>
            <a:r>
              <a:rPr lang="en-US" sz="2400" dirty="0"/>
              <a:t> pattern</a:t>
            </a:r>
          </a:p>
          <a:p>
            <a:r>
              <a:rPr lang="en-US" sz="2400" dirty="0"/>
              <a:t>BSP threads running replicated code as in MPI process model</a:t>
            </a:r>
          </a:p>
          <a:p>
            <a:endParaRPr lang="en-US" sz="2400" dirty="0"/>
          </a:p>
        </p:txBody>
      </p:sp>
      <p:sp>
        <p:nvSpPr>
          <p:cNvPr id="6" name="Slide Number Placeholder 5"/>
          <p:cNvSpPr>
            <a:spLocks noGrp="1"/>
          </p:cNvSpPr>
          <p:nvPr>
            <p:ph type="sldNum" sz="quarter" idx="12"/>
          </p:nvPr>
        </p:nvSpPr>
        <p:spPr/>
        <p:txBody>
          <a:bodyPr>
            <a:normAutofit fontScale="77500" lnSpcReduction="20000"/>
          </a:bodyPr>
          <a:lstStyle/>
          <a:p>
            <a:fld id="{9C1BBE50-AC4E-4E27-8193-601C5ABE0879}" type="slidenum">
              <a:rPr lang="en-US" smtClean="0"/>
              <a:t>34</a:t>
            </a:fld>
            <a:endParaRPr lang="en-US" dirty="0"/>
          </a:p>
        </p:txBody>
      </p:sp>
      <p:sp>
        <p:nvSpPr>
          <p:cNvPr id="4" name="Date Placeholder 3"/>
          <p:cNvSpPr>
            <a:spLocks noGrp="1"/>
          </p:cNvSpPr>
          <p:nvPr>
            <p:ph type="dt" sz="half" idx="2"/>
          </p:nvPr>
        </p:nvSpPr>
        <p:spPr/>
        <p:txBody>
          <a:bodyPr/>
          <a:lstStyle/>
          <a:p>
            <a:pPr algn="r"/>
            <a:fld id="{4616F903-A015-41AF-B513-1D357672E7D8}" type="datetime1">
              <a:rPr lang="en-US" smtClean="0"/>
              <a:t>10/4/2016</a:t>
            </a:fld>
            <a:endParaRPr lang="en-US" dirty="0"/>
          </a:p>
        </p:txBody>
      </p:sp>
      <p:grpSp>
        <p:nvGrpSpPr>
          <p:cNvPr id="15" name="Group 14"/>
          <p:cNvGrpSpPr/>
          <p:nvPr/>
        </p:nvGrpSpPr>
        <p:grpSpPr>
          <a:xfrm>
            <a:off x="52671" y="2286000"/>
            <a:ext cx="9046201" cy="3689131"/>
            <a:chOff x="433051" y="1635541"/>
            <a:chExt cx="8296185" cy="3383267"/>
          </a:xfrm>
        </p:grpSpPr>
        <p:graphicFrame>
          <p:nvGraphicFramePr>
            <p:cNvPr id="7" name="Chart 6"/>
            <p:cNvGraphicFramePr>
              <a:graphicFrameLocks/>
            </p:cNvGraphicFramePr>
            <p:nvPr>
              <p:extLst/>
            </p:nvPr>
          </p:nvGraphicFramePr>
          <p:xfrm>
            <a:off x="433053" y="1651461"/>
            <a:ext cx="8296183" cy="33673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nvPr>
          </p:nvGraphicFramePr>
          <p:xfrm>
            <a:off x="433052" y="1651461"/>
            <a:ext cx="8296183" cy="33673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nvPr>
          </p:nvGraphicFramePr>
          <p:xfrm>
            <a:off x="433052" y="1651461"/>
            <a:ext cx="8296183" cy="33673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nvPr>
          </p:nvGraphicFramePr>
          <p:xfrm>
            <a:off x="433052" y="1651461"/>
            <a:ext cx="8296183" cy="3367347"/>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337429" y="1865326"/>
              <a:ext cx="2127505" cy="300082"/>
            </a:xfrm>
            <a:prstGeom prst="rect">
              <a:avLst/>
            </a:prstGeom>
            <a:noFill/>
          </p:spPr>
          <p:txBody>
            <a:bodyPr wrap="none" rtlCol="0">
              <a:spAutoFit/>
            </a:bodyPr>
            <a:lstStyle/>
            <a:p>
              <a:r>
                <a:rPr lang="en-US" sz="1350" dirty="0"/>
                <a:t>No thread pinning and FJ</a:t>
              </a:r>
            </a:p>
          </p:txBody>
        </p:sp>
        <p:sp>
          <p:nvSpPr>
            <p:cNvPr id="11" name="TextBox 10"/>
            <p:cNvSpPr txBox="1"/>
            <p:nvPr/>
          </p:nvSpPr>
          <p:spPr>
            <a:xfrm>
              <a:off x="4712589" y="2783370"/>
              <a:ext cx="2627642" cy="300082"/>
            </a:xfrm>
            <a:prstGeom prst="rect">
              <a:avLst/>
            </a:prstGeom>
            <a:noFill/>
          </p:spPr>
          <p:txBody>
            <a:bodyPr wrap="none" rtlCol="0">
              <a:spAutoFit/>
            </a:bodyPr>
            <a:lstStyle/>
            <a:p>
              <a:r>
                <a:rPr lang="en-US" sz="1350" dirty="0"/>
                <a:t>Threads pinned to cores and FJ</a:t>
              </a:r>
            </a:p>
          </p:txBody>
        </p:sp>
        <p:sp>
          <p:nvSpPr>
            <p:cNvPr id="13" name="TextBox 12"/>
            <p:cNvSpPr txBox="1"/>
            <p:nvPr/>
          </p:nvSpPr>
          <p:spPr>
            <a:xfrm>
              <a:off x="4415409" y="3451765"/>
              <a:ext cx="2281394" cy="300082"/>
            </a:xfrm>
            <a:prstGeom prst="rect">
              <a:avLst/>
            </a:prstGeom>
            <a:noFill/>
          </p:spPr>
          <p:txBody>
            <a:bodyPr wrap="none" rtlCol="0">
              <a:spAutoFit/>
            </a:bodyPr>
            <a:lstStyle/>
            <a:p>
              <a:r>
                <a:rPr lang="en-US" sz="1350" dirty="0"/>
                <a:t>No thread pinning and BSP</a:t>
              </a:r>
            </a:p>
          </p:txBody>
        </p:sp>
        <p:sp>
          <p:nvSpPr>
            <p:cNvPr id="14" name="TextBox 13"/>
            <p:cNvSpPr txBox="1"/>
            <p:nvPr/>
          </p:nvSpPr>
          <p:spPr>
            <a:xfrm>
              <a:off x="4802932" y="3977197"/>
              <a:ext cx="2781531" cy="300082"/>
            </a:xfrm>
            <a:prstGeom prst="rect">
              <a:avLst/>
            </a:prstGeom>
            <a:noFill/>
          </p:spPr>
          <p:txBody>
            <a:bodyPr wrap="none" rtlCol="0">
              <a:spAutoFit/>
            </a:bodyPr>
            <a:lstStyle/>
            <a:p>
              <a:r>
                <a:rPr lang="en-US" sz="1350" dirty="0"/>
                <a:t>Threads pinned to cores and BSP</a:t>
              </a:r>
            </a:p>
          </p:txBody>
        </p:sp>
        <p:graphicFrame>
          <p:nvGraphicFramePr>
            <p:cNvPr id="53" name="Chart 52"/>
            <p:cNvGraphicFramePr>
              <a:graphicFrameLocks/>
            </p:cNvGraphicFramePr>
            <p:nvPr>
              <p:extLst/>
            </p:nvPr>
          </p:nvGraphicFramePr>
          <p:xfrm>
            <a:off x="433053" y="1635541"/>
            <a:ext cx="8296183" cy="336734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4" name="Chart 53"/>
            <p:cNvGraphicFramePr>
              <a:graphicFrameLocks/>
            </p:cNvGraphicFramePr>
            <p:nvPr>
              <p:extLst/>
            </p:nvPr>
          </p:nvGraphicFramePr>
          <p:xfrm>
            <a:off x="433052" y="1635541"/>
            <a:ext cx="8296183" cy="336734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5" name="Chart 54"/>
            <p:cNvGraphicFramePr>
              <a:graphicFrameLocks/>
            </p:cNvGraphicFramePr>
            <p:nvPr>
              <p:extLst/>
            </p:nvPr>
          </p:nvGraphicFramePr>
          <p:xfrm>
            <a:off x="433052" y="1635541"/>
            <a:ext cx="8296183" cy="336734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6" name="Chart 55"/>
            <p:cNvGraphicFramePr>
              <a:graphicFrameLocks/>
            </p:cNvGraphicFramePr>
            <p:nvPr>
              <p:extLst/>
            </p:nvPr>
          </p:nvGraphicFramePr>
          <p:xfrm>
            <a:off x="433051" y="1643501"/>
            <a:ext cx="8296183" cy="3367347"/>
          </p:xfrm>
          <a:graphic>
            <a:graphicData uri="http://schemas.openxmlformats.org/drawingml/2006/chart">
              <c:chart xmlns:c="http://schemas.openxmlformats.org/drawingml/2006/chart" xmlns:r="http://schemas.openxmlformats.org/officeDocument/2006/relationships" r:id="rId9"/>
            </a:graphicData>
          </a:graphic>
        </p:graphicFrame>
        <p:sp>
          <p:nvSpPr>
            <p:cNvPr id="57" name="TextBox 56"/>
            <p:cNvSpPr txBox="1"/>
            <p:nvPr/>
          </p:nvSpPr>
          <p:spPr>
            <a:xfrm>
              <a:off x="5337429" y="1849406"/>
              <a:ext cx="2280417" cy="310485"/>
            </a:xfrm>
            <a:prstGeom prst="rect">
              <a:avLst/>
            </a:prstGeom>
            <a:noFill/>
          </p:spPr>
          <p:txBody>
            <a:bodyPr wrap="none" rtlCol="0">
              <a:spAutoFit/>
            </a:bodyPr>
            <a:lstStyle/>
            <a:p>
              <a:r>
                <a:rPr lang="en-US" sz="1600" dirty="0"/>
                <a:t>No thread pinning and FJ</a:t>
              </a:r>
            </a:p>
          </p:txBody>
        </p:sp>
        <p:sp>
          <p:nvSpPr>
            <p:cNvPr id="58" name="TextBox 57"/>
            <p:cNvSpPr txBox="1"/>
            <p:nvPr/>
          </p:nvSpPr>
          <p:spPr>
            <a:xfrm>
              <a:off x="4712589" y="2869961"/>
              <a:ext cx="2825825" cy="310485"/>
            </a:xfrm>
            <a:prstGeom prst="rect">
              <a:avLst/>
            </a:prstGeom>
            <a:noFill/>
          </p:spPr>
          <p:txBody>
            <a:bodyPr wrap="none" rtlCol="0">
              <a:spAutoFit/>
            </a:bodyPr>
            <a:lstStyle/>
            <a:p>
              <a:r>
                <a:rPr lang="en-US" sz="1600" dirty="0"/>
                <a:t>Threads pinned to cores and FJ</a:t>
              </a:r>
            </a:p>
          </p:txBody>
        </p:sp>
        <p:sp>
          <p:nvSpPr>
            <p:cNvPr id="59" name="TextBox 58"/>
            <p:cNvSpPr txBox="1"/>
            <p:nvPr/>
          </p:nvSpPr>
          <p:spPr>
            <a:xfrm>
              <a:off x="4415409" y="3435845"/>
              <a:ext cx="2446539" cy="310485"/>
            </a:xfrm>
            <a:prstGeom prst="rect">
              <a:avLst/>
            </a:prstGeom>
            <a:noFill/>
          </p:spPr>
          <p:txBody>
            <a:bodyPr wrap="none" rtlCol="0">
              <a:spAutoFit/>
            </a:bodyPr>
            <a:lstStyle/>
            <a:p>
              <a:r>
                <a:rPr lang="en-US" sz="1600" dirty="0"/>
                <a:t>No thread pinning and BSP</a:t>
              </a:r>
            </a:p>
          </p:txBody>
        </p:sp>
        <p:sp>
          <p:nvSpPr>
            <p:cNvPr id="60" name="TextBox 59"/>
            <p:cNvSpPr txBox="1"/>
            <p:nvPr/>
          </p:nvSpPr>
          <p:spPr>
            <a:xfrm>
              <a:off x="4415409" y="3895653"/>
              <a:ext cx="2991945" cy="310485"/>
            </a:xfrm>
            <a:prstGeom prst="rect">
              <a:avLst/>
            </a:prstGeom>
            <a:noFill/>
          </p:spPr>
          <p:txBody>
            <a:bodyPr wrap="none" rtlCol="0">
              <a:spAutoFit/>
            </a:bodyPr>
            <a:lstStyle/>
            <a:p>
              <a:r>
                <a:rPr lang="en-US" sz="1600" dirty="0"/>
                <a:t>Threads pinned to cores and BSP</a:t>
              </a:r>
            </a:p>
          </p:txBody>
        </p:sp>
      </p:grpSp>
    </p:spTree>
    <p:extLst>
      <p:ext uri="{BB962C8B-B14F-4D97-AF65-F5344CB8AC3E}">
        <p14:creationId xmlns:p14="http://schemas.microsoft.com/office/powerpoint/2010/main" val="1526417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43"/>
            <a:ext cx="9144000" cy="757933"/>
          </a:xfrm>
        </p:spPr>
        <p:txBody>
          <a:bodyPr>
            <a:normAutofit/>
          </a:bodyPr>
          <a:lstStyle/>
          <a:p>
            <a:r>
              <a:rPr lang="en-US" dirty="0"/>
              <a:t>Communication Optimization</a:t>
            </a:r>
          </a:p>
        </p:txBody>
      </p:sp>
      <p:sp>
        <p:nvSpPr>
          <p:cNvPr id="3" name="Content Placeholder 2"/>
          <p:cNvSpPr>
            <a:spLocks noGrp="1"/>
          </p:cNvSpPr>
          <p:nvPr>
            <p:ph idx="1"/>
          </p:nvPr>
        </p:nvSpPr>
        <p:spPr>
          <a:xfrm>
            <a:off x="-1" y="733528"/>
            <a:ext cx="8980713" cy="2143679"/>
          </a:xfrm>
        </p:spPr>
        <p:txBody>
          <a:bodyPr/>
          <a:lstStyle/>
          <a:p>
            <a:r>
              <a:rPr lang="en-US" dirty="0"/>
              <a:t>Collective communications are important in many machine learning algorithms</a:t>
            </a:r>
          </a:p>
          <a:p>
            <a:pPr lvl="1"/>
            <a:r>
              <a:rPr lang="en-US" dirty="0" err="1"/>
              <a:t>Allgather</a:t>
            </a:r>
            <a:r>
              <a:rPr lang="en-US" dirty="0"/>
              <a:t>, </a:t>
            </a:r>
            <a:r>
              <a:rPr lang="en-US" dirty="0" err="1"/>
              <a:t>allreduce</a:t>
            </a:r>
            <a:r>
              <a:rPr lang="en-US" dirty="0"/>
              <a:t>, broadcast</a:t>
            </a:r>
          </a:p>
          <a:p>
            <a:r>
              <a:rPr lang="en-US" dirty="0"/>
              <a:t>Look at </a:t>
            </a:r>
            <a:r>
              <a:rPr lang="en-US" dirty="0" err="1"/>
              <a:t>allgather</a:t>
            </a:r>
            <a:r>
              <a:rPr lang="en-US" dirty="0"/>
              <a:t> performance for 3 million double values distributed uniformly over 48 nodes</a:t>
            </a:r>
          </a:p>
          <a:p>
            <a:pPr lvl="1"/>
            <a:r>
              <a:rPr lang="en-US" dirty="0"/>
              <a:t>Compare performance with different number of processes per node</a:t>
            </a:r>
          </a:p>
          <a:p>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35</a:t>
            </a:fld>
            <a:endParaRPr lang="en-US" dirty="0"/>
          </a:p>
        </p:txBody>
      </p:sp>
      <p:sp>
        <p:nvSpPr>
          <p:cNvPr id="4" name="Date Placeholder 3"/>
          <p:cNvSpPr>
            <a:spLocks noGrp="1"/>
          </p:cNvSpPr>
          <p:nvPr>
            <p:ph type="dt" sz="half" idx="2"/>
          </p:nvPr>
        </p:nvSpPr>
        <p:spPr>
          <a:xfrm>
            <a:off x="5735625" y="6291943"/>
            <a:ext cx="2057400" cy="365125"/>
          </a:xfrm>
        </p:spPr>
        <p:txBody>
          <a:bodyPr/>
          <a:lstStyle/>
          <a:p>
            <a:pPr algn="r"/>
            <a:fld id="{02DBDD4C-E95E-4D21-A754-9CA5617B60C2}" type="datetime1">
              <a:rPr lang="en-US" smtClean="0"/>
              <a:t>10/4/2016</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97" y="3065735"/>
            <a:ext cx="8079830" cy="3792265"/>
          </a:xfrm>
          <a:prstGeom prst="rect">
            <a:avLst/>
          </a:prstGeom>
        </p:spPr>
      </p:pic>
      <p:sp>
        <p:nvSpPr>
          <p:cNvPr id="8" name="TextBox 7"/>
          <p:cNvSpPr txBox="1"/>
          <p:nvPr/>
        </p:nvSpPr>
        <p:spPr>
          <a:xfrm>
            <a:off x="714374" y="4935095"/>
            <a:ext cx="184731" cy="300082"/>
          </a:xfrm>
          <a:prstGeom prst="rect">
            <a:avLst/>
          </a:prstGeom>
          <a:solidFill>
            <a:schemeClr val="bg1"/>
          </a:solidFill>
        </p:spPr>
        <p:txBody>
          <a:bodyPr wrap="none" rtlCol="0">
            <a:spAutoFit/>
          </a:bodyPr>
          <a:lstStyle/>
          <a:p>
            <a:endParaRPr lang="en-US" sz="1350" dirty="0"/>
          </a:p>
        </p:txBody>
      </p:sp>
    </p:spTree>
    <p:extLst>
      <p:ext uri="{BB962C8B-B14F-4D97-AF65-F5344CB8AC3E}">
        <p14:creationId xmlns:p14="http://schemas.microsoft.com/office/powerpoint/2010/main" val="1583505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 y="67021"/>
            <a:ext cx="9115697" cy="867787"/>
          </a:xfrm>
        </p:spPr>
        <p:txBody>
          <a:bodyPr/>
          <a:lstStyle/>
          <a:p>
            <a:r>
              <a:rPr lang="en-US" sz="2400" dirty="0"/>
              <a:t>Java and C K-Means LRT-FJ and LRT-BSP with different affinity patterns over varying threads and processes. </a:t>
            </a:r>
            <a:endParaRPr lang="en-US" dirty="0"/>
          </a:p>
        </p:txBody>
      </p:sp>
      <p:sp>
        <p:nvSpPr>
          <p:cNvPr id="4" name="Slide Number Placeholder 3"/>
          <p:cNvSpPr>
            <a:spLocks noGrp="1"/>
          </p:cNvSpPr>
          <p:nvPr>
            <p:ph type="sldNum" sz="quarter" idx="12"/>
          </p:nvPr>
        </p:nvSpPr>
        <p:spPr/>
        <p:txBody>
          <a:bodyPr/>
          <a:lstStyle/>
          <a:p>
            <a:br>
              <a:rPr lang="en-US" dirty="0">
                <a:solidFill>
                  <a:prstClr val="black"/>
                </a:solidFill>
              </a:rPr>
            </a:br>
            <a:endParaRPr lang="en-US" dirty="0">
              <a:solidFill>
                <a:prstClr val="black"/>
              </a:solidFill>
            </a:endParaRPr>
          </a:p>
          <a:p>
            <a:endParaRPr lang="en-US" dirty="0">
              <a:solidFill>
                <a:prstClr val="black"/>
              </a:solidFill>
            </a:endParaRPr>
          </a:p>
        </p:txBody>
      </p:sp>
      <p:sp>
        <p:nvSpPr>
          <p:cNvPr id="5" name="Date Placeholder 4"/>
          <p:cNvSpPr>
            <a:spLocks noGrp="1"/>
          </p:cNvSpPr>
          <p:nvPr>
            <p:ph type="dt" sz="half" idx="2"/>
          </p:nvPr>
        </p:nvSpPr>
        <p:spPr/>
        <p:txBody>
          <a:bodyPr/>
          <a:lstStyle/>
          <a:p>
            <a:fld id="{533C9D96-A7A3-435E-AF6E-917CBDFCA74E}" type="datetime1">
              <a:rPr lang="en-US" smtClean="0"/>
              <a:t>10/4/2016</a:t>
            </a:fld>
            <a:endParaRPr lang="en-US"/>
          </a:p>
        </p:txBody>
      </p:sp>
      <p:grpSp>
        <p:nvGrpSpPr>
          <p:cNvPr id="10" name="Group 9"/>
          <p:cNvGrpSpPr/>
          <p:nvPr/>
        </p:nvGrpSpPr>
        <p:grpSpPr>
          <a:xfrm>
            <a:off x="4354" y="3386364"/>
            <a:ext cx="9153797" cy="2540501"/>
            <a:chOff x="4354" y="3386364"/>
            <a:chExt cx="9153797" cy="2540501"/>
          </a:xfrm>
        </p:grpSpPr>
        <p:pic>
          <p:nvPicPr>
            <p:cNvPr id="8" name="Picture 7"/>
            <p:cNvPicPr>
              <a:picLocks noChangeAspect="1"/>
            </p:cNvPicPr>
            <p:nvPr/>
          </p:nvPicPr>
          <p:blipFill>
            <a:blip r:embed="rId2"/>
            <a:stretch>
              <a:fillRect/>
            </a:stretch>
          </p:blipFill>
          <p:spPr>
            <a:xfrm>
              <a:off x="4354" y="3386364"/>
              <a:ext cx="4572000" cy="2540501"/>
            </a:xfrm>
            <a:prstGeom prst="rect">
              <a:avLst/>
            </a:prstGeom>
          </p:spPr>
        </p:pic>
        <p:sp>
          <p:nvSpPr>
            <p:cNvPr id="7" name="TextBox 6"/>
            <p:cNvSpPr txBox="1"/>
            <p:nvPr/>
          </p:nvSpPr>
          <p:spPr>
            <a:xfrm>
              <a:off x="683171" y="4103505"/>
              <a:ext cx="1784131" cy="369332"/>
            </a:xfrm>
            <a:prstGeom prst="rect">
              <a:avLst/>
            </a:prstGeom>
            <a:noFill/>
          </p:spPr>
          <p:txBody>
            <a:bodyPr wrap="square" rtlCol="0">
              <a:spAutoFit/>
            </a:bodyPr>
            <a:lstStyle/>
            <a:p>
              <a:r>
                <a:rPr lang="en-US" b="1" dirty="0"/>
                <a:t>Java MPI + HJ</a:t>
              </a:r>
            </a:p>
          </p:txBody>
        </p:sp>
        <p:pic>
          <p:nvPicPr>
            <p:cNvPr id="9" name="Picture 8"/>
            <p:cNvPicPr>
              <a:picLocks noChangeAspect="1"/>
            </p:cNvPicPr>
            <p:nvPr/>
          </p:nvPicPr>
          <p:blipFill>
            <a:blip r:embed="rId3"/>
            <a:stretch>
              <a:fillRect/>
            </a:stretch>
          </p:blipFill>
          <p:spPr>
            <a:xfrm>
              <a:off x="4586151" y="3386364"/>
              <a:ext cx="4572000" cy="2507453"/>
            </a:xfrm>
            <a:prstGeom prst="rect">
              <a:avLst/>
            </a:prstGeom>
          </p:spPr>
        </p:pic>
        <p:sp>
          <p:nvSpPr>
            <p:cNvPr id="6" name="TextBox 5"/>
            <p:cNvSpPr txBox="1"/>
            <p:nvPr/>
          </p:nvSpPr>
          <p:spPr>
            <a:xfrm>
              <a:off x="5257800" y="4551906"/>
              <a:ext cx="2104698" cy="369332"/>
            </a:xfrm>
            <a:prstGeom prst="rect">
              <a:avLst/>
            </a:prstGeom>
            <a:noFill/>
          </p:spPr>
          <p:txBody>
            <a:bodyPr wrap="square" rtlCol="0">
              <a:spAutoFit/>
            </a:bodyPr>
            <a:lstStyle/>
            <a:p>
              <a:r>
                <a:rPr lang="en-US" b="1" dirty="0"/>
                <a:t>C MPI + </a:t>
              </a:r>
              <a:r>
                <a:rPr lang="en-US" b="1" dirty="0" err="1"/>
                <a:t>OpenMP</a:t>
              </a:r>
              <a:endParaRPr lang="en-US" b="1" dirty="0"/>
            </a:p>
          </p:txBody>
        </p:sp>
      </p:grpSp>
      <p:pic>
        <p:nvPicPr>
          <p:cNvPr id="11" name="Picture 10"/>
          <p:cNvPicPr>
            <a:picLocks noChangeAspect="1"/>
          </p:cNvPicPr>
          <p:nvPr/>
        </p:nvPicPr>
        <p:blipFill>
          <a:blip r:embed="rId4"/>
          <a:stretch>
            <a:fillRect/>
          </a:stretch>
        </p:blipFill>
        <p:spPr>
          <a:xfrm>
            <a:off x="4601917" y="934808"/>
            <a:ext cx="4572000" cy="2358686"/>
          </a:xfrm>
          <a:prstGeom prst="rect">
            <a:avLst/>
          </a:prstGeom>
        </p:spPr>
      </p:pic>
      <p:sp>
        <p:nvSpPr>
          <p:cNvPr id="15" name="Rectangle 14"/>
          <p:cNvSpPr/>
          <p:nvPr/>
        </p:nvSpPr>
        <p:spPr>
          <a:xfrm>
            <a:off x="106538" y="1036933"/>
            <a:ext cx="4367631" cy="1077218"/>
          </a:xfrm>
          <a:prstGeom prst="rect">
            <a:avLst/>
          </a:prstGeom>
        </p:spPr>
        <p:txBody>
          <a:bodyPr wrap="square">
            <a:spAutoFit/>
          </a:bodyPr>
          <a:lstStyle/>
          <a:p>
            <a:r>
              <a:rPr lang="en-US" sz="1600" dirty="0"/>
              <a:t>Java K-Means 1 mil points with 50k, and 500k centers performance on 16 nodes for LRT-FJ and LRT-BSP over varying threads and processes. The affinity pattern is CE.</a:t>
            </a:r>
            <a:endParaRPr lang="en-US" sz="1600" dirty="0">
              <a:latin typeface="+mj-lt"/>
            </a:endParaRPr>
          </a:p>
        </p:txBody>
      </p:sp>
      <p:sp>
        <p:nvSpPr>
          <p:cNvPr id="16" name="Rectangle 15"/>
          <p:cNvSpPr/>
          <p:nvPr/>
        </p:nvSpPr>
        <p:spPr>
          <a:xfrm>
            <a:off x="70405" y="2207021"/>
            <a:ext cx="4479613" cy="1077218"/>
          </a:xfrm>
          <a:prstGeom prst="rect">
            <a:avLst/>
          </a:prstGeom>
          <a:ln>
            <a:solidFill>
              <a:schemeClr val="tx1"/>
            </a:solidFill>
          </a:ln>
        </p:spPr>
        <p:txBody>
          <a:bodyPr wrap="square">
            <a:spAutoFit/>
          </a:bodyPr>
          <a:lstStyle/>
          <a:p>
            <a:r>
              <a:rPr lang="en-US" sz="1600" dirty="0"/>
              <a:t>Java (left) and C(right) K-Means 1 mil points and 1k centers performance on 16 nodes for LRT-FJ and LRT-BSP with varying affinity patterns over varying threads and processes.</a:t>
            </a:r>
          </a:p>
        </p:txBody>
      </p:sp>
      <p:cxnSp>
        <p:nvCxnSpPr>
          <p:cNvPr id="12" name="Straight Arrow Connector 11"/>
          <p:cNvCxnSpPr/>
          <p:nvPr/>
        </p:nvCxnSpPr>
        <p:spPr bwMode="auto">
          <a:xfrm flipV="1">
            <a:off x="3744310" y="1899745"/>
            <a:ext cx="729859" cy="7883"/>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a:off x="4185088" y="2864071"/>
            <a:ext cx="416829" cy="528743"/>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52431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673" y="31423"/>
            <a:ext cx="8382000" cy="1143000"/>
          </a:xfrm>
        </p:spPr>
        <p:txBody>
          <a:bodyPr/>
          <a:lstStyle/>
          <a:p>
            <a:pPr algn="ctr"/>
            <a:r>
              <a:rPr lang="en-US" dirty="0"/>
              <a:t>Performance Dependence on Number of Cores inside node (16 nodes total)</a:t>
            </a:r>
          </a:p>
        </p:txBody>
      </p:sp>
      <p:sp>
        <p:nvSpPr>
          <p:cNvPr id="3" name="Content Placeholder 2"/>
          <p:cNvSpPr>
            <a:spLocks noGrp="1"/>
          </p:cNvSpPr>
          <p:nvPr>
            <p:ph idx="1"/>
          </p:nvPr>
        </p:nvSpPr>
        <p:spPr>
          <a:xfrm>
            <a:off x="6189482" y="1220876"/>
            <a:ext cx="2954518" cy="4875124"/>
          </a:xfrm>
          <a:solidFill>
            <a:schemeClr val="bg1"/>
          </a:solidFill>
        </p:spPr>
        <p:txBody>
          <a:bodyPr/>
          <a:lstStyle/>
          <a:p>
            <a:r>
              <a:rPr lang="en-US" dirty="0"/>
              <a:t>Long-Running </a:t>
            </a:r>
            <a:r>
              <a:rPr lang="en-US" dirty="0" err="1"/>
              <a:t>Theads</a:t>
            </a:r>
            <a:r>
              <a:rPr lang="en-US" dirty="0"/>
              <a:t> LRT Java</a:t>
            </a:r>
          </a:p>
          <a:p>
            <a:pPr lvl="1"/>
            <a:r>
              <a:rPr lang="en-US" dirty="0">
                <a:solidFill>
                  <a:srgbClr val="00B050"/>
                </a:solidFill>
              </a:rPr>
              <a:t>All Processes </a:t>
            </a:r>
          </a:p>
          <a:p>
            <a:pPr lvl="1"/>
            <a:r>
              <a:rPr lang="en-US" dirty="0">
                <a:solidFill>
                  <a:srgbClr val="7030A0"/>
                </a:solidFill>
              </a:rPr>
              <a:t>All Threads internal to node</a:t>
            </a:r>
          </a:p>
          <a:p>
            <a:pPr lvl="1"/>
            <a:r>
              <a:rPr lang="en-US" dirty="0">
                <a:solidFill>
                  <a:srgbClr val="7030A0"/>
                </a:solidFill>
              </a:rPr>
              <a:t>Hybrid – Use one process per chip</a:t>
            </a:r>
            <a:endParaRPr lang="en-US" dirty="0"/>
          </a:p>
          <a:p>
            <a:r>
              <a:rPr lang="en-US" dirty="0"/>
              <a:t>Fork Join Java </a:t>
            </a:r>
          </a:p>
          <a:p>
            <a:pPr lvl="1"/>
            <a:r>
              <a:rPr lang="en-US" dirty="0">
                <a:solidFill>
                  <a:srgbClr val="D6A300"/>
                </a:solidFill>
              </a:rPr>
              <a:t>All Threads</a:t>
            </a:r>
          </a:p>
          <a:p>
            <a:pPr lvl="1"/>
            <a:r>
              <a:rPr lang="en-US" dirty="0">
                <a:solidFill>
                  <a:srgbClr val="D6A300"/>
                </a:solidFill>
              </a:rPr>
              <a:t>Hybrid – Use one process per chip</a:t>
            </a:r>
          </a:p>
          <a:p>
            <a:r>
              <a:rPr lang="en-US" dirty="0"/>
              <a:t>Fork Join C</a:t>
            </a:r>
          </a:p>
          <a:p>
            <a:pPr lvl="1"/>
            <a:r>
              <a:rPr lang="en-US" dirty="0">
                <a:solidFill>
                  <a:schemeClr val="accent5">
                    <a:lumMod val="60000"/>
                    <a:lumOff val="40000"/>
                  </a:schemeClr>
                </a:solidFill>
              </a:rPr>
              <a:t>All Threads</a:t>
            </a:r>
          </a:p>
          <a:p>
            <a:r>
              <a:rPr lang="en-US" dirty="0"/>
              <a:t>All MPI internode</a:t>
            </a:r>
          </a:p>
          <a:p>
            <a:endParaRPr lang="en-US" dirty="0"/>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37</a:t>
            </a:fld>
            <a:endParaRPr lang="en-US" dirty="0">
              <a:solidFill>
                <a:prstClr val="black"/>
              </a:solidFill>
            </a:endParaRPr>
          </a:p>
        </p:txBody>
      </p:sp>
      <p:sp>
        <p:nvSpPr>
          <p:cNvPr id="5" name="Date Placeholder 4"/>
          <p:cNvSpPr>
            <a:spLocks noGrp="1"/>
          </p:cNvSpPr>
          <p:nvPr>
            <p:ph type="dt" sz="half" idx="2"/>
          </p:nvPr>
        </p:nvSpPr>
        <p:spPr/>
        <p:txBody>
          <a:bodyPr/>
          <a:lstStyle/>
          <a:p>
            <a:fld id="{0DACE594-555F-47D0-8B24-8FE83D909C53}" type="datetime1">
              <a:rPr lang="en-US" smtClean="0"/>
              <a:t>10/4/2016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0107"/>
            <a:ext cx="6189482" cy="5307894"/>
          </a:xfrm>
          <a:prstGeom prst="rect">
            <a:avLst/>
          </a:prstGeom>
        </p:spPr>
      </p:pic>
    </p:spTree>
    <p:extLst>
      <p:ext uri="{BB962C8B-B14F-4D97-AF65-F5344CB8AC3E}">
        <p14:creationId xmlns:p14="http://schemas.microsoft.com/office/powerpoint/2010/main" val="1813531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4908472" y="3524548"/>
            <a:ext cx="3903885" cy="1405398"/>
          </a:xfrm>
          <a:prstGeom prst="rect">
            <a:avLst/>
          </a:prstGeom>
        </p:spPr>
      </p:pic>
      <p:sp>
        <p:nvSpPr>
          <p:cNvPr id="2" name="Title 1"/>
          <p:cNvSpPr>
            <a:spLocks noGrp="1"/>
          </p:cNvSpPr>
          <p:nvPr>
            <p:ph type="title"/>
          </p:nvPr>
        </p:nvSpPr>
        <p:spPr>
          <a:xfrm>
            <a:off x="6024685" y="2897167"/>
            <a:ext cx="2221107" cy="769805"/>
          </a:xfrm>
        </p:spPr>
        <p:txBody>
          <a:bodyPr/>
          <a:lstStyle/>
          <a:p>
            <a:r>
              <a:rPr lang="en-US" dirty="0"/>
              <a:t>DA-MDS</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6833" y="37788"/>
            <a:ext cx="4567167" cy="2474945"/>
          </a:xfrm>
        </p:spPr>
      </p:pic>
      <p:sp>
        <p:nvSpPr>
          <p:cNvPr id="6" name="Slide Number Placeholder 5"/>
          <p:cNvSpPr>
            <a:spLocks noGrp="1"/>
          </p:cNvSpPr>
          <p:nvPr>
            <p:ph type="sldNum" sz="quarter" idx="12"/>
          </p:nvPr>
        </p:nvSpPr>
        <p:spPr/>
        <p:txBody>
          <a:bodyPr/>
          <a:lstStyle/>
          <a:p>
            <a:fld id="{9C1BBE50-AC4E-4E27-8193-601C5ABE0879}" type="slidenum">
              <a:rPr lang="en-US" smtClean="0"/>
              <a:t>38</a:t>
            </a:fld>
            <a:endParaRPr lang="en-US" dirty="0"/>
          </a:p>
        </p:txBody>
      </p:sp>
      <p:sp>
        <p:nvSpPr>
          <p:cNvPr id="4" name="Date Placeholder 3"/>
          <p:cNvSpPr>
            <a:spLocks noGrp="1"/>
          </p:cNvSpPr>
          <p:nvPr>
            <p:ph type="dt" sz="half" idx="2"/>
          </p:nvPr>
        </p:nvSpPr>
        <p:spPr/>
        <p:txBody>
          <a:bodyPr/>
          <a:lstStyle/>
          <a:p>
            <a:pPr algn="r"/>
            <a:fld id="{22E78093-E235-4FD1-859A-37285B008C48}" type="datetime1">
              <a:rPr lang="en-US" smtClean="0"/>
              <a:t>10/4/2016</a:t>
            </a:fld>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8211"/>
            <a:ext cx="4563926" cy="2530770"/>
          </a:xfrm>
          <a:prstGeom prst="rect">
            <a:avLst/>
          </a:prstGeom>
        </p:spPr>
      </p:pic>
      <p:sp>
        <p:nvSpPr>
          <p:cNvPr id="12" name="Rectangle 11"/>
          <p:cNvSpPr/>
          <p:nvPr/>
        </p:nvSpPr>
        <p:spPr>
          <a:xfrm>
            <a:off x="0" y="2578981"/>
            <a:ext cx="4563926" cy="338554"/>
          </a:xfrm>
          <a:prstGeom prst="rect">
            <a:avLst/>
          </a:prstGeom>
        </p:spPr>
        <p:txBody>
          <a:bodyPr wrap="square">
            <a:spAutoFit/>
          </a:bodyPr>
          <a:lstStyle/>
          <a:p>
            <a:pPr algn="ctr"/>
            <a:r>
              <a:rPr lang="en-US" sz="1600" dirty="0"/>
              <a:t>Java DA-MDS 200k on 16 of 24-core nodes</a:t>
            </a:r>
            <a:endParaRPr lang="en-US" sz="1600" dirty="0">
              <a:latin typeface="+mj-lt"/>
            </a:endParaRPr>
          </a:p>
        </p:txBody>
      </p:sp>
      <p:sp>
        <p:nvSpPr>
          <p:cNvPr id="13" name="Rectangle 12"/>
          <p:cNvSpPr/>
          <p:nvPr/>
        </p:nvSpPr>
        <p:spPr>
          <a:xfrm>
            <a:off x="4604821" y="2551776"/>
            <a:ext cx="4511189" cy="338554"/>
          </a:xfrm>
          <a:prstGeom prst="rect">
            <a:avLst/>
          </a:prstGeom>
        </p:spPr>
        <p:txBody>
          <a:bodyPr wrap="square">
            <a:spAutoFit/>
          </a:bodyPr>
          <a:lstStyle/>
          <a:p>
            <a:pPr algn="ctr"/>
            <a:r>
              <a:rPr lang="en-US" sz="1600" dirty="0"/>
              <a:t>Java DA-MDS 200k on 16 of 36-core nodes</a:t>
            </a:r>
            <a:endParaRPr lang="en-US" sz="1600" dirty="0">
              <a:latin typeface="+mj-lt"/>
            </a:endParaRPr>
          </a:p>
        </p:txBody>
      </p:sp>
      <p:pic>
        <p:nvPicPr>
          <p:cNvPr id="3" name="Picture 2"/>
          <p:cNvPicPr>
            <a:picLocks noChangeAspect="1"/>
          </p:cNvPicPr>
          <p:nvPr/>
        </p:nvPicPr>
        <p:blipFill>
          <a:blip r:embed="rId5"/>
          <a:stretch>
            <a:fillRect/>
          </a:stretch>
        </p:blipFill>
        <p:spPr>
          <a:xfrm>
            <a:off x="15962" y="2938575"/>
            <a:ext cx="4469327" cy="2509730"/>
          </a:xfrm>
          <a:prstGeom prst="rect">
            <a:avLst/>
          </a:prstGeom>
        </p:spPr>
      </p:pic>
      <p:sp>
        <p:nvSpPr>
          <p:cNvPr id="16" name="Rectangle 15"/>
          <p:cNvSpPr/>
          <p:nvPr/>
        </p:nvSpPr>
        <p:spPr>
          <a:xfrm>
            <a:off x="157454" y="5565809"/>
            <a:ext cx="3820457" cy="584775"/>
          </a:xfrm>
          <a:prstGeom prst="rect">
            <a:avLst/>
          </a:prstGeom>
          <a:noFill/>
        </p:spPr>
        <p:txBody>
          <a:bodyPr wrap="square">
            <a:spAutoFit/>
          </a:bodyPr>
          <a:lstStyle/>
          <a:p>
            <a:pPr algn="ctr"/>
            <a:r>
              <a:rPr lang="en-US" sz="1600" dirty="0"/>
              <a:t>Java DA-MDS speedup comparison for LRT-FJ and LRT-BSP</a:t>
            </a:r>
            <a:endParaRPr lang="en-US" sz="1600" dirty="0">
              <a:latin typeface="+mj-lt"/>
            </a:endParaRPr>
          </a:p>
        </p:txBody>
      </p:sp>
      <p:sp>
        <p:nvSpPr>
          <p:cNvPr id="18" name="Rectangle 17"/>
          <p:cNvSpPr/>
          <p:nvPr/>
        </p:nvSpPr>
        <p:spPr>
          <a:xfrm>
            <a:off x="5715000" y="5104144"/>
            <a:ext cx="3370634" cy="923330"/>
          </a:xfrm>
          <a:prstGeom prst="rect">
            <a:avLst/>
          </a:prstGeom>
        </p:spPr>
        <p:txBody>
          <a:bodyPr wrap="square">
            <a:spAutoFit/>
          </a:bodyPr>
          <a:lstStyle/>
          <a:p>
            <a:r>
              <a:rPr lang="en-US" dirty="0"/>
              <a:t>Linux perf statistics for DA-MDS run of 18x2 on 32 nodes. Affinity pattern is CE.</a:t>
            </a:r>
          </a:p>
        </p:txBody>
      </p:sp>
      <p:sp>
        <p:nvSpPr>
          <p:cNvPr id="19" name="TextBox 18"/>
          <p:cNvSpPr txBox="1"/>
          <p:nvPr/>
        </p:nvSpPr>
        <p:spPr>
          <a:xfrm>
            <a:off x="6955295" y="3885856"/>
            <a:ext cx="670682" cy="923330"/>
          </a:xfrm>
          <a:prstGeom prst="rect">
            <a:avLst/>
          </a:prstGeom>
          <a:solidFill>
            <a:schemeClr val="bg1"/>
          </a:solidFill>
        </p:spPr>
        <p:txBody>
          <a:bodyPr wrap="square" rtlCol="0">
            <a:spAutoFit/>
          </a:bodyPr>
          <a:lstStyle/>
          <a:p>
            <a:pPr algn="ctr"/>
            <a:r>
              <a:rPr lang="en-US" dirty="0">
                <a:solidFill>
                  <a:srgbClr val="FF0000"/>
                </a:solidFill>
              </a:rPr>
              <a:t>15x</a:t>
            </a:r>
          </a:p>
          <a:p>
            <a:pPr algn="ctr"/>
            <a:r>
              <a:rPr lang="en-US" dirty="0">
                <a:solidFill>
                  <a:srgbClr val="FF0000"/>
                </a:solidFill>
              </a:rPr>
              <a:t>74x</a:t>
            </a:r>
          </a:p>
          <a:p>
            <a:pPr algn="ctr"/>
            <a:r>
              <a:rPr lang="en-US" dirty="0">
                <a:solidFill>
                  <a:srgbClr val="FF0000"/>
                </a:solidFill>
              </a:rPr>
              <a:t>2.6x</a:t>
            </a:r>
          </a:p>
        </p:txBody>
      </p:sp>
    </p:spTree>
    <p:extLst>
      <p:ext uri="{BB962C8B-B14F-4D97-AF65-F5344CB8AC3E}">
        <p14:creationId xmlns:p14="http://schemas.microsoft.com/office/powerpoint/2010/main" val="108839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39</a:t>
            </a:fld>
            <a:endParaRPr lang="en-US" dirty="0">
              <a:solidFill>
                <a:prstClr val="black"/>
              </a:solidFill>
            </a:endParaRPr>
          </a:p>
        </p:txBody>
      </p:sp>
      <p:sp>
        <p:nvSpPr>
          <p:cNvPr id="5" name="Date Placeholder 4"/>
          <p:cNvSpPr>
            <a:spLocks noGrp="1"/>
          </p:cNvSpPr>
          <p:nvPr>
            <p:ph type="dt" sz="half" idx="4294967295"/>
          </p:nvPr>
        </p:nvSpPr>
        <p:spPr>
          <a:xfrm>
            <a:off x="7086600" y="6246813"/>
            <a:ext cx="2057400" cy="365125"/>
          </a:xfrm>
        </p:spPr>
        <p:txBody>
          <a:bodyPr/>
          <a:lstStyle/>
          <a:p>
            <a:fld id="{AD6DC56B-9FE5-474E-B1CE-5C5A7C7FE108}" type="datetime1">
              <a:rPr lang="en-US" smtClean="0"/>
              <a:t>10/4/2016</a:t>
            </a:fld>
            <a:endParaRPr lang="en-US"/>
          </a:p>
        </p:txBody>
      </p:sp>
      <p:grpSp>
        <p:nvGrpSpPr>
          <p:cNvPr id="10" name="Group 9"/>
          <p:cNvGrpSpPr/>
          <p:nvPr/>
        </p:nvGrpSpPr>
        <p:grpSpPr>
          <a:xfrm>
            <a:off x="14288" y="137725"/>
            <a:ext cx="9129712" cy="5916613"/>
            <a:chOff x="14288" y="137725"/>
            <a:chExt cx="9129712" cy="5916613"/>
          </a:xfrm>
        </p:grpSpPr>
        <p:pic>
          <p:nvPicPr>
            <p:cNvPr id="9"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4288" y="137725"/>
              <a:ext cx="9129712" cy="5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5825" y="321614"/>
              <a:ext cx="1269124" cy="369332"/>
            </a:xfrm>
            <a:prstGeom prst="rect">
              <a:avLst/>
            </a:prstGeom>
            <a:noFill/>
          </p:spPr>
          <p:txBody>
            <a:bodyPr wrap="square" rtlCol="0">
              <a:spAutoFit/>
            </a:bodyPr>
            <a:lstStyle/>
            <a:p>
              <a:r>
                <a:rPr lang="en-US" dirty="0"/>
                <a:t>Heap Size</a:t>
              </a:r>
            </a:p>
          </p:txBody>
        </p:sp>
        <p:sp>
          <p:nvSpPr>
            <p:cNvPr id="7" name="TextBox 6"/>
            <p:cNvSpPr txBox="1"/>
            <p:nvPr/>
          </p:nvSpPr>
          <p:spPr>
            <a:xfrm>
              <a:off x="5197366" y="5320863"/>
              <a:ext cx="856593" cy="369332"/>
            </a:xfrm>
            <a:prstGeom prst="rect">
              <a:avLst/>
            </a:prstGeom>
            <a:noFill/>
          </p:spPr>
          <p:txBody>
            <a:bodyPr wrap="square" rtlCol="0">
              <a:spAutoFit/>
            </a:bodyPr>
            <a:lstStyle/>
            <a:p>
              <a:r>
                <a:rPr lang="en-US" dirty="0"/>
                <a:t>Time</a:t>
              </a:r>
            </a:p>
          </p:txBody>
        </p:sp>
        <p:sp>
          <p:nvSpPr>
            <p:cNvPr id="8" name="TextBox 7"/>
            <p:cNvSpPr txBox="1"/>
            <p:nvPr/>
          </p:nvSpPr>
          <p:spPr>
            <a:xfrm>
              <a:off x="2112579" y="661996"/>
              <a:ext cx="4868917" cy="369332"/>
            </a:xfrm>
            <a:prstGeom prst="rect">
              <a:avLst/>
            </a:prstGeom>
            <a:noFill/>
          </p:spPr>
          <p:txBody>
            <a:bodyPr wrap="square" rtlCol="0">
              <a:spAutoFit/>
            </a:bodyPr>
            <a:lstStyle/>
            <a:p>
              <a:r>
                <a:rPr lang="en-US" dirty="0"/>
                <a:t>Each point is a Garbage Collection Activity</a:t>
              </a:r>
            </a:p>
          </p:txBody>
        </p:sp>
      </p:grpSp>
    </p:spTree>
    <p:extLst>
      <p:ext uri="{BB962C8B-B14F-4D97-AF65-F5344CB8AC3E}">
        <p14:creationId xmlns:p14="http://schemas.microsoft.com/office/powerpoint/2010/main" val="8804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 II</a:t>
            </a:r>
          </a:p>
        </p:txBody>
      </p:sp>
      <p:sp>
        <p:nvSpPr>
          <p:cNvPr id="3" name="Content Placeholder 2"/>
          <p:cNvSpPr>
            <a:spLocks noGrp="1"/>
          </p:cNvSpPr>
          <p:nvPr>
            <p:ph idx="1"/>
          </p:nvPr>
        </p:nvSpPr>
        <p:spPr>
          <a:xfrm>
            <a:off x="10510" y="381000"/>
            <a:ext cx="9133490" cy="5562600"/>
          </a:xfrm>
          <a:noFill/>
        </p:spPr>
        <p:txBody>
          <a:bodyPr/>
          <a:lstStyle/>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plus </a:t>
            </a:r>
            <a:r>
              <a:rPr lang="en-US" sz="2400" b="1" dirty="0">
                <a:solidFill>
                  <a:srgbClr val="C00000"/>
                </a:solidFill>
              </a:rPr>
              <a:t>Model</a:t>
            </a:r>
          </a:p>
          <a:p>
            <a:pPr lvl="1"/>
            <a:r>
              <a:rPr lang="en-US" sz="2400" b="1" dirty="0">
                <a:solidFill>
                  <a:srgbClr val="C00000"/>
                </a:solidFill>
              </a:rPr>
              <a:t>Model</a:t>
            </a:r>
            <a:r>
              <a:rPr lang="en-US" sz="2400" dirty="0"/>
              <a:t> can be formulation with particle dynamics or partial differential equations defined by parameters such as particle positions and discretized velocity, pressure, density values</a:t>
            </a:r>
          </a:p>
          <a:p>
            <a:pPr lvl="1"/>
            <a:r>
              <a:rPr lang="en-US" sz="2400" b="1" dirty="0">
                <a:solidFill>
                  <a:srgbClr val="C00000"/>
                </a:solidFill>
              </a:rPr>
              <a:t>Data</a:t>
            </a:r>
            <a:r>
              <a:rPr lang="en-US" sz="2400" dirty="0"/>
              <a:t> could be small when just boundary conditions </a:t>
            </a:r>
          </a:p>
          <a:p>
            <a:pPr lvl="1"/>
            <a:r>
              <a:rPr lang="en-US" sz="2400" b="1" dirty="0">
                <a:solidFill>
                  <a:srgbClr val="C00000"/>
                </a:solidFill>
              </a:rPr>
              <a:t>Data</a:t>
            </a:r>
            <a:r>
              <a:rPr lang="en-US" sz="2400" dirty="0"/>
              <a:t> large with data assimilation (weather forecasting) or when data visualizations are produced by simulation</a:t>
            </a:r>
          </a:p>
          <a:p>
            <a:r>
              <a:rPr lang="en-US" sz="2400" b="1" dirty="0">
                <a:solidFill>
                  <a:srgbClr val="C00000"/>
                </a:solidFill>
              </a:rPr>
              <a:t>Big Data  </a:t>
            </a:r>
            <a:r>
              <a:rPr lang="en-US" sz="2400" dirty="0"/>
              <a:t>implies Data is large but Model varies in size</a:t>
            </a:r>
          </a:p>
          <a:p>
            <a:pPr lvl="1"/>
            <a:r>
              <a:rPr lang="en-US" sz="2400" dirty="0"/>
              <a:t>e.g. </a:t>
            </a:r>
            <a:r>
              <a:rPr lang="en-US" sz="2400" b="1" dirty="0"/>
              <a:t>LDA</a:t>
            </a:r>
            <a:r>
              <a:rPr lang="en-US" sz="2400" dirty="0"/>
              <a:t> with many topics or </a:t>
            </a:r>
            <a:r>
              <a:rPr lang="en-US" sz="2400" b="1" dirty="0"/>
              <a:t>deep learning </a:t>
            </a:r>
            <a:r>
              <a:rPr lang="en-US" sz="2400" dirty="0"/>
              <a:t>has a large model</a:t>
            </a:r>
          </a:p>
          <a:p>
            <a:pPr lvl="1"/>
            <a:r>
              <a:rPr lang="en-US" sz="2400" b="1" dirty="0"/>
              <a:t>Clustering</a:t>
            </a:r>
            <a:r>
              <a:rPr lang="en-US" sz="2400" dirty="0"/>
              <a:t> or </a:t>
            </a:r>
            <a:r>
              <a:rPr lang="en-US" sz="2400" b="1" dirty="0"/>
              <a:t>Dimension reduction </a:t>
            </a:r>
            <a:r>
              <a:rPr lang="en-US" sz="2400" dirty="0"/>
              <a:t>can be quite small in model size</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 parameters</a:t>
            </a:r>
            <a:r>
              <a:rPr lang="en-US" sz="2400" dirty="0"/>
              <a:t> vary between iterations</a:t>
            </a:r>
          </a:p>
        </p:txBody>
      </p:sp>
      <p:sp>
        <p:nvSpPr>
          <p:cNvPr id="4" name="Slide Number Placeholder 3"/>
          <p:cNvSpPr>
            <a:spLocks noGrp="1"/>
          </p:cNvSpPr>
          <p:nvPr>
            <p:ph type="sldNum" sz="quarter" idx="12"/>
          </p:nvPr>
        </p:nvSpPr>
        <p:spPr>
          <a:xfrm>
            <a:off x="8305800" y="6172200"/>
            <a:ext cx="656771" cy="293913"/>
          </a:xfrm>
        </p:spPr>
        <p:txBody>
          <a:bodyPr/>
          <a:lstStyle/>
          <a:p>
            <a:fld id="{C4B85148-DB98-4269-ACE6-2DF49F9918C9}" type="slidenum">
              <a:rPr lang="en-US" smtClean="0">
                <a:solidFill>
                  <a:prstClr val="black"/>
                </a:solidFill>
              </a:rPr>
              <a:pPr/>
              <a:t>4</a:t>
            </a:fld>
            <a:endParaRPr lang="en-US" dirty="0">
              <a:solidFill>
                <a:prstClr val="black"/>
              </a:solidFill>
            </a:endParaRPr>
          </a:p>
        </p:txBody>
      </p:sp>
      <p:sp>
        <p:nvSpPr>
          <p:cNvPr id="5" name="Date Placeholder 4"/>
          <p:cNvSpPr>
            <a:spLocks noGrp="1"/>
          </p:cNvSpPr>
          <p:nvPr>
            <p:ph type="dt" sz="half" idx="2"/>
          </p:nvPr>
        </p:nvSpPr>
        <p:spPr/>
        <p:txBody>
          <a:bodyPr/>
          <a:lstStyle/>
          <a:p>
            <a:fld id="{9F3A6F60-A9CE-4192-8412-B77F31E892B5}" type="datetime1">
              <a:rPr lang="en-US" smtClean="0"/>
              <a:t>10/4/2016</a:t>
            </a:fld>
            <a:endParaRPr lang="en-US"/>
          </a:p>
        </p:txBody>
      </p:sp>
    </p:spTree>
    <p:extLst>
      <p:ext uri="{BB962C8B-B14F-4D97-AF65-F5344CB8AC3E}">
        <p14:creationId xmlns:p14="http://schemas.microsoft.com/office/powerpoint/2010/main" val="1804639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40</a:t>
            </a:fld>
            <a:endParaRPr lang="en-US" dirty="0">
              <a:solidFill>
                <a:prstClr val="black"/>
              </a:solidFill>
            </a:endParaRPr>
          </a:p>
        </p:txBody>
      </p:sp>
      <p:sp>
        <p:nvSpPr>
          <p:cNvPr id="5" name="Date Placeholder 4"/>
          <p:cNvSpPr>
            <a:spLocks noGrp="1"/>
          </p:cNvSpPr>
          <p:nvPr>
            <p:ph type="dt" sz="half" idx="4294967295"/>
          </p:nvPr>
        </p:nvSpPr>
        <p:spPr>
          <a:xfrm>
            <a:off x="7086600" y="6246813"/>
            <a:ext cx="2057400" cy="365125"/>
          </a:xfrm>
        </p:spPr>
        <p:txBody>
          <a:bodyPr/>
          <a:lstStyle/>
          <a:p>
            <a:fld id="{AD6DC56B-9FE5-474E-B1CE-5C5A7C7FE108}" type="datetime1">
              <a:rPr lang="en-US" smtClean="0"/>
              <a:t>10/4/2016</a:t>
            </a:fld>
            <a:endParaRPr lang="en-US"/>
          </a:p>
        </p:txBody>
      </p:sp>
      <p:grpSp>
        <p:nvGrpSpPr>
          <p:cNvPr id="11" name="Group 10"/>
          <p:cNvGrpSpPr/>
          <p:nvPr/>
        </p:nvGrpSpPr>
        <p:grpSpPr>
          <a:xfrm>
            <a:off x="81610" y="253708"/>
            <a:ext cx="9206753" cy="5967023"/>
            <a:chOff x="81610" y="253708"/>
            <a:chExt cx="9206753" cy="5967023"/>
          </a:xfrm>
        </p:grpSpPr>
        <p:pic>
          <p:nvPicPr>
            <p:cNvPr id="10"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0" y="253708"/>
              <a:ext cx="9206753" cy="5967023"/>
            </a:xfrm>
            <a:prstGeom prst="rect">
              <a:avLst/>
            </a:prstGeom>
          </p:spPr>
        </p:pic>
        <p:sp>
          <p:nvSpPr>
            <p:cNvPr id="7" name="TextBox 6"/>
            <p:cNvSpPr txBox="1"/>
            <p:nvPr/>
          </p:nvSpPr>
          <p:spPr>
            <a:xfrm>
              <a:off x="614854" y="573824"/>
              <a:ext cx="1269124" cy="369332"/>
            </a:xfrm>
            <a:prstGeom prst="rect">
              <a:avLst/>
            </a:prstGeom>
            <a:noFill/>
          </p:spPr>
          <p:txBody>
            <a:bodyPr wrap="square" rtlCol="0">
              <a:spAutoFit/>
            </a:bodyPr>
            <a:lstStyle/>
            <a:p>
              <a:r>
                <a:rPr lang="en-US" dirty="0"/>
                <a:t>Heap Size</a:t>
              </a:r>
            </a:p>
          </p:txBody>
        </p:sp>
        <p:sp>
          <p:nvSpPr>
            <p:cNvPr id="8" name="TextBox 7"/>
            <p:cNvSpPr txBox="1"/>
            <p:nvPr/>
          </p:nvSpPr>
          <p:spPr>
            <a:xfrm>
              <a:off x="3912476" y="5502166"/>
              <a:ext cx="856593" cy="369332"/>
            </a:xfrm>
            <a:prstGeom prst="rect">
              <a:avLst/>
            </a:prstGeom>
            <a:noFill/>
          </p:spPr>
          <p:txBody>
            <a:bodyPr wrap="square" rtlCol="0">
              <a:spAutoFit/>
            </a:bodyPr>
            <a:lstStyle/>
            <a:p>
              <a:r>
                <a:rPr lang="en-US" dirty="0"/>
                <a:t>Time</a:t>
              </a:r>
            </a:p>
          </p:txBody>
        </p:sp>
        <p:sp>
          <p:nvSpPr>
            <p:cNvPr id="9" name="TextBox 8"/>
            <p:cNvSpPr txBox="1"/>
            <p:nvPr/>
          </p:nvSpPr>
          <p:spPr>
            <a:xfrm>
              <a:off x="614854" y="5212422"/>
              <a:ext cx="2622332" cy="369332"/>
            </a:xfrm>
            <a:prstGeom prst="rect">
              <a:avLst/>
            </a:prstGeom>
            <a:noFill/>
          </p:spPr>
          <p:txBody>
            <a:bodyPr wrap="square" rtlCol="0">
              <a:spAutoFit/>
            </a:bodyPr>
            <a:lstStyle/>
            <a:p>
              <a:r>
                <a:rPr lang="en-US" dirty="0"/>
                <a:t>After Java Optimization</a:t>
              </a:r>
            </a:p>
          </p:txBody>
        </p:sp>
      </p:grpSp>
    </p:spTree>
    <p:extLst>
      <p:ext uri="{BB962C8B-B14F-4D97-AF65-F5344CB8AC3E}">
        <p14:creationId xmlns:p14="http://schemas.microsoft.com/office/powerpoint/2010/main" val="1762823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412"/>
            <a:ext cx="9143999" cy="724889"/>
          </a:xfrm>
        </p:spPr>
        <p:txBody>
          <a:bodyPr/>
          <a:lstStyle/>
          <a:p>
            <a:pPr algn="ctr"/>
            <a:r>
              <a:rPr lang="en-US" sz="3000" dirty="0"/>
              <a:t>Java MPI performance is good if you work hard</a:t>
            </a:r>
            <a:br>
              <a:rPr lang="en-US" sz="2800" dirty="0"/>
            </a:br>
            <a:r>
              <a:rPr lang="en-US" sz="2000" b="0" dirty="0"/>
              <a:t>128 24 core Haswell nodes on SPIDAL 200K DA-MDS Code</a:t>
            </a:r>
            <a:br>
              <a:rPr lang="en-US" sz="2000" b="0" dirty="0"/>
            </a:br>
            <a:r>
              <a:rPr lang="en-US" sz="2000" b="0" dirty="0"/>
              <a:t>Communication dominated by MPI Collective performance</a:t>
            </a:r>
            <a:endParaRPr lang="en-US" sz="2800" b="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C64876-DDAD-4C19-966D-C725C3174EA4}" type="datetime1">
              <a:rPr kumimoji="0" lang="en-US" sz="1800" b="0" i="0" u="none" strike="noStrike" kern="0" cap="none" spc="0" normalizeH="0" baseline="0" noProof="0" smtClean="0">
                <a:ln>
                  <a:noFill/>
                </a:ln>
                <a:solidFill>
                  <a:srgbClr val="000000">
                    <a:tint val="75000"/>
                  </a:srgbClr>
                </a:solidFill>
                <a:effectLst/>
                <a:uLnTx/>
                <a:uFillTx/>
              </a:rPr>
              <a:t>10/4/2016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16" name="Group 15"/>
          <p:cNvGrpSpPr/>
          <p:nvPr/>
        </p:nvGrpSpPr>
        <p:grpSpPr>
          <a:xfrm>
            <a:off x="146519" y="1442854"/>
            <a:ext cx="8850962" cy="5415146"/>
            <a:chOff x="-2181254" y="2434253"/>
            <a:chExt cx="8850962" cy="5415146"/>
          </a:xfrm>
        </p:grpSpPr>
        <p:grpSp>
          <p:nvGrpSpPr>
            <p:cNvPr id="7" name="Group 6"/>
            <p:cNvGrpSpPr/>
            <p:nvPr/>
          </p:nvGrpSpPr>
          <p:grpSpPr>
            <a:xfrm>
              <a:off x="-2181254" y="2434253"/>
              <a:ext cx="8850962" cy="5415146"/>
              <a:chOff x="83731" y="887578"/>
              <a:chExt cx="8850962" cy="5415146"/>
            </a:xfrm>
          </p:grpSpPr>
          <p:pic>
            <p:nvPicPr>
              <p:cNvPr id="12"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731" y="887578"/>
                <a:ext cx="8850962" cy="541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126180" y="4058227"/>
                <a:ext cx="2338369"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48A59"/>
                    </a:solidFill>
                    <a:effectLst/>
                    <a:uLnTx/>
                    <a:uFillTx/>
                  </a:rPr>
                  <a:t>Best FJ Threads</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intra node;</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MPI inter node</a:t>
                </a:r>
              </a:p>
            </p:txBody>
          </p:sp>
          <p:sp>
            <p:nvSpPr>
              <p:cNvPr id="14" name="TextBox 13"/>
              <p:cNvSpPr txBox="1"/>
              <p:nvPr/>
            </p:nvSpPr>
            <p:spPr>
              <a:xfrm>
                <a:off x="6924859" y="2100928"/>
                <a:ext cx="1847071" cy="646331"/>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66FF33"/>
                    </a:solidFill>
                    <a:effectLst/>
                    <a:uLnTx/>
                    <a:uFillTx/>
                  </a:rPr>
                  <a:t>Best MPI; inter and intra node</a:t>
                </a:r>
              </a:p>
            </p:txBody>
          </p:sp>
          <p:sp>
            <p:nvSpPr>
              <p:cNvPr id="15" name="TextBox 14"/>
              <p:cNvSpPr txBox="1"/>
              <p:nvPr/>
            </p:nvSpPr>
            <p:spPr>
              <a:xfrm>
                <a:off x="6899459" y="3286051"/>
                <a:ext cx="1565090" cy="738664"/>
              </a:xfrm>
              <a:prstGeom prst="rect">
                <a:avLst/>
              </a:prstGeom>
              <a:solidFill>
                <a:schemeClr val="bg1"/>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33CC"/>
                    </a:solidFill>
                    <a:effectLst/>
                    <a:uLnTx/>
                    <a:uFillTx/>
                  </a:rPr>
                  <a:t>MPI; inter/intra node; Java not optimized</a:t>
                </a:r>
              </a:p>
            </p:txBody>
          </p:sp>
        </p:grpSp>
        <p:sp>
          <p:nvSpPr>
            <p:cNvPr id="6" name="TextBox 5"/>
            <p:cNvSpPr txBox="1"/>
            <p:nvPr/>
          </p:nvSpPr>
          <p:spPr>
            <a:xfrm>
              <a:off x="2895374" y="2551100"/>
              <a:ext cx="3310640" cy="646331"/>
            </a:xfrm>
            <a:prstGeom prst="rect">
              <a:avLst/>
            </a:prstGeom>
            <a:solidFill>
              <a:schemeClr val="bg1"/>
            </a:solidFill>
          </p:spPr>
          <p:txBody>
            <a:bodyPr wrap="square" rtlCol="0">
              <a:spAutoFit/>
            </a:bodyPr>
            <a:lstStyle/>
            <a:p>
              <a:r>
                <a:rPr lang="en-US" sz="1800" dirty="0"/>
                <a:t>Speedup compared to 1 process per node on 48 nodes</a:t>
              </a:r>
            </a:p>
          </p:txBody>
        </p:sp>
      </p:grpSp>
    </p:spTree>
    <p:extLst>
      <p:ext uri="{BB962C8B-B14F-4D97-AF65-F5344CB8AC3E}">
        <p14:creationId xmlns:p14="http://schemas.microsoft.com/office/powerpoint/2010/main" val="273575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930"/>
            <a:ext cx="8382000" cy="612692"/>
          </a:xfrm>
        </p:spPr>
        <p:txBody>
          <a:bodyPr/>
          <a:lstStyle/>
          <a:p>
            <a:pPr algn="ctr"/>
            <a:r>
              <a:rPr lang="en-US" dirty="0">
                <a:solidFill>
                  <a:srgbClr val="0083E6"/>
                </a:solidFill>
              </a:rPr>
              <a:t>Java</a:t>
            </a:r>
            <a:r>
              <a:rPr lang="en-US" dirty="0"/>
              <a:t> </a:t>
            </a:r>
            <a:r>
              <a:rPr lang="en-US" dirty="0">
                <a:solidFill>
                  <a:schemeClr val="tx1"/>
                </a:solidFill>
              </a:rPr>
              <a:t>versus</a:t>
            </a:r>
            <a:r>
              <a:rPr lang="en-US" dirty="0"/>
              <a:t> </a:t>
            </a:r>
            <a:r>
              <a:rPr lang="en-US" dirty="0">
                <a:solidFill>
                  <a:srgbClr val="7030A0"/>
                </a:solidFill>
              </a:rPr>
              <a:t>C</a:t>
            </a:r>
            <a:r>
              <a:rPr lang="en-US" dirty="0"/>
              <a:t> </a:t>
            </a:r>
            <a:r>
              <a:rPr lang="en-US" dirty="0">
                <a:solidFill>
                  <a:schemeClr val="tx1"/>
                </a:solidFill>
              </a:rPr>
              <a:t>Performance</a:t>
            </a:r>
          </a:p>
        </p:txBody>
      </p:sp>
      <p:sp>
        <p:nvSpPr>
          <p:cNvPr id="3" name="Content Placeholder 2"/>
          <p:cNvSpPr>
            <a:spLocks noGrp="1"/>
          </p:cNvSpPr>
          <p:nvPr>
            <p:ph idx="1"/>
          </p:nvPr>
        </p:nvSpPr>
        <p:spPr>
          <a:xfrm>
            <a:off x="217601" y="630622"/>
            <a:ext cx="8708798" cy="1195144"/>
          </a:xfrm>
        </p:spPr>
        <p:txBody>
          <a:bodyPr/>
          <a:lstStyle/>
          <a:p>
            <a:r>
              <a:rPr lang="en-US" dirty="0"/>
              <a:t>C and Java Comparable with Java doing better on larger problem sizes</a:t>
            </a:r>
          </a:p>
          <a:p>
            <a:r>
              <a:rPr lang="en-US" dirty="0"/>
              <a:t>LRT-BSP affinity CE; one million point dataset 1k,10k,50k,100k, and 500k centers on 16 24 core Haswell nodes over varying threads and processes.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a:t>
            </a:fld>
            <a:endParaRPr lang="en-US" dirty="0">
              <a:solidFill>
                <a:prstClr val="black"/>
              </a:solidFill>
            </a:endParaRPr>
          </a:p>
        </p:txBody>
      </p:sp>
      <p:sp>
        <p:nvSpPr>
          <p:cNvPr id="5" name="Date Placeholder 4"/>
          <p:cNvSpPr>
            <a:spLocks noGrp="1"/>
          </p:cNvSpPr>
          <p:nvPr>
            <p:ph type="dt" sz="half" idx="2"/>
          </p:nvPr>
        </p:nvSpPr>
        <p:spPr/>
        <p:txBody>
          <a:bodyPr/>
          <a:lstStyle/>
          <a:p>
            <a:fld id="{63E0C40C-6149-4D0E-9B46-CA25298EC36A}" type="datetime1">
              <a:rPr lang="en-US" smtClean="0"/>
              <a:t>10/4/2016</a:t>
            </a:fld>
            <a:endParaRPr lang="en-US"/>
          </a:p>
        </p:txBody>
      </p:sp>
      <p:pic>
        <p:nvPicPr>
          <p:cNvPr id="8" name="Picture 7"/>
          <p:cNvPicPr>
            <a:picLocks noChangeAspect="1"/>
          </p:cNvPicPr>
          <p:nvPr/>
        </p:nvPicPr>
        <p:blipFill>
          <a:blip r:embed="rId2"/>
          <a:stretch>
            <a:fillRect/>
          </a:stretch>
        </p:blipFill>
        <p:spPr>
          <a:xfrm>
            <a:off x="0" y="2140636"/>
            <a:ext cx="9144000" cy="4717364"/>
          </a:xfrm>
          <a:prstGeom prst="rect">
            <a:avLst/>
          </a:prstGeom>
        </p:spPr>
      </p:pic>
    </p:spTree>
    <p:extLst>
      <p:ext uri="{BB962C8B-B14F-4D97-AF65-F5344CB8AC3E}">
        <p14:creationId xmlns:p14="http://schemas.microsoft.com/office/powerpoint/2010/main" val="91468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a:t>HPC-ABDS</a:t>
            </a:r>
            <a:br>
              <a:rPr lang="en-US" sz="3600" b="1" dirty="0"/>
            </a:br>
            <a:r>
              <a:rPr lang="en-US" sz="3600" dirty="0"/>
              <a:t>High Performance Computing Enhanced Big Data Apache Stack</a:t>
            </a:r>
            <a:r>
              <a:rPr lang="en-US" sz="3600" b="1" dirty="0"/>
              <a:t> </a:t>
            </a:r>
            <a:br>
              <a:rPr lang="en-US" sz="3600" b="1" dirty="0"/>
            </a:br>
            <a:r>
              <a:rPr lang="en-US" sz="3600" b="1" dirty="0" err="1"/>
              <a:t>DataFlow</a:t>
            </a:r>
            <a:r>
              <a:rPr lang="en-US" sz="3600" b="1" dirty="0"/>
              <a:t> and In-place Runtime</a:t>
            </a:r>
            <a:br>
              <a:rPr lang="en-US" sz="3600" b="1" dirty="0"/>
            </a:br>
            <a:br>
              <a:rPr lang="en-US" sz="3600" dirty="0"/>
            </a:br>
            <a:endParaRPr lang="en-US" sz="3600" b="1" dirty="0"/>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CA3545-7607-474F-87E1-2AA20B6024BB}" type="datetime1">
              <a:rPr kumimoji="0" lang="en-US" sz="1800" b="0" i="0" u="none" strike="noStrike" kern="0" cap="none" spc="0" normalizeH="0" baseline="0" noProof="0" smtClean="0">
                <a:ln>
                  <a:noFill/>
                </a:ln>
                <a:solidFill>
                  <a:sysClr val="windowText" lastClr="000000"/>
                </a:solidFill>
                <a:effectLst/>
                <a:uLnTx/>
                <a:uFillTx/>
              </a:rPr>
              <a:t>10/4/2016</a:t>
            </a:fld>
            <a:endParaRPr kumimoji="0" lang="en-US" sz="1800" b="0" i="0" u="none" strike="noStrike" kern="0" cap="none" spc="0" normalizeH="0" baseline="0" noProof="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32093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8793"/>
            <a:ext cx="9144000" cy="947651"/>
          </a:xfrm>
        </p:spPr>
        <p:txBody>
          <a:bodyPr/>
          <a:lstStyle/>
          <a:p>
            <a:pPr algn="ctr"/>
            <a:r>
              <a:rPr lang="en-US" sz="3200" dirty="0"/>
              <a:t>Big Data and Parallel/Distributed  Computing</a:t>
            </a:r>
          </a:p>
        </p:txBody>
      </p:sp>
      <p:sp>
        <p:nvSpPr>
          <p:cNvPr id="7" name="Content Placeholder 6"/>
          <p:cNvSpPr>
            <a:spLocks noGrp="1"/>
          </p:cNvSpPr>
          <p:nvPr>
            <p:ph idx="1"/>
          </p:nvPr>
        </p:nvSpPr>
        <p:spPr>
          <a:xfrm>
            <a:off x="28503" y="710450"/>
            <a:ext cx="9086994" cy="4038600"/>
          </a:xfrm>
        </p:spPr>
        <p:txBody>
          <a:bodyPr/>
          <a:lstStyle/>
          <a:p>
            <a:r>
              <a:rPr lang="en-US" sz="2200" dirty="0"/>
              <a:t>In one beginning, MapReduce enables easy parallel database like operations and Hadoop provided wonderful open source implementation</a:t>
            </a:r>
          </a:p>
          <a:p>
            <a:r>
              <a:rPr lang="en-US" sz="2200" dirty="0"/>
              <a:t>Andrew Ng introduced “summation form” and showed much Machine Learning could be implemented in MapReduce (Mahout in Apache)</a:t>
            </a:r>
          </a:p>
          <a:p>
            <a:r>
              <a:rPr lang="en-US" sz="2200" dirty="0"/>
              <a:t>Then noted that iteration ran badly in Hadoop as used disks for communication; Hadoop choice gives great fault tolerance</a:t>
            </a:r>
          </a:p>
          <a:p>
            <a:r>
              <a:rPr lang="en-US" sz="2200" dirty="0"/>
              <a:t>This led to a slew of MapReduce improvements using either BSP SPMD (Twister, </a:t>
            </a:r>
            <a:r>
              <a:rPr lang="en-US" sz="2200" dirty="0" err="1"/>
              <a:t>Giraph</a:t>
            </a:r>
            <a:r>
              <a:rPr lang="en-US" sz="2200" dirty="0"/>
              <a:t>) or </a:t>
            </a:r>
          </a:p>
          <a:p>
            <a:r>
              <a:rPr lang="en-US" sz="2200" dirty="0"/>
              <a:t>Dataflow: Apache Storm, Spark, Flink, Heron …. and Dryad</a:t>
            </a:r>
          </a:p>
          <a:p>
            <a:r>
              <a:rPr lang="en-US" sz="2200" dirty="0"/>
              <a:t>Recently Google open sources  Google Cloud Dataflow as Apache Beam using Spark and Flink as runtime or proprietary Google Dataflow</a:t>
            </a:r>
          </a:p>
          <a:p>
            <a:pPr lvl="1"/>
            <a:r>
              <a:rPr lang="en-US" dirty="0"/>
              <a:t>Support </a:t>
            </a:r>
            <a:r>
              <a:rPr lang="en-US" b="1" dirty="0"/>
              <a:t>Batch</a:t>
            </a:r>
            <a:r>
              <a:rPr lang="en-US" dirty="0"/>
              <a:t> and </a:t>
            </a:r>
            <a:r>
              <a:rPr lang="en-US" b="1" dirty="0"/>
              <a:t>Streaming</a:t>
            </a:r>
          </a:p>
          <a:p>
            <a:endParaRPr lang="en-US" sz="2200" dirty="0"/>
          </a:p>
        </p:txBody>
      </p:sp>
      <p:sp>
        <p:nvSpPr>
          <p:cNvPr id="5" name="Slide Number Placeholder 4"/>
          <p:cNvSpPr>
            <a:spLocks noGrp="1"/>
          </p:cNvSpPr>
          <p:nvPr>
            <p:ph type="sldNum" sz="quarter" idx="12"/>
          </p:nvPr>
        </p:nvSpPr>
        <p:spPr/>
        <p:txBody>
          <a:bodyPr/>
          <a:lstStyle/>
          <a:p>
            <a:fld id="{29CB78FB-1415-9B4D-996E-11F146E2B0ED}" type="slidenum">
              <a:rPr lang="en-US" smtClean="0"/>
              <a:t>8</a:t>
            </a:fld>
            <a:endParaRPr lang="en-US"/>
          </a:p>
        </p:txBody>
      </p:sp>
      <p:sp>
        <p:nvSpPr>
          <p:cNvPr id="4" name="Date Placeholder 3"/>
          <p:cNvSpPr>
            <a:spLocks noGrp="1"/>
          </p:cNvSpPr>
          <p:nvPr>
            <p:ph type="dt" sz="half" idx="2"/>
          </p:nvPr>
        </p:nvSpPr>
        <p:spPr/>
        <p:txBody>
          <a:bodyPr/>
          <a:lstStyle/>
          <a:p>
            <a:fld id="{C615CF89-54F7-4535-A7CD-345E18528FB9}" type="datetime1">
              <a:rPr lang="en-US" smtClean="0"/>
              <a:t>10/4/2016</a:t>
            </a:fld>
            <a:endParaRPr lang="en-US"/>
          </a:p>
        </p:txBody>
      </p:sp>
    </p:spTree>
    <p:extLst>
      <p:ext uri="{BB962C8B-B14F-4D97-AF65-F5344CB8AC3E}">
        <p14:creationId xmlns:p14="http://schemas.microsoft.com/office/powerpoint/2010/main" val="3195315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31"/>
            <a:ext cx="9144000" cy="654269"/>
          </a:xfrm>
        </p:spPr>
        <p:txBody>
          <a:bodyPr/>
          <a:lstStyle/>
          <a:p>
            <a:pPr algn="ctr"/>
            <a:r>
              <a:rPr lang="en-US" dirty="0"/>
              <a:t>HPC-ABDS Parallel Computing</a:t>
            </a:r>
          </a:p>
        </p:txBody>
      </p:sp>
      <p:sp>
        <p:nvSpPr>
          <p:cNvPr id="3" name="Content Placeholder 2"/>
          <p:cNvSpPr>
            <a:spLocks noGrp="1"/>
          </p:cNvSpPr>
          <p:nvPr>
            <p:ph idx="1"/>
          </p:nvPr>
        </p:nvSpPr>
        <p:spPr>
          <a:xfrm>
            <a:off x="0" y="533400"/>
            <a:ext cx="9183240" cy="5562600"/>
          </a:xfrm>
        </p:spPr>
        <p:txBody>
          <a:bodyPr/>
          <a:lstStyle/>
          <a:p>
            <a:r>
              <a:rPr lang="en-US" dirty="0"/>
              <a:t>Both simulations and data analytics use similar </a:t>
            </a:r>
            <a:r>
              <a:rPr lang="en-US" b="1" dirty="0"/>
              <a:t>parallel computing </a:t>
            </a:r>
            <a:r>
              <a:rPr lang="en-US" dirty="0"/>
              <a:t>ideas</a:t>
            </a:r>
          </a:p>
          <a:p>
            <a:r>
              <a:rPr lang="en-US" dirty="0"/>
              <a:t>Both do </a:t>
            </a:r>
            <a:r>
              <a:rPr lang="en-US" b="1" dirty="0"/>
              <a:t>decomposition</a:t>
            </a:r>
            <a:r>
              <a:rPr lang="en-US" dirty="0"/>
              <a:t> of both model and data</a:t>
            </a:r>
          </a:p>
          <a:p>
            <a:r>
              <a:rPr lang="en-US" dirty="0"/>
              <a:t>Both tend use </a:t>
            </a:r>
            <a:r>
              <a:rPr lang="en-US" b="1" dirty="0"/>
              <a:t>SPMD </a:t>
            </a:r>
            <a:r>
              <a:rPr lang="en-US" dirty="0"/>
              <a:t>and often use</a:t>
            </a:r>
            <a:r>
              <a:rPr lang="en-US" b="1" dirty="0"/>
              <a:t> BSP </a:t>
            </a:r>
            <a:r>
              <a:rPr lang="en-US" dirty="0"/>
              <a:t>Bulk Synchronous Processing</a:t>
            </a:r>
          </a:p>
          <a:p>
            <a:r>
              <a:rPr lang="en-US" dirty="0"/>
              <a:t>One has computing (called </a:t>
            </a:r>
            <a:r>
              <a:rPr lang="en-US" b="1" dirty="0"/>
              <a:t>maps</a:t>
            </a:r>
            <a:r>
              <a:rPr lang="en-US" dirty="0"/>
              <a:t> in big data terminology) and </a:t>
            </a:r>
            <a:r>
              <a:rPr lang="en-US" b="1" dirty="0"/>
              <a:t>communication/reduction</a:t>
            </a:r>
            <a:r>
              <a:rPr lang="en-US" dirty="0"/>
              <a:t> (more generally collective) </a:t>
            </a:r>
            <a:r>
              <a:rPr lang="en-US" b="1" dirty="0"/>
              <a:t>phases</a:t>
            </a:r>
          </a:p>
          <a:p>
            <a:r>
              <a:rPr lang="en-US" b="1" dirty="0"/>
              <a:t>Big data </a:t>
            </a:r>
            <a:r>
              <a:rPr lang="en-US" dirty="0"/>
              <a:t>thinks of problems as </a:t>
            </a:r>
            <a:r>
              <a:rPr lang="en-US" b="1" dirty="0"/>
              <a:t>multiple linked queries </a:t>
            </a:r>
            <a:r>
              <a:rPr lang="en-US" dirty="0"/>
              <a:t>even when queries are small and uses </a:t>
            </a:r>
            <a:r>
              <a:rPr lang="en-US" b="1" dirty="0"/>
              <a:t>dataflow </a:t>
            </a:r>
            <a:r>
              <a:rPr lang="en-US" dirty="0"/>
              <a:t>model</a:t>
            </a:r>
          </a:p>
          <a:p>
            <a:r>
              <a:rPr lang="en-US" b="1" dirty="0"/>
              <a:t>Simulation</a:t>
            </a:r>
            <a:r>
              <a:rPr lang="en-US" dirty="0"/>
              <a:t> uses dataflow for multiple linked applications but small steps such as iterations are done </a:t>
            </a:r>
            <a:r>
              <a:rPr lang="en-US" b="1" dirty="0"/>
              <a:t>in place</a:t>
            </a:r>
          </a:p>
          <a:p>
            <a:r>
              <a:rPr lang="en-US" b="1" dirty="0"/>
              <a:t>Reduction</a:t>
            </a:r>
            <a:r>
              <a:rPr lang="en-US" dirty="0"/>
              <a:t> in HPC (</a:t>
            </a:r>
            <a:r>
              <a:rPr lang="en-US" b="1" dirty="0" err="1"/>
              <a:t>MPIReduce</a:t>
            </a:r>
            <a:r>
              <a:rPr lang="en-US" dirty="0"/>
              <a:t>) done as optimized tree or pipelined communication between same processes that did computing</a:t>
            </a:r>
          </a:p>
          <a:p>
            <a:r>
              <a:rPr lang="en-US" b="1" dirty="0"/>
              <a:t>Reduction</a:t>
            </a:r>
            <a:r>
              <a:rPr lang="en-US" dirty="0"/>
              <a:t> in Hadoop or </a:t>
            </a:r>
            <a:r>
              <a:rPr lang="en-US" dirty="0" err="1"/>
              <a:t>Flink</a:t>
            </a:r>
            <a:r>
              <a:rPr lang="en-US" dirty="0"/>
              <a:t> done as separate map and reduce processes using dataflow</a:t>
            </a:r>
          </a:p>
          <a:p>
            <a:pPr lvl="1"/>
            <a:r>
              <a:rPr lang="en-US" dirty="0"/>
              <a:t>This leads to 2 forms (</a:t>
            </a:r>
            <a:r>
              <a:rPr lang="en-US" b="1" dirty="0"/>
              <a:t>In-Place</a:t>
            </a:r>
            <a:r>
              <a:rPr lang="en-US" dirty="0"/>
              <a:t> and </a:t>
            </a:r>
            <a:r>
              <a:rPr lang="en-US" b="1" dirty="0"/>
              <a:t>Flow</a:t>
            </a:r>
            <a:r>
              <a:rPr lang="en-US" dirty="0"/>
              <a:t>) of runtime discussed later</a:t>
            </a:r>
          </a:p>
          <a:p>
            <a:r>
              <a:rPr lang="en-US" dirty="0"/>
              <a:t>Interesting </a:t>
            </a:r>
            <a:r>
              <a:rPr lang="en-US" b="1" dirty="0"/>
              <a:t>Fault Tolerance </a:t>
            </a:r>
            <a:r>
              <a:rPr lang="en-US" dirty="0"/>
              <a:t>issues highlighted by Hadoop-MPI comparisons – not discussed here!</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66241DF-5CD1-47BE-B6AF-29B65A8224CE}" type="datetime1">
              <a:rPr kumimoji="0" lang="en-US" sz="1800" b="0" i="0" u="none" strike="noStrike" kern="0" cap="none" spc="0" normalizeH="0" baseline="0" noProof="0" smtClean="0">
                <a:ln>
                  <a:noFill/>
                </a:ln>
                <a:solidFill>
                  <a:srgbClr val="000000">
                    <a:tint val="75000"/>
                  </a:srgbClr>
                </a:solidFill>
                <a:effectLst/>
                <a:uLnTx/>
                <a:uFillTx/>
              </a:rPr>
              <a:t>10/4/2016</a:t>
            </a:fld>
            <a:endParaRPr kumimoji="0" lang="en-US" sz="1800" b="0" i="0" u="none" strike="noStrike" kern="0" cap="none" spc="0" normalizeH="0" baseline="0" noProof="0">
              <a:ln>
                <a:noFill/>
              </a:ln>
              <a:solidFill>
                <a:srgbClr val="000000">
                  <a:tint val="75000"/>
                </a:srgbClr>
              </a:solidFill>
              <a:effectLst/>
              <a:uLnTx/>
              <a:uFillTx/>
            </a:endParaRPr>
          </a:p>
        </p:txBody>
      </p:sp>
    </p:spTree>
    <p:extLst>
      <p:ext uri="{BB962C8B-B14F-4D97-AF65-F5344CB8AC3E}">
        <p14:creationId xmlns:p14="http://schemas.microsoft.com/office/powerpoint/2010/main" val="3603660840"/>
      </p:ext>
    </p:extLst>
  </p:cSld>
  <p:clrMapOvr>
    <a:masterClrMapping/>
  </p:clrMapOvr>
</p:sld>
</file>

<file path=ppt/theme/theme1.xml><?xml version="1.0" encoding="utf-8"?>
<a:theme xmlns:a="http://schemas.openxmlformats.org/drawingml/2006/main" name="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1766</TotalTime>
  <Words>2918</Words>
  <Application>Microsoft Office PowerPoint</Application>
  <PresentationFormat>On-screen Show (4:3)</PresentationFormat>
  <Paragraphs>417</Paragraphs>
  <Slides>40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 Unicode MS</vt:lpstr>
      <vt:lpstr>ＭＳ Ｐゴシック</vt:lpstr>
      <vt:lpstr>Arial</vt:lpstr>
      <vt:lpstr>Calibri</vt:lpstr>
      <vt:lpstr>Franklin Gothic Demi</vt:lpstr>
      <vt:lpstr>Franklin Gothic Medium</vt:lpstr>
      <vt:lpstr>Helvetica</vt:lpstr>
      <vt:lpstr>Times New Roman</vt:lpstr>
      <vt:lpstr>Wingdings</vt:lpstr>
      <vt:lpstr>Blank Presentation</vt:lpstr>
      <vt:lpstr>Distinguishing Parallel and Distributed Computing Performance</vt:lpstr>
      <vt:lpstr>Abstract</vt:lpstr>
      <vt:lpstr>Data and Model in Big Data and Simulations I</vt:lpstr>
      <vt:lpstr>Data and Model in Big Data and Simulations II</vt:lpstr>
      <vt:lpstr>Java MPI performance is good if you work hard 128 24 core Haswell nodes on SPIDAL 200K DA-MDS Code Communication dominated by MPI Collective performance</vt:lpstr>
      <vt:lpstr>Java versus C Performance</vt:lpstr>
      <vt:lpstr>HPC-ABDS High Performance Computing Enhanced Big Data Apache Stack  DataFlow and In-place Runtime  </vt:lpstr>
      <vt:lpstr>Big Data and Parallel/Distributed  Computing</vt:lpstr>
      <vt:lpstr>HPC-ABDS Parallel Computing</vt:lpstr>
      <vt:lpstr>Apache Flink and Spark Dataflow Centric Computation</vt:lpstr>
      <vt:lpstr>Dataflow Operators</vt:lpstr>
      <vt:lpstr>Dataflow operators</vt:lpstr>
      <vt:lpstr>Apache Flink</vt:lpstr>
      <vt:lpstr>Twitter Heron</vt:lpstr>
      <vt:lpstr>Apache Spark</vt:lpstr>
      <vt:lpstr>Data abstractions  (Spark RDD &amp; Flink DataSet)</vt:lpstr>
      <vt:lpstr>Flink K-Means</vt:lpstr>
      <vt:lpstr>Breaking Programs into Parts</vt:lpstr>
      <vt:lpstr>Illustration of In-Place AllReduce in MPI</vt:lpstr>
      <vt:lpstr>K-Means Clustering in Spark, Flink, MPI</vt:lpstr>
      <vt:lpstr>Flink Multi Dimensional Scaling  (MDS)</vt:lpstr>
      <vt:lpstr>Flink MDS Notes</vt:lpstr>
      <vt:lpstr>Flink vs MPI DA-MDS Performance</vt:lpstr>
      <vt:lpstr>Flink MDS Dataflow Graph</vt:lpstr>
      <vt:lpstr>HPC-ABDS Parallel Computing </vt:lpstr>
      <vt:lpstr>Harp (Hadoop Plugin) brings HPC to ABDS </vt:lpstr>
      <vt:lpstr>PowerPoint Presentation</vt:lpstr>
      <vt:lpstr>Streaming Applications and Technology</vt:lpstr>
      <vt:lpstr>Adding HPC to Storm &amp; Heron for Streaming</vt:lpstr>
      <vt:lpstr>Data Pipeline</vt:lpstr>
      <vt:lpstr>Improvement of Storm (Heron) using HPC communication algorithms</vt:lpstr>
      <vt:lpstr>Next Steps in HPC-ABDS</vt:lpstr>
      <vt:lpstr>Application Requirements</vt:lpstr>
      <vt:lpstr>Some Performance Vignettes</vt:lpstr>
      <vt:lpstr>Communication Optimization</vt:lpstr>
      <vt:lpstr>Java and C K-Means LRT-FJ and LRT-BSP with different affinity patterns over varying threads and processes. </vt:lpstr>
      <vt:lpstr>Performance Dependence on Number of Cores inside node (16 nodes total)</vt:lpstr>
      <vt:lpstr>DA-MDS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Performance Computing and Big Data</dc:title>
  <dc:creator>Geoffrey Fox</dc:creator>
  <cp:lastModifiedBy>Geoffrey Fox</cp:lastModifiedBy>
  <cp:revision>53</cp:revision>
  <dcterms:created xsi:type="dcterms:W3CDTF">2016-10-02T13:23:42Z</dcterms:created>
  <dcterms:modified xsi:type="dcterms:W3CDTF">2016-10-04T08:16:39Z</dcterms:modified>
</cp:coreProperties>
</file>