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uli" panose="020B0604020202020204" charset="0"/>
      <p:regular r:id="rId29"/>
      <p:bold r:id="rId30"/>
      <p:italic r:id="rId31"/>
      <p:boldItalic r:id="rId32"/>
    </p:embeddedFont>
    <p:embeddedFont>
      <p:font typeface="Poppins" panose="020B0604020202020204" charset="0"/>
      <p:regular r:id="rId33"/>
      <p:bold r:id="rId34"/>
      <p:italic r:id="rId35"/>
      <p:boldItalic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" name="Google Shape;4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276823755_1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727682375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276823755_7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7276823755_7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27682375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276823755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7276823755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27682375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276823755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7276823755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27682375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276823755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276823755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276823755_6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276823755_6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276823755_6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7276823755_6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276823755_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276823755_6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7276823755_6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276823755_6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7276823755_6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72768237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727682375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g727682375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27682375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276823755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7276823755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276823755_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276823755_6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7276823755_6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28199"/>
            <a:ext cx="10515600" cy="100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08810" y="1305861"/>
            <a:ext cx="11592827" cy="482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9700" y="12855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199" y="1028633"/>
            <a:ext cx="1206569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1296611" y="6457007"/>
            <a:ext cx="731600" cy="31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9250" rtl="0">
              <a:spcBef>
                <a:spcPts val="800"/>
              </a:spcBef>
              <a:spcAft>
                <a:spcPts val="0"/>
              </a:spcAft>
              <a:buSzPts val="1900"/>
              <a:buChar char="•"/>
              <a:defRPr sz="1900"/>
            </a:lvl1pPr>
            <a:lvl2pPr marL="914400" lvl="1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9250" rtl="0">
              <a:spcBef>
                <a:spcPts val="800"/>
              </a:spcBef>
              <a:spcAft>
                <a:spcPts val="0"/>
              </a:spcAft>
              <a:buSzPts val="1900"/>
              <a:buChar char="•"/>
              <a:defRPr sz="1900"/>
            </a:lvl1pPr>
            <a:lvl2pPr marL="914400" lvl="1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0" y="6422300"/>
            <a:ext cx="2331600" cy="435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7"/>
              <a:buFont typeface="Calibri"/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Science Center</a:t>
            </a:r>
            <a:endParaRPr sz="14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2331601" y="6389459"/>
            <a:ext cx="6510079" cy="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400"/>
              <a:buFont typeface="Calibri"/>
              <a:buNone/>
            </a:pPr>
            <a:r>
              <a:rPr lang="en-US" sz="2400">
                <a:solidFill>
                  <a:srgbClr val="BBD6EE"/>
                </a:solidFill>
                <a:latin typeface="Calibri"/>
                <a:ea typeface="Calibri"/>
                <a:cs typeface="Calibri"/>
                <a:sym typeface="Calibri"/>
              </a:rPr>
              <a:t>AI, Streaming, HPC</a:t>
            </a:r>
            <a:endParaRPr sz="14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trd.gov/nitrdgroups/index.php?title=MAGI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dsc.soic.indiana.edu/" TargetMode="External"/><Relationship Id="rId4" Type="http://schemas.openxmlformats.org/officeDocument/2006/relationships/hyperlink" Target="mailto:gcf@indiana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blog/products/ai-machine-learning/introducing-cloud-ai-platform-pipelin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1905.1139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ycar.com/Stat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-160450" y="2488009"/>
            <a:ext cx="121797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US" sz="3600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-US" sz="4800" dirty="0">
                <a:solidFill>
                  <a:srgbClr val="222222"/>
                </a:solidFill>
                <a:highlight>
                  <a:srgbClr val="FFFFFF"/>
                </a:highlight>
              </a:rPr>
              <a:t>Issues at the intersection of AI, Streaming, HPC, Data-centers </a:t>
            </a:r>
            <a:br>
              <a:rPr lang="en-US" sz="4800" dirty="0">
                <a:solidFill>
                  <a:srgbClr val="222222"/>
                </a:solidFill>
                <a:highlight>
                  <a:srgbClr val="FFFFFF"/>
                </a:highlight>
              </a:rPr>
            </a:br>
            <a:r>
              <a:rPr lang="en-US" sz="4800" dirty="0">
                <a:solidFill>
                  <a:srgbClr val="222222"/>
                </a:solidFill>
                <a:highlight>
                  <a:srgbClr val="FFFFFF"/>
                </a:highlight>
              </a:rPr>
              <a:t>and the Edge</a:t>
            </a:r>
            <a:endParaRPr sz="4800" dirty="0">
              <a:solidFill>
                <a:schemeClr val="dk1"/>
              </a:solidFill>
            </a:endParaRPr>
          </a:p>
        </p:txBody>
      </p:sp>
      <p:sp>
        <p:nvSpPr>
          <p:cNvPr id="43" name="Google Shape;43;p8"/>
          <p:cNvSpPr/>
          <p:nvPr/>
        </p:nvSpPr>
        <p:spPr>
          <a:xfrm>
            <a:off x="182625" y="3957077"/>
            <a:ext cx="12179700" cy="17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-US" sz="2400" u="sng">
                <a:solidFill>
                  <a:srgbClr val="1155CC"/>
                </a:solidFill>
                <a:highlight>
                  <a:srgbClr val="FFFFFF"/>
                </a:highlight>
                <a:hlinkClick r:id="rId3"/>
              </a:rPr>
              <a:t>NITRD Middleware and Grid Interagency Coordination Team (MAGIC)</a:t>
            </a:r>
            <a:b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Geoffrey Fox 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1 April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2020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Digital Science Center, Indiana University</a:t>
            </a:r>
            <a:b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gcf@indiana.edu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http://www.dsc.soic.indiana.edu/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0995471" y="6370638"/>
            <a:ext cx="1091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Calibri"/>
              <a:buNone/>
            </a:pPr>
            <a:fld id="{00000000-1234-1234-1234-123412341234}" type="slidenum">
              <a:rPr lang="en-US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838200" y="28199"/>
            <a:ext cx="10515600" cy="100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Classic Streaming Software Solution</a:t>
            </a:r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886522" y="2614961"/>
            <a:ext cx="981308" cy="61331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Device</a:t>
            </a: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2533185" y="2614961"/>
            <a:ext cx="981308" cy="61331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Fog</a:t>
            </a:r>
            <a:endParaRPr/>
          </a:p>
        </p:txBody>
      </p:sp>
      <p:sp>
        <p:nvSpPr>
          <p:cNvPr id="127" name="Google Shape;127;p17"/>
          <p:cNvSpPr/>
          <p:nvPr/>
        </p:nvSpPr>
        <p:spPr>
          <a:xfrm>
            <a:off x="4179848" y="2539690"/>
            <a:ext cx="1111406" cy="76385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Pub-Sub Buffer</a:t>
            </a:r>
            <a:endParaRPr/>
          </a:p>
        </p:txBody>
      </p:sp>
      <p:pic>
        <p:nvPicPr>
          <p:cNvPr id="128" name="Google Shape;128;p17" descr="How to Deploy Apache Storm on AWS | Cloud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2873" y="1658279"/>
            <a:ext cx="4596407" cy="25266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/>
          <p:nvPr/>
        </p:nvSpPr>
        <p:spPr>
          <a:xfrm>
            <a:off x="758857" y="3629722"/>
            <a:ext cx="428707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 interface similar to Cloud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Requir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 response latency and functionality decides where work done</a:t>
            </a:r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6936058" y="3205977"/>
            <a:ext cx="19672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Analysis Streams</a:t>
            </a:r>
            <a:endParaRPr/>
          </a:p>
        </p:txBody>
      </p:sp>
      <p:cxnSp>
        <p:nvCxnSpPr>
          <p:cNvPr id="131" name="Google Shape;131;p17"/>
          <p:cNvCxnSpPr>
            <a:endCxn id="126" idx="1"/>
          </p:cNvCxnSpPr>
          <p:nvPr/>
        </p:nvCxnSpPr>
        <p:spPr>
          <a:xfrm>
            <a:off x="1867785" y="2921620"/>
            <a:ext cx="665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2" name="Google Shape;132;p17"/>
          <p:cNvCxnSpPr/>
          <p:nvPr/>
        </p:nvCxnSpPr>
        <p:spPr>
          <a:xfrm>
            <a:off x="3514493" y="2921618"/>
            <a:ext cx="665355" cy="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3" name="Google Shape;133;p17"/>
          <p:cNvCxnSpPr/>
          <p:nvPr/>
        </p:nvCxnSpPr>
        <p:spPr>
          <a:xfrm rot="10800000" flipH="1">
            <a:off x="5291254" y="2386361"/>
            <a:ext cx="490653" cy="3178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4" name="Google Shape;134;p17"/>
          <p:cNvCxnSpPr/>
          <p:nvPr/>
        </p:nvCxnSpPr>
        <p:spPr>
          <a:xfrm>
            <a:off x="5302405" y="3205974"/>
            <a:ext cx="490653" cy="3178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5" name="Google Shape;135;p17"/>
          <p:cNvSpPr txBox="1"/>
          <p:nvPr/>
        </p:nvSpPr>
        <p:spPr>
          <a:xfrm>
            <a:off x="6367345" y="1082083"/>
            <a:ext cx="21723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Cloud/Data-center</a:t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5386041" y="1451416"/>
            <a:ext cx="5096106" cy="298677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5291250" y="4460375"/>
            <a:ext cx="6703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Apache Storm model supported by Apache Beam (Google Cloud Dataflow)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Streaming software surrounded by well known Big Data Engineering Systems such as Spark, Flink, Hadoop, MongoDB and use Serverless (Function as a Service) architecture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Java Python C++ integration not so easy with good performance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0" y="28200"/>
            <a:ext cx="12166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700"/>
              <a:t>Apache Beam, Kubeflow, Argo: Typical Industry Edge to Cloud Workflow</a:t>
            </a:r>
            <a:endParaRPr sz="2700"/>
          </a:p>
        </p:txBody>
      </p:sp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-79713" y="784440"/>
            <a:ext cx="12166544" cy="126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/>
              <a:t>Recent Industry solution aimed at AI workflows constructed as a graph of containers </a:t>
            </a:r>
            <a:endParaRPr/>
          </a:p>
          <a:p>
            <a:pPr marL="609585" lvl="0" indent="-423323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Char char="•"/>
            </a:pPr>
            <a:r>
              <a:rPr lang="en-US"/>
              <a:t>March 11, 2020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https://cloud.google.com/blog/products/ai-machine-learning/introducing-cloud-ai-platform-pipelines</a:t>
            </a:r>
            <a:endParaRPr sz="1800"/>
          </a:p>
        </p:txBody>
      </p:sp>
      <p:sp>
        <p:nvSpPr>
          <p:cNvPr id="144" name="Google Shape;144;p18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45" name="Google Shape;145;p18" descr="Google Cloud AI Platform Pipelin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5" y="1844751"/>
            <a:ext cx="5082240" cy="348133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/>
          <p:nvPr/>
        </p:nvSpPr>
        <p:spPr>
          <a:xfrm>
            <a:off x="8955" y="5392304"/>
            <a:ext cx="4867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Google Cloud AI Platform Pipelines on Kubernetes</a:t>
            </a:r>
            <a:br>
              <a:rPr lang="en-US" sz="18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General DAG connected containers</a:t>
            </a:r>
            <a:endParaRPr sz="1800" b="0" i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18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3687" y="2157340"/>
            <a:ext cx="6962080" cy="398336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8"/>
          <p:cNvSpPr txBox="1"/>
          <p:nvPr/>
        </p:nvSpPr>
        <p:spPr>
          <a:xfrm>
            <a:off x="7354854" y="1936230"/>
            <a:ext cx="296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 edge to cloud workflow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087000" cy="1006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MLSys Edge Deep Learning Papers on the Edge</a:t>
            </a:r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body" idx="1"/>
          </p:nvPr>
        </p:nvSpPr>
        <p:spPr>
          <a:xfrm>
            <a:off x="0" y="903225"/>
            <a:ext cx="12192000" cy="4825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b="1"/>
              <a:t>Top conference at interface of Systems and AI</a:t>
            </a:r>
            <a:r>
              <a:rPr lang="en-US"/>
              <a:t>; &gt;50% Industry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1"/>
              <a:t>Federated Optimization in Heterogeneous Networks</a:t>
            </a:r>
            <a:r>
              <a:rPr lang="en-US"/>
              <a:t>; Distributed AI Loss functions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1"/>
              <a:t>SkyNet: a Hardware-Efficient Method for Object Detection and Tracking on Embedded Systems</a:t>
            </a:r>
            <a:r>
              <a:rPr lang="en-US"/>
              <a:t>: Image analysis on edge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1"/>
              <a:t>MNN: A Universal and Efficient Inference Engine</a:t>
            </a:r>
            <a:r>
              <a:rPr lang="en-US"/>
              <a:t>: Edge inference with CPU used in production by Alibaba (Strassen’s algorithm)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1"/>
              <a:t>Predictive Precompute with Recurrent Neural Networks</a:t>
            </a:r>
            <a:r>
              <a:rPr lang="en-US"/>
              <a:t>: DNN to predict user actions and suggest precomputing used in production by Facebook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1"/>
              <a:t>Ordering Chaos: Memory-Aware Scheduling of Irregularly Wired Neural Networks for Edge Devices</a:t>
            </a:r>
            <a:r>
              <a:rPr lang="en-US"/>
              <a:t>: optimize scheduling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1"/>
              <a:t>PoET-BiN: Power Efficient Tiny Binary Neurons</a:t>
            </a:r>
            <a:r>
              <a:rPr lang="en-US"/>
              <a:t>: Deep Learning on FPGA’s and 4 other papers on edge quantization (low precision)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Rest of papers (total 34 in main track) on server side and all focus on direct System-</a:t>
            </a:r>
            <a:r>
              <a:rPr lang="en-US" b="1"/>
              <a:t>Deep Learning</a:t>
            </a:r>
            <a:r>
              <a:rPr lang="en-US"/>
              <a:t> Integration</a:t>
            </a:r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4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4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14100"/>
            <a:ext cx="9221669" cy="6829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>
            <a:spLocks noGrp="1"/>
          </p:cNvSpPr>
          <p:nvPr>
            <p:ph type="title"/>
          </p:nvPr>
        </p:nvSpPr>
        <p:spPr>
          <a:xfrm>
            <a:off x="4814800" y="0"/>
            <a:ext cx="7434900" cy="1006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Learning Prediction of Fusion Tokomak Instabilities</a:t>
            </a:r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body" idx="1"/>
          </p:nvPr>
        </p:nvSpPr>
        <p:spPr>
          <a:xfrm>
            <a:off x="4814800" y="1088300"/>
            <a:ext cx="7057500" cy="1854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 example of Spatial Deep Learning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Streaming data at one per ms rate</a:t>
            </a:r>
            <a:br>
              <a:rPr lang="en-US"/>
            </a:br>
            <a:r>
              <a:rPr lang="en-US"/>
              <a:t>fed into CNN’s followed by LSTM’s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/>
              <a:t>Creates “Disruption Alarm”</a:t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8579625" y="2743200"/>
            <a:ext cx="3507300" cy="23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Predicting disruptive instabilities in controlled fusion plasmas through deep learning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Kates-Harbeck, Julian; Svyatkovskiy, Alexey; Tang, William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Nature 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8"/>
            <a:ext cx="12191999" cy="685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/>
        </p:nvSpPr>
        <p:spPr>
          <a:xfrm>
            <a:off x="4325575" y="6395375"/>
            <a:ext cx="53241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Multi-graph Convolutional Neural Network</a:t>
            </a:r>
            <a:endParaRPr sz="1500"/>
          </a:p>
        </p:txBody>
      </p:sp>
      <p:sp>
        <p:nvSpPr>
          <p:cNvPr id="174" name="Google Shape;174;p21"/>
          <p:cNvSpPr txBox="1">
            <a:spLocks noGrp="1"/>
          </p:cNvSpPr>
          <p:nvPr>
            <p:ph type="sldNum" idx="12"/>
          </p:nvPr>
        </p:nvSpPr>
        <p:spPr>
          <a:xfrm>
            <a:off x="14660628" y="8594009"/>
            <a:ext cx="1455300" cy="486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75" name="Google Shape;175;p21"/>
          <p:cNvSpPr txBox="1"/>
          <p:nvPr/>
        </p:nvSpPr>
        <p:spPr>
          <a:xfrm>
            <a:off x="0" y="0"/>
            <a:ext cx="11010600" cy="109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1155CC"/>
                </a:solidFill>
                <a:hlinkClick r:id="rId4"/>
              </a:rPr>
              <a:t>http://arxiv.org/abs/1905.11395</a:t>
            </a:r>
            <a:r>
              <a:rPr lang="en-US" sz="1800">
                <a:solidFill>
                  <a:schemeClr val="dk1"/>
                </a:solidFill>
              </a:rPr>
              <a:t> X Geng, X Wu, L Zhang, Q Yang, Y Liu, J Ye, (Didi, HK, USC)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 “Multi-Modal Graph Interaction for Multi-Graph Convolution Network in Urban Spatiotemporal Forecasting” built on 3 different graphs (roads, function, geometry) plus RNN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3925600" y="1296625"/>
            <a:ext cx="3000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Apply to Ride-Hailing</a:t>
            </a:r>
            <a:endParaRPr/>
          </a:p>
        </p:txBody>
      </p:sp>
      <p:sp>
        <p:nvSpPr>
          <p:cNvPr id="177" name="Google Shape;177;p21"/>
          <p:cNvSpPr txBox="1"/>
          <p:nvPr/>
        </p:nvSpPr>
        <p:spPr>
          <a:xfrm>
            <a:off x="404400" y="6243700"/>
            <a:ext cx="27618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Few minutes - hours-days-weeks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776500" cy="763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Muli"/>
                <a:ea typeface="Muli"/>
                <a:cs typeface="Muli"/>
                <a:sym typeface="Muli"/>
              </a:rPr>
              <a:t>Indianapolis 500 Real-Time Anomaly Detection and Ranking Prediction </a:t>
            </a:r>
            <a:endParaRPr sz="2700" b="1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3" name="Google Shape;183;p22"/>
          <p:cNvSpPr txBox="1">
            <a:spLocks noGrp="1"/>
          </p:cNvSpPr>
          <p:nvPr>
            <p:ph type="body" idx="1"/>
          </p:nvPr>
        </p:nvSpPr>
        <p:spPr>
          <a:xfrm>
            <a:off x="6817600" y="1478100"/>
            <a:ext cx="5263500" cy="45552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Data Sources</a:t>
            </a:r>
            <a:endParaRPr sz="1300" b="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Sensor data for IndyCar races.</a:t>
            </a:r>
            <a:endParaRPr sz="13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Statistics of previous years: </a:t>
            </a:r>
            <a:r>
              <a:rPr lang="en-US" sz="13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https://www.indycar.com/Stats</a:t>
            </a:r>
            <a:endParaRPr sz="13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Selection of Features</a:t>
            </a:r>
            <a:endParaRPr sz="1300" b="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Ranking prediction mainly depends on three measurable factors: </a:t>
            </a:r>
            <a:endParaRPr sz="13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en-US" sz="1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Past performance</a:t>
            </a:r>
            <a:r>
              <a:rPr lang="en-US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Time series data.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en-US" sz="1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Current position:</a:t>
            </a:r>
            <a:r>
              <a:rPr lang="en-US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The current Lap and Lap Distance.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en-US" sz="1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Remaining fuel:</a:t>
            </a:r>
            <a:r>
              <a:rPr lang="en-US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The time difference from the last Pit Stop.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Data Preprocessing</a:t>
            </a:r>
            <a:endParaRPr sz="13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Streaming data is adjusted to appropriate representation of time-series vector by interpolation methods. 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4" name="Google Shape;18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600" y="1630033"/>
            <a:ext cx="6300401" cy="425133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/>
          <p:nvPr/>
        </p:nvSpPr>
        <p:spPr>
          <a:xfrm>
            <a:off x="7161400" y="5242575"/>
            <a:ext cx="48699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Judy </a:t>
            </a:r>
            <a:r>
              <a:rPr lang="en-US" b="1" dirty="0" err="1"/>
              <a:t>Qiu</a:t>
            </a:r>
            <a:r>
              <a:rPr lang="en-US" b="1" dirty="0"/>
              <a:t> Indiana University</a:t>
            </a:r>
            <a:endParaRPr b="1" dirty="0"/>
          </a:p>
          <a:p>
            <a:pPr lvl="0"/>
            <a:r>
              <a:rPr lang="en-US" dirty="0"/>
              <a:t>and </a:t>
            </a:r>
            <a:r>
              <a:rPr lang="en-US" dirty="0" err="1"/>
              <a:t>Jiayu</a:t>
            </a:r>
            <a:r>
              <a:rPr lang="en-US" dirty="0"/>
              <a:t> Li in her research group</a:t>
            </a:r>
          </a:p>
          <a:p>
            <a:pPr lvl="0"/>
            <a:r>
              <a:rPr lang="en-US" dirty="0"/>
              <a:t>Indy Car Race Analysis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Real-time video, track data, car sensor data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23"/>
          <p:cNvCxnSpPr/>
          <p:nvPr/>
        </p:nvCxnSpPr>
        <p:spPr>
          <a:xfrm>
            <a:off x="2618434" y="5928533"/>
            <a:ext cx="900" cy="31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1" name="Google Shape;191;p23"/>
          <p:cNvSpPr txBox="1"/>
          <p:nvPr/>
        </p:nvSpPr>
        <p:spPr>
          <a:xfrm>
            <a:off x="1967500" y="6081133"/>
            <a:ext cx="18303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Ranking Prediction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200" y="5965050"/>
            <a:ext cx="494766" cy="7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5419" y="966800"/>
            <a:ext cx="5035580" cy="306933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/>
        </p:nvSpPr>
        <p:spPr>
          <a:xfrm>
            <a:off x="5952800" y="4099167"/>
            <a:ext cx="5727600" cy="25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300" b="1">
                <a:latin typeface="Poppins"/>
                <a:ea typeface="Poppins"/>
                <a:cs typeface="Poppins"/>
                <a:sym typeface="Poppins"/>
              </a:rPr>
              <a:t>Features Used</a:t>
            </a:r>
            <a:endParaRPr sz="13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Position: The current position of the car.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Previous Pitstop: How long has passed since the last pit stop.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latin typeface="Poppins"/>
                <a:ea typeface="Poppins"/>
                <a:cs typeface="Poppins"/>
                <a:sym typeface="Poppins"/>
              </a:rPr>
              <a:t>Dimensions of the Data Sets</a:t>
            </a:r>
            <a:endParaRPr sz="13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A total of </a:t>
            </a:r>
            <a:r>
              <a:rPr lang="en-US" sz="13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66</a:t>
            </a: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 features: </a:t>
            </a:r>
            <a:r>
              <a:rPr lang="en-US" sz="13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33 </a:t>
            </a: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cars * </a:t>
            </a:r>
            <a:r>
              <a:rPr lang="en-US" sz="13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2 </a:t>
            </a: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features each.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Each sample lasts approximately </a:t>
            </a:r>
            <a:r>
              <a:rPr lang="en-US" sz="13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10,000</a:t>
            </a: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 seconds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300" b="1">
                <a:latin typeface="Poppins"/>
                <a:ea typeface="Poppins"/>
                <a:cs typeface="Poppins"/>
                <a:sym typeface="Poppins"/>
              </a:rPr>
              <a:t>Model Output</a:t>
            </a:r>
            <a:endParaRPr sz="13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Probability distribution of the leading car.</a:t>
            </a:r>
            <a:endParaRPr sz="1300"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5" name="Google Shape;19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767" y="995733"/>
            <a:ext cx="3886933" cy="494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415600" y="203200"/>
            <a:ext cx="11869200" cy="763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latin typeface="Muli"/>
                <a:ea typeface="Muli"/>
                <a:cs typeface="Muli"/>
                <a:sym typeface="Muli"/>
              </a:rPr>
              <a:t>Indy500 Rank Prediction using LSTM on Streaming Data</a:t>
            </a:r>
            <a:endParaRPr sz="3200" b="1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67725" y="28200"/>
            <a:ext cx="11834100" cy="1006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Denoising Images from Light Sources (Argonne, IU)</a:t>
            </a:r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body" idx="1"/>
          </p:nvPr>
        </p:nvSpPr>
        <p:spPr>
          <a:xfrm>
            <a:off x="308800" y="5124850"/>
            <a:ext cx="3715800" cy="565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/>
              <a:t>1024 by 1024 Image</a:t>
            </a:r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4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05" name="Google Shape;2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7100"/>
            <a:ext cx="5638800" cy="344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>
            <a:spLocks noGrp="1"/>
          </p:cNvSpPr>
          <p:nvPr>
            <p:ph type="body" idx="1"/>
          </p:nvPr>
        </p:nvSpPr>
        <p:spPr>
          <a:xfrm>
            <a:off x="6206000" y="1244225"/>
            <a:ext cx="5580300" cy="565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Paper from SC20 Workshop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Scientific Image Restoration Anywhere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Vibhatha Abeykoon, Zhengchun Liu, Rajkumar Kettimuthu, Geoffrey Fox and Ian Foster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body" idx="1"/>
          </p:nvPr>
        </p:nvSpPr>
        <p:spPr>
          <a:xfrm>
            <a:off x="2152175" y="2504025"/>
            <a:ext cx="2024700" cy="565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/>
              <a:t>Edge TPU’s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>
            <a:spLocks noGrp="1"/>
          </p:cNvSpPr>
          <p:nvPr>
            <p:ph type="title"/>
          </p:nvPr>
        </p:nvSpPr>
        <p:spPr>
          <a:xfrm>
            <a:off x="34490" y="0"/>
            <a:ext cx="12112593" cy="79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Learn Newton’s laws with Recurrent Neural Networks</a:t>
            </a:r>
            <a:endParaRPr/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1"/>
          </p:nvPr>
        </p:nvSpPr>
        <p:spPr>
          <a:xfrm>
            <a:off x="136062" y="630663"/>
            <a:ext cx="6585970" cy="300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09585" lvl="0" indent="-423323">
              <a:lnSpc>
                <a:spcPct val="90000"/>
              </a:lnSpc>
              <a:spcBef>
                <a:spcPts val="40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(work with JCS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Kadupitiya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 Vikram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Jadhao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9585" lvl="0" indent="-423323">
              <a:lnSpc>
                <a:spcPct val="90000"/>
              </a:lnSpc>
              <a:spcBef>
                <a:spcPts val="400"/>
              </a:spcBef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Deep Learning is revolutionizing (spatial) Time series Analysis</a:t>
            </a:r>
            <a:endParaRPr sz="1800" dirty="0"/>
          </a:p>
          <a:p>
            <a:pPr marL="609585" lvl="0" indent="-42332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Good example is integrating sets of differential equations</a:t>
            </a:r>
            <a:endParaRPr sz="1800" dirty="0"/>
          </a:p>
          <a:p>
            <a:pPr marL="609585" lvl="0" indent="-42332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Train the network on traditional 5 time step series from (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Verlet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) difference equations</a:t>
            </a:r>
            <a:endParaRPr sz="1800" dirty="0"/>
          </a:p>
          <a:p>
            <a:pPr marL="609585" lvl="0" indent="-42332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Verlet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needs time step .001 for reliable integration but</a:t>
            </a:r>
            <a:endParaRPr sz="1800" dirty="0"/>
          </a:p>
          <a:p>
            <a:pPr marL="609585" lvl="0" indent="-423323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Learnt LSTM network is reliable for </a:t>
            </a:r>
            <a:r>
              <a:rPr lang="en-US" sz="1850" dirty="0">
                <a:latin typeface="Arial"/>
                <a:ea typeface="Arial"/>
                <a:cs typeface="Arial"/>
                <a:sym typeface="Arial"/>
              </a:rPr>
              <a:t>time steps which </a:t>
            </a:r>
            <a:endParaRPr dirty="0"/>
          </a:p>
        </p:txBody>
      </p:sp>
      <p:pic>
        <p:nvPicPr>
          <p:cNvPr id="214" name="Google Shape;21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6127" y="666669"/>
            <a:ext cx="5338278" cy="300723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/>
          <p:nvPr/>
        </p:nvSpPr>
        <p:spPr>
          <a:xfrm>
            <a:off x="-12394" y="3259645"/>
            <a:ext cx="3618769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are</a:t>
            </a: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4000 times longer </a:t>
            </a:r>
            <a:b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also learn potential.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Speedup is 30000 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16 particles interacting with Lennard-Jones potentials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layer-64 units per layer LSTM network: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65,072 trainable parameters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5000 training simulations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5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grpSp>
        <p:nvGrpSpPr>
          <p:cNvPr id="217" name="Google Shape;217;p25"/>
          <p:cNvGrpSpPr/>
          <p:nvPr/>
        </p:nvGrpSpPr>
        <p:grpSpPr>
          <a:xfrm>
            <a:off x="3569339" y="3748126"/>
            <a:ext cx="8479553" cy="3077308"/>
            <a:chOff x="3569339" y="3748126"/>
            <a:chExt cx="8479553" cy="3077308"/>
          </a:xfrm>
        </p:grpSpPr>
        <p:pic>
          <p:nvPicPr>
            <p:cNvPr id="218" name="Google Shape;218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90692" y="3748126"/>
              <a:ext cx="8458200" cy="307730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219" name="Google Shape;219;p25"/>
            <p:cNvSpPr txBox="1"/>
            <p:nvPr/>
          </p:nvSpPr>
          <p:spPr>
            <a:xfrm>
              <a:off x="8407667" y="3915471"/>
              <a:ext cx="2608447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RNN Error</a:t>
              </a:r>
              <a:r>
                <a:rPr lang="en-US" sz="1600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up to step size dT=4 and total time 10</a:t>
              </a:r>
              <a:r>
                <a:rPr lang="en-US" sz="1600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sp>
          <p:nvSpPr>
            <p:cNvPr id="220" name="Google Shape;220;p25"/>
            <p:cNvSpPr txBox="1"/>
            <p:nvPr/>
          </p:nvSpPr>
          <p:spPr>
            <a:xfrm>
              <a:off x="5866843" y="5654053"/>
              <a:ext cx="17103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Verlet</a:t>
              </a:r>
              <a:r>
                <a:rPr lang="en-US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error</a:t>
              </a:r>
              <a:r>
                <a:rPr lang="en-US" sz="1800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br>
                <a:rPr lang="en-US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dT = 0.01, 0.1</a:t>
              </a:r>
              <a:endParaRPr dirty="0"/>
            </a:p>
          </p:txBody>
        </p:sp>
        <p:sp>
          <p:nvSpPr>
            <p:cNvPr id="221" name="Google Shape;221;p25"/>
            <p:cNvSpPr/>
            <p:nvPr/>
          </p:nvSpPr>
          <p:spPr>
            <a:xfrm>
              <a:off x="7861610" y="4539887"/>
              <a:ext cx="434898" cy="143733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5"/>
            <p:cNvSpPr txBox="1"/>
            <p:nvPr/>
          </p:nvSpPr>
          <p:spPr>
            <a:xfrm>
              <a:off x="7895902" y="5141816"/>
              <a:ext cx="36631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r>
                <a:rPr lang="en-US" sz="1600" b="1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-5</a:t>
              </a:r>
              <a:endParaRPr/>
            </a:p>
          </p:txBody>
        </p:sp>
        <p:sp>
          <p:nvSpPr>
            <p:cNvPr id="223" name="Google Shape;223;p25"/>
            <p:cNvSpPr txBox="1"/>
            <p:nvPr/>
          </p:nvSpPr>
          <p:spPr>
            <a:xfrm>
              <a:off x="3569339" y="3849384"/>
              <a:ext cx="429989" cy="2154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r>
                <a:rPr lang="en-US" sz="1400" b="1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23</a:t>
              </a:r>
              <a:endParaRPr/>
            </a:p>
          </p:txBody>
        </p:sp>
        <p:sp>
          <p:nvSpPr>
            <p:cNvPr id="224" name="Google Shape;224;p25"/>
            <p:cNvSpPr txBox="1"/>
            <p:nvPr/>
          </p:nvSpPr>
          <p:spPr>
            <a:xfrm>
              <a:off x="4362454" y="5571215"/>
              <a:ext cx="366313" cy="2769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r>
                <a:rPr lang="en-US" sz="1800" b="1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>
            <a:spLocks noGrp="1"/>
          </p:cNvSpPr>
          <p:nvPr>
            <p:ph type="title"/>
          </p:nvPr>
        </p:nvSpPr>
        <p:spPr>
          <a:xfrm>
            <a:off x="838200" y="28199"/>
            <a:ext cx="10515600" cy="100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Hidden Theories and Hidden Instances</a:t>
            </a:r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body" idx="1"/>
          </p:nvPr>
        </p:nvSpPr>
        <p:spPr>
          <a:xfrm>
            <a:off x="0" y="1218856"/>
            <a:ext cx="9081436" cy="211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fontAlgn="base"/>
            <a:r>
              <a:rPr lang="en-US" sz="2000" dirty="0"/>
              <a:t>The LSTM description of particle dynamics suggests that the DNN has learnt “Newton’s laws” and then you look at different instances in the inference</a:t>
            </a:r>
          </a:p>
          <a:p>
            <a:pPr fontAlgn="base"/>
            <a:r>
              <a:rPr lang="en-US" sz="2000" dirty="0"/>
              <a:t>To the right is model learning simulated earthquakes</a:t>
            </a:r>
          </a:p>
          <a:p>
            <a:pPr fontAlgn="base"/>
            <a:r>
              <a:rPr lang="en-US" sz="2000" dirty="0"/>
              <a:t>Below are two predictions compared to observation for annual earthquake activity in Southern California (each pixel is about 11 km square)</a:t>
            </a:r>
          </a:p>
          <a:p>
            <a:pPr fontAlgn="base"/>
            <a:r>
              <a:rPr lang="en-US" sz="2000" dirty="0"/>
              <a:t>Uses Convolutional LSTM with 5 time steps and data is log of aggregated energy released (can’t use energy as too large a </a:t>
            </a:r>
            <a:r>
              <a:rPr lang="en-US" dirty="0"/>
              <a:t>dynamic range)</a:t>
            </a:r>
          </a:p>
        </p:txBody>
      </p:sp>
      <p:sp>
        <p:nvSpPr>
          <p:cNvPr id="231" name="Google Shape;231;p26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grpSp>
        <p:nvGrpSpPr>
          <p:cNvPr id="232" name="Google Shape;232;p26"/>
          <p:cNvGrpSpPr/>
          <p:nvPr/>
        </p:nvGrpSpPr>
        <p:grpSpPr>
          <a:xfrm>
            <a:off x="80913" y="4139956"/>
            <a:ext cx="12111087" cy="2305551"/>
            <a:chOff x="80913" y="3932588"/>
            <a:chExt cx="12111087" cy="2305551"/>
          </a:xfrm>
        </p:grpSpPr>
        <p:pic>
          <p:nvPicPr>
            <p:cNvPr id="233" name="Google Shape;233;p26" descr="A screenshot of a cell phon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913" y="3932588"/>
              <a:ext cx="6148137" cy="2305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26" descr="A close up of a map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89041" y="3959809"/>
              <a:ext cx="6002959" cy="22511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5" name="Google Shape;23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4090" y="172950"/>
            <a:ext cx="2487384" cy="169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35910" y="1895006"/>
            <a:ext cx="2383743" cy="163996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6"/>
          <p:cNvSpPr txBox="1"/>
          <p:nvPr/>
        </p:nvSpPr>
        <p:spPr>
          <a:xfrm>
            <a:off x="9484090" y="3534972"/>
            <a:ext cx="24873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DNN learns theories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838200" y="28200"/>
            <a:ext cx="105156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Some Simple Observations</a:t>
            </a: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73210" y="587586"/>
            <a:ext cx="11592900" cy="4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09585" lvl="0" indent="-4487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Consider </a:t>
            </a:r>
            <a:r>
              <a:rPr lang="en-US" sz="1800" b="1"/>
              <a:t>Science Research Benchmarks in MLPerf</a:t>
            </a:r>
            <a:endParaRPr sz="1800" b="1"/>
          </a:p>
          <a:p>
            <a:pPr marL="609585" lvl="0" indent="-44872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Enhance </a:t>
            </a:r>
            <a:r>
              <a:rPr lang="en-US" sz="1800" b="1"/>
              <a:t>collaboration</a:t>
            </a:r>
            <a:r>
              <a:rPr lang="en-US" sz="1800"/>
              <a:t> between Industry and Research; HPC and MLPerf MLSys communities</a:t>
            </a:r>
            <a:endParaRPr sz="1800"/>
          </a:p>
          <a:p>
            <a:pPr marL="609584" lvl="0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Support </a:t>
            </a:r>
            <a:r>
              <a:rPr lang="en-US" sz="1800" b="1"/>
              <a:t>common environments from Edge to Cloud and HPC systems</a:t>
            </a:r>
            <a:r>
              <a:rPr lang="en-US" sz="1800"/>
              <a:t> </a:t>
            </a:r>
            <a:endParaRPr sz="1800"/>
          </a:p>
          <a:p>
            <a:pPr marL="609584" lvl="0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Huge switch to </a:t>
            </a:r>
            <a:r>
              <a:rPr lang="en-US" sz="1800" b="1"/>
              <a:t>Deep Learning for Big Data</a:t>
            </a:r>
            <a:endParaRPr sz="1800" b="1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Many new algorithms to be developed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Deep Learning for (</a:t>
            </a:r>
            <a:r>
              <a:rPr lang="en-US" sz="1800" b="1"/>
              <a:t>Geospatial) Time Series</a:t>
            </a:r>
            <a:r>
              <a:rPr lang="en-US" sz="1800"/>
              <a:t> (staple of the edge) incredibly promising: obvious relevance to Covid-19 studies</a:t>
            </a:r>
            <a:endParaRPr sz="1800"/>
          </a:p>
          <a:p>
            <a:pPr marL="609584" lvl="0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 b="1"/>
              <a:t>Examples</a:t>
            </a:r>
            <a:endParaRPr sz="1800" b="1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Inference at the edge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Fusion instabilities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Ride-hailing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Racing Cars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Images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Earthquakes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Solving ODE’s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Particle Physics Events</a:t>
            </a:r>
            <a:endParaRPr sz="1800"/>
          </a:p>
          <a:p>
            <a:pPr marL="609584" lvl="0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 b="1"/>
              <a:t>Timely</a:t>
            </a:r>
            <a:r>
              <a:rPr lang="en-US" sz="1800"/>
              <a:t> versus </a:t>
            </a:r>
            <a:r>
              <a:rPr lang="en-US" sz="1800" b="1"/>
              <a:t>real-time</a:t>
            </a:r>
            <a:r>
              <a:rPr lang="en-US" sz="1800"/>
              <a:t> (throughput versus latency); both important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800"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"/>
          <p:cNvSpPr txBox="1">
            <a:spLocks noGrp="1"/>
          </p:cNvSpPr>
          <p:nvPr>
            <p:ph type="title"/>
          </p:nvPr>
        </p:nvSpPr>
        <p:spPr>
          <a:xfrm>
            <a:off x="101065" y="128550"/>
            <a:ext cx="1171943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-US"/>
              <a:t>Deep Learning in Particle Physics Data Analysis</a:t>
            </a:r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ldNum" idx="12"/>
          </p:nvPr>
        </p:nvSpPr>
        <p:spPr>
          <a:xfrm>
            <a:off x="11296611" y="6457007"/>
            <a:ext cx="731600" cy="31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45" name="Google Shape;245;p27"/>
          <p:cNvPicPr preferRelativeResize="0"/>
          <p:nvPr/>
        </p:nvPicPr>
        <p:blipFill rotWithShape="1">
          <a:blip r:embed="rId3">
            <a:alphaModFix/>
          </a:blip>
          <a:srcRect b="30340"/>
          <a:stretch/>
        </p:blipFill>
        <p:spPr>
          <a:xfrm>
            <a:off x="0" y="2945555"/>
            <a:ext cx="12191999" cy="387468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7"/>
          <p:cNvSpPr txBox="1">
            <a:spLocks noGrp="1"/>
          </p:cNvSpPr>
          <p:nvPr>
            <p:ph type="body" idx="1"/>
          </p:nvPr>
        </p:nvSpPr>
        <p:spPr>
          <a:xfrm>
            <a:off x="0" y="636196"/>
            <a:ext cx="12065693" cy="59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609585" lvl="0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/>
              <a:t>Train on LHC and simulation events with input as angular distribution of momentum in a 4π steradian detector i.e. you have total energy transmitted in each direction on sphere surrounding interaction point</a:t>
            </a:r>
            <a:endParaRPr/>
          </a:p>
        </p:txBody>
      </p:sp>
      <p:grpSp>
        <p:nvGrpSpPr>
          <p:cNvPr id="247" name="Google Shape;247;p27"/>
          <p:cNvGrpSpPr/>
          <p:nvPr/>
        </p:nvGrpSpPr>
        <p:grpSpPr>
          <a:xfrm>
            <a:off x="8440755" y="1389976"/>
            <a:ext cx="3874384" cy="1963335"/>
            <a:chOff x="7887302" y="1399796"/>
            <a:chExt cx="3874384" cy="1963335"/>
          </a:xfrm>
        </p:grpSpPr>
        <p:pic>
          <p:nvPicPr>
            <p:cNvPr id="248" name="Google Shape;248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87302" y="1399796"/>
              <a:ext cx="1970372" cy="19633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27"/>
            <p:cNvSpPr/>
            <p:nvPr/>
          </p:nvSpPr>
          <p:spPr>
            <a:xfrm rot="-413552">
              <a:off x="9576134" y="1982733"/>
              <a:ext cx="563078" cy="15672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7"/>
            <p:cNvSpPr/>
            <p:nvPr/>
          </p:nvSpPr>
          <p:spPr>
            <a:xfrm rot="1418868">
              <a:off x="9357960" y="2701126"/>
              <a:ext cx="563078" cy="15672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7"/>
            <p:cNvSpPr txBox="1"/>
            <p:nvPr/>
          </p:nvSpPr>
          <p:spPr>
            <a:xfrm>
              <a:off x="10216832" y="1716593"/>
              <a:ext cx="154485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Energy flowing in each direction</a:t>
              </a:r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 rot="-8977894">
              <a:off x="7953361" y="1845918"/>
              <a:ext cx="563078" cy="15672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p27"/>
          <p:cNvSpPr txBox="1"/>
          <p:nvPr/>
        </p:nvSpPr>
        <p:spPr>
          <a:xfrm>
            <a:off x="106078" y="1805030"/>
            <a:ext cx="222824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 physics gives different patterns of particles</a:t>
            </a:r>
            <a:endParaRPr/>
          </a:p>
        </p:txBody>
      </p:sp>
      <p:sp>
        <p:nvSpPr>
          <p:cNvPr id="254" name="Google Shape;254;p27"/>
          <p:cNvSpPr txBox="1"/>
          <p:nvPr/>
        </p:nvSpPr>
        <p:spPr>
          <a:xfrm>
            <a:off x="2698687" y="1983771"/>
            <a:ext cx="9914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LHC Events</a:t>
            </a:r>
            <a:endParaRPr/>
          </a:p>
        </p:txBody>
      </p:sp>
      <p:pic>
        <p:nvPicPr>
          <p:cNvPr id="255" name="Google Shape;255;p27" descr="https://encrypted-tbn1.gstatic.com/images?q=tbn:ANd9GcTJzt08Dkd5E30CzdO9a3q1q-HiblnyWr44N9fCM12y33g7aboB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0925" y="1458513"/>
            <a:ext cx="1716984" cy="1580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 descr="Combined image showing Higgs candidates from ATLAS (left) and CMS (right)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22860" y="1719818"/>
            <a:ext cx="2911642" cy="1455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body" idx="1"/>
          </p:nvPr>
        </p:nvSpPr>
        <p:spPr>
          <a:xfrm>
            <a:off x="0" y="1106567"/>
            <a:ext cx="6382400" cy="5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585" lvl="0" indent="-44025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133">
                <a:latin typeface="Arial"/>
                <a:ea typeface="Arial"/>
                <a:cs typeface="Arial"/>
                <a:sym typeface="Arial"/>
              </a:rPr>
              <a:t>(Caltech) </a:t>
            </a:r>
            <a:r>
              <a:rPr lang="en-US" sz="2133" i="1">
                <a:latin typeface="Arial"/>
                <a:ea typeface="Arial"/>
                <a:cs typeface="Arial"/>
                <a:sym typeface="Arial"/>
              </a:rPr>
              <a:t>Observables for the analysis of event shapes in e+ e− annihilation and other processe</a:t>
            </a:r>
            <a:r>
              <a:rPr lang="en-US" sz="2133">
                <a:latin typeface="Arial"/>
                <a:ea typeface="Arial"/>
                <a:cs typeface="Arial"/>
                <a:sym typeface="Arial"/>
              </a:rPr>
              <a:t>s, GC Fox, S Wolfram, Physical Review Letters </a:t>
            </a:r>
            <a:r>
              <a:rPr lang="en-US" sz="2133" b="1">
                <a:latin typeface="Arial"/>
                <a:ea typeface="Arial"/>
                <a:cs typeface="Arial"/>
                <a:sym typeface="Arial"/>
              </a:rPr>
              <a:t>1978, 1648 citations (50 in 2019) </a:t>
            </a:r>
            <a:r>
              <a:rPr lang="en-US" sz="2133">
                <a:latin typeface="Arial"/>
                <a:ea typeface="Arial"/>
                <a:cs typeface="Arial"/>
                <a:sym typeface="Arial"/>
              </a:rPr>
              <a:t>introduced quantities to characterize shapes of collections of particles. They were invariant exactly to rotations and approximately to unknown details of decays of hidden particles (quarks, gluons, Higgs, W/Z bosons) as involved sums over momenta preserved in decays</a:t>
            </a:r>
            <a:endParaRPr/>
          </a:p>
          <a:p>
            <a:pPr marL="1219170" lvl="1" indent="-4402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Need tiny computing!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09585" lvl="0" indent="-44025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-US" sz="2133">
                <a:latin typeface="Arial"/>
                <a:ea typeface="Arial"/>
                <a:cs typeface="Arial"/>
                <a:sym typeface="Arial"/>
              </a:rPr>
              <a:t>(Caltech, Fermilab, CERN) arXiv:1908.05318 from CMS introduces JEDI-NET with 3 DNN’s for this</a:t>
            </a:r>
            <a:endParaRPr sz="2133">
              <a:latin typeface="Arial"/>
              <a:ea typeface="Arial"/>
              <a:cs typeface="Arial"/>
              <a:sym typeface="Arial"/>
            </a:endParaRPr>
          </a:p>
          <a:p>
            <a:pPr marL="609585" lvl="0" indent="-44025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133">
                <a:latin typeface="Arial"/>
                <a:ea typeface="Arial"/>
                <a:cs typeface="Arial"/>
                <a:sym typeface="Arial"/>
              </a:rPr>
              <a:t>This just one of many classic ideas replaced by deep learning.</a:t>
            </a:r>
            <a:endParaRPr sz="2133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4333" y="1"/>
            <a:ext cx="5881367" cy="24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6334" y="2359167"/>
            <a:ext cx="5198965" cy="449883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6756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Deep Learning in Particle Physics Data Analysis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8"/>
          <p:cNvSpPr txBox="1"/>
          <p:nvPr/>
        </p:nvSpPr>
        <p:spPr>
          <a:xfrm>
            <a:off x="7410000" y="2315000"/>
            <a:ext cx="1636800" cy="5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JEDI-NET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10308658" y="1155032"/>
            <a:ext cx="17566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Fox Wolfram Moments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>
            <a:spLocks noGrp="1"/>
          </p:cNvSpPr>
          <p:nvPr>
            <p:ph type="title"/>
          </p:nvPr>
        </p:nvSpPr>
        <p:spPr>
          <a:xfrm>
            <a:off x="838200" y="28200"/>
            <a:ext cx="105156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Conclusions: Reiterate Simple Observations</a:t>
            </a:r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body" idx="1"/>
          </p:nvPr>
        </p:nvSpPr>
        <p:spPr>
          <a:xfrm>
            <a:off x="140825" y="566024"/>
            <a:ext cx="11592900" cy="51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09584" lvl="0" indent="-4487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Consider </a:t>
            </a:r>
            <a:r>
              <a:rPr lang="en-US" sz="1800" b="1"/>
              <a:t>Science Research Benchmarks in MLPerf</a:t>
            </a:r>
            <a:endParaRPr sz="1800" b="1"/>
          </a:p>
          <a:p>
            <a:pPr marL="609584" lvl="0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Enhance </a:t>
            </a:r>
            <a:r>
              <a:rPr lang="en-US" sz="1800" b="1"/>
              <a:t>collaboration</a:t>
            </a:r>
            <a:r>
              <a:rPr lang="en-US" sz="1800"/>
              <a:t> between Industry and Research; HPC and MLPerf/MLSys communities</a:t>
            </a:r>
            <a:endParaRPr sz="1800"/>
          </a:p>
          <a:p>
            <a:pPr marL="609584" lvl="0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Support </a:t>
            </a:r>
            <a:r>
              <a:rPr lang="en-US" sz="1800" b="1"/>
              <a:t>common environments from Edge to Cloud and HPC systems</a:t>
            </a:r>
            <a:r>
              <a:rPr lang="en-US" sz="1800"/>
              <a:t> </a:t>
            </a:r>
            <a:endParaRPr sz="1800"/>
          </a:p>
          <a:p>
            <a:pPr marL="609584" lvl="0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Huge switch to </a:t>
            </a:r>
            <a:r>
              <a:rPr lang="en-US" sz="1800" b="1"/>
              <a:t>Deep Learning for Big Data</a:t>
            </a:r>
            <a:endParaRPr sz="1800" b="1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Many new algorithms to be developed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Deep Learning for (</a:t>
            </a:r>
            <a:r>
              <a:rPr lang="en-US" sz="1800" b="1"/>
              <a:t>Geospatial) Time Series</a:t>
            </a:r>
            <a:r>
              <a:rPr lang="en-US" sz="1800"/>
              <a:t> (staple of the edge) incredibly promising: obvious relevance to Covid-19 studies</a:t>
            </a:r>
            <a:endParaRPr sz="1800"/>
          </a:p>
          <a:p>
            <a:pPr marL="609584" lvl="0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 b="1"/>
              <a:t>Examples</a:t>
            </a:r>
            <a:endParaRPr sz="1800" b="1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Inference at the edge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Fusion instabilities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Ride-hailing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Indy car racing</a:t>
            </a:r>
            <a:endParaRPr sz="1800"/>
          </a:p>
          <a:p>
            <a:pPr marL="1219169" lvl="1" indent="-448722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Images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Earthquakes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Solving ODE’s</a:t>
            </a:r>
            <a:endParaRPr sz="1800"/>
          </a:p>
          <a:p>
            <a:pPr marL="1219169" lvl="1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Particle Physics Events</a:t>
            </a:r>
            <a:endParaRPr sz="1800"/>
          </a:p>
          <a:p>
            <a:pPr marL="609584" lvl="0" indent="-44872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 b="1"/>
              <a:t>Timely</a:t>
            </a:r>
            <a:r>
              <a:rPr lang="en-US" sz="1800"/>
              <a:t> versus </a:t>
            </a:r>
            <a:r>
              <a:rPr lang="en-US" sz="1800" b="1"/>
              <a:t>real-time</a:t>
            </a:r>
            <a:r>
              <a:rPr lang="en-US" sz="1800"/>
              <a:t> (throughput versus latency); both important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800"/>
          </a:p>
        </p:txBody>
      </p:sp>
      <p:sp>
        <p:nvSpPr>
          <p:cNvPr id="281" name="Google Shape;281;p30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726200" cy="739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MLPerf Consortium Deep Learning Benchmarks</a:t>
            </a:r>
            <a:endParaRPr sz="2700"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0" y="879550"/>
            <a:ext cx="4081800" cy="3090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       Some Relevant Working Groups</a:t>
            </a:r>
            <a:endParaRPr sz="180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Training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Inference (Batch and Streaming)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TinyML (embedded)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Deep Learning for Time Series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Power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Datasets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HPC (DoE Labs)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Research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Science Data </a:t>
            </a:r>
            <a:br>
              <a:rPr lang="en-US" sz="1800"/>
            </a:br>
            <a:r>
              <a:rPr lang="en-US" sz="1800"/>
              <a:t>(Proposed by Fox, Hey)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15151"/>
                </a:solidFill>
              </a:rPr>
              <a:t>MLPerf's mission is to build fair and useful benchmarks for measuring training and inference performance of ML hardware, software, and services.</a:t>
            </a:r>
            <a:endParaRPr sz="1800">
              <a:solidFill>
                <a:srgbClr val="51515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15151"/>
                </a:solidFill>
              </a:rPr>
              <a:t>Benchmark what user sees 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1800"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4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60" name="Google Shape;6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1913" y="758950"/>
            <a:ext cx="4028174" cy="53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0188" y="0"/>
            <a:ext cx="4135774" cy="37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/>
        </p:nvSpPr>
        <p:spPr>
          <a:xfrm>
            <a:off x="8086475" y="3616550"/>
            <a:ext cx="41832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15151"/>
              </a:buClr>
              <a:buSzPts val="1500"/>
              <a:buChar char="●"/>
            </a:pPr>
            <a:r>
              <a:rPr lang="en-US" sz="1500">
                <a:solidFill>
                  <a:srgbClr val="515151"/>
                </a:solidFill>
              </a:rPr>
              <a:t>Accelerate progress in ML via fair and useful measurement</a:t>
            </a:r>
            <a:endParaRPr sz="1500">
              <a:solidFill>
                <a:srgbClr val="51515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500"/>
              <a:buChar char="●"/>
            </a:pPr>
            <a:r>
              <a:rPr lang="en-US" sz="1500">
                <a:solidFill>
                  <a:srgbClr val="515151"/>
                </a:solidFill>
              </a:rPr>
              <a:t>Serve both the commercial and research communities</a:t>
            </a:r>
            <a:endParaRPr sz="1500">
              <a:solidFill>
                <a:srgbClr val="51515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500"/>
              <a:buChar char="●"/>
            </a:pPr>
            <a:r>
              <a:rPr lang="en-US" sz="1500">
                <a:solidFill>
                  <a:srgbClr val="515151"/>
                </a:solidFill>
              </a:rPr>
              <a:t>Enable fair comparison of competing systems yet encourage innovation to improve the state-of-the-art of ML</a:t>
            </a:r>
            <a:endParaRPr sz="1500">
              <a:solidFill>
                <a:srgbClr val="51515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500"/>
              <a:buChar char="●"/>
            </a:pPr>
            <a:r>
              <a:rPr lang="en-US" sz="1500">
                <a:solidFill>
                  <a:srgbClr val="515151"/>
                </a:solidFill>
              </a:rPr>
              <a:t>Enforce replicability to ensure reliable results</a:t>
            </a:r>
            <a:endParaRPr sz="1500">
              <a:solidFill>
                <a:srgbClr val="51515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500"/>
              <a:buChar char="●"/>
            </a:pPr>
            <a:r>
              <a:rPr lang="en-US" sz="1500">
                <a:solidFill>
                  <a:srgbClr val="515151"/>
                </a:solidFill>
              </a:rPr>
              <a:t>Keep benchmarking effort affordable so all can participate</a:t>
            </a:r>
            <a:endParaRPr sz="1500">
              <a:solidFill>
                <a:srgbClr val="515151"/>
              </a:solidFill>
            </a:endParaRPr>
          </a:p>
        </p:txBody>
      </p:sp>
      <p:sp>
        <p:nvSpPr>
          <p:cNvPr id="63" name="Google Shape;63;p10"/>
          <p:cNvSpPr txBox="1"/>
          <p:nvPr/>
        </p:nvSpPr>
        <p:spPr>
          <a:xfrm>
            <a:off x="4809800" y="6252150"/>
            <a:ext cx="34338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69 Companies; 8 universities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4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70" name="Google Shape;7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181875"/>
            <a:ext cx="2089624" cy="14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4087" y="0"/>
            <a:ext cx="1023792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2089600" y="442050"/>
            <a:ext cx="2973900" cy="739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Training v0.6</a:t>
            </a:r>
            <a:endParaRPr/>
          </a:p>
        </p:txBody>
      </p:sp>
      <p:sp>
        <p:nvSpPr>
          <p:cNvPr id="73" name="Google Shape;73;p11"/>
          <p:cNvSpPr txBox="1"/>
          <p:nvPr/>
        </p:nvSpPr>
        <p:spPr>
          <a:xfrm>
            <a:off x="0" y="1991600"/>
            <a:ext cx="1954200" cy="19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Typical Benchmarks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2048 TPUs or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1536 V100’s with Infiniband quite powerful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4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80" name="Google Shape;8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181875"/>
            <a:ext cx="2089624" cy="1456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94250" y="1955500"/>
            <a:ext cx="3245400" cy="739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Inference v0.5</a:t>
            </a:r>
            <a:endParaRPr/>
          </a:p>
        </p:txBody>
      </p:sp>
      <p:pic>
        <p:nvPicPr>
          <p:cNvPr id="82" name="Google Shape;8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5225" y="1867326"/>
            <a:ext cx="8407425" cy="44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2258" y="0"/>
            <a:ext cx="9413767" cy="18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/>
          <p:nvPr/>
        </p:nvSpPr>
        <p:spPr>
          <a:xfrm>
            <a:off x="0" y="2849300"/>
            <a:ext cx="25536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Dividiti is MLPerf member in Cambridge UK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5" name="Google Shape;85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741200"/>
            <a:ext cx="87630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/>
          <p:nvPr/>
        </p:nvSpPr>
        <p:spPr>
          <a:xfrm>
            <a:off x="94250" y="76300"/>
            <a:ext cx="25536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Benchmarks and rules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459700" y="12855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-US"/>
              <a:t>Science Data and MLPerf I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0" y="707023"/>
            <a:ext cx="12065700" cy="5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609585" lvl="0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/>
              <a:t>Suggest that </a:t>
            </a:r>
            <a:r>
              <a:rPr lang="en-US" b="1"/>
              <a:t>MLPerf </a:t>
            </a:r>
            <a:r>
              <a:rPr lang="en-US"/>
              <a:t>should address </a:t>
            </a:r>
            <a:r>
              <a:rPr lang="en-US" b="1"/>
              <a:t>Science Research Data</a:t>
            </a:r>
            <a:endParaRPr/>
          </a:p>
          <a:p>
            <a:pPr marL="609585" lvl="0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/>
              <a:t>There is </a:t>
            </a:r>
            <a:r>
              <a:rPr lang="en-US" b="1"/>
              <a:t>no existing scientific data benchmarking </a:t>
            </a:r>
            <a:r>
              <a:rPr lang="en-US"/>
              <a:t>activity with a similar flavor to MLPerf -- namely addressing important realistic problems aiming at modern data analytics including deep learning on modern high-performance analysis systems.</a:t>
            </a:r>
            <a:endParaRPr/>
          </a:p>
          <a:p>
            <a:pPr marL="609585" lvl="0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/>
              <a:t>Further, the challenges of science data benchmarking both benefit from the approach of MLPerf and will be synergistic with existing working groups. </a:t>
            </a:r>
            <a:endParaRPr/>
          </a:p>
          <a:p>
            <a:pPr marL="609584" lvl="0" indent="-42332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/>
              <a:t>Science like industry involves </a:t>
            </a:r>
            <a:r>
              <a:rPr lang="en-US" b="1"/>
              <a:t>edge and data-center issues, inference, and training</a:t>
            </a:r>
            <a:r>
              <a:rPr lang="en-US"/>
              <a:t>, There are some similarities in the datasets and analytics as both industry and science involve </a:t>
            </a:r>
            <a:r>
              <a:rPr lang="en-US" b="1"/>
              <a:t>image data </a:t>
            </a:r>
            <a:r>
              <a:rPr lang="en-US"/>
              <a:t>but also differences; </a:t>
            </a:r>
            <a:endParaRPr/>
          </a:p>
          <a:p>
            <a:pPr marL="1219169" lvl="1" indent="-42332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Science data associated with </a:t>
            </a:r>
            <a:r>
              <a:rPr lang="en-US" sz="2000" b="1">
                <a:latin typeface="Arial"/>
                <a:ea typeface="Arial"/>
                <a:cs typeface="Arial"/>
                <a:sym typeface="Arial"/>
              </a:rPr>
              <a:t>simulations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and particle physics experiments are quite different from most industry exemplars.</a:t>
            </a:r>
            <a:r>
              <a:rPr lang="en-US"/>
              <a:t> </a:t>
            </a:r>
            <a:endParaRPr/>
          </a:p>
          <a:p>
            <a:pPr marL="609585" lvl="0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/>
              <a:t>Science datasets are often large and growing in size, while the multitude of active areas gives diverse challenges. </a:t>
            </a:r>
            <a:r>
              <a:rPr lang="en-US" b="1"/>
              <a:t>The best practice science algorithms are shifting to deep learning approaches </a:t>
            </a:r>
            <a:r>
              <a:rPr lang="en-US"/>
              <a:t>as in industry today.</a:t>
            </a:r>
            <a:endParaRPr/>
          </a:p>
          <a:p>
            <a:pPr marL="609584" lvl="0" indent="-42332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/>
              <a:t>Benchmarks will help </a:t>
            </a:r>
            <a:r>
              <a:rPr lang="en-US" b="1"/>
              <a:t>more science fields </a:t>
            </a:r>
            <a:r>
              <a:rPr lang="en-US"/>
              <a:t>take advantage of modern ML and increase </a:t>
            </a:r>
            <a:r>
              <a:rPr lang="en-US" b="1"/>
              <a:t>link between Industry and Research</a:t>
            </a:r>
            <a:endParaRPr b="1"/>
          </a:p>
          <a:p>
            <a:pPr marL="609584" lvl="0" indent="-42332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b="1"/>
              <a:t>Setting up first working group meeting: </a:t>
            </a:r>
            <a:r>
              <a:rPr lang="en-US"/>
              <a:t>Tell me if you are interested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11296611" y="6457007"/>
            <a:ext cx="731600" cy="31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415600" y="-139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-US"/>
              <a:t>Science Data and MLPerf II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0" y="372386"/>
            <a:ext cx="1206569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200"/>
              <a:t>We foresee that scientific machine learning benchmarks for MLPerf will include a number of datasets, from each of the scientific domains, along with a representative problem from those domains. Some example benchmarks where we already have contacted scientists are:</a:t>
            </a:r>
            <a:endParaRPr/>
          </a:p>
          <a:p>
            <a:pPr marL="121917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/>
              <a:t>Classifying cloud types from </a:t>
            </a:r>
            <a:r>
              <a:rPr lang="en-US" sz="2000" b="1"/>
              <a:t>satellite</a:t>
            </a:r>
            <a:r>
              <a:rPr lang="en-US" sz="2000"/>
              <a:t> imagery (</a:t>
            </a:r>
            <a:r>
              <a:rPr lang="en-US" sz="2000" b="1"/>
              <a:t>environmental sciences</a:t>
            </a:r>
            <a:r>
              <a:rPr lang="en-US" sz="2000"/>
              <a:t>)</a:t>
            </a:r>
            <a:endParaRPr/>
          </a:p>
          <a:p>
            <a:pPr marL="121917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/>
              <a:t>Photometric redshift estimation based on observational data (</a:t>
            </a:r>
            <a:r>
              <a:rPr lang="en-US" sz="2000" b="1"/>
              <a:t>astronomy</a:t>
            </a:r>
            <a:r>
              <a:rPr lang="en-US" sz="2000"/>
              <a:t>), and</a:t>
            </a:r>
            <a:endParaRPr/>
          </a:p>
          <a:p>
            <a:pPr marL="121917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/>
              <a:t>Removing noise from </a:t>
            </a:r>
            <a:r>
              <a:rPr lang="en-US" sz="2000" b="1"/>
              <a:t>microscopic</a:t>
            </a:r>
            <a:r>
              <a:rPr lang="en-US" sz="2000"/>
              <a:t> datasets (</a:t>
            </a:r>
            <a:r>
              <a:rPr lang="en-US" sz="2000" b="1"/>
              <a:t>life and material sciences</a:t>
            </a:r>
            <a:r>
              <a:rPr lang="en-US" sz="2000"/>
              <a:t>)</a:t>
            </a:r>
            <a:endParaRPr/>
          </a:p>
          <a:p>
            <a:pPr marL="121917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/>
              <a:t>Real-time monitoring and archival analysis of data from </a:t>
            </a:r>
            <a:r>
              <a:rPr lang="en-US" sz="2000" b="1"/>
              <a:t>light sources </a:t>
            </a:r>
            <a:r>
              <a:rPr lang="en-US" sz="2000"/>
              <a:t>at DIAMOND (UK) and DoE Laboratories (US) (</a:t>
            </a:r>
            <a:r>
              <a:rPr lang="en-US" sz="2000" b="1"/>
              <a:t>Biological and Material sciences</a:t>
            </a:r>
            <a:r>
              <a:rPr lang="en-US" sz="2000"/>
              <a:t>)</a:t>
            </a:r>
            <a:endParaRPr/>
          </a:p>
          <a:p>
            <a:pPr marL="121917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 b="1"/>
              <a:t>Simulations </a:t>
            </a:r>
            <a:r>
              <a:rPr lang="en-US" sz="2000"/>
              <a:t>covering near term recurrent neural networks and long term studies with fully connected and convolutional networks. This would initially be taken from </a:t>
            </a:r>
            <a:r>
              <a:rPr lang="en-US" sz="2000" b="1"/>
              <a:t>biomolecular and material science </a:t>
            </a:r>
            <a:r>
              <a:rPr lang="en-US" sz="2000"/>
              <a:t>areas but these examples will lead to work across many fields</a:t>
            </a:r>
            <a:endParaRPr/>
          </a:p>
          <a:p>
            <a:pPr marL="121917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/>
              <a:t>Time series of </a:t>
            </a:r>
            <a:r>
              <a:rPr lang="en-US" sz="2000" b="1"/>
              <a:t>geographically distributed disease </a:t>
            </a:r>
            <a:r>
              <a:rPr lang="en-US" sz="2000"/>
              <a:t>occurrences with simulated and observed data</a:t>
            </a:r>
            <a:endParaRPr/>
          </a:p>
          <a:p>
            <a:pPr marL="121917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/>
              <a:t>Monitoring of </a:t>
            </a:r>
            <a:r>
              <a:rPr lang="en-US" sz="2000" b="1"/>
              <a:t>plasma instabilities </a:t>
            </a:r>
            <a:r>
              <a:rPr lang="en-US" sz="2000"/>
              <a:t>in </a:t>
            </a:r>
            <a:r>
              <a:rPr lang="en-US" sz="2000" b="1"/>
              <a:t>fusion</a:t>
            </a:r>
            <a:r>
              <a:rPr lang="en-US" sz="2000"/>
              <a:t> Tokamaks with observation and simulation</a:t>
            </a:r>
            <a:endParaRPr/>
          </a:p>
          <a:p>
            <a: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200"/>
              <a:t>When fully contributed, the benchmark suite will cover the following domains: material sciences, environmental sciences, life sciences, fusion, particle physics, astronomy, earthquake and earth sciences, with more than one representative problem from each of these domains</a:t>
            </a:r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11296611" y="6457007"/>
            <a:ext cx="731600" cy="31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24875" y="747875"/>
            <a:ext cx="12142200" cy="616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2000"/>
              <a:t>On general principles, </a:t>
            </a:r>
            <a:r>
              <a:rPr lang="en-US" sz="2000" b="1"/>
              <a:t>Big data </a:t>
            </a:r>
            <a:r>
              <a:rPr lang="en-US" sz="2000"/>
              <a:t>stresses capabilities of compute/data platforms and needs best possible performance and </a:t>
            </a:r>
            <a:r>
              <a:rPr lang="en-US" sz="2000" b="1"/>
              <a:t>naturally uses HPC</a:t>
            </a:r>
            <a:endParaRPr/>
          </a:p>
          <a:p>
            <a:pPr marL="1219169" lvl="1" indent="-4233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sz="1800" b="1"/>
              <a:t>HPC are not just Supercomputers</a:t>
            </a:r>
            <a:r>
              <a:rPr lang="en-US"/>
              <a:t> and t</a:t>
            </a:r>
            <a:r>
              <a:rPr lang="en-US" sz="2000"/>
              <a:t>he </a:t>
            </a:r>
            <a:r>
              <a:rPr lang="en-US" sz="2000" b="1"/>
              <a:t>use of HPC</a:t>
            </a:r>
            <a:r>
              <a:rPr lang="en-US" b="1"/>
              <a:t> </a:t>
            </a:r>
            <a:r>
              <a:rPr lang="en-US" sz="2000"/>
              <a:t>for deep learning is  pervasive in</a:t>
            </a:r>
            <a:r>
              <a:rPr lang="en-US"/>
              <a:t> both industry and academia/government</a:t>
            </a:r>
            <a:endParaRPr/>
          </a:p>
          <a:p>
            <a:pPr marL="1219169" lvl="1" indent="-4233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Cloud/Supercomputer/HPC Cluster: GPU and TPU</a:t>
            </a:r>
            <a:endParaRPr/>
          </a:p>
          <a:p>
            <a:pPr marL="1219169" lvl="1" indent="-4233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b="1"/>
              <a:t>Edge: </a:t>
            </a:r>
            <a:r>
              <a:rPr lang="en-US"/>
              <a:t>FPGA Edge GPU, Edge TPU, Custom …</a:t>
            </a:r>
            <a:endParaRPr/>
          </a:p>
          <a:p>
            <a:pPr marL="1219169" lvl="1" indent="-4233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Large number of new architectures focussed on AI, CPU also useful!</a:t>
            </a:r>
            <a:endParaRPr/>
          </a:p>
          <a:p>
            <a:pPr marL="609584" lvl="0" indent="-4233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2000"/>
              <a:t>As well as </a:t>
            </a:r>
            <a:r>
              <a:rPr lang="en-US" sz="2000" b="1"/>
              <a:t>HPC for AI</a:t>
            </a:r>
            <a:r>
              <a:rPr lang="en-US" sz="2000"/>
              <a:t> (GPU’s for deep learning), dramatic progress on </a:t>
            </a:r>
            <a:r>
              <a:rPr lang="en-US" sz="2000" b="1"/>
              <a:t>AI for HPC</a:t>
            </a:r>
            <a:r>
              <a:rPr lang="en-US" sz="2000"/>
              <a:t> enhancing simulations with 100’s of papers in last 3 years</a:t>
            </a:r>
            <a:endParaRPr/>
          </a:p>
          <a:p>
            <a:pPr marL="609584" lvl="0" indent="-4614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/>
              <a:t>PyTorch</a:t>
            </a:r>
            <a:r>
              <a:rPr lang="en-US" sz="2000"/>
              <a:t> and </a:t>
            </a:r>
            <a:r>
              <a:rPr lang="en-US" sz="2000" b="1"/>
              <a:t>TensorFlow </a:t>
            </a:r>
            <a:r>
              <a:rPr lang="en-US" sz="2000"/>
              <a:t>(maybe MXNET) dominate; should collaborate on enhancing these and building systems around them</a:t>
            </a:r>
            <a:endParaRPr sz="2000"/>
          </a:p>
          <a:p>
            <a:pPr marL="609584" lvl="0" indent="-4614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/>
              <a:t>Hyper-parameter search needs to be deployed broadly; </a:t>
            </a:r>
            <a:r>
              <a:rPr lang="en-US" sz="2000"/>
              <a:t>places like IU do not have resources to support extensive hyper-parameter search but more common in Industry and DoE</a:t>
            </a:r>
            <a:endParaRPr sz="2000"/>
          </a:p>
          <a:p>
            <a:pPr marL="609584" lvl="0" indent="-4614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Need to advance </a:t>
            </a:r>
            <a:r>
              <a:rPr lang="en-US" sz="2000" b="1"/>
              <a:t>tools for time series</a:t>
            </a:r>
            <a:r>
              <a:rPr lang="en-US" sz="2000"/>
              <a:t>: LSTM, GRU, ConvLSTM, CNN+LSTM, Reformer, Transformer</a:t>
            </a:r>
            <a:endParaRPr sz="2000"/>
          </a:p>
          <a:p>
            <a:pPr marL="1219169" lvl="1" indent="-4614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Industry logistics, ride-hailing, speech, image streams</a:t>
            </a:r>
            <a:r>
              <a:rPr lang="en-US" sz="2000"/>
              <a:t> but science can be different</a:t>
            </a:r>
            <a:endParaRPr sz="2000"/>
          </a:p>
          <a:p>
            <a:pPr marL="609584" lvl="0" indent="-4614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Need to advance </a:t>
            </a:r>
            <a:r>
              <a:rPr lang="en-US" sz="2000" b="1"/>
              <a:t>deep learning for clustering, dimension reduction</a:t>
            </a:r>
            <a:r>
              <a:rPr lang="en-US" sz="2000"/>
              <a:t> and other classic machine learning problems</a:t>
            </a:r>
            <a:endParaRPr sz="2000"/>
          </a:p>
          <a:p>
            <a:pPr marL="609585" lvl="0" indent="-334423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400"/>
              <a:buNone/>
            </a:pPr>
            <a:endParaRPr sz="2000"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42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/>
              <a:t>Linkage of Deep Learning (AI) and High Performance Computing</a:t>
            </a:r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9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113" name="Google Shape;113;p16"/>
          <p:cNvGrpSpPr/>
          <p:nvPr/>
        </p:nvGrpSpPr>
        <p:grpSpPr>
          <a:xfrm>
            <a:off x="321953" y="536500"/>
            <a:ext cx="7816207" cy="5628481"/>
            <a:chOff x="2719263" y="956308"/>
            <a:chExt cx="5567786" cy="3877822"/>
          </a:xfrm>
        </p:grpSpPr>
        <p:pic>
          <p:nvPicPr>
            <p:cNvPr id="114" name="Google Shape;114;p16"/>
            <p:cNvPicPr preferRelativeResize="0"/>
            <p:nvPr/>
          </p:nvPicPr>
          <p:blipFill rotWithShape="1">
            <a:blip r:embed="rId3">
              <a:alphaModFix/>
            </a:blip>
            <a:srcRect l="14127" t="3995" r="13239" b="5579"/>
            <a:stretch/>
          </p:blipFill>
          <p:spPr>
            <a:xfrm>
              <a:off x="2719263" y="956308"/>
              <a:ext cx="5567786" cy="38778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16"/>
            <p:cNvSpPr/>
            <p:nvPr/>
          </p:nvSpPr>
          <p:spPr>
            <a:xfrm>
              <a:off x="4824426" y="3238344"/>
              <a:ext cx="277479" cy="1986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ML Code</a:t>
              </a:r>
              <a:endParaRPr/>
            </a:p>
          </p:txBody>
        </p:sp>
      </p:grpSp>
      <p:sp>
        <p:nvSpPr>
          <p:cNvPr id="116" name="Google Shape;116;p16"/>
          <p:cNvSpPr/>
          <p:nvPr/>
        </p:nvSpPr>
        <p:spPr>
          <a:xfrm>
            <a:off x="0" y="6086823"/>
            <a:ext cx="85221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NIPS 2015 http://papers.nips.cc/paper/5656-hidden-technical-debt-in-machine-learning-systems.pdf</a:t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8138160" y="357355"/>
            <a:ext cx="3678948" cy="624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well-known paper points out that parallel high-performance machine learning is perhaps most fun but just a part of system. We need to integrate in the other data and orchestration components.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integration is not very good or easy partly because data management systems like Spark are JVM-based which doesn’t cleanly link to C++, Python world of high-performance ML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 project Twister2 at IU addresses this problem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much addressed at MLSys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450368" y="93447"/>
            <a:ext cx="60372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HPCforML: Integration Challenges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2181</Words>
  <Application>Microsoft Office PowerPoint</Application>
  <PresentationFormat>Widescreen</PresentationFormat>
  <Paragraphs>243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Roboto</vt:lpstr>
      <vt:lpstr>Muli</vt:lpstr>
      <vt:lpstr>Arial</vt:lpstr>
      <vt:lpstr>Calibri</vt:lpstr>
      <vt:lpstr>Poppins</vt:lpstr>
      <vt:lpstr>1_Office Theme</vt:lpstr>
      <vt:lpstr> Issues at the intersection of AI, Streaming, HPC, Data-centers  and the Edge</vt:lpstr>
      <vt:lpstr>Some Simple Observations</vt:lpstr>
      <vt:lpstr>MLPerf Consortium Deep Learning Benchmarks</vt:lpstr>
      <vt:lpstr>Training v0.6</vt:lpstr>
      <vt:lpstr>Inference v0.5</vt:lpstr>
      <vt:lpstr>Science Data and MLPerf I</vt:lpstr>
      <vt:lpstr>Science Data and MLPerf II</vt:lpstr>
      <vt:lpstr>Linkage of Deep Learning (AI) and High Performance Computing</vt:lpstr>
      <vt:lpstr>PowerPoint Presentation</vt:lpstr>
      <vt:lpstr>Classic Streaming Software Solution</vt:lpstr>
      <vt:lpstr>Apache Beam, Kubeflow, Argo: Typical Industry Edge to Cloud Workflow</vt:lpstr>
      <vt:lpstr>MLSys Edge Deep Learning Papers on the Edge</vt:lpstr>
      <vt:lpstr>Deep Learning Prediction of Fusion Tokomak Instabilities</vt:lpstr>
      <vt:lpstr>PowerPoint Presentation</vt:lpstr>
      <vt:lpstr>Indianapolis 500 Real-Time Anomaly Detection and Ranking Prediction </vt:lpstr>
      <vt:lpstr>Indy500 Rank Prediction using LSTM on Streaming Data</vt:lpstr>
      <vt:lpstr>Denoising Images from Light Sources (Argonne, IU)</vt:lpstr>
      <vt:lpstr>Learn Newton’s laws with Recurrent Neural Networks</vt:lpstr>
      <vt:lpstr>Hidden Theories and Hidden Instances</vt:lpstr>
      <vt:lpstr>Deep Learning in Particle Physics Data Analysis</vt:lpstr>
      <vt:lpstr>Deep Learning in Particle Physics Data Analysis</vt:lpstr>
      <vt:lpstr>Conclusions: Reiterate Simple Observations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Issues at the intersection of AI, Streaming, HPC, Data-centers  and the Edge</dc:title>
  <cp:lastModifiedBy>Geoffrey Fox</cp:lastModifiedBy>
  <cp:revision>7</cp:revision>
  <dcterms:modified xsi:type="dcterms:W3CDTF">2020-04-01T18:32:53Z</dcterms:modified>
</cp:coreProperties>
</file>