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3"/>
  </p:notesMasterIdLst>
  <p:sldIdLst>
    <p:sldId id="267" r:id="rId2"/>
    <p:sldId id="545" r:id="rId3"/>
    <p:sldId id="546" r:id="rId4"/>
    <p:sldId id="547" r:id="rId5"/>
    <p:sldId id="549" r:id="rId6"/>
    <p:sldId id="548" r:id="rId7"/>
    <p:sldId id="550" r:id="rId8"/>
    <p:sldId id="552" r:id="rId9"/>
    <p:sldId id="551" r:id="rId10"/>
    <p:sldId id="553" r:id="rId11"/>
    <p:sldId id="554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FF99"/>
    <a:srgbClr val="FFFF66"/>
    <a:srgbClr val="F3FCD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8" autoAdjust="0"/>
    <p:restoredTop sz="89293" autoAdjust="0"/>
  </p:normalViewPr>
  <p:slideViewPr>
    <p:cSldViewPr>
      <p:cViewPr varScale="1">
        <p:scale>
          <a:sx n="89" d="100"/>
          <a:sy n="89" d="100"/>
        </p:scale>
        <p:origin x="11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248979349054516E-2"/>
          <c:y val="7.211320254187216E-2"/>
          <c:w val="0.6241380118350448"/>
          <c:h val="0.7791375963150089"/>
        </c:manualLayout>
      </c:layout>
      <c:scatterChart>
        <c:scatterStyle val="lineMarker"/>
        <c:varyColors val="0"/>
        <c:ser>
          <c:idx val="0"/>
          <c:order val="0"/>
          <c:tx>
            <c:v>Moore Transistor Count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Sheet1!$B$7:$N$7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Sheet1!$B$3:$N$3</c:f>
              <c:numCache>
                <c:formatCode>General</c:formatCode>
                <c:ptCount val="13"/>
                <c:pt idx="0">
                  <c:v>100</c:v>
                </c:pt>
                <c:pt idx="1">
                  <c:v>141.42135623730951</c:v>
                </c:pt>
                <c:pt idx="2">
                  <c:v>200.00000000000003</c:v>
                </c:pt>
                <c:pt idx="3">
                  <c:v>282.84271247461908</c:v>
                </c:pt>
                <c:pt idx="4">
                  <c:v>400.00000000000011</c:v>
                </c:pt>
                <c:pt idx="5">
                  <c:v>565.68542494923827</c:v>
                </c:pt>
                <c:pt idx="6">
                  <c:v>800.00000000000045</c:v>
                </c:pt>
                <c:pt idx="7">
                  <c:v>1131.3708498984768</c:v>
                </c:pt>
                <c:pt idx="8">
                  <c:v>1600.0000000000011</c:v>
                </c:pt>
                <c:pt idx="9">
                  <c:v>2262.741699796954</c:v>
                </c:pt>
                <c:pt idx="10">
                  <c:v>3200.0000000000027</c:v>
                </c:pt>
                <c:pt idx="11">
                  <c:v>4525.483399593908</c:v>
                </c:pt>
                <c:pt idx="12">
                  <c:v>6400.0000000000055</c:v>
                </c:pt>
              </c:numCache>
            </c:numRef>
          </c:yVal>
          <c:smooth val="0"/>
        </c:ser>
        <c:ser>
          <c:idx val="1"/>
          <c:order val="1"/>
          <c:tx>
            <c:v>Top 500 Petaflops/sec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Sheet1!$B$7:$N$7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Sheet1!$B$4:$N$4</c:f>
              <c:numCache>
                <c:formatCode>General</c:formatCode>
                <c:ptCount val="13"/>
                <c:pt idx="0">
                  <c:v>0.1368</c:v>
                </c:pt>
                <c:pt idx="1">
                  <c:v>0.28060000000000002</c:v>
                </c:pt>
                <c:pt idx="2">
                  <c:v>0.28060000000000002</c:v>
                </c:pt>
                <c:pt idx="3">
                  <c:v>1.026</c:v>
                </c:pt>
                <c:pt idx="4">
                  <c:v>1.105</c:v>
                </c:pt>
                <c:pt idx="5">
                  <c:v>1.7590000000000001</c:v>
                </c:pt>
                <c:pt idx="6">
                  <c:v>8.1620000000000008</c:v>
                </c:pt>
                <c:pt idx="7">
                  <c:v>16.3248</c:v>
                </c:pt>
                <c:pt idx="8">
                  <c:v>33.862699999999997</c:v>
                </c:pt>
              </c:numCache>
            </c:numRef>
          </c:yVal>
          <c:smooth val="0"/>
        </c:ser>
        <c:ser>
          <c:idx val="2"/>
          <c:order val="2"/>
          <c:tx>
            <c:v>Data Total Exabytes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Sheet1!$B$7:$N$7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Sheet1!$B$5:$N$5</c:f>
              <c:numCache>
                <c:formatCode>General</c:formatCode>
                <c:ptCount val="13"/>
                <c:pt idx="0">
                  <c:v>130</c:v>
                </c:pt>
                <c:pt idx="5">
                  <c:v>1227</c:v>
                </c:pt>
                <c:pt idx="10">
                  <c:v>7910</c:v>
                </c:pt>
              </c:numCache>
            </c:numRef>
          </c:yVal>
          <c:smooth val="0"/>
        </c:ser>
        <c:ser>
          <c:idx val="4"/>
          <c:order val="3"/>
          <c:tx>
            <c:v>IP Exabytes/year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Sheet1!$B$7:$N$7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Sheet1!$B$6:$N$6</c:f>
              <c:numCache>
                <c:formatCode>General</c:formatCode>
                <c:ptCount val="13"/>
                <c:pt idx="7" formatCode="#,##0">
                  <c:v>522.84</c:v>
                </c:pt>
                <c:pt idx="8" formatCode="#,##0">
                  <c:v>666.63599999999997</c:v>
                </c:pt>
                <c:pt idx="9" formatCode="#,##0">
                  <c:v>826.70399999999995</c:v>
                </c:pt>
                <c:pt idx="10" formatCode="#,##0">
                  <c:v>1006.02</c:v>
                </c:pt>
                <c:pt idx="11" formatCode="#,##0">
                  <c:v>1212.6600000000001</c:v>
                </c:pt>
                <c:pt idx="12" formatCode="#,##0">
                  <c:v>1447.7159999999999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619920"/>
        <c:axId val="449620464"/>
      </c:scatterChart>
      <c:valAx>
        <c:axId val="44961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20464"/>
        <c:crossesAt val="0.1"/>
        <c:crossBetween val="midCat"/>
      </c:valAx>
      <c:valAx>
        <c:axId val="449620464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619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8/7/2013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3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3" y="423863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/>
              <a:t>2020-2025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Scientific </a:t>
            </a:r>
            <a:r>
              <a:rPr lang="en-US" sz="4800" dirty="0"/>
              <a:t>Computing Environments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( </a:t>
            </a:r>
            <a:r>
              <a:rPr lang="en-US" sz="3600" dirty="0"/>
              <a:t>Distributed Computing in an Exascale era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457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August 7 2013</a:t>
            </a:r>
            <a:endParaRPr lang="it-IT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400" dirty="0" smtClean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400" dirty="0" smtClean="0">
                <a:solidFill>
                  <a:prstClr val="black"/>
                </a:solidFill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hlinkClick r:id="rId5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Community Grids Laboratory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9584"/>
            <a:ext cx="8229600" cy="791584"/>
          </a:xfrm>
        </p:spPr>
        <p:txBody>
          <a:bodyPr/>
          <a:lstStyle/>
          <a:p>
            <a:r>
              <a:rPr lang="en-US" dirty="0" smtClean="0"/>
              <a:t>Image based Computations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65" y="685801"/>
            <a:ext cx="9135035" cy="3733800"/>
          </a:xfrm>
        </p:spPr>
        <p:txBody>
          <a:bodyPr/>
          <a:lstStyle/>
          <a:p>
            <a:r>
              <a:rPr lang="en-US" sz="2400" b="1" i="1" dirty="0">
                <a:solidFill>
                  <a:srgbClr val="FF0000"/>
                </a:solidFill>
              </a:rPr>
              <a:t>Deep Learning </a:t>
            </a:r>
            <a:r>
              <a:rPr lang="en-US" sz="2400" i="1" dirty="0"/>
              <a:t>with COTS HPC</a:t>
            </a:r>
            <a:r>
              <a:rPr lang="en-US" sz="2400" dirty="0"/>
              <a:t>, Adam Coates, Brody </a:t>
            </a:r>
            <a:r>
              <a:rPr lang="en-US" sz="2400" dirty="0" err="1"/>
              <a:t>Huval</a:t>
            </a:r>
            <a:r>
              <a:rPr lang="en-US" sz="2400" dirty="0"/>
              <a:t>, Tao Wang, David J. Wu, Andrew Y. Ng and Bryan </a:t>
            </a:r>
            <a:r>
              <a:rPr lang="en-US" sz="2400" dirty="0" smtClean="0"/>
              <a:t>Catanzaro </a:t>
            </a:r>
            <a:r>
              <a:rPr lang="en-US" sz="2400" dirty="0"/>
              <a:t>ICML 2013 </a:t>
            </a:r>
            <a:r>
              <a:rPr lang="en-US" sz="2400" dirty="0" smtClean="0"/>
              <a:t>(Stanford AI group) http</a:t>
            </a:r>
            <a:r>
              <a:rPr lang="en-US" sz="2400" dirty="0"/>
              <a:t>://www.stanford.edu/~acoates/papers</a:t>
            </a:r>
            <a:r>
              <a:rPr lang="en-US" sz="2400" dirty="0" smtClean="0"/>
              <a:t>/ CoatesHuvalWangWuNgCatanzaro_icml2013.pdf</a:t>
            </a:r>
          </a:p>
          <a:p>
            <a:r>
              <a:rPr lang="en-US" sz="2400" dirty="0" smtClean="0"/>
              <a:t>64 GPU’s on 16 nodes; </a:t>
            </a:r>
            <a:r>
              <a:rPr lang="en-US" sz="2400" dirty="0" smtClean="0"/>
              <a:t>MPI Speed </a:t>
            </a:r>
            <a:r>
              <a:rPr lang="en-US" sz="2400" dirty="0" smtClean="0"/>
              <a:t>up of 32; GPU parallelism “perfect”</a:t>
            </a:r>
          </a:p>
          <a:p>
            <a:r>
              <a:rPr lang="en-US" sz="2400" dirty="0" smtClean="0"/>
              <a:t>Train 11 BILLION parameters in 3 days on just 10 million 200 by 200 images from YouTube </a:t>
            </a:r>
            <a:r>
              <a:rPr lang="en-US" sz="2400" dirty="0" smtClean="0"/>
              <a:t>(note </a:t>
            </a:r>
            <a:r>
              <a:rPr lang="en-US" sz="2400" dirty="0" smtClean="0"/>
              <a:t>500 million per day on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etc.)</a:t>
            </a:r>
          </a:p>
          <a:p>
            <a:r>
              <a:rPr lang="en-US" sz="2400" dirty="0" smtClean="0"/>
              <a:t>MPI Parallelism over pixels; GPU uses optimized Matrix-Matrix multiplication with Parallelism over Neuron banks and Images</a:t>
            </a:r>
          </a:p>
          <a:p>
            <a:r>
              <a:rPr lang="en-US" sz="2400" dirty="0" smtClean="0"/>
              <a:t>Earlier paper NIPS2012 using MapReduce variant with Google (Dean) had MUCH poorer  performance on 16000 Intel style </a:t>
            </a:r>
            <a:r>
              <a:rPr lang="en-US" sz="2400" dirty="0" smtClean="0"/>
              <a:t>cores</a:t>
            </a:r>
          </a:p>
          <a:p>
            <a:r>
              <a:rPr lang="en-US" sz="2400" dirty="0" smtClean="0"/>
              <a:t>Next: Neural networks for driving: 100 million ~1000 by 1000 images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28" y="5633983"/>
            <a:ext cx="9144002" cy="10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" y="113507"/>
            <a:ext cx="9108141" cy="953293"/>
          </a:xfrm>
        </p:spPr>
        <p:txBody>
          <a:bodyPr/>
          <a:lstStyle/>
          <a:p>
            <a:r>
              <a:rPr lang="en-US" dirty="0" smtClean="0"/>
              <a:t>Is Big Data Changing Requirements?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" y="914400"/>
            <a:ext cx="9144000" cy="4525963"/>
          </a:xfrm>
        </p:spPr>
        <p:txBody>
          <a:bodyPr/>
          <a:lstStyle/>
          <a:p>
            <a:r>
              <a:rPr lang="en-US" sz="2400" dirty="0" smtClean="0"/>
              <a:t>Will Compute/Data/Network ratios change?</a:t>
            </a:r>
          </a:p>
          <a:p>
            <a:pPr lvl="1"/>
            <a:r>
              <a:rPr lang="en-US" sz="2000" dirty="0" smtClean="0"/>
              <a:t>Not obvious but needs more study</a:t>
            </a:r>
          </a:p>
          <a:p>
            <a:r>
              <a:rPr lang="en-US" sz="2400" dirty="0" smtClean="0"/>
              <a:t>I expect “Data Science” to grow and increased use of large scale data analytics as in deep learning and image clustering (100 million images, 10 million clusters)</a:t>
            </a:r>
          </a:p>
          <a:p>
            <a:pPr lvl="1"/>
            <a:r>
              <a:rPr lang="en-US" sz="2000" dirty="0" smtClean="0"/>
              <a:t>Richer set of data areas and new users like AI/Image processing</a:t>
            </a:r>
          </a:p>
          <a:p>
            <a:r>
              <a:rPr lang="en-US" sz="2400" dirty="0" smtClean="0"/>
              <a:t>Compute requirements unclear for data analytics</a:t>
            </a:r>
          </a:p>
          <a:p>
            <a:pPr lvl="1"/>
            <a:r>
              <a:rPr lang="en-US" sz="2000" dirty="0" smtClean="0"/>
              <a:t>Status of bringing data to computing still unclear</a:t>
            </a:r>
          </a:p>
          <a:p>
            <a:pPr lvl="1"/>
            <a:r>
              <a:rPr lang="en-US" sz="2000" dirty="0" smtClean="0"/>
              <a:t>NIST </a:t>
            </a:r>
            <a:r>
              <a:rPr lang="en-US" sz="2000" dirty="0" err="1" smtClean="0"/>
              <a:t>BigData</a:t>
            </a:r>
            <a:r>
              <a:rPr lang="en-US" sz="2000" dirty="0" smtClean="0"/>
              <a:t> effort defining use cases and associated reference architecture</a:t>
            </a:r>
          </a:p>
          <a:p>
            <a:r>
              <a:rPr lang="en-US" sz="2400" dirty="0" smtClean="0"/>
              <a:t>So changes due to Big Data just because we haven’t got it right now</a:t>
            </a:r>
          </a:p>
          <a:p>
            <a:r>
              <a:rPr lang="en-US" sz="2400" dirty="0" smtClean="0"/>
              <a:t>However applications like LHC analysis and Long Tail Science will keep high throughput computing structure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54" y="183357"/>
            <a:ext cx="9144000" cy="792162"/>
          </a:xfrm>
        </p:spPr>
        <p:txBody>
          <a:bodyPr>
            <a:noAutofit/>
          </a:bodyPr>
          <a:lstStyle/>
          <a:p>
            <a:r>
              <a:rPr lang="en-US" sz="3600" dirty="0"/>
              <a:t>2020-2025 </a:t>
            </a:r>
            <a:r>
              <a:rPr lang="en-US" sz="3600" dirty="0" smtClean="0"/>
              <a:t>Scientific </a:t>
            </a:r>
            <a:r>
              <a:rPr lang="en-US" sz="3600" dirty="0"/>
              <a:t>Computing Environments </a:t>
            </a:r>
            <a:br>
              <a:rPr lang="en-US" sz="3600" dirty="0"/>
            </a:br>
            <a:r>
              <a:rPr lang="en-US" sz="3200" dirty="0"/>
              <a:t>( Distributed Computing in an Exascale era)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800" dirty="0" smtClean="0"/>
              <a:t>The </a:t>
            </a:r>
            <a:r>
              <a:rPr lang="en-US" sz="2800" dirty="0"/>
              <a:t>components of national research computing in exascale era with mix of high end machines, clouds (whatever commercial companies offer broadly </a:t>
            </a:r>
            <a:r>
              <a:rPr lang="en-US" sz="2800" dirty="0" smtClean="0"/>
              <a:t> or publicly), </a:t>
            </a:r>
            <a:r>
              <a:rPr lang="en-US" sz="2800" dirty="0"/>
              <a:t>university centers, high throughput systems and with growing amounts of distributed and "</a:t>
            </a:r>
            <a:r>
              <a:rPr lang="en-US" sz="2800" dirty="0" err="1"/>
              <a:t>repositorized</a:t>
            </a:r>
            <a:r>
              <a:rPr lang="en-US" sz="2800" dirty="0"/>
              <a:t>" data serving High End and Long Tail researchers</a:t>
            </a:r>
            <a:r>
              <a:rPr lang="en-US" sz="2800" dirty="0" smtClean="0"/>
              <a:t>.</a:t>
            </a:r>
          </a:p>
          <a:p>
            <a:pPr marL="342900" indent="-342900">
              <a:buFont typeface="+mj-lt"/>
              <a:buAutoNum type="arabicParenR"/>
            </a:pPr>
            <a:endParaRPr lang="en-US" sz="2800" dirty="0"/>
          </a:p>
          <a:p>
            <a:pPr marL="342900" indent="-342900">
              <a:buFont typeface="+mj-lt"/>
              <a:buAutoNum type="arabicParenR"/>
            </a:pPr>
            <a:r>
              <a:rPr lang="en-US" sz="2800" dirty="0" smtClean="0"/>
              <a:t>The </a:t>
            </a:r>
            <a:r>
              <a:rPr lang="en-US" sz="2800" dirty="0"/>
              <a:t>nature of an environment like XSEDE in the Exascale era; i.e. the nature of a distributed system of facilities including one or more exascale machines. Should it be relatively tightly coupled like XSEDE or more loosely coupled like DoE leadership systems (or both</a:t>
            </a:r>
            <a:r>
              <a:rPr lang="en-US" sz="2800" dirty="0" smtClean="0"/>
              <a:t>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6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44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Both </a:t>
            </a:r>
            <a:r>
              <a:rPr lang="en-US" sz="2400" dirty="0"/>
              <a:t>of these </a:t>
            </a:r>
            <a:r>
              <a:rPr lang="en-US" sz="2400" dirty="0" smtClean="0"/>
              <a:t>major topics can </a:t>
            </a:r>
            <a:r>
              <a:rPr lang="en-US" sz="2400" dirty="0"/>
              <a:t>be considered with attention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A) What services do 2025 science projects need from cyberinfrastructure; examples are -- Collaboration; On-demand computing; Digital observatory; High-speed scratch and persistent storage; Data preservation; Identity, profile, group management, reproducibility of results, versioning, and documentation of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B) What are requirements in 2025 -- are there changes in distributed system requirements outside details of exascale machines with their novel </a:t>
            </a:r>
            <a:r>
              <a:rPr lang="en-US" sz="2400" dirty="0" smtClean="0"/>
              <a:t>architecture e.g</a:t>
            </a:r>
            <a:r>
              <a:rPr lang="en-US" sz="2400" dirty="0"/>
              <a:t>.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 smtClean="0"/>
              <a:t>Will </a:t>
            </a:r>
            <a:r>
              <a:rPr lang="en-US" sz="2400" dirty="0"/>
              <a:t>big data lead to new requirements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 smtClean="0"/>
              <a:t>Will </a:t>
            </a:r>
            <a:r>
              <a:rPr lang="en-US" sz="2400" dirty="0"/>
              <a:t>feeding/supporting exascale machine lead to new requirements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 smtClean="0"/>
              <a:t>Will </a:t>
            </a:r>
            <a:r>
              <a:rPr lang="en-US" sz="2400" dirty="0"/>
              <a:t>supporting long tail of science lead to new requirements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400" dirty="0" smtClean="0"/>
              <a:t>Can </a:t>
            </a:r>
            <a:r>
              <a:rPr lang="en-US" sz="2400" dirty="0"/>
              <a:t>we do more to make people use central services rather than building their own</a:t>
            </a:r>
          </a:p>
        </p:txBody>
      </p:sp>
    </p:spTree>
    <p:extLst>
      <p:ext uri="{BB962C8B-B14F-4D97-AF65-F5344CB8AC3E}">
        <p14:creationId xmlns:p14="http://schemas.microsoft.com/office/powerpoint/2010/main" val="13231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Miron</a:t>
            </a:r>
            <a:r>
              <a:rPr lang="en-US" dirty="0"/>
              <a:t> </a:t>
            </a:r>
            <a:r>
              <a:rPr lang="en-US" dirty="0" err="1"/>
              <a:t>Livny</a:t>
            </a:r>
            <a:r>
              <a:rPr lang="en-US" dirty="0"/>
              <a:t>, Wisconsin</a:t>
            </a:r>
          </a:p>
          <a:p>
            <a:r>
              <a:rPr lang="en-US" dirty="0" smtClean="0"/>
              <a:t>Shantenu Jha, Rutgers</a:t>
            </a:r>
            <a:endParaRPr lang="en-US" dirty="0" smtClean="0"/>
          </a:p>
          <a:p>
            <a:r>
              <a:rPr lang="en-US" dirty="0" smtClean="0"/>
              <a:t>Dennis </a:t>
            </a:r>
            <a:r>
              <a:rPr lang="en-US" dirty="0" smtClean="0"/>
              <a:t>Gannon, Microsoft</a:t>
            </a:r>
            <a:endParaRPr lang="en-US" dirty="0" smtClean="0"/>
          </a:p>
          <a:p>
            <a:r>
              <a:rPr lang="en-US" dirty="0" err="1" smtClean="0"/>
              <a:t>Ioan</a:t>
            </a:r>
            <a:r>
              <a:rPr lang="en-US" dirty="0" smtClean="0"/>
              <a:t> </a:t>
            </a:r>
            <a:r>
              <a:rPr lang="en-US" dirty="0" err="1" smtClean="0"/>
              <a:t>Raicu</a:t>
            </a:r>
            <a:r>
              <a:rPr lang="en-US" dirty="0" smtClean="0"/>
              <a:t>, IIT</a:t>
            </a:r>
            <a:endParaRPr lang="en-US" dirty="0" smtClean="0"/>
          </a:p>
          <a:p>
            <a:r>
              <a:rPr lang="en-US" dirty="0" smtClean="0"/>
              <a:t>Jim </a:t>
            </a:r>
            <a:r>
              <a:rPr lang="en-US" dirty="0" smtClean="0"/>
              <a:t>Pepin, Clemson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/>
          <a:lstStyle/>
          <a:p>
            <a:r>
              <a:rPr lang="en-US" dirty="0" smtClean="0"/>
              <a:t>Network v Data v Compute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533400"/>
          </a:xfrm>
        </p:spPr>
        <p:txBody>
          <a:bodyPr/>
          <a:lstStyle/>
          <a:p>
            <a:r>
              <a:rPr lang="en-US" dirty="0" smtClean="0"/>
              <a:t>Moore’s Law </a:t>
            </a:r>
            <a:r>
              <a:rPr lang="en-US" dirty="0" err="1" smtClean="0"/>
              <a:t>Unnormalized</a:t>
            </a:r>
            <a:endParaRPr lang="en-US" dirty="0" smtClean="0"/>
          </a:p>
          <a:p>
            <a:r>
              <a:rPr lang="en-US" dirty="0" smtClean="0"/>
              <a:t>Slope </a:t>
            </a:r>
            <a:r>
              <a:rPr lang="en-US" dirty="0" smtClean="0"/>
              <a:t>of #1 </a:t>
            </a:r>
            <a:r>
              <a:rPr lang="en-US" dirty="0" smtClean="0"/>
              <a:t>Top 500 &gt; Total Data &gt; Moore &gt; IP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342264"/>
              </p:ext>
            </p:extLst>
          </p:nvPr>
        </p:nvGraphicFramePr>
        <p:xfrm>
          <a:off x="334852" y="1968273"/>
          <a:ext cx="8321895" cy="483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42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Trends Network, Data,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r>
              <a:rPr lang="en-US" dirty="0" smtClean="0"/>
              <a:t>Data likely to get larger and produced all over the world i.e. stay distributed</a:t>
            </a:r>
          </a:p>
          <a:p>
            <a:r>
              <a:rPr lang="en-US" dirty="0" smtClean="0"/>
              <a:t>Network rise underlies MOOC’s and Cloud computing</a:t>
            </a:r>
          </a:p>
          <a:p>
            <a:r>
              <a:rPr lang="en-US" dirty="0" smtClean="0"/>
              <a:t>Not obvious that data/network increase any larger than computing</a:t>
            </a:r>
          </a:p>
          <a:p>
            <a:r>
              <a:rPr lang="en-US" dirty="0" smtClean="0"/>
              <a:t>Cisco network traffic &lt; Moore’s Law</a:t>
            </a:r>
          </a:p>
          <a:p>
            <a:r>
              <a:rPr lang="en-US" dirty="0" smtClean="0"/>
              <a:t>IDC total data &gt; (little bit) Moore’s Law</a:t>
            </a:r>
          </a:p>
          <a:p>
            <a:r>
              <a:rPr lang="en-US" dirty="0" smtClean="0"/>
              <a:t>Some areas of data like genomics and social images have seen huge (one time?)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" y="6550"/>
            <a:ext cx="9144000" cy="6851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352143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1681" y="2958795"/>
            <a:ext cx="31831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Zettabyte</a:t>
            </a:r>
            <a:r>
              <a:rPr lang="en-US" sz="2000" b="1" dirty="0" smtClean="0"/>
              <a:t> = 1000 </a:t>
            </a:r>
            <a:r>
              <a:rPr lang="en-US" sz="2000" b="1" dirty="0" err="1" smtClean="0"/>
              <a:t>Exabytes</a:t>
            </a:r>
            <a:endParaRPr lang="en-US" sz="2000" b="1" dirty="0" smtClean="0"/>
          </a:p>
          <a:p>
            <a:r>
              <a:rPr lang="en-US" sz="2000" b="1" dirty="0" smtClean="0"/>
              <a:t>Exabyte  =   1000 Petabytes</a:t>
            </a:r>
          </a:p>
          <a:p>
            <a:r>
              <a:rPr lang="en-US" sz="2000" b="1" dirty="0" smtClean="0"/>
              <a:t>Petabyte =  1000 Terabyte</a:t>
            </a:r>
          </a:p>
          <a:p>
            <a:r>
              <a:rPr lang="en-US" sz="2000" b="1" dirty="0" smtClean="0"/>
              <a:t>Terabyte =  1000 Gigabytes</a:t>
            </a:r>
          </a:p>
          <a:p>
            <a:r>
              <a:rPr lang="en-US" sz="2000" b="1" dirty="0" smtClean="0"/>
              <a:t>Gigabyte =  1000 Megabytes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287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8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6400800"/>
            <a:ext cx="42329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http://www.genome.gov/sequencingcosts/</a:t>
            </a:r>
          </a:p>
        </p:txBody>
      </p:sp>
      <p:sp>
        <p:nvSpPr>
          <p:cNvPr id="5" name="Rectangle 4"/>
          <p:cNvSpPr/>
          <p:nvPr/>
        </p:nvSpPr>
        <p:spPr>
          <a:xfrm>
            <a:off x="5801135" y="3352800"/>
            <a:ext cx="248061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Faster than Moore’s Law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71054" y="4669909"/>
            <a:ext cx="93031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Slower?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7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7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344427"/>
            <a:ext cx="56296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Meeker/Wu May 29 2013 Internet Trends D11 Conference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1524000"/>
            <a:ext cx="4172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 of 2 per year faster than Computing</a:t>
            </a:r>
          </a:p>
          <a:p>
            <a:r>
              <a:rPr lang="en-US" dirty="0" smtClean="0"/>
              <a:t>2013 JUST to date (May 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2194&quot;&gt;&lt;object type=&quot;3&quot; unique_id=&quot;12195&quot;&gt;&lt;property id=&quot;20148&quot; value=&quot;5&quot;/&gt;&lt;property id=&quot;20300&quot; value=&quot;Slide 1 - &amp;quot;FutureGrid  Computing Testbed as a Service NSF Presentation&amp;quot;&quot;/&gt;&lt;property id=&quot;20307&quot; value=&quot;267&quot;/&gt;&lt;/object&gt;&lt;object type=&quot;3&quot; unique_id=&quot;12256&quot;&gt;&lt;property id=&quot;20148&quot; value=&quot;5&quot;/&gt;&lt;property id=&quot;20300&quot; value=&quot;Slide 2 - &amp;quot;FutureGrid Testbed as a Service&amp;quot;&quot;/&gt;&lt;property id=&quot;20307&quot; value=&quot;545&quot;/&gt;&lt;/object&gt;&lt;object type=&quot;3&quot; unique_id=&quot;12259&quot;&gt;&lt;property id=&quot;20148&quot; value=&quot;5&quot;/&gt;&lt;property id=&quot;20300&quot; value=&quot;Slide 3 - &amp;quot;4 Use Types for FutureGrid TestbedaaS&amp;quot;&quot;/&gt;&lt;property id=&quot;20307&quot; value=&quot;548&quot;/&gt;&lt;/object&gt;&lt;object type=&quot;3&quot; unique_id=&quot;12262&quot;&gt;&lt;property id=&quot;20148&quot; value=&quot;5&quot;/&gt;&lt;property id=&quot;20300&quot; value=&quot;Slide 14&quot;/&gt;&lt;property id=&quot;20307&quot; value=&quot;551&quot;/&gt;&lt;/object&gt;&lt;object type=&quot;3&quot; unique_id=&quot;13884&quot;&gt;&lt;property id=&quot;20148&quot; value=&quot;5&quot;/&gt;&lt;property id=&quot;20300&quot; value=&quot;Slide 9 - &amp;quot;Education and Training Use of FutureGrid&amp;quot;&quot;/&gt;&lt;property id=&quot;20307&quot; value=&quot;552&quot;/&gt;&lt;/object&gt;&lt;object type=&quot;3&quot; unique_id=&quot;14165&quot;&gt;&lt;property id=&quot;20148&quot; value=&quot;5&quot;/&gt;&lt;property id=&quot;20300&quot; value=&quot;Slide 15 - &amp;quot;Selected List of Services Offered&amp;quot;&quot;/&gt;&lt;property id=&quot;20307&quot; value=&quot;555&quot;/&gt;&lt;/object&gt;&lt;object type=&quot;3&quot; unique_id=&quot;14227&quot;&gt;&lt;property id=&quot;20148&quot; value=&quot;5&quot;/&gt;&lt;property id=&quot;20300&quot; value=&quot;Slide 5 - &amp;quot;Heterogeneous Systems Hardware&amp;quot;&quot;/&gt;&lt;property id=&quot;20307&quot; value=&quot;556&quot;/&gt;&lt;/object&gt;&lt;object type=&quot;3&quot; unique_id=&quot;14312&quot;&gt;&lt;property id=&quot;20148&quot; value=&quot;5&quot;/&gt;&lt;property id=&quot;20300&quot; value=&quot;Slide 10 - &amp;quot;Support for classes on FutureGrid&amp;quot;&quot;/&gt;&lt;property id=&quot;20307&quot; value=&quot;559&quot;/&gt;&lt;/object&gt;&lt;object type=&quot;3&quot; unique_id=&quot;14313&quot;&gt;&lt;property id=&quot;20148&quot; value=&quot;5&quot;/&gt;&lt;property id=&quot;20300&quot; value=&quot;Slide 12 - &amp;quot;Link FutureGrid and GENI&amp;quot;&quot;/&gt;&lt;property id=&quot;20307&quot; value=&quot;558&quot;/&gt;&lt;/object&gt;&lt;object type=&quot;3&quot; unique_id=&quot;14447&quot;&gt;&lt;property id=&quot;20148&quot; value=&quot;5&quot;/&gt;&lt;property id=&quot;20300&quot; value=&quot;Slide 6 - &amp;quot;FutureGrid Partners&amp;quot;&quot;/&gt;&lt;property id=&quot;20307&quot; value=&quot;561&quot;/&gt;&lt;/object&gt;&lt;object type=&quot;3&quot; unique_id=&quot;14448&quot;&gt;&lt;property id=&quot;20148&quot; value=&quot;5&quot;/&gt;&lt;property id=&quot;20300&quot; value=&quot;Slide 13 - &amp;quot;Typical FutureGrid/GENI Project&amp;quot;&quot;/&gt;&lt;property id=&quot;20307&quot; value=&quot;560&quot;/&gt;&lt;/object&gt;&lt;object type=&quot;3&quot; unique_id=&quot;14527&quot;&gt;&lt;property id=&quot;20148&quot; value=&quot;5&quot;/&gt;&lt;property id=&quot;20300&quot; value=&quot;Slide 4 - &amp;quot;FutureGrid Operating Model&amp;quot;&quot;/&gt;&lt;property id=&quot;20307&quot; value=&quot;562&quot;/&gt;&lt;/object&gt;&lt;object type=&quot;3&quot; unique_id=&quot;14528&quot;&gt;&lt;property id=&quot;20148&quot; value=&quot;5&quot;/&gt;&lt;property id=&quot;20300&quot; value=&quot;Slide 7 - &amp;quot;Sample FutureGrid Projects I&amp;quot;&quot;/&gt;&lt;property id=&quot;20307&quot; value=&quot;563&quot;/&gt;&lt;/object&gt;&lt;object type=&quot;3&quot; unique_id=&quot;14529&quot;&gt;&lt;property id=&quot;20148&quot; value=&quot;5&quot;/&gt;&lt;property id=&quot;20300&quot; value=&quot;Slide 8 - &amp;quot;Sample FutureGrid Projects II&amp;quot;&quot;/&gt;&lt;property id=&quot;20307&quot; value=&quot;564&quot;/&gt;&lt;/object&gt;&lt;object type=&quot;3&quot; unique_id=&quot;14711&quot;&gt;&lt;property id=&quot;20148&quot; value=&quot;5&quot;/&gt;&lt;property id=&quot;20300&quot; value=&quot;Slide 17 - &amp;quot;Essential and Different features of FutureGrid&amp;quot;&quot;/&gt;&lt;property id=&quot;20307&quot; value=&quot;565&quot;/&gt;&lt;/object&gt;&lt;object type=&quot;3&quot; unique_id=&quot;14912&quot;&gt;&lt;property id=&quot;20148&quot; value=&quot;5&quot;/&gt;&lt;property id=&quot;20300&quot; value=&quot;Slide 18 - &amp;quot;FutureGrid is an onramp to other systems&amp;quot;&quot;/&gt;&lt;property id=&quot;20307&quot; value=&quot;566&quot;/&gt;&lt;/object&gt;&lt;object type=&quot;3&quot; unique_id=&quot;15093&quot;&gt;&lt;property id=&quot;20148&quot; value=&quot;5&quot;/&gt;&lt;property id=&quot;20300&quot; value=&quot;Slide 21 - &amp;quot;Lessons learnt from FutureGrid&amp;quot;&quot;/&gt;&lt;property id=&quot;20307&quot; value=&quot;567&quot;/&gt;&lt;/object&gt;&lt;object type=&quot;3&quot; unique_id=&quot;15227&quot;&gt;&lt;property id=&quot;20148&quot; value=&quot;5&quot;/&gt;&lt;property id=&quot;20300&quot; value=&quot;Slide 20 - &amp;quot;Related Projects&amp;quot;&quot;/&gt;&lt;property id=&quot;20307&quot; value=&quot;568&quot;/&gt;&lt;/object&gt;&lt;object type=&quot;3&quot; unique_id=&quot;15328&quot;&gt;&lt;property id=&quot;20148&quot; value=&quot;5&quot;/&gt;&lt;property id=&quot;20300&quot; value=&quot;Slide 26 - &amp;quot;Related Projects in Detail I&amp;quot;&quot;/&gt;&lt;property id=&quot;20307&quot; value=&quot;569&quot;/&gt;&lt;/object&gt;&lt;object type=&quot;3&quot; unique_id=&quot;15513&quot;&gt;&lt;property id=&quot;20148&quot; value=&quot;5&quot;/&gt;&lt;property id=&quot;20300&quot; value=&quot;Slide 22 - &amp;quot;Future Directions for FutureGrid&amp;quot;&quot;/&gt;&lt;property id=&quot;20307&quot; value=&quot;570&quot;/&gt;&lt;/object&gt;&lt;object type=&quot;3&quot; unique_id=&quot;15691&quot;&gt;&lt;property id=&quot;20148&quot; value=&quot;5&quot;/&gt;&lt;property id=&quot;20300&quot; value=&quot;Slide 16 - &amp;quot;Performance of Dynamic Provisioning&amp;quot;&quot;/&gt;&lt;property id=&quot;20307&quot; value=&quot;572&quot;/&gt;&lt;/object&gt;&lt;object type=&quot;3&quot; unique_id=&quot;16373&quot;&gt;&lt;property id=&quot;20148&quot; value=&quot;5&quot;/&gt;&lt;property id=&quot;20300&quot; value=&quot;Slide 19 - &amp;quot;Security issues in FutureGrid Operation&amp;quot;&quot;/&gt;&lt;property id=&quot;20307&quot; value=&quot;573&quot;/&gt;&lt;/object&gt;&lt;object type=&quot;3&quot; unique_id=&quot;16374&quot;&gt;&lt;property id=&quot;20148&quot; value=&quot;5&quot;/&gt;&lt;property id=&quot;20300&quot; value=&quot;Slide 23 - &amp;quot;Spare Slides&amp;quot;&quot;/&gt;&lt;property id=&quot;20307&quot; value=&quot;574&quot;/&gt;&lt;/object&gt;&lt;object type=&quot;3&quot; unique_id=&quot;16375&quot;&gt;&lt;property id=&quot;20148&quot; value=&quot;5&quot;/&gt;&lt;property id=&quot;20300&quot; value=&quot;Slide 27 - &amp;quot;Related Projects in Detail II&amp;quot;&quot;/&gt;&lt;property id=&quot;20307&quot; value=&quot;576&quot;/&gt;&lt;/object&gt;&lt;object type=&quot;3&quot; unique_id=&quot;16376&quot;&gt;&lt;property id=&quot;20148&quot; value=&quot;5&quot;/&gt;&lt;property id=&quot;20300&quot; value=&quot;Slide 28 - &amp;quot;Related Projects in Detail III&amp;quot;&quot;/&gt;&lt;property id=&quot;20307&quot; value=&quot;577&quot;/&gt;&lt;/object&gt;&lt;object type=&quot;3&quot; unique_id=&quot;16377&quot;&gt;&lt;property id=&quot;20148&quot; value=&quot;5&quot;/&gt;&lt;property id=&quot;20300&quot; value=&quot;Slide 29 - &amp;quot;Related Projects in Detail IV&amp;quot;&quot;/&gt;&lt;property id=&quot;20307&quot; value=&quot;578&quot;/&gt;&lt;/object&gt;&lt;object type=&quot;3&quot; unique_id=&quot;16378&quot;&gt;&lt;property id=&quot;20148&quot; value=&quot;5&quot;/&gt;&lt;property id=&quot;20300&quot; value=&quot;Slide 33 - &amp;quot;Spare Slides -- Security&amp;quot;&quot;/&gt;&lt;property id=&quot;20307&quot; value=&quot;575&quot;/&gt;&lt;/object&gt;&lt;object type=&quot;3&quot; unique_id=&quot;16379&quot;&gt;&lt;property id=&quot;20148&quot; value=&quot;5&quot;/&gt;&lt;property id=&quot;20300&quot; value=&quot;Slide 34 - &amp;quot;Some Security Aspects in FG&amp;quot;&quot;/&gt;&lt;property id=&quot;20307&quot; value=&quot;579&quot;/&gt;&lt;/object&gt;&lt;object type=&quot;3&quot; unique_id=&quot;16380&quot;&gt;&lt;property id=&quot;20148&quot; value=&quot;5&quot;/&gt;&lt;property id=&quot;20300&quot; value=&quot;Slide 35 - &amp;quot;Image Management&amp;quot;&quot;/&gt;&lt;property id=&quot;20307&quot; value=&quot;580&quot;/&gt;&lt;/object&gt;&lt;object type=&quot;3&quot; unique_id=&quot;16381&quot;&gt;&lt;property id=&quot;20148&quot; value=&quot;5&quot;/&gt;&lt;property id=&quot;20300&quot; value=&quot;Slide 36 - &amp;quot;Significant Grizzly changes&amp;quot;&quot;/&gt;&lt;property id=&quot;20307&quot; value=&quot;581&quot;/&gt;&lt;/object&gt;&lt;object type=&quot;3&quot; unique_id=&quot;16382&quot;&gt;&lt;property id=&quot;20148&quot; value=&quot;5&quot;/&gt;&lt;property id=&quot;20300&quot; value=&quot;Slide 37 - &amp;quot;A new version comes out …&amp;quot;&quot;/&gt;&lt;property id=&quot;20307&quot; value=&quot;582&quot;/&gt;&lt;/object&gt;&lt;object type=&quot;3&quot; unique_id=&quot;16383&quot;&gt;&lt;property id=&quot;20148&quot; value=&quot;5&quot;/&gt;&lt;property id=&quot;20300&quot; value=&quot;Slide 38 - &amp;quot;Federation with XSEDE&amp;quot;&quot;/&gt;&lt;property id=&quot;20307&quot; value=&quot;583&quot;/&gt;&lt;/object&gt;&lt;object type=&quot;3&quot; unique_id=&quot;16384&quot;&gt;&lt;property id=&quot;20148&quot; value=&quot;5&quot;/&gt;&lt;property id=&quot;20300&quot; value=&quot;Slide 39 - &amp;quot;Spare Slides – Image Generation&amp;quot;&quot;/&gt;&lt;property id=&quot;20307&quot; value=&quot;586&quot;/&gt;&lt;/object&gt;&lt;object type=&quot;3&quot; unique_id=&quot;16385&quot;&gt;&lt;property id=&quot;20148&quot; value=&quot;5&quot;/&gt;&lt;property id=&quot;20300&quot; value=&quot;Slide 40 - &amp;quot;Life Cycle of Images&amp;quot;&quot;/&gt;&lt;property id=&quot;20307&quot; value=&quot;591&quot;/&gt;&lt;/object&gt;&lt;object type=&quot;3&quot; unique_id=&quot;16386&quot;&gt;&lt;property id=&quot;20148&quot; value=&quot;5&quot;/&gt;&lt;property id=&quot;20300&quot; value=&quot;Slide 41 - &amp;quot;Phase (a) &amp;amp; (b) from Lifecycle Management&amp;quot;&quot;/&gt;&lt;property id=&quot;20307&quot; value=&quot;592&quot;/&gt;&lt;/object&gt;&lt;object type=&quot;3&quot; unique_id=&quot;16387&quot;&gt;&lt;property id=&quot;20148&quot; value=&quot;5&quot;/&gt;&lt;property id=&quot;20300&quot; value=&quot;Slide 42 - &amp;quot;Time for Phase (a) &amp;amp; (b)&amp;quot;&quot;/&gt;&lt;property id=&quot;20307&quot; value=&quot;593&quot;/&gt;&lt;/object&gt;&lt;object type=&quot;3&quot; unique_id=&quot;16388&quot;&gt;&lt;property id=&quot;20148&quot; value=&quot;5&quot;/&gt;&lt;property id=&quot;20300&quot; value=&quot;Slide 43 - &amp;quot;Time for Phase (c)&amp;quot;&quot;/&gt;&lt;property id=&quot;20307&quot; value=&quot;594&quot;/&gt;&lt;/object&gt;&lt;object type=&quot;3&quot; unique_id=&quot;16389&quot;&gt;&lt;property id=&quot;20148&quot; value=&quot;5&quot;/&gt;&lt;property id=&quot;20300&quot; value=&quot;Slide 44 - &amp;quot;Time for Phase (d)&amp;quot;&quot;/&gt;&lt;property id=&quot;20307&quot; value=&quot;595&quot;/&gt;&lt;/object&gt;&lt;object type=&quot;3&quot; unique_id=&quot;16390&quot;&gt;&lt;property id=&quot;20148&quot; value=&quot;5&quot;/&gt;&lt;property id=&quot;20300&quot; value=&quot;Slide 45 - &amp;quot;Why is bare metal slower&amp;quot;&quot;/&gt;&lt;property id=&quot;20307&quot; value=&quot;596&quot;/&gt;&lt;/object&gt;&lt;object type=&quot;3&quot; unique_id=&quot;16391&quot;&gt;&lt;property id=&quot;20148&quot; value=&quot;5&quot;/&gt;&lt;property id=&quot;20300&quot; value=&quot;Slide 46 - &amp;quot;Spare Slides -- Projects&amp;quot;&quot;/&gt;&lt;property id=&quot;20307&quot; value=&quot;584&quot;/&gt;&lt;/object&gt;&lt;object type=&quot;3&quot; unique_id=&quot;16392&quot;&gt;&lt;property id=&quot;20148&quot; value=&quot;5&quot;/&gt;&lt;property id=&quot;20300&quot; value=&quot;Slide 47 - &amp;quot;ATLAS T3 Computing in the Cloud&amp;quot;&quot;/&gt;&lt;property id=&quot;20307&quot; value=&quot;587&quot;/&gt;&lt;/object&gt;&lt;object type=&quot;3&quot; unique_id=&quot;16393&quot;&gt;&lt;property id=&quot;20148&quot; value=&quot;5&quot;/&gt;&lt;property id=&quot;20300&quot; value=&quot;Slide 48&quot;/&gt;&lt;property id=&quot;20307&quot; value=&quot;588&quot;/&gt;&lt;/object&gt;&lt;object type=&quot;3&quot; unique_id=&quot;16394&quot;&gt;&lt;property id=&quot;20148&quot; value=&quot;5&quot;/&gt;&lt;property id=&quot;20300&quot; value=&quot;Slide 49 - &amp;quot;Improving IaaS Utilization&amp;quot;&quot;/&gt;&lt;property id=&quot;20307&quot; value=&quot;589&quot;/&gt;&lt;/object&gt;&lt;object type=&quot;3&quot; unique_id=&quot;16395&quot;&gt;&lt;property id=&quot;20148&quot; value=&quot;5&quot;/&gt;&lt;property id=&quot;20300&quot; value=&quot;Slide 50 - &amp;quot;Improving IaaS Utilization&amp;quot;&quot;/&gt;&lt;property id=&quot;20307&quot; value=&quot;590&quot;/&gt;&lt;/object&gt;&lt;object type=&quot;3&quot; unique_id=&quot;16396&quot;&gt;&lt;property id=&quot;20148&quot; value=&quot;5&quot;/&gt;&lt;property id=&quot;20300&quot; value=&quot;Slide 51 - &amp;quot;SSD experimentation using Lima&amp;quot;&quot;/&gt;&lt;property id=&quot;20307&quot; value=&quot;585&quot;/&gt;&lt;/object&gt;&lt;object type=&quot;3&quot; unique_id=&quot;16869&quot;&gt;&lt;property id=&quot;20148&quot; value=&quot;5&quot;/&gt;&lt;property id=&quot;20300&quot; value=&quot;Slide 30 - &amp;quot;Spare Slides -- Futures&amp;quot;&quot;/&gt;&lt;property id=&quot;20307&quot; value=&quot;598&quot;/&gt;&lt;/object&gt;&lt;object type=&quot;3&quot; unique_id=&quot;16870&quot;&gt;&lt;property id=&quot;20148&quot; value=&quot;5&quot;/&gt;&lt;property id=&quot;20300&quot; value=&quot;Slide 31 - &amp;quot;Proposed FutureGrid Architecture&amp;quot;&quot;/&gt;&lt;property id=&quot;20307&quot; value=&quot;597&quot;/&gt;&lt;/object&gt;&lt;object type=&quot;3&quot; unique_id=&quot;16871&quot;&gt;&lt;property id=&quot;20148&quot; value=&quot;5&quot;/&gt;&lt;property id=&quot;20300&quot; value=&quot;Slide 32 - &amp;quot;Summary Differences between FutureGrid I (current) and FutureGrid II &amp;quot;&quot;/&gt;&lt;property id=&quot;20307&quot; value=&quot;599&quot;/&gt;&lt;/object&gt;&lt;object type=&quot;3&quot; unique_id=&quot;17259&quot;&gt;&lt;property id=&quot;20148&quot; value=&quot;5&quot;/&gt;&lt;property id=&quot;20300&quot; value=&quot;Slide 52 - &amp;quot;Ocean Observatory Initiative (OOI)    &amp;quot;&quot;/&gt;&lt;property id=&quot;20307&quot; value=&quot;600&quot;/&gt;&lt;/object&gt;&lt;object type=&quot;3&quot; unique_id=&quot;18203&quot;&gt;&lt;property id=&quot;20148&quot; value=&quot;5&quot;/&gt;&lt;property id=&quot;20300&quot; value=&quot;Slide 53 - &amp;quot;Spare Slides – XSEDE Testing&amp;quot;&quot;/&gt;&lt;property id=&quot;20307&quot; value=&quot;604&quot;/&gt;&lt;/object&gt;&lt;object type=&quot;3&quot; unique_id=&quot;18204&quot;&gt;&lt;property id=&quot;20148&quot; value=&quot;5&quot;/&gt;&lt;property id=&quot;20300&quot; value=&quot;Slide 54 - &amp;quot;Software Evaluation and Testing on FutureGrid&amp;amp;#x09;&amp;quot;&quot;/&gt;&lt;property id=&quot;20307&quot; value=&quot;601&quot;/&gt;&lt;/object&gt;&lt;object type=&quot;3&quot; unique_id=&quot;18205&quot;&gt;&lt;property id=&quot;20148&quot; value=&quot;5&quot;/&gt;&lt;property id=&quot;20300&quot; value=&quot;Slide 55 - &amp;quot;SD&amp;amp;I testing for XSEDE Campus Bridging for  EMS/GFFS (aka SDIACT-101)&amp;quot;&quot;/&gt;&lt;property id=&quot;20307&quot; value=&quot;602&quot;/&gt;&lt;/object&gt;&lt;object type=&quot;3&quot; unique_id=&quot;18206&quot;&gt;&lt;property id=&quot;20148&quot; value=&quot;5&quot;/&gt;&lt;property id=&quot;20300&quot; value=&quot;Slide 56 - &amp;quot;XSEDE SD&amp;amp;I and Operations testing of xdusage (aka SDIACT-102)&amp;quot;&quot;/&gt;&lt;property id=&quot;20307&quot; value=&quot;603&quot;/&gt;&lt;/object&gt;&lt;object type=&quot;3&quot; unique_id=&quot;18207&quot;&gt;&lt;property id=&quot;20148&quot; value=&quot;5&quot;/&gt;&lt;property id=&quot;20300&quot; value=&quot;Slide 57 - &amp;quot;Spare Slides – FutureGrid Monitoring&amp;quot;&quot;/&gt;&lt;property id=&quot;20307&quot; value=&quot;611&quot;/&gt;&lt;/object&gt;&lt;object type=&quot;3&quot; unique_id=&quot;18208&quot;&gt;&lt;property id=&quot;20148&quot; value=&quot;5&quot;/&gt;&lt;property id=&quot;20300&quot; value=&quot;Slide 58 - &amp;quot;Transparency in Clouds helps users understand application performance&amp;quot;&quot;/&gt;&lt;property id=&quot;20307&quot; value=&quot;605&quot;/&gt;&lt;/object&gt;&lt;object type=&quot;3&quot; unique_id=&quot;18210&quot;&gt;&lt;property id=&quot;20148&quot; value=&quot;5&quot;/&gt;&lt;property id=&quot;20300&quot; value=&quot;Slide 59 - &amp;quot;Messaging and Dashboard provided unified access to monitoring data&amp;quot;&quot;/&gt;&lt;property id=&quot;20307&quot; value=&quot;607&quot;/&gt;&lt;/object&gt;&lt;object type=&quot;3&quot; unique_id=&quot;18211&quot;&gt;&lt;property id=&quot;20148&quot; value=&quot;5&quot;/&gt;&lt;property id=&quot;20300&quot; value=&quot;Slide 60 - &amp;quot;Virtual Performance Measurement&amp;quot;&quot;/&gt;&lt;property id=&quot;20307&quot; value=&quot;608&quot;/&gt;&lt;/object&gt;&lt;object type=&quot;3&quot; unique_id=&quot;18212&quot;&gt;&lt;property id=&quot;20148&quot; value=&quot;5&quot;/&gt;&lt;property id=&quot;20300&quot; value=&quot;Slide 61 - &amp;quot;Virtual Timing&amp;quot;&quot;/&gt;&lt;property id=&quot;20307&quot; value=&quot;609&quot;/&gt;&lt;/object&gt;&lt;object type=&quot;3&quot; unique_id=&quot;18213&quot;&gt;&lt;property id=&quot;20148&quot; value=&quot;5&quot;/&gt;&lt;property id=&quot;20300&quot; value=&quot;Slide 62 - &amp;quot;Effect of Steal Time on  Execution Time Measurement&amp;quot;&quot;/&gt;&lt;property id=&quot;20307&quot; value=&quot;610&quot;/&gt;&lt;/object&gt;&lt;object type=&quot;3&quot; unique_id=&quot;18401&quot;&gt;&lt;property id=&quot;20148&quot; value=&quot;5&quot;/&gt;&lt;property id=&quot;20300&quot; value=&quot;Slide 11&quot;/&gt;&lt;property id=&quot;20307&quot; value=&quot;612&quot;/&gt;&lt;/object&gt;&lt;object type=&quot;3&quot; unique_id=&quot;18838&quot;&gt;&lt;property id=&quot;20148&quot; value=&quot;5&quot;/&gt;&lt;property id=&quot;20300&quot; value=&quot;Slide 63 - &amp;quot;Spare Slides – FutureGrid Appliances&amp;quot;&quot;/&gt;&lt;property id=&quot;20307&quot; value=&quot;613&quot;/&gt;&lt;/object&gt;&lt;object type=&quot;3&quot; unique_id=&quot;18839&quot;&gt;&lt;property id=&quot;20148&quot; value=&quot;5&quot;/&gt;&lt;property id=&quot;20300&quot; value=&quot;Slide 64 - &amp;quot;Educational appliances in FutureGrid&amp;quot;&quot;/&gt;&lt;property id=&quot;20307&quot; value=&quot;614&quot;/&gt;&lt;/object&gt;&lt;object type=&quot;3&quot; unique_id=&quot;18840&quot;&gt;&lt;property id=&quot;20148&quot; value=&quot;5&quot;/&gt;&lt;property id=&quot;20300&quot; value=&quot;Slide 65 - &amp;quot;Grid appliances on FutureGrid&amp;quot;&quot;/&gt;&lt;property id=&quot;20307&quot; value=&quot;615&quot;/&gt;&lt;/object&gt;&lt;object type=&quot;3&quot; unique_id=&quot;18841&quot;&gt;&lt;property id=&quot;20148&quot; value=&quot;5&quot;/&gt;&lt;property id=&quot;20300&quot; value=&quot;Slide 66 - &amp;quot;Grid appliance on FutureGrid&amp;quot;&quot;/&gt;&lt;property id=&quot;20307&quot; value=&quot;616&quot;/&gt;&lt;/object&gt;&lt;object type=&quot;3&quot; unique_id=&quot;81497&quot;&gt;&lt;property id=&quot;20148&quot; value=&quot;5&quot;/&gt;&lt;property id=&quot;20300&quot; value=&quot;Slide 24&quot;/&gt;&lt;property id=&quot;20307&quot; value=&quot;618&quot;/&gt;&lt;/object&gt;&lt;object type=&quot;3&quot; unique_id=&quot;81498&quot;&gt;&lt;property id=&quot;20148&quot; value=&quot;5&quot;/&gt;&lt;property id=&quot;20300&quot; value=&quot;Slide 25 - &amp;quot;Spare Slides – Related Projects&amp;quot;&quot;/&gt;&lt;property id=&quot;20307&quot; value=&quot;617&quot;/&gt;&lt;/object&gt;&lt;/object&gt;&lt;object type=&quot;8&quot; unique_id=&quot;123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22756</TotalTime>
  <Words>697</Words>
  <Application>Microsoft Office PowerPoint</Application>
  <PresentationFormat>On-screen Show (4:3)</PresentationFormat>
  <Paragraphs>80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3_Office Theme</vt:lpstr>
      <vt:lpstr>2020-2025  Scientific Computing Environments  ( Distributed Computing in an Exascale era)</vt:lpstr>
      <vt:lpstr>2020-2025 Scientific Computing Environments  ( Distributed Computing in an Exascale era)</vt:lpstr>
      <vt:lpstr>Considerations</vt:lpstr>
      <vt:lpstr>Speakers</vt:lpstr>
      <vt:lpstr>Network v Data v Compute Growth</vt:lpstr>
      <vt:lpstr>Trends Network, Data, Computing</vt:lpstr>
      <vt:lpstr>PowerPoint Presentation</vt:lpstr>
      <vt:lpstr>PowerPoint Presentation</vt:lpstr>
      <vt:lpstr>PowerPoint Presentation</vt:lpstr>
      <vt:lpstr>Image based Computations</vt:lpstr>
      <vt:lpstr>Is Big Data Changing Requirements?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637</cp:revision>
  <dcterms:created xsi:type="dcterms:W3CDTF">2010-05-04T01:29:55Z</dcterms:created>
  <dcterms:modified xsi:type="dcterms:W3CDTF">2013-08-07T22:31:58Z</dcterms:modified>
</cp:coreProperties>
</file>