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1" r:id="rId3"/>
    <p:sldId id="258" r:id="rId4"/>
    <p:sldId id="307" r:id="rId5"/>
    <p:sldId id="310" r:id="rId6"/>
    <p:sldId id="308" r:id="rId7"/>
    <p:sldId id="320" r:id="rId8"/>
    <p:sldId id="260" r:id="rId9"/>
    <p:sldId id="321" r:id="rId10"/>
    <p:sldId id="280" r:id="rId11"/>
    <p:sldId id="285" r:id="rId12"/>
    <p:sldId id="295" r:id="rId13"/>
    <p:sldId id="297" r:id="rId14"/>
    <p:sldId id="298" r:id="rId15"/>
    <p:sldId id="299" r:id="rId16"/>
    <p:sldId id="300" r:id="rId17"/>
    <p:sldId id="323" r:id="rId18"/>
    <p:sldId id="324" r:id="rId19"/>
    <p:sldId id="322" r:id="rId20"/>
    <p:sldId id="313" r:id="rId21"/>
    <p:sldId id="315" r:id="rId22"/>
    <p:sldId id="268" r:id="rId23"/>
    <p:sldId id="316" r:id="rId24"/>
    <p:sldId id="317" r:id="rId25"/>
    <p:sldId id="318" r:id="rId26"/>
    <p:sldId id="301" r:id="rId27"/>
    <p:sldId id="319" r:id="rId28"/>
    <p:sldId id="312" r:id="rId29"/>
    <p:sldId id="271" r:id="rId30"/>
    <p:sldId id="325" r:id="rId31"/>
    <p:sldId id="272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00" autoAdjust="0"/>
  </p:normalViewPr>
  <p:slideViewPr>
    <p:cSldViewPr>
      <p:cViewPr varScale="1">
        <p:scale>
          <a:sx n="64" d="100"/>
          <a:sy n="64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Visual Clarity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Percent val="1"/>
          </c:dLbls>
          <c:cat>
            <c:strRef>
              <c:f>Sheet1!$A$2:$A$4</c:f>
              <c:strCache>
                <c:ptCount val="3"/>
                <c:pt idx="0">
                  <c:v>Very/Moderately Satisfactory</c:v>
                </c:pt>
                <c:pt idx="1">
                  <c:v>Neutral</c:v>
                </c:pt>
                <c:pt idx="2">
                  <c:v>Moderately Unsatisfactory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60.8</c:v>
                </c:pt>
                <c:pt idx="1">
                  <c:v>26.1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</c:dLbls>
          <c:cat>
            <c:strRef>
              <c:f>Sheet1!$A$2:$A$4</c:f>
              <c:strCache>
                <c:ptCount val="3"/>
                <c:pt idx="0">
                  <c:v>Very/Moderately Satisfactory</c:v>
                </c:pt>
                <c:pt idx="1">
                  <c:v>Neutral</c:v>
                </c:pt>
                <c:pt idx="2">
                  <c:v>Moderately Unsatisfactory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5604634490133165"/>
          <c:y val="0.23951079582400478"/>
          <c:w val="0.43469439583940905"/>
          <c:h val="0.6202136429307973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Confusing/Irritating/Difficulty in Understanding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Percent val="1"/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84.2</c:v>
                </c:pt>
                <c:pt idx="1">
                  <c:v>15.8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u="sng"/>
            </a:pPr>
            <a:r>
              <a:rPr lang="en-US" u="sng" dirty="0" smtClean="0"/>
              <a:t>Overall Likeness of  AVATS</a:t>
            </a:r>
            <a:endParaRPr lang="en-US" u="sng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Like Features - Video, Chat with Blog</c:v>
                </c:pt>
              </c:strCache>
            </c:strRef>
          </c:tx>
          <c:explosion val="25"/>
          <c:dLbls>
            <c:showPercent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88.2</c:v>
                </c:pt>
                <c:pt idx="1">
                  <c:v>11.8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59105-8338-4F75-A2A3-C484E2132963}" type="datetimeFigureOut">
              <a:rPr lang="en-US" smtClean="0"/>
              <a:pPr/>
              <a:t>5/21/2009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77AE4-50B1-4436-B9AB-3F0013EF2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3C4F5-8024-4E92-9D98-9381F14F6351}" type="datetimeFigureOut">
              <a:rPr lang="en-US" smtClean="0"/>
              <a:pPr/>
              <a:t>5/21/2009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Architecture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BD137-CD44-4CA8-83D9-8A5F2D705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83C4F5-8024-4E92-9D98-9381F14F6351}" type="datetimeFigureOut">
              <a:rPr lang="en-US" smtClean="0"/>
              <a:pPr/>
              <a:t>5/21/2009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D59435-C14F-441C-9948-29E24EBD050C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D59435-C14F-441C-9948-29E24EBD050C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93C5A00-6B8A-41AA-A9FD-38F0B64B2BA8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93C5A00-6B8A-41AA-A9FD-38F0B64B2BA8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93C5A00-6B8A-41AA-A9FD-38F0B64B2BA8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93C5A00-6B8A-41AA-A9FD-38F0B64B2BA8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56A491C-D9B2-46C0-92D3-A7B16B55E4A6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4E4203-DEAC-4231-ABC8-0CDC93567205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EA674B6-E79B-4972-9A55-9BD96E69076E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AA4066-55DC-4C6D-9D4A-96BDFC5FC61D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95C07A-B3ED-4F6E-BE59-20797B8FD333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A9B426-2336-44BA-8D1C-24B86C2D5392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20D596-44B8-4CA7-9466-C5477E684FF2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95E08B-B727-44A9-848C-D3D83AD09508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412AB9-53F5-453A-98CF-F2729DF577DE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412AB9-53F5-453A-98CF-F2729DF577DE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412AB9-53F5-453A-98CF-F2729DF577DE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84CE9A-F18C-4D60-A75D-246411FA801F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9825A8-6B53-4B0A-A2F0-9E2F618C749D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84CE9A-F18C-4D60-A75D-246411FA801F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2193825-7779-48FE-AA35-FBE634345CFA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2.0  - </a:t>
            </a:r>
          </a:p>
          <a:p>
            <a:r>
              <a:rPr lang="en-US" dirty="0" smtClean="0"/>
              <a:t>driving trend in development of web applications these days.</a:t>
            </a:r>
          </a:p>
          <a:p>
            <a:r>
              <a:rPr lang="en-US" dirty="0" smtClean="0"/>
              <a:t>Rich User Interface based on AJAX, Flash etc.</a:t>
            </a:r>
          </a:p>
          <a:p>
            <a:r>
              <a:rPr lang="en-US" dirty="0" smtClean="0"/>
              <a:t>Built on open architecture and service infrastructure</a:t>
            </a:r>
          </a:p>
          <a:p>
            <a:r>
              <a:rPr lang="en-US" dirty="0" smtClean="0"/>
              <a:t>Mostly focus on Asynchronous collaboration</a:t>
            </a:r>
          </a:p>
          <a:p>
            <a:r>
              <a:rPr lang="en-US" dirty="0" smtClean="0"/>
              <a:t>Allows developers to build Web 2.0 websites/applications out of reusable pieces, known as mash-ups</a:t>
            </a:r>
          </a:p>
          <a:p>
            <a:r>
              <a:rPr lang="en-US" dirty="0" smtClean="0"/>
              <a:t>Revolutionized</a:t>
            </a:r>
            <a:r>
              <a:rPr lang="en-US" baseline="0" dirty="0" smtClean="0"/>
              <a:t> the use of internet by enabling collaboration and building social networks that can scale into millions of users</a:t>
            </a:r>
          </a:p>
          <a:p>
            <a:r>
              <a:rPr lang="en-US" baseline="0" dirty="0" smtClean="0"/>
              <a:t>Concept of Web 2.0 makes it very attractive for research/academic community</a:t>
            </a:r>
          </a:p>
          <a:p>
            <a:r>
              <a:rPr lang="en-US" baseline="0" dirty="0" smtClean="0"/>
              <a:t>Focus on Asynchronous Collaboration 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well-known difficulties of building a reliable, synchronous, and real-time collaboration system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Human usage pattern – makes it difficult to have all the participants online simultaneously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Evident in international collaborative efforts – time difference</a:t>
            </a:r>
            <a:endParaRPr lang="en-US" baseline="0" dirty="0"/>
          </a:p>
          <a:p>
            <a:pPr lvl="1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83C4F5-8024-4E92-9D98-9381F14F6351}" type="datetimeFigureOut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3A6F03-1207-4CE9-8D77-36C5B9CE8439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1CEFC18-A49F-4AB4-A9C1-057C126B6643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83C4F5-8024-4E92-9D98-9381F14F6351}" type="datetimeFigureOut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56A491C-D9B2-46C0-92D3-A7B16B55E4A6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1C47ED2-C0DD-4404-9B44-C672DB59685C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on the Web –</a:t>
            </a:r>
            <a:r>
              <a:rPr lang="en-US" baseline="0" dirty="0" smtClean="0"/>
              <a:t> not new synch/</a:t>
            </a:r>
            <a:r>
              <a:rPr lang="en-US" baseline="0" dirty="0" err="1" smtClean="0"/>
              <a:t>asynch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	Tango, Access Grid,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GlobalMMCS</a:t>
            </a:r>
            <a:r>
              <a:rPr lang="en-US" baseline="0" dirty="0" smtClean="0"/>
              <a:t> – 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Typically sophisticated end-to-end solutions to difficult problems in collaboration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u="sng" dirty="0" smtClean="0"/>
              <a:t>Result of huge amount of research effort</a:t>
            </a: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Example: buffering content, time ordering of events, multicast networking, application software-level stream control</a:t>
            </a:r>
          </a:p>
          <a:p>
            <a:pPr lvl="0">
              <a:buFont typeface="Arial" pitchFamily="34" charset="0"/>
              <a:buNone/>
            </a:pPr>
            <a:r>
              <a:rPr lang="en-US" baseline="0" dirty="0" smtClean="0"/>
              <a:t>Asynchronous Collaborative Efforts: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May not be fully asynchronous – include chat – focus on asynchronous content management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Open source Learning management systems (</a:t>
            </a:r>
            <a:r>
              <a:rPr lang="en-US" dirty="0" err="1" smtClean="0"/>
              <a:t>drupal</a:t>
            </a:r>
            <a:r>
              <a:rPr lang="en-US" dirty="0" smtClean="0"/>
              <a:t>, </a:t>
            </a:r>
            <a:r>
              <a:rPr lang="en-US" dirty="0" err="1" smtClean="0"/>
              <a:t>joomla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May not be fully asynchronous – may include chats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Focus on </a:t>
            </a:r>
            <a:r>
              <a:rPr lang="en-US" u="sng" dirty="0" smtClean="0"/>
              <a:t>asynchronous content management</a:t>
            </a:r>
          </a:p>
          <a:p>
            <a:r>
              <a:rPr lang="en-US" dirty="0" smtClean="0"/>
              <a:t>Synchronous Collaborative Efforts</a:t>
            </a:r>
          </a:p>
          <a:p>
            <a:pPr lvl="1"/>
            <a:r>
              <a:rPr lang="en-US" dirty="0" smtClean="0"/>
              <a:t>Instant Messaging (AIM, ICQ, </a:t>
            </a:r>
            <a:r>
              <a:rPr lang="en-US" dirty="0" err="1" smtClean="0"/>
              <a:t>Facebook</a:t>
            </a:r>
            <a:r>
              <a:rPr lang="en-US" dirty="0" smtClean="0"/>
              <a:t> Live Chat)</a:t>
            </a:r>
          </a:p>
          <a:p>
            <a:pPr lvl="1"/>
            <a:r>
              <a:rPr lang="en-US" dirty="0" smtClean="0"/>
              <a:t>Live video systems (</a:t>
            </a:r>
            <a:r>
              <a:rPr lang="en-US" dirty="0" err="1" smtClean="0"/>
              <a:t>ORLive</a:t>
            </a:r>
            <a:r>
              <a:rPr lang="en-US" dirty="0" smtClean="0"/>
              <a:t>, CNN’s Live with 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Ustream</a:t>
            </a:r>
            <a:endParaRPr lang="en-US" dirty="0" smtClean="0"/>
          </a:p>
          <a:p>
            <a:pPr lvl="1"/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83C4F5-8024-4E92-9D98-9381F14F6351}" type="datetimeFigureOut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FCE084-BBE8-4D3E-B0AA-5B14FC7F47CD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both conferences and talk about</a:t>
            </a:r>
            <a:r>
              <a:rPr lang="en-US" baseline="0" dirty="0" smtClean="0"/>
              <a:t> multi-room capabilities.  Show numbers of people who used it live and since.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83C4F5-8024-4E92-9D98-9381F14F6351}" type="datetimeFigureOut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CA2361-C95C-4617-AF88-704B973B889B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BD137-CD44-4CA8-83D9-8A5F2D705B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81EE-1E72-4373-AF6E-1600D6B30839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896D-A699-416E-B1D8-4E13FF0BD1EA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917C-354C-452F-B962-3A0FFEE76638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2009, </a:t>
            </a:r>
            <a:r>
              <a:rPr lang="en-US" dirty="0" err="1" smtClean="0"/>
              <a:t>Siddharth</a:t>
            </a:r>
            <a:r>
              <a:rPr lang="en-US" dirty="0" smtClean="0"/>
              <a:t> </a:t>
            </a:r>
            <a:r>
              <a:rPr lang="en-US" dirty="0" err="1" smtClean="0"/>
              <a:t>Maini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5538" name="Picture 2" descr="http://www.student-subway.com/media/image-gallery/image_database/logo-indiana-university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5654" y="6248400"/>
            <a:ext cx="458346" cy="6096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E488-67DF-4EF9-BFA6-CB87D4A32F19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394-8323-4796-8A55-609803FDD633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5EE9-06CD-4177-9D4F-4D140CC9E57A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F68B-3784-49D7-AB66-6254AB186529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AE5A-06A3-427B-96DB-0F3337285512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5E95-485A-4DA0-AA2F-D3ADD694DF12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A501-95FB-45A3-97C3-BEE8CCCA25B4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68BB-6C14-4D14-8089-804BF646BFBB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E1EE-E355-4FF7-B0DE-A8535764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qq27j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pti.iu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qq27j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i.iu.edu/cgl" TargetMode="External"/><Relationship Id="rId5" Type="http://schemas.openxmlformats.org/officeDocument/2006/relationships/hyperlink" Target="mailto:jjrosen@indiana.edu" TargetMode="External"/><Relationship Id="rId4" Type="http://schemas.openxmlformats.org/officeDocument/2006/relationships/hyperlink" Target="mailto:smaini@indiana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cience2008.iu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isoftwaresustainability.iu-pti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AVATS</a:t>
            </a:r>
            <a:br>
              <a:rPr lang="en-US" b="1" dirty="0" smtClean="0"/>
            </a:br>
            <a:r>
              <a:rPr lang="en-US" sz="4000" u="none" dirty="0" smtClean="0"/>
              <a:t>Audio-Video and Textual Synchronization</a:t>
            </a:r>
            <a:endParaRPr lang="en-US" sz="4000" u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CTS Demo Live URL: </a:t>
            </a:r>
            <a:r>
              <a:rPr lang="en-US" b="1" dirty="0" smtClean="0">
                <a:hlinkClick r:id="rId3"/>
              </a:rPr>
              <a:t>http://tinyurl.com/qq27jx</a:t>
            </a:r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Siddharth</a:t>
            </a:r>
            <a:r>
              <a:rPr lang="en-US" dirty="0" smtClean="0"/>
              <a:t> </a:t>
            </a:r>
            <a:r>
              <a:rPr lang="en-US" dirty="0" err="1" smtClean="0"/>
              <a:t>Maini</a:t>
            </a:r>
            <a:endParaRPr lang="en-US" dirty="0" smtClean="0"/>
          </a:p>
          <a:p>
            <a:r>
              <a:rPr lang="en-US" dirty="0" smtClean="0"/>
              <a:t>Joshua Rosen</a:t>
            </a:r>
          </a:p>
          <a:p>
            <a:r>
              <a:rPr lang="en-US" dirty="0" smtClean="0"/>
              <a:t>Marlon E. Pierce</a:t>
            </a:r>
          </a:p>
          <a:p>
            <a:r>
              <a:rPr lang="en-US" dirty="0" smtClean="0"/>
              <a:t>Geoffrey C. Fox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EB53-A41E-4DFE-9F3D-4C2501B4308E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IU_PrvTchInst.H.CMYKAll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5638800"/>
            <a:ext cx="3048000" cy="43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05581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228600" y="1447800"/>
            <a:ext cx="8686800" cy="3810000"/>
          </a:xfrm>
          <a:prstGeom prst="roundRect">
            <a:avLst/>
          </a:prstGeom>
          <a:solidFill>
            <a:schemeClr val="lt1">
              <a:alpha val="8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Main Application</a:t>
            </a:r>
            <a:endParaRPr 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Left Arrow Callout 9"/>
          <p:cNvSpPr/>
          <p:nvPr/>
        </p:nvSpPr>
        <p:spPr>
          <a:xfrm>
            <a:off x="3886200" y="1676400"/>
            <a:ext cx="2819400" cy="12192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Component</a:t>
            </a:r>
          </a:p>
        </p:txBody>
      </p:sp>
      <p:sp>
        <p:nvSpPr>
          <p:cNvPr id="11" name="Left Arrow Callout 10"/>
          <p:cNvSpPr/>
          <p:nvPr/>
        </p:nvSpPr>
        <p:spPr>
          <a:xfrm>
            <a:off x="3962400" y="3657600"/>
            <a:ext cx="2819400" cy="12192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Chat Component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2514600" y="2743200"/>
            <a:ext cx="2286000" cy="129540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Blog Component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0" grpId="0" animBg="1"/>
      <p:bldP spid="10" grpId="1" animBg="1"/>
      <p:bldP spid="10" grpId="2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05581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276600" y="5410200"/>
            <a:ext cx="30480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Zoom In View</a:t>
            </a:r>
            <a:endParaRPr lang="en-US" u="sng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3048000"/>
            <a:ext cx="1524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Chat Component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867400" y="1981200"/>
            <a:ext cx="16764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Component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VATS-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6781800" cy="42439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3200400" y="685800"/>
            <a:ext cx="2133600" cy="692342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Application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2057400" y="2057400"/>
            <a:ext cx="4495800" cy="730406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Grabs meeting ID from URL</a:t>
            </a:r>
          </a:p>
          <a:p>
            <a:pPr algn="ctr"/>
            <a:r>
              <a:rPr lang="en-US" dirty="0" smtClean="0"/>
              <a:t>http://..../</a:t>
            </a:r>
            <a:r>
              <a:rPr lang="en-US" dirty="0" err="1" smtClean="0"/>
              <a:t>ctsdemo.html#ID</a:t>
            </a:r>
            <a:r>
              <a:rPr lang="en-US" dirty="0" smtClean="0"/>
              <a:t>=14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rot="16200000" flipH="1">
            <a:off x="3946621" y="1698721"/>
            <a:ext cx="679258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2057400" y="3581400"/>
            <a:ext cx="4495800" cy="1356469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Gets presentation information for that meeting ID using a </a:t>
            </a:r>
            <a:r>
              <a:rPr lang="en-US" dirty="0" err="1" smtClean="0"/>
              <a:t>HTTPService</a:t>
            </a:r>
            <a:r>
              <a:rPr lang="en-US" dirty="0" smtClean="0"/>
              <a:t> call</a:t>
            </a:r>
          </a:p>
          <a:p>
            <a:pPr algn="ctr"/>
            <a:r>
              <a:rPr lang="en-US" dirty="0" err="1" smtClean="0"/>
              <a:t>Eg</a:t>
            </a:r>
            <a:r>
              <a:rPr lang="en-US" dirty="0" smtClean="0"/>
              <a:t> title, name of speaker, time, blog </a:t>
            </a:r>
            <a:r>
              <a:rPr lang="en-US" dirty="0" err="1" smtClean="0"/>
              <a:t>rss</a:t>
            </a:r>
            <a:r>
              <a:rPr lang="en-US" dirty="0" smtClean="0"/>
              <a:t> </a:t>
            </a:r>
            <a:r>
              <a:rPr lang="en-US" dirty="0" err="1" smtClean="0"/>
              <a:t>url</a:t>
            </a:r>
            <a:r>
              <a:rPr lang="en-US" dirty="0" smtClean="0"/>
              <a:t> etc.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2057400" y="5486400"/>
            <a:ext cx="4495800" cy="730406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Sends data to other components – video, blog, and chat</a:t>
            </a:r>
          </a:p>
        </p:txBody>
      </p: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 rot="5400000">
            <a:off x="3908503" y="3184603"/>
            <a:ext cx="7935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031035" y="5212134"/>
            <a:ext cx="5485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VATS-vide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940782" cy="43433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2362200" y="4419600"/>
            <a:ext cx="4495800" cy="646331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Gets live/archived stream URL from main application depending upon the status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rot="16200000" flipH="1">
            <a:off x="4249674" y="4059174"/>
            <a:ext cx="682752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2438400" y="5715000"/>
            <a:ext cx="4495800" cy="646331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Plays the video stream using the live/archived stream URLS</a:t>
            </a:r>
          </a:p>
        </p:txBody>
      </p: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 rot="16200000" flipH="1">
            <a:off x="4323666" y="5352365"/>
            <a:ext cx="649069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05200" y="2438400"/>
            <a:ext cx="2133600" cy="1298448"/>
            <a:chOff x="3505200" y="2438400"/>
            <a:chExt cx="2133600" cy="1298448"/>
          </a:xfrm>
        </p:grpSpPr>
        <p:sp>
          <p:nvSpPr>
            <p:cNvPr id="8" name="Flowchart: Process 7"/>
            <p:cNvSpPr/>
            <p:nvPr/>
          </p:nvSpPr>
          <p:spPr>
            <a:xfrm>
              <a:off x="3505200" y="3124200"/>
              <a:ext cx="2133600" cy="612648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Video Component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8" idx="0"/>
            </p:cNvCxnSpPr>
            <p:nvPr/>
          </p:nvCxnSpPr>
          <p:spPr>
            <a:xfrm rot="16200000" flipV="1">
              <a:off x="3924300" y="2476500"/>
              <a:ext cx="6858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VATS-c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"/>
            <a:ext cx="6400800" cy="400549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3143250" y="2667000"/>
            <a:ext cx="3022600" cy="70664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Chat Component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1524000" y="4161151"/>
            <a:ext cx="6369050" cy="745496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Uses </a:t>
            </a:r>
            <a:r>
              <a:rPr lang="en-US" dirty="0" err="1" smtClean="0"/>
              <a:t>ActiveMQ</a:t>
            </a:r>
            <a:r>
              <a:rPr lang="en-US" dirty="0" smtClean="0"/>
              <a:t> Messaging Server for distributing chat messages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rot="16200000" flipH="1">
            <a:off x="4287784" y="3740412"/>
            <a:ext cx="787506" cy="53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1631950" y="5655304"/>
            <a:ext cx="6369050" cy="745496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On load, gets the chat log from the DB server using an HTTP Service call</a:t>
            </a:r>
          </a:p>
        </p:txBody>
      </p: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 rot="16200000" flipH="1">
            <a:off x="4388173" y="5227000"/>
            <a:ext cx="748655" cy="107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</p:cNvCxnSpPr>
          <p:nvPr/>
        </p:nvCxnSpPr>
        <p:spPr>
          <a:xfrm rot="10800000">
            <a:off x="2362200" y="2971801"/>
            <a:ext cx="781050" cy="485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VATS-b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6705600" cy="419622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3568700" y="2755253"/>
            <a:ext cx="1825414" cy="661101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Blog Component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2590800" y="4153102"/>
            <a:ext cx="3846406" cy="697447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Obtains blog URL RSS Feed from main application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rot="16200000" flipH="1">
            <a:off x="4129330" y="3768430"/>
            <a:ext cx="736749" cy="32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2655994" y="5550953"/>
            <a:ext cx="3846406" cy="697447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Imports, parse, and display RSS feed in an accordion component</a:t>
            </a:r>
          </a:p>
        </p:txBody>
      </p: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 rot="16200000" flipH="1">
            <a:off x="4196399" y="5168154"/>
            <a:ext cx="700402" cy="65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Callout 14"/>
          <p:cNvSpPr/>
          <p:nvPr/>
        </p:nvSpPr>
        <p:spPr>
          <a:xfrm>
            <a:off x="6111240" y="2590800"/>
            <a:ext cx="2346960" cy="1298377"/>
          </a:xfrm>
          <a:prstGeom prst="wedgeEllipseCallout">
            <a:avLst>
              <a:gd name="adj1" fmla="val -79167"/>
              <a:gd name="adj2" fmla="val -1496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Basically an RSS Reader built in Flex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4381500" y="16383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AV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465532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u="sng" dirty="0" smtClean="0"/>
              <a:t>AVATS Main Interface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AVATS Calendar Interface</a:t>
            </a:r>
            <a:endParaRPr lang="en-US" u="sng" dirty="0"/>
          </a:p>
        </p:txBody>
      </p:sp>
      <p:pic>
        <p:nvPicPr>
          <p:cNvPr id="22530" name="Picture 2" descr="cts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2664292"/>
            <a:ext cx="8229600" cy="239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51CE-7547-4F43-8678-A73550105D38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AVATS Administrator Interface</a:t>
            </a:r>
            <a:endParaRPr lang="en-US" u="sng" dirty="0"/>
          </a:p>
        </p:txBody>
      </p:sp>
      <p:pic>
        <p:nvPicPr>
          <p:cNvPr id="23554" name="Picture 2" descr="cts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1626711"/>
            <a:ext cx="8229600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69AF-D011-4BAF-9745-CE51F6508251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Technologies Used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 End User Interface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Backend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3970" name="Picture 2" descr="http://www.techshout.com/images/adobe-flex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62200"/>
            <a:ext cx="1676400" cy="1599028"/>
          </a:xfrm>
          <a:prstGeom prst="rect">
            <a:avLst/>
          </a:prstGeom>
          <a:noFill/>
        </p:spPr>
      </p:pic>
      <p:pic>
        <p:nvPicPr>
          <p:cNvPr id="83972" name="Picture 4" descr="http://blogs.sun.com/aadhar/resource/mysql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5029200"/>
            <a:ext cx="1600200" cy="928117"/>
          </a:xfrm>
          <a:prstGeom prst="rect">
            <a:avLst/>
          </a:prstGeom>
          <a:noFill/>
        </p:spPr>
      </p:pic>
      <p:pic>
        <p:nvPicPr>
          <p:cNvPr id="83974" name="Picture 6" descr="http://static.php.net/www.php.net/images/ph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181600"/>
            <a:ext cx="1143000" cy="638175"/>
          </a:xfrm>
          <a:prstGeom prst="rect">
            <a:avLst/>
          </a:prstGeom>
          <a:noFill/>
        </p:spPr>
      </p:pic>
      <p:pic>
        <p:nvPicPr>
          <p:cNvPr id="83976" name="Picture 8" descr="http://upload.wikimedia.org/wikipedia/en/thumb/4/42/Apache-activemq-logo.png/150px-Apache-activemq-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5257800"/>
            <a:ext cx="1428750" cy="419101"/>
          </a:xfrm>
          <a:prstGeom prst="rect">
            <a:avLst/>
          </a:prstGeom>
          <a:noFill/>
        </p:spPr>
      </p:pic>
      <p:pic>
        <p:nvPicPr>
          <p:cNvPr id="83978" name="Picture 10" descr="http://itspice.net/oss/wp-content/uploads/2009/04/apach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724400"/>
            <a:ext cx="1905000" cy="1428750"/>
          </a:xfrm>
          <a:prstGeom prst="rect">
            <a:avLst/>
          </a:prstGeom>
          <a:noFill/>
        </p:spPr>
      </p:pic>
      <p:pic>
        <p:nvPicPr>
          <p:cNvPr id="83980" name="Picture 12" descr="http://polygeek.com/images/family_of_skills/ActionscriptIcon_4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2286000"/>
            <a:ext cx="1597025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Describe AVATS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Post-conference Analysis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990600"/>
            <a:ext cx="4800600" cy="4953000"/>
          </a:xfrm>
          <a:prstGeom prst="rect">
            <a:avLst/>
          </a:prstGeom>
          <a:ln cap="rnd" cmpd="dbl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Video Streaming/Recording Process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194" name="Picture 2" descr="http://www.tandberg.com/images/products/edges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962400"/>
            <a:ext cx="1753541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295400"/>
            <a:ext cx="13620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onference Ro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143000"/>
            <a:ext cx="2133600" cy="1708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 descr="http://www.323.tv/products/multi-point-conferencing/ip-vcr/codian-ip-vcr-2220/image_m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419600"/>
            <a:ext cx="1447800" cy="1447800"/>
          </a:xfrm>
          <a:prstGeom prst="rect">
            <a:avLst/>
          </a:prstGeom>
          <a:noFill/>
        </p:spPr>
      </p:pic>
      <p:cxnSp>
        <p:nvCxnSpPr>
          <p:cNvPr id="15" name="Elbow Connector 14"/>
          <p:cNvCxnSpPr>
            <a:stCxn id="8194" idx="0"/>
            <a:endCxn id="8199" idx="1"/>
          </p:cNvCxnSpPr>
          <p:nvPr/>
        </p:nvCxnSpPr>
        <p:spPr>
          <a:xfrm>
            <a:off x="4268141" y="4876800"/>
            <a:ext cx="1827859" cy="266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197" idx="2"/>
            <a:endCxn id="8194" idx="2"/>
          </p:cNvCxnSpPr>
          <p:nvPr/>
        </p:nvCxnSpPr>
        <p:spPr>
          <a:xfrm rot="16200000" flipH="1">
            <a:off x="930266" y="3292465"/>
            <a:ext cx="2025669" cy="11430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8194" idx="0"/>
            <a:endCxn id="8195" idx="1"/>
          </p:cNvCxnSpPr>
          <p:nvPr/>
        </p:nvCxnSpPr>
        <p:spPr>
          <a:xfrm flipV="1">
            <a:off x="4268141" y="2314575"/>
            <a:ext cx="2208859" cy="25622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195" idx="3"/>
          </p:cNvCxnSpPr>
          <p:nvPr/>
        </p:nvCxnSpPr>
        <p:spPr>
          <a:xfrm flipV="1">
            <a:off x="7839075" y="2286000"/>
            <a:ext cx="1000125" cy="28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199" idx="3"/>
          </p:cNvCxnSpPr>
          <p:nvPr/>
        </p:nvCxnSpPr>
        <p:spPr>
          <a:xfrm flipV="1">
            <a:off x="7543800" y="5105400"/>
            <a:ext cx="1600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48600" y="2438400"/>
            <a:ext cx="10668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Flash Stream URL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924800" y="5334000"/>
            <a:ext cx="1219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Records &amp;</a:t>
            </a:r>
          </a:p>
          <a:p>
            <a:r>
              <a:rPr lang="en-US" dirty="0" smtClean="0"/>
              <a:t>Converts to flash video files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77000" y="541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Codian</a:t>
            </a:r>
            <a:r>
              <a:rPr lang="en-US" u="sng" dirty="0" smtClean="0"/>
              <a:t> IPVCR</a:t>
            </a:r>
            <a:endParaRPr lang="en-US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6324600" y="3352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Flash Streaming/Encoding Server</a:t>
            </a:r>
            <a:endParaRPr lang="en-US" u="sng" dirty="0"/>
          </a:p>
        </p:txBody>
      </p:sp>
      <p:sp>
        <p:nvSpPr>
          <p:cNvPr id="43" name="TextBox 42"/>
          <p:cNvSpPr txBox="1"/>
          <p:nvPr/>
        </p:nvSpPr>
        <p:spPr>
          <a:xfrm>
            <a:off x="1447800" y="3200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H.239 Dual Stream</a:t>
            </a:r>
            <a:endParaRPr lang="en-US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5943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Tandberg Edge 95 end point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46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Conference Room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Evaluation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</a:p>
          <a:p>
            <a:r>
              <a:rPr lang="en-US" dirty="0" smtClean="0"/>
              <a:t>Survey Results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Post Conference Site Analysis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http://www.google.com/analytics/images/logo_g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800600"/>
            <a:ext cx="2684834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9634" name="Picture 2" descr="http://images.surveymonkey.com/img/logo_tx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895600"/>
            <a:ext cx="2620206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AVATS was tested on a weekly basis</a:t>
            </a:r>
          </a:p>
          <a:p>
            <a:r>
              <a:rPr lang="en-US" dirty="0" smtClean="0"/>
              <a:t>Bugs/Additional features were added as per user input</a:t>
            </a:r>
          </a:p>
          <a:p>
            <a:r>
              <a:rPr lang="en-US" dirty="0" smtClean="0"/>
              <a:t>Put a limit on the number of concurrent users</a:t>
            </a:r>
          </a:p>
          <a:p>
            <a:r>
              <a:rPr lang="en-US" dirty="0" smtClean="0"/>
              <a:t>Some bugs</a:t>
            </a:r>
          </a:p>
          <a:p>
            <a:pPr lvl="1"/>
            <a:r>
              <a:rPr lang="en-US" dirty="0" smtClean="0"/>
              <a:t>Echo problem in IE</a:t>
            </a:r>
          </a:p>
          <a:p>
            <a:pPr lvl="1"/>
            <a:r>
              <a:rPr lang="en-US" dirty="0" smtClean="0"/>
              <a:t>Denial of service in Chat</a:t>
            </a:r>
          </a:p>
          <a:p>
            <a:pPr lvl="2"/>
            <a:r>
              <a:rPr lang="en-US" dirty="0" smtClean="0"/>
              <a:t>Large text (cut and paste) would freeze the system</a:t>
            </a:r>
          </a:p>
          <a:p>
            <a:pPr lvl="2"/>
            <a:r>
              <a:rPr lang="en-US" dirty="0" smtClean="0"/>
              <a:t>Resolution: Text input limit was placed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89-B3C6-4386-BC3C-DDAA129244B6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eScience</a:t>
            </a:r>
            <a:r>
              <a:rPr lang="en-US" dirty="0" smtClean="0"/>
              <a:t> 2008 Survey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2" descr="http://images.surveymonkey.com/img/logo_tx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7800"/>
            <a:ext cx="2620206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eScience</a:t>
            </a:r>
            <a:r>
              <a:rPr lang="en-US" dirty="0" smtClean="0"/>
              <a:t> 2008 Survey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2" descr="http://images.surveymonkey.com/img/logo_tx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410200"/>
            <a:ext cx="2620206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eScience</a:t>
            </a:r>
            <a:r>
              <a:rPr lang="en-US" dirty="0" smtClean="0"/>
              <a:t> 2008 Survey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2" descr="http://images.surveymonkey.com/img/logo_tx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029200"/>
            <a:ext cx="2620206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Map Overlay – </a:t>
            </a:r>
            <a:r>
              <a:rPr lang="en-US" sz="3200" dirty="0" err="1" smtClean="0"/>
              <a:t>eScience</a:t>
            </a:r>
            <a:r>
              <a:rPr lang="en-US" sz="3200" dirty="0" smtClean="0"/>
              <a:t> 2008 Conference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66800"/>
            <a:ext cx="7772400" cy="52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oogle.com/analytics/images/logo_g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943600"/>
            <a:ext cx="2684834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Site Usage – </a:t>
            </a:r>
            <a:r>
              <a:rPr lang="en-US" sz="3600" dirty="0" err="1" smtClean="0"/>
              <a:t>eScience</a:t>
            </a:r>
            <a:r>
              <a:rPr lang="en-US" sz="3600" dirty="0" smtClean="0"/>
              <a:t> 2008 Conference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17698"/>
            <a:ext cx="8229600" cy="449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oogle.com/analytics/images/logo_g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6019800"/>
            <a:ext cx="2684834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Map Overlay - NSF CI 2009 Conference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8229600" cy="558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oogle.com/analytics/images/logo_g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943600"/>
            <a:ext cx="2684834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Future Work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AVATS can be deployed to be used over multiple conferences</a:t>
            </a:r>
          </a:p>
          <a:p>
            <a:r>
              <a:rPr lang="en-US" dirty="0" smtClean="0"/>
              <a:t>Used for Classroom purposes  or distant education</a:t>
            </a:r>
          </a:p>
          <a:p>
            <a:r>
              <a:rPr lang="en-US" dirty="0" smtClean="0"/>
              <a:t>AVATS functionality - can be expanded to enable conference administrators to add/change conference details.</a:t>
            </a:r>
          </a:p>
          <a:p>
            <a:r>
              <a:rPr lang="en-US" dirty="0" smtClean="0"/>
              <a:t>Deployed as Desktop software using Adobe AIR platform</a:t>
            </a:r>
          </a:p>
          <a:p>
            <a:r>
              <a:rPr lang="en-US" dirty="0" smtClean="0"/>
              <a:t>Import any XML/RSS data and integration scalability</a:t>
            </a:r>
          </a:p>
          <a:p>
            <a:r>
              <a:rPr lang="en-US" dirty="0" smtClean="0"/>
              <a:t>May be developed into a mobile app???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6F6-DDED-4927-8B76-5B849B2E48F6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Introduction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Web 2.0 Trend in Web Application Development</a:t>
            </a:r>
          </a:p>
          <a:p>
            <a:r>
              <a:rPr lang="en-US" dirty="0" smtClean="0"/>
              <a:t>Popular Asynchronous Collaborations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, LinkedIn, MySpace</a:t>
            </a:r>
          </a:p>
          <a:p>
            <a:r>
              <a:rPr lang="en-US" dirty="0" smtClean="0"/>
              <a:t>Our focus has been on synchronous collaboration</a:t>
            </a:r>
          </a:p>
          <a:p>
            <a:r>
              <a:rPr lang="en-US" dirty="0" smtClean="0"/>
              <a:t>Research Question</a:t>
            </a:r>
          </a:p>
          <a:p>
            <a:pPr lvl="1"/>
            <a:r>
              <a:rPr lang="en-US" i="1" dirty="0" smtClean="0"/>
              <a:t>Is it possible to build a robust, collaborative “mash-up” out of reusable client parts and standard services?</a:t>
            </a:r>
          </a:p>
          <a:p>
            <a:r>
              <a:rPr lang="en-US" dirty="0" smtClean="0"/>
              <a:t>AVATS</a:t>
            </a:r>
          </a:p>
          <a:p>
            <a:pPr lvl="1"/>
            <a:r>
              <a:rPr lang="en-US" dirty="0" smtClean="0"/>
              <a:t>synchronous collaborative tool</a:t>
            </a:r>
          </a:p>
          <a:p>
            <a:pPr lvl="1"/>
            <a:r>
              <a:rPr lang="en-US" dirty="0" smtClean="0"/>
              <a:t>Goal to stream live video content and enable live 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93ED-8A29-4206-974E-44722AD63331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0178" name="Picture 2" descr="http://venturebeat.com/wp-content/uploads/2009/04/logo_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1295400" cy="487040"/>
          </a:xfrm>
          <a:prstGeom prst="rect">
            <a:avLst/>
          </a:prstGeom>
          <a:noFill/>
        </p:spPr>
      </p:pic>
      <p:sp>
        <p:nvSpPr>
          <p:cNvPr id="50180" name="AutoShape 4" descr="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AutoShape 8" descr="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6" name="Picture 10" descr="http://static.linkedin.com/img/pic/pic_logo_119x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438400"/>
            <a:ext cx="1133475" cy="304801"/>
          </a:xfrm>
          <a:prstGeom prst="rect">
            <a:avLst/>
          </a:prstGeom>
          <a:noFill/>
        </p:spPr>
      </p:pic>
      <p:pic>
        <p:nvPicPr>
          <p:cNvPr id="50188" name="Picture 12" descr="http://www.contrib.andrew.cmu.edu/~irenek/Myspace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362200"/>
            <a:ext cx="2514600" cy="527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Summary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stream live video content with discussion capability and import author’s blog as RSS</a:t>
            </a:r>
            <a:endParaRPr lang="en-US" dirty="0" smtClean="0"/>
          </a:p>
          <a:p>
            <a:r>
              <a:rPr lang="en-US" dirty="0" smtClean="0"/>
              <a:t>Distributed under IU RTC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Conclusion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possible to make a mash-up of different components in a short time</a:t>
            </a:r>
          </a:p>
          <a:p>
            <a:r>
              <a:rPr lang="en-US" dirty="0" smtClean="0"/>
              <a:t>Scalable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EF16-76BB-411B-A4D7-99EDAC402550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Any Questions/Comments?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CTS 2009 Demo Live URL</a:t>
            </a:r>
          </a:p>
          <a:p>
            <a:pPr algn="ctr">
              <a:buNone/>
            </a:pPr>
            <a:r>
              <a:rPr lang="en-US" b="1" dirty="0" smtClean="0">
                <a:hlinkClick r:id="rId3"/>
              </a:rPr>
              <a:t>http://tinyurl.com/qq27jx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S</a:t>
            </a:r>
          </a:p>
          <a:p>
            <a:pPr algn="ctr">
              <a:buNone/>
            </a:pPr>
            <a:r>
              <a:rPr lang="en-US" b="1" dirty="0" smtClean="0"/>
              <a:t>Contact:</a:t>
            </a:r>
          </a:p>
          <a:p>
            <a:pPr algn="ctr">
              <a:buNone/>
            </a:pPr>
            <a:r>
              <a:rPr lang="en-US" b="1" dirty="0" err="1" smtClean="0"/>
              <a:t>Sidd</a:t>
            </a:r>
            <a:r>
              <a:rPr lang="en-US" b="1" dirty="0" smtClean="0"/>
              <a:t> </a:t>
            </a:r>
            <a:r>
              <a:rPr lang="en-US" b="1" dirty="0" err="1" smtClean="0"/>
              <a:t>Maini</a:t>
            </a:r>
            <a:r>
              <a:rPr lang="en-US" b="1" dirty="0" smtClean="0"/>
              <a:t> (</a:t>
            </a:r>
            <a:r>
              <a:rPr lang="en-US" b="1" dirty="0" smtClean="0">
                <a:hlinkClick r:id="rId4"/>
              </a:rPr>
              <a:t>smaini@indiana.edu</a:t>
            </a:r>
            <a:r>
              <a:rPr lang="en-US" b="1" dirty="0" smtClean="0"/>
              <a:t>)</a:t>
            </a:r>
          </a:p>
          <a:p>
            <a:pPr algn="ctr">
              <a:buNone/>
            </a:pPr>
            <a:r>
              <a:rPr lang="en-US" b="1" dirty="0" smtClean="0"/>
              <a:t>Josh Rosen (</a:t>
            </a:r>
            <a:r>
              <a:rPr lang="en-US" b="1" dirty="0" smtClean="0">
                <a:hlinkClick r:id="rId5"/>
              </a:rPr>
              <a:t>jjrosen@indiana.edu</a:t>
            </a:r>
            <a:r>
              <a:rPr lang="en-US" b="1" dirty="0" smtClean="0"/>
              <a:t>) </a:t>
            </a:r>
          </a:p>
          <a:p>
            <a:pPr algn="ctr">
              <a:buNone/>
            </a:pPr>
            <a:r>
              <a:rPr lang="en-US" dirty="0" smtClean="0">
                <a:hlinkClick r:id="rId6"/>
              </a:rPr>
              <a:t>http://pti.iu.edu/cgl</a:t>
            </a:r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AV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465532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u="sng" dirty="0" smtClean="0"/>
              <a:t>AVATS Main Interface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Features/Capabilities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fontAlgn="ctr"/>
            <a:r>
              <a:rPr lang="en-US" dirty="0" smtClean="0"/>
              <a:t>Stream </a:t>
            </a:r>
            <a:r>
              <a:rPr lang="en-US" dirty="0"/>
              <a:t>live and archived videos alike</a:t>
            </a:r>
          </a:p>
          <a:p>
            <a:pPr fontAlgn="ctr"/>
            <a:r>
              <a:rPr lang="en-US" dirty="0"/>
              <a:t>Live discussion capability</a:t>
            </a:r>
          </a:p>
          <a:p>
            <a:pPr fontAlgn="ctr"/>
            <a:r>
              <a:rPr lang="en-US" dirty="0"/>
              <a:t>And enable online viewers to ask direct questions to the presenters</a:t>
            </a:r>
          </a:p>
          <a:p>
            <a:pPr fontAlgn="ctr"/>
            <a:r>
              <a:rPr lang="en-US" dirty="0"/>
              <a:t>Ability to import author blogs  as RSS Feeds</a:t>
            </a:r>
          </a:p>
          <a:p>
            <a:pPr fontAlgn="ctr"/>
            <a:r>
              <a:rPr lang="en-US" dirty="0"/>
              <a:t>Greater flexibility in video sources – any external </a:t>
            </a:r>
            <a:r>
              <a:rPr lang="en-US" dirty="0" smtClean="0"/>
              <a:t>flash </a:t>
            </a:r>
            <a:r>
              <a:rPr lang="en-US" dirty="0"/>
              <a:t>video </a:t>
            </a:r>
            <a:r>
              <a:rPr lang="en-US" dirty="0" err="1" smtClean="0"/>
              <a:t>url</a:t>
            </a:r>
            <a:endParaRPr lang="en-US" dirty="0" smtClean="0"/>
          </a:p>
          <a:p>
            <a:pPr fontAlgn="ctr"/>
            <a:r>
              <a:rPr lang="en-US" dirty="0" smtClean="0"/>
              <a:t>Current focus on educational/conference purposes</a:t>
            </a:r>
            <a:endParaRPr lang="en-US" dirty="0"/>
          </a:p>
          <a:p>
            <a:r>
              <a:rPr lang="en-US" dirty="0"/>
              <a:t>Developed, tested, and deployed in production environment in a short time period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Related Work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Efforts in Synchronous Collaboration</a:t>
            </a:r>
          </a:p>
          <a:p>
            <a:r>
              <a:rPr lang="en-US" dirty="0" smtClean="0"/>
              <a:t>Asynchronous Collaborative Efforts</a:t>
            </a:r>
          </a:p>
          <a:p>
            <a:r>
              <a:rPr lang="en-US" dirty="0" smtClean="0"/>
              <a:t>Most popular Asynchronous collaboration concepts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, LinkedIn, MySpace</a:t>
            </a:r>
          </a:p>
          <a:p>
            <a:r>
              <a:rPr lang="en-US" dirty="0" smtClean="0"/>
              <a:t>Synchronous Collaborative Efforts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Full-function Collaboration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 Online Chat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263-F931-48A0-B3F2-2960F9423073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http://venturebeat.com/wp-content/uploads/2009/04/logo_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657600"/>
            <a:ext cx="1447800" cy="544339"/>
          </a:xfrm>
          <a:prstGeom prst="rect">
            <a:avLst/>
          </a:prstGeom>
          <a:noFill/>
        </p:spPr>
      </p:pic>
      <p:pic>
        <p:nvPicPr>
          <p:cNvPr id="8" name="Picture 10" descr="http://static.linkedin.com/img/pic/pic_logo_119x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733800"/>
            <a:ext cx="1416839" cy="381000"/>
          </a:xfrm>
          <a:prstGeom prst="rect">
            <a:avLst/>
          </a:prstGeom>
          <a:noFill/>
        </p:spPr>
      </p:pic>
      <p:pic>
        <p:nvPicPr>
          <p:cNvPr id="44034" name="Picture 2" descr="http://news.cnet.com/i/bto/20080609/aim_logo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648200"/>
            <a:ext cx="1219200" cy="533400"/>
          </a:xfrm>
          <a:prstGeom prst="rect">
            <a:avLst/>
          </a:prstGeom>
          <a:noFill/>
        </p:spPr>
      </p:pic>
      <p:pic>
        <p:nvPicPr>
          <p:cNvPr id="44036" name="Picture 4" descr="http://www.or-live.com/assets/images/header/or-live_logo_430x6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648200"/>
            <a:ext cx="4095750" cy="609600"/>
          </a:xfrm>
          <a:prstGeom prst="rect">
            <a:avLst/>
          </a:prstGeom>
          <a:noFill/>
        </p:spPr>
      </p:pic>
      <p:sp>
        <p:nvSpPr>
          <p:cNvPr id="44038" name="AutoShape 6" descr="Ustream.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0" name="AutoShape 8" descr="Ustream.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2" name="Picture 10" descr="http://i162.photobucket.com/albums/t272/abcolumbusoh/UstreamHighResLogo1copy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4648200"/>
            <a:ext cx="1524000" cy="721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Related Work (contd.)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contrast, we implemented a </a:t>
            </a:r>
            <a:r>
              <a:rPr lang="en-US" u="sng" dirty="0" smtClean="0"/>
              <a:t>much lighter-weight solution</a:t>
            </a:r>
          </a:p>
          <a:p>
            <a:r>
              <a:rPr lang="en-US" dirty="0" smtClean="0"/>
              <a:t>AVATS was developed in a time-period of </a:t>
            </a:r>
            <a:r>
              <a:rPr lang="en-US" u="sng" dirty="0" smtClean="0"/>
              <a:t>three months</a:t>
            </a:r>
            <a:r>
              <a:rPr lang="en-US" dirty="0" smtClean="0"/>
              <a:t> from start - end</a:t>
            </a:r>
          </a:p>
          <a:p>
            <a:r>
              <a:rPr lang="en-US" dirty="0" smtClean="0"/>
              <a:t>AVATS built as a </a:t>
            </a:r>
            <a:r>
              <a:rPr lang="en-US" dirty="0" smtClean="0"/>
              <a:t>web </a:t>
            </a:r>
            <a:r>
              <a:rPr lang="en-US" dirty="0" smtClean="0"/>
              <a:t>application </a:t>
            </a:r>
            <a:r>
              <a:rPr lang="en-US" u="sng" dirty="0" smtClean="0"/>
              <a:t>client-interface</a:t>
            </a:r>
            <a:endParaRPr lang="en-US" u="sng" dirty="0" smtClean="0"/>
          </a:p>
          <a:p>
            <a:r>
              <a:rPr lang="en-US" u="sng" dirty="0" smtClean="0"/>
              <a:t>No worry about the underlying networking infrastructure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Initial Requirements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Support the 4</a:t>
            </a:r>
            <a:r>
              <a:rPr lang="en-US" baseline="30000" dirty="0" smtClean="0"/>
              <a:t>th</a:t>
            </a:r>
            <a:r>
              <a:rPr lang="en-US" dirty="0" smtClean="0"/>
              <a:t> IEEE </a:t>
            </a:r>
            <a:r>
              <a:rPr lang="en-US" dirty="0" err="1" smtClean="0"/>
              <a:t>eScience</a:t>
            </a:r>
            <a:r>
              <a:rPr lang="en-US" dirty="0" smtClean="0"/>
              <a:t> Conference</a:t>
            </a:r>
          </a:p>
          <a:p>
            <a:pPr lvl="1"/>
            <a:r>
              <a:rPr lang="en-US" dirty="0" smtClean="0"/>
              <a:t>Broadcast 5 simultaneous live streams</a:t>
            </a:r>
          </a:p>
          <a:p>
            <a:pPr lvl="1"/>
            <a:r>
              <a:rPr lang="en-US" dirty="0" smtClean="0"/>
              <a:t>Play archived videos for later use</a:t>
            </a:r>
          </a:p>
          <a:p>
            <a:pPr lvl="1"/>
            <a:r>
              <a:rPr lang="en-US" dirty="0" smtClean="0"/>
              <a:t>Import and display presenter’s blog</a:t>
            </a:r>
          </a:p>
          <a:p>
            <a:pPr lvl="1"/>
            <a:r>
              <a:rPr lang="en-US" dirty="0" smtClean="0"/>
              <a:t>Live discussion feature</a:t>
            </a:r>
          </a:p>
          <a:p>
            <a:pPr lvl="2"/>
            <a:r>
              <a:rPr lang="en-US" dirty="0" smtClean="0"/>
              <a:t>Communicate with each other and presenter as well</a:t>
            </a:r>
          </a:p>
          <a:p>
            <a:pPr lvl="1"/>
            <a:r>
              <a:rPr lang="en-US" dirty="0" smtClean="0"/>
              <a:t>URL: </a:t>
            </a:r>
            <a:r>
              <a:rPr lang="en-US" dirty="0" smtClean="0">
                <a:hlinkClick r:id="rId3"/>
              </a:rPr>
              <a:t>http://escience2008.iu.edu</a:t>
            </a:r>
            <a:endParaRPr lang="en-US" dirty="0" smtClean="0"/>
          </a:p>
          <a:p>
            <a:r>
              <a:rPr lang="en-US" dirty="0" smtClean="0"/>
              <a:t>Later provided support for NSF CI Sustainability Conference, March, 2009</a:t>
            </a:r>
          </a:p>
          <a:p>
            <a:pPr lvl="1"/>
            <a:r>
              <a:rPr lang="en-US" dirty="0" smtClean="0"/>
              <a:t>URL: </a:t>
            </a:r>
            <a:r>
              <a:rPr lang="en-US" dirty="0" smtClean="0">
                <a:hlinkClick r:id="rId4"/>
              </a:rPr>
              <a:t>http://cisoftwaresustainability.iu-pti.org/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D1BB-8B96-4BC2-825B-9B8B5DA427ED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u="sng" dirty="0" smtClean="0"/>
              <a:t>AVATS Application Architecture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DFE5-B012-4DB3-B55F-65580D7638B7}" type="datetime1">
              <a:rPr lang="en-US" smtClean="0"/>
              <a:pPr/>
              <a:t>5/21/2009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2009, Siddharth Maini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E1EE-E355-4FF7-B0DE-A853576410C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1161</Words>
  <Application>Microsoft Office PowerPoint</Application>
  <PresentationFormat>On-screen Show (4:3)</PresentationFormat>
  <Paragraphs>336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AVATS Audio-Video and Textual Synchronization</vt:lpstr>
      <vt:lpstr>Agenda</vt:lpstr>
      <vt:lpstr>Introduction</vt:lpstr>
      <vt:lpstr>AVATS Main Interface</vt:lpstr>
      <vt:lpstr>Features/Capabilities</vt:lpstr>
      <vt:lpstr>Related Work</vt:lpstr>
      <vt:lpstr>Related Work (contd.)</vt:lpstr>
      <vt:lpstr>Initial Requirements</vt:lpstr>
      <vt:lpstr>AVATS Application Architecture</vt:lpstr>
      <vt:lpstr>Slide 10</vt:lpstr>
      <vt:lpstr>Slide 11</vt:lpstr>
      <vt:lpstr>Slide 12</vt:lpstr>
      <vt:lpstr>Slide 13</vt:lpstr>
      <vt:lpstr>Slide 14</vt:lpstr>
      <vt:lpstr>Slide 15</vt:lpstr>
      <vt:lpstr>AVATS Main Interface</vt:lpstr>
      <vt:lpstr>AVATS Calendar Interface</vt:lpstr>
      <vt:lpstr>AVATS Administrator Interface</vt:lpstr>
      <vt:lpstr>Technologies Used</vt:lpstr>
      <vt:lpstr>Video Streaming/Recording Process</vt:lpstr>
      <vt:lpstr>Evaluation</vt:lpstr>
      <vt:lpstr>Testing</vt:lpstr>
      <vt:lpstr>eScience 2008 Survey Results</vt:lpstr>
      <vt:lpstr>eScience 2008 Survey Results</vt:lpstr>
      <vt:lpstr>eScience 2008 Survey Results</vt:lpstr>
      <vt:lpstr>Map Overlay – eScience 2008 Conference</vt:lpstr>
      <vt:lpstr>Site Usage – eScience 2008 Conference</vt:lpstr>
      <vt:lpstr>Map Overlay - NSF CI 2009 Conference</vt:lpstr>
      <vt:lpstr>Future Work</vt:lpstr>
      <vt:lpstr>Summary</vt:lpstr>
      <vt:lpstr>Conclusion</vt:lpstr>
      <vt:lpstr>Any Questions/Comments?</vt:lpstr>
    </vt:vector>
  </TitlesOfParts>
  <Company>CGL\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AVATS : Audio-Video and Textual Synchronization</dc:title>
  <dc:creator>CGL</dc:creator>
  <cp:lastModifiedBy>Sidd</cp:lastModifiedBy>
  <cp:revision>126</cp:revision>
  <dcterms:created xsi:type="dcterms:W3CDTF">2009-05-12T17:39:22Z</dcterms:created>
  <dcterms:modified xsi:type="dcterms:W3CDTF">2009-05-21T13:52:12Z</dcterms:modified>
</cp:coreProperties>
</file>