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91" r:id="rId3"/>
    <p:sldId id="290" r:id="rId4"/>
    <p:sldId id="287" r:id="rId5"/>
    <p:sldId id="288" r:id="rId6"/>
    <p:sldId id="286" r:id="rId7"/>
    <p:sldId id="289" r:id="rId8"/>
    <p:sldId id="272" r:id="rId9"/>
    <p:sldId id="280" r:id="rId10"/>
    <p:sldId id="279" r:id="rId11"/>
    <p:sldId id="281" r:id="rId12"/>
    <p:sldId id="282" r:id="rId13"/>
    <p:sldId id="283" r:id="rId14"/>
    <p:sldId id="284" r:id="rId15"/>
    <p:sldId id="285" r:id="rId16"/>
    <p:sldId id="292" r:id="rId17"/>
    <p:sldId id="273" r:id="rId18"/>
    <p:sldId id="274" r:id="rId19"/>
    <p:sldId id="275" r:id="rId20"/>
    <p:sldId id="276" r:id="rId21"/>
    <p:sldId id="277"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6480"/>
    <a:srgbClr val="A613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14" autoAdjust="0"/>
    <p:restoredTop sz="83304" autoAdjust="0"/>
  </p:normalViewPr>
  <p:slideViewPr>
    <p:cSldViewPr>
      <p:cViewPr varScale="1">
        <p:scale>
          <a:sx n="61" d="100"/>
          <a:sy n="61" d="100"/>
        </p:scale>
        <p:origin x="-162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F740FA-A557-4E02-A15C-CF6E2E1ED376}" type="datetimeFigureOut">
              <a:rPr lang="en-US" smtClean="0"/>
              <a:t>12/3/2010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2EC38D-76F9-4D02-B218-3C9CB0039E20}" type="slidenum">
              <a:rPr lang="en-US" smtClean="0"/>
              <a:t>‹#›</a:t>
            </a:fld>
            <a:endParaRPr lang="en-US"/>
          </a:p>
        </p:txBody>
      </p:sp>
    </p:spTree>
    <p:extLst>
      <p:ext uri="{BB962C8B-B14F-4D97-AF65-F5344CB8AC3E}">
        <p14:creationId xmlns:p14="http://schemas.microsoft.com/office/powerpoint/2010/main" val="1562237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utility computing model introduced by cloud computing combined with the rich set of cloud infrastructure services offers a very viable alternative to traditional servers and computing clusters. </a:t>
            </a:r>
            <a:r>
              <a:rPr lang="en-US" sz="1200" kern="1200" dirty="0" err="1" smtClean="0">
                <a:solidFill>
                  <a:schemeClr val="tx1"/>
                </a:solidFill>
                <a:effectLst/>
                <a:latin typeface="+mn-lt"/>
                <a:ea typeface="+mn-ea"/>
                <a:cs typeface="+mn-cs"/>
              </a:rPr>
              <a:t>MapReduce</a:t>
            </a:r>
            <a:r>
              <a:rPr lang="en-US" sz="1200" kern="1200" dirty="0" smtClean="0">
                <a:solidFill>
                  <a:schemeClr val="tx1"/>
                </a:solidFill>
                <a:effectLst/>
                <a:latin typeface="+mn-lt"/>
                <a:ea typeface="+mn-ea"/>
                <a:cs typeface="+mn-cs"/>
              </a:rPr>
              <a:t> distributed data processing architecture has become the weapon of choice for data-intensive analyses in the clouds and in commodity clusters due to its excellent fault tolerance features, scalability and the ease of use. Currently, there are several options for using </a:t>
            </a:r>
            <a:r>
              <a:rPr lang="en-US" sz="1200" kern="1200" dirty="0" err="1" smtClean="0">
                <a:solidFill>
                  <a:schemeClr val="tx1"/>
                </a:solidFill>
                <a:effectLst/>
                <a:latin typeface="+mn-lt"/>
                <a:ea typeface="+mn-ea"/>
                <a:cs typeface="+mn-cs"/>
              </a:rPr>
              <a:t>MapReduce</a:t>
            </a:r>
            <a:r>
              <a:rPr lang="en-US" sz="1200" kern="1200" dirty="0" smtClean="0">
                <a:solidFill>
                  <a:schemeClr val="tx1"/>
                </a:solidFill>
                <a:effectLst/>
                <a:latin typeface="+mn-lt"/>
                <a:ea typeface="+mn-ea"/>
                <a:cs typeface="+mn-cs"/>
              </a:rPr>
              <a:t> in cloud environments, such as using </a:t>
            </a:r>
            <a:r>
              <a:rPr lang="en-US" sz="1200" kern="1200" dirty="0" err="1" smtClean="0">
                <a:solidFill>
                  <a:schemeClr val="tx1"/>
                </a:solidFill>
                <a:effectLst/>
                <a:latin typeface="+mn-lt"/>
                <a:ea typeface="+mn-ea"/>
                <a:cs typeface="+mn-cs"/>
              </a:rPr>
              <a:t>MapReduce</a:t>
            </a:r>
            <a:r>
              <a:rPr lang="en-US" sz="1200" kern="1200" dirty="0" smtClean="0">
                <a:solidFill>
                  <a:schemeClr val="tx1"/>
                </a:solidFill>
                <a:effectLst/>
                <a:latin typeface="+mn-lt"/>
                <a:ea typeface="+mn-ea"/>
                <a:cs typeface="+mn-cs"/>
              </a:rPr>
              <a:t> as a service, setting up one’s own </a:t>
            </a:r>
            <a:r>
              <a:rPr lang="en-US" sz="1200" kern="1200" dirty="0" err="1" smtClean="0">
                <a:solidFill>
                  <a:schemeClr val="tx1"/>
                </a:solidFill>
                <a:effectLst/>
                <a:latin typeface="+mn-lt"/>
                <a:ea typeface="+mn-ea"/>
                <a:cs typeface="+mn-cs"/>
              </a:rPr>
              <a:t>MapReduce</a:t>
            </a:r>
            <a:r>
              <a:rPr lang="en-US" sz="1200" kern="1200" dirty="0" smtClean="0">
                <a:solidFill>
                  <a:schemeClr val="tx1"/>
                </a:solidFill>
                <a:effectLst/>
                <a:latin typeface="+mn-lt"/>
                <a:ea typeface="+mn-ea"/>
                <a:cs typeface="+mn-cs"/>
              </a:rPr>
              <a:t> cluster on cloud instances, or using specialized cloud </a:t>
            </a:r>
            <a:r>
              <a:rPr lang="en-US" sz="1200" kern="1200" dirty="0" err="1" smtClean="0">
                <a:solidFill>
                  <a:schemeClr val="tx1"/>
                </a:solidFill>
                <a:effectLst/>
                <a:latin typeface="+mn-lt"/>
                <a:ea typeface="+mn-ea"/>
                <a:cs typeface="+mn-cs"/>
              </a:rPr>
              <a:t>MapReduce</a:t>
            </a:r>
            <a:r>
              <a:rPr lang="en-US" sz="1200" kern="1200" dirty="0" smtClean="0">
                <a:solidFill>
                  <a:schemeClr val="tx1"/>
                </a:solidFill>
                <a:effectLst/>
                <a:latin typeface="+mn-lt"/>
                <a:ea typeface="+mn-ea"/>
                <a:cs typeface="+mn-cs"/>
              </a:rPr>
              <a:t> runtimes that take advantage of cloud infrastructure services. In this paper, we introduce </a:t>
            </a:r>
            <a:r>
              <a:rPr lang="en-US" sz="1200" kern="1200" dirty="0" err="1" smtClean="0">
                <a:solidFill>
                  <a:schemeClr val="tx1"/>
                </a:solidFill>
                <a:effectLst/>
                <a:latin typeface="+mn-lt"/>
                <a:ea typeface="+mn-ea"/>
                <a:cs typeface="+mn-cs"/>
              </a:rPr>
              <a:t>AzureMapReduce</a:t>
            </a:r>
            <a:r>
              <a:rPr lang="en-US" sz="1200" kern="1200" dirty="0" smtClean="0">
                <a:solidFill>
                  <a:schemeClr val="tx1"/>
                </a:solidFill>
                <a:effectLst/>
                <a:latin typeface="+mn-lt"/>
                <a:ea typeface="+mn-ea"/>
                <a:cs typeface="+mn-cs"/>
              </a:rPr>
              <a:t>, a novel </a:t>
            </a:r>
            <a:r>
              <a:rPr lang="en-US" sz="1200" kern="1200" dirty="0" err="1" smtClean="0">
                <a:solidFill>
                  <a:schemeClr val="tx1"/>
                </a:solidFill>
                <a:effectLst/>
                <a:latin typeface="+mn-lt"/>
                <a:ea typeface="+mn-ea"/>
                <a:cs typeface="+mn-cs"/>
              </a:rPr>
              <a:t>MapReduce</a:t>
            </a:r>
            <a:r>
              <a:rPr lang="en-US" sz="1200" kern="1200" dirty="0" smtClean="0">
                <a:solidFill>
                  <a:schemeClr val="tx1"/>
                </a:solidFill>
                <a:effectLst/>
                <a:latin typeface="+mn-lt"/>
                <a:ea typeface="+mn-ea"/>
                <a:cs typeface="+mn-cs"/>
              </a:rPr>
              <a:t> runtime built using the Microsoft Azure cloud infrastructure services. </a:t>
            </a:r>
            <a:r>
              <a:rPr lang="en-US" sz="1200" kern="1200" dirty="0" err="1" smtClean="0">
                <a:solidFill>
                  <a:schemeClr val="tx1"/>
                </a:solidFill>
                <a:effectLst/>
                <a:latin typeface="+mn-lt"/>
                <a:ea typeface="+mn-ea"/>
                <a:cs typeface="+mn-cs"/>
              </a:rPr>
              <a:t>AzureMapReduce</a:t>
            </a:r>
            <a:r>
              <a:rPr lang="en-US" sz="1200" kern="1200" dirty="0" smtClean="0">
                <a:solidFill>
                  <a:schemeClr val="tx1"/>
                </a:solidFill>
                <a:effectLst/>
                <a:latin typeface="+mn-lt"/>
                <a:ea typeface="+mn-ea"/>
                <a:cs typeface="+mn-cs"/>
              </a:rPr>
              <a:t> architecture successfully leverages the high latency, eventually consistent, yet highly scalable Azure infrastructure services to provide an efficient, on demand alternative to traditional </a:t>
            </a:r>
            <a:r>
              <a:rPr lang="en-US" sz="1200" kern="1200" dirty="0" err="1" smtClean="0">
                <a:solidFill>
                  <a:schemeClr val="tx1"/>
                </a:solidFill>
                <a:effectLst/>
                <a:latin typeface="+mn-lt"/>
                <a:ea typeface="+mn-ea"/>
                <a:cs typeface="+mn-cs"/>
              </a:rPr>
              <a:t>MapReduce</a:t>
            </a:r>
            <a:r>
              <a:rPr lang="en-US" sz="1200" kern="1200" dirty="0" smtClean="0">
                <a:solidFill>
                  <a:schemeClr val="tx1"/>
                </a:solidFill>
                <a:effectLst/>
                <a:latin typeface="+mn-lt"/>
                <a:ea typeface="+mn-ea"/>
                <a:cs typeface="+mn-cs"/>
              </a:rPr>
              <a:t> clusters. Further we evaluate the use and performance of </a:t>
            </a:r>
            <a:r>
              <a:rPr lang="en-US" sz="1200" kern="1200" dirty="0" err="1" smtClean="0">
                <a:solidFill>
                  <a:schemeClr val="tx1"/>
                </a:solidFill>
                <a:effectLst/>
                <a:latin typeface="+mn-lt"/>
                <a:ea typeface="+mn-ea"/>
                <a:cs typeface="+mn-cs"/>
              </a:rPr>
              <a:t>MapReduce</a:t>
            </a:r>
            <a:r>
              <a:rPr lang="en-US" sz="1200" kern="1200" dirty="0" smtClean="0">
                <a:solidFill>
                  <a:schemeClr val="tx1"/>
                </a:solidFill>
                <a:effectLst/>
                <a:latin typeface="+mn-lt"/>
                <a:ea typeface="+mn-ea"/>
                <a:cs typeface="+mn-cs"/>
              </a:rPr>
              <a:t> frameworks, including </a:t>
            </a:r>
            <a:r>
              <a:rPr lang="en-US" sz="1200" kern="1200" dirty="0" err="1" smtClean="0">
                <a:solidFill>
                  <a:schemeClr val="tx1"/>
                </a:solidFill>
                <a:effectLst/>
                <a:latin typeface="+mn-lt"/>
                <a:ea typeface="+mn-ea"/>
                <a:cs typeface="+mn-cs"/>
              </a:rPr>
              <a:t>AzureMapReduce</a:t>
            </a:r>
            <a:r>
              <a:rPr lang="en-US" sz="1200" kern="1200" dirty="0" smtClean="0">
                <a:solidFill>
                  <a:schemeClr val="tx1"/>
                </a:solidFill>
                <a:effectLst/>
                <a:latin typeface="+mn-lt"/>
                <a:ea typeface="+mn-ea"/>
                <a:cs typeface="+mn-cs"/>
              </a:rPr>
              <a:t>, in cloud environments for scientific applications using sequence assembly and sequence alignment as use cases.</a:t>
            </a:r>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t>2</a:t>
            </a:fld>
            <a:endParaRPr lang="en-US"/>
          </a:p>
        </p:txBody>
      </p:sp>
    </p:spTree>
    <p:extLst>
      <p:ext uri="{BB962C8B-B14F-4D97-AF65-F5344CB8AC3E}">
        <p14:creationId xmlns:p14="http://schemas.microsoft.com/office/powerpoint/2010/main" val="12201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err="1" smtClean="0"/>
              <a:t>Idataplex</a:t>
            </a:r>
            <a:r>
              <a:rPr lang="en-US" baseline="0" dirty="0" smtClean="0"/>
              <a:t> - </a:t>
            </a:r>
            <a:r>
              <a:rPr lang="en-US" dirty="0" smtClean="0"/>
              <a:t>Two quad-core CPUs (Intel Xeon CPU E5410 2.33GHz) 16 GB memory, </a:t>
            </a:r>
            <a:r>
              <a:rPr lang="en-US" sz="1200" kern="1200" dirty="0" smtClean="0">
                <a:solidFill>
                  <a:schemeClr val="tx1"/>
                </a:solidFill>
                <a:effectLst/>
                <a:latin typeface="+mn-lt"/>
                <a:ea typeface="+mn-ea"/>
                <a:cs typeface="+mn-cs"/>
              </a:rPr>
              <a:t>Gigabit Ethernet network interface</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t>16</a:t>
            </a:fld>
            <a:endParaRPr lang="en-US"/>
          </a:p>
        </p:txBody>
      </p:sp>
    </p:spTree>
    <p:extLst>
      <p:ext uri="{BB962C8B-B14F-4D97-AF65-F5344CB8AC3E}">
        <p14:creationId xmlns:p14="http://schemas.microsoft.com/office/powerpoint/2010/main" val="2677924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SWG - In these tests, 32 cores were used to align 4000 sequences. </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Standard deviations of 1.56% for EMR and 2.25% for </a:t>
            </a:r>
            <a:r>
              <a:rPr lang="en-US" sz="1200" kern="1200" dirty="0" err="1" smtClean="0">
                <a:solidFill>
                  <a:schemeClr val="tx1"/>
                </a:solidFill>
                <a:effectLst/>
                <a:latin typeface="+mn-lt"/>
                <a:ea typeface="+mn-ea"/>
                <a:cs typeface="+mn-cs"/>
              </a:rPr>
              <a:t>AzureMapReduce</a:t>
            </a:r>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842EC38D-76F9-4D02-B218-3C9CB0039E20}" type="slidenum">
              <a:rPr lang="en-US" smtClean="0"/>
              <a:t>21</a:t>
            </a:fld>
            <a:endParaRPr lang="en-US"/>
          </a:p>
        </p:txBody>
      </p:sp>
    </p:spTree>
    <p:extLst>
      <p:ext uri="{BB962C8B-B14F-4D97-AF65-F5344CB8AC3E}">
        <p14:creationId xmlns:p14="http://schemas.microsoft.com/office/powerpoint/2010/main" val="166645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Data storage: Clouds typically provide a variety of storage options, such as off-instance cloud storage (e.g.: Amazon S3), mountable off-instance block storage (e.g.: Amazon EBS) as well as virtualized instance storage (persistent for the lifetime of the instance), which can be used to set up a file system similar to HDFS [13].  The choice of the storage best-suited to the particular </a:t>
            </a:r>
            <a:r>
              <a:rPr lang="en-US" sz="1200" kern="1200" dirty="0" err="1" smtClean="0">
                <a:solidFill>
                  <a:schemeClr val="tx1"/>
                </a:solidFill>
                <a:effectLst/>
                <a:latin typeface="+mn-lt"/>
                <a:ea typeface="+mn-ea"/>
                <a:cs typeface="+mn-cs"/>
              </a:rPr>
              <a:t>MapReduce</a:t>
            </a:r>
            <a:r>
              <a:rPr lang="en-US" sz="1200" kern="1200" dirty="0" smtClean="0">
                <a:solidFill>
                  <a:schemeClr val="tx1"/>
                </a:solidFill>
                <a:effectLst/>
                <a:latin typeface="+mn-lt"/>
                <a:ea typeface="+mn-ea"/>
                <a:cs typeface="+mn-cs"/>
              </a:rPr>
              <a:t> deployment plays a crucial role as the performance of data intensive applications rely a lot on the storage location and on the storage bandwidth.</a:t>
            </a:r>
          </a:p>
          <a:p>
            <a:pPr lvl="0"/>
            <a:r>
              <a:rPr lang="en-US" sz="1200" kern="1200" dirty="0" smtClean="0">
                <a:solidFill>
                  <a:schemeClr val="tx1"/>
                </a:solidFill>
                <a:effectLst/>
                <a:latin typeface="+mn-lt"/>
                <a:ea typeface="+mn-ea"/>
                <a:cs typeface="+mn-cs"/>
              </a:rPr>
              <a:t>Metadata storage: </a:t>
            </a:r>
            <a:r>
              <a:rPr lang="en-US" sz="1200" kern="1200" dirty="0" err="1" smtClean="0">
                <a:solidFill>
                  <a:schemeClr val="tx1"/>
                </a:solidFill>
                <a:effectLst/>
                <a:latin typeface="+mn-lt"/>
                <a:ea typeface="+mn-ea"/>
                <a:cs typeface="+mn-cs"/>
              </a:rPr>
              <a:t>MapReduce</a:t>
            </a:r>
            <a:r>
              <a:rPr lang="en-US" sz="1200" kern="1200" dirty="0" smtClean="0">
                <a:solidFill>
                  <a:schemeClr val="tx1"/>
                </a:solidFill>
                <a:effectLst/>
                <a:latin typeface="+mn-lt"/>
                <a:ea typeface="+mn-ea"/>
                <a:cs typeface="+mn-cs"/>
              </a:rPr>
              <a:t> frameworks need to maintain metadata information to manage the jobs as well as the infrastructure. This metadata needs to be stored reliability ensuring good scalability and the accessibility to avoid single point of failures and performance bottlenecks to the </a:t>
            </a:r>
            <a:r>
              <a:rPr lang="en-US" sz="1200" kern="1200" dirty="0" err="1" smtClean="0">
                <a:solidFill>
                  <a:schemeClr val="tx1"/>
                </a:solidFill>
                <a:effectLst/>
                <a:latin typeface="+mn-lt"/>
                <a:ea typeface="+mn-ea"/>
                <a:cs typeface="+mn-cs"/>
              </a:rPr>
              <a:t>MapReduce</a:t>
            </a:r>
            <a:r>
              <a:rPr lang="en-US" sz="1200" kern="1200" dirty="0" smtClean="0">
                <a:solidFill>
                  <a:schemeClr val="tx1"/>
                </a:solidFill>
                <a:effectLst/>
                <a:latin typeface="+mn-lt"/>
                <a:ea typeface="+mn-ea"/>
                <a:cs typeface="+mn-cs"/>
              </a:rPr>
              <a:t> computation.</a:t>
            </a:r>
          </a:p>
          <a:p>
            <a:pPr lvl="0"/>
            <a:r>
              <a:rPr lang="en-US" sz="1200" kern="1200" dirty="0" smtClean="0">
                <a:solidFill>
                  <a:schemeClr val="tx1"/>
                </a:solidFill>
                <a:effectLst/>
                <a:latin typeface="+mn-lt"/>
                <a:ea typeface="+mn-ea"/>
                <a:cs typeface="+mn-cs"/>
              </a:rPr>
              <a:t>Communication consistency and scalability: Cloud infrastructures are known to exhibit inter-node I/O performance fluctuations (due to shared network, unknown topology), which affect the intermediate data transfer performance of </a:t>
            </a:r>
            <a:r>
              <a:rPr lang="en-US" sz="1200" kern="1200" dirty="0" err="1" smtClean="0">
                <a:solidFill>
                  <a:schemeClr val="tx1"/>
                </a:solidFill>
                <a:effectLst/>
                <a:latin typeface="+mn-lt"/>
                <a:ea typeface="+mn-ea"/>
                <a:cs typeface="+mn-cs"/>
              </a:rPr>
              <a:t>MapReduce</a:t>
            </a:r>
            <a:r>
              <a:rPr lang="en-US" sz="1200" kern="1200" dirty="0" smtClean="0">
                <a:solidFill>
                  <a:schemeClr val="tx1"/>
                </a:solidFill>
                <a:effectLst/>
                <a:latin typeface="+mn-lt"/>
                <a:ea typeface="+mn-ea"/>
                <a:cs typeface="+mn-cs"/>
              </a:rPr>
              <a:t> applications.</a:t>
            </a:r>
          </a:p>
          <a:p>
            <a:pPr lvl="0"/>
            <a:r>
              <a:rPr lang="en-US" sz="1200" kern="1200" dirty="0" smtClean="0">
                <a:solidFill>
                  <a:schemeClr val="tx1"/>
                </a:solidFill>
                <a:effectLst/>
                <a:latin typeface="+mn-lt"/>
                <a:ea typeface="+mn-ea"/>
                <a:cs typeface="+mn-cs"/>
              </a:rPr>
              <a:t>Performance consistency (sustained performance): Clouds are implemented as shared infrastructures operating using virtual machines. It’s possible for the performance to fluctuate based the load of the underlying infrastructure services as well as based on the load from other users on the shared physical node which hosts the virtual machine (see Section VII).</a:t>
            </a:r>
          </a:p>
          <a:p>
            <a:pPr lvl="0"/>
            <a:r>
              <a:rPr lang="en-US" sz="1200" kern="1200" dirty="0" smtClean="0">
                <a:solidFill>
                  <a:schemeClr val="tx1"/>
                </a:solidFill>
                <a:effectLst/>
                <a:latin typeface="+mn-lt"/>
                <a:ea typeface="+mn-ea"/>
                <a:cs typeface="+mn-cs"/>
              </a:rPr>
              <a:t>Reliability (Node failures): Node failures are to be expected whenever large numbers of nodes are utilized for computations. But they become more prevalent when virtual instances are running on top of non-dedicated hardware. While </a:t>
            </a:r>
            <a:r>
              <a:rPr lang="en-US" sz="1200" kern="1200" dirty="0" err="1" smtClean="0">
                <a:solidFill>
                  <a:schemeClr val="tx1"/>
                </a:solidFill>
                <a:effectLst/>
                <a:latin typeface="+mn-lt"/>
                <a:ea typeface="+mn-ea"/>
                <a:cs typeface="+mn-cs"/>
              </a:rPr>
              <a:t>MapReduce</a:t>
            </a:r>
            <a:r>
              <a:rPr lang="en-US" sz="1200" kern="1200" dirty="0" smtClean="0">
                <a:solidFill>
                  <a:schemeClr val="tx1"/>
                </a:solidFill>
                <a:effectLst/>
                <a:latin typeface="+mn-lt"/>
                <a:ea typeface="+mn-ea"/>
                <a:cs typeface="+mn-cs"/>
              </a:rPr>
              <a:t> frameworks can recover jobs from worker node failures, master node (nodes which store meta-data, which handle job scheduling queue,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 failures can become disastrous.</a:t>
            </a:r>
          </a:p>
          <a:p>
            <a:pPr lvl="0"/>
            <a:r>
              <a:rPr lang="en-US" sz="1200" kern="1200" dirty="0" smtClean="0">
                <a:solidFill>
                  <a:schemeClr val="tx1"/>
                </a:solidFill>
                <a:effectLst/>
                <a:latin typeface="+mn-lt"/>
                <a:ea typeface="+mn-ea"/>
                <a:cs typeface="+mn-cs"/>
              </a:rPr>
              <a:t>Choosing a suitable instance type: Clouds offer users several types of instance options, with different configurations and price points (See Sections B and D). It’s important to select the best matching instance type, both in terms of performance as well as monetary wise, for a particular </a:t>
            </a:r>
            <a:r>
              <a:rPr lang="en-US" sz="1200" kern="1200" dirty="0" err="1" smtClean="0">
                <a:solidFill>
                  <a:schemeClr val="tx1"/>
                </a:solidFill>
                <a:effectLst/>
                <a:latin typeface="+mn-lt"/>
                <a:ea typeface="+mn-ea"/>
                <a:cs typeface="+mn-cs"/>
              </a:rPr>
              <a:t>MapReduce</a:t>
            </a:r>
            <a:r>
              <a:rPr lang="en-US" sz="1200" kern="1200" dirty="0" smtClean="0">
                <a:solidFill>
                  <a:schemeClr val="tx1"/>
                </a:solidFill>
                <a:effectLst/>
                <a:latin typeface="+mn-lt"/>
                <a:ea typeface="+mn-ea"/>
                <a:cs typeface="+mn-cs"/>
              </a:rPr>
              <a:t> job.</a:t>
            </a:r>
          </a:p>
          <a:p>
            <a:pPr lvl="0"/>
            <a:r>
              <a:rPr lang="en-US" sz="1200" kern="1200" dirty="0" smtClean="0">
                <a:solidFill>
                  <a:schemeClr val="tx1"/>
                </a:solidFill>
                <a:effectLst/>
                <a:latin typeface="+mn-lt"/>
                <a:ea typeface="+mn-ea"/>
                <a:cs typeface="+mn-cs"/>
              </a:rPr>
              <a:t>Logging: Cloud instance storage is preserved only for the lifetime of the instance. Hence, information logged to the instance storage would be lost after the instance termination. This can be crucial if one needs to process the logs afterwards, for an example to identify a software-caused instance failure. On the other hand, performing excessive logging to a bandwidth limited off-instance storage location can become a performance bottleneck for the </a:t>
            </a:r>
            <a:r>
              <a:rPr lang="en-US" sz="1200" kern="1200" dirty="0" err="1" smtClean="0">
                <a:solidFill>
                  <a:schemeClr val="tx1"/>
                </a:solidFill>
                <a:effectLst/>
                <a:latin typeface="+mn-lt"/>
                <a:ea typeface="+mn-ea"/>
                <a:cs typeface="+mn-cs"/>
              </a:rPr>
              <a:t>MapReduce</a:t>
            </a:r>
            <a:r>
              <a:rPr lang="en-US" sz="1200" kern="1200" dirty="0" smtClean="0">
                <a:solidFill>
                  <a:schemeClr val="tx1"/>
                </a:solidFill>
                <a:effectLst/>
                <a:latin typeface="+mn-lt"/>
                <a:ea typeface="+mn-ea"/>
                <a:cs typeface="+mn-cs"/>
              </a:rPr>
              <a:t> computation.</a:t>
            </a:r>
          </a:p>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t>5</a:t>
            </a:fld>
            <a:endParaRPr lang="en-US"/>
          </a:p>
        </p:txBody>
      </p:sp>
    </p:spTree>
    <p:extLst>
      <p:ext uri="{BB962C8B-B14F-4D97-AF65-F5344CB8AC3E}">
        <p14:creationId xmlns:p14="http://schemas.microsoft.com/office/powerpoint/2010/main" val="754303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Client</a:t>
            </a:r>
            <a:r>
              <a:rPr lang="en-US" baseline="0" dirty="0" smtClean="0"/>
              <a:t> driver loads the map &amp; reduce tasks to queues in parallel using TPL..</a:t>
            </a:r>
          </a:p>
          <a:p>
            <a:pPr marL="228600" indent="-228600">
              <a:buAutoNum type="arabicPeriod"/>
            </a:pPr>
            <a:r>
              <a:rPr lang="en-US" baseline="0" dirty="0" smtClean="0"/>
              <a:t>Create the task monitoring table.</a:t>
            </a:r>
          </a:p>
          <a:p>
            <a:pPr marL="685800" lvl="1" indent="-228600">
              <a:buAutoNum type="arabicPeriod"/>
            </a:pPr>
            <a:r>
              <a:rPr lang="en-US" baseline="0" dirty="0" smtClean="0"/>
              <a:t> Standalone client or a web client.</a:t>
            </a:r>
          </a:p>
          <a:p>
            <a:pPr marL="685800" lvl="1" indent="-228600">
              <a:buAutoNum type="arabicPeriod"/>
            </a:pPr>
            <a:r>
              <a:rPr lang="en-US" baseline="0" dirty="0" smtClean="0"/>
              <a:t> Can wait for completion.</a:t>
            </a:r>
          </a:p>
          <a:p>
            <a:pPr marL="228600" indent="-228600">
              <a:buAutoNum type="arabicPeriod"/>
            </a:pPr>
            <a:endParaRPr lang="en-US" baseline="0" dirty="0" smtClean="0"/>
          </a:p>
          <a:p>
            <a:pPr marL="228600" indent="-228600">
              <a:buNone/>
            </a:pPr>
            <a:r>
              <a:rPr lang="en-US" baseline="0" dirty="0" smtClean="0"/>
              <a:t>Explain the advantages of using Azure queues.</a:t>
            </a:r>
          </a:p>
          <a:p>
            <a:pPr marL="228600" indent="-228600">
              <a:buNone/>
            </a:pPr>
            <a:r>
              <a:rPr lang="en-US" baseline="0" dirty="0" smtClean="0"/>
              <a:t>Explain the advantages of using Azure table.. Scalability. Ease of use.. No maintenance overhead. No need to install DB. Easily visualize using a </a:t>
            </a:r>
            <a:r>
              <a:rPr lang="en-US" baseline="0" dirty="0" err="1" smtClean="0"/>
              <a:t>webrole</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842EC38D-76F9-4D02-B218-3C9CB0039E20}" type="slidenum">
              <a:rPr lang="en-US" smtClean="0"/>
              <a:t>9</a:t>
            </a:fld>
            <a:endParaRPr lang="en-US"/>
          </a:p>
        </p:txBody>
      </p:sp>
    </p:spTree>
    <p:extLst>
      <p:ext uri="{BB962C8B-B14F-4D97-AF65-F5344CB8AC3E}">
        <p14:creationId xmlns:p14="http://schemas.microsoft.com/office/powerpoint/2010/main" val="748980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Map &amp; Reduce workers pick up map tasks from the queue</a:t>
            </a:r>
          </a:p>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t>10</a:t>
            </a:fld>
            <a:endParaRPr lang="en-US"/>
          </a:p>
        </p:txBody>
      </p:sp>
    </p:spTree>
    <p:extLst>
      <p:ext uri="{BB962C8B-B14F-4D97-AF65-F5344CB8AC3E}">
        <p14:creationId xmlns:p14="http://schemas.microsoft.com/office/powerpoint/2010/main" val="1469964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None/>
            </a:pPr>
            <a:r>
              <a:rPr lang="en-US" baseline="0" dirty="0" smtClean="0"/>
              <a:t>Map workers download data from Blob storage and start processing- – update the status in the task monitoring table.</a:t>
            </a:r>
          </a:p>
          <a:p>
            <a:pPr marL="228600" indent="-228600">
              <a:buNone/>
            </a:pPr>
            <a:r>
              <a:rPr lang="en-US" baseline="0" dirty="0" smtClean="0"/>
              <a:t> Advantages of blob storage.</a:t>
            </a:r>
          </a:p>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t>11</a:t>
            </a:fld>
            <a:endParaRPr lang="en-US"/>
          </a:p>
        </p:txBody>
      </p:sp>
    </p:spTree>
    <p:extLst>
      <p:ext uri="{BB962C8B-B14F-4D97-AF65-F5344CB8AC3E}">
        <p14:creationId xmlns:p14="http://schemas.microsoft.com/office/powerpoint/2010/main" val="921074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Finished Map tasks upload result data sets to Azure Storage and then add entries for the respective reduce task tables. – update the status. Get the next task from the queue and start processing it.</a:t>
            </a:r>
          </a:p>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t>12</a:t>
            </a:fld>
            <a:endParaRPr lang="en-US"/>
          </a:p>
        </p:txBody>
      </p:sp>
    </p:spTree>
    <p:extLst>
      <p:ext uri="{BB962C8B-B14F-4D97-AF65-F5344CB8AC3E}">
        <p14:creationId xmlns:p14="http://schemas.microsoft.com/office/powerpoint/2010/main" val="3477288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None/>
            </a:pPr>
            <a:r>
              <a:rPr lang="en-US" dirty="0" smtClean="0"/>
              <a:t>Reduce tasks notice the intermediate data product</a:t>
            </a:r>
            <a:r>
              <a:rPr lang="en-US" baseline="0" dirty="0" smtClean="0"/>
              <a:t> meta-data in reduce task tables and start downloading them -&gt; update the reduce task tables</a:t>
            </a:r>
          </a:p>
          <a:p>
            <a:pPr marL="228600" indent="-228600">
              <a:buNone/>
            </a:pPr>
            <a:r>
              <a:rPr lang="en-US" baseline="0" dirty="0" smtClean="0"/>
              <a:t>This happens when the map tasks are actually processing the next set of map tasks..</a:t>
            </a:r>
          </a:p>
        </p:txBody>
      </p:sp>
      <p:sp>
        <p:nvSpPr>
          <p:cNvPr id="4" name="Slide Number Placeholder 3"/>
          <p:cNvSpPr>
            <a:spLocks noGrp="1"/>
          </p:cNvSpPr>
          <p:nvPr>
            <p:ph type="sldNum" sz="quarter" idx="10"/>
          </p:nvPr>
        </p:nvSpPr>
        <p:spPr/>
        <p:txBody>
          <a:bodyPr/>
          <a:lstStyle/>
          <a:p>
            <a:fld id="{842EC38D-76F9-4D02-B218-3C9CB0039E20}" type="slidenum">
              <a:rPr lang="en-US" smtClean="0"/>
              <a:t>13</a:t>
            </a:fld>
            <a:endParaRPr lang="en-US"/>
          </a:p>
        </p:txBody>
      </p:sp>
    </p:spTree>
    <p:extLst>
      <p:ext uri="{BB962C8B-B14F-4D97-AF65-F5344CB8AC3E}">
        <p14:creationId xmlns:p14="http://schemas.microsoft.com/office/powerpoint/2010/main" val="1740502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Reduce tasks start reducing, when all the map tasks are finished and when the respective reduce tasks are finish downloading the intermediate data products.</a:t>
            </a:r>
            <a:endParaRPr lang="en-US" dirty="0" smtClean="0"/>
          </a:p>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t>14</a:t>
            </a:fld>
            <a:endParaRPr lang="en-US"/>
          </a:p>
        </p:txBody>
      </p:sp>
    </p:spTree>
    <p:extLst>
      <p:ext uri="{BB962C8B-B14F-4D97-AF65-F5344CB8AC3E}">
        <p14:creationId xmlns:p14="http://schemas.microsoft.com/office/powerpoint/2010/main" val="3353029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Global barrier…</a:t>
            </a:r>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t>15</a:t>
            </a:fld>
            <a:endParaRPr lang="en-US"/>
          </a:p>
        </p:txBody>
      </p:sp>
    </p:spTree>
    <p:extLst>
      <p:ext uri="{BB962C8B-B14F-4D97-AF65-F5344CB8AC3E}">
        <p14:creationId xmlns:p14="http://schemas.microsoft.com/office/powerpoint/2010/main" val="7247908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PTI .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26" name="Picture 2"/>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0"/>
            <a:ext cx="91440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6667500"/>
            <a:ext cx="91440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3CAD8E-9EFB-44BB-B480-F8DF2896A8EF}" type="datetimeFigureOut">
              <a:rPr lang="en-US" smtClean="0"/>
              <a:t>12/3/2010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B4386-2172-4514-93F3-4C0F6648711F}" type="slidenum">
              <a:rPr lang="en-US" smtClean="0"/>
              <a:t>‹#›</a:t>
            </a:fld>
            <a:endParaRPr lang="en-US"/>
          </a:p>
        </p:txBody>
      </p:sp>
    </p:spTree>
    <p:extLst>
      <p:ext uri="{BB962C8B-B14F-4D97-AF65-F5344CB8AC3E}">
        <p14:creationId xmlns:p14="http://schemas.microsoft.com/office/powerpoint/2010/main" val="3690057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3CAD8E-9EFB-44BB-B480-F8DF2896A8EF}" type="datetimeFigureOut">
              <a:rPr lang="en-US" smtClean="0"/>
              <a:t>12/3/2010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B4386-2172-4514-93F3-4C0F6648711F}" type="slidenum">
              <a:rPr lang="en-US" smtClean="0"/>
              <a:t>‹#›</a:t>
            </a:fld>
            <a:endParaRPr lang="en-US"/>
          </a:p>
        </p:txBody>
      </p:sp>
    </p:spTree>
    <p:extLst>
      <p:ext uri="{BB962C8B-B14F-4D97-AF65-F5344CB8AC3E}">
        <p14:creationId xmlns:p14="http://schemas.microsoft.com/office/powerpoint/2010/main" val="1920183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3CAD8E-9EFB-44BB-B480-F8DF2896A8EF}" type="datetimeFigureOut">
              <a:rPr lang="en-US" smtClean="0"/>
              <a:t>12/3/2010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B4386-2172-4514-93F3-4C0F6648711F}" type="slidenum">
              <a:rPr lang="en-US" smtClean="0"/>
              <a:t>‹#›</a:t>
            </a:fld>
            <a:endParaRPr lang="en-US"/>
          </a:p>
        </p:txBody>
      </p:sp>
    </p:spTree>
    <p:extLst>
      <p:ext uri="{BB962C8B-B14F-4D97-AF65-F5344CB8AC3E}">
        <p14:creationId xmlns:p14="http://schemas.microsoft.com/office/powerpoint/2010/main" val="1314337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3CAD8E-9EFB-44BB-B480-F8DF2896A8EF}" type="datetimeFigureOut">
              <a:rPr lang="en-US" smtClean="0"/>
              <a:t>12/3/2010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B4386-2172-4514-93F3-4C0F6648711F}" type="slidenum">
              <a:rPr lang="en-US" smtClean="0"/>
              <a:t>‹#›</a:t>
            </a:fld>
            <a:endParaRPr lang="en-US"/>
          </a:p>
        </p:txBody>
      </p:sp>
    </p:spTree>
    <p:extLst>
      <p:ext uri="{BB962C8B-B14F-4D97-AF65-F5344CB8AC3E}">
        <p14:creationId xmlns:p14="http://schemas.microsoft.com/office/powerpoint/2010/main" val="2850647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3CAD8E-9EFB-44BB-B480-F8DF2896A8EF}" type="datetimeFigureOut">
              <a:rPr lang="en-US" smtClean="0"/>
              <a:t>12/3/2010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B4386-2172-4514-93F3-4C0F6648711F}" type="slidenum">
              <a:rPr lang="en-US" smtClean="0"/>
              <a:t>‹#›</a:t>
            </a:fld>
            <a:endParaRPr lang="en-US"/>
          </a:p>
        </p:txBody>
      </p:sp>
    </p:spTree>
    <p:extLst>
      <p:ext uri="{BB962C8B-B14F-4D97-AF65-F5344CB8AC3E}">
        <p14:creationId xmlns:p14="http://schemas.microsoft.com/office/powerpoint/2010/main" val="184827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3CAD8E-9EFB-44BB-B480-F8DF2896A8EF}" type="datetimeFigureOut">
              <a:rPr lang="en-US" smtClean="0"/>
              <a:t>12/3/2010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B4386-2172-4514-93F3-4C0F6648711F}" type="slidenum">
              <a:rPr lang="en-US" smtClean="0"/>
              <a:t>‹#›</a:t>
            </a:fld>
            <a:endParaRPr lang="en-US"/>
          </a:p>
        </p:txBody>
      </p:sp>
    </p:spTree>
    <p:extLst>
      <p:ext uri="{BB962C8B-B14F-4D97-AF65-F5344CB8AC3E}">
        <p14:creationId xmlns:p14="http://schemas.microsoft.com/office/powerpoint/2010/main" val="2865122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3CAD8E-9EFB-44BB-B480-F8DF2896A8EF}" type="datetimeFigureOut">
              <a:rPr lang="en-US" smtClean="0"/>
              <a:t>12/3/2010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FB4386-2172-4514-93F3-4C0F6648711F}" type="slidenum">
              <a:rPr lang="en-US" smtClean="0"/>
              <a:t>‹#›</a:t>
            </a:fld>
            <a:endParaRPr lang="en-US"/>
          </a:p>
        </p:txBody>
      </p:sp>
    </p:spTree>
    <p:extLst>
      <p:ext uri="{BB962C8B-B14F-4D97-AF65-F5344CB8AC3E}">
        <p14:creationId xmlns:p14="http://schemas.microsoft.com/office/powerpoint/2010/main" val="1370196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3CAD8E-9EFB-44BB-B480-F8DF2896A8EF}" type="datetimeFigureOut">
              <a:rPr lang="en-US" smtClean="0"/>
              <a:t>12/3/2010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FB4386-2172-4514-93F3-4C0F6648711F}" type="slidenum">
              <a:rPr lang="en-US" smtClean="0"/>
              <a:t>‹#›</a:t>
            </a:fld>
            <a:endParaRPr lang="en-US"/>
          </a:p>
        </p:txBody>
      </p:sp>
    </p:spTree>
    <p:extLst>
      <p:ext uri="{BB962C8B-B14F-4D97-AF65-F5344CB8AC3E}">
        <p14:creationId xmlns:p14="http://schemas.microsoft.com/office/powerpoint/2010/main" val="2273368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3CAD8E-9EFB-44BB-B480-F8DF2896A8EF}" type="datetimeFigureOut">
              <a:rPr lang="en-US" smtClean="0"/>
              <a:t>12/3/2010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FB4386-2172-4514-93F3-4C0F6648711F}" type="slidenum">
              <a:rPr lang="en-US" smtClean="0"/>
              <a:t>‹#›</a:t>
            </a:fld>
            <a:endParaRPr lang="en-US"/>
          </a:p>
        </p:txBody>
      </p:sp>
    </p:spTree>
    <p:extLst>
      <p:ext uri="{BB962C8B-B14F-4D97-AF65-F5344CB8AC3E}">
        <p14:creationId xmlns:p14="http://schemas.microsoft.com/office/powerpoint/2010/main" val="1661318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3CAD8E-9EFB-44BB-B480-F8DF2896A8EF}" type="datetimeFigureOut">
              <a:rPr lang="en-US" smtClean="0"/>
              <a:t>12/3/2010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B4386-2172-4514-93F3-4C0F6648711F}" type="slidenum">
              <a:rPr lang="en-US" smtClean="0"/>
              <a:t>‹#›</a:t>
            </a:fld>
            <a:endParaRPr lang="en-US"/>
          </a:p>
        </p:txBody>
      </p:sp>
    </p:spTree>
    <p:extLst>
      <p:ext uri="{BB962C8B-B14F-4D97-AF65-F5344CB8AC3E}">
        <p14:creationId xmlns:p14="http://schemas.microsoft.com/office/powerpoint/2010/main" val="109388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3CAD8E-9EFB-44BB-B480-F8DF2896A8EF}" type="datetimeFigureOut">
              <a:rPr lang="en-US" smtClean="0"/>
              <a:t>12/3/2010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B4386-2172-4514-93F3-4C0F6648711F}" type="slidenum">
              <a:rPr lang="en-US" smtClean="0"/>
              <a:t>‹#›</a:t>
            </a:fld>
            <a:endParaRPr lang="en-US"/>
          </a:p>
        </p:txBody>
      </p:sp>
    </p:spTree>
    <p:extLst>
      <p:ext uri="{BB962C8B-B14F-4D97-AF65-F5344CB8AC3E}">
        <p14:creationId xmlns:p14="http://schemas.microsoft.com/office/powerpoint/2010/main" val="445097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6477000" y="5833080"/>
            <a:ext cx="2667000" cy="8382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3CAD8E-9EFB-44BB-B480-F8DF2896A8EF}" type="datetimeFigureOut">
              <a:rPr lang="en-US" smtClean="0"/>
              <a:t>12/3/2010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FB4386-2172-4514-93F3-4C0F6648711F}" type="slidenum">
              <a:rPr lang="en-US" smtClean="0"/>
              <a:t>‹#›</a:t>
            </a:fld>
            <a:endParaRPr lang="en-US"/>
          </a:p>
        </p:txBody>
      </p:sp>
      <p:pic>
        <p:nvPicPr>
          <p:cNvPr id="13" name="Picture 2" descr="Home"/>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6629400" y="6028342"/>
            <a:ext cx="1619250" cy="4476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userDrawn="1"/>
        </p:nvPicPr>
        <p:blipFill>
          <a:blip r:embed="rId14">
            <a:extLst>
              <a:ext uri="{28A0092B-C50C-407E-A947-70E740481C1C}">
                <a14:useLocalDpi xmlns:a14="http://schemas.microsoft.com/office/drawing/2010/main"/>
              </a:ext>
            </a:extLst>
          </a:blip>
          <a:srcRect/>
          <a:stretch>
            <a:fillRect/>
          </a:stretch>
        </p:blipFill>
        <p:spPr bwMode="auto">
          <a:xfrm>
            <a:off x="0" y="190500"/>
            <a:ext cx="3019425"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userDrawn="1"/>
        </p:nvPicPr>
        <p:blipFill>
          <a:blip r:embed="rId15">
            <a:extLst>
              <a:ext uri="{28A0092B-C50C-407E-A947-70E740481C1C}">
                <a14:useLocalDpi xmlns:a14="http://schemas.microsoft.com/office/drawing/2010/main"/>
              </a:ext>
            </a:extLst>
          </a:blip>
          <a:srcRect/>
          <a:stretch>
            <a:fillRect/>
          </a:stretch>
        </p:blipFill>
        <p:spPr bwMode="auto">
          <a:xfrm>
            <a:off x="2705100" y="5817954"/>
            <a:ext cx="3733800" cy="849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userDrawn="1"/>
        </p:nvSpPr>
        <p:spPr>
          <a:xfrm>
            <a:off x="0" y="-2438"/>
            <a:ext cx="9144000" cy="189914"/>
          </a:xfrm>
          <a:prstGeom prst="rect">
            <a:avLst/>
          </a:prstGeom>
          <a:solidFill>
            <a:srgbClr val="2E6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6671280"/>
            <a:ext cx="9144000" cy="189914"/>
          </a:xfrm>
          <a:prstGeom prst="rect">
            <a:avLst/>
          </a:prstGeom>
          <a:solidFill>
            <a:srgbClr val="2E6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87300"/>
            <a:ext cx="8229600" cy="8033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66800"/>
            <a:ext cx="8229600" cy="48005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8553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b="0" kern="1200">
          <a:solidFill>
            <a:srgbClr val="A6132B"/>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Clr>
          <a:srgbClr val="A6132B"/>
        </a:buClr>
        <a:buFont typeface="Webdings" pitchFamily="18" charset="2"/>
        <a:buChar char=""/>
        <a:defRPr sz="32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A6132B"/>
        </a:buClr>
        <a:buFont typeface="Webdings" pitchFamily="18" charset="2"/>
        <a:buChar char=""/>
        <a:defRPr sz="28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A6132B"/>
        </a:buClr>
        <a:buFont typeface="Arial" pitchFamily="34" charset="0"/>
        <a:buChar char="•"/>
        <a:defRPr sz="24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A6132B"/>
        </a:buClr>
        <a:buFont typeface="Arial" pitchFamily="34" charset="0"/>
        <a:buChar char="–"/>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A6132B"/>
        </a:buClr>
        <a:buFont typeface="Arial" pitchFamily="34" charset="0"/>
        <a:buChar char="»"/>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alsahpc.indiana.edu/azuremapreduc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38349"/>
            <a:ext cx="9144000" cy="1466851"/>
          </a:xfrm>
        </p:spPr>
        <p:txBody>
          <a:bodyPr>
            <a:noAutofit/>
          </a:bodyPr>
          <a:lstStyle/>
          <a:p>
            <a:r>
              <a:rPr lang="en-US" dirty="0" err="1"/>
              <a:t>MapReduce</a:t>
            </a:r>
            <a:r>
              <a:rPr lang="en-US" dirty="0"/>
              <a:t> in the Clouds for Science</a:t>
            </a:r>
          </a:p>
        </p:txBody>
      </p:sp>
      <p:sp>
        <p:nvSpPr>
          <p:cNvPr id="3" name="Subtitle 2"/>
          <p:cNvSpPr>
            <a:spLocks noGrp="1"/>
          </p:cNvSpPr>
          <p:nvPr>
            <p:ph type="subTitle" idx="1"/>
          </p:nvPr>
        </p:nvSpPr>
        <p:spPr>
          <a:xfrm>
            <a:off x="1371600" y="4800600"/>
            <a:ext cx="6400800" cy="1143000"/>
          </a:xfrm>
        </p:spPr>
        <p:txBody>
          <a:bodyPr>
            <a:normAutofit/>
          </a:bodyPr>
          <a:lstStyle/>
          <a:p>
            <a:r>
              <a:rPr lang="en-US" sz="2000" dirty="0" err="1" smtClean="0">
                <a:solidFill>
                  <a:schemeClr val="tx1">
                    <a:lumMod val="65000"/>
                    <a:lumOff val="35000"/>
                  </a:schemeClr>
                </a:solidFill>
              </a:rPr>
              <a:t>CloudCom</a:t>
            </a:r>
            <a:r>
              <a:rPr lang="en-US" sz="2000" dirty="0" smtClean="0">
                <a:solidFill>
                  <a:schemeClr val="tx1">
                    <a:lumMod val="65000"/>
                    <a:lumOff val="35000"/>
                  </a:schemeClr>
                </a:solidFill>
              </a:rPr>
              <a:t> 2010</a:t>
            </a:r>
          </a:p>
          <a:p>
            <a:r>
              <a:rPr lang="en-US" sz="2000" dirty="0" smtClean="0">
                <a:solidFill>
                  <a:schemeClr val="tx1">
                    <a:lumMod val="65000"/>
                    <a:lumOff val="35000"/>
                  </a:schemeClr>
                </a:solidFill>
              </a:rPr>
              <a:t>Nov 30 – Dec 3, 2010</a:t>
            </a:r>
          </a:p>
        </p:txBody>
      </p:sp>
      <p:pic>
        <p:nvPicPr>
          <p:cNvPr id="2050" name="Picture 2" descr="Hom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77000" y="5791200"/>
            <a:ext cx="2446101" cy="6762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26127" y="3887271"/>
            <a:ext cx="7010400" cy="707886"/>
          </a:xfrm>
          <a:prstGeom prst="rect">
            <a:avLst/>
          </a:prstGeom>
        </p:spPr>
        <p:txBody>
          <a:bodyPr wrap="square">
            <a:spAutoFit/>
          </a:bodyPr>
          <a:lstStyle/>
          <a:p>
            <a:pPr algn="ctr"/>
            <a:r>
              <a:rPr lang="en-US" sz="2000" dirty="0" err="1">
                <a:latin typeface="Tahoma" pitchFamily="34" charset="0"/>
                <a:ea typeface="Tahoma" pitchFamily="34" charset="0"/>
                <a:cs typeface="Tahoma" pitchFamily="34" charset="0"/>
              </a:rPr>
              <a:t>Thilina</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Gunarathne</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Tak</a:t>
            </a:r>
            <a:r>
              <a:rPr lang="en-US" sz="2000" dirty="0">
                <a:latin typeface="Tahoma" pitchFamily="34" charset="0"/>
                <a:ea typeface="Tahoma" pitchFamily="34" charset="0"/>
                <a:cs typeface="Tahoma" pitchFamily="34" charset="0"/>
              </a:rPr>
              <a:t>-Lon Wu, Judy </a:t>
            </a:r>
            <a:r>
              <a:rPr lang="en-US" sz="2000" dirty="0" err="1">
                <a:latin typeface="Tahoma" pitchFamily="34" charset="0"/>
                <a:ea typeface="Tahoma" pitchFamily="34" charset="0"/>
                <a:cs typeface="Tahoma" pitchFamily="34" charset="0"/>
              </a:rPr>
              <a:t>Qiu</a:t>
            </a:r>
            <a:r>
              <a:rPr lang="en-US" sz="2000" dirty="0">
                <a:latin typeface="Tahoma" pitchFamily="34" charset="0"/>
                <a:ea typeface="Tahoma" pitchFamily="34" charset="0"/>
                <a:cs typeface="Tahoma" pitchFamily="34" charset="0"/>
              </a:rPr>
              <a:t>, Geoffrey </a:t>
            </a:r>
            <a:r>
              <a:rPr lang="en-US" sz="2000" dirty="0" smtClean="0">
                <a:latin typeface="Tahoma" pitchFamily="34" charset="0"/>
                <a:ea typeface="Tahoma" pitchFamily="34" charset="0"/>
                <a:cs typeface="Tahoma" pitchFamily="34" charset="0"/>
              </a:rPr>
              <a:t>Fox</a:t>
            </a:r>
          </a:p>
          <a:p>
            <a:pPr algn="ctr"/>
            <a:r>
              <a:rPr lang="en-US" sz="2000" dirty="0"/>
              <a:t>{</a:t>
            </a:r>
            <a:r>
              <a:rPr lang="en-US" sz="2000" dirty="0" err="1"/>
              <a:t>tgunarat</a:t>
            </a:r>
            <a:r>
              <a:rPr lang="en-US" sz="2000" dirty="0"/>
              <a:t>, </a:t>
            </a:r>
            <a:r>
              <a:rPr lang="en-US" sz="2000" dirty="0" err="1"/>
              <a:t>taklwu</a:t>
            </a:r>
            <a:r>
              <a:rPr lang="en-US" sz="2000" dirty="0"/>
              <a:t>, </a:t>
            </a:r>
            <a:r>
              <a:rPr lang="en-US" sz="2000" dirty="0" err="1"/>
              <a:t>xqiu,gcf</a:t>
            </a:r>
            <a:r>
              <a:rPr lang="en-US" sz="2000" dirty="0"/>
              <a:t>}@</a:t>
            </a:r>
            <a:r>
              <a:rPr lang="en-US" sz="2000" dirty="0" smtClean="0"/>
              <a:t>indiana.edu</a:t>
            </a:r>
            <a:endParaRPr lang="en-US" sz="2000" dirty="0"/>
          </a:p>
        </p:txBody>
      </p:sp>
    </p:spTree>
    <p:extLst>
      <p:ext uri="{BB962C8B-B14F-4D97-AF65-F5344CB8AC3E}">
        <p14:creationId xmlns:p14="http://schemas.microsoft.com/office/powerpoint/2010/main" val="938772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AzureMapReduce</a:t>
            </a:r>
            <a:r>
              <a:rPr lang="en-US" dirty="0"/>
              <a:t> Architecture</a:t>
            </a:r>
          </a:p>
        </p:txBody>
      </p:sp>
      <p:sp>
        <p:nvSpPr>
          <p:cNvPr id="3" name="Content Placeholder 2"/>
          <p:cNvSpPr>
            <a:spLocks noGrp="1"/>
          </p:cNvSpPr>
          <p:nvPr>
            <p:ph idx="1"/>
          </p:nvPr>
        </p:nvSpPr>
        <p:spPr/>
        <p:txBody>
          <a:bodyPr/>
          <a:lstStyle/>
          <a:p>
            <a:endParaRPr lang="en-US" dirty="0"/>
          </a:p>
        </p:txBody>
      </p:sp>
      <p:pic>
        <p:nvPicPr>
          <p:cNvPr id="614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1066800"/>
            <a:ext cx="801621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4307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AzureMapReduce</a:t>
            </a:r>
            <a:r>
              <a:rPr lang="en-US" dirty="0"/>
              <a:t> Architecture</a:t>
            </a:r>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1066800"/>
            <a:ext cx="801151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1551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AzureMapReduce</a:t>
            </a:r>
            <a:r>
              <a:rPr lang="en-US" dirty="0"/>
              <a:t> Architecture</a:t>
            </a:r>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1066800"/>
            <a:ext cx="801621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9591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AzureMapReduce</a:t>
            </a:r>
            <a:r>
              <a:rPr lang="en-US" dirty="0"/>
              <a:t> Architecture</a:t>
            </a:r>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1066800"/>
            <a:ext cx="801621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0677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AzureMapReduce</a:t>
            </a:r>
            <a:r>
              <a:rPr lang="en-US" dirty="0"/>
              <a:t> Architecture</a:t>
            </a:r>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1066800"/>
            <a:ext cx="801621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6591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AzureMapReduce</a:t>
            </a:r>
            <a:r>
              <a:rPr lang="en-US" dirty="0"/>
              <a:t> Architecture</a:t>
            </a:r>
          </a:p>
        </p:txBody>
      </p:sp>
      <p:sp>
        <p:nvSpPr>
          <p:cNvPr id="3" name="Content Placeholder 2"/>
          <p:cNvSpPr>
            <a:spLocks noGrp="1"/>
          </p:cNvSpPr>
          <p:nvPr>
            <p:ph idx="1"/>
          </p:nvPr>
        </p:nvSpPr>
        <p:spPr/>
        <p:txBody>
          <a:bodyPr/>
          <a:lstStyle/>
          <a:p>
            <a:r>
              <a:rPr lang="en-US" dirty="0" smtClean="0"/>
              <a:t>Starting the Sort &amp; Reduce phases, </a:t>
            </a:r>
          </a:p>
          <a:p>
            <a:pPr lvl="1"/>
            <a:r>
              <a:rPr lang="en-US" dirty="0" smtClean="0"/>
              <a:t>When </a:t>
            </a:r>
            <a:r>
              <a:rPr lang="en-US" dirty="0"/>
              <a:t>all the map tasks are finished </a:t>
            </a:r>
            <a:r>
              <a:rPr lang="en-US" dirty="0" smtClean="0"/>
              <a:t>&amp;</a:t>
            </a:r>
          </a:p>
          <a:p>
            <a:pPr lvl="1"/>
            <a:r>
              <a:rPr lang="en-US" dirty="0" smtClean="0"/>
              <a:t>When </a:t>
            </a:r>
            <a:r>
              <a:rPr lang="en-US" dirty="0"/>
              <a:t>a reduce task is finished downloading </a:t>
            </a:r>
            <a:r>
              <a:rPr lang="en-US" dirty="0" smtClean="0"/>
              <a:t>all the </a:t>
            </a:r>
            <a:r>
              <a:rPr lang="en-US" dirty="0"/>
              <a:t>intermediate data </a:t>
            </a:r>
            <a:r>
              <a:rPr lang="en-US" dirty="0" smtClean="0"/>
              <a:t>products</a:t>
            </a:r>
          </a:p>
          <a:p>
            <a:r>
              <a:rPr lang="en-US" dirty="0" smtClean="0"/>
              <a:t>No guarantee when all the intermediate data will appear in Task tables</a:t>
            </a:r>
          </a:p>
          <a:p>
            <a:pPr lvl="1"/>
            <a:r>
              <a:rPr lang="en-US" dirty="0" smtClean="0"/>
              <a:t>Map Tasks store the number of reduce data products it generated for each reduce task</a:t>
            </a:r>
            <a:endParaRPr lang="en-US" dirty="0"/>
          </a:p>
          <a:p>
            <a:endParaRPr lang="en-US" dirty="0"/>
          </a:p>
        </p:txBody>
      </p:sp>
    </p:spTree>
    <p:extLst>
      <p:ext uri="{BB962C8B-B14F-4D97-AF65-F5344CB8AC3E}">
        <p14:creationId xmlns:p14="http://schemas.microsoft.com/office/powerpoint/2010/main" val="2658540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a:t>
            </a:r>
            <a:endParaRPr lang="en-US" dirty="0"/>
          </a:p>
        </p:txBody>
      </p:sp>
      <p:sp>
        <p:nvSpPr>
          <p:cNvPr id="3" name="Content Placeholder 2"/>
          <p:cNvSpPr>
            <a:spLocks noGrp="1"/>
          </p:cNvSpPr>
          <p:nvPr>
            <p:ph idx="1"/>
          </p:nvPr>
        </p:nvSpPr>
        <p:spPr/>
        <p:txBody>
          <a:bodyPr>
            <a:normAutofit/>
          </a:bodyPr>
          <a:lstStyle/>
          <a:p>
            <a:r>
              <a:rPr lang="en-US" dirty="0" smtClean="0"/>
              <a:t>Parallel efficiency</a:t>
            </a:r>
          </a:p>
          <a:p>
            <a:endParaRPr lang="en-US" dirty="0" smtClean="0"/>
          </a:p>
          <a:p>
            <a:r>
              <a:rPr lang="en-US" dirty="0" err="1" smtClean="0"/>
              <a:t>AzureMapReduce</a:t>
            </a:r>
            <a:endParaRPr lang="en-US" dirty="0"/>
          </a:p>
          <a:p>
            <a:pPr lvl="1"/>
            <a:r>
              <a:rPr lang="en-US" dirty="0" smtClean="0"/>
              <a:t>Azure small instances – Single Core</a:t>
            </a:r>
          </a:p>
          <a:p>
            <a:r>
              <a:rPr lang="en-US" dirty="0" err="1" smtClean="0"/>
              <a:t>Hadoop</a:t>
            </a:r>
            <a:r>
              <a:rPr lang="en-US" dirty="0" smtClean="0"/>
              <a:t> Bare Metal -IBM </a:t>
            </a:r>
            <a:r>
              <a:rPr lang="en-US" dirty="0" err="1" smtClean="0"/>
              <a:t>iDataplex</a:t>
            </a:r>
            <a:r>
              <a:rPr lang="en-US" dirty="0" smtClean="0"/>
              <a:t> cluster</a:t>
            </a:r>
          </a:p>
          <a:p>
            <a:r>
              <a:rPr lang="en-US" dirty="0" smtClean="0"/>
              <a:t>EMR &amp; </a:t>
            </a:r>
            <a:r>
              <a:rPr lang="en-US" dirty="0" err="1" smtClean="0"/>
              <a:t>Hadoop</a:t>
            </a:r>
            <a:r>
              <a:rPr lang="en-US" dirty="0" smtClean="0"/>
              <a:t> on EC2</a:t>
            </a:r>
          </a:p>
          <a:p>
            <a:pPr lvl="1"/>
            <a:r>
              <a:rPr lang="en-US" dirty="0" smtClean="0"/>
              <a:t>Cap3 – </a:t>
            </a:r>
            <a:r>
              <a:rPr lang="en-US" dirty="0" err="1" smtClean="0"/>
              <a:t>HighCPU</a:t>
            </a:r>
            <a:r>
              <a:rPr lang="en-US" dirty="0" smtClean="0"/>
              <a:t> Extra Large (8 Cores, 20 CU)</a:t>
            </a:r>
          </a:p>
          <a:p>
            <a:pPr lvl="1"/>
            <a:r>
              <a:rPr lang="en-US" dirty="0" smtClean="0"/>
              <a:t>SWG – Extra Large (4 Cores, 8 CU)</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43200" y="1676400"/>
            <a:ext cx="339344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178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Sequence Alignment</a:t>
            </a:r>
            <a:endParaRPr lang="en-US" dirty="0"/>
          </a:p>
        </p:txBody>
      </p:sp>
      <p:sp>
        <p:nvSpPr>
          <p:cNvPr id="3" name="Content Placeholder 2"/>
          <p:cNvSpPr>
            <a:spLocks noGrp="1"/>
          </p:cNvSpPr>
          <p:nvPr>
            <p:ph idx="1"/>
          </p:nvPr>
        </p:nvSpPr>
        <p:spPr/>
        <p:txBody>
          <a:bodyPr/>
          <a:lstStyle/>
          <a:p>
            <a:r>
              <a:rPr lang="en-US" dirty="0" smtClean="0"/>
              <a:t>Smith-Waterman-GOTOH to calculate all-pairs dissimilarity</a:t>
            </a:r>
          </a:p>
          <a:p>
            <a:endParaRPr lang="en-US" dirty="0"/>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62200" y="2895600"/>
            <a:ext cx="4352908" cy="264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91000" y="1600200"/>
            <a:ext cx="4724400" cy="1381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ight Arrow 27"/>
          <p:cNvSpPr/>
          <p:nvPr/>
        </p:nvSpPr>
        <p:spPr>
          <a:xfrm>
            <a:off x="5257800" y="3511407"/>
            <a:ext cx="381000" cy="922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a:off x="5257800" y="4159500"/>
            <a:ext cx="381000" cy="922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5257800" y="4724400"/>
            <a:ext cx="381000" cy="922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5257800" y="5288796"/>
            <a:ext cx="381000" cy="922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a:off x="6248400" y="3505200"/>
            <a:ext cx="381000" cy="922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a:off x="6248400" y="4153293"/>
            <a:ext cx="381000" cy="922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a:off x="6248400" y="4718193"/>
            <a:ext cx="381000" cy="922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p:cNvSpPr/>
          <p:nvPr/>
        </p:nvSpPr>
        <p:spPr>
          <a:xfrm>
            <a:off x="6248400" y="5282589"/>
            <a:ext cx="381000" cy="922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705600" y="3414792"/>
            <a:ext cx="728084" cy="276999"/>
          </a:xfrm>
          <a:prstGeom prst="rect">
            <a:avLst/>
          </a:prstGeom>
          <a:noFill/>
        </p:spPr>
        <p:txBody>
          <a:bodyPr wrap="none" rtlCol="0">
            <a:spAutoFit/>
          </a:bodyPr>
          <a:lstStyle/>
          <a:p>
            <a:r>
              <a:rPr lang="en-US" sz="1200" dirty="0" smtClean="0"/>
              <a:t>OutFile1</a:t>
            </a:r>
            <a:endParaRPr lang="en-US" dirty="0"/>
          </a:p>
        </p:txBody>
      </p:sp>
      <p:sp>
        <p:nvSpPr>
          <p:cNvPr id="40" name="TextBox 39"/>
          <p:cNvSpPr txBox="1"/>
          <p:nvPr/>
        </p:nvSpPr>
        <p:spPr>
          <a:xfrm>
            <a:off x="6719808" y="4035405"/>
            <a:ext cx="715260" cy="276999"/>
          </a:xfrm>
          <a:prstGeom prst="rect">
            <a:avLst/>
          </a:prstGeom>
          <a:noFill/>
        </p:spPr>
        <p:txBody>
          <a:bodyPr wrap="none" rtlCol="0">
            <a:spAutoFit/>
          </a:bodyPr>
          <a:lstStyle/>
          <a:p>
            <a:r>
              <a:rPr lang="en-US" sz="1200" dirty="0" smtClean="0"/>
              <a:t>OutFile2</a:t>
            </a:r>
            <a:endParaRPr lang="en-US" dirty="0"/>
          </a:p>
        </p:txBody>
      </p:sp>
      <p:sp>
        <p:nvSpPr>
          <p:cNvPr id="41" name="TextBox 40"/>
          <p:cNvSpPr txBox="1"/>
          <p:nvPr/>
        </p:nvSpPr>
        <p:spPr>
          <a:xfrm>
            <a:off x="6705600" y="4599801"/>
            <a:ext cx="715260" cy="276999"/>
          </a:xfrm>
          <a:prstGeom prst="rect">
            <a:avLst/>
          </a:prstGeom>
          <a:noFill/>
        </p:spPr>
        <p:txBody>
          <a:bodyPr wrap="none" rtlCol="0">
            <a:spAutoFit/>
          </a:bodyPr>
          <a:lstStyle/>
          <a:p>
            <a:r>
              <a:rPr lang="en-US" sz="1200" dirty="0" smtClean="0"/>
              <a:t>OutFile3</a:t>
            </a:r>
            <a:endParaRPr lang="en-US" dirty="0"/>
          </a:p>
        </p:txBody>
      </p:sp>
      <p:sp>
        <p:nvSpPr>
          <p:cNvPr id="42" name="TextBox 41"/>
          <p:cNvSpPr txBox="1"/>
          <p:nvPr/>
        </p:nvSpPr>
        <p:spPr>
          <a:xfrm>
            <a:off x="6719808" y="5196397"/>
            <a:ext cx="715260" cy="276999"/>
          </a:xfrm>
          <a:prstGeom prst="rect">
            <a:avLst/>
          </a:prstGeom>
          <a:noFill/>
        </p:spPr>
        <p:txBody>
          <a:bodyPr wrap="none" rtlCol="0">
            <a:spAutoFit/>
          </a:bodyPr>
          <a:lstStyle/>
          <a:p>
            <a:r>
              <a:rPr lang="en-US" sz="1200" dirty="0" smtClean="0"/>
              <a:t>OutFile4</a:t>
            </a:r>
            <a:endParaRPr lang="en-US" dirty="0"/>
          </a:p>
        </p:txBody>
      </p:sp>
    </p:spTree>
    <p:extLst>
      <p:ext uri="{BB962C8B-B14F-4D97-AF65-F5344CB8AC3E}">
        <p14:creationId xmlns:p14="http://schemas.microsoft.com/office/powerpoint/2010/main" val="22324252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Sequence Alignment Performance</a:t>
            </a:r>
            <a:endParaRPr lang="en-US" dirty="0"/>
          </a:p>
        </p:txBody>
      </p:sp>
      <p:pic>
        <p:nvPicPr>
          <p:cNvPr id="2050" name="Picture 2" descr="swg_all_in_on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990600"/>
            <a:ext cx="9067800" cy="474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06691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Seqeunce</a:t>
            </a:r>
            <a:r>
              <a:rPr lang="en-US" dirty="0" smtClean="0"/>
              <a:t> Assembly</a:t>
            </a:r>
            <a:endParaRPr lang="en-US" dirty="0"/>
          </a:p>
        </p:txBody>
      </p:sp>
      <p:sp>
        <p:nvSpPr>
          <p:cNvPr id="3" name="Content Placeholder 2"/>
          <p:cNvSpPr>
            <a:spLocks noGrp="1"/>
          </p:cNvSpPr>
          <p:nvPr>
            <p:ph idx="1"/>
          </p:nvPr>
        </p:nvSpPr>
        <p:spPr/>
        <p:txBody>
          <a:bodyPr/>
          <a:lstStyle/>
          <a:p>
            <a:r>
              <a:rPr lang="en-US" dirty="0" smtClean="0"/>
              <a:t>Assemble sequences using Cap3</a:t>
            </a:r>
          </a:p>
          <a:p>
            <a:r>
              <a:rPr lang="en-US" dirty="0" smtClean="0"/>
              <a:t>Pleasingly parallel</a:t>
            </a:r>
          </a:p>
          <a:p>
            <a:pPr lvl="1"/>
            <a:r>
              <a:rPr lang="en-US" dirty="0" smtClean="0"/>
              <a:t>Map Only</a:t>
            </a:r>
            <a:endParaRPr lang="en-US" dirty="0"/>
          </a:p>
        </p:txBody>
      </p:sp>
      <p:pic>
        <p:nvPicPr>
          <p:cNvPr id="12290" name="Object 5"/>
          <p:cNvPicPr>
            <a:picLocks noChangeArrowheads="1"/>
          </p:cNvPicPr>
          <p:nvPr/>
        </p:nvPicPr>
        <p:blipFill>
          <a:blip r:embed="rId2" cstate="email">
            <a:extLst>
              <a:ext uri="{28A0092B-C50C-407E-A947-70E740481C1C}">
                <a14:useLocalDpi xmlns:a14="http://schemas.microsoft.com/office/drawing/2010/main"/>
              </a:ext>
            </a:extLst>
          </a:blip>
          <a:srcRect l="-3339" r="-2350" b="-471"/>
          <a:stretch>
            <a:fillRect/>
          </a:stretch>
        </p:blipFill>
        <p:spPr bwMode="auto">
          <a:xfrm>
            <a:off x="5029200" y="1905000"/>
            <a:ext cx="3209925"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8672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1066801"/>
            <a:ext cx="8229600" cy="4648200"/>
          </a:xfrm>
        </p:spPr>
        <p:txBody>
          <a:bodyPr>
            <a:normAutofit fontScale="77500" lnSpcReduction="20000"/>
          </a:bodyPr>
          <a:lstStyle/>
          <a:p>
            <a:r>
              <a:rPr lang="en-US" dirty="0" smtClean="0"/>
              <a:t>Cloud </a:t>
            </a:r>
            <a:r>
              <a:rPr lang="en-US" dirty="0"/>
              <a:t>computing combined with </a:t>
            </a:r>
            <a:r>
              <a:rPr lang="en-US" dirty="0" smtClean="0"/>
              <a:t>cloud </a:t>
            </a:r>
            <a:r>
              <a:rPr lang="en-US" dirty="0"/>
              <a:t>infrastructure services </a:t>
            </a:r>
            <a:endParaRPr lang="en-US" dirty="0" smtClean="0"/>
          </a:p>
          <a:p>
            <a:pPr lvl="1"/>
            <a:r>
              <a:rPr lang="en-US" dirty="0" smtClean="0"/>
              <a:t>A very viable alternative for scientists</a:t>
            </a:r>
          </a:p>
          <a:p>
            <a:r>
              <a:rPr lang="en-US" dirty="0" err="1" smtClean="0"/>
              <a:t>MapReduce</a:t>
            </a:r>
            <a:r>
              <a:rPr lang="en-US" dirty="0" smtClean="0"/>
              <a:t> </a:t>
            </a:r>
          </a:p>
          <a:p>
            <a:pPr lvl="1"/>
            <a:r>
              <a:rPr lang="en-US" dirty="0" smtClean="0"/>
              <a:t>Excellent </a:t>
            </a:r>
            <a:r>
              <a:rPr lang="en-US" dirty="0"/>
              <a:t>fault tolerance </a:t>
            </a:r>
            <a:r>
              <a:rPr lang="en-US" dirty="0" smtClean="0"/>
              <a:t>features</a:t>
            </a:r>
          </a:p>
          <a:p>
            <a:pPr lvl="1"/>
            <a:r>
              <a:rPr lang="en-US" dirty="0" smtClean="0"/>
              <a:t>Scalability</a:t>
            </a:r>
          </a:p>
          <a:p>
            <a:pPr lvl="1"/>
            <a:r>
              <a:rPr lang="en-US" dirty="0" smtClean="0"/>
              <a:t>Ease </a:t>
            </a:r>
            <a:r>
              <a:rPr lang="en-US" dirty="0"/>
              <a:t>of use. </a:t>
            </a:r>
            <a:endParaRPr lang="en-US" dirty="0" smtClean="0"/>
          </a:p>
          <a:p>
            <a:r>
              <a:rPr lang="en-US" dirty="0" smtClean="0"/>
              <a:t>Several </a:t>
            </a:r>
            <a:r>
              <a:rPr lang="en-US" dirty="0"/>
              <a:t>options for using </a:t>
            </a:r>
            <a:r>
              <a:rPr lang="en-US" dirty="0" err="1"/>
              <a:t>MapReduce</a:t>
            </a:r>
            <a:r>
              <a:rPr lang="en-US" dirty="0"/>
              <a:t> in cloud </a:t>
            </a:r>
            <a:r>
              <a:rPr lang="en-US" dirty="0" smtClean="0"/>
              <a:t>environments</a:t>
            </a:r>
          </a:p>
          <a:p>
            <a:pPr lvl="1"/>
            <a:r>
              <a:rPr lang="en-US" dirty="0" err="1" smtClean="0"/>
              <a:t>MapReduce</a:t>
            </a:r>
            <a:r>
              <a:rPr lang="en-US" dirty="0" smtClean="0"/>
              <a:t> </a:t>
            </a:r>
            <a:r>
              <a:rPr lang="en-US" dirty="0"/>
              <a:t>as a </a:t>
            </a:r>
            <a:r>
              <a:rPr lang="en-US" dirty="0" smtClean="0"/>
              <a:t>service</a:t>
            </a:r>
          </a:p>
          <a:p>
            <a:pPr lvl="1"/>
            <a:r>
              <a:rPr lang="en-US" dirty="0"/>
              <a:t>S</a:t>
            </a:r>
            <a:r>
              <a:rPr lang="en-US" dirty="0" smtClean="0"/>
              <a:t>etting </a:t>
            </a:r>
            <a:r>
              <a:rPr lang="en-US" dirty="0"/>
              <a:t>up </a:t>
            </a:r>
            <a:r>
              <a:rPr lang="en-US" dirty="0" err="1" smtClean="0"/>
              <a:t>MapReduce</a:t>
            </a:r>
            <a:r>
              <a:rPr lang="en-US" dirty="0" smtClean="0"/>
              <a:t> </a:t>
            </a:r>
            <a:r>
              <a:rPr lang="en-US" dirty="0"/>
              <a:t>cluster on cloud </a:t>
            </a:r>
            <a:r>
              <a:rPr lang="en-US" dirty="0" smtClean="0"/>
              <a:t>instances</a:t>
            </a:r>
          </a:p>
          <a:p>
            <a:pPr lvl="1"/>
            <a:r>
              <a:rPr lang="en-US" dirty="0" smtClean="0"/>
              <a:t>Specialized </a:t>
            </a:r>
            <a:r>
              <a:rPr lang="en-US" dirty="0"/>
              <a:t>cloud </a:t>
            </a:r>
            <a:r>
              <a:rPr lang="en-US" dirty="0" err="1"/>
              <a:t>MapReduce</a:t>
            </a:r>
            <a:r>
              <a:rPr lang="en-US" dirty="0"/>
              <a:t> runtimes </a:t>
            </a:r>
            <a:endParaRPr lang="en-US" dirty="0" smtClean="0"/>
          </a:p>
          <a:p>
            <a:pPr lvl="2"/>
            <a:r>
              <a:rPr lang="en-US" dirty="0" smtClean="0"/>
              <a:t>Take advantage </a:t>
            </a:r>
            <a:r>
              <a:rPr lang="en-US" dirty="0"/>
              <a:t>of cloud infrastructure services</a:t>
            </a:r>
            <a:r>
              <a:rPr lang="en-US" dirty="0" smtClean="0"/>
              <a:t>.</a:t>
            </a:r>
          </a:p>
        </p:txBody>
      </p:sp>
    </p:spTree>
    <p:extLst>
      <p:ext uri="{BB962C8B-B14F-4D97-AF65-F5344CB8AC3E}">
        <p14:creationId xmlns:p14="http://schemas.microsoft.com/office/powerpoint/2010/main" val="26007484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Sequence Assembly Performance</a:t>
            </a:r>
            <a:endParaRPr lang="en-US" dirty="0"/>
          </a:p>
        </p:txBody>
      </p:sp>
      <p:pic>
        <p:nvPicPr>
          <p:cNvPr id="3074" name="Picture 7" descr="6.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4483" y="990600"/>
            <a:ext cx="4372429" cy="210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8" descr="7.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325092"/>
            <a:ext cx="4843079" cy="2466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3" descr="8.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46913" y="1743075"/>
            <a:ext cx="5572294"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08349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Sustained performance of clouds</a:t>
            </a:r>
            <a:endParaRPr lang="en-US" dirty="0"/>
          </a:p>
        </p:txBody>
      </p:sp>
      <p:pic>
        <p:nvPicPr>
          <p:cNvPr id="4098" name="Picture 16" descr="5.pn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762000" y="1219200"/>
            <a:ext cx="7620000" cy="426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0115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3" name="Content Placeholder 2"/>
          <p:cNvSpPr>
            <a:spLocks noGrp="1"/>
          </p:cNvSpPr>
          <p:nvPr>
            <p:ph idx="1"/>
          </p:nvPr>
        </p:nvSpPr>
        <p:spPr/>
        <p:txBody>
          <a:bodyPr/>
          <a:lstStyle/>
          <a:p>
            <a:r>
              <a:rPr lang="en-US" dirty="0">
                <a:hlinkClick r:id="rId2"/>
              </a:rPr>
              <a:t>http://salsahpc.indiana.edu/azuremapreduce/</a:t>
            </a:r>
            <a:endParaRPr lang="en-US" dirty="0"/>
          </a:p>
        </p:txBody>
      </p:sp>
    </p:spTree>
    <p:extLst>
      <p:ext uri="{BB962C8B-B14F-4D97-AF65-F5344CB8AC3E}">
        <p14:creationId xmlns:p14="http://schemas.microsoft.com/office/powerpoint/2010/main" val="334151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Autofit/>
          </a:bodyPr>
          <a:lstStyle/>
          <a:p>
            <a:r>
              <a:rPr lang="en-US" sz="2400" dirty="0" smtClean="0"/>
              <a:t>Analyze the performance and viability of performing 2 types of bioinformatics computations using </a:t>
            </a:r>
            <a:r>
              <a:rPr lang="en-US" sz="2400" b="1" dirty="0" err="1" smtClean="0"/>
              <a:t>MapReduce</a:t>
            </a:r>
            <a:r>
              <a:rPr lang="en-US" sz="2400" dirty="0" smtClean="0"/>
              <a:t> in </a:t>
            </a:r>
            <a:r>
              <a:rPr lang="en-US" sz="2400" b="1" dirty="0" smtClean="0"/>
              <a:t>cloud environments</a:t>
            </a:r>
          </a:p>
          <a:p>
            <a:pPr lvl="1"/>
            <a:r>
              <a:rPr lang="en-US" sz="2000" dirty="0" smtClean="0"/>
              <a:t>Sequence alignment</a:t>
            </a:r>
          </a:p>
          <a:p>
            <a:pPr lvl="1"/>
            <a:r>
              <a:rPr lang="en-US" sz="2000" dirty="0" smtClean="0"/>
              <a:t>Sequence assembly</a:t>
            </a:r>
          </a:p>
          <a:p>
            <a:r>
              <a:rPr lang="en-US" sz="2400" dirty="0" err="1" smtClean="0"/>
              <a:t>AzureMapReduce</a:t>
            </a:r>
            <a:endParaRPr lang="en-US" sz="2400" dirty="0" smtClean="0"/>
          </a:p>
          <a:p>
            <a:pPr lvl="1"/>
            <a:r>
              <a:rPr lang="en-US" sz="2000" dirty="0"/>
              <a:t>L</a:t>
            </a:r>
            <a:r>
              <a:rPr lang="en-US" sz="2000" dirty="0" smtClean="0"/>
              <a:t>everages </a:t>
            </a:r>
            <a:r>
              <a:rPr lang="en-US" sz="2000" dirty="0"/>
              <a:t>the high latency, eventually consistent, yet highly scalable Azure infrastructure services to provide an </a:t>
            </a:r>
            <a:r>
              <a:rPr lang="en-US" sz="2000" dirty="0" smtClean="0"/>
              <a:t>decentralized, </a:t>
            </a:r>
            <a:r>
              <a:rPr lang="en-US" sz="2000" dirty="0"/>
              <a:t>on </a:t>
            </a:r>
            <a:r>
              <a:rPr lang="en-US" sz="2000" dirty="0" smtClean="0"/>
              <a:t>demand </a:t>
            </a:r>
            <a:r>
              <a:rPr lang="en-US" sz="2000" dirty="0" err="1" smtClean="0"/>
              <a:t>MapReduce</a:t>
            </a:r>
            <a:r>
              <a:rPr lang="en-US" sz="2000" dirty="0" smtClean="0"/>
              <a:t> framework</a:t>
            </a:r>
          </a:p>
          <a:p>
            <a:r>
              <a:rPr lang="en-US" sz="2400" dirty="0" smtClean="0"/>
              <a:t>Sustained performance of clouds</a:t>
            </a:r>
            <a:endParaRPr lang="en-US" sz="2400" dirty="0"/>
          </a:p>
        </p:txBody>
      </p:sp>
    </p:spTree>
    <p:extLst>
      <p:ext uri="{BB962C8B-B14F-4D97-AF65-F5344CB8AC3E}">
        <p14:creationId xmlns:p14="http://schemas.microsoft.com/office/powerpoint/2010/main" val="2847296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Platforms</a:t>
            </a:r>
            <a:endParaRPr lang="en-US" dirty="0"/>
          </a:p>
        </p:txBody>
      </p:sp>
      <p:sp>
        <p:nvSpPr>
          <p:cNvPr id="3" name="Content Placeholder 2"/>
          <p:cNvSpPr>
            <a:spLocks noGrp="1"/>
          </p:cNvSpPr>
          <p:nvPr>
            <p:ph idx="1"/>
          </p:nvPr>
        </p:nvSpPr>
        <p:spPr/>
        <p:txBody>
          <a:bodyPr/>
          <a:lstStyle/>
          <a:p>
            <a:r>
              <a:rPr lang="en-US" dirty="0" smtClean="0"/>
              <a:t>Apache </a:t>
            </a:r>
            <a:r>
              <a:rPr lang="en-US" dirty="0" err="1" smtClean="0"/>
              <a:t>Hadoop</a:t>
            </a:r>
            <a:endParaRPr lang="en-US" dirty="0" smtClean="0"/>
          </a:p>
          <a:p>
            <a:pPr lvl="1"/>
            <a:r>
              <a:rPr lang="en-US" dirty="0" smtClean="0"/>
              <a:t>On </a:t>
            </a:r>
            <a:r>
              <a:rPr lang="en-US" dirty="0" err="1" smtClean="0"/>
              <a:t>BareMetal</a:t>
            </a:r>
            <a:endParaRPr lang="en-US" dirty="0" smtClean="0"/>
          </a:p>
          <a:p>
            <a:pPr lvl="1"/>
            <a:r>
              <a:rPr lang="en-US" dirty="0" smtClean="0"/>
              <a:t>On EC2</a:t>
            </a:r>
          </a:p>
          <a:p>
            <a:r>
              <a:rPr lang="en-US" dirty="0" smtClean="0"/>
              <a:t>Amazon Web Services</a:t>
            </a:r>
          </a:p>
          <a:p>
            <a:pPr lvl="1"/>
            <a:r>
              <a:rPr lang="en-US" dirty="0" smtClean="0"/>
              <a:t>Elastic </a:t>
            </a:r>
            <a:r>
              <a:rPr lang="en-US" dirty="0" err="1" smtClean="0"/>
              <a:t>MapReduce</a:t>
            </a:r>
            <a:endParaRPr lang="en-US" dirty="0" smtClean="0"/>
          </a:p>
          <a:p>
            <a:pPr lvl="1"/>
            <a:r>
              <a:rPr lang="en-US" dirty="0" smtClean="0"/>
              <a:t>Microsoft Azure</a:t>
            </a:r>
          </a:p>
          <a:p>
            <a:pPr lvl="1"/>
            <a:r>
              <a:rPr lang="en-US" dirty="0" err="1" smtClean="0"/>
              <a:t>AzureMapReduce</a:t>
            </a:r>
            <a:endParaRPr lang="en-US" dirty="0"/>
          </a:p>
        </p:txBody>
      </p:sp>
    </p:spTree>
    <p:extLst>
      <p:ext uri="{BB962C8B-B14F-4D97-AF65-F5344CB8AC3E}">
        <p14:creationId xmlns:p14="http://schemas.microsoft.com/office/powerpoint/2010/main" val="455169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500"/>
            <a:ext cx="8229600" cy="803300"/>
          </a:xfrm>
        </p:spPr>
        <p:txBody>
          <a:bodyPr>
            <a:normAutofit fontScale="90000"/>
          </a:bodyPr>
          <a:lstStyle/>
          <a:p>
            <a:r>
              <a:rPr lang="en-US" dirty="0" smtClean="0"/>
              <a:t>Challenges for </a:t>
            </a:r>
            <a:r>
              <a:rPr lang="en-US" dirty="0" err="1" smtClean="0"/>
              <a:t>MapReduce</a:t>
            </a:r>
            <a:r>
              <a:rPr lang="en-US" dirty="0" smtClean="0"/>
              <a:t> in the clouds</a:t>
            </a:r>
            <a:endParaRPr lang="en-US" dirty="0"/>
          </a:p>
        </p:txBody>
      </p:sp>
      <p:sp>
        <p:nvSpPr>
          <p:cNvPr id="3" name="Content Placeholder 2"/>
          <p:cNvSpPr>
            <a:spLocks noGrp="1"/>
          </p:cNvSpPr>
          <p:nvPr>
            <p:ph idx="1"/>
          </p:nvPr>
        </p:nvSpPr>
        <p:spPr/>
        <p:txBody>
          <a:bodyPr>
            <a:normAutofit/>
          </a:bodyPr>
          <a:lstStyle/>
          <a:p>
            <a:pPr lvl="0"/>
            <a:r>
              <a:rPr lang="en-US" sz="2800" dirty="0"/>
              <a:t>Data </a:t>
            </a:r>
            <a:r>
              <a:rPr lang="en-US" sz="2800" dirty="0" smtClean="0"/>
              <a:t>storage</a:t>
            </a:r>
            <a:endParaRPr lang="en-US" sz="2800" dirty="0"/>
          </a:p>
          <a:p>
            <a:pPr lvl="0"/>
            <a:r>
              <a:rPr lang="en-US" sz="2800" dirty="0" smtClean="0"/>
              <a:t>Reliability</a:t>
            </a:r>
          </a:p>
          <a:p>
            <a:pPr lvl="1"/>
            <a:r>
              <a:rPr lang="en-US" sz="2400" dirty="0" smtClean="0"/>
              <a:t>Master node</a:t>
            </a:r>
          </a:p>
          <a:p>
            <a:pPr lvl="1"/>
            <a:r>
              <a:rPr lang="en-US" sz="2400" dirty="0"/>
              <a:t>Metadata </a:t>
            </a:r>
            <a:r>
              <a:rPr lang="en-US" sz="2400" dirty="0" smtClean="0"/>
              <a:t>storage</a:t>
            </a:r>
          </a:p>
          <a:p>
            <a:r>
              <a:rPr lang="en-US" sz="2800" dirty="0" smtClean="0"/>
              <a:t>Performance consistency</a:t>
            </a:r>
          </a:p>
          <a:p>
            <a:pPr lvl="1"/>
            <a:r>
              <a:rPr lang="en-US" sz="2400" dirty="0" smtClean="0"/>
              <a:t>Communication </a:t>
            </a:r>
            <a:r>
              <a:rPr lang="en-US" sz="2400" dirty="0"/>
              <a:t>consistency and </a:t>
            </a:r>
            <a:r>
              <a:rPr lang="en-US" sz="2400" dirty="0" smtClean="0"/>
              <a:t>scalability</a:t>
            </a:r>
          </a:p>
          <a:p>
            <a:pPr lvl="1"/>
            <a:r>
              <a:rPr lang="en-US" sz="2400" dirty="0" smtClean="0"/>
              <a:t>Sustained </a:t>
            </a:r>
            <a:r>
              <a:rPr lang="en-US" sz="2400" dirty="0"/>
              <a:t>performance</a:t>
            </a:r>
            <a:r>
              <a:rPr lang="en-US" sz="2400" dirty="0" smtClean="0"/>
              <a:t> </a:t>
            </a:r>
          </a:p>
          <a:p>
            <a:pPr lvl="0"/>
            <a:r>
              <a:rPr lang="en-US" sz="2800" dirty="0" smtClean="0"/>
              <a:t>Choosing suitable instance types</a:t>
            </a:r>
          </a:p>
          <a:p>
            <a:pPr lvl="0"/>
            <a:r>
              <a:rPr lang="en-US" sz="2800" dirty="0" smtClean="0"/>
              <a:t>Logging</a:t>
            </a:r>
            <a:endParaRPr lang="en-US" sz="2800" dirty="0"/>
          </a:p>
        </p:txBody>
      </p:sp>
    </p:spTree>
    <p:extLst>
      <p:ext uri="{BB962C8B-B14F-4D97-AF65-F5344CB8AC3E}">
        <p14:creationId xmlns:p14="http://schemas.microsoft.com/office/powerpoint/2010/main" val="4063566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AzureMapReduce</a:t>
            </a:r>
            <a:endParaRPr lang="en-US" dirty="0"/>
          </a:p>
        </p:txBody>
      </p:sp>
      <p:sp>
        <p:nvSpPr>
          <p:cNvPr id="3" name="Content Placeholder 2"/>
          <p:cNvSpPr>
            <a:spLocks noGrp="1"/>
          </p:cNvSpPr>
          <p:nvPr>
            <p:ph idx="1"/>
          </p:nvPr>
        </p:nvSpPr>
        <p:spPr/>
        <p:txBody>
          <a:bodyPr>
            <a:normAutofit/>
          </a:bodyPr>
          <a:lstStyle/>
          <a:p>
            <a:r>
              <a:rPr lang="en-US" sz="2800" dirty="0"/>
              <a:t>A </a:t>
            </a:r>
            <a:r>
              <a:rPr lang="en-US" sz="2800" dirty="0" smtClean="0"/>
              <a:t>solution </a:t>
            </a:r>
            <a:r>
              <a:rPr lang="en-US" sz="2800" dirty="0"/>
              <a:t>to the void of parallel programming frameworks on Microsoft </a:t>
            </a:r>
            <a:r>
              <a:rPr lang="en-US" sz="2800" dirty="0" smtClean="0"/>
              <a:t>Azure</a:t>
            </a:r>
          </a:p>
          <a:p>
            <a:r>
              <a:rPr lang="en-US" sz="2800" dirty="0" smtClean="0"/>
              <a:t>Built on using Azure </a:t>
            </a:r>
            <a:r>
              <a:rPr lang="en-US" sz="2800" dirty="0"/>
              <a:t>cloud services</a:t>
            </a:r>
          </a:p>
          <a:p>
            <a:pPr lvl="1"/>
            <a:r>
              <a:rPr lang="en-US" sz="2400" dirty="0"/>
              <a:t>Distributed, highly scalable &amp; </a:t>
            </a:r>
            <a:r>
              <a:rPr lang="en-US" sz="2400" dirty="0" smtClean="0"/>
              <a:t>highly available services, backed </a:t>
            </a:r>
            <a:r>
              <a:rPr lang="en-US" sz="2400" dirty="0"/>
              <a:t>by industrial strength data centers and </a:t>
            </a:r>
            <a:r>
              <a:rPr lang="en-US" sz="2400" dirty="0" smtClean="0"/>
              <a:t>technologies</a:t>
            </a:r>
          </a:p>
          <a:p>
            <a:pPr lvl="1"/>
            <a:r>
              <a:rPr lang="en-US" sz="2400" dirty="0"/>
              <a:t>Minimal management / maintenance </a:t>
            </a:r>
            <a:r>
              <a:rPr lang="en-US" sz="2400" dirty="0" smtClean="0"/>
              <a:t>overhead</a:t>
            </a:r>
          </a:p>
          <a:p>
            <a:pPr lvl="1"/>
            <a:r>
              <a:rPr lang="en-US" sz="2400" dirty="0" smtClean="0"/>
              <a:t>Reduced footprint</a:t>
            </a:r>
            <a:endParaRPr lang="en-US" sz="2400" dirty="0"/>
          </a:p>
          <a:p>
            <a:r>
              <a:rPr lang="en-US" sz="2800" dirty="0"/>
              <a:t>Decentralized </a:t>
            </a:r>
            <a:r>
              <a:rPr lang="en-US" sz="2800" dirty="0" smtClean="0"/>
              <a:t>control</a:t>
            </a:r>
          </a:p>
          <a:p>
            <a:r>
              <a:rPr lang="en-US" sz="2800" dirty="0" smtClean="0"/>
              <a:t>Ability to dynamically </a:t>
            </a:r>
            <a:r>
              <a:rPr lang="en-US" sz="2800" dirty="0"/>
              <a:t>scale </a:t>
            </a:r>
            <a:r>
              <a:rPr lang="en-US" sz="2800" dirty="0" smtClean="0"/>
              <a:t>up/down</a:t>
            </a:r>
            <a:endParaRPr lang="en-US" sz="2800" dirty="0"/>
          </a:p>
        </p:txBody>
      </p:sp>
    </p:spTree>
    <p:extLst>
      <p:ext uri="{BB962C8B-B14F-4D97-AF65-F5344CB8AC3E}">
        <p14:creationId xmlns:p14="http://schemas.microsoft.com/office/powerpoint/2010/main" val="2135233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AzureMapReduce</a:t>
            </a:r>
            <a:r>
              <a:rPr lang="en-US" dirty="0" smtClean="0"/>
              <a:t> Features</a:t>
            </a:r>
            <a:endParaRPr lang="en-US" dirty="0"/>
          </a:p>
        </p:txBody>
      </p:sp>
      <p:sp>
        <p:nvSpPr>
          <p:cNvPr id="3" name="Content Placeholder 2"/>
          <p:cNvSpPr>
            <a:spLocks noGrp="1"/>
          </p:cNvSpPr>
          <p:nvPr>
            <p:ph idx="1"/>
          </p:nvPr>
        </p:nvSpPr>
        <p:spPr>
          <a:xfrm>
            <a:off x="457200" y="1143001"/>
            <a:ext cx="8229600" cy="4800599"/>
          </a:xfrm>
        </p:spPr>
        <p:txBody>
          <a:bodyPr>
            <a:normAutofit/>
          </a:bodyPr>
          <a:lstStyle/>
          <a:p>
            <a:r>
              <a:rPr lang="en-US" sz="2800" dirty="0" smtClean="0"/>
              <a:t>Familiar </a:t>
            </a:r>
            <a:r>
              <a:rPr lang="en-US" sz="2800" dirty="0"/>
              <a:t>programming </a:t>
            </a:r>
            <a:r>
              <a:rPr lang="en-US" sz="2800" dirty="0" smtClean="0"/>
              <a:t>model</a:t>
            </a:r>
          </a:p>
          <a:p>
            <a:r>
              <a:rPr lang="en-US" sz="2800" dirty="0"/>
              <a:t>Fault </a:t>
            </a:r>
            <a:r>
              <a:rPr lang="en-US" sz="2800" dirty="0" smtClean="0"/>
              <a:t>Tolerance</a:t>
            </a:r>
          </a:p>
          <a:p>
            <a:r>
              <a:rPr lang="en-US" sz="2800" dirty="0" smtClean="0"/>
              <a:t>Co-exist </a:t>
            </a:r>
            <a:r>
              <a:rPr lang="en-US" sz="2800" dirty="0"/>
              <a:t>with eventual consistency of cloud </a:t>
            </a:r>
            <a:r>
              <a:rPr lang="en-US" sz="2800" dirty="0" smtClean="0"/>
              <a:t>services</a:t>
            </a:r>
          </a:p>
          <a:p>
            <a:r>
              <a:rPr lang="en-US" sz="2800" dirty="0"/>
              <a:t>Easy testing and deployment </a:t>
            </a:r>
          </a:p>
          <a:p>
            <a:r>
              <a:rPr lang="en-US" sz="2800" dirty="0" smtClean="0"/>
              <a:t>Combiner </a:t>
            </a:r>
            <a:r>
              <a:rPr lang="en-US" sz="2800" dirty="0"/>
              <a:t>step</a:t>
            </a:r>
          </a:p>
          <a:p>
            <a:r>
              <a:rPr lang="en-US" sz="2800" dirty="0"/>
              <a:t>Web based monitoring console</a:t>
            </a:r>
          </a:p>
          <a:p>
            <a:pPr marL="0" indent="0">
              <a:buNone/>
            </a:pPr>
            <a:endParaRPr lang="en-US" sz="2800" dirty="0"/>
          </a:p>
        </p:txBody>
      </p:sp>
    </p:spTree>
    <p:extLst>
      <p:ext uri="{BB962C8B-B14F-4D97-AF65-F5344CB8AC3E}">
        <p14:creationId xmlns:p14="http://schemas.microsoft.com/office/powerpoint/2010/main" val="27201193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AzureMapReduce</a:t>
            </a:r>
            <a:r>
              <a:rPr lang="en-US" dirty="0" smtClean="0"/>
              <a:t> Architecture</a:t>
            </a:r>
            <a:endParaRPr lang="en-US" dirty="0"/>
          </a:p>
        </p:txBody>
      </p:sp>
      <p:pic>
        <p:nvPicPr>
          <p:cNvPr id="5123"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 y="1066800"/>
            <a:ext cx="801621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2583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AzureMapReduce</a:t>
            </a:r>
            <a:r>
              <a:rPr lang="en-US" dirty="0"/>
              <a:t> Architecture</a:t>
            </a:r>
          </a:p>
        </p:txBody>
      </p:sp>
      <p:sp>
        <p:nvSpPr>
          <p:cNvPr id="3" name="Content Placeholder 2"/>
          <p:cNvSpPr>
            <a:spLocks noGrp="1"/>
          </p:cNvSpPr>
          <p:nvPr>
            <p:ph idx="1"/>
          </p:nvPr>
        </p:nvSpPr>
        <p:spPr/>
        <p:txBody>
          <a:bodyPr/>
          <a:lstStyle/>
          <a:p>
            <a:endParaRPr lang="en-US"/>
          </a:p>
        </p:txBody>
      </p:sp>
      <p:pic>
        <p:nvPicPr>
          <p:cNvPr id="717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1066800"/>
            <a:ext cx="801621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26412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2618</TotalTime>
  <Words>1310</Words>
  <Application>Microsoft Office PowerPoint</Application>
  <PresentationFormat>On-screen Show (4:3)</PresentationFormat>
  <Paragraphs>133</Paragraphs>
  <Slides>22</Slides>
  <Notes>11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MapReduce in the Clouds for Science</vt:lpstr>
      <vt:lpstr>Introduction</vt:lpstr>
      <vt:lpstr>Introduction</vt:lpstr>
      <vt:lpstr>Platforms</vt:lpstr>
      <vt:lpstr>Challenges for MapReduce in the clouds</vt:lpstr>
      <vt:lpstr>AzureMapReduce</vt:lpstr>
      <vt:lpstr>AzureMapReduce Features</vt:lpstr>
      <vt:lpstr>AzureMapReduce Architecture</vt:lpstr>
      <vt:lpstr>AzureMapReduce Architecture</vt:lpstr>
      <vt:lpstr>AzureMapReduce Architecture</vt:lpstr>
      <vt:lpstr>AzureMapReduce Architecture</vt:lpstr>
      <vt:lpstr>AzureMapReduce Architecture</vt:lpstr>
      <vt:lpstr>AzureMapReduce Architecture</vt:lpstr>
      <vt:lpstr>AzureMapReduce Architecture</vt:lpstr>
      <vt:lpstr>AzureMapReduce Architecture</vt:lpstr>
      <vt:lpstr>Performance</vt:lpstr>
      <vt:lpstr>Sequence Alignment</vt:lpstr>
      <vt:lpstr>Sequence Alignment Performance</vt:lpstr>
      <vt:lpstr>Seqeunce Assembly</vt:lpstr>
      <vt:lpstr>Sequence Assembly Performance</vt:lpstr>
      <vt:lpstr>Sustained performance of clouds</vt:lpstr>
      <vt:lpstr>Thanks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Choi, Jong Youl</dc:creator>
  <cp:lastModifiedBy>thilina</cp:lastModifiedBy>
  <cp:revision>440</cp:revision>
  <dcterms:created xsi:type="dcterms:W3CDTF">2010-11-02T19:01:47Z</dcterms:created>
  <dcterms:modified xsi:type="dcterms:W3CDTF">2010-12-03T15:59:52Z</dcterms:modified>
</cp:coreProperties>
</file>