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wmf" ContentType="image/x-wmf"/>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theme/theme4.xml" ContentType="application/vnd.openxmlformats-officedocument.theme+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theme/theme6.xml" ContentType="application/vnd.openxmlformats-officedocument.theme+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7.xml" ContentType="application/vnd.openxmlformats-officedocument.theme+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theme/theme8.xml" ContentType="application/vnd.openxmlformats-officedocument.theme+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theme/theme9.xml" ContentType="application/vnd.openxmlformats-officedocument.theme+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theme/theme10.xml" ContentType="application/vnd.openxmlformats-officedocument.theme+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theme/theme11.xml" ContentType="application/vnd.openxmlformats-officedocument.theme+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theme/theme12.xml" ContentType="application/vnd.openxmlformats-officedocument.theme+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theme/theme14.xml" ContentType="application/vnd.openxmlformats-officedocument.theme+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theme/theme15.xml" ContentType="application/vnd.openxmlformats-officedocument.theme+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theme/theme16.xml" ContentType="application/vnd.openxmlformats-officedocument.theme+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theme/theme17.xml" ContentType="application/vnd.openxmlformats-officedocument.theme+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theme/theme18.xml" ContentType="application/vnd.openxmlformats-officedocument.theme+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theme/theme19.xml" ContentType="application/vnd.openxmlformats-officedocument.theme+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theme/theme20.xml" ContentType="application/vnd.openxmlformats-officedocument.theme+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theme/theme21.xml" ContentType="application/vnd.openxmlformats-officedocument.theme+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theme/theme22.xml" ContentType="application/vnd.openxmlformats-officedocument.theme+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theme/theme23.xml" ContentType="application/vnd.openxmlformats-officedocument.theme+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theme/theme24.xml" ContentType="application/vnd.openxmlformats-officedocument.theme+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5.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theme/theme26.xml" ContentType="application/vnd.openxmlformats-officedocument.theme+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theme/theme27.xml" ContentType="application/vnd.openxmlformats-officedocument.theme+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theme/theme28.xml" ContentType="application/vnd.openxmlformats-officedocument.theme+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theme/theme29.xml" ContentType="application/vnd.openxmlformats-officedocument.theme+xml"/>
  <Override PartName="/ppt/theme/themeOverride1.xml" ContentType="application/vnd.openxmlformats-officedocument.themeOverride+xml"/>
  <Override PartName="/ppt/theme/theme3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rts/chart1.xml" ContentType="application/vnd.openxmlformats-officedocument.drawingml.chart+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harts/chart2.xml" ContentType="application/vnd.openxmlformats-officedocument.drawingml.chart+xml"/>
  <Override PartName="/ppt/theme/themeOverride2.xml" ContentType="application/vnd.openxmlformats-officedocument.themeOverride+xml"/>
  <Override PartName="/ppt/notesSlides/notesSlide3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 id="2147483685" r:id="rId2"/>
    <p:sldMasterId id="2147483699" r:id="rId3"/>
    <p:sldMasterId id="2147483713" r:id="rId4"/>
    <p:sldMasterId id="2147483752" r:id="rId5"/>
    <p:sldMasterId id="2147483765" r:id="rId6"/>
    <p:sldMasterId id="2147483778" r:id="rId7"/>
    <p:sldMasterId id="2147483791" r:id="rId8"/>
    <p:sldMasterId id="2147483804" r:id="rId9"/>
    <p:sldMasterId id="2147483817" r:id="rId10"/>
    <p:sldMasterId id="2147483829" r:id="rId11"/>
    <p:sldMasterId id="2147483841" r:id="rId12"/>
    <p:sldMasterId id="2147483854" r:id="rId13"/>
    <p:sldMasterId id="2147483867" r:id="rId14"/>
    <p:sldMasterId id="2147483879" r:id="rId15"/>
    <p:sldMasterId id="2147483891" r:id="rId16"/>
    <p:sldMasterId id="2147483903" r:id="rId17"/>
    <p:sldMasterId id="2147483916" r:id="rId18"/>
    <p:sldMasterId id="2147483928" r:id="rId19"/>
    <p:sldMasterId id="2147483937" r:id="rId20"/>
    <p:sldMasterId id="2147483945" r:id="rId21"/>
    <p:sldMasterId id="2147483957" r:id="rId22"/>
    <p:sldMasterId id="2147483971" r:id="rId23"/>
    <p:sldMasterId id="2147483983" r:id="rId24"/>
    <p:sldMasterId id="2147483995" r:id="rId25"/>
    <p:sldMasterId id="2147484008" r:id="rId26"/>
    <p:sldMasterId id="2147484021" r:id="rId27"/>
    <p:sldMasterId id="2147484033" r:id="rId28"/>
    <p:sldMasterId id="2147484041" r:id="rId29"/>
  </p:sldMasterIdLst>
  <p:notesMasterIdLst>
    <p:notesMasterId r:id="rId131"/>
  </p:notesMasterIdLst>
  <p:sldIdLst>
    <p:sldId id="313" r:id="rId30"/>
    <p:sldId id="291" r:id="rId31"/>
    <p:sldId id="290" r:id="rId32"/>
    <p:sldId id="306" r:id="rId33"/>
    <p:sldId id="303" r:id="rId34"/>
    <p:sldId id="304" r:id="rId35"/>
    <p:sldId id="305" r:id="rId36"/>
    <p:sldId id="326" r:id="rId37"/>
    <p:sldId id="327" r:id="rId38"/>
    <p:sldId id="328" r:id="rId39"/>
    <p:sldId id="329" r:id="rId40"/>
    <p:sldId id="330" r:id="rId41"/>
    <p:sldId id="337" r:id="rId42"/>
    <p:sldId id="338" r:id="rId43"/>
    <p:sldId id="366" r:id="rId44"/>
    <p:sldId id="289" r:id="rId45"/>
    <p:sldId id="332" r:id="rId46"/>
    <p:sldId id="333" r:id="rId47"/>
    <p:sldId id="334" r:id="rId48"/>
    <p:sldId id="277" r:id="rId49"/>
    <p:sldId id="278" r:id="rId50"/>
    <p:sldId id="279" r:id="rId51"/>
    <p:sldId id="280" r:id="rId52"/>
    <p:sldId id="307" r:id="rId53"/>
    <p:sldId id="308" r:id="rId54"/>
    <p:sldId id="309" r:id="rId55"/>
    <p:sldId id="282" r:id="rId56"/>
    <p:sldId id="283" r:id="rId57"/>
    <p:sldId id="281" r:id="rId58"/>
    <p:sldId id="365" r:id="rId59"/>
    <p:sldId id="354" r:id="rId60"/>
    <p:sldId id="258" r:id="rId61"/>
    <p:sldId id="257" r:id="rId62"/>
    <p:sldId id="310" r:id="rId63"/>
    <p:sldId id="311" r:id="rId64"/>
    <p:sldId id="335" r:id="rId65"/>
    <p:sldId id="336" r:id="rId66"/>
    <p:sldId id="372" r:id="rId67"/>
    <p:sldId id="371" r:id="rId68"/>
    <p:sldId id="259" r:id="rId69"/>
    <p:sldId id="260" r:id="rId70"/>
    <p:sldId id="261" r:id="rId71"/>
    <p:sldId id="262" r:id="rId72"/>
    <p:sldId id="263" r:id="rId73"/>
    <p:sldId id="264" r:id="rId74"/>
    <p:sldId id="265" r:id="rId75"/>
    <p:sldId id="266" r:id="rId76"/>
    <p:sldId id="268" r:id="rId77"/>
    <p:sldId id="267" r:id="rId78"/>
    <p:sldId id="287" r:id="rId79"/>
    <p:sldId id="288" r:id="rId80"/>
    <p:sldId id="292" r:id="rId81"/>
    <p:sldId id="293" r:id="rId82"/>
    <p:sldId id="294" r:id="rId83"/>
    <p:sldId id="295" r:id="rId84"/>
    <p:sldId id="296" r:id="rId85"/>
    <p:sldId id="297" r:id="rId86"/>
    <p:sldId id="298" r:id="rId87"/>
    <p:sldId id="299" r:id="rId88"/>
    <p:sldId id="300" r:id="rId89"/>
    <p:sldId id="301" r:id="rId90"/>
    <p:sldId id="312" r:id="rId91"/>
    <p:sldId id="314" r:id="rId92"/>
    <p:sldId id="367" r:id="rId93"/>
    <p:sldId id="368" r:id="rId94"/>
    <p:sldId id="369" r:id="rId95"/>
    <p:sldId id="370" r:id="rId96"/>
    <p:sldId id="320" r:id="rId97"/>
    <p:sldId id="362" r:id="rId98"/>
    <p:sldId id="363" r:id="rId99"/>
    <p:sldId id="356" r:id="rId100"/>
    <p:sldId id="358" r:id="rId101"/>
    <p:sldId id="359" r:id="rId102"/>
    <p:sldId id="360" r:id="rId103"/>
    <p:sldId id="361" r:id="rId104"/>
    <p:sldId id="357" r:id="rId105"/>
    <p:sldId id="355" r:id="rId106"/>
    <p:sldId id="315" r:id="rId107"/>
    <p:sldId id="316" r:id="rId108"/>
    <p:sldId id="317" r:id="rId109"/>
    <p:sldId id="318" r:id="rId110"/>
    <p:sldId id="319" r:id="rId111"/>
    <p:sldId id="364" r:id="rId112"/>
    <p:sldId id="345" r:id="rId113"/>
    <p:sldId id="346" r:id="rId114"/>
    <p:sldId id="339" r:id="rId115"/>
    <p:sldId id="347" r:id="rId116"/>
    <p:sldId id="348" r:id="rId117"/>
    <p:sldId id="324" r:id="rId118"/>
    <p:sldId id="349" r:id="rId119"/>
    <p:sldId id="350" r:id="rId120"/>
    <p:sldId id="351" r:id="rId121"/>
    <p:sldId id="352" r:id="rId122"/>
    <p:sldId id="353" r:id="rId123"/>
    <p:sldId id="325" r:id="rId124"/>
    <p:sldId id="341" r:id="rId125"/>
    <p:sldId id="342" r:id="rId126"/>
    <p:sldId id="343" r:id="rId127"/>
    <p:sldId id="344" r:id="rId128"/>
    <p:sldId id="321" r:id="rId129"/>
    <p:sldId id="323" r:id="rId130"/>
  </p:sldIdLst>
  <p:sldSz cx="9144000" cy="6858000" type="screen4x3"/>
  <p:notesSz cx="6858000" cy="9144000"/>
  <p:custDataLst>
    <p:tags r:id="rId132"/>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67" autoAdjust="0"/>
    <p:restoredTop sz="94660"/>
  </p:normalViewPr>
  <p:slideViewPr>
    <p:cSldViewPr snapToGrid="0">
      <p:cViewPr varScale="1">
        <p:scale>
          <a:sx n="125" d="100"/>
          <a:sy n="125" d="100"/>
        </p:scale>
        <p:origin x="666" y="108"/>
      </p:cViewPr>
      <p:guideLst/>
    </p:cSldViewPr>
  </p:slideViewPr>
  <p:notesTextViewPr>
    <p:cViewPr>
      <p:scale>
        <a:sx n="1" d="1"/>
        <a:sy n="1" d="1"/>
      </p:scale>
      <p:origin x="0" y="0"/>
    </p:cViewPr>
  </p:notesTextViewPr>
  <p:sorterViewPr>
    <p:cViewPr>
      <p:scale>
        <a:sx n="100" d="100"/>
        <a:sy n="100" d="100"/>
      </p:scale>
      <p:origin x="0" y="-33282"/>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117" Type="http://schemas.openxmlformats.org/officeDocument/2006/relationships/slide" Target="slides/slide88.xml"/><Relationship Id="rId21" Type="http://schemas.openxmlformats.org/officeDocument/2006/relationships/slideMaster" Target="slideMasters/slideMaster21.xml"/><Relationship Id="rId42" Type="http://schemas.openxmlformats.org/officeDocument/2006/relationships/slide" Target="slides/slide13.xml"/><Relationship Id="rId47" Type="http://schemas.openxmlformats.org/officeDocument/2006/relationships/slide" Target="slides/slide18.xml"/><Relationship Id="rId63" Type="http://schemas.openxmlformats.org/officeDocument/2006/relationships/slide" Target="slides/slide34.xml"/><Relationship Id="rId68" Type="http://schemas.openxmlformats.org/officeDocument/2006/relationships/slide" Target="slides/slide39.xml"/><Relationship Id="rId84" Type="http://schemas.openxmlformats.org/officeDocument/2006/relationships/slide" Target="slides/slide55.xml"/><Relationship Id="rId89" Type="http://schemas.openxmlformats.org/officeDocument/2006/relationships/slide" Target="slides/slide60.xml"/><Relationship Id="rId112" Type="http://schemas.openxmlformats.org/officeDocument/2006/relationships/slide" Target="slides/slide83.xml"/><Relationship Id="rId133" Type="http://schemas.openxmlformats.org/officeDocument/2006/relationships/presProps" Target="presProps.xml"/><Relationship Id="rId16" Type="http://schemas.openxmlformats.org/officeDocument/2006/relationships/slideMaster" Target="slideMasters/slideMaster16.xml"/><Relationship Id="rId107" Type="http://schemas.openxmlformats.org/officeDocument/2006/relationships/slide" Target="slides/slide78.xml"/><Relationship Id="rId11" Type="http://schemas.openxmlformats.org/officeDocument/2006/relationships/slideMaster" Target="slideMasters/slideMaster11.xml"/><Relationship Id="rId32" Type="http://schemas.openxmlformats.org/officeDocument/2006/relationships/slide" Target="slides/slide3.xml"/><Relationship Id="rId37" Type="http://schemas.openxmlformats.org/officeDocument/2006/relationships/slide" Target="slides/slide8.xml"/><Relationship Id="rId53" Type="http://schemas.openxmlformats.org/officeDocument/2006/relationships/slide" Target="slides/slide24.xml"/><Relationship Id="rId58" Type="http://schemas.openxmlformats.org/officeDocument/2006/relationships/slide" Target="slides/slide29.xml"/><Relationship Id="rId74" Type="http://schemas.openxmlformats.org/officeDocument/2006/relationships/slide" Target="slides/slide45.xml"/><Relationship Id="rId79" Type="http://schemas.openxmlformats.org/officeDocument/2006/relationships/slide" Target="slides/slide50.xml"/><Relationship Id="rId102" Type="http://schemas.openxmlformats.org/officeDocument/2006/relationships/slide" Target="slides/slide73.xml"/><Relationship Id="rId123" Type="http://schemas.openxmlformats.org/officeDocument/2006/relationships/slide" Target="slides/slide94.xml"/><Relationship Id="rId128" Type="http://schemas.openxmlformats.org/officeDocument/2006/relationships/slide" Target="slides/slide99.xml"/><Relationship Id="rId5" Type="http://schemas.openxmlformats.org/officeDocument/2006/relationships/slideMaster" Target="slideMasters/slideMaster5.xml"/><Relationship Id="rId90" Type="http://schemas.openxmlformats.org/officeDocument/2006/relationships/slide" Target="slides/slide61.xml"/><Relationship Id="rId95" Type="http://schemas.openxmlformats.org/officeDocument/2006/relationships/slide" Target="slides/slide66.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 Target="slides/slide1.xml"/><Relationship Id="rId35" Type="http://schemas.openxmlformats.org/officeDocument/2006/relationships/slide" Target="slides/slide6.xml"/><Relationship Id="rId43" Type="http://schemas.openxmlformats.org/officeDocument/2006/relationships/slide" Target="slides/slide14.xml"/><Relationship Id="rId48" Type="http://schemas.openxmlformats.org/officeDocument/2006/relationships/slide" Target="slides/slide19.xml"/><Relationship Id="rId56" Type="http://schemas.openxmlformats.org/officeDocument/2006/relationships/slide" Target="slides/slide27.xml"/><Relationship Id="rId64" Type="http://schemas.openxmlformats.org/officeDocument/2006/relationships/slide" Target="slides/slide35.xml"/><Relationship Id="rId69" Type="http://schemas.openxmlformats.org/officeDocument/2006/relationships/slide" Target="slides/slide40.xml"/><Relationship Id="rId77" Type="http://schemas.openxmlformats.org/officeDocument/2006/relationships/slide" Target="slides/slide48.xml"/><Relationship Id="rId100" Type="http://schemas.openxmlformats.org/officeDocument/2006/relationships/slide" Target="slides/slide71.xml"/><Relationship Id="rId105" Type="http://schemas.openxmlformats.org/officeDocument/2006/relationships/slide" Target="slides/slide76.xml"/><Relationship Id="rId113" Type="http://schemas.openxmlformats.org/officeDocument/2006/relationships/slide" Target="slides/slide84.xml"/><Relationship Id="rId118" Type="http://schemas.openxmlformats.org/officeDocument/2006/relationships/slide" Target="slides/slide89.xml"/><Relationship Id="rId126" Type="http://schemas.openxmlformats.org/officeDocument/2006/relationships/slide" Target="slides/slide97.xml"/><Relationship Id="rId134"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 Target="slides/slide22.xml"/><Relationship Id="rId72" Type="http://schemas.openxmlformats.org/officeDocument/2006/relationships/slide" Target="slides/slide43.xml"/><Relationship Id="rId80" Type="http://schemas.openxmlformats.org/officeDocument/2006/relationships/slide" Target="slides/slide51.xml"/><Relationship Id="rId85" Type="http://schemas.openxmlformats.org/officeDocument/2006/relationships/slide" Target="slides/slide56.xml"/><Relationship Id="rId93" Type="http://schemas.openxmlformats.org/officeDocument/2006/relationships/slide" Target="slides/slide64.xml"/><Relationship Id="rId98" Type="http://schemas.openxmlformats.org/officeDocument/2006/relationships/slide" Target="slides/slide69.xml"/><Relationship Id="rId121" Type="http://schemas.openxmlformats.org/officeDocument/2006/relationships/slide" Target="slides/slide92.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 Target="slides/slide4.xml"/><Relationship Id="rId38" Type="http://schemas.openxmlformats.org/officeDocument/2006/relationships/slide" Target="slides/slide9.xml"/><Relationship Id="rId46" Type="http://schemas.openxmlformats.org/officeDocument/2006/relationships/slide" Target="slides/slide17.xml"/><Relationship Id="rId59" Type="http://schemas.openxmlformats.org/officeDocument/2006/relationships/slide" Target="slides/slide30.xml"/><Relationship Id="rId67" Type="http://schemas.openxmlformats.org/officeDocument/2006/relationships/slide" Target="slides/slide38.xml"/><Relationship Id="rId103" Type="http://schemas.openxmlformats.org/officeDocument/2006/relationships/slide" Target="slides/slide74.xml"/><Relationship Id="rId108" Type="http://schemas.openxmlformats.org/officeDocument/2006/relationships/slide" Target="slides/slide79.xml"/><Relationship Id="rId116" Type="http://schemas.openxmlformats.org/officeDocument/2006/relationships/slide" Target="slides/slide87.xml"/><Relationship Id="rId124" Type="http://schemas.openxmlformats.org/officeDocument/2006/relationships/slide" Target="slides/slide95.xml"/><Relationship Id="rId129" Type="http://schemas.openxmlformats.org/officeDocument/2006/relationships/slide" Target="slides/slide100.xml"/><Relationship Id="rId20" Type="http://schemas.openxmlformats.org/officeDocument/2006/relationships/slideMaster" Target="slideMasters/slideMaster20.xml"/><Relationship Id="rId41" Type="http://schemas.openxmlformats.org/officeDocument/2006/relationships/slide" Target="slides/slide12.xml"/><Relationship Id="rId54" Type="http://schemas.openxmlformats.org/officeDocument/2006/relationships/slide" Target="slides/slide25.xml"/><Relationship Id="rId62" Type="http://schemas.openxmlformats.org/officeDocument/2006/relationships/slide" Target="slides/slide33.xml"/><Relationship Id="rId70" Type="http://schemas.openxmlformats.org/officeDocument/2006/relationships/slide" Target="slides/slide41.xml"/><Relationship Id="rId75" Type="http://schemas.openxmlformats.org/officeDocument/2006/relationships/slide" Target="slides/slide46.xml"/><Relationship Id="rId83" Type="http://schemas.openxmlformats.org/officeDocument/2006/relationships/slide" Target="slides/slide54.xml"/><Relationship Id="rId88" Type="http://schemas.openxmlformats.org/officeDocument/2006/relationships/slide" Target="slides/slide59.xml"/><Relationship Id="rId91" Type="http://schemas.openxmlformats.org/officeDocument/2006/relationships/slide" Target="slides/slide62.xml"/><Relationship Id="rId96" Type="http://schemas.openxmlformats.org/officeDocument/2006/relationships/slide" Target="slides/slide67.xml"/><Relationship Id="rId111" Type="http://schemas.openxmlformats.org/officeDocument/2006/relationships/slide" Target="slides/slide82.xml"/><Relationship Id="rId132" Type="http://schemas.openxmlformats.org/officeDocument/2006/relationships/tags" Target="tags/tag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 Target="slides/slide7.xml"/><Relationship Id="rId49" Type="http://schemas.openxmlformats.org/officeDocument/2006/relationships/slide" Target="slides/slide20.xml"/><Relationship Id="rId57" Type="http://schemas.openxmlformats.org/officeDocument/2006/relationships/slide" Target="slides/slide28.xml"/><Relationship Id="rId106" Type="http://schemas.openxmlformats.org/officeDocument/2006/relationships/slide" Target="slides/slide77.xml"/><Relationship Id="rId114" Type="http://schemas.openxmlformats.org/officeDocument/2006/relationships/slide" Target="slides/slide85.xml"/><Relationship Id="rId119" Type="http://schemas.openxmlformats.org/officeDocument/2006/relationships/slide" Target="slides/slide90.xml"/><Relationship Id="rId127" Type="http://schemas.openxmlformats.org/officeDocument/2006/relationships/slide" Target="slides/slide98.xml"/><Relationship Id="rId10" Type="http://schemas.openxmlformats.org/officeDocument/2006/relationships/slideMaster" Target="slideMasters/slideMaster10.xml"/><Relationship Id="rId31" Type="http://schemas.openxmlformats.org/officeDocument/2006/relationships/slide" Target="slides/slide2.xml"/><Relationship Id="rId44" Type="http://schemas.openxmlformats.org/officeDocument/2006/relationships/slide" Target="slides/slide15.xml"/><Relationship Id="rId52" Type="http://schemas.openxmlformats.org/officeDocument/2006/relationships/slide" Target="slides/slide23.xml"/><Relationship Id="rId60" Type="http://schemas.openxmlformats.org/officeDocument/2006/relationships/slide" Target="slides/slide31.xml"/><Relationship Id="rId65" Type="http://schemas.openxmlformats.org/officeDocument/2006/relationships/slide" Target="slides/slide36.xml"/><Relationship Id="rId73" Type="http://schemas.openxmlformats.org/officeDocument/2006/relationships/slide" Target="slides/slide44.xml"/><Relationship Id="rId78" Type="http://schemas.openxmlformats.org/officeDocument/2006/relationships/slide" Target="slides/slide49.xml"/><Relationship Id="rId81" Type="http://schemas.openxmlformats.org/officeDocument/2006/relationships/slide" Target="slides/slide52.xml"/><Relationship Id="rId86" Type="http://schemas.openxmlformats.org/officeDocument/2006/relationships/slide" Target="slides/slide57.xml"/><Relationship Id="rId94" Type="http://schemas.openxmlformats.org/officeDocument/2006/relationships/slide" Target="slides/slide65.xml"/><Relationship Id="rId99" Type="http://schemas.openxmlformats.org/officeDocument/2006/relationships/slide" Target="slides/slide70.xml"/><Relationship Id="rId101" Type="http://schemas.openxmlformats.org/officeDocument/2006/relationships/slide" Target="slides/slide72.xml"/><Relationship Id="rId122" Type="http://schemas.openxmlformats.org/officeDocument/2006/relationships/slide" Target="slides/slide93.xml"/><Relationship Id="rId130" Type="http://schemas.openxmlformats.org/officeDocument/2006/relationships/slide" Target="slides/slide101.xml"/><Relationship Id="rId135"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0.xml"/><Relationship Id="rId109" Type="http://schemas.openxmlformats.org/officeDocument/2006/relationships/slide" Target="slides/slide80.xml"/><Relationship Id="rId34" Type="http://schemas.openxmlformats.org/officeDocument/2006/relationships/slide" Target="slides/slide5.xml"/><Relationship Id="rId50" Type="http://schemas.openxmlformats.org/officeDocument/2006/relationships/slide" Target="slides/slide21.xml"/><Relationship Id="rId55" Type="http://schemas.openxmlformats.org/officeDocument/2006/relationships/slide" Target="slides/slide26.xml"/><Relationship Id="rId76" Type="http://schemas.openxmlformats.org/officeDocument/2006/relationships/slide" Target="slides/slide47.xml"/><Relationship Id="rId97" Type="http://schemas.openxmlformats.org/officeDocument/2006/relationships/slide" Target="slides/slide68.xml"/><Relationship Id="rId104" Type="http://schemas.openxmlformats.org/officeDocument/2006/relationships/slide" Target="slides/slide75.xml"/><Relationship Id="rId120" Type="http://schemas.openxmlformats.org/officeDocument/2006/relationships/slide" Target="slides/slide91.xml"/><Relationship Id="rId125" Type="http://schemas.openxmlformats.org/officeDocument/2006/relationships/slide" Target="slides/slide96.xml"/><Relationship Id="rId7" Type="http://schemas.openxmlformats.org/officeDocument/2006/relationships/slideMaster" Target="slideMasters/slideMaster7.xml"/><Relationship Id="rId71" Type="http://schemas.openxmlformats.org/officeDocument/2006/relationships/slide" Target="slides/slide42.xml"/><Relationship Id="rId92" Type="http://schemas.openxmlformats.org/officeDocument/2006/relationships/slide" Target="slides/slide63.xml"/><Relationship Id="rId2" Type="http://schemas.openxmlformats.org/officeDocument/2006/relationships/slideMaster" Target="slideMasters/slideMaster2.xml"/><Relationship Id="rId29" Type="http://schemas.openxmlformats.org/officeDocument/2006/relationships/slideMaster" Target="slideMasters/slideMaster29.xml"/><Relationship Id="rId24" Type="http://schemas.openxmlformats.org/officeDocument/2006/relationships/slideMaster" Target="slideMasters/slideMaster24.xml"/><Relationship Id="rId40" Type="http://schemas.openxmlformats.org/officeDocument/2006/relationships/slide" Target="slides/slide11.xml"/><Relationship Id="rId45" Type="http://schemas.openxmlformats.org/officeDocument/2006/relationships/slide" Target="slides/slide16.xml"/><Relationship Id="rId66" Type="http://schemas.openxmlformats.org/officeDocument/2006/relationships/slide" Target="slides/slide37.xml"/><Relationship Id="rId87" Type="http://schemas.openxmlformats.org/officeDocument/2006/relationships/slide" Target="slides/slide58.xml"/><Relationship Id="rId110" Type="http://schemas.openxmlformats.org/officeDocument/2006/relationships/slide" Target="slides/slide81.xml"/><Relationship Id="rId115" Type="http://schemas.openxmlformats.org/officeDocument/2006/relationships/slide" Target="slides/slide86.xml"/><Relationship Id="rId131" Type="http://schemas.openxmlformats.org/officeDocument/2006/relationships/notesMaster" Target="notesMasters/notesMaster1.xml"/><Relationship Id="rId136" Type="http://schemas.openxmlformats.org/officeDocument/2006/relationships/tableStyles" Target="tableStyles.xml"/><Relationship Id="rId61" Type="http://schemas.openxmlformats.org/officeDocument/2006/relationships/slide" Target="slides/slide32.xml"/><Relationship Id="rId82" Type="http://schemas.openxmlformats.org/officeDocument/2006/relationships/slide" Target="slides/slide53.xml"/><Relationship Id="rId19" Type="http://schemas.openxmlformats.org/officeDocument/2006/relationships/slideMaster" Target="slideMasters/slideMaster19.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2.xml.rels><?xml version="1.0" encoding="UTF-8" standalone="yes"?>
<Relationships xmlns="http://schemas.openxmlformats.org/package/2006/relationships"><Relationship Id="rId2" Type="http://schemas.openxmlformats.org/officeDocument/2006/relationships/oleObject" Target="file:///C:\Users\Ryan\Documents\Research%20Assistant\NIH%20Project\mina\mina_experiments.xlsx" TargetMode="External"/><Relationship Id="rId1" Type="http://schemas.openxmlformats.org/officeDocument/2006/relationships/themeOverride" Target="../theme/themeOverrid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40"/>
      <c:rotY val="0"/>
      <c:rAngAx val="0"/>
      <c:perspective val="20"/>
    </c:view3D>
    <c:floor>
      <c:thickness val="0"/>
    </c:floor>
    <c:sideWall>
      <c:thickness val="0"/>
    </c:sideWall>
    <c:backWall>
      <c:thickness val="0"/>
    </c:backWall>
    <c:plotArea>
      <c:layout>
        <c:manualLayout>
          <c:layoutTarget val="inner"/>
          <c:xMode val="edge"/>
          <c:yMode val="edge"/>
          <c:x val="1.6666666666666666E-2"/>
          <c:y val="0.05"/>
          <c:w val="0.95416666666666672"/>
          <c:h val="0.93125000000000002"/>
        </c:manualLayout>
      </c:layout>
      <c:pie3DChart>
        <c:varyColors val="1"/>
        <c:ser>
          <c:idx val="0"/>
          <c:order val="0"/>
          <c:tx>
            <c:strRef>
              <c:f>Hoja1!$B$1</c:f>
              <c:strCache>
                <c:ptCount val="1"/>
                <c:pt idx="0">
                  <c:v>Columna1</c:v>
                </c:pt>
              </c:strCache>
            </c:strRef>
          </c:tx>
          <c:cat>
            <c:numRef>
              <c:f>Hoja1!$A$2:$A$12</c:f>
              <c:numCache>
                <c:formatCode>General</c:formatCode>
                <c:ptCount val="11"/>
              </c:numCache>
            </c:numRef>
          </c:cat>
          <c:val>
            <c:numRef>
              <c:f>Hoja1!$B$2:$B$12</c:f>
              <c:numCache>
                <c:formatCode>General</c:formatCode>
                <c:ptCount val="11"/>
                <c:pt idx="0">
                  <c:v>3</c:v>
                </c:pt>
                <c:pt idx="1">
                  <c:v>4</c:v>
                </c:pt>
                <c:pt idx="2">
                  <c:v>1</c:v>
                </c:pt>
                <c:pt idx="3">
                  <c:v>2</c:v>
                </c:pt>
                <c:pt idx="4">
                  <c:v>1</c:v>
                </c:pt>
                <c:pt idx="5">
                  <c:v>2</c:v>
                </c:pt>
                <c:pt idx="6">
                  <c:v>3</c:v>
                </c:pt>
                <c:pt idx="7">
                  <c:v>7</c:v>
                </c:pt>
                <c:pt idx="8">
                  <c:v>1</c:v>
                </c:pt>
                <c:pt idx="9">
                  <c:v>2</c:v>
                </c:pt>
                <c:pt idx="10">
                  <c:v>1</c:v>
                </c:pt>
              </c:numCache>
            </c:numRef>
          </c:val>
        </c:ser>
        <c:dLbls>
          <c:showLegendKey val="0"/>
          <c:showVal val="0"/>
          <c:showCatName val="0"/>
          <c:showSerName val="0"/>
          <c:showPercent val="0"/>
          <c:showBubbleSize val="0"/>
          <c:showLeaderLines val="1"/>
        </c:dLbls>
      </c:pie3DChart>
    </c:plotArea>
    <c:plotVisOnly val="1"/>
    <c:dispBlanksAs val="gap"/>
    <c:showDLblsOverMax val="0"/>
  </c:chart>
  <c:txPr>
    <a:bodyPr/>
    <a:lstStyle/>
    <a:p>
      <a:pPr>
        <a:defRPr sz="1800"/>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1930153669441626"/>
          <c:y val="4.1337842916196917E-2"/>
          <c:w val="0.84871342769270408"/>
          <c:h val="0.80409455698771604"/>
        </c:manualLayout>
      </c:layout>
      <c:barChart>
        <c:barDir val="col"/>
        <c:grouping val="clustered"/>
        <c:varyColors val="0"/>
        <c:ser>
          <c:idx val="0"/>
          <c:order val="0"/>
          <c:tx>
            <c:strRef>
              <c:f>mixed!$C$1</c:f>
              <c:strCache>
                <c:ptCount val="1"/>
                <c:pt idx="0">
                  <c:v>DA-PWC</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mixed!$C$2:$C$35</c:f>
              <c:numCache>
                <c:formatCode>General</c:formatCode>
                <c:ptCount val="34"/>
                <c:pt idx="0">
                  <c:v>0</c:v>
                </c:pt>
                <c:pt idx="1">
                  <c:v>0</c:v>
                </c:pt>
                <c:pt idx="2">
                  <c:v>0</c:v>
                </c:pt>
                <c:pt idx="3">
                  <c:v>0</c:v>
                </c:pt>
                <c:pt idx="4">
                  <c:v>0</c:v>
                </c:pt>
                <c:pt idx="5">
                  <c:v>0</c:v>
                </c:pt>
                <c:pt idx="6">
                  <c:v>0</c:v>
                </c:pt>
                <c:pt idx="7">
                  <c:v>0</c:v>
                </c:pt>
                <c:pt idx="8">
                  <c:v>0</c:v>
                </c:pt>
                <c:pt idx="9">
                  <c:v>1</c:v>
                </c:pt>
                <c:pt idx="10">
                  <c:v>0</c:v>
                </c:pt>
                <c:pt idx="11">
                  <c:v>1</c:v>
                </c:pt>
                <c:pt idx="12">
                  <c:v>2</c:v>
                </c:pt>
                <c:pt idx="13">
                  <c:v>9</c:v>
                </c:pt>
                <c:pt idx="14">
                  <c:v>7</c:v>
                </c:pt>
                <c:pt idx="15">
                  <c:v>6</c:v>
                </c:pt>
                <c:pt idx="16">
                  <c:v>12</c:v>
                </c:pt>
                <c:pt idx="17">
                  <c:v>8</c:v>
                </c:pt>
                <c:pt idx="18">
                  <c:v>9</c:v>
                </c:pt>
                <c:pt idx="19">
                  <c:v>5</c:v>
                </c:pt>
                <c:pt idx="20">
                  <c:v>46</c:v>
                </c:pt>
                <c:pt idx="21">
                  <c:v>25</c:v>
                </c:pt>
                <c:pt idx="22">
                  <c:v>15</c:v>
                </c:pt>
                <c:pt idx="23">
                  <c:v>4</c:v>
                </c:pt>
                <c:pt idx="24">
                  <c:v>6</c:v>
                </c:pt>
                <c:pt idx="25">
                  <c:v>8</c:v>
                </c:pt>
                <c:pt idx="26">
                  <c:v>7</c:v>
                </c:pt>
                <c:pt idx="27">
                  <c:v>2</c:v>
                </c:pt>
                <c:pt idx="28">
                  <c:v>1</c:v>
                </c:pt>
                <c:pt idx="29">
                  <c:v>8</c:v>
                </c:pt>
                <c:pt idx="30">
                  <c:v>3</c:v>
                </c:pt>
                <c:pt idx="31">
                  <c:v>3</c:v>
                </c:pt>
                <c:pt idx="32">
                  <c:v>0</c:v>
                </c:pt>
                <c:pt idx="33">
                  <c:v>0</c:v>
                </c:pt>
              </c:numCache>
            </c:numRef>
          </c:val>
        </c:ser>
        <c:ser>
          <c:idx val="1"/>
          <c:order val="1"/>
          <c:tx>
            <c:strRef>
              <c:f>mixed!$E$1</c:f>
              <c:strCache>
                <c:ptCount val="1"/>
                <c:pt idx="0">
                  <c:v>CD-HIT default</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mixed!$E$2:$E$35</c:f>
              <c:numCache>
                <c:formatCode>General</c:formatCode>
                <c:ptCount val="34"/>
                <c:pt idx="0">
                  <c:v>1858</c:v>
                </c:pt>
                <c:pt idx="1">
                  <c:v>3617</c:v>
                </c:pt>
                <c:pt idx="2">
                  <c:v>865</c:v>
                </c:pt>
                <c:pt idx="3">
                  <c:v>416</c:v>
                </c:pt>
                <c:pt idx="4">
                  <c:v>285</c:v>
                </c:pt>
                <c:pt idx="5">
                  <c:v>167</c:v>
                </c:pt>
                <c:pt idx="6">
                  <c:v>125</c:v>
                </c:pt>
                <c:pt idx="7">
                  <c:v>91</c:v>
                </c:pt>
                <c:pt idx="8">
                  <c:v>67</c:v>
                </c:pt>
                <c:pt idx="9">
                  <c:v>76</c:v>
                </c:pt>
                <c:pt idx="10">
                  <c:v>56</c:v>
                </c:pt>
                <c:pt idx="11">
                  <c:v>274</c:v>
                </c:pt>
                <c:pt idx="12">
                  <c:v>114</c:v>
                </c:pt>
                <c:pt idx="13">
                  <c:v>95</c:v>
                </c:pt>
                <c:pt idx="14">
                  <c:v>45</c:v>
                </c:pt>
                <c:pt idx="15">
                  <c:v>36</c:v>
                </c:pt>
                <c:pt idx="16">
                  <c:v>45</c:v>
                </c:pt>
                <c:pt idx="17">
                  <c:v>23</c:v>
                </c:pt>
                <c:pt idx="18">
                  <c:v>14</c:v>
                </c:pt>
                <c:pt idx="19">
                  <c:v>11</c:v>
                </c:pt>
                <c:pt idx="20">
                  <c:v>77</c:v>
                </c:pt>
                <c:pt idx="21">
                  <c:v>25</c:v>
                </c:pt>
                <c:pt idx="22">
                  <c:v>15</c:v>
                </c:pt>
                <c:pt idx="23">
                  <c:v>6</c:v>
                </c:pt>
                <c:pt idx="24">
                  <c:v>4</c:v>
                </c:pt>
                <c:pt idx="25">
                  <c:v>1</c:v>
                </c:pt>
                <c:pt idx="26">
                  <c:v>1</c:v>
                </c:pt>
                <c:pt idx="27">
                  <c:v>2</c:v>
                </c:pt>
                <c:pt idx="28">
                  <c:v>2</c:v>
                </c:pt>
                <c:pt idx="29">
                  <c:v>5</c:v>
                </c:pt>
                <c:pt idx="30">
                  <c:v>0</c:v>
                </c:pt>
                <c:pt idx="31">
                  <c:v>0</c:v>
                </c:pt>
                <c:pt idx="32">
                  <c:v>0</c:v>
                </c:pt>
                <c:pt idx="33">
                  <c:v>0</c:v>
                </c:pt>
              </c:numCache>
            </c:numRef>
          </c:val>
        </c:ser>
        <c:ser>
          <c:idx val="2"/>
          <c:order val="2"/>
          <c:tx>
            <c:strRef>
              <c:f>mixed!$F$1</c:f>
              <c:strCache>
                <c:ptCount val="1"/>
                <c:pt idx="0">
                  <c:v>UCLUST default</c:v>
                </c:pt>
              </c:strCache>
            </c:strRef>
          </c:tx>
          <c:invertIfNegative val="0"/>
          <c:cat>
            <c:strRef>
              <c:f>mixed!$A$2:$A$35</c:f>
              <c:strCache>
                <c:ptCount val="34"/>
                <c:pt idx="0">
                  <c:v>1</c:v>
                </c:pt>
                <c:pt idx="1">
                  <c:v>10</c:v>
                </c:pt>
                <c:pt idx="2">
                  <c:v>20</c:v>
                </c:pt>
                <c:pt idx="3">
                  <c:v>30</c:v>
                </c:pt>
                <c:pt idx="4">
                  <c:v>40</c:v>
                </c:pt>
                <c:pt idx="5">
                  <c:v>50</c:v>
                </c:pt>
                <c:pt idx="6">
                  <c:v>60</c:v>
                </c:pt>
                <c:pt idx="7">
                  <c:v>70</c:v>
                </c:pt>
                <c:pt idx="8">
                  <c:v>80</c:v>
                </c:pt>
                <c:pt idx="9">
                  <c:v>90</c:v>
                </c:pt>
                <c:pt idx="10">
                  <c:v>100</c:v>
                </c:pt>
                <c:pt idx="11">
                  <c:v>200</c:v>
                </c:pt>
                <c:pt idx="12">
                  <c:v>300</c:v>
                </c:pt>
                <c:pt idx="13">
                  <c:v>400</c:v>
                </c:pt>
                <c:pt idx="14">
                  <c:v>500</c:v>
                </c:pt>
                <c:pt idx="15">
                  <c:v>600</c:v>
                </c:pt>
                <c:pt idx="16">
                  <c:v>700</c:v>
                </c:pt>
                <c:pt idx="17">
                  <c:v>800</c:v>
                </c:pt>
                <c:pt idx="18">
                  <c:v>900</c:v>
                </c:pt>
                <c:pt idx="19">
                  <c:v>1000</c:v>
                </c:pt>
                <c:pt idx="20">
                  <c:v>2000</c:v>
                </c:pt>
                <c:pt idx="21">
                  <c:v>3000</c:v>
                </c:pt>
                <c:pt idx="22">
                  <c:v>4000</c:v>
                </c:pt>
                <c:pt idx="23">
                  <c:v>5000</c:v>
                </c:pt>
                <c:pt idx="24">
                  <c:v>6000</c:v>
                </c:pt>
                <c:pt idx="25">
                  <c:v>7000</c:v>
                </c:pt>
                <c:pt idx="26">
                  <c:v>8000</c:v>
                </c:pt>
                <c:pt idx="27">
                  <c:v>9000</c:v>
                </c:pt>
                <c:pt idx="28">
                  <c:v>10000</c:v>
                </c:pt>
                <c:pt idx="29">
                  <c:v>20000</c:v>
                </c:pt>
                <c:pt idx="30">
                  <c:v>30000</c:v>
                </c:pt>
                <c:pt idx="31">
                  <c:v>40000</c:v>
                </c:pt>
                <c:pt idx="32">
                  <c:v>more</c:v>
                </c:pt>
                <c:pt idx="33">
                  <c:v>60000</c:v>
                </c:pt>
              </c:strCache>
            </c:strRef>
          </c:cat>
          <c:val>
            <c:numRef>
              <c:f>mixed!$F$2:$F$35</c:f>
              <c:numCache>
                <c:formatCode>General</c:formatCode>
                <c:ptCount val="34"/>
                <c:pt idx="0">
                  <c:v>1343</c:v>
                </c:pt>
                <c:pt idx="1">
                  <c:v>2486</c:v>
                </c:pt>
                <c:pt idx="2">
                  <c:v>613</c:v>
                </c:pt>
                <c:pt idx="3">
                  <c:v>331</c:v>
                </c:pt>
                <c:pt idx="4">
                  <c:v>182</c:v>
                </c:pt>
                <c:pt idx="5">
                  <c:v>149</c:v>
                </c:pt>
                <c:pt idx="6">
                  <c:v>109</c:v>
                </c:pt>
                <c:pt idx="7">
                  <c:v>65</c:v>
                </c:pt>
                <c:pt idx="8">
                  <c:v>63</c:v>
                </c:pt>
                <c:pt idx="9">
                  <c:v>57</c:v>
                </c:pt>
                <c:pt idx="10">
                  <c:v>43</c:v>
                </c:pt>
                <c:pt idx="11">
                  <c:v>221</c:v>
                </c:pt>
                <c:pt idx="12">
                  <c:v>92</c:v>
                </c:pt>
                <c:pt idx="13">
                  <c:v>53</c:v>
                </c:pt>
                <c:pt idx="14">
                  <c:v>29</c:v>
                </c:pt>
                <c:pt idx="15">
                  <c:v>20</c:v>
                </c:pt>
                <c:pt idx="16">
                  <c:v>16</c:v>
                </c:pt>
                <c:pt idx="17">
                  <c:v>9</c:v>
                </c:pt>
                <c:pt idx="18">
                  <c:v>8</c:v>
                </c:pt>
                <c:pt idx="19">
                  <c:v>10</c:v>
                </c:pt>
                <c:pt idx="20">
                  <c:v>48</c:v>
                </c:pt>
                <c:pt idx="21">
                  <c:v>18</c:v>
                </c:pt>
                <c:pt idx="22">
                  <c:v>8</c:v>
                </c:pt>
                <c:pt idx="23">
                  <c:v>5</c:v>
                </c:pt>
                <c:pt idx="24">
                  <c:v>5</c:v>
                </c:pt>
                <c:pt idx="25">
                  <c:v>2</c:v>
                </c:pt>
                <c:pt idx="26">
                  <c:v>2</c:v>
                </c:pt>
                <c:pt idx="27">
                  <c:v>3</c:v>
                </c:pt>
                <c:pt idx="28">
                  <c:v>1</c:v>
                </c:pt>
                <c:pt idx="29">
                  <c:v>3</c:v>
                </c:pt>
                <c:pt idx="30">
                  <c:v>4</c:v>
                </c:pt>
                <c:pt idx="31">
                  <c:v>0</c:v>
                </c:pt>
                <c:pt idx="32">
                  <c:v>1</c:v>
                </c:pt>
                <c:pt idx="33">
                  <c:v>0</c:v>
                </c:pt>
              </c:numCache>
            </c:numRef>
          </c:val>
        </c:ser>
        <c:dLbls>
          <c:showLegendKey val="0"/>
          <c:showVal val="0"/>
          <c:showCatName val="0"/>
          <c:showSerName val="0"/>
          <c:showPercent val="0"/>
          <c:showBubbleSize val="0"/>
        </c:dLbls>
        <c:gapWidth val="150"/>
        <c:axId val="278389968"/>
        <c:axId val="278391144"/>
      </c:barChart>
      <c:catAx>
        <c:axId val="278389968"/>
        <c:scaling>
          <c:orientation val="minMax"/>
        </c:scaling>
        <c:delete val="0"/>
        <c:axPos val="b"/>
        <c:title>
          <c:tx>
            <c:rich>
              <a:bodyPr/>
              <a:lstStyle/>
              <a:p>
                <a:pPr>
                  <a:defRPr sz="1600"/>
                </a:pPr>
                <a:r>
                  <a:rPr lang="en-US" sz="1600" dirty="0"/>
                  <a:t>Sequence </a:t>
                </a:r>
                <a:r>
                  <a:rPr lang="en-US" sz="1600" dirty="0" smtClean="0"/>
                  <a:t>Count in Cluster</a:t>
                </a:r>
                <a:endParaRPr lang="en-US" sz="1600" dirty="0"/>
              </a:p>
            </c:rich>
          </c:tx>
          <c:overlay val="0"/>
        </c:title>
        <c:numFmt formatCode="General" sourceLinked="1"/>
        <c:majorTickMark val="out"/>
        <c:minorTickMark val="in"/>
        <c:tickLblPos val="nextTo"/>
        <c:txPr>
          <a:bodyPr/>
          <a:lstStyle/>
          <a:p>
            <a:pPr>
              <a:defRPr sz="1200" b="1"/>
            </a:pPr>
            <a:endParaRPr lang="en-US"/>
          </a:p>
        </c:txPr>
        <c:crossAx val="278391144"/>
        <c:crosses val="autoZero"/>
        <c:auto val="1"/>
        <c:lblAlgn val="ctr"/>
        <c:lblOffset val="100"/>
        <c:noMultiLvlLbl val="0"/>
      </c:catAx>
      <c:valAx>
        <c:axId val="278391144"/>
        <c:scaling>
          <c:logBase val="10"/>
          <c:orientation val="minMax"/>
        </c:scaling>
        <c:delete val="0"/>
        <c:axPos val="l"/>
        <c:majorGridlines>
          <c:spPr>
            <a:ln>
              <a:noFill/>
            </a:ln>
          </c:spPr>
        </c:majorGridlines>
        <c:numFmt formatCode="General" sourceLinked="1"/>
        <c:majorTickMark val="out"/>
        <c:minorTickMark val="in"/>
        <c:tickLblPos val="nextTo"/>
        <c:txPr>
          <a:bodyPr/>
          <a:lstStyle/>
          <a:p>
            <a:pPr>
              <a:defRPr sz="1800"/>
            </a:pPr>
            <a:endParaRPr lang="en-US"/>
          </a:p>
        </c:txPr>
        <c:crossAx val="278389968"/>
        <c:crosses val="autoZero"/>
        <c:crossBetween val="between"/>
      </c:valAx>
    </c:plotArea>
    <c:legend>
      <c:legendPos val="r"/>
      <c:layout>
        <c:manualLayout>
          <c:xMode val="edge"/>
          <c:yMode val="edge"/>
          <c:x val="0.60010603294153453"/>
          <c:y val="4.6638961796442113E-2"/>
          <c:w val="0.36716638979304261"/>
          <c:h val="0.27034242247496842"/>
        </c:manualLayout>
      </c:layout>
      <c:overlay val="0"/>
      <c:txPr>
        <a:bodyPr/>
        <a:lstStyle/>
        <a:p>
          <a:pPr>
            <a:defRPr sz="2400"/>
          </a:pPr>
          <a:endParaRPr lang="en-US"/>
        </a:p>
      </c:txPr>
    </c:legend>
    <c:plotVisOnly val="1"/>
    <c:dispBlanksAs val="gap"/>
    <c:showDLblsOverMax val="0"/>
  </c:chart>
  <c:spPr>
    <a:solidFill>
      <a:sysClr val="window" lastClr="FFFFFF"/>
    </a:solidFill>
  </c:spPr>
  <c:txPr>
    <a:bodyPr/>
    <a:lstStyle/>
    <a:p>
      <a:pPr>
        <a:defRPr sz="700">
          <a:latin typeface="+mj-lt"/>
        </a:defRPr>
      </a:pPr>
      <a:endParaRPr lang="en-US"/>
    </a:p>
  </c:txPr>
  <c:externalData r:id="rId2">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05.png"/></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40.wmf"/><Relationship Id="rId1" Type="http://schemas.openxmlformats.org/officeDocument/2006/relationships/image" Target="../media/image139.w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143.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CB09AE3-0C20-443E-B849-6A928E1769F1}" type="datetimeFigureOut">
              <a:rPr lang="en-US" smtClean="0"/>
              <a:t>3/7/2013</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B95CD40-AA16-4DD1-A307-B764782EC2F1}" type="slidenum">
              <a:rPr lang="en-US" smtClean="0"/>
              <a:t>‹#›</a:t>
            </a:fld>
            <a:endParaRPr lang="en-US"/>
          </a:p>
        </p:txBody>
      </p:sp>
    </p:spTree>
    <p:extLst>
      <p:ext uri="{BB962C8B-B14F-4D97-AF65-F5344CB8AC3E}">
        <p14:creationId xmlns:p14="http://schemas.microsoft.com/office/powerpoint/2010/main" val="1491189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42EC38D-76F9-4D02-B218-3C9CB0039E20}" type="slidenum">
              <a:rPr lang="en-US" smtClean="0">
                <a:solidFill>
                  <a:prstClr val="black"/>
                </a:solidFill>
              </a:rPr>
              <a:pPr/>
              <a:t>4</a:t>
            </a:fld>
            <a:endParaRPr lang="en-US">
              <a:solidFill>
                <a:prstClr val="black"/>
              </a:solidFill>
            </a:endParaRPr>
          </a:p>
        </p:txBody>
      </p:sp>
    </p:spTree>
    <p:extLst>
      <p:ext uri="{BB962C8B-B14F-4D97-AF65-F5344CB8AC3E}">
        <p14:creationId xmlns:p14="http://schemas.microsoft.com/office/powerpoint/2010/main" val="2112866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26</a:t>
            </a:fld>
            <a:endParaRPr lang="en-US">
              <a:solidFill>
                <a:prstClr val="black"/>
              </a:solidFill>
            </a:endParaRPr>
          </a:p>
        </p:txBody>
      </p:sp>
    </p:spTree>
    <p:extLst>
      <p:ext uri="{BB962C8B-B14F-4D97-AF65-F5344CB8AC3E}">
        <p14:creationId xmlns:p14="http://schemas.microsoft.com/office/powerpoint/2010/main" val="12911679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216176565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4029051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474182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9F24E02-0EF6-43D8-8FD0-B9CA8C55491D}" type="slidenum">
              <a:rPr lang="en-US">
                <a:solidFill>
                  <a:prstClr val="black"/>
                </a:solidFill>
              </a:rPr>
              <a:pPr/>
              <a:t>36</a:t>
            </a:fld>
            <a:endParaRPr lang="en-US">
              <a:solidFill>
                <a:prstClr val="black"/>
              </a:solidFill>
            </a:endParaRPr>
          </a:p>
        </p:txBody>
      </p:sp>
      <p:sp>
        <p:nvSpPr>
          <p:cNvPr id="2493442" name="Rectangle 2"/>
          <p:cNvSpPr>
            <a:spLocks noGrp="1" noRot="1" noChangeAspect="1" noChangeArrowheads="1" noTextEdit="1"/>
          </p:cNvSpPr>
          <p:nvPr>
            <p:ph type="sldImg"/>
          </p:nvPr>
        </p:nvSpPr>
        <p:spPr>
          <a:ln/>
        </p:spPr>
      </p:sp>
      <p:sp>
        <p:nvSpPr>
          <p:cNvPr id="2493443" name="Rectangle 3"/>
          <p:cNvSpPr>
            <a:spLocks noGrp="1" noChangeArrowheads="1"/>
          </p:cNvSpPr>
          <p:nvPr>
            <p:ph type="body" idx="1"/>
          </p:nvPr>
        </p:nvSpPr>
        <p:spPr>
          <a:xfrm>
            <a:off x="914400" y="4341722"/>
            <a:ext cx="5029200" cy="4116239"/>
          </a:xfrm>
        </p:spPr>
        <p:txBody>
          <a:bodyPr/>
          <a:lstStyle/>
          <a:p>
            <a:endParaRPr lang="en-US"/>
          </a:p>
        </p:txBody>
      </p:sp>
    </p:spTree>
    <p:extLst>
      <p:ext uri="{BB962C8B-B14F-4D97-AF65-F5344CB8AC3E}">
        <p14:creationId xmlns:p14="http://schemas.microsoft.com/office/powerpoint/2010/main" val="11149837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56A7EAB-2799-42F2-BAB9-281FD94E21A4}" type="slidenum">
              <a:rPr lang="en-US">
                <a:solidFill>
                  <a:prstClr val="black"/>
                </a:solidFill>
              </a:rPr>
              <a:pPr/>
              <a:t>37</a:t>
            </a:fld>
            <a:endParaRPr lang="en-US">
              <a:solidFill>
                <a:prstClr val="black"/>
              </a:solidFill>
            </a:endParaRPr>
          </a:p>
        </p:txBody>
      </p:sp>
      <p:sp>
        <p:nvSpPr>
          <p:cNvPr id="2496514" name="Rectangle 2"/>
          <p:cNvSpPr>
            <a:spLocks noGrp="1" noRot="1" noChangeAspect="1" noChangeArrowheads="1" noTextEdit="1"/>
          </p:cNvSpPr>
          <p:nvPr>
            <p:ph type="sldImg"/>
          </p:nvPr>
        </p:nvSpPr>
        <p:spPr>
          <a:ln/>
        </p:spPr>
      </p:sp>
      <p:sp>
        <p:nvSpPr>
          <p:cNvPr id="2496515"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2795214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1978EA-7C5D-4E8B-A556-2583F47277FA}" type="slidenum">
              <a:rPr lang="en-US" smtClean="0">
                <a:solidFill>
                  <a:srgbClr val="292929"/>
                </a:solidFill>
                <a:latin typeface="Segoe UI"/>
              </a:rPr>
              <a:pPr/>
              <a:t>42</a:t>
            </a:fld>
            <a:endParaRPr lang="en-US">
              <a:solidFill>
                <a:srgbClr val="292929"/>
              </a:solidFill>
              <a:latin typeface="Segoe UI"/>
            </a:endParaRPr>
          </a:p>
        </p:txBody>
      </p:sp>
    </p:spTree>
    <p:extLst>
      <p:ext uri="{BB962C8B-B14F-4D97-AF65-F5344CB8AC3E}">
        <p14:creationId xmlns:p14="http://schemas.microsoft.com/office/powerpoint/2010/main" val="18916862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61978EA-7C5D-4E8B-A556-2583F47277FA}" type="slidenum">
              <a:rPr lang="en-US" smtClean="0">
                <a:solidFill>
                  <a:srgbClr val="292929"/>
                </a:solidFill>
                <a:latin typeface="Segoe UI"/>
              </a:rPr>
              <a:pPr/>
              <a:t>43</a:t>
            </a:fld>
            <a:endParaRPr lang="en-US">
              <a:solidFill>
                <a:srgbClr val="292929"/>
              </a:solidFill>
              <a:latin typeface="Segoe UI"/>
            </a:endParaRPr>
          </a:p>
        </p:txBody>
      </p:sp>
    </p:spTree>
    <p:extLst>
      <p:ext uri="{BB962C8B-B14F-4D97-AF65-F5344CB8AC3E}">
        <p14:creationId xmlns:p14="http://schemas.microsoft.com/office/powerpoint/2010/main" val="27865778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662CCD20-670A-4CCE-8CAE-D16DFABAC07D}" type="slidenum">
              <a:rPr lang="en-US" smtClean="0">
                <a:solidFill>
                  <a:prstClr val="black"/>
                </a:solidFill>
              </a:rPr>
              <a:pPr>
                <a:defRPr/>
              </a:pPr>
              <a:t>59</a:t>
            </a:fld>
            <a:endParaRPr lang="en-US">
              <a:solidFill>
                <a:prstClr val="black"/>
              </a:solidFill>
            </a:endParaRPr>
          </a:p>
        </p:txBody>
      </p:sp>
    </p:spTree>
    <p:extLst>
      <p:ext uri="{BB962C8B-B14F-4D97-AF65-F5344CB8AC3E}">
        <p14:creationId xmlns:p14="http://schemas.microsoft.com/office/powerpoint/2010/main" val="396641939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62</a:t>
            </a:fld>
            <a:endParaRPr lang="en-US">
              <a:solidFill>
                <a:prstClr val="black"/>
              </a:solidFill>
            </a:endParaRPr>
          </a:p>
        </p:txBody>
      </p:sp>
    </p:spTree>
    <p:extLst>
      <p:ext uri="{BB962C8B-B14F-4D97-AF65-F5344CB8AC3E}">
        <p14:creationId xmlns:p14="http://schemas.microsoft.com/office/powerpoint/2010/main" val="312337913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E3DCAA1A-C362-4BF3-A61A-2A85217BB912}" type="slidenum">
              <a:rPr lang="en-US">
                <a:solidFill>
                  <a:prstClr val="black"/>
                </a:solidFill>
              </a:rPr>
              <a:pPr/>
              <a:t>9</a:t>
            </a:fld>
            <a:endParaRPr lang="en-US">
              <a:solidFill>
                <a:prstClr val="black"/>
              </a:solidFill>
            </a:endParaRPr>
          </a:p>
        </p:txBody>
      </p:sp>
      <p:sp>
        <p:nvSpPr>
          <p:cNvPr id="57347"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E6B0939-D785-48BF-A7DF-C5E898742F86}" type="slidenum">
              <a:rPr lang="en-US" sz="1200">
                <a:solidFill>
                  <a:prstClr val="black"/>
                </a:solidFill>
                <a:latin typeface="Times New Roman" pitchFamily="18" charset="0"/>
              </a:rPr>
              <a:pPr algn="r" eaLnBrk="0" fontAlgn="base" hangingPunct="0">
                <a:spcBef>
                  <a:spcPct val="0"/>
                </a:spcBef>
                <a:spcAft>
                  <a:spcPct val="0"/>
                </a:spcAft>
              </a:pPr>
              <a:t>9</a:t>
            </a:fld>
            <a:endParaRPr lang="en-US" sz="1200">
              <a:solidFill>
                <a:prstClr val="black"/>
              </a:solidFill>
              <a:latin typeface="Times New Roman" pitchFamily="18" charset="0"/>
            </a:endParaRPr>
          </a:p>
        </p:txBody>
      </p:sp>
      <p:sp>
        <p:nvSpPr>
          <p:cNvPr id="57348" name="Rectangle 2"/>
          <p:cNvSpPr>
            <a:spLocks noGrp="1" noRot="1" noChangeAspect="1" noChangeArrowheads="1" noTextEdit="1"/>
          </p:cNvSpPr>
          <p:nvPr>
            <p:ph type="sldImg"/>
          </p:nvPr>
        </p:nvSpPr>
        <p:spPr>
          <a:ln/>
        </p:spPr>
      </p:sp>
      <p:sp>
        <p:nvSpPr>
          <p:cNvPr id="57349"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6351686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43000" y="685800"/>
            <a:ext cx="4572000" cy="342900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a:solidFill>
                  <a:prstClr val="black"/>
                </a:solidFill>
              </a:rPr>
              <a:pPr/>
              <a:t>65</a:t>
            </a:fld>
            <a:endParaRPr lang="en-US">
              <a:solidFill>
                <a:prstClr val="black"/>
              </a:solidFill>
            </a:endParaRPr>
          </a:p>
        </p:txBody>
      </p:sp>
    </p:spTree>
    <p:extLst>
      <p:ext uri="{BB962C8B-B14F-4D97-AF65-F5344CB8AC3E}">
        <p14:creationId xmlns:p14="http://schemas.microsoft.com/office/powerpoint/2010/main" val="9522277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7A0D83CE-30FB-428A-9F72-0E578CC68C21}" type="slidenum">
              <a:rPr lang="es-ES" smtClean="0">
                <a:solidFill>
                  <a:prstClr val="black"/>
                </a:solidFill>
              </a:rPr>
              <a:pPr/>
              <a:t>68</a:t>
            </a:fld>
            <a:endParaRPr lang="es-ES">
              <a:solidFill>
                <a:prstClr val="black"/>
              </a:solidFill>
            </a:endParaRPr>
          </a:p>
        </p:txBody>
      </p:sp>
    </p:spTree>
    <p:extLst>
      <p:ext uri="{BB962C8B-B14F-4D97-AF65-F5344CB8AC3E}">
        <p14:creationId xmlns:p14="http://schemas.microsoft.com/office/powerpoint/2010/main" val="39993739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78</a:t>
            </a:fld>
            <a:endParaRPr lang="en-US">
              <a:solidFill>
                <a:prstClr val="black"/>
              </a:solidFill>
            </a:endParaRPr>
          </a:p>
        </p:txBody>
      </p:sp>
    </p:spTree>
    <p:extLst>
      <p:ext uri="{BB962C8B-B14F-4D97-AF65-F5344CB8AC3E}">
        <p14:creationId xmlns:p14="http://schemas.microsoft.com/office/powerpoint/2010/main" val="340574441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144EC547-398A-4BEA-B97B-98F7CF26DFDE}" type="slidenum">
              <a:rPr lang="en-US" smtClean="0">
                <a:solidFill>
                  <a:prstClr val="black"/>
                </a:solidFill>
              </a:rPr>
              <a:pPr/>
              <a:t>79</a:t>
            </a:fld>
            <a:endParaRPr lang="en-US">
              <a:solidFill>
                <a:prstClr val="black"/>
              </a:solidFill>
            </a:endParaRPr>
          </a:p>
        </p:txBody>
      </p:sp>
    </p:spTree>
    <p:extLst>
      <p:ext uri="{BB962C8B-B14F-4D97-AF65-F5344CB8AC3E}">
        <p14:creationId xmlns:p14="http://schemas.microsoft.com/office/powerpoint/2010/main" val="65292447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2F26A48-FAFA-44C5-849D-076216A06894}" type="slidenum">
              <a:rPr lang="en-US">
                <a:solidFill>
                  <a:prstClr val="black"/>
                </a:solidFill>
              </a:rPr>
              <a:pPr/>
              <a:t>80</a:t>
            </a:fld>
            <a:endParaRPr lang="en-US">
              <a:solidFill>
                <a:prstClr val="black"/>
              </a:solidFill>
            </a:endParaRPr>
          </a:p>
        </p:txBody>
      </p:sp>
    </p:spTree>
    <p:extLst>
      <p:ext uri="{BB962C8B-B14F-4D97-AF65-F5344CB8AC3E}">
        <p14:creationId xmlns:p14="http://schemas.microsoft.com/office/powerpoint/2010/main" val="304922925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81</a:t>
            </a:fld>
            <a:endParaRPr lang="en-US">
              <a:solidFill>
                <a:prstClr val="black"/>
              </a:solidFill>
            </a:endParaRPr>
          </a:p>
        </p:txBody>
      </p:sp>
    </p:spTree>
    <p:extLst>
      <p:ext uri="{BB962C8B-B14F-4D97-AF65-F5344CB8AC3E}">
        <p14:creationId xmlns:p14="http://schemas.microsoft.com/office/powerpoint/2010/main" val="355871635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82</a:t>
            </a:fld>
            <a:endParaRPr lang="en-US">
              <a:solidFill>
                <a:prstClr val="black"/>
              </a:solidFill>
            </a:endParaRPr>
          </a:p>
        </p:txBody>
      </p:sp>
    </p:spTree>
    <p:extLst>
      <p:ext uri="{BB962C8B-B14F-4D97-AF65-F5344CB8AC3E}">
        <p14:creationId xmlns:p14="http://schemas.microsoft.com/office/powerpoint/2010/main" val="3700259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03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0BA02189-595E-4B57-BAB4-C872CEA29ACF}" type="slidenum">
              <a:rPr lang="en-US">
                <a:solidFill>
                  <a:srgbClr val="000000"/>
                </a:solidFill>
                <a:latin typeface="Times New Roman" panose="02020603050405020304" pitchFamily="18" charset="0"/>
              </a:rPr>
              <a:pPr eaLnBrk="1"/>
              <a:t>84</a:t>
            </a:fld>
            <a:endParaRPr lang="en-US">
              <a:solidFill>
                <a:srgbClr val="000000"/>
              </a:solidFill>
              <a:latin typeface="Times New Roman" panose="02020603050405020304" pitchFamily="18" charset="0"/>
            </a:endParaRPr>
          </a:p>
        </p:txBody>
      </p:sp>
      <p:sp>
        <p:nvSpPr>
          <p:cNvPr id="4403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4036"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78491280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505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3406352E-C1C4-4F1A-907C-EA3D22C4833E}" type="slidenum">
              <a:rPr lang="en-US">
                <a:solidFill>
                  <a:srgbClr val="000000"/>
                </a:solidFill>
                <a:latin typeface="Times New Roman" panose="02020603050405020304" pitchFamily="18" charset="0"/>
              </a:rPr>
              <a:pPr eaLnBrk="1"/>
              <a:t>85</a:t>
            </a:fld>
            <a:endParaRPr lang="en-US">
              <a:solidFill>
                <a:srgbClr val="000000"/>
              </a:solidFill>
              <a:latin typeface="Times New Roman" panose="02020603050405020304" pitchFamily="18" charset="0"/>
            </a:endParaRPr>
          </a:p>
        </p:txBody>
      </p:sp>
      <p:sp>
        <p:nvSpPr>
          <p:cNvPr id="4505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5060"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26971734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With David Wild</a:t>
            </a:r>
          </a:p>
          <a:p>
            <a:endParaRPr lang="en-US" dirty="0"/>
          </a:p>
        </p:txBody>
      </p:sp>
      <p:sp>
        <p:nvSpPr>
          <p:cNvPr id="4" name="Slide Number Placeholder 3"/>
          <p:cNvSpPr>
            <a:spLocks noGrp="1"/>
          </p:cNvSpPr>
          <p:nvPr>
            <p:ph type="sldNum" sz="quarter" idx="10"/>
          </p:nvPr>
        </p:nvSpPr>
        <p:spPr/>
        <p:txBody>
          <a:bodyPr/>
          <a:lstStyle/>
          <a:p>
            <a:fld id="{33D4677B-C5CE-4183-A13D-EB29CCD21300}" type="slidenum">
              <a:rPr lang="en-US" smtClean="0">
                <a:solidFill>
                  <a:prstClr val="black"/>
                </a:solidFill>
              </a:rPr>
              <a:pPr/>
              <a:t>86</a:t>
            </a:fld>
            <a:endParaRPr lang="en-US">
              <a:solidFill>
                <a:prstClr val="black"/>
              </a:solidFill>
            </a:endParaRPr>
          </a:p>
        </p:txBody>
      </p:sp>
    </p:spTree>
    <p:extLst>
      <p:ext uri="{BB962C8B-B14F-4D97-AF65-F5344CB8AC3E}">
        <p14:creationId xmlns:p14="http://schemas.microsoft.com/office/powerpoint/2010/main" val="278830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a:noFill/>
        </p:spPr>
        <p:txBody>
          <a:bodyPr/>
          <a:lstStyle/>
          <a:p>
            <a:fld id="{988A37D9-66D0-4F15-AD0C-AFF5B2B529C4}" type="slidenum">
              <a:rPr lang="en-US">
                <a:solidFill>
                  <a:prstClr val="black"/>
                </a:solidFill>
              </a:rPr>
              <a:pPr/>
              <a:t>10</a:t>
            </a:fld>
            <a:endParaRPr lang="en-US">
              <a:solidFill>
                <a:prstClr val="black"/>
              </a:solidFill>
            </a:endParaRPr>
          </a:p>
        </p:txBody>
      </p:sp>
      <p:sp>
        <p:nvSpPr>
          <p:cNvPr id="56323" name="Rectangle 7"/>
          <p:cNvSpPr txBox="1">
            <a:spLocks noGrp="1" noChangeArrowheads="1"/>
          </p:cNvSpPr>
          <p:nvPr/>
        </p:nvSpPr>
        <p:spPr bwMode="auto">
          <a:xfrm>
            <a:off x="3884613" y="8685042"/>
            <a:ext cx="2971800" cy="457360"/>
          </a:xfrm>
          <a:prstGeom prst="rect">
            <a:avLst/>
          </a:prstGeom>
          <a:noFill/>
          <a:ln w="9525">
            <a:noFill/>
            <a:miter lim="800000"/>
            <a:headEnd/>
            <a:tailEnd/>
          </a:ln>
        </p:spPr>
        <p:txBody>
          <a:bodyPr anchor="b"/>
          <a:lstStyle/>
          <a:p>
            <a:pPr algn="r" eaLnBrk="0" fontAlgn="base" hangingPunct="0">
              <a:spcBef>
                <a:spcPct val="0"/>
              </a:spcBef>
              <a:spcAft>
                <a:spcPct val="0"/>
              </a:spcAft>
            </a:pPr>
            <a:fld id="{24DD2618-11A5-46B2-B0D1-BF0E192D878B}" type="slidenum">
              <a:rPr lang="en-US" sz="1200">
                <a:solidFill>
                  <a:prstClr val="black"/>
                </a:solidFill>
                <a:latin typeface="Times New Roman" pitchFamily="18" charset="0"/>
              </a:rPr>
              <a:pPr algn="r" eaLnBrk="0" fontAlgn="base" hangingPunct="0">
                <a:spcBef>
                  <a:spcPct val="0"/>
                </a:spcBef>
                <a:spcAft>
                  <a:spcPct val="0"/>
                </a:spcAft>
              </a:pPr>
              <a:t>10</a:t>
            </a:fld>
            <a:endParaRPr lang="en-US" sz="1200">
              <a:solidFill>
                <a:prstClr val="black"/>
              </a:solidFill>
              <a:latin typeface="Times New Roman" pitchFamily="18" charset="0"/>
            </a:endParaRPr>
          </a:p>
        </p:txBody>
      </p:sp>
      <p:sp>
        <p:nvSpPr>
          <p:cNvPr id="56324" name="Rectangle 2"/>
          <p:cNvSpPr>
            <a:spLocks noGrp="1" noRot="1" noChangeAspect="1" noChangeArrowheads="1" noTextEdit="1"/>
          </p:cNvSpPr>
          <p:nvPr>
            <p:ph type="sldImg"/>
          </p:nvPr>
        </p:nvSpPr>
        <p:spPr>
          <a:ln/>
        </p:spPr>
      </p:sp>
      <p:sp>
        <p:nvSpPr>
          <p:cNvPr id="56325" name="Rectangle 3"/>
          <p:cNvSpPr>
            <a:spLocks noGrp="1" noChangeArrowheads="1"/>
          </p:cNvSpPr>
          <p:nvPr>
            <p:ph type="body" idx="1"/>
          </p:nvPr>
        </p:nvSpPr>
        <p:spPr>
          <a:noFill/>
          <a:ln/>
        </p:spPr>
        <p:txBody>
          <a:bodyPr/>
          <a:lstStyle/>
          <a:p>
            <a:pPr eaLnBrk="1" hangingPunct="1"/>
            <a:endParaRPr lang="en-US" smtClean="0"/>
          </a:p>
        </p:txBody>
      </p:sp>
    </p:spTree>
    <p:extLst>
      <p:ext uri="{BB962C8B-B14F-4D97-AF65-F5344CB8AC3E}">
        <p14:creationId xmlns:p14="http://schemas.microsoft.com/office/powerpoint/2010/main" val="357320369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6082"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9D957093-4513-466F-8F8D-CA537E2EC925}" type="slidenum">
              <a:rPr lang="en-US">
                <a:solidFill>
                  <a:srgbClr val="000000"/>
                </a:solidFill>
                <a:latin typeface="Times New Roman" panose="02020603050405020304" pitchFamily="18" charset="0"/>
              </a:rPr>
              <a:pPr eaLnBrk="1"/>
              <a:t>87</a:t>
            </a:fld>
            <a:endParaRPr lang="en-US">
              <a:solidFill>
                <a:srgbClr val="000000"/>
              </a:solidFill>
              <a:latin typeface="Times New Roman" panose="02020603050405020304" pitchFamily="18" charset="0"/>
            </a:endParaRPr>
          </a:p>
        </p:txBody>
      </p:sp>
      <p:sp>
        <p:nvSpPr>
          <p:cNvPr id="46083"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6084"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34925219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7106"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BF5851CB-82FA-415F-BEA0-1FB8CA8D59CB}" type="slidenum">
              <a:rPr lang="en-US">
                <a:solidFill>
                  <a:srgbClr val="000000"/>
                </a:solidFill>
                <a:latin typeface="Times New Roman" panose="02020603050405020304" pitchFamily="18" charset="0"/>
              </a:rPr>
              <a:pPr eaLnBrk="1"/>
              <a:t>92</a:t>
            </a:fld>
            <a:endParaRPr lang="en-US">
              <a:solidFill>
                <a:srgbClr val="000000"/>
              </a:solidFill>
              <a:latin typeface="Times New Roman" panose="02020603050405020304" pitchFamily="18" charset="0"/>
            </a:endParaRPr>
          </a:p>
        </p:txBody>
      </p:sp>
      <p:sp>
        <p:nvSpPr>
          <p:cNvPr id="47107"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7108"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95890788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9154"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AFCF90BC-BB58-4955-81D7-0F1CB142D5A9}" type="slidenum">
              <a:rPr lang="en-US">
                <a:solidFill>
                  <a:srgbClr val="000000"/>
                </a:solidFill>
                <a:latin typeface="Times New Roman" panose="02020603050405020304" pitchFamily="18" charset="0"/>
              </a:rPr>
              <a:pPr eaLnBrk="1"/>
              <a:t>93</a:t>
            </a:fld>
            <a:endParaRPr lang="en-US">
              <a:solidFill>
                <a:srgbClr val="000000"/>
              </a:solidFill>
              <a:latin typeface="Times New Roman" panose="02020603050405020304" pitchFamily="18" charset="0"/>
            </a:endParaRPr>
          </a:p>
        </p:txBody>
      </p:sp>
      <p:sp>
        <p:nvSpPr>
          <p:cNvPr id="4915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49156"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267560433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0178" name="Rectangle 6"/>
          <p:cNvSpPr>
            <a:spLocks noGrp="1" noChangeArrowheads="1"/>
          </p:cNvSpPr>
          <p:nvPr>
            <p:ph type="sldNum" sz="quarter"/>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a:lstStyle>
            <a:lvl1pPr eaLnBrk="0">
              <a:tabLst>
                <a:tab pos="723900" algn="l"/>
                <a:tab pos="1447800" algn="l"/>
                <a:tab pos="2171700" algn="l"/>
                <a:tab pos="2895600" algn="l"/>
              </a:tabLst>
              <a:defRPr>
                <a:solidFill>
                  <a:schemeClr val="tx1"/>
                </a:solidFill>
                <a:latin typeface="Arial" panose="020B0604020202020204" pitchFamily="34" charset="0"/>
              </a:defRPr>
            </a:lvl1pPr>
            <a:lvl2pPr eaLnBrk="0">
              <a:tabLst>
                <a:tab pos="723900" algn="l"/>
                <a:tab pos="1447800" algn="l"/>
                <a:tab pos="2171700" algn="l"/>
                <a:tab pos="2895600" algn="l"/>
              </a:tabLst>
              <a:defRPr>
                <a:solidFill>
                  <a:schemeClr val="tx1"/>
                </a:solidFill>
                <a:latin typeface="Arial" panose="020B0604020202020204" pitchFamily="34" charset="0"/>
              </a:defRPr>
            </a:lvl2pPr>
            <a:lvl3pPr eaLnBrk="0">
              <a:tabLst>
                <a:tab pos="723900" algn="l"/>
                <a:tab pos="1447800" algn="l"/>
                <a:tab pos="2171700" algn="l"/>
                <a:tab pos="2895600" algn="l"/>
              </a:tabLst>
              <a:defRPr>
                <a:solidFill>
                  <a:schemeClr val="tx1"/>
                </a:solidFill>
                <a:latin typeface="Arial" panose="020B0604020202020204" pitchFamily="34" charset="0"/>
              </a:defRPr>
            </a:lvl3pPr>
            <a:lvl4pPr eaLnBrk="0">
              <a:tabLst>
                <a:tab pos="723900" algn="l"/>
                <a:tab pos="1447800" algn="l"/>
                <a:tab pos="2171700" algn="l"/>
                <a:tab pos="2895600" algn="l"/>
              </a:tabLst>
              <a:defRPr>
                <a:solidFill>
                  <a:schemeClr val="tx1"/>
                </a:solidFill>
                <a:latin typeface="Arial" panose="020B0604020202020204" pitchFamily="34" charset="0"/>
              </a:defRPr>
            </a:lvl4pPr>
            <a:lvl5pPr eaLnBrk="0">
              <a:tabLst>
                <a:tab pos="723900" algn="l"/>
                <a:tab pos="1447800" algn="l"/>
                <a:tab pos="2171700" algn="l"/>
                <a:tab pos="2895600" algn="l"/>
              </a:tabLst>
              <a:defRPr>
                <a:solidFill>
                  <a:schemeClr val="tx1"/>
                </a:solidFill>
                <a:latin typeface="Arial" panose="020B0604020202020204" pitchFamily="34" charset="0"/>
              </a:defRPr>
            </a:lvl5pPr>
            <a:lvl6pPr marL="25146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6pPr>
            <a:lvl7pPr marL="29718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7pPr>
            <a:lvl8pPr marL="34290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8pPr>
            <a:lvl9pPr marL="3886200" indent="-228600" defTabSz="457200" eaLnBrk="0" fontAlgn="base" hangingPunct="0">
              <a:lnSpc>
                <a:spcPct val="93000"/>
              </a:lnSpc>
              <a:spcBef>
                <a:spcPct val="0"/>
              </a:spcBef>
              <a:spcAft>
                <a:spcPct val="0"/>
              </a:spcAft>
              <a:buClr>
                <a:srgbClr val="000000"/>
              </a:buClr>
              <a:buSzPct val="100000"/>
              <a:buFont typeface="Times New Roman" panose="02020603050405020304" pitchFamily="18" charset="0"/>
              <a:tabLst>
                <a:tab pos="723900" algn="l"/>
                <a:tab pos="1447800" algn="l"/>
                <a:tab pos="2171700" algn="l"/>
                <a:tab pos="2895600" algn="l"/>
              </a:tabLst>
              <a:defRPr>
                <a:solidFill>
                  <a:schemeClr val="tx1"/>
                </a:solidFill>
                <a:latin typeface="Arial" panose="020B0604020202020204" pitchFamily="34" charset="0"/>
              </a:defRPr>
            </a:lvl9pPr>
          </a:lstStyle>
          <a:p>
            <a:pPr eaLnBrk="1"/>
            <a:fld id="{568D92EF-E779-418B-8A4F-1147FE5ADD05}" type="slidenum">
              <a:rPr lang="en-US">
                <a:solidFill>
                  <a:srgbClr val="000000"/>
                </a:solidFill>
                <a:latin typeface="Times New Roman" panose="02020603050405020304" pitchFamily="18" charset="0"/>
              </a:rPr>
              <a:pPr eaLnBrk="1"/>
              <a:t>94</a:t>
            </a:fld>
            <a:endParaRPr lang="en-US">
              <a:solidFill>
                <a:srgbClr val="000000"/>
              </a:solidFill>
              <a:latin typeface="Times New Roman" panose="02020603050405020304" pitchFamily="18" charset="0"/>
            </a:endParaRPr>
          </a:p>
        </p:txBody>
      </p:sp>
      <p:sp>
        <p:nvSpPr>
          <p:cNvPr id="50179"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headEnd/>
            <a:tailEnd/>
          </a:ln>
        </p:spPr>
      </p:sp>
      <p:sp>
        <p:nvSpPr>
          <p:cNvPr id="50180" name="Rectangle 2"/>
          <p:cNvSpPr>
            <a:spLocks noGrp="1" noChangeArrowheads="1"/>
          </p:cNvSpPr>
          <p:nvPr>
            <p:ph type="body" idx="1"/>
          </p:nvPr>
        </p:nvSpPr>
        <p:spPr>
          <a:xfrm>
            <a:off x="777875" y="4776788"/>
            <a:ext cx="6218238" cy="4525962"/>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wrap="none" anchor="ctr"/>
          <a:lstStyle/>
          <a:p>
            <a:endParaRPr lang="en-US" smtClean="0">
              <a:latin typeface="Times New Roman" panose="02020603050405020304" pitchFamily="18" charset="0"/>
            </a:endParaRPr>
          </a:p>
        </p:txBody>
      </p:sp>
    </p:spTree>
    <p:extLst>
      <p:ext uri="{BB962C8B-B14F-4D97-AF65-F5344CB8AC3E}">
        <p14:creationId xmlns:p14="http://schemas.microsoft.com/office/powerpoint/2010/main" val="117117614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C0A12F6-8783-B54E-BD62-66C75C77408C}" type="slidenum">
              <a:rPr lang="en-US" smtClean="0">
                <a:solidFill>
                  <a:prstClr val="black"/>
                </a:solidFill>
              </a:rPr>
              <a:pPr/>
              <a:t>96</a:t>
            </a:fld>
            <a:endParaRPr lang="en-US">
              <a:solidFill>
                <a:prstClr val="black"/>
              </a:solidFill>
            </a:endParaRPr>
          </a:p>
        </p:txBody>
      </p:sp>
    </p:spTree>
    <p:extLst>
      <p:ext uri="{BB962C8B-B14F-4D97-AF65-F5344CB8AC3E}">
        <p14:creationId xmlns:p14="http://schemas.microsoft.com/office/powerpoint/2010/main" val="12875905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16406F3-B6B1-4AB4-AB09-812558A93550}" type="slidenum">
              <a:rPr lang="en-US">
                <a:solidFill>
                  <a:prstClr val="black"/>
                </a:solidFill>
              </a:rPr>
              <a:pPr/>
              <a:t>13</a:t>
            </a:fld>
            <a:endParaRPr lang="en-US">
              <a:solidFill>
                <a:prstClr val="black"/>
              </a:solidFill>
            </a:endParaRPr>
          </a:p>
        </p:txBody>
      </p:sp>
      <p:sp>
        <p:nvSpPr>
          <p:cNvPr id="2543618" name="Rectangle 2"/>
          <p:cNvSpPr>
            <a:spLocks noGrp="1" noRot="1" noChangeAspect="1" noChangeArrowheads="1" noTextEdit="1"/>
          </p:cNvSpPr>
          <p:nvPr>
            <p:ph type="sldImg"/>
          </p:nvPr>
        </p:nvSpPr>
        <p:spPr>
          <a:xfrm>
            <a:off x="1146175" y="685800"/>
            <a:ext cx="4570413" cy="3429000"/>
          </a:xfrm>
          <a:ln/>
        </p:spPr>
      </p:sp>
      <p:sp>
        <p:nvSpPr>
          <p:cNvPr id="2543619"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3705553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33A395A-8F3F-43C6-8189-2BD94C190C6C}" type="slidenum">
              <a:rPr lang="en-US">
                <a:solidFill>
                  <a:prstClr val="black"/>
                </a:solidFill>
              </a:rPr>
              <a:pPr/>
              <a:t>14</a:t>
            </a:fld>
            <a:endParaRPr lang="en-US">
              <a:solidFill>
                <a:prstClr val="black"/>
              </a:solidFill>
            </a:endParaRPr>
          </a:p>
        </p:txBody>
      </p:sp>
      <p:sp>
        <p:nvSpPr>
          <p:cNvPr id="2545666" name="Rectangle 2"/>
          <p:cNvSpPr>
            <a:spLocks noGrp="1" noRot="1" noChangeAspect="1" noChangeArrowheads="1" noTextEdit="1"/>
          </p:cNvSpPr>
          <p:nvPr>
            <p:ph type="sldImg"/>
          </p:nvPr>
        </p:nvSpPr>
        <p:spPr>
          <a:xfrm>
            <a:off x="1146175" y="685800"/>
            <a:ext cx="4570413" cy="3429000"/>
          </a:xfrm>
          <a:ln/>
        </p:spPr>
      </p:sp>
      <p:sp>
        <p:nvSpPr>
          <p:cNvPr id="2545667" name="Rectangle 3"/>
          <p:cNvSpPr>
            <a:spLocks noGrp="1" noChangeArrowheads="1"/>
          </p:cNvSpPr>
          <p:nvPr>
            <p:ph type="body" idx="1"/>
          </p:nvPr>
        </p:nvSpPr>
        <p:spPr/>
        <p:txBody>
          <a:bodyPr/>
          <a:lstStyle/>
          <a:p>
            <a:endParaRPr lang="en-US"/>
          </a:p>
        </p:txBody>
      </p:sp>
    </p:spTree>
    <p:extLst>
      <p:ext uri="{BB962C8B-B14F-4D97-AF65-F5344CB8AC3E}">
        <p14:creationId xmlns:p14="http://schemas.microsoft.com/office/powerpoint/2010/main" val="40022044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B1FE2EF6-2C29-45ED-84E7-564F5EB11090}" type="slidenum">
              <a:rPr lang="en-US" smtClean="0">
                <a:solidFill>
                  <a:prstClr val="black"/>
                </a:solidFill>
              </a:rPr>
              <a:pPr/>
              <a:t>18</a:t>
            </a:fld>
            <a:endParaRPr lang="en-US">
              <a:solidFill>
                <a:prstClr val="black"/>
              </a:solidFill>
            </a:endParaRPr>
          </a:p>
        </p:txBody>
      </p:sp>
    </p:spTree>
    <p:extLst>
      <p:ext uri="{BB962C8B-B14F-4D97-AF65-F5344CB8AC3E}">
        <p14:creationId xmlns:p14="http://schemas.microsoft.com/office/powerpoint/2010/main" val="42931684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E460197-9BC7-4750-ADAA-2303851E8542}" type="slidenum">
              <a:rPr lang="en-US" smtClean="0">
                <a:solidFill>
                  <a:prstClr val="black"/>
                </a:solidFill>
              </a:rPr>
              <a:pPr/>
              <a:t>22</a:t>
            </a:fld>
            <a:endParaRPr lang="en-US">
              <a:solidFill>
                <a:prstClr val="black"/>
              </a:solidFill>
            </a:endParaRPr>
          </a:p>
        </p:txBody>
      </p:sp>
    </p:spTree>
    <p:extLst>
      <p:ext uri="{BB962C8B-B14F-4D97-AF65-F5344CB8AC3E}">
        <p14:creationId xmlns:p14="http://schemas.microsoft.com/office/powerpoint/2010/main" val="9665065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18208958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F6372462-40BB-49EC-81D3-B2D2D6D8EF9E}"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26234051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7.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9.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0.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8.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16.xml.rels><?xml version="1.0" encoding="UTF-8" standalone="yes"?>
<Relationships xmlns="http://schemas.openxmlformats.org/package/2006/relationships"><Relationship Id="rId2" Type="http://schemas.openxmlformats.org/officeDocument/2006/relationships/slideMaster" Target="../slideMasters/slideMaster29.xml"/><Relationship Id="rId1" Type="http://schemas.openxmlformats.org/officeDocument/2006/relationships/themeOverride" Target="../theme/themeOverride1.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21815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7809026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55027026"/>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26099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8232761"/>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896615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297496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231198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8853409"/>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7124839"/>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78404546"/>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13950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19176612"/>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07700875"/>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0503590"/>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513132"/>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68496"/>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333407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3637281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64586892"/>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0162786"/>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8219074"/>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49384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88271350"/>
      </p:ext>
    </p:extLst>
  </p:cSld>
  <p:clrMapOvr>
    <a:masterClrMapping/>
  </p:clrMapOvr>
  <p:transition>
    <p:fade/>
  </p:transition>
</p:sldLayout>
</file>

<file path=ppt/slideLayouts/slideLayout1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20355751"/>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837658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20966894"/>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652953"/>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66830189"/>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20677637"/>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17052708"/>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02954187"/>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93198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25869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txBox="1">
            <a:spLocks noChangeAspect="1"/>
          </p:cNvSpPr>
          <p:nvPr userDrawn="1"/>
        </p:nvSpPr>
        <p:spPr>
          <a:xfrm>
            <a:off x="0" y="1828799"/>
            <a:ext cx="7315200" cy="3657601"/>
          </a:xfrm>
          <a:prstGeom prst="rect">
            <a:avLst/>
          </a:prstGeom>
          <a:solidFill>
            <a:srgbClr val="009E49">
              <a:alpha val="90000"/>
            </a:srgbClr>
          </a:solidFill>
        </p:spPr>
        <p:txBody>
          <a:bodyPr lIns="0" tIns="231607" rIns="121899" bIns="182848" anchor="t" anchorCtr="0">
            <a:normAutofit/>
          </a:bodyPr>
          <a:lstStyle>
            <a:lvl1pPr algn="ctr" defTabSz="457200" rtl="0" eaLnBrk="1" latinLnBrk="0" hangingPunct="1">
              <a:lnSpc>
                <a:spcPts val="3520"/>
              </a:lnSpc>
              <a:spcBef>
                <a:spcPct val="0"/>
              </a:spcBef>
              <a:buNone/>
              <a:defRPr sz="3600" kern="1200" baseline="0">
                <a:solidFill>
                  <a:schemeClr val="bg1"/>
                </a:solidFill>
                <a:latin typeface="Segoe UI Light"/>
                <a:ea typeface="+mj-ea"/>
                <a:cs typeface="Segoe UI Light"/>
              </a:defRPr>
            </a:lvl1pPr>
          </a:lstStyle>
          <a:p>
            <a:pPr marL="231607" algn="l"/>
            <a:endParaRPr lang="en-US" dirty="0">
              <a:solidFill>
                <a:prstClr val="white"/>
              </a:solidFill>
            </a:endParaRPr>
          </a:p>
        </p:txBody>
      </p:sp>
      <p:sp>
        <p:nvSpPr>
          <p:cNvPr id="2" name="Title 1"/>
          <p:cNvSpPr>
            <a:spLocks noGrp="1"/>
          </p:cNvSpPr>
          <p:nvPr>
            <p:ph type="ctrTitle"/>
          </p:nvPr>
        </p:nvSpPr>
        <p:spPr>
          <a:xfrm>
            <a:off x="228600" y="2010410"/>
            <a:ext cx="6858000" cy="1463040"/>
          </a:xfrm>
        </p:spPr>
        <p:txBody>
          <a:bodyPr anchor="b">
            <a:normAutofit/>
          </a:bodyPr>
          <a:lstStyle>
            <a:lvl1pPr>
              <a:lnSpc>
                <a:spcPct val="90000"/>
              </a:lnSpc>
              <a:defRPr sz="4400" spc="-100" baseline="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657600"/>
            <a:ext cx="6858000" cy="914400"/>
          </a:xfrm>
        </p:spPr>
        <p:txBody>
          <a:bodyPr>
            <a:noAutofit/>
          </a:bodyPr>
          <a:lstStyle>
            <a:lvl1pPr marL="0" indent="0" algn="l">
              <a:spcBef>
                <a:spcPts val="0"/>
              </a:spcBef>
              <a:buNone/>
              <a:defRPr sz="1800" cap="all" baseline="0">
                <a:gradFill>
                  <a:gsLst>
                    <a:gs pos="0">
                      <a:schemeClr val="bg1"/>
                    </a:gs>
                    <a:gs pos="100000">
                      <a:schemeClr val="bg1"/>
                    </a:gs>
                  </a:gsLst>
                  <a:lin ang="16200000" scaled="0"/>
                </a:gradFill>
              </a:defRPr>
            </a:lvl1pPr>
            <a:lvl2pPr marL="0" indent="0" algn="l">
              <a:lnSpc>
                <a:spcPct val="100000"/>
              </a:lnSpc>
              <a:spcBef>
                <a:spcPts val="0"/>
              </a:spcBef>
              <a:buNone/>
              <a:defRPr lang="en-US" sz="1800" kern="1200" dirty="0">
                <a:gradFill>
                  <a:gsLst>
                    <a:gs pos="0">
                      <a:schemeClr val="bg1"/>
                    </a:gs>
                    <a:gs pos="100000">
                      <a:schemeClr val="bg1"/>
                    </a:gs>
                  </a:gsLst>
                  <a:lin ang="16200000" scaled="0"/>
                </a:gradFill>
                <a:latin typeface="+mj-lt"/>
                <a:ea typeface="+mn-ea"/>
                <a:cs typeface="+mn-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r>
              <a:rPr lang="en-US" dirty="0" smtClean="0"/>
              <a:t>Level 2</a:t>
            </a:r>
            <a:endParaRPr lang="en-US" dirty="0"/>
          </a:p>
        </p:txBody>
      </p:sp>
      <p:sp>
        <p:nvSpPr>
          <p:cNvPr id="11" name="Text Placeholder 4"/>
          <p:cNvSpPr>
            <a:spLocks noGrp="1"/>
          </p:cNvSpPr>
          <p:nvPr>
            <p:ph type="body" sz="quarter" idx="12"/>
          </p:nvPr>
        </p:nvSpPr>
        <p:spPr>
          <a:xfrm>
            <a:off x="228600" y="4876800"/>
            <a:ext cx="6858000" cy="430887"/>
          </a:xfrm>
        </p:spPr>
        <p:txBody>
          <a:bodyPr tIns="0" anchor="b">
            <a:noAutofit/>
          </a:bodyPr>
          <a:lstStyle>
            <a:lvl1pPr>
              <a:lnSpc>
                <a:spcPct val="100000"/>
              </a:lnSpc>
              <a:spcBef>
                <a:spcPts val="0"/>
              </a:spcBef>
              <a:defRPr sz="1100" cap="none"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0" name="Rectangle 19"/>
          <p:cNvSpPr/>
          <p:nvPr/>
        </p:nvSpPr>
        <p:spPr>
          <a:xfrm>
            <a:off x="0" y="0"/>
            <a:ext cx="1828799" cy="182879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93"/>
            <a:endParaRPr lang="en-US" sz="2400">
              <a:solidFill>
                <a:prstClr val="white"/>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3111464745"/>
      </p:ext>
    </p:extLst>
  </p:cSld>
  <p:clrMapOvr>
    <a:masterClrMapping/>
  </p:clrMapOvr>
  <p:timing>
    <p:tnLst>
      <p:par>
        <p:cTn id="1" dur="indefinite" restart="never" nodeType="tmRoot"/>
      </p:par>
    </p:tnLst>
  </p:timing>
</p:sldLayout>
</file>

<file path=ppt/slideLayouts/slideLayout1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109125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854399"/>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5304771"/>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89817826"/>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5630181"/>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186175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3425237"/>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33933508"/>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678934"/>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14157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ection Header Slide">
    <p:bg>
      <p:bgPr>
        <a:solidFill>
          <a:schemeClr val="bg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2286000"/>
            <a:ext cx="8229600" cy="441325"/>
          </a:xfrm>
        </p:spPr>
        <p:txBody>
          <a:bodyPr anchor="b" anchorCtr="0"/>
          <a:lstStyle>
            <a:lvl1pPr>
              <a:defRPr sz="2400" spc="-100" baseline="0">
                <a:gradFill>
                  <a:gsLst>
                    <a:gs pos="0">
                      <a:schemeClr val="bg1"/>
                    </a:gs>
                    <a:gs pos="100000">
                      <a:schemeClr val="bg1"/>
                    </a:gs>
                  </a:gsLst>
                  <a:lin ang="16200000" scaled="0"/>
                </a:gradFill>
                <a:latin typeface="+mj-lt"/>
              </a:defRPr>
            </a:lvl1pPr>
            <a:lvl2pPr marL="0" indent="0">
              <a:buNone/>
              <a:defRPr/>
            </a:lvl2pPr>
          </a:lstStyle>
          <a:p>
            <a:pPr lvl="0"/>
            <a:r>
              <a:rPr lang="en-US" dirty="0" smtClean="0"/>
              <a:t>Click to edit Master text styles</a:t>
            </a:r>
          </a:p>
        </p:txBody>
      </p:sp>
      <p:sp>
        <p:nvSpPr>
          <p:cNvPr id="11" name="Title 10"/>
          <p:cNvSpPr>
            <a:spLocks noGrp="1"/>
          </p:cNvSpPr>
          <p:nvPr>
            <p:ph type="title"/>
          </p:nvPr>
        </p:nvSpPr>
        <p:spPr>
          <a:xfrm>
            <a:off x="457200" y="2720721"/>
            <a:ext cx="8229600" cy="936879"/>
          </a:xfrm>
        </p:spPr>
        <p:txBody>
          <a:bodyPr/>
          <a:lstStyle>
            <a:lvl1pPr>
              <a:defRPr sz="540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18115818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1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0447919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598563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651006"/>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43089040"/>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681955886"/>
      </p:ext>
    </p:extLst>
  </p:cSld>
  <p:clrMapOvr>
    <a:masterClrMapping/>
  </p:clrMapOvr>
  <p:transition>
    <p:fade/>
  </p:transition>
</p:sldLayout>
</file>

<file path=ppt/slideLayouts/slideLayout1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23489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69246289"/>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4116657"/>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5736946"/>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500266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6" name="Rectangle 25"/>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811171412"/>
      </p:ext>
    </p:extLst>
  </p:cSld>
  <p:clrMapOvr>
    <a:masterClrMapping/>
  </p:clrMapOvr>
  <p:timing>
    <p:tnLst>
      <p:par>
        <p:cTn id="1" dur="indefinite" restart="never" nodeType="tmRoot"/>
      </p:par>
    </p:tnLst>
  </p:timing>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23114336"/>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6150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5919406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6615655"/>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6206094"/>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9618657"/>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808214099"/>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85030366"/>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18076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061936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 2/3">
    <p:spTree>
      <p:nvGrpSpPr>
        <p:cNvPr id="1" name=""/>
        <p:cNvGrpSpPr/>
        <p:nvPr/>
      </p:nvGrpSpPr>
      <p:grpSpPr>
        <a:xfrm>
          <a:off x="0" y="0"/>
          <a:ext cx="0" cy="0"/>
          <a:chOff x="0" y="0"/>
          <a:chExt cx="0" cy="0"/>
        </a:xfrm>
      </p:grpSpPr>
      <p:cxnSp>
        <p:nvCxnSpPr>
          <p:cNvPr id="11" name="Straight Connector 10"/>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7" name="Slide Number Placeholder 6"/>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189304921"/>
      </p:ext>
    </p:extLst>
  </p:cSld>
  <p:clrMapOvr>
    <a:masterClrMapping/>
  </p:clrMapOvr>
  <p:timing>
    <p:tnLst>
      <p:par>
        <p:cTn id="1" dur="indefinite" restart="never" nodeType="tmRoot"/>
      </p:par>
    </p:tnLst>
  </p:timing>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2893171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7950897"/>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8932037"/>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133457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438134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6219583"/>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9272654"/>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0802128"/>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39466047"/>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643701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Content - 2/3 + 1/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4" name="Rectangle 13"/>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5943600" y="1066800"/>
            <a:ext cx="2743200" cy="4419600"/>
          </a:xfrm>
          <a:solidFill>
            <a:srgbClr val="009E49"/>
          </a:solidFill>
          <a:ln>
            <a:noFill/>
          </a:ln>
        </p:spPr>
        <p:txBody>
          <a:bodyPr lIns="182880" tIns="182880" rIns="182880" bIns="18288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bg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bg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bg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78514839"/>
      </p:ext>
    </p:extLst>
  </p:cSld>
  <p:clrMapOvr>
    <a:masterClrMapping/>
  </p:clrMapOvr>
  <p:timing>
    <p:tnLst>
      <p:par>
        <p:cTn id="1" dur="indefinite" restart="never" nodeType="tmRoot"/>
      </p:par>
    </p:tnLst>
  </p:timing>
</p:sldLayout>
</file>

<file path=ppt/slideLayouts/slideLayout1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52298598"/>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4281908"/>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1540464"/>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45030101"/>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62081541"/>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541282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7483799"/>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83954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59398493"/>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3662596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and Content - 1/3 + 2/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2743200" cy="4419600"/>
          </a:xfrm>
          <a:noFill/>
        </p:spPr>
        <p:txBody>
          <a:bodyPr lIns="0" tIns="0" rIns="0" bIns="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3505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321113934"/>
      </p:ext>
    </p:extLst>
  </p:cSld>
  <p:clrMapOvr>
    <a:masterClrMapping/>
  </p:clrMapOvr>
  <p:timing>
    <p:tnLst>
      <p:par>
        <p:cTn id="1" dur="indefinite" restart="never" nodeType="tmRoot"/>
      </p:par>
    </p:tnLst>
  </p:timing>
</p:sldLayout>
</file>

<file path=ppt/slideLayouts/slideLayout18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7267244"/>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9916620"/>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604875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4176285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664768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652825"/>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8902162"/>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01738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7269425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929000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Scenario Layou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2209800" cy="1905000"/>
          </a:xfrm>
          <a:solidFill>
            <a:schemeClr val="bg1"/>
          </a:solidFill>
          <a:ln>
            <a:solidFill>
              <a:schemeClr val="accent2"/>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2819400" y="990600"/>
            <a:ext cx="5867400" cy="5257800"/>
          </a:xfrm>
          <a:solidFill>
            <a:schemeClr val="bg1"/>
          </a:solidFill>
          <a:ln>
            <a:solidFill>
              <a:schemeClr val="accent1"/>
            </a:solidFill>
          </a:ln>
        </p:spPr>
        <p:txBody>
          <a:bodyPr lIns="274320" tIns="91440" rIns="18288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1" name="Content Placeholder 2"/>
          <p:cNvSpPr>
            <a:spLocks noGrp="1"/>
          </p:cNvSpPr>
          <p:nvPr>
            <p:ph idx="17"/>
          </p:nvPr>
        </p:nvSpPr>
        <p:spPr>
          <a:xfrm>
            <a:off x="457200" y="3048000"/>
            <a:ext cx="2209800" cy="3200400"/>
          </a:xfrm>
          <a:solidFill>
            <a:schemeClr val="bg1"/>
          </a:solidFill>
          <a:ln>
            <a:solidFill>
              <a:schemeClr val="accent5"/>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chemeClr val="accent1">
                  <a:lumMod val="60000"/>
                  <a:lumOff val="40000"/>
                </a:schemeClr>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lumMod val="60000"/>
                  <a:lumOff val="40000"/>
                </a:schemeClr>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Footer Placeholder 4"/>
          <p:cNvSpPr>
            <a:spLocks noGrp="1"/>
          </p:cNvSpPr>
          <p:nvPr>
            <p:ph type="ftr" sz="quarter" idx="2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9" name="Slide Number Placeholder 8"/>
          <p:cNvSpPr>
            <a:spLocks noGrp="1"/>
          </p:cNvSpPr>
          <p:nvPr>
            <p:ph type="sldNum" sz="quarter" idx="2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476489666"/>
      </p:ext>
    </p:extLst>
  </p:cSld>
  <p:clrMapOvr>
    <a:masterClrMapping/>
  </p:clrMapOvr>
  <p:timing>
    <p:tnLst>
      <p:par>
        <p:cTn id="1" dur="indefinite" restart="never" nodeType="tmRoot"/>
      </p:par>
    </p:tnLst>
  </p:timing>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8" name="Rectangle 25"/>
          <p:cNvSpPr>
            <a:spLocks noChangeArrowheads="1"/>
          </p:cNvSpPr>
          <p:nvPr userDrawn="1"/>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pic>
        <p:nvPicPr>
          <p:cNvPr id="7" name="Picture 6" descr="350px-Zuoshangjiao.jpg"/>
          <p:cNvPicPr>
            <a:picLocks noChangeAspect="1"/>
          </p:cNvPicPr>
          <p:nvPr userDrawn="1"/>
        </p:nvPicPr>
        <p:blipFill>
          <a:blip r:embed="rId2" cstate="print"/>
          <a:stretch>
            <a:fillRect/>
          </a:stretch>
        </p:blipFill>
        <p:spPr>
          <a:xfrm>
            <a:off x="0" y="0"/>
            <a:ext cx="1600200" cy="1540764"/>
          </a:xfrm>
          <a:prstGeom prst="rect">
            <a:avLst/>
          </a:prstGeom>
        </p:spPr>
      </p:pic>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457200" y="6362508"/>
            <a:ext cx="2133600" cy="365125"/>
          </a:xfrm>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7720827"/>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446183" y="6361590"/>
            <a:ext cx="2133600" cy="365125"/>
          </a:xfrm>
        </p:spPr>
        <p:txBody>
          <a:bodyPr/>
          <a:lstStyle/>
          <a:p>
            <a:fld id="{B3999606-967B-419A-9AEC-8752E61A74DA}"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175011"/>
      </p:ext>
    </p:extLst>
  </p:cSld>
  <p:clrMapOvr>
    <a:masterClrMapping/>
  </p:clrMapOvr>
  <p:timing>
    <p:tnLst>
      <p:par>
        <p:cTn id="1" dur="indefinite" restart="never" nodeType="tmRoot"/>
      </p:par>
    </p:tnLst>
  </p:timing>
</p:sldLayout>
</file>

<file path=ppt/slideLayouts/slideLayout1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314324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68663232"/>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892264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7076620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6714085"/>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95233203"/>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966965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371172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996881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1"/>
            <a:ext cx="3962400"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Content Placeholder 3"/>
          <p:cNvSpPr>
            <a:spLocks noGrp="1"/>
          </p:cNvSpPr>
          <p:nvPr>
            <p:ph sz="half" idx="2"/>
          </p:nvPr>
        </p:nvSpPr>
        <p:spPr>
          <a:xfrm>
            <a:off x="4724400" y="1066801"/>
            <a:ext cx="3949874"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9"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6" name="Slide Number Placeholder 5"/>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841704949"/>
      </p:ext>
    </p:extLst>
  </p:cSld>
  <p:clrMapOvr>
    <a:masterClrMapping/>
  </p:clrMapOvr>
  <p:timing>
    <p:tnLst>
      <p:par>
        <p:cTn id="1" dur="indefinite" restart="never" nodeType="tmRoot"/>
      </p:par>
    </p:tnLst>
  </p:timing>
</p:sldLayout>
</file>

<file path=ppt/slideLayouts/slideLayout2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endParaRPr lang="en-US">
              <a:solidFill>
                <a:prstClr val="black"/>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244017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showMasterSp="0">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381000" y="1411552"/>
            <a:ext cx="8382000" cy="1729704"/>
          </a:xfrm>
        </p:spPr>
        <p:txBody>
          <a:bodyPr/>
          <a:lstStyle>
            <a:lvl1pPr>
              <a:lnSpc>
                <a:spcPct val="90000"/>
              </a:lnSpc>
              <a:buSzPct val="80000"/>
              <a:defRPr/>
            </a:lvl1pPr>
            <a:lvl2pPr>
              <a:lnSpc>
                <a:spcPct val="90000"/>
              </a:lnSpc>
              <a:buSzPct val="80000"/>
              <a:defRPr/>
            </a:lvl2pPr>
            <a:lvl3pPr>
              <a:lnSpc>
                <a:spcPct val="90000"/>
              </a:lnSpc>
              <a:buSzPct val="80000"/>
              <a:defRPr/>
            </a:lvl3pPr>
            <a:lvl4pPr>
              <a:lnSpc>
                <a:spcPct val="90000"/>
              </a:lnSpc>
              <a:buSzPct val="80000"/>
              <a:defRPr baseline="0"/>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 (only if necessary)</a:t>
            </a:r>
          </a:p>
        </p:txBody>
      </p:sp>
    </p:spTree>
    <p:extLst>
      <p:ext uri="{BB962C8B-B14F-4D97-AF65-F5344CB8AC3E}">
        <p14:creationId xmlns:p14="http://schemas.microsoft.com/office/powerpoint/2010/main" val="1227654113"/>
      </p:ext>
    </p:extLst>
  </p:cSld>
  <p:clrMapOvr>
    <a:masterClrMapping/>
  </p:clrMapOvr>
  <p:transition>
    <p:fade/>
  </p:transition>
  <p:timing>
    <p:tnLst>
      <p:par>
        <p:cTn id="1" dur="indefinite" restart="never" nodeType="tmRoot"/>
      </p:par>
    </p:tnLst>
  </p:timing>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5148856"/>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5941567"/>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3768239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38202030"/>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2835433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0570888"/>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5278508"/>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4204995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6601"/>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5181600" cy="2743201"/>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4" name="Content Placeholder 2"/>
          <p:cNvSpPr>
            <a:spLocks noGrp="1"/>
          </p:cNvSpPr>
          <p:nvPr>
            <p:ph idx="16"/>
          </p:nvPr>
        </p:nvSpPr>
        <p:spPr>
          <a:xfrm>
            <a:off x="47244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5" name="Content Placeholder 2"/>
          <p:cNvSpPr>
            <a:spLocks noGrp="1"/>
          </p:cNvSpPr>
          <p:nvPr>
            <p:ph idx="17"/>
          </p:nvPr>
        </p:nvSpPr>
        <p:spPr>
          <a:xfrm>
            <a:off x="4572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8"/>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9"/>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7" name="Text Placeholder 6"/>
          <p:cNvSpPr>
            <a:spLocks noGrp="1"/>
          </p:cNvSpPr>
          <p:nvPr>
            <p:ph type="body" sz="quarter" idx="20"/>
          </p:nvPr>
        </p:nvSpPr>
        <p:spPr>
          <a:xfrm>
            <a:off x="5943600" y="1066800"/>
            <a:ext cx="2743200" cy="2743200"/>
          </a:xfrm>
        </p:spPr>
        <p:txBody>
          <a:bodyPr/>
          <a:lstStyle>
            <a:lvl1pPr>
              <a:defRPr sz="1100">
                <a:solidFill>
                  <a:schemeClr val="tx2"/>
                </a:solidFill>
              </a:defRPr>
            </a:lvl1pPr>
            <a:lvl2pPr>
              <a:lnSpc>
                <a:spcPct val="100000"/>
              </a:lnSpc>
              <a:spcBef>
                <a:spcPts val="300"/>
              </a:spcBef>
              <a:defRPr sz="1100">
                <a:solidFill>
                  <a:schemeClr val="tx2"/>
                </a:solidFill>
              </a:defRPr>
            </a:lvl2pPr>
            <a:lvl3pPr>
              <a:defRPr sz="1100">
                <a:solidFill>
                  <a:schemeClr val="tx2"/>
                </a:solidFill>
              </a:defRPr>
            </a:lvl3pPr>
            <a:lvl4pPr>
              <a:defRPr sz="1100">
                <a:solidFill>
                  <a:schemeClr val="tx2"/>
                </a:solidFill>
              </a:defRPr>
            </a:lvl4pPr>
            <a:lvl5pPr>
              <a:defRPr sz="11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234228570"/>
      </p:ext>
    </p:extLst>
  </p:cSld>
  <p:clrMapOvr>
    <a:masterClrMapping/>
  </p:clrMapOvr>
  <p:timing>
    <p:tnLst>
      <p:par>
        <p:cTn id="1" dur="indefinite" restart="never" nodeType="tmRoot"/>
      </p:par>
    </p:tnLst>
  </p:timing>
</p:sldLayout>
</file>

<file path=ppt/slideLayouts/slideLayout2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11231702"/>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2850109"/>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245781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953633033"/>
      </p:ext>
    </p:extLst>
  </p:cSld>
  <p:clrMapOvr>
    <a:masterClrMapping/>
  </p:clrMapOvr>
  <p:timing>
    <p:tnLst>
      <p:par>
        <p:cTn id="1" dur="indefinite" restart="never" nodeType="tmRoot"/>
      </p:par>
    </p:tnLst>
  </p:timing>
</p:sldLayout>
</file>

<file path=ppt/slideLayouts/slideLayout2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3245743279"/>
      </p:ext>
    </p:extLst>
  </p:cSld>
  <p:clrMapOvr>
    <a:masterClrMapping/>
  </p:clrMapOvr>
  <p:timing>
    <p:tnLst>
      <p:par>
        <p:cTn id="1" dur="indefinite" restart="never" nodeType="tmRoot"/>
      </p:par>
    </p:tnLst>
  </p:timing>
</p:sldLayout>
</file>

<file path=ppt/slideLayouts/slideLayout2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2791723938"/>
      </p:ext>
    </p:extLst>
  </p:cSld>
  <p:clrMapOvr>
    <a:masterClrMapping/>
  </p:clrMapOvr>
  <p:timing>
    <p:tnLst>
      <p:par>
        <p:cTn id="1" dur="indefinite" restart="never" nodeType="tmRoot"/>
      </p:par>
    </p:tnLst>
  </p:timing>
</p:sldLayout>
</file>

<file path=ppt/slideLayouts/slideLayout2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3/7/2013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4044392387"/>
      </p:ext>
    </p:extLst>
  </p:cSld>
  <p:clrMapOvr>
    <a:masterClrMapping/>
  </p:clrMapOvr>
  <p:timing>
    <p:tnLst>
      <p:par>
        <p:cTn id="1" dur="indefinite" restart="never" nodeType="tmRoot"/>
      </p:par>
    </p:tnLst>
  </p:timing>
</p:sldLayout>
</file>

<file path=ppt/slideLayouts/slideLayout2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3/7/2013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3547601896"/>
      </p:ext>
    </p:extLst>
  </p:cSld>
  <p:clrMapOvr>
    <a:masterClrMapping/>
  </p:clrMapOvr>
  <p:timing>
    <p:tnLst>
      <p:par>
        <p:cTn id="1" dur="indefinite" restart="never" nodeType="tmRoot"/>
      </p:par>
    </p:tnLst>
  </p:timing>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3/7/2013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1668755363"/>
      </p:ext>
    </p:extLst>
  </p:cSld>
  <p:clrMapOvr>
    <a:masterClrMapping/>
  </p:clrMapOvr>
  <p:timing>
    <p:tnLst>
      <p:par>
        <p:cTn id="1" dur="indefinite" restart="never" nodeType="tmRoot"/>
      </p:par>
    </p:tnLst>
  </p:timing>
</p:sldLayout>
</file>

<file path=ppt/slideLayouts/slideLayout2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3/7/2013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294738510"/>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5" name="Rectangle 14"/>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Text Placeholder 4"/>
          <p:cNvSpPr>
            <a:spLocks noGrp="1"/>
          </p:cNvSpPr>
          <p:nvPr>
            <p:ph type="body" sz="quarter" idx="3"/>
          </p:nvPr>
        </p:nvSpPr>
        <p:spPr>
          <a:xfrm>
            <a:off x="4711874"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0"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1"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7" name="Footer Placeholder 6"/>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131536857"/>
      </p:ext>
    </p:extLst>
  </p:cSld>
  <p:clrMapOvr>
    <a:masterClrMapping/>
  </p:clrMapOvr>
  <p:timing>
    <p:tnLst>
      <p:par>
        <p:cTn id="1" dur="indefinite" restart="never" nodeType="tmRoot"/>
      </p:par>
    </p:tnLst>
  </p:timing>
</p:sldLayout>
</file>

<file path=ppt/slideLayouts/slideLayout220.xml><?xml version="1.0" encoding="utf-8"?>
<p:sldLayout xmlns:a="http://schemas.openxmlformats.org/drawingml/2006/main" xmlns:r="http://schemas.openxmlformats.org/officeDocument/2006/relationships" xmlns:p="http://schemas.openxmlformats.org/presentationml/2006/main" type="objTx">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86B4C45B-9E41-41B8-B899-2DA4D020C7D6}" type="datetimeFigureOut">
              <a:rPr lang="en-US" smtClean="0">
                <a:solidFill>
                  <a:prstClr val="black"/>
                </a:solidFill>
              </a:rPr>
              <a:pPr/>
              <a:t>3/7/2013</a:t>
            </a:fld>
            <a:endParaRPr lang="en-US">
              <a:solidFill>
                <a:prstClr val="black"/>
              </a:solidFill>
            </a:endParaRPr>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solidFill>
                <a:prstClr val="black"/>
              </a:solidFill>
            </a:endParaRPr>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EDC78909-F7D1-4E5F-A67A-05CA868FF2D7}" type="slidenum">
              <a:rPr lang="en-US" smtClean="0">
                <a:solidFill>
                  <a:prstClr val="black"/>
                </a:solidFill>
              </a:rPr>
              <a:pPr/>
              <a:t>‹#›</a:t>
            </a:fld>
            <a:endParaRPr lang="en-US">
              <a:solidFill>
                <a:prstClr val="black"/>
              </a:solidFill>
            </a:endParaRPr>
          </a:p>
        </p:txBody>
      </p:sp>
    </p:spTree>
    <p:extLst>
      <p:ext uri="{BB962C8B-B14F-4D97-AF65-F5344CB8AC3E}">
        <p14:creationId xmlns:p14="http://schemas.microsoft.com/office/powerpoint/2010/main" val="2887010652"/>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3939156989"/>
      </p:ext>
    </p:extLst>
  </p:cSld>
  <p:clrMapOvr>
    <a:masterClrMapping/>
  </p:clrMapOvr>
  <p:timing>
    <p:tnLst>
      <p:par>
        <p:cTn id="1" dur="indefinite" restart="never" nodeType="tmRoot"/>
      </p:par>
    </p:tnLst>
  </p:timing>
</p:sldLayout>
</file>

<file path=ppt/slideLayouts/slideLayout2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560675625"/>
      </p:ext>
    </p:extLst>
  </p:cSld>
  <p:clrMapOvr>
    <a:masterClrMapping/>
  </p:clrMapOvr>
  <p:timing>
    <p:tnLst>
      <p:par>
        <p:cTn id="1" dur="indefinite" restart="never" nodeType="tmRoot"/>
      </p:par>
    </p:tnLst>
  </p:timing>
</p:sldLayout>
</file>

<file path=ppt/slideLayouts/slideLayout2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3430206796"/>
      </p:ext>
    </p:extLst>
  </p:cSld>
  <p:clrMapOvr>
    <a:masterClrMapping/>
  </p:clrMapOvr>
  <p:timing>
    <p:tnLst>
      <p:par>
        <p:cTn id="1" dur="indefinite" restart="never" nodeType="tmRoot"/>
      </p:par>
    </p:tnLst>
  </p:timing>
</p:sldLayout>
</file>

<file path=ppt/slideLayouts/slideLayout2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3/7/2013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948078446"/>
      </p:ext>
    </p:extLst>
  </p:cSld>
  <p:clrMapOvr>
    <a:masterClrMapping/>
  </p:clrMapOvr>
  <p:timing>
    <p:tnLst>
      <p:par>
        <p:cTn id="1" dur="indefinite" restart="never" nodeType="tmRoot"/>
      </p:par>
    </p:tnLst>
  </p:timing>
</p:sldLayout>
</file>

<file path=ppt/slideLayouts/slideLayout2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3/7/2013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2352199185"/>
      </p:ext>
    </p:extLst>
  </p:cSld>
  <p:clrMapOvr>
    <a:masterClrMapping/>
  </p:clrMapOvr>
  <p:timing>
    <p:tnLst>
      <p:par>
        <p:cTn id="1" dur="indefinite" restart="never" nodeType="tmRoot"/>
      </p:par>
    </p:tnLst>
  </p:timing>
</p:sldLayout>
</file>

<file path=ppt/slideLayouts/slideLayout2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3/7/2013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2886582348"/>
      </p:ext>
    </p:extLst>
  </p:cSld>
  <p:clrMapOvr>
    <a:masterClrMapping/>
  </p:clrMapOvr>
  <p:timing>
    <p:tnLst>
      <p:par>
        <p:cTn id="1" dur="indefinite" restart="never" nodeType="tmRoot"/>
      </p:par>
    </p:tnLst>
  </p:timing>
</p:sldLayout>
</file>

<file path=ppt/slideLayouts/slideLayout2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3/7/2013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3297013256"/>
      </p:ext>
    </p:extLst>
  </p:cSld>
  <p:clrMapOvr>
    <a:masterClrMapping/>
  </p:clrMapOvr>
  <p:timing>
    <p:tnLst>
      <p:par>
        <p:cTn id="1" dur="indefinite" restart="never" nodeType="tmRoot"/>
      </p:par>
    </p:tnLst>
  </p:timing>
</p:sldLayout>
</file>

<file path=ppt/slideLayouts/slideLayout22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6246560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8144385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3" name="Footer Placeholder 2"/>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4" name="Slide Number Placeholder 3"/>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9"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4210528848"/>
      </p:ext>
    </p:extLst>
  </p:cSld>
  <p:clrMapOvr>
    <a:masterClrMapping/>
  </p:clrMapOvr>
  <p:timing>
    <p:tnLst>
      <p:par>
        <p:cTn id="1" dur="indefinite" restart="never" nodeType="tmRoot"/>
      </p:par>
    </p:tnLst>
  </p:timing>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11096517"/>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93878762"/>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43980362"/>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76621357"/>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41208273"/>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417330"/>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8801032"/>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41584239"/>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09764386"/>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2" name="Group 2"/>
          <p:cNvGrpSpPr>
            <a:grpSpLocks/>
          </p:cNvGrpSpPr>
          <p:nvPr/>
        </p:nvGrpSpPr>
        <p:grpSpPr bwMode="auto">
          <a:xfrm>
            <a:off x="0" y="0"/>
            <a:ext cx="9148763" cy="6851650"/>
            <a:chOff x="1" y="0"/>
            <a:chExt cx="5763" cy="4316"/>
          </a:xfrm>
        </p:grpSpPr>
        <p:sp>
          <p:nvSpPr>
            <p:cNvPr id="5"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6"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7"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28"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29"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0"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1"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2"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3"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4"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5"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6"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7"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8"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39"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0"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9"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0"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1"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2"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3"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4"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5"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6"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17"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8"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19"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23"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4"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5"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6"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7"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21"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22"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8551" name="Rectangle 39"/>
          <p:cNvSpPr>
            <a:spLocks noGrp="1" noChangeArrowheads="1"/>
          </p:cNvSpPr>
          <p:nvPr>
            <p:ph type="ctrTitle" sz="quarter"/>
          </p:nvPr>
        </p:nvSpPr>
        <p:spPr>
          <a:xfrm>
            <a:off x="685800" y="1692275"/>
            <a:ext cx="7772400" cy="1736725"/>
          </a:xfrm>
        </p:spPr>
        <p:txBody>
          <a:bodyPr anchor="b"/>
          <a:lstStyle>
            <a:lvl1pPr>
              <a:defRPr sz="5400" b="0"/>
            </a:lvl1pPr>
          </a:lstStyle>
          <a:p>
            <a:r>
              <a:rPr lang="en-US"/>
              <a:t>Click to edit Master title style</a:t>
            </a:r>
          </a:p>
        </p:txBody>
      </p:sp>
      <p:sp>
        <p:nvSpPr>
          <p:cNvPr id="448552" name="Rectangle 40"/>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sz="2400" b="0">
                <a:solidFill>
                  <a:srgbClr val="FFFF00"/>
                </a:solidFill>
              </a:defRPr>
            </a:lvl1pPr>
          </a:lstStyle>
          <a:p>
            <a:r>
              <a:rPr lang="en-US"/>
              <a:t>Click to edit Master subtitle style</a:t>
            </a:r>
          </a:p>
        </p:txBody>
      </p:sp>
      <p:sp>
        <p:nvSpPr>
          <p:cNvPr id="41" name="Rectangle 41"/>
          <p:cNvSpPr>
            <a:spLocks noGrp="1" noChangeArrowheads="1"/>
          </p:cNvSpPr>
          <p:nvPr>
            <p:ph type="dt" sz="quarter" idx="10"/>
          </p:nvPr>
        </p:nvSpPr>
        <p:spPr>
          <a:xfrm>
            <a:off x="457200" y="6243638"/>
            <a:ext cx="2133600" cy="457200"/>
          </a:xfrm>
        </p:spPr>
        <p:txBody>
          <a:bodyPr/>
          <a:lstStyle>
            <a:lvl1pPr>
              <a:defRPr smtClean="0"/>
            </a:lvl1pPr>
          </a:lstStyle>
          <a:p>
            <a:pPr>
              <a:defRPr/>
            </a:pPr>
            <a:endParaRPr lang="en-US">
              <a:solidFill>
                <a:srgbClr val="FFFFFF"/>
              </a:solidFill>
            </a:endParaRPr>
          </a:p>
        </p:txBody>
      </p:sp>
      <p:sp>
        <p:nvSpPr>
          <p:cNvPr id="42" name="Rectangle 42"/>
          <p:cNvSpPr>
            <a:spLocks noGrp="1" noChangeArrowheads="1"/>
          </p:cNvSpPr>
          <p:nvPr>
            <p:ph type="ftr" sz="quarter" idx="11"/>
          </p:nvPr>
        </p:nvSpPr>
        <p:spPr>
          <a:xfrm>
            <a:off x="3124200" y="6248400"/>
            <a:ext cx="2895600" cy="457200"/>
          </a:xfrm>
        </p:spPr>
        <p:txBody>
          <a:bodyPr/>
          <a:lstStyle>
            <a:lvl1pPr>
              <a:defRPr smtClean="0"/>
            </a:lvl1pPr>
          </a:lstStyle>
          <a:p>
            <a:pPr>
              <a:defRPr/>
            </a:pPr>
            <a:endParaRPr lang="en-US">
              <a:solidFill>
                <a:srgbClr val="FFFFFF"/>
              </a:solidFill>
            </a:endParaRPr>
          </a:p>
        </p:txBody>
      </p:sp>
      <p:sp>
        <p:nvSpPr>
          <p:cNvPr id="43" name="Rectangle 43"/>
          <p:cNvSpPr>
            <a:spLocks noGrp="1" noChangeArrowheads="1"/>
          </p:cNvSpPr>
          <p:nvPr>
            <p:ph type="sldNum" sz="quarter" idx="12"/>
          </p:nvPr>
        </p:nvSpPr>
        <p:spPr>
          <a:xfrm>
            <a:off x="6553200" y="6243638"/>
            <a:ext cx="2133600" cy="457200"/>
          </a:xfrm>
        </p:spPr>
        <p:txBody>
          <a:bodyPr/>
          <a:lstStyle>
            <a:lvl1pPr>
              <a:defRPr smtClean="0"/>
            </a:lvl1pPr>
          </a:lstStyle>
          <a:p>
            <a:pPr>
              <a:defRPr/>
            </a:pPr>
            <a:fld id="{765D2C3D-D1D5-42E6-9FE9-72FDC5F73D3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8856375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2" name="Footer Placeholder 1"/>
          <p:cNvSpPr>
            <a:spLocks noGrp="1"/>
          </p:cNvSpPr>
          <p:nvPr>
            <p:ph type="ftr" sz="quarter" idx="1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Tree>
    <p:extLst>
      <p:ext uri="{BB962C8B-B14F-4D97-AF65-F5344CB8AC3E}">
        <p14:creationId xmlns:p14="http://schemas.microsoft.com/office/powerpoint/2010/main" val="2423751770"/>
      </p:ext>
    </p:extLst>
  </p:cSld>
  <p:clrMapOvr>
    <a:masterClrMapping/>
  </p:clrMapOvr>
  <p:timing>
    <p:tnLst>
      <p:par>
        <p:cTn id="1" dur="indefinite" restart="never" nodeType="tmRoot"/>
      </p:par>
    </p:tnLst>
  </p:timing>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F80EFB8F-595E-496D-B06D-07E4A398C9F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9257929"/>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E298A3B6-651E-4483-A963-1B7D1FD06B1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6852193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76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066800"/>
            <a:ext cx="4419600" cy="5410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3BB38671-5383-4EDB-92B1-D8B3882238A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429657659"/>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AC6544FE-5ED7-4CF7-841D-6FD23E39F6A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0872921"/>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2"/>
          <p:cNvSpPr>
            <a:spLocks noGrp="1" noChangeArrowheads="1"/>
          </p:cNvSpPr>
          <p:nvPr>
            <p:ph type="sldNum" sz="quarter" idx="12"/>
          </p:nvPr>
        </p:nvSpPr>
        <p:spPr>
          <a:ln/>
        </p:spPr>
        <p:txBody>
          <a:bodyPr/>
          <a:lstStyle>
            <a:lvl1pPr>
              <a:defRPr/>
            </a:lvl1pPr>
          </a:lstStyle>
          <a:p>
            <a:pPr>
              <a:defRPr/>
            </a:pPr>
            <a:fld id="{CE631168-6EB1-469B-AAB1-B7082FA4E667}"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36938890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2"/>
          <p:cNvSpPr>
            <a:spLocks noGrp="1" noChangeArrowheads="1"/>
          </p:cNvSpPr>
          <p:nvPr>
            <p:ph type="sldNum" sz="quarter" idx="12"/>
          </p:nvPr>
        </p:nvSpPr>
        <p:spPr>
          <a:ln/>
        </p:spPr>
        <p:txBody>
          <a:bodyPr/>
          <a:lstStyle>
            <a:lvl1pPr>
              <a:defRPr/>
            </a:lvl1pPr>
          </a:lstStyle>
          <a:p>
            <a:pPr>
              <a:defRPr/>
            </a:pPr>
            <a:fld id="{E5C96448-8B7C-462E-A414-AC99D60D120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963966048"/>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B3F5D209-5A77-47E9-95BE-2C8254772BA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61061514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2"/>
          <p:cNvSpPr>
            <a:spLocks noGrp="1" noChangeArrowheads="1"/>
          </p:cNvSpPr>
          <p:nvPr>
            <p:ph type="sldNum" sz="quarter" idx="12"/>
          </p:nvPr>
        </p:nvSpPr>
        <p:spPr>
          <a:ln/>
        </p:spPr>
        <p:txBody>
          <a:bodyPr/>
          <a:lstStyle>
            <a:lvl1pPr>
              <a:defRPr/>
            </a:lvl1pPr>
          </a:lstStyle>
          <a:p>
            <a:pPr>
              <a:defRPr/>
            </a:pPr>
            <a:fld id="{CB79001B-63F2-4811-B7FD-B071D7A92383}"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1670935"/>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B11CE7BD-EECC-4BE2-8A7F-C61F87CABB6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247030101"/>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58000" y="152400"/>
            <a:ext cx="2286000" cy="6324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0" y="152400"/>
            <a:ext cx="6705600" cy="6324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2"/>
          <p:cNvSpPr>
            <a:spLocks noGrp="1" noChangeArrowheads="1"/>
          </p:cNvSpPr>
          <p:nvPr>
            <p:ph type="sldNum" sz="quarter" idx="12"/>
          </p:nvPr>
        </p:nvSpPr>
        <p:spPr>
          <a:ln/>
        </p:spPr>
        <p:txBody>
          <a:bodyPr/>
          <a:lstStyle>
            <a:lvl1pPr>
              <a:defRPr/>
            </a:lvl1pPr>
          </a:lstStyle>
          <a:p>
            <a:pPr>
              <a:defRPr/>
            </a:pPr>
            <a:fld id="{443E9337-181C-4694-9487-BE62963F76CC}"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72071336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Final Slide - Logo &amp; Copyright">
    <p:bg>
      <p:bgPr>
        <a:solidFill>
          <a:schemeClr val="bg2">
            <a:lumMod val="50000"/>
          </a:schemeClr>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4800600"/>
            <a:ext cx="8229600" cy="1600200"/>
          </a:xfrm>
        </p:spPr>
        <p:txBody>
          <a:bodyPr anchor="b"/>
          <a:lstStyle>
            <a:lvl1pPr algn="l">
              <a:spcBef>
                <a:spcPts val="0"/>
              </a:spcBef>
              <a:defRPr sz="900">
                <a:solidFill>
                  <a:schemeClr val="bg1"/>
                </a:solidFill>
              </a:defRPr>
            </a:lvl1pPr>
            <a:lvl2pPr algn="ctr">
              <a:defRPr sz="900"/>
            </a:lvl2pPr>
            <a:lvl3pPr algn="ctr">
              <a:defRPr sz="900"/>
            </a:lvl3pPr>
            <a:lvl4pPr algn="ctr">
              <a:defRPr sz="900"/>
            </a:lvl4pPr>
            <a:lvl5pPr algn="ctr">
              <a:defRPr sz="900"/>
            </a:lvl5pPr>
          </a:lstStyle>
          <a:p>
            <a:pPr lvl="0"/>
            <a:endParaRPr lang="en-US" dirty="0" smtClean="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6244" y="2186765"/>
            <a:ext cx="5511512" cy="2027376"/>
          </a:xfrm>
          <a:prstGeom prst="rect">
            <a:avLst/>
          </a:prstGeom>
        </p:spPr>
      </p:pic>
    </p:spTree>
    <p:extLst>
      <p:ext uri="{BB962C8B-B14F-4D97-AF65-F5344CB8AC3E}">
        <p14:creationId xmlns:p14="http://schemas.microsoft.com/office/powerpoint/2010/main" val="1979708912"/>
      </p:ext>
    </p:extLst>
  </p:cSld>
  <p:clrMapOvr>
    <a:masterClrMapping/>
  </p:clrMapOvr>
  <p:timing>
    <p:tnLst>
      <p:par>
        <p:cTn id="1" dur="indefinite" restart="never" nodeType="tmRoot"/>
      </p:par>
    </p:tnLst>
  </p:timing>
</p:sldLayout>
</file>

<file path=ppt/slideLayouts/slideLayout250.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0" y="152400"/>
            <a:ext cx="9144000" cy="8382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76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76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2"/>
          <p:cNvSpPr>
            <a:spLocks noGrp="1" noChangeArrowheads="1"/>
          </p:cNvSpPr>
          <p:nvPr>
            <p:ph type="sldNum" sz="quarter" idx="12"/>
          </p:nvPr>
        </p:nvSpPr>
        <p:spPr>
          <a:ln/>
        </p:spPr>
        <p:txBody>
          <a:bodyPr/>
          <a:lstStyle>
            <a:lvl1pPr>
              <a:defRPr/>
            </a:lvl1pPr>
          </a:lstStyle>
          <a:p>
            <a:pPr>
              <a:defRPr/>
            </a:pPr>
            <a:fld id="{1822D686-4602-41F7-A04C-34BBF912C6E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00713749"/>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0" y="152400"/>
            <a:ext cx="9144000" cy="8382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76200" y="1066800"/>
            <a:ext cx="4419600" cy="5410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0668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848100"/>
            <a:ext cx="4419600" cy="26289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0"/>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2"/>
          <p:cNvSpPr>
            <a:spLocks noGrp="1" noChangeArrowheads="1"/>
          </p:cNvSpPr>
          <p:nvPr>
            <p:ph type="sldNum" sz="quarter" idx="12"/>
          </p:nvPr>
        </p:nvSpPr>
        <p:spPr>
          <a:ln/>
        </p:spPr>
        <p:txBody>
          <a:bodyPr/>
          <a:lstStyle>
            <a:lvl1pPr>
              <a:defRPr/>
            </a:lvl1pPr>
          </a:lstStyle>
          <a:p>
            <a:pPr>
              <a:defRPr/>
            </a:pPr>
            <a:fld id="{C63F4BEF-3367-4670-8B3E-CD44620C9098}"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67917453"/>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58133128"/>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941446028"/>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1"/>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9280903"/>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1"/>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4095709"/>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7"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2707341"/>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0577952"/>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431391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49"/>
            <a:ext cx="3008313" cy="1162051"/>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2"/>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2"/>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17048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6" name="Title 1"/>
          <p:cNvSpPr txBox="1">
            <a:spLocks noChangeAspect="1"/>
          </p:cNvSpPr>
          <p:nvPr userDrawn="1"/>
        </p:nvSpPr>
        <p:spPr>
          <a:xfrm>
            <a:off x="0" y="1828799"/>
            <a:ext cx="7315200" cy="3657601"/>
          </a:xfrm>
          <a:prstGeom prst="rect">
            <a:avLst/>
          </a:prstGeom>
          <a:solidFill>
            <a:srgbClr val="009E49">
              <a:alpha val="90000"/>
            </a:srgbClr>
          </a:solidFill>
        </p:spPr>
        <p:txBody>
          <a:bodyPr lIns="0" tIns="231607" rIns="121899" bIns="182848" anchor="t" anchorCtr="0">
            <a:normAutofit/>
          </a:bodyPr>
          <a:lstStyle>
            <a:lvl1pPr algn="ctr" defTabSz="457200" rtl="0" eaLnBrk="1" latinLnBrk="0" hangingPunct="1">
              <a:lnSpc>
                <a:spcPts val="3520"/>
              </a:lnSpc>
              <a:spcBef>
                <a:spcPct val="0"/>
              </a:spcBef>
              <a:buNone/>
              <a:defRPr sz="3600" kern="1200" baseline="0">
                <a:solidFill>
                  <a:schemeClr val="bg1"/>
                </a:solidFill>
                <a:latin typeface="Segoe UI Light"/>
                <a:ea typeface="+mj-ea"/>
                <a:cs typeface="Segoe UI Light"/>
              </a:defRPr>
            </a:lvl1pPr>
          </a:lstStyle>
          <a:p>
            <a:pPr marL="231607" algn="l"/>
            <a:endParaRPr lang="en-US" dirty="0">
              <a:solidFill>
                <a:prstClr val="white"/>
              </a:solidFill>
            </a:endParaRPr>
          </a:p>
        </p:txBody>
      </p:sp>
      <p:sp>
        <p:nvSpPr>
          <p:cNvPr id="2" name="Title 1"/>
          <p:cNvSpPr>
            <a:spLocks noGrp="1"/>
          </p:cNvSpPr>
          <p:nvPr>
            <p:ph type="ctrTitle"/>
          </p:nvPr>
        </p:nvSpPr>
        <p:spPr>
          <a:xfrm>
            <a:off x="228600" y="2010410"/>
            <a:ext cx="6858000" cy="1463040"/>
          </a:xfrm>
        </p:spPr>
        <p:txBody>
          <a:bodyPr anchor="b">
            <a:normAutofit/>
          </a:bodyPr>
          <a:lstStyle>
            <a:lvl1pPr>
              <a:lnSpc>
                <a:spcPct val="90000"/>
              </a:lnSpc>
              <a:defRPr sz="4400" spc="-100" baseline="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228600" y="3657600"/>
            <a:ext cx="6858000" cy="914400"/>
          </a:xfrm>
        </p:spPr>
        <p:txBody>
          <a:bodyPr>
            <a:noAutofit/>
          </a:bodyPr>
          <a:lstStyle>
            <a:lvl1pPr marL="0" indent="0" algn="l">
              <a:spcBef>
                <a:spcPts val="0"/>
              </a:spcBef>
              <a:buNone/>
              <a:defRPr sz="1800" cap="all" baseline="0">
                <a:gradFill>
                  <a:gsLst>
                    <a:gs pos="0">
                      <a:schemeClr val="bg1"/>
                    </a:gs>
                    <a:gs pos="100000">
                      <a:schemeClr val="bg1"/>
                    </a:gs>
                  </a:gsLst>
                  <a:lin ang="16200000" scaled="0"/>
                </a:gradFill>
              </a:defRPr>
            </a:lvl1pPr>
            <a:lvl2pPr marL="0" indent="0" algn="l">
              <a:lnSpc>
                <a:spcPct val="100000"/>
              </a:lnSpc>
              <a:spcBef>
                <a:spcPts val="0"/>
              </a:spcBef>
              <a:buNone/>
              <a:defRPr lang="en-US" sz="1800" kern="1200" dirty="0">
                <a:gradFill>
                  <a:gsLst>
                    <a:gs pos="0">
                      <a:schemeClr val="bg1"/>
                    </a:gs>
                    <a:gs pos="100000">
                      <a:schemeClr val="bg1"/>
                    </a:gs>
                  </a:gsLst>
                  <a:lin ang="16200000" scaled="0"/>
                </a:gradFill>
                <a:latin typeface="+mj-lt"/>
                <a:ea typeface="+mn-ea"/>
                <a:cs typeface="+mn-cs"/>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p>
          <a:p>
            <a:pPr lvl="1"/>
            <a:r>
              <a:rPr lang="en-US" dirty="0" smtClean="0"/>
              <a:t>Level 2</a:t>
            </a:r>
            <a:endParaRPr lang="en-US" dirty="0"/>
          </a:p>
        </p:txBody>
      </p:sp>
      <p:sp>
        <p:nvSpPr>
          <p:cNvPr id="11" name="Text Placeholder 4"/>
          <p:cNvSpPr>
            <a:spLocks noGrp="1"/>
          </p:cNvSpPr>
          <p:nvPr>
            <p:ph type="body" sz="quarter" idx="12"/>
          </p:nvPr>
        </p:nvSpPr>
        <p:spPr>
          <a:xfrm>
            <a:off x="228600" y="4876800"/>
            <a:ext cx="6858000" cy="430887"/>
          </a:xfrm>
        </p:spPr>
        <p:txBody>
          <a:bodyPr tIns="0" anchor="b">
            <a:noAutofit/>
          </a:bodyPr>
          <a:lstStyle>
            <a:lvl1pPr>
              <a:lnSpc>
                <a:spcPct val="100000"/>
              </a:lnSpc>
              <a:spcBef>
                <a:spcPts val="0"/>
              </a:spcBef>
              <a:defRPr sz="1100" cap="none" baseline="0">
                <a:solidFill>
                  <a:schemeClr val="bg1"/>
                </a:solidFill>
                <a:latin typeface="+mn-lt"/>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p>
        </p:txBody>
      </p:sp>
      <p:sp>
        <p:nvSpPr>
          <p:cNvPr id="20" name="Rectangle 19"/>
          <p:cNvSpPr/>
          <p:nvPr/>
        </p:nvSpPr>
        <p:spPr>
          <a:xfrm>
            <a:off x="0" y="0"/>
            <a:ext cx="1828799" cy="1828799"/>
          </a:xfrm>
          <a:prstGeom prst="rect">
            <a:avLst/>
          </a:prstGeom>
          <a:solidFill>
            <a:schemeClr val="bg2">
              <a:lumMod val="50000"/>
            </a:schemeClr>
          </a:solidFill>
          <a:ln>
            <a:noFill/>
          </a:ln>
          <a:effectLst/>
        </p:spPr>
        <p:style>
          <a:lnRef idx="1">
            <a:schemeClr val="accent1"/>
          </a:lnRef>
          <a:fillRef idx="3">
            <a:schemeClr val="accent1"/>
          </a:fillRef>
          <a:effectRef idx="2">
            <a:schemeClr val="accent1"/>
          </a:effectRef>
          <a:fontRef idx="minor">
            <a:schemeClr val="lt1"/>
          </a:fontRef>
        </p:style>
        <p:txBody>
          <a:bodyPr lIns="121899" tIns="60949" rIns="121899" bIns="60949" rtlCol="0" anchor="ctr"/>
          <a:lstStyle/>
          <a:p>
            <a:pPr algn="ctr" defTabSz="609493"/>
            <a:endParaRPr lang="en-US" sz="2400">
              <a:solidFill>
                <a:prstClr val="white"/>
              </a:solidFill>
            </a:endParaRP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2365100730"/>
      </p:ext>
    </p:extLst>
  </p:cSld>
  <p:clrMapOvr>
    <a:masterClrMapping/>
  </p:clrMapOvr>
  <p:timing>
    <p:tnLst>
      <p:par>
        <p:cTn id="1" dur="indefinite" restart="never" nodeType="tmRoot"/>
      </p:par>
    </p:tnLst>
  </p:timing>
</p:sldLayout>
</file>

<file path=ppt/slideLayouts/slideLayout26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91523176"/>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03988"/>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9"/>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9"/>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75562136"/>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22875516"/>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76676370"/>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48465310"/>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53785097"/>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8628669"/>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00479389"/>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230860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Section Header Slide">
    <p:bg>
      <p:bgPr>
        <a:solidFill>
          <a:schemeClr val="bg2">
            <a:lumMod val="50000"/>
          </a:schemeClr>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7200" y="2286000"/>
            <a:ext cx="8229600" cy="441325"/>
          </a:xfrm>
        </p:spPr>
        <p:txBody>
          <a:bodyPr anchor="b" anchorCtr="0"/>
          <a:lstStyle>
            <a:lvl1pPr>
              <a:defRPr sz="2400" spc="-100" baseline="0">
                <a:gradFill>
                  <a:gsLst>
                    <a:gs pos="0">
                      <a:schemeClr val="bg1"/>
                    </a:gs>
                    <a:gs pos="100000">
                      <a:schemeClr val="bg1"/>
                    </a:gs>
                  </a:gsLst>
                  <a:lin ang="16200000" scaled="0"/>
                </a:gradFill>
                <a:latin typeface="+mj-lt"/>
              </a:defRPr>
            </a:lvl1pPr>
            <a:lvl2pPr marL="0" indent="0">
              <a:buNone/>
              <a:defRPr/>
            </a:lvl2pPr>
          </a:lstStyle>
          <a:p>
            <a:pPr lvl="0"/>
            <a:r>
              <a:rPr lang="en-US" dirty="0" smtClean="0"/>
              <a:t>Click to edit Master text styles</a:t>
            </a:r>
          </a:p>
        </p:txBody>
      </p:sp>
      <p:sp>
        <p:nvSpPr>
          <p:cNvPr id="11" name="Title 10"/>
          <p:cNvSpPr>
            <a:spLocks noGrp="1"/>
          </p:cNvSpPr>
          <p:nvPr>
            <p:ph type="title"/>
          </p:nvPr>
        </p:nvSpPr>
        <p:spPr>
          <a:xfrm>
            <a:off x="457200" y="2720721"/>
            <a:ext cx="8229600" cy="936879"/>
          </a:xfrm>
        </p:spPr>
        <p:txBody>
          <a:bodyPr/>
          <a:lstStyle>
            <a:lvl1pPr>
              <a:defRPr sz="5400">
                <a:gradFill>
                  <a:gsLst>
                    <a:gs pos="0">
                      <a:schemeClr val="bg1"/>
                    </a:gs>
                    <a:gs pos="100000">
                      <a:schemeClr val="bg1"/>
                    </a:gs>
                  </a:gsLst>
                  <a:lin ang="16200000" scaled="0"/>
                </a:gradFill>
                <a:latin typeface="+mj-lt"/>
              </a:defRPr>
            </a:lvl1pPr>
          </a:lstStyle>
          <a:p>
            <a:r>
              <a:rPr lang="en-US" dirty="0" smtClean="0"/>
              <a:t>Click to edit Master title style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0319" y="6410"/>
            <a:ext cx="1808480" cy="665238"/>
          </a:xfrm>
          <a:prstGeom prst="rect">
            <a:avLst/>
          </a:prstGeom>
          <a:noFill/>
        </p:spPr>
      </p:pic>
    </p:spTree>
    <p:extLst>
      <p:ext uri="{BB962C8B-B14F-4D97-AF65-F5344CB8AC3E}">
        <p14:creationId xmlns:p14="http://schemas.microsoft.com/office/powerpoint/2010/main" val="2927937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Layout>
</file>

<file path=ppt/slideLayouts/slideLayout2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585865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448495"/>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8676167"/>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08663492"/>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2248914015"/>
      </p:ext>
    </p:extLst>
  </p:cSld>
  <p:clrMapOvr>
    <a:masterClrMapping/>
  </p:clrMapOvr>
  <p:transition/>
</p:sldLayout>
</file>

<file path=ppt/slideLayouts/slideLayout2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67347180"/>
      </p:ext>
    </p:extLst>
  </p:cSld>
  <p:clrMapOvr>
    <a:masterClrMapping/>
  </p:clrMapOvr>
  <p:transition/>
</p:sldLayout>
</file>

<file path=ppt/slideLayouts/slideLayout2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extLst>
      <p:ext uri="{BB962C8B-B14F-4D97-AF65-F5344CB8AC3E}">
        <p14:creationId xmlns:p14="http://schemas.microsoft.com/office/powerpoint/2010/main" val="3593208552"/>
      </p:ext>
    </p:extLst>
  </p:cSld>
  <p:clrMapOvr>
    <a:masterClrMapping/>
  </p:clrMapOvr>
  <p:transition/>
</p:sldLayout>
</file>

<file path=ppt/slideLayouts/slideLayout2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524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72361436"/>
      </p:ext>
    </p:extLst>
  </p:cSld>
  <p:clrMapOvr>
    <a:masterClrMapping/>
  </p:clrMapOvr>
  <p:transition/>
</p:sldLayout>
</file>

<file path=ppt/slideLayouts/slideLayout2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63201495"/>
      </p:ext>
    </p:extLst>
  </p:cSld>
  <p:clrMapOvr>
    <a:masterClrMapping/>
  </p:clrMapOvr>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4292201428"/>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cxnSp>
        <p:nvCxnSpPr>
          <p:cNvPr id="5" name="Straight Connector 4"/>
          <p:cNvCxnSpPr/>
          <p:nvPr userDrawn="1"/>
        </p:nvCxnSpPr>
        <p:spPr>
          <a:xfrm>
            <a:off x="457200" y="6400800"/>
            <a:ext cx="8229600" cy="0"/>
          </a:xfrm>
          <a:prstGeom prst="line">
            <a:avLst/>
          </a:prstGeom>
          <a:ln w="28575">
            <a:solidFill>
              <a:schemeClr val="accent2"/>
            </a:solidFill>
          </a:ln>
        </p:spPr>
        <p:style>
          <a:lnRef idx="1">
            <a:schemeClr val="accent2"/>
          </a:lnRef>
          <a:fillRef idx="0">
            <a:schemeClr val="accent2"/>
          </a:fillRef>
          <a:effectRef idx="0">
            <a:schemeClr val="accent2"/>
          </a:effectRef>
          <a:fontRef idx="minor">
            <a:schemeClr val="tx1"/>
          </a:fontRef>
        </p:style>
      </p:cxnSp>
      <p:sp>
        <p:nvSpPr>
          <p:cNvPr id="26" name="Rectangle 25"/>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2"/>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0"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sz="1400" b="0">
                <a:gradFill>
                  <a:gsLst>
                    <a:gs pos="0">
                      <a:schemeClr val="bg1"/>
                    </a:gs>
                    <a:gs pos="100000">
                      <a:schemeClr val="bg1"/>
                    </a:gs>
                  </a:gsLst>
                  <a:lin ang="16200000" scaled="0"/>
                </a:gradFill>
              </a:defRPr>
            </a:lvl1pPr>
            <a:lvl2pPr>
              <a:defRPr sz="1600"/>
            </a:lvl2pPr>
            <a:lvl3pPr>
              <a:defRPr sz="1600"/>
            </a:lvl3pPr>
            <a:lvl4pPr>
              <a:defRPr sz="1600"/>
            </a:lvl4pPr>
            <a:lvl5pPr>
              <a:defRPr sz="1600"/>
            </a:lvl5pPr>
          </a:lstStyle>
          <a:p>
            <a:pPr lvl="0"/>
            <a:r>
              <a:rPr lang="en-US" dirty="0" smtClean="0"/>
              <a:t>Click to edit Master text styles</a:t>
            </a:r>
          </a:p>
        </p:txBody>
      </p:sp>
      <p:sp>
        <p:nvSpPr>
          <p:cNvPr id="9" name="Footer Placeholder 8"/>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4034812584"/>
      </p:ext>
    </p:extLst>
  </p:cSld>
  <p:clrMapOvr>
    <a:masterClrMapping/>
  </p:clrMapOvr>
  <p:timing>
    <p:tnLst>
      <p:par>
        <p:cTn id="1" dur="indefinite" restart="never" nodeType="tmRoot"/>
      </p:par>
    </p:tnLst>
  </p:timing>
</p:sldLayout>
</file>

<file path=ppt/slideLayouts/slideLayout2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92574667"/>
      </p:ext>
    </p:extLst>
  </p:cSld>
  <p:clrMapOvr>
    <a:masterClrMapping/>
  </p:clrMapOvr>
  <p:transition/>
</p:sldLayout>
</file>

<file path=ppt/slideLayouts/slideLayout2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609072836"/>
      </p:ext>
    </p:extLst>
  </p:cSld>
  <p:clrMapOvr>
    <a:masterClrMapping/>
  </p:clrMapOvr>
  <p:transition/>
</p:sldLayout>
</file>

<file path=ppt/slideLayouts/slideLayout2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extLst>
      <p:ext uri="{BB962C8B-B14F-4D97-AF65-F5344CB8AC3E}">
        <p14:creationId xmlns:p14="http://schemas.microsoft.com/office/powerpoint/2010/main" val="3349363357"/>
      </p:ext>
    </p:extLst>
  </p:cSld>
  <p:clrMapOvr>
    <a:masterClrMapping/>
  </p:clrMapOvr>
  <p:transition/>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0849697"/>
      </p:ext>
    </p:extLst>
  </p:cSld>
  <p:clrMapOvr>
    <a:masterClrMapping/>
  </p:clrMapOvr>
  <p:transition/>
</p:sldLayout>
</file>

<file path=ppt/slideLayouts/slideLayout2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81800" y="304800"/>
            <a:ext cx="2209800" cy="56388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52400" y="304800"/>
            <a:ext cx="6477000" cy="56388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868093749"/>
      </p:ext>
    </p:extLst>
  </p:cSld>
  <p:clrMapOvr>
    <a:masterClrMapping/>
  </p:clrMapOvr>
  <p:transition/>
</p:sldLayout>
</file>

<file path=ppt/slideLayouts/slideLayout28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839200" cy="10414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1524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343400" cy="4343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168648608"/>
      </p:ext>
    </p:extLst>
  </p:cSld>
  <p:clrMapOvr>
    <a:masterClrMapping/>
  </p:clrMapOvr>
  <p:transition/>
</p:sldLayout>
</file>

<file path=ppt/slideLayouts/slideLayout2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D28F323D-D80A-4F67-ADC7-AB9DEECD4722}"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42176691"/>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57FE3333-7ECE-4004-8E40-D67A11C5D84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932286417"/>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E6431F3A-7341-43D5-9CC1-5C4D40FAC8A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55624654"/>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FCFCC483-A147-4BE1-9D0A-173683C4316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85622034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and Content - 2/3">
    <p:spTree>
      <p:nvGrpSpPr>
        <p:cNvPr id="1" name=""/>
        <p:cNvGrpSpPr/>
        <p:nvPr/>
      </p:nvGrpSpPr>
      <p:grpSpPr>
        <a:xfrm>
          <a:off x="0" y="0"/>
          <a:ext cx="0" cy="0"/>
          <a:chOff x="0" y="0"/>
          <a:chExt cx="0" cy="0"/>
        </a:xfrm>
      </p:grpSpPr>
      <p:cxnSp>
        <p:nvCxnSpPr>
          <p:cNvPr id="11" name="Straight Connector 10"/>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7" name="Slide Number Placeholder 6"/>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9819735"/>
      </p:ext>
    </p:extLst>
  </p:cSld>
  <p:clrMapOvr>
    <a:masterClrMapping/>
  </p:clrMapOvr>
  <p:timing>
    <p:tnLst>
      <p:par>
        <p:cTn id="1" dur="indefinite" restart="never" nodeType="tmRoot"/>
      </p:par>
    </p:tnLst>
  </p:timing>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436BB186-EB1D-4553-B351-EE972C7211B6}"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735798470"/>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7BC12BDB-E1E8-405A-8D49-9232673C7FF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153528895"/>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4AA5815D-5ECF-4628-B005-D591B554D289}"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030357656"/>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7B34966F-370C-4260-9CF9-2EC2FD706E50}"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218562493"/>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0766E5B5-948A-4988-907E-914267AA594B}"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323406548"/>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C948683F-CD5C-4AF6-B1E0-7263B4EC01C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59385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909681E-613E-40C2-91C8-CAFB9E1446F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07531949"/>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6858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9812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858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4648200" y="4114800"/>
            <a:ext cx="38100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685800" y="6248400"/>
            <a:ext cx="1905000" cy="457200"/>
          </a:xfrm>
        </p:spPr>
        <p:txBody>
          <a:bodyPr/>
          <a:lstStyle>
            <a:lvl1pPr>
              <a:defRPr/>
            </a:lvl1pPr>
          </a:lstStyle>
          <a:p>
            <a:endParaRPr lang="en-US">
              <a:solidFill>
                <a:srgbClr val="000000"/>
              </a:solidFill>
            </a:endParaRPr>
          </a:p>
        </p:txBody>
      </p:sp>
      <p:sp>
        <p:nvSpPr>
          <p:cNvPr id="8" name="Footer Placeholder 7"/>
          <p:cNvSpPr>
            <a:spLocks noGrp="1"/>
          </p:cNvSpPr>
          <p:nvPr>
            <p:ph type="ftr" sz="quarter" idx="11"/>
          </p:nvPr>
        </p:nvSpPr>
        <p:spPr>
          <a:xfrm>
            <a:off x="3124200" y="6248400"/>
            <a:ext cx="2895600" cy="457200"/>
          </a:xfrm>
        </p:spPr>
        <p:txBody>
          <a:bodyPr/>
          <a:lstStyle>
            <a:lvl1pPr>
              <a:defRPr/>
            </a:lvl1pPr>
          </a:lstStyle>
          <a:p>
            <a:endParaRPr lang="en-US">
              <a:solidFill>
                <a:srgbClr val="000000"/>
              </a:solidFill>
            </a:endParaRPr>
          </a:p>
        </p:txBody>
      </p:sp>
      <p:sp>
        <p:nvSpPr>
          <p:cNvPr id="9" name="Slide Number Placeholder 8"/>
          <p:cNvSpPr>
            <a:spLocks noGrp="1"/>
          </p:cNvSpPr>
          <p:nvPr>
            <p:ph type="sldNum" sz="quarter" idx="12"/>
          </p:nvPr>
        </p:nvSpPr>
        <p:spPr>
          <a:xfrm>
            <a:off x="6553200" y="6248400"/>
            <a:ext cx="1905000" cy="457200"/>
          </a:xfrm>
        </p:spPr>
        <p:txBody>
          <a:bodyPr/>
          <a:lstStyle>
            <a:lvl1pPr>
              <a:defRPr/>
            </a:lvl1pPr>
          </a:lstStyle>
          <a:p>
            <a:fld id="{F7558FCB-F9E4-46B7-8840-286F4A9A419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98772588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72ED362-4351-4DD8-983D-EFEDED6E087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618702695"/>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4CE01190-1346-4720-99BE-6A10E9F08B7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55121178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3200775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and Content - 2/3 + 1/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4" name="Rectangle 13"/>
          <p:cNvSpPr/>
          <p:nvPr userDrawn="1"/>
        </p:nvSpPr>
        <p:spPr>
          <a:xfrm>
            <a:off x="0" y="0"/>
            <a:ext cx="9144000" cy="4572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5943600" y="1066800"/>
            <a:ext cx="2743200" cy="4419600"/>
          </a:xfrm>
          <a:solidFill>
            <a:srgbClr val="009E49"/>
          </a:solidFill>
          <a:ln>
            <a:noFill/>
          </a:ln>
        </p:spPr>
        <p:txBody>
          <a:bodyPr lIns="182880" tIns="182880" rIns="182880" bIns="18288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bg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bg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bg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bg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727554938"/>
      </p:ext>
    </p:extLst>
  </p:cSld>
  <p:clrMapOvr>
    <a:masterClrMapping/>
  </p:clrMapOvr>
  <p:timing>
    <p:tnLst>
      <p:par>
        <p:cTn id="1" dur="indefinite" restart="never" nodeType="tmRoot"/>
      </p:par>
    </p:tnLst>
  </p:timing>
</p:sldLayout>
</file>

<file path=ppt/slideLayouts/slideLayout30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1474AE2B-C770-467F-A28B-1014BE0A545D}"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828875559"/>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BE949289-F052-40C2-90F4-FA88041CE38E}"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291898541"/>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solidFill>
                <a:srgbClr val="FFFFFF"/>
              </a:solidFill>
            </a:endParaRPr>
          </a:p>
        </p:txBody>
      </p:sp>
      <p:sp>
        <p:nvSpPr>
          <p:cNvPr id="8" name="Footer Placeholder 7"/>
          <p:cNvSpPr>
            <a:spLocks noGrp="1"/>
          </p:cNvSpPr>
          <p:nvPr>
            <p:ph type="ftr" sz="quarter" idx="11"/>
          </p:nvPr>
        </p:nvSpPr>
        <p:spPr/>
        <p:txBody>
          <a:bodyPr/>
          <a:lstStyle>
            <a:lvl1pPr>
              <a:defRPr/>
            </a:lvl1pPr>
          </a:lstStyle>
          <a:p>
            <a:endParaRPr lang="en-US">
              <a:solidFill>
                <a:srgbClr val="FFFFFF"/>
              </a:solidFill>
            </a:endParaRPr>
          </a:p>
        </p:txBody>
      </p:sp>
      <p:sp>
        <p:nvSpPr>
          <p:cNvPr id="9" name="Slide Number Placeholder 8"/>
          <p:cNvSpPr>
            <a:spLocks noGrp="1"/>
          </p:cNvSpPr>
          <p:nvPr>
            <p:ph type="sldNum" sz="quarter" idx="12"/>
          </p:nvPr>
        </p:nvSpPr>
        <p:spPr/>
        <p:txBody>
          <a:bodyPr/>
          <a:lstStyle>
            <a:lvl1pPr>
              <a:defRPr/>
            </a:lvl1pPr>
          </a:lstStyle>
          <a:p>
            <a:fld id="{1BC256CF-CB31-412F-9081-0AD1A7CBD8F6}"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148444661"/>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solidFill>
                <a:srgbClr val="FFFFFF"/>
              </a:solidFill>
            </a:endParaRPr>
          </a:p>
        </p:txBody>
      </p:sp>
      <p:sp>
        <p:nvSpPr>
          <p:cNvPr id="4" name="Footer Placeholder 3"/>
          <p:cNvSpPr>
            <a:spLocks noGrp="1"/>
          </p:cNvSpPr>
          <p:nvPr>
            <p:ph type="ftr" sz="quarter" idx="11"/>
          </p:nvPr>
        </p:nvSpPr>
        <p:spPr/>
        <p:txBody>
          <a:bodyPr/>
          <a:lstStyle>
            <a:lvl1pPr>
              <a:defRPr/>
            </a:lvl1pPr>
          </a:lstStyle>
          <a:p>
            <a:endParaRPr lang="en-US">
              <a:solidFill>
                <a:srgbClr val="FFFFFF"/>
              </a:solidFill>
            </a:endParaRPr>
          </a:p>
        </p:txBody>
      </p:sp>
      <p:sp>
        <p:nvSpPr>
          <p:cNvPr id="5" name="Slide Number Placeholder 4"/>
          <p:cNvSpPr>
            <a:spLocks noGrp="1"/>
          </p:cNvSpPr>
          <p:nvPr>
            <p:ph type="sldNum" sz="quarter" idx="12"/>
          </p:nvPr>
        </p:nvSpPr>
        <p:spPr/>
        <p:txBody>
          <a:bodyPr/>
          <a:lstStyle>
            <a:lvl1pPr>
              <a:defRPr/>
            </a:lvl1pPr>
          </a:lstStyle>
          <a:p>
            <a:fld id="{66D9B799-47AD-4F0A-ABDA-A9F1213A3EAB}"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81872738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solidFill>
                <a:srgbClr val="FFFFFF"/>
              </a:solidFill>
            </a:endParaRPr>
          </a:p>
        </p:txBody>
      </p:sp>
      <p:sp>
        <p:nvSpPr>
          <p:cNvPr id="3" name="Footer Placeholder 2"/>
          <p:cNvSpPr>
            <a:spLocks noGrp="1"/>
          </p:cNvSpPr>
          <p:nvPr>
            <p:ph type="ftr" sz="quarter" idx="11"/>
          </p:nvPr>
        </p:nvSpPr>
        <p:spPr/>
        <p:txBody>
          <a:bodyPr/>
          <a:lstStyle>
            <a:lvl1pPr>
              <a:defRPr/>
            </a:lvl1pPr>
          </a:lstStyle>
          <a:p>
            <a:endParaRPr lang="en-US">
              <a:solidFill>
                <a:srgbClr val="FFFFFF"/>
              </a:solidFill>
            </a:endParaRPr>
          </a:p>
        </p:txBody>
      </p:sp>
      <p:sp>
        <p:nvSpPr>
          <p:cNvPr id="4" name="Slide Number Placeholder 3"/>
          <p:cNvSpPr>
            <a:spLocks noGrp="1"/>
          </p:cNvSpPr>
          <p:nvPr>
            <p:ph type="sldNum" sz="quarter" idx="12"/>
          </p:nvPr>
        </p:nvSpPr>
        <p:spPr/>
        <p:txBody>
          <a:bodyPr/>
          <a:lstStyle>
            <a:lvl1pPr>
              <a:defRPr/>
            </a:lvl1pPr>
          </a:lstStyle>
          <a:p>
            <a:fld id="{0CA17ADB-271D-4A05-8C9A-3FB009475991}"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37242320"/>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0B7E3060-0979-4D99-A3BC-1032C03B927C}"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275199077"/>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solidFill>
                <a:srgbClr val="FFFFFF"/>
              </a:solidFill>
            </a:endParaRPr>
          </a:p>
        </p:txBody>
      </p:sp>
      <p:sp>
        <p:nvSpPr>
          <p:cNvPr id="6" name="Footer Placeholder 5"/>
          <p:cNvSpPr>
            <a:spLocks noGrp="1"/>
          </p:cNvSpPr>
          <p:nvPr>
            <p:ph type="ftr" sz="quarter" idx="11"/>
          </p:nvPr>
        </p:nvSpPr>
        <p:spPr/>
        <p:txBody>
          <a:bodyPr/>
          <a:lstStyle>
            <a:lvl1pPr>
              <a:defRPr/>
            </a:lvl1pPr>
          </a:lstStyle>
          <a:p>
            <a:endParaRPr lang="en-US">
              <a:solidFill>
                <a:srgbClr val="FFFFFF"/>
              </a:solidFill>
            </a:endParaRPr>
          </a:p>
        </p:txBody>
      </p:sp>
      <p:sp>
        <p:nvSpPr>
          <p:cNvPr id="7" name="Slide Number Placeholder 6"/>
          <p:cNvSpPr>
            <a:spLocks noGrp="1"/>
          </p:cNvSpPr>
          <p:nvPr>
            <p:ph type="sldNum" sz="quarter" idx="12"/>
          </p:nvPr>
        </p:nvSpPr>
        <p:spPr/>
        <p:txBody>
          <a:bodyPr/>
          <a:lstStyle>
            <a:lvl1pPr>
              <a:defRPr/>
            </a:lvl1pPr>
          </a:lstStyle>
          <a:p>
            <a:fld id="{6075DA51-FC46-4FB0-BAD0-A50802760BE9}"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495524401"/>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B555DE66-F8F3-4764-A049-FBDAA20376FF}"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332027585"/>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p:txBody>
          <a:bodyPr/>
          <a:lstStyle>
            <a:lvl1pPr>
              <a:defRPr/>
            </a:lvl1pPr>
          </a:lstStyle>
          <a:p>
            <a:fld id="{7E4371B7-6075-4FC4-9D98-718497BA079A}"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1011345551"/>
      </p:ext>
    </p:extLst>
  </p:cSld>
  <p:clrMapOvr>
    <a:masterClrMapping/>
  </p:clrMapOvr>
</p:sldLayout>
</file>

<file path=ppt/slideLayouts/slideLayout309.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fld id="{9B0C960C-6805-4193-8999-8626886B029B}"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EBC1097E-4E1A-429E-9D18-4E5F1AF0DA13}" type="slidenum">
              <a:rPr lang="en-US"/>
              <a:pPr/>
              <a:t>‹#›</a:t>
            </a:fld>
            <a:endParaRPr lang="en-US"/>
          </a:p>
        </p:txBody>
      </p:sp>
    </p:spTree>
    <p:extLst>
      <p:ext uri="{BB962C8B-B14F-4D97-AF65-F5344CB8AC3E}">
        <p14:creationId xmlns:p14="http://schemas.microsoft.com/office/powerpoint/2010/main" val="206740223"/>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and Content - 1/3 + 2/3">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066800"/>
            <a:ext cx="2743200" cy="4419600"/>
          </a:xfrm>
          <a:noFill/>
        </p:spPr>
        <p:txBody>
          <a:bodyPr lIns="0" tIns="0" rIns="0" bIns="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3505200" y="1066800"/>
            <a:ext cx="5181600" cy="4419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9" name="Text Placeholder 9"/>
          <p:cNvSpPr>
            <a:spLocks noGrp="1"/>
          </p:cNvSpPr>
          <p:nvPr>
            <p:ph type="body" sz="quarter" idx="15"/>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6"/>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11" name="Slide Number Placeholder 10"/>
          <p:cNvSpPr>
            <a:spLocks noGrp="1"/>
          </p:cNvSpPr>
          <p:nvPr>
            <p:ph type="sldNum" sz="quarter" idx="17"/>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3103185061"/>
      </p:ext>
    </p:extLst>
  </p:cSld>
  <p:clrMapOvr>
    <a:masterClrMapping/>
  </p:clrMapOvr>
  <p:timing>
    <p:tnLst>
      <p:par>
        <p:cTn id="1" dur="indefinite" restart="never" nodeType="tmRoot"/>
      </p:par>
    </p:tnLst>
  </p:timing>
</p:sldLayout>
</file>

<file path=ppt/slideLayouts/slideLayout3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fld id="{96ECBCD8-8123-4A28-8ED7-5C8069706EB7}"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94CC141A-9CC6-41A7-A7D0-011D836CC6E2}" type="slidenum">
              <a:rPr lang="en-US"/>
              <a:pPr/>
              <a:t>‹#›</a:t>
            </a:fld>
            <a:endParaRPr lang="en-US"/>
          </a:p>
        </p:txBody>
      </p:sp>
    </p:spTree>
    <p:extLst>
      <p:ext uri="{BB962C8B-B14F-4D97-AF65-F5344CB8AC3E}">
        <p14:creationId xmlns:p14="http://schemas.microsoft.com/office/powerpoint/2010/main" val="1467229298"/>
      </p:ext>
    </p:extLst>
  </p:cSld>
  <p:clrMapOvr>
    <a:masterClrMapping/>
  </p:clrMapOvr>
  <p:timing>
    <p:tnLst>
      <p:par>
        <p:cTn id="1" dur="indefinite" restart="never" nodeType="tmRoot"/>
      </p:par>
    </p:tnLst>
  </p:timing>
</p:sldLayout>
</file>

<file path=ppt/slideLayouts/slideLayout3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fld id="{8A5D04E1-C7DF-4791-A59D-75E2636CF366}" type="datetime1">
              <a:rPr lang="en-US"/>
              <a:pPr/>
              <a:t>3/7/2013</a:t>
            </a:fld>
            <a:endParaRPr lang="en-US"/>
          </a:p>
        </p:txBody>
      </p:sp>
      <p:sp>
        <p:nvSpPr>
          <p:cNvPr id="6" name="Slide Number Placeholder 5"/>
          <p:cNvSpPr>
            <a:spLocks noGrp="1"/>
          </p:cNvSpPr>
          <p:nvPr>
            <p:ph type="sldNum" sz="quarter" idx="12"/>
          </p:nvPr>
        </p:nvSpPr>
        <p:spPr/>
        <p:txBody>
          <a:bodyPr/>
          <a:lstStyle>
            <a:lvl1pPr>
              <a:defRPr/>
            </a:lvl1pPr>
          </a:lstStyle>
          <a:p>
            <a:fld id="{67163A95-EFDD-42CD-9D76-FAD52E8A5B44}" type="slidenum">
              <a:rPr lang="en-US"/>
              <a:pPr/>
              <a:t>‹#›</a:t>
            </a:fld>
            <a:endParaRPr lang="en-US"/>
          </a:p>
        </p:txBody>
      </p:sp>
    </p:spTree>
    <p:extLst>
      <p:ext uri="{BB962C8B-B14F-4D97-AF65-F5344CB8AC3E}">
        <p14:creationId xmlns:p14="http://schemas.microsoft.com/office/powerpoint/2010/main" val="4228506707"/>
      </p:ext>
    </p:extLst>
  </p:cSld>
  <p:clrMapOvr>
    <a:masterClrMapping/>
  </p:clrMapOvr>
  <p:timing>
    <p:tnLst>
      <p:par>
        <p:cTn id="1" dur="indefinite" restart="never" nodeType="tmRoot"/>
      </p:par>
    </p:tnLst>
  </p:timing>
</p:sldLayout>
</file>

<file path=ppt/slideLayouts/slideLayout3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fld id="{E1685CBD-A47F-45DF-A496-568E8394BBBE}" type="datetime1">
              <a:rPr lang="en-US"/>
              <a:pPr/>
              <a:t>3/7/2013</a:t>
            </a:fld>
            <a:endParaRPr lang="en-US"/>
          </a:p>
        </p:txBody>
      </p:sp>
      <p:sp>
        <p:nvSpPr>
          <p:cNvPr id="7" name="Slide Number Placeholder 5"/>
          <p:cNvSpPr>
            <a:spLocks noGrp="1"/>
          </p:cNvSpPr>
          <p:nvPr>
            <p:ph type="sldNum" sz="quarter" idx="12"/>
          </p:nvPr>
        </p:nvSpPr>
        <p:spPr/>
        <p:txBody>
          <a:bodyPr/>
          <a:lstStyle>
            <a:lvl1pPr>
              <a:defRPr/>
            </a:lvl1pPr>
          </a:lstStyle>
          <a:p>
            <a:fld id="{99168EA6-6EA6-45E6-A5AA-9910092C4369}" type="slidenum">
              <a:rPr lang="en-US"/>
              <a:pPr/>
              <a:t>‹#›</a:t>
            </a:fld>
            <a:endParaRPr lang="en-US"/>
          </a:p>
        </p:txBody>
      </p:sp>
    </p:spTree>
    <p:extLst>
      <p:ext uri="{BB962C8B-B14F-4D97-AF65-F5344CB8AC3E}">
        <p14:creationId xmlns:p14="http://schemas.microsoft.com/office/powerpoint/2010/main" val="3271877768"/>
      </p:ext>
    </p:extLst>
  </p:cSld>
  <p:clrMapOvr>
    <a:masterClrMapping/>
  </p:clrMapOvr>
  <p:timing>
    <p:tnLst>
      <p:par>
        <p:cTn id="1" dur="indefinite" restart="never" nodeType="tmRoot"/>
      </p:par>
    </p:tnLst>
  </p:timing>
</p:sldLayout>
</file>

<file path=ppt/slideLayouts/slideLayout3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fld id="{A1AF6515-ABF6-4FAD-83D6-8E90C2A18B59}" type="datetime1">
              <a:rPr lang="en-US"/>
              <a:pPr/>
              <a:t>3/7/2013</a:t>
            </a:fld>
            <a:endParaRPr lang="en-US"/>
          </a:p>
        </p:txBody>
      </p:sp>
      <p:sp>
        <p:nvSpPr>
          <p:cNvPr id="9" name="Slide Number Placeholder 5"/>
          <p:cNvSpPr>
            <a:spLocks noGrp="1"/>
          </p:cNvSpPr>
          <p:nvPr>
            <p:ph type="sldNum" sz="quarter" idx="12"/>
          </p:nvPr>
        </p:nvSpPr>
        <p:spPr/>
        <p:txBody>
          <a:bodyPr/>
          <a:lstStyle>
            <a:lvl1pPr>
              <a:defRPr/>
            </a:lvl1pPr>
          </a:lstStyle>
          <a:p>
            <a:fld id="{7B17D5EB-B370-4F48-9C1E-EF1F4741610D}" type="slidenum">
              <a:rPr lang="en-US"/>
              <a:pPr/>
              <a:t>‹#›</a:t>
            </a:fld>
            <a:endParaRPr lang="en-US"/>
          </a:p>
        </p:txBody>
      </p:sp>
    </p:spTree>
    <p:extLst>
      <p:ext uri="{BB962C8B-B14F-4D97-AF65-F5344CB8AC3E}">
        <p14:creationId xmlns:p14="http://schemas.microsoft.com/office/powerpoint/2010/main" val="1012117206"/>
      </p:ext>
    </p:extLst>
  </p:cSld>
  <p:clrMapOvr>
    <a:masterClrMapping/>
  </p:clrMapOvr>
  <p:timing>
    <p:tnLst>
      <p:par>
        <p:cTn id="1" dur="indefinite" restart="never" nodeType="tmRoot"/>
      </p:par>
    </p:tnLst>
  </p:timing>
</p:sldLayout>
</file>

<file path=ppt/slideLayouts/slideLayout3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fld id="{A5FEA99E-1D6C-4338-9DDB-D6B1D25076BB}" type="datetime1">
              <a:rPr lang="en-US"/>
              <a:pPr/>
              <a:t>3/7/2013</a:t>
            </a:fld>
            <a:endParaRPr lang="en-US"/>
          </a:p>
        </p:txBody>
      </p:sp>
      <p:sp>
        <p:nvSpPr>
          <p:cNvPr id="5" name="Slide Number Placeholder 5"/>
          <p:cNvSpPr>
            <a:spLocks noGrp="1"/>
          </p:cNvSpPr>
          <p:nvPr>
            <p:ph type="sldNum" sz="quarter" idx="12"/>
          </p:nvPr>
        </p:nvSpPr>
        <p:spPr/>
        <p:txBody>
          <a:bodyPr/>
          <a:lstStyle>
            <a:lvl1pPr>
              <a:defRPr/>
            </a:lvl1pPr>
          </a:lstStyle>
          <a:p>
            <a:fld id="{D8CFE096-9650-498C-990C-20F2420C253B}" type="slidenum">
              <a:rPr lang="en-US"/>
              <a:pPr/>
              <a:t>‹#›</a:t>
            </a:fld>
            <a:endParaRPr lang="en-US"/>
          </a:p>
        </p:txBody>
      </p:sp>
    </p:spTree>
    <p:extLst>
      <p:ext uri="{BB962C8B-B14F-4D97-AF65-F5344CB8AC3E}">
        <p14:creationId xmlns:p14="http://schemas.microsoft.com/office/powerpoint/2010/main" val="80686877"/>
      </p:ext>
    </p:extLst>
  </p:cSld>
  <p:clrMapOvr>
    <a:masterClrMapping/>
  </p:clrMapOvr>
  <p:timing>
    <p:tnLst>
      <p:par>
        <p:cTn id="1" dur="indefinite" restart="never" nodeType="tmRoot"/>
      </p:par>
    </p:tnLst>
  </p:timing>
</p:sldLayout>
</file>

<file path=ppt/slideLayouts/slideLayout3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E7D6C439-BF23-4C00-A9EF-F430A02737C4}" type="datetime1">
              <a:rPr lang="en-US"/>
              <a:pPr/>
              <a:t>3/7/2013</a:t>
            </a:fld>
            <a:endParaRPr lang="en-US"/>
          </a:p>
        </p:txBody>
      </p:sp>
      <p:sp>
        <p:nvSpPr>
          <p:cNvPr id="4" name="Slide Number Placeholder 5"/>
          <p:cNvSpPr>
            <a:spLocks noGrp="1"/>
          </p:cNvSpPr>
          <p:nvPr>
            <p:ph type="sldNum" sz="quarter" idx="12"/>
          </p:nvPr>
        </p:nvSpPr>
        <p:spPr/>
        <p:txBody>
          <a:bodyPr/>
          <a:lstStyle>
            <a:lvl1pPr>
              <a:defRPr/>
            </a:lvl1pPr>
          </a:lstStyle>
          <a:p>
            <a:fld id="{37046A98-E713-4B22-96A8-FD47EC0F5D67}" type="slidenum">
              <a:rPr lang="en-US"/>
              <a:pPr/>
              <a:t>‹#›</a:t>
            </a:fld>
            <a:endParaRPr lang="en-US"/>
          </a:p>
        </p:txBody>
      </p:sp>
    </p:spTree>
    <p:extLst>
      <p:ext uri="{BB962C8B-B14F-4D97-AF65-F5344CB8AC3E}">
        <p14:creationId xmlns:p14="http://schemas.microsoft.com/office/powerpoint/2010/main" val="1473320700"/>
      </p:ext>
    </p:extLst>
  </p:cSld>
  <p:clrMapOvr>
    <a:masterClrMapping/>
  </p:clrMapOvr>
  <p:timing>
    <p:tnLst>
      <p:par>
        <p:cTn id="1" dur="indefinite" restart="never" nodeType="tmRoot"/>
      </p:par>
    </p:tnLst>
  </p:timing>
</p:sldLayout>
</file>

<file path=ppt/slideLayouts/slideLayout316.xml><?xml version="1.0" encoding="utf-8"?>
<p:sldLayout xmlns:a="http://schemas.openxmlformats.org/drawingml/2006/main" xmlns:r="http://schemas.openxmlformats.org/officeDocument/2006/relationships" xmlns:p="http://schemas.openxmlformats.org/presentationml/2006/main" showMasterSp="0" type="title" preserve="1">
  <p:cSld name="Title Slide">
    <p:bg>
      <p:bgRef idx="1001">
        <a:schemeClr val="bg2"/>
      </p:bgRef>
    </p:bg>
    <p:spTree>
      <p:nvGrpSpPr>
        <p:cNvPr id="1" name=""/>
        <p:cNvGrpSpPr/>
        <p:nvPr/>
      </p:nvGrpSpPr>
      <p:grpSpPr>
        <a:xfrm>
          <a:off x="0" y="0"/>
          <a:ext cx="0" cy="0"/>
          <a:chOff x="0" y="0"/>
          <a:chExt cx="0" cy="0"/>
        </a:xfrm>
      </p:grpSpPr>
      <p:sp>
        <p:nvSpPr>
          <p:cNvPr id="4" name="Rectangle 3"/>
          <p:cNvSpPr/>
          <p:nvPr/>
        </p:nvSpPr>
        <p:spPr bwMode="white">
          <a:xfrm>
            <a:off x="0" y="5970867"/>
            <a:ext cx="9144000" cy="88713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8640" y="6052956"/>
            <a:ext cx="2249280" cy="71431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2358720" y="6044315"/>
            <a:ext cx="6785280" cy="71287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Title 7"/>
          <p:cNvSpPr>
            <a:spLocks noGrp="1"/>
          </p:cNvSpPr>
          <p:nvPr>
            <p:ph type="ctrTitle"/>
          </p:nvPr>
        </p:nvSpPr>
        <p:spPr>
          <a:xfrm>
            <a:off x="2362200" y="4038601"/>
            <a:ext cx="6477000" cy="1828800"/>
          </a:xfrm>
        </p:spPr>
        <p:txBody>
          <a:bodyPr anchor="b"/>
          <a:lstStyle>
            <a:lvl1pPr>
              <a:defRPr cap="all" baseline="0"/>
            </a:lvl1pPr>
          </a:lstStyle>
          <a:p>
            <a:r>
              <a:rPr lang="en-US" smtClean="0"/>
              <a:t>Click to edit Master title style</a:t>
            </a:r>
            <a:endParaRPr lang="en-US"/>
          </a:p>
        </p:txBody>
      </p:sp>
      <p:sp>
        <p:nvSpPr>
          <p:cNvPr id="9" name="Subtitle 8"/>
          <p:cNvSpPr>
            <a:spLocks noGrp="1"/>
          </p:cNvSpPr>
          <p:nvPr>
            <p:ph type="subTitle" idx="1"/>
          </p:nvPr>
        </p:nvSpPr>
        <p:spPr>
          <a:xfrm>
            <a:off x="2362200" y="6050037"/>
            <a:ext cx="6705600" cy="685800"/>
          </a:xfrm>
        </p:spPr>
        <p:txBody>
          <a:bodyPr anchor="ctr">
            <a:normAutofit/>
          </a:bodyPr>
          <a:lstStyle>
            <a:lvl1pPr marL="0" indent="0" algn="l">
              <a:buNone/>
              <a:defRPr sz="2631">
                <a:solidFill>
                  <a:srgbClr val="FFFFFF"/>
                </a:solidFill>
              </a:defRPr>
            </a:lvl1pPr>
            <a:lvl2pPr marL="457153" indent="0" algn="ctr">
              <a:buNone/>
            </a:lvl2pPr>
            <a:lvl3pPr marL="914305" indent="0" algn="ctr">
              <a:buNone/>
            </a:lvl3pPr>
            <a:lvl4pPr marL="1371458" indent="0" algn="ctr">
              <a:buNone/>
            </a:lvl4pPr>
            <a:lvl5pPr marL="1828610" indent="0" algn="ctr">
              <a:buNone/>
            </a:lvl5pPr>
            <a:lvl6pPr marL="2285763" indent="0" algn="ctr">
              <a:buNone/>
            </a:lvl6pPr>
            <a:lvl7pPr marL="2742915" indent="0" algn="ctr">
              <a:buNone/>
            </a:lvl7pPr>
            <a:lvl8pPr marL="3200068" indent="0" algn="ctr">
              <a:buNone/>
            </a:lvl8pPr>
            <a:lvl9pPr marL="3657220" indent="0" algn="ctr">
              <a:buNone/>
            </a:lvl9pPr>
          </a:lstStyle>
          <a:p>
            <a:r>
              <a:rPr lang="en-US" smtClean="0"/>
              <a:t>Click to edit Master subtitle style</a:t>
            </a:r>
            <a:endParaRPr lang="en-US"/>
          </a:p>
        </p:txBody>
      </p:sp>
      <p:sp>
        <p:nvSpPr>
          <p:cNvPr id="7" name="Date Placeholder 27"/>
          <p:cNvSpPr>
            <a:spLocks noGrp="1"/>
          </p:cNvSpPr>
          <p:nvPr>
            <p:ph type="dt" sz="half" idx="10"/>
          </p:nvPr>
        </p:nvSpPr>
        <p:spPr>
          <a:xfrm>
            <a:off x="76321" y="6068797"/>
            <a:ext cx="2057760" cy="685512"/>
          </a:xfrm>
        </p:spPr>
        <p:txBody>
          <a:bodyPr>
            <a:noAutofit/>
          </a:bodyPr>
          <a:lstStyle>
            <a:lvl1pPr algn="ctr">
              <a:defRPr sz="1996">
                <a:solidFill>
                  <a:srgbClr val="FFFFFF"/>
                </a:solidFill>
              </a:defRPr>
            </a:lvl1pPr>
          </a:lstStyle>
          <a:p>
            <a:pPr>
              <a:defRPr/>
            </a:pPr>
            <a:r>
              <a:rPr lang="en-US"/>
              <a:t>ECMLS 2012</a:t>
            </a:r>
          </a:p>
        </p:txBody>
      </p:sp>
      <p:sp>
        <p:nvSpPr>
          <p:cNvPr id="10" name="Footer Placeholder 16"/>
          <p:cNvSpPr>
            <a:spLocks noGrp="1"/>
          </p:cNvSpPr>
          <p:nvPr>
            <p:ph type="ftr" sz="quarter" idx="11"/>
          </p:nvPr>
        </p:nvSpPr>
        <p:spPr>
          <a:xfrm>
            <a:off x="2085121" y="236185"/>
            <a:ext cx="5868000" cy="365798"/>
          </a:xfrm>
        </p:spPr>
        <p:txBody>
          <a:bodyPr/>
          <a:lstStyle>
            <a:lvl1pPr algn="r">
              <a:defRPr>
                <a:solidFill>
                  <a:schemeClr val="tx2"/>
                </a:solidFill>
              </a:defRPr>
            </a:lvl1pPr>
          </a:lstStyle>
          <a:p>
            <a:pPr>
              <a:defRPr/>
            </a:pPr>
            <a:r>
              <a:rPr lang="en-US">
                <a:solidFill>
                  <a:srgbClr val="EBDDC3"/>
                </a:solidFill>
              </a:rPr>
              <a:t>Visualizing PSU</a:t>
            </a:r>
          </a:p>
        </p:txBody>
      </p:sp>
      <p:sp>
        <p:nvSpPr>
          <p:cNvPr id="11" name="Slide Number Placeholder 28"/>
          <p:cNvSpPr>
            <a:spLocks noGrp="1"/>
          </p:cNvSpPr>
          <p:nvPr>
            <p:ph type="sldNum" sz="quarter" idx="12"/>
          </p:nvPr>
        </p:nvSpPr>
        <p:spPr>
          <a:xfrm>
            <a:off x="8000640" y="228984"/>
            <a:ext cx="838080" cy="380200"/>
          </a:xfrm>
        </p:spPr>
        <p:txBody>
          <a:bodyPr/>
          <a:lstStyle>
            <a:lvl1pPr>
              <a:defRPr>
                <a:solidFill>
                  <a:schemeClr val="tx2"/>
                </a:solidFill>
              </a:defRPr>
            </a:lvl1pPr>
          </a:lstStyle>
          <a:p>
            <a:fld id="{0F4C263F-E1DE-4CD9-87D4-ABBB26E5DDB4}" type="slidenum">
              <a:rPr lang="en-US">
                <a:solidFill>
                  <a:srgbClr val="EBDDC3"/>
                </a:solidFill>
              </a:rPr>
              <a:pPr/>
              <a:t>‹#›</a:t>
            </a:fld>
            <a:endParaRPr lang="en-US">
              <a:solidFill>
                <a:srgbClr val="EBDDC3"/>
              </a:solidFill>
            </a:endParaRPr>
          </a:p>
        </p:txBody>
      </p:sp>
    </p:spTree>
    <p:extLst>
      <p:ext uri="{BB962C8B-B14F-4D97-AF65-F5344CB8AC3E}">
        <p14:creationId xmlns:p14="http://schemas.microsoft.com/office/powerpoint/2010/main" val="4189779595"/>
      </p:ext>
    </p:extLst>
  </p:cSld>
  <p:clrMapOvr>
    <a:overrideClrMapping bg1="dk1" tx1="lt1" bg2="dk2" tx2="lt2" accent1="accent1" accent2="accent2" accent3="accent3" accent4="accent4" accent5="accent5" accent6="accent6" hlink="hlink" folHlink="folHlink"/>
  </p:clrMapOvr>
</p:sldLayout>
</file>

<file path=ppt/slideLayouts/slideLayout3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12648" y="228600"/>
            <a:ext cx="8153400" cy="990600"/>
          </a:xfrm>
        </p:spPr>
        <p:txBody>
          <a:bodyPr/>
          <a:lstStyle/>
          <a:p>
            <a:r>
              <a:rPr lang="en-US" smtClean="0"/>
              <a:t>Click to edit Master title style</a:t>
            </a:r>
            <a:endParaRPr lang="en-US"/>
          </a:p>
        </p:txBody>
      </p:sp>
      <p:sp>
        <p:nvSpPr>
          <p:cNvPr id="8" name="Content Placeholder 7"/>
          <p:cNvSpPr>
            <a:spLocks noGrp="1"/>
          </p:cNvSpPr>
          <p:nvPr>
            <p:ph sz="quarter" idx="1"/>
          </p:nvPr>
        </p:nvSpPr>
        <p:spPr>
          <a:xfrm>
            <a:off x="612648" y="1600200"/>
            <a:ext cx="8153400" cy="4495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5"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6" name="Slide Number Placeholder 22"/>
          <p:cNvSpPr>
            <a:spLocks noGrp="1"/>
          </p:cNvSpPr>
          <p:nvPr>
            <p:ph type="sldNum" sz="quarter" idx="12"/>
          </p:nvPr>
        </p:nvSpPr>
        <p:spPr/>
        <p:txBody>
          <a:bodyPr/>
          <a:lstStyle>
            <a:lvl1pPr>
              <a:defRPr/>
            </a:lvl1pPr>
          </a:lstStyle>
          <a:p>
            <a:fld id="{7F181AF1-A14F-4032-B3E9-7EF1CB13A65E}" type="slidenum">
              <a:rPr lang="en-US"/>
              <a:pPr/>
              <a:t>‹#›</a:t>
            </a:fld>
            <a:endParaRPr lang="en-US"/>
          </a:p>
        </p:txBody>
      </p:sp>
    </p:spTree>
    <p:extLst>
      <p:ext uri="{BB962C8B-B14F-4D97-AF65-F5344CB8AC3E}">
        <p14:creationId xmlns:p14="http://schemas.microsoft.com/office/powerpoint/2010/main" val="2399647141"/>
      </p:ext>
    </p:extLst>
  </p:cSld>
  <p:clrMapOvr>
    <a:masterClrMapping/>
  </p:clrMapOvr>
</p:sldLayout>
</file>

<file path=ppt/slideLayouts/slideLayout3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3">
        <a:schemeClr val="bg1"/>
      </p:bgRef>
    </p:bg>
    <p:spTree>
      <p:nvGrpSpPr>
        <p:cNvPr id="1" name=""/>
        <p:cNvGrpSpPr/>
        <p:nvPr/>
      </p:nvGrpSpPr>
      <p:grpSpPr>
        <a:xfrm>
          <a:off x="0" y="0"/>
          <a:ext cx="0" cy="0"/>
          <a:chOff x="0" y="0"/>
          <a:chExt cx="0" cy="0"/>
        </a:xfrm>
      </p:grpSpPr>
      <p:sp>
        <p:nvSpPr>
          <p:cNvPr id="4" name="Rectangle 3"/>
          <p:cNvSpPr/>
          <p:nvPr/>
        </p:nvSpPr>
        <p:spPr bwMode="white">
          <a:xfrm>
            <a:off x="0" y="1523680"/>
            <a:ext cx="9144000" cy="1143480"/>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0" y="1600008"/>
            <a:ext cx="1296000" cy="99082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1372321" y="1600008"/>
            <a:ext cx="7771680" cy="99082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3" name="Text Placeholder 2"/>
          <p:cNvSpPr>
            <a:spLocks noGrp="1"/>
          </p:cNvSpPr>
          <p:nvPr>
            <p:ph type="body" idx="1"/>
          </p:nvPr>
        </p:nvSpPr>
        <p:spPr>
          <a:xfrm>
            <a:off x="1371601" y="2743201"/>
            <a:ext cx="7123113" cy="1673225"/>
          </a:xfrm>
        </p:spPr>
        <p:txBody>
          <a:bodyPr/>
          <a:lstStyle>
            <a:lvl1pPr marL="0" indent="0">
              <a:buNone/>
              <a:defRPr sz="2812">
                <a:solidFill>
                  <a:schemeClr val="tx2"/>
                </a:solidFill>
              </a:defRPr>
            </a:lvl1pPr>
            <a:lvl2pPr>
              <a:buNone/>
              <a:defRPr sz="1814">
                <a:solidFill>
                  <a:schemeClr val="tx1">
                    <a:tint val="75000"/>
                  </a:schemeClr>
                </a:solidFill>
              </a:defRPr>
            </a:lvl2pPr>
            <a:lvl3pPr>
              <a:buNone/>
              <a:defRPr sz="1633">
                <a:solidFill>
                  <a:schemeClr val="tx1">
                    <a:tint val="75000"/>
                  </a:schemeClr>
                </a:solidFill>
              </a:defRPr>
            </a:lvl3pPr>
            <a:lvl4pPr>
              <a:buNone/>
              <a:defRPr sz="1361">
                <a:solidFill>
                  <a:schemeClr val="tx1">
                    <a:tint val="75000"/>
                  </a:schemeClr>
                </a:solidFill>
              </a:defRPr>
            </a:lvl4pPr>
            <a:lvl5pPr>
              <a:buNone/>
              <a:defRPr sz="1361">
                <a:solidFill>
                  <a:schemeClr val="tx1">
                    <a:tint val="75000"/>
                  </a:schemeClr>
                </a:solidFill>
              </a:defRPr>
            </a:lvl5pPr>
          </a:lstStyle>
          <a:p>
            <a:pPr lvl="0"/>
            <a:r>
              <a:rPr lang="en-US" smtClean="0"/>
              <a:t>Click to edit Master text styles</a:t>
            </a:r>
          </a:p>
        </p:txBody>
      </p:sp>
      <p:sp>
        <p:nvSpPr>
          <p:cNvPr id="2" name="Title 1"/>
          <p:cNvSpPr>
            <a:spLocks noGrp="1"/>
          </p:cNvSpPr>
          <p:nvPr>
            <p:ph type="title"/>
          </p:nvPr>
        </p:nvSpPr>
        <p:spPr>
          <a:xfrm>
            <a:off x="1371601" y="1600200"/>
            <a:ext cx="7620000" cy="990600"/>
          </a:xfrm>
        </p:spPr>
        <p:txBody>
          <a:bodyPr/>
          <a:lstStyle>
            <a:lvl1pPr algn="l">
              <a:buNone/>
              <a:defRPr sz="4445" b="0" cap="none">
                <a:solidFill>
                  <a:srgbClr val="FFFFFF"/>
                </a:solidFill>
              </a:defRPr>
            </a:lvl1pPr>
          </a:lstStyle>
          <a:p>
            <a:r>
              <a:rPr lang="en-US" smtClean="0"/>
              <a:t>Click to edit Master title style</a:t>
            </a:r>
            <a:endParaRPr lang="en-US"/>
          </a:p>
        </p:txBody>
      </p:sp>
      <p:sp>
        <p:nvSpPr>
          <p:cNvPr id="7" name="Date Placeholder 11"/>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8" name="Slide Number Placeholder 12"/>
          <p:cNvSpPr>
            <a:spLocks noGrp="1"/>
          </p:cNvSpPr>
          <p:nvPr>
            <p:ph type="sldNum" sz="quarter" idx="11"/>
          </p:nvPr>
        </p:nvSpPr>
        <p:spPr>
          <a:xfrm>
            <a:off x="0" y="1752665"/>
            <a:ext cx="1296000" cy="701353"/>
          </a:xfrm>
        </p:spPr>
        <p:txBody>
          <a:bodyPr>
            <a:noAutofit/>
          </a:bodyPr>
          <a:lstStyle>
            <a:lvl1pPr>
              <a:defRPr sz="2358"/>
            </a:lvl1pPr>
          </a:lstStyle>
          <a:p>
            <a:fld id="{035C7B45-5BD7-4B61-A795-C290DB3C0C32}" type="slidenum">
              <a:rPr lang="en-US"/>
              <a:pPr/>
              <a:t>‹#›</a:t>
            </a:fld>
            <a:endParaRPr lang="en-US"/>
          </a:p>
        </p:txBody>
      </p:sp>
      <p:sp>
        <p:nvSpPr>
          <p:cNvPr id="9" name="Footer Placeholder 13"/>
          <p:cNvSpPr>
            <a:spLocks noGrp="1"/>
          </p:cNvSpPr>
          <p:nvPr>
            <p:ph type="ftr" sz="quarter" idx="12"/>
          </p:nvPr>
        </p:nvSpPr>
        <p:spPr/>
        <p:txBody>
          <a:bodyPr/>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3197923695"/>
      </p:ext>
    </p:extLst>
  </p:cSld>
  <p:clrMapOvr>
    <a:overrideClrMapping bg1="lt1" tx1="dk1" bg2="lt2" tx2="dk2" accent1="accent1" accent2="accent2" accent3="accent3" accent4="accent4" accent5="accent5" accent6="accent6" hlink="hlink" folHlink="folHlink"/>
  </p:clrMapOvr>
</p:sldLayout>
</file>

<file path=ppt/slideLayouts/slideLayout3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9" name="Content Placeholder 8"/>
          <p:cNvSpPr>
            <a:spLocks noGrp="1"/>
          </p:cNvSpPr>
          <p:nvPr>
            <p:ph sz="quarter" idx="1"/>
          </p:nvPr>
        </p:nvSpPr>
        <p:spPr>
          <a:xfrm>
            <a:off x="609600"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1" name="Content Placeholder 10"/>
          <p:cNvSpPr>
            <a:spLocks noGrp="1"/>
          </p:cNvSpPr>
          <p:nvPr>
            <p:ph sz="quarter" idx="2"/>
          </p:nvPr>
        </p:nvSpPr>
        <p:spPr>
          <a:xfrm>
            <a:off x="4844901" y="1589567"/>
            <a:ext cx="38862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7"/>
          <p:cNvSpPr>
            <a:spLocks noGrp="1"/>
          </p:cNvSpPr>
          <p:nvPr>
            <p:ph type="dt" sz="half" idx="10"/>
          </p:nvPr>
        </p:nvSpPr>
        <p:spPr/>
        <p:txBody>
          <a:bodyPr rtlCol="0"/>
          <a:lstStyle>
            <a:lvl1pPr>
              <a:defRPr/>
            </a:lvl1pPr>
          </a:lstStyle>
          <a:p>
            <a:pPr>
              <a:defRPr/>
            </a:pPr>
            <a:r>
              <a:rPr lang="en-US">
                <a:solidFill>
                  <a:srgbClr val="775F55"/>
                </a:solidFill>
              </a:rPr>
              <a:t>ECMLS 2012</a:t>
            </a:r>
          </a:p>
        </p:txBody>
      </p:sp>
      <p:sp>
        <p:nvSpPr>
          <p:cNvPr id="6" name="Slide Number Placeholder 9"/>
          <p:cNvSpPr>
            <a:spLocks noGrp="1"/>
          </p:cNvSpPr>
          <p:nvPr>
            <p:ph type="sldNum" sz="quarter" idx="11"/>
          </p:nvPr>
        </p:nvSpPr>
        <p:spPr/>
        <p:txBody>
          <a:bodyPr/>
          <a:lstStyle>
            <a:lvl1pPr>
              <a:defRPr/>
            </a:lvl1pPr>
          </a:lstStyle>
          <a:p>
            <a:fld id="{16F4FC30-4C91-41B8-91BB-937B3925098E}" type="slidenum">
              <a:rPr lang="en-US"/>
              <a:pPr/>
              <a:t>‹#›</a:t>
            </a:fld>
            <a:endParaRPr lang="en-US"/>
          </a:p>
        </p:txBody>
      </p:sp>
      <p:sp>
        <p:nvSpPr>
          <p:cNvPr id="7" name="Footer Placeholder 11"/>
          <p:cNvSpPr>
            <a:spLocks noGrp="1"/>
          </p:cNvSpPr>
          <p:nvPr>
            <p:ph type="ftr" sz="quarter" idx="12"/>
          </p:nvPr>
        </p:nvSpPr>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69289367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Scenario Layou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2" name="Rectangle 11"/>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0080"/>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990600"/>
            <a:ext cx="2209800" cy="1905000"/>
          </a:xfrm>
          <a:solidFill>
            <a:schemeClr val="bg1"/>
          </a:solidFill>
          <a:ln>
            <a:solidFill>
              <a:schemeClr val="accent2"/>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Content Placeholder 2"/>
          <p:cNvSpPr>
            <a:spLocks noGrp="1"/>
          </p:cNvSpPr>
          <p:nvPr>
            <p:ph idx="14"/>
          </p:nvPr>
        </p:nvSpPr>
        <p:spPr>
          <a:xfrm>
            <a:off x="2819400" y="990600"/>
            <a:ext cx="5867400" cy="5257800"/>
          </a:xfrm>
          <a:solidFill>
            <a:schemeClr val="bg1"/>
          </a:solidFill>
          <a:ln>
            <a:solidFill>
              <a:schemeClr val="accent1"/>
            </a:solidFill>
          </a:ln>
        </p:spPr>
        <p:txBody>
          <a:bodyPr lIns="274320" tIns="91440" rIns="18288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1" name="Content Placeholder 2"/>
          <p:cNvSpPr>
            <a:spLocks noGrp="1"/>
          </p:cNvSpPr>
          <p:nvPr>
            <p:ph idx="17"/>
          </p:nvPr>
        </p:nvSpPr>
        <p:spPr>
          <a:xfrm>
            <a:off x="457200" y="3048000"/>
            <a:ext cx="2209800" cy="3200400"/>
          </a:xfrm>
          <a:solidFill>
            <a:schemeClr val="bg1"/>
          </a:solidFill>
          <a:ln>
            <a:solidFill>
              <a:schemeClr val="accent5"/>
            </a:solidFill>
          </a:ln>
        </p:spPr>
        <p:txBody>
          <a:bodyPr lIns="91440" tIns="91440" rIns="91440" bIns="91440">
            <a:noAutofit/>
          </a:bodyPr>
          <a:lstStyle>
            <a:lvl1pPr marL="11430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2"/>
                </a:solidFill>
              </a:defRPr>
            </a:lvl1pPr>
            <a:lvl2pPr marL="117475" marR="0" indent="-117475" algn="l" defTabSz="914400" rtl="0" eaLnBrk="1" fontAlgn="auto" latinLnBrk="0" hangingPunct="1">
              <a:lnSpc>
                <a:spcPct val="100000"/>
              </a:lnSpc>
              <a:spcBef>
                <a:spcPts val="300"/>
              </a:spcBef>
              <a:spcAft>
                <a:spcPts val="0"/>
              </a:spcAft>
              <a:buClr>
                <a:schemeClr val="accent1">
                  <a:lumMod val="60000"/>
                  <a:lumOff val="40000"/>
                </a:schemeClr>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lumMod val="60000"/>
                  <a:lumOff val="40000"/>
                </a:schemeClr>
              </a:buClr>
              <a:buSzTx/>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Footer Placeholder 4"/>
          <p:cNvSpPr>
            <a:spLocks noGrp="1"/>
          </p:cNvSpPr>
          <p:nvPr>
            <p:ph type="ftr" sz="quarter" idx="2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9" name="Slide Number Placeholder 8"/>
          <p:cNvSpPr>
            <a:spLocks noGrp="1"/>
          </p:cNvSpPr>
          <p:nvPr>
            <p:ph type="sldNum" sz="quarter" idx="2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12759681"/>
      </p:ext>
    </p:extLst>
  </p:cSld>
  <p:clrMapOvr>
    <a:masterClrMapping/>
  </p:clrMapOvr>
  <p:timing>
    <p:tnLst>
      <p:par>
        <p:cTn id="1" dur="indefinite" restart="never" nodeType="tmRoot"/>
      </p:par>
    </p:tnLst>
  </p:timing>
</p:sldLayout>
</file>

<file path=ppt/slideLayouts/slideLayout3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33401" y="273051"/>
            <a:ext cx="8153400" cy="869950"/>
          </a:xfrm>
        </p:spPr>
        <p:txBody>
          <a:bodyPr/>
          <a:lstStyle>
            <a:lvl1pPr>
              <a:defRPr/>
            </a:lvl1pPr>
          </a:lstStyle>
          <a:p>
            <a:r>
              <a:rPr lang="en-US" smtClean="0"/>
              <a:t>Click to edit Master title style</a:t>
            </a:r>
            <a:endParaRPr lang="en-US"/>
          </a:p>
        </p:txBody>
      </p:sp>
      <p:sp>
        <p:nvSpPr>
          <p:cNvPr id="11" name="Content Placeholder 10"/>
          <p:cNvSpPr>
            <a:spLocks noGrp="1"/>
          </p:cNvSpPr>
          <p:nvPr>
            <p:ph sz="quarter" idx="2"/>
          </p:nvPr>
        </p:nvSpPr>
        <p:spPr>
          <a:xfrm>
            <a:off x="609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Content Placeholder 12"/>
          <p:cNvSpPr>
            <a:spLocks noGrp="1"/>
          </p:cNvSpPr>
          <p:nvPr>
            <p:ph sz="quarter" idx="4"/>
          </p:nvPr>
        </p:nvSpPr>
        <p:spPr>
          <a:xfrm>
            <a:off x="4800600" y="2438400"/>
            <a:ext cx="3886200" cy="3581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6" name="Text Placeholder 15"/>
          <p:cNvSpPr>
            <a:spLocks noGrp="1"/>
          </p:cNvSpPr>
          <p:nvPr>
            <p:ph type="body" sz="quarter" idx="1"/>
          </p:nvPr>
        </p:nvSpPr>
        <p:spPr>
          <a:xfrm>
            <a:off x="609600" y="1752600"/>
            <a:ext cx="3886200" cy="640080"/>
          </a:xfrm>
          <a:solidFill>
            <a:schemeClr val="accent2"/>
          </a:solidFill>
        </p:spPr>
        <p:txBody>
          <a:bodyPr rtlCol="0" anchor="ctr"/>
          <a:lstStyle>
            <a:lvl1pPr marL="0" indent="0">
              <a:buFontTx/>
              <a:buNone/>
              <a:defRPr sz="1996" b="1">
                <a:solidFill>
                  <a:srgbClr val="FFFFFF"/>
                </a:solidFill>
              </a:defRPr>
            </a:lvl1pPr>
          </a:lstStyle>
          <a:p>
            <a:pPr lvl="0"/>
            <a:r>
              <a:rPr lang="en-US" smtClean="0"/>
              <a:t>Click to edit Master text styles</a:t>
            </a:r>
          </a:p>
        </p:txBody>
      </p:sp>
      <p:sp>
        <p:nvSpPr>
          <p:cNvPr id="15" name="Text Placeholder 14"/>
          <p:cNvSpPr>
            <a:spLocks noGrp="1"/>
          </p:cNvSpPr>
          <p:nvPr>
            <p:ph type="body" sz="quarter" idx="3"/>
          </p:nvPr>
        </p:nvSpPr>
        <p:spPr>
          <a:xfrm>
            <a:off x="4800600" y="1752600"/>
            <a:ext cx="3886200" cy="640080"/>
          </a:xfrm>
          <a:solidFill>
            <a:schemeClr val="accent4"/>
          </a:solidFill>
        </p:spPr>
        <p:txBody>
          <a:bodyPr rtlCol="0" anchor="ctr"/>
          <a:lstStyle>
            <a:lvl1pPr marL="0" indent="0">
              <a:buFontTx/>
              <a:buNone/>
              <a:defRPr sz="1996" b="1">
                <a:solidFill>
                  <a:srgbClr val="FFFFFF"/>
                </a:solidFill>
              </a:defRPr>
            </a:lvl1pPr>
          </a:lstStyle>
          <a:p>
            <a:pPr lvl="0"/>
            <a:r>
              <a:rPr lang="en-US" smtClean="0"/>
              <a:t>Click to edit Master text styles</a:t>
            </a:r>
          </a:p>
        </p:txBody>
      </p:sp>
      <p:sp>
        <p:nvSpPr>
          <p:cNvPr id="7" name="Date Placeholder 9"/>
          <p:cNvSpPr>
            <a:spLocks noGrp="1"/>
          </p:cNvSpPr>
          <p:nvPr>
            <p:ph type="dt" sz="half" idx="10"/>
          </p:nvPr>
        </p:nvSpPr>
        <p:spPr/>
        <p:txBody>
          <a:bodyPr rtlCol="0"/>
          <a:lstStyle>
            <a:lvl1pPr>
              <a:defRPr/>
            </a:lvl1pPr>
          </a:lstStyle>
          <a:p>
            <a:pPr>
              <a:defRPr/>
            </a:pPr>
            <a:r>
              <a:rPr lang="en-US">
                <a:solidFill>
                  <a:srgbClr val="775F55"/>
                </a:solidFill>
              </a:rPr>
              <a:t>ECMLS 2012</a:t>
            </a:r>
          </a:p>
        </p:txBody>
      </p:sp>
      <p:sp>
        <p:nvSpPr>
          <p:cNvPr id="8" name="Slide Number Placeholder 11"/>
          <p:cNvSpPr>
            <a:spLocks noGrp="1"/>
          </p:cNvSpPr>
          <p:nvPr>
            <p:ph type="sldNum" sz="quarter" idx="11"/>
          </p:nvPr>
        </p:nvSpPr>
        <p:spPr/>
        <p:txBody>
          <a:bodyPr/>
          <a:lstStyle>
            <a:lvl1pPr>
              <a:defRPr/>
            </a:lvl1pPr>
          </a:lstStyle>
          <a:p>
            <a:fld id="{D51AF79B-BE5B-46DF-9A02-49F523E8BCF5}" type="slidenum">
              <a:rPr lang="en-US"/>
              <a:pPr/>
              <a:t>‹#›</a:t>
            </a:fld>
            <a:endParaRPr lang="en-US"/>
          </a:p>
        </p:txBody>
      </p:sp>
      <p:sp>
        <p:nvSpPr>
          <p:cNvPr id="9" name="Footer Placeholder 13"/>
          <p:cNvSpPr>
            <a:spLocks noGrp="1"/>
          </p:cNvSpPr>
          <p:nvPr>
            <p:ph type="ftr" sz="quarter" idx="12"/>
          </p:nvPr>
        </p:nvSpPr>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090577072"/>
      </p:ext>
    </p:extLst>
  </p:cSld>
  <p:clrMapOvr>
    <a:masterClrMapping/>
  </p:clrMapOvr>
</p:sldLayout>
</file>

<file path=ppt/slideLayouts/slideLayout3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4"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5" name="Slide Number Placeholder 22"/>
          <p:cNvSpPr>
            <a:spLocks noGrp="1"/>
          </p:cNvSpPr>
          <p:nvPr>
            <p:ph type="sldNum" sz="quarter" idx="12"/>
          </p:nvPr>
        </p:nvSpPr>
        <p:spPr/>
        <p:txBody>
          <a:bodyPr/>
          <a:lstStyle>
            <a:lvl1pPr>
              <a:defRPr/>
            </a:lvl1pPr>
          </a:lstStyle>
          <a:p>
            <a:fld id="{16C0158A-E812-4CF4-914C-49FA7FE87BB6}" type="slidenum">
              <a:rPr lang="en-US"/>
              <a:pPr/>
              <a:t>‹#›</a:t>
            </a:fld>
            <a:endParaRPr lang="en-US"/>
          </a:p>
        </p:txBody>
      </p:sp>
    </p:spTree>
    <p:extLst>
      <p:ext uri="{BB962C8B-B14F-4D97-AF65-F5344CB8AC3E}">
        <p14:creationId xmlns:p14="http://schemas.microsoft.com/office/powerpoint/2010/main" val="2529076720"/>
      </p:ext>
    </p:extLst>
  </p:cSld>
  <p:clrMapOvr>
    <a:masterClrMapping/>
  </p:clrMapOvr>
</p:sldLayout>
</file>

<file path=ppt/slideLayouts/slideLayout3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3"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4" name="Slide Number Placeholder 3"/>
          <p:cNvSpPr>
            <a:spLocks noGrp="1"/>
          </p:cNvSpPr>
          <p:nvPr>
            <p:ph type="sldNum" sz="quarter" idx="12"/>
          </p:nvPr>
        </p:nvSpPr>
        <p:spPr>
          <a:xfrm>
            <a:off x="0" y="6248816"/>
            <a:ext cx="532800" cy="380200"/>
          </a:xfrm>
        </p:spPr>
        <p:txBody>
          <a:bodyPr/>
          <a:lstStyle>
            <a:lvl1pPr>
              <a:defRPr>
                <a:solidFill>
                  <a:schemeClr val="tx2"/>
                </a:solidFill>
              </a:defRPr>
            </a:lvl1pPr>
          </a:lstStyle>
          <a:p>
            <a:fld id="{143EBFCB-31DF-482C-AFA1-5199DBA6C1DA}" type="slidenum">
              <a:rPr lang="en-US">
                <a:solidFill>
                  <a:srgbClr val="775F55"/>
                </a:solidFill>
              </a:rPr>
              <a:pPr/>
              <a:t>‹#›</a:t>
            </a:fld>
            <a:endParaRPr lang="en-US">
              <a:solidFill>
                <a:srgbClr val="775F55"/>
              </a:solidFill>
            </a:endParaRPr>
          </a:p>
        </p:txBody>
      </p:sp>
    </p:spTree>
    <p:extLst>
      <p:ext uri="{BB962C8B-B14F-4D97-AF65-F5344CB8AC3E}">
        <p14:creationId xmlns:p14="http://schemas.microsoft.com/office/powerpoint/2010/main" val="386876219"/>
      </p:ext>
    </p:extLst>
  </p:cSld>
  <p:clrMapOvr>
    <a:masterClrMapping/>
  </p:clrMapOvr>
</p:sldLayout>
</file>

<file path=ppt/slideLayouts/slideLayout3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3051"/>
            <a:ext cx="8077200" cy="869950"/>
          </a:xfrm>
        </p:spPr>
        <p:txBody>
          <a:bodyPr/>
          <a:lstStyle>
            <a:lvl1pPr algn="l">
              <a:buNone/>
              <a:defRPr sz="4445" b="0"/>
            </a:lvl1pPr>
          </a:lstStyle>
          <a:p>
            <a:r>
              <a:rPr lang="en-US" smtClean="0"/>
              <a:t>Click to edit Master title style</a:t>
            </a:r>
            <a:endParaRPr lang="en-US"/>
          </a:p>
        </p:txBody>
      </p:sp>
      <p:sp>
        <p:nvSpPr>
          <p:cNvPr id="3" name="Text Placeholder 2"/>
          <p:cNvSpPr>
            <a:spLocks noGrp="1"/>
          </p:cNvSpPr>
          <p:nvPr>
            <p:ph type="body" idx="2"/>
          </p:nvPr>
        </p:nvSpPr>
        <p:spPr>
          <a:xfrm>
            <a:off x="609601" y="1752600"/>
            <a:ext cx="1600200" cy="4343400"/>
          </a:xfrm>
          <a:ln w="50800" cap="sq" cmpd="dbl" algn="ctr">
            <a:solidFill>
              <a:schemeClr val="accent2"/>
            </a:solidFill>
            <a:prstDash val="solid"/>
            <a:miter lim="800000"/>
          </a:ln>
          <a:effectLst/>
        </p:spPr>
        <p:style>
          <a:lnRef idx="3">
            <a:schemeClr val="lt1"/>
          </a:lnRef>
          <a:fillRef idx="1">
            <a:schemeClr val="accent2"/>
          </a:fillRef>
          <a:effectRef idx="1">
            <a:schemeClr val="accent2"/>
          </a:effectRef>
          <a:fontRef idx="minor">
            <a:schemeClr val="lt1"/>
          </a:fontRef>
        </p:style>
        <p:txBody>
          <a:bodyPr lIns="151191" tIns="201589" rIns="151191" bIns="100794"/>
          <a:lstStyle>
            <a:lvl1pPr marL="0" indent="0">
              <a:spcAft>
                <a:spcPts val="1000"/>
              </a:spcAft>
              <a:buNone/>
              <a:defRPr sz="1814"/>
            </a:lvl1pPr>
            <a:lvl2pPr>
              <a:buNone/>
              <a:defRPr sz="1179"/>
            </a:lvl2pPr>
            <a:lvl3pPr>
              <a:buNone/>
              <a:defRPr sz="998"/>
            </a:lvl3pPr>
            <a:lvl4pPr>
              <a:buNone/>
              <a:defRPr sz="907"/>
            </a:lvl4pPr>
            <a:lvl5pPr>
              <a:buNone/>
              <a:defRPr sz="907"/>
            </a:lvl5pPr>
          </a:lstStyle>
          <a:p>
            <a:pPr lvl="0"/>
            <a:r>
              <a:rPr lang="en-US" smtClean="0"/>
              <a:t>Click to edit Master text styles</a:t>
            </a:r>
          </a:p>
        </p:txBody>
      </p:sp>
      <p:sp>
        <p:nvSpPr>
          <p:cNvPr id="9" name="Content Placeholder 8"/>
          <p:cNvSpPr>
            <a:spLocks noGrp="1"/>
          </p:cNvSpPr>
          <p:nvPr>
            <p:ph sz="quarter" idx="1"/>
          </p:nvPr>
        </p:nvSpPr>
        <p:spPr>
          <a:xfrm>
            <a:off x="2362200" y="1752601"/>
            <a:ext cx="6400800" cy="4419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6"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7" name="Slide Number Placeholder 22"/>
          <p:cNvSpPr>
            <a:spLocks noGrp="1"/>
          </p:cNvSpPr>
          <p:nvPr>
            <p:ph type="sldNum" sz="quarter" idx="12"/>
          </p:nvPr>
        </p:nvSpPr>
        <p:spPr/>
        <p:txBody>
          <a:bodyPr/>
          <a:lstStyle>
            <a:lvl1pPr>
              <a:defRPr/>
            </a:lvl1pPr>
          </a:lstStyle>
          <a:p>
            <a:fld id="{21ED3C7A-A557-48EB-BA20-B1340CE840B2}" type="slidenum">
              <a:rPr lang="en-US"/>
              <a:pPr/>
              <a:t>‹#›</a:t>
            </a:fld>
            <a:endParaRPr lang="en-US"/>
          </a:p>
        </p:txBody>
      </p:sp>
    </p:spTree>
    <p:extLst>
      <p:ext uri="{BB962C8B-B14F-4D97-AF65-F5344CB8AC3E}">
        <p14:creationId xmlns:p14="http://schemas.microsoft.com/office/powerpoint/2010/main" val="3337911326"/>
      </p:ext>
    </p:extLst>
  </p:cSld>
  <p:clrMapOvr>
    <a:masterClrMapping/>
  </p:clrMapOvr>
</p:sldLayout>
</file>

<file path=ppt/slideLayouts/slideLayout3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3">
        <a:schemeClr val="bg2"/>
      </p:bgRef>
    </p:bg>
    <p:spTree>
      <p:nvGrpSpPr>
        <p:cNvPr id="1" name=""/>
        <p:cNvGrpSpPr/>
        <p:nvPr/>
      </p:nvGrpSpPr>
      <p:grpSpPr>
        <a:xfrm>
          <a:off x="0" y="0"/>
          <a:ext cx="0" cy="0"/>
          <a:chOff x="0" y="0"/>
          <a:chExt cx="0" cy="0"/>
        </a:xfrm>
      </p:grpSpPr>
      <p:sp>
        <p:nvSpPr>
          <p:cNvPr id="5" name="Rectangle 4"/>
          <p:cNvSpPr/>
          <p:nvPr/>
        </p:nvSpPr>
        <p:spPr bwMode="white">
          <a:xfrm>
            <a:off x="-8640" y="4572481"/>
            <a:ext cx="9144000" cy="887133"/>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8640" y="4663210"/>
            <a:ext cx="1463040" cy="712875"/>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7" name="Rectangle 6"/>
          <p:cNvSpPr/>
          <p:nvPr/>
        </p:nvSpPr>
        <p:spPr>
          <a:xfrm>
            <a:off x="1545121" y="4654569"/>
            <a:ext cx="7598880" cy="712875"/>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Rectangle 7"/>
          <p:cNvSpPr/>
          <p:nvPr/>
        </p:nvSpPr>
        <p:spPr bwMode="white">
          <a:xfrm>
            <a:off x="1447201" y="0"/>
            <a:ext cx="100800" cy="6866641"/>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4" name="Text Placeholder 3"/>
          <p:cNvSpPr>
            <a:spLocks noGrp="1"/>
          </p:cNvSpPr>
          <p:nvPr>
            <p:ph type="body" sz="half" idx="2"/>
          </p:nvPr>
        </p:nvSpPr>
        <p:spPr>
          <a:xfrm>
            <a:off x="1600200" y="5486400"/>
            <a:ext cx="7315200" cy="685800"/>
          </a:xfrm>
        </p:spPr>
        <p:txBody>
          <a:bodyPr/>
          <a:lstStyle>
            <a:lvl1pPr marL="0" indent="0">
              <a:buFontTx/>
              <a:buNone/>
              <a:defRPr sz="1723"/>
            </a:lvl1pPr>
            <a:lvl2pPr>
              <a:buFontTx/>
              <a:buNone/>
              <a:defRPr sz="1179"/>
            </a:lvl2pPr>
            <a:lvl3pPr>
              <a:buFontTx/>
              <a:buNone/>
              <a:defRPr sz="998"/>
            </a:lvl3pPr>
            <a:lvl4pPr>
              <a:buFontTx/>
              <a:buNone/>
              <a:defRPr sz="907"/>
            </a:lvl4pPr>
            <a:lvl5pPr>
              <a:buFontTx/>
              <a:buNone/>
              <a:defRPr sz="907"/>
            </a:lvl5pPr>
          </a:lstStyle>
          <a:p>
            <a:pPr lvl="0"/>
            <a:r>
              <a:rPr lang="en-US" smtClean="0"/>
              <a:t>Click to edit Master text styles</a:t>
            </a:r>
          </a:p>
        </p:txBody>
      </p:sp>
      <p:sp>
        <p:nvSpPr>
          <p:cNvPr id="2" name="Title 1"/>
          <p:cNvSpPr>
            <a:spLocks noGrp="1"/>
          </p:cNvSpPr>
          <p:nvPr>
            <p:ph type="title"/>
          </p:nvPr>
        </p:nvSpPr>
        <p:spPr>
          <a:xfrm>
            <a:off x="1600200" y="4648200"/>
            <a:ext cx="7315200" cy="685800"/>
          </a:xfrm>
        </p:spPr>
        <p:txBody>
          <a:bodyPr/>
          <a:lstStyle>
            <a:lvl1pPr algn="l">
              <a:buNone/>
              <a:defRPr sz="2812" b="0">
                <a:solidFill>
                  <a:srgbClr val="FFFFFF"/>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560576" y="0"/>
            <a:ext cx="7583424" cy="4568952"/>
          </a:xfrm>
          <a:solidFill>
            <a:schemeClr val="accent1">
              <a:tint val="40000"/>
            </a:schemeClr>
          </a:solidFill>
          <a:ln>
            <a:noFill/>
          </a:ln>
        </p:spPr>
        <p:txBody>
          <a:bodyPr>
            <a:normAutofit/>
          </a:bodyPr>
          <a:lstStyle>
            <a:lvl1pPr marL="0" indent="0">
              <a:buNone/>
              <a:defRPr sz="3175"/>
            </a:lvl1pPr>
          </a:lstStyle>
          <a:p>
            <a:pPr lvl="0"/>
            <a:r>
              <a:rPr lang="en-US" noProof="0" smtClean="0"/>
              <a:t>Click icon to add picture</a:t>
            </a:r>
            <a:endParaRPr lang="en-US" noProof="0" dirty="0"/>
          </a:p>
        </p:txBody>
      </p:sp>
      <p:sp>
        <p:nvSpPr>
          <p:cNvPr id="9" name="Date Placeholder 11"/>
          <p:cNvSpPr>
            <a:spLocks noGrp="1"/>
          </p:cNvSpPr>
          <p:nvPr>
            <p:ph type="dt" sz="half" idx="10"/>
          </p:nvPr>
        </p:nvSpPr>
        <p:spPr>
          <a:xfrm>
            <a:off x="6248160" y="6248817"/>
            <a:ext cx="2666880" cy="364358"/>
          </a:xfrm>
        </p:spPr>
        <p:txBody>
          <a:bodyPr rtlCol="0"/>
          <a:lstStyle>
            <a:lvl1pPr>
              <a:defRPr/>
            </a:lvl1pPr>
          </a:lstStyle>
          <a:p>
            <a:pPr>
              <a:defRPr/>
            </a:pPr>
            <a:r>
              <a:rPr lang="en-US">
                <a:solidFill>
                  <a:srgbClr val="775F55"/>
                </a:solidFill>
              </a:rPr>
              <a:t>ECMLS 2012</a:t>
            </a:r>
          </a:p>
        </p:txBody>
      </p:sp>
      <p:sp>
        <p:nvSpPr>
          <p:cNvPr id="10" name="Slide Number Placeholder 12"/>
          <p:cNvSpPr>
            <a:spLocks noGrp="1"/>
          </p:cNvSpPr>
          <p:nvPr>
            <p:ph type="sldNum" sz="quarter" idx="11"/>
          </p:nvPr>
        </p:nvSpPr>
        <p:spPr>
          <a:xfrm>
            <a:off x="0" y="4667531"/>
            <a:ext cx="1447200" cy="663909"/>
          </a:xfrm>
        </p:spPr>
        <p:txBody>
          <a:bodyPr/>
          <a:lstStyle>
            <a:lvl1pPr>
              <a:defRPr sz="2812"/>
            </a:lvl1pPr>
          </a:lstStyle>
          <a:p>
            <a:fld id="{496367BD-AE82-4AB4-AA7E-DA898C57EF23}" type="slidenum">
              <a:rPr lang="en-US"/>
              <a:pPr/>
              <a:t>‹#›</a:t>
            </a:fld>
            <a:endParaRPr lang="en-US"/>
          </a:p>
        </p:txBody>
      </p:sp>
      <p:sp>
        <p:nvSpPr>
          <p:cNvPr id="11" name="Footer Placeholder 13"/>
          <p:cNvSpPr>
            <a:spLocks noGrp="1"/>
          </p:cNvSpPr>
          <p:nvPr>
            <p:ph type="ftr" sz="quarter" idx="12"/>
          </p:nvPr>
        </p:nvSpPr>
        <p:spPr>
          <a:xfrm>
            <a:off x="1599840" y="6248817"/>
            <a:ext cx="4572000" cy="364358"/>
          </a:xfrm>
        </p:spPr>
        <p:txBody>
          <a:bodyPr rtlCol="0"/>
          <a:lstStyle>
            <a:lvl1pPr>
              <a:defRPr/>
            </a:lvl1pPr>
          </a:lstStyle>
          <a:p>
            <a:pPr>
              <a:defRPr/>
            </a:pPr>
            <a:r>
              <a:rPr lang="en-US">
                <a:solidFill>
                  <a:srgbClr val="775F55"/>
                </a:solidFill>
              </a:rPr>
              <a:t>Visualizing PSU</a:t>
            </a:r>
          </a:p>
        </p:txBody>
      </p:sp>
    </p:spTree>
    <p:extLst>
      <p:ext uri="{BB962C8B-B14F-4D97-AF65-F5344CB8AC3E}">
        <p14:creationId xmlns:p14="http://schemas.microsoft.com/office/powerpoint/2010/main" val="2516298634"/>
      </p:ext>
    </p:extLst>
  </p:cSld>
  <p:clrMapOvr>
    <a:overrideClrMapping bg1="lt1" tx1="dk1" bg2="lt2" tx2="dk2" accent1="accent1" accent2="accent2" accent3="accent3" accent4="accent4" accent5="accent5" accent6="accent6" hlink="hlink" folHlink="folHlink"/>
  </p:clrMapOvr>
</p:sldLayout>
</file>

<file path=ppt/slideLayouts/slideLayout3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13"/>
          <p:cNvSpPr>
            <a:spLocks noGrp="1"/>
          </p:cNvSpPr>
          <p:nvPr>
            <p:ph type="dt" sz="half" idx="10"/>
          </p:nvPr>
        </p:nvSpPr>
        <p:spPr/>
        <p:txBody>
          <a:bodyPr/>
          <a:lstStyle>
            <a:lvl1pPr>
              <a:defRPr/>
            </a:lvl1pPr>
          </a:lstStyle>
          <a:p>
            <a:pPr>
              <a:defRPr/>
            </a:pPr>
            <a:r>
              <a:rPr lang="en-US">
                <a:solidFill>
                  <a:srgbClr val="775F55"/>
                </a:solidFill>
              </a:rPr>
              <a:t>ECMLS 2012</a:t>
            </a:r>
          </a:p>
        </p:txBody>
      </p:sp>
      <p:sp>
        <p:nvSpPr>
          <p:cNvPr id="5" name="Footer Placeholder 2"/>
          <p:cNvSpPr>
            <a:spLocks noGrp="1"/>
          </p:cNvSpPr>
          <p:nvPr>
            <p:ph type="ftr" sz="quarter" idx="11"/>
          </p:nvPr>
        </p:nvSpPr>
        <p:spPr/>
        <p:txBody>
          <a:bodyPr/>
          <a:lstStyle>
            <a:lvl1pPr>
              <a:defRPr/>
            </a:lvl1pPr>
          </a:lstStyle>
          <a:p>
            <a:pPr>
              <a:defRPr/>
            </a:pPr>
            <a:r>
              <a:rPr lang="en-US">
                <a:solidFill>
                  <a:srgbClr val="775F55"/>
                </a:solidFill>
              </a:rPr>
              <a:t>Visualizing PSU</a:t>
            </a:r>
          </a:p>
        </p:txBody>
      </p:sp>
      <p:sp>
        <p:nvSpPr>
          <p:cNvPr id="6" name="Slide Number Placeholder 22"/>
          <p:cNvSpPr>
            <a:spLocks noGrp="1"/>
          </p:cNvSpPr>
          <p:nvPr>
            <p:ph type="sldNum" sz="quarter" idx="12"/>
          </p:nvPr>
        </p:nvSpPr>
        <p:spPr/>
        <p:txBody>
          <a:bodyPr/>
          <a:lstStyle>
            <a:lvl1pPr>
              <a:defRPr/>
            </a:lvl1pPr>
          </a:lstStyle>
          <a:p>
            <a:fld id="{E943B040-B9DE-4978-B195-2086B55B8A4E}" type="slidenum">
              <a:rPr lang="en-US"/>
              <a:pPr/>
              <a:t>‹#›</a:t>
            </a:fld>
            <a:endParaRPr lang="en-US"/>
          </a:p>
        </p:txBody>
      </p:sp>
    </p:spTree>
    <p:extLst>
      <p:ext uri="{BB962C8B-B14F-4D97-AF65-F5344CB8AC3E}">
        <p14:creationId xmlns:p14="http://schemas.microsoft.com/office/powerpoint/2010/main" val="2486915370"/>
      </p:ext>
    </p:extLst>
  </p:cSld>
  <p:clrMapOvr>
    <a:masterClrMapping/>
  </p:clrMapOvr>
</p:sldLayout>
</file>

<file path=ppt/slideLayouts/slideLayout3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4" name="Rectangle 3"/>
          <p:cNvSpPr/>
          <p:nvPr/>
        </p:nvSpPr>
        <p:spPr bwMode="white">
          <a:xfrm>
            <a:off x="6096960" y="0"/>
            <a:ext cx="319680" cy="6858000"/>
          </a:xfrm>
          <a:prstGeom prst="rect">
            <a:avLst/>
          </a:prstGeom>
          <a:solidFill>
            <a:srgbClr val="FFFFFF"/>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5" name="Rectangle 4"/>
          <p:cNvSpPr/>
          <p:nvPr/>
        </p:nvSpPr>
        <p:spPr>
          <a:xfrm>
            <a:off x="6141600" y="609184"/>
            <a:ext cx="228960" cy="6248816"/>
          </a:xfrm>
          <a:prstGeom prst="rect">
            <a:avLst/>
          </a:prstGeom>
          <a:solidFill>
            <a:schemeClr val="accent1"/>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6" name="Rectangle 5"/>
          <p:cNvSpPr/>
          <p:nvPr/>
        </p:nvSpPr>
        <p:spPr>
          <a:xfrm>
            <a:off x="6141600" y="0"/>
            <a:ext cx="228960" cy="532856"/>
          </a:xfrm>
          <a:prstGeom prst="rect">
            <a:avLst/>
          </a:prstGeom>
          <a:solidFill>
            <a:schemeClr val="accent2"/>
          </a:solidFill>
          <a:ln w="19050" cap="flat" cmpd="sng" algn="ctr">
            <a:noFill/>
            <a:prstDash val="solid"/>
          </a:ln>
        </p:spPr>
        <p:style>
          <a:lnRef idx="2">
            <a:schemeClr val="accent1"/>
          </a:lnRef>
          <a:fillRef idx="1">
            <a:schemeClr val="accent1"/>
          </a:fillRef>
          <a:effectRef idx="0">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2" name="Vertical Title 1"/>
          <p:cNvSpPr>
            <a:spLocks noGrp="1"/>
          </p:cNvSpPr>
          <p:nvPr>
            <p:ph type="title" orient="vert"/>
          </p:nvPr>
        </p:nvSpPr>
        <p:spPr>
          <a:xfrm>
            <a:off x="6553201" y="609601"/>
            <a:ext cx="2057400" cy="551656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609600"/>
            <a:ext cx="5562600" cy="5516564"/>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a:xfrm>
            <a:off x="6553441" y="6248817"/>
            <a:ext cx="2208960" cy="364358"/>
          </a:xfrm>
        </p:spPr>
        <p:txBody>
          <a:bodyPr/>
          <a:lstStyle>
            <a:lvl1pPr>
              <a:defRPr/>
            </a:lvl1pPr>
          </a:lstStyle>
          <a:p>
            <a:pPr>
              <a:defRPr/>
            </a:pPr>
            <a:r>
              <a:rPr lang="en-US">
                <a:solidFill>
                  <a:srgbClr val="775F55"/>
                </a:solidFill>
              </a:rPr>
              <a:t>ECMLS 2012</a:t>
            </a:r>
          </a:p>
        </p:txBody>
      </p:sp>
      <p:sp>
        <p:nvSpPr>
          <p:cNvPr id="8" name="Footer Placeholder 4"/>
          <p:cNvSpPr>
            <a:spLocks noGrp="1"/>
          </p:cNvSpPr>
          <p:nvPr>
            <p:ph type="ftr" sz="quarter" idx="11"/>
          </p:nvPr>
        </p:nvSpPr>
        <p:spPr>
          <a:xfrm>
            <a:off x="457920" y="6248817"/>
            <a:ext cx="5572800" cy="364358"/>
          </a:xfrm>
        </p:spPr>
        <p:txBody>
          <a:bodyPr/>
          <a:lstStyle>
            <a:lvl1pPr>
              <a:defRPr/>
            </a:lvl1pPr>
          </a:lstStyle>
          <a:p>
            <a:pPr>
              <a:defRPr/>
            </a:pPr>
            <a:r>
              <a:rPr lang="en-US">
                <a:solidFill>
                  <a:srgbClr val="775F55"/>
                </a:solidFill>
              </a:rPr>
              <a:t>Visualizing PSU</a:t>
            </a:r>
          </a:p>
        </p:txBody>
      </p:sp>
      <p:sp>
        <p:nvSpPr>
          <p:cNvPr id="9" name="Slide Number Placeholder 5"/>
          <p:cNvSpPr>
            <a:spLocks noGrp="1"/>
          </p:cNvSpPr>
          <p:nvPr>
            <p:ph type="sldNum" sz="quarter" idx="12"/>
          </p:nvPr>
        </p:nvSpPr>
        <p:spPr>
          <a:xfrm rot="5400000">
            <a:off x="5990372" y="144028"/>
            <a:ext cx="532856" cy="244800"/>
          </a:xfrm>
        </p:spPr>
        <p:txBody>
          <a:bodyPr/>
          <a:lstStyle>
            <a:lvl1pPr>
              <a:defRPr/>
            </a:lvl1pPr>
          </a:lstStyle>
          <a:p>
            <a:fld id="{8CFEDF3B-E118-4EF5-89CF-CD45471A0637}" type="slidenum">
              <a:rPr lang="en-US"/>
              <a:pPr/>
              <a:t>‹#›</a:t>
            </a:fld>
            <a:endParaRPr lang="en-US"/>
          </a:p>
        </p:txBody>
      </p:sp>
    </p:spTree>
    <p:extLst>
      <p:ext uri="{BB962C8B-B14F-4D97-AF65-F5344CB8AC3E}">
        <p14:creationId xmlns:p14="http://schemas.microsoft.com/office/powerpoint/2010/main" val="3104758914"/>
      </p:ext>
    </p:extLst>
  </p:cSld>
  <p:clrMapOvr>
    <a:overrideClrMapping bg1="lt1" tx1="dk1" bg2="lt2" tx2="dk2" accent1="accent1" accent2="accent2" accent3="accent3" accent4="accent4" accent5="accent5" accent6="accent6" hlink="hlink" folHlink="folHlink"/>
  </p:clrMapOvr>
</p:sldLayout>
</file>

<file path=ppt/slideLayouts/slideLayout327.xml><?xml version="1.0" encoding="utf-8"?>
<p:sldLayout xmlns:a="http://schemas.openxmlformats.org/drawingml/2006/main" xmlns:r="http://schemas.openxmlformats.org/officeDocument/2006/relationships" xmlns:p="http://schemas.openxmlformats.org/presentationml/2006/main">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456481" y="273629"/>
            <a:ext cx="8226720" cy="1143480"/>
          </a:xfrm>
        </p:spPr>
        <p:txBody>
          <a:bodyPr/>
          <a:lstStyle/>
          <a:p>
            <a:r>
              <a:rPr lang="en-US" smtClean="0"/>
              <a:t>Click to edit Master title style</a:t>
            </a:r>
            <a:endParaRPr lang="en-US"/>
          </a:p>
        </p:txBody>
      </p:sp>
      <p:sp>
        <p:nvSpPr>
          <p:cNvPr id="3" name="Date Placeholder 2"/>
          <p:cNvSpPr>
            <a:spLocks noGrp="1"/>
          </p:cNvSpPr>
          <p:nvPr>
            <p:ph type="dt" idx="10"/>
          </p:nvPr>
        </p:nvSpPr>
        <p:spPr>
          <a:xfrm>
            <a:off x="456481" y="6247376"/>
            <a:ext cx="2128320" cy="470930"/>
          </a:xfrm>
        </p:spPr>
        <p:txBody>
          <a:bodyPr/>
          <a:lstStyle>
            <a:lvl1pPr>
              <a:defRPr/>
            </a:lvl1pPr>
          </a:lstStyle>
          <a:p>
            <a:pPr>
              <a:defRPr/>
            </a:pPr>
            <a:r>
              <a:rPr lang="en-US">
                <a:solidFill>
                  <a:srgbClr val="775F55"/>
                </a:solidFill>
              </a:rPr>
              <a:t>ECMLS 2012</a:t>
            </a:r>
          </a:p>
        </p:txBody>
      </p:sp>
      <p:sp>
        <p:nvSpPr>
          <p:cNvPr id="4" name="Footer Placeholder 3"/>
          <p:cNvSpPr>
            <a:spLocks noGrp="1"/>
          </p:cNvSpPr>
          <p:nvPr>
            <p:ph type="ftr" idx="11"/>
          </p:nvPr>
        </p:nvSpPr>
        <p:spPr>
          <a:xfrm>
            <a:off x="3127680" y="6247376"/>
            <a:ext cx="2897280" cy="470930"/>
          </a:xfrm>
        </p:spPr>
        <p:txBody>
          <a:bodyPr/>
          <a:lstStyle>
            <a:lvl1pPr>
              <a:defRPr/>
            </a:lvl1pPr>
          </a:lstStyle>
          <a:p>
            <a:pPr>
              <a:defRPr/>
            </a:pPr>
            <a:r>
              <a:rPr lang="en-US">
                <a:solidFill>
                  <a:srgbClr val="775F55"/>
                </a:solidFill>
              </a:rPr>
              <a:t>Visualizing PSU</a:t>
            </a:r>
          </a:p>
        </p:txBody>
      </p:sp>
      <p:sp>
        <p:nvSpPr>
          <p:cNvPr id="5" name="Slide Number Placeholder 4"/>
          <p:cNvSpPr>
            <a:spLocks noGrp="1"/>
          </p:cNvSpPr>
          <p:nvPr>
            <p:ph type="sldNum" idx="12"/>
          </p:nvPr>
        </p:nvSpPr>
        <p:spPr>
          <a:xfrm>
            <a:off x="6556321" y="6247376"/>
            <a:ext cx="2128320" cy="470930"/>
          </a:xfrm>
        </p:spPr>
        <p:txBody>
          <a:bodyPr/>
          <a:lstStyle>
            <a:lvl1pPr>
              <a:defRPr/>
            </a:lvl1pPr>
          </a:lstStyle>
          <a:p>
            <a:fld id="{B2F75D5A-FAD3-47B0-B03A-783CD0E5A5F5}" type="slidenum">
              <a:rPr lang="en-US"/>
              <a:pPr/>
              <a:t>‹#›</a:t>
            </a:fld>
            <a:endParaRPr lang="en-US"/>
          </a:p>
        </p:txBody>
      </p:sp>
    </p:spTree>
    <p:extLst>
      <p:ext uri="{BB962C8B-B14F-4D97-AF65-F5344CB8AC3E}">
        <p14:creationId xmlns:p14="http://schemas.microsoft.com/office/powerpoint/2010/main" val="375375752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1"/>
            <a:ext cx="3962400"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Content Placeholder 3"/>
          <p:cNvSpPr>
            <a:spLocks noGrp="1"/>
          </p:cNvSpPr>
          <p:nvPr>
            <p:ph sz="half" idx="2"/>
          </p:nvPr>
        </p:nvSpPr>
        <p:spPr>
          <a:xfrm>
            <a:off x="4724400" y="1066801"/>
            <a:ext cx="3949874" cy="4419599"/>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9"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5" name="Footer Placeholder 4"/>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6" name="Slide Number Placeholder 5"/>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1"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476014718"/>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hree Content">
    <p:spTree>
      <p:nvGrpSpPr>
        <p:cNvPr id="1" name=""/>
        <p:cNvGrpSpPr/>
        <p:nvPr/>
      </p:nvGrpSpPr>
      <p:grpSpPr>
        <a:xfrm>
          <a:off x="0" y="0"/>
          <a:ext cx="0" cy="0"/>
          <a:chOff x="0" y="0"/>
          <a:chExt cx="0" cy="0"/>
        </a:xfrm>
      </p:grpSpPr>
      <p:cxnSp>
        <p:nvCxnSpPr>
          <p:cNvPr id="10" name="Straight Connector 9"/>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3" name="Rectangle 12"/>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a:xfrm>
            <a:off x="457200" y="646601"/>
            <a:ext cx="8229600" cy="292608"/>
          </a:xfrm>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Content Placeholder 2"/>
          <p:cNvSpPr>
            <a:spLocks noGrp="1"/>
          </p:cNvSpPr>
          <p:nvPr>
            <p:ph sz="half" idx="1"/>
          </p:nvPr>
        </p:nvSpPr>
        <p:spPr>
          <a:xfrm>
            <a:off x="457200" y="1066800"/>
            <a:ext cx="5181600" cy="2743201"/>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800"/>
            </a:lvl6pPr>
            <a:lvl7pPr>
              <a:defRPr sz="1800"/>
            </a:lvl7pPr>
            <a:lvl8pPr>
              <a:defRPr sz="1800"/>
            </a:lvl8pPr>
            <a:lvl9pPr>
              <a:defRPr sz="18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8"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4" name="Content Placeholder 2"/>
          <p:cNvSpPr>
            <a:spLocks noGrp="1"/>
          </p:cNvSpPr>
          <p:nvPr>
            <p:ph idx="16"/>
          </p:nvPr>
        </p:nvSpPr>
        <p:spPr>
          <a:xfrm>
            <a:off x="47244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chemeClr val="accent1"/>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5" name="Content Placeholder 2"/>
          <p:cNvSpPr>
            <a:spLocks noGrp="1"/>
          </p:cNvSpPr>
          <p:nvPr>
            <p:ph idx="17"/>
          </p:nvPr>
        </p:nvSpPr>
        <p:spPr>
          <a:xfrm>
            <a:off x="457200" y="3959352"/>
            <a:ext cx="3962400" cy="2289048"/>
          </a:xfrm>
          <a:solidFill>
            <a:schemeClr val="accent3">
              <a:lumMod val="20000"/>
              <a:lumOff val="80000"/>
            </a:schemeClr>
          </a:solidFill>
        </p:spPr>
        <p:txBody>
          <a:bodyPr lIns="320040" tIns="91440" rIns="91440" bIns="91440"/>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b="1">
                <a:solidFill>
                  <a:schemeClr val="tx1"/>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1"/>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1"/>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1"/>
                </a:solidFill>
              </a:defRPr>
            </a:lvl5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4" name="Footer Placeholder 3"/>
          <p:cNvSpPr>
            <a:spLocks noGrp="1"/>
          </p:cNvSpPr>
          <p:nvPr>
            <p:ph type="ftr" sz="quarter" idx="18"/>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5" name="Slide Number Placeholder 4"/>
          <p:cNvSpPr>
            <a:spLocks noGrp="1"/>
          </p:cNvSpPr>
          <p:nvPr>
            <p:ph type="sldNum" sz="quarter" idx="19"/>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7" name="Text Placeholder 6"/>
          <p:cNvSpPr>
            <a:spLocks noGrp="1"/>
          </p:cNvSpPr>
          <p:nvPr>
            <p:ph type="body" sz="quarter" idx="20"/>
          </p:nvPr>
        </p:nvSpPr>
        <p:spPr>
          <a:xfrm>
            <a:off x="5943600" y="1066800"/>
            <a:ext cx="2743200" cy="2743200"/>
          </a:xfrm>
        </p:spPr>
        <p:txBody>
          <a:bodyPr/>
          <a:lstStyle>
            <a:lvl1pPr>
              <a:defRPr sz="1100">
                <a:solidFill>
                  <a:schemeClr val="tx2"/>
                </a:solidFill>
              </a:defRPr>
            </a:lvl1pPr>
            <a:lvl2pPr>
              <a:lnSpc>
                <a:spcPct val="100000"/>
              </a:lnSpc>
              <a:spcBef>
                <a:spcPts val="300"/>
              </a:spcBef>
              <a:defRPr sz="1100">
                <a:solidFill>
                  <a:schemeClr val="tx2"/>
                </a:solidFill>
              </a:defRPr>
            </a:lvl2pPr>
            <a:lvl3pPr>
              <a:defRPr sz="1100">
                <a:solidFill>
                  <a:schemeClr val="tx2"/>
                </a:solidFill>
              </a:defRPr>
            </a:lvl3pPr>
            <a:lvl4pPr>
              <a:defRPr sz="1100">
                <a:solidFill>
                  <a:schemeClr val="tx2"/>
                </a:solidFill>
              </a:defRPr>
            </a:lvl4pPr>
            <a:lvl5pPr>
              <a:defRPr sz="1100">
                <a:solidFill>
                  <a:schemeClr val="tx2"/>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2"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1836680072"/>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cxnSp>
        <p:nvCxnSpPr>
          <p:cNvPr id="12" name="Straight Connector 11"/>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5" name="Rectangle 14"/>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lvl1pPr>
              <a:defRPr>
                <a:gradFill>
                  <a:gsLst>
                    <a:gs pos="0">
                      <a:schemeClr val="accent1"/>
                    </a:gs>
                    <a:gs pos="100000">
                      <a:schemeClr val="accent1"/>
                    </a:gs>
                  </a:gsLst>
                  <a:lin ang="16200000" scaled="0"/>
                </a:gradFill>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4" name="Content Placeholder 3"/>
          <p:cNvSpPr>
            <a:spLocks noGrp="1"/>
          </p:cNvSpPr>
          <p:nvPr>
            <p:ph sz="half" idx="2"/>
          </p:nvPr>
        </p:nvSpPr>
        <p:spPr>
          <a:xfrm>
            <a:off x="4572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5" name="Text Placeholder 4"/>
          <p:cNvSpPr>
            <a:spLocks noGrp="1"/>
          </p:cNvSpPr>
          <p:nvPr>
            <p:ph type="body" sz="quarter" idx="3"/>
          </p:nvPr>
        </p:nvSpPr>
        <p:spPr>
          <a:xfrm>
            <a:off x="4711874" y="1066800"/>
            <a:ext cx="3931920" cy="274320"/>
          </a:xfrm>
        </p:spPr>
        <p:txBody>
          <a:bodyPr anchor="b">
            <a:normAutofit/>
          </a:bodyPr>
          <a:lstStyle>
            <a:lvl1pPr marL="0" indent="0">
              <a:buNone/>
              <a:defRPr sz="1600" b="0" spc="-30" baseline="0">
                <a:gradFill>
                  <a:gsLst>
                    <a:gs pos="0">
                      <a:schemeClr val="accent2"/>
                    </a:gs>
                    <a:gs pos="100000">
                      <a:schemeClr val="accent2"/>
                    </a:gs>
                  </a:gsLst>
                  <a:lin ang="16200000" scaled="0"/>
                </a:gra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smtClean="0"/>
              <a:t>Click to edit Master text styles</a:t>
            </a:r>
          </a:p>
        </p:txBody>
      </p:sp>
      <p:sp>
        <p:nvSpPr>
          <p:cNvPr id="6" name="Content Placeholder 5"/>
          <p:cNvSpPr>
            <a:spLocks noGrp="1"/>
          </p:cNvSpPr>
          <p:nvPr>
            <p:ph sz="quarter" idx="4"/>
          </p:nvPr>
        </p:nvSpPr>
        <p:spPr>
          <a:xfrm>
            <a:off x="4724400" y="1447800"/>
            <a:ext cx="3931920" cy="4038600"/>
          </a:xfrm>
        </p:spPr>
        <p:txBody>
          <a:bodyPr/>
          <a:lstStyle>
            <a:lvl1pPr marL="0" marR="0" indent="0" algn="l" defTabSz="914400" rtl="0" eaLnBrk="1" fontAlgn="auto" latinLnBrk="0" hangingPunct="1">
              <a:lnSpc>
                <a:spcPct val="100000"/>
              </a:lnSpc>
              <a:spcBef>
                <a:spcPts val="600"/>
              </a:spcBef>
              <a:spcAft>
                <a:spcPts val="0"/>
              </a:spcAft>
              <a:buClrTx/>
              <a:buSzTx/>
              <a:buFont typeface="Arial" pitchFamily="34" charset="0"/>
              <a:buNone/>
              <a:tabLst/>
              <a:defRPr sz="1100">
                <a:solidFill>
                  <a:schemeClr val="tx2"/>
                </a:solidFill>
              </a:defRPr>
            </a:lvl1pPr>
            <a:lvl2pPr marL="117475" marR="0"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sz="1100">
                <a:solidFill>
                  <a:schemeClr val="tx2"/>
                </a:solidFill>
              </a:defRPr>
            </a:lvl2pPr>
            <a:lvl3pPr marL="233363" marR="0" indent="-106363" algn="l" defTabSz="914400" rtl="0" eaLnBrk="1" fontAlgn="auto" latinLnBrk="0" hangingPunct="1">
              <a:lnSpc>
                <a:spcPct val="100000"/>
              </a:lnSpc>
              <a:spcBef>
                <a:spcPts val="300"/>
              </a:spcBef>
              <a:spcAft>
                <a:spcPts val="0"/>
              </a:spcAft>
              <a:buClr>
                <a:schemeClr val="accent1"/>
              </a:buClr>
              <a:buSzPct val="85000"/>
              <a:buFont typeface="Wingdings" pitchFamily="2" charset="2"/>
              <a:buChar char="§"/>
              <a:tabLst/>
              <a:defRPr sz="1100">
                <a:solidFill>
                  <a:schemeClr val="tx2"/>
                </a:solidFill>
              </a:defRPr>
            </a:lvl3pPr>
            <a:lvl4pPr marL="339725"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4pPr>
            <a:lvl5pPr marL="457200" marR="0" indent="-117475" algn="l" defTabSz="914400" rtl="0" eaLnBrk="1" fontAlgn="auto" latinLnBrk="0" hangingPunct="1">
              <a:lnSpc>
                <a:spcPct val="100000"/>
              </a:lnSpc>
              <a:spcBef>
                <a:spcPts val="300"/>
              </a:spcBef>
              <a:spcAft>
                <a:spcPts val="0"/>
              </a:spcAft>
              <a:buClrTx/>
              <a:buSzTx/>
              <a:buFont typeface="Arial" pitchFamily="34" charset="0"/>
              <a:buChar char="»"/>
              <a:tabLst/>
              <a:defRPr sz="1100">
                <a:solidFill>
                  <a:schemeClr val="tx2"/>
                </a:solidFill>
              </a:defRPr>
            </a:lvl5pPr>
            <a:lvl6pPr>
              <a:defRPr sz="1600"/>
            </a:lvl6pPr>
            <a:lvl7pPr>
              <a:defRPr sz="1600"/>
            </a:lvl7pPr>
            <a:lvl8pPr>
              <a:defRPr sz="1600"/>
            </a:lvl8pPr>
            <a:lvl9pPr>
              <a:defRPr sz="1600"/>
            </a:lvl9pPr>
          </a:lstStyle>
          <a:p>
            <a:pPr marL="0" marR="0" lvl="0" indent="0" algn="l" defTabSz="914400" rtl="0" eaLnBrk="1" fontAlgn="auto" latinLnBrk="0" hangingPunct="1">
              <a:lnSpc>
                <a:spcPct val="100000"/>
              </a:lnSpc>
              <a:spcBef>
                <a:spcPts val="600"/>
              </a:spcBef>
              <a:spcAft>
                <a:spcPts val="0"/>
              </a:spcAft>
              <a:buClrTx/>
              <a:buSzTx/>
              <a:buFont typeface="Arial" pitchFamily="34" charset="0"/>
              <a:buNone/>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Click to edit Master text styles</a:t>
            </a:r>
          </a:p>
          <a:p>
            <a:pPr marL="117475" marR="0" lvl="1" indent="-117475" algn="l" defTabSz="914400" rtl="0" eaLnBrk="1" fontAlgn="auto" latinLnBrk="0" hangingPunct="1">
              <a:lnSpc>
                <a:spcPct val="100000"/>
              </a:lnSpc>
              <a:spcBef>
                <a:spcPts val="300"/>
              </a:spcBef>
              <a:spcAft>
                <a:spcPts val="0"/>
              </a:spcAft>
              <a:buClr>
                <a:srgbClr val="0FA1B8"/>
              </a:buClr>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Second level</a:t>
            </a:r>
          </a:p>
          <a:p>
            <a:pPr marL="233363" marR="0" lvl="2" indent="-106363" algn="l" defTabSz="914400" rtl="0" eaLnBrk="1" fontAlgn="auto" latinLnBrk="0" hangingPunct="1">
              <a:lnSpc>
                <a:spcPct val="100000"/>
              </a:lnSpc>
              <a:spcBef>
                <a:spcPts val="300"/>
              </a:spcBef>
              <a:spcAft>
                <a:spcPts val="0"/>
              </a:spcAft>
              <a:buClr>
                <a:srgbClr val="0FA1B8"/>
              </a:buClr>
              <a:buSzTx/>
              <a:buFont typeface="Wingdings" pitchFamily="2" charset="2"/>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Third level</a:t>
            </a:r>
          </a:p>
          <a:p>
            <a:pPr marL="339725" marR="0" lvl="3"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Fourth level</a:t>
            </a:r>
          </a:p>
          <a:p>
            <a:pPr marL="457200" marR="0" lvl="4" indent="-117475" algn="l" defTabSz="914400" rtl="0" eaLnBrk="1" fontAlgn="auto" latinLnBrk="0" hangingPunct="1">
              <a:lnSpc>
                <a:spcPct val="100000"/>
              </a:lnSpc>
              <a:spcBef>
                <a:spcPts val="300"/>
              </a:spcBef>
              <a:spcAft>
                <a:spcPts val="0"/>
              </a:spcAft>
              <a:buClrTx/>
              <a:buSzTx/>
              <a:buFont typeface="Arial" pitchFamily="34" charset="0"/>
              <a:buChar char="»"/>
              <a:tabLst/>
              <a:defRPr/>
            </a:pPr>
            <a:r>
              <a:rPr kumimoji="0" lang="en-US" sz="1000" b="0" i="0" u="none" strike="noStrike" kern="1200" cap="none" spc="0" normalizeH="0" baseline="0" noProof="0" dirty="0" smtClean="0">
                <a:ln>
                  <a:noFill/>
                </a:ln>
                <a:solidFill>
                  <a:srgbClr val="292929"/>
                </a:solidFill>
                <a:effectLst/>
                <a:uLnTx/>
                <a:uFillTx/>
                <a:latin typeface="+mn-lt"/>
                <a:ea typeface="+mn-ea"/>
                <a:cs typeface="+mn-cs"/>
              </a:rPr>
              <a:t>Fifth level</a:t>
            </a:r>
            <a:endParaRPr kumimoji="0" lang="en-US" sz="1000" b="0" i="0" u="none" strike="noStrike" kern="1200" cap="none" spc="0" normalizeH="0" baseline="0" noProof="0" dirty="0">
              <a:ln>
                <a:noFill/>
              </a:ln>
              <a:solidFill>
                <a:srgbClr val="292929"/>
              </a:solidFill>
              <a:effectLst/>
              <a:uLnTx/>
              <a:uFillTx/>
              <a:latin typeface="+mn-lt"/>
              <a:ea typeface="+mn-ea"/>
              <a:cs typeface="+mn-cs"/>
            </a:endParaRPr>
          </a:p>
        </p:txBody>
      </p:sp>
      <p:sp>
        <p:nvSpPr>
          <p:cNvPr id="10"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11"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7" name="Footer Placeholder 6"/>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13"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222882938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cxnSp>
        <p:nvCxnSpPr>
          <p:cNvPr id="8" name="Straight Connector 7"/>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10" name="Rectangle 9"/>
          <p:cNvSpPr/>
          <p:nvPr userDrawn="1"/>
        </p:nvSpPr>
        <p:spPr>
          <a:xfrm>
            <a:off x="0" y="0"/>
            <a:ext cx="9144000" cy="4572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solidFill>
                <a:srgbClr val="FFFFFF"/>
              </a:solidFill>
            </a:endParaRPr>
          </a:p>
        </p:txBody>
      </p:sp>
      <p:sp>
        <p:nvSpPr>
          <p:cNvPr id="2" name="Title 1"/>
          <p:cNvSpPr>
            <a:spLocks noGrp="1"/>
          </p:cNvSpPr>
          <p:nvPr>
            <p:ph type="title"/>
          </p:nvPr>
        </p:nvSpPr>
        <p:spPr/>
        <p:txBody>
          <a:bodyPr/>
          <a:lstStyle/>
          <a:p>
            <a:r>
              <a:rPr lang="en-US" dirty="0" smtClean="0"/>
              <a:t>Click to edit Master title style</a:t>
            </a:r>
            <a:endParaRPr lang="en-US" dirty="0"/>
          </a:p>
        </p:txBody>
      </p:sp>
      <p:sp>
        <p:nvSpPr>
          <p:cNvPr id="6" name="Text Placeholder 7"/>
          <p:cNvSpPr>
            <a:spLocks noGrp="1"/>
          </p:cNvSpPr>
          <p:nvPr>
            <p:ph type="body" sz="quarter" idx="13"/>
          </p:nvPr>
        </p:nvSpPr>
        <p:spPr>
          <a:xfrm>
            <a:off x="457200" y="0"/>
            <a:ext cx="8229600" cy="457200"/>
          </a:xfrm>
        </p:spPr>
        <p:txBody>
          <a:bodyPr anchor="b" anchorCtr="0">
            <a:normAutofit/>
          </a:bodyPr>
          <a:lstStyle>
            <a:lvl1pPr>
              <a:lnSpc>
                <a:spcPct val="100000"/>
              </a:lnSpc>
              <a:spcBef>
                <a:spcPts val="0"/>
              </a:spcBef>
              <a:defRPr sz="1600" cap="none" baseline="0">
                <a:solidFill>
                  <a:schemeClr val="bg1"/>
                </a:solidFill>
              </a:defRPr>
            </a:lvl1pPr>
          </a:lstStyle>
          <a:p>
            <a:pPr lvl="0"/>
            <a:r>
              <a:rPr lang="en-US" dirty="0" smtClean="0"/>
              <a:t>Click to edit Master text styles</a:t>
            </a:r>
          </a:p>
        </p:txBody>
      </p:sp>
      <p:sp>
        <p:nvSpPr>
          <p:cNvPr id="7" name="Text Placeholder 9"/>
          <p:cNvSpPr>
            <a:spLocks noGrp="1"/>
          </p:cNvSpPr>
          <p:nvPr>
            <p:ph type="body" sz="quarter" idx="14"/>
          </p:nvPr>
        </p:nvSpPr>
        <p:spPr>
          <a:xfrm>
            <a:off x="457200" y="5715000"/>
            <a:ext cx="8229600" cy="685800"/>
          </a:xfrm>
          <a:solidFill>
            <a:schemeClr val="accent3"/>
          </a:solidFill>
          <a:ln>
            <a:noFill/>
          </a:ln>
        </p:spPr>
        <p:style>
          <a:lnRef idx="2">
            <a:schemeClr val="accent3">
              <a:shade val="50000"/>
            </a:schemeClr>
          </a:lnRef>
          <a:fillRef idx="1">
            <a:schemeClr val="accent3"/>
          </a:fillRef>
          <a:effectRef idx="0">
            <a:schemeClr val="accent3"/>
          </a:effectRef>
          <a:fontRef idx="none"/>
        </p:style>
        <p:txBody>
          <a:bodyPr lIns="594360" tIns="91440" rIns="91440" bIns="91440" anchor="ctr"/>
          <a:lstStyle>
            <a:lvl1pPr>
              <a:defRPr lang="en-US" sz="1400" b="0" kern="1200" dirty="0" smtClean="0">
                <a:gradFill>
                  <a:gsLst>
                    <a:gs pos="0">
                      <a:schemeClr val="bg1"/>
                    </a:gs>
                    <a:gs pos="100000">
                      <a:schemeClr val="bg1"/>
                    </a:gs>
                  </a:gsLst>
                  <a:lin ang="16200000" scaled="0"/>
                </a:gradFill>
                <a:latin typeface="+mn-lt"/>
                <a:ea typeface="+mn-ea"/>
                <a:cs typeface="+mn-cs"/>
              </a:defRPr>
            </a:lvl1pPr>
            <a:lvl2pPr>
              <a:defRPr sz="1600"/>
            </a:lvl2pPr>
            <a:lvl3pPr>
              <a:defRPr sz="1600"/>
            </a:lvl3pPr>
            <a:lvl4pPr>
              <a:defRPr sz="1600"/>
            </a:lvl4pPr>
            <a:lvl5pPr>
              <a:defRPr sz="1600"/>
            </a:lvl5pPr>
          </a:lstStyle>
          <a:p>
            <a:pPr marL="0" lvl="0" indent="0" algn="l" defTabSz="914400" rtl="0" eaLnBrk="1" latinLnBrk="0" hangingPunct="1">
              <a:lnSpc>
                <a:spcPct val="110000"/>
              </a:lnSpc>
              <a:spcBef>
                <a:spcPts val="600"/>
              </a:spcBef>
              <a:buFont typeface="Arial" pitchFamily="34" charset="0"/>
              <a:buNone/>
            </a:pPr>
            <a:r>
              <a:rPr lang="en-US" dirty="0" smtClean="0"/>
              <a:t>Click to edit Master text styles</a:t>
            </a:r>
          </a:p>
        </p:txBody>
      </p:sp>
      <p:sp>
        <p:nvSpPr>
          <p:cNvPr id="3" name="Footer Placeholder 2"/>
          <p:cNvSpPr>
            <a:spLocks noGrp="1"/>
          </p:cNvSpPr>
          <p:nvPr>
            <p:ph type="ftr" sz="quarter" idx="15"/>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4" name="Slide Number Placeholder 3"/>
          <p:cNvSpPr>
            <a:spLocks noGrp="1"/>
          </p:cNvSpPr>
          <p:nvPr>
            <p:ph type="sldNum" sz="quarter" idx="16"/>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
        <p:nvSpPr>
          <p:cNvPr id="9" name="Freeform 81"/>
          <p:cNvSpPr>
            <a:spLocks noEditPoints="1"/>
          </p:cNvSpPr>
          <p:nvPr userDrawn="1"/>
        </p:nvSpPr>
        <p:spPr bwMode="black">
          <a:xfrm>
            <a:off x="8571881" y="65088"/>
            <a:ext cx="517525" cy="315912"/>
          </a:xfrm>
          <a:custGeom>
            <a:avLst/>
            <a:gdLst>
              <a:gd name="T0" fmla="*/ 1588 w 3451"/>
              <a:gd name="T1" fmla="*/ 2110 h 2110"/>
              <a:gd name="T2" fmla="*/ 2100 w 3451"/>
              <a:gd name="T3" fmla="*/ 1951 h 2110"/>
              <a:gd name="T4" fmla="*/ 1141 w 3451"/>
              <a:gd name="T5" fmla="*/ 1911 h 2110"/>
              <a:gd name="T6" fmla="*/ 1215 w 3451"/>
              <a:gd name="T7" fmla="*/ 1929 h 2110"/>
              <a:gd name="T8" fmla="*/ 1799 w 3451"/>
              <a:gd name="T9" fmla="*/ 2021 h 2110"/>
              <a:gd name="T10" fmla="*/ 2036 w 3451"/>
              <a:gd name="T11" fmla="*/ 1911 h 2110"/>
              <a:gd name="T12" fmla="*/ 1121 w 3451"/>
              <a:gd name="T13" fmla="*/ 1193 h 2110"/>
              <a:gd name="T14" fmla="*/ 1992 w 3451"/>
              <a:gd name="T15" fmla="*/ 1211 h 2110"/>
              <a:gd name="T16" fmla="*/ 2497 w 3451"/>
              <a:gd name="T17" fmla="*/ 803 h 2110"/>
              <a:gd name="T18" fmla="*/ 975 w 3451"/>
              <a:gd name="T19" fmla="*/ 240 h 2110"/>
              <a:gd name="T20" fmla="*/ 1616 w 3451"/>
              <a:gd name="T21" fmla="*/ 736 h 2110"/>
              <a:gd name="T22" fmla="*/ 2006 w 3451"/>
              <a:gd name="T23" fmla="*/ 508 h 2110"/>
              <a:gd name="T24" fmla="*/ 1990 w 3451"/>
              <a:gd name="T25" fmla="*/ 320 h 2110"/>
              <a:gd name="T26" fmla="*/ 2004 w 3451"/>
              <a:gd name="T27" fmla="*/ 426 h 2110"/>
              <a:gd name="T28" fmla="*/ 2038 w 3451"/>
              <a:gd name="T29" fmla="*/ 1120 h 2110"/>
              <a:gd name="T30" fmla="*/ 2304 w 3451"/>
              <a:gd name="T31" fmla="*/ 985 h 2110"/>
              <a:gd name="T32" fmla="*/ 2225 w 3451"/>
              <a:gd name="T33" fmla="*/ 465 h 2110"/>
              <a:gd name="T34" fmla="*/ 2219 w 3451"/>
              <a:gd name="T35" fmla="*/ 477 h 2110"/>
              <a:gd name="T36" fmla="*/ 1844 w 3451"/>
              <a:gd name="T37" fmla="*/ 192 h 2110"/>
              <a:gd name="T38" fmla="*/ 1818 w 3451"/>
              <a:gd name="T39" fmla="*/ 109 h 2110"/>
              <a:gd name="T40" fmla="*/ 1133 w 3451"/>
              <a:gd name="T41" fmla="*/ 1121 h 2110"/>
              <a:gd name="T42" fmla="*/ 1171 w 3451"/>
              <a:gd name="T43" fmla="*/ 951 h 2110"/>
              <a:gd name="T44" fmla="*/ 1115 w 3451"/>
              <a:gd name="T45" fmla="*/ 350 h 2110"/>
              <a:gd name="T46" fmla="*/ 1155 w 3451"/>
              <a:gd name="T47" fmla="*/ 517 h 2110"/>
              <a:gd name="T48" fmla="*/ 1265 w 3451"/>
              <a:gd name="T49" fmla="*/ 843 h 2110"/>
              <a:gd name="T50" fmla="*/ 1555 w 3451"/>
              <a:gd name="T51" fmla="*/ 284 h 2110"/>
              <a:gd name="T52" fmla="*/ 1353 w 3451"/>
              <a:gd name="T53" fmla="*/ 109 h 2110"/>
              <a:gd name="T54" fmla="*/ 1221 w 3451"/>
              <a:gd name="T55" fmla="*/ 201 h 2110"/>
              <a:gd name="T56" fmla="*/ 923 w 3451"/>
              <a:gd name="T57" fmla="*/ 379 h 2110"/>
              <a:gd name="T58" fmla="*/ 945 w 3451"/>
              <a:gd name="T59" fmla="*/ 466 h 2110"/>
              <a:gd name="T60" fmla="*/ 447 w 3451"/>
              <a:gd name="T61" fmla="*/ 993 h 2110"/>
              <a:gd name="T62" fmla="*/ 2737 w 3451"/>
              <a:gd name="T63" fmla="*/ 1157 h 2110"/>
              <a:gd name="T64" fmla="*/ 1748 w 3451"/>
              <a:gd name="T65" fmla="*/ 1552 h 2110"/>
              <a:gd name="T66" fmla="*/ 2015 w 3451"/>
              <a:gd name="T67" fmla="*/ 1319 h 2110"/>
              <a:gd name="T68" fmla="*/ 581 w 3451"/>
              <a:gd name="T69" fmla="*/ 1265 h 2110"/>
              <a:gd name="T70" fmla="*/ 1557 w 3451"/>
              <a:gd name="T71" fmla="*/ 1799 h 2110"/>
              <a:gd name="T72" fmla="*/ 2476 w 3451"/>
              <a:gd name="T73" fmla="*/ 1476 h 2110"/>
              <a:gd name="T74" fmla="*/ 123 w 3451"/>
              <a:gd name="T75" fmla="*/ 1195 h 2110"/>
              <a:gd name="T76" fmla="*/ 231 w 3451"/>
              <a:gd name="T77" fmla="*/ 956 h 2110"/>
              <a:gd name="T78" fmla="*/ 530 w 3451"/>
              <a:gd name="T79" fmla="*/ 1074 h 2110"/>
              <a:gd name="T80" fmla="*/ 658 w 3451"/>
              <a:gd name="T81" fmla="*/ 1255 h 2110"/>
              <a:gd name="T82" fmla="*/ 628 w 3451"/>
              <a:gd name="T83" fmla="*/ 1016 h 2110"/>
              <a:gd name="T84" fmla="*/ 724 w 3451"/>
              <a:gd name="T85" fmla="*/ 1343 h 2110"/>
              <a:gd name="T86" fmla="*/ 824 w 3451"/>
              <a:gd name="T87" fmla="*/ 1434 h 2110"/>
              <a:gd name="T88" fmla="*/ 767 w 3451"/>
              <a:gd name="T89" fmla="*/ 1212 h 2110"/>
              <a:gd name="T90" fmla="*/ 927 w 3451"/>
              <a:gd name="T91" fmla="*/ 1501 h 2110"/>
              <a:gd name="T92" fmla="*/ 988 w 3451"/>
              <a:gd name="T93" fmla="*/ 1427 h 2110"/>
              <a:gd name="T94" fmla="*/ 1270 w 3451"/>
              <a:gd name="T95" fmla="*/ 1671 h 2110"/>
              <a:gd name="T96" fmla="*/ 1264 w 3451"/>
              <a:gd name="T97" fmla="*/ 1444 h 2110"/>
              <a:gd name="T98" fmla="*/ 1501 w 3451"/>
              <a:gd name="T99" fmla="*/ 1703 h 2110"/>
              <a:gd name="T100" fmla="*/ 1695 w 3451"/>
              <a:gd name="T101" fmla="*/ 1440 h 2110"/>
              <a:gd name="T102" fmla="*/ 2020 w 3451"/>
              <a:gd name="T103" fmla="*/ 1654 h 2110"/>
              <a:gd name="T104" fmla="*/ 1901 w 3451"/>
              <a:gd name="T105" fmla="*/ 1457 h 2110"/>
              <a:gd name="T106" fmla="*/ 2053 w 3451"/>
              <a:gd name="T107" fmla="*/ 1600 h 2110"/>
              <a:gd name="T108" fmla="*/ 2208 w 3451"/>
              <a:gd name="T109" fmla="*/ 1543 h 2110"/>
              <a:gd name="T110" fmla="*/ 2294 w 3451"/>
              <a:gd name="T111" fmla="*/ 1280 h 2110"/>
              <a:gd name="T112" fmla="*/ 2386 w 3451"/>
              <a:gd name="T113" fmla="*/ 1486 h 2110"/>
              <a:gd name="T114" fmla="*/ 2473 w 3451"/>
              <a:gd name="T115" fmla="*/ 1155 h 2110"/>
              <a:gd name="T116" fmla="*/ 2654 w 3451"/>
              <a:gd name="T117" fmla="*/ 1074 h 2110"/>
              <a:gd name="T118" fmla="*/ 2954 w 3451"/>
              <a:gd name="T119" fmla="*/ 1154 h 2110"/>
              <a:gd name="T120" fmla="*/ 3062 w 3451"/>
              <a:gd name="T121" fmla="*/ 1154 h 2110"/>
              <a:gd name="T122" fmla="*/ 1038 w 3451"/>
              <a:gd name="T123" fmla="*/ 1498 h 2110"/>
              <a:gd name="T124" fmla="*/ 2472 w 3451"/>
              <a:gd name="T125" fmla="*/ 1231 h 2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451" h="2110">
                <a:moveTo>
                  <a:pt x="1585" y="1902"/>
                </a:moveTo>
                <a:cubicBezTo>
                  <a:pt x="1383" y="1902"/>
                  <a:pt x="1184" y="1867"/>
                  <a:pt x="1012" y="1802"/>
                </a:cubicBezTo>
                <a:cubicBezTo>
                  <a:pt x="945" y="1776"/>
                  <a:pt x="884" y="1747"/>
                  <a:pt x="828" y="1714"/>
                </a:cubicBezTo>
                <a:cubicBezTo>
                  <a:pt x="896" y="1807"/>
                  <a:pt x="980" y="1887"/>
                  <a:pt x="1077" y="1951"/>
                </a:cubicBezTo>
                <a:cubicBezTo>
                  <a:pt x="1119" y="1979"/>
                  <a:pt x="1165" y="2004"/>
                  <a:pt x="1212" y="2026"/>
                </a:cubicBezTo>
                <a:cubicBezTo>
                  <a:pt x="1264" y="2049"/>
                  <a:pt x="1318" y="2068"/>
                  <a:pt x="1375" y="2082"/>
                </a:cubicBezTo>
                <a:cubicBezTo>
                  <a:pt x="1443" y="2099"/>
                  <a:pt x="1515" y="2108"/>
                  <a:pt x="1588" y="2110"/>
                </a:cubicBezTo>
                <a:cubicBezTo>
                  <a:pt x="1588" y="2110"/>
                  <a:pt x="1588" y="2110"/>
                  <a:pt x="1588" y="2110"/>
                </a:cubicBezTo>
                <a:cubicBezTo>
                  <a:pt x="1588" y="2110"/>
                  <a:pt x="1588" y="2110"/>
                  <a:pt x="1588" y="2110"/>
                </a:cubicBezTo>
                <a:cubicBezTo>
                  <a:pt x="1588" y="2110"/>
                  <a:pt x="1588" y="2110"/>
                  <a:pt x="1588" y="2110"/>
                </a:cubicBezTo>
                <a:cubicBezTo>
                  <a:pt x="1588" y="2110"/>
                  <a:pt x="1588" y="2110"/>
                  <a:pt x="1588" y="2110"/>
                </a:cubicBezTo>
                <a:cubicBezTo>
                  <a:pt x="1662" y="2108"/>
                  <a:pt x="1733" y="2099"/>
                  <a:pt x="1802" y="2082"/>
                </a:cubicBezTo>
                <a:cubicBezTo>
                  <a:pt x="1858" y="2068"/>
                  <a:pt x="1913" y="2049"/>
                  <a:pt x="1965" y="2026"/>
                </a:cubicBezTo>
                <a:cubicBezTo>
                  <a:pt x="2012" y="2004"/>
                  <a:pt x="2057" y="1979"/>
                  <a:pt x="2100" y="1951"/>
                </a:cubicBezTo>
                <a:cubicBezTo>
                  <a:pt x="2199" y="1886"/>
                  <a:pt x="2285" y="1802"/>
                  <a:pt x="2354" y="1706"/>
                </a:cubicBezTo>
                <a:cubicBezTo>
                  <a:pt x="2264" y="1761"/>
                  <a:pt x="2159" y="1806"/>
                  <a:pt x="2045" y="1839"/>
                </a:cubicBezTo>
                <a:cubicBezTo>
                  <a:pt x="1899" y="1881"/>
                  <a:pt x="1744" y="1902"/>
                  <a:pt x="1585" y="1902"/>
                </a:cubicBezTo>
                <a:close/>
                <a:moveTo>
                  <a:pt x="1104" y="1897"/>
                </a:moveTo>
                <a:cubicBezTo>
                  <a:pt x="1087" y="1886"/>
                  <a:pt x="1071" y="1874"/>
                  <a:pt x="1054" y="1861"/>
                </a:cubicBezTo>
                <a:cubicBezTo>
                  <a:pt x="1080" y="1873"/>
                  <a:pt x="1107" y="1883"/>
                  <a:pt x="1134" y="1893"/>
                </a:cubicBezTo>
                <a:cubicBezTo>
                  <a:pt x="1136" y="1899"/>
                  <a:pt x="1138" y="1905"/>
                  <a:pt x="1141" y="1911"/>
                </a:cubicBezTo>
                <a:cubicBezTo>
                  <a:pt x="1128" y="1907"/>
                  <a:pt x="1116" y="1902"/>
                  <a:pt x="1104" y="1897"/>
                </a:cubicBezTo>
                <a:close/>
                <a:moveTo>
                  <a:pt x="1557" y="2049"/>
                </a:moveTo>
                <a:cubicBezTo>
                  <a:pt x="1532" y="2048"/>
                  <a:pt x="1513" y="2045"/>
                  <a:pt x="1488" y="2042"/>
                </a:cubicBezTo>
                <a:cubicBezTo>
                  <a:pt x="1451" y="2037"/>
                  <a:pt x="1414" y="2030"/>
                  <a:pt x="1378" y="2021"/>
                </a:cubicBezTo>
                <a:cubicBezTo>
                  <a:pt x="1353" y="2014"/>
                  <a:pt x="1328" y="2007"/>
                  <a:pt x="1304" y="1998"/>
                </a:cubicBezTo>
                <a:cubicBezTo>
                  <a:pt x="1284" y="1991"/>
                  <a:pt x="1265" y="1983"/>
                  <a:pt x="1247" y="1975"/>
                </a:cubicBezTo>
                <a:cubicBezTo>
                  <a:pt x="1235" y="1962"/>
                  <a:pt x="1224" y="1947"/>
                  <a:pt x="1215" y="1929"/>
                </a:cubicBezTo>
                <a:cubicBezTo>
                  <a:pt x="1213" y="1925"/>
                  <a:pt x="1211" y="1921"/>
                  <a:pt x="1209" y="1917"/>
                </a:cubicBezTo>
                <a:cubicBezTo>
                  <a:pt x="1329" y="1952"/>
                  <a:pt x="1449" y="1971"/>
                  <a:pt x="1557" y="1973"/>
                </a:cubicBezTo>
                <a:lnTo>
                  <a:pt x="1557" y="2049"/>
                </a:lnTo>
                <a:close/>
                <a:moveTo>
                  <a:pt x="1962" y="1929"/>
                </a:moveTo>
                <a:cubicBezTo>
                  <a:pt x="1952" y="1947"/>
                  <a:pt x="1942" y="1962"/>
                  <a:pt x="1930" y="1975"/>
                </a:cubicBezTo>
                <a:cubicBezTo>
                  <a:pt x="1911" y="1983"/>
                  <a:pt x="1892" y="1991"/>
                  <a:pt x="1873" y="1998"/>
                </a:cubicBezTo>
                <a:cubicBezTo>
                  <a:pt x="1849" y="2007"/>
                  <a:pt x="1824" y="2014"/>
                  <a:pt x="1799" y="2021"/>
                </a:cubicBezTo>
                <a:cubicBezTo>
                  <a:pt x="1763" y="2030"/>
                  <a:pt x="1726" y="2037"/>
                  <a:pt x="1689" y="2042"/>
                </a:cubicBezTo>
                <a:cubicBezTo>
                  <a:pt x="1664" y="2045"/>
                  <a:pt x="1645" y="2048"/>
                  <a:pt x="1620" y="2049"/>
                </a:cubicBezTo>
                <a:cubicBezTo>
                  <a:pt x="1620" y="1973"/>
                  <a:pt x="1620" y="1973"/>
                  <a:pt x="1620" y="1973"/>
                </a:cubicBezTo>
                <a:cubicBezTo>
                  <a:pt x="1728" y="1971"/>
                  <a:pt x="1848" y="1952"/>
                  <a:pt x="1968" y="1917"/>
                </a:cubicBezTo>
                <a:cubicBezTo>
                  <a:pt x="1966" y="1921"/>
                  <a:pt x="1964" y="1925"/>
                  <a:pt x="1962" y="1929"/>
                </a:cubicBezTo>
                <a:close/>
                <a:moveTo>
                  <a:pt x="2072" y="1897"/>
                </a:moveTo>
                <a:cubicBezTo>
                  <a:pt x="2060" y="1902"/>
                  <a:pt x="2048" y="1907"/>
                  <a:pt x="2036" y="1911"/>
                </a:cubicBezTo>
                <a:cubicBezTo>
                  <a:pt x="2038" y="1905"/>
                  <a:pt x="2040" y="1899"/>
                  <a:pt x="2043" y="1893"/>
                </a:cubicBezTo>
                <a:cubicBezTo>
                  <a:pt x="2070" y="1883"/>
                  <a:pt x="2097" y="1872"/>
                  <a:pt x="2123" y="1860"/>
                </a:cubicBezTo>
                <a:cubicBezTo>
                  <a:pt x="2107" y="1873"/>
                  <a:pt x="2090" y="1886"/>
                  <a:pt x="2072" y="1897"/>
                </a:cubicBezTo>
                <a:close/>
                <a:moveTo>
                  <a:pt x="699" y="879"/>
                </a:moveTo>
                <a:cubicBezTo>
                  <a:pt x="783" y="1007"/>
                  <a:pt x="903" y="1100"/>
                  <a:pt x="1046" y="1163"/>
                </a:cubicBezTo>
                <a:cubicBezTo>
                  <a:pt x="1070" y="1173"/>
                  <a:pt x="1095" y="1182"/>
                  <a:pt x="1121" y="1191"/>
                </a:cubicBezTo>
                <a:cubicBezTo>
                  <a:pt x="1121" y="1191"/>
                  <a:pt x="1121" y="1192"/>
                  <a:pt x="1121" y="1193"/>
                </a:cubicBezTo>
                <a:cubicBezTo>
                  <a:pt x="1140" y="1199"/>
                  <a:pt x="1159" y="1205"/>
                  <a:pt x="1178" y="1211"/>
                </a:cubicBezTo>
                <a:cubicBezTo>
                  <a:pt x="1178" y="1210"/>
                  <a:pt x="1178" y="1209"/>
                  <a:pt x="1178" y="1208"/>
                </a:cubicBezTo>
                <a:cubicBezTo>
                  <a:pt x="1237" y="1225"/>
                  <a:pt x="1296" y="1239"/>
                  <a:pt x="1355" y="1249"/>
                </a:cubicBezTo>
                <a:cubicBezTo>
                  <a:pt x="1429" y="1259"/>
                  <a:pt x="1506" y="1264"/>
                  <a:pt x="1585" y="1264"/>
                </a:cubicBezTo>
                <a:cubicBezTo>
                  <a:pt x="1663" y="1264"/>
                  <a:pt x="1739" y="1259"/>
                  <a:pt x="1812" y="1249"/>
                </a:cubicBezTo>
                <a:cubicBezTo>
                  <a:pt x="1872" y="1239"/>
                  <a:pt x="1932" y="1225"/>
                  <a:pt x="1992" y="1208"/>
                </a:cubicBezTo>
                <a:cubicBezTo>
                  <a:pt x="1992" y="1209"/>
                  <a:pt x="1992" y="1210"/>
                  <a:pt x="1992" y="1211"/>
                </a:cubicBezTo>
                <a:cubicBezTo>
                  <a:pt x="2012" y="1205"/>
                  <a:pt x="2031" y="1199"/>
                  <a:pt x="2049" y="1193"/>
                </a:cubicBezTo>
                <a:cubicBezTo>
                  <a:pt x="2049" y="1192"/>
                  <a:pt x="2049" y="1191"/>
                  <a:pt x="2049" y="1190"/>
                </a:cubicBezTo>
                <a:cubicBezTo>
                  <a:pt x="2077" y="1181"/>
                  <a:pt x="2104" y="1171"/>
                  <a:pt x="2130" y="1161"/>
                </a:cubicBezTo>
                <a:cubicBezTo>
                  <a:pt x="2267" y="1099"/>
                  <a:pt x="2382" y="1010"/>
                  <a:pt x="2465" y="888"/>
                </a:cubicBezTo>
                <a:cubicBezTo>
                  <a:pt x="2466" y="887"/>
                  <a:pt x="2467" y="885"/>
                  <a:pt x="2467" y="883"/>
                </a:cubicBezTo>
                <a:cubicBezTo>
                  <a:pt x="2472" y="873"/>
                  <a:pt x="2476" y="863"/>
                  <a:pt x="2480" y="852"/>
                </a:cubicBezTo>
                <a:cubicBezTo>
                  <a:pt x="2497" y="803"/>
                  <a:pt x="2497" y="803"/>
                  <a:pt x="2497" y="803"/>
                </a:cubicBezTo>
                <a:cubicBezTo>
                  <a:pt x="2495" y="788"/>
                  <a:pt x="2491" y="763"/>
                  <a:pt x="2490" y="756"/>
                </a:cubicBezTo>
                <a:cubicBezTo>
                  <a:pt x="2458" y="596"/>
                  <a:pt x="2386" y="451"/>
                  <a:pt x="2285" y="332"/>
                </a:cubicBezTo>
                <a:cubicBezTo>
                  <a:pt x="2272" y="316"/>
                  <a:pt x="2259" y="301"/>
                  <a:pt x="2245" y="287"/>
                </a:cubicBezTo>
                <a:cubicBezTo>
                  <a:pt x="2241" y="283"/>
                  <a:pt x="2195" y="240"/>
                  <a:pt x="2195" y="240"/>
                </a:cubicBezTo>
                <a:cubicBezTo>
                  <a:pt x="2033" y="94"/>
                  <a:pt x="1819" y="4"/>
                  <a:pt x="1585" y="0"/>
                </a:cubicBezTo>
                <a:cubicBezTo>
                  <a:pt x="1585" y="0"/>
                  <a:pt x="1585" y="0"/>
                  <a:pt x="1585" y="0"/>
                </a:cubicBezTo>
                <a:cubicBezTo>
                  <a:pt x="1351" y="4"/>
                  <a:pt x="1137" y="94"/>
                  <a:pt x="975" y="240"/>
                </a:cubicBezTo>
                <a:cubicBezTo>
                  <a:pt x="975" y="240"/>
                  <a:pt x="925" y="283"/>
                  <a:pt x="886" y="332"/>
                </a:cubicBezTo>
                <a:cubicBezTo>
                  <a:pt x="784" y="451"/>
                  <a:pt x="712" y="596"/>
                  <a:pt x="681" y="756"/>
                </a:cubicBezTo>
                <a:cubicBezTo>
                  <a:pt x="680" y="759"/>
                  <a:pt x="677" y="779"/>
                  <a:pt x="673" y="806"/>
                </a:cubicBezTo>
                <a:cubicBezTo>
                  <a:pt x="689" y="853"/>
                  <a:pt x="689" y="853"/>
                  <a:pt x="689" y="853"/>
                </a:cubicBezTo>
                <a:cubicBezTo>
                  <a:pt x="692" y="861"/>
                  <a:pt x="695" y="870"/>
                  <a:pt x="699" y="879"/>
                </a:cubicBezTo>
                <a:close/>
                <a:moveTo>
                  <a:pt x="1616" y="1197"/>
                </a:moveTo>
                <a:cubicBezTo>
                  <a:pt x="1616" y="736"/>
                  <a:pt x="1616" y="736"/>
                  <a:pt x="1616" y="736"/>
                </a:cubicBezTo>
                <a:cubicBezTo>
                  <a:pt x="1687" y="734"/>
                  <a:pt x="1767" y="723"/>
                  <a:pt x="1852" y="700"/>
                </a:cubicBezTo>
                <a:cubicBezTo>
                  <a:pt x="1871" y="747"/>
                  <a:pt x="1889" y="794"/>
                  <a:pt x="1905" y="843"/>
                </a:cubicBezTo>
                <a:cubicBezTo>
                  <a:pt x="1918" y="879"/>
                  <a:pt x="1928" y="916"/>
                  <a:pt x="1938" y="951"/>
                </a:cubicBezTo>
                <a:cubicBezTo>
                  <a:pt x="1949" y="989"/>
                  <a:pt x="1958" y="1026"/>
                  <a:pt x="1966" y="1063"/>
                </a:cubicBezTo>
                <a:cubicBezTo>
                  <a:pt x="1972" y="1088"/>
                  <a:pt x="1977" y="1113"/>
                  <a:pt x="1981" y="1138"/>
                </a:cubicBezTo>
                <a:cubicBezTo>
                  <a:pt x="1857" y="1175"/>
                  <a:pt x="1731" y="1195"/>
                  <a:pt x="1616" y="1197"/>
                </a:cubicBezTo>
                <a:close/>
                <a:moveTo>
                  <a:pt x="2006" y="508"/>
                </a:moveTo>
                <a:cubicBezTo>
                  <a:pt x="2009" y="511"/>
                  <a:pt x="2012" y="514"/>
                  <a:pt x="2015" y="517"/>
                </a:cubicBezTo>
                <a:cubicBezTo>
                  <a:pt x="2026" y="527"/>
                  <a:pt x="2035" y="538"/>
                  <a:pt x="2045" y="548"/>
                </a:cubicBezTo>
                <a:cubicBezTo>
                  <a:pt x="1998" y="577"/>
                  <a:pt x="1942" y="601"/>
                  <a:pt x="1882" y="620"/>
                </a:cubicBezTo>
                <a:cubicBezTo>
                  <a:pt x="1823" y="488"/>
                  <a:pt x="1755" y="373"/>
                  <a:pt x="1684" y="281"/>
                </a:cubicBezTo>
                <a:cubicBezTo>
                  <a:pt x="1798" y="335"/>
                  <a:pt x="1909" y="413"/>
                  <a:pt x="2006" y="508"/>
                </a:cubicBezTo>
                <a:close/>
                <a:moveTo>
                  <a:pt x="1755" y="251"/>
                </a:moveTo>
                <a:cubicBezTo>
                  <a:pt x="1838" y="265"/>
                  <a:pt x="1917" y="288"/>
                  <a:pt x="1990" y="320"/>
                </a:cubicBezTo>
                <a:cubicBezTo>
                  <a:pt x="2013" y="329"/>
                  <a:pt x="2034" y="339"/>
                  <a:pt x="2055" y="350"/>
                </a:cubicBezTo>
                <a:cubicBezTo>
                  <a:pt x="2095" y="371"/>
                  <a:pt x="2133" y="394"/>
                  <a:pt x="2168" y="420"/>
                </a:cubicBezTo>
                <a:cubicBezTo>
                  <a:pt x="2165" y="427"/>
                  <a:pt x="2162" y="435"/>
                  <a:pt x="2158" y="443"/>
                </a:cubicBezTo>
                <a:cubicBezTo>
                  <a:pt x="2143" y="468"/>
                  <a:pt x="2121" y="492"/>
                  <a:pt x="2094" y="515"/>
                </a:cubicBezTo>
                <a:cubicBezTo>
                  <a:pt x="2085" y="504"/>
                  <a:pt x="2075" y="494"/>
                  <a:pt x="2065" y="484"/>
                </a:cubicBezTo>
                <a:cubicBezTo>
                  <a:pt x="2062" y="481"/>
                  <a:pt x="2060" y="479"/>
                  <a:pt x="2057" y="476"/>
                </a:cubicBezTo>
                <a:cubicBezTo>
                  <a:pt x="2040" y="459"/>
                  <a:pt x="2022" y="442"/>
                  <a:pt x="2004" y="426"/>
                </a:cubicBezTo>
                <a:cubicBezTo>
                  <a:pt x="1926" y="356"/>
                  <a:pt x="1842" y="298"/>
                  <a:pt x="1755" y="251"/>
                </a:cubicBezTo>
                <a:close/>
                <a:moveTo>
                  <a:pt x="1824" y="636"/>
                </a:moveTo>
                <a:cubicBezTo>
                  <a:pt x="1753" y="654"/>
                  <a:pt x="1684" y="664"/>
                  <a:pt x="1616" y="666"/>
                </a:cubicBezTo>
                <a:cubicBezTo>
                  <a:pt x="1616" y="284"/>
                  <a:pt x="1616" y="284"/>
                  <a:pt x="1616" y="284"/>
                </a:cubicBezTo>
                <a:cubicBezTo>
                  <a:pt x="1623" y="292"/>
                  <a:pt x="1625" y="302"/>
                  <a:pt x="1632" y="311"/>
                </a:cubicBezTo>
                <a:cubicBezTo>
                  <a:pt x="1702" y="400"/>
                  <a:pt x="1768" y="512"/>
                  <a:pt x="1824" y="636"/>
                </a:cubicBezTo>
                <a:close/>
                <a:moveTo>
                  <a:pt x="2038" y="1120"/>
                </a:moveTo>
                <a:cubicBezTo>
                  <a:pt x="2028" y="1066"/>
                  <a:pt x="2015" y="1009"/>
                  <a:pt x="1999" y="951"/>
                </a:cubicBezTo>
                <a:cubicBezTo>
                  <a:pt x="1989" y="915"/>
                  <a:pt x="1978" y="878"/>
                  <a:pt x="1966" y="840"/>
                </a:cubicBezTo>
                <a:cubicBezTo>
                  <a:pt x="1964" y="835"/>
                  <a:pt x="1963" y="830"/>
                  <a:pt x="1961" y="825"/>
                </a:cubicBezTo>
                <a:cubicBezTo>
                  <a:pt x="1945" y="776"/>
                  <a:pt x="1927" y="729"/>
                  <a:pt x="1909" y="684"/>
                </a:cubicBezTo>
                <a:cubicBezTo>
                  <a:pt x="1975" y="663"/>
                  <a:pt x="2038" y="636"/>
                  <a:pt x="2092" y="602"/>
                </a:cubicBezTo>
                <a:cubicBezTo>
                  <a:pt x="2183" y="710"/>
                  <a:pt x="2251" y="829"/>
                  <a:pt x="2293" y="951"/>
                </a:cubicBezTo>
                <a:cubicBezTo>
                  <a:pt x="2297" y="962"/>
                  <a:pt x="2300" y="974"/>
                  <a:pt x="2304" y="985"/>
                </a:cubicBezTo>
                <a:cubicBezTo>
                  <a:pt x="2234" y="1040"/>
                  <a:pt x="2140" y="1086"/>
                  <a:pt x="2038" y="1120"/>
                </a:cubicBezTo>
                <a:close/>
                <a:moveTo>
                  <a:pt x="2246" y="379"/>
                </a:moveTo>
                <a:cubicBezTo>
                  <a:pt x="2261" y="398"/>
                  <a:pt x="2273" y="418"/>
                  <a:pt x="2284" y="440"/>
                </a:cubicBezTo>
                <a:cubicBezTo>
                  <a:pt x="2271" y="428"/>
                  <a:pt x="2258" y="416"/>
                  <a:pt x="2244" y="405"/>
                </a:cubicBezTo>
                <a:cubicBezTo>
                  <a:pt x="2245" y="397"/>
                  <a:pt x="2246" y="388"/>
                  <a:pt x="2246" y="379"/>
                </a:cubicBezTo>
                <a:close/>
                <a:moveTo>
                  <a:pt x="2219" y="477"/>
                </a:moveTo>
                <a:cubicBezTo>
                  <a:pt x="2221" y="473"/>
                  <a:pt x="2223" y="469"/>
                  <a:pt x="2225" y="465"/>
                </a:cubicBezTo>
                <a:cubicBezTo>
                  <a:pt x="2264" y="499"/>
                  <a:pt x="2299" y="537"/>
                  <a:pt x="2330" y="576"/>
                </a:cubicBezTo>
                <a:cubicBezTo>
                  <a:pt x="2357" y="611"/>
                  <a:pt x="2380" y="648"/>
                  <a:pt x="2399" y="686"/>
                </a:cubicBezTo>
                <a:cubicBezTo>
                  <a:pt x="2412" y="713"/>
                  <a:pt x="2423" y="741"/>
                  <a:pt x="2433" y="769"/>
                </a:cubicBezTo>
                <a:cubicBezTo>
                  <a:pt x="2433" y="773"/>
                  <a:pt x="2453" y="840"/>
                  <a:pt x="2352" y="942"/>
                </a:cubicBezTo>
                <a:cubicBezTo>
                  <a:pt x="2342" y="914"/>
                  <a:pt x="2332" y="886"/>
                  <a:pt x="2320" y="858"/>
                </a:cubicBezTo>
                <a:cubicBezTo>
                  <a:pt x="2276" y="757"/>
                  <a:pt x="2216" y="658"/>
                  <a:pt x="2140" y="567"/>
                </a:cubicBezTo>
                <a:cubicBezTo>
                  <a:pt x="2173" y="541"/>
                  <a:pt x="2201" y="510"/>
                  <a:pt x="2219" y="477"/>
                </a:cubicBezTo>
                <a:close/>
                <a:moveTo>
                  <a:pt x="2022" y="219"/>
                </a:moveTo>
                <a:cubicBezTo>
                  <a:pt x="2069" y="234"/>
                  <a:pt x="2111" y="255"/>
                  <a:pt x="2149" y="283"/>
                </a:cubicBezTo>
                <a:cubicBezTo>
                  <a:pt x="2163" y="307"/>
                  <a:pt x="2172" y="331"/>
                  <a:pt x="2175" y="353"/>
                </a:cubicBezTo>
                <a:cubicBezTo>
                  <a:pt x="2133" y="325"/>
                  <a:pt x="2088" y="300"/>
                  <a:pt x="2041" y="278"/>
                </a:cubicBezTo>
                <a:cubicBezTo>
                  <a:pt x="2018" y="267"/>
                  <a:pt x="1995" y="258"/>
                  <a:pt x="1971" y="249"/>
                </a:cubicBezTo>
                <a:cubicBezTo>
                  <a:pt x="1909" y="225"/>
                  <a:pt x="1844" y="208"/>
                  <a:pt x="1776" y="196"/>
                </a:cubicBezTo>
                <a:cubicBezTo>
                  <a:pt x="1799" y="193"/>
                  <a:pt x="1822" y="192"/>
                  <a:pt x="1844" y="192"/>
                </a:cubicBezTo>
                <a:cubicBezTo>
                  <a:pt x="1881" y="192"/>
                  <a:pt x="1916" y="195"/>
                  <a:pt x="1950" y="201"/>
                </a:cubicBezTo>
                <a:cubicBezTo>
                  <a:pt x="1975" y="206"/>
                  <a:pt x="1999" y="211"/>
                  <a:pt x="2022" y="219"/>
                </a:cubicBezTo>
                <a:close/>
                <a:moveTo>
                  <a:pt x="1859" y="116"/>
                </a:moveTo>
                <a:cubicBezTo>
                  <a:pt x="1872" y="120"/>
                  <a:pt x="1885" y="127"/>
                  <a:pt x="1897" y="136"/>
                </a:cubicBezTo>
                <a:cubicBezTo>
                  <a:pt x="1879" y="134"/>
                  <a:pt x="1862" y="134"/>
                  <a:pt x="1844" y="134"/>
                </a:cubicBezTo>
                <a:cubicBezTo>
                  <a:pt x="1798" y="134"/>
                  <a:pt x="1750" y="138"/>
                  <a:pt x="1703" y="147"/>
                </a:cubicBezTo>
                <a:cubicBezTo>
                  <a:pt x="1744" y="122"/>
                  <a:pt x="1782" y="109"/>
                  <a:pt x="1818" y="109"/>
                </a:cubicBezTo>
                <a:cubicBezTo>
                  <a:pt x="1832" y="109"/>
                  <a:pt x="1846" y="111"/>
                  <a:pt x="1859" y="116"/>
                </a:cubicBezTo>
                <a:close/>
                <a:moveTo>
                  <a:pt x="1610" y="59"/>
                </a:moveTo>
                <a:cubicBezTo>
                  <a:pt x="1648" y="61"/>
                  <a:pt x="1686" y="65"/>
                  <a:pt x="1722" y="71"/>
                </a:cubicBezTo>
                <a:cubicBezTo>
                  <a:pt x="1685" y="87"/>
                  <a:pt x="1648" y="111"/>
                  <a:pt x="1610" y="142"/>
                </a:cubicBezTo>
                <a:lnTo>
                  <a:pt x="1610" y="59"/>
                </a:lnTo>
                <a:close/>
                <a:moveTo>
                  <a:pt x="1171" y="951"/>
                </a:moveTo>
                <a:cubicBezTo>
                  <a:pt x="1155" y="1009"/>
                  <a:pt x="1143" y="1066"/>
                  <a:pt x="1133" y="1121"/>
                </a:cubicBezTo>
                <a:cubicBezTo>
                  <a:pt x="1030" y="1086"/>
                  <a:pt x="937" y="1040"/>
                  <a:pt x="867" y="985"/>
                </a:cubicBezTo>
                <a:cubicBezTo>
                  <a:pt x="870" y="974"/>
                  <a:pt x="873" y="963"/>
                  <a:pt x="877" y="951"/>
                </a:cubicBezTo>
                <a:cubicBezTo>
                  <a:pt x="919" y="830"/>
                  <a:pt x="987" y="710"/>
                  <a:pt x="1078" y="602"/>
                </a:cubicBezTo>
                <a:cubicBezTo>
                  <a:pt x="1132" y="636"/>
                  <a:pt x="1195" y="663"/>
                  <a:pt x="1261" y="684"/>
                </a:cubicBezTo>
                <a:cubicBezTo>
                  <a:pt x="1243" y="729"/>
                  <a:pt x="1225" y="776"/>
                  <a:pt x="1209" y="825"/>
                </a:cubicBezTo>
                <a:cubicBezTo>
                  <a:pt x="1208" y="830"/>
                  <a:pt x="1206" y="835"/>
                  <a:pt x="1204" y="840"/>
                </a:cubicBezTo>
                <a:cubicBezTo>
                  <a:pt x="1192" y="878"/>
                  <a:pt x="1181" y="915"/>
                  <a:pt x="1171" y="951"/>
                </a:cubicBezTo>
                <a:close/>
                <a:moveTo>
                  <a:pt x="1166" y="426"/>
                </a:moveTo>
                <a:cubicBezTo>
                  <a:pt x="1148" y="442"/>
                  <a:pt x="1131" y="459"/>
                  <a:pt x="1114" y="476"/>
                </a:cubicBezTo>
                <a:cubicBezTo>
                  <a:pt x="1111" y="479"/>
                  <a:pt x="1108" y="481"/>
                  <a:pt x="1105" y="484"/>
                </a:cubicBezTo>
                <a:cubicBezTo>
                  <a:pt x="1095" y="494"/>
                  <a:pt x="1086" y="505"/>
                  <a:pt x="1076" y="515"/>
                </a:cubicBezTo>
                <a:cubicBezTo>
                  <a:pt x="1049" y="493"/>
                  <a:pt x="1026" y="468"/>
                  <a:pt x="1012" y="443"/>
                </a:cubicBezTo>
                <a:cubicBezTo>
                  <a:pt x="1008" y="435"/>
                  <a:pt x="1005" y="428"/>
                  <a:pt x="1002" y="420"/>
                </a:cubicBezTo>
                <a:cubicBezTo>
                  <a:pt x="1037" y="394"/>
                  <a:pt x="1075" y="371"/>
                  <a:pt x="1115" y="350"/>
                </a:cubicBezTo>
                <a:cubicBezTo>
                  <a:pt x="1136" y="339"/>
                  <a:pt x="1158" y="329"/>
                  <a:pt x="1180" y="320"/>
                </a:cubicBezTo>
                <a:cubicBezTo>
                  <a:pt x="1253" y="288"/>
                  <a:pt x="1332" y="265"/>
                  <a:pt x="1416" y="251"/>
                </a:cubicBezTo>
                <a:cubicBezTo>
                  <a:pt x="1328" y="298"/>
                  <a:pt x="1244" y="356"/>
                  <a:pt x="1166" y="426"/>
                </a:cubicBezTo>
                <a:close/>
                <a:moveTo>
                  <a:pt x="1487" y="281"/>
                </a:moveTo>
                <a:cubicBezTo>
                  <a:pt x="1415" y="373"/>
                  <a:pt x="1348" y="488"/>
                  <a:pt x="1289" y="620"/>
                </a:cubicBezTo>
                <a:cubicBezTo>
                  <a:pt x="1228" y="601"/>
                  <a:pt x="1172" y="577"/>
                  <a:pt x="1125" y="549"/>
                </a:cubicBezTo>
                <a:cubicBezTo>
                  <a:pt x="1135" y="538"/>
                  <a:pt x="1145" y="527"/>
                  <a:pt x="1155" y="517"/>
                </a:cubicBezTo>
                <a:cubicBezTo>
                  <a:pt x="1158" y="514"/>
                  <a:pt x="1161" y="511"/>
                  <a:pt x="1164" y="508"/>
                </a:cubicBezTo>
                <a:cubicBezTo>
                  <a:pt x="1262" y="413"/>
                  <a:pt x="1372" y="335"/>
                  <a:pt x="1487" y="281"/>
                </a:cubicBezTo>
                <a:close/>
                <a:moveTo>
                  <a:pt x="1555" y="1197"/>
                </a:moveTo>
                <a:cubicBezTo>
                  <a:pt x="1439" y="1195"/>
                  <a:pt x="1313" y="1175"/>
                  <a:pt x="1189" y="1139"/>
                </a:cubicBezTo>
                <a:cubicBezTo>
                  <a:pt x="1194" y="1114"/>
                  <a:pt x="1199" y="1088"/>
                  <a:pt x="1204" y="1063"/>
                </a:cubicBezTo>
                <a:cubicBezTo>
                  <a:pt x="1212" y="1026"/>
                  <a:pt x="1222" y="989"/>
                  <a:pt x="1232" y="951"/>
                </a:cubicBezTo>
                <a:cubicBezTo>
                  <a:pt x="1242" y="916"/>
                  <a:pt x="1253" y="879"/>
                  <a:pt x="1265" y="843"/>
                </a:cubicBezTo>
                <a:cubicBezTo>
                  <a:pt x="1281" y="794"/>
                  <a:pt x="1299" y="747"/>
                  <a:pt x="1318" y="700"/>
                </a:cubicBezTo>
                <a:cubicBezTo>
                  <a:pt x="1404" y="723"/>
                  <a:pt x="1484" y="734"/>
                  <a:pt x="1555" y="736"/>
                </a:cubicBezTo>
                <a:lnTo>
                  <a:pt x="1555" y="1197"/>
                </a:lnTo>
                <a:close/>
                <a:moveTo>
                  <a:pt x="1555" y="666"/>
                </a:moveTo>
                <a:cubicBezTo>
                  <a:pt x="1486" y="664"/>
                  <a:pt x="1418" y="654"/>
                  <a:pt x="1346" y="636"/>
                </a:cubicBezTo>
                <a:cubicBezTo>
                  <a:pt x="1402" y="512"/>
                  <a:pt x="1468" y="400"/>
                  <a:pt x="1538" y="311"/>
                </a:cubicBezTo>
                <a:cubicBezTo>
                  <a:pt x="1545" y="302"/>
                  <a:pt x="1547" y="292"/>
                  <a:pt x="1555" y="284"/>
                </a:cubicBezTo>
                <a:lnTo>
                  <a:pt x="1555" y="666"/>
                </a:lnTo>
                <a:close/>
                <a:moveTo>
                  <a:pt x="1560" y="59"/>
                </a:moveTo>
                <a:cubicBezTo>
                  <a:pt x="1560" y="142"/>
                  <a:pt x="1560" y="142"/>
                  <a:pt x="1560" y="142"/>
                </a:cubicBezTo>
                <a:cubicBezTo>
                  <a:pt x="1523" y="111"/>
                  <a:pt x="1485" y="87"/>
                  <a:pt x="1448" y="71"/>
                </a:cubicBezTo>
                <a:cubicBezTo>
                  <a:pt x="1485" y="65"/>
                  <a:pt x="1522" y="61"/>
                  <a:pt x="1560" y="59"/>
                </a:cubicBezTo>
                <a:close/>
                <a:moveTo>
                  <a:pt x="1311" y="116"/>
                </a:moveTo>
                <a:cubicBezTo>
                  <a:pt x="1324" y="111"/>
                  <a:pt x="1338" y="109"/>
                  <a:pt x="1353" y="109"/>
                </a:cubicBezTo>
                <a:cubicBezTo>
                  <a:pt x="1388" y="109"/>
                  <a:pt x="1427" y="122"/>
                  <a:pt x="1468" y="147"/>
                </a:cubicBezTo>
                <a:cubicBezTo>
                  <a:pt x="1420" y="138"/>
                  <a:pt x="1373" y="134"/>
                  <a:pt x="1326" y="134"/>
                </a:cubicBezTo>
                <a:cubicBezTo>
                  <a:pt x="1309" y="134"/>
                  <a:pt x="1291" y="134"/>
                  <a:pt x="1274" y="136"/>
                </a:cubicBezTo>
                <a:cubicBezTo>
                  <a:pt x="1286" y="127"/>
                  <a:pt x="1298" y="120"/>
                  <a:pt x="1311" y="116"/>
                </a:cubicBezTo>
                <a:close/>
                <a:moveTo>
                  <a:pt x="1020" y="283"/>
                </a:moveTo>
                <a:cubicBezTo>
                  <a:pt x="1059" y="256"/>
                  <a:pt x="1101" y="234"/>
                  <a:pt x="1148" y="219"/>
                </a:cubicBezTo>
                <a:cubicBezTo>
                  <a:pt x="1172" y="211"/>
                  <a:pt x="1196" y="206"/>
                  <a:pt x="1221" y="201"/>
                </a:cubicBezTo>
                <a:cubicBezTo>
                  <a:pt x="1254" y="195"/>
                  <a:pt x="1290" y="192"/>
                  <a:pt x="1326" y="192"/>
                </a:cubicBezTo>
                <a:cubicBezTo>
                  <a:pt x="1349" y="192"/>
                  <a:pt x="1371" y="193"/>
                  <a:pt x="1394" y="196"/>
                </a:cubicBezTo>
                <a:cubicBezTo>
                  <a:pt x="1326" y="208"/>
                  <a:pt x="1261" y="225"/>
                  <a:pt x="1200" y="249"/>
                </a:cubicBezTo>
                <a:cubicBezTo>
                  <a:pt x="1176" y="258"/>
                  <a:pt x="1152" y="267"/>
                  <a:pt x="1130" y="278"/>
                </a:cubicBezTo>
                <a:cubicBezTo>
                  <a:pt x="1082" y="300"/>
                  <a:pt x="1037" y="326"/>
                  <a:pt x="995" y="354"/>
                </a:cubicBezTo>
                <a:cubicBezTo>
                  <a:pt x="998" y="331"/>
                  <a:pt x="1006" y="308"/>
                  <a:pt x="1020" y="283"/>
                </a:cubicBezTo>
                <a:close/>
                <a:moveTo>
                  <a:pt x="923" y="379"/>
                </a:moveTo>
                <a:cubicBezTo>
                  <a:pt x="924" y="388"/>
                  <a:pt x="925" y="397"/>
                  <a:pt x="926" y="406"/>
                </a:cubicBezTo>
                <a:cubicBezTo>
                  <a:pt x="912" y="417"/>
                  <a:pt x="899" y="428"/>
                  <a:pt x="886" y="440"/>
                </a:cubicBezTo>
                <a:cubicBezTo>
                  <a:pt x="897" y="419"/>
                  <a:pt x="909" y="399"/>
                  <a:pt x="923" y="379"/>
                </a:cubicBezTo>
                <a:close/>
                <a:moveTo>
                  <a:pt x="742" y="759"/>
                </a:moveTo>
                <a:cubicBezTo>
                  <a:pt x="751" y="731"/>
                  <a:pt x="758" y="713"/>
                  <a:pt x="772" y="686"/>
                </a:cubicBezTo>
                <a:cubicBezTo>
                  <a:pt x="791" y="648"/>
                  <a:pt x="814" y="611"/>
                  <a:pt x="840" y="576"/>
                </a:cubicBezTo>
                <a:cubicBezTo>
                  <a:pt x="871" y="537"/>
                  <a:pt x="906" y="500"/>
                  <a:pt x="945" y="466"/>
                </a:cubicBezTo>
                <a:cubicBezTo>
                  <a:pt x="947" y="469"/>
                  <a:pt x="949" y="473"/>
                  <a:pt x="951" y="477"/>
                </a:cubicBezTo>
                <a:cubicBezTo>
                  <a:pt x="969" y="510"/>
                  <a:pt x="997" y="541"/>
                  <a:pt x="1030" y="568"/>
                </a:cubicBezTo>
                <a:cubicBezTo>
                  <a:pt x="955" y="659"/>
                  <a:pt x="894" y="757"/>
                  <a:pt x="851" y="858"/>
                </a:cubicBezTo>
                <a:cubicBezTo>
                  <a:pt x="839" y="886"/>
                  <a:pt x="828" y="914"/>
                  <a:pt x="819" y="942"/>
                </a:cubicBezTo>
                <a:cubicBezTo>
                  <a:pt x="772" y="894"/>
                  <a:pt x="743" y="839"/>
                  <a:pt x="741" y="780"/>
                </a:cubicBezTo>
                <a:cubicBezTo>
                  <a:pt x="741" y="780"/>
                  <a:pt x="741" y="763"/>
                  <a:pt x="742" y="759"/>
                </a:cubicBezTo>
                <a:close/>
                <a:moveTo>
                  <a:pt x="447" y="993"/>
                </a:moveTo>
                <a:cubicBezTo>
                  <a:pt x="411" y="993"/>
                  <a:pt x="409" y="1049"/>
                  <a:pt x="409" y="1074"/>
                </a:cubicBezTo>
                <a:cubicBezTo>
                  <a:pt x="409" y="1153"/>
                  <a:pt x="437" y="1157"/>
                  <a:pt x="447" y="1157"/>
                </a:cubicBezTo>
                <a:cubicBezTo>
                  <a:pt x="458" y="1157"/>
                  <a:pt x="486" y="1153"/>
                  <a:pt x="486" y="1074"/>
                </a:cubicBezTo>
                <a:cubicBezTo>
                  <a:pt x="486" y="1049"/>
                  <a:pt x="483" y="993"/>
                  <a:pt x="447" y="993"/>
                </a:cubicBezTo>
                <a:close/>
                <a:moveTo>
                  <a:pt x="2737" y="993"/>
                </a:moveTo>
                <a:cubicBezTo>
                  <a:pt x="2701" y="993"/>
                  <a:pt x="2698" y="1049"/>
                  <a:pt x="2698" y="1074"/>
                </a:cubicBezTo>
                <a:cubicBezTo>
                  <a:pt x="2698" y="1153"/>
                  <a:pt x="2726" y="1157"/>
                  <a:pt x="2737" y="1157"/>
                </a:cubicBezTo>
                <a:cubicBezTo>
                  <a:pt x="2747" y="1157"/>
                  <a:pt x="2776" y="1153"/>
                  <a:pt x="2776" y="1074"/>
                </a:cubicBezTo>
                <a:cubicBezTo>
                  <a:pt x="2776" y="1049"/>
                  <a:pt x="2773" y="993"/>
                  <a:pt x="2737" y="993"/>
                </a:cubicBezTo>
                <a:close/>
                <a:moveTo>
                  <a:pt x="1746" y="1536"/>
                </a:moveTo>
                <a:cubicBezTo>
                  <a:pt x="1733" y="1465"/>
                  <a:pt x="1677" y="1481"/>
                  <a:pt x="1660" y="1501"/>
                </a:cubicBezTo>
                <a:cubicBezTo>
                  <a:pt x="1653" y="1509"/>
                  <a:pt x="1648" y="1524"/>
                  <a:pt x="1644" y="1541"/>
                </a:cubicBezTo>
                <a:cubicBezTo>
                  <a:pt x="1634" y="1593"/>
                  <a:pt x="1642" y="1668"/>
                  <a:pt x="1695" y="1667"/>
                </a:cubicBezTo>
                <a:cubicBezTo>
                  <a:pt x="1741" y="1664"/>
                  <a:pt x="1753" y="1606"/>
                  <a:pt x="1748" y="1552"/>
                </a:cubicBezTo>
                <a:cubicBezTo>
                  <a:pt x="1748" y="1546"/>
                  <a:pt x="1747" y="1541"/>
                  <a:pt x="1746" y="1536"/>
                </a:cubicBezTo>
                <a:close/>
                <a:moveTo>
                  <a:pt x="3451" y="1075"/>
                </a:moveTo>
                <a:cubicBezTo>
                  <a:pt x="3118" y="753"/>
                  <a:pt x="3118" y="753"/>
                  <a:pt x="3118" y="753"/>
                </a:cubicBezTo>
                <a:cubicBezTo>
                  <a:pt x="3118" y="886"/>
                  <a:pt x="3118" y="886"/>
                  <a:pt x="3118" y="886"/>
                </a:cubicBezTo>
                <a:cubicBezTo>
                  <a:pt x="2577" y="886"/>
                  <a:pt x="2577" y="886"/>
                  <a:pt x="2577" y="886"/>
                </a:cubicBezTo>
                <a:cubicBezTo>
                  <a:pt x="2572" y="900"/>
                  <a:pt x="2567" y="913"/>
                  <a:pt x="2560" y="927"/>
                </a:cubicBezTo>
                <a:cubicBezTo>
                  <a:pt x="2483" y="1094"/>
                  <a:pt x="2292" y="1240"/>
                  <a:pt x="2015" y="1319"/>
                </a:cubicBezTo>
                <a:cubicBezTo>
                  <a:pt x="1876" y="1360"/>
                  <a:pt x="1728" y="1379"/>
                  <a:pt x="1584" y="1379"/>
                </a:cubicBezTo>
                <a:cubicBezTo>
                  <a:pt x="1203" y="1379"/>
                  <a:pt x="839" y="1247"/>
                  <a:pt x="667" y="1023"/>
                </a:cubicBezTo>
                <a:cubicBezTo>
                  <a:pt x="650" y="1001"/>
                  <a:pt x="635" y="979"/>
                  <a:pt x="623" y="957"/>
                </a:cubicBezTo>
                <a:cubicBezTo>
                  <a:pt x="610" y="933"/>
                  <a:pt x="600" y="910"/>
                  <a:pt x="592" y="886"/>
                </a:cubicBezTo>
                <a:cubicBezTo>
                  <a:pt x="0" y="886"/>
                  <a:pt x="0" y="886"/>
                  <a:pt x="0" y="886"/>
                </a:cubicBezTo>
                <a:cubicBezTo>
                  <a:pt x="0" y="1265"/>
                  <a:pt x="0" y="1265"/>
                  <a:pt x="0" y="1265"/>
                </a:cubicBezTo>
                <a:cubicBezTo>
                  <a:pt x="581" y="1265"/>
                  <a:pt x="581" y="1265"/>
                  <a:pt x="581" y="1265"/>
                </a:cubicBezTo>
                <a:cubicBezTo>
                  <a:pt x="585" y="1281"/>
                  <a:pt x="590" y="1298"/>
                  <a:pt x="596" y="1315"/>
                </a:cubicBezTo>
                <a:cubicBezTo>
                  <a:pt x="612" y="1358"/>
                  <a:pt x="635" y="1401"/>
                  <a:pt x="668" y="1443"/>
                </a:cubicBezTo>
                <a:cubicBezTo>
                  <a:pt x="679" y="1459"/>
                  <a:pt x="692" y="1474"/>
                  <a:pt x="706" y="1488"/>
                </a:cubicBezTo>
                <a:cubicBezTo>
                  <a:pt x="744" y="1530"/>
                  <a:pt x="790" y="1568"/>
                  <a:pt x="841" y="1601"/>
                </a:cubicBezTo>
                <a:cubicBezTo>
                  <a:pt x="917" y="1651"/>
                  <a:pt x="1005" y="1693"/>
                  <a:pt x="1101" y="1724"/>
                </a:cubicBezTo>
                <a:cubicBezTo>
                  <a:pt x="1121" y="1731"/>
                  <a:pt x="1142" y="1737"/>
                  <a:pt x="1163" y="1743"/>
                </a:cubicBezTo>
                <a:cubicBezTo>
                  <a:pt x="1286" y="1778"/>
                  <a:pt x="1420" y="1797"/>
                  <a:pt x="1557" y="1799"/>
                </a:cubicBezTo>
                <a:cubicBezTo>
                  <a:pt x="1566" y="1799"/>
                  <a:pt x="1575" y="1800"/>
                  <a:pt x="1585" y="1800"/>
                </a:cubicBezTo>
                <a:cubicBezTo>
                  <a:pt x="1596" y="1800"/>
                  <a:pt x="1608" y="1799"/>
                  <a:pt x="1620" y="1799"/>
                </a:cubicBezTo>
                <a:cubicBezTo>
                  <a:pt x="1752" y="1796"/>
                  <a:pt x="1886" y="1777"/>
                  <a:pt x="2014" y="1741"/>
                </a:cubicBezTo>
                <a:cubicBezTo>
                  <a:pt x="2015" y="1741"/>
                  <a:pt x="2016" y="1740"/>
                  <a:pt x="2016" y="1740"/>
                </a:cubicBezTo>
                <a:cubicBezTo>
                  <a:pt x="2037" y="1734"/>
                  <a:pt x="2057" y="1728"/>
                  <a:pt x="2076" y="1721"/>
                </a:cubicBezTo>
                <a:cubicBezTo>
                  <a:pt x="2177" y="1687"/>
                  <a:pt x="2265" y="1644"/>
                  <a:pt x="2338" y="1594"/>
                </a:cubicBezTo>
                <a:cubicBezTo>
                  <a:pt x="2392" y="1558"/>
                  <a:pt x="2438" y="1518"/>
                  <a:pt x="2476" y="1476"/>
                </a:cubicBezTo>
                <a:cubicBezTo>
                  <a:pt x="2521" y="1425"/>
                  <a:pt x="2554" y="1371"/>
                  <a:pt x="2575" y="1316"/>
                </a:cubicBezTo>
                <a:cubicBezTo>
                  <a:pt x="2581" y="1299"/>
                  <a:pt x="2586" y="1282"/>
                  <a:pt x="2590" y="1265"/>
                </a:cubicBezTo>
                <a:cubicBezTo>
                  <a:pt x="3118" y="1265"/>
                  <a:pt x="3118" y="1265"/>
                  <a:pt x="3118" y="1265"/>
                </a:cubicBezTo>
                <a:cubicBezTo>
                  <a:pt x="3118" y="1397"/>
                  <a:pt x="3118" y="1397"/>
                  <a:pt x="3118" y="1397"/>
                </a:cubicBezTo>
                <a:lnTo>
                  <a:pt x="3451" y="1075"/>
                </a:lnTo>
                <a:close/>
                <a:moveTo>
                  <a:pt x="296" y="1195"/>
                </a:moveTo>
                <a:cubicBezTo>
                  <a:pt x="123" y="1195"/>
                  <a:pt x="123" y="1195"/>
                  <a:pt x="123" y="1195"/>
                </a:cubicBezTo>
                <a:cubicBezTo>
                  <a:pt x="123" y="1154"/>
                  <a:pt x="123" y="1154"/>
                  <a:pt x="123" y="1154"/>
                </a:cubicBezTo>
                <a:cubicBezTo>
                  <a:pt x="188" y="1154"/>
                  <a:pt x="188" y="1154"/>
                  <a:pt x="188" y="1154"/>
                </a:cubicBezTo>
                <a:cubicBezTo>
                  <a:pt x="188" y="1005"/>
                  <a:pt x="188" y="1005"/>
                  <a:pt x="188" y="1005"/>
                </a:cubicBezTo>
                <a:cubicBezTo>
                  <a:pt x="135" y="1028"/>
                  <a:pt x="135" y="1028"/>
                  <a:pt x="135" y="1028"/>
                </a:cubicBezTo>
                <a:cubicBezTo>
                  <a:pt x="118" y="991"/>
                  <a:pt x="118" y="991"/>
                  <a:pt x="118" y="991"/>
                </a:cubicBezTo>
                <a:cubicBezTo>
                  <a:pt x="201" y="956"/>
                  <a:pt x="201" y="956"/>
                  <a:pt x="201" y="956"/>
                </a:cubicBezTo>
                <a:cubicBezTo>
                  <a:pt x="231" y="956"/>
                  <a:pt x="231" y="956"/>
                  <a:pt x="231" y="956"/>
                </a:cubicBezTo>
                <a:cubicBezTo>
                  <a:pt x="231" y="1154"/>
                  <a:pt x="231" y="1154"/>
                  <a:pt x="231" y="1154"/>
                </a:cubicBezTo>
                <a:cubicBezTo>
                  <a:pt x="296" y="1154"/>
                  <a:pt x="296" y="1154"/>
                  <a:pt x="296" y="1154"/>
                </a:cubicBezTo>
                <a:lnTo>
                  <a:pt x="296" y="1195"/>
                </a:lnTo>
                <a:close/>
                <a:moveTo>
                  <a:pt x="447" y="1197"/>
                </a:moveTo>
                <a:cubicBezTo>
                  <a:pt x="377" y="1197"/>
                  <a:pt x="365" y="1127"/>
                  <a:pt x="365" y="1074"/>
                </a:cubicBezTo>
                <a:cubicBezTo>
                  <a:pt x="365" y="1022"/>
                  <a:pt x="378" y="953"/>
                  <a:pt x="447" y="953"/>
                </a:cubicBezTo>
                <a:cubicBezTo>
                  <a:pt x="517" y="953"/>
                  <a:pt x="530" y="1022"/>
                  <a:pt x="530" y="1074"/>
                </a:cubicBezTo>
                <a:cubicBezTo>
                  <a:pt x="530" y="1127"/>
                  <a:pt x="517" y="1197"/>
                  <a:pt x="447" y="1197"/>
                </a:cubicBezTo>
                <a:close/>
                <a:moveTo>
                  <a:pt x="693" y="1351"/>
                </a:moveTo>
                <a:cubicBezTo>
                  <a:pt x="678" y="1332"/>
                  <a:pt x="666" y="1313"/>
                  <a:pt x="655" y="1294"/>
                </a:cubicBezTo>
                <a:cubicBezTo>
                  <a:pt x="645" y="1278"/>
                  <a:pt x="637" y="1261"/>
                  <a:pt x="630" y="1245"/>
                </a:cubicBezTo>
                <a:cubicBezTo>
                  <a:pt x="630" y="1201"/>
                  <a:pt x="630" y="1201"/>
                  <a:pt x="630" y="1201"/>
                </a:cubicBezTo>
                <a:cubicBezTo>
                  <a:pt x="635" y="1213"/>
                  <a:pt x="641" y="1225"/>
                  <a:pt x="648" y="1237"/>
                </a:cubicBezTo>
                <a:cubicBezTo>
                  <a:pt x="651" y="1243"/>
                  <a:pt x="654" y="1249"/>
                  <a:pt x="658" y="1255"/>
                </a:cubicBezTo>
                <a:cubicBezTo>
                  <a:pt x="658" y="1177"/>
                  <a:pt x="658" y="1177"/>
                  <a:pt x="658" y="1177"/>
                </a:cubicBezTo>
                <a:cubicBezTo>
                  <a:pt x="658" y="1090"/>
                  <a:pt x="658" y="1090"/>
                  <a:pt x="658" y="1090"/>
                </a:cubicBezTo>
                <a:cubicBezTo>
                  <a:pt x="654" y="1087"/>
                  <a:pt x="650" y="1084"/>
                  <a:pt x="646" y="1080"/>
                </a:cubicBezTo>
                <a:cubicBezTo>
                  <a:pt x="646" y="1080"/>
                  <a:pt x="646" y="1080"/>
                  <a:pt x="646" y="1080"/>
                </a:cubicBezTo>
                <a:cubicBezTo>
                  <a:pt x="642" y="1077"/>
                  <a:pt x="638" y="1073"/>
                  <a:pt x="634" y="1070"/>
                </a:cubicBezTo>
                <a:cubicBezTo>
                  <a:pt x="630" y="1032"/>
                  <a:pt x="630" y="1032"/>
                  <a:pt x="630" y="1032"/>
                </a:cubicBezTo>
                <a:cubicBezTo>
                  <a:pt x="628" y="1016"/>
                  <a:pt x="628" y="1016"/>
                  <a:pt x="628" y="1016"/>
                </a:cubicBezTo>
                <a:cubicBezTo>
                  <a:pt x="638" y="1025"/>
                  <a:pt x="653" y="1037"/>
                  <a:pt x="664" y="1046"/>
                </a:cubicBezTo>
                <a:cubicBezTo>
                  <a:pt x="670" y="1054"/>
                  <a:pt x="675" y="1062"/>
                  <a:pt x="681" y="1070"/>
                </a:cubicBezTo>
                <a:cubicBezTo>
                  <a:pt x="681" y="1113"/>
                  <a:pt x="681" y="1113"/>
                  <a:pt x="681" y="1113"/>
                </a:cubicBezTo>
                <a:cubicBezTo>
                  <a:pt x="681" y="1205"/>
                  <a:pt x="681" y="1205"/>
                  <a:pt x="681" y="1205"/>
                </a:cubicBezTo>
                <a:cubicBezTo>
                  <a:pt x="681" y="1291"/>
                  <a:pt x="681" y="1291"/>
                  <a:pt x="681" y="1291"/>
                </a:cubicBezTo>
                <a:cubicBezTo>
                  <a:pt x="685" y="1296"/>
                  <a:pt x="689" y="1301"/>
                  <a:pt x="693" y="1306"/>
                </a:cubicBezTo>
                <a:cubicBezTo>
                  <a:pt x="703" y="1319"/>
                  <a:pt x="713" y="1331"/>
                  <a:pt x="724" y="1343"/>
                </a:cubicBezTo>
                <a:cubicBezTo>
                  <a:pt x="724" y="1388"/>
                  <a:pt x="724" y="1388"/>
                  <a:pt x="724" y="1388"/>
                </a:cubicBezTo>
                <a:cubicBezTo>
                  <a:pt x="713" y="1376"/>
                  <a:pt x="703" y="1364"/>
                  <a:pt x="693" y="1351"/>
                </a:cubicBezTo>
                <a:close/>
                <a:moveTo>
                  <a:pt x="816" y="1473"/>
                </a:moveTo>
                <a:cubicBezTo>
                  <a:pt x="800" y="1460"/>
                  <a:pt x="784" y="1447"/>
                  <a:pt x="769" y="1433"/>
                </a:cubicBezTo>
                <a:cubicBezTo>
                  <a:pt x="768" y="1388"/>
                  <a:pt x="768" y="1388"/>
                  <a:pt x="768" y="1388"/>
                </a:cubicBezTo>
                <a:cubicBezTo>
                  <a:pt x="783" y="1402"/>
                  <a:pt x="799" y="1415"/>
                  <a:pt x="815" y="1427"/>
                </a:cubicBezTo>
                <a:cubicBezTo>
                  <a:pt x="818" y="1430"/>
                  <a:pt x="821" y="1432"/>
                  <a:pt x="824" y="1434"/>
                </a:cubicBezTo>
                <a:cubicBezTo>
                  <a:pt x="823" y="1333"/>
                  <a:pt x="823" y="1333"/>
                  <a:pt x="823" y="1333"/>
                </a:cubicBezTo>
                <a:cubicBezTo>
                  <a:pt x="823" y="1322"/>
                  <a:pt x="823" y="1322"/>
                  <a:pt x="823" y="1322"/>
                </a:cubicBezTo>
                <a:cubicBezTo>
                  <a:pt x="823" y="1268"/>
                  <a:pt x="823" y="1268"/>
                  <a:pt x="823" y="1268"/>
                </a:cubicBezTo>
                <a:cubicBezTo>
                  <a:pt x="810" y="1265"/>
                  <a:pt x="792" y="1260"/>
                  <a:pt x="778" y="1257"/>
                </a:cubicBezTo>
                <a:cubicBezTo>
                  <a:pt x="776" y="1248"/>
                  <a:pt x="776" y="1248"/>
                  <a:pt x="776" y="1248"/>
                </a:cubicBezTo>
                <a:cubicBezTo>
                  <a:pt x="768" y="1218"/>
                  <a:pt x="768" y="1218"/>
                  <a:pt x="768" y="1218"/>
                </a:cubicBezTo>
                <a:cubicBezTo>
                  <a:pt x="767" y="1212"/>
                  <a:pt x="767" y="1212"/>
                  <a:pt x="767" y="1212"/>
                </a:cubicBezTo>
                <a:cubicBezTo>
                  <a:pt x="764" y="1204"/>
                  <a:pt x="764" y="1204"/>
                  <a:pt x="764" y="1204"/>
                </a:cubicBezTo>
                <a:cubicBezTo>
                  <a:pt x="785" y="1210"/>
                  <a:pt x="814" y="1217"/>
                  <a:pt x="835" y="1222"/>
                </a:cubicBezTo>
                <a:cubicBezTo>
                  <a:pt x="844" y="1229"/>
                  <a:pt x="853" y="1235"/>
                  <a:pt x="862" y="1241"/>
                </a:cubicBezTo>
                <a:cubicBezTo>
                  <a:pt x="862" y="1291"/>
                  <a:pt x="862" y="1291"/>
                  <a:pt x="862" y="1291"/>
                </a:cubicBezTo>
                <a:cubicBezTo>
                  <a:pt x="863" y="1360"/>
                  <a:pt x="863" y="1360"/>
                  <a:pt x="863" y="1360"/>
                </a:cubicBezTo>
                <a:cubicBezTo>
                  <a:pt x="863" y="1462"/>
                  <a:pt x="863" y="1462"/>
                  <a:pt x="863" y="1462"/>
                </a:cubicBezTo>
                <a:cubicBezTo>
                  <a:pt x="883" y="1475"/>
                  <a:pt x="905" y="1489"/>
                  <a:pt x="927" y="1501"/>
                </a:cubicBezTo>
                <a:cubicBezTo>
                  <a:pt x="927" y="1546"/>
                  <a:pt x="927" y="1546"/>
                  <a:pt x="927" y="1546"/>
                </a:cubicBezTo>
                <a:cubicBezTo>
                  <a:pt x="888" y="1523"/>
                  <a:pt x="850" y="1499"/>
                  <a:pt x="816" y="1473"/>
                </a:cubicBezTo>
                <a:close/>
                <a:moveTo>
                  <a:pt x="1172" y="1585"/>
                </a:moveTo>
                <a:cubicBezTo>
                  <a:pt x="1168" y="1596"/>
                  <a:pt x="1163" y="1604"/>
                  <a:pt x="1157" y="1611"/>
                </a:cubicBezTo>
                <a:cubicBezTo>
                  <a:pt x="1141" y="1628"/>
                  <a:pt x="1119" y="1632"/>
                  <a:pt x="1096" y="1627"/>
                </a:cubicBezTo>
                <a:cubicBezTo>
                  <a:pt x="1063" y="1619"/>
                  <a:pt x="1028" y="1592"/>
                  <a:pt x="1010" y="1557"/>
                </a:cubicBezTo>
                <a:cubicBezTo>
                  <a:pt x="1006" y="1548"/>
                  <a:pt x="987" y="1483"/>
                  <a:pt x="988" y="1427"/>
                </a:cubicBezTo>
                <a:cubicBezTo>
                  <a:pt x="989" y="1406"/>
                  <a:pt x="992" y="1385"/>
                  <a:pt x="1001" y="1371"/>
                </a:cubicBezTo>
                <a:cubicBezTo>
                  <a:pt x="1014" y="1348"/>
                  <a:pt x="1039" y="1338"/>
                  <a:pt x="1082" y="1351"/>
                </a:cubicBezTo>
                <a:cubicBezTo>
                  <a:pt x="1127" y="1368"/>
                  <a:pt x="1152" y="1398"/>
                  <a:pt x="1166" y="1431"/>
                </a:cubicBezTo>
                <a:cubicBezTo>
                  <a:pt x="1167" y="1434"/>
                  <a:pt x="1168" y="1437"/>
                  <a:pt x="1169" y="1439"/>
                </a:cubicBezTo>
                <a:cubicBezTo>
                  <a:pt x="1176" y="1458"/>
                  <a:pt x="1179" y="1476"/>
                  <a:pt x="1181" y="1494"/>
                </a:cubicBezTo>
                <a:cubicBezTo>
                  <a:pt x="1184" y="1543"/>
                  <a:pt x="1173" y="1584"/>
                  <a:pt x="1172" y="1585"/>
                </a:cubicBezTo>
                <a:close/>
                <a:moveTo>
                  <a:pt x="1270" y="1671"/>
                </a:moveTo>
                <a:cubicBezTo>
                  <a:pt x="1270" y="1627"/>
                  <a:pt x="1270" y="1627"/>
                  <a:pt x="1270" y="1627"/>
                </a:cubicBezTo>
                <a:cubicBezTo>
                  <a:pt x="1298" y="1633"/>
                  <a:pt x="1327" y="1638"/>
                  <a:pt x="1356" y="1643"/>
                </a:cubicBezTo>
                <a:cubicBezTo>
                  <a:pt x="1356" y="1528"/>
                  <a:pt x="1356" y="1528"/>
                  <a:pt x="1356" y="1528"/>
                </a:cubicBezTo>
                <a:cubicBezTo>
                  <a:pt x="1355" y="1477"/>
                  <a:pt x="1355" y="1477"/>
                  <a:pt x="1355" y="1477"/>
                </a:cubicBezTo>
                <a:cubicBezTo>
                  <a:pt x="1335" y="1481"/>
                  <a:pt x="1307" y="1486"/>
                  <a:pt x="1286" y="1489"/>
                </a:cubicBezTo>
                <a:cubicBezTo>
                  <a:pt x="1270" y="1456"/>
                  <a:pt x="1270" y="1456"/>
                  <a:pt x="1270" y="1456"/>
                </a:cubicBezTo>
                <a:cubicBezTo>
                  <a:pt x="1264" y="1444"/>
                  <a:pt x="1264" y="1444"/>
                  <a:pt x="1264" y="1444"/>
                </a:cubicBezTo>
                <a:cubicBezTo>
                  <a:pt x="1297" y="1439"/>
                  <a:pt x="1340" y="1431"/>
                  <a:pt x="1373" y="1425"/>
                </a:cubicBezTo>
                <a:cubicBezTo>
                  <a:pt x="1386" y="1427"/>
                  <a:pt x="1399" y="1429"/>
                  <a:pt x="1412" y="1430"/>
                </a:cubicBezTo>
                <a:cubicBezTo>
                  <a:pt x="1413" y="1477"/>
                  <a:pt x="1413" y="1477"/>
                  <a:pt x="1413" y="1477"/>
                </a:cubicBezTo>
                <a:cubicBezTo>
                  <a:pt x="1413" y="1534"/>
                  <a:pt x="1413" y="1534"/>
                  <a:pt x="1413" y="1534"/>
                </a:cubicBezTo>
                <a:cubicBezTo>
                  <a:pt x="1413" y="1651"/>
                  <a:pt x="1413" y="1651"/>
                  <a:pt x="1413" y="1651"/>
                </a:cubicBezTo>
                <a:cubicBezTo>
                  <a:pt x="1442" y="1654"/>
                  <a:pt x="1472" y="1657"/>
                  <a:pt x="1501" y="1659"/>
                </a:cubicBezTo>
                <a:cubicBezTo>
                  <a:pt x="1501" y="1703"/>
                  <a:pt x="1501" y="1703"/>
                  <a:pt x="1501" y="1703"/>
                </a:cubicBezTo>
                <a:cubicBezTo>
                  <a:pt x="1422" y="1698"/>
                  <a:pt x="1345" y="1687"/>
                  <a:pt x="1270" y="1671"/>
                </a:cubicBezTo>
                <a:close/>
                <a:moveTo>
                  <a:pt x="1625" y="1693"/>
                </a:moveTo>
                <a:cubicBezTo>
                  <a:pt x="1623" y="1692"/>
                  <a:pt x="1622" y="1691"/>
                  <a:pt x="1620" y="1689"/>
                </a:cubicBezTo>
                <a:cubicBezTo>
                  <a:pt x="1580" y="1654"/>
                  <a:pt x="1577" y="1586"/>
                  <a:pt x="1583" y="1542"/>
                </a:cubicBezTo>
                <a:cubicBezTo>
                  <a:pt x="1584" y="1534"/>
                  <a:pt x="1586" y="1526"/>
                  <a:pt x="1587" y="1519"/>
                </a:cubicBezTo>
                <a:cubicBezTo>
                  <a:pt x="1591" y="1506"/>
                  <a:pt x="1596" y="1495"/>
                  <a:pt x="1602" y="1485"/>
                </a:cubicBezTo>
                <a:cubicBezTo>
                  <a:pt x="1628" y="1446"/>
                  <a:pt x="1672" y="1442"/>
                  <a:pt x="1695" y="1440"/>
                </a:cubicBezTo>
                <a:cubicBezTo>
                  <a:pt x="1737" y="1438"/>
                  <a:pt x="1768" y="1449"/>
                  <a:pt x="1786" y="1475"/>
                </a:cubicBezTo>
                <a:cubicBezTo>
                  <a:pt x="1797" y="1489"/>
                  <a:pt x="1804" y="1507"/>
                  <a:pt x="1807" y="1530"/>
                </a:cubicBezTo>
                <a:cubicBezTo>
                  <a:pt x="1807" y="1530"/>
                  <a:pt x="1808" y="1530"/>
                  <a:pt x="1808" y="1531"/>
                </a:cubicBezTo>
                <a:cubicBezTo>
                  <a:pt x="1834" y="1705"/>
                  <a:pt x="1690" y="1741"/>
                  <a:pt x="1625" y="1693"/>
                </a:cubicBezTo>
                <a:close/>
                <a:moveTo>
                  <a:pt x="2080" y="1636"/>
                </a:moveTo>
                <a:cubicBezTo>
                  <a:pt x="2068" y="1640"/>
                  <a:pt x="2055" y="1644"/>
                  <a:pt x="2042" y="1648"/>
                </a:cubicBezTo>
                <a:cubicBezTo>
                  <a:pt x="2034" y="1650"/>
                  <a:pt x="2027" y="1652"/>
                  <a:pt x="2020" y="1654"/>
                </a:cubicBezTo>
                <a:cubicBezTo>
                  <a:pt x="1982" y="1664"/>
                  <a:pt x="1945" y="1673"/>
                  <a:pt x="1907" y="1680"/>
                </a:cubicBezTo>
                <a:cubicBezTo>
                  <a:pt x="1907" y="1635"/>
                  <a:pt x="1907" y="1635"/>
                  <a:pt x="1907" y="1635"/>
                </a:cubicBezTo>
                <a:cubicBezTo>
                  <a:pt x="1936" y="1629"/>
                  <a:pt x="1966" y="1623"/>
                  <a:pt x="1996" y="1616"/>
                </a:cubicBezTo>
                <a:cubicBezTo>
                  <a:pt x="1995" y="1495"/>
                  <a:pt x="1995" y="1495"/>
                  <a:pt x="1995" y="1495"/>
                </a:cubicBezTo>
                <a:cubicBezTo>
                  <a:pt x="1995" y="1450"/>
                  <a:pt x="1995" y="1450"/>
                  <a:pt x="1995" y="1450"/>
                </a:cubicBezTo>
                <a:cubicBezTo>
                  <a:pt x="1974" y="1463"/>
                  <a:pt x="1945" y="1479"/>
                  <a:pt x="1923" y="1491"/>
                </a:cubicBezTo>
                <a:cubicBezTo>
                  <a:pt x="1901" y="1457"/>
                  <a:pt x="1901" y="1457"/>
                  <a:pt x="1901" y="1457"/>
                </a:cubicBezTo>
                <a:cubicBezTo>
                  <a:pt x="1900" y="1455"/>
                  <a:pt x="1900" y="1455"/>
                  <a:pt x="1900" y="1455"/>
                </a:cubicBezTo>
                <a:cubicBezTo>
                  <a:pt x="1934" y="1436"/>
                  <a:pt x="1979" y="1410"/>
                  <a:pt x="2013" y="1391"/>
                </a:cubicBezTo>
                <a:cubicBezTo>
                  <a:pt x="2022" y="1388"/>
                  <a:pt x="2032" y="1386"/>
                  <a:pt x="2041" y="1383"/>
                </a:cubicBezTo>
                <a:cubicBezTo>
                  <a:pt x="2045" y="1382"/>
                  <a:pt x="2049" y="1381"/>
                  <a:pt x="2053" y="1380"/>
                </a:cubicBezTo>
                <a:cubicBezTo>
                  <a:pt x="2053" y="1419"/>
                  <a:pt x="2053" y="1419"/>
                  <a:pt x="2053" y="1419"/>
                </a:cubicBezTo>
                <a:cubicBezTo>
                  <a:pt x="2053" y="1478"/>
                  <a:pt x="2053" y="1478"/>
                  <a:pt x="2053" y="1478"/>
                </a:cubicBezTo>
                <a:cubicBezTo>
                  <a:pt x="2053" y="1600"/>
                  <a:pt x="2053" y="1600"/>
                  <a:pt x="2053" y="1600"/>
                </a:cubicBezTo>
                <a:cubicBezTo>
                  <a:pt x="2062" y="1597"/>
                  <a:pt x="2071" y="1594"/>
                  <a:pt x="2080" y="1591"/>
                </a:cubicBezTo>
                <a:cubicBezTo>
                  <a:pt x="2099" y="1585"/>
                  <a:pt x="2118" y="1579"/>
                  <a:pt x="2137" y="1572"/>
                </a:cubicBezTo>
                <a:cubicBezTo>
                  <a:pt x="2137" y="1617"/>
                  <a:pt x="2137" y="1617"/>
                  <a:pt x="2137" y="1617"/>
                </a:cubicBezTo>
                <a:cubicBezTo>
                  <a:pt x="2118" y="1623"/>
                  <a:pt x="2100" y="1630"/>
                  <a:pt x="2080" y="1636"/>
                </a:cubicBezTo>
                <a:close/>
                <a:moveTo>
                  <a:pt x="2357" y="1506"/>
                </a:moveTo>
                <a:cubicBezTo>
                  <a:pt x="2313" y="1536"/>
                  <a:pt x="2263" y="1563"/>
                  <a:pt x="2208" y="1588"/>
                </a:cubicBezTo>
                <a:cubicBezTo>
                  <a:pt x="2208" y="1543"/>
                  <a:pt x="2208" y="1543"/>
                  <a:pt x="2208" y="1543"/>
                </a:cubicBezTo>
                <a:cubicBezTo>
                  <a:pt x="2233" y="1532"/>
                  <a:pt x="2257" y="1520"/>
                  <a:pt x="2280" y="1508"/>
                </a:cubicBezTo>
                <a:cubicBezTo>
                  <a:pt x="2280" y="1380"/>
                  <a:pt x="2280" y="1380"/>
                  <a:pt x="2280" y="1380"/>
                </a:cubicBezTo>
                <a:cubicBezTo>
                  <a:pt x="2280" y="1342"/>
                  <a:pt x="2280" y="1342"/>
                  <a:pt x="2280" y="1342"/>
                </a:cubicBezTo>
                <a:cubicBezTo>
                  <a:pt x="2263" y="1359"/>
                  <a:pt x="2239" y="1380"/>
                  <a:pt x="2222" y="1396"/>
                </a:cubicBezTo>
                <a:cubicBezTo>
                  <a:pt x="2202" y="1364"/>
                  <a:pt x="2202" y="1364"/>
                  <a:pt x="2202" y="1364"/>
                </a:cubicBezTo>
                <a:cubicBezTo>
                  <a:pt x="2208" y="1359"/>
                  <a:pt x="2214" y="1354"/>
                  <a:pt x="2220" y="1349"/>
                </a:cubicBezTo>
                <a:cubicBezTo>
                  <a:pt x="2244" y="1327"/>
                  <a:pt x="2272" y="1301"/>
                  <a:pt x="2294" y="1280"/>
                </a:cubicBezTo>
                <a:cubicBezTo>
                  <a:pt x="2304" y="1274"/>
                  <a:pt x="2314" y="1268"/>
                  <a:pt x="2324" y="1262"/>
                </a:cubicBezTo>
                <a:cubicBezTo>
                  <a:pt x="2324" y="1284"/>
                  <a:pt x="2324" y="1284"/>
                  <a:pt x="2324" y="1284"/>
                </a:cubicBezTo>
                <a:cubicBezTo>
                  <a:pt x="2324" y="1353"/>
                  <a:pt x="2324" y="1353"/>
                  <a:pt x="2324" y="1353"/>
                </a:cubicBezTo>
                <a:cubicBezTo>
                  <a:pt x="2324" y="1483"/>
                  <a:pt x="2324" y="1483"/>
                  <a:pt x="2324" y="1483"/>
                </a:cubicBezTo>
                <a:cubicBezTo>
                  <a:pt x="2337" y="1475"/>
                  <a:pt x="2349" y="1467"/>
                  <a:pt x="2361" y="1459"/>
                </a:cubicBezTo>
                <a:cubicBezTo>
                  <a:pt x="2369" y="1453"/>
                  <a:pt x="2378" y="1448"/>
                  <a:pt x="2386" y="1442"/>
                </a:cubicBezTo>
                <a:cubicBezTo>
                  <a:pt x="2386" y="1486"/>
                  <a:pt x="2386" y="1486"/>
                  <a:pt x="2386" y="1486"/>
                </a:cubicBezTo>
                <a:cubicBezTo>
                  <a:pt x="2376" y="1493"/>
                  <a:pt x="2367" y="1500"/>
                  <a:pt x="2357" y="1506"/>
                </a:cubicBezTo>
                <a:close/>
                <a:moveTo>
                  <a:pt x="2534" y="1312"/>
                </a:moveTo>
                <a:cubicBezTo>
                  <a:pt x="2527" y="1345"/>
                  <a:pt x="2516" y="1369"/>
                  <a:pt x="2503" y="1386"/>
                </a:cubicBezTo>
                <a:cubicBezTo>
                  <a:pt x="2490" y="1405"/>
                  <a:pt x="2476" y="1414"/>
                  <a:pt x="2465" y="1413"/>
                </a:cubicBezTo>
                <a:cubicBezTo>
                  <a:pt x="2456" y="1413"/>
                  <a:pt x="2447" y="1403"/>
                  <a:pt x="2441" y="1386"/>
                </a:cubicBezTo>
                <a:cubicBezTo>
                  <a:pt x="2432" y="1358"/>
                  <a:pt x="2429" y="1314"/>
                  <a:pt x="2436" y="1266"/>
                </a:cubicBezTo>
                <a:cubicBezTo>
                  <a:pt x="2441" y="1228"/>
                  <a:pt x="2453" y="1189"/>
                  <a:pt x="2473" y="1155"/>
                </a:cubicBezTo>
                <a:cubicBezTo>
                  <a:pt x="2480" y="1144"/>
                  <a:pt x="2487" y="1134"/>
                  <a:pt x="2495" y="1124"/>
                </a:cubicBezTo>
                <a:cubicBezTo>
                  <a:pt x="2512" y="1107"/>
                  <a:pt x="2523" y="1102"/>
                  <a:pt x="2531" y="1109"/>
                </a:cubicBezTo>
                <a:cubicBezTo>
                  <a:pt x="2531" y="1110"/>
                  <a:pt x="2532" y="1111"/>
                  <a:pt x="2532" y="1111"/>
                </a:cubicBezTo>
                <a:cubicBezTo>
                  <a:pt x="2532" y="1111"/>
                  <a:pt x="2532" y="1111"/>
                  <a:pt x="2532" y="1111"/>
                </a:cubicBezTo>
                <a:cubicBezTo>
                  <a:pt x="2549" y="1135"/>
                  <a:pt x="2549" y="1246"/>
                  <a:pt x="2534" y="1312"/>
                </a:cubicBezTo>
                <a:close/>
                <a:moveTo>
                  <a:pt x="2737" y="1197"/>
                </a:moveTo>
                <a:cubicBezTo>
                  <a:pt x="2667" y="1197"/>
                  <a:pt x="2654" y="1127"/>
                  <a:pt x="2654" y="1074"/>
                </a:cubicBezTo>
                <a:cubicBezTo>
                  <a:pt x="2654" y="1022"/>
                  <a:pt x="2668" y="953"/>
                  <a:pt x="2737" y="953"/>
                </a:cubicBezTo>
                <a:cubicBezTo>
                  <a:pt x="2806" y="953"/>
                  <a:pt x="2819" y="1022"/>
                  <a:pt x="2819" y="1074"/>
                </a:cubicBezTo>
                <a:cubicBezTo>
                  <a:pt x="2819" y="1127"/>
                  <a:pt x="2807" y="1197"/>
                  <a:pt x="2737" y="1197"/>
                </a:cubicBezTo>
                <a:close/>
                <a:moveTo>
                  <a:pt x="3062" y="1195"/>
                </a:moveTo>
                <a:cubicBezTo>
                  <a:pt x="2889" y="1195"/>
                  <a:pt x="2889" y="1195"/>
                  <a:pt x="2889" y="1195"/>
                </a:cubicBezTo>
                <a:cubicBezTo>
                  <a:pt x="2889" y="1154"/>
                  <a:pt x="2889" y="1154"/>
                  <a:pt x="2889" y="1154"/>
                </a:cubicBezTo>
                <a:cubicBezTo>
                  <a:pt x="2954" y="1154"/>
                  <a:pt x="2954" y="1154"/>
                  <a:pt x="2954" y="1154"/>
                </a:cubicBezTo>
                <a:cubicBezTo>
                  <a:pt x="2954" y="1005"/>
                  <a:pt x="2954" y="1005"/>
                  <a:pt x="2954" y="1005"/>
                </a:cubicBezTo>
                <a:cubicBezTo>
                  <a:pt x="2902" y="1028"/>
                  <a:pt x="2902" y="1028"/>
                  <a:pt x="2902" y="1028"/>
                </a:cubicBezTo>
                <a:cubicBezTo>
                  <a:pt x="2885" y="991"/>
                  <a:pt x="2885" y="991"/>
                  <a:pt x="2885" y="991"/>
                </a:cubicBezTo>
                <a:cubicBezTo>
                  <a:pt x="2967" y="956"/>
                  <a:pt x="2967" y="956"/>
                  <a:pt x="2967" y="956"/>
                </a:cubicBezTo>
                <a:cubicBezTo>
                  <a:pt x="2997" y="956"/>
                  <a:pt x="2997" y="956"/>
                  <a:pt x="2997" y="956"/>
                </a:cubicBezTo>
                <a:cubicBezTo>
                  <a:pt x="2997" y="1154"/>
                  <a:pt x="2997" y="1154"/>
                  <a:pt x="2997" y="1154"/>
                </a:cubicBezTo>
                <a:cubicBezTo>
                  <a:pt x="3062" y="1154"/>
                  <a:pt x="3062" y="1154"/>
                  <a:pt x="3062" y="1154"/>
                </a:cubicBezTo>
                <a:lnTo>
                  <a:pt x="3062" y="1195"/>
                </a:lnTo>
                <a:close/>
                <a:moveTo>
                  <a:pt x="1111" y="1423"/>
                </a:moveTo>
                <a:cubicBezTo>
                  <a:pt x="1108" y="1419"/>
                  <a:pt x="1106" y="1415"/>
                  <a:pt x="1103" y="1412"/>
                </a:cubicBezTo>
                <a:cubicBezTo>
                  <a:pt x="1092" y="1397"/>
                  <a:pt x="1078" y="1390"/>
                  <a:pt x="1062" y="1395"/>
                </a:cubicBezTo>
                <a:cubicBezTo>
                  <a:pt x="1061" y="1395"/>
                  <a:pt x="1060" y="1395"/>
                  <a:pt x="1059" y="1396"/>
                </a:cubicBezTo>
                <a:cubicBezTo>
                  <a:pt x="1045" y="1402"/>
                  <a:pt x="1039" y="1425"/>
                  <a:pt x="1038" y="1448"/>
                </a:cubicBezTo>
                <a:cubicBezTo>
                  <a:pt x="1036" y="1472"/>
                  <a:pt x="1038" y="1496"/>
                  <a:pt x="1038" y="1498"/>
                </a:cubicBezTo>
                <a:cubicBezTo>
                  <a:pt x="1046" y="1564"/>
                  <a:pt x="1073" y="1575"/>
                  <a:pt x="1082" y="1578"/>
                </a:cubicBezTo>
                <a:cubicBezTo>
                  <a:pt x="1087" y="1580"/>
                  <a:pt x="1092" y="1581"/>
                  <a:pt x="1097" y="1580"/>
                </a:cubicBezTo>
                <a:cubicBezTo>
                  <a:pt x="1105" y="1579"/>
                  <a:pt x="1112" y="1575"/>
                  <a:pt x="1117" y="1566"/>
                </a:cubicBezTo>
                <a:cubicBezTo>
                  <a:pt x="1129" y="1544"/>
                  <a:pt x="1132" y="1511"/>
                  <a:pt x="1128" y="1480"/>
                </a:cubicBezTo>
                <a:cubicBezTo>
                  <a:pt x="1125" y="1459"/>
                  <a:pt x="1119" y="1439"/>
                  <a:pt x="1111" y="1423"/>
                </a:cubicBezTo>
                <a:close/>
                <a:moveTo>
                  <a:pt x="2509" y="1164"/>
                </a:moveTo>
                <a:cubicBezTo>
                  <a:pt x="2502" y="1159"/>
                  <a:pt x="2480" y="1174"/>
                  <a:pt x="2472" y="1231"/>
                </a:cubicBezTo>
                <a:cubicBezTo>
                  <a:pt x="2469" y="1250"/>
                  <a:pt x="2467" y="1273"/>
                  <a:pt x="2468" y="1302"/>
                </a:cubicBezTo>
                <a:cubicBezTo>
                  <a:pt x="2469" y="1330"/>
                  <a:pt x="2474" y="1373"/>
                  <a:pt x="2495" y="1351"/>
                </a:cubicBezTo>
                <a:cubicBezTo>
                  <a:pt x="2521" y="1323"/>
                  <a:pt x="2525" y="1221"/>
                  <a:pt x="2516" y="1180"/>
                </a:cubicBezTo>
                <a:cubicBezTo>
                  <a:pt x="2514" y="1171"/>
                  <a:pt x="2512" y="1165"/>
                  <a:pt x="2509" y="1164"/>
                </a:cubicBezTo>
                <a:close/>
              </a:path>
            </a:pathLst>
          </a:custGeom>
          <a:solidFill>
            <a:srgbClr val="FFFFFF"/>
          </a:solidFill>
          <a:ln>
            <a:noFill/>
          </a:ln>
        </p:spPr>
        <p:txBody>
          <a:bodyPr vert="horz" wrap="square" lIns="82305" tIns="41153" rIns="82305" bIns="41153" numCol="1" anchor="t" anchorCtr="0" compatLnSpc="1">
            <a:prstTxWarp prst="textNoShape">
              <a:avLst/>
            </a:prstTxWarp>
          </a:bodyPr>
          <a:lstStyle/>
          <a:p>
            <a:endParaRPr lang="en-US" sz="1600">
              <a:solidFill>
                <a:srgbClr val="000000"/>
              </a:solidFill>
            </a:endParaRPr>
          </a:p>
        </p:txBody>
      </p:sp>
    </p:spTree>
    <p:extLst>
      <p:ext uri="{BB962C8B-B14F-4D97-AF65-F5344CB8AC3E}">
        <p14:creationId xmlns:p14="http://schemas.microsoft.com/office/powerpoint/2010/main" val="842807409"/>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cxnSp>
        <p:nvCxnSpPr>
          <p:cNvPr id="6" name="Straight Connector 5"/>
          <p:cNvCxnSpPr/>
          <p:nvPr userDrawn="1"/>
        </p:nvCxnSpPr>
        <p:spPr>
          <a:xfrm>
            <a:off x="457200" y="6400800"/>
            <a:ext cx="8229600" cy="0"/>
          </a:xfrm>
          <a:prstGeom prst="line">
            <a:avLst/>
          </a:prstGeom>
          <a:ln w="28575">
            <a:solidFill>
              <a:srgbClr val="009E49"/>
            </a:solidFill>
          </a:ln>
        </p:spPr>
        <p:style>
          <a:lnRef idx="1">
            <a:schemeClr val="accent2"/>
          </a:lnRef>
          <a:fillRef idx="0">
            <a:schemeClr val="accent2"/>
          </a:fillRef>
          <a:effectRef idx="0">
            <a:schemeClr val="accent2"/>
          </a:effectRef>
          <a:fontRef idx="minor">
            <a:schemeClr val="tx1"/>
          </a:fontRef>
        </p:style>
      </p:cxnSp>
      <p:sp>
        <p:nvSpPr>
          <p:cNvPr id="2" name="Footer Placeholder 1"/>
          <p:cNvSpPr>
            <a:spLocks noGrp="1"/>
          </p:cNvSpPr>
          <p:nvPr>
            <p:ph type="ftr" sz="quarter" idx="10"/>
          </p:nvPr>
        </p:nvSpPr>
        <p:spPr/>
        <p:txBody>
          <a:bodyPr/>
          <a:lstStyle/>
          <a:p>
            <a:r>
              <a:rPr lang="en-US"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
        <p:nvSpPr>
          <p:cNvPr id="3" name="Slide Number Placeholder 2"/>
          <p:cNvSpPr>
            <a:spLocks noGrp="1"/>
          </p:cNvSpPr>
          <p:nvPr>
            <p:ph type="sldNum" sz="quarter" idx="11"/>
          </p:nvPr>
        </p:nvSpPr>
        <p:spPr/>
        <p:txBody>
          <a:bodyPr/>
          <a:lstStyle/>
          <a:p>
            <a:fld id="{1A026502-11EF-4F01-A5BA-022B1A37D027}" type="slidenum">
              <a:rPr lang="en-US" smtClean="0">
                <a:solidFill>
                  <a:srgbClr val="00AEEF"/>
                </a:solidFill>
              </a:rPr>
              <a:pPr/>
              <a:t>‹#›</a:t>
            </a:fld>
            <a:endParaRPr lang="en-US">
              <a:solidFill>
                <a:srgbClr val="00AEEF"/>
              </a:solidFill>
            </a:endParaRPr>
          </a:p>
        </p:txBody>
      </p:sp>
    </p:spTree>
    <p:extLst>
      <p:ext uri="{BB962C8B-B14F-4D97-AF65-F5344CB8AC3E}">
        <p14:creationId xmlns:p14="http://schemas.microsoft.com/office/powerpoint/2010/main" val="237250166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Final Slide - Logo &amp; Copyright">
    <p:bg>
      <p:bgPr>
        <a:solidFill>
          <a:schemeClr val="bg2">
            <a:lumMod val="50000"/>
          </a:schemeClr>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p:nvPr>
        </p:nvSpPr>
        <p:spPr>
          <a:xfrm>
            <a:off x="457200" y="4800600"/>
            <a:ext cx="8229600" cy="1600200"/>
          </a:xfrm>
        </p:spPr>
        <p:txBody>
          <a:bodyPr anchor="b"/>
          <a:lstStyle>
            <a:lvl1pPr algn="l">
              <a:spcBef>
                <a:spcPts val="0"/>
              </a:spcBef>
              <a:defRPr sz="900">
                <a:solidFill>
                  <a:schemeClr val="bg1"/>
                </a:solidFill>
              </a:defRPr>
            </a:lvl1pPr>
            <a:lvl2pPr algn="ctr">
              <a:defRPr sz="900"/>
            </a:lvl2pPr>
            <a:lvl3pPr algn="ctr">
              <a:defRPr sz="900"/>
            </a:lvl3pPr>
            <a:lvl4pPr algn="ctr">
              <a:defRPr sz="900"/>
            </a:lvl4pPr>
            <a:lvl5pPr algn="ctr">
              <a:defRPr sz="900"/>
            </a:lvl5pPr>
          </a:lstStyle>
          <a:p>
            <a:pPr lvl="0"/>
            <a:endParaRPr lang="en-US" dirty="0" smtClean="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816244" y="2186765"/>
            <a:ext cx="5511512" cy="2027376"/>
          </a:xfrm>
          <a:prstGeom prst="rect">
            <a:avLst/>
          </a:prstGeom>
        </p:spPr>
      </p:pic>
    </p:spTree>
    <p:extLst>
      <p:ext uri="{BB962C8B-B14F-4D97-AF65-F5344CB8AC3E}">
        <p14:creationId xmlns:p14="http://schemas.microsoft.com/office/powerpoint/2010/main" val="389834172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pic>
        <p:nvPicPr>
          <p:cNvPr id="4" name="Picture 23" descr="\\Penfold\Clients2\CUSTOM_SERVICES\2004 Updates\April\static templates\Medical\PPP_SMEDI_TLE_Patient_Record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8" name="Rectangle 2"/>
          <p:cNvSpPr>
            <a:spLocks noGrp="1" noChangeArrowheads="1"/>
          </p:cNvSpPr>
          <p:nvPr>
            <p:ph type="ctrTitle"/>
          </p:nvPr>
        </p:nvSpPr>
        <p:spPr>
          <a:xfrm>
            <a:off x="3363573" y="2134429"/>
            <a:ext cx="5422904" cy="880739"/>
          </a:xfrm>
        </p:spPr>
        <p:txBody>
          <a:bodyPr/>
          <a:lstStyle>
            <a:lvl1pPr algn="ctr">
              <a:defRPr/>
            </a:lvl1pPr>
          </a:lstStyle>
          <a:p>
            <a:r>
              <a:rPr lang="en-US"/>
              <a:t>Click to edit Master title style</a:t>
            </a:r>
          </a:p>
        </p:txBody>
      </p:sp>
      <p:sp>
        <p:nvSpPr>
          <p:cNvPr id="4099" name="Rectangle 3"/>
          <p:cNvSpPr>
            <a:spLocks noGrp="1" noChangeArrowheads="1"/>
          </p:cNvSpPr>
          <p:nvPr>
            <p:ph type="subTitle" idx="1"/>
          </p:nvPr>
        </p:nvSpPr>
        <p:spPr>
          <a:xfrm>
            <a:off x="3500862" y="3236070"/>
            <a:ext cx="5212681" cy="520698"/>
          </a:xfrm>
        </p:spPr>
        <p:txBody>
          <a:bodyPr/>
          <a:lstStyle>
            <a:lvl1pPr marL="0" indent="0" algn="ctr">
              <a:buFontTx/>
              <a:buNone/>
              <a:defRPr>
                <a:solidFill>
                  <a:srgbClr val="FFFFFF"/>
                </a:solidFill>
              </a:defRPr>
            </a:lvl1pPr>
          </a:lstStyle>
          <a:p>
            <a:r>
              <a:rPr lang="en-US"/>
              <a:t>Click to edit Master subtitle style</a:t>
            </a:r>
          </a:p>
        </p:txBody>
      </p:sp>
      <p:sp>
        <p:nvSpPr>
          <p:cNvPr id="5" name="Rectangle 4"/>
          <p:cNvSpPr>
            <a:spLocks noGrp="1" noChangeArrowheads="1"/>
          </p:cNvSpPr>
          <p:nvPr>
            <p:ph type="dt" sz="half" idx="10"/>
          </p:nvPr>
        </p:nvSpPr>
        <p:spPr>
          <a:xfrm>
            <a:off x="685800" y="6678613"/>
            <a:ext cx="1905000" cy="165100"/>
          </a:xfrm>
        </p:spPr>
        <p:txBody>
          <a:bodyPr/>
          <a:lstStyle>
            <a:lvl1pPr>
              <a:defRPr sz="1100" smtClean="0">
                <a:solidFill>
                  <a:srgbClr val="4D4D4D"/>
                </a:solidFill>
              </a:defRPr>
            </a:lvl1pPr>
          </a:lstStyle>
          <a:p>
            <a:pPr>
              <a:defRPr/>
            </a:pPr>
            <a:endParaRPr lang="en-US"/>
          </a:p>
        </p:txBody>
      </p:sp>
      <p:sp>
        <p:nvSpPr>
          <p:cNvPr id="6" name="Rectangle 5"/>
          <p:cNvSpPr>
            <a:spLocks noGrp="1" noChangeArrowheads="1"/>
          </p:cNvSpPr>
          <p:nvPr>
            <p:ph type="ftr" sz="quarter" idx="11"/>
          </p:nvPr>
        </p:nvSpPr>
        <p:spPr>
          <a:xfrm>
            <a:off x="3124200" y="6678613"/>
            <a:ext cx="2895600" cy="165100"/>
          </a:xfrm>
        </p:spPr>
        <p:txBody>
          <a:bodyPr/>
          <a:lstStyle>
            <a:lvl1pPr>
              <a:defRPr sz="1100" smtClean="0">
                <a:solidFill>
                  <a:srgbClr val="4D4D4D"/>
                </a:solidFill>
              </a:defRPr>
            </a:lvl1pPr>
          </a:lstStyle>
          <a:p>
            <a:pPr>
              <a:defRPr/>
            </a:pPr>
            <a:endParaRPr lang="en-US"/>
          </a:p>
        </p:txBody>
      </p:sp>
      <p:sp>
        <p:nvSpPr>
          <p:cNvPr id="7" name="Rectangle 6"/>
          <p:cNvSpPr>
            <a:spLocks noGrp="1" noChangeArrowheads="1"/>
          </p:cNvSpPr>
          <p:nvPr>
            <p:ph type="sldNum" sz="quarter" idx="12"/>
          </p:nvPr>
        </p:nvSpPr>
        <p:spPr>
          <a:xfrm>
            <a:off x="6553200" y="6678613"/>
            <a:ext cx="1905000" cy="165100"/>
          </a:xfrm>
        </p:spPr>
        <p:txBody>
          <a:bodyPr/>
          <a:lstStyle>
            <a:lvl1pPr>
              <a:defRPr sz="1100">
                <a:solidFill>
                  <a:srgbClr val="4D4D4D"/>
                </a:solidFill>
              </a:defRPr>
            </a:lvl1pPr>
          </a:lstStyle>
          <a:p>
            <a:fld id="{F2DB9901-91D2-4C0D-B3E3-E371A46C4DCB}" type="slidenum">
              <a:rPr lang="en-US"/>
              <a:pPr/>
              <a:t>‹#›</a:t>
            </a:fld>
            <a:endParaRPr lang="en-US"/>
          </a:p>
        </p:txBody>
      </p:sp>
    </p:spTree>
    <p:extLst>
      <p:ext uri="{BB962C8B-B14F-4D97-AF65-F5344CB8AC3E}">
        <p14:creationId xmlns:p14="http://schemas.microsoft.com/office/powerpoint/2010/main" val="17677510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5201642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BDB093D6-E4AF-4A15-AF8B-AF6F3CC3341E}"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43597749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96" y="4406563"/>
            <a:ext cx="7772543" cy="1362706"/>
          </a:xfrm>
        </p:spPr>
        <p:txBody>
          <a:bodyPr anchor="t"/>
          <a:lstStyle>
            <a:lvl1pPr algn="l">
              <a:defRPr sz="3600" b="1" cap="all"/>
            </a:lvl1pPr>
          </a:lstStyle>
          <a:p>
            <a:r>
              <a:rPr lang="en-US" smtClean="0"/>
              <a:t>Click to edit Master title style</a:t>
            </a:r>
            <a:endParaRPr lang="en-US"/>
          </a:p>
        </p:txBody>
      </p:sp>
      <p:sp>
        <p:nvSpPr>
          <p:cNvPr id="3" name="Text Placeholder 2"/>
          <p:cNvSpPr>
            <a:spLocks noGrp="1"/>
          </p:cNvSpPr>
          <p:nvPr>
            <p:ph type="body" idx="1"/>
          </p:nvPr>
        </p:nvSpPr>
        <p:spPr>
          <a:xfrm>
            <a:off x="722196" y="2906151"/>
            <a:ext cx="7772543" cy="1500412"/>
          </a:xfrm>
        </p:spPr>
        <p:txBody>
          <a:bodyPr anchor="b"/>
          <a:lstStyle>
            <a:lvl1pPr marL="0" indent="0">
              <a:buNone/>
              <a:defRPr sz="1800"/>
            </a:lvl1pPr>
            <a:lvl2pPr marL="412394" indent="0">
              <a:buNone/>
              <a:defRPr sz="1600"/>
            </a:lvl2pPr>
            <a:lvl3pPr marL="824789" indent="0">
              <a:buNone/>
              <a:defRPr sz="1400"/>
            </a:lvl3pPr>
            <a:lvl4pPr marL="1237183" indent="0">
              <a:buNone/>
              <a:defRPr sz="1300"/>
            </a:lvl4pPr>
            <a:lvl5pPr marL="1649578" indent="0">
              <a:buNone/>
              <a:defRPr sz="1300"/>
            </a:lvl5pPr>
            <a:lvl6pPr marL="2061972" indent="0">
              <a:buNone/>
              <a:defRPr sz="1300"/>
            </a:lvl6pPr>
            <a:lvl7pPr marL="2474366" indent="0">
              <a:buNone/>
              <a:defRPr sz="1300"/>
            </a:lvl7pPr>
            <a:lvl8pPr marL="2886761" indent="0">
              <a:buNone/>
              <a:defRPr sz="1300"/>
            </a:lvl8pPr>
            <a:lvl9pPr marL="3299155" indent="0">
              <a:buNone/>
              <a:defRPr sz="13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1BD81020-580D-43C8-A2F6-E291A9C441A4}"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10909833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205933" y="1583608"/>
            <a:ext cx="4290272" cy="49301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33494" y="1583608"/>
            <a:ext cx="4290272" cy="4930129"/>
          </a:xfrm>
        </p:spPr>
        <p:txBody>
          <a:bodyPr/>
          <a:lstStyle>
            <a:lvl1pPr>
              <a:defRPr sz="2500"/>
            </a:lvl1pPr>
            <a:lvl2pPr>
              <a:defRPr sz="22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47492C15-CC17-447A-9E89-CB88ABA98D57}"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1383159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29" y="273976"/>
            <a:ext cx="8228742" cy="1143239"/>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29" y="1534838"/>
            <a:ext cx="4040007"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4" name="Content Placeholder 3"/>
          <p:cNvSpPr>
            <a:spLocks noGrp="1"/>
          </p:cNvSpPr>
          <p:nvPr>
            <p:ph sz="half" idx="2"/>
          </p:nvPr>
        </p:nvSpPr>
        <p:spPr>
          <a:xfrm>
            <a:off x="457629" y="2174593"/>
            <a:ext cx="4040007"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935" y="1534838"/>
            <a:ext cx="4041436" cy="639755"/>
          </a:xfrm>
        </p:spPr>
        <p:txBody>
          <a:bodyPr anchor="b"/>
          <a:lstStyle>
            <a:lvl1pPr marL="0" indent="0">
              <a:buNone/>
              <a:defRPr sz="2200" b="1"/>
            </a:lvl1pPr>
            <a:lvl2pPr marL="412394" indent="0">
              <a:buNone/>
              <a:defRPr sz="1800" b="1"/>
            </a:lvl2pPr>
            <a:lvl3pPr marL="824789" indent="0">
              <a:buNone/>
              <a:defRPr sz="1600" b="1"/>
            </a:lvl3pPr>
            <a:lvl4pPr marL="1237183" indent="0">
              <a:buNone/>
              <a:defRPr sz="1400" b="1"/>
            </a:lvl4pPr>
            <a:lvl5pPr marL="1649578" indent="0">
              <a:buNone/>
              <a:defRPr sz="1400" b="1"/>
            </a:lvl5pPr>
            <a:lvl6pPr marL="2061972" indent="0">
              <a:buNone/>
              <a:defRPr sz="1400" b="1"/>
            </a:lvl6pPr>
            <a:lvl7pPr marL="2474366" indent="0">
              <a:buNone/>
              <a:defRPr sz="1400" b="1"/>
            </a:lvl7pPr>
            <a:lvl8pPr marL="2886761" indent="0">
              <a:buNone/>
              <a:defRPr sz="1400" b="1"/>
            </a:lvl8pPr>
            <a:lvl9pPr marL="3299155" indent="0">
              <a:buNone/>
              <a:defRPr sz="1400" b="1"/>
            </a:lvl9pPr>
          </a:lstStyle>
          <a:p>
            <a:pPr lvl="0"/>
            <a:r>
              <a:rPr lang="en-US" smtClean="0"/>
              <a:t>Click to edit Master text styles</a:t>
            </a:r>
          </a:p>
        </p:txBody>
      </p:sp>
      <p:sp>
        <p:nvSpPr>
          <p:cNvPr id="6" name="Content Placeholder 5"/>
          <p:cNvSpPr>
            <a:spLocks noGrp="1"/>
          </p:cNvSpPr>
          <p:nvPr>
            <p:ph sz="quarter" idx="4"/>
          </p:nvPr>
        </p:nvSpPr>
        <p:spPr>
          <a:xfrm>
            <a:off x="4644935" y="2174593"/>
            <a:ext cx="4041436" cy="3951849"/>
          </a:xfrm>
        </p:spPr>
        <p:txBody>
          <a:bodyPr/>
          <a:lstStyle>
            <a:lvl1pPr>
              <a:defRPr sz="22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fld id="{894EA60D-C4EE-4725-B61D-4911732C383A}"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62002561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fld id="{66D590CE-7945-4149-A8A8-35642B853F3D}"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9172074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fld id="{6AC22E0A-5ADE-496A-96AE-ABED5D21BD8C}"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99963175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30" y="272542"/>
            <a:ext cx="3007481" cy="1161887"/>
          </a:xfrm>
        </p:spPr>
        <p:txBody>
          <a:bodyPr anchor="b"/>
          <a:lstStyle>
            <a:lvl1pPr algn="l">
              <a:defRPr sz="1800" b="1"/>
            </a:lvl1pPr>
          </a:lstStyle>
          <a:p>
            <a:r>
              <a:rPr lang="en-US" smtClean="0"/>
              <a:t>Click to edit Master title style</a:t>
            </a:r>
            <a:endParaRPr lang="en-US"/>
          </a:p>
        </p:txBody>
      </p:sp>
      <p:sp>
        <p:nvSpPr>
          <p:cNvPr id="3" name="Content Placeholder 2"/>
          <p:cNvSpPr>
            <a:spLocks noGrp="1"/>
          </p:cNvSpPr>
          <p:nvPr>
            <p:ph idx="1"/>
          </p:nvPr>
        </p:nvSpPr>
        <p:spPr>
          <a:xfrm>
            <a:off x="3575227" y="272541"/>
            <a:ext cx="5111144" cy="5853901"/>
          </a:xfrm>
        </p:spPr>
        <p:txBody>
          <a:bodyPr/>
          <a:lstStyle>
            <a:lvl1pPr>
              <a:defRPr sz="2900"/>
            </a:lvl1pPr>
            <a:lvl2pPr>
              <a:defRPr sz="2500"/>
            </a:lvl2pPr>
            <a:lvl3pPr>
              <a:defRPr sz="22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30" y="1434428"/>
            <a:ext cx="3007481" cy="46920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E92CFDD5-A5AD-4C62-96C3-1F39E9BF63D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0746638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1904" y="4801030"/>
            <a:ext cx="5487258" cy="566599"/>
          </a:xfrm>
        </p:spPr>
        <p:txBody>
          <a:bodyPr anchor="b"/>
          <a:lstStyle>
            <a:lvl1pPr algn="l">
              <a:defRPr sz="1800" b="1"/>
            </a:lvl1pPr>
          </a:lstStyle>
          <a:p>
            <a:r>
              <a:rPr lang="en-US" smtClean="0"/>
              <a:t>Click to edit Master title style</a:t>
            </a:r>
            <a:endParaRPr lang="en-US"/>
          </a:p>
        </p:txBody>
      </p:sp>
      <p:sp>
        <p:nvSpPr>
          <p:cNvPr id="3" name="Picture Placeholder 2"/>
          <p:cNvSpPr>
            <a:spLocks noGrp="1"/>
          </p:cNvSpPr>
          <p:nvPr>
            <p:ph type="pic" idx="1"/>
          </p:nvPr>
        </p:nvSpPr>
        <p:spPr>
          <a:xfrm>
            <a:off x="1791904" y="612502"/>
            <a:ext cx="5487258" cy="4115373"/>
          </a:xfrm>
        </p:spPr>
        <p:txBody>
          <a:bodyPr/>
          <a:lstStyle>
            <a:lvl1pPr marL="0" indent="0">
              <a:buNone/>
              <a:defRPr sz="2900"/>
            </a:lvl1pPr>
            <a:lvl2pPr marL="412394" indent="0">
              <a:buNone/>
              <a:defRPr sz="2500"/>
            </a:lvl2pPr>
            <a:lvl3pPr marL="824789" indent="0">
              <a:buNone/>
              <a:defRPr sz="2200"/>
            </a:lvl3pPr>
            <a:lvl4pPr marL="1237183" indent="0">
              <a:buNone/>
              <a:defRPr sz="1800"/>
            </a:lvl4pPr>
            <a:lvl5pPr marL="1649578" indent="0">
              <a:buNone/>
              <a:defRPr sz="1800"/>
            </a:lvl5pPr>
            <a:lvl6pPr marL="2061972" indent="0">
              <a:buNone/>
              <a:defRPr sz="1800"/>
            </a:lvl6pPr>
            <a:lvl7pPr marL="2474366" indent="0">
              <a:buNone/>
              <a:defRPr sz="1800"/>
            </a:lvl7pPr>
            <a:lvl8pPr marL="2886761" indent="0">
              <a:buNone/>
              <a:defRPr sz="1800"/>
            </a:lvl8pPr>
            <a:lvl9pPr marL="3299155" indent="0">
              <a:buNone/>
              <a:defRPr sz="1800"/>
            </a:lvl9pPr>
          </a:lstStyle>
          <a:p>
            <a:pPr lvl="0"/>
            <a:endParaRPr lang="en-US" noProof="0" smtClean="0"/>
          </a:p>
        </p:txBody>
      </p:sp>
      <p:sp>
        <p:nvSpPr>
          <p:cNvPr id="4" name="Text Placeholder 3"/>
          <p:cNvSpPr>
            <a:spLocks noGrp="1"/>
          </p:cNvSpPr>
          <p:nvPr>
            <p:ph type="body" sz="half" idx="2"/>
          </p:nvPr>
        </p:nvSpPr>
        <p:spPr>
          <a:xfrm>
            <a:off x="1791904" y="5367629"/>
            <a:ext cx="5487258" cy="804714"/>
          </a:xfrm>
        </p:spPr>
        <p:txBody>
          <a:bodyPr/>
          <a:lstStyle>
            <a:lvl1pPr marL="0" indent="0">
              <a:buNone/>
              <a:defRPr sz="1300"/>
            </a:lvl1pPr>
            <a:lvl2pPr marL="412394" indent="0">
              <a:buNone/>
              <a:defRPr sz="1100"/>
            </a:lvl2pPr>
            <a:lvl3pPr marL="824789" indent="0">
              <a:buNone/>
              <a:defRPr sz="900"/>
            </a:lvl3pPr>
            <a:lvl4pPr marL="1237183" indent="0">
              <a:buNone/>
              <a:defRPr sz="800"/>
            </a:lvl4pPr>
            <a:lvl5pPr marL="1649578" indent="0">
              <a:buNone/>
              <a:defRPr sz="800"/>
            </a:lvl5pPr>
            <a:lvl6pPr marL="2061972" indent="0">
              <a:buNone/>
              <a:defRPr sz="800"/>
            </a:lvl6pPr>
            <a:lvl7pPr marL="2474366" indent="0">
              <a:buNone/>
              <a:defRPr sz="800"/>
            </a:lvl7pPr>
            <a:lvl8pPr marL="2886761" indent="0">
              <a:buNone/>
              <a:defRPr sz="800"/>
            </a:lvl8pPr>
            <a:lvl9pPr marL="3299155" indent="0">
              <a:buNone/>
              <a:defRPr sz="8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fld id="{1D6095B1-8353-4DDF-989F-D55B7FA84BC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424692873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43C83501-2E13-45C3-83D0-5730CDD9327F}"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263017893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44308" y="344263"/>
            <a:ext cx="2179458" cy="616947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205933" y="344263"/>
            <a:ext cx="6401086" cy="61694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fld id="{8C3E83F0-F836-41DC-B63B-B47F8EFFFAF3}"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922529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6536484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a:xfrm>
            <a:off x="685800" y="6583363"/>
            <a:ext cx="1905000" cy="233362"/>
          </a:xfrm>
        </p:spPr>
        <p:txBody>
          <a:bodyPr/>
          <a:lstStyle>
            <a:lvl1pPr>
              <a:defRPr/>
            </a:lvl1pPr>
          </a:lstStyle>
          <a:p>
            <a:pPr>
              <a:defRPr/>
            </a:pPr>
            <a:endParaRPr lang="en-US">
              <a:solidFill>
                <a:srgbClr val="000000"/>
              </a:solidFill>
            </a:endParaRPr>
          </a:p>
        </p:txBody>
      </p:sp>
      <p:sp>
        <p:nvSpPr>
          <p:cNvPr id="5" name="Footer Placeholder 4"/>
          <p:cNvSpPr>
            <a:spLocks noGrp="1"/>
          </p:cNvSpPr>
          <p:nvPr>
            <p:ph type="ftr" sz="quarter" idx="11"/>
          </p:nvPr>
        </p:nvSpPr>
        <p:spPr>
          <a:xfrm>
            <a:off x="3124200" y="6583363"/>
            <a:ext cx="2895600" cy="233362"/>
          </a:xfrm>
        </p:spPr>
        <p:txBody>
          <a:bodyPr/>
          <a:lstStyle>
            <a:lvl1pPr>
              <a:defRPr/>
            </a:lvl1pPr>
          </a:lstStyle>
          <a:p>
            <a:pPr>
              <a:defRPr/>
            </a:pPr>
            <a:endParaRPr lang="en-US">
              <a:solidFill>
                <a:srgbClr val="000000"/>
              </a:solidFill>
            </a:endParaRPr>
          </a:p>
        </p:txBody>
      </p:sp>
      <p:sp>
        <p:nvSpPr>
          <p:cNvPr id="6" name="Slide Number Placeholder 5"/>
          <p:cNvSpPr>
            <a:spLocks noGrp="1"/>
          </p:cNvSpPr>
          <p:nvPr>
            <p:ph type="sldNum" sz="quarter" idx="12"/>
          </p:nvPr>
        </p:nvSpPr>
        <p:spPr>
          <a:xfrm>
            <a:off x="6553200" y="6583363"/>
            <a:ext cx="1905000" cy="233362"/>
          </a:xfrm>
        </p:spPr>
        <p:txBody>
          <a:bodyPr/>
          <a:lstStyle>
            <a:lvl1pPr>
              <a:defRPr/>
            </a:lvl1pPr>
          </a:lstStyle>
          <a:p>
            <a:fld id="{A63389DE-2CD7-4213-A26C-7D4AECD2B301}" type="slidenum">
              <a:rPr lang="en-US">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350303263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2757458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826595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9827538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0153191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34403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700993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717924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6209544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1931938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2889877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51810678"/>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00959948"/>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644291422"/>
      </p:ext>
    </p:extLst>
  </p:cSld>
  <p:clrMapOvr>
    <a:masterClrMapping/>
  </p:clrMapOvr>
  <p:transition>
    <p:fad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0307199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66316200"/>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5097625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241014"/>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682709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6174000"/>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990407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04820446"/>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581851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9898468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15785002"/>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709807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820435714"/>
      </p:ext>
    </p:extLst>
  </p:cSld>
  <p:clrMapOvr>
    <a:masterClrMapping/>
  </p:clrMapOvr>
  <p:transition>
    <p:fad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8231083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73499144"/>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8596487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118754"/>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61519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5808802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3120320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61095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0356778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39126813"/>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88096776"/>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5577076"/>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97760569"/>
      </p:ext>
    </p:extLst>
  </p:cSld>
  <p:clrMapOvr>
    <a:masterClrMapping/>
  </p:clrMapOvr>
  <p:transition>
    <p:fad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56003650"/>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021551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655000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75322921"/>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449616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8698796"/>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5143331"/>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949406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840114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80367837"/>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8248080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6335062"/>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17500" y="120650"/>
            <a:ext cx="8637588" cy="641351"/>
          </a:xfrm>
        </p:spPr>
        <p:txBody>
          <a:bodyPr/>
          <a:lstStyle/>
          <a:p>
            <a:r>
              <a:rPr lang="en-US" dirty="0" smtClean="0"/>
              <a:t>Click to edit Master title style</a:t>
            </a:r>
            <a:endParaRPr lang="en-US" dirty="0"/>
          </a:p>
        </p:txBody>
      </p:sp>
      <p:sp>
        <p:nvSpPr>
          <p:cNvPr id="6" name="Text Placeholder 5"/>
          <p:cNvSpPr>
            <a:spLocks noGrp="1"/>
          </p:cNvSpPr>
          <p:nvPr>
            <p:ph type="body" sz="quarter" idx="10"/>
          </p:nvPr>
        </p:nvSpPr>
        <p:spPr>
          <a:xfrm>
            <a:off x="304800" y="1141938"/>
            <a:ext cx="8382000" cy="2210863"/>
          </a:xfrm>
        </p:spPr>
        <p:txBody>
          <a:bodyPr/>
          <a:lstStyle>
            <a:lvl1pPr>
              <a:lnSpc>
                <a:spcPct val="90000"/>
              </a:lnSpc>
              <a:defRPr>
                <a:solidFill>
                  <a:schemeClr val="tx1"/>
                </a:solidFill>
                <a:effectLst/>
              </a:defRPr>
            </a:lvl1pPr>
            <a:lvl2pPr>
              <a:lnSpc>
                <a:spcPct val="90000"/>
              </a:lnSpc>
              <a:defRPr>
                <a:solidFill>
                  <a:schemeClr val="tx1"/>
                </a:solidFill>
                <a:effectLst/>
              </a:defRPr>
            </a:lvl2pPr>
            <a:lvl3pPr>
              <a:lnSpc>
                <a:spcPct val="90000"/>
              </a:lnSpc>
              <a:defRPr sz="2800">
                <a:solidFill>
                  <a:schemeClr val="tx1"/>
                </a:solidFill>
                <a:effectLst/>
              </a:defRPr>
            </a:lvl3pPr>
            <a:lvl4pPr>
              <a:lnSpc>
                <a:spcPct val="90000"/>
              </a:lnSpc>
              <a:defRPr>
                <a:solidFill>
                  <a:schemeClr val="tx1"/>
                </a:solidFill>
                <a:effectLst/>
              </a:defRPr>
            </a:lvl4pPr>
            <a:lvl5pPr>
              <a:lnSpc>
                <a:spcPct val="90000"/>
              </a:lnSpc>
              <a:defRPr>
                <a:solidFill>
                  <a:schemeClr val="tx1"/>
                </a:solidFill>
                <a:effectLs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507257241"/>
      </p:ext>
    </p:extLst>
  </p:cSld>
  <p:clrMapOvr>
    <a:masterClrMapping/>
  </p:clrMapOvr>
  <p:transition>
    <p:fad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051876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8.xml"/><Relationship Id="rId3" Type="http://schemas.openxmlformats.org/officeDocument/2006/relationships/slideLayout" Target="../slideLayouts/slideLayout113.xml"/><Relationship Id="rId7" Type="http://schemas.openxmlformats.org/officeDocument/2006/relationships/slideLayout" Target="../slideLayouts/slideLayout117.xml"/><Relationship Id="rId12" Type="http://schemas.openxmlformats.org/officeDocument/2006/relationships/theme" Target="../theme/theme10.xml"/><Relationship Id="rId2" Type="http://schemas.openxmlformats.org/officeDocument/2006/relationships/slideLayout" Target="../slideLayouts/slideLayout112.xml"/><Relationship Id="rId1" Type="http://schemas.openxmlformats.org/officeDocument/2006/relationships/slideLayout" Target="../slideLayouts/slideLayout111.xml"/><Relationship Id="rId6" Type="http://schemas.openxmlformats.org/officeDocument/2006/relationships/slideLayout" Target="../slideLayouts/slideLayout116.xml"/><Relationship Id="rId11" Type="http://schemas.openxmlformats.org/officeDocument/2006/relationships/slideLayout" Target="../slideLayouts/slideLayout121.xml"/><Relationship Id="rId5" Type="http://schemas.openxmlformats.org/officeDocument/2006/relationships/slideLayout" Target="../slideLayouts/slideLayout115.xml"/><Relationship Id="rId10" Type="http://schemas.openxmlformats.org/officeDocument/2006/relationships/slideLayout" Target="../slideLayouts/slideLayout120.xml"/><Relationship Id="rId4" Type="http://schemas.openxmlformats.org/officeDocument/2006/relationships/slideLayout" Target="../slideLayouts/slideLayout114.xml"/><Relationship Id="rId9" Type="http://schemas.openxmlformats.org/officeDocument/2006/relationships/slideLayout" Target="../slideLayouts/slideLayout119.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9.xml"/><Relationship Id="rId3" Type="http://schemas.openxmlformats.org/officeDocument/2006/relationships/slideLayout" Target="../slideLayouts/slideLayout124.xml"/><Relationship Id="rId7" Type="http://schemas.openxmlformats.org/officeDocument/2006/relationships/slideLayout" Target="../slideLayouts/slideLayout128.xml"/><Relationship Id="rId12" Type="http://schemas.openxmlformats.org/officeDocument/2006/relationships/theme" Target="../theme/theme11.xml"/><Relationship Id="rId2" Type="http://schemas.openxmlformats.org/officeDocument/2006/relationships/slideLayout" Target="../slideLayouts/slideLayout123.xml"/><Relationship Id="rId1" Type="http://schemas.openxmlformats.org/officeDocument/2006/relationships/slideLayout" Target="../slideLayouts/slideLayout122.xml"/><Relationship Id="rId6" Type="http://schemas.openxmlformats.org/officeDocument/2006/relationships/slideLayout" Target="../slideLayouts/slideLayout127.xml"/><Relationship Id="rId11" Type="http://schemas.openxmlformats.org/officeDocument/2006/relationships/slideLayout" Target="../slideLayouts/slideLayout132.xml"/><Relationship Id="rId5" Type="http://schemas.openxmlformats.org/officeDocument/2006/relationships/slideLayout" Target="../slideLayouts/slideLayout126.xml"/><Relationship Id="rId10" Type="http://schemas.openxmlformats.org/officeDocument/2006/relationships/slideLayout" Target="../slideLayouts/slideLayout131.xml"/><Relationship Id="rId4" Type="http://schemas.openxmlformats.org/officeDocument/2006/relationships/slideLayout" Target="../slideLayouts/slideLayout125.xml"/><Relationship Id="rId9" Type="http://schemas.openxmlformats.org/officeDocument/2006/relationships/slideLayout" Target="../slideLayouts/slideLayout130.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40.xml"/><Relationship Id="rId13" Type="http://schemas.openxmlformats.org/officeDocument/2006/relationships/theme" Target="../theme/theme12.xml"/><Relationship Id="rId3" Type="http://schemas.openxmlformats.org/officeDocument/2006/relationships/slideLayout" Target="../slideLayouts/slideLayout135.xml"/><Relationship Id="rId7" Type="http://schemas.openxmlformats.org/officeDocument/2006/relationships/slideLayout" Target="../slideLayouts/slideLayout139.xml"/><Relationship Id="rId12" Type="http://schemas.openxmlformats.org/officeDocument/2006/relationships/slideLayout" Target="../slideLayouts/slideLayout144.xml"/><Relationship Id="rId2" Type="http://schemas.openxmlformats.org/officeDocument/2006/relationships/slideLayout" Target="../slideLayouts/slideLayout134.xml"/><Relationship Id="rId1" Type="http://schemas.openxmlformats.org/officeDocument/2006/relationships/slideLayout" Target="../slideLayouts/slideLayout133.xml"/><Relationship Id="rId6" Type="http://schemas.openxmlformats.org/officeDocument/2006/relationships/slideLayout" Target="../slideLayouts/slideLayout138.xml"/><Relationship Id="rId11" Type="http://schemas.openxmlformats.org/officeDocument/2006/relationships/slideLayout" Target="../slideLayouts/slideLayout143.xml"/><Relationship Id="rId5" Type="http://schemas.openxmlformats.org/officeDocument/2006/relationships/slideLayout" Target="../slideLayouts/slideLayout137.xml"/><Relationship Id="rId10" Type="http://schemas.openxmlformats.org/officeDocument/2006/relationships/slideLayout" Target="../slideLayouts/slideLayout142.xml"/><Relationship Id="rId4" Type="http://schemas.openxmlformats.org/officeDocument/2006/relationships/slideLayout" Target="../slideLayouts/slideLayout136.xml"/><Relationship Id="rId9" Type="http://schemas.openxmlformats.org/officeDocument/2006/relationships/slideLayout" Target="../slideLayouts/slideLayout141.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2.xml"/><Relationship Id="rId13" Type="http://schemas.openxmlformats.org/officeDocument/2006/relationships/theme" Target="../theme/theme13.xml"/><Relationship Id="rId3" Type="http://schemas.openxmlformats.org/officeDocument/2006/relationships/slideLayout" Target="../slideLayouts/slideLayout147.xml"/><Relationship Id="rId7" Type="http://schemas.openxmlformats.org/officeDocument/2006/relationships/slideLayout" Target="../slideLayouts/slideLayout151.xml"/><Relationship Id="rId12" Type="http://schemas.openxmlformats.org/officeDocument/2006/relationships/slideLayout" Target="../slideLayouts/slideLayout156.xml"/><Relationship Id="rId2" Type="http://schemas.openxmlformats.org/officeDocument/2006/relationships/slideLayout" Target="../slideLayouts/slideLayout146.xml"/><Relationship Id="rId1" Type="http://schemas.openxmlformats.org/officeDocument/2006/relationships/slideLayout" Target="../slideLayouts/slideLayout145.xml"/><Relationship Id="rId6" Type="http://schemas.openxmlformats.org/officeDocument/2006/relationships/slideLayout" Target="../slideLayouts/slideLayout150.xml"/><Relationship Id="rId11" Type="http://schemas.openxmlformats.org/officeDocument/2006/relationships/slideLayout" Target="../slideLayouts/slideLayout155.xml"/><Relationship Id="rId5" Type="http://schemas.openxmlformats.org/officeDocument/2006/relationships/slideLayout" Target="../slideLayouts/slideLayout149.xml"/><Relationship Id="rId10" Type="http://schemas.openxmlformats.org/officeDocument/2006/relationships/slideLayout" Target="../slideLayouts/slideLayout154.xml"/><Relationship Id="rId4" Type="http://schemas.openxmlformats.org/officeDocument/2006/relationships/slideLayout" Target="../slideLayouts/slideLayout148.xml"/><Relationship Id="rId9" Type="http://schemas.openxmlformats.org/officeDocument/2006/relationships/slideLayout" Target="../slideLayouts/slideLayout15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theme" Target="../theme/theme14.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5.xml"/><Relationship Id="rId3" Type="http://schemas.openxmlformats.org/officeDocument/2006/relationships/slideLayout" Target="../slideLayouts/slideLayout170.xml"/><Relationship Id="rId7" Type="http://schemas.openxmlformats.org/officeDocument/2006/relationships/slideLayout" Target="../slideLayouts/slideLayout174.xml"/><Relationship Id="rId12" Type="http://schemas.openxmlformats.org/officeDocument/2006/relationships/theme" Target="../theme/theme15.xml"/><Relationship Id="rId2" Type="http://schemas.openxmlformats.org/officeDocument/2006/relationships/slideLayout" Target="../slideLayouts/slideLayout169.xml"/><Relationship Id="rId1" Type="http://schemas.openxmlformats.org/officeDocument/2006/relationships/slideLayout" Target="../slideLayouts/slideLayout168.xml"/><Relationship Id="rId6" Type="http://schemas.openxmlformats.org/officeDocument/2006/relationships/slideLayout" Target="../slideLayouts/slideLayout173.xml"/><Relationship Id="rId11" Type="http://schemas.openxmlformats.org/officeDocument/2006/relationships/slideLayout" Target="../slideLayouts/slideLayout178.xml"/><Relationship Id="rId5" Type="http://schemas.openxmlformats.org/officeDocument/2006/relationships/slideLayout" Target="../slideLayouts/slideLayout172.xml"/><Relationship Id="rId10" Type="http://schemas.openxmlformats.org/officeDocument/2006/relationships/slideLayout" Target="../slideLayouts/slideLayout177.xml"/><Relationship Id="rId4" Type="http://schemas.openxmlformats.org/officeDocument/2006/relationships/slideLayout" Target="../slideLayouts/slideLayout171.xml"/><Relationship Id="rId9" Type="http://schemas.openxmlformats.org/officeDocument/2006/relationships/slideLayout" Target="../slideLayouts/slideLayout176.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6.xml"/><Relationship Id="rId13" Type="http://schemas.openxmlformats.org/officeDocument/2006/relationships/image" Target="../media/image6.jpeg"/><Relationship Id="rId3" Type="http://schemas.openxmlformats.org/officeDocument/2006/relationships/slideLayout" Target="../slideLayouts/slideLayout181.xml"/><Relationship Id="rId7" Type="http://schemas.openxmlformats.org/officeDocument/2006/relationships/slideLayout" Target="../slideLayouts/slideLayout185.xml"/><Relationship Id="rId12" Type="http://schemas.openxmlformats.org/officeDocument/2006/relationships/theme" Target="../theme/theme16.xml"/><Relationship Id="rId2" Type="http://schemas.openxmlformats.org/officeDocument/2006/relationships/slideLayout" Target="../slideLayouts/slideLayout180.xml"/><Relationship Id="rId1" Type="http://schemas.openxmlformats.org/officeDocument/2006/relationships/slideLayout" Target="../slideLayouts/slideLayout179.xml"/><Relationship Id="rId6" Type="http://schemas.openxmlformats.org/officeDocument/2006/relationships/slideLayout" Target="../slideLayouts/slideLayout184.xml"/><Relationship Id="rId11" Type="http://schemas.openxmlformats.org/officeDocument/2006/relationships/slideLayout" Target="../slideLayouts/slideLayout189.xml"/><Relationship Id="rId5" Type="http://schemas.openxmlformats.org/officeDocument/2006/relationships/slideLayout" Target="../slideLayouts/slideLayout183.xml"/><Relationship Id="rId10" Type="http://schemas.openxmlformats.org/officeDocument/2006/relationships/slideLayout" Target="../slideLayouts/slideLayout188.xml"/><Relationship Id="rId4" Type="http://schemas.openxmlformats.org/officeDocument/2006/relationships/slideLayout" Target="../slideLayouts/slideLayout182.xml"/><Relationship Id="rId9" Type="http://schemas.openxmlformats.org/officeDocument/2006/relationships/slideLayout" Target="../slideLayouts/slideLayout187.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7.xml"/><Relationship Id="rId13" Type="http://schemas.openxmlformats.org/officeDocument/2006/relationships/theme" Target="../theme/theme17.xml"/><Relationship Id="rId3" Type="http://schemas.openxmlformats.org/officeDocument/2006/relationships/slideLayout" Target="../slideLayouts/slideLayout192.xml"/><Relationship Id="rId7" Type="http://schemas.openxmlformats.org/officeDocument/2006/relationships/slideLayout" Target="../slideLayouts/slideLayout196.xml"/><Relationship Id="rId12" Type="http://schemas.openxmlformats.org/officeDocument/2006/relationships/slideLayout" Target="../slideLayouts/slideLayout201.xml"/><Relationship Id="rId2" Type="http://schemas.openxmlformats.org/officeDocument/2006/relationships/slideLayout" Target="../slideLayouts/slideLayout191.xml"/><Relationship Id="rId1" Type="http://schemas.openxmlformats.org/officeDocument/2006/relationships/slideLayout" Target="../slideLayouts/slideLayout190.xml"/><Relationship Id="rId6" Type="http://schemas.openxmlformats.org/officeDocument/2006/relationships/slideLayout" Target="../slideLayouts/slideLayout195.xml"/><Relationship Id="rId11" Type="http://schemas.openxmlformats.org/officeDocument/2006/relationships/slideLayout" Target="../slideLayouts/slideLayout200.xml"/><Relationship Id="rId5" Type="http://schemas.openxmlformats.org/officeDocument/2006/relationships/slideLayout" Target="../slideLayouts/slideLayout194.xml"/><Relationship Id="rId10" Type="http://schemas.openxmlformats.org/officeDocument/2006/relationships/slideLayout" Target="../slideLayouts/slideLayout199.xml"/><Relationship Id="rId4" Type="http://schemas.openxmlformats.org/officeDocument/2006/relationships/slideLayout" Target="../slideLayouts/slideLayout193.xml"/><Relationship Id="rId9" Type="http://schemas.openxmlformats.org/officeDocument/2006/relationships/slideLayout" Target="../slideLayouts/slideLayout198.xml"/><Relationship Id="rId14" Type="http://schemas.openxmlformats.org/officeDocument/2006/relationships/image" Target="../media/image6.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09.xml"/><Relationship Id="rId3" Type="http://schemas.openxmlformats.org/officeDocument/2006/relationships/slideLayout" Target="../slideLayouts/slideLayout204.xml"/><Relationship Id="rId7" Type="http://schemas.openxmlformats.org/officeDocument/2006/relationships/slideLayout" Target="../slideLayouts/slideLayout208.xml"/><Relationship Id="rId12" Type="http://schemas.openxmlformats.org/officeDocument/2006/relationships/theme" Target="../theme/theme18.xml"/><Relationship Id="rId2" Type="http://schemas.openxmlformats.org/officeDocument/2006/relationships/slideLayout" Target="../slideLayouts/slideLayout203.xml"/><Relationship Id="rId1" Type="http://schemas.openxmlformats.org/officeDocument/2006/relationships/slideLayout" Target="../slideLayouts/slideLayout202.xml"/><Relationship Id="rId6" Type="http://schemas.openxmlformats.org/officeDocument/2006/relationships/slideLayout" Target="../slideLayouts/slideLayout207.xml"/><Relationship Id="rId11" Type="http://schemas.openxmlformats.org/officeDocument/2006/relationships/slideLayout" Target="../slideLayouts/slideLayout212.xml"/><Relationship Id="rId5" Type="http://schemas.openxmlformats.org/officeDocument/2006/relationships/slideLayout" Target="../slideLayouts/slideLayout206.xml"/><Relationship Id="rId10" Type="http://schemas.openxmlformats.org/officeDocument/2006/relationships/slideLayout" Target="../slideLayouts/slideLayout211.xml"/><Relationship Id="rId4" Type="http://schemas.openxmlformats.org/officeDocument/2006/relationships/slideLayout" Target="../slideLayouts/slideLayout205.xml"/><Relationship Id="rId9" Type="http://schemas.openxmlformats.org/officeDocument/2006/relationships/slideLayout" Target="../slideLayouts/slideLayout210.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0.xml"/><Relationship Id="rId3" Type="http://schemas.openxmlformats.org/officeDocument/2006/relationships/slideLayout" Target="../slideLayouts/slideLayout215.xml"/><Relationship Id="rId7" Type="http://schemas.openxmlformats.org/officeDocument/2006/relationships/slideLayout" Target="../slideLayouts/slideLayout219.xml"/><Relationship Id="rId12" Type="http://schemas.openxmlformats.org/officeDocument/2006/relationships/hyperlink" Target="https://portal.futuregrid.org/" TargetMode="External"/><Relationship Id="rId2" Type="http://schemas.openxmlformats.org/officeDocument/2006/relationships/slideLayout" Target="../slideLayouts/slideLayout214.xml"/><Relationship Id="rId1" Type="http://schemas.openxmlformats.org/officeDocument/2006/relationships/slideLayout" Target="../slideLayouts/slideLayout213.xml"/><Relationship Id="rId6" Type="http://schemas.openxmlformats.org/officeDocument/2006/relationships/slideLayout" Target="../slideLayouts/slideLayout218.xml"/><Relationship Id="rId11" Type="http://schemas.openxmlformats.org/officeDocument/2006/relationships/image" Target="../media/image8.png"/><Relationship Id="rId5" Type="http://schemas.openxmlformats.org/officeDocument/2006/relationships/slideLayout" Target="../slideLayouts/slideLayout217.xml"/><Relationship Id="rId10" Type="http://schemas.openxmlformats.org/officeDocument/2006/relationships/image" Target="../media/image7.png"/><Relationship Id="rId4" Type="http://schemas.openxmlformats.org/officeDocument/2006/relationships/slideLayout" Target="../slideLayouts/slideLayout216.xml"/><Relationship Id="rId9" Type="http://schemas.openxmlformats.org/officeDocument/2006/relationships/theme" Target="../theme/theme1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theme" Target="../theme/theme2.xml"/></Relationships>
</file>

<file path=ppt/slideMasters/_rels/slideMaster20.xml.rels><?xml version="1.0" encoding="UTF-8" standalone="yes"?>
<Relationships xmlns="http://schemas.openxmlformats.org/package/2006/relationships"><Relationship Id="rId8" Type="http://schemas.openxmlformats.org/officeDocument/2006/relationships/theme" Target="../theme/theme20.xml"/><Relationship Id="rId3" Type="http://schemas.openxmlformats.org/officeDocument/2006/relationships/slideLayout" Target="../slideLayouts/slideLayout223.xml"/><Relationship Id="rId7" Type="http://schemas.openxmlformats.org/officeDocument/2006/relationships/slideLayout" Target="../slideLayouts/slideLayout227.xml"/><Relationship Id="rId2" Type="http://schemas.openxmlformats.org/officeDocument/2006/relationships/slideLayout" Target="../slideLayouts/slideLayout222.xml"/><Relationship Id="rId1" Type="http://schemas.openxmlformats.org/officeDocument/2006/relationships/slideLayout" Target="../slideLayouts/slideLayout221.xml"/><Relationship Id="rId6" Type="http://schemas.openxmlformats.org/officeDocument/2006/relationships/slideLayout" Target="../slideLayouts/slideLayout226.xml"/><Relationship Id="rId11" Type="http://schemas.openxmlformats.org/officeDocument/2006/relationships/hyperlink" Target="https://portal.futuregrid.org/" TargetMode="External"/><Relationship Id="rId5" Type="http://schemas.openxmlformats.org/officeDocument/2006/relationships/slideLayout" Target="../slideLayouts/slideLayout225.xml"/><Relationship Id="rId10" Type="http://schemas.openxmlformats.org/officeDocument/2006/relationships/image" Target="../media/image8.png"/><Relationship Id="rId4" Type="http://schemas.openxmlformats.org/officeDocument/2006/relationships/slideLayout" Target="../slideLayouts/slideLayout224.xml"/><Relationship Id="rId9" Type="http://schemas.openxmlformats.org/officeDocument/2006/relationships/image" Target="../media/image7.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35.xml"/><Relationship Id="rId3" Type="http://schemas.openxmlformats.org/officeDocument/2006/relationships/slideLayout" Target="../slideLayouts/slideLayout230.xml"/><Relationship Id="rId7" Type="http://schemas.openxmlformats.org/officeDocument/2006/relationships/slideLayout" Target="../slideLayouts/slideLayout234.xml"/><Relationship Id="rId12" Type="http://schemas.openxmlformats.org/officeDocument/2006/relationships/theme" Target="../theme/theme21.xml"/><Relationship Id="rId2" Type="http://schemas.openxmlformats.org/officeDocument/2006/relationships/slideLayout" Target="../slideLayouts/slideLayout229.xml"/><Relationship Id="rId1" Type="http://schemas.openxmlformats.org/officeDocument/2006/relationships/slideLayout" Target="../slideLayouts/slideLayout228.xml"/><Relationship Id="rId6" Type="http://schemas.openxmlformats.org/officeDocument/2006/relationships/slideLayout" Target="../slideLayouts/slideLayout233.xml"/><Relationship Id="rId11" Type="http://schemas.openxmlformats.org/officeDocument/2006/relationships/slideLayout" Target="../slideLayouts/slideLayout238.xml"/><Relationship Id="rId5" Type="http://schemas.openxmlformats.org/officeDocument/2006/relationships/slideLayout" Target="../slideLayouts/slideLayout232.xml"/><Relationship Id="rId10" Type="http://schemas.openxmlformats.org/officeDocument/2006/relationships/slideLayout" Target="../slideLayouts/slideLayout237.xml"/><Relationship Id="rId4" Type="http://schemas.openxmlformats.org/officeDocument/2006/relationships/slideLayout" Target="../slideLayouts/slideLayout231.xml"/><Relationship Id="rId9" Type="http://schemas.openxmlformats.org/officeDocument/2006/relationships/slideLayout" Target="../slideLayouts/slideLayout23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46.xml"/><Relationship Id="rId13" Type="http://schemas.openxmlformats.org/officeDocument/2006/relationships/slideLayout" Target="../slideLayouts/slideLayout251.xml"/><Relationship Id="rId3" Type="http://schemas.openxmlformats.org/officeDocument/2006/relationships/slideLayout" Target="../slideLayouts/slideLayout241.xml"/><Relationship Id="rId7" Type="http://schemas.openxmlformats.org/officeDocument/2006/relationships/slideLayout" Target="../slideLayouts/slideLayout245.xml"/><Relationship Id="rId12" Type="http://schemas.openxmlformats.org/officeDocument/2006/relationships/slideLayout" Target="../slideLayouts/slideLayout250.xml"/><Relationship Id="rId2" Type="http://schemas.openxmlformats.org/officeDocument/2006/relationships/slideLayout" Target="../slideLayouts/slideLayout240.xml"/><Relationship Id="rId1" Type="http://schemas.openxmlformats.org/officeDocument/2006/relationships/slideLayout" Target="../slideLayouts/slideLayout239.xml"/><Relationship Id="rId6" Type="http://schemas.openxmlformats.org/officeDocument/2006/relationships/slideLayout" Target="../slideLayouts/slideLayout244.xml"/><Relationship Id="rId11" Type="http://schemas.openxmlformats.org/officeDocument/2006/relationships/slideLayout" Target="../slideLayouts/slideLayout249.xml"/><Relationship Id="rId5" Type="http://schemas.openxmlformats.org/officeDocument/2006/relationships/slideLayout" Target="../slideLayouts/slideLayout243.xml"/><Relationship Id="rId10" Type="http://schemas.openxmlformats.org/officeDocument/2006/relationships/slideLayout" Target="../slideLayouts/slideLayout248.xml"/><Relationship Id="rId4" Type="http://schemas.openxmlformats.org/officeDocument/2006/relationships/slideLayout" Target="../slideLayouts/slideLayout242.xml"/><Relationship Id="rId9" Type="http://schemas.openxmlformats.org/officeDocument/2006/relationships/slideLayout" Target="../slideLayouts/slideLayout247.xml"/><Relationship Id="rId14" Type="http://schemas.openxmlformats.org/officeDocument/2006/relationships/theme" Target="../theme/theme22.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59.xml"/><Relationship Id="rId3" Type="http://schemas.openxmlformats.org/officeDocument/2006/relationships/slideLayout" Target="../slideLayouts/slideLayout254.xml"/><Relationship Id="rId7" Type="http://schemas.openxmlformats.org/officeDocument/2006/relationships/slideLayout" Target="../slideLayouts/slideLayout258.xml"/><Relationship Id="rId12" Type="http://schemas.openxmlformats.org/officeDocument/2006/relationships/theme" Target="../theme/theme23.xml"/><Relationship Id="rId2" Type="http://schemas.openxmlformats.org/officeDocument/2006/relationships/slideLayout" Target="../slideLayouts/slideLayout253.xml"/><Relationship Id="rId1" Type="http://schemas.openxmlformats.org/officeDocument/2006/relationships/slideLayout" Target="../slideLayouts/slideLayout252.xml"/><Relationship Id="rId6" Type="http://schemas.openxmlformats.org/officeDocument/2006/relationships/slideLayout" Target="../slideLayouts/slideLayout257.xml"/><Relationship Id="rId11" Type="http://schemas.openxmlformats.org/officeDocument/2006/relationships/slideLayout" Target="../slideLayouts/slideLayout262.xml"/><Relationship Id="rId5" Type="http://schemas.openxmlformats.org/officeDocument/2006/relationships/slideLayout" Target="../slideLayouts/slideLayout256.xml"/><Relationship Id="rId10" Type="http://schemas.openxmlformats.org/officeDocument/2006/relationships/slideLayout" Target="../slideLayouts/slideLayout261.xml"/><Relationship Id="rId4" Type="http://schemas.openxmlformats.org/officeDocument/2006/relationships/slideLayout" Target="../slideLayouts/slideLayout255.xml"/><Relationship Id="rId9" Type="http://schemas.openxmlformats.org/officeDocument/2006/relationships/slideLayout" Target="../slideLayouts/slideLayout260.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70.xml"/><Relationship Id="rId3" Type="http://schemas.openxmlformats.org/officeDocument/2006/relationships/slideLayout" Target="../slideLayouts/slideLayout265.xml"/><Relationship Id="rId7" Type="http://schemas.openxmlformats.org/officeDocument/2006/relationships/slideLayout" Target="../slideLayouts/slideLayout269.xml"/><Relationship Id="rId12" Type="http://schemas.openxmlformats.org/officeDocument/2006/relationships/theme" Target="../theme/theme24.xml"/><Relationship Id="rId2" Type="http://schemas.openxmlformats.org/officeDocument/2006/relationships/slideLayout" Target="../slideLayouts/slideLayout264.xml"/><Relationship Id="rId1" Type="http://schemas.openxmlformats.org/officeDocument/2006/relationships/slideLayout" Target="../slideLayouts/slideLayout263.xml"/><Relationship Id="rId6" Type="http://schemas.openxmlformats.org/officeDocument/2006/relationships/slideLayout" Target="../slideLayouts/slideLayout268.xml"/><Relationship Id="rId11" Type="http://schemas.openxmlformats.org/officeDocument/2006/relationships/slideLayout" Target="../slideLayouts/slideLayout273.xml"/><Relationship Id="rId5" Type="http://schemas.openxmlformats.org/officeDocument/2006/relationships/slideLayout" Target="../slideLayouts/slideLayout267.xml"/><Relationship Id="rId10" Type="http://schemas.openxmlformats.org/officeDocument/2006/relationships/slideLayout" Target="../slideLayouts/slideLayout272.xml"/><Relationship Id="rId4" Type="http://schemas.openxmlformats.org/officeDocument/2006/relationships/slideLayout" Target="../slideLayouts/slideLayout266.xml"/><Relationship Id="rId9" Type="http://schemas.openxmlformats.org/officeDocument/2006/relationships/slideLayout" Target="../slideLayouts/slideLayout27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81.xml"/><Relationship Id="rId13" Type="http://schemas.openxmlformats.org/officeDocument/2006/relationships/theme" Target="../theme/theme25.xml"/><Relationship Id="rId3" Type="http://schemas.openxmlformats.org/officeDocument/2006/relationships/slideLayout" Target="../slideLayouts/slideLayout276.xml"/><Relationship Id="rId7" Type="http://schemas.openxmlformats.org/officeDocument/2006/relationships/slideLayout" Target="../slideLayouts/slideLayout280.xml"/><Relationship Id="rId12" Type="http://schemas.openxmlformats.org/officeDocument/2006/relationships/slideLayout" Target="../slideLayouts/slideLayout285.xml"/><Relationship Id="rId2" Type="http://schemas.openxmlformats.org/officeDocument/2006/relationships/slideLayout" Target="../slideLayouts/slideLayout275.xml"/><Relationship Id="rId1" Type="http://schemas.openxmlformats.org/officeDocument/2006/relationships/slideLayout" Target="../slideLayouts/slideLayout274.xml"/><Relationship Id="rId6" Type="http://schemas.openxmlformats.org/officeDocument/2006/relationships/slideLayout" Target="../slideLayouts/slideLayout279.xml"/><Relationship Id="rId11" Type="http://schemas.openxmlformats.org/officeDocument/2006/relationships/slideLayout" Target="../slideLayouts/slideLayout284.xml"/><Relationship Id="rId5" Type="http://schemas.openxmlformats.org/officeDocument/2006/relationships/slideLayout" Target="../slideLayouts/slideLayout278.xml"/><Relationship Id="rId15" Type="http://schemas.openxmlformats.org/officeDocument/2006/relationships/image" Target="../media/image11.png"/><Relationship Id="rId10" Type="http://schemas.openxmlformats.org/officeDocument/2006/relationships/slideLayout" Target="../slideLayouts/slideLayout283.xml"/><Relationship Id="rId4" Type="http://schemas.openxmlformats.org/officeDocument/2006/relationships/slideLayout" Target="../slideLayouts/slideLayout277.xml"/><Relationship Id="rId9" Type="http://schemas.openxmlformats.org/officeDocument/2006/relationships/slideLayout" Target="../slideLayouts/slideLayout282.xml"/><Relationship Id="rId14" Type="http://schemas.openxmlformats.org/officeDocument/2006/relationships/image" Target="../media/image10.jpe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theme" Target="../theme/theme26.xml"/><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slideLayout" Target="../slideLayouts/slideLayout297.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05.xml"/><Relationship Id="rId3" Type="http://schemas.openxmlformats.org/officeDocument/2006/relationships/slideLayout" Target="../slideLayouts/slideLayout300.xml"/><Relationship Id="rId7" Type="http://schemas.openxmlformats.org/officeDocument/2006/relationships/slideLayout" Target="../slideLayouts/slideLayout304.xml"/><Relationship Id="rId12" Type="http://schemas.openxmlformats.org/officeDocument/2006/relationships/theme" Target="../theme/theme27.xml"/><Relationship Id="rId2" Type="http://schemas.openxmlformats.org/officeDocument/2006/relationships/slideLayout" Target="../slideLayouts/slideLayout299.xml"/><Relationship Id="rId1" Type="http://schemas.openxmlformats.org/officeDocument/2006/relationships/slideLayout" Target="../slideLayouts/slideLayout298.xml"/><Relationship Id="rId6" Type="http://schemas.openxmlformats.org/officeDocument/2006/relationships/slideLayout" Target="../slideLayouts/slideLayout303.xml"/><Relationship Id="rId11" Type="http://schemas.openxmlformats.org/officeDocument/2006/relationships/slideLayout" Target="../slideLayouts/slideLayout308.xml"/><Relationship Id="rId5" Type="http://schemas.openxmlformats.org/officeDocument/2006/relationships/slideLayout" Target="../slideLayouts/slideLayout302.xml"/><Relationship Id="rId10" Type="http://schemas.openxmlformats.org/officeDocument/2006/relationships/slideLayout" Target="../slideLayouts/slideLayout307.xml"/><Relationship Id="rId4" Type="http://schemas.openxmlformats.org/officeDocument/2006/relationships/slideLayout" Target="../slideLayouts/slideLayout301.xml"/><Relationship Id="rId9" Type="http://schemas.openxmlformats.org/officeDocument/2006/relationships/slideLayout" Target="../slideLayouts/slideLayout306.xml"/></Relationships>
</file>

<file path=ppt/slideMasters/_rels/slideMaster28.xml.rels><?xml version="1.0" encoding="UTF-8" standalone="yes"?>
<Relationships xmlns="http://schemas.openxmlformats.org/package/2006/relationships"><Relationship Id="rId8" Type="http://schemas.openxmlformats.org/officeDocument/2006/relationships/theme" Target="../theme/theme28.xml"/><Relationship Id="rId3" Type="http://schemas.openxmlformats.org/officeDocument/2006/relationships/slideLayout" Target="../slideLayouts/slideLayout311.xml"/><Relationship Id="rId7" Type="http://schemas.openxmlformats.org/officeDocument/2006/relationships/slideLayout" Target="../slideLayouts/slideLayout315.xml"/><Relationship Id="rId12" Type="http://schemas.openxmlformats.org/officeDocument/2006/relationships/image" Target="../media/image12.png"/><Relationship Id="rId2" Type="http://schemas.openxmlformats.org/officeDocument/2006/relationships/slideLayout" Target="../slideLayouts/slideLayout310.xml"/><Relationship Id="rId1" Type="http://schemas.openxmlformats.org/officeDocument/2006/relationships/slideLayout" Target="../slideLayouts/slideLayout309.xml"/><Relationship Id="rId6" Type="http://schemas.openxmlformats.org/officeDocument/2006/relationships/slideLayout" Target="../slideLayouts/slideLayout314.xml"/><Relationship Id="rId11" Type="http://schemas.openxmlformats.org/officeDocument/2006/relationships/hyperlink" Target="https://portal.futuregrid.org/" TargetMode="External"/><Relationship Id="rId5" Type="http://schemas.openxmlformats.org/officeDocument/2006/relationships/slideLayout" Target="../slideLayouts/slideLayout313.xml"/><Relationship Id="rId10" Type="http://schemas.openxmlformats.org/officeDocument/2006/relationships/image" Target="../media/image8.png"/><Relationship Id="rId4" Type="http://schemas.openxmlformats.org/officeDocument/2006/relationships/slideLayout" Target="../slideLayouts/slideLayout312.xml"/><Relationship Id="rId9" Type="http://schemas.openxmlformats.org/officeDocument/2006/relationships/image" Target="../media/image7.png"/></Relationships>
</file>

<file path=ppt/slideMasters/_rels/slideMaster29.xml.rels><?xml version="1.0" encoding="UTF-8" standalone="yes"?>
<Relationships xmlns="http://schemas.openxmlformats.org/package/2006/relationships"><Relationship Id="rId8" Type="http://schemas.openxmlformats.org/officeDocument/2006/relationships/slideLayout" Target="../slideLayouts/slideLayout323.xml"/><Relationship Id="rId13" Type="http://schemas.openxmlformats.org/officeDocument/2006/relationships/theme" Target="../theme/theme29.xml"/><Relationship Id="rId3" Type="http://schemas.openxmlformats.org/officeDocument/2006/relationships/slideLayout" Target="../slideLayouts/slideLayout318.xml"/><Relationship Id="rId7" Type="http://schemas.openxmlformats.org/officeDocument/2006/relationships/slideLayout" Target="../slideLayouts/slideLayout322.xml"/><Relationship Id="rId12" Type="http://schemas.openxmlformats.org/officeDocument/2006/relationships/slideLayout" Target="../slideLayouts/slideLayout327.xml"/><Relationship Id="rId2" Type="http://schemas.openxmlformats.org/officeDocument/2006/relationships/slideLayout" Target="../slideLayouts/slideLayout317.xml"/><Relationship Id="rId1" Type="http://schemas.openxmlformats.org/officeDocument/2006/relationships/slideLayout" Target="../slideLayouts/slideLayout316.xml"/><Relationship Id="rId6" Type="http://schemas.openxmlformats.org/officeDocument/2006/relationships/slideLayout" Target="../slideLayouts/slideLayout321.xml"/><Relationship Id="rId11" Type="http://schemas.openxmlformats.org/officeDocument/2006/relationships/slideLayout" Target="../slideLayouts/slideLayout326.xml"/><Relationship Id="rId5" Type="http://schemas.openxmlformats.org/officeDocument/2006/relationships/slideLayout" Target="../slideLayouts/slideLayout320.xml"/><Relationship Id="rId10" Type="http://schemas.openxmlformats.org/officeDocument/2006/relationships/slideLayout" Target="../slideLayouts/slideLayout325.xml"/><Relationship Id="rId4" Type="http://schemas.openxmlformats.org/officeDocument/2006/relationships/slideLayout" Target="../slideLayouts/slideLayout319.xml"/><Relationship Id="rId9" Type="http://schemas.openxmlformats.org/officeDocument/2006/relationships/slideLayout" Target="../slideLayouts/slideLayout32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13" Type="http://schemas.openxmlformats.org/officeDocument/2006/relationships/slideLayout" Target="../slideLayouts/slideLayout38.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slideLayout" Target="../slideLayouts/slideLayout37.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theme" Target="../theme/theme4.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image" Target="../media/image4.jpe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theme" Target="../theme/theme5.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0.xml"/><Relationship Id="rId13" Type="http://schemas.openxmlformats.org/officeDocument/2006/relationships/theme" Target="../theme/theme6.xml"/><Relationship Id="rId3" Type="http://schemas.openxmlformats.org/officeDocument/2006/relationships/slideLayout" Target="../slideLayouts/slideLayout65.xml"/><Relationship Id="rId7" Type="http://schemas.openxmlformats.org/officeDocument/2006/relationships/slideLayout" Target="../slideLayouts/slideLayout69.xml"/><Relationship Id="rId12" Type="http://schemas.openxmlformats.org/officeDocument/2006/relationships/slideLayout" Target="../slideLayouts/slideLayout74.xml"/><Relationship Id="rId2" Type="http://schemas.openxmlformats.org/officeDocument/2006/relationships/slideLayout" Target="../slideLayouts/slideLayout64.xml"/><Relationship Id="rId1" Type="http://schemas.openxmlformats.org/officeDocument/2006/relationships/slideLayout" Target="../slideLayouts/slideLayout63.xml"/><Relationship Id="rId6" Type="http://schemas.openxmlformats.org/officeDocument/2006/relationships/slideLayout" Target="../slideLayouts/slideLayout68.xml"/><Relationship Id="rId11" Type="http://schemas.openxmlformats.org/officeDocument/2006/relationships/slideLayout" Target="../slideLayouts/slideLayout73.xml"/><Relationship Id="rId5" Type="http://schemas.openxmlformats.org/officeDocument/2006/relationships/slideLayout" Target="../slideLayouts/slideLayout67.xml"/><Relationship Id="rId10" Type="http://schemas.openxmlformats.org/officeDocument/2006/relationships/slideLayout" Target="../slideLayouts/slideLayout72.xml"/><Relationship Id="rId4" Type="http://schemas.openxmlformats.org/officeDocument/2006/relationships/slideLayout" Target="../slideLayouts/slideLayout66.xml"/><Relationship Id="rId9" Type="http://schemas.openxmlformats.org/officeDocument/2006/relationships/slideLayout" Target="../slideLayouts/slideLayout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82.xml"/><Relationship Id="rId13" Type="http://schemas.openxmlformats.org/officeDocument/2006/relationships/theme" Target="../theme/theme7.xml"/><Relationship Id="rId3" Type="http://schemas.openxmlformats.org/officeDocument/2006/relationships/slideLayout" Target="../slideLayouts/slideLayout77.xml"/><Relationship Id="rId7" Type="http://schemas.openxmlformats.org/officeDocument/2006/relationships/slideLayout" Target="../slideLayouts/slideLayout81.xml"/><Relationship Id="rId12" Type="http://schemas.openxmlformats.org/officeDocument/2006/relationships/slideLayout" Target="../slideLayouts/slideLayout86.xml"/><Relationship Id="rId2" Type="http://schemas.openxmlformats.org/officeDocument/2006/relationships/slideLayout" Target="../slideLayouts/slideLayout76.xml"/><Relationship Id="rId1" Type="http://schemas.openxmlformats.org/officeDocument/2006/relationships/slideLayout" Target="../slideLayouts/slideLayout75.xml"/><Relationship Id="rId6" Type="http://schemas.openxmlformats.org/officeDocument/2006/relationships/slideLayout" Target="../slideLayouts/slideLayout80.xml"/><Relationship Id="rId11" Type="http://schemas.openxmlformats.org/officeDocument/2006/relationships/slideLayout" Target="../slideLayouts/slideLayout85.xml"/><Relationship Id="rId5" Type="http://schemas.openxmlformats.org/officeDocument/2006/relationships/slideLayout" Target="../slideLayouts/slideLayout79.xml"/><Relationship Id="rId10" Type="http://schemas.openxmlformats.org/officeDocument/2006/relationships/slideLayout" Target="../slideLayouts/slideLayout84.xml"/><Relationship Id="rId4" Type="http://schemas.openxmlformats.org/officeDocument/2006/relationships/slideLayout" Target="../slideLayouts/slideLayout78.xml"/><Relationship Id="rId9" Type="http://schemas.openxmlformats.org/officeDocument/2006/relationships/slideLayout" Target="../slideLayouts/slideLayout83.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4.xml"/><Relationship Id="rId13" Type="http://schemas.openxmlformats.org/officeDocument/2006/relationships/theme" Target="../theme/theme8.xml"/><Relationship Id="rId3" Type="http://schemas.openxmlformats.org/officeDocument/2006/relationships/slideLayout" Target="../slideLayouts/slideLayout89.xml"/><Relationship Id="rId7" Type="http://schemas.openxmlformats.org/officeDocument/2006/relationships/slideLayout" Target="../slideLayouts/slideLayout93.xml"/><Relationship Id="rId12" Type="http://schemas.openxmlformats.org/officeDocument/2006/relationships/slideLayout" Target="../slideLayouts/slideLayout98.xml"/><Relationship Id="rId2" Type="http://schemas.openxmlformats.org/officeDocument/2006/relationships/slideLayout" Target="../slideLayouts/slideLayout88.xml"/><Relationship Id="rId1" Type="http://schemas.openxmlformats.org/officeDocument/2006/relationships/slideLayout" Target="../slideLayouts/slideLayout87.xml"/><Relationship Id="rId6" Type="http://schemas.openxmlformats.org/officeDocument/2006/relationships/slideLayout" Target="../slideLayouts/slideLayout92.xml"/><Relationship Id="rId11" Type="http://schemas.openxmlformats.org/officeDocument/2006/relationships/slideLayout" Target="../slideLayouts/slideLayout97.xml"/><Relationship Id="rId5" Type="http://schemas.openxmlformats.org/officeDocument/2006/relationships/slideLayout" Target="../slideLayouts/slideLayout91.xml"/><Relationship Id="rId10" Type="http://schemas.openxmlformats.org/officeDocument/2006/relationships/slideLayout" Target="../slideLayouts/slideLayout96.xml"/><Relationship Id="rId4" Type="http://schemas.openxmlformats.org/officeDocument/2006/relationships/slideLayout" Target="../slideLayouts/slideLayout90.xml"/><Relationship Id="rId9" Type="http://schemas.openxmlformats.org/officeDocument/2006/relationships/slideLayout" Target="../slideLayouts/slideLayout95.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6.xml"/><Relationship Id="rId13" Type="http://schemas.openxmlformats.org/officeDocument/2006/relationships/theme" Target="../theme/theme9.xml"/><Relationship Id="rId3" Type="http://schemas.openxmlformats.org/officeDocument/2006/relationships/slideLayout" Target="../slideLayouts/slideLayout101.xml"/><Relationship Id="rId7" Type="http://schemas.openxmlformats.org/officeDocument/2006/relationships/slideLayout" Target="../slideLayouts/slideLayout105.xml"/><Relationship Id="rId12" Type="http://schemas.openxmlformats.org/officeDocument/2006/relationships/slideLayout" Target="../slideLayouts/slideLayout110.xml"/><Relationship Id="rId2" Type="http://schemas.openxmlformats.org/officeDocument/2006/relationships/slideLayout" Target="../slideLayouts/slideLayout100.xml"/><Relationship Id="rId1" Type="http://schemas.openxmlformats.org/officeDocument/2006/relationships/slideLayout" Target="../slideLayouts/slideLayout99.xml"/><Relationship Id="rId6" Type="http://schemas.openxmlformats.org/officeDocument/2006/relationships/slideLayout" Target="../slideLayouts/slideLayout104.xml"/><Relationship Id="rId11" Type="http://schemas.openxmlformats.org/officeDocument/2006/relationships/slideLayout" Target="../slideLayouts/slideLayout109.xml"/><Relationship Id="rId5" Type="http://schemas.openxmlformats.org/officeDocument/2006/relationships/slideLayout" Target="../slideLayouts/slideLayout103.xml"/><Relationship Id="rId10" Type="http://schemas.openxmlformats.org/officeDocument/2006/relationships/slideLayout" Target="../slideLayouts/slideLayout108.xml"/><Relationship Id="rId4" Type="http://schemas.openxmlformats.org/officeDocument/2006/relationships/slideLayout" Target="../slideLayouts/slideLayout102.xml"/><Relationship Id="rId9" Type="http://schemas.openxmlformats.org/officeDocument/2006/relationships/slideLayout" Target="../slideLayouts/slideLayout107.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5273951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6299963"/>
      </p:ext>
    </p:extLst>
  </p:cSld>
  <p:clrMap bg1="lt1" tx1="dk1" bg2="lt2" tx2="dk2" accent1="accent1" accent2="accent2" accent3="accent3" accent4="accent4" accent5="accent5" accent6="accent6" hlink="hlink" folHlink="folHlink"/>
  <p:sldLayoutIdLst>
    <p:sldLayoutId id="2147483818" r:id="rId1"/>
    <p:sldLayoutId id="2147483819" r:id="rId2"/>
    <p:sldLayoutId id="2147483820" r:id="rId3"/>
    <p:sldLayoutId id="2147483821" r:id="rId4"/>
    <p:sldLayoutId id="2147483822" r:id="rId5"/>
    <p:sldLayoutId id="2147483823" r:id="rId6"/>
    <p:sldLayoutId id="2147483824" r:id="rId7"/>
    <p:sldLayoutId id="2147483825" r:id="rId8"/>
    <p:sldLayoutId id="2147483826" r:id="rId9"/>
    <p:sldLayoutId id="2147483827" r:id="rId10"/>
    <p:sldLayoutId id="21474838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65284921"/>
      </p:ext>
    </p:extLst>
  </p:cSld>
  <p:clrMap bg1="lt1" tx1="dk1" bg2="lt2" tx2="dk2" accent1="accent1" accent2="accent2" accent3="accent3" accent4="accent4" accent5="accent5" accent6="accent6" hlink="hlink" folHlink="folHlink"/>
  <p:sldLayoutIdLst>
    <p:sldLayoutId id="2147483830" r:id="rId1"/>
    <p:sldLayoutId id="2147483831" r:id="rId2"/>
    <p:sldLayoutId id="2147483832" r:id="rId3"/>
    <p:sldLayoutId id="2147483833" r:id="rId4"/>
    <p:sldLayoutId id="2147483834" r:id="rId5"/>
    <p:sldLayoutId id="2147483835" r:id="rId6"/>
    <p:sldLayoutId id="2147483836" r:id="rId7"/>
    <p:sldLayoutId id="2147483837" r:id="rId8"/>
    <p:sldLayoutId id="2147483838" r:id="rId9"/>
    <p:sldLayoutId id="2147483839" r:id="rId10"/>
    <p:sldLayoutId id="214748384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3029597"/>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331516"/>
      </p:ext>
    </p:extLst>
  </p:cSld>
  <p:clrMap bg1="lt1" tx1="dk1" bg2="lt2" tx2="dk2" accent1="accent1" accent2="accent2" accent3="accent3" accent4="accent4" accent5="accent5" accent6="accent6" hlink="hlink" folHlink="folHlink"/>
  <p:sldLayoutIdLst>
    <p:sldLayoutId id="2147483855" r:id="rId1"/>
    <p:sldLayoutId id="2147483856" r:id="rId2"/>
    <p:sldLayoutId id="2147483857" r:id="rId3"/>
    <p:sldLayoutId id="2147483858" r:id="rId4"/>
    <p:sldLayoutId id="2147483859" r:id="rId5"/>
    <p:sldLayoutId id="2147483860" r:id="rId6"/>
    <p:sldLayoutId id="2147483861" r:id="rId7"/>
    <p:sldLayoutId id="2147483862" r:id="rId8"/>
    <p:sldLayoutId id="2147483863" r:id="rId9"/>
    <p:sldLayoutId id="2147483864" r:id="rId10"/>
    <p:sldLayoutId id="2147483865" r:id="rId11"/>
    <p:sldLayoutId id="214748386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4831331"/>
      </p:ext>
    </p:extLst>
  </p:cSld>
  <p:clrMap bg1="lt1" tx1="dk1" bg2="lt2" tx2="dk2" accent1="accent1" accent2="accent2" accent3="accent3" accent4="accent4" accent5="accent5" accent6="accent6" hlink="hlink" folHlink="folHlink"/>
  <p:sldLayoutIdLst>
    <p:sldLayoutId id="2147483868" r:id="rId1"/>
    <p:sldLayoutId id="2147483869" r:id="rId2"/>
    <p:sldLayoutId id="2147483870" r:id="rId3"/>
    <p:sldLayoutId id="2147483871" r:id="rId4"/>
    <p:sldLayoutId id="2147483872" r:id="rId5"/>
    <p:sldLayoutId id="2147483873" r:id="rId6"/>
    <p:sldLayoutId id="2147483874" r:id="rId7"/>
    <p:sldLayoutId id="2147483875" r:id="rId8"/>
    <p:sldLayoutId id="2147483876" r:id="rId9"/>
    <p:sldLayoutId id="2147483877" r:id="rId10"/>
    <p:sldLayoutId id="214748387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1B63715-30A8-46DA-AC9F-68C70606CC3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7C0061-3B99-4089-A3BF-BD0A9491C985}"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72638843"/>
      </p:ext>
    </p:extLst>
  </p:cSld>
  <p:clrMap bg1="lt1" tx1="dk1" bg2="lt2" tx2="dk2" accent1="accent1" accent2="accent2" accent3="accent3" accent4="accent4" accent5="accent5" accent6="accent6" hlink="hlink" folHlink="folHlink"/>
  <p:sldLayoutIdLst>
    <p:sldLayoutId id="2147483880" r:id="rId1"/>
    <p:sldLayoutId id="2147483881" r:id="rId2"/>
    <p:sldLayoutId id="2147483882" r:id="rId3"/>
    <p:sldLayoutId id="2147483883" r:id="rId4"/>
    <p:sldLayoutId id="2147483884" r:id="rId5"/>
    <p:sldLayoutId id="2147483885" r:id="rId6"/>
    <p:sldLayoutId id="2147483886" r:id="rId7"/>
    <p:sldLayoutId id="2147483887" r:id="rId8"/>
    <p:sldLayoutId id="2147483888" r:id="rId9"/>
    <p:sldLayoutId id="2147483889" r:id="rId10"/>
    <p:sldLayoutId id="2147483890"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015A1C-A950-4BF7-9F1F-2CA7C903A8EE}"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a:solidFill>
                <a:prstClr val="black">
                  <a:tint val="75000"/>
                </a:prstClr>
              </a:solidFill>
            </a:endParaRPr>
          </a:p>
        </p:txBody>
      </p:sp>
      <p:pic>
        <p:nvPicPr>
          <p:cNvPr id="7" name="Picture 6" descr="350px-Zuoshangjiao.jpg"/>
          <p:cNvPicPr>
            <a:picLocks noChangeAspect="1"/>
          </p:cNvPicPr>
          <p:nvPr userDrawn="1"/>
        </p:nvPicPr>
        <p:blipFill>
          <a:blip r:embed="rId13" cstate="print"/>
          <a:stretch>
            <a:fillRect/>
          </a:stretch>
        </p:blipFill>
        <p:spPr>
          <a:xfrm>
            <a:off x="0" y="0"/>
            <a:ext cx="1600200" cy="1540764"/>
          </a:xfrm>
          <a:prstGeom prst="rect">
            <a:avLst/>
          </a:prstGeom>
        </p:spPr>
      </p:pic>
    </p:spTree>
    <p:extLst>
      <p:ext uri="{BB962C8B-B14F-4D97-AF65-F5344CB8AC3E}">
        <p14:creationId xmlns:p14="http://schemas.microsoft.com/office/powerpoint/2010/main" val="3799074621"/>
      </p:ext>
    </p:extLst>
  </p:cSld>
  <p:clrMap bg1="lt1" tx1="dk1" bg2="lt2" tx2="dk2" accent1="accent1" accent2="accent2" accent3="accent3" accent4="accent4" accent5="accent5" accent6="accent6" hlink="hlink" folHlink="folHlink"/>
  <p:sldLayoutIdLst>
    <p:sldLayoutId id="2147483892" r:id="rId1"/>
    <p:sldLayoutId id="2147483893" r:id="rId2"/>
    <p:sldLayoutId id="2147483894" r:id="rId3"/>
    <p:sldLayoutId id="2147483895" r:id="rId4"/>
    <p:sldLayoutId id="2147483896" r:id="rId5"/>
    <p:sldLayoutId id="2147483897" r:id="rId6"/>
    <p:sldLayoutId id="2147483898" r:id="rId7"/>
    <p:sldLayoutId id="2147483899" r:id="rId8"/>
    <p:sldLayoutId id="2147483900" r:id="rId9"/>
    <p:sldLayoutId id="2147483901" r:id="rId10"/>
    <p:sldLayoutId id="214748390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DEE7F8"/>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EFFF6C-AE4E-4FE6-A064-67A5E3D5DC7A}" type="slidenum">
              <a:rPr lang="en-US" smtClean="0">
                <a:solidFill>
                  <a:prstClr val="black">
                    <a:tint val="75000"/>
                  </a:prstClr>
                </a:solidFill>
              </a:rPr>
              <a:pPr/>
              <a:t>‹#›</a:t>
            </a:fld>
            <a:endParaRPr lang="en-US" dirty="0">
              <a:solidFill>
                <a:prstClr val="black">
                  <a:tint val="75000"/>
                </a:prstClr>
              </a:solidFill>
            </a:endParaRPr>
          </a:p>
        </p:txBody>
      </p:sp>
      <p:pic>
        <p:nvPicPr>
          <p:cNvPr id="7" name="Picture 6" descr="350px-Zuoshangjiao.jpg"/>
          <p:cNvPicPr>
            <a:picLocks noChangeAspect="1"/>
          </p:cNvPicPr>
          <p:nvPr/>
        </p:nvPicPr>
        <p:blipFill>
          <a:blip r:embed="rId14" cstate="print"/>
          <a:stretch>
            <a:fillRect/>
          </a:stretch>
        </p:blipFill>
        <p:spPr>
          <a:xfrm>
            <a:off x="0" y="0"/>
            <a:ext cx="1600200" cy="1540764"/>
          </a:xfrm>
          <a:prstGeom prst="rect">
            <a:avLst/>
          </a:prstGeom>
        </p:spPr>
      </p:pic>
      <p:sp>
        <p:nvSpPr>
          <p:cNvPr id="8" name="Rectangle 25"/>
          <p:cNvSpPr>
            <a:spLocks noChangeArrowheads="1"/>
          </p:cNvSpPr>
          <p:nvPr/>
        </p:nvSpPr>
        <p:spPr bwMode="auto">
          <a:xfrm>
            <a:off x="8374063" y="6491287"/>
            <a:ext cx="769937" cy="366713"/>
          </a:xfrm>
          <a:prstGeom prst="rect">
            <a:avLst/>
          </a:prstGeom>
          <a:noFill/>
          <a:ln w="9525">
            <a:noFill/>
            <a:miter lim="800000"/>
            <a:headEnd/>
            <a:tailEnd/>
          </a:ln>
        </p:spPr>
        <p:txBody>
          <a:bodyPr wrap="none" lIns="91425" tIns="45713" rIns="91425" bIns="45713">
            <a:spAutoFit/>
          </a:bodyPr>
          <a:lstStyle/>
          <a:p>
            <a:pPr>
              <a:defRPr/>
            </a:pPr>
            <a:r>
              <a:rPr lang="en-US" b="1" i="1" dirty="0">
                <a:solidFill>
                  <a:srgbClr val="1851CE"/>
                </a:solidFill>
              </a:rPr>
              <a:t>S</a:t>
            </a:r>
            <a:r>
              <a:rPr lang="en-US" b="1" i="1" dirty="0">
                <a:solidFill>
                  <a:srgbClr val="E40701"/>
                </a:solidFill>
              </a:rPr>
              <a:t>A</a:t>
            </a:r>
            <a:r>
              <a:rPr lang="en-US" b="1" i="1" dirty="0">
                <a:solidFill>
                  <a:srgbClr val="EFBA00"/>
                </a:solidFill>
              </a:rPr>
              <a:t>L</a:t>
            </a:r>
            <a:r>
              <a:rPr lang="en-US" b="1" i="1" dirty="0">
                <a:solidFill>
                  <a:srgbClr val="1851CE"/>
                </a:solidFill>
              </a:rPr>
              <a:t>S</a:t>
            </a:r>
            <a:r>
              <a:rPr lang="en-US" b="1" i="1" dirty="0">
                <a:solidFill>
                  <a:srgbClr val="18A221"/>
                </a:solidFill>
              </a:rPr>
              <a:t>A</a:t>
            </a:r>
            <a:endParaRPr lang="en-US" dirty="0">
              <a:solidFill>
                <a:prstClr val="black"/>
              </a:solidFill>
              <a:latin typeface="Corbel" pitchFamily="34" charset="0"/>
            </a:endParaRPr>
          </a:p>
        </p:txBody>
      </p:sp>
    </p:spTree>
    <p:extLst>
      <p:ext uri="{BB962C8B-B14F-4D97-AF65-F5344CB8AC3E}">
        <p14:creationId xmlns:p14="http://schemas.microsoft.com/office/powerpoint/2010/main" val="3404441257"/>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C30129-11B4-4974-BFCE-9EA818D98C35}"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2D004D-C892-4351-B582-C8CCB5C2AB2E}"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00534240"/>
      </p:ext>
    </p:extLst>
  </p:cSld>
  <p:clrMap bg1="lt1" tx1="dk1" bg2="lt2" tx2="dk2" accent1="accent1" accent2="accent2" accent3="accent3" accent4="accent4" accent5="accent5" accent6="accent6" hlink="hlink" folHlink="folHlink"/>
  <p:sldLayoutIdLst>
    <p:sldLayoutId id="2147483917" r:id="rId1"/>
    <p:sldLayoutId id="2147483918" r:id="rId2"/>
    <p:sldLayoutId id="2147483919" r:id="rId3"/>
    <p:sldLayoutId id="2147483920" r:id="rId4"/>
    <p:sldLayoutId id="2147483921" r:id="rId5"/>
    <p:sldLayoutId id="2147483922" r:id="rId6"/>
    <p:sldLayoutId id="2147483923" r:id="rId7"/>
    <p:sldLayoutId id="2147483924" r:id="rId8"/>
    <p:sldLayoutId id="2147483925" r:id="rId9"/>
    <p:sldLayoutId id="2147483926" r:id="rId10"/>
    <p:sldLayoutId id="214748392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blipFill dpi="0" rotWithShape="0">
          <a:blip r:embed="rId10"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3/7/2013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1"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2"/>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3733860043"/>
      </p:ext>
    </p:extLst>
  </p:cSld>
  <p:clrMap bg1="lt1" tx1="dk1" bg2="lt2" tx2="dk2" accent1="accent1" accent2="accent2" accent3="accent3" accent4="accent4" accent5="accent5" accent6="accent6" hlink="hlink" folHlink="folHlink"/>
  <p:sldLayoutIdLst>
    <p:sldLayoutId id="2147483929" r:id="rId1"/>
    <p:sldLayoutId id="2147483930" r:id="rId2"/>
    <p:sldLayoutId id="2147483931" r:id="rId3"/>
    <p:sldLayoutId id="2147483932" r:id="rId4"/>
    <p:sldLayoutId id="2147483933" r:id="rId5"/>
    <p:sldLayoutId id="2147483934" r:id="rId6"/>
    <p:sldLayoutId id="2147483935" r:id="rId7"/>
    <p:sldLayoutId id="2147483936" r:id="rId8"/>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0842"/>
            <a:ext cx="8229600" cy="292608"/>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1"/>
            <a:ext cx="8229600" cy="441959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406042"/>
            <a:ext cx="381000" cy="365125"/>
          </a:xfrm>
          <a:prstGeom prst="rect">
            <a:avLst/>
          </a:prstGeom>
        </p:spPr>
        <p:txBody>
          <a:bodyPr vert="horz" lIns="0" tIns="0" rIns="0" bIns="0" rtlCol="0" anchor="ctr"/>
          <a:lstStyle>
            <a:lvl1pPr algn="l">
              <a:defRPr sz="1000">
                <a:solidFill>
                  <a:schemeClr val="accent1"/>
                </a:solidFill>
              </a:defRPr>
            </a:lvl1pPr>
          </a:lstStyle>
          <a:p>
            <a:fld id="{1A026502-11EF-4F01-A5BA-022B1A37D027}" type="slidenum">
              <a:rPr lang="en-US" smtClean="0">
                <a:solidFill>
                  <a:srgbClr val="00AEEF"/>
                </a:solidFill>
              </a:rPr>
              <a:pPr/>
              <a:t>‹#›</a:t>
            </a:fld>
            <a:endParaRPr lang="en-US">
              <a:solidFill>
                <a:srgbClr val="00AEEF"/>
              </a:solidFill>
            </a:endParaRPr>
          </a:p>
        </p:txBody>
      </p:sp>
      <p:sp>
        <p:nvSpPr>
          <p:cNvPr id="10" name="Footer Placeholder 9"/>
          <p:cNvSpPr>
            <a:spLocks noGrp="1"/>
          </p:cNvSpPr>
          <p:nvPr>
            <p:ph type="ftr" sz="quarter" idx="3"/>
          </p:nvPr>
        </p:nvSpPr>
        <p:spPr>
          <a:xfrm>
            <a:off x="3200400" y="6406042"/>
            <a:ext cx="2743200" cy="365125"/>
          </a:xfrm>
          <a:prstGeom prst="rect">
            <a:avLst/>
          </a:prstGeom>
        </p:spPr>
        <p:txBody>
          <a:bodyPr vert="horz" lIns="0" tIns="0" rIns="0" bIns="0" rtlCol="0" anchor="ctr"/>
          <a:lstStyle>
            <a:lvl1pPr algn="ctr">
              <a:defRPr sz="1000" i="1">
                <a:solidFill>
                  <a:schemeClr val="tx1">
                    <a:lumMod val="75000"/>
                    <a:lumOff val="25000"/>
                  </a:schemeClr>
                </a:solidFill>
              </a:defRPr>
            </a:lvl1pPr>
          </a:lstStyle>
          <a:p>
            <a:r>
              <a:rPr lang="en-US" dirty="0"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Tree>
    <p:extLst>
      <p:ext uri="{BB962C8B-B14F-4D97-AF65-F5344CB8AC3E}">
        <p14:creationId xmlns:p14="http://schemas.microsoft.com/office/powerpoint/2010/main" val="1008849496"/>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kern="1200" spc="-10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buFont typeface="Arial" pitchFamily="34" charset="0"/>
        <a:buNone/>
        <a:defRPr sz="1100" kern="1200">
          <a:solidFill>
            <a:schemeClr val="tx2"/>
          </a:solidFill>
          <a:latin typeface="+mn-lt"/>
          <a:ea typeface="+mn-ea"/>
          <a:cs typeface="+mn-cs"/>
        </a:defRPr>
      </a:lvl1pPr>
      <a:lvl2pPr marL="117475" indent="-117475" algn="l" defTabSz="914400" rtl="0" eaLnBrk="1" latinLnBrk="0" hangingPunct="1">
        <a:lnSpc>
          <a:spcPct val="110000"/>
        </a:lnSpc>
        <a:spcBef>
          <a:spcPts val="300"/>
        </a:spcBef>
        <a:buClr>
          <a:schemeClr val="accent1"/>
        </a:buClr>
        <a:buFont typeface="Arial" pitchFamily="34" charset="0"/>
        <a:buChar char="•"/>
        <a:defRPr sz="1100" kern="1200">
          <a:solidFill>
            <a:schemeClr val="tx2"/>
          </a:solidFill>
          <a:latin typeface="+mn-lt"/>
          <a:ea typeface="+mn-ea"/>
          <a:cs typeface="+mn-cs"/>
        </a:defRPr>
      </a:lvl2pPr>
      <a:lvl3pPr marL="233363" indent="-106363" algn="l" defTabSz="914400" rtl="0" eaLnBrk="1" latinLnBrk="0" hangingPunct="1">
        <a:lnSpc>
          <a:spcPct val="110000"/>
        </a:lnSpc>
        <a:spcBef>
          <a:spcPts val="300"/>
        </a:spcBef>
        <a:buClr>
          <a:schemeClr val="accent2"/>
        </a:buClr>
        <a:buSzPct val="85000"/>
        <a:buFont typeface="Wingdings" pitchFamily="2" charset="2"/>
        <a:buChar char="§"/>
        <a:defRPr sz="1100" kern="1200">
          <a:solidFill>
            <a:schemeClr val="tx2"/>
          </a:solidFill>
          <a:latin typeface="+mn-lt"/>
          <a:ea typeface="+mn-ea"/>
          <a:cs typeface="+mn-cs"/>
        </a:defRPr>
      </a:lvl3pPr>
      <a:lvl4pPr marL="339725"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4pPr>
      <a:lvl5pPr marL="457200"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3/7/2013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spTree>
    <p:extLst>
      <p:ext uri="{BB962C8B-B14F-4D97-AF65-F5344CB8AC3E}">
        <p14:creationId xmlns:p14="http://schemas.microsoft.com/office/powerpoint/2010/main" val="1641334367"/>
      </p:ext>
    </p:extLst>
  </p:cSld>
  <p:clrMap bg1="lt1" tx1="dk1" bg2="lt2" tx2="dk2" accent1="accent1" accent2="accent2" accent3="accent3" accent4="accent4" accent5="accent5" accent6="accent6" hlink="hlink" folHlink="folHlink"/>
  <p:sldLayoutIdLst>
    <p:sldLayoutId id="2147483938" r:id="rId1"/>
    <p:sldLayoutId id="2147483939" r:id="rId2"/>
    <p:sldLayoutId id="2147483940" r:id="rId3"/>
    <p:sldLayoutId id="2147483941" r:id="rId4"/>
    <p:sldLayoutId id="2147483942" r:id="rId5"/>
    <p:sldLayoutId id="2147483943" r:id="rId6"/>
    <p:sldLayoutId id="2147483944"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D25A92F-140A-42E3-9B8E-B0B21C0A82AB}"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722D5DB-FE8A-4404-925D-2EF32A27E21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42261961"/>
      </p:ext>
    </p:extLst>
  </p:cSld>
  <p:clrMap bg1="lt1" tx1="dk1" bg2="lt2" tx2="dk2" accent1="accent1" accent2="accent2" accent3="accent3" accent4="accent4" accent5="accent5" accent6="accent6" hlink="hlink" folHlink="folHlink"/>
  <p:sldLayoutIdLst>
    <p:sldLayoutId id="2147483946" r:id="rId1"/>
    <p:sldLayoutId id="2147483947" r:id="rId2"/>
    <p:sldLayoutId id="2147483948" r:id="rId3"/>
    <p:sldLayoutId id="2147483949" r:id="rId4"/>
    <p:sldLayoutId id="2147483950" r:id="rId5"/>
    <p:sldLayoutId id="2147483951" r:id="rId6"/>
    <p:sldLayoutId id="2147483952" r:id="rId7"/>
    <p:sldLayoutId id="2147483953" r:id="rId8"/>
    <p:sldLayoutId id="2147483954" r:id="rId9"/>
    <p:sldLayoutId id="2147483955" r:id="rId10"/>
    <p:sldLayoutId id="214748395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s>
            <a:gs pos="100000">
              <a:schemeClr val="bg1">
                <a:gamma/>
                <a:shade val="39216"/>
                <a:invGamma/>
              </a:schemeClr>
            </a:gs>
          </a:gsLst>
          <a:lin ang="5400000" scaled="1"/>
        </a:gradFill>
        <a:effectLst/>
      </p:bgPr>
    </p:bg>
    <p:spTree>
      <p:nvGrpSpPr>
        <p:cNvPr id="1" name=""/>
        <p:cNvGrpSpPr/>
        <p:nvPr/>
      </p:nvGrpSpPr>
      <p:grpSpPr>
        <a:xfrm>
          <a:off x="0" y="0"/>
          <a:ext cx="0" cy="0"/>
          <a:chOff x="0" y="0"/>
          <a:chExt cx="0" cy="0"/>
        </a:xfrm>
      </p:grpSpPr>
      <p:grpSp>
        <p:nvGrpSpPr>
          <p:cNvPr id="2" name="Group 2"/>
          <p:cNvGrpSpPr>
            <a:grpSpLocks/>
          </p:cNvGrpSpPr>
          <p:nvPr/>
        </p:nvGrpSpPr>
        <p:grpSpPr bwMode="auto">
          <a:xfrm>
            <a:off x="1588" y="0"/>
            <a:ext cx="9148762" cy="6851650"/>
            <a:chOff x="1" y="0"/>
            <a:chExt cx="5763" cy="4316"/>
          </a:xfrm>
        </p:grpSpPr>
        <p:sp>
          <p:nvSpPr>
            <p:cNvPr id="447491" name="Freeform 3"/>
            <p:cNvSpPr>
              <a:spLocks/>
            </p:cNvSpPr>
            <p:nvPr/>
          </p:nvSpPr>
          <p:spPr bwMode="hidden">
            <a:xfrm>
              <a:off x="5045" y="2626"/>
              <a:ext cx="719" cy="1690"/>
            </a:xfrm>
            <a:custGeom>
              <a:avLst/>
              <a:gdLst/>
              <a:ahLst/>
              <a:cxnLst>
                <a:cxn ang="0">
                  <a:pos x="717" y="72"/>
                </a:cxn>
                <a:cxn ang="0">
                  <a:pos x="717" y="0"/>
                </a:cxn>
                <a:cxn ang="0">
                  <a:pos x="699" y="101"/>
                </a:cxn>
                <a:cxn ang="0">
                  <a:pos x="675" y="209"/>
                </a:cxn>
                <a:cxn ang="0">
                  <a:pos x="627" y="389"/>
                </a:cxn>
                <a:cxn ang="0">
                  <a:pos x="574" y="569"/>
                </a:cxn>
                <a:cxn ang="0">
                  <a:pos x="502" y="749"/>
                </a:cxn>
                <a:cxn ang="0">
                  <a:pos x="424" y="935"/>
                </a:cxn>
                <a:cxn ang="0">
                  <a:pos x="334" y="1121"/>
                </a:cxn>
                <a:cxn ang="0">
                  <a:pos x="233" y="1312"/>
                </a:cxn>
                <a:cxn ang="0">
                  <a:pos x="125" y="1498"/>
                </a:cxn>
                <a:cxn ang="0">
                  <a:pos x="0" y="1690"/>
                </a:cxn>
                <a:cxn ang="0">
                  <a:pos x="11" y="1690"/>
                </a:cxn>
                <a:cxn ang="0">
                  <a:pos x="137" y="1498"/>
                </a:cxn>
                <a:cxn ang="0">
                  <a:pos x="245" y="1312"/>
                </a:cxn>
                <a:cxn ang="0">
                  <a:pos x="346" y="1121"/>
                </a:cxn>
                <a:cxn ang="0">
                  <a:pos x="436" y="935"/>
                </a:cxn>
                <a:cxn ang="0">
                  <a:pos x="514" y="749"/>
                </a:cxn>
                <a:cxn ang="0">
                  <a:pos x="585" y="569"/>
                </a:cxn>
                <a:cxn ang="0">
                  <a:pos x="639" y="389"/>
                </a:cxn>
                <a:cxn ang="0">
                  <a:pos x="687" y="209"/>
                </a:cxn>
                <a:cxn ang="0">
                  <a:pos x="705" y="143"/>
                </a:cxn>
                <a:cxn ang="0">
                  <a:pos x="717" y="72"/>
                </a:cxn>
                <a:cxn ang="0">
                  <a:pos x="717" y="72"/>
                </a:cxn>
              </a:cxnLst>
              <a:rect l="0" t="0" r="r" b="b"/>
              <a:pathLst>
                <a:path w="717" h="1690">
                  <a:moveTo>
                    <a:pt x="717" y="72"/>
                  </a:moveTo>
                  <a:lnTo>
                    <a:pt x="717" y="0"/>
                  </a:lnTo>
                  <a:lnTo>
                    <a:pt x="699" y="101"/>
                  </a:lnTo>
                  <a:lnTo>
                    <a:pt x="675" y="209"/>
                  </a:lnTo>
                  <a:lnTo>
                    <a:pt x="627" y="389"/>
                  </a:lnTo>
                  <a:lnTo>
                    <a:pt x="574" y="569"/>
                  </a:lnTo>
                  <a:lnTo>
                    <a:pt x="502" y="749"/>
                  </a:lnTo>
                  <a:lnTo>
                    <a:pt x="424" y="935"/>
                  </a:lnTo>
                  <a:lnTo>
                    <a:pt x="334" y="1121"/>
                  </a:lnTo>
                  <a:lnTo>
                    <a:pt x="233" y="1312"/>
                  </a:lnTo>
                  <a:lnTo>
                    <a:pt x="125" y="1498"/>
                  </a:lnTo>
                  <a:lnTo>
                    <a:pt x="0" y="1690"/>
                  </a:lnTo>
                  <a:lnTo>
                    <a:pt x="11" y="1690"/>
                  </a:lnTo>
                  <a:lnTo>
                    <a:pt x="137" y="1498"/>
                  </a:lnTo>
                  <a:lnTo>
                    <a:pt x="245" y="1312"/>
                  </a:lnTo>
                  <a:lnTo>
                    <a:pt x="346" y="1121"/>
                  </a:lnTo>
                  <a:lnTo>
                    <a:pt x="436" y="935"/>
                  </a:lnTo>
                  <a:lnTo>
                    <a:pt x="514" y="749"/>
                  </a:lnTo>
                  <a:lnTo>
                    <a:pt x="585" y="569"/>
                  </a:lnTo>
                  <a:lnTo>
                    <a:pt x="639" y="389"/>
                  </a:lnTo>
                  <a:lnTo>
                    <a:pt x="687" y="209"/>
                  </a:lnTo>
                  <a:lnTo>
                    <a:pt x="705" y="143"/>
                  </a:lnTo>
                  <a:lnTo>
                    <a:pt x="717" y="72"/>
                  </a:lnTo>
                  <a:lnTo>
                    <a:pt x="717" y="7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2" name="Freeform 4"/>
            <p:cNvSpPr>
              <a:spLocks/>
            </p:cNvSpPr>
            <p:nvPr/>
          </p:nvSpPr>
          <p:spPr bwMode="hidden">
            <a:xfrm>
              <a:off x="5386" y="3794"/>
              <a:ext cx="378" cy="522"/>
            </a:xfrm>
            <a:custGeom>
              <a:avLst/>
              <a:gdLst/>
              <a:ahLst/>
              <a:cxnLst>
                <a:cxn ang="0">
                  <a:pos x="377" y="0"/>
                </a:cxn>
                <a:cxn ang="0">
                  <a:pos x="293" y="132"/>
                </a:cxn>
                <a:cxn ang="0">
                  <a:pos x="204" y="264"/>
                </a:cxn>
                <a:cxn ang="0">
                  <a:pos x="102" y="396"/>
                </a:cxn>
                <a:cxn ang="0">
                  <a:pos x="0" y="522"/>
                </a:cxn>
                <a:cxn ang="0">
                  <a:pos x="12" y="522"/>
                </a:cxn>
                <a:cxn ang="0">
                  <a:pos x="114" y="402"/>
                </a:cxn>
                <a:cxn ang="0">
                  <a:pos x="204" y="282"/>
                </a:cxn>
                <a:cxn ang="0">
                  <a:pos x="377" y="24"/>
                </a:cxn>
                <a:cxn ang="0">
                  <a:pos x="377" y="0"/>
                </a:cxn>
                <a:cxn ang="0">
                  <a:pos x="377" y="0"/>
                </a:cxn>
              </a:cxnLst>
              <a:rect l="0" t="0" r="r" b="b"/>
              <a:pathLst>
                <a:path w="377" h="522">
                  <a:moveTo>
                    <a:pt x="377" y="0"/>
                  </a:moveTo>
                  <a:lnTo>
                    <a:pt x="293" y="132"/>
                  </a:lnTo>
                  <a:lnTo>
                    <a:pt x="204" y="264"/>
                  </a:lnTo>
                  <a:lnTo>
                    <a:pt x="102" y="396"/>
                  </a:lnTo>
                  <a:lnTo>
                    <a:pt x="0" y="522"/>
                  </a:lnTo>
                  <a:lnTo>
                    <a:pt x="12" y="522"/>
                  </a:lnTo>
                  <a:lnTo>
                    <a:pt x="114" y="402"/>
                  </a:lnTo>
                  <a:lnTo>
                    <a:pt x="204" y="282"/>
                  </a:lnTo>
                  <a:lnTo>
                    <a:pt x="377" y="24"/>
                  </a:lnTo>
                  <a:lnTo>
                    <a:pt x="377" y="0"/>
                  </a:lnTo>
                  <a:lnTo>
                    <a:pt x="377" y="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3" name="Freeform 5"/>
            <p:cNvSpPr>
              <a:spLocks/>
            </p:cNvSpPr>
            <p:nvPr/>
          </p:nvSpPr>
          <p:spPr bwMode="hidden">
            <a:xfrm>
              <a:off x="5680" y="4214"/>
              <a:ext cx="84" cy="102"/>
            </a:xfrm>
            <a:custGeom>
              <a:avLst/>
              <a:gdLst/>
              <a:ahLst/>
              <a:cxnLst>
                <a:cxn ang="0">
                  <a:pos x="0" y="102"/>
                </a:cxn>
                <a:cxn ang="0">
                  <a:pos x="18" y="102"/>
                </a:cxn>
                <a:cxn ang="0">
                  <a:pos x="48" y="60"/>
                </a:cxn>
                <a:cxn ang="0">
                  <a:pos x="84" y="24"/>
                </a:cxn>
                <a:cxn ang="0">
                  <a:pos x="84" y="0"/>
                </a:cxn>
                <a:cxn ang="0">
                  <a:pos x="42" y="54"/>
                </a:cxn>
                <a:cxn ang="0">
                  <a:pos x="0" y="102"/>
                </a:cxn>
                <a:cxn ang="0">
                  <a:pos x="0" y="102"/>
                </a:cxn>
              </a:cxnLst>
              <a:rect l="0" t="0" r="r" b="b"/>
              <a:pathLst>
                <a:path w="84" h="102">
                  <a:moveTo>
                    <a:pt x="0" y="102"/>
                  </a:moveTo>
                  <a:lnTo>
                    <a:pt x="18" y="102"/>
                  </a:lnTo>
                  <a:lnTo>
                    <a:pt x="48" y="60"/>
                  </a:lnTo>
                  <a:lnTo>
                    <a:pt x="84" y="24"/>
                  </a:lnTo>
                  <a:lnTo>
                    <a:pt x="84" y="0"/>
                  </a:lnTo>
                  <a:lnTo>
                    <a:pt x="42" y="54"/>
                  </a:lnTo>
                  <a:lnTo>
                    <a:pt x="0" y="102"/>
                  </a:lnTo>
                  <a:lnTo>
                    <a:pt x="0" y="102"/>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nvGrpSpPr>
            <p:cNvPr id="3" name="Group 6"/>
            <p:cNvGrpSpPr>
              <a:grpSpLocks/>
            </p:cNvGrpSpPr>
            <p:nvPr/>
          </p:nvGrpSpPr>
          <p:grpSpPr bwMode="auto">
            <a:xfrm>
              <a:off x="288" y="0"/>
              <a:ext cx="5098" cy="4316"/>
              <a:chOff x="288" y="0"/>
              <a:chExt cx="5098" cy="4316"/>
            </a:xfrm>
          </p:grpSpPr>
          <p:sp>
            <p:nvSpPr>
              <p:cNvPr id="447495" name="Freeform 7"/>
              <p:cNvSpPr>
                <a:spLocks/>
              </p:cNvSpPr>
              <p:nvPr userDrawn="1"/>
            </p:nvSpPr>
            <p:spPr bwMode="hidden">
              <a:xfrm>
                <a:off x="2789" y="0"/>
                <a:ext cx="72" cy="4316"/>
              </a:xfrm>
              <a:custGeom>
                <a:avLst/>
                <a:gdLst/>
                <a:ahLst/>
                <a:cxnLst>
                  <a:cxn ang="0">
                    <a:pos x="0" y="0"/>
                  </a:cxn>
                  <a:cxn ang="0">
                    <a:pos x="60" y="4316"/>
                  </a:cxn>
                  <a:cxn ang="0">
                    <a:pos x="72" y="4316"/>
                  </a:cxn>
                  <a:cxn ang="0">
                    <a:pos x="12" y="0"/>
                  </a:cxn>
                  <a:cxn ang="0">
                    <a:pos x="0" y="0"/>
                  </a:cxn>
                  <a:cxn ang="0">
                    <a:pos x="0" y="0"/>
                  </a:cxn>
                </a:cxnLst>
                <a:rect l="0" t="0" r="r" b="b"/>
                <a:pathLst>
                  <a:path w="72" h="4316">
                    <a:moveTo>
                      <a:pt x="0" y="0"/>
                    </a:moveTo>
                    <a:lnTo>
                      <a:pt x="60" y="4316"/>
                    </a:lnTo>
                    <a:lnTo>
                      <a:pt x="72" y="4316"/>
                    </a:lnTo>
                    <a:lnTo>
                      <a:pt x="12" y="0"/>
                    </a:lnTo>
                    <a:lnTo>
                      <a:pt x="0" y="0"/>
                    </a:lnTo>
                    <a:lnTo>
                      <a:pt x="0"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6" name="Freeform 8"/>
              <p:cNvSpPr>
                <a:spLocks/>
              </p:cNvSpPr>
              <p:nvPr userDrawn="1"/>
            </p:nvSpPr>
            <p:spPr bwMode="hidden">
              <a:xfrm>
                <a:off x="3089" y="0"/>
                <a:ext cx="174" cy="4316"/>
              </a:xfrm>
              <a:custGeom>
                <a:avLst/>
                <a:gdLst/>
                <a:ahLst/>
                <a:cxnLst>
                  <a:cxn ang="0">
                    <a:pos x="24" y="0"/>
                  </a:cxn>
                  <a:cxn ang="0">
                    <a:pos x="12" y="0"/>
                  </a:cxn>
                  <a:cxn ang="0">
                    <a:pos x="42" y="216"/>
                  </a:cxn>
                  <a:cxn ang="0">
                    <a:pos x="72" y="444"/>
                  </a:cxn>
                  <a:cxn ang="0">
                    <a:pos x="96" y="689"/>
                  </a:cxn>
                  <a:cxn ang="0">
                    <a:pos x="120" y="947"/>
                  </a:cxn>
                  <a:cxn ang="0">
                    <a:pos x="132" y="1211"/>
                  </a:cxn>
                  <a:cxn ang="0">
                    <a:pos x="150" y="1487"/>
                  </a:cxn>
                  <a:cxn ang="0">
                    <a:pos x="156" y="1768"/>
                  </a:cxn>
                  <a:cxn ang="0">
                    <a:pos x="162" y="2062"/>
                  </a:cxn>
                  <a:cxn ang="0">
                    <a:pos x="156" y="2644"/>
                  </a:cxn>
                  <a:cxn ang="0">
                    <a:pos x="126" y="3225"/>
                  </a:cxn>
                  <a:cxn ang="0">
                    <a:pos x="108" y="3507"/>
                  </a:cxn>
                  <a:cxn ang="0">
                    <a:pos x="78" y="3788"/>
                  </a:cxn>
                  <a:cxn ang="0">
                    <a:pos x="42" y="4058"/>
                  </a:cxn>
                  <a:cxn ang="0">
                    <a:pos x="0" y="4316"/>
                  </a:cxn>
                  <a:cxn ang="0">
                    <a:pos x="12" y="4316"/>
                  </a:cxn>
                  <a:cxn ang="0">
                    <a:pos x="54" y="4058"/>
                  </a:cxn>
                  <a:cxn ang="0">
                    <a:pos x="90" y="3782"/>
                  </a:cxn>
                  <a:cxn ang="0">
                    <a:pos x="120" y="3507"/>
                  </a:cxn>
                  <a:cxn ang="0">
                    <a:pos x="138" y="3219"/>
                  </a:cxn>
                  <a:cxn ang="0">
                    <a:pos x="168" y="2638"/>
                  </a:cxn>
                  <a:cxn ang="0">
                    <a:pos x="174" y="2056"/>
                  </a:cxn>
                  <a:cxn ang="0">
                    <a:pos x="168" y="1768"/>
                  </a:cxn>
                  <a:cxn ang="0">
                    <a:pos x="162" y="1487"/>
                  </a:cxn>
                  <a:cxn ang="0">
                    <a:pos x="144" y="1211"/>
                  </a:cxn>
                  <a:cxn ang="0">
                    <a:pos x="132" y="941"/>
                  </a:cxn>
                  <a:cxn ang="0">
                    <a:pos x="108" y="689"/>
                  </a:cxn>
                  <a:cxn ang="0">
                    <a:pos x="84" y="444"/>
                  </a:cxn>
                  <a:cxn ang="0">
                    <a:pos x="54" y="216"/>
                  </a:cxn>
                  <a:cxn ang="0">
                    <a:pos x="24" y="0"/>
                  </a:cxn>
                  <a:cxn ang="0">
                    <a:pos x="24" y="0"/>
                  </a:cxn>
                </a:cxnLst>
                <a:rect l="0" t="0" r="r" b="b"/>
                <a:pathLst>
                  <a:path w="174" h="4316">
                    <a:moveTo>
                      <a:pt x="24" y="0"/>
                    </a:moveTo>
                    <a:lnTo>
                      <a:pt x="12" y="0"/>
                    </a:lnTo>
                    <a:lnTo>
                      <a:pt x="42" y="216"/>
                    </a:lnTo>
                    <a:lnTo>
                      <a:pt x="72" y="444"/>
                    </a:lnTo>
                    <a:lnTo>
                      <a:pt x="96" y="689"/>
                    </a:lnTo>
                    <a:lnTo>
                      <a:pt x="120" y="947"/>
                    </a:lnTo>
                    <a:lnTo>
                      <a:pt x="132" y="1211"/>
                    </a:lnTo>
                    <a:lnTo>
                      <a:pt x="150" y="1487"/>
                    </a:lnTo>
                    <a:lnTo>
                      <a:pt x="156" y="1768"/>
                    </a:lnTo>
                    <a:lnTo>
                      <a:pt x="162" y="2062"/>
                    </a:lnTo>
                    <a:lnTo>
                      <a:pt x="156" y="2644"/>
                    </a:lnTo>
                    <a:lnTo>
                      <a:pt x="126" y="3225"/>
                    </a:lnTo>
                    <a:lnTo>
                      <a:pt x="108" y="3507"/>
                    </a:lnTo>
                    <a:lnTo>
                      <a:pt x="78" y="3788"/>
                    </a:lnTo>
                    <a:lnTo>
                      <a:pt x="42" y="4058"/>
                    </a:lnTo>
                    <a:lnTo>
                      <a:pt x="0" y="4316"/>
                    </a:lnTo>
                    <a:lnTo>
                      <a:pt x="12" y="4316"/>
                    </a:lnTo>
                    <a:lnTo>
                      <a:pt x="54" y="4058"/>
                    </a:lnTo>
                    <a:lnTo>
                      <a:pt x="90" y="3782"/>
                    </a:lnTo>
                    <a:lnTo>
                      <a:pt x="120" y="3507"/>
                    </a:lnTo>
                    <a:lnTo>
                      <a:pt x="138" y="3219"/>
                    </a:lnTo>
                    <a:lnTo>
                      <a:pt x="168" y="2638"/>
                    </a:lnTo>
                    <a:lnTo>
                      <a:pt x="174" y="2056"/>
                    </a:lnTo>
                    <a:lnTo>
                      <a:pt x="168" y="1768"/>
                    </a:lnTo>
                    <a:lnTo>
                      <a:pt x="162" y="1487"/>
                    </a:lnTo>
                    <a:lnTo>
                      <a:pt x="144" y="1211"/>
                    </a:lnTo>
                    <a:lnTo>
                      <a:pt x="132" y="941"/>
                    </a:lnTo>
                    <a:lnTo>
                      <a:pt x="108" y="689"/>
                    </a:lnTo>
                    <a:lnTo>
                      <a:pt x="84" y="444"/>
                    </a:lnTo>
                    <a:lnTo>
                      <a:pt x="54" y="216"/>
                    </a:lnTo>
                    <a:lnTo>
                      <a:pt x="24" y="0"/>
                    </a:lnTo>
                    <a:lnTo>
                      <a:pt x="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7" name="Freeform 9"/>
              <p:cNvSpPr>
                <a:spLocks/>
              </p:cNvSpPr>
              <p:nvPr userDrawn="1"/>
            </p:nvSpPr>
            <p:spPr bwMode="hidden">
              <a:xfrm>
                <a:off x="3358" y="0"/>
                <a:ext cx="337" cy="4316"/>
              </a:xfrm>
              <a:custGeom>
                <a:avLst/>
                <a:gdLst/>
                <a:ahLst/>
                <a:cxnLst>
                  <a:cxn ang="0">
                    <a:pos x="329" y="2014"/>
                  </a:cxn>
                  <a:cxn ang="0">
                    <a:pos x="317" y="1726"/>
                  </a:cxn>
                  <a:cxn ang="0">
                    <a:pos x="293" y="1445"/>
                  </a:cxn>
                  <a:cxn ang="0">
                    <a:pos x="263" y="1175"/>
                  </a:cxn>
                  <a:cxn ang="0">
                    <a:pos x="228" y="917"/>
                  </a:cxn>
                  <a:cxn ang="0">
                    <a:pos x="186" y="665"/>
                  </a:cxn>
                  <a:cxn ang="0">
                    <a:pos x="132" y="432"/>
                  </a:cxn>
                  <a:cxn ang="0">
                    <a:pos x="78" y="204"/>
                  </a:cxn>
                  <a:cxn ang="0">
                    <a:pos x="12" y="0"/>
                  </a:cxn>
                  <a:cxn ang="0">
                    <a:pos x="0" y="0"/>
                  </a:cxn>
                  <a:cxn ang="0">
                    <a:pos x="66" y="204"/>
                  </a:cxn>
                  <a:cxn ang="0">
                    <a:pos x="120" y="432"/>
                  </a:cxn>
                  <a:cxn ang="0">
                    <a:pos x="174" y="665"/>
                  </a:cxn>
                  <a:cxn ang="0">
                    <a:pos x="216" y="917"/>
                  </a:cxn>
                  <a:cxn ang="0">
                    <a:pos x="251" y="1175"/>
                  </a:cxn>
                  <a:cxn ang="0">
                    <a:pos x="281" y="1445"/>
                  </a:cxn>
                  <a:cxn ang="0">
                    <a:pos x="305" y="1726"/>
                  </a:cxn>
                  <a:cxn ang="0">
                    <a:pos x="317" y="2014"/>
                  </a:cxn>
                  <a:cxn ang="0">
                    <a:pos x="323" y="2314"/>
                  </a:cxn>
                  <a:cxn ang="0">
                    <a:pos x="317" y="2608"/>
                  </a:cxn>
                  <a:cxn ang="0">
                    <a:pos x="305" y="2907"/>
                  </a:cxn>
                  <a:cxn ang="0">
                    <a:pos x="281" y="3201"/>
                  </a:cxn>
                  <a:cxn ang="0">
                    <a:pos x="257" y="3489"/>
                  </a:cxn>
                  <a:cxn ang="0">
                    <a:pos x="216" y="3777"/>
                  </a:cxn>
                  <a:cxn ang="0">
                    <a:pos x="174" y="4052"/>
                  </a:cxn>
                  <a:cxn ang="0">
                    <a:pos x="120" y="4316"/>
                  </a:cxn>
                  <a:cxn ang="0">
                    <a:pos x="132" y="4316"/>
                  </a:cxn>
                  <a:cxn ang="0">
                    <a:pos x="186" y="4052"/>
                  </a:cxn>
                  <a:cxn ang="0">
                    <a:pos x="228" y="3777"/>
                  </a:cxn>
                  <a:cxn ang="0">
                    <a:pos x="269" y="3489"/>
                  </a:cxn>
                  <a:cxn ang="0">
                    <a:pos x="293" y="3201"/>
                  </a:cxn>
                  <a:cxn ang="0">
                    <a:pos x="317" y="2907"/>
                  </a:cxn>
                  <a:cxn ang="0">
                    <a:pos x="329" y="2608"/>
                  </a:cxn>
                  <a:cxn ang="0">
                    <a:pos x="335" y="2314"/>
                  </a:cxn>
                  <a:cxn ang="0">
                    <a:pos x="329" y="2014"/>
                  </a:cxn>
                  <a:cxn ang="0">
                    <a:pos x="329" y="2014"/>
                  </a:cxn>
                </a:cxnLst>
                <a:rect l="0" t="0" r="r" b="b"/>
                <a:pathLst>
                  <a:path w="335" h="4316">
                    <a:moveTo>
                      <a:pt x="329" y="2014"/>
                    </a:moveTo>
                    <a:lnTo>
                      <a:pt x="317" y="1726"/>
                    </a:lnTo>
                    <a:lnTo>
                      <a:pt x="293" y="1445"/>
                    </a:lnTo>
                    <a:lnTo>
                      <a:pt x="263" y="1175"/>
                    </a:lnTo>
                    <a:lnTo>
                      <a:pt x="228" y="917"/>
                    </a:lnTo>
                    <a:lnTo>
                      <a:pt x="186" y="665"/>
                    </a:lnTo>
                    <a:lnTo>
                      <a:pt x="132" y="432"/>
                    </a:lnTo>
                    <a:lnTo>
                      <a:pt x="78" y="204"/>
                    </a:lnTo>
                    <a:lnTo>
                      <a:pt x="12" y="0"/>
                    </a:lnTo>
                    <a:lnTo>
                      <a:pt x="0" y="0"/>
                    </a:lnTo>
                    <a:lnTo>
                      <a:pt x="66" y="204"/>
                    </a:lnTo>
                    <a:lnTo>
                      <a:pt x="120" y="432"/>
                    </a:lnTo>
                    <a:lnTo>
                      <a:pt x="174" y="665"/>
                    </a:lnTo>
                    <a:lnTo>
                      <a:pt x="216" y="917"/>
                    </a:lnTo>
                    <a:lnTo>
                      <a:pt x="251" y="1175"/>
                    </a:lnTo>
                    <a:lnTo>
                      <a:pt x="281" y="1445"/>
                    </a:lnTo>
                    <a:lnTo>
                      <a:pt x="305" y="1726"/>
                    </a:lnTo>
                    <a:lnTo>
                      <a:pt x="317" y="2014"/>
                    </a:lnTo>
                    <a:lnTo>
                      <a:pt x="323" y="2314"/>
                    </a:lnTo>
                    <a:lnTo>
                      <a:pt x="317" y="2608"/>
                    </a:lnTo>
                    <a:lnTo>
                      <a:pt x="305" y="2907"/>
                    </a:lnTo>
                    <a:lnTo>
                      <a:pt x="281" y="3201"/>
                    </a:lnTo>
                    <a:lnTo>
                      <a:pt x="257" y="3489"/>
                    </a:lnTo>
                    <a:lnTo>
                      <a:pt x="216" y="3777"/>
                    </a:lnTo>
                    <a:lnTo>
                      <a:pt x="174" y="4052"/>
                    </a:lnTo>
                    <a:lnTo>
                      <a:pt x="120" y="4316"/>
                    </a:lnTo>
                    <a:lnTo>
                      <a:pt x="132" y="4316"/>
                    </a:lnTo>
                    <a:lnTo>
                      <a:pt x="186" y="4052"/>
                    </a:lnTo>
                    <a:lnTo>
                      <a:pt x="228" y="3777"/>
                    </a:lnTo>
                    <a:lnTo>
                      <a:pt x="269" y="3489"/>
                    </a:lnTo>
                    <a:lnTo>
                      <a:pt x="293" y="3201"/>
                    </a:lnTo>
                    <a:lnTo>
                      <a:pt x="317" y="2907"/>
                    </a:lnTo>
                    <a:lnTo>
                      <a:pt x="329" y="2608"/>
                    </a:lnTo>
                    <a:lnTo>
                      <a:pt x="335" y="2314"/>
                    </a:lnTo>
                    <a:lnTo>
                      <a:pt x="329" y="2014"/>
                    </a:lnTo>
                    <a:lnTo>
                      <a:pt x="329" y="201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8" name="Freeform 10"/>
              <p:cNvSpPr>
                <a:spLocks/>
              </p:cNvSpPr>
              <p:nvPr userDrawn="1"/>
            </p:nvSpPr>
            <p:spPr bwMode="hidden">
              <a:xfrm>
                <a:off x="3676" y="0"/>
                <a:ext cx="427" cy="4316"/>
              </a:xfrm>
              <a:custGeom>
                <a:avLst/>
                <a:gdLst/>
                <a:ahLst/>
                <a:cxnLst>
                  <a:cxn ang="0">
                    <a:pos x="413" y="1924"/>
                  </a:cxn>
                  <a:cxn ang="0">
                    <a:pos x="395" y="1690"/>
                  </a:cxn>
                  <a:cxn ang="0">
                    <a:pos x="365" y="1457"/>
                  </a:cxn>
                  <a:cxn ang="0">
                    <a:pos x="329" y="1229"/>
                  </a:cxn>
                  <a:cxn ang="0">
                    <a:pos x="281" y="1001"/>
                  </a:cxn>
                  <a:cxn ang="0">
                    <a:pos x="227" y="761"/>
                  </a:cxn>
                  <a:cxn ang="0">
                    <a:pos x="162" y="522"/>
                  </a:cxn>
                  <a:cxn ang="0">
                    <a:pos x="90" y="270"/>
                  </a:cxn>
                  <a:cxn ang="0">
                    <a:pos x="12" y="0"/>
                  </a:cxn>
                  <a:cxn ang="0">
                    <a:pos x="0" y="0"/>
                  </a:cxn>
                  <a:cxn ang="0">
                    <a:pos x="84" y="270"/>
                  </a:cxn>
                  <a:cxn ang="0">
                    <a:pos x="156" y="522"/>
                  </a:cxn>
                  <a:cxn ang="0">
                    <a:pos x="216" y="767"/>
                  </a:cxn>
                  <a:cxn ang="0">
                    <a:pos x="275" y="1001"/>
                  </a:cxn>
                  <a:cxn ang="0">
                    <a:pos x="317" y="1235"/>
                  </a:cxn>
                  <a:cxn ang="0">
                    <a:pos x="353" y="1463"/>
                  </a:cxn>
                  <a:cxn ang="0">
                    <a:pos x="383" y="1690"/>
                  </a:cxn>
                  <a:cxn ang="0">
                    <a:pos x="401" y="1924"/>
                  </a:cxn>
                  <a:cxn ang="0">
                    <a:pos x="413" y="2188"/>
                  </a:cxn>
                  <a:cxn ang="0">
                    <a:pos x="407" y="2458"/>
                  </a:cxn>
                  <a:cxn ang="0">
                    <a:pos x="395" y="2733"/>
                  </a:cxn>
                  <a:cxn ang="0">
                    <a:pos x="365" y="3021"/>
                  </a:cxn>
                  <a:cxn ang="0">
                    <a:pos x="329" y="3321"/>
                  </a:cxn>
                  <a:cxn ang="0">
                    <a:pos x="275" y="3639"/>
                  </a:cxn>
                  <a:cxn ang="0">
                    <a:pos x="204" y="3968"/>
                  </a:cxn>
                  <a:cxn ang="0">
                    <a:pos x="126" y="4316"/>
                  </a:cxn>
                  <a:cxn ang="0">
                    <a:pos x="138" y="4316"/>
                  </a:cxn>
                  <a:cxn ang="0">
                    <a:pos x="216" y="3968"/>
                  </a:cxn>
                  <a:cxn ang="0">
                    <a:pos x="287" y="3639"/>
                  </a:cxn>
                  <a:cxn ang="0">
                    <a:pos x="341" y="3321"/>
                  </a:cxn>
                  <a:cxn ang="0">
                    <a:pos x="377" y="3021"/>
                  </a:cxn>
                  <a:cxn ang="0">
                    <a:pos x="407" y="2733"/>
                  </a:cxn>
                  <a:cxn ang="0">
                    <a:pos x="419" y="2458"/>
                  </a:cxn>
                  <a:cxn ang="0">
                    <a:pos x="425" y="2188"/>
                  </a:cxn>
                  <a:cxn ang="0">
                    <a:pos x="413" y="1924"/>
                  </a:cxn>
                  <a:cxn ang="0">
                    <a:pos x="413" y="1924"/>
                  </a:cxn>
                </a:cxnLst>
                <a:rect l="0" t="0" r="r" b="b"/>
                <a:pathLst>
                  <a:path w="425" h="4316">
                    <a:moveTo>
                      <a:pt x="413" y="1924"/>
                    </a:moveTo>
                    <a:lnTo>
                      <a:pt x="395" y="1690"/>
                    </a:lnTo>
                    <a:lnTo>
                      <a:pt x="365" y="1457"/>
                    </a:lnTo>
                    <a:lnTo>
                      <a:pt x="329" y="1229"/>
                    </a:lnTo>
                    <a:lnTo>
                      <a:pt x="281" y="1001"/>
                    </a:lnTo>
                    <a:lnTo>
                      <a:pt x="227" y="761"/>
                    </a:lnTo>
                    <a:lnTo>
                      <a:pt x="162" y="522"/>
                    </a:lnTo>
                    <a:lnTo>
                      <a:pt x="90" y="270"/>
                    </a:lnTo>
                    <a:lnTo>
                      <a:pt x="12" y="0"/>
                    </a:lnTo>
                    <a:lnTo>
                      <a:pt x="0" y="0"/>
                    </a:lnTo>
                    <a:lnTo>
                      <a:pt x="84" y="270"/>
                    </a:lnTo>
                    <a:lnTo>
                      <a:pt x="156" y="522"/>
                    </a:lnTo>
                    <a:lnTo>
                      <a:pt x="216" y="767"/>
                    </a:lnTo>
                    <a:lnTo>
                      <a:pt x="275" y="1001"/>
                    </a:lnTo>
                    <a:lnTo>
                      <a:pt x="317" y="1235"/>
                    </a:lnTo>
                    <a:lnTo>
                      <a:pt x="353" y="1463"/>
                    </a:lnTo>
                    <a:lnTo>
                      <a:pt x="383" y="1690"/>
                    </a:lnTo>
                    <a:lnTo>
                      <a:pt x="401" y="1924"/>
                    </a:lnTo>
                    <a:lnTo>
                      <a:pt x="413" y="2188"/>
                    </a:lnTo>
                    <a:lnTo>
                      <a:pt x="407" y="2458"/>
                    </a:lnTo>
                    <a:lnTo>
                      <a:pt x="395" y="2733"/>
                    </a:lnTo>
                    <a:lnTo>
                      <a:pt x="365" y="3021"/>
                    </a:lnTo>
                    <a:lnTo>
                      <a:pt x="329" y="3321"/>
                    </a:lnTo>
                    <a:lnTo>
                      <a:pt x="275" y="3639"/>
                    </a:lnTo>
                    <a:lnTo>
                      <a:pt x="204" y="3968"/>
                    </a:lnTo>
                    <a:lnTo>
                      <a:pt x="126" y="4316"/>
                    </a:lnTo>
                    <a:lnTo>
                      <a:pt x="138" y="4316"/>
                    </a:lnTo>
                    <a:lnTo>
                      <a:pt x="216" y="3968"/>
                    </a:lnTo>
                    <a:lnTo>
                      <a:pt x="287" y="3639"/>
                    </a:lnTo>
                    <a:lnTo>
                      <a:pt x="341" y="3321"/>
                    </a:lnTo>
                    <a:lnTo>
                      <a:pt x="377" y="3021"/>
                    </a:lnTo>
                    <a:lnTo>
                      <a:pt x="407" y="2733"/>
                    </a:lnTo>
                    <a:lnTo>
                      <a:pt x="419" y="2458"/>
                    </a:lnTo>
                    <a:lnTo>
                      <a:pt x="425" y="2188"/>
                    </a:lnTo>
                    <a:lnTo>
                      <a:pt x="413" y="1924"/>
                    </a:lnTo>
                    <a:lnTo>
                      <a:pt x="413" y="1924"/>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499" name="Freeform 11"/>
              <p:cNvSpPr>
                <a:spLocks/>
              </p:cNvSpPr>
              <p:nvPr userDrawn="1"/>
            </p:nvSpPr>
            <p:spPr bwMode="hidden">
              <a:xfrm>
                <a:off x="3946" y="0"/>
                <a:ext cx="558" cy="4316"/>
              </a:xfrm>
              <a:custGeom>
                <a:avLst/>
                <a:gdLst/>
                <a:ahLst/>
                <a:cxnLst>
                  <a:cxn ang="0">
                    <a:pos x="556" y="2020"/>
                  </a:cxn>
                  <a:cxn ang="0">
                    <a:pos x="538" y="1732"/>
                  </a:cxn>
                  <a:cxn ang="0">
                    <a:pos x="503" y="1445"/>
                  </a:cxn>
                  <a:cxn ang="0">
                    <a:pos x="455" y="1175"/>
                  </a:cxn>
                  <a:cxn ang="0">
                    <a:pos x="395" y="911"/>
                  </a:cxn>
                  <a:cxn ang="0">
                    <a:pos x="317" y="659"/>
                  </a:cxn>
                  <a:cxn ang="0">
                    <a:pos x="228" y="426"/>
                  </a:cxn>
                  <a:cxn ang="0">
                    <a:pos x="126" y="204"/>
                  </a:cxn>
                  <a:cxn ang="0">
                    <a:pos x="12" y="0"/>
                  </a:cxn>
                  <a:cxn ang="0">
                    <a:pos x="0" y="0"/>
                  </a:cxn>
                  <a:cxn ang="0">
                    <a:pos x="114" y="204"/>
                  </a:cxn>
                  <a:cxn ang="0">
                    <a:pos x="216" y="426"/>
                  </a:cxn>
                  <a:cxn ang="0">
                    <a:pos x="305" y="659"/>
                  </a:cxn>
                  <a:cxn ang="0">
                    <a:pos x="383" y="911"/>
                  </a:cxn>
                  <a:cxn ang="0">
                    <a:pos x="443" y="1175"/>
                  </a:cxn>
                  <a:cxn ang="0">
                    <a:pos x="491" y="1445"/>
                  </a:cxn>
                  <a:cxn ang="0">
                    <a:pos x="526" y="1732"/>
                  </a:cxn>
                  <a:cxn ang="0">
                    <a:pos x="544" y="2020"/>
                  </a:cxn>
                  <a:cxn ang="0">
                    <a:pos x="544" y="2326"/>
                  </a:cxn>
                  <a:cxn ang="0">
                    <a:pos x="532" y="2632"/>
                  </a:cxn>
                  <a:cxn ang="0">
                    <a:pos x="503" y="2931"/>
                  </a:cxn>
                  <a:cxn ang="0">
                    <a:pos x="455" y="3225"/>
                  </a:cxn>
                  <a:cxn ang="0">
                    <a:pos x="389" y="3513"/>
                  </a:cxn>
                  <a:cxn ang="0">
                    <a:pos x="311" y="3788"/>
                  </a:cxn>
                  <a:cxn ang="0">
                    <a:pos x="216" y="4058"/>
                  </a:cxn>
                  <a:cxn ang="0">
                    <a:pos x="102" y="4316"/>
                  </a:cxn>
                  <a:cxn ang="0">
                    <a:pos x="114" y="4316"/>
                  </a:cxn>
                  <a:cxn ang="0">
                    <a:pos x="228" y="4058"/>
                  </a:cxn>
                  <a:cxn ang="0">
                    <a:pos x="323" y="3788"/>
                  </a:cxn>
                  <a:cxn ang="0">
                    <a:pos x="401" y="3513"/>
                  </a:cxn>
                  <a:cxn ang="0">
                    <a:pos x="467" y="3225"/>
                  </a:cxn>
                  <a:cxn ang="0">
                    <a:pos x="515" y="2931"/>
                  </a:cxn>
                  <a:cxn ang="0">
                    <a:pos x="544" y="2632"/>
                  </a:cxn>
                  <a:cxn ang="0">
                    <a:pos x="556" y="2326"/>
                  </a:cxn>
                  <a:cxn ang="0">
                    <a:pos x="556" y="2020"/>
                  </a:cxn>
                  <a:cxn ang="0">
                    <a:pos x="556" y="2020"/>
                  </a:cxn>
                </a:cxnLst>
                <a:rect l="0" t="0" r="r" b="b"/>
                <a:pathLst>
                  <a:path w="556" h="4316">
                    <a:moveTo>
                      <a:pt x="556" y="2020"/>
                    </a:moveTo>
                    <a:lnTo>
                      <a:pt x="538" y="1732"/>
                    </a:lnTo>
                    <a:lnTo>
                      <a:pt x="503" y="1445"/>
                    </a:lnTo>
                    <a:lnTo>
                      <a:pt x="455" y="1175"/>
                    </a:lnTo>
                    <a:lnTo>
                      <a:pt x="395" y="911"/>
                    </a:lnTo>
                    <a:lnTo>
                      <a:pt x="317" y="659"/>
                    </a:lnTo>
                    <a:lnTo>
                      <a:pt x="228" y="426"/>
                    </a:lnTo>
                    <a:lnTo>
                      <a:pt x="126" y="204"/>
                    </a:lnTo>
                    <a:lnTo>
                      <a:pt x="12" y="0"/>
                    </a:lnTo>
                    <a:lnTo>
                      <a:pt x="0" y="0"/>
                    </a:lnTo>
                    <a:lnTo>
                      <a:pt x="114" y="204"/>
                    </a:lnTo>
                    <a:lnTo>
                      <a:pt x="216" y="426"/>
                    </a:lnTo>
                    <a:lnTo>
                      <a:pt x="305" y="659"/>
                    </a:lnTo>
                    <a:lnTo>
                      <a:pt x="383" y="911"/>
                    </a:lnTo>
                    <a:lnTo>
                      <a:pt x="443" y="1175"/>
                    </a:lnTo>
                    <a:lnTo>
                      <a:pt x="491" y="1445"/>
                    </a:lnTo>
                    <a:lnTo>
                      <a:pt x="526" y="1732"/>
                    </a:lnTo>
                    <a:lnTo>
                      <a:pt x="544" y="2020"/>
                    </a:lnTo>
                    <a:lnTo>
                      <a:pt x="544" y="2326"/>
                    </a:lnTo>
                    <a:lnTo>
                      <a:pt x="532" y="2632"/>
                    </a:lnTo>
                    <a:lnTo>
                      <a:pt x="503" y="2931"/>
                    </a:lnTo>
                    <a:lnTo>
                      <a:pt x="455" y="3225"/>
                    </a:lnTo>
                    <a:lnTo>
                      <a:pt x="389" y="3513"/>
                    </a:lnTo>
                    <a:lnTo>
                      <a:pt x="311" y="3788"/>
                    </a:lnTo>
                    <a:lnTo>
                      <a:pt x="216" y="4058"/>
                    </a:lnTo>
                    <a:lnTo>
                      <a:pt x="102" y="4316"/>
                    </a:lnTo>
                    <a:lnTo>
                      <a:pt x="114" y="4316"/>
                    </a:lnTo>
                    <a:lnTo>
                      <a:pt x="228" y="4058"/>
                    </a:lnTo>
                    <a:lnTo>
                      <a:pt x="323" y="3788"/>
                    </a:lnTo>
                    <a:lnTo>
                      <a:pt x="401" y="3513"/>
                    </a:lnTo>
                    <a:lnTo>
                      <a:pt x="467" y="3225"/>
                    </a:lnTo>
                    <a:lnTo>
                      <a:pt x="515" y="2931"/>
                    </a:lnTo>
                    <a:lnTo>
                      <a:pt x="544" y="2632"/>
                    </a:lnTo>
                    <a:lnTo>
                      <a:pt x="556" y="2326"/>
                    </a:lnTo>
                    <a:lnTo>
                      <a:pt x="556" y="2020"/>
                    </a:lnTo>
                    <a:lnTo>
                      <a:pt x="556" y="202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0" name="Freeform 12"/>
              <p:cNvSpPr>
                <a:spLocks/>
              </p:cNvSpPr>
              <p:nvPr userDrawn="1"/>
            </p:nvSpPr>
            <p:spPr bwMode="hidden">
              <a:xfrm>
                <a:off x="4246" y="0"/>
                <a:ext cx="690" cy="4316"/>
              </a:xfrm>
              <a:custGeom>
                <a:avLst/>
                <a:gdLst/>
                <a:ahLst/>
                <a:cxnLst>
                  <a:cxn ang="0">
                    <a:pos x="688" y="2086"/>
                  </a:cxn>
                  <a:cxn ang="0">
                    <a:pos x="670" y="1810"/>
                  </a:cxn>
                  <a:cxn ang="0">
                    <a:pos x="634" y="1541"/>
                  </a:cxn>
                  <a:cxn ang="0">
                    <a:pos x="574" y="1271"/>
                  </a:cxn>
                  <a:cxn ang="0">
                    <a:pos x="497" y="1007"/>
                  </a:cxn>
                  <a:cxn ang="0">
                    <a:pos x="401" y="749"/>
                  </a:cxn>
                  <a:cxn ang="0">
                    <a:pos x="293" y="492"/>
                  </a:cxn>
                  <a:cxn ang="0">
                    <a:pos x="162" y="240"/>
                  </a:cxn>
                  <a:cxn ang="0">
                    <a:pos x="12" y="0"/>
                  </a:cxn>
                  <a:cxn ang="0">
                    <a:pos x="0" y="0"/>
                  </a:cxn>
                  <a:cxn ang="0">
                    <a:pos x="150" y="240"/>
                  </a:cxn>
                  <a:cxn ang="0">
                    <a:pos x="281" y="492"/>
                  </a:cxn>
                  <a:cxn ang="0">
                    <a:pos x="389" y="749"/>
                  </a:cxn>
                  <a:cxn ang="0">
                    <a:pos x="485" y="1007"/>
                  </a:cxn>
                  <a:cxn ang="0">
                    <a:pos x="562" y="1271"/>
                  </a:cxn>
                  <a:cxn ang="0">
                    <a:pos x="622" y="1541"/>
                  </a:cxn>
                  <a:cxn ang="0">
                    <a:pos x="658" y="1810"/>
                  </a:cxn>
                  <a:cxn ang="0">
                    <a:pos x="676" y="2086"/>
                  </a:cxn>
                  <a:cxn ang="0">
                    <a:pos x="676" y="2368"/>
                  </a:cxn>
                  <a:cxn ang="0">
                    <a:pos x="658" y="2650"/>
                  </a:cxn>
                  <a:cxn ang="0">
                    <a:pos x="616" y="2931"/>
                  </a:cxn>
                  <a:cxn ang="0">
                    <a:pos x="556" y="3213"/>
                  </a:cxn>
                  <a:cxn ang="0">
                    <a:pos x="473" y="3495"/>
                  </a:cxn>
                  <a:cxn ang="0">
                    <a:pos x="371" y="3777"/>
                  </a:cxn>
                  <a:cxn ang="0">
                    <a:pos x="251" y="4046"/>
                  </a:cxn>
                  <a:cxn ang="0">
                    <a:pos x="114" y="4316"/>
                  </a:cxn>
                  <a:cxn ang="0">
                    <a:pos x="126" y="4316"/>
                  </a:cxn>
                  <a:cxn ang="0">
                    <a:pos x="263" y="4046"/>
                  </a:cxn>
                  <a:cxn ang="0">
                    <a:pos x="383" y="3777"/>
                  </a:cxn>
                  <a:cxn ang="0">
                    <a:pos x="485" y="3495"/>
                  </a:cxn>
                  <a:cxn ang="0">
                    <a:pos x="568" y="3219"/>
                  </a:cxn>
                  <a:cxn ang="0">
                    <a:pos x="628" y="2937"/>
                  </a:cxn>
                  <a:cxn ang="0">
                    <a:pos x="670" y="2656"/>
                  </a:cxn>
                  <a:cxn ang="0">
                    <a:pos x="688" y="2368"/>
                  </a:cxn>
                  <a:cxn ang="0">
                    <a:pos x="688" y="2086"/>
                  </a:cxn>
                  <a:cxn ang="0">
                    <a:pos x="688" y="2086"/>
                  </a:cxn>
                </a:cxnLst>
                <a:rect l="0" t="0" r="r" b="b"/>
                <a:pathLst>
                  <a:path w="688" h="4316">
                    <a:moveTo>
                      <a:pt x="688" y="2086"/>
                    </a:moveTo>
                    <a:lnTo>
                      <a:pt x="670" y="1810"/>
                    </a:lnTo>
                    <a:lnTo>
                      <a:pt x="634" y="1541"/>
                    </a:lnTo>
                    <a:lnTo>
                      <a:pt x="574" y="1271"/>
                    </a:lnTo>
                    <a:lnTo>
                      <a:pt x="497" y="1007"/>
                    </a:lnTo>
                    <a:lnTo>
                      <a:pt x="401" y="749"/>
                    </a:lnTo>
                    <a:lnTo>
                      <a:pt x="293" y="492"/>
                    </a:lnTo>
                    <a:lnTo>
                      <a:pt x="162" y="240"/>
                    </a:lnTo>
                    <a:lnTo>
                      <a:pt x="12" y="0"/>
                    </a:lnTo>
                    <a:lnTo>
                      <a:pt x="0" y="0"/>
                    </a:lnTo>
                    <a:lnTo>
                      <a:pt x="150" y="240"/>
                    </a:lnTo>
                    <a:lnTo>
                      <a:pt x="281" y="492"/>
                    </a:lnTo>
                    <a:lnTo>
                      <a:pt x="389" y="749"/>
                    </a:lnTo>
                    <a:lnTo>
                      <a:pt x="485" y="1007"/>
                    </a:lnTo>
                    <a:lnTo>
                      <a:pt x="562" y="1271"/>
                    </a:lnTo>
                    <a:lnTo>
                      <a:pt x="622" y="1541"/>
                    </a:lnTo>
                    <a:lnTo>
                      <a:pt x="658" y="1810"/>
                    </a:lnTo>
                    <a:lnTo>
                      <a:pt x="676" y="2086"/>
                    </a:lnTo>
                    <a:lnTo>
                      <a:pt x="676" y="2368"/>
                    </a:lnTo>
                    <a:lnTo>
                      <a:pt x="658" y="2650"/>
                    </a:lnTo>
                    <a:lnTo>
                      <a:pt x="616" y="2931"/>
                    </a:lnTo>
                    <a:lnTo>
                      <a:pt x="556" y="3213"/>
                    </a:lnTo>
                    <a:lnTo>
                      <a:pt x="473" y="3495"/>
                    </a:lnTo>
                    <a:lnTo>
                      <a:pt x="371" y="3777"/>
                    </a:lnTo>
                    <a:lnTo>
                      <a:pt x="251" y="4046"/>
                    </a:lnTo>
                    <a:lnTo>
                      <a:pt x="114" y="4316"/>
                    </a:lnTo>
                    <a:lnTo>
                      <a:pt x="126" y="4316"/>
                    </a:lnTo>
                    <a:lnTo>
                      <a:pt x="263" y="4046"/>
                    </a:lnTo>
                    <a:lnTo>
                      <a:pt x="383" y="3777"/>
                    </a:lnTo>
                    <a:lnTo>
                      <a:pt x="485" y="3495"/>
                    </a:lnTo>
                    <a:lnTo>
                      <a:pt x="568" y="3219"/>
                    </a:lnTo>
                    <a:lnTo>
                      <a:pt x="628" y="2937"/>
                    </a:lnTo>
                    <a:lnTo>
                      <a:pt x="670" y="2656"/>
                    </a:lnTo>
                    <a:lnTo>
                      <a:pt x="688" y="2368"/>
                    </a:lnTo>
                    <a:lnTo>
                      <a:pt x="688" y="2086"/>
                    </a:lnTo>
                    <a:lnTo>
                      <a:pt x="688" y="208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1" name="Freeform 13"/>
              <p:cNvSpPr>
                <a:spLocks/>
              </p:cNvSpPr>
              <p:nvPr userDrawn="1"/>
            </p:nvSpPr>
            <p:spPr bwMode="hidden">
              <a:xfrm>
                <a:off x="4522" y="0"/>
                <a:ext cx="864" cy="4316"/>
              </a:xfrm>
              <a:custGeom>
                <a:avLst/>
                <a:gdLst/>
                <a:ahLst/>
                <a:cxnLst>
                  <a:cxn ang="0">
                    <a:pos x="855" y="2128"/>
                  </a:cxn>
                  <a:cxn ang="0">
                    <a:pos x="831" y="1834"/>
                  </a:cxn>
                  <a:cxn ang="0">
                    <a:pos x="808" y="1684"/>
                  </a:cxn>
                  <a:cxn ang="0">
                    <a:pos x="784" y="1541"/>
                  </a:cxn>
                  <a:cxn ang="0">
                    <a:pos x="748" y="1397"/>
                  </a:cxn>
                  <a:cxn ang="0">
                    <a:pos x="712" y="1253"/>
                  </a:cxn>
                  <a:cxn ang="0">
                    <a:pos x="664" y="1115"/>
                  </a:cxn>
                  <a:cxn ang="0">
                    <a:pos x="610" y="977"/>
                  </a:cxn>
                  <a:cxn ang="0">
                    <a:pos x="491" y="719"/>
                  </a:cxn>
                  <a:cxn ang="0">
                    <a:pos x="353" y="468"/>
                  </a:cxn>
                  <a:cxn ang="0">
                    <a:pos x="192" y="228"/>
                  </a:cxn>
                  <a:cxn ang="0">
                    <a:pos x="12" y="0"/>
                  </a:cxn>
                  <a:cxn ang="0">
                    <a:pos x="0" y="0"/>
                  </a:cxn>
                  <a:cxn ang="0">
                    <a:pos x="180" y="228"/>
                  </a:cxn>
                  <a:cxn ang="0">
                    <a:pos x="341" y="468"/>
                  </a:cxn>
                  <a:cxn ang="0">
                    <a:pos x="479" y="719"/>
                  </a:cxn>
                  <a:cxn ang="0">
                    <a:pos x="598" y="983"/>
                  </a:cxn>
                  <a:cxn ang="0">
                    <a:pos x="652" y="1121"/>
                  </a:cxn>
                  <a:cxn ang="0">
                    <a:pos x="700" y="1259"/>
                  </a:cxn>
                  <a:cxn ang="0">
                    <a:pos x="736" y="1403"/>
                  </a:cxn>
                  <a:cxn ang="0">
                    <a:pos x="772" y="1547"/>
                  </a:cxn>
                  <a:cxn ang="0">
                    <a:pos x="802" y="1690"/>
                  </a:cxn>
                  <a:cxn ang="0">
                    <a:pos x="819" y="1834"/>
                  </a:cxn>
                  <a:cxn ang="0">
                    <a:pos x="837" y="1984"/>
                  </a:cxn>
                  <a:cxn ang="0">
                    <a:pos x="843" y="2128"/>
                  </a:cxn>
                  <a:cxn ang="0">
                    <a:pos x="849" y="2278"/>
                  </a:cxn>
                  <a:cxn ang="0">
                    <a:pos x="843" y="2428"/>
                  </a:cxn>
                  <a:cxn ang="0">
                    <a:pos x="831" y="2572"/>
                  </a:cxn>
                  <a:cxn ang="0">
                    <a:pos x="819" y="2721"/>
                  </a:cxn>
                  <a:cxn ang="0">
                    <a:pos x="796" y="2865"/>
                  </a:cxn>
                  <a:cxn ang="0">
                    <a:pos x="766" y="3015"/>
                  </a:cxn>
                  <a:cxn ang="0">
                    <a:pos x="724" y="3159"/>
                  </a:cxn>
                  <a:cxn ang="0">
                    <a:pos x="682" y="3303"/>
                  </a:cxn>
                  <a:cxn ang="0">
                    <a:pos x="586" y="3567"/>
                  </a:cxn>
                  <a:cxn ang="0">
                    <a:pos x="473" y="3824"/>
                  </a:cxn>
                  <a:cxn ang="0">
                    <a:pos x="335" y="4076"/>
                  </a:cxn>
                  <a:cxn ang="0">
                    <a:pos x="180" y="4316"/>
                  </a:cxn>
                  <a:cxn ang="0">
                    <a:pos x="192" y="4316"/>
                  </a:cxn>
                  <a:cxn ang="0">
                    <a:pos x="347" y="4076"/>
                  </a:cxn>
                  <a:cxn ang="0">
                    <a:pos x="485" y="3824"/>
                  </a:cxn>
                  <a:cxn ang="0">
                    <a:pos x="598" y="3573"/>
                  </a:cxn>
                  <a:cxn ang="0">
                    <a:pos x="694" y="3309"/>
                  </a:cxn>
                  <a:cxn ang="0">
                    <a:pos x="736" y="3165"/>
                  </a:cxn>
                  <a:cxn ang="0">
                    <a:pos x="778" y="3021"/>
                  </a:cxn>
                  <a:cxn ang="0">
                    <a:pos x="808" y="2871"/>
                  </a:cxn>
                  <a:cxn ang="0">
                    <a:pos x="831" y="2727"/>
                  </a:cxn>
                  <a:cxn ang="0">
                    <a:pos x="843" y="2578"/>
                  </a:cxn>
                  <a:cxn ang="0">
                    <a:pos x="855" y="2428"/>
                  </a:cxn>
                  <a:cxn ang="0">
                    <a:pos x="861" y="2278"/>
                  </a:cxn>
                  <a:cxn ang="0">
                    <a:pos x="855" y="2128"/>
                  </a:cxn>
                  <a:cxn ang="0">
                    <a:pos x="855" y="2128"/>
                  </a:cxn>
                </a:cxnLst>
                <a:rect l="0" t="0" r="r" b="b"/>
                <a:pathLst>
                  <a:path w="861" h="4316">
                    <a:moveTo>
                      <a:pt x="855" y="2128"/>
                    </a:moveTo>
                    <a:lnTo>
                      <a:pt x="831" y="1834"/>
                    </a:lnTo>
                    <a:lnTo>
                      <a:pt x="808" y="1684"/>
                    </a:lnTo>
                    <a:lnTo>
                      <a:pt x="784" y="1541"/>
                    </a:lnTo>
                    <a:lnTo>
                      <a:pt x="748" y="1397"/>
                    </a:lnTo>
                    <a:lnTo>
                      <a:pt x="712" y="1253"/>
                    </a:lnTo>
                    <a:lnTo>
                      <a:pt x="664" y="1115"/>
                    </a:lnTo>
                    <a:lnTo>
                      <a:pt x="610" y="977"/>
                    </a:lnTo>
                    <a:lnTo>
                      <a:pt x="491" y="719"/>
                    </a:lnTo>
                    <a:lnTo>
                      <a:pt x="353" y="468"/>
                    </a:lnTo>
                    <a:lnTo>
                      <a:pt x="192" y="228"/>
                    </a:lnTo>
                    <a:lnTo>
                      <a:pt x="12" y="0"/>
                    </a:lnTo>
                    <a:lnTo>
                      <a:pt x="0" y="0"/>
                    </a:lnTo>
                    <a:lnTo>
                      <a:pt x="180" y="228"/>
                    </a:lnTo>
                    <a:lnTo>
                      <a:pt x="341" y="468"/>
                    </a:lnTo>
                    <a:lnTo>
                      <a:pt x="479" y="719"/>
                    </a:lnTo>
                    <a:lnTo>
                      <a:pt x="598" y="983"/>
                    </a:lnTo>
                    <a:lnTo>
                      <a:pt x="652" y="1121"/>
                    </a:lnTo>
                    <a:lnTo>
                      <a:pt x="700" y="1259"/>
                    </a:lnTo>
                    <a:lnTo>
                      <a:pt x="736" y="1403"/>
                    </a:lnTo>
                    <a:lnTo>
                      <a:pt x="772" y="1547"/>
                    </a:lnTo>
                    <a:lnTo>
                      <a:pt x="802" y="1690"/>
                    </a:lnTo>
                    <a:lnTo>
                      <a:pt x="819" y="1834"/>
                    </a:lnTo>
                    <a:lnTo>
                      <a:pt x="837" y="1984"/>
                    </a:lnTo>
                    <a:lnTo>
                      <a:pt x="843" y="2128"/>
                    </a:lnTo>
                    <a:lnTo>
                      <a:pt x="849" y="2278"/>
                    </a:lnTo>
                    <a:lnTo>
                      <a:pt x="843" y="2428"/>
                    </a:lnTo>
                    <a:lnTo>
                      <a:pt x="831" y="2572"/>
                    </a:lnTo>
                    <a:lnTo>
                      <a:pt x="819" y="2721"/>
                    </a:lnTo>
                    <a:lnTo>
                      <a:pt x="796" y="2865"/>
                    </a:lnTo>
                    <a:lnTo>
                      <a:pt x="766" y="3015"/>
                    </a:lnTo>
                    <a:lnTo>
                      <a:pt x="724" y="3159"/>
                    </a:lnTo>
                    <a:lnTo>
                      <a:pt x="682" y="3303"/>
                    </a:lnTo>
                    <a:lnTo>
                      <a:pt x="586" y="3567"/>
                    </a:lnTo>
                    <a:lnTo>
                      <a:pt x="473" y="3824"/>
                    </a:lnTo>
                    <a:lnTo>
                      <a:pt x="335" y="4076"/>
                    </a:lnTo>
                    <a:lnTo>
                      <a:pt x="180" y="4316"/>
                    </a:lnTo>
                    <a:lnTo>
                      <a:pt x="192" y="4316"/>
                    </a:lnTo>
                    <a:lnTo>
                      <a:pt x="347" y="4076"/>
                    </a:lnTo>
                    <a:lnTo>
                      <a:pt x="485" y="3824"/>
                    </a:lnTo>
                    <a:lnTo>
                      <a:pt x="598" y="3573"/>
                    </a:lnTo>
                    <a:lnTo>
                      <a:pt x="694" y="3309"/>
                    </a:lnTo>
                    <a:lnTo>
                      <a:pt x="736" y="3165"/>
                    </a:lnTo>
                    <a:lnTo>
                      <a:pt x="778" y="3021"/>
                    </a:lnTo>
                    <a:lnTo>
                      <a:pt x="808" y="2871"/>
                    </a:lnTo>
                    <a:lnTo>
                      <a:pt x="831" y="2727"/>
                    </a:lnTo>
                    <a:lnTo>
                      <a:pt x="843" y="2578"/>
                    </a:lnTo>
                    <a:lnTo>
                      <a:pt x="855" y="2428"/>
                    </a:lnTo>
                    <a:lnTo>
                      <a:pt x="861" y="2278"/>
                    </a:lnTo>
                    <a:lnTo>
                      <a:pt x="855" y="2128"/>
                    </a:lnTo>
                    <a:lnTo>
                      <a:pt x="855" y="212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2" name="Freeform 14"/>
              <p:cNvSpPr>
                <a:spLocks/>
              </p:cNvSpPr>
              <p:nvPr userDrawn="1"/>
            </p:nvSpPr>
            <p:spPr bwMode="hidden">
              <a:xfrm>
                <a:off x="2399" y="0"/>
                <a:ext cx="150" cy="4316"/>
              </a:xfrm>
              <a:custGeom>
                <a:avLst/>
                <a:gdLst/>
                <a:ahLst/>
                <a:cxnLst>
                  <a:cxn ang="0">
                    <a:pos x="18" y="1942"/>
                  </a:cxn>
                  <a:cxn ang="0">
                    <a:pos x="30" y="1630"/>
                  </a:cxn>
                  <a:cxn ang="0">
                    <a:pos x="42" y="1331"/>
                  </a:cxn>
                  <a:cxn ang="0">
                    <a:pos x="59" y="1055"/>
                  </a:cxn>
                  <a:cxn ang="0">
                    <a:pos x="77" y="791"/>
                  </a:cxn>
                  <a:cxn ang="0">
                    <a:pos x="83" y="671"/>
                  </a:cxn>
                  <a:cxn ang="0">
                    <a:pos x="95" y="557"/>
                  </a:cxn>
                  <a:cxn ang="0">
                    <a:pos x="107" y="444"/>
                  </a:cxn>
                  <a:cxn ang="0">
                    <a:pos x="113" y="342"/>
                  </a:cxn>
                  <a:cxn ang="0">
                    <a:pos x="125" y="246"/>
                  </a:cxn>
                  <a:cxn ang="0">
                    <a:pos x="131" y="156"/>
                  </a:cxn>
                  <a:cxn ang="0">
                    <a:pos x="143" y="72"/>
                  </a:cxn>
                  <a:cxn ang="0">
                    <a:pos x="149" y="0"/>
                  </a:cxn>
                  <a:cxn ang="0">
                    <a:pos x="137" y="0"/>
                  </a:cxn>
                  <a:cxn ang="0">
                    <a:pos x="131" y="72"/>
                  </a:cxn>
                  <a:cxn ang="0">
                    <a:pos x="119" y="156"/>
                  </a:cxn>
                  <a:cxn ang="0">
                    <a:pos x="113" y="246"/>
                  </a:cxn>
                  <a:cxn ang="0">
                    <a:pos x="101" y="342"/>
                  </a:cxn>
                  <a:cxn ang="0">
                    <a:pos x="95" y="444"/>
                  </a:cxn>
                  <a:cxn ang="0">
                    <a:pos x="83" y="557"/>
                  </a:cxn>
                  <a:cxn ang="0">
                    <a:pos x="71" y="671"/>
                  </a:cxn>
                  <a:cxn ang="0">
                    <a:pos x="65" y="791"/>
                  </a:cxn>
                  <a:cxn ang="0">
                    <a:pos x="48" y="1055"/>
                  </a:cxn>
                  <a:cxn ang="0">
                    <a:pos x="30" y="1331"/>
                  </a:cxn>
                  <a:cxn ang="0">
                    <a:pos x="18" y="1630"/>
                  </a:cxn>
                  <a:cxn ang="0">
                    <a:pos x="6" y="1942"/>
                  </a:cxn>
                  <a:cxn ang="0">
                    <a:pos x="0" y="2278"/>
                  </a:cxn>
                  <a:cxn ang="0">
                    <a:pos x="6" y="2602"/>
                  </a:cxn>
                  <a:cxn ang="0">
                    <a:pos x="12" y="2919"/>
                  </a:cxn>
                  <a:cxn ang="0">
                    <a:pos x="24" y="3219"/>
                  </a:cxn>
                  <a:cxn ang="0">
                    <a:pos x="36" y="3513"/>
                  </a:cxn>
                  <a:cxn ang="0">
                    <a:pos x="59" y="3794"/>
                  </a:cxn>
                  <a:cxn ang="0">
                    <a:pos x="89" y="4058"/>
                  </a:cxn>
                  <a:cxn ang="0">
                    <a:pos x="125" y="4316"/>
                  </a:cxn>
                  <a:cxn ang="0">
                    <a:pos x="137" y="4316"/>
                  </a:cxn>
                  <a:cxn ang="0">
                    <a:pos x="101" y="4058"/>
                  </a:cxn>
                  <a:cxn ang="0">
                    <a:pos x="71" y="3794"/>
                  </a:cxn>
                  <a:cxn ang="0">
                    <a:pos x="48" y="3513"/>
                  </a:cxn>
                  <a:cxn ang="0">
                    <a:pos x="36" y="3225"/>
                  </a:cxn>
                  <a:cxn ang="0">
                    <a:pos x="24" y="2919"/>
                  </a:cxn>
                  <a:cxn ang="0">
                    <a:pos x="18" y="2608"/>
                  </a:cxn>
                  <a:cxn ang="0">
                    <a:pos x="12" y="2278"/>
                  </a:cxn>
                  <a:cxn ang="0">
                    <a:pos x="18" y="1942"/>
                  </a:cxn>
                  <a:cxn ang="0">
                    <a:pos x="18" y="1942"/>
                  </a:cxn>
                </a:cxnLst>
                <a:rect l="0" t="0" r="r" b="b"/>
                <a:pathLst>
                  <a:path w="149" h="4316">
                    <a:moveTo>
                      <a:pt x="18" y="1942"/>
                    </a:moveTo>
                    <a:lnTo>
                      <a:pt x="30" y="1630"/>
                    </a:lnTo>
                    <a:lnTo>
                      <a:pt x="42" y="1331"/>
                    </a:lnTo>
                    <a:lnTo>
                      <a:pt x="59" y="1055"/>
                    </a:lnTo>
                    <a:lnTo>
                      <a:pt x="77" y="791"/>
                    </a:lnTo>
                    <a:lnTo>
                      <a:pt x="83" y="671"/>
                    </a:lnTo>
                    <a:lnTo>
                      <a:pt x="95" y="557"/>
                    </a:lnTo>
                    <a:lnTo>
                      <a:pt x="107" y="444"/>
                    </a:lnTo>
                    <a:lnTo>
                      <a:pt x="113" y="342"/>
                    </a:lnTo>
                    <a:lnTo>
                      <a:pt x="125" y="246"/>
                    </a:lnTo>
                    <a:lnTo>
                      <a:pt x="131" y="156"/>
                    </a:lnTo>
                    <a:lnTo>
                      <a:pt x="143" y="72"/>
                    </a:lnTo>
                    <a:lnTo>
                      <a:pt x="149" y="0"/>
                    </a:lnTo>
                    <a:lnTo>
                      <a:pt x="137" y="0"/>
                    </a:lnTo>
                    <a:lnTo>
                      <a:pt x="131" y="72"/>
                    </a:lnTo>
                    <a:lnTo>
                      <a:pt x="119" y="156"/>
                    </a:lnTo>
                    <a:lnTo>
                      <a:pt x="113" y="246"/>
                    </a:lnTo>
                    <a:lnTo>
                      <a:pt x="101" y="342"/>
                    </a:lnTo>
                    <a:lnTo>
                      <a:pt x="95" y="444"/>
                    </a:lnTo>
                    <a:lnTo>
                      <a:pt x="83" y="557"/>
                    </a:lnTo>
                    <a:lnTo>
                      <a:pt x="71" y="671"/>
                    </a:lnTo>
                    <a:lnTo>
                      <a:pt x="65" y="791"/>
                    </a:lnTo>
                    <a:lnTo>
                      <a:pt x="48" y="1055"/>
                    </a:lnTo>
                    <a:lnTo>
                      <a:pt x="30" y="1331"/>
                    </a:lnTo>
                    <a:lnTo>
                      <a:pt x="18" y="1630"/>
                    </a:lnTo>
                    <a:lnTo>
                      <a:pt x="6" y="1942"/>
                    </a:lnTo>
                    <a:lnTo>
                      <a:pt x="0" y="2278"/>
                    </a:lnTo>
                    <a:lnTo>
                      <a:pt x="6" y="2602"/>
                    </a:lnTo>
                    <a:lnTo>
                      <a:pt x="12" y="2919"/>
                    </a:lnTo>
                    <a:lnTo>
                      <a:pt x="24" y="3219"/>
                    </a:lnTo>
                    <a:lnTo>
                      <a:pt x="36" y="3513"/>
                    </a:lnTo>
                    <a:lnTo>
                      <a:pt x="59" y="3794"/>
                    </a:lnTo>
                    <a:lnTo>
                      <a:pt x="89" y="4058"/>
                    </a:lnTo>
                    <a:lnTo>
                      <a:pt x="125" y="4316"/>
                    </a:lnTo>
                    <a:lnTo>
                      <a:pt x="137" y="4316"/>
                    </a:lnTo>
                    <a:lnTo>
                      <a:pt x="101" y="4058"/>
                    </a:lnTo>
                    <a:lnTo>
                      <a:pt x="71" y="3794"/>
                    </a:lnTo>
                    <a:lnTo>
                      <a:pt x="48" y="3513"/>
                    </a:lnTo>
                    <a:lnTo>
                      <a:pt x="36" y="3225"/>
                    </a:lnTo>
                    <a:lnTo>
                      <a:pt x="24" y="2919"/>
                    </a:lnTo>
                    <a:lnTo>
                      <a:pt x="18" y="2608"/>
                    </a:lnTo>
                    <a:lnTo>
                      <a:pt x="12" y="2278"/>
                    </a:lnTo>
                    <a:lnTo>
                      <a:pt x="18" y="1942"/>
                    </a:lnTo>
                    <a:lnTo>
                      <a:pt x="18" y="194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3" name="Freeform 15"/>
              <p:cNvSpPr>
                <a:spLocks/>
              </p:cNvSpPr>
              <p:nvPr userDrawn="1"/>
            </p:nvSpPr>
            <p:spPr bwMode="hidden">
              <a:xfrm>
                <a:off x="1967" y="0"/>
                <a:ext cx="300" cy="4316"/>
              </a:xfrm>
              <a:custGeom>
                <a:avLst/>
                <a:gdLst/>
                <a:ahLst/>
                <a:cxnLst>
                  <a:cxn ang="0">
                    <a:pos x="18" y="2062"/>
                  </a:cxn>
                  <a:cxn ang="0">
                    <a:pos x="30" y="1750"/>
                  </a:cxn>
                  <a:cxn ang="0">
                    <a:pos x="54" y="1451"/>
                  </a:cxn>
                  <a:cxn ang="0">
                    <a:pos x="84" y="1169"/>
                  </a:cxn>
                  <a:cxn ang="0">
                    <a:pos x="126" y="899"/>
                  </a:cxn>
                  <a:cxn ang="0">
                    <a:pos x="162" y="641"/>
                  </a:cxn>
                  <a:cxn ang="0">
                    <a:pos x="209" y="408"/>
                  </a:cxn>
                  <a:cxn ang="0">
                    <a:pos x="251" y="192"/>
                  </a:cxn>
                  <a:cxn ang="0">
                    <a:pos x="299" y="0"/>
                  </a:cxn>
                  <a:cxn ang="0">
                    <a:pos x="287" y="0"/>
                  </a:cxn>
                  <a:cxn ang="0">
                    <a:pos x="239" y="192"/>
                  </a:cxn>
                  <a:cxn ang="0">
                    <a:pos x="198" y="408"/>
                  </a:cxn>
                  <a:cxn ang="0">
                    <a:pos x="156" y="641"/>
                  </a:cxn>
                  <a:cxn ang="0">
                    <a:pos x="114" y="899"/>
                  </a:cxn>
                  <a:cxn ang="0">
                    <a:pos x="78" y="1169"/>
                  </a:cxn>
                  <a:cxn ang="0">
                    <a:pos x="48" y="1451"/>
                  </a:cxn>
                  <a:cxn ang="0">
                    <a:pos x="24" y="1750"/>
                  </a:cxn>
                  <a:cxn ang="0">
                    <a:pos x="6" y="2062"/>
                  </a:cxn>
                  <a:cxn ang="0">
                    <a:pos x="0" y="2374"/>
                  </a:cxn>
                  <a:cxn ang="0">
                    <a:pos x="12" y="2674"/>
                  </a:cxn>
                  <a:cxn ang="0">
                    <a:pos x="30" y="2973"/>
                  </a:cxn>
                  <a:cxn ang="0">
                    <a:pos x="54" y="3255"/>
                  </a:cxn>
                  <a:cxn ang="0">
                    <a:pos x="96" y="3537"/>
                  </a:cxn>
                  <a:cxn ang="0">
                    <a:pos x="144" y="3806"/>
                  </a:cxn>
                  <a:cxn ang="0">
                    <a:pos x="203" y="4064"/>
                  </a:cxn>
                  <a:cxn ang="0">
                    <a:pos x="275" y="4316"/>
                  </a:cxn>
                  <a:cxn ang="0">
                    <a:pos x="287" y="4316"/>
                  </a:cxn>
                  <a:cxn ang="0">
                    <a:pos x="215" y="4064"/>
                  </a:cxn>
                  <a:cxn ang="0">
                    <a:pos x="156" y="3806"/>
                  </a:cxn>
                  <a:cxn ang="0">
                    <a:pos x="108" y="3537"/>
                  </a:cxn>
                  <a:cxn ang="0">
                    <a:pos x="66" y="3261"/>
                  </a:cxn>
                  <a:cxn ang="0">
                    <a:pos x="42" y="2973"/>
                  </a:cxn>
                  <a:cxn ang="0">
                    <a:pos x="24" y="2680"/>
                  </a:cxn>
                  <a:cxn ang="0">
                    <a:pos x="12" y="2374"/>
                  </a:cxn>
                  <a:cxn ang="0">
                    <a:pos x="18" y="2062"/>
                  </a:cxn>
                  <a:cxn ang="0">
                    <a:pos x="18" y="2062"/>
                  </a:cxn>
                </a:cxnLst>
                <a:rect l="0" t="0" r="r" b="b"/>
                <a:pathLst>
                  <a:path w="299" h="4316">
                    <a:moveTo>
                      <a:pt x="18" y="2062"/>
                    </a:moveTo>
                    <a:lnTo>
                      <a:pt x="30" y="1750"/>
                    </a:lnTo>
                    <a:lnTo>
                      <a:pt x="54" y="1451"/>
                    </a:lnTo>
                    <a:lnTo>
                      <a:pt x="84" y="1169"/>
                    </a:lnTo>
                    <a:lnTo>
                      <a:pt x="126" y="899"/>
                    </a:lnTo>
                    <a:lnTo>
                      <a:pt x="162" y="641"/>
                    </a:lnTo>
                    <a:lnTo>
                      <a:pt x="209" y="408"/>
                    </a:lnTo>
                    <a:lnTo>
                      <a:pt x="251" y="192"/>
                    </a:lnTo>
                    <a:lnTo>
                      <a:pt x="299" y="0"/>
                    </a:lnTo>
                    <a:lnTo>
                      <a:pt x="287" y="0"/>
                    </a:lnTo>
                    <a:lnTo>
                      <a:pt x="239" y="192"/>
                    </a:lnTo>
                    <a:lnTo>
                      <a:pt x="198" y="408"/>
                    </a:lnTo>
                    <a:lnTo>
                      <a:pt x="156" y="641"/>
                    </a:lnTo>
                    <a:lnTo>
                      <a:pt x="114" y="899"/>
                    </a:lnTo>
                    <a:lnTo>
                      <a:pt x="78" y="1169"/>
                    </a:lnTo>
                    <a:lnTo>
                      <a:pt x="48" y="1451"/>
                    </a:lnTo>
                    <a:lnTo>
                      <a:pt x="24" y="1750"/>
                    </a:lnTo>
                    <a:lnTo>
                      <a:pt x="6" y="2062"/>
                    </a:lnTo>
                    <a:lnTo>
                      <a:pt x="0" y="2374"/>
                    </a:lnTo>
                    <a:lnTo>
                      <a:pt x="12" y="2674"/>
                    </a:lnTo>
                    <a:lnTo>
                      <a:pt x="30" y="2973"/>
                    </a:lnTo>
                    <a:lnTo>
                      <a:pt x="54" y="3255"/>
                    </a:lnTo>
                    <a:lnTo>
                      <a:pt x="96" y="3537"/>
                    </a:lnTo>
                    <a:lnTo>
                      <a:pt x="144" y="3806"/>
                    </a:lnTo>
                    <a:lnTo>
                      <a:pt x="203" y="4064"/>
                    </a:lnTo>
                    <a:lnTo>
                      <a:pt x="275" y="4316"/>
                    </a:lnTo>
                    <a:lnTo>
                      <a:pt x="287" y="4316"/>
                    </a:lnTo>
                    <a:lnTo>
                      <a:pt x="215" y="4064"/>
                    </a:lnTo>
                    <a:lnTo>
                      <a:pt x="156" y="3806"/>
                    </a:lnTo>
                    <a:lnTo>
                      <a:pt x="108" y="3537"/>
                    </a:lnTo>
                    <a:lnTo>
                      <a:pt x="66" y="3261"/>
                    </a:lnTo>
                    <a:lnTo>
                      <a:pt x="42" y="2973"/>
                    </a:lnTo>
                    <a:lnTo>
                      <a:pt x="24" y="2680"/>
                    </a:lnTo>
                    <a:lnTo>
                      <a:pt x="12" y="2374"/>
                    </a:lnTo>
                    <a:lnTo>
                      <a:pt x="18" y="2062"/>
                    </a:lnTo>
                    <a:lnTo>
                      <a:pt x="18" y="2062"/>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4" name="Freeform 16"/>
              <p:cNvSpPr>
                <a:spLocks/>
              </p:cNvSpPr>
              <p:nvPr userDrawn="1"/>
            </p:nvSpPr>
            <p:spPr bwMode="hidden">
              <a:xfrm>
                <a:off x="1566" y="0"/>
                <a:ext cx="425" cy="4316"/>
              </a:xfrm>
              <a:custGeom>
                <a:avLst/>
                <a:gdLst/>
                <a:ahLst/>
                <a:cxnLst>
                  <a:cxn ang="0">
                    <a:pos x="424" y="0"/>
                  </a:cxn>
                  <a:cxn ang="0">
                    <a:pos x="412" y="0"/>
                  </a:cxn>
                  <a:cxn ang="0">
                    <a:pos x="316" y="222"/>
                  </a:cxn>
                  <a:cxn ang="0">
                    <a:pos x="239" y="462"/>
                  </a:cxn>
                  <a:cxn ang="0">
                    <a:pos x="167" y="707"/>
                  </a:cxn>
                  <a:cxn ang="0">
                    <a:pos x="107" y="971"/>
                  </a:cxn>
                  <a:cxn ang="0">
                    <a:pos x="65" y="1247"/>
                  </a:cxn>
                  <a:cxn ang="0">
                    <a:pos x="29" y="1529"/>
                  </a:cxn>
                  <a:cxn ang="0">
                    <a:pos x="6" y="1822"/>
                  </a:cxn>
                  <a:cxn ang="0">
                    <a:pos x="0" y="2122"/>
                  </a:cxn>
                  <a:cxn ang="0">
                    <a:pos x="6" y="2404"/>
                  </a:cxn>
                  <a:cxn ang="0">
                    <a:pos x="24" y="2686"/>
                  </a:cxn>
                  <a:cxn ang="0">
                    <a:pos x="47" y="2961"/>
                  </a:cxn>
                  <a:cxn ang="0">
                    <a:pos x="89" y="3243"/>
                  </a:cxn>
                  <a:cxn ang="0">
                    <a:pos x="137" y="3519"/>
                  </a:cxn>
                  <a:cxn ang="0">
                    <a:pos x="197" y="3788"/>
                  </a:cxn>
                  <a:cxn ang="0">
                    <a:pos x="269" y="4058"/>
                  </a:cxn>
                  <a:cxn ang="0">
                    <a:pos x="346" y="4316"/>
                  </a:cxn>
                  <a:cxn ang="0">
                    <a:pos x="358" y="4316"/>
                  </a:cxn>
                  <a:cxn ang="0">
                    <a:pos x="281" y="4058"/>
                  </a:cxn>
                  <a:cxn ang="0">
                    <a:pos x="209" y="3788"/>
                  </a:cxn>
                  <a:cxn ang="0">
                    <a:pos x="149" y="3519"/>
                  </a:cxn>
                  <a:cxn ang="0">
                    <a:pos x="101" y="3243"/>
                  </a:cxn>
                  <a:cxn ang="0">
                    <a:pos x="59" y="2961"/>
                  </a:cxn>
                  <a:cxn ang="0">
                    <a:pos x="35" y="2686"/>
                  </a:cxn>
                  <a:cxn ang="0">
                    <a:pos x="18" y="2404"/>
                  </a:cxn>
                  <a:cxn ang="0">
                    <a:pos x="12" y="2122"/>
                  </a:cxn>
                  <a:cxn ang="0">
                    <a:pos x="18" y="1822"/>
                  </a:cxn>
                  <a:cxn ang="0">
                    <a:pos x="41" y="1529"/>
                  </a:cxn>
                  <a:cxn ang="0">
                    <a:pos x="71" y="1247"/>
                  </a:cxn>
                  <a:cxn ang="0">
                    <a:pos x="119" y="971"/>
                  </a:cxn>
                  <a:cxn ang="0">
                    <a:pos x="179" y="707"/>
                  </a:cxn>
                  <a:cxn ang="0">
                    <a:pos x="245" y="462"/>
                  </a:cxn>
                  <a:cxn ang="0">
                    <a:pos x="328" y="222"/>
                  </a:cxn>
                  <a:cxn ang="0">
                    <a:pos x="424" y="0"/>
                  </a:cxn>
                  <a:cxn ang="0">
                    <a:pos x="424" y="0"/>
                  </a:cxn>
                </a:cxnLst>
                <a:rect l="0" t="0" r="r" b="b"/>
                <a:pathLst>
                  <a:path w="424" h="4316">
                    <a:moveTo>
                      <a:pt x="424" y="0"/>
                    </a:moveTo>
                    <a:lnTo>
                      <a:pt x="412" y="0"/>
                    </a:lnTo>
                    <a:lnTo>
                      <a:pt x="316" y="222"/>
                    </a:lnTo>
                    <a:lnTo>
                      <a:pt x="239" y="462"/>
                    </a:lnTo>
                    <a:lnTo>
                      <a:pt x="167" y="707"/>
                    </a:lnTo>
                    <a:lnTo>
                      <a:pt x="107" y="971"/>
                    </a:lnTo>
                    <a:lnTo>
                      <a:pt x="65" y="1247"/>
                    </a:lnTo>
                    <a:lnTo>
                      <a:pt x="29" y="1529"/>
                    </a:lnTo>
                    <a:lnTo>
                      <a:pt x="6" y="1822"/>
                    </a:lnTo>
                    <a:lnTo>
                      <a:pt x="0" y="2122"/>
                    </a:lnTo>
                    <a:lnTo>
                      <a:pt x="6" y="2404"/>
                    </a:lnTo>
                    <a:lnTo>
                      <a:pt x="24" y="2686"/>
                    </a:lnTo>
                    <a:lnTo>
                      <a:pt x="47" y="2961"/>
                    </a:lnTo>
                    <a:lnTo>
                      <a:pt x="89" y="3243"/>
                    </a:lnTo>
                    <a:lnTo>
                      <a:pt x="137" y="3519"/>
                    </a:lnTo>
                    <a:lnTo>
                      <a:pt x="197" y="3788"/>
                    </a:lnTo>
                    <a:lnTo>
                      <a:pt x="269" y="4058"/>
                    </a:lnTo>
                    <a:lnTo>
                      <a:pt x="346" y="4316"/>
                    </a:lnTo>
                    <a:lnTo>
                      <a:pt x="358" y="4316"/>
                    </a:lnTo>
                    <a:lnTo>
                      <a:pt x="281" y="4058"/>
                    </a:lnTo>
                    <a:lnTo>
                      <a:pt x="209" y="3788"/>
                    </a:lnTo>
                    <a:lnTo>
                      <a:pt x="149" y="3519"/>
                    </a:lnTo>
                    <a:lnTo>
                      <a:pt x="101" y="3243"/>
                    </a:lnTo>
                    <a:lnTo>
                      <a:pt x="59" y="2961"/>
                    </a:lnTo>
                    <a:lnTo>
                      <a:pt x="35" y="2686"/>
                    </a:lnTo>
                    <a:lnTo>
                      <a:pt x="18" y="2404"/>
                    </a:lnTo>
                    <a:lnTo>
                      <a:pt x="12" y="2122"/>
                    </a:lnTo>
                    <a:lnTo>
                      <a:pt x="18" y="1822"/>
                    </a:lnTo>
                    <a:lnTo>
                      <a:pt x="41" y="1529"/>
                    </a:lnTo>
                    <a:lnTo>
                      <a:pt x="71" y="1247"/>
                    </a:lnTo>
                    <a:lnTo>
                      <a:pt x="119" y="971"/>
                    </a:lnTo>
                    <a:lnTo>
                      <a:pt x="179" y="707"/>
                    </a:lnTo>
                    <a:lnTo>
                      <a:pt x="245" y="462"/>
                    </a:lnTo>
                    <a:lnTo>
                      <a:pt x="328" y="222"/>
                    </a:lnTo>
                    <a:lnTo>
                      <a:pt x="424" y="0"/>
                    </a:lnTo>
                    <a:lnTo>
                      <a:pt x="424" y="0"/>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5" name="Freeform 17"/>
              <p:cNvSpPr>
                <a:spLocks/>
              </p:cNvSpPr>
              <p:nvPr userDrawn="1"/>
            </p:nvSpPr>
            <p:spPr bwMode="hidden">
              <a:xfrm>
                <a:off x="1128" y="0"/>
                <a:ext cx="575" cy="4316"/>
              </a:xfrm>
              <a:custGeom>
                <a:avLst/>
                <a:gdLst/>
                <a:ahLst/>
                <a:cxnLst>
                  <a:cxn ang="0">
                    <a:pos x="12" y="2146"/>
                  </a:cxn>
                  <a:cxn ang="0">
                    <a:pos x="24" y="1846"/>
                  </a:cxn>
                  <a:cxn ang="0">
                    <a:pos x="54" y="1559"/>
                  </a:cxn>
                  <a:cxn ang="0">
                    <a:pos x="96" y="1277"/>
                  </a:cxn>
                  <a:cxn ang="0">
                    <a:pos x="162" y="1001"/>
                  </a:cxn>
                  <a:cxn ang="0">
                    <a:pos x="239" y="731"/>
                  </a:cxn>
                  <a:cxn ang="0">
                    <a:pos x="335" y="480"/>
                  </a:cxn>
                  <a:cxn ang="0">
                    <a:pos x="449" y="234"/>
                  </a:cxn>
                  <a:cxn ang="0">
                    <a:pos x="574" y="0"/>
                  </a:cxn>
                  <a:cxn ang="0">
                    <a:pos x="562" y="0"/>
                  </a:cxn>
                  <a:cxn ang="0">
                    <a:pos x="437" y="234"/>
                  </a:cxn>
                  <a:cxn ang="0">
                    <a:pos x="323" y="480"/>
                  </a:cxn>
                  <a:cxn ang="0">
                    <a:pos x="227" y="737"/>
                  </a:cxn>
                  <a:cxn ang="0">
                    <a:pos x="150" y="1001"/>
                  </a:cxn>
                  <a:cxn ang="0">
                    <a:pos x="84" y="1277"/>
                  </a:cxn>
                  <a:cxn ang="0">
                    <a:pos x="42" y="1559"/>
                  </a:cxn>
                  <a:cxn ang="0">
                    <a:pos x="12" y="1852"/>
                  </a:cxn>
                  <a:cxn ang="0">
                    <a:pos x="0" y="2146"/>
                  </a:cxn>
                  <a:cxn ang="0">
                    <a:pos x="6" y="2434"/>
                  </a:cxn>
                  <a:cxn ang="0">
                    <a:pos x="30" y="2715"/>
                  </a:cxn>
                  <a:cxn ang="0">
                    <a:pos x="66" y="2997"/>
                  </a:cxn>
                  <a:cxn ang="0">
                    <a:pos x="120" y="3273"/>
                  </a:cxn>
                  <a:cxn ang="0">
                    <a:pos x="191" y="3549"/>
                  </a:cxn>
                  <a:cxn ang="0">
                    <a:pos x="275" y="3812"/>
                  </a:cxn>
                  <a:cxn ang="0">
                    <a:pos x="371" y="4070"/>
                  </a:cxn>
                  <a:cxn ang="0">
                    <a:pos x="484" y="4316"/>
                  </a:cxn>
                  <a:cxn ang="0">
                    <a:pos x="496" y="4316"/>
                  </a:cxn>
                  <a:cxn ang="0">
                    <a:pos x="383" y="4070"/>
                  </a:cxn>
                  <a:cxn ang="0">
                    <a:pos x="287" y="3812"/>
                  </a:cxn>
                  <a:cxn ang="0">
                    <a:pos x="203" y="3549"/>
                  </a:cxn>
                  <a:cxn ang="0">
                    <a:pos x="132" y="3273"/>
                  </a:cxn>
                  <a:cxn ang="0">
                    <a:pos x="78" y="2997"/>
                  </a:cxn>
                  <a:cxn ang="0">
                    <a:pos x="42" y="2715"/>
                  </a:cxn>
                  <a:cxn ang="0">
                    <a:pos x="18" y="2434"/>
                  </a:cxn>
                  <a:cxn ang="0">
                    <a:pos x="12" y="2146"/>
                  </a:cxn>
                  <a:cxn ang="0">
                    <a:pos x="12" y="2146"/>
                  </a:cxn>
                </a:cxnLst>
                <a:rect l="0" t="0" r="r" b="b"/>
                <a:pathLst>
                  <a:path w="574" h="4316">
                    <a:moveTo>
                      <a:pt x="12" y="2146"/>
                    </a:moveTo>
                    <a:lnTo>
                      <a:pt x="24" y="1846"/>
                    </a:lnTo>
                    <a:lnTo>
                      <a:pt x="54" y="1559"/>
                    </a:lnTo>
                    <a:lnTo>
                      <a:pt x="96" y="1277"/>
                    </a:lnTo>
                    <a:lnTo>
                      <a:pt x="162" y="1001"/>
                    </a:lnTo>
                    <a:lnTo>
                      <a:pt x="239" y="731"/>
                    </a:lnTo>
                    <a:lnTo>
                      <a:pt x="335" y="480"/>
                    </a:lnTo>
                    <a:lnTo>
                      <a:pt x="449" y="234"/>
                    </a:lnTo>
                    <a:lnTo>
                      <a:pt x="574" y="0"/>
                    </a:lnTo>
                    <a:lnTo>
                      <a:pt x="562" y="0"/>
                    </a:lnTo>
                    <a:lnTo>
                      <a:pt x="437" y="234"/>
                    </a:lnTo>
                    <a:lnTo>
                      <a:pt x="323" y="480"/>
                    </a:lnTo>
                    <a:lnTo>
                      <a:pt x="227" y="737"/>
                    </a:lnTo>
                    <a:lnTo>
                      <a:pt x="150" y="1001"/>
                    </a:lnTo>
                    <a:lnTo>
                      <a:pt x="84" y="1277"/>
                    </a:lnTo>
                    <a:lnTo>
                      <a:pt x="42" y="1559"/>
                    </a:lnTo>
                    <a:lnTo>
                      <a:pt x="12" y="1852"/>
                    </a:lnTo>
                    <a:lnTo>
                      <a:pt x="0" y="2146"/>
                    </a:lnTo>
                    <a:lnTo>
                      <a:pt x="6" y="2434"/>
                    </a:lnTo>
                    <a:lnTo>
                      <a:pt x="30" y="2715"/>
                    </a:lnTo>
                    <a:lnTo>
                      <a:pt x="66" y="2997"/>
                    </a:lnTo>
                    <a:lnTo>
                      <a:pt x="120" y="3273"/>
                    </a:lnTo>
                    <a:lnTo>
                      <a:pt x="191" y="3549"/>
                    </a:lnTo>
                    <a:lnTo>
                      <a:pt x="275" y="3812"/>
                    </a:lnTo>
                    <a:lnTo>
                      <a:pt x="371" y="4070"/>
                    </a:lnTo>
                    <a:lnTo>
                      <a:pt x="484" y="4316"/>
                    </a:lnTo>
                    <a:lnTo>
                      <a:pt x="496" y="4316"/>
                    </a:lnTo>
                    <a:lnTo>
                      <a:pt x="383" y="4070"/>
                    </a:lnTo>
                    <a:lnTo>
                      <a:pt x="287" y="3812"/>
                    </a:lnTo>
                    <a:lnTo>
                      <a:pt x="203" y="3549"/>
                    </a:lnTo>
                    <a:lnTo>
                      <a:pt x="132" y="3273"/>
                    </a:lnTo>
                    <a:lnTo>
                      <a:pt x="78" y="2997"/>
                    </a:lnTo>
                    <a:lnTo>
                      <a:pt x="42" y="2715"/>
                    </a:lnTo>
                    <a:lnTo>
                      <a:pt x="18" y="2434"/>
                    </a:lnTo>
                    <a:lnTo>
                      <a:pt x="12" y="2146"/>
                    </a:lnTo>
                    <a:lnTo>
                      <a:pt x="12" y="2146"/>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6" name="Freeform 18"/>
              <p:cNvSpPr>
                <a:spLocks/>
              </p:cNvSpPr>
              <p:nvPr userDrawn="1"/>
            </p:nvSpPr>
            <p:spPr bwMode="hidden">
              <a:xfrm>
                <a:off x="702" y="0"/>
                <a:ext cx="737" cy="4316"/>
              </a:xfrm>
              <a:custGeom>
                <a:avLst/>
                <a:gdLst/>
                <a:ahLst/>
                <a:cxnLst>
                  <a:cxn ang="0">
                    <a:pos x="12" y="2098"/>
                  </a:cxn>
                  <a:cxn ang="0">
                    <a:pos x="29" y="1798"/>
                  </a:cxn>
                  <a:cxn ang="0">
                    <a:pos x="71" y="1505"/>
                  </a:cxn>
                  <a:cxn ang="0">
                    <a:pos x="131" y="1223"/>
                  </a:cxn>
                  <a:cxn ang="0">
                    <a:pos x="215" y="941"/>
                  </a:cxn>
                  <a:cxn ang="0">
                    <a:pos x="316" y="689"/>
                  </a:cxn>
                  <a:cxn ang="0">
                    <a:pos x="442" y="444"/>
                  </a:cxn>
                  <a:cxn ang="0">
                    <a:pos x="580" y="216"/>
                  </a:cxn>
                  <a:cxn ang="0">
                    <a:pos x="735" y="0"/>
                  </a:cxn>
                  <a:cxn ang="0">
                    <a:pos x="723" y="0"/>
                  </a:cxn>
                  <a:cxn ang="0">
                    <a:pos x="568" y="210"/>
                  </a:cxn>
                  <a:cxn ang="0">
                    <a:pos x="430" y="438"/>
                  </a:cxn>
                  <a:cxn ang="0">
                    <a:pos x="311" y="683"/>
                  </a:cxn>
                  <a:cxn ang="0">
                    <a:pos x="209" y="941"/>
                  </a:cxn>
                  <a:cxn ang="0">
                    <a:pos x="125" y="1217"/>
                  </a:cxn>
                  <a:cxn ang="0">
                    <a:pos x="59" y="1505"/>
                  </a:cxn>
                  <a:cxn ang="0">
                    <a:pos x="18" y="1798"/>
                  </a:cxn>
                  <a:cxn ang="0">
                    <a:pos x="0" y="2098"/>
                  </a:cxn>
                  <a:cxn ang="0">
                    <a:pos x="6" y="2404"/>
                  </a:cxn>
                  <a:cxn ang="0">
                    <a:pos x="29" y="2709"/>
                  </a:cxn>
                  <a:cxn ang="0">
                    <a:pos x="77" y="3015"/>
                  </a:cxn>
                  <a:cxn ang="0">
                    <a:pos x="149" y="3315"/>
                  </a:cxn>
                  <a:cxn ang="0">
                    <a:pos x="227" y="3573"/>
                  </a:cxn>
                  <a:cxn ang="0">
                    <a:pos x="316" y="3824"/>
                  </a:cxn>
                  <a:cxn ang="0">
                    <a:pos x="424" y="4076"/>
                  </a:cxn>
                  <a:cxn ang="0">
                    <a:pos x="544" y="4316"/>
                  </a:cxn>
                  <a:cxn ang="0">
                    <a:pos x="556" y="4316"/>
                  </a:cxn>
                  <a:cxn ang="0">
                    <a:pos x="436" y="4076"/>
                  </a:cxn>
                  <a:cxn ang="0">
                    <a:pos x="328" y="3824"/>
                  </a:cxn>
                  <a:cxn ang="0">
                    <a:pos x="239" y="3573"/>
                  </a:cxn>
                  <a:cxn ang="0">
                    <a:pos x="161" y="3315"/>
                  </a:cxn>
                  <a:cxn ang="0">
                    <a:pos x="89" y="3015"/>
                  </a:cxn>
                  <a:cxn ang="0">
                    <a:pos x="41" y="2709"/>
                  </a:cxn>
                  <a:cxn ang="0">
                    <a:pos x="18" y="2404"/>
                  </a:cxn>
                  <a:cxn ang="0">
                    <a:pos x="12" y="2098"/>
                  </a:cxn>
                  <a:cxn ang="0">
                    <a:pos x="12" y="2098"/>
                  </a:cxn>
                </a:cxnLst>
                <a:rect l="0" t="0" r="r" b="b"/>
                <a:pathLst>
                  <a:path w="735" h="4316">
                    <a:moveTo>
                      <a:pt x="12" y="2098"/>
                    </a:moveTo>
                    <a:lnTo>
                      <a:pt x="29" y="1798"/>
                    </a:lnTo>
                    <a:lnTo>
                      <a:pt x="71" y="1505"/>
                    </a:lnTo>
                    <a:lnTo>
                      <a:pt x="131" y="1223"/>
                    </a:lnTo>
                    <a:lnTo>
                      <a:pt x="215" y="941"/>
                    </a:lnTo>
                    <a:lnTo>
                      <a:pt x="316" y="689"/>
                    </a:lnTo>
                    <a:lnTo>
                      <a:pt x="442" y="444"/>
                    </a:lnTo>
                    <a:lnTo>
                      <a:pt x="580" y="216"/>
                    </a:lnTo>
                    <a:lnTo>
                      <a:pt x="735" y="0"/>
                    </a:lnTo>
                    <a:lnTo>
                      <a:pt x="723" y="0"/>
                    </a:lnTo>
                    <a:lnTo>
                      <a:pt x="568" y="210"/>
                    </a:lnTo>
                    <a:lnTo>
                      <a:pt x="430" y="438"/>
                    </a:lnTo>
                    <a:lnTo>
                      <a:pt x="311" y="683"/>
                    </a:lnTo>
                    <a:lnTo>
                      <a:pt x="209" y="941"/>
                    </a:lnTo>
                    <a:lnTo>
                      <a:pt x="125" y="1217"/>
                    </a:lnTo>
                    <a:lnTo>
                      <a:pt x="59" y="1505"/>
                    </a:lnTo>
                    <a:lnTo>
                      <a:pt x="18" y="1798"/>
                    </a:lnTo>
                    <a:lnTo>
                      <a:pt x="0" y="2098"/>
                    </a:lnTo>
                    <a:lnTo>
                      <a:pt x="6" y="2404"/>
                    </a:lnTo>
                    <a:lnTo>
                      <a:pt x="29" y="2709"/>
                    </a:lnTo>
                    <a:lnTo>
                      <a:pt x="77" y="3015"/>
                    </a:lnTo>
                    <a:lnTo>
                      <a:pt x="149" y="3315"/>
                    </a:lnTo>
                    <a:lnTo>
                      <a:pt x="227" y="3573"/>
                    </a:lnTo>
                    <a:lnTo>
                      <a:pt x="316" y="3824"/>
                    </a:lnTo>
                    <a:lnTo>
                      <a:pt x="424" y="4076"/>
                    </a:lnTo>
                    <a:lnTo>
                      <a:pt x="544" y="4316"/>
                    </a:lnTo>
                    <a:lnTo>
                      <a:pt x="556" y="4316"/>
                    </a:lnTo>
                    <a:lnTo>
                      <a:pt x="436" y="4076"/>
                    </a:lnTo>
                    <a:lnTo>
                      <a:pt x="328" y="3824"/>
                    </a:lnTo>
                    <a:lnTo>
                      <a:pt x="239" y="3573"/>
                    </a:lnTo>
                    <a:lnTo>
                      <a:pt x="161" y="3315"/>
                    </a:lnTo>
                    <a:lnTo>
                      <a:pt x="89" y="3015"/>
                    </a:lnTo>
                    <a:lnTo>
                      <a:pt x="41" y="2709"/>
                    </a:lnTo>
                    <a:lnTo>
                      <a:pt x="18" y="2404"/>
                    </a:lnTo>
                    <a:lnTo>
                      <a:pt x="12" y="2098"/>
                    </a:lnTo>
                    <a:lnTo>
                      <a:pt x="12" y="209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7" name="Freeform 19"/>
              <p:cNvSpPr>
                <a:spLocks/>
              </p:cNvSpPr>
              <p:nvPr userDrawn="1"/>
            </p:nvSpPr>
            <p:spPr bwMode="hidden">
              <a:xfrm>
                <a:off x="288" y="0"/>
                <a:ext cx="840" cy="4316"/>
              </a:xfrm>
              <a:custGeom>
                <a:avLst/>
                <a:gdLst/>
                <a:ahLst/>
                <a:cxnLst>
                  <a:cxn ang="0">
                    <a:pos x="18" y="1948"/>
                  </a:cxn>
                  <a:cxn ang="0">
                    <a:pos x="48" y="1708"/>
                  </a:cxn>
                  <a:cxn ang="0">
                    <a:pos x="96" y="1475"/>
                  </a:cxn>
                  <a:cxn ang="0">
                    <a:pos x="161" y="1235"/>
                  </a:cxn>
                  <a:cxn ang="0">
                    <a:pos x="251" y="995"/>
                  </a:cxn>
                  <a:cxn ang="0">
                    <a:pos x="365" y="755"/>
                  </a:cxn>
                  <a:cxn ang="0">
                    <a:pos x="496" y="510"/>
                  </a:cxn>
                  <a:cxn ang="0">
                    <a:pos x="658" y="258"/>
                  </a:cxn>
                  <a:cxn ang="0">
                    <a:pos x="741" y="132"/>
                  </a:cxn>
                  <a:cxn ang="0">
                    <a:pos x="837" y="0"/>
                  </a:cxn>
                  <a:cxn ang="0">
                    <a:pos x="825" y="0"/>
                  </a:cxn>
                  <a:cxn ang="0">
                    <a:pos x="729" y="132"/>
                  </a:cxn>
                  <a:cxn ang="0">
                    <a:pos x="640" y="258"/>
                  </a:cxn>
                  <a:cxn ang="0">
                    <a:pos x="562" y="384"/>
                  </a:cxn>
                  <a:cxn ang="0">
                    <a:pos x="484" y="510"/>
                  </a:cxn>
                  <a:cxn ang="0">
                    <a:pos x="353" y="755"/>
                  </a:cxn>
                  <a:cxn ang="0">
                    <a:pos x="239" y="995"/>
                  </a:cxn>
                  <a:cxn ang="0">
                    <a:pos x="150" y="1235"/>
                  </a:cxn>
                  <a:cxn ang="0">
                    <a:pos x="84" y="1469"/>
                  </a:cxn>
                  <a:cxn ang="0">
                    <a:pos x="36" y="1702"/>
                  </a:cxn>
                  <a:cxn ang="0">
                    <a:pos x="6" y="1942"/>
                  </a:cxn>
                  <a:cxn ang="0">
                    <a:pos x="0" y="2200"/>
                  </a:cxn>
                  <a:cxn ang="0">
                    <a:pos x="12" y="2470"/>
                  </a:cxn>
                  <a:cxn ang="0">
                    <a:pos x="48" y="2739"/>
                  </a:cxn>
                  <a:cxn ang="0">
                    <a:pos x="114" y="3027"/>
                  </a:cxn>
                  <a:cxn ang="0">
                    <a:pos x="150" y="3171"/>
                  </a:cxn>
                  <a:cxn ang="0">
                    <a:pos x="197" y="3321"/>
                  </a:cxn>
                  <a:cxn ang="0">
                    <a:pos x="245" y="3477"/>
                  </a:cxn>
                  <a:cxn ang="0">
                    <a:pos x="305" y="3639"/>
                  </a:cxn>
                  <a:cxn ang="0">
                    <a:pos x="365" y="3800"/>
                  </a:cxn>
                  <a:cxn ang="0">
                    <a:pos x="437" y="3968"/>
                  </a:cxn>
                  <a:cxn ang="0">
                    <a:pos x="508" y="4136"/>
                  </a:cxn>
                  <a:cxn ang="0">
                    <a:pos x="592" y="4316"/>
                  </a:cxn>
                  <a:cxn ang="0">
                    <a:pos x="604" y="4316"/>
                  </a:cxn>
                  <a:cxn ang="0">
                    <a:pos x="520" y="4136"/>
                  </a:cxn>
                  <a:cxn ang="0">
                    <a:pos x="448" y="3968"/>
                  </a:cxn>
                  <a:cxn ang="0">
                    <a:pos x="377" y="3800"/>
                  </a:cxn>
                  <a:cxn ang="0">
                    <a:pos x="317" y="3639"/>
                  </a:cxn>
                  <a:cxn ang="0">
                    <a:pos x="257" y="3477"/>
                  </a:cxn>
                  <a:cxn ang="0">
                    <a:pos x="209" y="3327"/>
                  </a:cxn>
                  <a:cxn ang="0">
                    <a:pos x="161" y="3171"/>
                  </a:cxn>
                  <a:cxn ang="0">
                    <a:pos x="126" y="3027"/>
                  </a:cxn>
                  <a:cxn ang="0">
                    <a:pos x="60" y="2739"/>
                  </a:cxn>
                  <a:cxn ang="0">
                    <a:pos x="24" y="2470"/>
                  </a:cxn>
                  <a:cxn ang="0">
                    <a:pos x="12" y="2206"/>
                  </a:cxn>
                  <a:cxn ang="0">
                    <a:pos x="18" y="1948"/>
                  </a:cxn>
                  <a:cxn ang="0">
                    <a:pos x="18" y="1948"/>
                  </a:cxn>
                </a:cxnLst>
                <a:rect l="0" t="0" r="r" b="b"/>
                <a:pathLst>
                  <a:path w="837" h="4316">
                    <a:moveTo>
                      <a:pt x="18" y="1948"/>
                    </a:moveTo>
                    <a:lnTo>
                      <a:pt x="48" y="1708"/>
                    </a:lnTo>
                    <a:lnTo>
                      <a:pt x="96" y="1475"/>
                    </a:lnTo>
                    <a:lnTo>
                      <a:pt x="161" y="1235"/>
                    </a:lnTo>
                    <a:lnTo>
                      <a:pt x="251" y="995"/>
                    </a:lnTo>
                    <a:lnTo>
                      <a:pt x="365" y="755"/>
                    </a:lnTo>
                    <a:lnTo>
                      <a:pt x="496" y="510"/>
                    </a:lnTo>
                    <a:lnTo>
                      <a:pt x="658" y="258"/>
                    </a:lnTo>
                    <a:lnTo>
                      <a:pt x="741" y="132"/>
                    </a:lnTo>
                    <a:lnTo>
                      <a:pt x="837" y="0"/>
                    </a:lnTo>
                    <a:lnTo>
                      <a:pt x="825" y="0"/>
                    </a:lnTo>
                    <a:lnTo>
                      <a:pt x="729" y="132"/>
                    </a:lnTo>
                    <a:lnTo>
                      <a:pt x="640" y="258"/>
                    </a:lnTo>
                    <a:lnTo>
                      <a:pt x="562" y="384"/>
                    </a:lnTo>
                    <a:lnTo>
                      <a:pt x="484" y="510"/>
                    </a:lnTo>
                    <a:lnTo>
                      <a:pt x="353" y="755"/>
                    </a:lnTo>
                    <a:lnTo>
                      <a:pt x="239" y="995"/>
                    </a:lnTo>
                    <a:lnTo>
                      <a:pt x="150" y="1235"/>
                    </a:lnTo>
                    <a:lnTo>
                      <a:pt x="84" y="1469"/>
                    </a:lnTo>
                    <a:lnTo>
                      <a:pt x="36" y="1702"/>
                    </a:lnTo>
                    <a:lnTo>
                      <a:pt x="6" y="1942"/>
                    </a:lnTo>
                    <a:lnTo>
                      <a:pt x="0" y="2200"/>
                    </a:lnTo>
                    <a:lnTo>
                      <a:pt x="12" y="2470"/>
                    </a:lnTo>
                    <a:lnTo>
                      <a:pt x="48" y="2739"/>
                    </a:lnTo>
                    <a:lnTo>
                      <a:pt x="114" y="3027"/>
                    </a:lnTo>
                    <a:lnTo>
                      <a:pt x="150" y="3171"/>
                    </a:lnTo>
                    <a:lnTo>
                      <a:pt x="197" y="3321"/>
                    </a:lnTo>
                    <a:lnTo>
                      <a:pt x="245" y="3477"/>
                    </a:lnTo>
                    <a:lnTo>
                      <a:pt x="305" y="3639"/>
                    </a:lnTo>
                    <a:lnTo>
                      <a:pt x="365" y="3800"/>
                    </a:lnTo>
                    <a:lnTo>
                      <a:pt x="437" y="3968"/>
                    </a:lnTo>
                    <a:lnTo>
                      <a:pt x="508" y="4136"/>
                    </a:lnTo>
                    <a:lnTo>
                      <a:pt x="592" y="4316"/>
                    </a:lnTo>
                    <a:lnTo>
                      <a:pt x="604" y="4316"/>
                    </a:lnTo>
                    <a:lnTo>
                      <a:pt x="520" y="4136"/>
                    </a:lnTo>
                    <a:lnTo>
                      <a:pt x="448" y="3968"/>
                    </a:lnTo>
                    <a:lnTo>
                      <a:pt x="377" y="3800"/>
                    </a:lnTo>
                    <a:lnTo>
                      <a:pt x="317" y="3639"/>
                    </a:lnTo>
                    <a:lnTo>
                      <a:pt x="257" y="3477"/>
                    </a:lnTo>
                    <a:lnTo>
                      <a:pt x="209" y="3327"/>
                    </a:lnTo>
                    <a:lnTo>
                      <a:pt x="161" y="3171"/>
                    </a:lnTo>
                    <a:lnTo>
                      <a:pt x="126" y="3027"/>
                    </a:lnTo>
                    <a:lnTo>
                      <a:pt x="60" y="2739"/>
                    </a:lnTo>
                    <a:lnTo>
                      <a:pt x="24" y="2470"/>
                    </a:lnTo>
                    <a:lnTo>
                      <a:pt x="12" y="2206"/>
                    </a:lnTo>
                    <a:lnTo>
                      <a:pt x="18" y="1948"/>
                    </a:lnTo>
                    <a:lnTo>
                      <a:pt x="18" y="1948"/>
                    </a:lnTo>
                    <a:close/>
                  </a:path>
                </a:pathLst>
              </a:custGeom>
              <a:gradFill rotWithShape="0">
                <a:gsLst>
                  <a:gs pos="0">
                    <a:schemeClr val="bg1"/>
                  </a:gs>
                  <a:gs pos="100000">
                    <a:schemeClr val="bg1">
                      <a:gamma/>
                      <a:shade val="66667"/>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grpSp>
        <p:sp>
          <p:nvSpPr>
            <p:cNvPr id="447508" name="Freeform 20"/>
            <p:cNvSpPr>
              <a:spLocks/>
            </p:cNvSpPr>
            <p:nvPr/>
          </p:nvSpPr>
          <p:spPr bwMode="hidden">
            <a:xfrm>
              <a:off x="6" y="2901"/>
              <a:ext cx="606" cy="1415"/>
            </a:xfrm>
            <a:custGeom>
              <a:avLst/>
              <a:gdLst/>
              <a:ahLst/>
              <a:cxnLst>
                <a:cxn ang="0">
                  <a:pos x="0" y="54"/>
                </a:cxn>
                <a:cxn ang="0">
                  <a:pos x="42" y="228"/>
                </a:cxn>
                <a:cxn ang="0">
                  <a:pos x="96" y="402"/>
                </a:cxn>
                <a:cxn ang="0">
                  <a:pos x="161" y="576"/>
                </a:cxn>
                <a:cxn ang="0">
                  <a:pos x="227" y="744"/>
                </a:cxn>
                <a:cxn ang="0">
                  <a:pos x="305" y="917"/>
                </a:cxn>
                <a:cxn ang="0">
                  <a:pos x="389" y="1085"/>
                </a:cxn>
                <a:cxn ang="0">
                  <a:pos x="484" y="1253"/>
                </a:cxn>
                <a:cxn ang="0">
                  <a:pos x="586" y="1415"/>
                </a:cxn>
                <a:cxn ang="0">
                  <a:pos x="604" y="1415"/>
                </a:cxn>
                <a:cxn ang="0">
                  <a:pos x="496" y="1247"/>
                </a:cxn>
                <a:cxn ang="0">
                  <a:pos x="401" y="1073"/>
                </a:cxn>
                <a:cxn ang="0">
                  <a:pos x="311" y="899"/>
                </a:cxn>
                <a:cxn ang="0">
                  <a:pos x="233" y="720"/>
                </a:cxn>
                <a:cxn ang="0">
                  <a:pos x="161" y="546"/>
                </a:cxn>
                <a:cxn ang="0">
                  <a:pos x="102" y="366"/>
                </a:cxn>
                <a:cxn ang="0">
                  <a:pos x="48" y="180"/>
                </a:cxn>
                <a:cxn ang="0">
                  <a:pos x="0" y="0"/>
                </a:cxn>
                <a:cxn ang="0">
                  <a:pos x="0" y="54"/>
                </a:cxn>
                <a:cxn ang="0">
                  <a:pos x="0" y="54"/>
                </a:cxn>
              </a:cxnLst>
              <a:rect l="0" t="0" r="r" b="b"/>
              <a:pathLst>
                <a:path w="604" h="1415">
                  <a:moveTo>
                    <a:pt x="0" y="54"/>
                  </a:moveTo>
                  <a:lnTo>
                    <a:pt x="42" y="228"/>
                  </a:lnTo>
                  <a:lnTo>
                    <a:pt x="96" y="402"/>
                  </a:lnTo>
                  <a:lnTo>
                    <a:pt x="161" y="576"/>
                  </a:lnTo>
                  <a:lnTo>
                    <a:pt x="227" y="744"/>
                  </a:lnTo>
                  <a:lnTo>
                    <a:pt x="305" y="917"/>
                  </a:lnTo>
                  <a:lnTo>
                    <a:pt x="389" y="1085"/>
                  </a:lnTo>
                  <a:lnTo>
                    <a:pt x="484" y="1253"/>
                  </a:lnTo>
                  <a:lnTo>
                    <a:pt x="586" y="1415"/>
                  </a:lnTo>
                  <a:lnTo>
                    <a:pt x="604" y="1415"/>
                  </a:lnTo>
                  <a:lnTo>
                    <a:pt x="496" y="1247"/>
                  </a:lnTo>
                  <a:lnTo>
                    <a:pt x="401" y="1073"/>
                  </a:lnTo>
                  <a:lnTo>
                    <a:pt x="311" y="899"/>
                  </a:lnTo>
                  <a:lnTo>
                    <a:pt x="233" y="720"/>
                  </a:lnTo>
                  <a:lnTo>
                    <a:pt x="161" y="546"/>
                  </a:lnTo>
                  <a:lnTo>
                    <a:pt x="102" y="366"/>
                  </a:lnTo>
                  <a:lnTo>
                    <a:pt x="48" y="180"/>
                  </a:lnTo>
                  <a:lnTo>
                    <a:pt x="0" y="0"/>
                  </a:lnTo>
                  <a:lnTo>
                    <a:pt x="0" y="54"/>
                  </a:lnTo>
                  <a:lnTo>
                    <a:pt x="0" y="54"/>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09" name="Freeform 21"/>
            <p:cNvSpPr>
              <a:spLocks/>
            </p:cNvSpPr>
            <p:nvPr/>
          </p:nvSpPr>
          <p:spPr bwMode="hidden">
            <a:xfrm>
              <a:off x="6" y="3890"/>
              <a:ext cx="228" cy="426"/>
            </a:xfrm>
            <a:custGeom>
              <a:avLst/>
              <a:gdLst/>
              <a:ahLst/>
              <a:cxnLst>
                <a:cxn ang="0">
                  <a:pos x="0" y="30"/>
                </a:cxn>
                <a:cxn ang="0">
                  <a:pos x="108" y="240"/>
                </a:cxn>
                <a:cxn ang="0">
                  <a:pos x="215" y="426"/>
                </a:cxn>
                <a:cxn ang="0">
                  <a:pos x="227" y="426"/>
                </a:cxn>
                <a:cxn ang="0">
                  <a:pos x="167" y="330"/>
                </a:cxn>
                <a:cxn ang="0">
                  <a:pos x="114" y="222"/>
                </a:cxn>
                <a:cxn ang="0">
                  <a:pos x="0" y="0"/>
                </a:cxn>
                <a:cxn ang="0">
                  <a:pos x="0" y="30"/>
                </a:cxn>
                <a:cxn ang="0">
                  <a:pos x="0" y="30"/>
                </a:cxn>
              </a:cxnLst>
              <a:rect l="0" t="0" r="r" b="b"/>
              <a:pathLst>
                <a:path w="227" h="426">
                  <a:moveTo>
                    <a:pt x="0" y="30"/>
                  </a:moveTo>
                  <a:lnTo>
                    <a:pt x="108" y="240"/>
                  </a:lnTo>
                  <a:lnTo>
                    <a:pt x="215" y="426"/>
                  </a:lnTo>
                  <a:lnTo>
                    <a:pt x="227" y="426"/>
                  </a:lnTo>
                  <a:lnTo>
                    <a:pt x="167" y="330"/>
                  </a:lnTo>
                  <a:lnTo>
                    <a:pt x="114" y="222"/>
                  </a:lnTo>
                  <a:lnTo>
                    <a:pt x="0" y="0"/>
                  </a:lnTo>
                  <a:lnTo>
                    <a:pt x="0" y="30"/>
                  </a:lnTo>
                  <a:lnTo>
                    <a:pt x="0" y="30"/>
                  </a:lnTo>
                  <a:close/>
                </a:path>
              </a:pathLst>
            </a:custGeom>
            <a:gradFill rotWithShape="0">
              <a:gsLst>
                <a:gs pos="0">
                  <a:schemeClr val="bg2"/>
                </a:gs>
                <a:gs pos="100000">
                  <a:schemeClr val="bg2">
                    <a:gamma/>
                    <a:shade val="60784"/>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0" name="Freeform 22"/>
            <p:cNvSpPr>
              <a:spLocks/>
            </p:cNvSpPr>
            <p:nvPr/>
          </p:nvSpPr>
          <p:spPr bwMode="hidden">
            <a:xfrm>
              <a:off x="4776" y="0"/>
              <a:ext cx="984" cy="1786"/>
            </a:xfrm>
            <a:custGeom>
              <a:avLst/>
              <a:gdLst/>
              <a:ahLst/>
              <a:cxnLst>
                <a:cxn ang="0">
                  <a:pos x="981" y="1786"/>
                </a:cxn>
                <a:cxn ang="0">
                  <a:pos x="981" y="1720"/>
                </a:cxn>
                <a:cxn ang="0">
                  <a:pos x="969" y="1666"/>
                </a:cxn>
                <a:cxn ang="0">
                  <a:pos x="957" y="1613"/>
                </a:cxn>
                <a:cxn ang="0">
                  <a:pos x="921" y="1487"/>
                </a:cxn>
                <a:cxn ang="0">
                  <a:pos x="885" y="1361"/>
                </a:cxn>
                <a:cxn ang="0">
                  <a:pos x="796" y="1121"/>
                </a:cxn>
                <a:cxn ang="0">
                  <a:pos x="682" y="899"/>
                </a:cxn>
                <a:cxn ang="0">
                  <a:pos x="562" y="689"/>
                </a:cxn>
                <a:cxn ang="0">
                  <a:pos x="431" y="498"/>
                </a:cxn>
                <a:cxn ang="0">
                  <a:pos x="293" y="318"/>
                </a:cxn>
                <a:cxn ang="0">
                  <a:pos x="150" y="150"/>
                </a:cxn>
                <a:cxn ang="0">
                  <a:pos x="12" y="0"/>
                </a:cxn>
                <a:cxn ang="0">
                  <a:pos x="0" y="0"/>
                </a:cxn>
                <a:cxn ang="0">
                  <a:pos x="138" y="150"/>
                </a:cxn>
                <a:cxn ang="0">
                  <a:pos x="275" y="318"/>
                </a:cxn>
                <a:cxn ang="0">
                  <a:pos x="413" y="498"/>
                </a:cxn>
                <a:cxn ang="0">
                  <a:pos x="545" y="689"/>
                </a:cxn>
                <a:cxn ang="0">
                  <a:pos x="670" y="899"/>
                </a:cxn>
                <a:cxn ang="0">
                  <a:pos x="778" y="1121"/>
                </a:cxn>
                <a:cxn ang="0">
                  <a:pos x="873" y="1361"/>
                </a:cxn>
                <a:cxn ang="0">
                  <a:pos x="909" y="1487"/>
                </a:cxn>
                <a:cxn ang="0">
                  <a:pos x="945" y="1619"/>
                </a:cxn>
                <a:cxn ang="0">
                  <a:pos x="963" y="1702"/>
                </a:cxn>
                <a:cxn ang="0">
                  <a:pos x="981" y="1786"/>
                </a:cxn>
                <a:cxn ang="0">
                  <a:pos x="981" y="1786"/>
                </a:cxn>
              </a:cxnLst>
              <a:rect l="0" t="0" r="r" b="b"/>
              <a:pathLst>
                <a:path w="981" h="1786">
                  <a:moveTo>
                    <a:pt x="981" y="1786"/>
                  </a:moveTo>
                  <a:lnTo>
                    <a:pt x="981" y="1720"/>
                  </a:lnTo>
                  <a:lnTo>
                    <a:pt x="969" y="1666"/>
                  </a:lnTo>
                  <a:lnTo>
                    <a:pt x="957" y="1613"/>
                  </a:lnTo>
                  <a:lnTo>
                    <a:pt x="921" y="1487"/>
                  </a:lnTo>
                  <a:lnTo>
                    <a:pt x="885" y="1361"/>
                  </a:lnTo>
                  <a:lnTo>
                    <a:pt x="796" y="1121"/>
                  </a:lnTo>
                  <a:lnTo>
                    <a:pt x="682" y="899"/>
                  </a:lnTo>
                  <a:lnTo>
                    <a:pt x="562" y="689"/>
                  </a:lnTo>
                  <a:lnTo>
                    <a:pt x="431" y="498"/>
                  </a:lnTo>
                  <a:lnTo>
                    <a:pt x="293" y="318"/>
                  </a:lnTo>
                  <a:lnTo>
                    <a:pt x="150" y="150"/>
                  </a:lnTo>
                  <a:lnTo>
                    <a:pt x="12" y="0"/>
                  </a:lnTo>
                  <a:lnTo>
                    <a:pt x="0" y="0"/>
                  </a:lnTo>
                  <a:lnTo>
                    <a:pt x="138" y="150"/>
                  </a:lnTo>
                  <a:lnTo>
                    <a:pt x="275" y="318"/>
                  </a:lnTo>
                  <a:lnTo>
                    <a:pt x="413" y="498"/>
                  </a:lnTo>
                  <a:lnTo>
                    <a:pt x="545" y="689"/>
                  </a:lnTo>
                  <a:lnTo>
                    <a:pt x="670" y="899"/>
                  </a:lnTo>
                  <a:lnTo>
                    <a:pt x="778" y="1121"/>
                  </a:lnTo>
                  <a:lnTo>
                    <a:pt x="873" y="1361"/>
                  </a:lnTo>
                  <a:lnTo>
                    <a:pt x="909" y="1487"/>
                  </a:lnTo>
                  <a:lnTo>
                    <a:pt x="945" y="1619"/>
                  </a:lnTo>
                  <a:lnTo>
                    <a:pt x="963" y="1702"/>
                  </a:lnTo>
                  <a:lnTo>
                    <a:pt x="981" y="1786"/>
                  </a:lnTo>
                  <a:lnTo>
                    <a:pt x="981" y="1786"/>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1" name="Freeform 23"/>
            <p:cNvSpPr>
              <a:spLocks/>
            </p:cNvSpPr>
            <p:nvPr/>
          </p:nvSpPr>
          <p:spPr bwMode="hidden">
            <a:xfrm>
              <a:off x="5041" y="0"/>
              <a:ext cx="719" cy="845"/>
            </a:xfrm>
            <a:custGeom>
              <a:avLst/>
              <a:gdLst/>
              <a:ahLst/>
              <a:cxnLst>
                <a:cxn ang="0">
                  <a:pos x="717" y="845"/>
                </a:cxn>
                <a:cxn ang="0">
                  <a:pos x="717" y="821"/>
                </a:cxn>
                <a:cxn ang="0">
                  <a:pos x="574" y="605"/>
                </a:cxn>
                <a:cxn ang="0">
                  <a:pos x="406" y="396"/>
                </a:cxn>
                <a:cxn ang="0">
                  <a:pos x="221" y="192"/>
                </a:cxn>
                <a:cxn ang="0">
                  <a:pos x="17" y="0"/>
                </a:cxn>
                <a:cxn ang="0">
                  <a:pos x="0" y="0"/>
                </a:cxn>
                <a:cxn ang="0">
                  <a:pos x="209" y="198"/>
                </a:cxn>
                <a:cxn ang="0">
                  <a:pos x="400" y="408"/>
                </a:cxn>
                <a:cxn ang="0">
                  <a:pos x="568" y="623"/>
                </a:cxn>
                <a:cxn ang="0">
                  <a:pos x="717" y="845"/>
                </a:cxn>
                <a:cxn ang="0">
                  <a:pos x="717" y="845"/>
                </a:cxn>
              </a:cxnLst>
              <a:rect l="0" t="0" r="r" b="b"/>
              <a:pathLst>
                <a:path w="717" h="845">
                  <a:moveTo>
                    <a:pt x="717" y="845"/>
                  </a:moveTo>
                  <a:lnTo>
                    <a:pt x="717" y="821"/>
                  </a:lnTo>
                  <a:lnTo>
                    <a:pt x="574" y="605"/>
                  </a:lnTo>
                  <a:lnTo>
                    <a:pt x="406" y="396"/>
                  </a:lnTo>
                  <a:lnTo>
                    <a:pt x="221" y="192"/>
                  </a:lnTo>
                  <a:lnTo>
                    <a:pt x="17" y="0"/>
                  </a:lnTo>
                  <a:lnTo>
                    <a:pt x="0" y="0"/>
                  </a:lnTo>
                  <a:lnTo>
                    <a:pt x="209" y="198"/>
                  </a:lnTo>
                  <a:lnTo>
                    <a:pt x="400" y="408"/>
                  </a:lnTo>
                  <a:lnTo>
                    <a:pt x="568" y="623"/>
                  </a:lnTo>
                  <a:lnTo>
                    <a:pt x="717" y="845"/>
                  </a:lnTo>
                  <a:lnTo>
                    <a:pt x="717" y="845"/>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2" name="Freeform 24"/>
            <p:cNvSpPr>
              <a:spLocks/>
            </p:cNvSpPr>
            <p:nvPr/>
          </p:nvSpPr>
          <p:spPr bwMode="hidden">
            <a:xfrm>
              <a:off x="5352" y="0"/>
              <a:ext cx="408" cy="414"/>
            </a:xfrm>
            <a:custGeom>
              <a:avLst/>
              <a:gdLst/>
              <a:ahLst/>
              <a:cxnLst>
                <a:cxn ang="0">
                  <a:pos x="407" y="414"/>
                </a:cxn>
                <a:cxn ang="0">
                  <a:pos x="407" y="396"/>
                </a:cxn>
                <a:cxn ang="0">
                  <a:pos x="222" y="192"/>
                </a:cxn>
                <a:cxn ang="0">
                  <a:pos x="12" y="0"/>
                </a:cxn>
                <a:cxn ang="0">
                  <a:pos x="0" y="0"/>
                </a:cxn>
                <a:cxn ang="0">
                  <a:pos x="108" y="102"/>
                </a:cxn>
                <a:cxn ang="0">
                  <a:pos x="216" y="204"/>
                </a:cxn>
                <a:cxn ang="0">
                  <a:pos x="407" y="414"/>
                </a:cxn>
                <a:cxn ang="0">
                  <a:pos x="407" y="414"/>
                </a:cxn>
              </a:cxnLst>
              <a:rect l="0" t="0" r="r" b="b"/>
              <a:pathLst>
                <a:path w="407" h="414">
                  <a:moveTo>
                    <a:pt x="407" y="414"/>
                  </a:moveTo>
                  <a:lnTo>
                    <a:pt x="407" y="396"/>
                  </a:lnTo>
                  <a:lnTo>
                    <a:pt x="222" y="192"/>
                  </a:lnTo>
                  <a:lnTo>
                    <a:pt x="12" y="0"/>
                  </a:lnTo>
                  <a:lnTo>
                    <a:pt x="0" y="0"/>
                  </a:lnTo>
                  <a:lnTo>
                    <a:pt x="108" y="102"/>
                  </a:lnTo>
                  <a:lnTo>
                    <a:pt x="216" y="204"/>
                  </a:lnTo>
                  <a:lnTo>
                    <a:pt x="407" y="414"/>
                  </a:lnTo>
                  <a:lnTo>
                    <a:pt x="407" y="414"/>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3" name="Freeform 25"/>
            <p:cNvSpPr>
              <a:spLocks/>
            </p:cNvSpPr>
            <p:nvPr/>
          </p:nvSpPr>
          <p:spPr bwMode="hidden">
            <a:xfrm>
              <a:off x="6" y="0"/>
              <a:ext cx="858" cy="1409"/>
            </a:xfrm>
            <a:custGeom>
              <a:avLst/>
              <a:gdLst/>
              <a:ahLst/>
              <a:cxnLst>
                <a:cxn ang="0">
                  <a:pos x="0" y="1361"/>
                </a:cxn>
                <a:cxn ang="0">
                  <a:pos x="0" y="1409"/>
                </a:cxn>
                <a:cxn ang="0">
                  <a:pos x="54" y="1211"/>
                </a:cxn>
                <a:cxn ang="0">
                  <a:pos x="126" y="1013"/>
                </a:cxn>
                <a:cxn ang="0">
                  <a:pos x="215" y="827"/>
                </a:cxn>
                <a:cxn ang="0">
                  <a:pos x="311" y="647"/>
                </a:cxn>
                <a:cxn ang="0">
                  <a:pos x="431" y="474"/>
                </a:cxn>
                <a:cxn ang="0">
                  <a:pos x="556" y="312"/>
                </a:cxn>
                <a:cxn ang="0">
                  <a:pos x="700" y="150"/>
                </a:cxn>
                <a:cxn ang="0">
                  <a:pos x="855" y="0"/>
                </a:cxn>
                <a:cxn ang="0">
                  <a:pos x="837" y="0"/>
                </a:cxn>
                <a:cxn ang="0">
                  <a:pos x="688" y="144"/>
                </a:cxn>
                <a:cxn ang="0">
                  <a:pos x="550" y="300"/>
                </a:cxn>
                <a:cxn ang="0">
                  <a:pos x="425" y="462"/>
                </a:cxn>
                <a:cxn ang="0">
                  <a:pos x="311" y="629"/>
                </a:cxn>
                <a:cxn ang="0">
                  <a:pos x="215" y="803"/>
                </a:cxn>
                <a:cxn ang="0">
                  <a:pos x="132" y="983"/>
                </a:cxn>
                <a:cxn ang="0">
                  <a:pos x="60" y="1169"/>
                </a:cxn>
                <a:cxn ang="0">
                  <a:pos x="0" y="1361"/>
                </a:cxn>
                <a:cxn ang="0">
                  <a:pos x="0" y="1361"/>
                </a:cxn>
              </a:cxnLst>
              <a:rect l="0" t="0" r="r" b="b"/>
              <a:pathLst>
                <a:path w="855" h="1409">
                  <a:moveTo>
                    <a:pt x="0" y="1361"/>
                  </a:moveTo>
                  <a:lnTo>
                    <a:pt x="0" y="1409"/>
                  </a:lnTo>
                  <a:lnTo>
                    <a:pt x="54" y="1211"/>
                  </a:lnTo>
                  <a:lnTo>
                    <a:pt x="126" y="1013"/>
                  </a:lnTo>
                  <a:lnTo>
                    <a:pt x="215" y="827"/>
                  </a:lnTo>
                  <a:lnTo>
                    <a:pt x="311" y="647"/>
                  </a:lnTo>
                  <a:lnTo>
                    <a:pt x="431" y="474"/>
                  </a:lnTo>
                  <a:lnTo>
                    <a:pt x="556" y="312"/>
                  </a:lnTo>
                  <a:lnTo>
                    <a:pt x="700" y="150"/>
                  </a:lnTo>
                  <a:lnTo>
                    <a:pt x="855" y="0"/>
                  </a:lnTo>
                  <a:lnTo>
                    <a:pt x="837" y="0"/>
                  </a:lnTo>
                  <a:lnTo>
                    <a:pt x="688" y="144"/>
                  </a:lnTo>
                  <a:lnTo>
                    <a:pt x="550" y="300"/>
                  </a:lnTo>
                  <a:lnTo>
                    <a:pt x="425" y="462"/>
                  </a:lnTo>
                  <a:lnTo>
                    <a:pt x="311" y="629"/>
                  </a:lnTo>
                  <a:lnTo>
                    <a:pt x="215" y="803"/>
                  </a:lnTo>
                  <a:lnTo>
                    <a:pt x="132" y="983"/>
                  </a:lnTo>
                  <a:lnTo>
                    <a:pt x="60" y="1169"/>
                  </a:lnTo>
                  <a:lnTo>
                    <a:pt x="0" y="1361"/>
                  </a:lnTo>
                  <a:lnTo>
                    <a:pt x="0" y="1361"/>
                  </a:lnTo>
                  <a:close/>
                </a:path>
              </a:pathLst>
            </a:custGeom>
            <a:gradFill rotWithShape="0">
              <a:gsLst>
                <a:gs pos="0">
                  <a:schemeClr val="bg1"/>
                </a:gs>
                <a:gs pos="100000">
                  <a:schemeClr val="bg1">
                    <a:gamma/>
                    <a:shade val="94118"/>
                    <a:invGamma/>
                  </a:schemeClr>
                </a:gs>
              </a:gsLst>
              <a:lin ang="5400000" scaled="1"/>
            </a:gra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4" name="Freeform 26"/>
            <p:cNvSpPr>
              <a:spLocks/>
            </p:cNvSpPr>
            <p:nvPr/>
          </p:nvSpPr>
          <p:spPr bwMode="hidden">
            <a:xfrm>
              <a:off x="6" y="0"/>
              <a:ext cx="588" cy="599"/>
            </a:xfrm>
            <a:custGeom>
              <a:avLst/>
              <a:gdLst/>
              <a:ahLst/>
              <a:cxnLst>
                <a:cxn ang="0">
                  <a:pos x="586" y="0"/>
                </a:cxn>
                <a:cxn ang="0">
                  <a:pos x="568" y="0"/>
                </a:cxn>
                <a:cxn ang="0">
                  <a:pos x="407" y="132"/>
                </a:cxn>
                <a:cxn ang="0">
                  <a:pos x="257" y="270"/>
                </a:cxn>
                <a:cxn ang="0">
                  <a:pos x="120" y="420"/>
                </a:cxn>
                <a:cxn ang="0">
                  <a:pos x="0" y="575"/>
                </a:cxn>
                <a:cxn ang="0">
                  <a:pos x="0" y="599"/>
                </a:cxn>
                <a:cxn ang="0">
                  <a:pos x="120" y="432"/>
                </a:cxn>
                <a:cxn ang="0">
                  <a:pos x="257" y="282"/>
                </a:cxn>
                <a:cxn ang="0">
                  <a:pos x="413" y="138"/>
                </a:cxn>
                <a:cxn ang="0">
                  <a:pos x="586" y="0"/>
                </a:cxn>
                <a:cxn ang="0">
                  <a:pos x="586" y="0"/>
                </a:cxn>
              </a:cxnLst>
              <a:rect l="0" t="0" r="r" b="b"/>
              <a:pathLst>
                <a:path w="586" h="599">
                  <a:moveTo>
                    <a:pt x="586" y="0"/>
                  </a:moveTo>
                  <a:lnTo>
                    <a:pt x="568" y="0"/>
                  </a:lnTo>
                  <a:lnTo>
                    <a:pt x="407" y="132"/>
                  </a:lnTo>
                  <a:lnTo>
                    <a:pt x="257" y="270"/>
                  </a:lnTo>
                  <a:lnTo>
                    <a:pt x="120" y="420"/>
                  </a:lnTo>
                  <a:lnTo>
                    <a:pt x="0" y="575"/>
                  </a:lnTo>
                  <a:lnTo>
                    <a:pt x="0" y="599"/>
                  </a:lnTo>
                  <a:lnTo>
                    <a:pt x="120" y="432"/>
                  </a:lnTo>
                  <a:lnTo>
                    <a:pt x="257" y="282"/>
                  </a:lnTo>
                  <a:lnTo>
                    <a:pt x="413" y="138"/>
                  </a:lnTo>
                  <a:lnTo>
                    <a:pt x="586" y="0"/>
                  </a:lnTo>
                  <a:lnTo>
                    <a:pt x="586"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5" name="Freeform 27"/>
            <p:cNvSpPr>
              <a:spLocks/>
            </p:cNvSpPr>
            <p:nvPr/>
          </p:nvSpPr>
          <p:spPr bwMode="hidden">
            <a:xfrm>
              <a:off x="6" y="0"/>
              <a:ext cx="270" cy="252"/>
            </a:xfrm>
            <a:custGeom>
              <a:avLst/>
              <a:gdLst/>
              <a:ahLst/>
              <a:cxnLst>
                <a:cxn ang="0">
                  <a:pos x="269" y="0"/>
                </a:cxn>
                <a:cxn ang="0">
                  <a:pos x="251" y="0"/>
                </a:cxn>
                <a:cxn ang="0">
                  <a:pos x="120" y="114"/>
                </a:cxn>
                <a:cxn ang="0">
                  <a:pos x="60" y="174"/>
                </a:cxn>
                <a:cxn ang="0">
                  <a:pos x="0" y="234"/>
                </a:cxn>
                <a:cxn ang="0">
                  <a:pos x="0" y="252"/>
                </a:cxn>
                <a:cxn ang="0">
                  <a:pos x="126" y="120"/>
                </a:cxn>
                <a:cxn ang="0">
                  <a:pos x="269" y="0"/>
                </a:cxn>
                <a:cxn ang="0">
                  <a:pos x="269" y="0"/>
                </a:cxn>
              </a:cxnLst>
              <a:rect l="0" t="0" r="r" b="b"/>
              <a:pathLst>
                <a:path w="269" h="252">
                  <a:moveTo>
                    <a:pt x="269" y="0"/>
                  </a:moveTo>
                  <a:lnTo>
                    <a:pt x="251" y="0"/>
                  </a:lnTo>
                  <a:lnTo>
                    <a:pt x="120" y="114"/>
                  </a:lnTo>
                  <a:lnTo>
                    <a:pt x="60" y="174"/>
                  </a:lnTo>
                  <a:lnTo>
                    <a:pt x="0" y="234"/>
                  </a:lnTo>
                  <a:lnTo>
                    <a:pt x="0" y="252"/>
                  </a:lnTo>
                  <a:lnTo>
                    <a:pt x="126" y="120"/>
                  </a:lnTo>
                  <a:lnTo>
                    <a:pt x="269" y="0"/>
                  </a:lnTo>
                  <a:lnTo>
                    <a:pt x="269" y="0"/>
                  </a:lnTo>
                  <a:close/>
                </a:path>
              </a:pathLst>
            </a:custGeom>
            <a:solidFill>
              <a:schemeClr val="bg1"/>
            </a:solidFill>
            <a:ln w="9525">
              <a:noFill/>
              <a:round/>
              <a:headEnd/>
              <a:tailEnd/>
            </a:ln>
          </p:spPr>
          <p:txBody>
            <a:bodyPr/>
            <a:lstStyle/>
            <a:p>
              <a:pPr algn="ctr" fontAlgn="base">
                <a:spcBef>
                  <a:spcPct val="0"/>
                </a:spcBef>
                <a:spcAft>
                  <a:spcPct val="0"/>
                </a:spcAft>
                <a:defRPr/>
              </a:pPr>
              <a:endParaRPr lang="en-US" sz="1600" b="1">
                <a:solidFill>
                  <a:srgbClr val="FFFFFF"/>
                </a:solidFill>
              </a:endParaRPr>
            </a:p>
          </p:txBody>
        </p:sp>
        <p:sp>
          <p:nvSpPr>
            <p:cNvPr id="447516" name="Line 28"/>
            <p:cNvSpPr>
              <a:spLocks noChangeShapeType="1"/>
            </p:cNvSpPr>
            <p:nvPr/>
          </p:nvSpPr>
          <p:spPr bwMode="hidden">
            <a:xfrm>
              <a:off x="1" y="2749"/>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7" name="Line 29"/>
            <p:cNvSpPr>
              <a:spLocks noChangeShapeType="1"/>
            </p:cNvSpPr>
            <p:nvPr/>
          </p:nvSpPr>
          <p:spPr bwMode="hidden">
            <a:xfrm>
              <a:off x="1" y="2356"/>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18" name="Line 30"/>
            <p:cNvSpPr>
              <a:spLocks noChangeShapeType="1"/>
            </p:cNvSpPr>
            <p:nvPr/>
          </p:nvSpPr>
          <p:spPr bwMode="hidden">
            <a:xfrm>
              <a:off x="1" y="3142"/>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nvGrpSpPr>
            <p:cNvPr id="4" name="Group 31"/>
            <p:cNvGrpSpPr>
              <a:grpSpLocks/>
            </p:cNvGrpSpPr>
            <p:nvPr/>
          </p:nvGrpSpPr>
          <p:grpSpPr bwMode="auto">
            <a:xfrm>
              <a:off x="1" y="392"/>
              <a:ext cx="5758" cy="1571"/>
              <a:chOff x="1" y="392"/>
              <a:chExt cx="5758" cy="1571"/>
            </a:xfrm>
          </p:grpSpPr>
          <p:sp>
            <p:nvSpPr>
              <p:cNvPr id="447520" name="Line 32"/>
              <p:cNvSpPr>
                <a:spLocks noChangeShapeType="1"/>
              </p:cNvSpPr>
              <p:nvPr userDrawn="1"/>
            </p:nvSpPr>
            <p:spPr bwMode="hidden">
              <a:xfrm>
                <a:off x="1" y="784"/>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1" name="Line 33"/>
              <p:cNvSpPr>
                <a:spLocks noChangeShapeType="1"/>
              </p:cNvSpPr>
              <p:nvPr userDrawn="1"/>
            </p:nvSpPr>
            <p:spPr bwMode="hidden">
              <a:xfrm>
                <a:off x="1" y="1963"/>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2" name="Line 34"/>
              <p:cNvSpPr>
                <a:spLocks noChangeShapeType="1"/>
              </p:cNvSpPr>
              <p:nvPr userDrawn="1"/>
            </p:nvSpPr>
            <p:spPr bwMode="hidden">
              <a:xfrm>
                <a:off x="1" y="1570"/>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3" name="Line 35"/>
              <p:cNvSpPr>
                <a:spLocks noChangeShapeType="1"/>
              </p:cNvSpPr>
              <p:nvPr userDrawn="1"/>
            </p:nvSpPr>
            <p:spPr bwMode="hidden">
              <a:xfrm>
                <a:off x="1" y="1177"/>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4" name="Line 36"/>
              <p:cNvSpPr>
                <a:spLocks noChangeShapeType="1"/>
              </p:cNvSpPr>
              <p:nvPr userDrawn="1"/>
            </p:nvSpPr>
            <p:spPr bwMode="hidden">
              <a:xfrm>
                <a:off x="1" y="392"/>
                <a:ext cx="5758" cy="0"/>
              </a:xfrm>
              <a:prstGeom prst="line">
                <a:avLst/>
              </a:prstGeom>
              <a:noFill/>
              <a:ln w="15875">
                <a:solidFill>
                  <a:schemeClr val="bg1"/>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447525" name="Line 37"/>
            <p:cNvSpPr>
              <a:spLocks noChangeShapeType="1"/>
            </p:cNvSpPr>
            <p:nvPr/>
          </p:nvSpPr>
          <p:spPr bwMode="hidden">
            <a:xfrm>
              <a:off x="1" y="3928"/>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sp>
          <p:nvSpPr>
            <p:cNvPr id="447526" name="Line 38"/>
            <p:cNvSpPr>
              <a:spLocks noChangeShapeType="1"/>
            </p:cNvSpPr>
            <p:nvPr/>
          </p:nvSpPr>
          <p:spPr bwMode="hidden">
            <a:xfrm>
              <a:off x="1" y="3535"/>
              <a:ext cx="5758" cy="0"/>
            </a:xfrm>
            <a:prstGeom prst="line">
              <a:avLst/>
            </a:prstGeom>
            <a:noFill/>
            <a:ln w="15875">
              <a:solidFill>
                <a:schemeClr val="bg2"/>
              </a:solidFill>
              <a:round/>
              <a:headEnd/>
              <a:tailEnd/>
            </a:ln>
            <a:effectLst/>
          </p:spPr>
          <p:txBody>
            <a:bodyPr/>
            <a:lstStyle/>
            <a:p>
              <a:pPr algn="ctr" fontAlgn="base">
                <a:spcBef>
                  <a:spcPct val="0"/>
                </a:spcBef>
                <a:spcAft>
                  <a:spcPct val="0"/>
                </a:spcAft>
                <a:defRPr/>
              </a:pPr>
              <a:endParaRPr lang="en-US" sz="1600" b="1">
                <a:solidFill>
                  <a:srgbClr val="FFFFFF"/>
                </a:solidFill>
              </a:endParaRPr>
            </a:p>
          </p:txBody>
        </p:sp>
      </p:grpSp>
      <p:sp>
        <p:nvSpPr>
          <p:cNvPr id="3075" name="Rectangle 39"/>
          <p:cNvSpPr>
            <a:spLocks noGrp="1" noChangeArrowheads="1"/>
          </p:cNvSpPr>
          <p:nvPr>
            <p:ph type="title"/>
          </p:nvPr>
        </p:nvSpPr>
        <p:spPr bwMode="auto">
          <a:xfrm>
            <a:off x="0" y="152400"/>
            <a:ext cx="9144000" cy="838200"/>
          </a:xfrm>
          <a:prstGeom prst="rect">
            <a:avLst/>
          </a:prstGeom>
          <a:noFill/>
          <a:ln w="9525">
            <a:noFill/>
            <a:miter lim="800000"/>
            <a:headEnd/>
            <a:tailEnd/>
          </a:ln>
        </p:spPr>
        <p:txBody>
          <a:bodyPr vert="horz" wrap="square" lIns="91440" tIns="45720" rIns="91440" bIns="45720" numCol="1" anchor="ctr" anchorCtr="1" compatLnSpc="1">
            <a:prstTxWarp prst="textNoShape">
              <a:avLst/>
            </a:prstTxWarp>
          </a:bodyPr>
          <a:lstStyle/>
          <a:p>
            <a:pPr lvl="0"/>
            <a:r>
              <a:rPr lang="en-US" smtClean="0"/>
              <a:t>Click to edit Master title style</a:t>
            </a:r>
          </a:p>
        </p:txBody>
      </p:sp>
      <p:sp>
        <p:nvSpPr>
          <p:cNvPr id="447528" name="Rectangle 40"/>
          <p:cNvSpPr>
            <a:spLocks noGrp="1" noChangeArrowheads="1"/>
          </p:cNvSpPr>
          <p:nvPr>
            <p:ph type="dt" sz="half" idx="2"/>
          </p:nvPr>
        </p:nvSpPr>
        <p:spPr bwMode="auto">
          <a:xfrm>
            <a:off x="0" y="6553200"/>
            <a:ext cx="1371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endParaRPr lang="en-US">
              <a:solidFill>
                <a:srgbClr val="FFFFFF"/>
              </a:solidFill>
            </a:endParaRPr>
          </a:p>
        </p:txBody>
      </p:sp>
      <p:sp>
        <p:nvSpPr>
          <p:cNvPr id="447529" name="Rectangle 41"/>
          <p:cNvSpPr>
            <a:spLocks noGrp="1" noChangeArrowheads="1"/>
          </p:cNvSpPr>
          <p:nvPr>
            <p:ph type="ftr" sz="quarter" idx="3"/>
          </p:nvPr>
        </p:nvSpPr>
        <p:spPr bwMode="auto">
          <a:xfrm>
            <a:off x="914400" y="6553200"/>
            <a:ext cx="76200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b="0" smtClean="0">
                <a:effectLst>
                  <a:outerShdw blurRad="38100" dist="38100" dir="2700000" algn="tl">
                    <a:srgbClr val="000000"/>
                  </a:outerShdw>
                </a:effectLst>
                <a:latin typeface="Verdana" pitchFamily="34" charset="0"/>
              </a:defRPr>
            </a:lvl1pPr>
          </a:lstStyle>
          <a:p>
            <a:pPr algn="ctr" fontAlgn="base">
              <a:spcBef>
                <a:spcPct val="0"/>
              </a:spcBef>
              <a:spcAft>
                <a:spcPct val="0"/>
              </a:spcAft>
              <a:defRPr/>
            </a:pPr>
            <a:endParaRPr lang="en-US">
              <a:solidFill>
                <a:srgbClr val="FFFFFF"/>
              </a:solidFill>
            </a:endParaRPr>
          </a:p>
        </p:txBody>
      </p:sp>
      <p:sp>
        <p:nvSpPr>
          <p:cNvPr id="447530" name="Rectangle 42"/>
          <p:cNvSpPr>
            <a:spLocks noGrp="1" noChangeArrowheads="1"/>
          </p:cNvSpPr>
          <p:nvPr>
            <p:ph type="sldNum" sz="quarter" idx="4"/>
          </p:nvPr>
        </p:nvSpPr>
        <p:spPr bwMode="auto">
          <a:xfrm>
            <a:off x="6858000" y="6553200"/>
            <a:ext cx="2133600" cy="30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b="0" smtClean="0">
                <a:effectLst>
                  <a:outerShdw blurRad="38100" dist="38100" dir="2700000" algn="tl">
                    <a:srgbClr val="000000"/>
                  </a:outerShdw>
                </a:effectLst>
                <a:latin typeface="Verdana" pitchFamily="34" charset="0"/>
              </a:defRPr>
            </a:lvl1pPr>
          </a:lstStyle>
          <a:p>
            <a:pPr fontAlgn="base">
              <a:spcBef>
                <a:spcPct val="0"/>
              </a:spcBef>
              <a:spcAft>
                <a:spcPct val="0"/>
              </a:spcAft>
              <a:defRPr/>
            </a:pPr>
            <a:fld id="{2688BCCC-442B-4808-888D-0C3C14EC5DB0}" type="slidenum">
              <a:rPr lang="en-US">
                <a:solidFill>
                  <a:srgbClr val="FFFFFF"/>
                </a:solidFill>
              </a:rPr>
              <a:pPr fontAlgn="base">
                <a:spcBef>
                  <a:spcPct val="0"/>
                </a:spcBef>
                <a:spcAft>
                  <a:spcPct val="0"/>
                </a:spcAft>
                <a:defRPr/>
              </a:pPr>
              <a:t>‹#›</a:t>
            </a:fld>
            <a:endParaRPr lang="en-US">
              <a:solidFill>
                <a:srgbClr val="FFFFFF"/>
              </a:solidFill>
            </a:endParaRPr>
          </a:p>
        </p:txBody>
      </p:sp>
      <p:sp>
        <p:nvSpPr>
          <p:cNvPr id="3079" name="Rectangle 43"/>
          <p:cNvSpPr>
            <a:spLocks noGrp="1" noChangeArrowheads="1"/>
          </p:cNvSpPr>
          <p:nvPr>
            <p:ph type="body" idx="1"/>
          </p:nvPr>
        </p:nvSpPr>
        <p:spPr bwMode="auto">
          <a:xfrm>
            <a:off x="76200" y="1066800"/>
            <a:ext cx="8991600" cy="5410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894825482"/>
      </p:ext>
    </p:extLst>
  </p:cSld>
  <p:clrMap bg1="dk2" tx1="lt1" bg2="dk1" tx2="lt2" accent1="accent1" accent2="accent2" accent3="accent3" accent4="accent4" accent5="accent5" accent6="accent6" hlink="hlink" folHlink="folHlink"/>
  <p:sldLayoutIdLst>
    <p:sldLayoutId id="2147483958" r:id="rId1"/>
    <p:sldLayoutId id="2147483959" r:id="rId2"/>
    <p:sldLayoutId id="2147483960" r:id="rId3"/>
    <p:sldLayoutId id="2147483961" r:id="rId4"/>
    <p:sldLayoutId id="2147483962" r:id="rId5"/>
    <p:sldLayoutId id="2147483963" r:id="rId6"/>
    <p:sldLayoutId id="2147483964" r:id="rId7"/>
    <p:sldLayoutId id="2147483965" r:id="rId8"/>
    <p:sldLayoutId id="2147483966" r:id="rId9"/>
    <p:sldLayoutId id="2147483967" r:id="rId10"/>
    <p:sldLayoutId id="2147483968" r:id="rId11"/>
    <p:sldLayoutId id="2147483969" r:id="rId12"/>
    <p:sldLayoutId id="2147483970" r:id="rId13"/>
  </p:sldLayoutIdLst>
  <p:timing>
    <p:tnLst>
      <p:par>
        <p:cTn id="1" dur="indefinite" restart="never" nodeType="tmRoot"/>
      </p:par>
    </p:tnLst>
  </p:timing>
  <p:hf hdr="0" ftr="0" dt="0"/>
  <p:txStyles>
    <p:titleStyle>
      <a:lvl1pPr algn="ctr" rtl="0" eaLnBrk="0" fontAlgn="base" hangingPunct="0">
        <a:spcBef>
          <a:spcPct val="0"/>
        </a:spcBef>
        <a:spcAft>
          <a:spcPct val="0"/>
        </a:spcAft>
        <a:defRPr sz="4400" b="1">
          <a:solidFill>
            <a:srgbClr val="FFFF00"/>
          </a:solidFill>
          <a:latin typeface="+mj-lt"/>
          <a:ea typeface="+mj-ea"/>
          <a:cs typeface="+mj-cs"/>
        </a:defRPr>
      </a:lvl1pPr>
      <a:lvl2pPr algn="ctr" rtl="0" eaLnBrk="0" fontAlgn="base" hangingPunct="0">
        <a:spcBef>
          <a:spcPct val="0"/>
        </a:spcBef>
        <a:spcAft>
          <a:spcPct val="0"/>
        </a:spcAft>
        <a:defRPr sz="4400" b="1">
          <a:solidFill>
            <a:srgbClr val="FFFF00"/>
          </a:solidFill>
          <a:latin typeface="Arial" charset="0"/>
        </a:defRPr>
      </a:lvl2pPr>
      <a:lvl3pPr algn="ctr" rtl="0" eaLnBrk="0" fontAlgn="base" hangingPunct="0">
        <a:spcBef>
          <a:spcPct val="0"/>
        </a:spcBef>
        <a:spcAft>
          <a:spcPct val="0"/>
        </a:spcAft>
        <a:defRPr sz="4400" b="1">
          <a:solidFill>
            <a:srgbClr val="FFFF00"/>
          </a:solidFill>
          <a:latin typeface="Arial" charset="0"/>
        </a:defRPr>
      </a:lvl3pPr>
      <a:lvl4pPr algn="ctr" rtl="0" eaLnBrk="0" fontAlgn="base" hangingPunct="0">
        <a:spcBef>
          <a:spcPct val="0"/>
        </a:spcBef>
        <a:spcAft>
          <a:spcPct val="0"/>
        </a:spcAft>
        <a:defRPr sz="4400" b="1">
          <a:solidFill>
            <a:srgbClr val="FFFF00"/>
          </a:solidFill>
          <a:latin typeface="Arial" charset="0"/>
        </a:defRPr>
      </a:lvl4pPr>
      <a:lvl5pPr algn="ctr" rtl="0" eaLnBrk="0" fontAlgn="base" hangingPunct="0">
        <a:spcBef>
          <a:spcPct val="0"/>
        </a:spcBef>
        <a:spcAft>
          <a:spcPct val="0"/>
        </a:spcAft>
        <a:defRPr sz="4400" b="1">
          <a:solidFill>
            <a:srgbClr val="FFFF00"/>
          </a:solidFill>
          <a:latin typeface="Arial" charset="0"/>
        </a:defRPr>
      </a:lvl5pPr>
      <a:lvl6pPr marL="457200" algn="ctr" rtl="0" fontAlgn="base">
        <a:spcBef>
          <a:spcPct val="0"/>
        </a:spcBef>
        <a:spcAft>
          <a:spcPct val="0"/>
        </a:spcAft>
        <a:defRPr sz="4400" b="1">
          <a:solidFill>
            <a:srgbClr val="FFFF00"/>
          </a:solidFill>
          <a:latin typeface="Arial" charset="0"/>
        </a:defRPr>
      </a:lvl6pPr>
      <a:lvl7pPr marL="914400" algn="ctr" rtl="0" fontAlgn="base">
        <a:spcBef>
          <a:spcPct val="0"/>
        </a:spcBef>
        <a:spcAft>
          <a:spcPct val="0"/>
        </a:spcAft>
        <a:defRPr sz="4400" b="1">
          <a:solidFill>
            <a:srgbClr val="FFFF00"/>
          </a:solidFill>
          <a:latin typeface="Arial" charset="0"/>
        </a:defRPr>
      </a:lvl7pPr>
      <a:lvl8pPr marL="1371600" algn="ctr" rtl="0" fontAlgn="base">
        <a:spcBef>
          <a:spcPct val="0"/>
        </a:spcBef>
        <a:spcAft>
          <a:spcPct val="0"/>
        </a:spcAft>
        <a:defRPr sz="4400" b="1">
          <a:solidFill>
            <a:srgbClr val="FFFF00"/>
          </a:solidFill>
          <a:latin typeface="Arial" charset="0"/>
        </a:defRPr>
      </a:lvl8pPr>
      <a:lvl9pPr marL="1828800" algn="ctr" rtl="0" fontAlgn="base">
        <a:spcBef>
          <a:spcPct val="0"/>
        </a:spcBef>
        <a:spcAft>
          <a:spcPct val="0"/>
        </a:spcAft>
        <a:defRPr sz="4400" b="1">
          <a:solidFill>
            <a:srgbClr val="FFFF00"/>
          </a:solidFill>
          <a:latin typeface="Arial" charset="0"/>
        </a:defRPr>
      </a:lvl9pPr>
    </p:titleStyle>
    <p:bodyStyle>
      <a:lvl1pPr marL="342900" indent="-342900" algn="l" rtl="0" eaLnBrk="0" fontAlgn="base" hangingPunct="0">
        <a:spcBef>
          <a:spcPct val="20000"/>
        </a:spcBef>
        <a:spcAft>
          <a:spcPct val="0"/>
        </a:spcAft>
        <a:buClr>
          <a:schemeClr val="hlink"/>
        </a:buClr>
        <a:buSzPct val="60000"/>
        <a:buFont typeface="Wingdings" pitchFamily="2" charset="2"/>
        <a:buChar char="n"/>
        <a:defRPr sz="2800" b="1">
          <a:solidFill>
            <a:schemeClr val="tx1"/>
          </a:solidFill>
          <a:latin typeface="+mn-lt"/>
          <a:ea typeface="+mn-ea"/>
          <a:cs typeface="+mn-cs"/>
        </a:defRPr>
      </a:lvl1pPr>
      <a:lvl2pPr marL="742950" indent="-285750" algn="l" rtl="0" eaLnBrk="0" fontAlgn="base" hangingPunct="0">
        <a:spcBef>
          <a:spcPct val="20000"/>
        </a:spcBef>
        <a:spcAft>
          <a:spcPct val="0"/>
        </a:spcAft>
        <a:buClr>
          <a:schemeClr val="tx1"/>
        </a:buClr>
        <a:buChar char="•"/>
        <a:defRPr sz="2400" b="1">
          <a:solidFill>
            <a:schemeClr val="tx1"/>
          </a:solidFill>
          <a:latin typeface="+mn-lt"/>
        </a:defRPr>
      </a:lvl2pPr>
      <a:lvl3pPr marL="1143000" indent="-228600" algn="l" rtl="0" eaLnBrk="0" fontAlgn="base" hangingPunct="0">
        <a:spcBef>
          <a:spcPct val="20000"/>
        </a:spcBef>
        <a:spcAft>
          <a:spcPct val="0"/>
        </a:spcAft>
        <a:buClr>
          <a:schemeClr val="accent2"/>
        </a:buClr>
        <a:buSzPct val="60000"/>
        <a:buFont typeface="Wingdings" pitchFamily="2" charset="2"/>
        <a:buChar char="n"/>
        <a:defRPr sz="2400" b="1">
          <a:solidFill>
            <a:schemeClr val="tx1"/>
          </a:solidFill>
          <a:latin typeface="+mn-lt"/>
        </a:defRPr>
      </a:lvl3pPr>
      <a:lvl4pPr marL="1600200" indent="-228600" algn="l" rtl="0" eaLnBrk="0" fontAlgn="base" hangingPunct="0">
        <a:spcBef>
          <a:spcPct val="20000"/>
        </a:spcBef>
        <a:spcAft>
          <a:spcPct val="0"/>
        </a:spcAft>
        <a:buClr>
          <a:schemeClr val="tx2"/>
        </a:buClr>
        <a:buChar char="•"/>
        <a:defRPr sz="2400" b="1">
          <a:solidFill>
            <a:schemeClr val="tx1"/>
          </a:solidFill>
          <a:latin typeface="+mn-lt"/>
        </a:defRPr>
      </a:lvl4pPr>
      <a:lvl5pPr marL="2057400" indent="-228600" algn="l" rtl="0" eaLnBrk="0" fontAlgn="base" hangingPunct="0">
        <a:spcBef>
          <a:spcPct val="20000"/>
        </a:spcBef>
        <a:spcAft>
          <a:spcPct val="0"/>
        </a:spcAft>
        <a:buClr>
          <a:schemeClr val="folHlink"/>
        </a:buClr>
        <a:buSzPct val="60000"/>
        <a:buFont typeface="Wingdings" pitchFamily="2" charset="2"/>
        <a:buChar char="n"/>
        <a:defRPr sz="2400" b="1">
          <a:solidFill>
            <a:schemeClr val="tx1"/>
          </a:solidFill>
          <a:latin typeface="+mn-lt"/>
        </a:defRPr>
      </a:lvl5pPr>
      <a:lvl6pPr marL="25146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6pPr>
      <a:lvl7pPr marL="29718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7pPr>
      <a:lvl8pPr marL="34290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8pPr>
      <a:lvl9pPr marL="3886200" indent="-228600" algn="l" rtl="0" fontAlgn="base">
        <a:spcBef>
          <a:spcPct val="20000"/>
        </a:spcBef>
        <a:spcAft>
          <a:spcPct val="0"/>
        </a:spcAft>
        <a:buClr>
          <a:schemeClr val="folHlink"/>
        </a:buClr>
        <a:buSzPct val="60000"/>
        <a:buFont typeface="Wingdings" pitchFamily="2" charset="2"/>
        <a:buChar char="n"/>
        <a:defRPr sz="2400" b="1">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7"/>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1"/>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1"/>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1"/>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1"/>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312816802"/>
      </p:ext>
    </p:extLst>
  </p:cSld>
  <p:clrMap bg1="lt1" tx1="dk1" bg2="lt2" tx2="dk2" accent1="accent1" accent2="accent2" accent3="accent3" accent4="accent4" accent5="accent5" accent6="accent6" hlink="hlink" folHlink="folHlink"/>
  <p:sldLayoutIdLst>
    <p:sldLayoutId id="2147483972" r:id="rId1"/>
    <p:sldLayoutId id="2147483973" r:id="rId2"/>
    <p:sldLayoutId id="2147483974" r:id="rId3"/>
    <p:sldLayoutId id="2147483975" r:id="rId4"/>
    <p:sldLayoutId id="2147483976" r:id="rId5"/>
    <p:sldLayoutId id="2147483977" r:id="rId6"/>
    <p:sldLayoutId id="2147483978" r:id="rId7"/>
    <p:sldLayoutId id="2147483979" r:id="rId8"/>
    <p:sldLayoutId id="2147483980" r:id="rId9"/>
    <p:sldLayoutId id="2147483981" r:id="rId10"/>
    <p:sldLayoutId id="214748398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92714"/>
      </p:ext>
    </p:extLst>
  </p:cSld>
  <p:clrMap bg1="lt1" tx1="dk1" bg2="lt2" tx2="dk2" accent1="accent1" accent2="accent2" accent3="accent3" accent4="accent4" accent5="accent5" accent6="accent6" hlink="hlink" folHlink="folHlink"/>
  <p:sldLayoutIdLst>
    <p:sldLayoutId id="2147483984" r:id="rId1"/>
    <p:sldLayoutId id="2147483985" r:id="rId2"/>
    <p:sldLayoutId id="2147483986" r:id="rId3"/>
    <p:sldLayoutId id="2147483987" r:id="rId4"/>
    <p:sldLayoutId id="2147483988" r:id="rId5"/>
    <p:sldLayoutId id="2147483989" r:id="rId6"/>
    <p:sldLayoutId id="2147483990" r:id="rId7"/>
    <p:sldLayoutId id="2147483991" r:id="rId8"/>
    <p:sldLayoutId id="2147483992" r:id="rId9"/>
    <p:sldLayoutId id="2147483993" r:id="rId10"/>
    <p:sldLayoutId id="214748399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803266" name="Rectangle 2"/>
          <p:cNvSpPr>
            <a:spLocks noGrp="1" noChangeArrowheads="1"/>
          </p:cNvSpPr>
          <p:nvPr>
            <p:ph type="title"/>
          </p:nvPr>
        </p:nvSpPr>
        <p:spPr bwMode="auto">
          <a:xfrm>
            <a:off x="152400" y="304800"/>
            <a:ext cx="8839200" cy="1041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ctr" anchorCtr="0" compatLnSpc="1">
            <a:prstTxWarp prst="textNoShape">
              <a:avLst/>
            </a:prstTxWarp>
          </a:bodyPr>
          <a:lstStyle/>
          <a:p>
            <a:pPr lvl="0"/>
            <a:r>
              <a:rPr lang="en-US" smtClean="0"/>
              <a:t>Click to edit Master title style</a:t>
            </a:r>
          </a:p>
        </p:txBody>
      </p:sp>
      <p:sp>
        <p:nvSpPr>
          <p:cNvPr id="1803267" name="Rectangle 3"/>
          <p:cNvSpPr>
            <a:spLocks noGrp="1" noChangeArrowheads="1"/>
          </p:cNvSpPr>
          <p:nvPr>
            <p:ph type="body" idx="1"/>
          </p:nvPr>
        </p:nvSpPr>
        <p:spPr bwMode="auto">
          <a:xfrm>
            <a:off x="152400" y="1600200"/>
            <a:ext cx="8839200" cy="4343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0487" tIns="44450" rIns="90487" bIns="4445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p:txBody>
      </p:sp>
      <p:sp>
        <p:nvSpPr>
          <p:cNvPr id="1803268" name="Rectangle 4"/>
          <p:cNvSpPr>
            <a:spLocks noChangeArrowheads="1"/>
          </p:cNvSpPr>
          <p:nvPr userDrawn="1"/>
        </p:nvSpPr>
        <p:spPr bwMode="auto">
          <a:xfrm flipV="1">
            <a:off x="1371600" y="6440488"/>
            <a:ext cx="6477000" cy="74612"/>
          </a:xfrm>
          <a:prstGeom prst="rect">
            <a:avLst/>
          </a:prstGeom>
          <a:solidFill>
            <a:srgbClr val="000080"/>
          </a:solidFill>
          <a:ln>
            <a:noFill/>
          </a:ln>
          <a:effectLst/>
          <a:extLst>
            <a:ext uri="{91240B29-F687-4F45-9708-019B960494DF}">
              <a14:hiddenLine xmlns:a14="http://schemas.microsoft.com/office/drawing/2010/main" w="12700">
                <a:solidFill>
                  <a:srgbClr val="333399"/>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a:solidFill>
                <a:srgbClr val="000000"/>
              </a:solidFill>
              <a:latin typeface="Times New Roman" pitchFamily="18" charset="0"/>
            </a:endParaRPr>
          </a:p>
        </p:txBody>
      </p:sp>
      <p:sp>
        <p:nvSpPr>
          <p:cNvPr id="1803269" name="Text Box 5"/>
          <p:cNvSpPr txBox="1">
            <a:spLocks noChangeArrowheads="1"/>
          </p:cNvSpPr>
          <p:nvPr userDrawn="1"/>
        </p:nvSpPr>
        <p:spPr bwMode="auto">
          <a:xfrm>
            <a:off x="4572000" y="6553200"/>
            <a:ext cx="3200400"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algn="r" eaLnBrk="0" fontAlgn="base" hangingPunct="0">
              <a:spcBef>
                <a:spcPct val="0"/>
              </a:spcBef>
              <a:spcAft>
                <a:spcPct val="0"/>
              </a:spcAft>
            </a:pPr>
            <a:r>
              <a:rPr lang="en-US" sz="1000" b="1">
                <a:solidFill>
                  <a:srgbClr val="000000"/>
                </a:solidFill>
                <a:latin typeface="Arial" pitchFamily="34" charset="0"/>
              </a:rPr>
              <a:t>UNIVERSITY OF CALIFORNIA, SAN DIEGO</a:t>
            </a:r>
          </a:p>
        </p:txBody>
      </p:sp>
      <p:sp>
        <p:nvSpPr>
          <p:cNvPr id="1803270" name="Text Box 6"/>
          <p:cNvSpPr txBox="1">
            <a:spLocks noChangeArrowheads="1"/>
          </p:cNvSpPr>
          <p:nvPr userDrawn="1"/>
        </p:nvSpPr>
        <p:spPr bwMode="auto">
          <a:xfrm>
            <a:off x="1355725" y="6248400"/>
            <a:ext cx="5654675" cy="152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tIns="0" rIns="0" bIns="0">
            <a:spAutoFit/>
          </a:bodyPr>
          <a:lstStyle/>
          <a:p>
            <a:pPr eaLnBrk="0" fontAlgn="base" hangingPunct="0">
              <a:spcBef>
                <a:spcPct val="0"/>
              </a:spcBef>
              <a:spcAft>
                <a:spcPct val="0"/>
              </a:spcAft>
            </a:pPr>
            <a:r>
              <a:rPr lang="en-US" sz="1000" b="1">
                <a:solidFill>
                  <a:srgbClr val="000000"/>
                </a:solidFill>
                <a:latin typeface="Arial" pitchFamily="34" charset="0"/>
              </a:rPr>
              <a:t>SAN DIEGO SUPERCOMPUTER CENTER</a:t>
            </a:r>
          </a:p>
        </p:txBody>
      </p:sp>
      <p:pic>
        <p:nvPicPr>
          <p:cNvPr id="1803271" name="Picture 7"/>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040688" y="6270625"/>
            <a:ext cx="804862" cy="422275"/>
          </a:xfrm>
          <a:prstGeom prst="rect">
            <a:avLst/>
          </a:prstGeom>
          <a:noFill/>
          <a:extLst>
            <a:ext uri="{909E8E84-426E-40DD-AFC4-6F175D3DCCD1}">
              <a14:hiddenFill xmlns:a14="http://schemas.microsoft.com/office/drawing/2010/main">
                <a:solidFill>
                  <a:srgbClr val="FFFFFF"/>
                </a:solidFill>
              </a14:hiddenFill>
            </a:ext>
          </a:extLst>
        </p:spPr>
      </p:pic>
      <p:pic>
        <p:nvPicPr>
          <p:cNvPr id="1803272" name="Picture 8" descr="SDSC_logo 1"/>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228600" y="6172200"/>
            <a:ext cx="952500" cy="495300"/>
          </a:xfrm>
          <a:prstGeom prst="rect">
            <a:avLst/>
          </a:prstGeom>
          <a:noFill/>
          <a:extLst>
            <a:ext uri="{909E8E84-426E-40DD-AFC4-6F175D3DCCD1}">
              <a14:hiddenFill xmlns:a14="http://schemas.microsoft.com/office/drawing/2010/main">
                <a:solidFill>
                  <a:srgbClr val="FFFFFF"/>
                </a:solidFill>
              </a14:hiddenFill>
            </a:ext>
          </a:extLst>
        </p:spPr>
      </p:pic>
      <p:sp>
        <p:nvSpPr>
          <p:cNvPr id="1803273" name="Text Box 9"/>
          <p:cNvSpPr txBox="1">
            <a:spLocks noChangeArrowheads="1"/>
          </p:cNvSpPr>
          <p:nvPr userDrawn="1"/>
        </p:nvSpPr>
        <p:spPr bwMode="auto">
          <a:xfrm>
            <a:off x="3200400" y="6521450"/>
            <a:ext cx="14366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1600" b="1" i="1">
                <a:solidFill>
                  <a:srgbClr val="009999"/>
                </a:solidFill>
              </a:rPr>
              <a:t>Fran Berman</a:t>
            </a:r>
          </a:p>
        </p:txBody>
      </p:sp>
    </p:spTree>
    <p:extLst>
      <p:ext uri="{BB962C8B-B14F-4D97-AF65-F5344CB8AC3E}">
        <p14:creationId xmlns:p14="http://schemas.microsoft.com/office/powerpoint/2010/main" val="1885076824"/>
      </p:ext>
    </p:extLst>
  </p:cSld>
  <p:clrMap bg1="lt1" tx1="dk1" bg2="lt2" tx2="dk2" accent1="accent1" accent2="accent2" accent3="accent3" accent4="accent4" accent5="accent5" accent6="accent6" hlink="hlink" folHlink="folHlink"/>
  <p:sldLayoutIdLst>
    <p:sldLayoutId id="2147483996" r:id="rId1"/>
    <p:sldLayoutId id="2147483997" r:id="rId2"/>
    <p:sldLayoutId id="2147483998" r:id="rId3"/>
    <p:sldLayoutId id="2147483999" r:id="rId4"/>
    <p:sldLayoutId id="2147484000" r:id="rId5"/>
    <p:sldLayoutId id="2147484001" r:id="rId6"/>
    <p:sldLayoutId id="2147484002" r:id="rId7"/>
    <p:sldLayoutId id="2147484003" r:id="rId8"/>
    <p:sldLayoutId id="2147484004" r:id="rId9"/>
    <p:sldLayoutId id="2147484005" r:id="rId10"/>
    <p:sldLayoutId id="2147484006" r:id="rId11"/>
    <p:sldLayoutId id="2147484007" r:id="rId12"/>
  </p:sldLayoutIdLst>
  <p:transition/>
  <p:txStyles>
    <p:titleStyle>
      <a:lvl1pPr algn="ctr" rtl="0" fontAlgn="base">
        <a:lnSpc>
          <a:spcPct val="95000"/>
        </a:lnSpc>
        <a:spcBef>
          <a:spcPct val="0"/>
        </a:spcBef>
        <a:spcAft>
          <a:spcPct val="0"/>
        </a:spcAft>
        <a:defRPr sz="3600" b="1" i="1">
          <a:solidFill>
            <a:srgbClr val="000099"/>
          </a:solidFill>
          <a:latin typeface="+mj-lt"/>
          <a:ea typeface="+mj-ea"/>
          <a:cs typeface="+mj-cs"/>
        </a:defRPr>
      </a:lvl1pPr>
      <a:lvl2pPr algn="ctr" rtl="0" fontAlgn="base">
        <a:lnSpc>
          <a:spcPct val="95000"/>
        </a:lnSpc>
        <a:spcBef>
          <a:spcPct val="0"/>
        </a:spcBef>
        <a:spcAft>
          <a:spcPct val="0"/>
        </a:spcAft>
        <a:defRPr sz="3600" b="1" i="1">
          <a:solidFill>
            <a:srgbClr val="000099"/>
          </a:solidFill>
          <a:latin typeface="Helvetica" charset="0"/>
        </a:defRPr>
      </a:lvl2pPr>
      <a:lvl3pPr algn="ctr" rtl="0" fontAlgn="base">
        <a:lnSpc>
          <a:spcPct val="95000"/>
        </a:lnSpc>
        <a:spcBef>
          <a:spcPct val="0"/>
        </a:spcBef>
        <a:spcAft>
          <a:spcPct val="0"/>
        </a:spcAft>
        <a:defRPr sz="3600" b="1" i="1">
          <a:solidFill>
            <a:srgbClr val="000099"/>
          </a:solidFill>
          <a:latin typeface="Helvetica" charset="0"/>
        </a:defRPr>
      </a:lvl3pPr>
      <a:lvl4pPr algn="ctr" rtl="0" fontAlgn="base">
        <a:lnSpc>
          <a:spcPct val="95000"/>
        </a:lnSpc>
        <a:spcBef>
          <a:spcPct val="0"/>
        </a:spcBef>
        <a:spcAft>
          <a:spcPct val="0"/>
        </a:spcAft>
        <a:defRPr sz="3600" b="1" i="1">
          <a:solidFill>
            <a:srgbClr val="000099"/>
          </a:solidFill>
          <a:latin typeface="Helvetica" charset="0"/>
        </a:defRPr>
      </a:lvl4pPr>
      <a:lvl5pPr algn="ctr" rtl="0" fontAlgn="base">
        <a:lnSpc>
          <a:spcPct val="95000"/>
        </a:lnSpc>
        <a:spcBef>
          <a:spcPct val="0"/>
        </a:spcBef>
        <a:spcAft>
          <a:spcPct val="0"/>
        </a:spcAft>
        <a:defRPr sz="3600" b="1" i="1">
          <a:solidFill>
            <a:srgbClr val="000099"/>
          </a:solidFill>
          <a:latin typeface="Helvetica" charset="0"/>
        </a:defRPr>
      </a:lvl5pPr>
      <a:lvl6pPr marL="457200" algn="ctr" rtl="0" fontAlgn="base">
        <a:lnSpc>
          <a:spcPct val="95000"/>
        </a:lnSpc>
        <a:spcBef>
          <a:spcPct val="0"/>
        </a:spcBef>
        <a:spcAft>
          <a:spcPct val="0"/>
        </a:spcAft>
        <a:defRPr sz="3600" b="1" i="1">
          <a:solidFill>
            <a:srgbClr val="000099"/>
          </a:solidFill>
          <a:latin typeface="Helvetica" charset="0"/>
        </a:defRPr>
      </a:lvl6pPr>
      <a:lvl7pPr marL="914400" algn="ctr" rtl="0" fontAlgn="base">
        <a:lnSpc>
          <a:spcPct val="95000"/>
        </a:lnSpc>
        <a:spcBef>
          <a:spcPct val="0"/>
        </a:spcBef>
        <a:spcAft>
          <a:spcPct val="0"/>
        </a:spcAft>
        <a:defRPr sz="3600" b="1" i="1">
          <a:solidFill>
            <a:srgbClr val="000099"/>
          </a:solidFill>
          <a:latin typeface="Helvetica" charset="0"/>
        </a:defRPr>
      </a:lvl7pPr>
      <a:lvl8pPr marL="1371600" algn="ctr" rtl="0" fontAlgn="base">
        <a:lnSpc>
          <a:spcPct val="95000"/>
        </a:lnSpc>
        <a:spcBef>
          <a:spcPct val="0"/>
        </a:spcBef>
        <a:spcAft>
          <a:spcPct val="0"/>
        </a:spcAft>
        <a:defRPr sz="3600" b="1" i="1">
          <a:solidFill>
            <a:srgbClr val="000099"/>
          </a:solidFill>
          <a:latin typeface="Helvetica" charset="0"/>
        </a:defRPr>
      </a:lvl8pPr>
      <a:lvl9pPr marL="1828800" algn="ctr" rtl="0" fontAlgn="base">
        <a:lnSpc>
          <a:spcPct val="95000"/>
        </a:lnSpc>
        <a:spcBef>
          <a:spcPct val="0"/>
        </a:spcBef>
        <a:spcAft>
          <a:spcPct val="0"/>
        </a:spcAft>
        <a:defRPr sz="3600" b="1" i="1">
          <a:solidFill>
            <a:srgbClr val="000099"/>
          </a:solidFill>
          <a:latin typeface="Helvetica" charset="0"/>
        </a:defRPr>
      </a:lvl9pPr>
    </p:titleStyle>
    <p:bodyStyle>
      <a:lvl1pPr marL="342900" indent="-342900" algn="l" rtl="0" fontAlgn="base">
        <a:lnSpc>
          <a:spcPct val="95000"/>
        </a:lnSpc>
        <a:spcBef>
          <a:spcPct val="20000"/>
        </a:spcBef>
        <a:spcAft>
          <a:spcPct val="0"/>
        </a:spcAft>
        <a:buClr>
          <a:schemeClr val="tx1"/>
        </a:buClr>
        <a:buSzPct val="100000"/>
        <a:buChar char="•"/>
        <a:defRPr sz="2800" b="1">
          <a:solidFill>
            <a:schemeClr val="tx1"/>
          </a:solidFill>
          <a:latin typeface="+mn-lt"/>
          <a:ea typeface="+mn-ea"/>
          <a:cs typeface="+mn-cs"/>
        </a:defRPr>
      </a:lvl1pPr>
      <a:lvl2pPr marL="742950" indent="-285750" algn="l" rtl="0" fontAlgn="base">
        <a:lnSpc>
          <a:spcPct val="95000"/>
        </a:lnSpc>
        <a:spcBef>
          <a:spcPct val="20000"/>
        </a:spcBef>
        <a:spcAft>
          <a:spcPct val="0"/>
        </a:spcAft>
        <a:buClr>
          <a:schemeClr val="tx1"/>
        </a:buClr>
        <a:buSzPct val="100000"/>
        <a:buChar char="•"/>
        <a:defRPr sz="2400">
          <a:solidFill>
            <a:schemeClr val="tx1"/>
          </a:solidFill>
          <a:latin typeface="+mn-lt"/>
        </a:defRPr>
      </a:lvl2pPr>
      <a:lvl3pPr marL="1143000" indent="-228600" algn="l" rtl="0" fontAlgn="base">
        <a:lnSpc>
          <a:spcPct val="95000"/>
        </a:lnSpc>
        <a:spcBef>
          <a:spcPct val="20000"/>
        </a:spcBef>
        <a:spcAft>
          <a:spcPct val="0"/>
        </a:spcAft>
        <a:buClr>
          <a:schemeClr val="tx1"/>
        </a:buClr>
        <a:buSzPct val="100000"/>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Times" pitchFamily="1" charset="0"/>
        </a:defRPr>
      </a:lvl4pPr>
      <a:lvl5pPr marL="2057400" indent="-228600" algn="l" rtl="0" fontAlgn="base">
        <a:spcBef>
          <a:spcPct val="20000"/>
        </a:spcBef>
        <a:spcAft>
          <a:spcPct val="0"/>
        </a:spcAft>
        <a:buChar char="»"/>
        <a:defRPr sz="2000">
          <a:solidFill>
            <a:schemeClr val="tx1"/>
          </a:solidFill>
          <a:latin typeface="Times" pitchFamily="1" charset="0"/>
        </a:defRPr>
      </a:lvl5pPr>
      <a:lvl6pPr marL="2514600" indent="-228600" algn="l" rtl="0" fontAlgn="base">
        <a:spcBef>
          <a:spcPct val="20000"/>
        </a:spcBef>
        <a:spcAft>
          <a:spcPct val="0"/>
        </a:spcAft>
        <a:buChar char="»"/>
        <a:defRPr sz="2000">
          <a:solidFill>
            <a:schemeClr val="tx1"/>
          </a:solidFill>
          <a:latin typeface="Times" pitchFamily="1" charset="0"/>
        </a:defRPr>
      </a:lvl6pPr>
      <a:lvl7pPr marL="2971800" indent="-228600" algn="l" rtl="0" fontAlgn="base">
        <a:spcBef>
          <a:spcPct val="20000"/>
        </a:spcBef>
        <a:spcAft>
          <a:spcPct val="0"/>
        </a:spcAft>
        <a:buChar char="»"/>
        <a:defRPr sz="2000">
          <a:solidFill>
            <a:schemeClr val="tx1"/>
          </a:solidFill>
          <a:latin typeface="Times" pitchFamily="1" charset="0"/>
        </a:defRPr>
      </a:lvl7pPr>
      <a:lvl8pPr marL="3429000" indent="-228600" algn="l" rtl="0" fontAlgn="base">
        <a:spcBef>
          <a:spcPct val="20000"/>
        </a:spcBef>
        <a:spcAft>
          <a:spcPct val="0"/>
        </a:spcAft>
        <a:buChar char="»"/>
        <a:defRPr sz="2000">
          <a:solidFill>
            <a:schemeClr val="tx1"/>
          </a:solidFill>
          <a:latin typeface="Times" pitchFamily="1" charset="0"/>
        </a:defRPr>
      </a:lvl8pPr>
      <a:lvl9pPr marL="3886200" indent="-228600" algn="l" rtl="0" fontAlgn="base">
        <a:spcBef>
          <a:spcPct val="20000"/>
        </a:spcBef>
        <a:spcAft>
          <a:spcPct val="0"/>
        </a:spcAft>
        <a:buChar char="»"/>
        <a:defRPr sz="2000">
          <a:solidFill>
            <a:schemeClr val="tx1"/>
          </a:solidFill>
          <a:latin typeface="Times" pitchFamily="1" charset="0"/>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494466"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494467"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494468" name="Rectangle 4"/>
          <p:cNvSpPr>
            <a:spLocks noGrp="1" noChangeArrowheads="1"/>
          </p:cNvSpPr>
          <p:nvPr>
            <p:ph type="dt" sz="half" idx="2"/>
          </p:nvPr>
        </p:nvSpPr>
        <p:spPr bwMode="auto">
          <a:xfrm>
            <a:off x="6858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0" hangingPunct="0">
              <a:defRPr sz="1400" b="0">
                <a:latin typeface="+mn-lt"/>
              </a:defRPr>
            </a:lvl1pPr>
          </a:lstStyle>
          <a:p>
            <a:pPr fontAlgn="base">
              <a:spcBef>
                <a:spcPct val="0"/>
              </a:spcBef>
              <a:spcAft>
                <a:spcPct val="0"/>
              </a:spcAft>
            </a:pPr>
            <a:endParaRPr lang="en-US" smtClean="0">
              <a:solidFill>
                <a:srgbClr val="000000"/>
              </a:solidFill>
            </a:endParaRPr>
          </a:p>
        </p:txBody>
      </p:sp>
      <p:sp>
        <p:nvSpPr>
          <p:cNvPr id="2494469" name="Rectangle 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0" hangingPunct="0">
              <a:defRPr sz="1400" b="0">
                <a:latin typeface="+mn-lt"/>
              </a:defRPr>
            </a:lvl1pPr>
          </a:lstStyle>
          <a:p>
            <a:pPr algn="ctr" fontAlgn="base">
              <a:spcBef>
                <a:spcPct val="0"/>
              </a:spcBef>
              <a:spcAft>
                <a:spcPct val="0"/>
              </a:spcAft>
            </a:pPr>
            <a:endParaRPr lang="en-US" smtClean="0">
              <a:solidFill>
                <a:srgbClr val="000000"/>
              </a:solidFill>
            </a:endParaRPr>
          </a:p>
        </p:txBody>
      </p:sp>
      <p:sp>
        <p:nvSpPr>
          <p:cNvPr id="2494470" name="Rectangle 6"/>
          <p:cNvSpPr>
            <a:spLocks noGrp="1" noChangeArrowheads="1"/>
          </p:cNvSpPr>
          <p:nvPr>
            <p:ph type="sldNum" sz="quarter" idx="4"/>
          </p:nvPr>
        </p:nvSpPr>
        <p:spPr bwMode="auto">
          <a:xfrm>
            <a:off x="6553200" y="6248400"/>
            <a:ext cx="190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0" hangingPunct="0">
              <a:defRPr sz="1400" b="0">
                <a:latin typeface="+mn-lt"/>
              </a:defRPr>
            </a:lvl1pPr>
          </a:lstStyle>
          <a:p>
            <a:pPr fontAlgn="base">
              <a:spcBef>
                <a:spcPct val="0"/>
              </a:spcBef>
              <a:spcAft>
                <a:spcPct val="0"/>
              </a:spcAft>
            </a:pPr>
            <a:fld id="{AB81BCF0-48FD-45AE-B65D-662266C541E5}" type="slidenum">
              <a:rPr lang="en-US" smtClean="0">
                <a:solidFill>
                  <a:srgbClr val="000000"/>
                </a:solidFill>
              </a:rPr>
              <a:pPr fontAlgn="base">
                <a:spcBef>
                  <a:spcPct val="0"/>
                </a:spcBef>
                <a:spcAft>
                  <a:spcPct val="0"/>
                </a:spcAft>
              </a:pPr>
              <a:t>‹#›</a:t>
            </a:fld>
            <a:endParaRPr lang="en-US" smtClean="0">
              <a:solidFill>
                <a:srgbClr val="000000"/>
              </a:solidFill>
            </a:endParaRPr>
          </a:p>
        </p:txBody>
      </p:sp>
    </p:spTree>
    <p:extLst>
      <p:ext uri="{BB962C8B-B14F-4D97-AF65-F5344CB8AC3E}">
        <p14:creationId xmlns:p14="http://schemas.microsoft.com/office/powerpoint/2010/main" val="3475490513"/>
      </p:ext>
    </p:extLst>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hf hdr="0" ftr="0" dt="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pitchFamily="1" charset="0"/>
        </a:defRPr>
      </a:lvl2pPr>
      <a:lvl3pPr algn="ctr" rtl="0" fontAlgn="base">
        <a:spcBef>
          <a:spcPct val="0"/>
        </a:spcBef>
        <a:spcAft>
          <a:spcPct val="0"/>
        </a:spcAft>
        <a:defRPr sz="4400">
          <a:solidFill>
            <a:schemeClr val="tx2"/>
          </a:solidFill>
          <a:latin typeface="Times" pitchFamily="1" charset="0"/>
        </a:defRPr>
      </a:lvl3pPr>
      <a:lvl4pPr algn="ctr" rtl="0" fontAlgn="base">
        <a:spcBef>
          <a:spcPct val="0"/>
        </a:spcBef>
        <a:spcAft>
          <a:spcPct val="0"/>
        </a:spcAft>
        <a:defRPr sz="4400">
          <a:solidFill>
            <a:schemeClr val="tx2"/>
          </a:solidFill>
          <a:latin typeface="Times" pitchFamily="1" charset="0"/>
        </a:defRPr>
      </a:lvl4pPr>
      <a:lvl5pPr algn="ctr" rtl="0" fontAlgn="base">
        <a:spcBef>
          <a:spcPct val="0"/>
        </a:spcBef>
        <a:spcAft>
          <a:spcPct val="0"/>
        </a:spcAft>
        <a:defRPr sz="4400">
          <a:solidFill>
            <a:schemeClr val="tx2"/>
          </a:solidFill>
          <a:latin typeface="Times" pitchFamily="1" charset="0"/>
        </a:defRPr>
      </a:lvl5pPr>
      <a:lvl6pPr marL="457200" algn="ctr" rtl="0" fontAlgn="base">
        <a:spcBef>
          <a:spcPct val="0"/>
        </a:spcBef>
        <a:spcAft>
          <a:spcPct val="0"/>
        </a:spcAft>
        <a:defRPr sz="4400">
          <a:solidFill>
            <a:schemeClr val="tx2"/>
          </a:solidFill>
          <a:latin typeface="Times" pitchFamily="1" charset="0"/>
        </a:defRPr>
      </a:lvl6pPr>
      <a:lvl7pPr marL="914400" algn="ctr" rtl="0" fontAlgn="base">
        <a:spcBef>
          <a:spcPct val="0"/>
        </a:spcBef>
        <a:spcAft>
          <a:spcPct val="0"/>
        </a:spcAft>
        <a:defRPr sz="4400">
          <a:solidFill>
            <a:schemeClr val="tx2"/>
          </a:solidFill>
          <a:latin typeface="Times" pitchFamily="1" charset="0"/>
        </a:defRPr>
      </a:lvl7pPr>
      <a:lvl8pPr marL="1371600" algn="ctr" rtl="0" fontAlgn="base">
        <a:spcBef>
          <a:spcPct val="0"/>
        </a:spcBef>
        <a:spcAft>
          <a:spcPct val="0"/>
        </a:spcAft>
        <a:defRPr sz="4400">
          <a:solidFill>
            <a:schemeClr val="tx2"/>
          </a:solidFill>
          <a:latin typeface="Times" pitchFamily="1" charset="0"/>
        </a:defRPr>
      </a:lvl8pPr>
      <a:lvl9pPr marL="1828800" algn="ctr" rtl="0" fontAlgn="base">
        <a:spcBef>
          <a:spcPct val="0"/>
        </a:spcBef>
        <a:spcAft>
          <a:spcPct val="0"/>
        </a:spcAft>
        <a:defRPr sz="4400">
          <a:solidFill>
            <a:schemeClr val="tx2"/>
          </a:solidFill>
          <a:latin typeface="Times" pitchFamily="1"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524162" name="Rectangle 2"/>
          <p:cNvSpPr>
            <a:spLocks noGrp="1" noChangeArrowheads="1"/>
          </p:cNvSpPr>
          <p:nvPr>
            <p:ph type="title"/>
          </p:nvPr>
        </p:nvSpPr>
        <p:spPr bwMode="auto">
          <a:xfrm>
            <a:off x="685800" y="609600"/>
            <a:ext cx="7772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524163" name="Rectangle 3"/>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524164" name="Rectangle 4"/>
          <p:cNvSpPr>
            <a:spLocks noGrp="1" noChangeArrowheads="1"/>
          </p:cNvSpPr>
          <p:nvPr>
            <p:ph type="dt" sz="half" idx="2"/>
          </p:nvPr>
        </p:nvSpPr>
        <p:spPr bwMode="auto">
          <a:xfrm>
            <a:off x="6096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400" b="0">
                <a:solidFill>
                  <a:schemeClr val="bg1"/>
                </a:solidFill>
              </a:defRPr>
            </a:lvl1pPr>
          </a:lstStyle>
          <a:p>
            <a:pPr fontAlgn="base">
              <a:spcBef>
                <a:spcPct val="0"/>
              </a:spcBef>
              <a:spcAft>
                <a:spcPct val="0"/>
              </a:spcAft>
            </a:pPr>
            <a:endParaRPr lang="en-US" smtClean="0">
              <a:solidFill>
                <a:srgbClr val="FFFFFF"/>
              </a:solidFill>
            </a:endParaRPr>
          </a:p>
        </p:txBody>
      </p:sp>
      <p:sp>
        <p:nvSpPr>
          <p:cNvPr id="2524165" name="Rectangle 5"/>
          <p:cNvSpPr>
            <a:spLocks noGrp="1" noChangeArrowheads="1"/>
          </p:cNvSpPr>
          <p:nvPr>
            <p:ph type="ftr" sz="quarter" idx="3"/>
          </p:nvPr>
        </p:nvSpPr>
        <p:spPr bwMode="auto">
          <a:xfrm>
            <a:off x="3124200" y="6400800"/>
            <a:ext cx="28956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b="0">
                <a:solidFill>
                  <a:schemeClr val="bg1"/>
                </a:solidFill>
              </a:defRPr>
            </a:lvl1pPr>
          </a:lstStyle>
          <a:p>
            <a:pPr algn="ctr" fontAlgn="base">
              <a:spcBef>
                <a:spcPct val="0"/>
              </a:spcBef>
              <a:spcAft>
                <a:spcPct val="0"/>
              </a:spcAft>
            </a:pPr>
            <a:endParaRPr lang="en-US" smtClean="0">
              <a:solidFill>
                <a:srgbClr val="FFFFFF"/>
              </a:solidFill>
            </a:endParaRPr>
          </a:p>
        </p:txBody>
      </p:sp>
      <p:sp>
        <p:nvSpPr>
          <p:cNvPr id="2524166" name="Rectangle 6"/>
          <p:cNvSpPr>
            <a:spLocks noGrp="1" noChangeArrowheads="1"/>
          </p:cNvSpPr>
          <p:nvPr>
            <p:ph type="sldNum" sz="quarter" idx="4"/>
          </p:nvPr>
        </p:nvSpPr>
        <p:spPr bwMode="auto">
          <a:xfrm>
            <a:off x="7239000" y="6553200"/>
            <a:ext cx="1905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b="0">
                <a:solidFill>
                  <a:schemeClr val="bg1"/>
                </a:solidFill>
              </a:defRPr>
            </a:lvl1pPr>
          </a:lstStyle>
          <a:p>
            <a:pPr fontAlgn="base">
              <a:spcBef>
                <a:spcPct val="0"/>
              </a:spcBef>
              <a:spcAft>
                <a:spcPct val="0"/>
              </a:spcAft>
            </a:pPr>
            <a:fld id="{E89EF88E-811B-4184-80BA-E25BF0A8F132}" type="slidenum">
              <a:rPr lang="en-US" smtClean="0">
                <a:solidFill>
                  <a:srgbClr val="FFFFFF"/>
                </a:solidFill>
              </a:rPr>
              <a:pPr fontAlgn="base">
                <a:spcBef>
                  <a:spcPct val="0"/>
                </a:spcBef>
                <a:spcAft>
                  <a:spcPct val="0"/>
                </a:spcAft>
              </a:pPr>
              <a:t>‹#›</a:t>
            </a:fld>
            <a:endParaRPr lang="en-US" smtClean="0">
              <a:solidFill>
                <a:srgbClr val="FFFFFF"/>
              </a:solidFill>
            </a:endParaRPr>
          </a:p>
        </p:txBody>
      </p:sp>
    </p:spTree>
    <p:extLst>
      <p:ext uri="{BB962C8B-B14F-4D97-AF65-F5344CB8AC3E}">
        <p14:creationId xmlns:p14="http://schemas.microsoft.com/office/powerpoint/2010/main" val="2798158859"/>
      </p:ext>
    </p:extLst>
  </p:cSld>
  <p:clrMap bg1="lt1" tx1="dk1" bg2="lt2" tx2="dk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hf hdr="0" ftr="0" dt="0"/>
  <p:txStyles>
    <p:titleStyle>
      <a:lvl1pPr algn="ctr" rtl="0" fontAlgn="base">
        <a:spcBef>
          <a:spcPct val="0"/>
        </a:spcBef>
        <a:spcAft>
          <a:spcPct val="0"/>
        </a:spcAft>
        <a:defRPr sz="4400">
          <a:solidFill>
            <a:srgbClr val="FFFF00"/>
          </a:solidFill>
          <a:latin typeface="+mj-lt"/>
          <a:ea typeface="+mj-ea"/>
          <a:cs typeface="+mj-cs"/>
        </a:defRPr>
      </a:lvl1pPr>
      <a:lvl2pPr algn="ctr" rtl="0" fontAlgn="base">
        <a:spcBef>
          <a:spcPct val="0"/>
        </a:spcBef>
        <a:spcAft>
          <a:spcPct val="0"/>
        </a:spcAft>
        <a:defRPr sz="4400">
          <a:solidFill>
            <a:srgbClr val="FFFF00"/>
          </a:solidFill>
          <a:latin typeface="Times New Roman" pitchFamily="18" charset="0"/>
        </a:defRPr>
      </a:lvl2pPr>
      <a:lvl3pPr algn="ctr" rtl="0" fontAlgn="base">
        <a:spcBef>
          <a:spcPct val="0"/>
        </a:spcBef>
        <a:spcAft>
          <a:spcPct val="0"/>
        </a:spcAft>
        <a:defRPr sz="4400">
          <a:solidFill>
            <a:srgbClr val="FFFF00"/>
          </a:solidFill>
          <a:latin typeface="Times New Roman" pitchFamily="18" charset="0"/>
        </a:defRPr>
      </a:lvl3pPr>
      <a:lvl4pPr algn="ctr" rtl="0" fontAlgn="base">
        <a:spcBef>
          <a:spcPct val="0"/>
        </a:spcBef>
        <a:spcAft>
          <a:spcPct val="0"/>
        </a:spcAft>
        <a:defRPr sz="4400">
          <a:solidFill>
            <a:srgbClr val="FFFF00"/>
          </a:solidFill>
          <a:latin typeface="Times New Roman" pitchFamily="18" charset="0"/>
        </a:defRPr>
      </a:lvl4pPr>
      <a:lvl5pPr algn="ctr" rtl="0" fontAlgn="base">
        <a:spcBef>
          <a:spcPct val="0"/>
        </a:spcBef>
        <a:spcAft>
          <a:spcPct val="0"/>
        </a:spcAft>
        <a:defRPr sz="4400">
          <a:solidFill>
            <a:srgbClr val="FFFF00"/>
          </a:solidFill>
          <a:latin typeface="Times New Roman" pitchFamily="18" charset="0"/>
        </a:defRPr>
      </a:lvl5pPr>
      <a:lvl6pPr marL="457200" algn="ctr" rtl="0" fontAlgn="base">
        <a:spcBef>
          <a:spcPct val="0"/>
        </a:spcBef>
        <a:spcAft>
          <a:spcPct val="0"/>
        </a:spcAft>
        <a:defRPr sz="4400">
          <a:solidFill>
            <a:srgbClr val="FFFF00"/>
          </a:solidFill>
          <a:latin typeface="Times New Roman" pitchFamily="18" charset="0"/>
        </a:defRPr>
      </a:lvl6pPr>
      <a:lvl7pPr marL="914400" algn="ctr" rtl="0" fontAlgn="base">
        <a:spcBef>
          <a:spcPct val="0"/>
        </a:spcBef>
        <a:spcAft>
          <a:spcPct val="0"/>
        </a:spcAft>
        <a:defRPr sz="4400">
          <a:solidFill>
            <a:srgbClr val="FFFF00"/>
          </a:solidFill>
          <a:latin typeface="Times New Roman" pitchFamily="18" charset="0"/>
        </a:defRPr>
      </a:lvl7pPr>
      <a:lvl8pPr marL="1371600" algn="ctr" rtl="0" fontAlgn="base">
        <a:spcBef>
          <a:spcPct val="0"/>
        </a:spcBef>
        <a:spcAft>
          <a:spcPct val="0"/>
        </a:spcAft>
        <a:defRPr sz="4400">
          <a:solidFill>
            <a:srgbClr val="FFFF00"/>
          </a:solidFill>
          <a:latin typeface="Times New Roman" pitchFamily="18" charset="0"/>
        </a:defRPr>
      </a:lvl8pPr>
      <a:lvl9pPr marL="1828800" algn="ctr" rtl="0" fontAlgn="base">
        <a:spcBef>
          <a:spcPct val="0"/>
        </a:spcBef>
        <a:spcAft>
          <a:spcPct val="0"/>
        </a:spcAft>
        <a:defRPr sz="4400">
          <a:solidFill>
            <a:srgbClr val="FFFF00"/>
          </a:solidFill>
          <a:latin typeface="Times New Roman" pitchFamily="18" charset="0"/>
        </a:defRPr>
      </a:lvl9pPr>
    </p:titleStyle>
    <p:bodyStyle>
      <a:lvl1pPr marL="342900" indent="-342900" algn="l" rtl="0" fontAlgn="base">
        <a:spcBef>
          <a:spcPct val="20000"/>
        </a:spcBef>
        <a:spcAft>
          <a:spcPct val="0"/>
        </a:spcAft>
        <a:buChar char="•"/>
        <a:defRPr sz="3200">
          <a:solidFill>
            <a:schemeClr val="bg1"/>
          </a:solidFill>
          <a:latin typeface="+mn-lt"/>
          <a:ea typeface="+mn-ea"/>
          <a:cs typeface="+mn-cs"/>
        </a:defRPr>
      </a:lvl1pPr>
      <a:lvl2pPr marL="742950" indent="-285750" algn="l" rtl="0" fontAlgn="base">
        <a:spcBef>
          <a:spcPct val="20000"/>
        </a:spcBef>
        <a:spcAft>
          <a:spcPct val="0"/>
        </a:spcAft>
        <a:buChar char="–"/>
        <a:defRPr sz="2800">
          <a:solidFill>
            <a:schemeClr val="bg1"/>
          </a:solidFill>
          <a:latin typeface="+mn-lt"/>
        </a:defRPr>
      </a:lvl2pPr>
      <a:lvl3pPr marL="1143000" indent="-228600" algn="l" rtl="0" fontAlgn="base">
        <a:spcBef>
          <a:spcPct val="20000"/>
        </a:spcBef>
        <a:spcAft>
          <a:spcPct val="0"/>
        </a:spcAft>
        <a:buChar char="•"/>
        <a:defRPr sz="24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blipFill dpi="0" rotWithShape="0">
          <a:blip r:embed="rId9" cstate="print"/>
          <a:srcRect/>
          <a:stretch>
            <a:fillRect/>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latin typeface="Calibri" pitchFamily="34" charset="0"/>
              </a:defRPr>
            </a:lvl1pPr>
          </a:lstStyle>
          <a:p>
            <a:pPr defTabSz="457200" fontAlgn="base">
              <a:spcBef>
                <a:spcPct val="0"/>
              </a:spcBef>
              <a:spcAft>
                <a:spcPct val="0"/>
              </a:spcAft>
            </a:pPr>
            <a:fld id="{337D7BBC-53A7-495F-9E9A-078AED3FDFDE}" type="datetime1">
              <a:rPr lang="en-US" smtClean="0">
                <a:ea typeface="ＭＳ Ｐゴシック" pitchFamily="34" charset="-128"/>
              </a:rPr>
              <a:pPr defTabSz="457200" fontAlgn="base">
                <a:spcBef>
                  <a:spcPct val="0"/>
                </a:spcBef>
                <a:spcAft>
                  <a:spcPct val="0"/>
                </a:spcAft>
              </a:pPr>
              <a:t>3/7/2013</a:t>
            </a:fld>
            <a:endParaRPr lang="en-US" smtClean="0">
              <a:ea typeface="ＭＳ Ｐゴシック" pitchFamily="34" charset="-128"/>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pPr defTabSz="457200" fontAlgn="base">
              <a:spcBef>
                <a:spcPct val="0"/>
              </a:spcBef>
              <a:spcAft>
                <a:spcPct val="0"/>
              </a:spcAft>
            </a:pPr>
            <a:fld id="{1310F143-984D-44E5-B575-7A3B728F021C}" type="slidenum">
              <a:rPr lang="en-US" smtClean="0">
                <a:ea typeface="ＭＳ Ｐゴシック" pitchFamily="34" charset="-128"/>
              </a:rPr>
              <a:pPr defTabSz="457200" fontAlgn="base">
                <a:spcBef>
                  <a:spcPct val="0"/>
                </a:spcBef>
                <a:spcAft>
                  <a:spcPct val="0"/>
                </a:spcAft>
              </a:pPr>
              <a:t>‹#›</a:t>
            </a:fld>
            <a:endParaRPr lang="en-US" smtClean="0">
              <a:ea typeface="ＭＳ Ｐゴシック" pitchFamily="34" charset="-128"/>
            </a:endParaRPr>
          </a:p>
        </p:txBody>
      </p:sp>
      <p:pic>
        <p:nvPicPr>
          <p:cNvPr id="1031" name="Picture 6" descr="pixture_reloaded_logo.png"/>
          <p:cNvPicPr>
            <a:picLocks noChangeAspect="1"/>
          </p:cNvPicPr>
          <p:nvPr/>
        </p:nvPicPr>
        <p:blipFill>
          <a:blip r:embed="rId10" cstate="print"/>
          <a:srcRect/>
          <a:stretch>
            <a:fillRect/>
          </a:stretch>
        </p:blipFill>
        <p:spPr bwMode="auto">
          <a:xfrm>
            <a:off x="3209925" y="6278563"/>
            <a:ext cx="738188" cy="501650"/>
          </a:xfrm>
          <a:prstGeom prst="rect">
            <a:avLst/>
          </a:prstGeom>
          <a:noFill/>
          <a:ln w="9525">
            <a:noFill/>
            <a:miter lim="800000"/>
            <a:headEnd/>
            <a:tailEnd/>
          </a:ln>
        </p:spPr>
      </p:pic>
      <p:sp>
        <p:nvSpPr>
          <p:cNvPr id="10" name="Footer Placeholder 3"/>
          <p:cNvSpPr>
            <a:spLocks noGrp="1"/>
          </p:cNvSpPr>
          <p:nvPr/>
        </p:nvSpPr>
        <p:spPr bwMode="auto">
          <a:xfrm>
            <a:off x="3142343" y="6324600"/>
            <a:ext cx="3334657" cy="365125"/>
          </a:xfrm>
          <a:prstGeom prst="rect">
            <a:avLst/>
          </a:prstGeom>
          <a:noFill/>
          <a:ln>
            <a:miter lim="800000"/>
            <a:headEnd/>
            <a:tailEnd/>
          </a:ln>
        </p:spPr>
        <p:txBody>
          <a:bodyPr vert="horz" wrap="square" lIns="91440" tIns="45720" rIns="91440" bIns="45720" numCol="1" anchor="ctr" anchorCtr="0" compatLnSpc="1">
            <a:prstTxWarp prst="textNoShape">
              <a:avLst/>
            </a:prstTxWarp>
          </a:bodyPr>
          <a:lstStyle>
            <a:defPPr>
              <a:defRPr lang="en-US"/>
            </a:defPPr>
            <a:lvl1pPr marL="0" algn="ctr" defTabSz="914400" rtl="0" eaLnBrk="1" latinLnBrk="0" hangingPunct="1">
              <a:defRPr sz="1100" kern="1200" dirty="0" smtClean="0">
                <a:solidFill>
                  <a:srgbClr val="898989"/>
                </a:solidFill>
                <a:latin typeface="Calibri" charset="0"/>
                <a:ea typeface="ＭＳ Ｐゴシック" charset="0"/>
                <a:cs typeface="ＭＳ Ｐゴシック"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a:hlinkClick r:id="rId11"/>
              </a:rPr>
              <a:t>https://portal.futuregrid.org </a:t>
            </a:r>
            <a:endParaRPr lang="en-US">
              <a:latin typeface="Calibri" pitchFamily="34" charset="0"/>
              <a:ea typeface="ＭＳ Ｐゴシック" pitchFamily="34" charset="-128"/>
            </a:endParaRPr>
          </a:p>
        </p:txBody>
      </p:sp>
      <p:pic>
        <p:nvPicPr>
          <p:cNvPr id="8" name="Picture 2" descr="Home"/>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6697899" y="6181725"/>
            <a:ext cx="2446101" cy="6762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86648615"/>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Lst>
  <p:timing>
    <p:tnLst>
      <p:par>
        <p:cTn id="1" dur="indefinite" restart="never" nodeType="tmRoot"/>
      </p:par>
    </p:tnLst>
  </p:timing>
  <p:hf hdr="0" dt="0"/>
  <p:txStyles>
    <p:titleStyle>
      <a:lvl1pPr algn="ctr" defTabSz="457200" rtl="0" eaLnBrk="0" fontAlgn="base" hangingPunct="0">
        <a:spcBef>
          <a:spcPct val="0"/>
        </a:spcBef>
        <a:spcAft>
          <a:spcPct val="0"/>
        </a:spcAft>
        <a:defRPr sz="4400" b="1"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b="1">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21"/>
          <p:cNvSpPr>
            <a:spLocks noGrp="1"/>
          </p:cNvSpPr>
          <p:nvPr>
            <p:ph type="title"/>
          </p:nvPr>
        </p:nvSpPr>
        <p:spPr bwMode="auto">
          <a:xfrm>
            <a:off x="609121" y="228985"/>
            <a:ext cx="8153280" cy="9908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ctr" anchorCtr="0" compatLnSpc="1">
            <a:prstTxWarp prst="textNoShape">
              <a:avLst/>
            </a:prstTxWarp>
          </a:bodyPr>
          <a:lstStyle/>
          <a:p>
            <a:pPr lvl="0"/>
            <a:r>
              <a:rPr lang="en-US" smtClean="0"/>
              <a:t>Click to edit Master title style</a:t>
            </a:r>
          </a:p>
        </p:txBody>
      </p:sp>
      <p:sp>
        <p:nvSpPr>
          <p:cNvPr id="1027" name="Text Placeholder 12"/>
          <p:cNvSpPr>
            <a:spLocks noGrp="1"/>
          </p:cNvSpPr>
          <p:nvPr>
            <p:ph type="body" idx="1"/>
          </p:nvPr>
        </p:nvSpPr>
        <p:spPr bwMode="auto">
          <a:xfrm>
            <a:off x="612000" y="1600008"/>
            <a:ext cx="8154720" cy="45263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100794" tIns="50397" rIns="100794" bIns="50397"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4" name="Date Placeholder 13"/>
          <p:cNvSpPr>
            <a:spLocks noGrp="1"/>
          </p:cNvSpPr>
          <p:nvPr>
            <p:ph type="dt" sz="half" idx="2"/>
          </p:nvPr>
        </p:nvSpPr>
        <p:spPr>
          <a:xfrm>
            <a:off x="6095520" y="6248817"/>
            <a:ext cx="2666880" cy="364358"/>
          </a:xfrm>
          <a:prstGeom prst="rect">
            <a:avLst/>
          </a:prstGeom>
        </p:spPr>
        <p:txBody>
          <a:bodyPr vert="horz" lIns="100794" tIns="50397" rIns="100794" bIns="50397" anchor="ctr" anchorCtr="0"/>
          <a:lstStyle>
            <a:lvl1pPr algn="l" eaLnBrk="1" latinLnBrk="0" hangingPunct="1">
              <a:buFont typeface="Times New Roman" pitchFamily="16" charset="0"/>
              <a:buNone/>
              <a:defRPr kumimoji="0" sz="1361">
                <a:solidFill>
                  <a:schemeClr val="tx2"/>
                </a:solidFill>
                <a:latin typeface="Arial" charset="0"/>
              </a:defRPr>
            </a:lvl1pPr>
          </a:lstStyle>
          <a:p>
            <a:pPr defTabSz="414726" fontAlgn="base">
              <a:lnSpc>
                <a:spcPct val="93000"/>
              </a:lnSpc>
              <a:spcBef>
                <a:spcPct val="0"/>
              </a:spcBef>
              <a:spcAft>
                <a:spcPct val="0"/>
              </a:spcAft>
              <a:buClr>
                <a:srgbClr val="000000"/>
              </a:buClr>
              <a:buSzPct val="100000"/>
              <a:defRPr/>
            </a:pPr>
            <a:r>
              <a:rPr lang="en-US" smtClean="0">
                <a:solidFill>
                  <a:srgbClr val="775F55"/>
                </a:solidFill>
              </a:rPr>
              <a:t>ECMLS 2012</a:t>
            </a:r>
            <a:endParaRPr lang="en-US">
              <a:solidFill>
                <a:srgbClr val="775F55"/>
              </a:solidFill>
            </a:endParaRPr>
          </a:p>
        </p:txBody>
      </p:sp>
      <p:sp>
        <p:nvSpPr>
          <p:cNvPr id="3" name="Footer Placeholder 2"/>
          <p:cNvSpPr>
            <a:spLocks noGrp="1"/>
          </p:cNvSpPr>
          <p:nvPr>
            <p:ph type="ftr" sz="quarter" idx="3"/>
          </p:nvPr>
        </p:nvSpPr>
        <p:spPr>
          <a:xfrm>
            <a:off x="609121" y="6248817"/>
            <a:ext cx="5421600" cy="364358"/>
          </a:xfrm>
          <a:prstGeom prst="rect">
            <a:avLst/>
          </a:prstGeom>
        </p:spPr>
        <p:txBody>
          <a:bodyPr vert="horz" lIns="100794" tIns="50397" rIns="100794" bIns="50397" anchor="ctr"/>
          <a:lstStyle>
            <a:lvl1pPr algn="r" eaLnBrk="1" latinLnBrk="0" hangingPunct="1">
              <a:buFont typeface="Times New Roman" pitchFamily="16" charset="0"/>
              <a:buNone/>
              <a:defRPr kumimoji="0" sz="1361">
                <a:solidFill>
                  <a:schemeClr val="tx2"/>
                </a:solidFill>
                <a:latin typeface="Arial" charset="0"/>
              </a:defRPr>
            </a:lvl1pPr>
          </a:lstStyle>
          <a:p>
            <a:pPr defTabSz="414726" fontAlgn="base">
              <a:lnSpc>
                <a:spcPct val="93000"/>
              </a:lnSpc>
              <a:spcBef>
                <a:spcPct val="0"/>
              </a:spcBef>
              <a:spcAft>
                <a:spcPct val="0"/>
              </a:spcAft>
              <a:buClr>
                <a:srgbClr val="000000"/>
              </a:buClr>
              <a:buSzPct val="100000"/>
              <a:defRPr/>
            </a:pPr>
            <a:r>
              <a:rPr lang="en-US" smtClean="0">
                <a:solidFill>
                  <a:srgbClr val="775F55"/>
                </a:solidFill>
              </a:rPr>
              <a:t>Visualizing PSU</a:t>
            </a:r>
            <a:endParaRPr lang="en-US">
              <a:solidFill>
                <a:srgbClr val="775F55"/>
              </a:solidFill>
            </a:endParaRPr>
          </a:p>
        </p:txBody>
      </p:sp>
      <p:sp>
        <p:nvSpPr>
          <p:cNvPr id="7" name="Rectangle 6"/>
          <p:cNvSpPr/>
          <p:nvPr/>
        </p:nvSpPr>
        <p:spPr bwMode="white">
          <a:xfrm>
            <a:off x="0" y="1234210"/>
            <a:ext cx="9144000" cy="319714"/>
          </a:xfrm>
          <a:prstGeom prst="rect">
            <a:avLst/>
          </a:prstGeom>
          <a:solidFill>
            <a:srgbClr val="FFFFFF"/>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8" name="Rectangle 7"/>
          <p:cNvSpPr/>
          <p:nvPr/>
        </p:nvSpPr>
        <p:spPr>
          <a:xfrm>
            <a:off x="0" y="1280295"/>
            <a:ext cx="532800" cy="228984"/>
          </a:xfrm>
          <a:prstGeom prst="rect">
            <a:avLst/>
          </a:prstGeom>
          <a:solidFill>
            <a:schemeClr val="accent2">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9" name="Rectangle 8"/>
          <p:cNvSpPr/>
          <p:nvPr/>
        </p:nvSpPr>
        <p:spPr>
          <a:xfrm>
            <a:off x="590400" y="1280295"/>
            <a:ext cx="8553600" cy="228984"/>
          </a:xfrm>
          <a:prstGeom prst="rect">
            <a:avLst/>
          </a:prstGeom>
          <a:solidFill>
            <a:schemeClr val="accent1">
              <a:alpha val="100000"/>
            </a:schemeClr>
          </a:solidFill>
          <a:ln w="50800" cap="rnd" cmpd="dbl" algn="ctr">
            <a:noFill/>
            <a:prstDash val="solid"/>
          </a:ln>
          <a:effectLst/>
        </p:spPr>
        <p:style>
          <a:lnRef idx="3">
            <a:schemeClr val="lt1"/>
          </a:lnRef>
          <a:fillRef idx="1">
            <a:schemeClr val="accent1"/>
          </a:fillRef>
          <a:effectRef idx="1">
            <a:schemeClr val="accent1"/>
          </a:effectRef>
          <a:fontRef idx="minor">
            <a:schemeClr val="lt1"/>
          </a:fontRef>
        </p:style>
        <p:txBody>
          <a:bodyPr lIns="91429" tIns="45714" rIns="91429" bIns="45714" anchor="ctr"/>
          <a:lstStyle/>
          <a:p>
            <a:pPr algn="ctr" defTabSz="414726" fontAlgn="base">
              <a:lnSpc>
                <a:spcPct val="93000"/>
              </a:lnSpc>
              <a:spcBef>
                <a:spcPct val="0"/>
              </a:spcBef>
              <a:spcAft>
                <a:spcPct val="0"/>
              </a:spcAft>
              <a:buClr>
                <a:srgbClr val="000000"/>
              </a:buClr>
              <a:buSzPct val="100000"/>
              <a:buFont typeface="Times New Roman" pitchFamily="16" charset="0"/>
              <a:buNone/>
              <a:defRPr/>
            </a:pPr>
            <a:endParaRPr lang="en-US" sz="1633">
              <a:solidFill>
                <a:prstClr val="white"/>
              </a:solidFill>
            </a:endParaRPr>
          </a:p>
        </p:txBody>
      </p:sp>
      <p:sp>
        <p:nvSpPr>
          <p:cNvPr id="23" name="Slide Number Placeholder 22"/>
          <p:cNvSpPr>
            <a:spLocks noGrp="1"/>
          </p:cNvSpPr>
          <p:nvPr>
            <p:ph type="sldNum" sz="quarter" idx="4"/>
          </p:nvPr>
        </p:nvSpPr>
        <p:spPr>
          <a:xfrm>
            <a:off x="0" y="1271654"/>
            <a:ext cx="532800" cy="244826"/>
          </a:xfrm>
          <a:prstGeom prst="rect">
            <a:avLst/>
          </a:prstGeom>
        </p:spPr>
        <p:txBody>
          <a:bodyPr vert="horz" wrap="square" lIns="100794" tIns="50397" rIns="100794" bIns="50397" numCol="1" anchor="ctr" anchorCtr="0" compatLnSpc="1">
            <a:prstTxWarp prst="textNoShape">
              <a:avLst/>
            </a:prstTxWarp>
            <a:normAutofit/>
          </a:bodyPr>
          <a:lstStyle>
            <a:lvl1pPr algn="ctr" hangingPunct="1">
              <a:defRPr sz="1361" b="1">
                <a:solidFill>
                  <a:srgbClr val="FFFFFF"/>
                </a:solidFill>
              </a:defRPr>
            </a:lvl1pPr>
          </a:lstStyle>
          <a:p>
            <a:pPr defTabSz="414726" fontAlgn="base">
              <a:lnSpc>
                <a:spcPct val="93000"/>
              </a:lnSpc>
              <a:spcBef>
                <a:spcPct val="0"/>
              </a:spcBef>
              <a:spcAft>
                <a:spcPct val="0"/>
              </a:spcAft>
              <a:buClr>
                <a:srgbClr val="000000"/>
              </a:buClr>
              <a:buSzPct val="100000"/>
            </a:pPr>
            <a:fld id="{56CDBD37-BBA3-4DFD-88A8-BA41059F5DE8}" type="slidenum">
              <a:rPr lang="en-US" smtClean="0">
                <a:latin typeface="Arial" panose="020B0604020202020204" pitchFamily="34" charset="0"/>
              </a:rPr>
              <a:pPr defTabSz="414726" fontAlgn="base">
                <a:lnSpc>
                  <a:spcPct val="93000"/>
                </a:lnSpc>
                <a:spcBef>
                  <a:spcPct val="0"/>
                </a:spcBef>
                <a:spcAft>
                  <a:spcPct val="0"/>
                </a:spcAft>
                <a:buClr>
                  <a:srgbClr val="000000"/>
                </a:buClr>
                <a:buSzPct val="100000"/>
              </a:pPr>
              <a:t>‹#›</a:t>
            </a:fld>
            <a:endParaRPr lang="en-US">
              <a:latin typeface="Arial" panose="020B0604020202020204" pitchFamily="34" charset="0"/>
            </a:endParaRPr>
          </a:p>
        </p:txBody>
      </p:sp>
    </p:spTree>
    <p:extLst>
      <p:ext uri="{BB962C8B-B14F-4D97-AF65-F5344CB8AC3E}">
        <p14:creationId xmlns:p14="http://schemas.microsoft.com/office/powerpoint/2010/main" val="3842663014"/>
      </p:ext>
    </p:extLst>
  </p:cSld>
  <p:clrMap bg1="lt1" tx1="dk1" bg2="lt2" tx2="dk2" accent1="accent1" accent2="accent2" accent3="accent3" accent4="accent4" accent5="accent5" accent6="accent6" hlink="hlink" folHlink="folHlink"/>
  <p:sldLayoutIdLst>
    <p:sldLayoutId id="2147484042" r:id="rId1"/>
    <p:sldLayoutId id="2147484043" r:id="rId2"/>
    <p:sldLayoutId id="2147484044" r:id="rId3"/>
    <p:sldLayoutId id="2147484045" r:id="rId4"/>
    <p:sldLayoutId id="2147484046" r:id="rId5"/>
    <p:sldLayoutId id="2147484047" r:id="rId6"/>
    <p:sldLayoutId id="2147484048" r:id="rId7"/>
    <p:sldLayoutId id="2147484049" r:id="rId8"/>
    <p:sldLayoutId id="2147484050" r:id="rId9"/>
    <p:sldLayoutId id="2147484051" r:id="rId10"/>
    <p:sldLayoutId id="2147484052" r:id="rId11"/>
    <p:sldLayoutId id="2147484053" r:id="rId12"/>
  </p:sldLayoutIdLst>
  <p:hf hdr="0"/>
  <p:txStyles>
    <p:titleStyle>
      <a:lvl1pPr algn="l" rtl="0" eaLnBrk="0" fontAlgn="base" hangingPunct="0">
        <a:spcBef>
          <a:spcPct val="0"/>
        </a:spcBef>
        <a:spcAft>
          <a:spcPct val="0"/>
        </a:spcAft>
        <a:defRPr sz="4445" kern="1200">
          <a:solidFill>
            <a:schemeClr val="tx2"/>
          </a:solidFill>
          <a:latin typeface="+mj-lt"/>
          <a:ea typeface="+mj-ea"/>
          <a:cs typeface="+mj-cs"/>
        </a:defRPr>
      </a:lvl1pPr>
      <a:lvl2pPr algn="l" rtl="0" eaLnBrk="0" fontAlgn="base" hangingPunct="0">
        <a:spcBef>
          <a:spcPct val="0"/>
        </a:spcBef>
        <a:spcAft>
          <a:spcPct val="0"/>
        </a:spcAft>
        <a:defRPr sz="4445">
          <a:solidFill>
            <a:schemeClr val="tx2"/>
          </a:solidFill>
          <a:latin typeface="Tw Cen MT" pitchFamily="34" charset="0"/>
        </a:defRPr>
      </a:lvl2pPr>
      <a:lvl3pPr algn="l" rtl="0" eaLnBrk="0" fontAlgn="base" hangingPunct="0">
        <a:spcBef>
          <a:spcPct val="0"/>
        </a:spcBef>
        <a:spcAft>
          <a:spcPct val="0"/>
        </a:spcAft>
        <a:defRPr sz="4445">
          <a:solidFill>
            <a:schemeClr val="tx2"/>
          </a:solidFill>
          <a:latin typeface="Tw Cen MT" pitchFamily="34" charset="0"/>
        </a:defRPr>
      </a:lvl3pPr>
      <a:lvl4pPr algn="l" rtl="0" eaLnBrk="0" fontAlgn="base" hangingPunct="0">
        <a:spcBef>
          <a:spcPct val="0"/>
        </a:spcBef>
        <a:spcAft>
          <a:spcPct val="0"/>
        </a:spcAft>
        <a:defRPr sz="4445">
          <a:solidFill>
            <a:schemeClr val="tx2"/>
          </a:solidFill>
          <a:latin typeface="Tw Cen MT" pitchFamily="34" charset="0"/>
        </a:defRPr>
      </a:lvl4pPr>
      <a:lvl5pPr algn="l" rtl="0" eaLnBrk="0" fontAlgn="base" hangingPunct="0">
        <a:spcBef>
          <a:spcPct val="0"/>
        </a:spcBef>
        <a:spcAft>
          <a:spcPct val="0"/>
        </a:spcAft>
        <a:defRPr sz="4445">
          <a:solidFill>
            <a:schemeClr val="tx2"/>
          </a:solidFill>
          <a:latin typeface="Tw Cen MT" pitchFamily="34" charset="0"/>
        </a:defRPr>
      </a:lvl5pPr>
      <a:lvl6pPr marL="414726" algn="l" rtl="0" fontAlgn="base">
        <a:spcBef>
          <a:spcPct val="0"/>
        </a:spcBef>
        <a:spcAft>
          <a:spcPct val="0"/>
        </a:spcAft>
        <a:defRPr sz="4445">
          <a:solidFill>
            <a:schemeClr val="tx2"/>
          </a:solidFill>
          <a:latin typeface="Tw Cen MT" pitchFamily="34" charset="0"/>
        </a:defRPr>
      </a:lvl6pPr>
      <a:lvl7pPr marL="829452" algn="l" rtl="0" fontAlgn="base">
        <a:spcBef>
          <a:spcPct val="0"/>
        </a:spcBef>
        <a:spcAft>
          <a:spcPct val="0"/>
        </a:spcAft>
        <a:defRPr sz="4445">
          <a:solidFill>
            <a:schemeClr val="tx2"/>
          </a:solidFill>
          <a:latin typeface="Tw Cen MT" pitchFamily="34" charset="0"/>
        </a:defRPr>
      </a:lvl7pPr>
      <a:lvl8pPr marL="1244178" algn="l" rtl="0" fontAlgn="base">
        <a:spcBef>
          <a:spcPct val="0"/>
        </a:spcBef>
        <a:spcAft>
          <a:spcPct val="0"/>
        </a:spcAft>
        <a:defRPr sz="4445">
          <a:solidFill>
            <a:schemeClr val="tx2"/>
          </a:solidFill>
          <a:latin typeface="Tw Cen MT" pitchFamily="34" charset="0"/>
        </a:defRPr>
      </a:lvl8pPr>
      <a:lvl9pPr marL="1658904" algn="l" rtl="0" fontAlgn="base">
        <a:spcBef>
          <a:spcPct val="0"/>
        </a:spcBef>
        <a:spcAft>
          <a:spcPct val="0"/>
        </a:spcAft>
        <a:defRPr sz="4445">
          <a:solidFill>
            <a:schemeClr val="tx2"/>
          </a:solidFill>
          <a:latin typeface="Tw Cen MT" pitchFamily="34" charset="0"/>
        </a:defRPr>
      </a:lvl9pPr>
    </p:titleStyle>
    <p:bodyStyle>
      <a:lvl1pPr marL="319685" indent="-319685" algn="l" rtl="0" eaLnBrk="0" fontAlgn="base" hangingPunct="0">
        <a:spcBef>
          <a:spcPts val="703"/>
        </a:spcBef>
        <a:spcAft>
          <a:spcPct val="0"/>
        </a:spcAft>
        <a:buClr>
          <a:schemeClr val="accent2"/>
        </a:buClr>
        <a:buSzPct val="60000"/>
        <a:buFont typeface="Wingdings" panose="05000000000000000000" pitchFamily="2" charset="2"/>
        <a:buChar char=""/>
        <a:defRPr sz="2903" kern="1200">
          <a:solidFill>
            <a:schemeClr val="tx1"/>
          </a:solidFill>
          <a:latin typeface="+mn-lt"/>
          <a:ea typeface="+mn-ea"/>
          <a:cs typeface="+mn-cs"/>
        </a:defRPr>
      </a:lvl1pPr>
      <a:lvl2pPr marL="639369" indent="-273604" algn="l" rtl="0" eaLnBrk="0" fontAlgn="base" hangingPunct="0">
        <a:spcBef>
          <a:spcPts val="544"/>
        </a:spcBef>
        <a:spcAft>
          <a:spcPct val="0"/>
        </a:spcAft>
        <a:buClr>
          <a:schemeClr val="accent1"/>
        </a:buClr>
        <a:buSzPct val="70000"/>
        <a:buFont typeface="Wingdings 2" panose="05020102010507070707" pitchFamily="18" charset="2"/>
        <a:buChar char=""/>
        <a:defRPr sz="2631" kern="1200">
          <a:solidFill>
            <a:schemeClr val="tx1"/>
          </a:solidFill>
          <a:latin typeface="+mn-lt"/>
          <a:ea typeface="+mn-ea"/>
          <a:cs typeface="+mn-cs"/>
        </a:defRPr>
      </a:lvl2pPr>
      <a:lvl3pPr marL="912973" indent="-227523" algn="l" rtl="0" eaLnBrk="0" fontAlgn="base" hangingPunct="0">
        <a:spcBef>
          <a:spcPts val="499"/>
        </a:spcBef>
        <a:spcAft>
          <a:spcPct val="0"/>
        </a:spcAft>
        <a:buClr>
          <a:schemeClr val="accent2"/>
        </a:buClr>
        <a:buSzPct val="75000"/>
        <a:buFont typeface="Wingdings" panose="05000000000000000000" pitchFamily="2" charset="2"/>
        <a:buChar char=""/>
        <a:defRPr sz="2268" kern="1200">
          <a:solidFill>
            <a:schemeClr val="tx1"/>
          </a:solidFill>
          <a:latin typeface="+mn-lt"/>
          <a:ea typeface="+mn-ea"/>
          <a:cs typeface="+mn-cs"/>
        </a:defRPr>
      </a:lvl3pPr>
      <a:lvl4pPr marL="1370900" indent="-227523" algn="l" rtl="0" eaLnBrk="0" fontAlgn="base" hangingPunct="0">
        <a:spcBef>
          <a:spcPts val="397"/>
        </a:spcBef>
        <a:spcAft>
          <a:spcPct val="0"/>
        </a:spcAft>
        <a:buClr>
          <a:srgbClr val="A5AB81"/>
        </a:buClr>
        <a:buSzPct val="75000"/>
        <a:buFont typeface="Wingdings" panose="05000000000000000000" pitchFamily="2" charset="2"/>
        <a:buChar char=""/>
        <a:defRPr sz="1996" kern="1200">
          <a:solidFill>
            <a:schemeClr val="tx1"/>
          </a:solidFill>
          <a:latin typeface="+mn-lt"/>
          <a:ea typeface="+mn-ea"/>
          <a:cs typeface="+mn-cs"/>
        </a:defRPr>
      </a:lvl4pPr>
      <a:lvl5pPr marL="1827387" indent="-227523" algn="l" rtl="0" eaLnBrk="0" fontAlgn="base" hangingPunct="0">
        <a:spcBef>
          <a:spcPts val="397"/>
        </a:spcBef>
        <a:spcAft>
          <a:spcPct val="0"/>
        </a:spcAft>
        <a:buClr>
          <a:srgbClr val="D8B25C"/>
        </a:buClr>
        <a:buSzPct val="65000"/>
        <a:buFont typeface="Wingdings" panose="05000000000000000000" pitchFamily="2" charset="2"/>
        <a:buChar char=""/>
        <a:defRPr sz="1996" kern="1200">
          <a:solidFill>
            <a:schemeClr val="tx1"/>
          </a:solidFill>
          <a:latin typeface="+mn-lt"/>
          <a:ea typeface="+mn-ea"/>
          <a:cs typeface="+mn-cs"/>
        </a:defRPr>
      </a:lvl5pPr>
      <a:lvl6pPr marL="2102902" indent="-228577" algn="l" rtl="0" eaLnBrk="1" latinLnBrk="0" hangingPunct="1">
        <a:spcBef>
          <a:spcPct val="20000"/>
        </a:spcBef>
        <a:buClr>
          <a:schemeClr val="accent1"/>
        </a:buClr>
        <a:buFont typeface="Wingdings"/>
        <a:buChar char="§"/>
        <a:defRPr kumimoji="0" sz="1814" kern="1200" baseline="0">
          <a:solidFill>
            <a:schemeClr val="tx1"/>
          </a:solidFill>
          <a:latin typeface="+mn-lt"/>
          <a:ea typeface="+mn-ea"/>
          <a:cs typeface="+mn-cs"/>
        </a:defRPr>
      </a:lvl6pPr>
      <a:lvl7pPr marL="2377193" indent="-228577" algn="l" rtl="0" eaLnBrk="1" latinLnBrk="0" hangingPunct="1">
        <a:spcBef>
          <a:spcPct val="20000"/>
        </a:spcBef>
        <a:buClr>
          <a:schemeClr val="accent2"/>
        </a:buClr>
        <a:buFont typeface="Wingdings"/>
        <a:buChar char="§"/>
        <a:defRPr kumimoji="0" sz="1814" kern="1200" baseline="0">
          <a:solidFill>
            <a:schemeClr val="tx1"/>
          </a:solidFill>
          <a:latin typeface="+mn-lt"/>
          <a:ea typeface="+mn-ea"/>
          <a:cs typeface="+mn-cs"/>
        </a:defRPr>
      </a:lvl7pPr>
      <a:lvl8pPr marL="2651485" indent="-228577" algn="l" rtl="0" eaLnBrk="1" latinLnBrk="0" hangingPunct="1">
        <a:spcBef>
          <a:spcPct val="20000"/>
        </a:spcBef>
        <a:buClr>
          <a:schemeClr val="accent3"/>
        </a:buClr>
        <a:buFont typeface="Wingdings"/>
        <a:buChar char="§"/>
        <a:defRPr kumimoji="0" sz="1814" kern="1200" baseline="0">
          <a:solidFill>
            <a:schemeClr val="tx1"/>
          </a:solidFill>
          <a:latin typeface="+mn-lt"/>
          <a:ea typeface="+mn-ea"/>
          <a:cs typeface="+mn-cs"/>
        </a:defRPr>
      </a:lvl8pPr>
      <a:lvl9pPr marL="2925777" indent="-228577" algn="l" rtl="0" eaLnBrk="1" latinLnBrk="0" hangingPunct="1">
        <a:spcBef>
          <a:spcPct val="20000"/>
        </a:spcBef>
        <a:buClr>
          <a:schemeClr val="accent4"/>
        </a:buClr>
        <a:buFont typeface="Wingdings"/>
        <a:buChar char="§"/>
        <a:defRPr kumimoji="0" sz="1814"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153" algn="l" rtl="0" eaLnBrk="1" latinLnBrk="0" hangingPunct="1">
        <a:defRPr kumimoji="0" kern="1200">
          <a:solidFill>
            <a:schemeClr val="tx1"/>
          </a:solidFill>
          <a:latin typeface="+mn-lt"/>
          <a:ea typeface="+mn-ea"/>
          <a:cs typeface="+mn-cs"/>
        </a:defRPr>
      </a:lvl2pPr>
      <a:lvl3pPr marL="914305" algn="l" rtl="0" eaLnBrk="1" latinLnBrk="0" hangingPunct="1">
        <a:defRPr kumimoji="0" kern="1200">
          <a:solidFill>
            <a:schemeClr val="tx1"/>
          </a:solidFill>
          <a:latin typeface="+mn-lt"/>
          <a:ea typeface="+mn-ea"/>
          <a:cs typeface="+mn-cs"/>
        </a:defRPr>
      </a:lvl3pPr>
      <a:lvl4pPr marL="1371458" algn="l" rtl="0" eaLnBrk="1" latinLnBrk="0" hangingPunct="1">
        <a:defRPr kumimoji="0" kern="1200">
          <a:solidFill>
            <a:schemeClr val="tx1"/>
          </a:solidFill>
          <a:latin typeface="+mn-lt"/>
          <a:ea typeface="+mn-ea"/>
          <a:cs typeface="+mn-cs"/>
        </a:defRPr>
      </a:lvl4pPr>
      <a:lvl5pPr marL="1828610" algn="l" rtl="0" eaLnBrk="1" latinLnBrk="0" hangingPunct="1">
        <a:defRPr kumimoji="0" kern="1200">
          <a:solidFill>
            <a:schemeClr val="tx1"/>
          </a:solidFill>
          <a:latin typeface="+mn-lt"/>
          <a:ea typeface="+mn-ea"/>
          <a:cs typeface="+mn-cs"/>
        </a:defRPr>
      </a:lvl5pPr>
      <a:lvl6pPr marL="2285763" algn="l" rtl="0" eaLnBrk="1" latinLnBrk="0" hangingPunct="1">
        <a:defRPr kumimoji="0" kern="1200">
          <a:solidFill>
            <a:schemeClr val="tx1"/>
          </a:solidFill>
          <a:latin typeface="+mn-lt"/>
          <a:ea typeface="+mn-ea"/>
          <a:cs typeface="+mn-cs"/>
        </a:defRPr>
      </a:lvl6pPr>
      <a:lvl7pPr marL="2742915" algn="l" rtl="0" eaLnBrk="1" latinLnBrk="0" hangingPunct="1">
        <a:defRPr kumimoji="0" kern="1200">
          <a:solidFill>
            <a:schemeClr val="tx1"/>
          </a:solidFill>
          <a:latin typeface="+mn-lt"/>
          <a:ea typeface="+mn-ea"/>
          <a:cs typeface="+mn-cs"/>
        </a:defRPr>
      </a:lvl7pPr>
      <a:lvl8pPr marL="3200068" algn="l" rtl="0" eaLnBrk="1" latinLnBrk="0" hangingPunct="1">
        <a:defRPr kumimoji="0" kern="1200">
          <a:solidFill>
            <a:schemeClr val="tx1"/>
          </a:solidFill>
          <a:latin typeface="+mn-lt"/>
          <a:ea typeface="+mn-ea"/>
          <a:cs typeface="+mn-cs"/>
        </a:defRPr>
      </a:lvl8pPr>
      <a:lvl9pPr marL="3657220" algn="l" rtl="0" eaLnBrk="1" latinLnBrk="0" hangingPunct="1">
        <a:defRPr kumimoji="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640842"/>
            <a:ext cx="8229600" cy="292608"/>
          </a:xfrm>
          <a:prstGeom prst="rect">
            <a:avLst/>
          </a:prstGeom>
        </p:spPr>
        <p:txBody>
          <a:bodyPr vert="horz" lIns="0" tIns="0" rIns="0" bIns="0" rtlCol="0" anchor="t">
            <a:no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57200" y="1066801"/>
            <a:ext cx="8229600" cy="4419599"/>
          </a:xfrm>
          <a:prstGeom prst="rect">
            <a:avLst/>
          </a:prstGeom>
        </p:spPr>
        <p:txBody>
          <a:bodyPr vert="horz" lIns="0" tIns="0" rIns="0" bIns="0" rtlCol="0">
            <a:no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Slide Number Placeholder 5"/>
          <p:cNvSpPr>
            <a:spLocks noGrp="1"/>
          </p:cNvSpPr>
          <p:nvPr>
            <p:ph type="sldNum" sz="quarter" idx="4"/>
          </p:nvPr>
        </p:nvSpPr>
        <p:spPr>
          <a:xfrm>
            <a:off x="457200" y="6406042"/>
            <a:ext cx="381000" cy="365125"/>
          </a:xfrm>
          <a:prstGeom prst="rect">
            <a:avLst/>
          </a:prstGeom>
        </p:spPr>
        <p:txBody>
          <a:bodyPr vert="horz" lIns="0" tIns="0" rIns="0" bIns="0" rtlCol="0" anchor="ctr"/>
          <a:lstStyle>
            <a:lvl1pPr algn="l">
              <a:defRPr sz="1000">
                <a:solidFill>
                  <a:schemeClr val="accent1"/>
                </a:solidFill>
              </a:defRPr>
            </a:lvl1pPr>
          </a:lstStyle>
          <a:p>
            <a:fld id="{1A026502-11EF-4F01-A5BA-022B1A37D027}" type="slidenum">
              <a:rPr lang="en-US" smtClean="0">
                <a:solidFill>
                  <a:srgbClr val="00AEEF"/>
                </a:solidFill>
              </a:rPr>
              <a:pPr/>
              <a:t>‹#›</a:t>
            </a:fld>
            <a:endParaRPr lang="en-US">
              <a:solidFill>
                <a:srgbClr val="00AEEF"/>
              </a:solidFill>
            </a:endParaRPr>
          </a:p>
        </p:txBody>
      </p:sp>
      <p:sp>
        <p:nvSpPr>
          <p:cNvPr id="10" name="Footer Placeholder 9"/>
          <p:cNvSpPr>
            <a:spLocks noGrp="1"/>
          </p:cNvSpPr>
          <p:nvPr>
            <p:ph type="ftr" sz="quarter" idx="3"/>
          </p:nvPr>
        </p:nvSpPr>
        <p:spPr>
          <a:xfrm>
            <a:off x="3200400" y="6406042"/>
            <a:ext cx="2743200" cy="365125"/>
          </a:xfrm>
          <a:prstGeom prst="rect">
            <a:avLst/>
          </a:prstGeom>
        </p:spPr>
        <p:txBody>
          <a:bodyPr vert="horz" lIns="0" tIns="0" rIns="0" bIns="0" rtlCol="0" anchor="ctr"/>
          <a:lstStyle>
            <a:lvl1pPr algn="ctr">
              <a:defRPr sz="1000" i="1">
                <a:solidFill>
                  <a:schemeClr val="tx1">
                    <a:lumMod val="75000"/>
                    <a:lumOff val="25000"/>
                  </a:schemeClr>
                </a:solidFill>
              </a:defRPr>
            </a:lvl1pPr>
          </a:lstStyle>
          <a:p>
            <a:r>
              <a:rPr lang="en-US" dirty="0" smtClean="0">
                <a:solidFill>
                  <a:srgbClr val="000000">
                    <a:lumMod val="75000"/>
                    <a:lumOff val="25000"/>
                  </a:srgbClr>
                </a:solidFill>
              </a:rPr>
              <a:t>Microsoft Confidential—For Internal Use Only</a:t>
            </a:r>
            <a:endParaRPr lang="en-US" dirty="0">
              <a:solidFill>
                <a:srgbClr val="000000">
                  <a:lumMod val="75000"/>
                  <a:lumOff val="25000"/>
                </a:srgbClr>
              </a:solidFill>
            </a:endParaRPr>
          </a:p>
        </p:txBody>
      </p:sp>
    </p:spTree>
    <p:extLst>
      <p:ext uri="{BB962C8B-B14F-4D97-AF65-F5344CB8AC3E}">
        <p14:creationId xmlns:p14="http://schemas.microsoft.com/office/powerpoint/2010/main" val="4190841217"/>
      </p:ext>
    </p:extLst>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 id="2147483711" r:id="rId12"/>
    <p:sldLayoutId id="2147483712" r:id="rId13"/>
  </p:sldLayoutIdLst>
  <p:timing>
    <p:tnLst>
      <p:par>
        <p:cTn id="1" dur="indefinite" restart="never" nodeType="tmRoot"/>
      </p:par>
    </p:tnLst>
  </p:timing>
  <p:hf hdr="0" ftr="0" dt="0"/>
  <p:txStyles>
    <p:titleStyle>
      <a:lvl1pPr algn="l" defTabSz="914400" rtl="0" eaLnBrk="1" latinLnBrk="0" hangingPunct="1">
        <a:lnSpc>
          <a:spcPct val="90000"/>
        </a:lnSpc>
        <a:spcBef>
          <a:spcPct val="0"/>
        </a:spcBef>
        <a:buNone/>
        <a:defRPr sz="2400" kern="1200" spc="-100" baseline="0">
          <a:solidFill>
            <a:schemeClr val="accent1"/>
          </a:solidFill>
          <a:latin typeface="+mj-lt"/>
          <a:ea typeface="+mj-ea"/>
          <a:cs typeface="+mj-cs"/>
        </a:defRPr>
      </a:lvl1pPr>
    </p:titleStyle>
    <p:bodyStyle>
      <a:lvl1pPr marL="0" indent="0" algn="l" defTabSz="914400" rtl="0" eaLnBrk="1" latinLnBrk="0" hangingPunct="1">
        <a:lnSpc>
          <a:spcPct val="110000"/>
        </a:lnSpc>
        <a:spcBef>
          <a:spcPts val="600"/>
        </a:spcBef>
        <a:buFont typeface="Arial" pitchFamily="34" charset="0"/>
        <a:buNone/>
        <a:defRPr sz="1100" kern="1200">
          <a:solidFill>
            <a:schemeClr val="tx2"/>
          </a:solidFill>
          <a:latin typeface="+mn-lt"/>
          <a:ea typeface="+mn-ea"/>
          <a:cs typeface="+mn-cs"/>
        </a:defRPr>
      </a:lvl1pPr>
      <a:lvl2pPr marL="117475" indent="-117475" algn="l" defTabSz="914400" rtl="0" eaLnBrk="1" latinLnBrk="0" hangingPunct="1">
        <a:lnSpc>
          <a:spcPct val="110000"/>
        </a:lnSpc>
        <a:spcBef>
          <a:spcPts val="300"/>
        </a:spcBef>
        <a:buClr>
          <a:schemeClr val="accent1"/>
        </a:buClr>
        <a:buFont typeface="Arial" pitchFamily="34" charset="0"/>
        <a:buChar char="•"/>
        <a:defRPr sz="1100" kern="1200">
          <a:solidFill>
            <a:schemeClr val="tx2"/>
          </a:solidFill>
          <a:latin typeface="+mn-lt"/>
          <a:ea typeface="+mn-ea"/>
          <a:cs typeface="+mn-cs"/>
        </a:defRPr>
      </a:lvl2pPr>
      <a:lvl3pPr marL="233363" indent="-106363" algn="l" defTabSz="914400" rtl="0" eaLnBrk="1" latinLnBrk="0" hangingPunct="1">
        <a:lnSpc>
          <a:spcPct val="110000"/>
        </a:lnSpc>
        <a:spcBef>
          <a:spcPts val="300"/>
        </a:spcBef>
        <a:buClr>
          <a:schemeClr val="accent2"/>
        </a:buClr>
        <a:buSzPct val="85000"/>
        <a:buFont typeface="Wingdings" pitchFamily="2" charset="2"/>
        <a:buChar char="§"/>
        <a:defRPr sz="1100" kern="1200">
          <a:solidFill>
            <a:schemeClr val="tx2"/>
          </a:solidFill>
          <a:latin typeface="+mn-lt"/>
          <a:ea typeface="+mn-ea"/>
          <a:cs typeface="+mn-cs"/>
        </a:defRPr>
      </a:lvl3pPr>
      <a:lvl4pPr marL="339725"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4pPr>
      <a:lvl5pPr marL="457200" indent="-117475" algn="l" defTabSz="914400" rtl="0" eaLnBrk="1" latinLnBrk="0" hangingPunct="1">
        <a:lnSpc>
          <a:spcPct val="110000"/>
        </a:lnSpc>
        <a:spcBef>
          <a:spcPts val="300"/>
        </a:spcBef>
        <a:buFont typeface="Arial" pitchFamily="34" charset="0"/>
        <a:buChar char="»"/>
        <a:defRPr sz="11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40" descr="\\Penfold\Clients2\CUSTOM_SERVICES\2004 Updates\April\static templates\Medical\PPP_SMEDI_TXT_Patient_Records.jpg"/>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0"/>
            <a:ext cx="9144000" cy="688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Rectangle 2"/>
          <p:cNvSpPr>
            <a:spLocks noGrp="1" noChangeArrowheads="1"/>
          </p:cNvSpPr>
          <p:nvPr>
            <p:ph type="title"/>
          </p:nvPr>
        </p:nvSpPr>
        <p:spPr bwMode="auto">
          <a:xfrm>
            <a:off x="1509713" y="344488"/>
            <a:ext cx="7345362" cy="895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206375" y="1584325"/>
            <a:ext cx="8716963" cy="4929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6" tIns="45718" rIns="91436" bIns="4571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2" name="Rectangle 4"/>
          <p:cNvSpPr>
            <a:spLocks noGrp="1" noChangeArrowheads="1"/>
          </p:cNvSpPr>
          <p:nvPr>
            <p:ph type="dt" sz="half" idx="2"/>
          </p:nvPr>
        </p:nvSpPr>
        <p:spPr bwMode="auto">
          <a:xfrm>
            <a:off x="685800" y="6583363"/>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defTabSz="915001">
              <a:defRPr sz="900" smtClean="0">
                <a:latin typeface="Arial" charset="0"/>
              </a:defRPr>
            </a:lvl1pPr>
          </a:lstStyle>
          <a:p>
            <a:pPr fontAlgn="base">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583363"/>
            <a:ext cx="28956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ctr" defTabSz="915001">
              <a:defRPr sz="900" smtClean="0">
                <a:latin typeface="Arial" charset="0"/>
              </a:defRPr>
            </a:lvl1pPr>
          </a:lstStyle>
          <a:p>
            <a:pPr fontAlgn="base">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583363"/>
            <a:ext cx="1905000" cy="233362"/>
          </a:xfrm>
          <a:prstGeom prst="rect">
            <a:avLst/>
          </a:prstGeom>
          <a:noFill/>
          <a:ln w="9525">
            <a:noFill/>
            <a:miter lim="800000"/>
            <a:headEnd/>
            <a:tailEnd/>
          </a:ln>
          <a:effectLst/>
        </p:spPr>
        <p:txBody>
          <a:bodyPr vert="horz" wrap="square" lIns="91436" tIns="45718" rIns="91436" bIns="45718" numCol="1" anchor="t" anchorCtr="0" compatLnSpc="1">
            <a:prstTxWarp prst="textNoShape">
              <a:avLst/>
            </a:prstTxWarp>
          </a:bodyPr>
          <a:lstStyle>
            <a:lvl1pPr algn="r">
              <a:defRPr sz="900"/>
            </a:lvl1pPr>
          </a:lstStyle>
          <a:p>
            <a:pPr fontAlgn="base">
              <a:spcBef>
                <a:spcPct val="0"/>
              </a:spcBef>
              <a:spcAft>
                <a:spcPct val="0"/>
              </a:spcAft>
            </a:pPr>
            <a:fld id="{FF259E04-D300-439C-A003-2C93A5428656}" type="slidenum">
              <a:rPr lang="en-US">
                <a:solidFill>
                  <a:srgbClr val="000000"/>
                </a:solidFill>
              </a:rPr>
              <a:pPr fontAlgn="base">
                <a:spcBef>
                  <a:spcPct val="0"/>
                </a:spcBef>
                <a:spcAft>
                  <a:spcPct val="0"/>
                </a:spcAft>
              </a:pPr>
              <a:t>‹#›</a:t>
            </a:fld>
            <a:endParaRPr lang="en-US">
              <a:solidFill>
                <a:srgbClr val="000000"/>
              </a:solidFill>
            </a:endParaRPr>
          </a:p>
        </p:txBody>
      </p:sp>
    </p:spTree>
    <p:extLst>
      <p:ext uri="{BB962C8B-B14F-4D97-AF65-F5344CB8AC3E}">
        <p14:creationId xmlns:p14="http://schemas.microsoft.com/office/powerpoint/2010/main" val="3691455235"/>
      </p:ext>
    </p:extLst>
  </p:cSld>
  <p:clrMap bg1="lt1" tx1="dk1" bg2="lt2" tx2="dk2" accent1="accent1" accent2="accent2" accent3="accent3" accent4="accent4" accent5="accent5" accent6="accent6" hlink="hlink" folHlink="folHlink"/>
  <p:sldLayoutIdLst>
    <p:sldLayoutId id="2147483714" r:id="rId1"/>
    <p:sldLayoutId id="2147483715" r:id="rId2"/>
    <p:sldLayoutId id="2147483716" r:id="rId3"/>
    <p:sldLayoutId id="2147483717" r:id="rId4"/>
    <p:sldLayoutId id="2147483718" r:id="rId5"/>
    <p:sldLayoutId id="2147483719" r:id="rId6"/>
    <p:sldLayoutId id="2147483720" r:id="rId7"/>
    <p:sldLayoutId id="2147483721" r:id="rId8"/>
    <p:sldLayoutId id="2147483722" r:id="rId9"/>
    <p:sldLayoutId id="2147483723" r:id="rId10"/>
    <p:sldLayoutId id="2147483724" r:id="rId11"/>
    <p:sldLayoutId id="2147483725" r:id="rId12"/>
  </p:sldLayoutIdLst>
  <p:txStyles>
    <p:titleStyle>
      <a:lvl1pPr algn="r" rtl="0" eaLnBrk="0" fontAlgn="base" hangingPunct="0">
        <a:spcBef>
          <a:spcPct val="0"/>
        </a:spcBef>
        <a:spcAft>
          <a:spcPct val="0"/>
        </a:spcAft>
        <a:defRPr sz="3200">
          <a:solidFill>
            <a:srgbClr val="FFFFFF"/>
          </a:solidFill>
          <a:latin typeface="+mj-lt"/>
          <a:ea typeface="+mj-ea"/>
          <a:cs typeface="+mj-cs"/>
        </a:defRPr>
      </a:lvl1pPr>
      <a:lvl2pPr algn="r" rtl="0" eaLnBrk="0" fontAlgn="base" hangingPunct="0">
        <a:spcBef>
          <a:spcPct val="0"/>
        </a:spcBef>
        <a:spcAft>
          <a:spcPct val="0"/>
        </a:spcAft>
        <a:defRPr sz="3200">
          <a:solidFill>
            <a:srgbClr val="FFFFFF"/>
          </a:solidFill>
          <a:latin typeface="Arial" charset="0"/>
        </a:defRPr>
      </a:lvl2pPr>
      <a:lvl3pPr algn="r" rtl="0" eaLnBrk="0" fontAlgn="base" hangingPunct="0">
        <a:spcBef>
          <a:spcPct val="0"/>
        </a:spcBef>
        <a:spcAft>
          <a:spcPct val="0"/>
        </a:spcAft>
        <a:defRPr sz="3200">
          <a:solidFill>
            <a:srgbClr val="FFFFFF"/>
          </a:solidFill>
          <a:latin typeface="Arial" charset="0"/>
        </a:defRPr>
      </a:lvl3pPr>
      <a:lvl4pPr algn="r" rtl="0" eaLnBrk="0" fontAlgn="base" hangingPunct="0">
        <a:spcBef>
          <a:spcPct val="0"/>
        </a:spcBef>
        <a:spcAft>
          <a:spcPct val="0"/>
        </a:spcAft>
        <a:defRPr sz="3200">
          <a:solidFill>
            <a:srgbClr val="FFFFFF"/>
          </a:solidFill>
          <a:latin typeface="Arial" charset="0"/>
        </a:defRPr>
      </a:lvl4pPr>
      <a:lvl5pPr algn="r" rtl="0" eaLnBrk="0" fontAlgn="base" hangingPunct="0">
        <a:spcBef>
          <a:spcPct val="0"/>
        </a:spcBef>
        <a:spcAft>
          <a:spcPct val="0"/>
        </a:spcAft>
        <a:defRPr sz="3200">
          <a:solidFill>
            <a:srgbClr val="FFFFFF"/>
          </a:solidFill>
          <a:latin typeface="Arial" charset="0"/>
        </a:defRPr>
      </a:lvl5pPr>
      <a:lvl6pPr marL="412394" algn="r" defTabSz="915001" rtl="0" fontAlgn="base">
        <a:spcBef>
          <a:spcPct val="0"/>
        </a:spcBef>
        <a:spcAft>
          <a:spcPct val="0"/>
        </a:spcAft>
        <a:defRPr sz="3200">
          <a:solidFill>
            <a:srgbClr val="FFFFFF"/>
          </a:solidFill>
          <a:latin typeface="Arial" charset="0"/>
        </a:defRPr>
      </a:lvl6pPr>
      <a:lvl7pPr marL="824789" algn="r" defTabSz="915001" rtl="0" fontAlgn="base">
        <a:spcBef>
          <a:spcPct val="0"/>
        </a:spcBef>
        <a:spcAft>
          <a:spcPct val="0"/>
        </a:spcAft>
        <a:defRPr sz="3200">
          <a:solidFill>
            <a:srgbClr val="FFFFFF"/>
          </a:solidFill>
          <a:latin typeface="Arial" charset="0"/>
        </a:defRPr>
      </a:lvl7pPr>
      <a:lvl8pPr marL="1237183" algn="r" defTabSz="915001" rtl="0" fontAlgn="base">
        <a:spcBef>
          <a:spcPct val="0"/>
        </a:spcBef>
        <a:spcAft>
          <a:spcPct val="0"/>
        </a:spcAft>
        <a:defRPr sz="3200">
          <a:solidFill>
            <a:srgbClr val="FFFFFF"/>
          </a:solidFill>
          <a:latin typeface="Arial" charset="0"/>
        </a:defRPr>
      </a:lvl8pPr>
      <a:lvl9pPr marL="1649578" algn="r" defTabSz="915001" rtl="0" fontAlgn="base">
        <a:spcBef>
          <a:spcPct val="0"/>
        </a:spcBef>
        <a:spcAft>
          <a:spcPct val="0"/>
        </a:spcAft>
        <a:defRPr sz="3200">
          <a:solidFill>
            <a:srgbClr val="FFFFFF"/>
          </a:solidFill>
          <a:latin typeface="Arial" charset="0"/>
        </a:defRPr>
      </a:lvl9pPr>
    </p:titleStyle>
    <p:bodyStyle>
      <a:lvl1pPr marL="341313" indent="-341313" algn="l" rtl="0" eaLnBrk="0" fontAlgn="base" hangingPunct="0">
        <a:spcBef>
          <a:spcPct val="20000"/>
        </a:spcBef>
        <a:spcAft>
          <a:spcPct val="0"/>
        </a:spcAft>
        <a:buChar char="•"/>
        <a:defRPr sz="2200">
          <a:solidFill>
            <a:srgbClr val="4D4D4D"/>
          </a:solidFill>
          <a:latin typeface="+mn-lt"/>
          <a:ea typeface="+mn-ea"/>
          <a:cs typeface="+mn-cs"/>
        </a:defRPr>
      </a:lvl1pPr>
      <a:lvl2pPr marL="742950" indent="-285750" algn="l" rtl="0" eaLnBrk="0" fontAlgn="base" hangingPunct="0">
        <a:spcBef>
          <a:spcPct val="20000"/>
        </a:spcBef>
        <a:spcAft>
          <a:spcPct val="0"/>
        </a:spcAft>
        <a:buChar char="–"/>
        <a:defRPr sz="2200">
          <a:solidFill>
            <a:srgbClr val="4D4D4D"/>
          </a:solidFill>
          <a:latin typeface="+mn-lt"/>
        </a:defRPr>
      </a:lvl2pPr>
      <a:lvl3pPr marL="1141413" indent="-227013" algn="l" rtl="0" eaLnBrk="0" fontAlgn="base" hangingPunct="0">
        <a:spcBef>
          <a:spcPct val="20000"/>
        </a:spcBef>
        <a:spcAft>
          <a:spcPct val="0"/>
        </a:spcAft>
        <a:buChar char="•"/>
        <a:defRPr sz="2200">
          <a:solidFill>
            <a:srgbClr val="4D4D4D"/>
          </a:solidFill>
          <a:latin typeface="+mn-lt"/>
        </a:defRPr>
      </a:lvl3pPr>
      <a:lvl4pPr marL="1598613" indent="-227013" algn="l" rtl="0" eaLnBrk="0" fontAlgn="base" hangingPunct="0">
        <a:spcBef>
          <a:spcPct val="20000"/>
        </a:spcBef>
        <a:spcAft>
          <a:spcPct val="0"/>
        </a:spcAft>
        <a:buChar char="–"/>
        <a:defRPr sz="2200">
          <a:solidFill>
            <a:srgbClr val="4D4D4D"/>
          </a:solidFill>
          <a:latin typeface="+mn-lt"/>
        </a:defRPr>
      </a:lvl4pPr>
      <a:lvl5pPr marL="2057400" indent="-228600" algn="l" rtl="0" eaLnBrk="0" fontAlgn="base" hangingPunct="0">
        <a:spcBef>
          <a:spcPct val="20000"/>
        </a:spcBef>
        <a:spcAft>
          <a:spcPct val="0"/>
        </a:spcAft>
        <a:buChar char="»"/>
        <a:defRPr sz="2200">
          <a:solidFill>
            <a:srgbClr val="4D4D4D"/>
          </a:solidFill>
          <a:latin typeface="+mn-lt"/>
        </a:defRPr>
      </a:lvl5pPr>
      <a:lvl6pPr marL="2470071" indent="-229108" algn="l" defTabSz="915001" rtl="0" fontAlgn="base">
        <a:spcBef>
          <a:spcPct val="20000"/>
        </a:spcBef>
        <a:spcAft>
          <a:spcPct val="0"/>
        </a:spcAft>
        <a:buChar char="»"/>
        <a:defRPr sz="2200">
          <a:solidFill>
            <a:srgbClr val="4D4D4D"/>
          </a:solidFill>
          <a:latin typeface="+mn-lt"/>
        </a:defRPr>
      </a:lvl6pPr>
      <a:lvl7pPr marL="2882465" indent="-229108" algn="l" defTabSz="915001" rtl="0" fontAlgn="base">
        <a:spcBef>
          <a:spcPct val="20000"/>
        </a:spcBef>
        <a:spcAft>
          <a:spcPct val="0"/>
        </a:spcAft>
        <a:buChar char="»"/>
        <a:defRPr sz="2200">
          <a:solidFill>
            <a:srgbClr val="4D4D4D"/>
          </a:solidFill>
          <a:latin typeface="+mn-lt"/>
        </a:defRPr>
      </a:lvl7pPr>
      <a:lvl8pPr marL="3294860" indent="-229108" algn="l" defTabSz="915001" rtl="0" fontAlgn="base">
        <a:spcBef>
          <a:spcPct val="20000"/>
        </a:spcBef>
        <a:spcAft>
          <a:spcPct val="0"/>
        </a:spcAft>
        <a:buChar char="»"/>
        <a:defRPr sz="2200">
          <a:solidFill>
            <a:srgbClr val="4D4D4D"/>
          </a:solidFill>
          <a:latin typeface="+mn-lt"/>
        </a:defRPr>
      </a:lvl8pPr>
      <a:lvl9pPr marL="3707254" indent="-229108" algn="l" defTabSz="915001" rtl="0" fontAlgn="base">
        <a:spcBef>
          <a:spcPct val="20000"/>
        </a:spcBef>
        <a:spcAft>
          <a:spcPct val="0"/>
        </a:spcAft>
        <a:buChar char="»"/>
        <a:defRPr sz="2200">
          <a:solidFill>
            <a:srgbClr val="4D4D4D"/>
          </a:solidFill>
          <a:latin typeface="+mn-lt"/>
        </a:defRPr>
      </a:lvl9pPr>
    </p:bodyStyle>
    <p:otherStyle>
      <a:defPPr>
        <a:defRPr lang="en-US"/>
      </a:defPPr>
      <a:lvl1pPr marL="0" algn="l" defTabSz="824789" rtl="0" eaLnBrk="1" latinLnBrk="0" hangingPunct="1">
        <a:defRPr sz="1600" kern="1200">
          <a:solidFill>
            <a:schemeClr val="tx1"/>
          </a:solidFill>
          <a:latin typeface="+mn-lt"/>
          <a:ea typeface="+mn-ea"/>
          <a:cs typeface="+mn-cs"/>
        </a:defRPr>
      </a:lvl1pPr>
      <a:lvl2pPr marL="412394" algn="l" defTabSz="824789" rtl="0" eaLnBrk="1" latinLnBrk="0" hangingPunct="1">
        <a:defRPr sz="1600" kern="1200">
          <a:solidFill>
            <a:schemeClr val="tx1"/>
          </a:solidFill>
          <a:latin typeface="+mn-lt"/>
          <a:ea typeface="+mn-ea"/>
          <a:cs typeface="+mn-cs"/>
        </a:defRPr>
      </a:lvl2pPr>
      <a:lvl3pPr marL="824789" algn="l" defTabSz="824789" rtl="0" eaLnBrk="1" latinLnBrk="0" hangingPunct="1">
        <a:defRPr sz="1600" kern="1200">
          <a:solidFill>
            <a:schemeClr val="tx1"/>
          </a:solidFill>
          <a:latin typeface="+mn-lt"/>
          <a:ea typeface="+mn-ea"/>
          <a:cs typeface="+mn-cs"/>
        </a:defRPr>
      </a:lvl3pPr>
      <a:lvl4pPr marL="1237183" algn="l" defTabSz="824789" rtl="0" eaLnBrk="1" latinLnBrk="0" hangingPunct="1">
        <a:defRPr sz="1600" kern="1200">
          <a:solidFill>
            <a:schemeClr val="tx1"/>
          </a:solidFill>
          <a:latin typeface="+mn-lt"/>
          <a:ea typeface="+mn-ea"/>
          <a:cs typeface="+mn-cs"/>
        </a:defRPr>
      </a:lvl4pPr>
      <a:lvl5pPr marL="1649578" algn="l" defTabSz="824789" rtl="0" eaLnBrk="1" latinLnBrk="0" hangingPunct="1">
        <a:defRPr sz="1600" kern="1200">
          <a:solidFill>
            <a:schemeClr val="tx1"/>
          </a:solidFill>
          <a:latin typeface="+mn-lt"/>
          <a:ea typeface="+mn-ea"/>
          <a:cs typeface="+mn-cs"/>
        </a:defRPr>
      </a:lvl5pPr>
      <a:lvl6pPr marL="2061972" algn="l" defTabSz="824789" rtl="0" eaLnBrk="1" latinLnBrk="0" hangingPunct="1">
        <a:defRPr sz="1600" kern="1200">
          <a:solidFill>
            <a:schemeClr val="tx1"/>
          </a:solidFill>
          <a:latin typeface="+mn-lt"/>
          <a:ea typeface="+mn-ea"/>
          <a:cs typeface="+mn-cs"/>
        </a:defRPr>
      </a:lvl6pPr>
      <a:lvl7pPr marL="2474366" algn="l" defTabSz="824789" rtl="0" eaLnBrk="1" latinLnBrk="0" hangingPunct="1">
        <a:defRPr sz="1600" kern="1200">
          <a:solidFill>
            <a:schemeClr val="tx1"/>
          </a:solidFill>
          <a:latin typeface="+mn-lt"/>
          <a:ea typeface="+mn-ea"/>
          <a:cs typeface="+mn-cs"/>
        </a:defRPr>
      </a:lvl7pPr>
      <a:lvl8pPr marL="2886761" algn="l" defTabSz="824789" rtl="0" eaLnBrk="1" latinLnBrk="0" hangingPunct="1">
        <a:defRPr sz="1600" kern="1200">
          <a:solidFill>
            <a:schemeClr val="tx1"/>
          </a:solidFill>
          <a:latin typeface="+mn-lt"/>
          <a:ea typeface="+mn-ea"/>
          <a:cs typeface="+mn-cs"/>
        </a:defRPr>
      </a:lvl8pPr>
      <a:lvl9pPr marL="3299155" algn="l" defTabSz="824789" rtl="0" eaLnBrk="1" latinLnBrk="0" hangingPunct="1">
        <a:defRPr sz="16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64889557"/>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13141575"/>
      </p:ext>
    </p:extLst>
  </p:cSld>
  <p:clrMap bg1="lt1" tx1="dk1" bg2="lt2" tx2="dk2" accent1="accent1" accent2="accent2" accent3="accent3" accent4="accent4" accent5="accent5" accent6="accent6" hlink="hlink" folHlink="folHlink"/>
  <p:sldLayoutIdLst>
    <p:sldLayoutId id="2147483766" r:id="rId1"/>
    <p:sldLayoutId id="2147483767" r:id="rId2"/>
    <p:sldLayoutId id="2147483768" r:id="rId3"/>
    <p:sldLayoutId id="2147483769" r:id="rId4"/>
    <p:sldLayoutId id="2147483770" r:id="rId5"/>
    <p:sldLayoutId id="2147483771" r:id="rId6"/>
    <p:sldLayoutId id="2147483772" r:id="rId7"/>
    <p:sldLayoutId id="2147483773" r:id="rId8"/>
    <p:sldLayoutId id="2147483774" r:id="rId9"/>
    <p:sldLayoutId id="2147483775" r:id="rId10"/>
    <p:sldLayoutId id="2147483776" r:id="rId11"/>
    <p:sldLayoutId id="2147483777"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92637030"/>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 id="2147483786" r:id="rId8"/>
    <p:sldLayoutId id="2147483787" r:id="rId9"/>
    <p:sldLayoutId id="2147483788" r:id="rId10"/>
    <p:sldLayoutId id="2147483789" r:id="rId11"/>
    <p:sldLayoutId id="214748379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1997057"/>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 id="2147483803"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1A8F5D-09CF-4B12-BCB2-FCB998BDD8B8}" type="datetimeFigureOut">
              <a:rPr lang="en-US" smtClean="0">
                <a:solidFill>
                  <a:prstClr val="black">
                    <a:tint val="75000"/>
                  </a:prstClr>
                </a:solidFill>
              </a:rPr>
              <a:pPr/>
              <a:t>3/7/2013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6339C3C-0F6E-4C9D-9BD6-336196307036}"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28508964"/>
      </p:ext>
    </p:extLst>
  </p:cSld>
  <p:clrMap bg1="lt1" tx1="dk1" bg2="lt2" tx2="dk2" accent1="accent1" accent2="accent2" accent3="accent3" accent4="accent4" accent5="accent5" accent6="accent6" hlink="hlink" folHlink="folHlink"/>
  <p:sldLayoutIdLst>
    <p:sldLayoutId id="2147483805" r:id="rId1"/>
    <p:sldLayoutId id="2147483806" r:id="rId2"/>
    <p:sldLayoutId id="2147483807" r:id="rId3"/>
    <p:sldLayoutId id="2147483808" r:id="rId4"/>
    <p:sldLayoutId id="2147483809" r:id="rId5"/>
    <p:sldLayoutId id="2147483810" r:id="rId6"/>
    <p:sldLayoutId id="2147483811" r:id="rId7"/>
    <p:sldLayoutId id="2147483812" r:id="rId8"/>
    <p:sldLayoutId id="2147483813" r:id="rId9"/>
    <p:sldLayoutId id="2147483814" r:id="rId10"/>
    <p:sldLayoutId id="2147483815" r:id="rId11"/>
    <p:sldLayoutId id="2147483816"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www.infomall.org/X-InformaticsSpring2013/index.html" TargetMode="External"/><Relationship Id="rId2" Type="http://schemas.openxmlformats.org/officeDocument/2006/relationships/hyperlink" Target="mailto:gcf@indiana.edu" TargetMode="External"/><Relationship Id="rId1" Type="http://schemas.openxmlformats.org/officeDocument/2006/relationships/slideLayout" Target="../slideLayouts/slideLayout11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45.xml"/></Relationships>
</file>

<file path=ppt/slides/_rels/slide100.xml.rels><?xml version="1.0" encoding="UTF-8" standalone="yes"?>
<Relationships xmlns="http://schemas.openxmlformats.org/package/2006/relationships"><Relationship Id="rId3" Type="http://schemas.openxmlformats.org/officeDocument/2006/relationships/image" Target="../media/image154.png"/><Relationship Id="rId2" Type="http://schemas.openxmlformats.org/officeDocument/2006/relationships/image" Target="../media/image153.png"/><Relationship Id="rId1" Type="http://schemas.openxmlformats.org/officeDocument/2006/relationships/slideLayout" Target="../slideLayouts/slideLayout219.xml"/><Relationship Id="rId4" Type="http://schemas.openxmlformats.org/officeDocument/2006/relationships/image" Target="../media/image155.png"/></Relationships>
</file>

<file path=ppt/slides/_rels/slide101.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image" Target="../media/image156.png"/><Relationship Id="rId1" Type="http://schemas.openxmlformats.org/officeDocument/2006/relationships/slideLayout" Target="../slideLayouts/slideLayout214.xml"/></Relationships>
</file>

<file path=ppt/slides/_rels/slide11.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58.xml"/><Relationship Id="rId4" Type="http://schemas.openxmlformats.org/officeDocument/2006/relationships/image" Target="../media/image40.jpeg"/></Relationships>
</file>

<file path=ppt/slides/_rels/slide1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8.xml"/></Relationships>
</file>

<file path=ppt/slides/_rels/slide13.xml.rels><?xml version="1.0" encoding="UTF-8" standalone="yes"?>
<Relationships xmlns="http://schemas.openxmlformats.org/package/2006/relationships"><Relationship Id="rId3" Type="http://schemas.openxmlformats.org/officeDocument/2006/relationships/image" Target="../media/image42.wmf"/><Relationship Id="rId2" Type="http://schemas.openxmlformats.org/officeDocument/2006/relationships/notesSlide" Target="../notesSlides/notesSlide4.xml"/><Relationship Id="rId1" Type="http://schemas.openxmlformats.org/officeDocument/2006/relationships/slideLayout" Target="../slideLayouts/slideLayout304.xml"/><Relationship Id="rId5" Type="http://schemas.openxmlformats.org/officeDocument/2006/relationships/image" Target="../media/image44.wmf"/><Relationship Id="rId4" Type="http://schemas.openxmlformats.org/officeDocument/2006/relationships/image" Target="../media/image43.wmf"/></Relationships>
</file>

<file path=ppt/slides/_rels/slide1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5.xml"/><Relationship Id="rId1" Type="http://schemas.openxmlformats.org/officeDocument/2006/relationships/slideLayout" Target="../slideLayouts/slideLayout30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5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18.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6.xml"/><Relationship Id="rId1" Type="http://schemas.openxmlformats.org/officeDocument/2006/relationships/slideLayout" Target="../slideLayouts/slideLayout269.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64.xml"/></Relationships>
</file>

<file path=ppt/slides/_rels/slide2.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gif"/><Relationship Id="rId3" Type="http://schemas.openxmlformats.org/officeDocument/2006/relationships/image" Target="../media/image16.jpeg"/><Relationship Id="rId7" Type="http://schemas.openxmlformats.org/officeDocument/2006/relationships/image" Target="../media/image20.gif"/><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117.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gif"/></Relationships>
</file>

<file path=ppt/slides/_rels/slide20.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57.xml"/></Relationships>
</file>

<file path=ppt/slides/_rels/slide21.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57.xml"/></Relationships>
</file>

<file path=ppt/slides/_rels/slide2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7.xml"/><Relationship Id="rId1" Type="http://schemas.openxmlformats.org/officeDocument/2006/relationships/slideLayout" Target="../slideLayouts/slideLayout52.xml"/><Relationship Id="rId4" Type="http://schemas.openxmlformats.org/officeDocument/2006/relationships/hyperlink" Target="http://en.wikipedia.org/wiki/Simple_linear_regression" TargetMode="External"/></Relationships>
</file>

<file path=ppt/slides/_rels/slide23.xml.rels><?xml version="1.0" encoding="UTF-8" standalone="yes"?>
<Relationships xmlns="http://schemas.openxmlformats.org/package/2006/relationships"><Relationship Id="rId2" Type="http://schemas.openxmlformats.org/officeDocument/2006/relationships/hyperlink" Target="http://research.microsoft.com/en-us/collaboration/fourthparadigm/" TargetMode="External"/><Relationship Id="rId1" Type="http://schemas.openxmlformats.org/officeDocument/2006/relationships/slideLayout" Target="../slideLayouts/slideLayout52.xml"/></Relationships>
</file>

<file path=ppt/slides/_rels/slide2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8.xml"/><Relationship Id="rId1" Type="http://schemas.openxmlformats.org/officeDocument/2006/relationships/slideLayout" Target="../slideLayouts/slideLayout163.xml"/></Relationships>
</file>

<file path=ppt/slides/_rels/slide25.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xml"/><Relationship Id="rId1" Type="http://schemas.openxmlformats.org/officeDocument/2006/relationships/slideLayout" Target="../slideLayouts/slideLayout163.xml"/></Relationships>
</file>

<file path=ppt/slides/_rels/slide2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0.xml"/><Relationship Id="rId1" Type="http://schemas.openxmlformats.org/officeDocument/2006/relationships/slideLayout" Target="../slideLayouts/slideLayout163.xml"/></Relationships>
</file>

<file path=ppt/slides/_rels/slide27.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9.xml"/></Relationships>
</file>

<file path=ppt/slides/_rels/slide28.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54.png"/><Relationship Id="rId1" Type="http://schemas.openxmlformats.org/officeDocument/2006/relationships/slideLayout" Target="../slideLayouts/slideLayout8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5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8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8.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12.xml"/><Relationship Id="rId1" Type="http://schemas.openxmlformats.org/officeDocument/2006/relationships/slideLayout" Target="../slideLayouts/slideLayout174.xml"/></Relationships>
</file>

<file path=ppt/slides/_rels/slide35.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3.xml"/><Relationship Id="rId1" Type="http://schemas.openxmlformats.org/officeDocument/2006/relationships/slideLayout" Target="../slideLayouts/slideLayout174.xml"/></Relationships>
</file>

<file path=ppt/slides/_rels/slide36.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14.xml"/><Relationship Id="rId1" Type="http://schemas.openxmlformats.org/officeDocument/2006/relationships/slideLayout" Target="../slideLayouts/slideLayout275.xml"/><Relationship Id="rId6" Type="http://schemas.openxmlformats.org/officeDocument/2006/relationships/image" Target="../media/image61.jpeg"/><Relationship Id="rId5" Type="http://schemas.openxmlformats.org/officeDocument/2006/relationships/image" Target="../media/image60.jpeg"/><Relationship Id="rId4" Type="http://schemas.openxmlformats.org/officeDocument/2006/relationships/image" Target="../media/image59.jpeg"/></Relationships>
</file>

<file path=ppt/slides/_rels/slide37.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66.jpeg"/><Relationship Id="rId2" Type="http://schemas.openxmlformats.org/officeDocument/2006/relationships/notesSlide" Target="../notesSlides/notesSlide15.xml"/><Relationship Id="rId1" Type="http://schemas.openxmlformats.org/officeDocument/2006/relationships/slideLayout" Target="../slideLayouts/slideLayout297.xml"/><Relationship Id="rId6" Type="http://schemas.openxmlformats.org/officeDocument/2006/relationships/image" Target="../media/image65.jpeg"/><Relationship Id="rId5" Type="http://schemas.openxmlformats.org/officeDocument/2006/relationships/image" Target="../media/image64.png"/><Relationship Id="rId4" Type="http://schemas.openxmlformats.org/officeDocument/2006/relationships/image" Target="../media/image6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86.xml"/></Relationships>
</file>

<file path=ppt/slides/_rels/slide39.xml.rels><?xml version="1.0" encoding="UTF-8" standalone="yes"?>
<Relationships xmlns="http://schemas.openxmlformats.org/package/2006/relationships"><Relationship Id="rId8" Type="http://schemas.openxmlformats.org/officeDocument/2006/relationships/image" Target="../media/image21.jpeg"/><Relationship Id="rId13" Type="http://schemas.openxmlformats.org/officeDocument/2006/relationships/image" Target="../media/image26.png"/><Relationship Id="rId18" Type="http://schemas.openxmlformats.org/officeDocument/2006/relationships/image" Target="../media/image31.gif"/><Relationship Id="rId3" Type="http://schemas.openxmlformats.org/officeDocument/2006/relationships/image" Target="../media/image16.jpeg"/><Relationship Id="rId7" Type="http://schemas.openxmlformats.org/officeDocument/2006/relationships/image" Target="../media/image20.gif"/><Relationship Id="rId12" Type="http://schemas.openxmlformats.org/officeDocument/2006/relationships/image" Target="../media/image25.jpeg"/><Relationship Id="rId17" Type="http://schemas.openxmlformats.org/officeDocument/2006/relationships/image" Target="../media/image30.png"/><Relationship Id="rId2" Type="http://schemas.openxmlformats.org/officeDocument/2006/relationships/image" Target="../media/image15.jpeg"/><Relationship Id="rId16" Type="http://schemas.openxmlformats.org/officeDocument/2006/relationships/image" Target="../media/image29.png"/><Relationship Id="rId20" Type="http://schemas.openxmlformats.org/officeDocument/2006/relationships/image" Target="../media/image33.png"/><Relationship Id="rId1" Type="http://schemas.openxmlformats.org/officeDocument/2006/relationships/slideLayout" Target="../slideLayouts/slideLayout292.xml"/><Relationship Id="rId6" Type="http://schemas.openxmlformats.org/officeDocument/2006/relationships/image" Target="../media/image19.jpeg"/><Relationship Id="rId11" Type="http://schemas.openxmlformats.org/officeDocument/2006/relationships/image" Target="../media/image24.jpeg"/><Relationship Id="rId5" Type="http://schemas.openxmlformats.org/officeDocument/2006/relationships/image" Target="../media/image18.jpeg"/><Relationship Id="rId15" Type="http://schemas.openxmlformats.org/officeDocument/2006/relationships/image" Target="../media/image28.png"/><Relationship Id="rId10" Type="http://schemas.openxmlformats.org/officeDocument/2006/relationships/image" Target="../media/image23.jpeg"/><Relationship Id="rId19" Type="http://schemas.openxmlformats.org/officeDocument/2006/relationships/image" Target="../media/image32.png"/><Relationship Id="rId4" Type="http://schemas.openxmlformats.org/officeDocument/2006/relationships/image" Target="../media/image17.jpeg"/><Relationship Id="rId9" Type="http://schemas.openxmlformats.org/officeDocument/2006/relationships/image" Target="../media/image22.jpeg"/><Relationship Id="rId14" Type="http://schemas.openxmlformats.org/officeDocument/2006/relationships/image" Target="../media/image27.gif"/></Relationships>
</file>

<file path=ppt/slides/_rels/slide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xml"/><Relationship Id="rId1" Type="http://schemas.openxmlformats.org/officeDocument/2006/relationships/slideLayout" Target="../slideLayouts/slideLayout146.xml"/></Relationships>
</file>

<file path=ppt/slides/_rels/slide4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16.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notesSlide" Target="../notesSlides/notesSlide17.xml"/><Relationship Id="rId1" Type="http://schemas.openxmlformats.org/officeDocument/2006/relationships/slideLayout" Target="../slideLayouts/slideLayout36.xml"/><Relationship Id="rId6" Type="http://schemas.openxmlformats.org/officeDocument/2006/relationships/image" Target="../media/image71.jpeg"/><Relationship Id="rId5" Type="http://schemas.openxmlformats.org/officeDocument/2006/relationships/image" Target="../media/image70.jpeg"/><Relationship Id="rId4" Type="http://schemas.openxmlformats.org/officeDocument/2006/relationships/image" Target="../media/image69.jpe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72.emf"/><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image" Target="../media/image73.emf"/><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35.png"/><Relationship Id="rId1" Type="http://schemas.openxmlformats.org/officeDocument/2006/relationships/slideLayout" Target="../slideLayouts/slideLayout139.xml"/></Relationships>
</file>

<file path=ppt/slides/_rels/slide50.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04.xml"/></Relationships>
</file>

<file path=ppt/slides/_rels/slide51.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10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8.xml"/></Relationships>
</file>

<file path=ppt/slides/_rels/slide59.xml.rels><?xml version="1.0" encoding="UTF-8" standalone="yes"?>
<Relationships xmlns="http://schemas.openxmlformats.org/package/2006/relationships"><Relationship Id="rId8" Type="http://schemas.openxmlformats.org/officeDocument/2006/relationships/image" Target="../media/image84.jpeg"/><Relationship Id="rId13" Type="http://schemas.openxmlformats.org/officeDocument/2006/relationships/image" Target="../media/image89.jpeg"/><Relationship Id="rId18" Type="http://schemas.openxmlformats.org/officeDocument/2006/relationships/image" Target="../media/image94.jpeg"/><Relationship Id="rId3" Type="http://schemas.openxmlformats.org/officeDocument/2006/relationships/image" Target="../media/image79.png"/><Relationship Id="rId21" Type="http://schemas.openxmlformats.org/officeDocument/2006/relationships/image" Target="../media/image97.png"/><Relationship Id="rId7" Type="http://schemas.openxmlformats.org/officeDocument/2006/relationships/image" Target="../media/image83.jpeg"/><Relationship Id="rId12" Type="http://schemas.openxmlformats.org/officeDocument/2006/relationships/image" Target="../media/image88.jpeg"/><Relationship Id="rId17" Type="http://schemas.openxmlformats.org/officeDocument/2006/relationships/image" Target="../media/image93.jpeg"/><Relationship Id="rId2" Type="http://schemas.openxmlformats.org/officeDocument/2006/relationships/notesSlide" Target="../notesSlides/notesSlide18.xml"/><Relationship Id="rId16" Type="http://schemas.openxmlformats.org/officeDocument/2006/relationships/image" Target="../media/image92.jpeg"/><Relationship Id="rId20" Type="http://schemas.openxmlformats.org/officeDocument/2006/relationships/image" Target="../media/image96.png"/><Relationship Id="rId1" Type="http://schemas.openxmlformats.org/officeDocument/2006/relationships/slideLayout" Target="../slideLayouts/slideLayout123.xml"/><Relationship Id="rId6" Type="http://schemas.openxmlformats.org/officeDocument/2006/relationships/image" Target="../media/image82.png"/><Relationship Id="rId11" Type="http://schemas.openxmlformats.org/officeDocument/2006/relationships/image" Target="../media/image87.jpeg"/><Relationship Id="rId5" Type="http://schemas.openxmlformats.org/officeDocument/2006/relationships/image" Target="../media/image81.png"/><Relationship Id="rId15" Type="http://schemas.openxmlformats.org/officeDocument/2006/relationships/image" Target="../media/image91.jpeg"/><Relationship Id="rId10" Type="http://schemas.openxmlformats.org/officeDocument/2006/relationships/image" Target="../media/image86.jpeg"/><Relationship Id="rId19" Type="http://schemas.openxmlformats.org/officeDocument/2006/relationships/image" Target="../media/image95.jpeg"/><Relationship Id="rId4" Type="http://schemas.openxmlformats.org/officeDocument/2006/relationships/image" Target="../media/image80.wmf"/><Relationship Id="rId9" Type="http://schemas.openxmlformats.org/officeDocument/2006/relationships/image" Target="../media/image85.jpeg"/><Relationship Id="rId14" Type="http://schemas.openxmlformats.org/officeDocument/2006/relationships/image" Target="../media/image90.jpeg"/><Relationship Id="rId22" Type="http://schemas.openxmlformats.org/officeDocument/2006/relationships/image" Target="../media/image98.png"/></Relationships>
</file>

<file path=ppt/slides/_rels/slide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39.xml"/></Relationships>
</file>

<file path=ppt/slides/_rels/slide60.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28.xml"/></Relationships>
</file>

<file path=ppt/slides/_rels/slide61.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28.xml"/></Relationships>
</file>

<file path=ppt/slides/_rels/slide62.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9.xml"/><Relationship Id="rId1" Type="http://schemas.openxmlformats.org/officeDocument/2006/relationships/slideLayout" Target="../slideLayouts/slideLayout180.xml"/><Relationship Id="rId6" Type="http://schemas.openxmlformats.org/officeDocument/2006/relationships/image" Target="../media/image104.png"/><Relationship Id="rId5" Type="http://schemas.openxmlformats.org/officeDocument/2006/relationships/image" Target="../media/image103.png"/><Relationship Id="rId4" Type="http://schemas.openxmlformats.org/officeDocument/2006/relationships/image" Target="../media/image102.png"/></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23.xml"/></Relationships>
</file>

<file path=ppt/slides/_rels/slide65.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05.png"/><Relationship Id="rId3" Type="http://schemas.openxmlformats.org/officeDocument/2006/relationships/notesSlide" Target="../notesSlides/notesSlide20.xml"/><Relationship Id="rId7" Type="http://schemas.openxmlformats.org/officeDocument/2006/relationships/image" Target="../media/image109.png"/><Relationship Id="rId12" Type="http://schemas.openxmlformats.org/officeDocument/2006/relationships/oleObject" Target="../embeddings/oleObject1.bin"/><Relationship Id="rId2" Type="http://schemas.openxmlformats.org/officeDocument/2006/relationships/slideLayout" Target="../slideLayouts/slideLayout123.xml"/><Relationship Id="rId1" Type="http://schemas.openxmlformats.org/officeDocument/2006/relationships/vmlDrawing" Target="../drawings/vmlDrawing1.vml"/><Relationship Id="rId6" Type="http://schemas.openxmlformats.org/officeDocument/2006/relationships/image" Target="../media/image108.png"/><Relationship Id="rId11" Type="http://schemas.openxmlformats.org/officeDocument/2006/relationships/image" Target="../media/image113.png"/><Relationship Id="rId5" Type="http://schemas.openxmlformats.org/officeDocument/2006/relationships/image" Target="../media/image107.png"/><Relationship Id="rId10" Type="http://schemas.openxmlformats.org/officeDocument/2006/relationships/image" Target="../media/image112.jpeg"/><Relationship Id="rId4" Type="http://schemas.openxmlformats.org/officeDocument/2006/relationships/image" Target="../media/image106.jpeg"/><Relationship Id="rId9" Type="http://schemas.openxmlformats.org/officeDocument/2006/relationships/image" Target="../media/image111.png"/><Relationship Id="rId14" Type="http://schemas.openxmlformats.org/officeDocument/2006/relationships/hyperlink" Target="https://sites.google.com/site/opensourceiotcloud/" TargetMode="External"/></Relationships>
</file>

<file path=ppt/slides/_rels/slide66.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14.png"/><Relationship Id="rId1" Type="http://schemas.openxmlformats.org/officeDocument/2006/relationships/slideLayout" Target="../slideLayouts/slideLayout128.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21.xml"/><Relationship Id="rId1" Type="http://schemas.openxmlformats.org/officeDocument/2006/relationships/slideLayout" Target="../slideLayouts/slideLayout214.xml"/></Relationships>
</file>

<file path=ppt/slides/_rels/slide69.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115.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hyperlink" Target="http://fisheritcenter.haas.berkeley.edu/Big_Data/index.html" TargetMode="External"/><Relationship Id="rId2" Type="http://schemas.openxmlformats.org/officeDocument/2006/relationships/image" Target="../media/image37.png"/><Relationship Id="rId1" Type="http://schemas.openxmlformats.org/officeDocument/2006/relationships/slideLayout" Target="../slideLayouts/slideLayout139.xml"/></Relationships>
</file>

<file path=ppt/slides/_rels/slide70.xml.rels><?xml version="1.0" encoding="UTF-8" standalone="yes"?>
<Relationships xmlns="http://schemas.openxmlformats.org/package/2006/relationships"><Relationship Id="rId3" Type="http://schemas.openxmlformats.org/officeDocument/2006/relationships/hyperlink" Target="http://cs.metrostate.edu/~sbd/" TargetMode="External"/><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4.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0.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8" Type="http://schemas.openxmlformats.org/officeDocument/2006/relationships/image" Target="../media/image123.png"/><Relationship Id="rId3" Type="http://schemas.openxmlformats.org/officeDocument/2006/relationships/image" Target="../media/image118.jpeg"/><Relationship Id="rId7" Type="http://schemas.openxmlformats.org/officeDocument/2006/relationships/image" Target="../media/image122.png"/><Relationship Id="rId2" Type="http://schemas.openxmlformats.org/officeDocument/2006/relationships/notesSlide" Target="../notesSlides/notesSlide22.xml"/><Relationship Id="rId1" Type="http://schemas.openxmlformats.org/officeDocument/2006/relationships/slideLayout" Target="../slideLayouts/slideLayout196.xml"/><Relationship Id="rId6" Type="http://schemas.openxmlformats.org/officeDocument/2006/relationships/image" Target="../media/image121.png"/><Relationship Id="rId5" Type="http://schemas.openxmlformats.org/officeDocument/2006/relationships/image" Target="../media/image120.jpeg"/><Relationship Id="rId4" Type="http://schemas.openxmlformats.org/officeDocument/2006/relationships/image" Target="../media/image119.jpeg"/></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9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2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7.xml"/></Relationships>
</file>

<file path=ppt/slides/_rels/slide81.xml.rels><?xml version="1.0" encoding="UTF-8" standalone="yes"?>
<Relationships xmlns="http://schemas.openxmlformats.org/package/2006/relationships"><Relationship Id="rId8" Type="http://schemas.openxmlformats.org/officeDocument/2006/relationships/image" Target="../media/image129.jpeg"/><Relationship Id="rId3" Type="http://schemas.openxmlformats.org/officeDocument/2006/relationships/image" Target="../media/image124.jpeg"/><Relationship Id="rId7" Type="http://schemas.openxmlformats.org/officeDocument/2006/relationships/image" Target="../media/image128.jpeg"/><Relationship Id="rId2" Type="http://schemas.openxmlformats.org/officeDocument/2006/relationships/notesSlide" Target="../notesSlides/notesSlide25.xml"/><Relationship Id="rId1" Type="http://schemas.openxmlformats.org/officeDocument/2006/relationships/slideLayout" Target="../slideLayouts/slideLayout180.xml"/><Relationship Id="rId6" Type="http://schemas.openxmlformats.org/officeDocument/2006/relationships/image" Target="../media/image127.jpeg"/><Relationship Id="rId5" Type="http://schemas.openxmlformats.org/officeDocument/2006/relationships/image" Target="../media/image126.jpeg"/><Relationship Id="rId4" Type="http://schemas.openxmlformats.org/officeDocument/2006/relationships/image" Target="../media/image125.jpeg"/></Relationships>
</file>

<file path=ppt/slides/_rels/slide82.xml.rels><?xml version="1.0" encoding="UTF-8" standalone="yes"?>
<Relationships xmlns="http://schemas.openxmlformats.org/package/2006/relationships"><Relationship Id="rId8" Type="http://schemas.openxmlformats.org/officeDocument/2006/relationships/image" Target="../media/image128.jpeg"/><Relationship Id="rId13" Type="http://schemas.openxmlformats.org/officeDocument/2006/relationships/image" Target="../media/image136.png"/><Relationship Id="rId3" Type="http://schemas.openxmlformats.org/officeDocument/2006/relationships/image" Target="../media/image129.jpeg"/><Relationship Id="rId7" Type="http://schemas.openxmlformats.org/officeDocument/2006/relationships/image" Target="../media/image133.jpeg"/><Relationship Id="rId12" Type="http://schemas.openxmlformats.org/officeDocument/2006/relationships/image" Target="../media/image135.jpeg"/><Relationship Id="rId2" Type="http://schemas.openxmlformats.org/officeDocument/2006/relationships/notesSlide" Target="../notesSlides/notesSlide26.xml"/><Relationship Id="rId1" Type="http://schemas.openxmlformats.org/officeDocument/2006/relationships/slideLayout" Target="../slideLayouts/slideLayout180.xml"/><Relationship Id="rId6" Type="http://schemas.openxmlformats.org/officeDocument/2006/relationships/image" Target="../media/image132.jpeg"/><Relationship Id="rId11" Type="http://schemas.openxmlformats.org/officeDocument/2006/relationships/image" Target="../media/image134.jpeg"/><Relationship Id="rId5" Type="http://schemas.openxmlformats.org/officeDocument/2006/relationships/image" Target="../media/image131.jpeg"/><Relationship Id="rId15" Type="http://schemas.openxmlformats.org/officeDocument/2006/relationships/image" Target="../media/image138.png"/><Relationship Id="rId10" Type="http://schemas.openxmlformats.org/officeDocument/2006/relationships/image" Target="../media/image126.jpeg"/><Relationship Id="rId4" Type="http://schemas.openxmlformats.org/officeDocument/2006/relationships/image" Target="../media/image130.jpeg"/><Relationship Id="rId9" Type="http://schemas.openxmlformats.org/officeDocument/2006/relationships/image" Target="../media/image124.jpeg"/><Relationship Id="rId14" Type="http://schemas.openxmlformats.org/officeDocument/2006/relationships/image" Target="../media/image137.pn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1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317.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310.xml"/></Relationships>
</file>

<file path=ppt/slides/_rels/slide87.xml.rels><?xml version="1.0" encoding="UTF-8" standalone="yes"?>
<Relationships xmlns="http://schemas.openxmlformats.org/package/2006/relationships"><Relationship Id="rId3" Type="http://schemas.openxmlformats.org/officeDocument/2006/relationships/notesSlide" Target="../notesSlides/notesSlide30.xml"/><Relationship Id="rId7" Type="http://schemas.openxmlformats.org/officeDocument/2006/relationships/image" Target="../media/image140.wmf"/><Relationship Id="rId2" Type="http://schemas.openxmlformats.org/officeDocument/2006/relationships/slideLayout" Target="../slideLayouts/slideLayout317.xml"/><Relationship Id="rId1" Type="http://schemas.openxmlformats.org/officeDocument/2006/relationships/vmlDrawing" Target="../drawings/vmlDrawing2.vml"/><Relationship Id="rId6" Type="http://schemas.openxmlformats.org/officeDocument/2006/relationships/oleObject" Target="../embeddings/oleObject3.bin"/><Relationship Id="rId5" Type="http://schemas.openxmlformats.org/officeDocument/2006/relationships/image" Target="../media/image139.wmf"/><Relationship Id="rId4" Type="http://schemas.openxmlformats.org/officeDocument/2006/relationships/oleObject" Target="../embeddings/oleObject2.bin"/></Relationships>
</file>

<file path=ppt/slides/_rels/slide88.xml.rels><?xml version="1.0" encoding="UTF-8" standalone="yes"?>
<Relationships xmlns="http://schemas.openxmlformats.org/package/2006/relationships"><Relationship Id="rId2" Type="http://schemas.openxmlformats.org/officeDocument/2006/relationships/image" Target="../media/image141.png"/><Relationship Id="rId1" Type="http://schemas.openxmlformats.org/officeDocument/2006/relationships/slideLayout" Target="../slideLayouts/slideLayout317.xml"/></Relationships>
</file>

<file path=ppt/slides/_rels/slide89.xml.rels><?xml version="1.0" encoding="UTF-8" standalone="yes"?>
<Relationships xmlns="http://schemas.openxmlformats.org/package/2006/relationships"><Relationship Id="rId2" Type="http://schemas.openxmlformats.org/officeDocument/2006/relationships/image" Target="../media/image142.png"/><Relationship Id="rId1" Type="http://schemas.openxmlformats.org/officeDocument/2006/relationships/slideLayout" Target="../slideLayouts/slideLayout226.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5.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317.xml"/><Relationship Id="rId1" Type="http://schemas.openxmlformats.org/officeDocument/2006/relationships/vmlDrawing" Target="../drawings/vmlDrawing3.vml"/><Relationship Id="rId4" Type="http://schemas.openxmlformats.org/officeDocument/2006/relationships/image" Target="../media/image143.wmf"/></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317.xml"/></Relationships>
</file>

<file path=ppt/slides/_rels/slide92.xml.rels><?xml version="1.0" encoding="UTF-8" standalone="yes"?>
<Relationships xmlns="http://schemas.openxmlformats.org/package/2006/relationships"><Relationship Id="rId3" Type="http://schemas.openxmlformats.org/officeDocument/2006/relationships/image" Target="../media/image144.png"/><Relationship Id="rId2" Type="http://schemas.openxmlformats.org/officeDocument/2006/relationships/notesSlide" Target="../notesSlides/notesSlide31.xml"/><Relationship Id="rId1" Type="http://schemas.openxmlformats.org/officeDocument/2006/relationships/slideLayout" Target="../slideLayouts/slideLayout31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317.xm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33.xml"/><Relationship Id="rId1" Type="http://schemas.openxmlformats.org/officeDocument/2006/relationships/slideLayout" Target="../slideLayouts/slideLayout317.xml"/></Relationships>
</file>

<file path=ppt/slides/_rels/slide95.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22.xml"/></Relationships>
</file>

<file path=ppt/slides/_rels/slide96.xml.rels><?xml version="1.0" encoding="UTF-8" standalone="yes"?>
<Relationships xmlns="http://schemas.openxmlformats.org/package/2006/relationships"><Relationship Id="rId3" Type="http://schemas.openxmlformats.org/officeDocument/2006/relationships/image" Target="../media/image146.emf"/><Relationship Id="rId2" Type="http://schemas.openxmlformats.org/officeDocument/2006/relationships/notesSlide" Target="../notesSlides/notesSlide34.xml"/><Relationship Id="rId1" Type="http://schemas.openxmlformats.org/officeDocument/2006/relationships/slideLayout" Target="../slideLayouts/slideLayout310.xml"/><Relationship Id="rId4" Type="http://schemas.openxmlformats.org/officeDocument/2006/relationships/image" Target="../media/image147.emf"/></Relationships>
</file>

<file path=ppt/slides/_rels/slide97.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image" Target="../media/image148.png"/><Relationship Id="rId1" Type="http://schemas.openxmlformats.org/officeDocument/2006/relationships/slideLayout" Target="../slideLayouts/slideLayout314.xml"/><Relationship Id="rId4" Type="http://schemas.openxmlformats.org/officeDocument/2006/relationships/image" Target="../media/image150.png"/></Relationships>
</file>

<file path=ppt/slides/_rels/slide9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314.xml"/></Relationships>
</file>

<file path=ppt/slides/_rels/slide99.xml.rels><?xml version="1.0" encoding="UTF-8" standalone="yes"?>
<Relationships xmlns="http://schemas.openxmlformats.org/package/2006/relationships"><Relationship Id="rId2" Type="http://schemas.openxmlformats.org/officeDocument/2006/relationships/image" Target="../media/image152.png"/><Relationship Id="rId1" Type="http://schemas.openxmlformats.org/officeDocument/2006/relationships/slideLayout" Target="../slideLayouts/slideLayout3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38955" y="838200"/>
            <a:ext cx="8113690" cy="1470025"/>
          </a:xfrm>
        </p:spPr>
        <p:txBody>
          <a:bodyPr>
            <a:normAutofit/>
          </a:bodyPr>
          <a:lstStyle/>
          <a:p>
            <a:r>
              <a:rPr lang="en-US" b="1" dirty="0" smtClean="0"/>
              <a:t>Health Informatics, Big Data, Clouds, Data Analytics</a:t>
            </a:r>
            <a:endParaRPr lang="en-US" b="1" dirty="0"/>
          </a:p>
        </p:txBody>
      </p:sp>
      <p:sp>
        <p:nvSpPr>
          <p:cNvPr id="4" name="Subtitle 3"/>
          <p:cNvSpPr>
            <a:spLocks noGrp="1"/>
          </p:cNvSpPr>
          <p:nvPr>
            <p:ph type="subTitle" idx="1"/>
          </p:nvPr>
        </p:nvSpPr>
        <p:spPr>
          <a:xfrm>
            <a:off x="304800" y="2614411"/>
            <a:ext cx="8382000" cy="4262907"/>
          </a:xfrm>
        </p:spPr>
        <p:txBody>
          <a:bodyPr>
            <a:normAutofit fontScale="85000" lnSpcReduction="20000"/>
          </a:bodyPr>
          <a:lstStyle/>
          <a:p>
            <a:r>
              <a:rPr lang="en-US" dirty="0" smtClean="0"/>
              <a:t>February 28 2013</a:t>
            </a:r>
            <a:br>
              <a:rPr lang="en-US" dirty="0" smtClean="0"/>
            </a:br>
            <a:r>
              <a:rPr lang="en-US" dirty="0" smtClean="0"/>
              <a:t>March 7 2013</a:t>
            </a:r>
          </a:p>
          <a:p>
            <a:r>
              <a:rPr lang="en-US" sz="3600" dirty="0" smtClean="0"/>
              <a:t>Geoffrey Fox</a:t>
            </a:r>
          </a:p>
          <a:p>
            <a:pPr lvl="0">
              <a:defRPr/>
            </a:pPr>
            <a:r>
              <a:rPr lang="en-US" dirty="0">
                <a:hlinkClick r:id="rId2"/>
              </a:rPr>
              <a:t>gcf@indiana.edu</a:t>
            </a:r>
            <a:r>
              <a:rPr lang="en-US" dirty="0"/>
              <a:t>            </a:t>
            </a:r>
          </a:p>
          <a:p>
            <a:pPr lvl="0">
              <a:defRPr/>
            </a:pPr>
            <a:r>
              <a:rPr lang="en-US" dirty="0"/>
              <a:t> </a:t>
            </a:r>
            <a:r>
              <a:rPr lang="en-US" dirty="0">
                <a:hlinkClick r:id="rId3"/>
              </a:rPr>
              <a:t>http://</a:t>
            </a:r>
            <a:r>
              <a:rPr lang="en-US" dirty="0" smtClean="0">
                <a:hlinkClick r:id="rId3"/>
              </a:rPr>
              <a:t>www.infomall.org/</a:t>
            </a:r>
            <a:endParaRPr lang="en-US" dirty="0"/>
          </a:p>
          <a:p>
            <a:pPr>
              <a:defRPr/>
            </a:pPr>
            <a:endParaRPr lang="en-US" dirty="0"/>
          </a:p>
          <a:p>
            <a:pPr lvl="0"/>
            <a:r>
              <a:rPr lang="en-US" dirty="0" smtClean="0">
                <a:latin typeface="Times New Roman" pitchFamily="18" charset="0"/>
                <a:cs typeface="Times New Roman" pitchFamily="18" charset="0"/>
              </a:rPr>
              <a:t>Associate Dean for Research and Graduate Studies,  School of Informatics and Computing</a:t>
            </a:r>
          </a:p>
          <a:p>
            <a:r>
              <a:rPr lang="en-US" dirty="0" smtClean="0">
                <a:latin typeface="Times New Roman" pitchFamily="18" charset="0"/>
                <a:cs typeface="Times New Roman" pitchFamily="18" charset="0"/>
              </a:rPr>
              <a:t>Indiana University Bloomington</a:t>
            </a:r>
          </a:p>
          <a:p>
            <a:r>
              <a:rPr lang="en-US" dirty="0" smtClean="0"/>
              <a:t>2013</a:t>
            </a:r>
          </a:p>
        </p:txBody>
      </p:sp>
    </p:spTree>
    <p:extLst>
      <p:ext uri="{BB962C8B-B14F-4D97-AF65-F5344CB8AC3E}">
        <p14:creationId xmlns:p14="http://schemas.microsoft.com/office/powerpoint/2010/main" val="134559264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4AECA34B-1E70-44AC-AF18-D18AAA141874}" type="slidenum">
              <a:rPr lang="en-US">
                <a:solidFill>
                  <a:srgbClr val="FFFFFF"/>
                </a:solidFill>
              </a:rPr>
              <a:pPr>
                <a:defRPr/>
              </a:pPr>
              <a:t>10</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1604A382-AA86-498F-96D6-6858ABE77D05}"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10</a:t>
            </a:fld>
            <a:endParaRPr lang="en-US" sz="1000">
              <a:solidFill>
                <a:srgbClr val="FFFFFF"/>
              </a:solidFill>
              <a:effectLst>
                <a:outerShdw blurRad="38100" dist="38100" dir="2700000" algn="tl">
                  <a:srgbClr val="000000"/>
                </a:outerShdw>
              </a:effectLst>
              <a:latin typeface="Verdana" pitchFamily="34" charset="0"/>
            </a:endParaRPr>
          </a:p>
        </p:txBody>
      </p:sp>
      <p:sp>
        <p:nvSpPr>
          <p:cNvPr id="25604" name="Rectangle 2"/>
          <p:cNvSpPr>
            <a:spLocks noGrp="1" noChangeArrowheads="1"/>
          </p:cNvSpPr>
          <p:nvPr>
            <p:ph type="title" idx="4294967295"/>
          </p:nvPr>
        </p:nvSpPr>
        <p:spPr>
          <a:xfrm>
            <a:off x="0" y="0"/>
            <a:ext cx="9144000" cy="533400"/>
          </a:xfrm>
        </p:spPr>
        <p:txBody>
          <a:bodyPr/>
          <a:lstStyle/>
          <a:p>
            <a:pPr eaLnBrk="1" hangingPunct="1"/>
            <a:r>
              <a:rPr lang="en-US" sz="3600" smtClean="0"/>
              <a:t>e-moreorlessanything</a:t>
            </a:r>
          </a:p>
        </p:txBody>
      </p:sp>
      <p:sp>
        <p:nvSpPr>
          <p:cNvPr id="25605" name="Rectangle 3"/>
          <p:cNvSpPr>
            <a:spLocks noGrp="1" noChangeArrowheads="1"/>
          </p:cNvSpPr>
          <p:nvPr>
            <p:ph type="body" idx="4294967295"/>
          </p:nvPr>
        </p:nvSpPr>
        <p:spPr>
          <a:xfrm>
            <a:off x="0" y="609600"/>
            <a:ext cx="9144000" cy="6248400"/>
          </a:xfrm>
        </p:spPr>
        <p:txBody>
          <a:bodyPr/>
          <a:lstStyle/>
          <a:p>
            <a:pPr eaLnBrk="1" hangingPunct="1">
              <a:spcBef>
                <a:spcPct val="15000"/>
              </a:spcBef>
            </a:pPr>
            <a:r>
              <a:rPr lang="en-US" sz="2400" dirty="0" smtClean="0">
                <a:solidFill>
                  <a:srgbClr val="FFFF00"/>
                </a:solidFill>
              </a:rPr>
              <a:t> </a:t>
            </a:r>
            <a:r>
              <a:rPr lang="en-US" sz="2400" dirty="0" smtClean="0"/>
              <a:t>‘</a:t>
            </a:r>
            <a:r>
              <a:rPr lang="en-US" sz="2400" dirty="0" smtClean="0">
                <a:solidFill>
                  <a:srgbClr val="FFFF00"/>
                </a:solidFill>
              </a:rPr>
              <a:t>e-Science</a:t>
            </a:r>
            <a:r>
              <a:rPr lang="en-US" sz="2400" dirty="0" smtClean="0"/>
              <a:t> is about global collaboration in key areas of science, and the next generation of infrastructure that will enable it.’ from inventor of term </a:t>
            </a:r>
            <a:r>
              <a:rPr lang="en-US" sz="2400" dirty="0" smtClean="0">
                <a:solidFill>
                  <a:srgbClr val="FFFF00"/>
                </a:solidFill>
              </a:rPr>
              <a:t>John Taylor</a:t>
            </a:r>
            <a:r>
              <a:rPr lang="en-US" sz="2400" dirty="0" smtClean="0"/>
              <a:t> Director General of Research Councils UK, Office of Science and Technology</a:t>
            </a:r>
          </a:p>
          <a:p>
            <a:pPr eaLnBrk="1" hangingPunct="1">
              <a:spcBef>
                <a:spcPct val="15000"/>
              </a:spcBef>
            </a:pPr>
            <a:r>
              <a:rPr lang="en-US" sz="2400" dirty="0" smtClean="0"/>
              <a:t> </a:t>
            </a:r>
            <a:r>
              <a:rPr lang="en-US" sz="2400" dirty="0" smtClean="0">
                <a:solidFill>
                  <a:srgbClr val="FFFF00"/>
                </a:solidFill>
              </a:rPr>
              <a:t>e-Science</a:t>
            </a:r>
            <a:r>
              <a:rPr lang="en-US" sz="2400" dirty="0" smtClean="0"/>
              <a:t> is about developing tools and technologies that allow scientists to do ‘faster, better or different’ research</a:t>
            </a:r>
          </a:p>
          <a:p>
            <a:pPr eaLnBrk="1" hangingPunct="1">
              <a:spcBef>
                <a:spcPct val="15000"/>
              </a:spcBef>
            </a:pPr>
            <a:r>
              <a:rPr lang="en-US" sz="2400" dirty="0" smtClean="0"/>
              <a:t>Similarly</a:t>
            </a:r>
            <a:r>
              <a:rPr lang="en-US" sz="2400" dirty="0" smtClean="0">
                <a:solidFill>
                  <a:srgbClr val="FFFF00"/>
                </a:solidFill>
              </a:rPr>
              <a:t> e-Business</a:t>
            </a:r>
            <a:r>
              <a:rPr lang="en-US" sz="2400" dirty="0" smtClean="0"/>
              <a:t> captures the emerging view of corporations as dynamic </a:t>
            </a:r>
            <a:r>
              <a:rPr lang="en-US" sz="2400" dirty="0" smtClean="0">
                <a:solidFill>
                  <a:srgbClr val="FFFF00"/>
                </a:solidFill>
              </a:rPr>
              <a:t>virtual organizations</a:t>
            </a:r>
            <a:r>
              <a:rPr lang="en-US" sz="2400" dirty="0" smtClean="0"/>
              <a:t> linking employees, customers and stakeholders across the world. </a:t>
            </a:r>
          </a:p>
          <a:p>
            <a:pPr eaLnBrk="1" hangingPunct="1">
              <a:spcBef>
                <a:spcPct val="15000"/>
              </a:spcBef>
            </a:pPr>
            <a:r>
              <a:rPr lang="en-US" sz="2400" dirty="0" smtClean="0"/>
              <a:t>This generalizes to </a:t>
            </a:r>
            <a:r>
              <a:rPr lang="en-US" sz="2400" dirty="0" smtClean="0">
                <a:solidFill>
                  <a:srgbClr val="FFFF00"/>
                </a:solidFill>
              </a:rPr>
              <a:t>e-moreorlessanything </a:t>
            </a:r>
            <a:r>
              <a:rPr lang="en-US" sz="2400" dirty="0" smtClean="0"/>
              <a:t>including </a:t>
            </a:r>
            <a:r>
              <a:rPr lang="en-US" sz="2400" dirty="0" smtClean="0">
                <a:solidFill>
                  <a:srgbClr val="FFFF00"/>
                </a:solidFill>
              </a:rPr>
              <a:t>e-</a:t>
            </a:r>
            <a:r>
              <a:rPr lang="en-US" sz="2400" dirty="0" err="1" smtClean="0">
                <a:solidFill>
                  <a:srgbClr val="FFFF00"/>
                </a:solidFill>
              </a:rPr>
              <a:t>DigitalLibrary</a:t>
            </a:r>
            <a:r>
              <a:rPr lang="en-US" sz="2400" dirty="0" smtClean="0"/>
              <a:t>,</a:t>
            </a:r>
            <a:r>
              <a:rPr lang="en-US" sz="2400" dirty="0" smtClean="0">
                <a:solidFill>
                  <a:srgbClr val="FFFF00"/>
                </a:solidFill>
              </a:rPr>
              <a:t> e-</a:t>
            </a:r>
            <a:r>
              <a:rPr lang="en-US" sz="2400" dirty="0" err="1" smtClean="0">
                <a:solidFill>
                  <a:srgbClr val="FFFF00"/>
                </a:solidFill>
              </a:rPr>
              <a:t>SocialScience</a:t>
            </a:r>
            <a:r>
              <a:rPr lang="en-US" sz="2400" dirty="0" smtClean="0"/>
              <a:t>,</a:t>
            </a:r>
            <a:r>
              <a:rPr lang="en-US" sz="2400" dirty="0" smtClean="0">
                <a:solidFill>
                  <a:srgbClr val="FFFF00"/>
                </a:solidFill>
              </a:rPr>
              <a:t> e-</a:t>
            </a:r>
            <a:r>
              <a:rPr lang="en-US" sz="2400" dirty="0" err="1" smtClean="0">
                <a:solidFill>
                  <a:srgbClr val="FFFF00"/>
                </a:solidFill>
              </a:rPr>
              <a:t>LifeStyle</a:t>
            </a:r>
            <a:r>
              <a:rPr lang="en-US" sz="2400" dirty="0" smtClean="0">
                <a:solidFill>
                  <a:srgbClr val="FFFF00"/>
                </a:solidFill>
              </a:rPr>
              <a:t> </a:t>
            </a:r>
            <a:r>
              <a:rPr lang="en-US" sz="2400" dirty="0" smtClean="0"/>
              <a:t>and</a:t>
            </a:r>
            <a:r>
              <a:rPr lang="en-US" sz="2400" dirty="0" smtClean="0">
                <a:solidFill>
                  <a:srgbClr val="FFFF00"/>
                </a:solidFill>
              </a:rPr>
              <a:t> e-Education</a:t>
            </a:r>
          </a:p>
          <a:p>
            <a:pPr eaLnBrk="1" hangingPunct="1">
              <a:spcBef>
                <a:spcPct val="15000"/>
              </a:spcBef>
            </a:pPr>
            <a:r>
              <a:rPr lang="en-US" sz="2400" dirty="0" smtClean="0"/>
              <a:t>A </a:t>
            </a:r>
            <a:r>
              <a:rPr lang="en-US" sz="2400" dirty="0" smtClean="0">
                <a:solidFill>
                  <a:srgbClr val="FFFF00"/>
                </a:solidFill>
              </a:rPr>
              <a:t>deluge of data</a:t>
            </a:r>
            <a:r>
              <a:rPr lang="en-US" sz="2400" dirty="0" smtClean="0"/>
              <a:t> of unprecedented and inevitable size must be managed and understood.</a:t>
            </a:r>
          </a:p>
          <a:p>
            <a:pPr eaLnBrk="1" hangingPunct="1">
              <a:spcBef>
                <a:spcPct val="15000"/>
              </a:spcBef>
            </a:pPr>
            <a:r>
              <a:rPr lang="en-US" sz="2400" dirty="0" smtClean="0">
                <a:solidFill>
                  <a:srgbClr val="FFFF00"/>
                </a:solidFill>
              </a:rPr>
              <a:t>People </a:t>
            </a:r>
            <a:r>
              <a:rPr lang="en-US" sz="2400" dirty="0" smtClean="0"/>
              <a:t>(virtual organizations), </a:t>
            </a:r>
            <a:r>
              <a:rPr lang="en-US" sz="2400" dirty="0" smtClean="0">
                <a:solidFill>
                  <a:srgbClr val="FFFF00"/>
                </a:solidFill>
              </a:rPr>
              <a:t>computers</a:t>
            </a:r>
            <a:r>
              <a:rPr lang="en-US" sz="2400" dirty="0" smtClean="0"/>
              <a:t>, </a:t>
            </a:r>
            <a:r>
              <a:rPr lang="en-US" sz="2400" dirty="0" smtClean="0">
                <a:solidFill>
                  <a:srgbClr val="FFFF00"/>
                </a:solidFill>
              </a:rPr>
              <a:t>data</a:t>
            </a:r>
            <a:r>
              <a:rPr lang="en-US" sz="2400" dirty="0" smtClean="0"/>
              <a:t> (including </a:t>
            </a:r>
            <a:r>
              <a:rPr lang="en-US" sz="2400" dirty="0" smtClean="0">
                <a:solidFill>
                  <a:srgbClr val="FFFF00"/>
                </a:solidFill>
              </a:rPr>
              <a:t>sensors</a:t>
            </a:r>
            <a:r>
              <a:rPr lang="en-US" sz="2400" dirty="0" smtClean="0"/>
              <a:t> and </a:t>
            </a:r>
            <a:r>
              <a:rPr lang="en-US" sz="2400" dirty="0" smtClean="0">
                <a:solidFill>
                  <a:srgbClr val="FFFF00"/>
                </a:solidFill>
              </a:rPr>
              <a:t>instruments</a:t>
            </a:r>
            <a:r>
              <a:rPr lang="en-US" sz="2400" dirty="0" smtClean="0"/>
              <a:t>)</a:t>
            </a:r>
            <a:r>
              <a:rPr lang="en-US" sz="2400" dirty="0" smtClean="0">
                <a:solidFill>
                  <a:srgbClr val="FFFF00"/>
                </a:solidFill>
              </a:rPr>
              <a:t> </a:t>
            </a:r>
            <a:r>
              <a:rPr lang="en-US" sz="2400" dirty="0" smtClean="0"/>
              <a:t>must be linked via hardware and software </a:t>
            </a:r>
            <a:r>
              <a:rPr lang="en-US" sz="2400" dirty="0" smtClean="0">
                <a:solidFill>
                  <a:srgbClr val="FFFF00"/>
                </a:solidFill>
              </a:rPr>
              <a:t>networks</a:t>
            </a:r>
          </a:p>
        </p:txBody>
      </p:sp>
    </p:spTree>
    <p:extLst>
      <p:ext uri="{BB962C8B-B14F-4D97-AF65-F5344CB8AC3E}">
        <p14:creationId xmlns:p14="http://schemas.microsoft.com/office/powerpoint/2010/main" val="2979647416"/>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94CC141A-9CC6-41A7-A7D0-011D836CC6E2}" type="slidenum">
              <a:rPr lang="en-US" smtClean="0"/>
              <a:pPr/>
              <a:t>100</a:t>
            </a:fld>
            <a:endParaRPr lang="en-US"/>
          </a:p>
        </p:txBody>
      </p:sp>
      <p:sp>
        <p:nvSpPr>
          <p:cNvPr id="3" name="Content Placeholder 2"/>
          <p:cNvSpPr>
            <a:spLocks noGrp="1"/>
          </p:cNvSpPr>
          <p:nvPr>
            <p:ph idx="4294967295"/>
          </p:nvPr>
        </p:nvSpPr>
        <p:spPr>
          <a:xfrm>
            <a:off x="0" y="3479800"/>
            <a:ext cx="3168203" cy="2006600"/>
          </a:xfrm>
        </p:spPr>
        <p:txBody>
          <a:bodyPr/>
          <a:lstStyle/>
          <a:p>
            <a:r>
              <a:rPr lang="en-US" sz="2400" dirty="0"/>
              <a:t>Dimension </a:t>
            </a:r>
            <a:r>
              <a:rPr lang="en-US" sz="2400" dirty="0" smtClean="0"/>
              <a:t>Reduction/MDS helps address</a:t>
            </a:r>
            <a:endParaRPr lang="en-US" sz="2400" dirty="0"/>
          </a:p>
          <a:p>
            <a:r>
              <a:rPr lang="en-US" sz="2400" dirty="0" smtClean="0"/>
              <a:t>You can get answers (from clustering) but do and how do you believe them!</a:t>
            </a:r>
          </a:p>
          <a:p>
            <a:endParaRPr lang="en-US" sz="2400" dirty="0" smtClean="0"/>
          </a:p>
          <a:p>
            <a:endParaRPr lang="en-US" sz="2400" dirty="0"/>
          </a:p>
        </p:txBody>
      </p:sp>
      <p:pic>
        <p:nvPicPr>
          <p:cNvPr id="1026" name="Picture 2" descr="C:\Users\Geoffrey Fox\Desktop\Hui\Kmeans-cluster-Plot3D-M5-C5.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922" t="12876" r="19769" b="12275"/>
          <a:stretch/>
        </p:blipFill>
        <p:spPr bwMode="auto">
          <a:xfrm>
            <a:off x="-72857" y="0"/>
            <a:ext cx="3896330" cy="3267326"/>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p:cNvPicPr>
            <a:picLocks noChangeAspect="1"/>
          </p:cNvPicPr>
          <p:nvPr/>
        </p:nvPicPr>
        <p:blipFill rotWithShape="1">
          <a:blip r:embed="rId3" cstate="print">
            <a:extLst>
              <a:ext uri="{28A0092B-C50C-407E-A947-70E740481C1C}">
                <a14:useLocalDpi xmlns:a14="http://schemas.microsoft.com/office/drawing/2010/main" val="0"/>
              </a:ext>
            </a:extLst>
          </a:blip>
          <a:srcRect l="17318" t="23667" r="11171" b="11588"/>
          <a:stretch/>
        </p:blipFill>
        <p:spPr bwMode="auto">
          <a:xfrm>
            <a:off x="3484660" y="3322252"/>
            <a:ext cx="6493222" cy="3535748"/>
          </a:xfrm>
          <a:prstGeom prst="rect">
            <a:avLst/>
          </a:prstGeom>
          <a:noFill/>
          <a:ln>
            <a:noFill/>
          </a:ln>
          <a:extLst>
            <a:ext uri="{53640926-AAD7-44D8-BBD7-CCE9431645EC}">
              <a14:shadowObscured xmlns:a14="http://schemas.microsoft.com/office/drawing/2010/main"/>
            </a:ext>
          </a:extLst>
        </p:spPr>
      </p:pic>
      <p:sp>
        <p:nvSpPr>
          <p:cNvPr id="17" name="TextBox 16"/>
          <p:cNvSpPr txBox="1"/>
          <p:nvPr/>
        </p:nvSpPr>
        <p:spPr>
          <a:xfrm>
            <a:off x="3744647" y="3479800"/>
            <a:ext cx="1089465" cy="369332"/>
          </a:xfrm>
          <a:prstGeom prst="rect">
            <a:avLst/>
          </a:prstGeom>
          <a:noFill/>
        </p:spPr>
        <p:txBody>
          <a:bodyPr wrap="none" rtlCol="0">
            <a:spAutoFit/>
          </a:bodyPr>
          <a:lstStyle/>
          <a:p>
            <a:r>
              <a:rPr lang="en-US" dirty="0">
                <a:solidFill>
                  <a:schemeClr val="bg1"/>
                </a:solidFill>
              </a:rPr>
              <a:t>LC-MS 2D</a:t>
            </a:r>
          </a:p>
        </p:txBody>
      </p:sp>
      <p:pic>
        <p:nvPicPr>
          <p:cNvPr id="1027" name="Picture 3" descr="C:\gcf\aaaOctDec2012\Saltz\DAcluster-Plot3D-M8-C8_smacof.png"/>
          <p:cNvPicPr>
            <a:picLocks noChangeAspect="1" noChangeArrowheads="1"/>
          </p:cNvPicPr>
          <p:nvPr/>
        </p:nvPicPr>
        <p:blipFill rotWithShape="1">
          <a:blip r:embed="rId4">
            <a:extLst>
              <a:ext uri="{28A0092B-C50C-407E-A947-70E740481C1C}">
                <a14:useLocalDpi xmlns:a14="http://schemas.microsoft.com/office/drawing/2010/main" val="0"/>
              </a:ext>
            </a:extLst>
          </a:blip>
          <a:srcRect l="26306" t="11027" r="23276" b="23022"/>
          <a:stretch/>
        </p:blipFill>
        <p:spPr bwMode="auto">
          <a:xfrm rot="5400000">
            <a:off x="5389037" y="-320363"/>
            <a:ext cx="3434600" cy="4075326"/>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5239778" y="61966"/>
            <a:ext cx="1544975" cy="369332"/>
          </a:xfrm>
          <a:prstGeom prst="rect">
            <a:avLst/>
          </a:prstGeom>
          <a:noFill/>
        </p:spPr>
        <p:txBody>
          <a:bodyPr wrap="none" rtlCol="0">
            <a:spAutoFit/>
          </a:bodyPr>
          <a:lstStyle/>
          <a:p>
            <a:r>
              <a:rPr lang="en-US" dirty="0">
                <a:solidFill>
                  <a:schemeClr val="bg1"/>
                </a:solidFill>
              </a:rPr>
              <a:t>Pathology 54D</a:t>
            </a:r>
          </a:p>
        </p:txBody>
      </p:sp>
      <p:sp>
        <p:nvSpPr>
          <p:cNvPr id="16" name="TextBox 15"/>
          <p:cNvSpPr txBox="1"/>
          <p:nvPr/>
        </p:nvSpPr>
        <p:spPr>
          <a:xfrm>
            <a:off x="0" y="164068"/>
            <a:ext cx="1722908" cy="369332"/>
          </a:xfrm>
          <a:prstGeom prst="rect">
            <a:avLst/>
          </a:prstGeom>
          <a:noFill/>
        </p:spPr>
        <p:txBody>
          <a:bodyPr wrap="none" rtlCol="0">
            <a:spAutoFit/>
          </a:bodyPr>
          <a:lstStyle/>
          <a:p>
            <a:r>
              <a:rPr lang="en-US" dirty="0">
                <a:solidFill>
                  <a:schemeClr val="bg1"/>
                </a:solidFill>
              </a:rPr>
              <a:t>Lymphocytes 4D</a:t>
            </a:r>
          </a:p>
        </p:txBody>
      </p:sp>
    </p:spTree>
    <p:extLst>
      <p:ext uri="{BB962C8B-B14F-4D97-AF65-F5344CB8AC3E}">
        <p14:creationId xmlns:p14="http://schemas.microsoft.com/office/powerpoint/2010/main" val="3897586698"/>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8229600" cy="838200"/>
          </a:xfrm>
        </p:spPr>
        <p:txBody>
          <a:bodyPr/>
          <a:lstStyle/>
          <a:p>
            <a:r>
              <a:rPr lang="en-US" dirty="0" smtClean="0"/>
              <a:t>Phylogenetic tree using MDS</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smtClean="0"/>
              <a:pPr/>
              <a:t>101</a:t>
            </a:fld>
            <a:endParaRPr lang="en-US"/>
          </a:p>
        </p:txBody>
      </p:sp>
      <p:grpSp>
        <p:nvGrpSpPr>
          <p:cNvPr id="9" name="Group 8"/>
          <p:cNvGrpSpPr/>
          <p:nvPr/>
        </p:nvGrpSpPr>
        <p:grpSpPr>
          <a:xfrm>
            <a:off x="0" y="812303"/>
            <a:ext cx="9037345" cy="6045697"/>
            <a:chOff x="0" y="812303"/>
            <a:chExt cx="9037345" cy="6045697"/>
          </a:xfrm>
        </p:grpSpPr>
        <p:pic>
          <p:nvPicPr>
            <p:cNvPr id="2051" name="Picture 3" descr="C:\Users\Geoffrey Fox\Desktop\200_nj_10dto3d.png"/>
            <p:cNvPicPr>
              <a:picLocks noChangeAspect="1" noChangeArrowheads="1"/>
            </p:cNvPicPr>
            <p:nvPr/>
          </p:nvPicPr>
          <p:blipFill rotWithShape="1">
            <a:blip r:embed="rId2">
              <a:extLst>
                <a:ext uri="{28A0092B-C50C-407E-A947-70E740481C1C}">
                  <a14:useLocalDpi xmlns:a14="http://schemas.microsoft.com/office/drawing/2010/main" val="0"/>
                </a:ext>
              </a:extLst>
            </a:blip>
            <a:srcRect l="37047" t="10130"/>
            <a:stretch/>
          </p:blipFill>
          <p:spPr bwMode="auto">
            <a:xfrm>
              <a:off x="0" y="812303"/>
              <a:ext cx="6400800" cy="604569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400800" y="3995678"/>
              <a:ext cx="2636545" cy="2862322"/>
            </a:xfrm>
            <a:prstGeom prst="rect">
              <a:avLst/>
            </a:prstGeom>
            <a:noFill/>
          </p:spPr>
          <p:txBody>
            <a:bodyPr wrap="square" rtlCol="0">
              <a:spAutoFit/>
            </a:bodyPr>
            <a:lstStyle/>
            <a:p>
              <a:r>
                <a:rPr lang="en-US" dirty="0">
                  <a:solidFill>
                    <a:prstClr val="black"/>
                  </a:solidFill>
                </a:rPr>
                <a:t>200 Sequences</a:t>
              </a:r>
              <a:br>
                <a:rPr lang="en-US" dirty="0">
                  <a:solidFill>
                    <a:prstClr val="black"/>
                  </a:solidFill>
                </a:rPr>
              </a:br>
              <a:r>
                <a:rPr lang="en-US" dirty="0">
                  <a:solidFill>
                    <a:prstClr val="black"/>
                  </a:solidFill>
                </a:rPr>
                <a:t>(126 centers of clusters found from 446K)</a:t>
              </a:r>
            </a:p>
            <a:p>
              <a:endParaRPr lang="en-US" dirty="0">
                <a:solidFill>
                  <a:prstClr val="black"/>
                </a:solidFill>
              </a:endParaRPr>
            </a:p>
            <a:p>
              <a:r>
                <a:rPr lang="en-US" dirty="0">
                  <a:solidFill>
                    <a:prstClr val="black"/>
                  </a:solidFill>
                </a:rPr>
                <a:t>Tree found from mapping sequences to 10D using Neighbor Joining</a:t>
              </a:r>
            </a:p>
            <a:p>
              <a:endParaRPr lang="en-US" dirty="0">
                <a:solidFill>
                  <a:prstClr val="black"/>
                </a:solidFill>
              </a:endParaRPr>
            </a:p>
            <a:p>
              <a:r>
                <a:rPr lang="en-US" dirty="0">
                  <a:solidFill>
                    <a:prstClr val="black"/>
                  </a:solidFill>
                </a:rPr>
                <a:t>Whole collection mapped to 3D</a:t>
              </a:r>
            </a:p>
          </p:txBody>
        </p:sp>
      </p:grpSp>
      <p:grpSp>
        <p:nvGrpSpPr>
          <p:cNvPr id="8" name="Group 7"/>
          <p:cNvGrpSpPr/>
          <p:nvPr/>
        </p:nvGrpSpPr>
        <p:grpSpPr>
          <a:xfrm>
            <a:off x="0" y="0"/>
            <a:ext cx="9144000" cy="7750476"/>
            <a:chOff x="0" y="-61479"/>
            <a:chExt cx="9144000" cy="7750476"/>
          </a:xfrm>
        </p:grpSpPr>
        <p:pic>
          <p:nvPicPr>
            <p:cNvPr id="2050" name="Picture 2" descr="C:\Users\Geoffrey Fox\Desktop\2133_swg_pid_nj_sp.png"/>
            <p:cNvPicPr>
              <a:picLocks noChangeAspect="1" noChangeArrowheads="1"/>
            </p:cNvPicPr>
            <p:nvPr/>
          </p:nvPicPr>
          <p:blipFill rotWithShape="1">
            <a:blip r:embed="rId3">
              <a:extLst>
                <a:ext uri="{28A0092B-C50C-407E-A947-70E740481C1C}">
                  <a14:useLocalDpi xmlns:a14="http://schemas.microsoft.com/office/drawing/2010/main" val="0"/>
                </a:ext>
              </a:extLst>
            </a:blip>
            <a:srcRect l="13586" t="4637" r="16334"/>
            <a:stretch/>
          </p:blipFill>
          <p:spPr bwMode="auto">
            <a:xfrm>
              <a:off x="0" y="-61479"/>
              <a:ext cx="7678372" cy="694267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7208545" y="3995678"/>
              <a:ext cx="1935455" cy="3693319"/>
            </a:xfrm>
            <a:prstGeom prst="rect">
              <a:avLst/>
            </a:prstGeom>
            <a:solidFill>
              <a:schemeClr val="bg1"/>
            </a:solidFill>
          </p:spPr>
          <p:txBody>
            <a:bodyPr wrap="square" rtlCol="0">
              <a:spAutoFit/>
            </a:bodyPr>
            <a:lstStyle/>
            <a:p>
              <a:r>
                <a:rPr lang="en-US" dirty="0">
                  <a:solidFill>
                    <a:prstClr val="black"/>
                  </a:solidFill>
                </a:rPr>
                <a:t>2133 Sequences</a:t>
              </a:r>
            </a:p>
            <a:p>
              <a:r>
                <a:rPr lang="en-US" dirty="0">
                  <a:solidFill>
                    <a:prstClr val="black"/>
                  </a:solidFill>
                </a:rPr>
                <a:t>Extended from set of 200</a:t>
              </a:r>
            </a:p>
            <a:p>
              <a:endParaRPr lang="en-US" dirty="0">
                <a:solidFill>
                  <a:prstClr val="black"/>
                </a:solidFill>
              </a:endParaRPr>
            </a:p>
            <a:p>
              <a:r>
                <a:rPr lang="en-US" dirty="0">
                  <a:solidFill>
                    <a:prstClr val="black"/>
                  </a:solidFill>
                </a:rPr>
                <a:t>Trees by Neighbor Joining in 3D map</a:t>
              </a:r>
            </a:p>
            <a:p>
              <a:endParaRPr lang="en-US" dirty="0">
                <a:solidFill>
                  <a:prstClr val="black"/>
                </a:solidFill>
              </a:endParaRPr>
            </a:p>
            <a:p>
              <a:r>
                <a:rPr lang="en-US" dirty="0">
                  <a:solidFill>
                    <a:prstClr val="black"/>
                  </a:solidFill>
                </a:rPr>
                <a:t>Silver Spheres Internal Nodes</a:t>
              </a:r>
            </a:p>
            <a:p>
              <a:endParaRPr lang="en-US" dirty="0">
                <a:solidFill>
                  <a:prstClr val="black"/>
                </a:solidFill>
              </a:endParaRPr>
            </a:p>
            <a:p>
              <a:endParaRPr lang="en-US" dirty="0">
                <a:solidFill>
                  <a:prstClr val="black"/>
                </a:solidFill>
              </a:endParaRPr>
            </a:p>
            <a:p>
              <a:endParaRPr lang="en-US" dirty="0">
                <a:solidFill>
                  <a:prstClr val="black"/>
                </a:solidFill>
              </a:endParaRPr>
            </a:p>
            <a:p>
              <a:endParaRPr lang="en-US" dirty="0">
                <a:solidFill>
                  <a:prstClr val="black"/>
                </a:solidFill>
              </a:endParaRPr>
            </a:p>
          </p:txBody>
        </p:sp>
      </p:grpSp>
    </p:spTree>
    <p:extLst>
      <p:ext uri="{BB962C8B-B14F-4D97-AF65-F5344CB8AC3E}">
        <p14:creationId xmlns:p14="http://schemas.microsoft.com/office/powerpoint/2010/main" val="3133403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4808748"/>
            <a:ext cx="9144000" cy="2031325"/>
          </a:xfrm>
          <a:prstGeom prst="rect">
            <a:avLst/>
          </a:prstGeom>
        </p:spPr>
        <p:txBody>
          <a:bodyPr wrap="square">
            <a:spAutoFit/>
          </a:bodyPr>
          <a:lstStyle/>
          <a:p>
            <a:r>
              <a:rPr lang="en-US" dirty="0">
                <a:solidFill>
                  <a:prstClr val="black"/>
                </a:solidFill>
              </a:rPr>
              <a:t>The LHC produces some 15 petabytes of data per year of all varieties and with the exact value depending on duty factor of accelerator (which is reduced simply to cut electricity cost but also due to malfunction of one or more of the many complex systems) and experiments. The raw data produced by experiments is processed on the LHC Computing Grid, which has some 200,000 Cores arranged in a three level structure. Tier-0 is CERN itself, Tier 1 are national facilities and Tier 2 are regional systems. For example one LHC experiment (CMS) has 7 Tier-1 and 50 Tier-2 facilities.</a:t>
            </a:r>
          </a:p>
        </p:txBody>
      </p:sp>
      <p:sp>
        <p:nvSpPr>
          <p:cNvPr id="4" name="Rectangle 3"/>
          <p:cNvSpPr/>
          <p:nvPr/>
        </p:nvSpPr>
        <p:spPr>
          <a:xfrm>
            <a:off x="-13680" y="2169817"/>
            <a:ext cx="5214657" cy="2585323"/>
          </a:xfrm>
          <a:prstGeom prst="rect">
            <a:avLst/>
          </a:prstGeom>
        </p:spPr>
        <p:txBody>
          <a:bodyPr wrap="square">
            <a:spAutoFit/>
          </a:bodyPr>
          <a:lstStyle/>
          <a:p>
            <a:r>
              <a:rPr lang="en-GB" dirty="0">
                <a:solidFill>
                  <a:prstClr val="black"/>
                </a:solidFill>
              </a:rPr>
              <a:t>This analysis raw data </a:t>
            </a:r>
            <a:r>
              <a:rPr lang="en-GB" dirty="0">
                <a:solidFill>
                  <a:prstClr val="black"/>
                </a:solidFill>
                <a:sym typeface="Wingdings"/>
              </a:rPr>
              <a:t></a:t>
            </a:r>
            <a:r>
              <a:rPr lang="en-GB" dirty="0">
                <a:solidFill>
                  <a:prstClr val="black"/>
                </a:solidFill>
              </a:rPr>
              <a:t> reconstructed data </a:t>
            </a:r>
            <a:r>
              <a:rPr lang="en-GB" dirty="0">
                <a:solidFill>
                  <a:prstClr val="black"/>
                </a:solidFill>
                <a:sym typeface="Wingdings"/>
              </a:rPr>
              <a:t></a:t>
            </a:r>
            <a:r>
              <a:rPr lang="en-GB" dirty="0">
                <a:solidFill>
                  <a:prstClr val="black"/>
                </a:solidFill>
              </a:rPr>
              <a:t> AOD and TAGS </a:t>
            </a:r>
            <a:r>
              <a:rPr lang="en-GB" dirty="0">
                <a:solidFill>
                  <a:prstClr val="black"/>
                </a:solidFill>
                <a:sym typeface="Wingdings"/>
              </a:rPr>
              <a:t></a:t>
            </a:r>
            <a:r>
              <a:rPr lang="en-GB" dirty="0">
                <a:solidFill>
                  <a:prstClr val="black"/>
                </a:solidFill>
              </a:rPr>
              <a:t> Physics is performed on the multi-tier LHC Computing Grid. Note that every event can be </a:t>
            </a:r>
            <a:r>
              <a:rPr lang="en-GB" dirty="0" err="1">
                <a:solidFill>
                  <a:prstClr val="black"/>
                </a:solidFill>
              </a:rPr>
              <a:t>analyzed</a:t>
            </a:r>
            <a:r>
              <a:rPr lang="en-GB" dirty="0">
                <a:solidFill>
                  <a:prstClr val="black"/>
                </a:solidFill>
              </a:rPr>
              <a:t> independently so that many events can be processed in parallel with some concentration operations such as those to gather entries in a histogram. This implies that both Grid and Cloud solutions work with this type of data with currently Grids being the only implementation today.</a:t>
            </a:r>
            <a:endParaRPr lang="en-US" dirty="0">
              <a:solidFill>
                <a:prstClr val="black"/>
              </a:solidFill>
            </a:endParaRPr>
          </a:p>
        </p:txBody>
      </p:sp>
      <p:pic>
        <p:nvPicPr>
          <p:cNvPr id="26626" name="Picture 2" descr="https://encrypted-tbn1.gstatic.com/images?q=tbn:ANd9GcTJzt08Dkd5E30CzdO9a3q1q-HiblnyWr44N9fCM12y33g7aboB"/>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4213" y="2947786"/>
            <a:ext cx="1953928" cy="1798503"/>
          </a:xfrm>
          <a:prstGeom prst="rect">
            <a:avLst/>
          </a:prstGeom>
          <a:noFill/>
          <a:extLst>
            <a:ext uri="{909E8E84-426E-40DD-AFC4-6F175D3DCCD1}">
              <a14:hiddenFill xmlns:a14="http://schemas.microsoft.com/office/drawing/2010/main">
                <a:solidFill>
                  <a:srgbClr val="FFFFFF"/>
                </a:solidFill>
              </a14:hiddenFill>
            </a:ext>
          </a:extLst>
        </p:spPr>
      </p:pic>
      <p:pic>
        <p:nvPicPr>
          <p:cNvPr id="26628" name="Picture 4" descr="https://encrypted-tbn1.gstatic.com/images?q=tbn:ANd9GcSG8sdGzz20REq-sTl2f4zQOzOwqVkUQ7mkqjWeeUMCw5Y08oWk"/>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374" y="354461"/>
            <a:ext cx="5187301" cy="1801907"/>
          </a:xfrm>
          <a:prstGeom prst="rect">
            <a:avLst/>
          </a:prstGeom>
          <a:noFill/>
          <a:extLst>
            <a:ext uri="{909E8E84-426E-40DD-AFC4-6F175D3DCCD1}">
              <a14:hiddenFill xmlns:a14="http://schemas.microsoft.com/office/drawing/2010/main">
                <a:solidFill>
                  <a:srgbClr val="FFFFFF"/>
                </a:solidFill>
              </a14:hiddenFill>
            </a:ext>
          </a:extLst>
        </p:spPr>
      </p:pic>
      <p:pic>
        <p:nvPicPr>
          <p:cNvPr id="26630" name="Picture 6" descr="http://www.etap.physik.uni-mainz.de/Bilder_allgemein/ATLAS_detector_real.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74318" y="-32534"/>
            <a:ext cx="3933825" cy="2952751"/>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5257802" y="4376955"/>
            <a:ext cx="1265475" cy="369332"/>
          </a:xfrm>
          <a:prstGeom prst="rect">
            <a:avLst/>
          </a:prstGeom>
          <a:noFill/>
        </p:spPr>
        <p:txBody>
          <a:bodyPr wrap="none" rtlCol="0">
            <a:spAutoFit/>
          </a:bodyPr>
          <a:lstStyle/>
          <a:p>
            <a:r>
              <a:rPr lang="en-US" dirty="0">
                <a:solidFill>
                  <a:prstClr val="black"/>
                </a:solidFill>
              </a:rPr>
              <a:t>Higgs Event</a:t>
            </a:r>
          </a:p>
        </p:txBody>
      </p:sp>
      <p:sp>
        <p:nvSpPr>
          <p:cNvPr id="10" name="Rectangle 9"/>
          <p:cNvSpPr/>
          <p:nvPr/>
        </p:nvSpPr>
        <p:spPr>
          <a:xfrm>
            <a:off x="0" y="35665"/>
            <a:ext cx="8915400" cy="307777"/>
          </a:xfrm>
          <a:prstGeom prst="rect">
            <a:avLst/>
          </a:prstGeom>
          <a:solidFill>
            <a:schemeClr val="bg1"/>
          </a:solidFill>
        </p:spPr>
        <p:txBody>
          <a:bodyPr wrap="square">
            <a:spAutoFit/>
          </a:bodyPr>
          <a:lstStyle/>
          <a:p>
            <a:r>
              <a:rPr lang="en-US" sz="1400" dirty="0">
                <a:solidFill>
                  <a:prstClr val="black"/>
                </a:solidFill>
              </a:rPr>
              <a:t>http://grids.ucs.indiana.edu/ptliupages/publications/Where%20does%20all%20the%20data%20come%20from%20v7.pd</a:t>
            </a:r>
          </a:p>
        </p:txBody>
      </p:sp>
      <p:sp>
        <p:nvSpPr>
          <p:cNvPr id="2" name="Rectangle 1"/>
          <p:cNvSpPr/>
          <p:nvPr/>
        </p:nvSpPr>
        <p:spPr>
          <a:xfrm>
            <a:off x="5174316" y="3246871"/>
            <a:ext cx="1940252" cy="1200329"/>
          </a:xfrm>
          <a:prstGeom prst="rect">
            <a:avLst/>
          </a:prstGeom>
        </p:spPr>
        <p:txBody>
          <a:bodyPr wrap="square">
            <a:spAutoFit/>
          </a:bodyPr>
          <a:lstStyle/>
          <a:p>
            <a:r>
              <a:rPr lang="en-US" dirty="0">
                <a:solidFill>
                  <a:prstClr val="black"/>
                </a:solidFill>
              </a:rPr>
              <a:t>Note LHC lies in a tunnel 27 </a:t>
            </a:r>
            <a:r>
              <a:rPr lang="en-US" dirty="0" err="1">
                <a:solidFill>
                  <a:prstClr val="black"/>
                </a:solidFill>
              </a:rPr>
              <a:t>kilometres</a:t>
            </a:r>
            <a:r>
              <a:rPr lang="en-US" dirty="0">
                <a:solidFill>
                  <a:prstClr val="black"/>
                </a:solidFill>
              </a:rPr>
              <a:t> (17 mi) in circumference</a:t>
            </a:r>
          </a:p>
        </p:txBody>
      </p:sp>
      <p:sp>
        <p:nvSpPr>
          <p:cNvPr id="11" name="TextBox 10"/>
          <p:cNvSpPr txBox="1"/>
          <p:nvPr/>
        </p:nvSpPr>
        <p:spPr>
          <a:xfrm>
            <a:off x="5200979" y="2922116"/>
            <a:ext cx="1210781" cy="369332"/>
          </a:xfrm>
          <a:prstGeom prst="rect">
            <a:avLst/>
          </a:prstGeom>
          <a:noFill/>
        </p:spPr>
        <p:txBody>
          <a:bodyPr wrap="none" rtlCol="0">
            <a:spAutoFit/>
          </a:bodyPr>
          <a:lstStyle/>
          <a:p>
            <a:r>
              <a:rPr lang="en-US" dirty="0">
                <a:solidFill>
                  <a:prstClr val="black"/>
                </a:solidFill>
              </a:rPr>
              <a:t>ATLAS </a:t>
            </a:r>
            <a:r>
              <a:rPr lang="en-US" dirty="0" err="1">
                <a:solidFill>
                  <a:prstClr val="black"/>
                </a:solidFill>
              </a:rPr>
              <a:t>Expt</a:t>
            </a:r>
            <a:endParaRPr lang="en-US" dirty="0">
              <a:solidFill>
                <a:prstClr val="black"/>
              </a:solidFill>
            </a:endParaRPr>
          </a:p>
        </p:txBody>
      </p:sp>
    </p:spTree>
    <p:extLst>
      <p:ext uri="{BB962C8B-B14F-4D97-AF65-F5344CB8AC3E}">
        <p14:creationId xmlns:p14="http://schemas.microsoft.com/office/powerpoint/2010/main" val="426127118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2" descr="http://www.quantumdiaries.org/wp-content/uploads/2012/09/ATLASMg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94322"/>
            <a:ext cx="9144000" cy="656367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6629402" y="2288705"/>
            <a:ext cx="1292341" cy="584775"/>
          </a:xfrm>
          <a:prstGeom prst="rect">
            <a:avLst/>
          </a:prstGeom>
          <a:noFill/>
        </p:spPr>
        <p:txBody>
          <a:bodyPr wrap="none" rtlCol="0">
            <a:spAutoFit/>
          </a:bodyPr>
          <a:lstStyle/>
          <a:p>
            <a:r>
              <a:rPr lang="en-US" sz="3200" b="1" dirty="0">
                <a:solidFill>
                  <a:prstClr val="black"/>
                </a:solidFill>
              </a:rPr>
              <a:t>Model</a:t>
            </a:r>
          </a:p>
        </p:txBody>
      </p:sp>
      <p:cxnSp>
        <p:nvCxnSpPr>
          <p:cNvPr id="4" name="Straight Arrow Connector 3"/>
          <p:cNvCxnSpPr/>
          <p:nvPr/>
        </p:nvCxnSpPr>
        <p:spPr>
          <a:xfrm flipH="1" flipV="1">
            <a:off x="4876800" y="2438400"/>
            <a:ext cx="1600200" cy="142691"/>
          </a:xfrm>
          <a:prstGeom prst="straightConnector1">
            <a:avLst/>
          </a:prstGeom>
          <a:ln w="381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5" name="Rectangle 4"/>
          <p:cNvSpPr/>
          <p:nvPr/>
        </p:nvSpPr>
        <p:spPr>
          <a:xfrm>
            <a:off x="0" y="22429"/>
            <a:ext cx="9144000" cy="369332"/>
          </a:xfrm>
          <a:prstGeom prst="rect">
            <a:avLst/>
          </a:prstGeom>
        </p:spPr>
        <p:txBody>
          <a:bodyPr wrap="square">
            <a:spAutoFit/>
          </a:bodyPr>
          <a:lstStyle/>
          <a:p>
            <a:r>
              <a:rPr lang="en-US" dirty="0">
                <a:solidFill>
                  <a:prstClr val="black"/>
                </a:solidFill>
              </a:rPr>
              <a:t>http://www.quantumdiaries.org/2012/09/07/why-particle-detectors-need-a-trigger/atlasmgg/</a:t>
            </a:r>
          </a:p>
        </p:txBody>
      </p:sp>
    </p:spTree>
    <p:extLst>
      <p:ext uri="{BB962C8B-B14F-4D97-AF65-F5344CB8AC3E}">
        <p14:creationId xmlns:p14="http://schemas.microsoft.com/office/powerpoint/2010/main" val="22695963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AA5B980A-548D-4000-8114-77724EDA5D42}" type="slidenum">
              <a:rPr lang="en-US">
                <a:solidFill>
                  <a:srgbClr val="FFFFFF"/>
                </a:solidFill>
              </a:rPr>
              <a:pPr/>
              <a:t>13</a:t>
            </a:fld>
            <a:endParaRPr lang="en-US">
              <a:solidFill>
                <a:srgbClr val="FFFFFF"/>
              </a:solidFill>
            </a:endParaRPr>
          </a:p>
        </p:txBody>
      </p:sp>
      <p:pic>
        <p:nvPicPr>
          <p:cNvPr id="25425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990600"/>
            <a:ext cx="7772400" cy="7848600"/>
          </a:xfrm>
          <a:prstGeom prst="rect">
            <a:avLst/>
          </a:prstGeom>
          <a:noFill/>
          <a:extLst>
            <a:ext uri="{909E8E84-426E-40DD-AFC4-6F175D3DCCD1}">
              <a14:hiddenFill xmlns:a14="http://schemas.microsoft.com/office/drawing/2010/main">
                <a:solidFill>
                  <a:srgbClr val="FFFFFF"/>
                </a:solidFill>
              </a14:hiddenFill>
            </a:ext>
          </a:extLst>
        </p:spPr>
      </p:pic>
      <p:sp>
        <p:nvSpPr>
          <p:cNvPr id="2542595" name="Text Box 3"/>
          <p:cNvSpPr txBox="1">
            <a:spLocks noChangeArrowheads="1"/>
          </p:cNvSpPr>
          <p:nvPr/>
        </p:nvSpPr>
        <p:spPr bwMode="auto">
          <a:xfrm>
            <a:off x="6629400" y="3581400"/>
            <a:ext cx="2286000" cy="3505200"/>
          </a:xfrm>
          <a:prstGeom prst="rect">
            <a:avLst/>
          </a:prstGeom>
          <a:noFill/>
          <a:ln>
            <a:noFill/>
          </a:ln>
          <a:effectLst/>
          <a:extLst>
            <a:ext uri="{909E8E84-426E-40DD-AFC4-6F175D3DCCD1}">
              <a14:hiddenFill xmlns:a14="http://schemas.microsoft.com/office/drawing/2010/main">
                <a:solidFill>
                  <a:schemeClr val="accent2"/>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50000"/>
              </a:spcBef>
              <a:spcAft>
                <a:spcPct val="0"/>
              </a:spcAft>
            </a:pPr>
            <a:r>
              <a:rPr lang="en-US" altLang="en-US" sz="3600" b="1">
                <a:solidFill>
                  <a:srgbClr val="FFFF00"/>
                </a:solidFill>
                <a:latin typeface="Times" pitchFamily="1" charset="0"/>
              </a:rPr>
              <a:t>USArray</a:t>
            </a:r>
          </a:p>
          <a:p>
            <a:pPr eaLnBrk="0" fontAlgn="base" hangingPunct="0">
              <a:spcBef>
                <a:spcPct val="50000"/>
              </a:spcBef>
              <a:spcAft>
                <a:spcPct val="0"/>
              </a:spcAft>
            </a:pPr>
            <a:r>
              <a:rPr lang="en-US" altLang="en-US" sz="3600" b="1">
                <a:solidFill>
                  <a:srgbClr val="FFFF00"/>
                </a:solidFill>
                <a:latin typeface="Times" pitchFamily="1" charset="0"/>
              </a:rPr>
              <a:t>Seismic</a:t>
            </a:r>
          </a:p>
          <a:p>
            <a:pPr eaLnBrk="0" fontAlgn="base" hangingPunct="0">
              <a:spcBef>
                <a:spcPct val="50000"/>
              </a:spcBef>
              <a:spcAft>
                <a:spcPct val="0"/>
              </a:spcAft>
            </a:pPr>
            <a:r>
              <a:rPr lang="en-US" altLang="en-US" sz="3600" b="1">
                <a:solidFill>
                  <a:srgbClr val="FFFF00"/>
                </a:solidFill>
                <a:latin typeface="Times" pitchFamily="1" charset="0"/>
              </a:rPr>
              <a:t>Sensors</a:t>
            </a:r>
            <a:r>
              <a:rPr lang="en-US" altLang="en-US" sz="3200">
                <a:solidFill>
                  <a:srgbClr val="FFFF00"/>
                </a:solidFill>
                <a:latin typeface="Times" pitchFamily="1" charset="0"/>
              </a:rPr>
              <a:t> </a:t>
            </a:r>
          </a:p>
          <a:p>
            <a:pPr eaLnBrk="0" fontAlgn="base" hangingPunct="0">
              <a:spcBef>
                <a:spcPct val="5000"/>
              </a:spcBef>
              <a:spcAft>
                <a:spcPct val="0"/>
              </a:spcAft>
            </a:pPr>
            <a:endParaRPr lang="en-US" altLang="en-US" sz="3200">
              <a:solidFill>
                <a:srgbClr val="FFFF00"/>
              </a:solidFill>
              <a:latin typeface="Times" pitchFamily="1" charset="0"/>
            </a:endParaRPr>
          </a:p>
          <a:p>
            <a:pPr eaLnBrk="0" fontAlgn="base" hangingPunct="0">
              <a:spcBef>
                <a:spcPct val="5000"/>
              </a:spcBef>
              <a:spcAft>
                <a:spcPct val="0"/>
              </a:spcAft>
            </a:pPr>
            <a:endParaRPr lang="en-US" altLang="en-US" sz="2400">
              <a:solidFill>
                <a:srgbClr val="FFFF00"/>
              </a:solidFill>
              <a:latin typeface="Times" pitchFamily="1" charset="0"/>
            </a:endParaRPr>
          </a:p>
          <a:p>
            <a:pPr eaLnBrk="0" fontAlgn="base" hangingPunct="0">
              <a:spcBef>
                <a:spcPct val="5000"/>
              </a:spcBef>
              <a:spcAft>
                <a:spcPct val="0"/>
              </a:spcAft>
            </a:pPr>
            <a:endParaRPr lang="en-US" altLang="en-US" sz="2000">
              <a:solidFill>
                <a:srgbClr val="FFFF00"/>
              </a:solidFill>
              <a:latin typeface="Times" pitchFamily="1" charset="0"/>
            </a:endParaRPr>
          </a:p>
        </p:txBody>
      </p:sp>
      <p:grpSp>
        <p:nvGrpSpPr>
          <p:cNvPr id="2542596" name="Group 4"/>
          <p:cNvGrpSpPr>
            <a:grpSpLocks/>
          </p:cNvGrpSpPr>
          <p:nvPr/>
        </p:nvGrpSpPr>
        <p:grpSpPr bwMode="auto">
          <a:xfrm>
            <a:off x="6629400" y="0"/>
            <a:ext cx="2514600" cy="1328738"/>
            <a:chOff x="0" y="0"/>
            <a:chExt cx="2544" cy="1345"/>
          </a:xfrm>
        </p:grpSpPr>
        <p:pic>
          <p:nvPicPr>
            <p:cNvPr id="2542597" name="Picture 5"/>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2544" cy="13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42598"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08" y="672"/>
              <a:ext cx="576" cy="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55109315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Number Placeholder 3"/>
          <p:cNvSpPr>
            <a:spLocks noGrp="1"/>
          </p:cNvSpPr>
          <p:nvPr>
            <p:ph type="sldNum" sz="quarter" idx="12"/>
          </p:nvPr>
        </p:nvSpPr>
        <p:spPr/>
        <p:txBody>
          <a:bodyPr/>
          <a:lstStyle/>
          <a:p>
            <a:fld id="{687F3654-E43F-4C29-98D5-809799E9246C}" type="slidenum">
              <a:rPr lang="en-US">
                <a:solidFill>
                  <a:srgbClr val="FFFFFF"/>
                </a:solidFill>
              </a:rPr>
              <a:pPr/>
              <a:t>14</a:t>
            </a:fld>
            <a:endParaRPr lang="en-US">
              <a:solidFill>
                <a:srgbClr val="FFFFFF"/>
              </a:solidFill>
            </a:endParaRPr>
          </a:p>
        </p:txBody>
      </p:sp>
      <p:grpSp>
        <p:nvGrpSpPr>
          <p:cNvPr id="2544642" name="Group 2"/>
          <p:cNvGrpSpPr>
            <a:grpSpLocks/>
          </p:cNvGrpSpPr>
          <p:nvPr/>
        </p:nvGrpSpPr>
        <p:grpSpPr bwMode="auto">
          <a:xfrm>
            <a:off x="0" y="0"/>
            <a:ext cx="9144000" cy="6858000"/>
            <a:chOff x="0" y="0"/>
            <a:chExt cx="5760" cy="3984"/>
          </a:xfrm>
        </p:grpSpPr>
        <p:pic>
          <p:nvPicPr>
            <p:cNvPr id="2544643" name="Picture 3"/>
            <p:cNvPicPr>
              <a:picLocks noChangeAspect="1" noChangeArrowheads="1"/>
            </p:cNvPicPr>
            <p:nvPr/>
          </p:nvPicPr>
          <p:blipFill>
            <a:blip r:embed="rId3">
              <a:extLst>
                <a:ext uri="{28A0092B-C50C-407E-A947-70E740481C1C}">
                  <a14:useLocalDpi xmlns:a14="http://schemas.microsoft.com/office/drawing/2010/main" val="0"/>
                </a:ext>
              </a:extLst>
            </a:blip>
            <a:srcRect b="7777"/>
            <a:stretch>
              <a:fillRect/>
            </a:stretch>
          </p:blipFill>
          <p:spPr bwMode="auto">
            <a:xfrm>
              <a:off x="0" y="0"/>
              <a:ext cx="5760" cy="3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17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544644" name="Text Box 4"/>
            <p:cNvSpPr txBox="1">
              <a:spLocks noChangeArrowheads="1"/>
            </p:cNvSpPr>
            <p:nvPr/>
          </p:nvSpPr>
          <p:spPr bwMode="auto">
            <a:xfrm>
              <a:off x="4785" y="192"/>
              <a:ext cx="624" cy="271"/>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2400">
                  <a:solidFill>
                    <a:srgbClr val="FFFFFF"/>
                  </a:solidFill>
                  <a:latin typeface="Times" pitchFamily="1" charset="0"/>
                </a:rPr>
                <a:t>a</a:t>
              </a:r>
              <a:endParaRPr lang="en-US" altLang="en-US" sz="2400">
                <a:solidFill>
                  <a:srgbClr val="000000"/>
                </a:solidFill>
                <a:latin typeface="Times" pitchFamily="1" charset="0"/>
              </a:endParaRPr>
            </a:p>
          </p:txBody>
        </p:sp>
        <p:sp>
          <p:nvSpPr>
            <p:cNvPr id="2544645" name="Text Box 5"/>
            <p:cNvSpPr txBox="1">
              <a:spLocks noChangeArrowheads="1"/>
            </p:cNvSpPr>
            <p:nvPr/>
          </p:nvSpPr>
          <p:spPr bwMode="auto">
            <a:xfrm>
              <a:off x="2991" y="2688"/>
              <a:ext cx="562" cy="40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fontAlgn="base" hangingPunct="0">
                <a:spcBef>
                  <a:spcPct val="0"/>
                </a:spcBef>
                <a:spcAft>
                  <a:spcPct val="0"/>
                </a:spcAft>
              </a:pPr>
              <a:r>
                <a:rPr lang="en-US" altLang="en-US" sz="1000">
                  <a:solidFill>
                    <a:srgbClr val="000000"/>
                  </a:solidFill>
                  <a:latin typeface="Arial" pitchFamily="34" charset="0"/>
                </a:rPr>
                <a:t>Topography</a:t>
              </a:r>
            </a:p>
            <a:p>
              <a:pPr algn="ctr" eaLnBrk="0" fontAlgn="base" hangingPunct="0">
                <a:spcBef>
                  <a:spcPct val="0"/>
                </a:spcBef>
                <a:spcAft>
                  <a:spcPct val="0"/>
                </a:spcAft>
              </a:pPr>
              <a:r>
                <a:rPr lang="en-US" altLang="en-US" sz="1000">
                  <a:solidFill>
                    <a:srgbClr val="000000"/>
                  </a:solidFill>
                  <a:latin typeface="Arial" pitchFamily="34" charset="0"/>
                </a:rPr>
                <a:t>1 km</a:t>
              </a:r>
            </a:p>
            <a:p>
              <a:pPr algn="ctr" eaLnBrk="0" fontAlgn="base" hangingPunct="0">
                <a:spcBef>
                  <a:spcPct val="0"/>
                </a:spcBef>
                <a:spcAft>
                  <a:spcPct val="0"/>
                </a:spcAft>
              </a:pPr>
              <a:endParaRPr lang="en-US" altLang="en-US" sz="1000" b="1">
                <a:solidFill>
                  <a:srgbClr val="000000"/>
                </a:solidFill>
                <a:latin typeface="Times" pitchFamily="1" charset="0"/>
              </a:endParaRPr>
            </a:p>
            <a:p>
              <a:pPr algn="ctr" eaLnBrk="0" fontAlgn="base" hangingPunct="0">
                <a:spcBef>
                  <a:spcPct val="0"/>
                </a:spcBef>
                <a:spcAft>
                  <a:spcPct val="0"/>
                </a:spcAft>
              </a:pPr>
              <a:endParaRPr lang="en-US" altLang="en-US" sz="1000" b="1">
                <a:solidFill>
                  <a:srgbClr val="000000"/>
                </a:solidFill>
                <a:latin typeface="Times" pitchFamily="1" charset="0"/>
              </a:endParaRPr>
            </a:p>
          </p:txBody>
        </p:sp>
        <p:sp>
          <p:nvSpPr>
            <p:cNvPr id="2544646" name="Text Box 6"/>
            <p:cNvSpPr txBox="1">
              <a:spLocks noChangeArrowheads="1"/>
            </p:cNvSpPr>
            <p:nvPr/>
          </p:nvSpPr>
          <p:spPr bwMode="auto">
            <a:xfrm>
              <a:off x="3257" y="3184"/>
              <a:ext cx="1068"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a:solidFill>
                    <a:srgbClr val="000000"/>
                  </a:solidFill>
                  <a:latin typeface="Arial" pitchFamily="34" charset="0"/>
                </a:rPr>
                <a:t>Stress Change</a:t>
              </a:r>
              <a:endParaRPr lang="en-US" altLang="en-US" sz="2400">
                <a:solidFill>
                  <a:srgbClr val="000000"/>
                </a:solidFill>
                <a:latin typeface="Times" pitchFamily="1" charset="0"/>
              </a:endParaRPr>
            </a:p>
          </p:txBody>
        </p:sp>
        <p:sp>
          <p:nvSpPr>
            <p:cNvPr id="2544647" name="Text Box 7"/>
            <p:cNvSpPr txBox="1">
              <a:spLocks noChangeArrowheads="1"/>
            </p:cNvSpPr>
            <p:nvPr/>
          </p:nvSpPr>
          <p:spPr bwMode="auto">
            <a:xfrm>
              <a:off x="372" y="3616"/>
              <a:ext cx="924"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a:solidFill>
                    <a:srgbClr val="000000"/>
                  </a:solidFill>
                  <a:latin typeface="Arial" pitchFamily="34" charset="0"/>
                </a:rPr>
                <a:t>Earthquakes</a:t>
              </a:r>
              <a:endParaRPr lang="en-US" altLang="en-US" sz="2400">
                <a:solidFill>
                  <a:srgbClr val="000000"/>
                </a:solidFill>
                <a:latin typeface="Times" pitchFamily="1" charset="0"/>
              </a:endParaRPr>
            </a:p>
          </p:txBody>
        </p:sp>
        <p:sp>
          <p:nvSpPr>
            <p:cNvPr id="2544648" name="Text Box 8"/>
            <p:cNvSpPr txBox="1">
              <a:spLocks noChangeArrowheads="1"/>
            </p:cNvSpPr>
            <p:nvPr/>
          </p:nvSpPr>
          <p:spPr bwMode="auto">
            <a:xfrm>
              <a:off x="4992" y="1552"/>
              <a:ext cx="420"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a:solidFill>
                    <a:srgbClr val="000000"/>
                  </a:solidFill>
                  <a:latin typeface="Arial" pitchFamily="34" charset="0"/>
                </a:rPr>
                <a:t>PBO</a:t>
              </a:r>
              <a:endParaRPr lang="en-US" altLang="en-US" sz="2400">
                <a:solidFill>
                  <a:srgbClr val="000000"/>
                </a:solidFill>
                <a:latin typeface="Times" pitchFamily="1" charset="0"/>
              </a:endParaRPr>
            </a:p>
          </p:txBody>
        </p:sp>
        <p:sp>
          <p:nvSpPr>
            <p:cNvPr id="2544649" name="Text Box 9"/>
            <p:cNvSpPr txBox="1">
              <a:spLocks noChangeArrowheads="1"/>
            </p:cNvSpPr>
            <p:nvPr/>
          </p:nvSpPr>
          <p:spPr bwMode="auto">
            <a:xfrm>
              <a:off x="223" y="672"/>
              <a:ext cx="1361" cy="338"/>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1600" i="1">
                  <a:solidFill>
                    <a:srgbClr val="000000"/>
                  </a:solidFill>
                  <a:latin typeface="Arial" pitchFamily="34" charset="0"/>
                </a:rPr>
                <a:t>Site-specific Irregular</a:t>
              </a:r>
            </a:p>
            <a:p>
              <a:pPr eaLnBrk="0" fontAlgn="base" hangingPunct="0">
                <a:spcBef>
                  <a:spcPct val="0"/>
                </a:spcBef>
                <a:spcAft>
                  <a:spcPct val="0"/>
                </a:spcAft>
              </a:pPr>
              <a:r>
                <a:rPr lang="en-US" altLang="en-US" sz="1600" i="1">
                  <a:solidFill>
                    <a:srgbClr val="000000"/>
                  </a:solidFill>
                  <a:latin typeface="Arial" pitchFamily="34" charset="0"/>
                </a:rPr>
                <a:t>Scalar Measurements</a:t>
              </a:r>
              <a:endParaRPr lang="en-US" altLang="en-US" sz="2400" i="1">
                <a:solidFill>
                  <a:srgbClr val="000000"/>
                </a:solidFill>
                <a:latin typeface="Times" pitchFamily="1" charset="0"/>
              </a:endParaRPr>
            </a:p>
          </p:txBody>
        </p:sp>
        <p:sp>
          <p:nvSpPr>
            <p:cNvPr id="2544650" name="Text Box 10"/>
            <p:cNvSpPr txBox="1">
              <a:spLocks noChangeArrowheads="1"/>
            </p:cNvSpPr>
            <p:nvPr/>
          </p:nvSpPr>
          <p:spPr bwMode="auto">
            <a:xfrm>
              <a:off x="2688" y="824"/>
              <a:ext cx="1488" cy="479"/>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altLang="en-US" sz="1600" i="1">
                  <a:solidFill>
                    <a:srgbClr val="000000"/>
                  </a:solidFill>
                  <a:latin typeface="Arial" pitchFamily="34" charset="0"/>
                </a:rPr>
                <a:t>Constellations for Plate Boundary-Scale Vector Measurements</a:t>
              </a:r>
            </a:p>
          </p:txBody>
        </p:sp>
        <p:sp>
          <p:nvSpPr>
            <p:cNvPr id="2544651" name="Text Box 11"/>
            <p:cNvSpPr txBox="1">
              <a:spLocks noChangeArrowheads="1"/>
            </p:cNvSpPr>
            <p:nvPr/>
          </p:nvSpPr>
          <p:spPr bwMode="auto">
            <a:xfrm>
              <a:off x="4143" y="706"/>
              <a:ext cx="180" cy="2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a:solidFill>
                    <a:srgbClr val="FFFFFF"/>
                  </a:solidFill>
                  <a:latin typeface="Times" pitchFamily="1" charset="0"/>
                </a:rPr>
                <a:t>a</a:t>
              </a:r>
              <a:endParaRPr lang="en-US" altLang="en-US">
                <a:solidFill>
                  <a:srgbClr val="000000"/>
                </a:solidFill>
                <a:latin typeface="Times" pitchFamily="1" charset="0"/>
              </a:endParaRPr>
            </a:p>
          </p:txBody>
        </p:sp>
        <p:sp>
          <p:nvSpPr>
            <p:cNvPr id="2544652" name="Text Box 12"/>
            <p:cNvSpPr txBox="1">
              <a:spLocks noChangeArrowheads="1"/>
            </p:cNvSpPr>
            <p:nvPr/>
          </p:nvSpPr>
          <p:spPr bwMode="auto">
            <a:xfrm>
              <a:off x="4110" y="951"/>
              <a:ext cx="144" cy="124"/>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sz="800">
                  <a:solidFill>
                    <a:srgbClr val="FFFFFF"/>
                  </a:solidFill>
                  <a:latin typeface="Times" pitchFamily="1" charset="0"/>
                </a:rPr>
                <a:t>a</a:t>
              </a:r>
              <a:endParaRPr lang="en-US" altLang="en-US" sz="1200">
                <a:solidFill>
                  <a:srgbClr val="000000"/>
                </a:solidFill>
                <a:latin typeface="Times" pitchFamily="1" charset="0"/>
              </a:endParaRPr>
            </a:p>
          </p:txBody>
        </p:sp>
        <p:sp>
          <p:nvSpPr>
            <p:cNvPr id="2544653" name="Text Box 13"/>
            <p:cNvSpPr txBox="1">
              <a:spLocks noChangeArrowheads="1"/>
            </p:cNvSpPr>
            <p:nvPr/>
          </p:nvSpPr>
          <p:spPr bwMode="auto">
            <a:xfrm>
              <a:off x="1728" y="950"/>
              <a:ext cx="796"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a:solidFill>
                    <a:srgbClr val="000000"/>
                  </a:solidFill>
                  <a:latin typeface="Arial" pitchFamily="34" charset="0"/>
                </a:rPr>
                <a:t>Ice Sheets</a:t>
              </a:r>
              <a:endParaRPr lang="en-US" altLang="en-US" sz="2400">
                <a:solidFill>
                  <a:srgbClr val="000000"/>
                </a:solidFill>
                <a:latin typeface="Times" pitchFamily="1" charset="0"/>
              </a:endParaRPr>
            </a:p>
          </p:txBody>
        </p:sp>
        <p:sp>
          <p:nvSpPr>
            <p:cNvPr id="2544654" name="Text Box 14"/>
            <p:cNvSpPr txBox="1">
              <a:spLocks noChangeArrowheads="1"/>
            </p:cNvSpPr>
            <p:nvPr/>
          </p:nvSpPr>
          <p:spPr bwMode="auto">
            <a:xfrm>
              <a:off x="950" y="1258"/>
              <a:ext cx="78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u="sng">
                  <a:solidFill>
                    <a:srgbClr val="000000"/>
                  </a:solidFill>
                  <a:latin typeface="Arial" pitchFamily="34" charset="0"/>
                </a:rPr>
                <a:t>Volcanoes</a:t>
              </a:r>
              <a:endParaRPr lang="en-US" altLang="en-US" sz="2400">
                <a:solidFill>
                  <a:srgbClr val="000000"/>
                </a:solidFill>
                <a:latin typeface="Times" pitchFamily="1" charset="0"/>
              </a:endParaRPr>
            </a:p>
          </p:txBody>
        </p:sp>
        <p:sp>
          <p:nvSpPr>
            <p:cNvPr id="2544655" name="Text Box 15"/>
            <p:cNvSpPr txBox="1">
              <a:spLocks noChangeArrowheads="1"/>
            </p:cNvSpPr>
            <p:nvPr/>
          </p:nvSpPr>
          <p:spPr bwMode="auto">
            <a:xfrm>
              <a:off x="394" y="2160"/>
              <a:ext cx="114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a:solidFill>
                    <a:srgbClr val="000000"/>
                  </a:solidFill>
                  <a:latin typeface="Arial" pitchFamily="34" charset="0"/>
                </a:rPr>
                <a:t>Long Valley, CA</a:t>
              </a:r>
              <a:endParaRPr lang="en-US" altLang="en-US" sz="2400">
                <a:solidFill>
                  <a:srgbClr val="000000"/>
                </a:solidFill>
                <a:latin typeface="Times" pitchFamily="1" charset="0"/>
              </a:endParaRPr>
            </a:p>
          </p:txBody>
        </p:sp>
        <p:sp>
          <p:nvSpPr>
            <p:cNvPr id="2544656" name="Text Box 16"/>
            <p:cNvSpPr txBox="1">
              <a:spLocks noChangeArrowheads="1"/>
            </p:cNvSpPr>
            <p:nvPr/>
          </p:nvSpPr>
          <p:spPr bwMode="auto">
            <a:xfrm>
              <a:off x="336" y="3282"/>
              <a:ext cx="106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a:solidFill>
                    <a:srgbClr val="000000"/>
                  </a:solidFill>
                  <a:latin typeface="Arial" pitchFamily="34" charset="0"/>
                </a:rPr>
                <a:t>Northridge, CA</a:t>
              </a:r>
              <a:endParaRPr lang="en-US" altLang="en-US" sz="2400">
                <a:solidFill>
                  <a:srgbClr val="000000"/>
                </a:solidFill>
                <a:latin typeface="Times" pitchFamily="1" charset="0"/>
              </a:endParaRPr>
            </a:p>
          </p:txBody>
        </p:sp>
        <p:sp>
          <p:nvSpPr>
            <p:cNvPr id="2544657" name="Text Box 17"/>
            <p:cNvSpPr txBox="1">
              <a:spLocks noChangeArrowheads="1"/>
            </p:cNvSpPr>
            <p:nvPr/>
          </p:nvSpPr>
          <p:spPr bwMode="auto">
            <a:xfrm>
              <a:off x="1622" y="3643"/>
              <a:ext cx="1172"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a:solidFill>
                    <a:srgbClr val="000000"/>
                  </a:solidFill>
                  <a:latin typeface="Arial" pitchFamily="34" charset="0"/>
                </a:rPr>
                <a:t>Hector Mine, CA</a:t>
              </a:r>
              <a:endParaRPr lang="en-US" altLang="en-US" sz="2400">
                <a:solidFill>
                  <a:srgbClr val="000000"/>
                </a:solidFill>
                <a:latin typeface="Times" pitchFamily="1" charset="0"/>
              </a:endParaRPr>
            </a:p>
          </p:txBody>
        </p:sp>
        <p:sp>
          <p:nvSpPr>
            <p:cNvPr id="2544658" name="Text Box 18"/>
            <p:cNvSpPr txBox="1">
              <a:spLocks noChangeArrowheads="1"/>
            </p:cNvSpPr>
            <p:nvPr/>
          </p:nvSpPr>
          <p:spPr bwMode="auto">
            <a:xfrm>
              <a:off x="2210" y="1718"/>
              <a:ext cx="788" cy="213"/>
            </a:xfrm>
            <a:prstGeom prst="rect">
              <a:avLst/>
            </a:prstGeom>
            <a:solidFill>
              <a:srgbClr val="B2B2B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altLang="en-US" i="1">
                  <a:solidFill>
                    <a:srgbClr val="000000"/>
                  </a:solidFill>
                  <a:latin typeface="Arial" pitchFamily="34" charset="0"/>
                </a:rPr>
                <a:t>Greenland</a:t>
              </a:r>
              <a:endParaRPr lang="en-US" altLang="en-US" sz="2400">
                <a:solidFill>
                  <a:srgbClr val="000000"/>
                </a:solidFill>
                <a:latin typeface="Times" pitchFamily="1" charset="0"/>
              </a:endParaRPr>
            </a:p>
          </p:txBody>
        </p:sp>
        <p:sp>
          <p:nvSpPr>
            <p:cNvPr id="2544659" name="Line 19"/>
            <p:cNvSpPr>
              <a:spLocks noChangeShapeType="1"/>
            </p:cNvSpPr>
            <p:nvPr/>
          </p:nvSpPr>
          <p:spPr bwMode="auto">
            <a:xfrm flipV="1">
              <a:off x="2352" y="2539"/>
              <a:ext cx="663" cy="5"/>
            </a:xfrm>
            <a:prstGeom prst="line">
              <a:avLst/>
            </a:prstGeom>
            <a:noFill/>
            <a:ln w="127000">
              <a:solidFill>
                <a:srgbClr val="4D4D4D"/>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fontAlgn="base">
                <a:spcBef>
                  <a:spcPct val="0"/>
                </a:spcBef>
                <a:spcAft>
                  <a:spcPct val="0"/>
                </a:spcAft>
              </a:pPr>
              <a:endParaRPr lang="en-US" sz="1600" b="1">
                <a:solidFill>
                  <a:srgbClr val="000000"/>
                </a:solidFill>
              </a:endParaRPr>
            </a:p>
          </p:txBody>
        </p:sp>
      </p:grpSp>
    </p:spTree>
    <p:extLst>
      <p:ext uri="{BB962C8B-B14F-4D97-AF65-F5344CB8AC3E}">
        <p14:creationId xmlns:p14="http://schemas.microsoft.com/office/powerpoint/2010/main" val="58819220"/>
      </p:ext>
    </p:extLst>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Big Data Process</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8609151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14400"/>
          </a:xfrm>
        </p:spPr>
        <p:txBody>
          <a:bodyPr/>
          <a:lstStyle/>
          <a:p>
            <a:r>
              <a:rPr lang="en-US" b="1" dirty="0" smtClean="0"/>
              <a:t>Some Terms</a:t>
            </a:r>
            <a:endParaRPr lang="en-US" b="1" dirty="0"/>
          </a:p>
        </p:txBody>
      </p:sp>
      <p:sp>
        <p:nvSpPr>
          <p:cNvPr id="3" name="Content Placeholder 2"/>
          <p:cNvSpPr>
            <a:spLocks noGrp="1"/>
          </p:cNvSpPr>
          <p:nvPr>
            <p:ph idx="1"/>
          </p:nvPr>
        </p:nvSpPr>
        <p:spPr>
          <a:xfrm>
            <a:off x="0" y="762000"/>
            <a:ext cx="9144000" cy="5715000"/>
          </a:xfrm>
        </p:spPr>
        <p:txBody>
          <a:bodyPr>
            <a:normAutofit fontScale="92500" lnSpcReduction="10000"/>
          </a:bodyPr>
          <a:lstStyle/>
          <a:p>
            <a:r>
              <a:rPr lang="en-US" b="1" dirty="0" smtClean="0"/>
              <a:t>Data: </a:t>
            </a:r>
            <a:r>
              <a:rPr lang="en-US" dirty="0" smtClean="0"/>
              <a:t>the raw bits and bytes produced by instruments, web , e-mail, social media</a:t>
            </a:r>
          </a:p>
          <a:p>
            <a:r>
              <a:rPr lang="en-US" b="1" dirty="0" smtClean="0"/>
              <a:t>Information: </a:t>
            </a:r>
            <a:r>
              <a:rPr lang="en-US" dirty="0" smtClean="0"/>
              <a:t>The cleaned up data without deep processing applied to it</a:t>
            </a:r>
          </a:p>
          <a:p>
            <a:r>
              <a:rPr lang="en-US" b="1" dirty="0" smtClean="0"/>
              <a:t>Knowledge/wisdom/decisions</a:t>
            </a:r>
            <a:r>
              <a:rPr lang="en-US" dirty="0" smtClean="0"/>
              <a:t> comes from sophisticated analysis of Information</a:t>
            </a:r>
          </a:p>
          <a:p>
            <a:r>
              <a:rPr lang="en-US" b="1" dirty="0" smtClean="0"/>
              <a:t>Data Analytics </a:t>
            </a:r>
            <a:r>
              <a:rPr lang="en-US" dirty="0" smtClean="0"/>
              <a:t>is the process of converting data to Information and Knowledge and then decisions or policy</a:t>
            </a:r>
          </a:p>
          <a:p>
            <a:r>
              <a:rPr lang="en-US" b="1" dirty="0" smtClean="0"/>
              <a:t>Data Science </a:t>
            </a:r>
            <a:r>
              <a:rPr lang="en-US" dirty="0" smtClean="0"/>
              <a:t>describes the whole process</a:t>
            </a:r>
          </a:p>
          <a:p>
            <a:r>
              <a:rPr lang="en-US" b="1" dirty="0" smtClean="0"/>
              <a:t>X-Informatics</a:t>
            </a:r>
            <a:r>
              <a:rPr lang="en-US" dirty="0" smtClean="0"/>
              <a:t> is use of Data Science to produce wisdom in field X</a:t>
            </a:r>
          </a:p>
          <a:p>
            <a:endParaRPr lang="en-US" dirty="0" smtClean="0"/>
          </a:p>
          <a:p>
            <a:endParaRPr lang="en-US" dirty="0" smtClean="0"/>
          </a:p>
          <a:p>
            <a:endParaRPr lang="en-US" dirty="0"/>
          </a:p>
        </p:txBody>
      </p:sp>
    </p:spTree>
    <p:extLst>
      <p:ext uri="{BB962C8B-B14F-4D97-AF65-F5344CB8AC3E}">
        <p14:creationId xmlns:p14="http://schemas.microsoft.com/office/powerpoint/2010/main" val="3745662627"/>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DIKW Process</a:t>
            </a:r>
            <a:endParaRPr lang="en-US" b="1" dirty="0"/>
          </a:p>
        </p:txBody>
      </p:sp>
      <p:sp>
        <p:nvSpPr>
          <p:cNvPr id="3" name="Content Placeholder 2"/>
          <p:cNvSpPr>
            <a:spLocks noGrp="1"/>
          </p:cNvSpPr>
          <p:nvPr>
            <p:ph idx="1"/>
          </p:nvPr>
        </p:nvSpPr>
        <p:spPr/>
        <p:txBody>
          <a:bodyPr/>
          <a:lstStyle/>
          <a:p>
            <a:r>
              <a:rPr lang="en-US" b="1" dirty="0" smtClean="0"/>
              <a:t>Data</a:t>
            </a:r>
            <a:r>
              <a:rPr lang="en-US" dirty="0" smtClean="0"/>
              <a:t> becomes</a:t>
            </a:r>
          </a:p>
          <a:p>
            <a:r>
              <a:rPr lang="en-US" b="1" dirty="0" smtClean="0"/>
              <a:t>Information</a:t>
            </a:r>
            <a:r>
              <a:rPr lang="en-US" dirty="0" smtClean="0"/>
              <a:t> becomes</a:t>
            </a:r>
          </a:p>
          <a:p>
            <a:r>
              <a:rPr lang="en-US" b="1" dirty="0" smtClean="0"/>
              <a:t>Knowledge</a:t>
            </a:r>
            <a:r>
              <a:rPr lang="en-US" dirty="0" smtClean="0"/>
              <a:t> becomes</a:t>
            </a:r>
          </a:p>
          <a:p>
            <a:r>
              <a:rPr lang="en-US" b="1" dirty="0" smtClean="0"/>
              <a:t>Wisdom</a:t>
            </a:r>
            <a:r>
              <a:rPr lang="en-US" dirty="0" smtClean="0"/>
              <a:t> or </a:t>
            </a:r>
            <a:r>
              <a:rPr lang="en-US" b="1" dirty="0" smtClean="0"/>
              <a:t>Decisions</a:t>
            </a:r>
          </a:p>
          <a:p>
            <a:pPr lvl="1"/>
            <a:r>
              <a:rPr lang="en-US" dirty="0" smtClean="0"/>
              <a:t>Community acceptance of results or approach important here</a:t>
            </a:r>
          </a:p>
          <a:p>
            <a:pPr lvl="1"/>
            <a:r>
              <a:rPr lang="en-US" dirty="0" smtClean="0"/>
              <a:t>Volume of </a:t>
            </a:r>
            <a:r>
              <a:rPr lang="en-US" dirty="0" err="1" smtClean="0"/>
              <a:t>bits&amp;bytes</a:t>
            </a:r>
            <a:r>
              <a:rPr lang="en-US" dirty="0" smtClean="0"/>
              <a:t> decreases as we proceed down DIKW pipeline</a:t>
            </a:r>
            <a:endParaRPr lang="en-US" dirty="0"/>
          </a:p>
        </p:txBody>
      </p:sp>
    </p:spTree>
    <p:extLst>
      <p:ext uri="{BB962C8B-B14F-4D97-AF65-F5344CB8AC3E}">
        <p14:creationId xmlns:p14="http://schemas.microsoft.com/office/powerpoint/2010/main" val="4307611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srcRect/>
          <a:stretch>
            <a:fillRect/>
          </a:stretch>
        </p:blipFill>
        <p:spPr bwMode="auto">
          <a:xfrm>
            <a:off x="0" y="0"/>
            <a:ext cx="9144000" cy="6858000"/>
          </a:xfrm>
          <a:prstGeom prst="rect">
            <a:avLst/>
          </a:prstGeom>
          <a:solidFill>
            <a:schemeClr val="bg2"/>
          </a:solidFill>
          <a:ln w="9525">
            <a:noFill/>
            <a:miter lim="800000"/>
            <a:headEnd/>
            <a:tailEnd/>
          </a:ln>
        </p:spPr>
      </p:pic>
      <p:sp>
        <p:nvSpPr>
          <p:cNvPr id="2" name="TextBox 1"/>
          <p:cNvSpPr txBox="1"/>
          <p:nvPr/>
        </p:nvSpPr>
        <p:spPr>
          <a:xfrm>
            <a:off x="1828800" y="0"/>
            <a:ext cx="6961393" cy="369332"/>
          </a:xfrm>
          <a:prstGeom prst="rect">
            <a:avLst/>
          </a:prstGeom>
          <a:solidFill>
            <a:schemeClr val="bg1"/>
          </a:solidFill>
        </p:spPr>
        <p:txBody>
          <a:bodyPr wrap="none" rtlCol="0">
            <a:spAutoFit/>
          </a:bodyPr>
          <a:lstStyle/>
          <a:p>
            <a:r>
              <a:rPr lang="en-US" b="1" dirty="0">
                <a:solidFill>
                  <a:prstClr val="black"/>
                </a:solidFill>
              </a:rPr>
              <a:t>Data Deluge is also Information/Knowledge/Wisdom/Decision Deluge?</a:t>
            </a:r>
          </a:p>
        </p:txBody>
      </p:sp>
    </p:spTree>
    <p:extLst>
      <p:ext uri="{BB962C8B-B14F-4D97-AF65-F5344CB8AC3E}">
        <p14:creationId xmlns:p14="http://schemas.microsoft.com/office/powerpoint/2010/main" val="3620933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52400"/>
            <a:ext cx="8229600" cy="1143000"/>
          </a:xfrm>
        </p:spPr>
        <p:txBody>
          <a:bodyPr>
            <a:normAutofit fontScale="90000"/>
          </a:bodyPr>
          <a:lstStyle/>
          <a:p>
            <a:r>
              <a:rPr lang="en-US" b="1" dirty="0" smtClean="0"/>
              <a:t>Example of Google Maps/Navigation</a:t>
            </a:r>
            <a:endParaRPr lang="en-US" b="1" dirty="0"/>
          </a:p>
        </p:txBody>
      </p:sp>
      <p:sp>
        <p:nvSpPr>
          <p:cNvPr id="3" name="Content Placeholder 2"/>
          <p:cNvSpPr>
            <a:spLocks noGrp="1"/>
          </p:cNvSpPr>
          <p:nvPr>
            <p:ph idx="1"/>
          </p:nvPr>
        </p:nvSpPr>
        <p:spPr/>
        <p:txBody>
          <a:bodyPr/>
          <a:lstStyle/>
          <a:p>
            <a:r>
              <a:rPr lang="en-US" dirty="0" smtClean="0"/>
              <a:t>Data comes from traditional maps (US Geological Survey), Satellites (overlays) and street cams</a:t>
            </a:r>
          </a:p>
          <a:p>
            <a:r>
              <a:rPr lang="en-US" dirty="0" smtClean="0"/>
              <a:t>Information is presented by basic Google Maps web page</a:t>
            </a:r>
          </a:p>
          <a:p>
            <a:r>
              <a:rPr lang="en-US" dirty="0" smtClean="0"/>
              <a:t>Knowledge is a particular optimized route</a:t>
            </a:r>
          </a:p>
          <a:p>
            <a:r>
              <a:rPr lang="en-US" dirty="0" smtClean="0"/>
              <a:t>Decisions (wisdom) comes from deciding to drive a particular route</a:t>
            </a:r>
            <a:endParaRPr lang="en-US" dirty="0"/>
          </a:p>
        </p:txBody>
      </p:sp>
    </p:spTree>
    <p:extLst>
      <p:ext uri="{BB962C8B-B14F-4D97-AF65-F5344CB8AC3E}">
        <p14:creationId xmlns:p14="http://schemas.microsoft.com/office/powerpoint/2010/main" val="69875391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4">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33980"/>
            <a:ext cx="3635470" cy="2580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184112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www.wired.com/images/article/magazine/1607/1607_hom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7" y="13252"/>
            <a:ext cx="914399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16567" y="19878"/>
            <a:ext cx="4749570" cy="400110"/>
          </a:xfrm>
          <a:prstGeom prst="rect">
            <a:avLst/>
          </a:prstGeom>
        </p:spPr>
        <p:txBody>
          <a:bodyPr wrap="none">
            <a:spAutoFit/>
          </a:bodyPr>
          <a:lstStyle/>
          <a:p>
            <a:r>
              <a:rPr lang="en-US" sz="2000" b="1" dirty="0">
                <a:solidFill>
                  <a:prstClr val="black"/>
                </a:solidFill>
              </a:rPr>
              <a:t>http://www.wired.com/wired/issue/16-07</a:t>
            </a:r>
          </a:p>
        </p:txBody>
      </p:sp>
    </p:spTree>
    <p:extLst>
      <p:ext uri="{BB962C8B-B14F-4D97-AF65-F5344CB8AC3E}">
        <p14:creationId xmlns:p14="http://schemas.microsoft.com/office/powerpoint/2010/main" val="39434669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http://www.wired.com/images/article/magazine/1607/pb_theory_f.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191" y="400110"/>
            <a:ext cx="9144000" cy="333828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3191" y="0"/>
            <a:ext cx="9104244" cy="400110"/>
          </a:xfrm>
          <a:prstGeom prst="rect">
            <a:avLst/>
          </a:prstGeom>
        </p:spPr>
        <p:txBody>
          <a:bodyPr wrap="square">
            <a:spAutoFit/>
          </a:bodyPr>
          <a:lstStyle/>
          <a:p>
            <a:pPr algn="ctr"/>
            <a:r>
              <a:rPr lang="en-US" sz="2000" b="1" dirty="0">
                <a:solidFill>
                  <a:prstClr val="black"/>
                </a:solidFill>
              </a:rPr>
              <a:t>The End of Theory: The Data Deluge Makes the Scientific Method Obsolete</a:t>
            </a:r>
          </a:p>
        </p:txBody>
      </p:sp>
      <p:sp>
        <p:nvSpPr>
          <p:cNvPr id="3" name="Rectangle 2"/>
          <p:cNvSpPr/>
          <p:nvPr/>
        </p:nvSpPr>
        <p:spPr>
          <a:xfrm>
            <a:off x="23191" y="3826908"/>
            <a:ext cx="9144000" cy="2554545"/>
          </a:xfrm>
          <a:prstGeom prst="rect">
            <a:avLst/>
          </a:prstGeom>
        </p:spPr>
        <p:txBody>
          <a:bodyPr wrap="square">
            <a:spAutoFit/>
          </a:bodyPr>
          <a:lstStyle/>
          <a:p>
            <a:r>
              <a:rPr lang="en-US" sz="2000" b="1" dirty="0">
                <a:solidFill>
                  <a:prstClr val="black"/>
                </a:solidFill>
              </a:rPr>
              <a:t>"All models are wrong</a:t>
            </a:r>
            <a:r>
              <a:rPr lang="en-US" sz="2000" dirty="0">
                <a:solidFill>
                  <a:prstClr val="black"/>
                </a:solidFill>
              </a:rPr>
              <a:t>, but some are useful.“ So proclaimed statistician George Box 30 years ago, and he was right. But what choice did we have? Only models, from cosmological equations to theories of human behavior, seemed to be able to consistently, if imperfectly, explain the world around us. Until now. Today companies like Google, which have grown up in an era of massively abundant data, don't have to settle for wrong models. Indeed, they don't have to settle for models at all.</a:t>
            </a:r>
          </a:p>
          <a:p>
            <a:r>
              <a:rPr lang="en-US" sz="2000" dirty="0">
                <a:solidFill>
                  <a:prstClr val="black"/>
                </a:solidFill>
              </a:rPr>
              <a:t>Peter </a:t>
            </a:r>
            <a:r>
              <a:rPr lang="en-US" sz="2000" dirty="0" err="1">
                <a:solidFill>
                  <a:prstClr val="black"/>
                </a:solidFill>
              </a:rPr>
              <a:t>Norvig</a:t>
            </a:r>
            <a:r>
              <a:rPr lang="en-US" sz="2000" dirty="0">
                <a:solidFill>
                  <a:prstClr val="black"/>
                </a:solidFill>
              </a:rPr>
              <a:t>, Google's research director, offered an update to George Box's maxim: "</a:t>
            </a:r>
            <a:r>
              <a:rPr lang="en-US" sz="2000" b="1" dirty="0">
                <a:solidFill>
                  <a:prstClr val="black"/>
                </a:solidFill>
              </a:rPr>
              <a:t>All models are wrong, and increasingly you can succeed without them</a:t>
            </a:r>
            <a:r>
              <a:rPr lang="en-US" sz="2000" dirty="0">
                <a:solidFill>
                  <a:prstClr val="black"/>
                </a:solidFill>
              </a:rPr>
              <a:t>."</a:t>
            </a:r>
          </a:p>
        </p:txBody>
      </p:sp>
      <p:sp>
        <p:nvSpPr>
          <p:cNvPr id="5" name="Rectangle 4"/>
          <p:cNvSpPr/>
          <p:nvPr/>
        </p:nvSpPr>
        <p:spPr>
          <a:xfrm>
            <a:off x="0" y="6457890"/>
            <a:ext cx="4749570" cy="400110"/>
          </a:xfrm>
          <a:prstGeom prst="rect">
            <a:avLst/>
          </a:prstGeom>
        </p:spPr>
        <p:txBody>
          <a:bodyPr wrap="none">
            <a:spAutoFit/>
          </a:bodyPr>
          <a:lstStyle/>
          <a:p>
            <a:r>
              <a:rPr lang="en-US" sz="2000" b="1" dirty="0">
                <a:solidFill>
                  <a:prstClr val="black"/>
                </a:solidFill>
              </a:rPr>
              <a:t>http://www.wired.com/wired/issue/16-07</a:t>
            </a:r>
          </a:p>
        </p:txBody>
      </p:sp>
    </p:spTree>
    <p:extLst>
      <p:ext uri="{BB962C8B-B14F-4D97-AF65-F5344CB8AC3E}">
        <p14:creationId xmlns:p14="http://schemas.microsoft.com/office/powerpoint/2010/main" val="27249453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3336" y="0"/>
            <a:ext cx="8229600" cy="838200"/>
          </a:xfrm>
        </p:spPr>
        <p:txBody>
          <a:bodyPr/>
          <a:lstStyle/>
          <a:p>
            <a:r>
              <a:rPr lang="en-US" dirty="0" smtClean="0"/>
              <a:t>Models and Theory</a:t>
            </a:r>
            <a:endParaRPr lang="en-US" dirty="0"/>
          </a:p>
        </p:txBody>
      </p:sp>
      <p:sp>
        <p:nvSpPr>
          <p:cNvPr id="3" name="Content Placeholder 2"/>
          <p:cNvSpPr>
            <a:spLocks noGrp="1"/>
          </p:cNvSpPr>
          <p:nvPr>
            <p:ph idx="1"/>
          </p:nvPr>
        </p:nvSpPr>
        <p:spPr>
          <a:xfrm>
            <a:off x="4482" y="878541"/>
            <a:ext cx="9063318" cy="3407709"/>
          </a:xfrm>
        </p:spPr>
        <p:txBody>
          <a:bodyPr>
            <a:normAutofit fontScale="85000" lnSpcReduction="20000"/>
          </a:bodyPr>
          <a:lstStyle/>
          <a:p>
            <a:r>
              <a:rPr lang="en-US" sz="2800" dirty="0" smtClean="0"/>
              <a:t>Newton’s laws such </a:t>
            </a:r>
            <a:r>
              <a:rPr lang="en-US" sz="2800" b="1" dirty="0" smtClean="0">
                <a:solidFill>
                  <a:srgbClr val="FF0000"/>
                </a:solidFill>
              </a:rPr>
              <a:t>Mass . Acceleration = Force </a:t>
            </a:r>
            <a:r>
              <a:rPr lang="en-US" sz="2800" dirty="0" smtClean="0"/>
              <a:t>is a theory as is Einstein’s special relativity and gravitational (general relativity) theory</a:t>
            </a:r>
          </a:p>
          <a:p>
            <a:r>
              <a:rPr lang="en-US" sz="2800" dirty="0" smtClean="0"/>
              <a:t>Physicists just discovered a new particle – the Higgs or God particle whose existence was predicted by the “Grand Unified Theory”</a:t>
            </a:r>
          </a:p>
          <a:p>
            <a:r>
              <a:rPr lang="en-US" sz="2800" dirty="0" smtClean="0"/>
              <a:t>Its search was handicapped as theory did not predict mass and a model is needed to calculate this (I used to build such models)</a:t>
            </a:r>
          </a:p>
          <a:p>
            <a:r>
              <a:rPr lang="en-US" sz="2800" dirty="0" smtClean="0"/>
              <a:t>A model is a hopefully theoretically motivated “phenomenological” approach that allows predictions. Models often have parameters that are fit to existing data to predict new data (see FFF paper)</a:t>
            </a:r>
          </a:p>
        </p:txBody>
      </p:sp>
      <p:pic>
        <p:nvPicPr>
          <p:cNvPr id="4" name="Picture 3"/>
          <p:cNvPicPr>
            <a:picLocks noChangeAspect="1"/>
          </p:cNvPicPr>
          <p:nvPr/>
        </p:nvPicPr>
        <p:blipFill>
          <a:blip r:embed="rId3"/>
          <a:stretch>
            <a:fillRect/>
          </a:stretch>
        </p:blipFill>
        <p:spPr>
          <a:xfrm>
            <a:off x="5159555" y="4286250"/>
            <a:ext cx="3896591" cy="2571750"/>
          </a:xfrm>
          <a:prstGeom prst="rect">
            <a:avLst/>
          </a:prstGeom>
        </p:spPr>
      </p:pic>
      <p:sp>
        <p:nvSpPr>
          <p:cNvPr id="5" name="TextBox 4"/>
          <p:cNvSpPr txBox="1"/>
          <p:nvPr/>
        </p:nvSpPr>
        <p:spPr>
          <a:xfrm>
            <a:off x="152400" y="4187130"/>
            <a:ext cx="4800600" cy="2246769"/>
          </a:xfrm>
          <a:prstGeom prst="rect">
            <a:avLst/>
          </a:prstGeom>
          <a:noFill/>
        </p:spPr>
        <p:txBody>
          <a:bodyPr wrap="square" rtlCol="0">
            <a:spAutoFit/>
          </a:bodyPr>
          <a:lstStyle/>
          <a:p>
            <a:r>
              <a:rPr lang="en-US" sz="2000" dirty="0">
                <a:solidFill>
                  <a:prstClr val="black"/>
                </a:solidFill>
                <a:hlinkClick r:id="rId4"/>
              </a:rPr>
              <a:t>http://en.wikipedia.org/wiki/Simple_linear_regression</a:t>
            </a:r>
            <a:r>
              <a:rPr lang="en-US" sz="2000" dirty="0">
                <a:solidFill>
                  <a:prstClr val="black"/>
                </a:solidFill>
              </a:rPr>
              <a:t>: </a:t>
            </a:r>
            <a:r>
              <a:rPr lang="en-US" sz="2000" dirty="0" err="1">
                <a:solidFill>
                  <a:prstClr val="black"/>
                </a:solidFill>
              </a:rPr>
              <a:t>Okun's</a:t>
            </a:r>
            <a:r>
              <a:rPr lang="en-US" sz="2000" dirty="0">
                <a:solidFill>
                  <a:prstClr val="black"/>
                </a:solidFill>
              </a:rPr>
              <a:t> law in macroeconomics is an example of the simple linear regression. Here the dependent variable (GDP growth) is presumed to be in a linear relationship with the changes in the unemployment rate.</a:t>
            </a:r>
          </a:p>
          <a:p>
            <a:endParaRPr lang="en-US" sz="2000" dirty="0">
              <a:solidFill>
                <a:prstClr val="black"/>
              </a:solidFill>
            </a:endParaRPr>
          </a:p>
        </p:txBody>
      </p:sp>
    </p:spTree>
    <p:extLst>
      <p:ext uri="{BB962C8B-B14F-4D97-AF65-F5344CB8AC3E}">
        <p14:creationId xmlns:p14="http://schemas.microsoft.com/office/powerpoint/2010/main" val="10218634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The 4 paradigms of Scientific Research</a:t>
            </a:r>
            <a:endParaRPr lang="en-US" dirty="0"/>
          </a:p>
        </p:txBody>
      </p:sp>
      <p:sp>
        <p:nvSpPr>
          <p:cNvPr id="3" name="Content Placeholder 2"/>
          <p:cNvSpPr>
            <a:spLocks noGrp="1"/>
          </p:cNvSpPr>
          <p:nvPr>
            <p:ph idx="1"/>
          </p:nvPr>
        </p:nvSpPr>
        <p:spPr>
          <a:xfrm>
            <a:off x="0" y="1600200"/>
            <a:ext cx="9067800" cy="5029200"/>
          </a:xfrm>
        </p:spPr>
        <p:txBody>
          <a:bodyPr>
            <a:normAutofit fontScale="92500" lnSpcReduction="10000"/>
          </a:bodyPr>
          <a:lstStyle/>
          <a:p>
            <a:pPr marL="514350" indent="-514350">
              <a:buFont typeface="+mj-lt"/>
              <a:buAutoNum type="arabicPeriod"/>
            </a:pPr>
            <a:r>
              <a:rPr lang="en-US" dirty="0" smtClean="0"/>
              <a:t>Theory</a:t>
            </a:r>
          </a:p>
          <a:p>
            <a:pPr marL="514350" indent="-514350">
              <a:buFont typeface="+mj-lt"/>
              <a:buAutoNum type="arabicPeriod"/>
            </a:pPr>
            <a:r>
              <a:rPr lang="en-US" dirty="0" smtClean="0"/>
              <a:t>Experiment or Observation</a:t>
            </a:r>
          </a:p>
          <a:p>
            <a:pPr marL="914400" lvl="1" indent="-514350">
              <a:buFont typeface="Arial" pitchFamily="34" charset="0"/>
              <a:buChar char="•"/>
            </a:pPr>
            <a:r>
              <a:rPr lang="en-US" dirty="0" smtClean="0"/>
              <a:t>E.g. Newton observed apples falling to design his theory of mechanics</a:t>
            </a:r>
          </a:p>
          <a:p>
            <a:pPr marL="514350" indent="-514350">
              <a:buFont typeface="+mj-lt"/>
              <a:buAutoNum type="arabicPeriod"/>
            </a:pPr>
            <a:r>
              <a:rPr lang="en-US" dirty="0" smtClean="0"/>
              <a:t>Simulation of theory or model</a:t>
            </a:r>
          </a:p>
          <a:p>
            <a:pPr marL="514350" indent="-514350">
              <a:buFont typeface="+mj-lt"/>
              <a:buAutoNum type="arabicPeriod"/>
            </a:pPr>
            <a:r>
              <a:rPr lang="en-US" dirty="0" smtClean="0"/>
              <a:t>Data-driven (Big Data) or The </a:t>
            </a:r>
            <a:r>
              <a:rPr lang="en-US" dirty="0"/>
              <a:t>Fourth Paradigm: Data-Intensive </a:t>
            </a:r>
            <a:r>
              <a:rPr lang="en-US"/>
              <a:t>Scientific Discovery (aka Data Science</a:t>
            </a:r>
            <a:r>
              <a:rPr lang="en-US" smtClean="0"/>
              <a:t>)</a:t>
            </a:r>
            <a:endParaRPr lang="en-US" dirty="0" smtClean="0"/>
          </a:p>
          <a:p>
            <a:pPr marL="914400" lvl="1" indent="-514350">
              <a:buFont typeface="Arial" pitchFamily="34" charset="0"/>
              <a:buChar char="•"/>
            </a:pPr>
            <a:r>
              <a:rPr lang="en-US" dirty="0" smtClean="0">
                <a:hlinkClick r:id="rId2"/>
              </a:rPr>
              <a:t>http</a:t>
            </a:r>
            <a:r>
              <a:rPr lang="en-US" dirty="0">
                <a:hlinkClick r:id="rId2"/>
              </a:rPr>
              <a:t>://research.microsoft.com/en-us/collaboration/fourthparadigm</a:t>
            </a:r>
            <a:r>
              <a:rPr lang="en-US" dirty="0" smtClean="0">
                <a:hlinkClick r:id="rId2"/>
              </a:rPr>
              <a:t>/</a:t>
            </a:r>
            <a:r>
              <a:rPr lang="en-US" dirty="0" smtClean="0"/>
              <a:t>  </a:t>
            </a:r>
          </a:p>
          <a:p>
            <a:pPr marL="914400" lvl="1" indent="-514350">
              <a:buFont typeface="Arial" pitchFamily="34" charset="0"/>
              <a:buChar char="•"/>
            </a:pPr>
            <a:r>
              <a:rPr lang="en-US" dirty="0" smtClean="0"/>
              <a:t>A free book</a:t>
            </a:r>
          </a:p>
          <a:p>
            <a:pPr marL="914400" lvl="1" indent="-514350">
              <a:buFont typeface="Arial" pitchFamily="34" charset="0"/>
              <a:buChar char="•"/>
            </a:pPr>
            <a:r>
              <a:rPr lang="en-US" dirty="0" smtClean="0"/>
              <a:t>More data; less models</a:t>
            </a:r>
            <a:endParaRPr lang="en-US" dirty="0"/>
          </a:p>
        </p:txBody>
      </p:sp>
    </p:spTree>
    <p:extLst>
      <p:ext uri="{BB962C8B-B14F-4D97-AF65-F5344CB8AC3E}">
        <p14:creationId xmlns:p14="http://schemas.microsoft.com/office/powerpoint/2010/main" val="424345534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47" y="26894"/>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624615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29"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978233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9446878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Anand-scoot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0" y="764484"/>
            <a:ext cx="2838450" cy="6076951"/>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2821214" y="5035572"/>
            <a:ext cx="6172200" cy="923330"/>
          </a:xfrm>
          <a:prstGeom prst="rect">
            <a:avLst/>
          </a:prstGeom>
        </p:spPr>
        <p:txBody>
          <a:bodyPr wrap="square">
            <a:spAutoFit/>
          </a:bodyPr>
          <a:lstStyle/>
          <a:p>
            <a:r>
              <a:rPr lang="en-US" dirty="0" err="1">
                <a:solidFill>
                  <a:prstClr val="black"/>
                </a:solidFill>
              </a:rPr>
              <a:t>Anand</a:t>
            </a:r>
            <a:r>
              <a:rPr lang="en-US" dirty="0">
                <a:solidFill>
                  <a:prstClr val="black"/>
                </a:solidFill>
              </a:rPr>
              <a:t> </a:t>
            </a:r>
            <a:r>
              <a:rPr lang="en-US" dirty="0" err="1">
                <a:solidFill>
                  <a:prstClr val="black"/>
                </a:solidFill>
              </a:rPr>
              <a:t>Rajaraman</a:t>
            </a:r>
            <a:r>
              <a:rPr lang="en-US" dirty="0">
                <a:solidFill>
                  <a:prstClr val="black"/>
                </a:solidFill>
              </a:rPr>
              <a:t> is Senior Vice President at </a:t>
            </a:r>
            <a:r>
              <a:rPr lang="en-US" dirty="0" err="1">
                <a:solidFill>
                  <a:prstClr val="black"/>
                </a:solidFill>
              </a:rPr>
              <a:t>Walmart</a:t>
            </a:r>
            <a:r>
              <a:rPr lang="en-US" dirty="0">
                <a:solidFill>
                  <a:prstClr val="black"/>
                </a:solidFill>
              </a:rPr>
              <a:t> Global </a:t>
            </a:r>
            <a:r>
              <a:rPr lang="en-US" dirty="0" err="1">
                <a:solidFill>
                  <a:prstClr val="black"/>
                </a:solidFill>
              </a:rPr>
              <a:t>eCommerce</a:t>
            </a:r>
            <a:r>
              <a:rPr lang="en-US" dirty="0">
                <a:solidFill>
                  <a:prstClr val="black"/>
                </a:solidFill>
              </a:rPr>
              <a:t>, where he heads up the newly created @</a:t>
            </a:r>
            <a:r>
              <a:rPr lang="en-US" dirty="0" err="1">
                <a:solidFill>
                  <a:prstClr val="black"/>
                </a:solidFill>
              </a:rPr>
              <a:t>WalmartLabs</a:t>
            </a:r>
            <a:r>
              <a:rPr lang="en-US" dirty="0">
                <a:solidFill>
                  <a:prstClr val="black"/>
                </a:solidFill>
              </a:rPr>
              <a:t>, </a:t>
            </a:r>
          </a:p>
        </p:txBody>
      </p:sp>
      <p:sp>
        <p:nvSpPr>
          <p:cNvPr id="3" name="Rectangle 2"/>
          <p:cNvSpPr/>
          <p:nvPr/>
        </p:nvSpPr>
        <p:spPr>
          <a:xfrm>
            <a:off x="1350894" y="152400"/>
            <a:ext cx="6454075" cy="523220"/>
          </a:xfrm>
          <a:prstGeom prst="rect">
            <a:avLst/>
          </a:prstGeom>
        </p:spPr>
        <p:txBody>
          <a:bodyPr wrap="none">
            <a:spAutoFit/>
          </a:bodyPr>
          <a:lstStyle/>
          <a:p>
            <a:r>
              <a:rPr lang="en-US" sz="2800" b="1" dirty="0">
                <a:solidFill>
                  <a:prstClr val="black"/>
                </a:solidFill>
              </a:rPr>
              <a:t>More data usually beats better algorithms</a:t>
            </a:r>
          </a:p>
        </p:txBody>
      </p:sp>
      <p:sp>
        <p:nvSpPr>
          <p:cNvPr id="4" name="Rectangle 3"/>
          <p:cNvSpPr/>
          <p:nvPr/>
        </p:nvSpPr>
        <p:spPr>
          <a:xfrm>
            <a:off x="2793310" y="788255"/>
            <a:ext cx="6350690" cy="4247317"/>
          </a:xfrm>
          <a:prstGeom prst="rect">
            <a:avLst/>
          </a:prstGeom>
        </p:spPr>
        <p:txBody>
          <a:bodyPr wrap="square">
            <a:spAutoFit/>
          </a:bodyPr>
          <a:lstStyle/>
          <a:p>
            <a:r>
              <a:rPr lang="en-US" dirty="0">
                <a:solidFill>
                  <a:prstClr val="black"/>
                </a:solidFill>
              </a:rPr>
              <a:t>Here's how the competition works. Netflix has provided a large data set that tells you how nearly half a million people have rated about 18,000 movies. Based on these ratings, you are asked to predict the ratings of these users for movies in the set that they have not rated. The first team to beat the accuracy of Netflix's proprietary algorithm by a certain margin wins a prize of $1 million!</a:t>
            </a:r>
          </a:p>
          <a:p>
            <a:r>
              <a:rPr lang="en-US" dirty="0">
                <a:solidFill>
                  <a:prstClr val="black"/>
                </a:solidFill>
              </a:rPr>
              <a:t>Different student teams in my class adopted different approaches to the problem, using both published algorithms and novel ideas. Of these, the results from two of the teams illustrate a broader point. Team A came up with a very sophisticated algorithm using the Netflix data. Team B used a very simple algorithm, but they added in additional data beyond the Netflix set: information about movie genres from the Internet Movie Database(IMDB). Guess which team did better?</a:t>
            </a:r>
          </a:p>
        </p:txBody>
      </p:sp>
      <p:sp>
        <p:nvSpPr>
          <p:cNvPr id="5" name="Rectangle 4"/>
          <p:cNvSpPr/>
          <p:nvPr/>
        </p:nvSpPr>
        <p:spPr>
          <a:xfrm>
            <a:off x="2808335" y="5888503"/>
            <a:ext cx="6172200" cy="646331"/>
          </a:xfrm>
          <a:prstGeom prst="rect">
            <a:avLst/>
          </a:prstGeom>
        </p:spPr>
        <p:txBody>
          <a:bodyPr wrap="square">
            <a:spAutoFit/>
          </a:bodyPr>
          <a:lstStyle/>
          <a:p>
            <a:r>
              <a:rPr lang="en-US" dirty="0">
                <a:solidFill>
                  <a:prstClr val="black"/>
                </a:solidFill>
              </a:rPr>
              <a:t>http://anand.typepad.com/datawocky/2008/03/more-data-usual.html</a:t>
            </a:r>
          </a:p>
        </p:txBody>
      </p:sp>
      <p:sp>
        <p:nvSpPr>
          <p:cNvPr id="6" name="Rectangle 5"/>
          <p:cNvSpPr/>
          <p:nvPr/>
        </p:nvSpPr>
        <p:spPr>
          <a:xfrm>
            <a:off x="4545169" y="6472103"/>
            <a:ext cx="4308808" cy="369332"/>
          </a:xfrm>
          <a:prstGeom prst="rect">
            <a:avLst/>
          </a:prstGeom>
        </p:spPr>
        <p:txBody>
          <a:bodyPr wrap="none">
            <a:spAutoFit/>
          </a:bodyPr>
          <a:lstStyle/>
          <a:p>
            <a:r>
              <a:rPr lang="en-US" dirty="0">
                <a:solidFill>
                  <a:prstClr val="black"/>
                </a:solidFill>
              </a:rPr>
              <a:t>20120117berkeley1.pdf Jeff </a:t>
            </a:r>
            <a:r>
              <a:rPr lang="en-US" dirty="0" err="1">
                <a:solidFill>
                  <a:prstClr val="black"/>
                </a:solidFill>
              </a:rPr>
              <a:t>Hammerbacher</a:t>
            </a:r>
            <a:endParaRPr lang="en-US" dirty="0">
              <a:solidFill>
                <a:prstClr val="black"/>
              </a:solidFill>
            </a:endParaRPr>
          </a:p>
        </p:txBody>
      </p:sp>
    </p:spTree>
    <p:extLst>
      <p:ext uri="{BB962C8B-B14F-4D97-AF65-F5344CB8AC3E}">
        <p14:creationId xmlns:p14="http://schemas.microsoft.com/office/powerpoint/2010/main" val="381395204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4695" b="4870"/>
          <a:stretch/>
        </p:blipFill>
        <p:spPr bwMode="auto">
          <a:xfrm>
            <a:off x="34344" y="1219200"/>
            <a:ext cx="9144000" cy="51683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dirty="0">
                <a:solidFill>
                  <a:prstClr val="black"/>
                </a:solidFill>
                <a:hlinkClick r:id="rId3"/>
              </a:rPr>
              <a:t>http://cs.metrostate.edu/~sbd/</a:t>
            </a:r>
            <a:r>
              <a:rPr lang="en-US" dirty="0">
                <a:solidFill>
                  <a:prstClr val="black"/>
                </a:solidFill>
              </a:rPr>
              <a:t> Oracle</a:t>
            </a:r>
          </a:p>
        </p:txBody>
      </p:sp>
    </p:spTree>
    <p:extLst>
      <p:ext uri="{BB962C8B-B14F-4D97-AF65-F5344CB8AC3E}">
        <p14:creationId xmlns:p14="http://schemas.microsoft.com/office/powerpoint/2010/main" val="161846148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Semantic Web/Grid v. Big Data</a:t>
            </a:r>
            <a:endParaRPr lang="en-US" b="1" dirty="0"/>
          </a:p>
        </p:txBody>
      </p:sp>
      <p:sp>
        <p:nvSpPr>
          <p:cNvPr id="3" name="Content Placeholder 2"/>
          <p:cNvSpPr>
            <a:spLocks noGrp="1"/>
          </p:cNvSpPr>
          <p:nvPr>
            <p:ph idx="1"/>
          </p:nvPr>
        </p:nvSpPr>
        <p:spPr/>
        <p:txBody>
          <a:bodyPr>
            <a:normAutofit fontScale="92500" lnSpcReduction="20000"/>
          </a:bodyPr>
          <a:lstStyle/>
          <a:p>
            <a:r>
              <a:rPr lang="en-US" dirty="0" smtClean="0"/>
              <a:t>Original vision of Semantic Web was that one would annotate (curate) web pages by extra “meta-data” (data about data) to tell web browser (machine, person) the “real meaning” of page</a:t>
            </a:r>
          </a:p>
          <a:p>
            <a:r>
              <a:rPr lang="en-US" dirty="0" smtClean="0"/>
              <a:t>The success of Google Search is “Big Data” approach; one mines the text on page to find “real meaning”</a:t>
            </a:r>
          </a:p>
          <a:p>
            <a:r>
              <a:rPr lang="en-US" dirty="0" smtClean="0"/>
              <a:t>Obviously combination is powerful but the pure “Big Data” method is more powerful than expected 15 years ago</a:t>
            </a:r>
            <a:endParaRPr lang="en-US" dirty="0"/>
          </a:p>
        </p:txBody>
      </p:sp>
    </p:spTree>
    <p:extLst>
      <p:ext uri="{BB962C8B-B14F-4D97-AF65-F5344CB8AC3E}">
        <p14:creationId xmlns:p14="http://schemas.microsoft.com/office/powerpoint/2010/main" val="1258091184"/>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81200"/>
            <a:ext cx="7772400"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206062" y="3352800"/>
            <a:ext cx="8847786" cy="2957848"/>
          </a:xfrm>
        </p:spPr>
        <p:txBody>
          <a:bodyPr>
            <a:normAutofit/>
          </a:bodyPr>
          <a:lstStyle/>
          <a:p>
            <a:r>
              <a:rPr lang="en-US" dirty="0" smtClean="0"/>
              <a:t>Use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a:t>
            </a:r>
          </a:p>
          <a:p>
            <a:endParaRPr lang="en-US" dirty="0" smtClean="0">
              <a:solidFill>
                <a:srgbClr val="FF0000"/>
              </a:solidFill>
            </a:endParaRPr>
          </a:p>
          <a:p>
            <a:r>
              <a:rPr lang="en-US" dirty="0" smtClean="0">
                <a:solidFill>
                  <a:srgbClr val="FF0000"/>
                </a:solidFill>
              </a:rPr>
              <a:t>X = Health, Medical, Bio, Biomedical, </a:t>
            </a:r>
            <a:r>
              <a:rPr lang="en-US" dirty="0" err="1" smtClean="0">
                <a:solidFill>
                  <a:srgbClr val="FF0000"/>
                </a:solidFill>
              </a:rPr>
              <a:t>Chem</a:t>
            </a:r>
            <a:r>
              <a:rPr lang="en-US" dirty="0" smtClean="0">
                <a:solidFill>
                  <a:srgbClr val="FF0000"/>
                </a:solidFill>
              </a:rPr>
              <a:t>, Pathology, Lifestyle</a:t>
            </a:r>
            <a:endParaRPr lang="en-US" dirty="0">
              <a:solidFill>
                <a:srgbClr val="FF0000"/>
              </a:solidFill>
            </a:endParaRPr>
          </a:p>
        </p:txBody>
      </p:sp>
    </p:spTree>
    <p:extLst>
      <p:ext uri="{BB962C8B-B14F-4D97-AF65-F5344CB8AC3E}">
        <p14:creationId xmlns:p14="http://schemas.microsoft.com/office/powerpoint/2010/main" val="37256045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Big Data and Health</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9007003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t>Types of Biomedical Big Data Problems</a:t>
            </a:r>
            <a:endParaRPr lang="en-US" b="1" dirty="0"/>
          </a:p>
        </p:txBody>
      </p:sp>
      <p:sp>
        <p:nvSpPr>
          <p:cNvPr id="3" name="Content Placeholder 2"/>
          <p:cNvSpPr>
            <a:spLocks noGrp="1"/>
          </p:cNvSpPr>
          <p:nvPr>
            <p:ph idx="1"/>
          </p:nvPr>
        </p:nvSpPr>
        <p:spPr>
          <a:xfrm>
            <a:off x="457200" y="1007772"/>
            <a:ext cx="8229600" cy="4525963"/>
          </a:xfrm>
        </p:spPr>
        <p:txBody>
          <a:bodyPr>
            <a:normAutofit lnSpcReduction="10000"/>
          </a:bodyPr>
          <a:lstStyle/>
          <a:p>
            <a:r>
              <a:rPr lang="en-US" dirty="0" smtClean="0"/>
              <a:t>Pervasive Health Sensors including data entered into or from smart phones (events)</a:t>
            </a:r>
          </a:p>
          <a:p>
            <a:r>
              <a:rPr lang="en-US" dirty="0" smtClean="0"/>
              <a:t>Radiology (images)</a:t>
            </a:r>
          </a:p>
          <a:p>
            <a:r>
              <a:rPr lang="en-US" dirty="0" smtClean="0"/>
              <a:t>Genomics/Proteomics</a:t>
            </a:r>
          </a:p>
          <a:p>
            <a:r>
              <a:rPr lang="en-US" dirty="0" smtClean="0"/>
              <a:t>Electronic medical records </a:t>
            </a:r>
            <a:r>
              <a:rPr lang="en-US" dirty="0" err="1" smtClean="0"/>
              <a:t>sizewise</a:t>
            </a:r>
            <a:r>
              <a:rPr lang="en-US" dirty="0" smtClean="0"/>
              <a:t> dominated by </a:t>
            </a:r>
            <a:r>
              <a:rPr lang="en-US" dirty="0" err="1" smtClean="0"/>
              <a:t>omics</a:t>
            </a:r>
            <a:r>
              <a:rPr lang="en-US" dirty="0" smtClean="0"/>
              <a:t> and images?</a:t>
            </a:r>
          </a:p>
          <a:p>
            <a:pPr lvl="1"/>
            <a:r>
              <a:rPr lang="en-US" dirty="0" smtClean="0"/>
              <a:t>Updated by events</a:t>
            </a:r>
          </a:p>
          <a:p>
            <a:r>
              <a:rPr lang="en-US" dirty="0" smtClean="0"/>
              <a:t>Classic data access and sophisticated datamining</a:t>
            </a:r>
            <a:endParaRPr lang="en-US" dirty="0"/>
          </a:p>
        </p:txBody>
      </p:sp>
    </p:spTree>
    <p:extLst>
      <p:ext uri="{BB962C8B-B14F-4D97-AF65-F5344CB8AC3E}">
        <p14:creationId xmlns:p14="http://schemas.microsoft.com/office/powerpoint/2010/main" val="7272969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76200" y="1423838"/>
          <a:ext cx="8974685" cy="5500643"/>
        </p:xfrm>
        <a:graphic>
          <a:graphicData uri="http://schemas.openxmlformats.org/drawingml/2006/table">
            <a:tbl>
              <a:tblPr firstRow="1" firstCol="1" bandRow="1">
                <a:tableStyleId>{5C22544A-7EE6-4342-B048-85BDC9FD1C3A}</a:tableStyleId>
              </a:tblPr>
              <a:tblGrid>
                <a:gridCol w="2053123"/>
                <a:gridCol w="1230107"/>
                <a:gridCol w="1060404"/>
                <a:gridCol w="1193812"/>
                <a:gridCol w="917186"/>
                <a:gridCol w="924052"/>
                <a:gridCol w="1596001"/>
              </a:tblGrid>
              <a:tr h="997943">
                <a:tc>
                  <a:txBody>
                    <a:bodyPr/>
                    <a:lstStyle/>
                    <a:p>
                      <a:pPr marL="0" marR="0">
                        <a:lnSpc>
                          <a:spcPct val="115000"/>
                        </a:lnSpc>
                        <a:spcBef>
                          <a:spcPts val="0"/>
                        </a:spcBef>
                        <a:spcAft>
                          <a:spcPts val="1000"/>
                        </a:spcAft>
                      </a:pPr>
                      <a:r>
                        <a:rPr lang="en-GB" sz="1700" dirty="0">
                          <a:effectLst/>
                        </a:rPr>
                        <a:t>Modality</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Part B non HMO</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Medicare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All Population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Per 1000 persons</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Ave study size (GB)</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Total annual data generated in GB</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CT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287</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21,750,000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MR</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26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86</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Ultrasound</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522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15,900,000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Interventional</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0.2</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8,000,000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Nuclear Medicine</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135</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4,100,000</a:t>
                      </a:r>
                      <a:endParaRPr lang="en-US" sz="1700">
                        <a:effectLst/>
                        <a:latin typeface="Calibri"/>
                        <a:ea typeface="Calibri"/>
                        <a:cs typeface="Times New Roman"/>
                      </a:endParaRPr>
                    </a:p>
                  </a:txBody>
                  <a:tcPr marL="105943" marR="105943" marT="0" marB="0"/>
                </a:tc>
              </a:tr>
              <a:tr h="298833">
                <a:tc>
                  <a:txBody>
                    <a:bodyPr/>
                    <a:lstStyle/>
                    <a:p>
                      <a:pPr marL="0" marR="0">
                        <a:lnSpc>
                          <a:spcPct val="115000"/>
                        </a:lnSpc>
                        <a:spcBef>
                          <a:spcPts val="0"/>
                        </a:spcBef>
                        <a:spcAft>
                          <a:spcPts val="1000"/>
                        </a:spcAft>
                      </a:pPr>
                      <a:r>
                        <a:rPr lang="en-GB" sz="1700">
                          <a:effectLst/>
                        </a:rPr>
                        <a:t>PET</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0.1</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200,000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Xray, total incl. mammography </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84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111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332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1,091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a:effectLst/>
                        </a:rPr>
                        <a:t>0.04</a:t>
                      </a:r>
                      <a:endParaRPr lang="en-US" sz="1700" dirty="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13,280,000</a:t>
                      </a:r>
                      <a:endParaRPr lang="en-US" sz="1700">
                        <a:effectLst/>
                        <a:latin typeface="Calibri"/>
                        <a:ea typeface="Calibri"/>
                        <a:cs typeface="Times New Roman"/>
                      </a:endParaRPr>
                    </a:p>
                  </a:txBody>
                  <a:tcPr marL="105943" marR="105943" marT="0" marB="0"/>
                </a:tc>
              </a:tr>
              <a:tr h="597665">
                <a:tc>
                  <a:txBody>
                    <a:bodyPr/>
                    <a:lstStyle/>
                    <a:p>
                      <a:pPr marL="0" marR="0">
                        <a:lnSpc>
                          <a:spcPct val="115000"/>
                        </a:lnSpc>
                        <a:spcBef>
                          <a:spcPts val="0"/>
                        </a:spcBef>
                        <a:spcAft>
                          <a:spcPts val="1000"/>
                        </a:spcAft>
                      </a:pPr>
                      <a:r>
                        <a:rPr lang="en-GB" sz="1700">
                          <a:effectLst/>
                        </a:rPr>
                        <a:t>All Diagnostic Radiology</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174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229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687 million</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2,259</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a:effectLst/>
                        </a:rPr>
                        <a:t>0.1</a:t>
                      </a:r>
                      <a:endParaRPr lang="en-US" sz="1700">
                        <a:effectLst/>
                        <a:latin typeface="Calibri"/>
                        <a:ea typeface="Calibri"/>
                        <a:cs typeface="Times New Roman"/>
                      </a:endParaRPr>
                    </a:p>
                  </a:txBody>
                  <a:tcPr marL="105943" marR="105943" marT="0" marB="0"/>
                </a:tc>
                <a:tc>
                  <a:txBody>
                    <a:bodyPr/>
                    <a:lstStyle/>
                    <a:p>
                      <a:pPr marL="0" marR="0">
                        <a:lnSpc>
                          <a:spcPct val="115000"/>
                        </a:lnSpc>
                        <a:spcBef>
                          <a:spcPts val="0"/>
                        </a:spcBef>
                        <a:spcAft>
                          <a:spcPts val="1000"/>
                        </a:spcAft>
                      </a:pPr>
                      <a:r>
                        <a:rPr lang="en-GB" sz="1700" dirty="0" smtClean="0">
                          <a:effectLst/>
                        </a:rPr>
                        <a:t>68,700,000</a:t>
                      </a:r>
                    </a:p>
                    <a:p>
                      <a:pPr marL="0" marR="0">
                        <a:lnSpc>
                          <a:spcPct val="115000"/>
                        </a:lnSpc>
                        <a:spcBef>
                          <a:spcPts val="0"/>
                        </a:spcBef>
                        <a:spcAft>
                          <a:spcPts val="1000"/>
                        </a:spcAft>
                      </a:pPr>
                      <a:r>
                        <a:rPr lang="en-GB" sz="1700" b="1" dirty="0" smtClean="0">
                          <a:effectLst/>
                          <a:latin typeface="Calibri"/>
                          <a:ea typeface="Calibri"/>
                          <a:cs typeface="Times New Roman"/>
                        </a:rPr>
                        <a:t>68.7 </a:t>
                      </a:r>
                      <a:r>
                        <a:rPr lang="en-GB" sz="1700" b="1" dirty="0" err="1" smtClean="0">
                          <a:effectLst/>
                          <a:latin typeface="Calibri"/>
                          <a:ea typeface="Calibri"/>
                          <a:cs typeface="Times New Roman"/>
                        </a:rPr>
                        <a:t>PETAbytes</a:t>
                      </a:r>
                      <a:endParaRPr lang="en-US" sz="1700" b="1" dirty="0">
                        <a:effectLst/>
                        <a:latin typeface="Calibri"/>
                        <a:ea typeface="Calibri"/>
                        <a:cs typeface="Times New Roman"/>
                      </a:endParaRPr>
                    </a:p>
                  </a:txBody>
                  <a:tcPr marL="105943" marR="105943" marT="0" marB="0"/>
                </a:tc>
              </a:tr>
            </a:tbl>
          </a:graphicData>
        </a:graphic>
      </p:graphicFrame>
      <p:sp>
        <p:nvSpPr>
          <p:cNvPr id="5" name="Rectangle 4"/>
          <p:cNvSpPr/>
          <p:nvPr/>
        </p:nvSpPr>
        <p:spPr>
          <a:xfrm>
            <a:off x="76200" y="17929"/>
            <a:ext cx="9067800" cy="923330"/>
          </a:xfrm>
          <a:prstGeom prst="rect">
            <a:avLst/>
          </a:prstGeom>
        </p:spPr>
        <p:txBody>
          <a:bodyPr wrap="square">
            <a:spAutoFit/>
          </a:bodyPr>
          <a:lstStyle/>
          <a:p>
            <a:r>
              <a:rPr lang="en-US" dirty="0">
                <a:solidFill>
                  <a:prstClr val="black"/>
                </a:solidFill>
              </a:rPr>
              <a:t>Ninety-six percent of radiology practices in the USA are filmless and Table below illustrates the annual volume of data across the types of diagnostic imaging; this does not include cardiology which would take the total to over 10</a:t>
            </a:r>
            <a:r>
              <a:rPr lang="en-US" baseline="30000" dirty="0">
                <a:solidFill>
                  <a:prstClr val="black"/>
                </a:solidFill>
              </a:rPr>
              <a:t>9</a:t>
            </a:r>
            <a:r>
              <a:rPr lang="en-US" dirty="0">
                <a:solidFill>
                  <a:prstClr val="black"/>
                </a:solidFill>
              </a:rPr>
              <a:t> GB (an Exabyte). </a:t>
            </a:r>
          </a:p>
        </p:txBody>
      </p:sp>
      <p:sp>
        <p:nvSpPr>
          <p:cNvPr id="6" name="Rectangle 5"/>
          <p:cNvSpPr/>
          <p:nvPr/>
        </p:nvSpPr>
        <p:spPr>
          <a:xfrm>
            <a:off x="76200" y="1071088"/>
            <a:ext cx="8915400" cy="307777"/>
          </a:xfrm>
          <a:prstGeom prst="rect">
            <a:avLst/>
          </a:prstGeom>
        </p:spPr>
        <p:txBody>
          <a:bodyPr wrap="square">
            <a:spAutoFit/>
          </a:bodyPr>
          <a:lstStyle/>
          <a:p>
            <a:r>
              <a:rPr lang="en-US" sz="1400" dirty="0">
                <a:solidFill>
                  <a:prstClr val="black"/>
                </a:solidFill>
              </a:rPr>
              <a:t>http://grids.ucs.indiana.edu/ptliupages/publications/Where%20does%20all%20the%20data%20come%20from%20v7.pd</a:t>
            </a:r>
          </a:p>
        </p:txBody>
      </p:sp>
    </p:spTree>
    <p:extLst>
      <p:ext uri="{BB962C8B-B14F-4D97-AF65-F5344CB8AC3E}">
        <p14:creationId xmlns:p14="http://schemas.microsoft.com/office/powerpoint/2010/main" val="313957582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http://www.genome.gov/images/content/cost_per_geno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0350"/>
            <a:ext cx="9144000" cy="6861909"/>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1041400" y="2518258"/>
            <a:ext cx="4292600" cy="1692771"/>
          </a:xfrm>
          <a:prstGeom prst="rect">
            <a:avLst/>
          </a:prstGeom>
          <a:solidFill>
            <a:schemeClr val="bg1"/>
          </a:solidFill>
        </p:spPr>
        <p:txBody>
          <a:bodyPr wrap="square" rtlCol="0">
            <a:spAutoFit/>
          </a:bodyPr>
          <a:lstStyle/>
          <a:p>
            <a:r>
              <a:rPr lang="en-US" sz="2800" dirty="0">
                <a:solidFill>
                  <a:prstClr val="black"/>
                </a:solidFill>
              </a:rPr>
              <a:t>Why need cost effective </a:t>
            </a:r>
          </a:p>
          <a:p>
            <a:r>
              <a:rPr lang="en-US" sz="2800" dirty="0">
                <a:solidFill>
                  <a:prstClr val="black"/>
                </a:solidFill>
              </a:rPr>
              <a:t>Computing!</a:t>
            </a:r>
          </a:p>
          <a:p>
            <a:r>
              <a:rPr lang="en-US" sz="2400" dirty="0">
                <a:solidFill>
                  <a:prstClr val="black"/>
                </a:solidFill>
              </a:rPr>
              <a:t>Full Personal Genomics: 3 petabytes per day</a:t>
            </a:r>
          </a:p>
        </p:txBody>
      </p:sp>
      <p:sp>
        <p:nvSpPr>
          <p:cNvPr id="3" name="Rectangle 2"/>
          <p:cNvSpPr/>
          <p:nvPr/>
        </p:nvSpPr>
        <p:spPr>
          <a:xfrm>
            <a:off x="762000" y="6400800"/>
            <a:ext cx="4232954" cy="369332"/>
          </a:xfrm>
          <a:prstGeom prst="rect">
            <a:avLst/>
          </a:prstGeom>
          <a:solidFill>
            <a:schemeClr val="bg1"/>
          </a:solidFill>
        </p:spPr>
        <p:txBody>
          <a:bodyPr wrap="none">
            <a:spAutoFit/>
          </a:bodyPr>
          <a:lstStyle/>
          <a:p>
            <a:r>
              <a:rPr lang="en-US" dirty="0">
                <a:solidFill>
                  <a:prstClr val="black"/>
                </a:solidFill>
              </a:rPr>
              <a:t>http://www.genome.gov/sequencingcosts/</a:t>
            </a:r>
          </a:p>
        </p:txBody>
      </p:sp>
    </p:spTree>
    <p:extLst>
      <p:ext uri="{BB962C8B-B14F-4D97-AF65-F5344CB8AC3E}">
        <p14:creationId xmlns:p14="http://schemas.microsoft.com/office/powerpoint/2010/main" val="14776977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2"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37216632"/>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55430" cy="68665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4333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92418" name="Picture 2" descr="Hubble Telescop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53075" y="1371600"/>
            <a:ext cx="1689100" cy="1676400"/>
          </a:xfrm>
          <a:prstGeom prst="rect">
            <a:avLst/>
          </a:prstGeom>
          <a:noFill/>
          <a:extLst>
            <a:ext uri="{909E8E84-426E-40DD-AFC4-6F175D3DCCD1}">
              <a14:hiddenFill xmlns:a14="http://schemas.microsoft.com/office/drawing/2010/main">
                <a:solidFill>
                  <a:srgbClr val="FFFFFF"/>
                </a:solidFill>
              </a14:hiddenFill>
            </a:ext>
          </a:extLst>
        </p:spPr>
      </p:pic>
      <p:sp>
        <p:nvSpPr>
          <p:cNvPr id="2492419" name="Text Box 3"/>
          <p:cNvSpPr txBox="1">
            <a:spLocks noChangeArrowheads="1"/>
          </p:cNvSpPr>
          <p:nvPr/>
        </p:nvSpPr>
        <p:spPr bwMode="auto">
          <a:xfrm>
            <a:off x="7315200" y="1752600"/>
            <a:ext cx="11430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a:solidFill>
                  <a:srgbClr val="0033CC"/>
                </a:solidFill>
              </a:rPr>
              <a:t>Hubble Telescope</a:t>
            </a:r>
          </a:p>
        </p:txBody>
      </p:sp>
      <p:pic>
        <p:nvPicPr>
          <p:cNvPr id="2492420" name="Picture 4" descr="palomar_oschin1_th"/>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026275" y="3200400"/>
            <a:ext cx="19050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1" name="Text Box 5"/>
          <p:cNvSpPr txBox="1">
            <a:spLocks noChangeArrowheads="1"/>
          </p:cNvSpPr>
          <p:nvPr/>
        </p:nvSpPr>
        <p:spPr bwMode="auto">
          <a:xfrm>
            <a:off x="5638800" y="3657600"/>
            <a:ext cx="1241425"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algn="r" eaLnBrk="0" fontAlgn="base" hangingPunct="0">
              <a:spcBef>
                <a:spcPct val="0"/>
              </a:spcBef>
              <a:spcAft>
                <a:spcPct val="0"/>
              </a:spcAft>
            </a:pPr>
            <a:r>
              <a:rPr lang="en-US" sz="1600" i="1">
                <a:solidFill>
                  <a:srgbClr val="0033CC"/>
                </a:solidFill>
              </a:rPr>
              <a:t>Palomar Telescope</a:t>
            </a:r>
          </a:p>
        </p:txBody>
      </p:sp>
      <p:pic>
        <p:nvPicPr>
          <p:cNvPr id="2492422" name="Picture 6" descr="Sloan"/>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562600" y="4724400"/>
            <a:ext cx="2057400" cy="1447800"/>
          </a:xfrm>
          <a:prstGeom prst="rect">
            <a:avLst/>
          </a:prstGeom>
          <a:noFill/>
          <a:extLst>
            <a:ext uri="{909E8E84-426E-40DD-AFC4-6F175D3DCCD1}">
              <a14:hiddenFill xmlns:a14="http://schemas.microsoft.com/office/drawing/2010/main">
                <a:solidFill>
                  <a:srgbClr val="FFFFFF"/>
                </a:solidFill>
              </a14:hiddenFill>
            </a:ext>
          </a:extLst>
        </p:spPr>
      </p:pic>
      <p:sp>
        <p:nvSpPr>
          <p:cNvPr id="2492423" name="Text Box 7"/>
          <p:cNvSpPr txBox="1">
            <a:spLocks noChangeArrowheads="1"/>
          </p:cNvSpPr>
          <p:nvPr/>
        </p:nvSpPr>
        <p:spPr bwMode="auto">
          <a:xfrm>
            <a:off x="7620000" y="5257800"/>
            <a:ext cx="1295400" cy="581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i="1">
                <a:solidFill>
                  <a:srgbClr val="0033CC"/>
                </a:solidFill>
              </a:rPr>
              <a:t>Sloan Telescope</a:t>
            </a:r>
          </a:p>
        </p:txBody>
      </p:sp>
      <p:grpSp>
        <p:nvGrpSpPr>
          <p:cNvPr id="2492424" name="Group 8"/>
          <p:cNvGrpSpPr>
            <a:grpSpLocks/>
          </p:cNvGrpSpPr>
          <p:nvPr/>
        </p:nvGrpSpPr>
        <p:grpSpPr bwMode="auto">
          <a:xfrm>
            <a:off x="0" y="990600"/>
            <a:ext cx="5410200" cy="5257800"/>
            <a:chOff x="0" y="624"/>
            <a:chExt cx="3408" cy="3312"/>
          </a:xfrm>
        </p:grpSpPr>
        <p:sp>
          <p:nvSpPr>
            <p:cNvPr id="2492425" name="Rectangle 9"/>
            <p:cNvSpPr>
              <a:spLocks noChangeArrowheads="1"/>
            </p:cNvSpPr>
            <p:nvPr/>
          </p:nvSpPr>
          <p:spPr bwMode="auto">
            <a:xfrm>
              <a:off x="0" y="624"/>
              <a:ext cx="3408" cy="33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a:solidFill>
                  <a:srgbClr val="000000"/>
                </a:solidFill>
                <a:latin typeface="Times New Roman" pitchFamily="18" charset="0"/>
              </a:endParaRPr>
            </a:p>
          </p:txBody>
        </p:sp>
        <p:sp>
          <p:nvSpPr>
            <p:cNvPr id="2492426" name="Rectangle 10"/>
            <p:cNvSpPr>
              <a:spLocks noChangeArrowheads="1"/>
            </p:cNvSpPr>
            <p:nvPr/>
          </p:nvSpPr>
          <p:spPr bwMode="auto">
            <a:xfrm>
              <a:off x="0" y="720"/>
              <a:ext cx="3312" cy="3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wrap="none" anchor="ctr"/>
            <a:lstStyle/>
            <a:p>
              <a:pPr algn="ctr" fontAlgn="base">
                <a:spcBef>
                  <a:spcPct val="0"/>
                </a:spcBef>
                <a:spcAft>
                  <a:spcPct val="0"/>
                </a:spcAft>
              </a:pPr>
              <a:endParaRPr lang="en-US" sz="1600" b="1">
                <a:solidFill>
                  <a:srgbClr val="000000"/>
                </a:solidFill>
                <a:latin typeface="Times New Roman" pitchFamily="18" charset="0"/>
              </a:endParaRPr>
            </a:p>
          </p:txBody>
        </p:sp>
        <p:grpSp>
          <p:nvGrpSpPr>
            <p:cNvPr id="2492427" name="Group 11"/>
            <p:cNvGrpSpPr>
              <a:grpSpLocks/>
            </p:cNvGrpSpPr>
            <p:nvPr/>
          </p:nvGrpSpPr>
          <p:grpSpPr bwMode="auto">
            <a:xfrm>
              <a:off x="384" y="864"/>
              <a:ext cx="2544" cy="2880"/>
              <a:chOff x="384" y="864"/>
              <a:chExt cx="2544" cy="2880"/>
            </a:xfrm>
          </p:grpSpPr>
          <p:pic>
            <p:nvPicPr>
              <p:cNvPr id="2492428" name="Picture 12" descr="Sky"/>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4" y="864"/>
                <a:ext cx="2544" cy="2880"/>
              </a:xfrm>
              <a:prstGeom prst="rect">
                <a:avLst/>
              </a:prstGeom>
              <a:noFill/>
              <a:extLst>
                <a:ext uri="{909E8E84-426E-40DD-AFC4-6F175D3DCCD1}">
                  <a14:hiddenFill xmlns:a14="http://schemas.microsoft.com/office/drawing/2010/main">
                    <a:solidFill>
                      <a:srgbClr val="FFFFFF"/>
                    </a:solidFill>
                  </a14:hiddenFill>
                </a:ext>
              </a:extLst>
            </p:spPr>
          </p:pic>
          <p:sp>
            <p:nvSpPr>
              <p:cNvPr id="2492429" name="Rectangle 13"/>
              <p:cNvSpPr>
                <a:spLocks noChangeArrowheads="1"/>
              </p:cNvSpPr>
              <p:nvPr/>
            </p:nvSpPr>
            <p:spPr bwMode="auto">
              <a:xfrm>
                <a:off x="672" y="1152"/>
                <a:ext cx="1872" cy="2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a:spAutoFit/>
              </a:bodyPr>
              <a:lstStyle/>
              <a:p>
                <a:pPr eaLnBrk="0" fontAlgn="base" hangingPunct="0">
                  <a:spcBef>
                    <a:spcPct val="0"/>
                  </a:spcBef>
                  <a:spcAft>
                    <a:spcPct val="0"/>
                  </a:spcAft>
                </a:pPr>
                <a:r>
                  <a:rPr lang="en-US" sz="1600" b="1">
                    <a:solidFill>
                      <a:srgbClr val="FFFFFF"/>
                    </a:solidFill>
                  </a:rPr>
                  <a:t>“</a:t>
                </a:r>
                <a:r>
                  <a:rPr lang="en-US" sz="1600" b="1">
                    <a:solidFill>
                      <a:srgbClr val="FFFF66"/>
                    </a:solidFill>
                  </a:rPr>
                  <a:t>The Universe is now being explored systematically</a:t>
                </a:r>
                <a:r>
                  <a:rPr lang="en-US" sz="1600" b="1">
                    <a:solidFill>
                      <a:srgbClr val="FFFFFF"/>
                    </a:solidFill>
                  </a:rPr>
                  <a:t>, in a panchromatic way, over a range of spatial and temporal scales that lead to a more complete, and less biased understanding of its constituents, their evolution, their origins, and the physical processes governing them.”</a:t>
                </a:r>
              </a:p>
              <a:p>
                <a:pPr eaLnBrk="0" fontAlgn="base" hangingPunct="0">
                  <a:spcBef>
                    <a:spcPct val="0"/>
                  </a:spcBef>
                  <a:spcAft>
                    <a:spcPct val="0"/>
                  </a:spcAft>
                </a:pPr>
                <a:endParaRPr lang="en-US" sz="1600" b="1">
                  <a:solidFill>
                    <a:srgbClr val="FFFFFF"/>
                  </a:solidFill>
                </a:endParaRPr>
              </a:p>
              <a:p>
                <a:pPr eaLnBrk="0" fontAlgn="base" hangingPunct="0">
                  <a:spcBef>
                    <a:spcPct val="0"/>
                  </a:spcBef>
                  <a:spcAft>
                    <a:spcPct val="0"/>
                  </a:spcAft>
                </a:pPr>
                <a:r>
                  <a:rPr lang="en-US" sz="1600" b="1" i="1">
                    <a:solidFill>
                      <a:srgbClr val="FFCC00"/>
                    </a:solidFill>
                  </a:rPr>
                  <a:t>Towards a National Virtual Observatory</a:t>
                </a:r>
              </a:p>
              <a:p>
                <a:pPr lvl="1" eaLnBrk="0" fontAlgn="base" hangingPunct="0">
                  <a:lnSpc>
                    <a:spcPct val="85000"/>
                  </a:lnSpc>
                  <a:spcBef>
                    <a:spcPct val="50000"/>
                  </a:spcBef>
                  <a:spcAft>
                    <a:spcPct val="0"/>
                  </a:spcAft>
                  <a:buClr>
                    <a:srgbClr val="000000"/>
                  </a:buClr>
                  <a:buSzPct val="100000"/>
                  <a:buFontTx/>
                  <a:buChar char="•"/>
                </a:pPr>
                <a:endParaRPr lang="en-US" sz="1200" b="1" i="1">
                  <a:solidFill>
                    <a:srgbClr val="FFCC00"/>
                  </a:solidFill>
                </a:endParaRPr>
              </a:p>
            </p:txBody>
          </p:sp>
        </p:grpSp>
      </p:grpSp>
      <p:sp>
        <p:nvSpPr>
          <p:cNvPr id="2492430" name="Rectangle 14"/>
          <p:cNvSpPr>
            <a:spLocks noGrp="1" noChangeArrowheads="1"/>
          </p:cNvSpPr>
          <p:nvPr>
            <p:ph type="title"/>
          </p:nvPr>
        </p:nvSpPr>
        <p:spPr/>
        <p:txBody>
          <a:bodyPr/>
          <a:lstStyle/>
          <a:p>
            <a:r>
              <a:rPr lang="en-US"/>
              <a:t>Tracking the Heavens</a:t>
            </a:r>
          </a:p>
        </p:txBody>
      </p:sp>
    </p:spTree>
    <p:extLst>
      <p:ext uri="{BB962C8B-B14F-4D97-AF65-F5344CB8AC3E}">
        <p14:creationId xmlns:p14="http://schemas.microsoft.com/office/powerpoint/2010/main" val="2232801355"/>
      </p:ext>
    </p:extLst>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Slide Number Placeholder 8"/>
          <p:cNvSpPr>
            <a:spLocks noGrp="1"/>
          </p:cNvSpPr>
          <p:nvPr>
            <p:ph type="sldNum" sz="quarter" idx="12"/>
          </p:nvPr>
        </p:nvSpPr>
        <p:spPr/>
        <p:txBody>
          <a:bodyPr/>
          <a:lstStyle/>
          <a:p>
            <a:fld id="{22DDB6FC-1EC0-4F28-9FDF-038C035F1A21}" type="slidenum">
              <a:rPr lang="en-US">
                <a:solidFill>
                  <a:srgbClr val="000000"/>
                </a:solidFill>
              </a:rPr>
              <a:pPr/>
              <a:t>37</a:t>
            </a:fld>
            <a:endParaRPr lang="en-US">
              <a:solidFill>
                <a:srgbClr val="000000"/>
              </a:solidFill>
            </a:endParaRPr>
          </a:p>
        </p:txBody>
      </p:sp>
      <p:sp>
        <p:nvSpPr>
          <p:cNvPr id="2495490" name="Rectangle 2"/>
          <p:cNvSpPr>
            <a:spLocks noGrp="1" noChangeArrowheads="1"/>
          </p:cNvSpPr>
          <p:nvPr>
            <p:ph type="title" sz="quarter"/>
          </p:nvPr>
        </p:nvSpPr>
        <p:spPr>
          <a:xfrm>
            <a:off x="533400" y="152400"/>
            <a:ext cx="8153400" cy="914400"/>
          </a:xfrm>
        </p:spPr>
        <p:txBody>
          <a:bodyPr/>
          <a:lstStyle/>
          <a:p>
            <a:r>
              <a:rPr lang="en-US" sz="3600"/>
              <a:t>Virtual Observatory Astronomy Grid</a:t>
            </a:r>
            <a:br>
              <a:rPr lang="en-US" sz="3600"/>
            </a:br>
            <a:r>
              <a:rPr lang="en-US" sz="3600"/>
              <a:t>Integrate Experiments</a:t>
            </a:r>
            <a:endParaRPr lang="en-US"/>
          </a:p>
        </p:txBody>
      </p:sp>
      <p:pic>
        <p:nvPicPr>
          <p:cNvPr id="2495491" name="Picture 3"/>
          <p:cNvPicPr>
            <a:picLocks noGrp="1" noChangeAspect="1" noChangeArrowheads="1"/>
          </p:cNvPicPr>
          <p:nvPr>
            <p:ph sz="quarter" idx="1"/>
          </p:nvPr>
        </p:nvPicPr>
        <p:blipFill>
          <a:blip r:embed="rId3">
            <a:lum bright="-10000" contrast="28000"/>
            <a:extLst>
              <a:ext uri="{28A0092B-C50C-407E-A947-70E740481C1C}">
                <a14:useLocalDpi xmlns:a14="http://schemas.microsoft.com/office/drawing/2010/main" val="0"/>
              </a:ext>
            </a:extLst>
          </a:blip>
          <a:srcRect/>
          <a:stretch>
            <a:fillRect/>
          </a:stretch>
        </p:blipFill>
        <p:spPr>
          <a:xfrm>
            <a:off x="381000" y="1227138"/>
            <a:ext cx="2743200" cy="2735262"/>
          </a:xfrm>
        </p:spPr>
      </p:pic>
      <p:pic>
        <p:nvPicPr>
          <p:cNvPr id="2495492" name="Picture 4"/>
          <p:cNvPicPr>
            <a:picLocks noGrp="1" noChangeAspect="1" noChangeArrowheads="1"/>
          </p:cNvPicPr>
          <p:nvPr>
            <p:ph sz="quarter" idx="2"/>
          </p:nvPr>
        </p:nvPicPr>
        <p:blipFill>
          <a:blip r:embed="rId4">
            <a:lum bright="-10000" contrast="28000"/>
            <a:extLst>
              <a:ext uri="{28A0092B-C50C-407E-A947-70E740481C1C}">
                <a14:useLocalDpi xmlns:a14="http://schemas.microsoft.com/office/drawing/2010/main" val="0"/>
              </a:ext>
            </a:extLst>
          </a:blip>
          <a:srcRect/>
          <a:stretch>
            <a:fillRect/>
          </a:stretch>
        </p:blipFill>
        <p:spPr>
          <a:xfrm>
            <a:off x="3200400" y="1247775"/>
            <a:ext cx="2895600" cy="2714625"/>
          </a:xfrm>
        </p:spPr>
      </p:pic>
      <p:pic>
        <p:nvPicPr>
          <p:cNvPr id="2495493" name="Picture 5"/>
          <p:cNvPicPr>
            <a:picLocks noGrp="1" noChangeAspect="1" noChangeArrowheads="1"/>
          </p:cNvPicPr>
          <p:nvPr>
            <p:ph sz="quarter" idx="3"/>
          </p:nvPr>
        </p:nvPicPr>
        <p:blipFill>
          <a:blip r:embed="rId5">
            <a:lum bright="-20000" contrast="10000"/>
            <a:extLst>
              <a:ext uri="{28A0092B-C50C-407E-A947-70E740481C1C}">
                <a14:useLocalDpi xmlns:a14="http://schemas.microsoft.com/office/drawing/2010/main" val="0"/>
              </a:ext>
            </a:extLst>
          </a:blip>
          <a:srcRect/>
          <a:stretch>
            <a:fillRect/>
          </a:stretch>
        </p:blipFill>
        <p:spPr>
          <a:xfrm>
            <a:off x="6172200" y="1219200"/>
            <a:ext cx="2725738" cy="2743200"/>
          </a:xfrm>
        </p:spPr>
      </p:pic>
      <p:sp>
        <p:nvSpPr>
          <p:cNvPr id="2495494" name="Text Box 6"/>
          <p:cNvSpPr txBox="1">
            <a:spLocks noChangeArrowheads="1"/>
          </p:cNvSpPr>
          <p:nvPr/>
        </p:nvSpPr>
        <p:spPr bwMode="auto">
          <a:xfrm>
            <a:off x="1295400" y="1219200"/>
            <a:ext cx="911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a:solidFill>
                  <a:srgbClr val="FFFF2B"/>
                </a:solidFill>
              </a:rPr>
              <a:t>Radio</a:t>
            </a:r>
          </a:p>
        </p:txBody>
      </p:sp>
      <p:sp>
        <p:nvSpPr>
          <p:cNvPr id="2495495" name="Text Box 7"/>
          <p:cNvSpPr txBox="1">
            <a:spLocks noChangeArrowheads="1"/>
          </p:cNvSpPr>
          <p:nvPr/>
        </p:nvSpPr>
        <p:spPr bwMode="auto">
          <a:xfrm>
            <a:off x="3733800" y="1219200"/>
            <a:ext cx="16732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a:solidFill>
                  <a:srgbClr val="FFFF2B"/>
                </a:solidFill>
              </a:rPr>
              <a:t>Far-Infrared</a:t>
            </a:r>
          </a:p>
        </p:txBody>
      </p:sp>
      <p:sp>
        <p:nvSpPr>
          <p:cNvPr id="2495496" name="Text Box 8"/>
          <p:cNvSpPr txBox="1">
            <a:spLocks noChangeArrowheads="1"/>
          </p:cNvSpPr>
          <p:nvPr/>
        </p:nvSpPr>
        <p:spPr bwMode="auto">
          <a:xfrm>
            <a:off x="7010400" y="1219200"/>
            <a:ext cx="10636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400">
                <a:solidFill>
                  <a:srgbClr val="FFFF2B"/>
                </a:solidFill>
              </a:rPr>
              <a:t>Visible</a:t>
            </a:r>
          </a:p>
        </p:txBody>
      </p:sp>
      <p:pic>
        <p:nvPicPr>
          <p:cNvPr id="2495497" name="Picture 9"/>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1000" y="4038600"/>
            <a:ext cx="2743200" cy="274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498" name="Text Box 10"/>
          <p:cNvSpPr txBox="1">
            <a:spLocks noChangeArrowheads="1"/>
          </p:cNvSpPr>
          <p:nvPr/>
        </p:nvSpPr>
        <p:spPr bwMode="auto">
          <a:xfrm>
            <a:off x="415925" y="6348413"/>
            <a:ext cx="1939925"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a:solidFill>
                  <a:srgbClr val="FFFF2B"/>
                </a:solidFill>
              </a:rPr>
              <a:t>Visible + X-ray</a:t>
            </a:r>
          </a:p>
        </p:txBody>
      </p:sp>
      <p:pic>
        <p:nvPicPr>
          <p:cNvPr id="2495499" name="Picture 11"/>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276600" y="4046538"/>
            <a:ext cx="5638800" cy="2735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95500" name="Text Box 12"/>
          <p:cNvSpPr txBox="1">
            <a:spLocks noChangeArrowheads="1"/>
          </p:cNvSpPr>
          <p:nvPr/>
        </p:nvSpPr>
        <p:spPr bwMode="auto">
          <a:xfrm>
            <a:off x="4727575" y="4038600"/>
            <a:ext cx="1292225" cy="427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a:solidFill>
                  <a:srgbClr val="FFFF2B"/>
                </a:solidFill>
              </a:rPr>
              <a:t>Dust Map</a:t>
            </a:r>
          </a:p>
        </p:txBody>
      </p:sp>
      <p:sp>
        <p:nvSpPr>
          <p:cNvPr id="2495501" name="Text Box 13"/>
          <p:cNvSpPr txBox="1">
            <a:spLocks noChangeArrowheads="1"/>
          </p:cNvSpPr>
          <p:nvPr/>
        </p:nvSpPr>
        <p:spPr bwMode="auto">
          <a:xfrm>
            <a:off x="6405563" y="6354763"/>
            <a:ext cx="2509837" cy="4270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fontAlgn="base" hangingPunct="0">
              <a:spcBef>
                <a:spcPct val="0"/>
              </a:spcBef>
              <a:spcAft>
                <a:spcPct val="0"/>
              </a:spcAft>
            </a:pPr>
            <a:r>
              <a:rPr lang="en-US" sz="2200">
                <a:solidFill>
                  <a:srgbClr val="FFFF2B"/>
                </a:solidFill>
              </a:rPr>
              <a:t>Galaxy Density Map</a:t>
            </a:r>
          </a:p>
        </p:txBody>
      </p:sp>
    </p:spTree>
    <p:extLst>
      <p:ext uri="{BB962C8B-B14F-4D97-AF65-F5344CB8AC3E}">
        <p14:creationId xmlns:p14="http://schemas.microsoft.com/office/powerpoint/2010/main" val="362443720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09600" y="1981200"/>
            <a:ext cx="7772400" cy="1470025"/>
          </a:xfrm>
        </p:spPr>
        <p:txBody>
          <a:bodyPr/>
          <a:lstStyle/>
          <a:p>
            <a:r>
              <a:rPr lang="en-US" b="1" dirty="0" smtClean="0"/>
              <a:t>Big Data Ecosystem in One Sentence</a:t>
            </a:r>
            <a:endParaRPr lang="en-US" b="1" dirty="0"/>
          </a:p>
        </p:txBody>
      </p:sp>
      <p:sp>
        <p:nvSpPr>
          <p:cNvPr id="5" name="Subtitle 4"/>
          <p:cNvSpPr>
            <a:spLocks noGrp="1"/>
          </p:cNvSpPr>
          <p:nvPr>
            <p:ph type="subTitle" idx="1"/>
          </p:nvPr>
        </p:nvSpPr>
        <p:spPr>
          <a:xfrm>
            <a:off x="206062" y="3352800"/>
            <a:ext cx="8847786" cy="2957848"/>
          </a:xfrm>
        </p:spPr>
        <p:txBody>
          <a:bodyPr>
            <a:normAutofit/>
          </a:bodyPr>
          <a:lstStyle/>
          <a:p>
            <a:r>
              <a:rPr lang="en-US" dirty="0" smtClean="0"/>
              <a:t>Use </a:t>
            </a:r>
            <a:r>
              <a:rPr lang="en-US" dirty="0" smtClean="0">
                <a:solidFill>
                  <a:srgbClr val="FF0000"/>
                </a:solidFill>
              </a:rPr>
              <a:t>Clouds</a:t>
            </a:r>
            <a:r>
              <a:rPr lang="en-US" dirty="0" smtClean="0"/>
              <a:t> running </a:t>
            </a:r>
            <a:r>
              <a:rPr lang="en-US" dirty="0" smtClean="0">
                <a:solidFill>
                  <a:srgbClr val="FF0000"/>
                </a:solidFill>
              </a:rPr>
              <a:t>Data Analytics </a:t>
            </a:r>
            <a:r>
              <a:rPr lang="en-US" dirty="0" smtClean="0"/>
              <a:t>processing </a:t>
            </a:r>
            <a:r>
              <a:rPr lang="en-US" dirty="0" smtClean="0">
                <a:solidFill>
                  <a:srgbClr val="FF0000"/>
                </a:solidFill>
              </a:rPr>
              <a:t>Big Data </a:t>
            </a:r>
            <a:r>
              <a:rPr lang="en-US" dirty="0" smtClean="0"/>
              <a:t>to solve problems in </a:t>
            </a:r>
            <a:r>
              <a:rPr lang="en-US" dirty="0" smtClean="0">
                <a:solidFill>
                  <a:srgbClr val="FF0000"/>
                </a:solidFill>
              </a:rPr>
              <a:t>X-Informatics</a:t>
            </a:r>
          </a:p>
          <a:p>
            <a:endParaRPr lang="en-US" dirty="0" smtClean="0">
              <a:solidFill>
                <a:srgbClr val="FF0000"/>
              </a:solidFill>
            </a:endParaRPr>
          </a:p>
          <a:p>
            <a:r>
              <a:rPr lang="en-US" dirty="0" smtClean="0">
                <a:solidFill>
                  <a:srgbClr val="FF0000"/>
                </a:solidFill>
              </a:rPr>
              <a:t>X = Health, Medical, Bio, Biomedical, </a:t>
            </a:r>
            <a:r>
              <a:rPr lang="en-US" dirty="0" err="1" smtClean="0">
                <a:solidFill>
                  <a:srgbClr val="FF0000"/>
                </a:solidFill>
              </a:rPr>
              <a:t>Chem</a:t>
            </a:r>
            <a:r>
              <a:rPr lang="en-US" dirty="0" smtClean="0">
                <a:solidFill>
                  <a:srgbClr val="FF0000"/>
                </a:solidFill>
              </a:rPr>
              <a:t>, Pathology, Lifestyle</a:t>
            </a:r>
            <a:endParaRPr lang="en-US" dirty="0">
              <a:solidFill>
                <a:srgbClr val="FF0000"/>
              </a:solidFill>
            </a:endParaRPr>
          </a:p>
        </p:txBody>
      </p:sp>
    </p:spTree>
    <p:extLst>
      <p:ext uri="{BB962C8B-B14F-4D97-AF65-F5344CB8AC3E}">
        <p14:creationId xmlns:p14="http://schemas.microsoft.com/office/powerpoint/2010/main" val="1314448838"/>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ttps://encrypted-tbn3.gstatic.com/images?q=tbn:ANd9GcTYu0Mkim4DcVpxfKwerviKRw-lMRWDE86kHz_Z3BP0zLcBB8Y_e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709" y="15009"/>
            <a:ext cx="2438400" cy="1219201"/>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ttps://encrypted-tbn3.gstatic.com/images?q=tbn:ANd9GcQKWRzLWcgWKmplPTsPZrbpMWfhNU3OiItBec534aXSJgAaFWqMs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80250" y="53109"/>
            <a:ext cx="3362325" cy="13620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s://encrypted-tbn2.gstatic.com/images?q=tbn:ANd9GcRu41sbEn2YbBq-Mv9FkyKsYWpHO6Zt4VIDyASWv3vM-ODAfQT0"/>
          <p:cNvPicPr>
            <a:picLocks noChangeAspect="1" noChangeArrowheads="1"/>
          </p:cNvPicPr>
          <p:nvPr/>
        </p:nvPicPr>
        <p:blipFill rotWithShape="1">
          <a:blip r:embed="rId4">
            <a:extLst>
              <a:ext uri="{28A0092B-C50C-407E-A947-70E740481C1C}">
                <a14:useLocalDpi xmlns:a14="http://schemas.microsoft.com/office/drawing/2010/main" val="0"/>
              </a:ext>
            </a:extLst>
          </a:blip>
          <a:srcRect l="7103"/>
          <a:stretch/>
        </p:blipFill>
        <p:spPr bwMode="auto">
          <a:xfrm>
            <a:off x="-31233" y="1257300"/>
            <a:ext cx="4450833" cy="9525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https://encrypted-tbn3.gstatic.com/images?q=tbn:ANd9GcTGMcepVHT5PL8pI7KfoJejqsiOpQpZ2oz8n6yvE5LZO7LoSDE8m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184037" y="838200"/>
            <a:ext cx="1496211" cy="1945074"/>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https://encrypted-tbn0.gstatic.com/images?q=tbn:ANd9GcRNZpTZIKNsGnhPj4wOpjkeyPWyJQnyGO7gG0f29fB5vEKq33Ph"/>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709" y="2209800"/>
            <a:ext cx="2257425" cy="2028826"/>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http://www.sciensus.com/uploads/images/venn_diagram.gif"/>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832632" y="2209800"/>
            <a:ext cx="2498922" cy="2352675"/>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http://farm4.static.flickr.com/3643/3350940973_4333e99a81.jp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925146" y="1328916"/>
            <a:ext cx="2125982" cy="2121730"/>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https://encrypted-tbn3.gstatic.com/images?q=tbn:ANd9GcQ91z38gA1rZrp2TlS-mwhVKOHVL2IXpKHxjmtY9vNchpkhDXLJog"/>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812273" y="1300883"/>
            <a:ext cx="1162050" cy="1771651"/>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s://www.morebooks.de/assets/product_images/9786201595/big/7801609/business-informatics.jpg?locale=gb"/>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50000"/>
          <a:stretch/>
        </p:blipFill>
        <p:spPr bwMode="auto">
          <a:xfrm>
            <a:off x="3820599" y="4561694"/>
            <a:ext cx="1590664" cy="233430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s://encrypted-tbn0.gstatic.com/images?q=tbn:ANd9GcSqq2ZcAVDeKPT-t171dLNI0VBR3f2tkWNYWF_u4L4KnEAiPu6W"/>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466109" y="-16126"/>
            <a:ext cx="3004152" cy="1087294"/>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https://encrypted-tbn2.gstatic.com/images?q=tbn:ANd9GcT61WeZTigeUDaul3WYcWq4NIjm1evG2U__w3bcBDQ7IVM7ueWdXA"/>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280921" y="2044103"/>
            <a:ext cx="1651118" cy="2353722"/>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603" t="17925" r="10845" b="34127"/>
          <a:stretch/>
        </p:blipFill>
        <p:spPr bwMode="auto">
          <a:xfrm>
            <a:off x="6279300" y="3434671"/>
            <a:ext cx="2864700" cy="16079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4" descr="http://ucspace.canberra.edu.au/download/attachments/59113623/Triangle+diagram+of+Social+Informatics.GIF?version=1&amp;modificationDate=128210213964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0" y="4333980"/>
            <a:ext cx="3635470" cy="2580588"/>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p:cNvPicPr>
            <a:picLocks noChangeAspect="1" noChangeArrowheads="1"/>
          </p:cNvPicPr>
          <p:nvPr/>
        </p:nvPicPr>
        <p:blipFill rotWithShape="1">
          <a:blip r:embed="rId15">
            <a:extLst>
              <a:ext uri="{28A0092B-C50C-407E-A947-70E740481C1C}">
                <a14:useLocalDpi xmlns:a14="http://schemas.microsoft.com/office/drawing/2010/main" val="0"/>
              </a:ext>
            </a:extLst>
          </a:blip>
          <a:srcRect l="4812" t="28661" r="32053" b="10865"/>
          <a:stretch/>
        </p:blipFill>
        <p:spPr bwMode="auto">
          <a:xfrm>
            <a:off x="5499086" y="4080878"/>
            <a:ext cx="3644914" cy="16479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3"/>
          <p:cNvPicPr>
            <a:picLocks noChangeAspect="1" noChangeArrowheads="1"/>
          </p:cNvPicPr>
          <p:nvPr/>
        </p:nvPicPr>
        <p:blipFill rotWithShape="1">
          <a:blip r:embed="rId16">
            <a:extLst>
              <a:ext uri="{28A0092B-C50C-407E-A947-70E740481C1C}">
                <a14:useLocalDpi xmlns:a14="http://schemas.microsoft.com/office/drawing/2010/main" val="0"/>
              </a:ext>
            </a:extLst>
          </a:blip>
          <a:srcRect l="26132" t="35603" r="11324" b="34435"/>
          <a:stretch/>
        </p:blipFill>
        <p:spPr bwMode="auto">
          <a:xfrm>
            <a:off x="5764474" y="5295090"/>
            <a:ext cx="3379526" cy="15841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2" descr="http://spa.asu.edu/centers/pincenter.gif/image_preview"/>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3796802" y="5943638"/>
            <a:ext cx="1879698" cy="935556"/>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http://www.geoinformatics.com/layouts/cmediageoinformatics/img/Header-Geo-5.gif"/>
          <p:cNvPicPr>
            <a:picLocks noChangeAspect="1" noChangeArrowheads="1"/>
          </p:cNvPicPr>
          <p:nvPr/>
        </p:nvPicPr>
        <p:blipFill rotWithShape="1">
          <a:blip r:embed="rId18" cstate="print">
            <a:extLst>
              <a:ext uri="{28A0092B-C50C-407E-A947-70E740481C1C}">
                <a14:useLocalDpi xmlns:a14="http://schemas.microsoft.com/office/drawing/2010/main" val="0"/>
              </a:ext>
            </a:extLst>
          </a:blip>
          <a:srcRect r="48802"/>
          <a:stretch/>
        </p:blipFill>
        <p:spPr bwMode="auto">
          <a:xfrm>
            <a:off x="7049772" y="4322918"/>
            <a:ext cx="2094228" cy="647265"/>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p:cNvPicPr>
            <a:picLocks noChangeAspect="1" noChangeArrowheads="1"/>
          </p:cNvPicPr>
          <p:nvPr/>
        </p:nvPicPr>
        <p:blipFill rotWithShape="1">
          <a:blip r:embed="rId19" cstate="print">
            <a:extLst>
              <a:ext uri="{28A0092B-C50C-407E-A947-70E740481C1C}">
                <a14:useLocalDpi xmlns:a14="http://schemas.microsoft.com/office/drawing/2010/main" val="0"/>
              </a:ext>
            </a:extLst>
          </a:blip>
          <a:srcRect l="57084" t="29851" r="13419" b="56430"/>
          <a:stretch/>
        </p:blipFill>
        <p:spPr bwMode="auto">
          <a:xfrm>
            <a:off x="7400203" y="746282"/>
            <a:ext cx="1673904" cy="582634"/>
          </a:xfrm>
          <a:prstGeom prst="rect">
            <a:avLst/>
          </a:prstGeom>
          <a:noFill/>
          <a:ln w="76200">
            <a:solidFill>
              <a:schemeClr val="folHlink"/>
            </a:solidFill>
            <a:miter lim="800000"/>
            <a:headEnd/>
            <a:tailEnd/>
          </a:ln>
          <a:extLst>
            <a:ext uri="{909E8E84-426E-40DD-AFC4-6F175D3DCCD1}">
              <a14:hiddenFill xmlns:a14="http://schemas.microsoft.com/office/drawing/2010/main">
                <a:solidFill>
                  <a:srgbClr val="FFFFFF"/>
                </a:solidFill>
              </a14:hiddenFill>
            </a:ext>
          </a:extLst>
        </p:spPr>
      </p:pic>
      <p:pic>
        <p:nvPicPr>
          <p:cNvPr id="20" name="Picture 19"/>
          <p:cNvPicPr>
            <a:picLocks noChangeAspect="1" noChangeArrowheads="1"/>
          </p:cNvPicPr>
          <p:nvPr/>
        </p:nvPicPr>
        <p:blipFill rotWithShape="1">
          <a:blip r:embed="rId20" cstate="print">
            <a:extLst>
              <a:ext uri="{28A0092B-C50C-407E-A947-70E740481C1C}">
                <a14:useLocalDpi xmlns:a14="http://schemas.microsoft.com/office/drawing/2010/main" val="0"/>
              </a:ext>
            </a:extLst>
          </a:blip>
          <a:srcRect l="43425" t="15702" b="41253"/>
          <a:stretch/>
        </p:blipFill>
        <p:spPr bwMode="auto">
          <a:xfrm>
            <a:off x="6875587" y="5734478"/>
            <a:ext cx="1049232" cy="114471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581760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762000"/>
          </a:xfrm>
        </p:spPr>
        <p:txBody>
          <a:bodyPr/>
          <a:lstStyle/>
          <a:p>
            <a:r>
              <a:rPr lang="en-US" b="1" dirty="0" smtClean="0"/>
              <a:t>Some Data sizes</a:t>
            </a:r>
            <a:endParaRPr lang="en-US" b="1" dirty="0"/>
          </a:p>
        </p:txBody>
      </p:sp>
      <p:sp>
        <p:nvSpPr>
          <p:cNvPr id="3" name="Content Placeholder 2"/>
          <p:cNvSpPr>
            <a:spLocks noGrp="1"/>
          </p:cNvSpPr>
          <p:nvPr>
            <p:ph idx="1"/>
          </p:nvPr>
        </p:nvSpPr>
        <p:spPr>
          <a:xfrm>
            <a:off x="0" y="685800"/>
            <a:ext cx="9144000" cy="5486400"/>
          </a:xfrm>
        </p:spPr>
        <p:txBody>
          <a:bodyPr/>
          <a:lstStyle/>
          <a:p>
            <a:pPr marL="742141" lvl="1" indent="-285438" defTabSz="913404" eaLnBrk="1" hangingPunct="1">
              <a:lnSpc>
                <a:spcPct val="80000"/>
              </a:lnSpc>
              <a:spcBef>
                <a:spcPts val="1200"/>
              </a:spcBef>
              <a:buBlip>
                <a:blip r:embed="rId3"/>
              </a:buBlip>
            </a:pPr>
            <a:r>
              <a:rPr lang="en-US" sz="2600" dirty="0">
                <a:latin typeface="Times New Roman" pitchFamily="18" charset="0"/>
                <a:ea typeface="+mn-ea"/>
                <a:cs typeface="Times New Roman" pitchFamily="18" charset="0"/>
              </a:rPr>
              <a:t>~40 10</a:t>
            </a:r>
            <a:r>
              <a:rPr lang="en-US" sz="2600" baseline="30000" dirty="0">
                <a:latin typeface="Times New Roman" pitchFamily="18" charset="0"/>
                <a:ea typeface="+mn-ea"/>
                <a:cs typeface="Times New Roman" pitchFamily="18" charset="0"/>
              </a:rPr>
              <a:t>9 </a:t>
            </a:r>
            <a:r>
              <a:rPr lang="en-US" sz="2600" b="1" dirty="0">
                <a:latin typeface="Times New Roman" pitchFamily="18" charset="0"/>
                <a:ea typeface="+mn-ea"/>
                <a:cs typeface="Times New Roman" pitchFamily="18" charset="0"/>
              </a:rPr>
              <a:t>Web pages </a:t>
            </a:r>
            <a:r>
              <a:rPr lang="en-US" sz="2600" dirty="0">
                <a:latin typeface="Times New Roman" pitchFamily="18" charset="0"/>
                <a:ea typeface="+mn-ea"/>
                <a:cs typeface="Times New Roman" pitchFamily="18" charset="0"/>
              </a:rPr>
              <a:t>at ~300 kilobytes each = 10 Petabytes</a:t>
            </a:r>
          </a:p>
          <a:p>
            <a:pPr marL="742141" lvl="1" indent="-285438" defTabSz="913404" eaLnBrk="1" hangingPunct="1">
              <a:lnSpc>
                <a:spcPct val="80000"/>
              </a:lnSpc>
              <a:spcBef>
                <a:spcPts val="1200"/>
              </a:spcBef>
              <a:buBlip>
                <a:blip r:embed="rId3"/>
              </a:buBlip>
            </a:pPr>
            <a:r>
              <a:rPr lang="en-US" sz="2600" b="1" dirty="0" err="1">
                <a:latin typeface="Times New Roman" pitchFamily="18" charset="0"/>
                <a:ea typeface="+mn-ea"/>
                <a:cs typeface="Times New Roman" pitchFamily="18" charset="0"/>
              </a:rPr>
              <a:t>Youtube</a:t>
            </a:r>
            <a:r>
              <a:rPr lang="en-US" sz="2600" dirty="0">
                <a:latin typeface="Times New Roman" pitchFamily="18" charset="0"/>
                <a:ea typeface="+mn-ea"/>
                <a:cs typeface="Times New Roman" pitchFamily="18" charset="0"/>
              </a:rPr>
              <a:t> 48 hours video uploaded per minute; </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in 2 months in 2010, uploaded  more than total NBC ABC CBS</a:t>
            </a:r>
          </a:p>
          <a:p>
            <a:pPr marL="1142191" lvl="2" indent="-285438" defTabSz="913404" eaLnBrk="1" hangingPunct="1">
              <a:lnSpc>
                <a:spcPct val="80000"/>
              </a:lnSpc>
              <a:spcBef>
                <a:spcPts val="1200"/>
              </a:spcBef>
              <a:buBlip>
                <a:blip r:embed="rId3"/>
              </a:buBlip>
            </a:pPr>
            <a:r>
              <a:rPr lang="en-US" dirty="0">
                <a:latin typeface="Times New Roman" pitchFamily="18" charset="0"/>
                <a:ea typeface="+mn-ea"/>
                <a:cs typeface="Times New Roman" pitchFamily="18" charset="0"/>
              </a:rPr>
              <a:t>~2.5 petabytes per year uploaded?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LHC</a:t>
            </a:r>
            <a:r>
              <a:rPr lang="en-US" sz="2600" dirty="0">
                <a:latin typeface="Times New Roman" pitchFamily="18" charset="0"/>
                <a:ea typeface="+mn-ea"/>
                <a:cs typeface="Times New Roman" pitchFamily="18" charset="0"/>
              </a:rPr>
              <a:t> 15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Radiology</a:t>
            </a:r>
            <a:r>
              <a:rPr lang="en-US" sz="2600" dirty="0">
                <a:latin typeface="Times New Roman" pitchFamily="18" charset="0"/>
                <a:ea typeface="+mn-ea"/>
                <a:cs typeface="Times New Roman" pitchFamily="18" charset="0"/>
              </a:rPr>
              <a:t> 69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Square Kilometer Array Telescope </a:t>
            </a:r>
            <a:r>
              <a:rPr lang="en-US" sz="2600" dirty="0">
                <a:latin typeface="Times New Roman" pitchFamily="18" charset="0"/>
                <a:ea typeface="+mn-ea"/>
                <a:cs typeface="Times New Roman" pitchFamily="18" charset="0"/>
              </a:rPr>
              <a:t>will be 100 terabits/second</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 Observation </a:t>
            </a:r>
            <a:r>
              <a:rPr lang="en-US" sz="2600" dirty="0">
                <a:latin typeface="Times New Roman" pitchFamily="18" charset="0"/>
                <a:ea typeface="+mn-ea"/>
                <a:cs typeface="Times New Roman" pitchFamily="18" charset="0"/>
              </a:rPr>
              <a:t>becoming ~4 petabytes per 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Earthquake Science </a:t>
            </a:r>
            <a:r>
              <a:rPr lang="en-US" sz="2600" dirty="0">
                <a:latin typeface="Times New Roman" pitchFamily="18" charset="0"/>
                <a:ea typeface="+mn-ea"/>
                <a:cs typeface="Times New Roman" pitchFamily="18" charset="0"/>
              </a:rPr>
              <a:t>– few terabytes </a:t>
            </a:r>
            <a:r>
              <a:rPr lang="en-US" sz="2600" b="1" dirty="0">
                <a:latin typeface="Times New Roman" pitchFamily="18" charset="0"/>
                <a:ea typeface="+mn-ea"/>
                <a:cs typeface="Times New Roman" pitchFamily="18" charset="0"/>
              </a:rPr>
              <a:t>total</a:t>
            </a:r>
            <a:r>
              <a:rPr lang="en-US" sz="2600" dirty="0">
                <a:latin typeface="Times New Roman" pitchFamily="18" charset="0"/>
                <a:ea typeface="+mn-ea"/>
                <a:cs typeface="Times New Roman" pitchFamily="18" charset="0"/>
              </a:rPr>
              <a:t> today</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PolarGrid</a:t>
            </a:r>
            <a:r>
              <a:rPr lang="en-US" sz="2600" dirty="0">
                <a:latin typeface="Times New Roman" pitchFamily="18" charset="0"/>
                <a:ea typeface="+mn-ea"/>
                <a:cs typeface="Times New Roman" pitchFamily="18" charset="0"/>
              </a:rPr>
              <a:t> – 100’s terabytes/year</a:t>
            </a:r>
          </a:p>
          <a:p>
            <a:pPr marL="742141" lvl="1" indent="-285438" defTabSz="913404" eaLnBrk="1" hangingPunct="1">
              <a:lnSpc>
                <a:spcPct val="80000"/>
              </a:lnSpc>
              <a:spcBef>
                <a:spcPts val="1200"/>
              </a:spcBef>
              <a:buBlip>
                <a:blip r:embed="rId3"/>
              </a:buBlip>
            </a:pPr>
            <a:r>
              <a:rPr lang="en-US" sz="2600" b="1" dirty="0">
                <a:latin typeface="Times New Roman" pitchFamily="18" charset="0"/>
                <a:ea typeface="+mn-ea"/>
                <a:cs typeface="Times New Roman" pitchFamily="18" charset="0"/>
              </a:rPr>
              <a:t>Exascale simulation </a:t>
            </a:r>
            <a:r>
              <a:rPr lang="en-US" sz="2600" dirty="0">
                <a:latin typeface="Times New Roman" pitchFamily="18" charset="0"/>
                <a:ea typeface="+mn-ea"/>
                <a:cs typeface="Times New Roman" pitchFamily="18" charset="0"/>
              </a:rPr>
              <a:t>data dumps – terabytes/second</a:t>
            </a:r>
          </a:p>
          <a:p>
            <a:pPr marL="0" indent="0">
              <a:buNone/>
            </a:pPr>
            <a:endParaRPr lang="en-US" sz="2600" dirty="0" smtClean="0">
              <a:latin typeface="Times New Roman" pitchFamily="18" charset="0"/>
              <a:cs typeface="Times New Roman" pitchFamily="18" charset="0"/>
            </a:endParaRPr>
          </a:p>
          <a:p>
            <a:endParaRPr lang="en-US" sz="2600" dirty="0">
              <a:latin typeface="Times New Roman" pitchFamily="18" charset="0"/>
              <a:cs typeface="Times New Roman" pitchFamily="18" charset="0"/>
            </a:endParaRPr>
          </a:p>
        </p:txBody>
      </p:sp>
      <p:sp>
        <p:nvSpPr>
          <p:cNvPr id="4" name="Slide Number Placeholder 3"/>
          <p:cNvSpPr>
            <a:spLocks noGrp="1"/>
          </p:cNvSpPr>
          <p:nvPr>
            <p:ph type="sldNum" sz="quarter" idx="12"/>
          </p:nvPr>
        </p:nvSpPr>
        <p:spPr/>
        <p:txBody>
          <a:bodyPr/>
          <a:lstStyle/>
          <a:p>
            <a:fld id="{94CC141A-9CC6-41A7-A7D0-011D836CC6E2}" type="slidenum">
              <a:rPr lang="en-US" smtClean="0">
                <a:solidFill>
                  <a:prstClr val="black">
                    <a:tint val="75000"/>
                  </a:prstClr>
                </a:solidFill>
              </a:rPr>
              <a:pPr/>
              <a:t>4</a:t>
            </a:fld>
            <a:endParaRPr lang="en-US">
              <a:solidFill>
                <a:prstClr val="black">
                  <a:tint val="75000"/>
                </a:prstClr>
              </a:solidFill>
            </a:endParaRPr>
          </a:p>
        </p:txBody>
      </p:sp>
    </p:spTree>
    <p:extLst>
      <p:ext uri="{BB962C8B-B14F-4D97-AF65-F5344CB8AC3E}">
        <p14:creationId xmlns:p14="http://schemas.microsoft.com/office/powerpoint/2010/main" val="219804404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04800"/>
            <a:ext cx="8674216"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228600" y="5341203"/>
            <a:ext cx="7467600" cy="923330"/>
          </a:xfrm>
          <a:prstGeom prst="rect">
            <a:avLst/>
          </a:prstGeom>
          <a:noFill/>
        </p:spPr>
        <p:txBody>
          <a:bodyPr wrap="square" rtlCol="0">
            <a:spAutoFit/>
          </a:bodyPr>
          <a:lstStyle/>
          <a:p>
            <a:r>
              <a:rPr lang="en-US" dirty="0">
                <a:solidFill>
                  <a:prstClr val="black"/>
                </a:solidFill>
              </a:rPr>
              <a:t>2005-20011 Job request at European Bioinformatics Institute EBI for Web hits and automated services WS</a:t>
            </a:r>
          </a:p>
          <a:p>
            <a:r>
              <a:rPr lang="en-US" dirty="0">
                <a:solidFill>
                  <a:prstClr val="black"/>
                </a:solidFill>
              </a:rPr>
              <a:t>http://www.ebi.ac.uk/Information/Brochures/</a:t>
            </a:r>
          </a:p>
        </p:txBody>
      </p:sp>
    </p:spTree>
    <p:extLst>
      <p:ext uri="{BB962C8B-B14F-4D97-AF65-F5344CB8AC3E}">
        <p14:creationId xmlns:p14="http://schemas.microsoft.com/office/powerpoint/2010/main" val="153396317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6681875"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6553200" y="152400"/>
            <a:ext cx="2590800" cy="2585323"/>
          </a:xfrm>
          <a:prstGeom prst="rect">
            <a:avLst/>
          </a:prstGeom>
        </p:spPr>
        <p:txBody>
          <a:bodyPr wrap="square">
            <a:spAutoFit/>
          </a:bodyPr>
          <a:lstStyle/>
          <a:p>
            <a:r>
              <a:rPr lang="en-US" dirty="0">
                <a:solidFill>
                  <a:prstClr val="black"/>
                </a:solidFill>
              </a:rPr>
              <a:t>2005-20011 Data stored at European Bioinformatics Institute EBI</a:t>
            </a:r>
          </a:p>
          <a:p>
            <a:endParaRPr lang="en-US" dirty="0">
              <a:solidFill>
                <a:prstClr val="black"/>
              </a:solidFill>
            </a:endParaRPr>
          </a:p>
          <a:p>
            <a:endParaRPr lang="en-US" dirty="0">
              <a:solidFill>
                <a:prstClr val="black"/>
              </a:solidFill>
            </a:endParaRPr>
          </a:p>
          <a:p>
            <a:endParaRPr lang="en-US" dirty="0">
              <a:solidFill>
                <a:prstClr val="black"/>
              </a:solidFill>
            </a:endParaRPr>
          </a:p>
          <a:p>
            <a:r>
              <a:rPr lang="en-US" dirty="0">
                <a:solidFill>
                  <a:prstClr val="black"/>
                </a:solidFill>
              </a:rPr>
              <a:t>http://www.ebi.ac.uk/Information/Brochures/</a:t>
            </a:r>
          </a:p>
        </p:txBody>
      </p:sp>
    </p:spTree>
    <p:extLst>
      <p:ext uri="{BB962C8B-B14F-4D97-AF65-F5344CB8AC3E}">
        <p14:creationId xmlns:p14="http://schemas.microsoft.com/office/powerpoint/2010/main" val="72749207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itle 31"/>
          <p:cNvSpPr>
            <a:spLocks noGrp="1"/>
          </p:cNvSpPr>
          <p:nvPr>
            <p:ph type="title"/>
          </p:nvPr>
        </p:nvSpPr>
        <p:spPr/>
        <p:txBody>
          <a:bodyPr/>
          <a:lstStyle/>
          <a:p>
            <a:r>
              <a:rPr lang="en-US" smtClean="0">
                <a:gradFill>
                  <a:gsLst>
                    <a:gs pos="0">
                      <a:schemeClr val="accent1"/>
                    </a:gs>
                    <a:gs pos="100000">
                      <a:schemeClr val="accent1"/>
                    </a:gs>
                  </a:gsLst>
                  <a:lin ang="16200000" scaled="0"/>
                </a:gradFill>
              </a:rPr>
              <a:t>Big Data opportunities in health</a:t>
            </a:r>
            <a:endParaRPr lang="en-US" dirty="0">
              <a:gradFill>
                <a:gsLst>
                  <a:gs pos="0">
                    <a:schemeClr val="accent1"/>
                  </a:gs>
                  <a:gs pos="100000">
                    <a:schemeClr val="accent1"/>
                  </a:gs>
                </a:gsLst>
                <a:lin ang="16200000" scaled="0"/>
              </a:gradFill>
            </a:endParaRPr>
          </a:p>
        </p:txBody>
      </p:sp>
      <p:sp>
        <p:nvSpPr>
          <p:cNvPr id="7" name="Content Placeholder 6"/>
          <p:cNvSpPr>
            <a:spLocks noGrp="1"/>
          </p:cNvSpPr>
          <p:nvPr>
            <p:ph idx="1"/>
          </p:nvPr>
        </p:nvSpPr>
        <p:spPr/>
        <p:txBody>
          <a:bodyPr/>
          <a:lstStyle/>
          <a:p>
            <a:r>
              <a:rPr lang="en-US" smtClean="0">
                <a:solidFill>
                  <a:schemeClr val="tx2"/>
                </a:solidFill>
              </a:rPr>
              <a:t>The promise of Big Data to transform health and social services comes from new capabilities to increases “Data Convergence” opportunities.</a:t>
            </a:r>
          </a:p>
          <a:p>
            <a:endParaRPr lang="en-US" dirty="0"/>
          </a:p>
        </p:txBody>
      </p:sp>
      <p:sp>
        <p:nvSpPr>
          <p:cNvPr id="5" name="Text Placeholder 4"/>
          <p:cNvSpPr>
            <a:spLocks noGrp="1"/>
          </p:cNvSpPr>
          <p:nvPr>
            <p:ph type="body" sz="quarter" idx="13"/>
          </p:nvPr>
        </p:nvSpPr>
        <p:spPr/>
        <p:txBody>
          <a:bodyPr/>
          <a:lstStyle/>
          <a:p>
            <a:r>
              <a:rPr lang="en-US" cap="none" smtClean="0"/>
              <a:t>Section 2: Big Data in Health</a:t>
            </a:r>
            <a:endParaRPr lang="en-US" cap="none" dirty="0"/>
          </a:p>
        </p:txBody>
      </p:sp>
      <p:sp>
        <p:nvSpPr>
          <p:cNvPr id="8" name="Slide Number Placeholder 7"/>
          <p:cNvSpPr>
            <a:spLocks noGrp="1"/>
          </p:cNvSpPr>
          <p:nvPr>
            <p:ph type="sldNum" sz="quarter" idx="17"/>
          </p:nvPr>
        </p:nvSpPr>
        <p:spPr/>
        <p:txBody>
          <a:bodyPr/>
          <a:lstStyle/>
          <a:p>
            <a:fld id="{1A026502-11EF-4F01-A5BA-022B1A37D027}" type="slidenum">
              <a:rPr lang="en-US" smtClean="0">
                <a:solidFill>
                  <a:srgbClr val="00AEEF"/>
                </a:solidFill>
              </a:rPr>
              <a:pPr/>
              <a:t>42</a:t>
            </a:fld>
            <a:endParaRPr lang="en-US">
              <a:solidFill>
                <a:srgbClr val="00AEEF"/>
              </a:solidFill>
            </a:endParaRPr>
          </a:p>
        </p:txBody>
      </p:sp>
      <p:grpSp>
        <p:nvGrpSpPr>
          <p:cNvPr id="3" name="Group 2"/>
          <p:cNvGrpSpPr/>
          <p:nvPr/>
        </p:nvGrpSpPr>
        <p:grpSpPr>
          <a:xfrm>
            <a:off x="2674005" y="2373355"/>
            <a:ext cx="3795991" cy="3701957"/>
            <a:chOff x="2634578" y="2144755"/>
            <a:chExt cx="3795991" cy="3701957"/>
          </a:xfrm>
        </p:grpSpPr>
        <p:grpSp>
          <p:nvGrpSpPr>
            <p:cNvPr id="2" name="Group 1"/>
            <p:cNvGrpSpPr/>
            <p:nvPr/>
          </p:nvGrpSpPr>
          <p:grpSpPr>
            <a:xfrm>
              <a:off x="2634578" y="2144755"/>
              <a:ext cx="3795991" cy="3701957"/>
              <a:chOff x="2634578" y="2144755"/>
              <a:chExt cx="3795991" cy="3701957"/>
            </a:xfrm>
          </p:grpSpPr>
          <p:sp>
            <p:nvSpPr>
              <p:cNvPr id="11" name="Oval 10"/>
              <p:cNvSpPr/>
              <p:nvPr/>
            </p:nvSpPr>
            <p:spPr>
              <a:xfrm>
                <a:off x="2634578" y="2803924"/>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2" name="Oval 11"/>
              <p:cNvSpPr/>
              <p:nvPr/>
            </p:nvSpPr>
            <p:spPr>
              <a:xfrm>
                <a:off x="4441481" y="2803924"/>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3" name="Oval 12"/>
              <p:cNvSpPr/>
              <p:nvPr/>
            </p:nvSpPr>
            <p:spPr>
              <a:xfrm>
                <a:off x="3001050" y="3857622"/>
                <a:ext cx="1989089" cy="1989090"/>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14" name="Oval 13"/>
              <p:cNvSpPr/>
              <p:nvPr/>
            </p:nvSpPr>
            <p:spPr>
              <a:xfrm>
                <a:off x="4075739" y="3857622"/>
                <a:ext cx="1989088" cy="1989090"/>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sp>
            <p:nvSpPr>
              <p:cNvPr id="21" name="Oval 20"/>
              <p:cNvSpPr/>
              <p:nvPr/>
            </p:nvSpPr>
            <p:spPr>
              <a:xfrm>
                <a:off x="3577456" y="2144755"/>
                <a:ext cx="1989088" cy="1989089"/>
              </a:xfrm>
              <a:prstGeom prst="ellipse">
                <a:avLst/>
              </a:prstGeom>
              <a:solidFill>
                <a:schemeClr val="accent5">
                  <a:alpha val="40000"/>
                </a:schemeClr>
              </a:solidFill>
              <a:ln>
                <a:noFill/>
              </a:ln>
              <a:effectLst/>
            </p:spPr>
            <p:style>
              <a:lnRef idx="1">
                <a:schemeClr val="accent1"/>
              </a:lnRef>
              <a:fillRef idx="3">
                <a:schemeClr val="accent1"/>
              </a:fillRef>
              <a:effectRef idx="2">
                <a:schemeClr val="accent1"/>
              </a:effectRef>
              <a:fontRef idx="minor">
                <a:schemeClr val="lt1"/>
              </a:fontRef>
            </p:style>
            <p:txBody>
              <a:bodyPr wrap="square" lIns="182880" tIns="182880" rIns="182880" bIns="182880" rtlCol="0" anchor="ctr">
                <a:noAutofit/>
              </a:bodyPr>
              <a:lstStyle/>
              <a:p>
                <a:pPr algn="ctr"/>
                <a:endParaRPr lang="en-US" dirty="0">
                  <a:solidFill>
                    <a:srgbClr val="FFFFFF"/>
                  </a:solidFill>
                </a:endParaRPr>
              </a:p>
            </p:txBody>
          </p:sp>
        </p:grpSp>
        <p:sp>
          <p:nvSpPr>
            <p:cNvPr id="20" name="TextBox 19"/>
            <p:cNvSpPr txBox="1"/>
            <p:nvPr/>
          </p:nvSpPr>
          <p:spPr>
            <a:xfrm>
              <a:off x="3203064" y="3561768"/>
              <a:ext cx="2659018" cy="867930"/>
            </a:xfrm>
            <a:prstGeom prst="rect">
              <a:avLst/>
            </a:prstGeom>
            <a:noFill/>
          </p:spPr>
          <p:txBody>
            <a:bodyPr wrap="square" rtlCol="0">
              <a:spAutoFit/>
            </a:bodyPr>
            <a:lstStyle/>
            <a:p>
              <a:pPr algn="ctr">
                <a:lnSpc>
                  <a:spcPct val="90000"/>
                </a:lnSpc>
              </a:pPr>
              <a: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t>Big Data </a:t>
              </a:r>
              <a:b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br>
              <a:r>
                <a:rPr lang="en-US" sz="2800" spc="-30" dirty="0">
                  <a:gradFill>
                    <a:gsLst>
                      <a:gs pos="0">
                        <a:srgbClr val="FFFFFF"/>
                      </a:gs>
                      <a:gs pos="100000">
                        <a:srgbClr val="FFFFFF"/>
                      </a:gs>
                    </a:gsLst>
                    <a:lin ang="16200000" scaled="0"/>
                  </a:gradFill>
                  <a:effectLst>
                    <a:outerShdw blurRad="50800" dist="50800" dir="5400000" algn="ctr" rotWithShape="0">
                      <a:srgbClr val="000000">
                        <a:alpha val="22000"/>
                      </a:srgbClr>
                    </a:outerShdw>
                  </a:effectLst>
                </a:rPr>
                <a:t>Opportunities</a:t>
              </a:r>
            </a:p>
          </p:txBody>
        </p:sp>
      </p:grpSp>
      <p:sp>
        <p:nvSpPr>
          <p:cNvPr id="15" name="TextBox 14"/>
          <p:cNvSpPr txBox="1"/>
          <p:nvPr/>
        </p:nvSpPr>
        <p:spPr>
          <a:xfrm>
            <a:off x="457200" y="2792457"/>
            <a:ext cx="2514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Clinical Data</a:t>
            </a:r>
          </a:p>
          <a:p>
            <a:pPr algn="ctr">
              <a:lnSpc>
                <a:spcPct val="80000"/>
              </a:lnSpc>
            </a:pPr>
            <a:r>
              <a:rPr lang="en-US" sz="1500" dirty="0">
                <a:solidFill>
                  <a:srgbClr val="505050"/>
                </a:solidFill>
              </a:rPr>
              <a:t>EMRs, diagnostic images</a:t>
            </a:r>
          </a:p>
        </p:txBody>
      </p:sp>
      <p:sp>
        <p:nvSpPr>
          <p:cNvPr id="16" name="TextBox 15"/>
          <p:cNvSpPr txBox="1"/>
          <p:nvPr/>
        </p:nvSpPr>
        <p:spPr>
          <a:xfrm>
            <a:off x="6172200" y="2792458"/>
            <a:ext cx="2514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Claims &amp; Cost Data</a:t>
            </a:r>
          </a:p>
          <a:p>
            <a:pPr algn="ctr">
              <a:lnSpc>
                <a:spcPct val="80000"/>
              </a:lnSpc>
            </a:pPr>
            <a:r>
              <a:rPr lang="en-US" sz="1500" dirty="0">
                <a:solidFill>
                  <a:srgbClr val="505050"/>
                </a:solidFill>
              </a:rPr>
              <a:t>Claims, revenue cycle</a:t>
            </a:r>
          </a:p>
        </p:txBody>
      </p:sp>
      <p:sp>
        <p:nvSpPr>
          <p:cNvPr id="17" name="TextBox 16"/>
          <p:cNvSpPr txBox="1"/>
          <p:nvPr/>
        </p:nvSpPr>
        <p:spPr>
          <a:xfrm>
            <a:off x="457200" y="4944500"/>
            <a:ext cx="2514600" cy="775597"/>
          </a:xfrm>
          <a:prstGeom prst="rect">
            <a:avLst/>
          </a:prstGeom>
          <a:noFill/>
        </p:spPr>
        <p:txBody>
          <a:bodyPr wrap="square" lIns="0" tIns="0" rIns="0" bIns="0" rtlCol="0">
            <a:spAutoFit/>
          </a:bodyPr>
          <a:lstStyle/>
          <a:p>
            <a:pPr algn="ctr">
              <a:lnSpc>
                <a:spcPct val="80000"/>
              </a:lnSpc>
            </a:pPr>
            <a:r>
              <a:rPr lang="en-US" sz="2400" dirty="0" err="1">
                <a:gradFill>
                  <a:gsLst>
                    <a:gs pos="0">
                      <a:srgbClr val="00AEEF"/>
                    </a:gs>
                    <a:gs pos="100000">
                      <a:srgbClr val="00AEEF"/>
                    </a:gs>
                  </a:gsLst>
                  <a:lin ang="16200000" scaled="0"/>
                </a:gradFill>
                <a:latin typeface="Segoe UI Light"/>
              </a:rPr>
              <a:t>Pharma</a:t>
            </a:r>
            <a:r>
              <a:rPr lang="en-US" sz="2400" dirty="0">
                <a:gradFill>
                  <a:gsLst>
                    <a:gs pos="0">
                      <a:srgbClr val="00AEEF"/>
                    </a:gs>
                    <a:gs pos="100000">
                      <a:srgbClr val="00AEEF"/>
                    </a:gs>
                  </a:gsLst>
                  <a:lin ang="16200000" scaled="0"/>
                </a:gradFill>
                <a:latin typeface="Segoe UI Light"/>
              </a:rPr>
              <a:t> &amp; Life Science Data</a:t>
            </a:r>
          </a:p>
          <a:p>
            <a:pPr algn="ctr">
              <a:lnSpc>
                <a:spcPct val="80000"/>
              </a:lnSpc>
            </a:pPr>
            <a:r>
              <a:rPr lang="en-US" sz="1500" dirty="0">
                <a:solidFill>
                  <a:srgbClr val="505050"/>
                </a:solidFill>
              </a:rPr>
              <a:t>Clinical trials, genomics</a:t>
            </a:r>
          </a:p>
        </p:txBody>
      </p:sp>
      <p:sp>
        <p:nvSpPr>
          <p:cNvPr id="18" name="TextBox 17"/>
          <p:cNvSpPr txBox="1"/>
          <p:nvPr/>
        </p:nvSpPr>
        <p:spPr>
          <a:xfrm>
            <a:off x="6176234" y="4852167"/>
            <a:ext cx="2510566" cy="960263"/>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Patient &amp; Consumer Data</a:t>
            </a:r>
          </a:p>
          <a:p>
            <a:pPr algn="ctr">
              <a:lnSpc>
                <a:spcPct val="80000"/>
              </a:lnSpc>
            </a:pPr>
            <a:r>
              <a:rPr lang="en-US" sz="1500" dirty="0">
                <a:solidFill>
                  <a:srgbClr val="505050"/>
                </a:solidFill>
              </a:rPr>
              <a:t>Purchasing patterns, </a:t>
            </a:r>
            <a:br>
              <a:rPr lang="en-US" sz="1500" dirty="0">
                <a:solidFill>
                  <a:srgbClr val="505050"/>
                </a:solidFill>
              </a:rPr>
            </a:br>
            <a:r>
              <a:rPr lang="en-US" sz="1500" dirty="0">
                <a:solidFill>
                  <a:srgbClr val="505050"/>
                </a:solidFill>
              </a:rPr>
              <a:t>social media</a:t>
            </a:r>
          </a:p>
        </p:txBody>
      </p:sp>
      <p:sp>
        <p:nvSpPr>
          <p:cNvPr id="22" name="TextBox 21"/>
          <p:cNvSpPr txBox="1"/>
          <p:nvPr/>
        </p:nvSpPr>
        <p:spPr>
          <a:xfrm>
            <a:off x="2743200" y="1676400"/>
            <a:ext cx="3657600" cy="480131"/>
          </a:xfrm>
          <a:prstGeom prst="rect">
            <a:avLst/>
          </a:prstGeom>
          <a:noFill/>
        </p:spPr>
        <p:txBody>
          <a:bodyPr wrap="square" lIns="0" tIns="0" rIns="0" bIns="0" rtlCol="0">
            <a:spAutoFit/>
          </a:bodyPr>
          <a:lstStyle/>
          <a:p>
            <a:pPr algn="ctr">
              <a:lnSpc>
                <a:spcPct val="80000"/>
              </a:lnSpc>
            </a:pPr>
            <a:r>
              <a:rPr lang="en-US" sz="2400" dirty="0">
                <a:gradFill>
                  <a:gsLst>
                    <a:gs pos="0">
                      <a:srgbClr val="00AEEF"/>
                    </a:gs>
                    <a:gs pos="100000">
                      <a:srgbClr val="00AEEF"/>
                    </a:gs>
                  </a:gsLst>
                  <a:lin ang="16200000" scaled="0"/>
                </a:gradFill>
                <a:latin typeface="Segoe UI Light"/>
              </a:rPr>
              <a:t>Correlational Data</a:t>
            </a:r>
          </a:p>
          <a:p>
            <a:pPr algn="ctr">
              <a:lnSpc>
                <a:spcPct val="80000"/>
              </a:lnSpc>
            </a:pPr>
            <a:r>
              <a:rPr lang="en-US" sz="1500" dirty="0">
                <a:solidFill>
                  <a:srgbClr val="505050"/>
                </a:solidFill>
              </a:rPr>
              <a:t>Geo-environmental, weather patterns, etc.</a:t>
            </a:r>
          </a:p>
        </p:txBody>
      </p:sp>
      <p:sp>
        <p:nvSpPr>
          <p:cNvPr id="23" name="Footer Placeholder 9"/>
          <p:cNvSpPr txBox="1">
            <a:spLocks/>
          </p:cNvSpPr>
          <p:nvPr/>
        </p:nvSpPr>
        <p:spPr>
          <a:xfrm>
            <a:off x="5943600" y="6402773"/>
            <a:ext cx="2743200" cy="365125"/>
          </a:xfrm>
          <a:prstGeom prst="rect">
            <a:avLst/>
          </a:prstGeom>
        </p:spPr>
        <p:txBody>
          <a:bodyPr vert="horz" lIns="0" tIns="0" rIns="0" bIns="0" rtlCol="0" anchor="ctr"/>
          <a:lstStyle>
            <a:defPPr>
              <a:defRPr lang="en-US"/>
            </a:defPPr>
            <a:lvl1pPr marL="0" algn="r" defTabSz="914400" rtl="0" eaLnBrk="1" latinLnBrk="0" hangingPunct="1">
              <a:defRPr sz="1000" i="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0" dirty="0" smtClean="0">
                <a:solidFill>
                  <a:srgbClr val="00AEEF"/>
                </a:solidFill>
                <a:hlinkClick r:id="rId3" action="ppaction://hlinksldjump"/>
              </a:rPr>
              <a:t>Table of Contents</a:t>
            </a:r>
            <a:endParaRPr lang="en-US" i="0" dirty="0">
              <a:solidFill>
                <a:srgbClr val="00AEEF"/>
              </a:solidFill>
            </a:endParaRPr>
          </a:p>
        </p:txBody>
      </p:sp>
      <p:sp>
        <p:nvSpPr>
          <p:cNvPr id="24"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4" name="Rectangle 3"/>
          <p:cNvSpPr/>
          <p:nvPr/>
        </p:nvSpPr>
        <p:spPr>
          <a:xfrm>
            <a:off x="1104900" y="6402773"/>
            <a:ext cx="6072648" cy="369332"/>
          </a:xfrm>
          <a:prstGeom prst="rect">
            <a:avLst/>
          </a:prstGeom>
        </p:spPr>
        <p:txBody>
          <a:bodyPr wrap="square">
            <a:spAutoFit/>
          </a:bodyPr>
          <a:lstStyle/>
          <a:p>
            <a:r>
              <a:rPr lang="en-US" dirty="0" smtClean="0"/>
              <a:t>https://partner.microsoft.com/download/global/40193764</a:t>
            </a:r>
            <a:endParaRPr lang="en-US" dirty="0"/>
          </a:p>
        </p:txBody>
      </p:sp>
    </p:spTree>
    <p:extLst>
      <p:ext uri="{BB962C8B-B14F-4D97-AF65-F5344CB8AC3E}">
        <p14:creationId xmlns:p14="http://schemas.microsoft.com/office/powerpoint/2010/main" val="1015429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p:txBody>
          <a:bodyPr/>
          <a:lstStyle/>
          <a:p>
            <a:r>
              <a:rPr lang="en-US" smtClean="0">
                <a:gradFill>
                  <a:gsLst>
                    <a:gs pos="0">
                      <a:schemeClr val="accent1"/>
                    </a:gs>
                    <a:gs pos="100000">
                      <a:schemeClr val="accent1"/>
                    </a:gs>
                  </a:gsLst>
                  <a:lin ang="16200000" scaled="0"/>
                </a:gradFill>
              </a:rPr>
              <a:t>New possibilities with Big Data</a:t>
            </a:r>
            <a:endParaRPr lang="en-US" dirty="0">
              <a:gradFill>
                <a:gsLst>
                  <a:gs pos="0">
                    <a:schemeClr val="accent1"/>
                  </a:gs>
                  <a:gs pos="100000">
                    <a:schemeClr val="accent1"/>
                  </a:gs>
                </a:gsLst>
                <a:lin ang="16200000" scaled="0"/>
              </a:gradFill>
            </a:endParaRPr>
          </a:p>
        </p:txBody>
      </p:sp>
      <p:sp>
        <p:nvSpPr>
          <p:cNvPr id="9" name="Text Placeholder 43"/>
          <p:cNvSpPr>
            <a:spLocks noGrp="1"/>
          </p:cNvSpPr>
          <p:nvPr>
            <p:ph type="body" sz="quarter" idx="13"/>
          </p:nvPr>
        </p:nvSpPr>
        <p:spPr/>
        <p:txBody>
          <a:bodyPr/>
          <a:lstStyle/>
          <a:p>
            <a:r>
              <a:rPr lang="en-US" cap="none" smtClean="0"/>
              <a:t>Section 2: Big Data in Health</a:t>
            </a:r>
            <a:endParaRPr lang="en-US" cap="none" dirty="0"/>
          </a:p>
        </p:txBody>
      </p:sp>
      <p:sp>
        <p:nvSpPr>
          <p:cNvPr id="8" name="Slide Number Placeholder 7"/>
          <p:cNvSpPr>
            <a:spLocks noGrp="1"/>
          </p:cNvSpPr>
          <p:nvPr>
            <p:ph type="sldNum" sz="quarter" idx="16"/>
          </p:nvPr>
        </p:nvSpPr>
        <p:spPr/>
        <p:txBody>
          <a:bodyPr/>
          <a:lstStyle/>
          <a:p>
            <a:fld id="{1A026502-11EF-4F01-A5BA-022B1A37D027}" type="slidenum">
              <a:rPr lang="en-US" smtClean="0">
                <a:solidFill>
                  <a:srgbClr val="00AEEF"/>
                </a:solidFill>
              </a:rPr>
              <a:pPr/>
              <a:t>43</a:t>
            </a:fld>
            <a:endParaRPr lang="en-US">
              <a:solidFill>
                <a:srgbClr val="00AEEF"/>
              </a:solidFill>
            </a:endParaRPr>
          </a:p>
        </p:txBody>
      </p:sp>
      <p:sp>
        <p:nvSpPr>
          <p:cNvPr id="37" name="Footer Placeholder 9"/>
          <p:cNvSpPr txBox="1">
            <a:spLocks/>
          </p:cNvSpPr>
          <p:nvPr/>
        </p:nvSpPr>
        <p:spPr>
          <a:xfrm>
            <a:off x="5943600" y="6402773"/>
            <a:ext cx="2743200" cy="365125"/>
          </a:xfrm>
          <a:prstGeom prst="rect">
            <a:avLst/>
          </a:prstGeom>
        </p:spPr>
        <p:txBody>
          <a:bodyPr vert="horz" lIns="0" tIns="0" rIns="0" bIns="0" rtlCol="0" anchor="ctr"/>
          <a:lstStyle>
            <a:defPPr>
              <a:defRPr lang="en-US"/>
            </a:defPPr>
            <a:lvl1pPr marL="0" algn="r" defTabSz="914400" rtl="0" eaLnBrk="1" latinLnBrk="0" hangingPunct="1">
              <a:defRPr sz="1000" i="1" kern="1200">
                <a:solidFill>
                  <a:schemeClr val="tx1">
                    <a:lumMod val="75000"/>
                    <a:lumOff val="2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i="0" dirty="0" smtClean="0">
                <a:solidFill>
                  <a:srgbClr val="00AEEF"/>
                </a:solidFill>
                <a:hlinkClick r:id="rId3" action="ppaction://hlinksldjump"/>
              </a:rPr>
              <a:t>Table of Contents</a:t>
            </a:r>
            <a:endParaRPr lang="en-US" i="0" dirty="0">
              <a:solidFill>
                <a:srgbClr val="00AEEF"/>
              </a:solidFill>
            </a:endParaRPr>
          </a:p>
        </p:txBody>
      </p:sp>
      <p:pic>
        <p:nvPicPr>
          <p:cNvPr id="2052" name="Picture 4" descr="C:\Users\Eric\Documents\D + A\FY13\FY13 PHSS National Plans\Images\UP08_001_tif.jpg"/>
          <p:cNvPicPr>
            <a:picLocks noChangeAspect="1" noChangeArrowheads="1"/>
          </p:cNvPicPr>
          <p:nvPr/>
        </p:nvPicPr>
        <p:blipFill rotWithShape="1">
          <a:blip r:embed="rId4">
            <a:extLst>
              <a:ext uri="{28A0092B-C50C-407E-A947-70E740481C1C}">
                <a14:useLocalDpi xmlns:a14="http://schemas.microsoft.com/office/drawing/2010/main" val="0"/>
              </a:ext>
            </a:extLst>
          </a:blip>
          <a:srcRect l="7171" r="18956" b="1174"/>
          <a:stretch/>
        </p:blipFill>
        <p:spPr bwMode="auto">
          <a:xfrm>
            <a:off x="3236976" y="3706832"/>
            <a:ext cx="2670048" cy="236769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Eric\Documents\D + A\FY13\FY13 Real Impact for Better Health\Images from thinkstock\Originals\42-28316863_withGraphScreenshot.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26539" t="3770" r="12447" b="2094"/>
          <a:stretch/>
        </p:blipFill>
        <p:spPr bwMode="auto">
          <a:xfrm>
            <a:off x="6016752" y="1239248"/>
            <a:ext cx="2670048" cy="2349537"/>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38"/>
          <p:cNvPicPr>
            <a:picLocks noChangeAspect="1"/>
          </p:cNvPicPr>
          <p:nvPr/>
        </p:nvPicPr>
        <p:blipFill rotWithShape="1">
          <a:blip r:embed="rId6" cstate="screen">
            <a:extLst>
              <a:ext uri="{28A0092B-C50C-407E-A947-70E740481C1C}">
                <a14:useLocalDpi xmlns:a14="http://schemas.microsoft.com/office/drawing/2010/main"/>
              </a:ext>
            </a:extLst>
          </a:blip>
          <a:srcRect t="929" b="11135"/>
          <a:stretch/>
        </p:blipFill>
        <p:spPr>
          <a:xfrm>
            <a:off x="457200" y="1239249"/>
            <a:ext cx="2670048" cy="2349537"/>
          </a:xfrm>
          <a:prstGeom prst="rect">
            <a:avLst/>
          </a:prstGeom>
        </p:spPr>
      </p:pic>
      <p:sp>
        <p:nvSpPr>
          <p:cNvPr id="34" name="Rectangle 33"/>
          <p:cNvSpPr/>
          <p:nvPr/>
        </p:nvSpPr>
        <p:spPr bwMode="auto">
          <a:xfrm>
            <a:off x="3236976" y="1239249"/>
            <a:ext cx="2670048" cy="2724479"/>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62527"/>
              <a:gd name="connsiteX1" fmla="*/ 2354983 w 2354983"/>
              <a:gd name="connsiteY1" fmla="*/ 0 h 2362527"/>
              <a:gd name="connsiteX2" fmla="*/ 2354983 w 2354983"/>
              <a:gd name="connsiteY2" fmla="*/ 2356552 h 2362527"/>
              <a:gd name="connsiteX3" fmla="*/ 704981 w 2354983"/>
              <a:gd name="connsiteY3" fmla="*/ 2362527 h 2362527"/>
              <a:gd name="connsiteX4" fmla="*/ 0 w 2354983"/>
              <a:gd name="connsiteY4" fmla="*/ 2356552 h 2362527"/>
              <a:gd name="connsiteX5" fmla="*/ 0 w 2354983"/>
              <a:gd name="connsiteY5" fmla="*/ 0 h 2362527"/>
              <a:gd name="connsiteX0" fmla="*/ 0 w 2354983"/>
              <a:gd name="connsiteY0" fmla="*/ 0 h 2362527"/>
              <a:gd name="connsiteX1" fmla="*/ 2354983 w 2354983"/>
              <a:gd name="connsiteY1" fmla="*/ 0 h 2362527"/>
              <a:gd name="connsiteX2" fmla="*/ 2354983 w 2354983"/>
              <a:gd name="connsiteY2" fmla="*/ 2356552 h 2362527"/>
              <a:gd name="connsiteX3" fmla="*/ 1524131 w 2354983"/>
              <a:gd name="connsiteY3" fmla="*/ 2343477 h 2362527"/>
              <a:gd name="connsiteX4" fmla="*/ 704981 w 2354983"/>
              <a:gd name="connsiteY4" fmla="*/ 2362527 h 2362527"/>
              <a:gd name="connsiteX5" fmla="*/ 0 w 2354983"/>
              <a:gd name="connsiteY5" fmla="*/ 2356552 h 2362527"/>
              <a:gd name="connsiteX6" fmla="*/ 0 w 2354983"/>
              <a:gd name="connsiteY6" fmla="*/ 0 h 2362527"/>
              <a:gd name="connsiteX0" fmla="*/ 0 w 2354983"/>
              <a:gd name="connsiteY0" fmla="*/ 0 h 2362527"/>
              <a:gd name="connsiteX1" fmla="*/ 2354983 w 2354983"/>
              <a:gd name="connsiteY1" fmla="*/ 0 h 2362527"/>
              <a:gd name="connsiteX2" fmla="*/ 2354983 w 2354983"/>
              <a:gd name="connsiteY2" fmla="*/ 2356552 h 2362527"/>
              <a:gd name="connsiteX3" fmla="*/ 1524131 w 2354983"/>
              <a:gd name="connsiteY3" fmla="*/ 2343477 h 2362527"/>
              <a:gd name="connsiteX4" fmla="*/ 1143131 w 2354983"/>
              <a:gd name="connsiteY4" fmla="*/ 2343477 h 2362527"/>
              <a:gd name="connsiteX5" fmla="*/ 704981 w 2354983"/>
              <a:gd name="connsiteY5" fmla="*/ 2362527 h 2362527"/>
              <a:gd name="connsiteX6" fmla="*/ 0 w 2354983"/>
              <a:gd name="connsiteY6" fmla="*/ 2356552 h 2362527"/>
              <a:gd name="connsiteX7" fmla="*/ 0 w 2354983"/>
              <a:gd name="connsiteY7" fmla="*/ 0 h 2362527"/>
              <a:gd name="connsiteX0" fmla="*/ 0 w 2354983"/>
              <a:gd name="connsiteY0" fmla="*/ 0 h 2667327"/>
              <a:gd name="connsiteX1" fmla="*/ 2354983 w 2354983"/>
              <a:gd name="connsiteY1" fmla="*/ 0 h 2667327"/>
              <a:gd name="connsiteX2" fmla="*/ 2354983 w 2354983"/>
              <a:gd name="connsiteY2" fmla="*/ 2356552 h 2667327"/>
              <a:gd name="connsiteX3" fmla="*/ 1524131 w 2354983"/>
              <a:gd name="connsiteY3" fmla="*/ 2343477 h 2667327"/>
              <a:gd name="connsiteX4" fmla="*/ 1143131 w 2354983"/>
              <a:gd name="connsiteY4" fmla="*/ 2667327 h 2667327"/>
              <a:gd name="connsiteX5" fmla="*/ 704981 w 2354983"/>
              <a:gd name="connsiteY5" fmla="*/ 2362527 h 2667327"/>
              <a:gd name="connsiteX6" fmla="*/ 0 w 2354983"/>
              <a:gd name="connsiteY6" fmla="*/ 2356552 h 2667327"/>
              <a:gd name="connsiteX7" fmla="*/ 0 w 2354983"/>
              <a:gd name="connsiteY7" fmla="*/ 0 h 2667327"/>
              <a:gd name="connsiteX0" fmla="*/ 0 w 2354983"/>
              <a:gd name="connsiteY0" fmla="*/ 0 h 2667327"/>
              <a:gd name="connsiteX1" fmla="*/ 2354983 w 2354983"/>
              <a:gd name="connsiteY1" fmla="*/ 0 h 2667327"/>
              <a:gd name="connsiteX2" fmla="*/ 2354983 w 2354983"/>
              <a:gd name="connsiteY2" fmla="*/ 2356552 h 2667327"/>
              <a:gd name="connsiteX3" fmla="*/ 1524131 w 2354983"/>
              <a:gd name="connsiteY3" fmla="*/ 2343477 h 2667327"/>
              <a:gd name="connsiteX4" fmla="*/ 1143131 w 2354983"/>
              <a:gd name="connsiteY4" fmla="*/ 2667327 h 2667327"/>
              <a:gd name="connsiteX5" fmla="*/ 857381 w 2354983"/>
              <a:gd name="connsiteY5" fmla="*/ 2362528 h 2667327"/>
              <a:gd name="connsiteX6" fmla="*/ 0 w 2354983"/>
              <a:gd name="connsiteY6" fmla="*/ 2356552 h 2667327"/>
              <a:gd name="connsiteX7" fmla="*/ 0 w 2354983"/>
              <a:gd name="connsiteY7" fmla="*/ 0 h 2667327"/>
              <a:gd name="connsiteX0" fmla="*/ 0 w 2354983"/>
              <a:gd name="connsiteY0" fmla="*/ 0 h 2667327"/>
              <a:gd name="connsiteX1" fmla="*/ 2354983 w 2354983"/>
              <a:gd name="connsiteY1" fmla="*/ 0 h 2667327"/>
              <a:gd name="connsiteX2" fmla="*/ 2354983 w 2354983"/>
              <a:gd name="connsiteY2" fmla="*/ 2356552 h 2667327"/>
              <a:gd name="connsiteX3" fmla="*/ 1428881 w 2354983"/>
              <a:gd name="connsiteY3" fmla="*/ 2343478 h 2667327"/>
              <a:gd name="connsiteX4" fmla="*/ 1143131 w 2354983"/>
              <a:gd name="connsiteY4" fmla="*/ 2667327 h 2667327"/>
              <a:gd name="connsiteX5" fmla="*/ 857381 w 2354983"/>
              <a:gd name="connsiteY5" fmla="*/ 2362528 h 2667327"/>
              <a:gd name="connsiteX6" fmla="*/ 0 w 2354983"/>
              <a:gd name="connsiteY6" fmla="*/ 2356552 h 2667327"/>
              <a:gd name="connsiteX7" fmla="*/ 0 w 2354983"/>
              <a:gd name="connsiteY7" fmla="*/ 0 h 2667327"/>
              <a:gd name="connsiteX0" fmla="*/ 0 w 2354983"/>
              <a:gd name="connsiteY0" fmla="*/ 0 h 2743528"/>
              <a:gd name="connsiteX1" fmla="*/ 2354983 w 2354983"/>
              <a:gd name="connsiteY1" fmla="*/ 0 h 2743528"/>
              <a:gd name="connsiteX2" fmla="*/ 2354983 w 2354983"/>
              <a:gd name="connsiteY2" fmla="*/ 2356552 h 2743528"/>
              <a:gd name="connsiteX3" fmla="*/ 1428881 w 2354983"/>
              <a:gd name="connsiteY3" fmla="*/ 2343478 h 2743528"/>
              <a:gd name="connsiteX4" fmla="*/ 1105031 w 2354983"/>
              <a:gd name="connsiteY4" fmla="*/ 2743528 h 2743528"/>
              <a:gd name="connsiteX5" fmla="*/ 857381 w 2354983"/>
              <a:gd name="connsiteY5" fmla="*/ 2362528 h 2743528"/>
              <a:gd name="connsiteX6" fmla="*/ 0 w 2354983"/>
              <a:gd name="connsiteY6" fmla="*/ 2356552 h 2743528"/>
              <a:gd name="connsiteX7" fmla="*/ 0 w 2354983"/>
              <a:gd name="connsiteY7" fmla="*/ 0 h 2743528"/>
              <a:gd name="connsiteX0" fmla="*/ 0 w 2354983"/>
              <a:gd name="connsiteY0" fmla="*/ 0 h 2724479"/>
              <a:gd name="connsiteX1" fmla="*/ 2354983 w 2354983"/>
              <a:gd name="connsiteY1" fmla="*/ 0 h 2724479"/>
              <a:gd name="connsiteX2" fmla="*/ 2354983 w 2354983"/>
              <a:gd name="connsiteY2" fmla="*/ 2356552 h 2724479"/>
              <a:gd name="connsiteX3" fmla="*/ 1428881 w 2354983"/>
              <a:gd name="connsiteY3" fmla="*/ 2343478 h 2724479"/>
              <a:gd name="connsiteX4" fmla="*/ 1143131 w 2354983"/>
              <a:gd name="connsiteY4" fmla="*/ 2724479 h 2724479"/>
              <a:gd name="connsiteX5" fmla="*/ 857381 w 2354983"/>
              <a:gd name="connsiteY5" fmla="*/ 2362528 h 2724479"/>
              <a:gd name="connsiteX6" fmla="*/ 0 w 2354983"/>
              <a:gd name="connsiteY6" fmla="*/ 2356552 h 2724479"/>
              <a:gd name="connsiteX7" fmla="*/ 0 w 2354983"/>
              <a:gd name="connsiteY7" fmla="*/ 0 h 27244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24479">
                <a:moveTo>
                  <a:pt x="0" y="0"/>
                </a:moveTo>
                <a:lnTo>
                  <a:pt x="2354983" y="0"/>
                </a:lnTo>
                <a:lnTo>
                  <a:pt x="2354983" y="2356552"/>
                </a:lnTo>
                <a:lnTo>
                  <a:pt x="1428881" y="2343478"/>
                </a:lnTo>
                <a:lnTo>
                  <a:pt x="1143131" y="2724479"/>
                </a:lnTo>
                <a:lnTo>
                  <a:pt x="857381" y="2362528"/>
                </a:lnTo>
                <a:lnTo>
                  <a:pt x="0" y="2356552"/>
                </a:lnTo>
                <a:lnTo>
                  <a:pt x="0" y="0"/>
                </a:lnTo>
                <a:close/>
              </a:path>
            </a:pathLst>
          </a:custGeom>
          <a:solidFill>
            <a:schemeClr val="accent5"/>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118872" rIns="118872" bIns="118872" numCol="1" spcCol="0" rtlCol="0" fromWordArt="0" anchor="t" anchorCtr="0" forceAA="0" compatLnSpc="1">
            <a:prstTxWarp prst="textNoShape">
              <a:avLst/>
            </a:prstTxWarp>
            <a:noAutofit/>
          </a:bodyPr>
          <a:lstStyle/>
          <a:p>
            <a:pPr>
              <a:spcAft>
                <a:spcPts val="600"/>
              </a:spcAft>
            </a:pPr>
            <a:r>
              <a:rPr lang="en-US" sz="2400" dirty="0">
                <a:gradFill>
                  <a:gsLst>
                    <a:gs pos="0">
                      <a:srgbClr val="FFFFFF"/>
                    </a:gs>
                    <a:gs pos="100000">
                      <a:srgbClr val="FFFFFF"/>
                    </a:gs>
                  </a:gsLst>
                  <a:lin ang="5400000" scaled="0"/>
                </a:gradFill>
                <a:ea typeface="Segoe UI" pitchFamily="34" charset="0"/>
                <a:cs typeface="Segoe UI" pitchFamily="34" charset="0"/>
              </a:rPr>
              <a:t>Live data feed</a:t>
            </a:r>
          </a:p>
          <a:p>
            <a:pPr>
              <a:spcAft>
                <a:spcPts val="600"/>
              </a:spcAft>
            </a:pPr>
            <a:r>
              <a:rPr lang="en-US" sz="1200" dirty="0">
                <a:gradFill>
                  <a:gsLst>
                    <a:gs pos="0">
                      <a:srgbClr val="FFFFFF"/>
                    </a:gs>
                    <a:gs pos="100000">
                      <a:srgbClr val="FFFFFF"/>
                    </a:gs>
                  </a:gsLst>
                  <a:lin ang="5400000" scaled="0"/>
                </a:gradFill>
              </a:rPr>
              <a:t>Based on a “snapshot” of large and different datasets right now, what can I predict will happen going forward?</a:t>
            </a:r>
          </a:p>
          <a:p>
            <a:pPr>
              <a:spcAft>
                <a:spcPts val="600"/>
              </a:spcAft>
            </a:pPr>
            <a:r>
              <a:rPr lang="en-US" sz="1200" dirty="0">
                <a:gradFill>
                  <a:gsLst>
                    <a:gs pos="0">
                      <a:srgbClr val="FFFFFF"/>
                    </a:gs>
                    <a:gs pos="100000">
                      <a:srgbClr val="FFFFFF"/>
                    </a:gs>
                  </a:gsLst>
                  <a:lin ang="5400000" scaled="0"/>
                </a:gradFill>
              </a:rPr>
              <a:t>For example, how do I optimize my resources to see and plan for the emerging outbreak of infectious diseases?</a:t>
            </a:r>
          </a:p>
        </p:txBody>
      </p:sp>
      <p:sp>
        <p:nvSpPr>
          <p:cNvPr id="35" name="Rectangle 34"/>
          <p:cNvSpPr/>
          <p:nvPr/>
        </p:nvSpPr>
        <p:spPr bwMode="auto">
          <a:xfrm>
            <a:off x="457199" y="3272240"/>
            <a:ext cx="2670048" cy="2791144"/>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56552"/>
              <a:gd name="connsiteX1" fmla="*/ 750429 w 2354983"/>
              <a:gd name="connsiteY1" fmla="*/ 3558 h 2356552"/>
              <a:gd name="connsiteX2" fmla="*/ 2354983 w 2354983"/>
              <a:gd name="connsiteY2" fmla="*/ 0 h 2356552"/>
              <a:gd name="connsiteX3" fmla="*/ 2354983 w 2354983"/>
              <a:gd name="connsiteY3" fmla="*/ 2356552 h 2356552"/>
              <a:gd name="connsiteX4" fmla="*/ 0 w 2354983"/>
              <a:gd name="connsiteY4" fmla="*/ 2356552 h 2356552"/>
              <a:gd name="connsiteX5" fmla="*/ 0 w 2354983"/>
              <a:gd name="connsiteY5" fmla="*/ 0 h 2356552"/>
              <a:gd name="connsiteX0" fmla="*/ 0 w 2354983"/>
              <a:gd name="connsiteY0" fmla="*/ 15492 h 2372044"/>
              <a:gd name="connsiteX1" fmla="*/ 750429 w 2354983"/>
              <a:gd name="connsiteY1" fmla="*/ 19050 h 2372044"/>
              <a:gd name="connsiteX2" fmla="*/ 1112379 w 2354983"/>
              <a:gd name="connsiteY2" fmla="*/ 0 h 2372044"/>
              <a:gd name="connsiteX3" fmla="*/ 2354983 w 2354983"/>
              <a:gd name="connsiteY3" fmla="*/ 15492 h 2372044"/>
              <a:gd name="connsiteX4" fmla="*/ 2354983 w 2354983"/>
              <a:gd name="connsiteY4" fmla="*/ 2372044 h 2372044"/>
              <a:gd name="connsiteX5" fmla="*/ 0 w 2354983"/>
              <a:gd name="connsiteY5" fmla="*/ 2372044 h 2372044"/>
              <a:gd name="connsiteX6" fmla="*/ 0 w 2354983"/>
              <a:gd name="connsiteY6" fmla="*/ 15492 h 2372044"/>
              <a:gd name="connsiteX0" fmla="*/ 0 w 2354983"/>
              <a:gd name="connsiteY0" fmla="*/ 15492 h 2372044"/>
              <a:gd name="connsiteX1" fmla="*/ 750429 w 2354983"/>
              <a:gd name="connsiteY1" fmla="*/ 19050 h 2372044"/>
              <a:gd name="connsiteX2" fmla="*/ 1112379 w 2354983"/>
              <a:gd name="connsiteY2" fmla="*/ 0 h 2372044"/>
              <a:gd name="connsiteX3" fmla="*/ 1417179 w 2354983"/>
              <a:gd name="connsiteY3" fmla="*/ 19051 h 2372044"/>
              <a:gd name="connsiteX4" fmla="*/ 2354983 w 2354983"/>
              <a:gd name="connsiteY4" fmla="*/ 15492 h 2372044"/>
              <a:gd name="connsiteX5" fmla="*/ 2354983 w 2354983"/>
              <a:gd name="connsiteY5" fmla="*/ 2372044 h 2372044"/>
              <a:gd name="connsiteX6" fmla="*/ 0 w 2354983"/>
              <a:gd name="connsiteY6" fmla="*/ 2372044 h 2372044"/>
              <a:gd name="connsiteX7" fmla="*/ 0 w 2354983"/>
              <a:gd name="connsiteY7" fmla="*/ 15492 h 2372044"/>
              <a:gd name="connsiteX0" fmla="*/ 0 w 2354983"/>
              <a:gd name="connsiteY0" fmla="*/ 434592 h 2791144"/>
              <a:gd name="connsiteX1" fmla="*/ 750429 w 2354983"/>
              <a:gd name="connsiteY1" fmla="*/ 438150 h 2791144"/>
              <a:gd name="connsiteX2" fmla="*/ 1093329 w 2354983"/>
              <a:gd name="connsiteY2" fmla="*/ 0 h 2791144"/>
              <a:gd name="connsiteX3" fmla="*/ 1417179 w 2354983"/>
              <a:gd name="connsiteY3" fmla="*/ 438151 h 2791144"/>
              <a:gd name="connsiteX4" fmla="*/ 2354983 w 2354983"/>
              <a:gd name="connsiteY4" fmla="*/ 434592 h 2791144"/>
              <a:gd name="connsiteX5" fmla="*/ 2354983 w 2354983"/>
              <a:gd name="connsiteY5" fmla="*/ 2791144 h 2791144"/>
              <a:gd name="connsiteX6" fmla="*/ 0 w 2354983"/>
              <a:gd name="connsiteY6" fmla="*/ 2791144 h 2791144"/>
              <a:gd name="connsiteX7" fmla="*/ 0 w 2354983"/>
              <a:gd name="connsiteY7" fmla="*/ 434592 h 27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91144">
                <a:moveTo>
                  <a:pt x="0" y="434592"/>
                </a:moveTo>
                <a:lnTo>
                  <a:pt x="750429" y="438150"/>
                </a:lnTo>
                <a:lnTo>
                  <a:pt x="1093329" y="0"/>
                </a:lnTo>
                <a:lnTo>
                  <a:pt x="1417179" y="438151"/>
                </a:lnTo>
                <a:lnTo>
                  <a:pt x="2354983" y="434592"/>
                </a:lnTo>
                <a:lnTo>
                  <a:pt x="2354983" y="2791144"/>
                </a:lnTo>
                <a:lnTo>
                  <a:pt x="0" y="2791144"/>
                </a:lnTo>
                <a:lnTo>
                  <a:pt x="0" y="434592"/>
                </a:lnTo>
                <a:close/>
              </a:path>
            </a:pathLst>
          </a:cu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548640" rIns="118872" bIns="118872" numCol="1" spcCol="0" rtlCol="0" fromWordArt="0" anchor="t" anchorCtr="0" forceAA="0" compatLnSpc="1">
            <a:prstTxWarp prst="textNoShape">
              <a:avLst/>
            </a:prstTxWarp>
            <a:noAutofit/>
          </a:bodyPr>
          <a:lstStyle/>
          <a:p>
            <a:pPr>
              <a:spcAft>
                <a:spcPts val="600"/>
              </a:spcAft>
            </a:pPr>
            <a:r>
              <a:rPr lang="en-US" sz="2400" dirty="0">
                <a:gradFill>
                  <a:gsLst>
                    <a:gs pos="0">
                      <a:srgbClr val="FFFFFF"/>
                    </a:gs>
                    <a:gs pos="100000">
                      <a:srgbClr val="FFFFFF"/>
                    </a:gs>
                  </a:gsLst>
                  <a:lin ang="5400000" scaled="0"/>
                </a:gradFill>
              </a:rPr>
              <a:t>Social analytics</a:t>
            </a:r>
          </a:p>
          <a:p>
            <a:pPr>
              <a:spcAft>
                <a:spcPts val="600"/>
              </a:spcAft>
            </a:pPr>
            <a:r>
              <a:rPr lang="en-US" sz="1200" dirty="0">
                <a:gradFill>
                  <a:gsLst>
                    <a:gs pos="0">
                      <a:srgbClr val="FFFFFF"/>
                    </a:gs>
                    <a:gs pos="100000">
                      <a:srgbClr val="FFFFFF"/>
                    </a:gs>
                  </a:gsLst>
                  <a:lin ang="5400000" scaled="0"/>
                </a:gradFill>
              </a:rPr>
              <a:t>What are the top health topics and issues on the minds of consumers now?</a:t>
            </a:r>
          </a:p>
          <a:p>
            <a:pPr>
              <a:spcAft>
                <a:spcPts val="600"/>
              </a:spcAft>
            </a:pPr>
            <a:r>
              <a:rPr lang="en-US" sz="1200" dirty="0">
                <a:gradFill>
                  <a:gsLst>
                    <a:gs pos="0">
                      <a:srgbClr val="FFFFFF"/>
                    </a:gs>
                    <a:gs pos="100000">
                      <a:srgbClr val="FFFFFF"/>
                    </a:gs>
                  </a:gsLst>
                  <a:lin ang="5400000" scaled="0"/>
                </a:gradFill>
              </a:rPr>
              <a:t>What can I predict based on social media topics?</a:t>
            </a:r>
          </a:p>
        </p:txBody>
      </p:sp>
      <p:sp>
        <p:nvSpPr>
          <p:cNvPr id="40" name="Rectangle 34"/>
          <p:cNvSpPr/>
          <p:nvPr/>
        </p:nvSpPr>
        <p:spPr bwMode="auto">
          <a:xfrm>
            <a:off x="6016752" y="3283378"/>
            <a:ext cx="2670048" cy="2791144"/>
          </a:xfrm>
          <a:custGeom>
            <a:avLst/>
            <a:gdLst>
              <a:gd name="connsiteX0" fmla="*/ 0 w 2354983"/>
              <a:gd name="connsiteY0" fmla="*/ 0 h 2356552"/>
              <a:gd name="connsiteX1" fmla="*/ 2354983 w 2354983"/>
              <a:gd name="connsiteY1" fmla="*/ 0 h 2356552"/>
              <a:gd name="connsiteX2" fmla="*/ 2354983 w 2354983"/>
              <a:gd name="connsiteY2" fmla="*/ 2356552 h 2356552"/>
              <a:gd name="connsiteX3" fmla="*/ 0 w 2354983"/>
              <a:gd name="connsiteY3" fmla="*/ 2356552 h 2356552"/>
              <a:gd name="connsiteX4" fmla="*/ 0 w 2354983"/>
              <a:gd name="connsiteY4" fmla="*/ 0 h 2356552"/>
              <a:gd name="connsiteX0" fmla="*/ 0 w 2354983"/>
              <a:gd name="connsiteY0" fmla="*/ 0 h 2356552"/>
              <a:gd name="connsiteX1" fmla="*/ 750429 w 2354983"/>
              <a:gd name="connsiteY1" fmla="*/ 3558 h 2356552"/>
              <a:gd name="connsiteX2" fmla="*/ 2354983 w 2354983"/>
              <a:gd name="connsiteY2" fmla="*/ 0 h 2356552"/>
              <a:gd name="connsiteX3" fmla="*/ 2354983 w 2354983"/>
              <a:gd name="connsiteY3" fmla="*/ 2356552 h 2356552"/>
              <a:gd name="connsiteX4" fmla="*/ 0 w 2354983"/>
              <a:gd name="connsiteY4" fmla="*/ 2356552 h 2356552"/>
              <a:gd name="connsiteX5" fmla="*/ 0 w 2354983"/>
              <a:gd name="connsiteY5" fmla="*/ 0 h 2356552"/>
              <a:gd name="connsiteX0" fmla="*/ 0 w 2354983"/>
              <a:gd name="connsiteY0" fmla="*/ 15492 h 2372044"/>
              <a:gd name="connsiteX1" fmla="*/ 750429 w 2354983"/>
              <a:gd name="connsiteY1" fmla="*/ 19050 h 2372044"/>
              <a:gd name="connsiteX2" fmla="*/ 1112379 w 2354983"/>
              <a:gd name="connsiteY2" fmla="*/ 0 h 2372044"/>
              <a:gd name="connsiteX3" fmla="*/ 2354983 w 2354983"/>
              <a:gd name="connsiteY3" fmla="*/ 15492 h 2372044"/>
              <a:gd name="connsiteX4" fmla="*/ 2354983 w 2354983"/>
              <a:gd name="connsiteY4" fmla="*/ 2372044 h 2372044"/>
              <a:gd name="connsiteX5" fmla="*/ 0 w 2354983"/>
              <a:gd name="connsiteY5" fmla="*/ 2372044 h 2372044"/>
              <a:gd name="connsiteX6" fmla="*/ 0 w 2354983"/>
              <a:gd name="connsiteY6" fmla="*/ 15492 h 2372044"/>
              <a:gd name="connsiteX0" fmla="*/ 0 w 2354983"/>
              <a:gd name="connsiteY0" fmla="*/ 15492 h 2372044"/>
              <a:gd name="connsiteX1" fmla="*/ 750429 w 2354983"/>
              <a:gd name="connsiteY1" fmla="*/ 19050 h 2372044"/>
              <a:gd name="connsiteX2" fmla="*/ 1112379 w 2354983"/>
              <a:gd name="connsiteY2" fmla="*/ 0 h 2372044"/>
              <a:gd name="connsiteX3" fmla="*/ 1417179 w 2354983"/>
              <a:gd name="connsiteY3" fmla="*/ 19051 h 2372044"/>
              <a:gd name="connsiteX4" fmla="*/ 2354983 w 2354983"/>
              <a:gd name="connsiteY4" fmla="*/ 15492 h 2372044"/>
              <a:gd name="connsiteX5" fmla="*/ 2354983 w 2354983"/>
              <a:gd name="connsiteY5" fmla="*/ 2372044 h 2372044"/>
              <a:gd name="connsiteX6" fmla="*/ 0 w 2354983"/>
              <a:gd name="connsiteY6" fmla="*/ 2372044 h 2372044"/>
              <a:gd name="connsiteX7" fmla="*/ 0 w 2354983"/>
              <a:gd name="connsiteY7" fmla="*/ 15492 h 2372044"/>
              <a:gd name="connsiteX0" fmla="*/ 0 w 2354983"/>
              <a:gd name="connsiteY0" fmla="*/ 434592 h 2791144"/>
              <a:gd name="connsiteX1" fmla="*/ 750429 w 2354983"/>
              <a:gd name="connsiteY1" fmla="*/ 438150 h 2791144"/>
              <a:gd name="connsiteX2" fmla="*/ 1093329 w 2354983"/>
              <a:gd name="connsiteY2" fmla="*/ 0 h 2791144"/>
              <a:gd name="connsiteX3" fmla="*/ 1417179 w 2354983"/>
              <a:gd name="connsiteY3" fmla="*/ 438151 h 2791144"/>
              <a:gd name="connsiteX4" fmla="*/ 2354983 w 2354983"/>
              <a:gd name="connsiteY4" fmla="*/ 434592 h 2791144"/>
              <a:gd name="connsiteX5" fmla="*/ 2354983 w 2354983"/>
              <a:gd name="connsiteY5" fmla="*/ 2791144 h 2791144"/>
              <a:gd name="connsiteX6" fmla="*/ 0 w 2354983"/>
              <a:gd name="connsiteY6" fmla="*/ 2791144 h 2791144"/>
              <a:gd name="connsiteX7" fmla="*/ 0 w 2354983"/>
              <a:gd name="connsiteY7" fmla="*/ 434592 h 27911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354983" h="2791144">
                <a:moveTo>
                  <a:pt x="0" y="434592"/>
                </a:moveTo>
                <a:lnTo>
                  <a:pt x="750429" y="438150"/>
                </a:lnTo>
                <a:lnTo>
                  <a:pt x="1093329" y="0"/>
                </a:lnTo>
                <a:lnTo>
                  <a:pt x="1417179" y="438151"/>
                </a:lnTo>
                <a:lnTo>
                  <a:pt x="2354983" y="434592"/>
                </a:lnTo>
                <a:lnTo>
                  <a:pt x="2354983" y="2791144"/>
                </a:lnTo>
                <a:lnTo>
                  <a:pt x="0" y="2791144"/>
                </a:lnTo>
                <a:lnTo>
                  <a:pt x="0" y="434592"/>
                </a:lnTo>
                <a:close/>
              </a:path>
            </a:pathLst>
          </a:cu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18872" tIns="548640" rIns="118872" bIns="118872" numCol="1" spcCol="0" rtlCol="0" fromWordArt="0" anchor="t" anchorCtr="0" forceAA="0" compatLnSpc="1">
            <a:prstTxWarp prst="textNoShape">
              <a:avLst/>
            </a:prstTxWarp>
            <a:noAutofit/>
          </a:bodyPr>
          <a:lstStyle/>
          <a:p>
            <a:pPr>
              <a:spcAft>
                <a:spcPts val="600"/>
              </a:spcAft>
            </a:pPr>
            <a:r>
              <a:rPr lang="en-US" sz="2400" spc="-60" dirty="0">
                <a:gradFill>
                  <a:gsLst>
                    <a:gs pos="0">
                      <a:srgbClr val="FFFFFF"/>
                    </a:gs>
                    <a:gs pos="100000">
                      <a:srgbClr val="FFFFFF"/>
                    </a:gs>
                  </a:gsLst>
                  <a:lin ang="5400000" scaled="0"/>
                </a:gradFill>
                <a:ea typeface="Segoe UI" pitchFamily="34" charset="0"/>
                <a:cs typeface="Segoe UI" pitchFamily="34" charset="0"/>
              </a:rPr>
              <a:t>Advanced analytics</a:t>
            </a:r>
          </a:p>
          <a:p>
            <a:pPr>
              <a:spcAft>
                <a:spcPts val="600"/>
              </a:spcAft>
            </a:pPr>
            <a:r>
              <a:rPr lang="en-US" sz="1200" dirty="0">
                <a:gradFill>
                  <a:gsLst>
                    <a:gs pos="0">
                      <a:srgbClr val="FFFFFF"/>
                    </a:gs>
                    <a:gs pos="100000">
                      <a:srgbClr val="FFFFFF"/>
                    </a:gs>
                  </a:gsLst>
                  <a:lin ang="5400000" scaled="0"/>
                </a:gradFill>
              </a:rPr>
              <a:t>How might I determine the best care pathways for treating a population of patients with the same medical condition?</a:t>
            </a:r>
          </a:p>
          <a:p>
            <a:pPr>
              <a:spcAft>
                <a:spcPts val="600"/>
              </a:spcAft>
            </a:pPr>
            <a:r>
              <a:rPr lang="en-US" sz="1200" dirty="0">
                <a:gradFill>
                  <a:gsLst>
                    <a:gs pos="0">
                      <a:srgbClr val="FFFFFF"/>
                    </a:gs>
                    <a:gs pos="100000">
                      <a:srgbClr val="FFFFFF"/>
                    </a:gs>
                  </a:gsLst>
                  <a:lin ang="5400000" scaled="0"/>
                </a:gradFill>
              </a:rPr>
              <a:t>What actions might I take to decrease the likelihood of a medical condition?</a:t>
            </a:r>
          </a:p>
        </p:txBody>
      </p:sp>
      <p:sp>
        <p:nvSpPr>
          <p:cNvPr id="41" name="Freeform 47"/>
          <p:cNvSpPr>
            <a:spLocks noEditPoints="1"/>
          </p:cNvSpPr>
          <p:nvPr/>
        </p:nvSpPr>
        <p:spPr bwMode="black">
          <a:xfrm>
            <a:off x="109728" y="657230"/>
            <a:ext cx="274320" cy="274320"/>
          </a:xfrm>
          <a:custGeom>
            <a:avLst/>
            <a:gdLst>
              <a:gd name="T0" fmla="*/ 75 w 150"/>
              <a:gd name="T1" fmla="*/ 150 h 150"/>
              <a:gd name="T2" fmla="*/ 0 w 150"/>
              <a:gd name="T3" fmla="*/ 75 h 150"/>
              <a:gd name="T4" fmla="*/ 75 w 150"/>
              <a:gd name="T5" fmla="*/ 0 h 150"/>
              <a:gd name="T6" fmla="*/ 150 w 150"/>
              <a:gd name="T7" fmla="*/ 75 h 150"/>
              <a:gd name="T8" fmla="*/ 75 w 150"/>
              <a:gd name="T9" fmla="*/ 150 h 150"/>
              <a:gd name="T10" fmla="*/ 75 w 150"/>
              <a:gd name="T11" fmla="*/ 9 h 150"/>
              <a:gd name="T12" fmla="*/ 10 w 150"/>
              <a:gd name="T13" fmla="*/ 75 h 150"/>
              <a:gd name="T14" fmla="*/ 75 w 150"/>
              <a:gd name="T15" fmla="*/ 140 h 150"/>
              <a:gd name="T16" fmla="*/ 140 w 150"/>
              <a:gd name="T17" fmla="*/ 75 h 150"/>
              <a:gd name="T18" fmla="*/ 75 w 150"/>
              <a:gd name="T19" fmla="*/ 9 h 150"/>
              <a:gd name="T20" fmla="*/ 47 w 150"/>
              <a:gd name="T21" fmla="*/ 94 h 150"/>
              <a:gd name="T22" fmla="*/ 43 w 150"/>
              <a:gd name="T23" fmla="*/ 98 h 150"/>
              <a:gd name="T24" fmla="*/ 38 w 150"/>
              <a:gd name="T25" fmla="*/ 94 h 150"/>
              <a:gd name="T26" fmla="*/ 43 w 150"/>
              <a:gd name="T27" fmla="*/ 89 h 150"/>
              <a:gd name="T28" fmla="*/ 47 w 150"/>
              <a:gd name="T29" fmla="*/ 94 h 150"/>
              <a:gd name="T30" fmla="*/ 43 w 150"/>
              <a:gd name="T31" fmla="*/ 52 h 150"/>
              <a:gd name="T32" fmla="*/ 38 w 150"/>
              <a:gd name="T33" fmla="*/ 56 h 150"/>
              <a:gd name="T34" fmla="*/ 43 w 150"/>
              <a:gd name="T35" fmla="*/ 61 h 150"/>
              <a:gd name="T36" fmla="*/ 47 w 150"/>
              <a:gd name="T37" fmla="*/ 56 h 150"/>
              <a:gd name="T38" fmla="*/ 43 w 150"/>
              <a:gd name="T39" fmla="*/ 52 h 150"/>
              <a:gd name="T40" fmla="*/ 53 w 150"/>
              <a:gd name="T41" fmla="*/ 98 h 150"/>
              <a:gd name="T42" fmla="*/ 101 w 150"/>
              <a:gd name="T43" fmla="*/ 98 h 150"/>
              <a:gd name="T44" fmla="*/ 101 w 150"/>
              <a:gd name="T45" fmla="*/ 89 h 150"/>
              <a:gd name="T46" fmla="*/ 53 w 150"/>
              <a:gd name="T47" fmla="*/ 89 h 150"/>
              <a:gd name="T48" fmla="*/ 53 w 150"/>
              <a:gd name="T49" fmla="*/ 98 h 150"/>
              <a:gd name="T50" fmla="*/ 108 w 150"/>
              <a:gd name="T51" fmla="*/ 52 h 150"/>
              <a:gd name="T52" fmla="*/ 53 w 150"/>
              <a:gd name="T53" fmla="*/ 52 h 150"/>
              <a:gd name="T54" fmla="*/ 53 w 150"/>
              <a:gd name="T55" fmla="*/ 61 h 150"/>
              <a:gd name="T56" fmla="*/ 108 w 150"/>
              <a:gd name="T57" fmla="*/ 61 h 150"/>
              <a:gd name="T58" fmla="*/ 108 w 150"/>
              <a:gd name="T59" fmla="*/ 52 h 150"/>
              <a:gd name="T60" fmla="*/ 53 w 150"/>
              <a:gd name="T61" fmla="*/ 70 h 150"/>
              <a:gd name="T62" fmla="*/ 53 w 150"/>
              <a:gd name="T63" fmla="*/ 80 h 150"/>
              <a:gd name="T64" fmla="*/ 116 w 150"/>
              <a:gd name="T65" fmla="*/ 80 h 150"/>
              <a:gd name="T66" fmla="*/ 116 w 150"/>
              <a:gd name="T67" fmla="*/ 70 h 150"/>
              <a:gd name="T68" fmla="*/ 53 w 150"/>
              <a:gd name="T69" fmla="*/ 70 h 150"/>
              <a:gd name="T70" fmla="*/ 43 w 150"/>
              <a:gd name="T71" fmla="*/ 70 h 150"/>
              <a:gd name="T72" fmla="*/ 38 w 150"/>
              <a:gd name="T73" fmla="*/ 75 h 150"/>
              <a:gd name="T74" fmla="*/ 43 w 150"/>
              <a:gd name="T75" fmla="*/ 80 h 150"/>
              <a:gd name="T76" fmla="*/ 47 w 150"/>
              <a:gd name="T77" fmla="*/ 75 h 150"/>
              <a:gd name="T78" fmla="*/ 43 w 150"/>
              <a:gd name="T79" fmla="*/ 7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50" h="150">
                <a:moveTo>
                  <a:pt x="75" y="150"/>
                </a:moveTo>
                <a:cubicBezTo>
                  <a:pt x="34" y="150"/>
                  <a:pt x="0" y="116"/>
                  <a:pt x="0" y="75"/>
                </a:cubicBezTo>
                <a:cubicBezTo>
                  <a:pt x="0" y="34"/>
                  <a:pt x="34" y="0"/>
                  <a:pt x="75" y="0"/>
                </a:cubicBezTo>
                <a:cubicBezTo>
                  <a:pt x="116" y="0"/>
                  <a:pt x="150" y="34"/>
                  <a:pt x="150" y="75"/>
                </a:cubicBezTo>
                <a:cubicBezTo>
                  <a:pt x="150" y="116"/>
                  <a:pt x="116" y="150"/>
                  <a:pt x="75" y="150"/>
                </a:cubicBezTo>
                <a:close/>
                <a:moveTo>
                  <a:pt x="75" y="9"/>
                </a:moveTo>
                <a:cubicBezTo>
                  <a:pt x="39" y="9"/>
                  <a:pt x="10" y="39"/>
                  <a:pt x="10" y="75"/>
                </a:cubicBezTo>
                <a:cubicBezTo>
                  <a:pt x="10" y="111"/>
                  <a:pt x="39" y="140"/>
                  <a:pt x="75" y="140"/>
                </a:cubicBezTo>
                <a:cubicBezTo>
                  <a:pt x="111" y="140"/>
                  <a:pt x="140" y="111"/>
                  <a:pt x="140" y="75"/>
                </a:cubicBezTo>
                <a:cubicBezTo>
                  <a:pt x="140" y="39"/>
                  <a:pt x="111" y="9"/>
                  <a:pt x="75" y="9"/>
                </a:cubicBezTo>
                <a:close/>
                <a:moveTo>
                  <a:pt x="47" y="94"/>
                </a:moveTo>
                <a:cubicBezTo>
                  <a:pt x="47" y="96"/>
                  <a:pt x="45" y="98"/>
                  <a:pt x="43" y="98"/>
                </a:cubicBezTo>
                <a:cubicBezTo>
                  <a:pt x="40" y="98"/>
                  <a:pt x="38" y="96"/>
                  <a:pt x="38" y="94"/>
                </a:cubicBezTo>
                <a:cubicBezTo>
                  <a:pt x="38" y="91"/>
                  <a:pt x="40" y="89"/>
                  <a:pt x="43" y="89"/>
                </a:cubicBezTo>
                <a:cubicBezTo>
                  <a:pt x="45" y="89"/>
                  <a:pt x="47" y="91"/>
                  <a:pt x="47" y="94"/>
                </a:cubicBezTo>
                <a:close/>
                <a:moveTo>
                  <a:pt x="43" y="52"/>
                </a:moveTo>
                <a:cubicBezTo>
                  <a:pt x="40" y="52"/>
                  <a:pt x="38" y="54"/>
                  <a:pt x="38" y="56"/>
                </a:cubicBezTo>
                <a:cubicBezTo>
                  <a:pt x="38" y="59"/>
                  <a:pt x="40" y="61"/>
                  <a:pt x="43" y="61"/>
                </a:cubicBezTo>
                <a:cubicBezTo>
                  <a:pt x="45" y="61"/>
                  <a:pt x="47" y="59"/>
                  <a:pt x="47" y="56"/>
                </a:cubicBezTo>
                <a:cubicBezTo>
                  <a:pt x="47" y="54"/>
                  <a:pt x="45" y="52"/>
                  <a:pt x="43" y="52"/>
                </a:cubicBezTo>
                <a:close/>
                <a:moveTo>
                  <a:pt x="53" y="98"/>
                </a:moveTo>
                <a:cubicBezTo>
                  <a:pt x="101" y="98"/>
                  <a:pt x="101" y="98"/>
                  <a:pt x="101" y="98"/>
                </a:cubicBezTo>
                <a:cubicBezTo>
                  <a:pt x="101" y="89"/>
                  <a:pt x="101" y="89"/>
                  <a:pt x="101" y="89"/>
                </a:cubicBezTo>
                <a:cubicBezTo>
                  <a:pt x="53" y="89"/>
                  <a:pt x="53" y="89"/>
                  <a:pt x="53" y="89"/>
                </a:cubicBezTo>
                <a:lnTo>
                  <a:pt x="53" y="98"/>
                </a:lnTo>
                <a:close/>
                <a:moveTo>
                  <a:pt x="108" y="52"/>
                </a:moveTo>
                <a:cubicBezTo>
                  <a:pt x="53" y="52"/>
                  <a:pt x="53" y="52"/>
                  <a:pt x="53" y="52"/>
                </a:cubicBezTo>
                <a:cubicBezTo>
                  <a:pt x="53" y="61"/>
                  <a:pt x="53" y="61"/>
                  <a:pt x="53" y="61"/>
                </a:cubicBezTo>
                <a:cubicBezTo>
                  <a:pt x="108" y="61"/>
                  <a:pt x="108" y="61"/>
                  <a:pt x="108" y="61"/>
                </a:cubicBezTo>
                <a:lnTo>
                  <a:pt x="108" y="52"/>
                </a:lnTo>
                <a:close/>
                <a:moveTo>
                  <a:pt x="53" y="70"/>
                </a:moveTo>
                <a:cubicBezTo>
                  <a:pt x="53" y="80"/>
                  <a:pt x="53" y="80"/>
                  <a:pt x="53" y="80"/>
                </a:cubicBezTo>
                <a:cubicBezTo>
                  <a:pt x="116" y="80"/>
                  <a:pt x="116" y="80"/>
                  <a:pt x="116" y="80"/>
                </a:cubicBezTo>
                <a:cubicBezTo>
                  <a:pt x="116" y="70"/>
                  <a:pt x="116" y="70"/>
                  <a:pt x="116" y="70"/>
                </a:cubicBezTo>
                <a:lnTo>
                  <a:pt x="53" y="70"/>
                </a:lnTo>
                <a:close/>
                <a:moveTo>
                  <a:pt x="43" y="70"/>
                </a:moveTo>
                <a:cubicBezTo>
                  <a:pt x="40" y="70"/>
                  <a:pt x="38" y="72"/>
                  <a:pt x="38" y="75"/>
                </a:cubicBezTo>
                <a:cubicBezTo>
                  <a:pt x="38" y="78"/>
                  <a:pt x="40" y="80"/>
                  <a:pt x="43" y="80"/>
                </a:cubicBezTo>
                <a:cubicBezTo>
                  <a:pt x="45" y="80"/>
                  <a:pt x="47" y="78"/>
                  <a:pt x="47" y="75"/>
                </a:cubicBezTo>
                <a:cubicBezTo>
                  <a:pt x="47" y="72"/>
                  <a:pt x="45" y="70"/>
                  <a:pt x="43" y="70"/>
                </a:cubicBezTo>
                <a:close/>
              </a:path>
            </a:pathLst>
          </a:custGeom>
          <a:solidFill>
            <a:schemeClr val="accent1"/>
          </a:solidFill>
          <a:ln>
            <a:noFill/>
          </a:ln>
          <a:extLst/>
        </p:spPr>
        <p:txBody>
          <a:bodyPr vert="horz" wrap="square" lIns="91440" tIns="45720" rIns="91440" bIns="45720" numCol="1" anchor="t" anchorCtr="0" compatLnSpc="1">
            <a:prstTxWarp prst="textNoShape">
              <a:avLst/>
            </a:prstTxWarp>
          </a:bodyPr>
          <a:lstStyle/>
          <a:p>
            <a:endParaRPr lang="en-US">
              <a:solidFill>
                <a:srgbClr val="000000"/>
              </a:solidFill>
            </a:endParaRPr>
          </a:p>
        </p:txBody>
      </p:sp>
      <p:sp>
        <p:nvSpPr>
          <p:cNvPr id="13" name="Rectangle 12"/>
          <p:cNvSpPr/>
          <p:nvPr/>
        </p:nvSpPr>
        <p:spPr>
          <a:xfrm>
            <a:off x="1104900" y="6402773"/>
            <a:ext cx="6072648" cy="369332"/>
          </a:xfrm>
          <a:prstGeom prst="rect">
            <a:avLst/>
          </a:prstGeom>
        </p:spPr>
        <p:txBody>
          <a:bodyPr wrap="square">
            <a:spAutoFit/>
          </a:bodyPr>
          <a:lstStyle/>
          <a:p>
            <a:r>
              <a:rPr lang="en-US" dirty="0" smtClean="0"/>
              <a:t>https://partner.microsoft.com/download/global/40193764</a:t>
            </a:r>
            <a:endParaRPr lang="en-US" dirty="0"/>
          </a:p>
        </p:txBody>
      </p:sp>
    </p:spTree>
    <p:extLst>
      <p:ext uri="{BB962C8B-B14F-4D97-AF65-F5344CB8AC3E}">
        <p14:creationId xmlns:p14="http://schemas.microsoft.com/office/powerpoint/2010/main" val="2167086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825"/>
            <a:ext cx="8229600" cy="688923"/>
          </a:xfrm>
        </p:spPr>
        <p:txBody>
          <a:bodyPr>
            <a:normAutofit fontScale="90000"/>
          </a:bodyPr>
          <a:lstStyle/>
          <a:p>
            <a:r>
              <a:rPr lang="en-US" b="1" dirty="0"/>
              <a:t>Use the power of data</a:t>
            </a:r>
          </a:p>
        </p:txBody>
      </p:sp>
      <p:sp>
        <p:nvSpPr>
          <p:cNvPr id="3" name="Content Placeholder 2"/>
          <p:cNvSpPr>
            <a:spLocks noGrp="1"/>
          </p:cNvSpPr>
          <p:nvPr>
            <p:ph idx="1"/>
          </p:nvPr>
        </p:nvSpPr>
        <p:spPr>
          <a:xfrm>
            <a:off x="0" y="639098"/>
            <a:ext cx="9144000" cy="6218902"/>
          </a:xfrm>
        </p:spPr>
        <p:txBody>
          <a:bodyPr>
            <a:normAutofit fontScale="62500" lnSpcReduction="20000"/>
          </a:bodyPr>
          <a:lstStyle/>
          <a:p>
            <a:r>
              <a:rPr lang="en-US" dirty="0"/>
              <a:t>Data often sits in silos in primary, secondary and tertiary health institutions. This silo mentality mirrors the way that health professionals guard their </a:t>
            </a:r>
            <a:r>
              <a:rPr lang="en-US" dirty="0" smtClean="0"/>
              <a:t>own </a:t>
            </a:r>
            <a:r>
              <a:rPr lang="en-US" dirty="0"/>
              <a:t>competence and areas of expertise. In the new era of </a:t>
            </a:r>
            <a:r>
              <a:rPr lang="en-US" dirty="0" err="1"/>
              <a:t>eHealth</a:t>
            </a:r>
            <a:r>
              <a:rPr lang="en-US" dirty="0"/>
              <a:t>, this has to end. </a:t>
            </a:r>
            <a:endParaRPr lang="en-US" dirty="0" smtClean="0"/>
          </a:p>
          <a:p>
            <a:r>
              <a:rPr lang="en-US" dirty="0" smtClean="0"/>
              <a:t>Multidisciplinary </a:t>
            </a:r>
            <a:r>
              <a:rPr lang="en-US" dirty="0"/>
              <a:t>teams of different actors, not all of whom are </a:t>
            </a:r>
            <a:r>
              <a:rPr lang="en-US" dirty="0" smtClean="0"/>
              <a:t>healthcare </a:t>
            </a:r>
            <a:r>
              <a:rPr lang="en-US" dirty="0"/>
              <a:t>professionals, are part of future picture of health. Currently there is a sharp divide between ‘official’ medical data and the wealth of other health </a:t>
            </a:r>
            <a:r>
              <a:rPr lang="en-US" dirty="0" smtClean="0"/>
              <a:t>information </a:t>
            </a:r>
            <a:r>
              <a:rPr lang="en-US" dirty="0"/>
              <a:t>generated by users that is not used for care. We need to find a way of making this data more trustworthy. </a:t>
            </a:r>
            <a:endParaRPr lang="en-US" dirty="0" smtClean="0"/>
          </a:p>
          <a:p>
            <a:r>
              <a:rPr lang="en-US" dirty="0" smtClean="0"/>
              <a:t>The </a:t>
            </a:r>
            <a:r>
              <a:rPr lang="en-US" dirty="0"/>
              <a:t>key question is what people do </a:t>
            </a:r>
            <a:r>
              <a:rPr lang="en-US" dirty="0" smtClean="0"/>
              <a:t>with </a:t>
            </a:r>
            <a:r>
              <a:rPr lang="en-US" dirty="0"/>
              <a:t>this information and how they can use it. New rules are needed to define how to integrate official data and user data to create a more holistic picture </a:t>
            </a:r>
            <a:r>
              <a:rPr lang="en-US" dirty="0" smtClean="0"/>
              <a:t>of </a:t>
            </a:r>
            <a:r>
              <a:rPr lang="en-US" dirty="0"/>
              <a:t>patient situation for health care as well provide early feedback for preventive care. Certification of applications is one way forward but it should be </a:t>
            </a:r>
            <a:r>
              <a:rPr lang="en-US" dirty="0" smtClean="0"/>
              <a:t>based </a:t>
            </a:r>
            <a:r>
              <a:rPr lang="en-US" dirty="0"/>
              <a:t>on a set of principles for how health related data should be treated rather than regulation. </a:t>
            </a:r>
          </a:p>
          <a:p>
            <a:r>
              <a:rPr lang="en-US" dirty="0"/>
              <a:t>Health institutions must publish the data on their performance and health outcomes. This information should be regularly collected, comparable and </a:t>
            </a:r>
            <a:r>
              <a:rPr lang="en-US" dirty="0" smtClean="0"/>
              <a:t>publicly </a:t>
            </a:r>
            <a:r>
              <a:rPr lang="en-US" dirty="0"/>
              <a:t>available. This will support a drive to the top as high performing </a:t>
            </a:r>
            <a:r>
              <a:rPr lang="en-US" dirty="0" err="1"/>
              <a:t>organisations</a:t>
            </a:r>
            <a:r>
              <a:rPr lang="en-US" dirty="0"/>
              <a:t> and individuals can be identified and used as an example to inspire </a:t>
            </a:r>
            <a:r>
              <a:rPr lang="en-US" dirty="0" smtClean="0"/>
              <a:t>change</a:t>
            </a:r>
            <a:r>
              <a:rPr lang="en-US" dirty="0"/>
              <a:t>. In health, performance is not just how efficiently the system operates but also the patient experience of the care. Publication of such data in other </a:t>
            </a:r>
            <a:r>
              <a:rPr lang="en-US" dirty="0" smtClean="0"/>
              <a:t>sectors </a:t>
            </a:r>
            <a:r>
              <a:rPr lang="en-US" dirty="0"/>
              <a:t>has led to strong public demand for better performance and a greater focus on accountability and results</a:t>
            </a:r>
            <a:r>
              <a:rPr lang="en-US" dirty="0" smtClean="0"/>
              <a:t>.</a:t>
            </a:r>
          </a:p>
          <a:p>
            <a:r>
              <a:rPr lang="en-US" dirty="0"/>
              <a:t>http://ec.europa.eu/information_society/activities/health/docs/policy/taskforce/redesigning_health-eu-for2020-ehtf-report2012.pdf</a:t>
            </a:r>
          </a:p>
        </p:txBody>
      </p:sp>
    </p:spTree>
    <p:extLst>
      <p:ext uri="{BB962C8B-B14F-4D97-AF65-F5344CB8AC3E}">
        <p14:creationId xmlns:p14="http://schemas.microsoft.com/office/powerpoint/2010/main" val="80402966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6978" t="25312" r="7617" b="7141"/>
          <a:stretch/>
        </p:blipFill>
        <p:spPr>
          <a:xfrm>
            <a:off x="0" y="169004"/>
            <a:ext cx="9144000" cy="6688996"/>
          </a:xfrm>
          <a:prstGeom prst="rect">
            <a:avLst/>
          </a:prstGeom>
        </p:spPr>
      </p:pic>
    </p:spTree>
    <p:extLst>
      <p:ext uri="{BB962C8B-B14F-4D97-AF65-F5344CB8AC3E}">
        <p14:creationId xmlns:p14="http://schemas.microsoft.com/office/powerpoint/2010/main" val="483519706"/>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10" t="6321" r="8162" b="17791"/>
          <a:stretch/>
        </p:blipFill>
        <p:spPr>
          <a:xfrm>
            <a:off x="101300" y="0"/>
            <a:ext cx="9042700" cy="6858000"/>
          </a:xfrm>
          <a:prstGeom prst="rect">
            <a:avLst/>
          </a:prstGeom>
        </p:spPr>
      </p:pic>
    </p:spTree>
    <p:extLst>
      <p:ext uri="{BB962C8B-B14F-4D97-AF65-F5344CB8AC3E}">
        <p14:creationId xmlns:p14="http://schemas.microsoft.com/office/powerpoint/2010/main" val="1904278007"/>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452" t="11849" r="8104" b="19826"/>
          <a:stretch/>
        </p:blipFill>
        <p:spPr>
          <a:xfrm>
            <a:off x="0" y="15092"/>
            <a:ext cx="9144000" cy="6842908"/>
          </a:xfrm>
          <a:prstGeom prst="rect">
            <a:avLst/>
          </a:prstGeom>
        </p:spPr>
      </p:pic>
    </p:spTree>
    <p:extLst>
      <p:ext uri="{BB962C8B-B14F-4D97-AF65-F5344CB8AC3E}">
        <p14:creationId xmlns:p14="http://schemas.microsoft.com/office/powerpoint/2010/main" val="1641657421"/>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778" t="3849" r="7669" b="16968"/>
          <a:stretch/>
        </p:blipFill>
        <p:spPr>
          <a:xfrm>
            <a:off x="283336" y="0"/>
            <a:ext cx="7917787" cy="6858000"/>
          </a:xfrm>
          <a:prstGeom prst="rect">
            <a:avLst/>
          </a:prstGeom>
        </p:spPr>
      </p:pic>
    </p:spTree>
    <p:extLst>
      <p:ext uri="{BB962C8B-B14F-4D97-AF65-F5344CB8AC3E}">
        <p14:creationId xmlns:p14="http://schemas.microsoft.com/office/powerpoint/2010/main" val="351664766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7234" t="16557" r="7669"/>
          <a:stretch/>
        </p:blipFill>
        <p:spPr>
          <a:xfrm>
            <a:off x="888642" y="0"/>
            <a:ext cx="7561766" cy="6858000"/>
          </a:xfrm>
          <a:prstGeom prst="rect">
            <a:avLst/>
          </a:prstGeom>
        </p:spPr>
      </p:pic>
    </p:spTree>
    <p:extLst>
      <p:ext uri="{BB962C8B-B14F-4D97-AF65-F5344CB8AC3E}">
        <p14:creationId xmlns:p14="http://schemas.microsoft.com/office/powerpoint/2010/main" val="391970339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631" t="9681" r="1594" b="3131"/>
          <a:stretch/>
        </p:blipFill>
        <p:spPr bwMode="auto">
          <a:xfrm>
            <a:off x="13252" y="1172531"/>
            <a:ext cx="9144000" cy="51488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76200" y="6351431"/>
            <a:ext cx="3795847" cy="369332"/>
          </a:xfrm>
          <a:prstGeom prst="rect">
            <a:avLst/>
          </a:prstGeom>
        </p:spPr>
        <p:txBody>
          <a:bodyPr wrap="none">
            <a:spAutoFit/>
          </a:bodyPr>
          <a:lstStyle/>
          <a:p>
            <a:r>
              <a:rPr lang="en-US" u="sng" dirty="0">
                <a:solidFill>
                  <a:prstClr val="black"/>
                </a:solidFill>
                <a:hlinkClick r:id="rId3"/>
              </a:rPr>
              <a:t>http://cs.metrostate.edu/~sbd/</a:t>
            </a:r>
            <a:r>
              <a:rPr lang="en-US" dirty="0">
                <a:solidFill>
                  <a:prstClr val="black"/>
                </a:solidFill>
              </a:rPr>
              <a:t> Oracle</a:t>
            </a:r>
          </a:p>
        </p:txBody>
      </p:sp>
    </p:spTree>
    <p:extLst>
      <p:ext uri="{BB962C8B-B14F-4D97-AF65-F5344CB8AC3E}">
        <p14:creationId xmlns:p14="http://schemas.microsoft.com/office/powerpoint/2010/main" val="1158243676"/>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659" y="76200"/>
            <a:ext cx="8229600" cy="990600"/>
          </a:xfrm>
        </p:spPr>
        <p:txBody>
          <a:bodyPr/>
          <a:lstStyle/>
          <a:p>
            <a:r>
              <a:rPr lang="en-US" dirty="0" smtClean="0"/>
              <a:t>Jobs v. Countries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prstClr val="black">
                    <a:tint val="75000"/>
                  </a:prstClr>
                </a:solidFill>
              </a:rPr>
              <a:pPr/>
              <a:t>50</a:t>
            </a:fld>
            <a:endParaRPr lang="en-US" dirty="0">
              <a:solidFill>
                <a:prstClr val="black">
                  <a:tint val="75000"/>
                </a:prstClr>
              </a:solidFill>
            </a:endParaRPr>
          </a:p>
        </p:txBody>
      </p:sp>
      <p:pic>
        <p:nvPicPr>
          <p:cNvPr id="6146" name="Picture 2" descr="C:\Users\Geoffrey Fox\Downloads\03-05CloudJobs_l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1899"/>
          <a:stretch/>
        </p:blipFill>
        <p:spPr bwMode="auto">
          <a:xfrm>
            <a:off x="0" y="1219200"/>
            <a:ext cx="9234918" cy="4932541"/>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0" y="6127233"/>
            <a:ext cx="9144000" cy="369332"/>
          </a:xfrm>
          <a:prstGeom prst="rect">
            <a:avLst/>
          </a:prstGeom>
        </p:spPr>
        <p:txBody>
          <a:bodyPr wrap="square">
            <a:spAutoFit/>
          </a:bodyPr>
          <a:lstStyle/>
          <a:p>
            <a:r>
              <a:rPr lang="en-US" dirty="0">
                <a:solidFill>
                  <a:prstClr val="black"/>
                </a:solidFill>
              </a:rPr>
              <a:t>http://www.microsoft.com/en-us/news/features/2012/mar12/03-05CloudComputingJobs.aspx</a:t>
            </a:r>
          </a:p>
        </p:txBody>
      </p:sp>
    </p:spTree>
    <p:extLst>
      <p:ext uri="{BB962C8B-B14F-4D97-AF65-F5344CB8AC3E}">
        <p14:creationId xmlns:p14="http://schemas.microsoft.com/office/powerpoint/2010/main" val="324497360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3734"/>
            <a:ext cx="9144000" cy="609600"/>
          </a:xfrm>
        </p:spPr>
        <p:txBody>
          <a:bodyPr>
            <a:normAutofit fontScale="90000"/>
          </a:bodyPr>
          <a:lstStyle/>
          <a:p>
            <a:r>
              <a:rPr lang="en-US" dirty="0" smtClean="0"/>
              <a:t>McKinsey Institute on Big Data Jobs</a:t>
            </a:r>
            <a:endParaRPr lang="en-US" dirty="0"/>
          </a:p>
        </p:txBody>
      </p:sp>
      <p:sp>
        <p:nvSpPr>
          <p:cNvPr id="4" name="Content Placeholder 3"/>
          <p:cNvSpPr>
            <a:spLocks noGrp="1"/>
          </p:cNvSpPr>
          <p:nvPr>
            <p:ph idx="1"/>
          </p:nvPr>
        </p:nvSpPr>
        <p:spPr>
          <a:xfrm>
            <a:off x="-17172" y="4114800"/>
            <a:ext cx="9144000" cy="2329173"/>
          </a:xfrm>
        </p:spPr>
        <p:txBody>
          <a:bodyPr>
            <a:normAutofit lnSpcReduction="10000"/>
          </a:bodyPr>
          <a:lstStyle/>
          <a:p>
            <a:r>
              <a:rPr lang="en-US" sz="2200" dirty="0"/>
              <a:t>There will be a shortage of talent necessary for organizations to take advantage of big data. By 2018, the United States alone could face a shortage of 140,000 to 190,000 people with deep analytical skills as well as 1.5 million managers and analysts with the know-how to use the analysis of big data to make effective decisions</a:t>
            </a:r>
            <a:r>
              <a:rPr lang="en-US" sz="2200" dirty="0" smtClean="0"/>
              <a:t>.</a:t>
            </a:r>
          </a:p>
          <a:p>
            <a:r>
              <a:rPr lang="en-US" sz="2200" dirty="0" smtClean="0"/>
              <a:t>This course aimed at 1.5 million jobs. Computer Science covers the 140,000 to 190,000</a:t>
            </a:r>
            <a:endParaRPr lang="en-US" sz="2200" dirty="0"/>
          </a:p>
        </p:txBody>
      </p:sp>
      <p:sp>
        <p:nvSpPr>
          <p:cNvPr id="3" name="Slide Number Placeholder 2"/>
          <p:cNvSpPr>
            <a:spLocks noGrp="1"/>
          </p:cNvSpPr>
          <p:nvPr>
            <p:ph type="sldNum" sz="quarter" idx="12"/>
          </p:nvPr>
        </p:nvSpPr>
        <p:spPr/>
        <p:txBody>
          <a:bodyPr/>
          <a:lstStyle/>
          <a:p>
            <a:fld id="{D8CFE096-9650-498C-990C-20F2420C253B}" type="slidenum">
              <a:rPr lang="en-US" smtClean="0">
                <a:solidFill>
                  <a:prstClr val="black">
                    <a:tint val="75000"/>
                  </a:prstClr>
                </a:solidFill>
              </a:rPr>
              <a:pPr/>
              <a:t>51</a:t>
            </a:fld>
            <a:endParaRPr lang="en-US" dirty="0">
              <a:solidFill>
                <a:prstClr val="black">
                  <a:tint val="75000"/>
                </a:prstClr>
              </a:solidFill>
            </a:endParaRPr>
          </a:p>
        </p:txBody>
      </p:sp>
      <p:pic>
        <p:nvPicPr>
          <p:cNvPr id="5122"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9260"/>
          <a:stretch/>
        </p:blipFill>
        <p:spPr bwMode="auto">
          <a:xfrm>
            <a:off x="772732" y="609600"/>
            <a:ext cx="7010400" cy="35683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228600" y="6324600"/>
            <a:ext cx="6553200" cy="369332"/>
          </a:xfrm>
          <a:prstGeom prst="rect">
            <a:avLst/>
          </a:prstGeom>
        </p:spPr>
        <p:txBody>
          <a:bodyPr wrap="square">
            <a:spAutoFit/>
          </a:bodyPr>
          <a:lstStyle/>
          <a:p>
            <a:r>
              <a:rPr lang="en-US" dirty="0">
                <a:solidFill>
                  <a:prstClr val="black"/>
                </a:solidFill>
              </a:rPr>
              <a:t>http://www.mckinsey.com/mgi/publications/big_data/index.asp.</a:t>
            </a:r>
          </a:p>
        </p:txBody>
      </p:sp>
    </p:spTree>
    <p:extLst>
      <p:ext uri="{BB962C8B-B14F-4D97-AF65-F5344CB8AC3E}">
        <p14:creationId xmlns:p14="http://schemas.microsoft.com/office/powerpoint/2010/main" val="1526806483"/>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2130425"/>
            <a:ext cx="8610600" cy="1470025"/>
          </a:xfrm>
        </p:spPr>
        <p:txBody>
          <a:bodyPr>
            <a:normAutofit fontScale="90000"/>
          </a:bodyPr>
          <a:lstStyle/>
          <a:p>
            <a:r>
              <a:rPr lang="en-US" sz="6600" b="1" dirty="0" smtClean="0"/>
              <a:t>What is Cloud Computing</a:t>
            </a:r>
            <a:endParaRPr lang="en-US" sz="6600" b="1" dirty="0"/>
          </a:p>
        </p:txBody>
      </p:sp>
      <p:sp>
        <p:nvSpPr>
          <p:cNvPr id="6" name="Subtitle 5"/>
          <p:cNvSpPr>
            <a:spLocks noGrp="1"/>
          </p:cNvSpPr>
          <p:nvPr>
            <p:ph type="subTitle" idx="1"/>
          </p:nvPr>
        </p:nvSpPr>
        <p:spPr/>
        <p:txBody>
          <a:bodyPr/>
          <a:lstStyle/>
          <a:p>
            <a:r>
              <a:rPr lang="en-US" dirty="0" smtClean="0"/>
              <a:t>Introduction</a:t>
            </a:r>
            <a:endParaRPr lang="en-US" dirty="0"/>
          </a:p>
        </p:txBody>
      </p:sp>
    </p:spTree>
    <p:extLst>
      <p:ext uri="{BB962C8B-B14F-4D97-AF65-F5344CB8AC3E}">
        <p14:creationId xmlns:p14="http://schemas.microsoft.com/office/powerpoint/2010/main" val="163309779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229600" cy="1143000"/>
          </a:xfrm>
        </p:spPr>
        <p:txBody>
          <a:bodyPr/>
          <a:lstStyle/>
          <a:p>
            <a:r>
              <a:rPr lang="en-US" b="1" dirty="0" smtClean="0"/>
              <a:t>Physically Clouds are Clear</a:t>
            </a:r>
            <a:endParaRPr lang="en-US" b="1" dirty="0"/>
          </a:p>
        </p:txBody>
      </p:sp>
      <p:sp>
        <p:nvSpPr>
          <p:cNvPr id="3" name="Content Placeholder 2"/>
          <p:cNvSpPr>
            <a:spLocks noGrp="1"/>
          </p:cNvSpPr>
          <p:nvPr>
            <p:ph idx="1"/>
          </p:nvPr>
        </p:nvSpPr>
        <p:spPr>
          <a:xfrm>
            <a:off x="228600" y="1295400"/>
            <a:ext cx="8534400" cy="5181600"/>
          </a:xfrm>
        </p:spPr>
        <p:txBody>
          <a:bodyPr>
            <a:normAutofit fontScale="92500"/>
          </a:bodyPr>
          <a:lstStyle/>
          <a:p>
            <a:r>
              <a:rPr lang="en-US" dirty="0" smtClean="0"/>
              <a:t>A bunch of computers (100K to 1000K) in an efficient data center with an excellent Internet connection (PUE 1.15)</a:t>
            </a:r>
          </a:p>
          <a:p>
            <a:r>
              <a:rPr lang="en-US" dirty="0" smtClean="0"/>
              <a:t>They were produced to meet need of public-facing Web 2.0 e-Commerce/Social Networking sites</a:t>
            </a:r>
          </a:p>
          <a:p>
            <a:r>
              <a:rPr lang="en-US" dirty="0" smtClean="0"/>
              <a:t>They can be considered as “optimal giant data center” plus internet connection</a:t>
            </a:r>
          </a:p>
          <a:p>
            <a:r>
              <a:rPr lang="en-US" dirty="0" smtClean="0"/>
              <a:t>Note enterprises use private clouds that are giant data centers but not optimized for Internet access</a:t>
            </a:r>
            <a:endParaRPr lang="en-US" dirty="0"/>
          </a:p>
        </p:txBody>
      </p:sp>
    </p:spTree>
    <p:extLst>
      <p:ext uri="{BB962C8B-B14F-4D97-AF65-F5344CB8AC3E}">
        <p14:creationId xmlns:p14="http://schemas.microsoft.com/office/powerpoint/2010/main" val="358377887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 y="76200"/>
            <a:ext cx="9067800" cy="1143000"/>
          </a:xfrm>
        </p:spPr>
        <p:txBody>
          <a:bodyPr>
            <a:normAutofit fontScale="90000"/>
          </a:bodyPr>
          <a:lstStyle/>
          <a:p>
            <a:r>
              <a:rPr lang="en-US" b="1" dirty="0"/>
              <a:t>Virtualization made several things more convenient</a:t>
            </a:r>
          </a:p>
        </p:txBody>
      </p:sp>
      <p:sp>
        <p:nvSpPr>
          <p:cNvPr id="3" name="Content Placeholder 2"/>
          <p:cNvSpPr>
            <a:spLocks noGrp="1"/>
          </p:cNvSpPr>
          <p:nvPr>
            <p:ph idx="1"/>
          </p:nvPr>
        </p:nvSpPr>
        <p:spPr>
          <a:xfrm>
            <a:off x="76200" y="1219200"/>
            <a:ext cx="8839200" cy="5638800"/>
          </a:xfrm>
        </p:spPr>
        <p:txBody>
          <a:bodyPr>
            <a:normAutofit fontScale="92500" lnSpcReduction="20000"/>
          </a:bodyPr>
          <a:lstStyle/>
          <a:p>
            <a:r>
              <a:rPr lang="en-US" dirty="0" smtClean="0"/>
              <a:t>Virtualization = abstraction; run a job – you know not where</a:t>
            </a:r>
          </a:p>
          <a:p>
            <a:r>
              <a:rPr lang="en-US" dirty="0" smtClean="0"/>
              <a:t>Virtualization = use hypervisor to support “images”</a:t>
            </a:r>
          </a:p>
          <a:p>
            <a:pPr lvl="1"/>
            <a:r>
              <a:rPr lang="en-US" dirty="0" smtClean="0"/>
              <a:t>Allows you to define complete job as an “image” – OS + application</a:t>
            </a:r>
          </a:p>
          <a:p>
            <a:pPr lvl="1"/>
            <a:r>
              <a:rPr lang="en-US" dirty="0" smtClean="0"/>
              <a:t>Do not require your applications runs on installed OS</a:t>
            </a:r>
          </a:p>
          <a:p>
            <a:r>
              <a:rPr lang="en-US" dirty="0" smtClean="0"/>
              <a:t>Efficient </a:t>
            </a:r>
            <a:r>
              <a:rPr lang="en-US" dirty="0"/>
              <a:t>packing of multiple applications into one server as they don’t interfere (much) with each other if in different virtual machines</a:t>
            </a:r>
            <a:r>
              <a:rPr lang="en-US" dirty="0" smtClean="0"/>
              <a:t>;</a:t>
            </a:r>
          </a:p>
          <a:p>
            <a:r>
              <a:rPr lang="en-US" dirty="0" smtClean="0"/>
              <a:t> They </a:t>
            </a:r>
            <a:r>
              <a:rPr lang="en-US" dirty="0"/>
              <a:t>interfere if put as two jobs in same machine </a:t>
            </a:r>
            <a:r>
              <a:rPr lang="en-US" dirty="0" smtClean="0"/>
              <a:t>as for example must have same OS and same OS services</a:t>
            </a:r>
          </a:p>
          <a:p>
            <a:r>
              <a:rPr lang="en-US" dirty="0" smtClean="0"/>
              <a:t>Also </a:t>
            </a:r>
            <a:r>
              <a:rPr lang="en-US" b="1" dirty="0" smtClean="0">
                <a:solidFill>
                  <a:srgbClr val="FF0000"/>
                </a:solidFill>
              </a:rPr>
              <a:t>security model </a:t>
            </a:r>
            <a:r>
              <a:rPr lang="en-US" dirty="0" smtClean="0"/>
              <a:t>(important medical informatics) between VM’s more robust than between processes</a:t>
            </a:r>
            <a:endParaRPr lang="en-US" dirty="0"/>
          </a:p>
        </p:txBody>
      </p:sp>
    </p:spTree>
    <p:extLst>
      <p:ext uri="{BB962C8B-B14F-4D97-AF65-F5344CB8AC3E}">
        <p14:creationId xmlns:p14="http://schemas.microsoft.com/office/powerpoint/2010/main" val="1011587394"/>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152400"/>
            <a:ext cx="8534400" cy="1143000"/>
          </a:xfrm>
        </p:spPr>
        <p:txBody>
          <a:bodyPr>
            <a:normAutofit/>
          </a:bodyPr>
          <a:lstStyle/>
          <a:p>
            <a:r>
              <a:rPr lang="en-US" b="1" dirty="0" smtClean="0"/>
              <a:t>Next Step is Renting out Idle Clouds</a:t>
            </a:r>
            <a:endParaRPr lang="en-US" b="1" dirty="0"/>
          </a:p>
        </p:txBody>
      </p:sp>
      <p:sp>
        <p:nvSpPr>
          <p:cNvPr id="3" name="Content Placeholder 2"/>
          <p:cNvSpPr>
            <a:spLocks noGrp="1"/>
          </p:cNvSpPr>
          <p:nvPr>
            <p:ph idx="1"/>
          </p:nvPr>
        </p:nvSpPr>
        <p:spPr>
          <a:xfrm>
            <a:off x="375862" y="1066800"/>
            <a:ext cx="8539537" cy="5638800"/>
          </a:xfrm>
        </p:spPr>
        <p:txBody>
          <a:bodyPr>
            <a:normAutofit fontScale="85000" lnSpcReduction="10000"/>
          </a:bodyPr>
          <a:lstStyle/>
          <a:p>
            <a:r>
              <a:rPr lang="en-US" dirty="0" smtClean="0"/>
              <a:t>Amazon noted it could rent out its idle machines</a:t>
            </a:r>
          </a:p>
          <a:p>
            <a:r>
              <a:rPr lang="en-US" dirty="0" smtClean="0"/>
              <a:t>Use virtualization for maximum efficiency and security</a:t>
            </a:r>
          </a:p>
          <a:p>
            <a:r>
              <a:rPr lang="en-US" dirty="0" smtClean="0"/>
              <a:t>If cloud bigger enough, one gets elasticity – namely you can rent as much as you want except perhaps at peak times</a:t>
            </a:r>
          </a:p>
          <a:p>
            <a:r>
              <a:rPr lang="en-US" dirty="0" smtClean="0"/>
              <a:t>This assumes machine hardware quite cheap and can keep some in reserve</a:t>
            </a:r>
          </a:p>
          <a:p>
            <a:pPr lvl="1"/>
            <a:r>
              <a:rPr lang="en-US" dirty="0" smtClean="0"/>
              <a:t>10% of 100,000 servers is 10,000 servers</a:t>
            </a:r>
          </a:p>
          <a:p>
            <a:r>
              <a:rPr lang="en-US" dirty="0" smtClean="0"/>
              <a:t>I don’t know if Amazon switches off spare computers and powers up on “mothers day”</a:t>
            </a:r>
          </a:p>
          <a:p>
            <a:pPr lvl="1"/>
            <a:r>
              <a:rPr lang="en-US" dirty="0" smtClean="0"/>
              <a:t>Illustrates difficulties in studying field – proprietary secrets</a:t>
            </a:r>
          </a:p>
          <a:p>
            <a:r>
              <a:rPr lang="en-US" dirty="0" smtClean="0"/>
              <a:t>Amazon Cloud revenue $650M 2010 to $3.8B 2013</a:t>
            </a:r>
            <a:r>
              <a:rPr lang="en-US" dirty="0"/>
              <a:t/>
            </a:r>
            <a:br>
              <a:rPr lang="en-US" dirty="0"/>
            </a:br>
            <a:r>
              <a:rPr lang="en-US" dirty="0" smtClean="0"/>
              <a:t>(good for a project to use idle cycles)</a:t>
            </a:r>
          </a:p>
        </p:txBody>
      </p:sp>
    </p:spTree>
    <p:extLst>
      <p:ext uri="{BB962C8B-B14F-4D97-AF65-F5344CB8AC3E}">
        <p14:creationId xmlns:p14="http://schemas.microsoft.com/office/powerpoint/2010/main" val="55893579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7672"/>
            <a:ext cx="8229600" cy="648128"/>
          </a:xfrm>
        </p:spPr>
        <p:txBody>
          <a:bodyPr>
            <a:normAutofit fontScale="90000"/>
          </a:bodyPr>
          <a:lstStyle/>
          <a:p>
            <a:r>
              <a:rPr lang="en-US" dirty="0" smtClean="0"/>
              <a:t>Service Model</a:t>
            </a:r>
            <a:endParaRPr lang="en-US" dirty="0"/>
          </a:p>
        </p:txBody>
      </p:sp>
      <p:sp>
        <p:nvSpPr>
          <p:cNvPr id="3" name="Content Placeholder 2"/>
          <p:cNvSpPr>
            <a:spLocks noGrp="1"/>
          </p:cNvSpPr>
          <p:nvPr>
            <p:ph idx="1"/>
          </p:nvPr>
        </p:nvSpPr>
        <p:spPr>
          <a:xfrm>
            <a:off x="190500" y="609601"/>
            <a:ext cx="8763000" cy="3810000"/>
          </a:xfrm>
        </p:spPr>
        <p:txBody>
          <a:bodyPr>
            <a:normAutofit fontScale="92500"/>
          </a:bodyPr>
          <a:lstStyle/>
          <a:p>
            <a:r>
              <a:rPr lang="en-US" dirty="0" smtClean="0"/>
              <a:t>This generalizes the Web where every site gobbles up commands from client and returns something – which could be quite complicated</a:t>
            </a:r>
          </a:p>
          <a:p>
            <a:r>
              <a:rPr lang="en-US" dirty="0" smtClean="0"/>
              <a:t>Generalization is “Service Oriented Architecture”</a:t>
            </a:r>
          </a:p>
          <a:p>
            <a:pPr lvl="1"/>
            <a:r>
              <a:rPr lang="en-US" dirty="0" smtClean="0"/>
              <a:t>Everything has an interface that accepts information – in general from another service but perhaps from a client</a:t>
            </a:r>
          </a:p>
          <a:p>
            <a:pPr lvl="1"/>
            <a:r>
              <a:rPr lang="en-US" dirty="0" smtClean="0"/>
              <a:t>Everything spits out information to where instructed to send</a:t>
            </a:r>
            <a:endParaRPr lang="en-US" dirty="0"/>
          </a:p>
        </p:txBody>
      </p:sp>
      <p:grpSp>
        <p:nvGrpSpPr>
          <p:cNvPr id="4" name="Group 25"/>
          <p:cNvGrpSpPr>
            <a:grpSpLocks/>
          </p:cNvGrpSpPr>
          <p:nvPr/>
        </p:nvGrpSpPr>
        <p:grpSpPr bwMode="auto">
          <a:xfrm>
            <a:off x="-2" y="4395628"/>
            <a:ext cx="8686803" cy="2149475"/>
            <a:chOff x="144" y="2928"/>
            <a:chExt cx="5472" cy="1354"/>
          </a:xfrm>
        </p:grpSpPr>
        <p:grpSp>
          <p:nvGrpSpPr>
            <p:cNvPr id="5" name="Group 4"/>
            <p:cNvGrpSpPr>
              <a:grpSpLocks/>
            </p:cNvGrpSpPr>
            <p:nvPr/>
          </p:nvGrpSpPr>
          <p:grpSpPr bwMode="auto">
            <a:xfrm>
              <a:off x="288" y="3264"/>
              <a:ext cx="1824" cy="1018"/>
              <a:chOff x="288" y="3264"/>
              <a:chExt cx="1824" cy="1018"/>
            </a:xfrm>
          </p:grpSpPr>
          <p:grpSp>
            <p:nvGrpSpPr>
              <p:cNvPr id="20" name="Group 5"/>
              <p:cNvGrpSpPr>
                <a:grpSpLocks/>
              </p:cNvGrpSpPr>
              <p:nvPr/>
            </p:nvGrpSpPr>
            <p:grpSpPr bwMode="auto">
              <a:xfrm>
                <a:off x="288" y="3264"/>
                <a:ext cx="1824" cy="608"/>
                <a:chOff x="288" y="3264"/>
                <a:chExt cx="1824" cy="608"/>
              </a:xfrm>
            </p:grpSpPr>
            <p:grpSp>
              <p:nvGrpSpPr>
                <p:cNvPr id="22" name="Group 6"/>
                <p:cNvGrpSpPr>
                  <a:grpSpLocks/>
                </p:cNvGrpSpPr>
                <p:nvPr/>
              </p:nvGrpSpPr>
              <p:grpSpPr bwMode="auto">
                <a:xfrm>
                  <a:off x="288" y="3264"/>
                  <a:ext cx="1824" cy="608"/>
                  <a:chOff x="288" y="3264"/>
                  <a:chExt cx="1824" cy="608"/>
                </a:xfrm>
              </p:grpSpPr>
              <p:sp>
                <p:nvSpPr>
                  <p:cNvPr id="24" name="AutoShape 7"/>
                  <p:cNvSpPr>
                    <a:spLocks noChangeArrowheads="1"/>
                  </p:cNvSpPr>
                  <p:nvPr/>
                </p:nvSpPr>
                <p:spPr bwMode="auto">
                  <a:xfrm>
                    <a:off x="1200" y="3264"/>
                    <a:ext cx="912" cy="608"/>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Module A</a:t>
                    </a:r>
                  </a:p>
                </p:txBody>
              </p:sp>
              <p:sp>
                <p:nvSpPr>
                  <p:cNvPr id="25" name="AutoShape 8"/>
                  <p:cNvSpPr>
                    <a:spLocks noChangeArrowheads="1"/>
                  </p:cNvSpPr>
                  <p:nvPr/>
                </p:nvSpPr>
                <p:spPr bwMode="auto">
                  <a:xfrm flipH="1">
                    <a:off x="288" y="3264"/>
                    <a:ext cx="912" cy="608"/>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Module </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B</a:t>
                    </a:r>
                  </a:p>
                </p:txBody>
              </p:sp>
            </p:grpSp>
            <p:sp>
              <p:nvSpPr>
                <p:cNvPr id="23" name="Line 9"/>
                <p:cNvSpPr>
                  <a:spLocks noChangeShapeType="1"/>
                </p:cNvSpPr>
                <p:nvPr/>
              </p:nvSpPr>
              <p:spPr bwMode="auto">
                <a:xfrm>
                  <a:off x="1008" y="3696"/>
                  <a:ext cx="384" cy="0"/>
                </a:xfrm>
                <a:prstGeom prst="line">
                  <a:avLst/>
                </a:prstGeom>
                <a:noFill/>
                <a:ln w="571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sp>
            <p:nvSpPr>
              <p:cNvPr id="21" name="Text Box 10"/>
              <p:cNvSpPr txBox="1">
                <a:spLocks noChangeArrowheads="1"/>
              </p:cNvSpPr>
              <p:nvPr/>
            </p:nvSpPr>
            <p:spPr bwMode="auto">
              <a:xfrm>
                <a:off x="453" y="3840"/>
                <a:ext cx="1500"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Method Calls</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.001 to 1 millisecond</a:t>
                </a:r>
              </a:p>
            </p:txBody>
          </p:sp>
        </p:grpSp>
        <p:grpSp>
          <p:nvGrpSpPr>
            <p:cNvPr id="6" name="Group 11"/>
            <p:cNvGrpSpPr>
              <a:grpSpLocks/>
            </p:cNvGrpSpPr>
            <p:nvPr/>
          </p:nvGrpSpPr>
          <p:grpSpPr bwMode="auto">
            <a:xfrm>
              <a:off x="2736" y="3264"/>
              <a:ext cx="2880" cy="874"/>
              <a:chOff x="2736" y="3168"/>
              <a:chExt cx="2880" cy="874"/>
            </a:xfrm>
          </p:grpSpPr>
          <p:grpSp>
            <p:nvGrpSpPr>
              <p:cNvPr id="11" name="Group 12"/>
              <p:cNvGrpSpPr>
                <a:grpSpLocks/>
              </p:cNvGrpSpPr>
              <p:nvPr/>
            </p:nvGrpSpPr>
            <p:grpSpPr bwMode="auto">
              <a:xfrm>
                <a:off x="2736" y="3168"/>
                <a:ext cx="2880" cy="608"/>
                <a:chOff x="2736" y="3168"/>
                <a:chExt cx="2880" cy="608"/>
              </a:xfrm>
            </p:grpSpPr>
            <p:grpSp>
              <p:nvGrpSpPr>
                <p:cNvPr id="13" name="Group 13"/>
                <p:cNvGrpSpPr>
                  <a:grpSpLocks/>
                </p:cNvGrpSpPr>
                <p:nvPr/>
              </p:nvGrpSpPr>
              <p:grpSpPr bwMode="auto">
                <a:xfrm>
                  <a:off x="2736" y="3168"/>
                  <a:ext cx="2880" cy="608"/>
                  <a:chOff x="2784" y="3216"/>
                  <a:chExt cx="2880" cy="608"/>
                </a:xfrm>
              </p:grpSpPr>
              <p:sp>
                <p:nvSpPr>
                  <p:cNvPr id="15" name="AutoShape 14"/>
                  <p:cNvSpPr>
                    <a:spLocks noChangeArrowheads="1"/>
                  </p:cNvSpPr>
                  <p:nvPr/>
                </p:nvSpPr>
                <p:spPr bwMode="auto">
                  <a:xfrm>
                    <a:off x="4752" y="3216"/>
                    <a:ext cx="912" cy="608"/>
                  </a:xfrm>
                  <a:prstGeom prst="flowChartDelay">
                    <a:avLst/>
                  </a:prstGeom>
                  <a:solidFill>
                    <a:srgbClr val="00FF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a:t>
                    </a:r>
                  </a:p>
                </p:txBody>
              </p:sp>
              <p:sp>
                <p:nvSpPr>
                  <p:cNvPr id="16" name="AutoShape 15"/>
                  <p:cNvSpPr>
                    <a:spLocks noChangeArrowheads="1"/>
                  </p:cNvSpPr>
                  <p:nvPr/>
                </p:nvSpPr>
                <p:spPr bwMode="auto">
                  <a:xfrm flipH="1">
                    <a:off x="2784" y="3216"/>
                    <a:ext cx="912" cy="608"/>
                  </a:xfrm>
                  <a:prstGeom prst="flowChartDelay">
                    <a:avLst/>
                  </a:prstGeom>
                  <a:solidFill>
                    <a:srgbClr val="FF0000"/>
                  </a:solidFill>
                  <a:ln w="9525"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algn="ctr"/>
                    <a:r>
                      <a:rPr lang="en-US" sz="2000">
                        <a:solidFill>
                          <a:prstClr val="black"/>
                        </a:solidFill>
                        <a:latin typeface="Times New Roman" panose="02020603050405020304" pitchFamily="18" charset="0"/>
                      </a:rPr>
                      <a:t>Service </a:t>
                    </a:r>
                    <a:br>
                      <a:rPr lang="en-US" sz="2000">
                        <a:solidFill>
                          <a:prstClr val="black"/>
                        </a:solidFill>
                        <a:latin typeface="Times New Roman" panose="02020603050405020304" pitchFamily="18" charset="0"/>
                      </a:rPr>
                    </a:br>
                    <a:r>
                      <a:rPr lang="en-US" sz="2000">
                        <a:solidFill>
                          <a:prstClr val="black"/>
                        </a:solidFill>
                        <a:latin typeface="Times New Roman" panose="02020603050405020304" pitchFamily="18" charset="0"/>
                      </a:rPr>
                      <a:t>B</a:t>
                    </a:r>
                  </a:p>
                </p:txBody>
              </p:sp>
              <p:grpSp>
                <p:nvGrpSpPr>
                  <p:cNvPr id="17" name="Group 16"/>
                  <p:cNvGrpSpPr>
                    <a:grpSpLocks/>
                  </p:cNvGrpSpPr>
                  <p:nvPr/>
                </p:nvGrpSpPr>
                <p:grpSpPr bwMode="auto">
                  <a:xfrm>
                    <a:off x="3696" y="3376"/>
                    <a:ext cx="1056" cy="288"/>
                    <a:chOff x="3696" y="3408"/>
                    <a:chExt cx="1056" cy="288"/>
                  </a:xfrm>
                </p:grpSpPr>
                <p:sp>
                  <p:nvSpPr>
                    <p:cNvPr id="18" name="Line 17"/>
                    <p:cNvSpPr>
                      <a:spLocks noChangeShapeType="1"/>
                    </p:cNvSpPr>
                    <p:nvPr/>
                  </p:nvSpPr>
                  <p:spPr bwMode="auto">
                    <a:xfrm>
                      <a:off x="3696" y="3408"/>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sp>
                  <p:nvSpPr>
                    <p:cNvPr id="19" name="Line 18"/>
                    <p:cNvSpPr>
                      <a:spLocks noChangeShapeType="1"/>
                    </p:cNvSpPr>
                    <p:nvPr/>
                  </p:nvSpPr>
                  <p:spPr bwMode="auto">
                    <a:xfrm>
                      <a:off x="3696" y="3696"/>
                      <a:ext cx="1056"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solidFill>
                          <a:prstClr val="black"/>
                        </a:solidFill>
                      </a:endParaRPr>
                    </a:p>
                  </p:txBody>
                </p:sp>
              </p:grpSp>
            </p:grpSp>
            <p:sp>
              <p:nvSpPr>
                <p:cNvPr id="14" name="Text Box 19"/>
                <p:cNvSpPr txBox="1">
                  <a:spLocks noChangeArrowheads="1"/>
                </p:cNvSpPr>
                <p:nvPr/>
              </p:nvSpPr>
              <p:spPr bwMode="auto">
                <a:xfrm>
                  <a:off x="3799" y="3347"/>
                  <a:ext cx="755"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Messages</a:t>
                  </a:r>
                </a:p>
              </p:txBody>
            </p:sp>
          </p:grpSp>
          <p:sp>
            <p:nvSpPr>
              <p:cNvPr id="12" name="Text Box 20"/>
              <p:cNvSpPr txBox="1">
                <a:spLocks noChangeArrowheads="1"/>
              </p:cNvSpPr>
              <p:nvPr/>
            </p:nvSpPr>
            <p:spPr bwMode="auto">
              <a:xfrm>
                <a:off x="3024" y="3792"/>
                <a:ext cx="2188"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a:solidFill>
                      <a:prstClr val="black"/>
                    </a:solidFill>
                    <a:latin typeface="Times New Roman" panose="02020603050405020304" pitchFamily="18" charset="0"/>
                  </a:rPr>
                  <a:t>0.1 to 1000 millisecond latency</a:t>
                </a:r>
              </a:p>
            </p:txBody>
          </p:sp>
        </p:grpSp>
        <p:sp>
          <p:nvSpPr>
            <p:cNvPr id="7" name="Text Box 21"/>
            <p:cNvSpPr txBox="1">
              <a:spLocks noChangeArrowheads="1"/>
            </p:cNvSpPr>
            <p:nvPr/>
          </p:nvSpPr>
          <p:spPr bwMode="auto">
            <a:xfrm>
              <a:off x="624" y="2928"/>
              <a:ext cx="11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endParaRPr lang="en-US" sz="2000">
                <a:solidFill>
                  <a:prstClr val="black"/>
                </a:solidFill>
                <a:latin typeface="Times New Roman" panose="02020603050405020304" pitchFamily="18" charset="0"/>
              </a:endParaRPr>
            </a:p>
          </p:txBody>
        </p:sp>
        <p:grpSp>
          <p:nvGrpSpPr>
            <p:cNvPr id="8" name="Group 22"/>
            <p:cNvGrpSpPr>
              <a:grpSpLocks/>
            </p:cNvGrpSpPr>
            <p:nvPr/>
          </p:nvGrpSpPr>
          <p:grpSpPr bwMode="auto">
            <a:xfrm>
              <a:off x="144" y="2928"/>
              <a:ext cx="5080" cy="264"/>
              <a:chOff x="144" y="2928"/>
              <a:chExt cx="5080" cy="264"/>
            </a:xfrm>
          </p:grpSpPr>
          <p:sp>
            <p:nvSpPr>
              <p:cNvPr id="9" name="Text Box 23"/>
              <p:cNvSpPr txBox="1">
                <a:spLocks noChangeArrowheads="1"/>
              </p:cNvSpPr>
              <p:nvPr/>
            </p:nvSpPr>
            <p:spPr bwMode="auto">
              <a:xfrm>
                <a:off x="3168" y="2928"/>
                <a:ext cx="2056" cy="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Coarse Grain Service Model</a:t>
                </a:r>
              </a:p>
            </p:txBody>
          </p:sp>
          <p:sp>
            <p:nvSpPr>
              <p:cNvPr id="10" name="Text Box 24"/>
              <p:cNvSpPr txBox="1">
                <a:spLocks noChangeArrowheads="1"/>
              </p:cNvSpPr>
              <p:nvPr/>
            </p:nvSpPr>
            <p:spPr bwMode="auto">
              <a:xfrm>
                <a:off x="144" y="2940"/>
                <a:ext cx="2942" cy="2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algn="ctr"/>
                <a:r>
                  <a:rPr lang="en-US" sz="2000" b="1" dirty="0">
                    <a:solidFill>
                      <a:prstClr val="black"/>
                    </a:solidFill>
                    <a:latin typeface="Times New Roman" panose="02020603050405020304" pitchFamily="18" charset="0"/>
                  </a:rPr>
                  <a:t>Closely coupled Java/Python Methods </a:t>
                </a:r>
                <a:r>
                  <a:rPr lang="en-US" sz="2000" dirty="0">
                    <a:solidFill>
                      <a:srgbClr val="FFFF00"/>
                    </a:solidFill>
                    <a:latin typeface="Times New Roman" panose="02020603050405020304" pitchFamily="18" charset="0"/>
                  </a:rPr>
                  <a:t>…</a:t>
                </a:r>
              </a:p>
            </p:txBody>
          </p:sp>
        </p:grpSp>
      </p:grpSp>
      <p:sp>
        <p:nvSpPr>
          <p:cNvPr id="26" name="TextBox 25"/>
          <p:cNvSpPr txBox="1"/>
          <p:nvPr/>
        </p:nvSpPr>
        <p:spPr>
          <a:xfrm>
            <a:off x="3276600" y="6351427"/>
            <a:ext cx="5105400" cy="400110"/>
          </a:xfrm>
          <a:prstGeom prst="rect">
            <a:avLst/>
          </a:prstGeom>
          <a:noFill/>
        </p:spPr>
        <p:txBody>
          <a:bodyPr wrap="square" rtlCol="0">
            <a:spAutoFit/>
          </a:bodyPr>
          <a:lstStyle/>
          <a:p>
            <a:r>
              <a:rPr lang="en-US" sz="2000" b="1" dirty="0">
                <a:solidFill>
                  <a:srgbClr val="FF0000"/>
                </a:solidFill>
              </a:rPr>
              <a:t>Everything is a message of some sort ……</a:t>
            </a:r>
          </a:p>
        </p:txBody>
      </p:sp>
    </p:spTree>
    <p:extLst>
      <p:ext uri="{BB962C8B-B14F-4D97-AF65-F5344CB8AC3E}">
        <p14:creationId xmlns:p14="http://schemas.microsoft.com/office/powerpoint/2010/main" val="218582904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2953" y="76200"/>
            <a:ext cx="8229600" cy="838200"/>
          </a:xfrm>
        </p:spPr>
        <p:txBody>
          <a:bodyPr/>
          <a:lstStyle/>
          <a:p>
            <a:r>
              <a:rPr lang="en-US" b="1" dirty="0" smtClean="0"/>
              <a:t>Different </a:t>
            </a:r>
            <a:r>
              <a:rPr lang="en-US" b="1" dirty="0" err="1" smtClean="0">
                <a:solidFill>
                  <a:srgbClr val="FF0000"/>
                </a:solidFill>
              </a:rPr>
              <a:t>aaS</a:t>
            </a:r>
            <a:r>
              <a:rPr lang="en-US" b="1" dirty="0" smtClean="0">
                <a:solidFill>
                  <a:srgbClr val="FF0000"/>
                </a:solidFill>
              </a:rPr>
              <a:t> (as </a:t>
            </a:r>
            <a:r>
              <a:rPr lang="en-US" b="1" dirty="0" err="1" smtClean="0">
                <a:solidFill>
                  <a:srgbClr val="FF0000"/>
                </a:solidFill>
              </a:rPr>
              <a:t>aService</a:t>
            </a:r>
            <a:r>
              <a:rPr lang="en-US" b="1" dirty="0" smtClean="0">
                <a:solidFill>
                  <a:srgbClr val="FF0000"/>
                </a:solidFill>
              </a:rPr>
              <a:t>)’s</a:t>
            </a:r>
            <a:endParaRPr lang="en-US" b="1" dirty="0">
              <a:solidFill>
                <a:srgbClr val="FF0000"/>
              </a:solidFill>
            </a:endParaRPr>
          </a:p>
        </p:txBody>
      </p:sp>
      <p:sp>
        <p:nvSpPr>
          <p:cNvPr id="3" name="Content Placeholder 2"/>
          <p:cNvSpPr>
            <a:spLocks noGrp="1"/>
          </p:cNvSpPr>
          <p:nvPr>
            <p:ph idx="1"/>
          </p:nvPr>
        </p:nvSpPr>
        <p:spPr>
          <a:xfrm>
            <a:off x="422953" y="990600"/>
            <a:ext cx="8229600" cy="4525963"/>
          </a:xfrm>
        </p:spPr>
        <p:txBody>
          <a:bodyPr/>
          <a:lstStyle/>
          <a:p>
            <a:r>
              <a:rPr lang="en-US" b="1" dirty="0" smtClean="0"/>
              <a:t>IaaS: </a:t>
            </a:r>
            <a:r>
              <a:rPr lang="en-US" dirty="0" smtClean="0"/>
              <a:t>Infrastructure is “renting” service for hardware</a:t>
            </a:r>
          </a:p>
          <a:p>
            <a:r>
              <a:rPr lang="en-US" b="1" dirty="0" smtClean="0"/>
              <a:t>PaaS: </a:t>
            </a:r>
            <a:r>
              <a:rPr lang="en-US" dirty="0" smtClean="0"/>
              <a:t>Convenient service interface to Systems capabilities</a:t>
            </a:r>
          </a:p>
          <a:p>
            <a:r>
              <a:rPr lang="en-US" b="1" dirty="0" err="1" smtClean="0"/>
              <a:t>SaaS</a:t>
            </a:r>
            <a:r>
              <a:rPr lang="en-US" b="1" dirty="0" smtClean="0"/>
              <a:t>: </a:t>
            </a:r>
            <a:r>
              <a:rPr lang="en-US" dirty="0" smtClean="0"/>
              <a:t>Convenient service interface to applications</a:t>
            </a:r>
          </a:p>
          <a:p>
            <a:r>
              <a:rPr lang="en-US" b="1" dirty="0" err="1" smtClean="0"/>
              <a:t>NaaS</a:t>
            </a:r>
            <a:r>
              <a:rPr lang="en-US" b="1" dirty="0" smtClean="0"/>
              <a:t>: </a:t>
            </a:r>
            <a:r>
              <a:rPr lang="en-US" dirty="0" smtClean="0"/>
              <a:t>Summarizes modern “Software Defined Networks”</a:t>
            </a:r>
          </a:p>
          <a:p>
            <a:endParaRPr lang="en-US" dirty="0"/>
          </a:p>
        </p:txBody>
      </p:sp>
    </p:spTree>
    <p:extLst>
      <p:ext uri="{BB962C8B-B14F-4D97-AF65-F5344CB8AC3E}">
        <p14:creationId xmlns:p14="http://schemas.microsoft.com/office/powerpoint/2010/main" val="278329569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225776" y="459394"/>
            <a:ext cx="5791200" cy="6361790"/>
            <a:chOff x="225776" y="459394"/>
            <a:chExt cx="5791200" cy="6361790"/>
          </a:xfrm>
        </p:grpSpPr>
        <p:grpSp>
          <p:nvGrpSpPr>
            <p:cNvPr id="31" name="Group 30"/>
            <p:cNvGrpSpPr/>
            <p:nvPr/>
          </p:nvGrpSpPr>
          <p:grpSpPr>
            <a:xfrm>
              <a:off x="898878" y="459394"/>
              <a:ext cx="4450644" cy="6361790"/>
              <a:chOff x="744746" y="377470"/>
              <a:chExt cx="4450644" cy="6361790"/>
            </a:xfrm>
          </p:grpSpPr>
          <p:grpSp>
            <p:nvGrpSpPr>
              <p:cNvPr id="4" name="Group 3"/>
              <p:cNvGrpSpPr/>
              <p:nvPr/>
            </p:nvGrpSpPr>
            <p:grpSpPr>
              <a:xfrm>
                <a:off x="912668" y="377470"/>
                <a:ext cx="4114800" cy="1603730"/>
                <a:chOff x="2996494" y="609600"/>
                <a:chExt cx="4114800" cy="1603730"/>
              </a:xfrm>
            </p:grpSpPr>
            <p:sp>
              <p:nvSpPr>
                <p:cNvPr id="5" name="Rounded Rectangle 4"/>
                <p:cNvSpPr/>
                <p:nvPr/>
              </p:nvSpPr>
              <p:spPr>
                <a:xfrm>
                  <a:off x="2996494" y="652384"/>
                  <a:ext cx="4114800" cy="1406236"/>
                </a:xfrm>
                <a:prstGeom prst="roundRect">
                  <a:avLst/>
                </a:prstGeom>
                <a:solidFill>
                  <a:schemeClr val="accent3">
                    <a:lumMod val="60000"/>
                    <a:lumOff val="4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6" name="TextBox 5"/>
                <p:cNvSpPr txBox="1"/>
                <p:nvPr/>
              </p:nvSpPr>
              <p:spPr>
                <a:xfrm>
                  <a:off x="3009193" y="710441"/>
                  <a:ext cx="2041877" cy="1446550"/>
                </a:xfrm>
                <a:prstGeom prst="rect">
                  <a:avLst/>
                </a:prstGeom>
                <a:noFill/>
              </p:spPr>
              <p:txBody>
                <a:bodyPr wrap="square" rtlCol="0">
                  <a:spAutoFit/>
                </a:bodyPr>
                <a:lstStyle/>
                <a:p>
                  <a:pPr algn="ctr"/>
                  <a:r>
                    <a:rPr lang="en-US" sz="2400" dirty="0">
                      <a:solidFill>
                        <a:prstClr val="black"/>
                      </a:solidFill>
                      <a:latin typeface="Cooper Std Black" pitchFamily="18" charset="0"/>
                      <a:ea typeface="Adobe Gothic Std B" pitchFamily="34" charset="-128"/>
                    </a:rPr>
                    <a:t>Support</a:t>
                  </a:r>
                </a:p>
                <a:p>
                  <a:pPr algn="ctr"/>
                  <a:r>
                    <a:rPr lang="en-US" sz="2400" dirty="0">
                      <a:solidFill>
                        <a:prstClr val="black"/>
                      </a:solidFill>
                      <a:latin typeface="Cooper Std Black" pitchFamily="18" charset="0"/>
                      <a:ea typeface="Adobe Gothic Std B" pitchFamily="34" charset="-128"/>
                    </a:rPr>
                    <a:t>Computing</a:t>
                  </a:r>
                </a:p>
                <a:p>
                  <a:pPr algn="ctr"/>
                  <a:r>
                    <a:rPr lang="en-US" sz="4000" dirty="0" err="1">
                      <a:solidFill>
                        <a:prstClr val="black"/>
                      </a:solidFill>
                      <a:latin typeface="Cooper Std Black" pitchFamily="18" charset="0"/>
                      <a:ea typeface="Adobe Gothic Std B" pitchFamily="34" charset="-128"/>
                    </a:rPr>
                    <a:t>aaS</a:t>
                  </a:r>
                  <a:endParaRPr lang="en-US" sz="4000" dirty="0">
                    <a:solidFill>
                      <a:prstClr val="black"/>
                    </a:solidFill>
                    <a:latin typeface="Cooper Std Black" pitchFamily="18" charset="0"/>
                    <a:ea typeface="Adobe Gothic Std B" pitchFamily="34" charset="-128"/>
                  </a:endParaRPr>
                </a:p>
              </p:txBody>
            </p:sp>
            <p:sp>
              <p:nvSpPr>
                <p:cNvPr id="7" name="TextBox 6"/>
                <p:cNvSpPr txBox="1"/>
                <p:nvPr/>
              </p:nvSpPr>
              <p:spPr>
                <a:xfrm>
                  <a:off x="5051070" y="609600"/>
                  <a:ext cx="2057401" cy="1603730"/>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Custom Images</a:t>
                  </a:r>
                </a:p>
                <a:p>
                  <a:pPr marL="285750" indent="-285750">
                    <a:buFont typeface="Wingdings" pitchFamily="2" charset="2"/>
                    <a:buChar char="Ø"/>
                  </a:pPr>
                  <a:r>
                    <a:rPr lang="en-US" b="1" dirty="0">
                      <a:solidFill>
                        <a:prstClr val="black"/>
                      </a:solidFill>
                    </a:rPr>
                    <a:t>Courses</a:t>
                  </a:r>
                </a:p>
                <a:p>
                  <a:pPr marL="285750" indent="-285750">
                    <a:buFont typeface="Wingdings" pitchFamily="2" charset="2"/>
                    <a:buChar char="Ø"/>
                  </a:pPr>
                  <a:r>
                    <a:rPr lang="en-US" b="1" dirty="0">
                      <a:solidFill>
                        <a:prstClr val="black"/>
                      </a:solidFill>
                    </a:rPr>
                    <a:t>Consulting</a:t>
                  </a:r>
                </a:p>
                <a:p>
                  <a:pPr marL="285750" indent="-285750">
                    <a:buFont typeface="Wingdings" pitchFamily="2" charset="2"/>
                    <a:buChar char="Ø"/>
                  </a:pPr>
                  <a:r>
                    <a:rPr lang="en-US" b="1" dirty="0">
                      <a:solidFill>
                        <a:prstClr val="black"/>
                      </a:solidFill>
                    </a:rPr>
                    <a:t>Portals</a:t>
                  </a:r>
                </a:p>
                <a:p>
                  <a:pPr marL="285750" indent="-285750">
                    <a:buFont typeface="Wingdings" pitchFamily="2" charset="2"/>
                    <a:buChar char="Ø"/>
                  </a:pPr>
                  <a:r>
                    <a:rPr lang="en-US" b="1" dirty="0">
                      <a:solidFill>
                        <a:prstClr val="black"/>
                      </a:solidFill>
                    </a:rPr>
                    <a:t>Archival Storage</a:t>
                  </a:r>
                </a:p>
              </p:txBody>
            </p:sp>
          </p:grpSp>
          <p:grpSp>
            <p:nvGrpSpPr>
              <p:cNvPr id="29" name="Group 28"/>
              <p:cNvGrpSpPr/>
              <p:nvPr/>
            </p:nvGrpSpPr>
            <p:grpSpPr>
              <a:xfrm>
                <a:off x="744746" y="4404692"/>
                <a:ext cx="4450644" cy="1323438"/>
                <a:chOff x="744746" y="4471468"/>
                <a:chExt cx="4450644" cy="1323438"/>
              </a:xfrm>
            </p:grpSpPr>
            <p:sp>
              <p:nvSpPr>
                <p:cNvPr id="10" name="Rounded Rectangle 9"/>
                <p:cNvSpPr/>
                <p:nvPr/>
              </p:nvSpPr>
              <p:spPr>
                <a:xfrm>
                  <a:off x="744746" y="4504140"/>
                  <a:ext cx="4450644" cy="1147901"/>
                </a:xfrm>
                <a:prstGeom prst="roundRect">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 name="TextBox 10"/>
                <p:cNvSpPr txBox="1"/>
                <p:nvPr/>
              </p:nvSpPr>
              <p:spPr>
                <a:xfrm>
                  <a:off x="796233" y="4471468"/>
                  <a:ext cx="1565967" cy="1323438"/>
                </a:xfrm>
                <a:prstGeom prst="rect">
                  <a:avLst/>
                </a:prstGeom>
                <a:noFill/>
              </p:spPr>
              <p:txBody>
                <a:bodyPr wrap="square" rtlCol="0">
                  <a:spAutoFit/>
                </a:bodyPr>
                <a:lstStyle/>
                <a:p>
                  <a:pPr algn="ctr"/>
                  <a:r>
                    <a:rPr lang="en-US" sz="2000" dirty="0">
                      <a:solidFill>
                        <a:prstClr val="black"/>
                      </a:solidFill>
                      <a:latin typeface="Cooper Std Black" pitchFamily="18" charset="0"/>
                      <a:ea typeface="Adobe Gothic Std B" pitchFamily="34" charset="-128"/>
                    </a:rPr>
                    <a:t>Infra</a:t>
                  </a:r>
                </a:p>
                <a:p>
                  <a:pPr algn="ctr"/>
                  <a:r>
                    <a:rPr lang="en-US" sz="2000" dirty="0">
                      <a:solidFill>
                        <a:prstClr val="black"/>
                      </a:solidFill>
                      <a:latin typeface="Cooper Std Black" pitchFamily="18" charset="0"/>
                      <a:ea typeface="Adobe Gothic Std B" pitchFamily="34" charset="-128"/>
                    </a:rPr>
                    <a:t>structure</a:t>
                  </a:r>
                </a:p>
                <a:p>
                  <a:r>
                    <a:rPr lang="en-US" sz="4000" dirty="0">
                      <a:solidFill>
                        <a:prstClr val="black"/>
                      </a:solidFill>
                      <a:latin typeface="Cooper Std Black" pitchFamily="18" charset="0"/>
                      <a:ea typeface="Adobe Gothic Std B" pitchFamily="34" charset="-128"/>
                    </a:rPr>
                    <a:t>IaaS</a:t>
                  </a:r>
                </a:p>
              </p:txBody>
            </p:sp>
            <p:sp>
              <p:nvSpPr>
                <p:cNvPr id="12" name="TextBox 11"/>
                <p:cNvSpPr txBox="1"/>
                <p:nvPr/>
              </p:nvSpPr>
              <p:spPr>
                <a:xfrm>
                  <a:off x="2046035" y="4504140"/>
                  <a:ext cx="3149355" cy="1205476"/>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Computing (virtual Clusters)</a:t>
                  </a:r>
                </a:p>
                <a:p>
                  <a:pPr marL="285750" indent="-285750">
                    <a:buFont typeface="Wingdings" pitchFamily="2" charset="2"/>
                    <a:buChar char="Ø"/>
                  </a:pPr>
                  <a:r>
                    <a:rPr lang="en-US" b="1" dirty="0">
                      <a:solidFill>
                        <a:prstClr val="black"/>
                      </a:solidFill>
                    </a:rPr>
                    <a:t>Hypervisor, Bare Metal</a:t>
                  </a:r>
                </a:p>
                <a:p>
                  <a:pPr marL="285750" indent="-285750">
                    <a:buFont typeface="Wingdings" pitchFamily="2" charset="2"/>
                    <a:buChar char="Ø"/>
                  </a:pPr>
                  <a:r>
                    <a:rPr lang="en-US" b="1" dirty="0">
                      <a:solidFill>
                        <a:prstClr val="black"/>
                      </a:solidFill>
                    </a:rPr>
                    <a:t>Operating System</a:t>
                  </a:r>
                </a:p>
              </p:txBody>
            </p:sp>
          </p:grpSp>
          <p:grpSp>
            <p:nvGrpSpPr>
              <p:cNvPr id="28" name="Group 27"/>
              <p:cNvGrpSpPr/>
              <p:nvPr/>
            </p:nvGrpSpPr>
            <p:grpSpPr>
              <a:xfrm>
                <a:off x="912668" y="3174953"/>
                <a:ext cx="4114800" cy="1200329"/>
                <a:chOff x="897146" y="3164938"/>
                <a:chExt cx="4114800" cy="1200329"/>
              </a:xfrm>
            </p:grpSpPr>
            <p:sp>
              <p:nvSpPr>
                <p:cNvPr id="14" name="Rounded Rectangle 13"/>
                <p:cNvSpPr/>
                <p:nvPr/>
              </p:nvSpPr>
              <p:spPr>
                <a:xfrm>
                  <a:off x="897146" y="3164938"/>
                  <a:ext cx="4114800" cy="1184349"/>
                </a:xfrm>
                <a:prstGeom prst="roundRect">
                  <a:avLst/>
                </a:prstGeom>
                <a:solidFill>
                  <a:schemeClr val="accent6">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TextBox 14"/>
                <p:cNvSpPr txBox="1"/>
                <p:nvPr/>
              </p:nvSpPr>
              <p:spPr>
                <a:xfrm>
                  <a:off x="897146" y="3239741"/>
                  <a:ext cx="1600200" cy="1020019"/>
                </a:xfrm>
                <a:prstGeom prst="rect">
                  <a:avLst/>
                </a:prstGeom>
                <a:solidFill>
                  <a:schemeClr val="accent6">
                    <a:lumMod val="40000"/>
                    <a:lumOff val="60000"/>
                  </a:schemeClr>
                </a:solidFill>
              </p:spPr>
              <p:txBody>
                <a:bodyPr wrap="square" rtlCol="0">
                  <a:spAutoFit/>
                </a:bodyPr>
                <a:lstStyle/>
                <a:p>
                  <a:r>
                    <a:rPr lang="en-US" sz="2000" dirty="0">
                      <a:solidFill>
                        <a:prstClr val="black"/>
                      </a:solidFill>
                      <a:latin typeface="Cooper Std Black" pitchFamily="18" charset="0"/>
                      <a:ea typeface="Adobe Gothic Std B" pitchFamily="34" charset="-128"/>
                    </a:rPr>
                    <a:t>Platform</a:t>
                  </a:r>
                  <a:r>
                    <a:rPr lang="en-US" sz="4000" dirty="0">
                      <a:solidFill>
                        <a:prstClr val="black"/>
                      </a:solidFill>
                      <a:latin typeface="Cooper Std Black" pitchFamily="18" charset="0"/>
                      <a:ea typeface="Adobe Gothic Std B" pitchFamily="34" charset="-128"/>
                    </a:rPr>
                    <a:t/>
                  </a:r>
                  <a:br>
                    <a:rPr lang="en-US" sz="4000" dirty="0">
                      <a:solidFill>
                        <a:prstClr val="black"/>
                      </a:solidFill>
                      <a:latin typeface="Cooper Std Black" pitchFamily="18" charset="0"/>
                      <a:ea typeface="Adobe Gothic Std B" pitchFamily="34" charset="-128"/>
                    </a:rPr>
                  </a:br>
                  <a:r>
                    <a:rPr lang="en-US" sz="4000" dirty="0">
                      <a:solidFill>
                        <a:prstClr val="black"/>
                      </a:solidFill>
                      <a:latin typeface="Cooper Std Black" pitchFamily="18" charset="0"/>
                      <a:ea typeface="Adobe Gothic Std B" pitchFamily="34" charset="-128"/>
                    </a:rPr>
                    <a:t>PaaS</a:t>
                  </a:r>
                </a:p>
              </p:txBody>
            </p:sp>
            <p:sp>
              <p:nvSpPr>
                <p:cNvPr id="16" name="TextBox 15"/>
                <p:cNvSpPr txBox="1"/>
                <p:nvPr/>
              </p:nvSpPr>
              <p:spPr>
                <a:xfrm>
                  <a:off x="2324474" y="3164938"/>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Cloud e.g. MapReduce</a:t>
                  </a:r>
                </a:p>
                <a:p>
                  <a:pPr marL="285750" indent="-285750">
                    <a:buFont typeface="Wingdings" pitchFamily="2" charset="2"/>
                    <a:buChar char="Ø"/>
                  </a:pPr>
                  <a:r>
                    <a:rPr lang="en-US" b="1" dirty="0">
                      <a:solidFill>
                        <a:prstClr val="black"/>
                      </a:solidFill>
                    </a:rPr>
                    <a:t>HPC e.g. </a:t>
                  </a:r>
                  <a:r>
                    <a:rPr lang="en-US" b="1" dirty="0" err="1">
                      <a:solidFill>
                        <a:prstClr val="black"/>
                      </a:solidFill>
                    </a:rPr>
                    <a:t>PETSc</a:t>
                  </a:r>
                  <a:r>
                    <a:rPr lang="en-US" b="1" dirty="0">
                      <a:solidFill>
                        <a:prstClr val="black"/>
                      </a:solidFill>
                    </a:rPr>
                    <a:t>, SAGA</a:t>
                  </a:r>
                </a:p>
                <a:p>
                  <a:pPr marL="285750" indent="-285750">
                    <a:buFont typeface="Wingdings" pitchFamily="2" charset="2"/>
                    <a:buChar char="Ø"/>
                  </a:pPr>
                  <a:r>
                    <a:rPr lang="en-US" b="1" dirty="0">
                      <a:solidFill>
                        <a:prstClr val="black"/>
                      </a:solidFill>
                    </a:rPr>
                    <a:t>Computer Science</a:t>
                  </a:r>
                </a:p>
                <a:p>
                  <a:pPr marL="285750" indent="-285750">
                    <a:buFont typeface="Wingdings" pitchFamily="2" charset="2"/>
                    <a:buChar char="Ø"/>
                  </a:pPr>
                  <a:r>
                    <a:rPr lang="en-US" b="1" dirty="0">
                      <a:solidFill>
                        <a:prstClr val="black"/>
                      </a:solidFill>
                    </a:rPr>
                    <a:t>Data Algorithms</a:t>
                  </a:r>
                </a:p>
              </p:txBody>
            </p:sp>
          </p:grpSp>
          <p:grpSp>
            <p:nvGrpSpPr>
              <p:cNvPr id="30" name="Group 29"/>
              <p:cNvGrpSpPr/>
              <p:nvPr/>
            </p:nvGrpSpPr>
            <p:grpSpPr>
              <a:xfrm>
                <a:off x="744746" y="5638800"/>
                <a:ext cx="4450644" cy="1100460"/>
                <a:chOff x="744746" y="5757540"/>
                <a:chExt cx="4450644" cy="1100460"/>
              </a:xfrm>
            </p:grpSpPr>
            <p:sp>
              <p:nvSpPr>
                <p:cNvPr id="18" name="Rounded Rectangle 17"/>
                <p:cNvSpPr/>
                <p:nvPr/>
              </p:nvSpPr>
              <p:spPr>
                <a:xfrm>
                  <a:off x="744746" y="5763584"/>
                  <a:ext cx="4450644" cy="960320"/>
                </a:xfrm>
                <a:prstGeom prst="roundRect">
                  <a:avLst/>
                </a:prstGeom>
                <a:solidFill>
                  <a:schemeClr val="bg1">
                    <a:lumMod val="8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9" name="TextBox 18"/>
                <p:cNvSpPr txBox="1"/>
                <p:nvPr/>
              </p:nvSpPr>
              <p:spPr>
                <a:xfrm>
                  <a:off x="880188" y="5776163"/>
                  <a:ext cx="1745699" cy="1081837"/>
                </a:xfrm>
                <a:prstGeom prst="rect">
                  <a:avLst/>
                </a:prstGeom>
                <a:noFill/>
              </p:spPr>
              <p:txBody>
                <a:bodyPr wrap="square" rtlCol="0">
                  <a:spAutoFit/>
                </a:bodyPr>
                <a:lstStyle/>
                <a:p>
                  <a:r>
                    <a:rPr lang="en-US" sz="2400" dirty="0">
                      <a:solidFill>
                        <a:prstClr val="black"/>
                      </a:solidFill>
                      <a:latin typeface="Cooper Std Black" pitchFamily="18" charset="0"/>
                      <a:ea typeface="Adobe Gothic Std B" pitchFamily="34" charset="-128"/>
                    </a:rPr>
                    <a:t>Network</a:t>
                  </a:r>
                </a:p>
                <a:p>
                  <a:r>
                    <a:rPr lang="en-US" sz="4000" dirty="0" err="1">
                      <a:solidFill>
                        <a:prstClr val="black"/>
                      </a:solidFill>
                      <a:latin typeface="Cooper Std Black" pitchFamily="18" charset="0"/>
                      <a:ea typeface="Adobe Gothic Std B" pitchFamily="34" charset="-128"/>
                    </a:rPr>
                    <a:t>NaaS</a:t>
                  </a:r>
                  <a:endParaRPr lang="en-US" sz="4000" dirty="0">
                    <a:solidFill>
                      <a:prstClr val="black"/>
                    </a:solidFill>
                    <a:latin typeface="Cooper Std Black" pitchFamily="18" charset="0"/>
                    <a:ea typeface="Adobe Gothic Std B" pitchFamily="34" charset="-128"/>
                  </a:endParaRPr>
                </a:p>
              </p:txBody>
            </p:sp>
            <p:sp>
              <p:nvSpPr>
                <p:cNvPr id="20" name="TextBox 19"/>
                <p:cNvSpPr txBox="1"/>
                <p:nvPr/>
              </p:nvSpPr>
              <p:spPr>
                <a:xfrm>
                  <a:off x="2444507" y="5757540"/>
                  <a:ext cx="2701377" cy="92728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Software Defined Networks</a:t>
                  </a:r>
                </a:p>
                <a:p>
                  <a:pPr marL="285750" indent="-285750">
                    <a:buFont typeface="Wingdings" pitchFamily="2" charset="2"/>
                    <a:buChar char="Ø"/>
                  </a:pPr>
                  <a:r>
                    <a:rPr lang="en-US" b="1" dirty="0">
                      <a:solidFill>
                        <a:prstClr val="black"/>
                      </a:solidFill>
                    </a:rPr>
                    <a:t>OpenFlow GENI</a:t>
                  </a:r>
                </a:p>
              </p:txBody>
            </p:sp>
          </p:grpSp>
          <p:grpSp>
            <p:nvGrpSpPr>
              <p:cNvPr id="27" name="Group 26"/>
              <p:cNvGrpSpPr/>
              <p:nvPr/>
            </p:nvGrpSpPr>
            <p:grpSpPr>
              <a:xfrm>
                <a:off x="884041" y="1892929"/>
                <a:ext cx="4172054" cy="1252613"/>
                <a:chOff x="879892" y="1860290"/>
                <a:chExt cx="4172054" cy="1252613"/>
              </a:xfrm>
            </p:grpSpPr>
            <p:grpSp>
              <p:nvGrpSpPr>
                <p:cNvPr id="22" name="Group 21"/>
                <p:cNvGrpSpPr/>
                <p:nvPr/>
              </p:nvGrpSpPr>
              <p:grpSpPr>
                <a:xfrm>
                  <a:off x="879892" y="1860290"/>
                  <a:ext cx="4132054" cy="1252613"/>
                  <a:chOff x="2116346" y="2428230"/>
                  <a:chExt cx="4132054" cy="859560"/>
                </a:xfrm>
                <a:solidFill>
                  <a:schemeClr val="accent6">
                    <a:lumMod val="40000"/>
                    <a:lumOff val="60000"/>
                  </a:schemeClr>
                </a:solidFill>
              </p:grpSpPr>
              <p:sp>
                <p:nvSpPr>
                  <p:cNvPr id="24" name="Rounded Rectangle 23"/>
                  <p:cNvSpPr/>
                  <p:nvPr/>
                </p:nvSpPr>
                <p:spPr>
                  <a:xfrm>
                    <a:off x="2133600" y="2428230"/>
                    <a:ext cx="4114800" cy="848370"/>
                  </a:xfrm>
                  <a:prstGeom prst="roundRect">
                    <a:avLst/>
                  </a:prstGeom>
                  <a:solidFill>
                    <a:schemeClr val="accent4">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5" name="TextBox 24"/>
                  <p:cNvSpPr txBox="1"/>
                  <p:nvPr/>
                </p:nvSpPr>
                <p:spPr>
                  <a:xfrm>
                    <a:off x="2116346" y="2430445"/>
                    <a:ext cx="1714951" cy="857345"/>
                  </a:xfrm>
                  <a:prstGeom prst="rect">
                    <a:avLst/>
                  </a:prstGeom>
                  <a:noFill/>
                </p:spPr>
                <p:txBody>
                  <a:bodyPr wrap="square" rtlCol="0">
                    <a:spAutoFit/>
                  </a:bodyPr>
                  <a:lstStyle/>
                  <a:p>
                    <a:r>
                      <a:rPr lang="en-US" sz="2000" dirty="0">
                        <a:solidFill>
                          <a:prstClr val="black"/>
                        </a:solidFill>
                        <a:latin typeface="Cooper Std Black" pitchFamily="18" charset="0"/>
                        <a:ea typeface="Adobe Gothic Std B" pitchFamily="34" charset="-128"/>
                      </a:rPr>
                      <a:t>Software</a:t>
                    </a:r>
                  </a:p>
                  <a:p>
                    <a:r>
                      <a:rPr lang="en-US" sz="1600" dirty="0">
                        <a:solidFill>
                          <a:prstClr val="black"/>
                        </a:solidFill>
                        <a:latin typeface="Cooper Std Black" pitchFamily="18" charset="0"/>
                        <a:ea typeface="Adobe Gothic Std B" pitchFamily="34" charset="-128"/>
                      </a:rPr>
                      <a:t>(Application) </a:t>
                    </a:r>
                    <a:r>
                      <a:rPr lang="en-US" sz="4000" dirty="0" err="1">
                        <a:solidFill>
                          <a:prstClr val="black"/>
                        </a:solidFill>
                        <a:latin typeface="Cooper Std Black" pitchFamily="18" charset="0"/>
                        <a:ea typeface="Adobe Gothic Std B" pitchFamily="34" charset="-128"/>
                      </a:rPr>
                      <a:t>SaaS</a:t>
                    </a:r>
                    <a:endParaRPr lang="en-US" sz="4000" dirty="0">
                      <a:solidFill>
                        <a:prstClr val="black"/>
                      </a:solidFill>
                      <a:latin typeface="Cooper Std Black" pitchFamily="18" charset="0"/>
                      <a:ea typeface="Adobe Gothic Std B" pitchFamily="34" charset="-128"/>
                    </a:endParaRPr>
                  </a:p>
                </p:txBody>
              </p:sp>
            </p:grpSp>
            <p:sp>
              <p:nvSpPr>
                <p:cNvPr id="23" name="TextBox 22"/>
                <p:cNvSpPr txBox="1"/>
                <p:nvPr/>
              </p:nvSpPr>
              <p:spPr>
                <a:xfrm>
                  <a:off x="2384946" y="1860290"/>
                  <a:ext cx="2667000" cy="1200329"/>
                </a:xfrm>
                <a:prstGeom prst="rect">
                  <a:avLst/>
                </a:prstGeom>
                <a:noFill/>
              </p:spPr>
              <p:txBody>
                <a:bodyPr wrap="square" rtlCol="0">
                  <a:spAutoFit/>
                </a:bodyPr>
                <a:lstStyle/>
                <a:p>
                  <a:pPr marL="285750" indent="-285750">
                    <a:buFont typeface="Wingdings" pitchFamily="2" charset="2"/>
                    <a:buChar char="Ø"/>
                  </a:pPr>
                  <a:r>
                    <a:rPr lang="en-US" b="1" dirty="0">
                      <a:solidFill>
                        <a:prstClr val="black"/>
                      </a:solidFill>
                    </a:rPr>
                    <a:t>CS Research Use </a:t>
                  </a:r>
                </a:p>
                <a:p>
                  <a:pPr marL="285750" indent="-285750">
                    <a:buFont typeface="Wingdings" pitchFamily="2" charset="2"/>
                    <a:buChar char="Ø"/>
                  </a:pPr>
                  <a:r>
                    <a:rPr lang="en-US" b="1" dirty="0">
                      <a:solidFill>
                        <a:prstClr val="black"/>
                      </a:solidFill>
                    </a:rPr>
                    <a:t>Class Use</a:t>
                  </a:r>
                </a:p>
                <a:p>
                  <a:pPr marL="285750" indent="-285750">
                    <a:buFont typeface="Wingdings" pitchFamily="2" charset="2"/>
                    <a:buChar char="Ø"/>
                  </a:pPr>
                  <a:r>
                    <a:rPr lang="en-US" b="1" dirty="0">
                      <a:solidFill>
                        <a:prstClr val="black"/>
                      </a:solidFill>
                    </a:rPr>
                    <a:t>Research Applications</a:t>
                  </a:r>
                </a:p>
                <a:p>
                  <a:pPr marL="285750" indent="-285750">
                    <a:buFont typeface="Wingdings" pitchFamily="2" charset="2"/>
                    <a:buChar char="Ø"/>
                  </a:pPr>
                  <a:r>
                    <a:rPr lang="en-US" b="1" dirty="0">
                      <a:solidFill>
                        <a:prstClr val="black"/>
                      </a:solidFill>
                    </a:rPr>
                    <a:t>Commercial Use</a:t>
                  </a:r>
                </a:p>
              </p:txBody>
            </p:sp>
          </p:grpSp>
        </p:grpSp>
        <p:sp>
          <p:nvSpPr>
            <p:cNvPr id="26" name="Trapezoid 25"/>
            <p:cNvSpPr/>
            <p:nvPr/>
          </p:nvSpPr>
          <p:spPr>
            <a:xfrm>
              <a:off x="225776" y="487769"/>
              <a:ext cx="5791200" cy="6204948"/>
            </a:xfrm>
            <a:prstGeom prst="trapezoid">
              <a:avLst>
                <a:gd name="adj" fmla="val 11343"/>
              </a:avLst>
            </a:prstGeom>
            <a:solidFill>
              <a:schemeClr val="bg1">
                <a:lumMod val="65000"/>
                <a:alpha val="27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grpSp>
    </p:spTree>
    <p:extLst>
      <p:ext uri="{BB962C8B-B14F-4D97-AF65-F5344CB8AC3E}">
        <p14:creationId xmlns:p14="http://schemas.microsoft.com/office/powerpoint/2010/main" val="2942567168"/>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838200"/>
          </a:xfrm>
        </p:spPr>
        <p:txBody>
          <a:bodyPr/>
          <a:lstStyle/>
          <a:p>
            <a:r>
              <a:rPr lang="en-US" b="1" dirty="0" smtClean="0"/>
              <a:t>X as a Service</a:t>
            </a:r>
            <a:endParaRPr lang="en-US" b="1" dirty="0"/>
          </a:p>
        </p:txBody>
      </p:sp>
      <p:sp>
        <p:nvSpPr>
          <p:cNvPr id="3" name="Content Placeholder 2"/>
          <p:cNvSpPr>
            <a:spLocks noGrp="1"/>
          </p:cNvSpPr>
          <p:nvPr>
            <p:ph idx="1"/>
          </p:nvPr>
        </p:nvSpPr>
        <p:spPr>
          <a:xfrm>
            <a:off x="228600" y="990600"/>
            <a:ext cx="8915400" cy="3429000"/>
          </a:xfrm>
        </p:spPr>
        <p:txBody>
          <a:bodyPr>
            <a:normAutofit fontScale="92500" lnSpcReduction="10000"/>
          </a:bodyPr>
          <a:lstStyle/>
          <a:p>
            <a:r>
              <a:rPr lang="en-US" sz="2400" dirty="0" err="1" smtClean="0">
                <a:solidFill>
                  <a:srgbClr val="FF0000"/>
                </a:solidFill>
              </a:rPr>
              <a:t>SaaS</a:t>
            </a:r>
            <a:r>
              <a:rPr lang="en-US" sz="2400" dirty="0" smtClean="0"/>
              <a:t>: </a:t>
            </a:r>
            <a:r>
              <a:rPr lang="en-US" sz="2400" dirty="0" smtClean="0">
                <a:solidFill>
                  <a:srgbClr val="FF0000"/>
                </a:solidFill>
              </a:rPr>
              <a:t>Software</a:t>
            </a:r>
            <a:r>
              <a:rPr lang="en-US" sz="2400" dirty="0" smtClean="0"/>
              <a:t> as a </a:t>
            </a:r>
            <a:r>
              <a:rPr lang="en-US" sz="2400" dirty="0" smtClean="0">
                <a:solidFill>
                  <a:srgbClr val="FF0000"/>
                </a:solidFill>
              </a:rPr>
              <a:t>Service</a:t>
            </a:r>
            <a:r>
              <a:rPr lang="en-US" sz="2400" dirty="0" smtClean="0"/>
              <a:t> imply software capabilities </a:t>
            </a:r>
            <a:br>
              <a:rPr lang="en-US" sz="2400" dirty="0" smtClean="0"/>
            </a:br>
            <a:r>
              <a:rPr lang="en-US" sz="2400" dirty="0" smtClean="0"/>
              <a:t>(programs) have a service (messaging) interface</a:t>
            </a:r>
          </a:p>
          <a:p>
            <a:pPr lvl="1"/>
            <a:r>
              <a:rPr lang="en-US" sz="2000" dirty="0" smtClean="0"/>
              <a:t>Applying systematically reduces system complexity to being linear in number of components</a:t>
            </a:r>
          </a:p>
          <a:p>
            <a:pPr lvl="1"/>
            <a:r>
              <a:rPr lang="en-US" sz="2000" dirty="0" smtClean="0"/>
              <a:t>Access via messaging rather than by installing in /</a:t>
            </a:r>
            <a:r>
              <a:rPr lang="en-US" sz="2000" dirty="0" err="1" smtClean="0"/>
              <a:t>usr</a:t>
            </a:r>
            <a:r>
              <a:rPr lang="en-US" sz="2000" dirty="0" smtClean="0"/>
              <a:t>/bin</a:t>
            </a:r>
          </a:p>
          <a:p>
            <a:r>
              <a:rPr lang="en-US" sz="2400" dirty="0" smtClean="0">
                <a:solidFill>
                  <a:srgbClr val="FF0000"/>
                </a:solidFill>
              </a:rPr>
              <a:t>IaaS</a:t>
            </a:r>
            <a:r>
              <a:rPr lang="en-US" sz="2400" dirty="0" smtClean="0"/>
              <a:t>: </a:t>
            </a:r>
            <a:r>
              <a:rPr lang="en-US" sz="2400" dirty="0" smtClean="0">
                <a:solidFill>
                  <a:srgbClr val="FF0000"/>
                </a:solidFill>
              </a:rPr>
              <a:t>Infrastructure</a:t>
            </a:r>
            <a:r>
              <a:rPr lang="en-US" sz="2400" dirty="0" smtClean="0"/>
              <a:t> as a </a:t>
            </a:r>
            <a:r>
              <a:rPr lang="en-US" sz="2400" dirty="0" smtClean="0">
                <a:solidFill>
                  <a:srgbClr val="FF0000"/>
                </a:solidFill>
              </a:rPr>
              <a:t>Service</a:t>
            </a:r>
            <a:r>
              <a:rPr lang="en-US" sz="2400" dirty="0" smtClean="0"/>
              <a:t> or </a:t>
            </a:r>
            <a:r>
              <a:rPr lang="en-US" sz="2400" dirty="0" smtClean="0">
                <a:solidFill>
                  <a:srgbClr val="FF0000"/>
                </a:solidFill>
              </a:rPr>
              <a:t>HaaS</a:t>
            </a:r>
            <a:r>
              <a:rPr lang="en-US" sz="2400" dirty="0" smtClean="0"/>
              <a:t>: </a:t>
            </a:r>
            <a:r>
              <a:rPr lang="en-US" sz="2400" dirty="0" smtClean="0">
                <a:solidFill>
                  <a:srgbClr val="FF0000"/>
                </a:solidFill>
              </a:rPr>
              <a:t>Hardware</a:t>
            </a:r>
            <a:r>
              <a:rPr lang="en-US" sz="2400" dirty="0" smtClean="0"/>
              <a:t> as a </a:t>
            </a:r>
            <a:r>
              <a:rPr lang="en-US" sz="2400" dirty="0" smtClean="0">
                <a:solidFill>
                  <a:srgbClr val="FF0000"/>
                </a:solidFill>
              </a:rPr>
              <a:t>Service </a:t>
            </a:r>
            <a:r>
              <a:rPr lang="en-US" sz="2400" dirty="0" smtClean="0"/>
              <a:t>– get your computer time with a credit card and with a Web interface</a:t>
            </a:r>
          </a:p>
          <a:p>
            <a:r>
              <a:rPr lang="en-US" sz="2400" dirty="0" smtClean="0">
                <a:solidFill>
                  <a:srgbClr val="FF0000"/>
                </a:solidFill>
              </a:rPr>
              <a:t>PaaS</a:t>
            </a:r>
            <a:r>
              <a:rPr lang="en-US" sz="2400" dirty="0" smtClean="0"/>
              <a:t>: </a:t>
            </a:r>
            <a:r>
              <a:rPr lang="en-US" sz="2400" dirty="0" smtClean="0">
                <a:solidFill>
                  <a:srgbClr val="FF0000"/>
                </a:solidFill>
              </a:rPr>
              <a:t>Platform</a:t>
            </a:r>
            <a:r>
              <a:rPr lang="en-US" sz="2400" dirty="0" smtClean="0"/>
              <a:t> as a </a:t>
            </a:r>
            <a:r>
              <a:rPr lang="en-US" sz="2400" dirty="0" smtClean="0">
                <a:solidFill>
                  <a:srgbClr val="FF0000"/>
                </a:solidFill>
              </a:rPr>
              <a:t>Service </a:t>
            </a:r>
            <a:r>
              <a:rPr lang="en-US" sz="2400" dirty="0" smtClean="0"/>
              <a:t>is </a:t>
            </a:r>
            <a:r>
              <a:rPr lang="en-US" sz="2400" dirty="0" smtClean="0">
                <a:solidFill>
                  <a:srgbClr val="FF0000"/>
                </a:solidFill>
              </a:rPr>
              <a:t>IaaS</a:t>
            </a:r>
            <a:r>
              <a:rPr lang="en-US" sz="2400" dirty="0" smtClean="0"/>
              <a:t> plus core software capabilities on which you build  </a:t>
            </a:r>
            <a:r>
              <a:rPr lang="en-US" sz="2400" dirty="0" smtClean="0">
                <a:solidFill>
                  <a:srgbClr val="FF0000"/>
                </a:solidFill>
              </a:rPr>
              <a:t>SaaS</a:t>
            </a:r>
          </a:p>
          <a:p>
            <a:r>
              <a:rPr lang="en-US" sz="2400" dirty="0" smtClean="0">
                <a:solidFill>
                  <a:srgbClr val="FF0000"/>
                </a:solidFill>
              </a:rPr>
              <a:t>Cyberinfrastructure</a:t>
            </a:r>
            <a:r>
              <a:rPr lang="en-US" sz="2400" dirty="0" smtClean="0">
                <a:solidFill>
                  <a:srgbClr val="FFFF00"/>
                </a:solidFill>
              </a:rPr>
              <a:t> </a:t>
            </a:r>
            <a:r>
              <a:rPr lang="en-US" sz="2400" dirty="0" smtClean="0"/>
              <a:t>is</a:t>
            </a:r>
            <a:r>
              <a:rPr lang="en-US" sz="2400" dirty="0" smtClean="0">
                <a:solidFill>
                  <a:srgbClr val="FFFF00"/>
                </a:solidFill>
              </a:rPr>
              <a:t> </a:t>
            </a:r>
            <a:r>
              <a:rPr lang="en-US" sz="2400" dirty="0" smtClean="0">
                <a:solidFill>
                  <a:srgbClr val="FF0000"/>
                </a:solidFill>
              </a:rPr>
              <a:t>“Research as a Service”</a:t>
            </a:r>
          </a:p>
          <a:p>
            <a:endParaRPr lang="en-US" sz="2400" dirty="0"/>
          </a:p>
        </p:txBody>
      </p:sp>
      <p:grpSp>
        <p:nvGrpSpPr>
          <p:cNvPr id="4" name="Group 29"/>
          <p:cNvGrpSpPr/>
          <p:nvPr/>
        </p:nvGrpSpPr>
        <p:grpSpPr>
          <a:xfrm>
            <a:off x="76200" y="4257675"/>
            <a:ext cx="8772525" cy="2524126"/>
            <a:chOff x="76200" y="4257675"/>
            <a:chExt cx="8772525" cy="2524125"/>
          </a:xfrm>
        </p:grpSpPr>
        <p:pic>
          <p:nvPicPr>
            <p:cNvPr id="44033" name="Picture 1"/>
            <p:cNvPicPr>
              <a:picLocks noChangeAspect="1" noChangeArrowheads="1"/>
            </p:cNvPicPr>
            <p:nvPr/>
          </p:nvPicPr>
          <p:blipFill>
            <a:blip r:embed="rId3" cstate="print"/>
            <a:srcRect/>
            <a:stretch>
              <a:fillRect/>
            </a:stretch>
          </p:blipFill>
          <p:spPr bwMode="auto">
            <a:xfrm>
              <a:off x="3810000" y="4953000"/>
              <a:ext cx="1228725" cy="828675"/>
            </a:xfrm>
            <a:prstGeom prst="rect">
              <a:avLst/>
            </a:prstGeom>
            <a:noFill/>
            <a:ln w="9525">
              <a:noFill/>
              <a:miter lim="800000"/>
              <a:headEnd/>
              <a:tailEnd/>
            </a:ln>
          </p:spPr>
        </p:pic>
        <p:pic>
          <p:nvPicPr>
            <p:cNvPr id="44036" name="Picture 4" descr="C:\Program Files (x86)\Microsoft Office\MEDIA\CAGCAT10\j0292020.wmf"/>
            <p:cNvPicPr>
              <a:picLocks noChangeAspect="1" noChangeArrowheads="1"/>
            </p:cNvPicPr>
            <p:nvPr/>
          </p:nvPicPr>
          <p:blipFill>
            <a:blip r:embed="rId4" cstate="print"/>
            <a:srcRect/>
            <a:stretch>
              <a:fillRect/>
            </a:stretch>
          </p:blipFill>
          <p:spPr bwMode="auto">
            <a:xfrm>
              <a:off x="1295400" y="5867400"/>
              <a:ext cx="838200" cy="795552"/>
            </a:xfrm>
            <a:prstGeom prst="rect">
              <a:avLst/>
            </a:prstGeom>
            <a:noFill/>
          </p:spPr>
        </p:pic>
        <p:grpSp>
          <p:nvGrpSpPr>
            <p:cNvPr id="5" name="Group 19"/>
            <p:cNvGrpSpPr/>
            <p:nvPr/>
          </p:nvGrpSpPr>
          <p:grpSpPr>
            <a:xfrm>
              <a:off x="6324600" y="4257675"/>
              <a:ext cx="2524125" cy="2524125"/>
              <a:chOff x="6324600" y="4191000"/>
              <a:chExt cx="2524125" cy="2524125"/>
            </a:xfrm>
          </p:grpSpPr>
          <p:pic>
            <p:nvPicPr>
              <p:cNvPr id="44034" name="Picture 2"/>
              <p:cNvPicPr>
                <a:picLocks noChangeAspect="1" noChangeArrowheads="1"/>
              </p:cNvPicPr>
              <p:nvPr/>
            </p:nvPicPr>
            <p:blipFill>
              <a:blip r:embed="rId5" cstate="print"/>
              <a:srcRect/>
              <a:stretch>
                <a:fillRect/>
              </a:stretch>
            </p:blipFill>
            <p:spPr bwMode="auto">
              <a:xfrm>
                <a:off x="6324600" y="4191000"/>
                <a:ext cx="2524125" cy="2524125"/>
              </a:xfrm>
              <a:prstGeom prst="rect">
                <a:avLst/>
              </a:prstGeom>
              <a:noFill/>
              <a:ln w="9525">
                <a:noFill/>
                <a:miter lim="800000"/>
                <a:headEnd/>
                <a:tailEnd/>
              </a:ln>
            </p:spPr>
          </p:pic>
          <p:pic>
            <p:nvPicPr>
              <p:cNvPr id="44035" name="Picture 3"/>
              <p:cNvPicPr>
                <a:picLocks noChangeAspect="1" noChangeArrowheads="1"/>
              </p:cNvPicPr>
              <p:nvPr/>
            </p:nvPicPr>
            <p:blipFill>
              <a:blip r:embed="rId6" cstate="print"/>
              <a:srcRect/>
              <a:stretch>
                <a:fillRect/>
              </a:stretch>
            </p:blipFill>
            <p:spPr bwMode="auto">
              <a:xfrm>
                <a:off x="7172325" y="4352925"/>
                <a:ext cx="457200" cy="339634"/>
              </a:xfrm>
              <a:prstGeom prst="rect">
                <a:avLst/>
              </a:prstGeom>
              <a:noFill/>
              <a:ln w="9525">
                <a:noFill/>
                <a:miter lim="800000"/>
                <a:headEnd/>
                <a:tailEnd/>
              </a:ln>
            </p:spPr>
          </p:pic>
          <p:pic>
            <p:nvPicPr>
              <p:cNvPr id="10" name="Picture 3"/>
              <p:cNvPicPr>
                <a:picLocks noChangeAspect="1" noChangeArrowheads="1"/>
              </p:cNvPicPr>
              <p:nvPr/>
            </p:nvPicPr>
            <p:blipFill>
              <a:blip r:embed="rId7" cstate="print"/>
              <a:srcRect/>
              <a:stretch>
                <a:fillRect/>
              </a:stretch>
            </p:blipFill>
            <p:spPr bwMode="auto">
              <a:xfrm>
                <a:off x="6762017" y="5572125"/>
                <a:ext cx="410308" cy="304800"/>
              </a:xfrm>
              <a:prstGeom prst="rect">
                <a:avLst/>
              </a:prstGeom>
              <a:noFill/>
              <a:ln w="9525">
                <a:noFill/>
                <a:miter lim="800000"/>
                <a:headEnd/>
                <a:tailEnd/>
              </a:ln>
            </p:spPr>
          </p:pic>
          <p:pic>
            <p:nvPicPr>
              <p:cNvPr id="44040" name="Picture 8"/>
              <p:cNvPicPr>
                <a:picLocks noChangeAspect="1" noChangeArrowheads="1"/>
              </p:cNvPicPr>
              <p:nvPr/>
            </p:nvPicPr>
            <p:blipFill>
              <a:blip r:embed="rId8" cstate="print"/>
              <a:srcRect/>
              <a:stretch>
                <a:fillRect/>
              </a:stretch>
            </p:blipFill>
            <p:spPr bwMode="auto">
              <a:xfrm>
                <a:off x="8086725" y="5038725"/>
                <a:ext cx="381000" cy="381000"/>
              </a:xfrm>
              <a:prstGeom prst="rect">
                <a:avLst/>
              </a:prstGeom>
              <a:noFill/>
              <a:ln w="9525">
                <a:noFill/>
                <a:miter lim="800000"/>
                <a:headEnd/>
                <a:tailEnd/>
              </a:ln>
            </p:spPr>
          </p:pic>
          <p:pic>
            <p:nvPicPr>
              <p:cNvPr id="44041" name="Picture 9"/>
              <p:cNvPicPr>
                <a:picLocks noChangeAspect="1" noChangeArrowheads="1"/>
              </p:cNvPicPr>
              <p:nvPr/>
            </p:nvPicPr>
            <p:blipFill>
              <a:blip r:embed="rId9" cstate="print"/>
              <a:srcRect/>
              <a:stretch>
                <a:fillRect/>
              </a:stretch>
            </p:blipFill>
            <p:spPr bwMode="auto">
              <a:xfrm>
                <a:off x="7248525" y="5953125"/>
                <a:ext cx="818766" cy="547688"/>
              </a:xfrm>
              <a:prstGeom prst="rect">
                <a:avLst/>
              </a:prstGeom>
              <a:noFill/>
              <a:ln w="9525">
                <a:noFill/>
                <a:miter lim="800000"/>
                <a:headEnd/>
                <a:tailEnd/>
              </a:ln>
            </p:spPr>
          </p:pic>
          <p:pic>
            <p:nvPicPr>
              <p:cNvPr id="44042" name="Picture 10"/>
              <p:cNvPicPr>
                <a:picLocks noChangeAspect="1" noChangeArrowheads="1"/>
              </p:cNvPicPr>
              <p:nvPr/>
            </p:nvPicPr>
            <p:blipFill>
              <a:blip r:embed="rId10" cstate="print"/>
              <a:srcRect/>
              <a:stretch>
                <a:fillRect/>
              </a:stretch>
            </p:blipFill>
            <p:spPr bwMode="auto">
              <a:xfrm>
                <a:off x="7019925" y="5191125"/>
                <a:ext cx="342900" cy="342900"/>
              </a:xfrm>
              <a:prstGeom prst="rect">
                <a:avLst/>
              </a:prstGeom>
              <a:noFill/>
              <a:ln w="9525">
                <a:noFill/>
                <a:miter lim="800000"/>
                <a:headEnd/>
                <a:tailEnd/>
              </a:ln>
            </p:spPr>
          </p:pic>
          <p:pic>
            <p:nvPicPr>
              <p:cNvPr id="44043" name="Picture 11"/>
              <p:cNvPicPr>
                <a:picLocks noChangeAspect="1" noChangeArrowheads="1"/>
              </p:cNvPicPr>
              <p:nvPr/>
            </p:nvPicPr>
            <p:blipFill>
              <a:blip r:embed="rId11" cstate="print"/>
              <a:srcRect/>
              <a:stretch>
                <a:fillRect/>
              </a:stretch>
            </p:blipFill>
            <p:spPr bwMode="auto">
              <a:xfrm>
                <a:off x="8086725" y="5572125"/>
                <a:ext cx="206181" cy="238125"/>
              </a:xfrm>
              <a:prstGeom prst="rect">
                <a:avLst/>
              </a:prstGeom>
              <a:noFill/>
              <a:ln w="9525">
                <a:noFill/>
                <a:miter lim="800000"/>
                <a:headEnd/>
                <a:tailEnd/>
              </a:ln>
            </p:spPr>
          </p:pic>
          <p:pic>
            <p:nvPicPr>
              <p:cNvPr id="19" name="Picture 11"/>
              <p:cNvPicPr>
                <a:picLocks noChangeAspect="1" noChangeArrowheads="1"/>
              </p:cNvPicPr>
              <p:nvPr/>
            </p:nvPicPr>
            <p:blipFill>
              <a:blip r:embed="rId12" cstate="print"/>
              <a:srcRect/>
              <a:stretch>
                <a:fillRect/>
              </a:stretch>
            </p:blipFill>
            <p:spPr bwMode="auto">
              <a:xfrm>
                <a:off x="8467725" y="5724525"/>
                <a:ext cx="183066" cy="211429"/>
              </a:xfrm>
              <a:prstGeom prst="rect">
                <a:avLst/>
              </a:prstGeom>
              <a:noFill/>
              <a:ln w="9525">
                <a:noFill/>
                <a:miter lim="800000"/>
                <a:headEnd/>
                <a:tailEnd/>
              </a:ln>
            </p:spPr>
          </p:pic>
        </p:grpSp>
        <p:grpSp>
          <p:nvGrpSpPr>
            <p:cNvPr id="6" name="Group 20"/>
            <p:cNvGrpSpPr/>
            <p:nvPr/>
          </p:nvGrpSpPr>
          <p:grpSpPr>
            <a:xfrm>
              <a:off x="1676400" y="4267200"/>
              <a:ext cx="1076325" cy="1076325"/>
              <a:chOff x="6324600" y="4191000"/>
              <a:chExt cx="2524125" cy="2524125"/>
            </a:xfrm>
          </p:grpSpPr>
          <p:pic>
            <p:nvPicPr>
              <p:cNvPr id="22" name="Picture 2"/>
              <p:cNvPicPr>
                <a:picLocks noChangeAspect="1" noChangeArrowheads="1"/>
              </p:cNvPicPr>
              <p:nvPr/>
            </p:nvPicPr>
            <p:blipFill>
              <a:blip r:embed="rId13" cstate="print"/>
              <a:srcRect/>
              <a:stretch>
                <a:fillRect/>
              </a:stretch>
            </p:blipFill>
            <p:spPr bwMode="auto">
              <a:xfrm>
                <a:off x="6324600" y="4191000"/>
                <a:ext cx="2524125" cy="2524125"/>
              </a:xfrm>
              <a:prstGeom prst="rect">
                <a:avLst/>
              </a:prstGeom>
              <a:noFill/>
              <a:ln w="9525">
                <a:noFill/>
                <a:miter lim="800000"/>
                <a:headEnd/>
                <a:tailEnd/>
              </a:ln>
            </p:spPr>
          </p:pic>
          <p:pic>
            <p:nvPicPr>
              <p:cNvPr id="23" name="Picture 3"/>
              <p:cNvPicPr>
                <a:picLocks noChangeAspect="1" noChangeArrowheads="1"/>
              </p:cNvPicPr>
              <p:nvPr/>
            </p:nvPicPr>
            <p:blipFill>
              <a:blip r:embed="rId14" cstate="print"/>
              <a:srcRect/>
              <a:stretch>
                <a:fillRect/>
              </a:stretch>
            </p:blipFill>
            <p:spPr bwMode="auto">
              <a:xfrm>
                <a:off x="7172325" y="4352925"/>
                <a:ext cx="457200" cy="339634"/>
              </a:xfrm>
              <a:prstGeom prst="rect">
                <a:avLst/>
              </a:prstGeom>
              <a:noFill/>
              <a:ln w="9525">
                <a:noFill/>
                <a:miter lim="800000"/>
                <a:headEnd/>
                <a:tailEnd/>
              </a:ln>
            </p:spPr>
          </p:pic>
          <p:pic>
            <p:nvPicPr>
              <p:cNvPr id="24" name="Picture 3"/>
              <p:cNvPicPr>
                <a:picLocks noChangeAspect="1" noChangeArrowheads="1"/>
              </p:cNvPicPr>
              <p:nvPr/>
            </p:nvPicPr>
            <p:blipFill>
              <a:blip r:embed="rId15" cstate="print"/>
              <a:srcRect/>
              <a:stretch>
                <a:fillRect/>
              </a:stretch>
            </p:blipFill>
            <p:spPr bwMode="auto">
              <a:xfrm>
                <a:off x="6762017" y="5572125"/>
                <a:ext cx="410308" cy="304800"/>
              </a:xfrm>
              <a:prstGeom prst="rect">
                <a:avLst/>
              </a:prstGeom>
              <a:noFill/>
              <a:ln w="9525">
                <a:noFill/>
                <a:miter lim="800000"/>
                <a:headEnd/>
                <a:tailEnd/>
              </a:ln>
            </p:spPr>
          </p:pic>
          <p:pic>
            <p:nvPicPr>
              <p:cNvPr id="25" name="Picture 8"/>
              <p:cNvPicPr>
                <a:picLocks noChangeAspect="1" noChangeArrowheads="1"/>
              </p:cNvPicPr>
              <p:nvPr/>
            </p:nvPicPr>
            <p:blipFill>
              <a:blip r:embed="rId16" cstate="print"/>
              <a:srcRect/>
              <a:stretch>
                <a:fillRect/>
              </a:stretch>
            </p:blipFill>
            <p:spPr bwMode="auto">
              <a:xfrm>
                <a:off x="8086725" y="5038725"/>
                <a:ext cx="381000" cy="381000"/>
              </a:xfrm>
              <a:prstGeom prst="rect">
                <a:avLst/>
              </a:prstGeom>
              <a:noFill/>
              <a:ln w="9525">
                <a:noFill/>
                <a:miter lim="800000"/>
                <a:headEnd/>
                <a:tailEnd/>
              </a:ln>
            </p:spPr>
          </p:pic>
          <p:pic>
            <p:nvPicPr>
              <p:cNvPr id="26" name="Picture 9"/>
              <p:cNvPicPr>
                <a:picLocks noChangeAspect="1" noChangeArrowheads="1"/>
              </p:cNvPicPr>
              <p:nvPr/>
            </p:nvPicPr>
            <p:blipFill>
              <a:blip r:embed="rId17" cstate="print"/>
              <a:srcRect/>
              <a:stretch>
                <a:fillRect/>
              </a:stretch>
            </p:blipFill>
            <p:spPr bwMode="auto">
              <a:xfrm>
                <a:off x="7248525" y="5953125"/>
                <a:ext cx="818766" cy="547688"/>
              </a:xfrm>
              <a:prstGeom prst="rect">
                <a:avLst/>
              </a:prstGeom>
              <a:noFill/>
              <a:ln w="9525">
                <a:noFill/>
                <a:miter lim="800000"/>
                <a:headEnd/>
                <a:tailEnd/>
              </a:ln>
            </p:spPr>
          </p:pic>
          <p:pic>
            <p:nvPicPr>
              <p:cNvPr id="27" name="Picture 10"/>
              <p:cNvPicPr>
                <a:picLocks noChangeAspect="1" noChangeArrowheads="1"/>
              </p:cNvPicPr>
              <p:nvPr/>
            </p:nvPicPr>
            <p:blipFill>
              <a:blip r:embed="rId18" cstate="print"/>
              <a:srcRect/>
              <a:stretch>
                <a:fillRect/>
              </a:stretch>
            </p:blipFill>
            <p:spPr bwMode="auto">
              <a:xfrm>
                <a:off x="7019925" y="5191125"/>
                <a:ext cx="342900" cy="342900"/>
              </a:xfrm>
              <a:prstGeom prst="rect">
                <a:avLst/>
              </a:prstGeom>
              <a:noFill/>
              <a:ln w="9525">
                <a:noFill/>
                <a:miter lim="800000"/>
                <a:headEnd/>
                <a:tailEnd/>
              </a:ln>
            </p:spPr>
          </p:pic>
          <p:pic>
            <p:nvPicPr>
              <p:cNvPr id="28" name="Picture 11"/>
              <p:cNvPicPr>
                <a:picLocks noChangeAspect="1" noChangeArrowheads="1"/>
              </p:cNvPicPr>
              <p:nvPr/>
            </p:nvPicPr>
            <p:blipFill>
              <a:blip r:embed="rId19" cstate="print"/>
              <a:srcRect/>
              <a:stretch>
                <a:fillRect/>
              </a:stretch>
            </p:blipFill>
            <p:spPr bwMode="auto">
              <a:xfrm>
                <a:off x="8086725" y="5572125"/>
                <a:ext cx="206181" cy="238125"/>
              </a:xfrm>
              <a:prstGeom prst="rect">
                <a:avLst/>
              </a:prstGeom>
              <a:noFill/>
              <a:ln w="9525">
                <a:noFill/>
                <a:miter lim="800000"/>
                <a:headEnd/>
                <a:tailEnd/>
              </a:ln>
            </p:spPr>
          </p:pic>
          <p:pic>
            <p:nvPicPr>
              <p:cNvPr id="29" name="Picture 11"/>
              <p:cNvPicPr>
                <a:picLocks noChangeAspect="1" noChangeArrowheads="1"/>
              </p:cNvPicPr>
              <p:nvPr/>
            </p:nvPicPr>
            <p:blipFill>
              <a:blip r:embed="rId20" cstate="print"/>
              <a:srcRect/>
              <a:stretch>
                <a:fillRect/>
              </a:stretch>
            </p:blipFill>
            <p:spPr bwMode="auto">
              <a:xfrm>
                <a:off x="8467725" y="5724525"/>
                <a:ext cx="183066" cy="211429"/>
              </a:xfrm>
              <a:prstGeom prst="rect">
                <a:avLst/>
              </a:prstGeom>
              <a:noFill/>
              <a:ln w="9525">
                <a:noFill/>
                <a:miter lim="800000"/>
                <a:headEnd/>
                <a:tailEnd/>
              </a:ln>
            </p:spPr>
          </p:pic>
        </p:grpSp>
        <p:pic>
          <p:nvPicPr>
            <p:cNvPr id="44044" name="Picture 12"/>
            <p:cNvPicPr>
              <a:picLocks noChangeAspect="1" noChangeArrowheads="1"/>
            </p:cNvPicPr>
            <p:nvPr/>
          </p:nvPicPr>
          <p:blipFill>
            <a:blip r:embed="rId21" cstate="print"/>
            <a:srcRect l="21192" r="15232"/>
            <a:stretch>
              <a:fillRect/>
            </a:stretch>
          </p:blipFill>
          <p:spPr bwMode="auto">
            <a:xfrm>
              <a:off x="2286000" y="5943600"/>
              <a:ext cx="457200" cy="527367"/>
            </a:xfrm>
            <a:prstGeom prst="rect">
              <a:avLst/>
            </a:prstGeom>
            <a:noFill/>
            <a:ln w="9525">
              <a:noFill/>
              <a:miter lim="800000"/>
              <a:headEnd/>
              <a:tailEnd/>
            </a:ln>
          </p:spPr>
        </p:pic>
        <p:pic>
          <p:nvPicPr>
            <p:cNvPr id="44045" name="Picture 13"/>
            <p:cNvPicPr>
              <a:picLocks noChangeAspect="1" noChangeArrowheads="1"/>
            </p:cNvPicPr>
            <p:nvPr/>
          </p:nvPicPr>
          <p:blipFill>
            <a:blip r:embed="rId22" cstate="print"/>
            <a:srcRect/>
            <a:stretch>
              <a:fillRect/>
            </a:stretch>
          </p:blipFill>
          <p:spPr bwMode="auto">
            <a:xfrm>
              <a:off x="2971800" y="5943600"/>
              <a:ext cx="304800" cy="544830"/>
            </a:xfrm>
            <a:prstGeom prst="rect">
              <a:avLst/>
            </a:prstGeom>
            <a:noFill/>
            <a:ln w="9525">
              <a:noFill/>
              <a:miter lim="800000"/>
              <a:headEnd/>
              <a:tailEnd/>
            </a:ln>
          </p:spPr>
        </p:pic>
        <p:sp>
          <p:nvSpPr>
            <p:cNvPr id="32" name="TextBox 31"/>
            <p:cNvSpPr txBox="1"/>
            <p:nvPr/>
          </p:nvSpPr>
          <p:spPr>
            <a:xfrm>
              <a:off x="76200" y="4572001"/>
              <a:ext cx="1547731" cy="369332"/>
            </a:xfrm>
            <a:prstGeom prst="rect">
              <a:avLst/>
            </a:prstGeom>
            <a:noFill/>
          </p:spPr>
          <p:txBody>
            <a:bodyPr wrap="none" rtlCol="0">
              <a:spAutoFit/>
            </a:bodyPr>
            <a:lstStyle/>
            <a:p>
              <a:r>
                <a:rPr lang="en-US" dirty="0">
                  <a:solidFill>
                    <a:prstClr val="black"/>
                  </a:solidFill>
                </a:rPr>
                <a:t>Other Services</a:t>
              </a:r>
            </a:p>
          </p:txBody>
        </p:sp>
        <p:sp>
          <p:nvSpPr>
            <p:cNvPr id="33" name="TextBox 32"/>
            <p:cNvSpPr txBox="1"/>
            <p:nvPr/>
          </p:nvSpPr>
          <p:spPr>
            <a:xfrm>
              <a:off x="228600" y="6019800"/>
              <a:ext cx="815736" cy="369332"/>
            </a:xfrm>
            <a:prstGeom prst="rect">
              <a:avLst/>
            </a:prstGeom>
            <a:noFill/>
          </p:spPr>
          <p:txBody>
            <a:bodyPr wrap="none" rtlCol="0">
              <a:spAutoFit/>
            </a:bodyPr>
            <a:lstStyle/>
            <a:p>
              <a:r>
                <a:rPr lang="en-US" dirty="0">
                  <a:solidFill>
                    <a:prstClr val="black"/>
                  </a:solidFill>
                </a:rPr>
                <a:t>Clients</a:t>
              </a:r>
            </a:p>
          </p:txBody>
        </p:sp>
        <p:cxnSp>
          <p:nvCxnSpPr>
            <p:cNvPr id="35" name="Straight Arrow Connector 34"/>
            <p:cNvCxnSpPr/>
            <p:nvPr/>
          </p:nvCxnSpPr>
          <p:spPr>
            <a:xfrm>
              <a:off x="2971800" y="4572000"/>
              <a:ext cx="3200400" cy="158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a:off x="3352800" y="6172200"/>
              <a:ext cx="2819400" cy="1588"/>
            </a:xfrm>
            <a:prstGeom prst="straightConnector1">
              <a:avLst/>
            </a:prstGeom>
            <a:ln w="38100">
              <a:solidFill>
                <a:schemeClr val="tx1"/>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115639744"/>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descr="http://jess3.com/media/projects/149/JESS3_GeoSocialUniverse_3.jpe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p:cNvSpPr/>
          <p:nvPr/>
        </p:nvSpPr>
        <p:spPr>
          <a:xfrm>
            <a:off x="4038600" y="30871"/>
            <a:ext cx="3844129" cy="369332"/>
          </a:xfrm>
          <a:prstGeom prst="rect">
            <a:avLst/>
          </a:prstGeom>
        </p:spPr>
        <p:txBody>
          <a:bodyPr wrap="none">
            <a:spAutoFit/>
          </a:bodyPr>
          <a:lstStyle/>
          <a:p>
            <a:r>
              <a:rPr lang="en-US" dirty="0">
                <a:solidFill>
                  <a:prstClr val="black"/>
                </a:solidFill>
              </a:rPr>
              <a:t>http://jess3.com/geosocial-universe-2/</a:t>
            </a:r>
          </a:p>
        </p:txBody>
      </p:sp>
    </p:spTree>
    <p:extLst>
      <p:ext uri="{BB962C8B-B14F-4D97-AF65-F5344CB8AC3E}">
        <p14:creationId xmlns:p14="http://schemas.microsoft.com/office/powerpoint/2010/main" val="2759757044"/>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767840" y="0"/>
            <a:ext cx="7376160" cy="369332"/>
          </a:xfrm>
          <a:prstGeom prst="rect">
            <a:avLst/>
          </a:prstGeom>
        </p:spPr>
        <p:txBody>
          <a:bodyPr wrap="square">
            <a:spAutoFit/>
          </a:bodyPr>
          <a:lstStyle/>
          <a:p>
            <a:r>
              <a:rPr lang="en-US" dirty="0">
                <a:solidFill>
                  <a:prstClr val="white"/>
                </a:solidFill>
              </a:rPr>
              <a:t>http://www.slideshare.net/woorung/trend-and-future-of-cloud-computing</a:t>
            </a:r>
          </a:p>
        </p:txBody>
      </p:sp>
    </p:spTree>
    <p:extLst>
      <p:ext uri="{BB962C8B-B14F-4D97-AF65-F5344CB8AC3E}">
        <p14:creationId xmlns:p14="http://schemas.microsoft.com/office/powerpoint/2010/main" val="194955499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Rectangle 1"/>
          <p:cNvSpPr/>
          <p:nvPr/>
        </p:nvSpPr>
        <p:spPr>
          <a:xfrm>
            <a:off x="19050" y="6412944"/>
            <a:ext cx="7376160" cy="369332"/>
          </a:xfrm>
          <a:prstGeom prst="rect">
            <a:avLst/>
          </a:prstGeom>
        </p:spPr>
        <p:txBody>
          <a:bodyPr wrap="square">
            <a:spAutoFit/>
          </a:bodyPr>
          <a:lstStyle/>
          <a:p>
            <a:r>
              <a:rPr lang="en-US" dirty="0">
                <a:solidFill>
                  <a:prstClr val="white"/>
                </a:solidFill>
              </a:rPr>
              <a:t>http://www.slideshare.net/woorung/trend-and-future-of-cloud-computing</a:t>
            </a:r>
          </a:p>
        </p:txBody>
      </p:sp>
    </p:spTree>
    <p:extLst>
      <p:ext uri="{BB962C8B-B14F-4D97-AF65-F5344CB8AC3E}">
        <p14:creationId xmlns:p14="http://schemas.microsoft.com/office/powerpoint/2010/main" val="234276877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990600"/>
          </a:xfrm>
        </p:spPr>
        <p:txBody>
          <a:bodyPr/>
          <a:lstStyle/>
          <a:p>
            <a:r>
              <a:rPr lang="en-US" b="1" dirty="0" smtClean="0"/>
              <a:t>DNA Sequencing Pipeline</a:t>
            </a:r>
            <a:endParaRPr lang="en-US" b="1" dirty="0"/>
          </a:p>
        </p:txBody>
      </p:sp>
      <p:grpSp>
        <p:nvGrpSpPr>
          <p:cNvPr id="4" name="Group 3"/>
          <p:cNvGrpSpPr/>
          <p:nvPr/>
        </p:nvGrpSpPr>
        <p:grpSpPr>
          <a:xfrm>
            <a:off x="76200" y="4838279"/>
            <a:ext cx="8991600" cy="1867321"/>
            <a:chOff x="1263341" y="2588299"/>
            <a:chExt cx="7068639" cy="1162819"/>
          </a:xfrm>
        </p:grpSpPr>
        <p:cxnSp>
          <p:nvCxnSpPr>
            <p:cNvPr id="5" name="Straight Arrow Connector 4"/>
            <p:cNvCxnSpPr>
              <a:stCxn id="26" idx="3"/>
              <a:endCxn id="36" idx="2"/>
            </p:cNvCxnSpPr>
            <p:nvPr/>
          </p:nvCxnSpPr>
          <p:spPr>
            <a:xfrm>
              <a:off x="2313382" y="3248006"/>
              <a:ext cx="273939" cy="989"/>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3947384" y="3181703"/>
              <a:ext cx="140871" cy="5313"/>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8" name="Straight Arrow Connector 228"/>
            <p:cNvCxnSpPr>
              <a:stCxn id="31" idx="3"/>
              <a:endCxn id="21" idx="2"/>
            </p:cNvCxnSpPr>
            <p:nvPr/>
          </p:nvCxnSpPr>
          <p:spPr>
            <a:xfrm flipV="1">
              <a:off x="6010261" y="2813825"/>
              <a:ext cx="516735" cy="302312"/>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9" name="Group 8"/>
            <p:cNvGrpSpPr/>
            <p:nvPr/>
          </p:nvGrpSpPr>
          <p:grpSpPr>
            <a:xfrm>
              <a:off x="7533167" y="2778102"/>
              <a:ext cx="798813" cy="594360"/>
              <a:chOff x="8193827" y="2680593"/>
              <a:chExt cx="798813" cy="594360"/>
            </a:xfrm>
          </p:grpSpPr>
          <p:sp>
            <p:nvSpPr>
              <p:cNvPr id="38" name="TextBox 167"/>
              <p:cNvSpPr txBox="1"/>
              <p:nvPr/>
            </p:nvSpPr>
            <p:spPr>
              <a:xfrm>
                <a:off x="8233757" y="2874963"/>
                <a:ext cx="758883" cy="249157"/>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00" dirty="0" smtClean="0">
                    <a:solidFill>
                      <a:prstClr val="black"/>
                    </a:solidFill>
                    <a:latin typeface="Arial" pitchFamily="34" charset="0"/>
                    <a:cs typeface="Arial" pitchFamily="34" charset="0"/>
                  </a:rPr>
                  <a:t>Visualization</a:t>
                </a:r>
              </a:p>
              <a:p>
                <a:pPr algn="l"/>
                <a:r>
                  <a:rPr lang="en-US" sz="1000" dirty="0" smtClean="0">
                    <a:solidFill>
                      <a:prstClr val="black"/>
                    </a:solidFill>
                    <a:latin typeface="Arial" pitchFamily="34" charset="0"/>
                    <a:cs typeface="Arial" pitchFamily="34" charset="0"/>
                  </a:rPr>
                  <a:t>    </a:t>
                </a:r>
                <a:r>
                  <a:rPr lang="en-US" sz="1000" dirty="0" err="1" smtClean="0">
                    <a:solidFill>
                      <a:prstClr val="black"/>
                    </a:solidFill>
                    <a:latin typeface="Arial" pitchFamily="34" charset="0"/>
                    <a:cs typeface="Arial" pitchFamily="34" charset="0"/>
                  </a:rPr>
                  <a:t>Plotviz</a:t>
                </a:r>
                <a:endParaRPr lang="en-US" sz="1000" dirty="0">
                  <a:solidFill>
                    <a:prstClr val="black"/>
                  </a:solidFill>
                  <a:latin typeface="Arial" pitchFamily="34" charset="0"/>
                  <a:cs typeface="Arial" pitchFamily="34" charset="0"/>
                </a:endParaRPr>
              </a:p>
            </p:txBody>
          </p:sp>
          <p:sp>
            <p:nvSpPr>
              <p:cNvPr id="39" name="Oval 38"/>
              <p:cNvSpPr/>
              <p:nvPr/>
            </p:nvSpPr>
            <p:spPr>
              <a:xfrm>
                <a:off x="8193827" y="2680593"/>
                <a:ext cx="738909" cy="59436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grpSp>
        <p:grpSp>
          <p:nvGrpSpPr>
            <p:cNvPr id="10" name="Group 9"/>
            <p:cNvGrpSpPr/>
            <p:nvPr/>
          </p:nvGrpSpPr>
          <p:grpSpPr>
            <a:xfrm>
              <a:off x="2587322" y="2975210"/>
              <a:ext cx="639516" cy="545592"/>
              <a:chOff x="1614216" y="1569720"/>
              <a:chExt cx="639516" cy="545592"/>
            </a:xfrm>
          </p:grpSpPr>
          <p:sp>
            <p:nvSpPr>
              <p:cNvPr id="36" name="Oval 35"/>
              <p:cNvSpPr/>
              <p:nvPr/>
            </p:nvSpPr>
            <p:spPr>
              <a:xfrm>
                <a:off x="1614216" y="1569720"/>
                <a:ext cx="59808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7" name="TextBox 166"/>
              <p:cNvSpPr txBox="1"/>
              <p:nvPr/>
            </p:nvSpPr>
            <p:spPr>
              <a:xfrm>
                <a:off x="1633470" y="1713034"/>
                <a:ext cx="620262"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Blocking </a:t>
                </a:r>
              </a:p>
            </p:txBody>
          </p:sp>
        </p:grpSp>
        <p:grpSp>
          <p:nvGrpSpPr>
            <p:cNvPr id="11" name="Group 10"/>
            <p:cNvGrpSpPr/>
            <p:nvPr/>
          </p:nvGrpSpPr>
          <p:grpSpPr>
            <a:xfrm>
              <a:off x="4088255" y="2956158"/>
              <a:ext cx="703725" cy="545592"/>
              <a:chOff x="4286234" y="2819400"/>
              <a:chExt cx="703725" cy="545592"/>
            </a:xfrm>
          </p:grpSpPr>
          <p:sp>
            <p:nvSpPr>
              <p:cNvPr id="34" name="Oval 33"/>
              <p:cNvSpPr/>
              <p:nvPr/>
            </p:nvSpPr>
            <p:spPr>
              <a:xfrm>
                <a:off x="4296213" y="2819400"/>
                <a:ext cx="693746" cy="54559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5" name="TextBox 164"/>
              <p:cNvSpPr txBox="1"/>
              <p:nvPr/>
            </p:nvSpPr>
            <p:spPr>
              <a:xfrm>
                <a:off x="4286234" y="2907268"/>
                <a:ext cx="645465" cy="25873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Sequence</a:t>
                </a:r>
              </a:p>
              <a:p>
                <a:pPr algn="ctr"/>
                <a:r>
                  <a:rPr lang="en-US" sz="1050" dirty="0" smtClean="0">
                    <a:solidFill>
                      <a:srgbClr val="00B050"/>
                    </a:solidFill>
                  </a:rPr>
                  <a:t>alignment</a:t>
                </a:r>
                <a:endParaRPr lang="en-US" sz="1050" dirty="0">
                  <a:solidFill>
                    <a:srgbClr val="00B050"/>
                  </a:solidFill>
                </a:endParaRPr>
              </a:p>
            </p:txBody>
          </p:sp>
        </p:grpSp>
        <p:grpSp>
          <p:nvGrpSpPr>
            <p:cNvPr id="12" name="Group 11"/>
            <p:cNvGrpSpPr/>
            <p:nvPr/>
          </p:nvGrpSpPr>
          <p:grpSpPr>
            <a:xfrm>
              <a:off x="6523562" y="3324056"/>
              <a:ext cx="519384" cy="427062"/>
              <a:chOff x="4800600" y="1593348"/>
              <a:chExt cx="519384" cy="427062"/>
            </a:xfrm>
          </p:grpSpPr>
          <p:sp>
            <p:nvSpPr>
              <p:cNvPr id="32" name="Oval 31"/>
              <p:cNvSpPr/>
              <p:nvPr/>
            </p:nvSpPr>
            <p:spPr>
              <a:xfrm>
                <a:off x="4800600" y="1593348"/>
                <a:ext cx="519384" cy="427062"/>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3" name="TextBox 162"/>
              <p:cNvSpPr txBox="1"/>
              <p:nvPr/>
            </p:nvSpPr>
            <p:spPr>
              <a:xfrm>
                <a:off x="4882121" y="1722120"/>
                <a:ext cx="380827" cy="158119"/>
              </a:xfrm>
              <a:prstGeom prst="rect">
                <a:avLst/>
              </a:prstGeom>
              <a:noFill/>
            </p:spPr>
            <p:txBody>
              <a:bodyPr wrap="non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r>
                  <a:rPr lang="en-US" sz="1050" dirty="0" smtClean="0">
                    <a:solidFill>
                      <a:srgbClr val="FF0000"/>
                    </a:solidFill>
                  </a:rPr>
                  <a:t>MDS</a:t>
                </a:r>
                <a:endParaRPr lang="en-US" sz="1050" dirty="0">
                  <a:solidFill>
                    <a:srgbClr val="FF0000"/>
                  </a:solidFill>
                </a:endParaRPr>
              </a:p>
            </p:txBody>
          </p:sp>
        </p:grpSp>
        <p:grpSp>
          <p:nvGrpSpPr>
            <p:cNvPr id="13" name="Group 12"/>
            <p:cNvGrpSpPr/>
            <p:nvPr/>
          </p:nvGrpSpPr>
          <p:grpSpPr>
            <a:xfrm>
              <a:off x="4986324" y="2867043"/>
              <a:ext cx="1023937" cy="838187"/>
              <a:chOff x="5085911" y="2819400"/>
              <a:chExt cx="685800" cy="533400"/>
            </a:xfrm>
          </p:grpSpPr>
          <p:grpSp>
            <p:nvGrpSpPr>
              <p:cNvPr id="28" name="Group 27"/>
              <p:cNvGrpSpPr/>
              <p:nvPr/>
            </p:nvGrpSpPr>
            <p:grpSpPr>
              <a:xfrm>
                <a:off x="5085911" y="2819400"/>
                <a:ext cx="685800" cy="533400"/>
                <a:chOff x="1143000" y="2057400"/>
                <a:chExt cx="533400" cy="381000"/>
              </a:xfrm>
            </p:grpSpPr>
            <p:sp>
              <p:nvSpPr>
                <p:cNvPr id="30" name="Flowchart: Multidocument 29"/>
                <p:cNvSpPr/>
                <p:nvPr/>
              </p:nvSpPr>
              <p:spPr>
                <a:xfrm>
                  <a:off x="1143000" y="2057400"/>
                  <a:ext cx="533400" cy="38100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31" name="TextBox 6"/>
                <p:cNvSpPr txBox="1"/>
                <p:nvPr/>
              </p:nvSpPr>
              <p:spPr>
                <a:xfrm>
                  <a:off x="1143000" y="2133600"/>
                  <a:ext cx="533400" cy="74051"/>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100" dirty="0">
                    <a:solidFill>
                      <a:prstClr val="black"/>
                    </a:solidFill>
                  </a:endParaRPr>
                </a:p>
              </p:txBody>
            </p:sp>
          </p:grpSp>
          <p:sp>
            <p:nvSpPr>
              <p:cNvPr id="29" name="TextBox 158"/>
              <p:cNvSpPr txBox="1"/>
              <p:nvPr/>
            </p:nvSpPr>
            <p:spPr>
              <a:xfrm>
                <a:off x="5104882" y="2919378"/>
                <a:ext cx="605946" cy="28967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Dissimilarity</a:t>
                </a:r>
              </a:p>
              <a:p>
                <a:pPr algn="l"/>
                <a:r>
                  <a:rPr lang="en-US" sz="1050" dirty="0" smtClean="0">
                    <a:solidFill>
                      <a:prstClr val="black"/>
                    </a:solidFill>
                  </a:rPr>
                  <a:t>Matrix</a:t>
                </a:r>
                <a:br>
                  <a:rPr lang="en-US" sz="1050" dirty="0" smtClean="0">
                    <a:solidFill>
                      <a:prstClr val="black"/>
                    </a:solidFill>
                  </a:rPr>
                </a:br>
                <a:endParaRPr lang="en-US" sz="1050" dirty="0" smtClean="0">
                  <a:solidFill>
                    <a:prstClr val="black"/>
                  </a:solidFill>
                </a:endParaRPr>
              </a:p>
              <a:p>
                <a:pPr algn="l"/>
                <a:r>
                  <a:rPr lang="en-US" sz="1000" smtClean="0">
                    <a:solidFill>
                      <a:prstClr val="black"/>
                    </a:solidFill>
                  </a:rPr>
                  <a:t>N(N-1)/</a:t>
                </a:r>
                <a:r>
                  <a:rPr lang="en-US" sz="1000" dirty="0" smtClean="0">
                    <a:solidFill>
                      <a:prstClr val="black"/>
                    </a:solidFill>
                  </a:rPr>
                  <a:t>2 values</a:t>
                </a:r>
              </a:p>
            </p:txBody>
          </p:sp>
        </p:grpSp>
        <p:cxnSp>
          <p:nvCxnSpPr>
            <p:cNvPr id="14" name="Straight Arrow Connector 247"/>
            <p:cNvCxnSpPr/>
            <p:nvPr/>
          </p:nvCxnSpPr>
          <p:spPr>
            <a:xfrm flipV="1">
              <a:off x="7074002" y="3086799"/>
              <a:ext cx="442346" cy="435335"/>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15" name="Group 14"/>
            <p:cNvGrpSpPr/>
            <p:nvPr/>
          </p:nvGrpSpPr>
          <p:grpSpPr>
            <a:xfrm>
              <a:off x="1263341" y="2836617"/>
              <a:ext cx="1155294" cy="822778"/>
              <a:chOff x="1354895" y="2753860"/>
              <a:chExt cx="1140059" cy="827540"/>
            </a:xfrm>
          </p:grpSpPr>
          <p:sp>
            <p:nvSpPr>
              <p:cNvPr id="26" name="Flowchart: Multidocument 25"/>
              <p:cNvSpPr/>
              <p:nvPr/>
            </p:nvSpPr>
            <p:spPr>
              <a:xfrm>
                <a:off x="1354895" y="2753860"/>
                <a:ext cx="1036195" cy="827540"/>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7" name="TextBox 6"/>
              <p:cNvSpPr txBox="1"/>
              <p:nvPr/>
            </p:nvSpPr>
            <p:spPr>
              <a:xfrm>
                <a:off x="1414009" y="3018244"/>
                <a:ext cx="1080945" cy="260237"/>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smtClean="0">
                    <a:solidFill>
                      <a:prstClr val="black"/>
                    </a:solidFill>
                  </a:rPr>
                  <a:t>FASTA File</a:t>
                </a:r>
                <a:br>
                  <a:rPr lang="en-US" sz="1050" dirty="0" smtClean="0">
                    <a:solidFill>
                      <a:prstClr val="black"/>
                    </a:solidFill>
                  </a:rPr>
                </a:br>
                <a:r>
                  <a:rPr lang="en-US" sz="1050" dirty="0" smtClean="0">
                    <a:solidFill>
                      <a:prstClr val="black"/>
                    </a:solidFill>
                  </a:rPr>
                  <a:t>N Sequences</a:t>
                </a:r>
              </a:p>
            </p:txBody>
          </p:sp>
        </p:grpSp>
        <p:grpSp>
          <p:nvGrpSpPr>
            <p:cNvPr id="16" name="Group 15"/>
            <p:cNvGrpSpPr/>
            <p:nvPr/>
          </p:nvGrpSpPr>
          <p:grpSpPr>
            <a:xfrm>
              <a:off x="3293734" y="2899446"/>
              <a:ext cx="685800" cy="667452"/>
              <a:chOff x="3465576" y="2787072"/>
              <a:chExt cx="685800" cy="667452"/>
            </a:xfrm>
          </p:grpSpPr>
          <p:sp>
            <p:nvSpPr>
              <p:cNvPr id="23" name="Flowchart: Multidocument 22"/>
              <p:cNvSpPr/>
              <p:nvPr/>
            </p:nvSpPr>
            <p:spPr>
              <a:xfrm>
                <a:off x="3465576" y="2787072"/>
                <a:ext cx="685800" cy="667452"/>
              </a:xfrm>
              <a:prstGeom prst="flowChartMultidocument">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4" name="TextBox 6"/>
              <p:cNvSpPr txBox="1"/>
              <p:nvPr/>
            </p:nvSpPr>
            <p:spPr>
              <a:xfrm>
                <a:off x="3465576" y="2956560"/>
                <a:ext cx="685800" cy="15811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endParaRPr lang="en-US" sz="1050" dirty="0">
                  <a:solidFill>
                    <a:prstClr val="black"/>
                  </a:solidFill>
                </a:endParaRPr>
              </a:p>
            </p:txBody>
          </p:sp>
          <p:sp>
            <p:nvSpPr>
              <p:cNvPr id="25" name="TextBox 154"/>
              <p:cNvSpPr txBox="1"/>
              <p:nvPr/>
            </p:nvSpPr>
            <p:spPr>
              <a:xfrm>
                <a:off x="3475673" y="2886654"/>
                <a:ext cx="643553" cy="359360"/>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ctr"/>
                <a:r>
                  <a:rPr lang="en-US" sz="1050" dirty="0" smtClean="0">
                    <a:solidFill>
                      <a:srgbClr val="00B050"/>
                    </a:solidFill>
                  </a:rPr>
                  <a:t>Form block</a:t>
                </a:r>
              </a:p>
              <a:p>
                <a:pPr algn="ctr"/>
                <a:r>
                  <a:rPr lang="en-US" sz="1050" dirty="0" smtClean="0">
                    <a:solidFill>
                      <a:srgbClr val="00B050"/>
                    </a:solidFill>
                  </a:rPr>
                  <a:t>Pairings</a:t>
                </a:r>
                <a:endParaRPr lang="en-US" sz="1050" dirty="0">
                  <a:solidFill>
                    <a:srgbClr val="00B050"/>
                  </a:solidFill>
                </a:endParaRPr>
              </a:p>
            </p:txBody>
          </p:sp>
        </p:grpSp>
        <p:grpSp>
          <p:nvGrpSpPr>
            <p:cNvPr id="17" name="Group 16"/>
            <p:cNvGrpSpPr/>
            <p:nvPr/>
          </p:nvGrpSpPr>
          <p:grpSpPr>
            <a:xfrm>
              <a:off x="6526996" y="2588299"/>
              <a:ext cx="666814" cy="451050"/>
              <a:chOff x="4800600" y="1569721"/>
              <a:chExt cx="666814" cy="451050"/>
            </a:xfrm>
          </p:grpSpPr>
          <p:sp>
            <p:nvSpPr>
              <p:cNvPr id="21" name="Oval 20"/>
              <p:cNvSpPr/>
              <p:nvPr/>
            </p:nvSpPr>
            <p:spPr>
              <a:xfrm>
                <a:off x="4800600" y="1569721"/>
                <a:ext cx="601816" cy="451050"/>
              </a:xfrm>
              <a:prstGeom prst="ellipse">
                <a:avLst/>
              </a:prstGeom>
              <a:no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r" rtl="0" fontAlgn="base">
                  <a:spcBef>
                    <a:spcPct val="0"/>
                  </a:spcBef>
                  <a:spcAft>
                    <a:spcPct val="0"/>
                  </a:spcAft>
                  <a:defRPr b="1" kern="1200">
                    <a:solidFill>
                      <a:schemeClr val="lt1"/>
                    </a:solidFill>
                    <a:latin typeface="+mn-lt"/>
                    <a:ea typeface="+mn-ea"/>
                    <a:cs typeface="+mn-cs"/>
                  </a:defRPr>
                </a:lvl1pPr>
                <a:lvl2pPr marL="457200" algn="r" rtl="0" fontAlgn="base">
                  <a:spcBef>
                    <a:spcPct val="0"/>
                  </a:spcBef>
                  <a:spcAft>
                    <a:spcPct val="0"/>
                  </a:spcAft>
                  <a:defRPr b="1" kern="1200">
                    <a:solidFill>
                      <a:schemeClr val="lt1"/>
                    </a:solidFill>
                    <a:latin typeface="+mn-lt"/>
                    <a:ea typeface="+mn-ea"/>
                    <a:cs typeface="+mn-cs"/>
                  </a:defRPr>
                </a:lvl2pPr>
                <a:lvl3pPr marL="914400" algn="r" rtl="0" fontAlgn="base">
                  <a:spcBef>
                    <a:spcPct val="0"/>
                  </a:spcBef>
                  <a:spcAft>
                    <a:spcPct val="0"/>
                  </a:spcAft>
                  <a:defRPr b="1" kern="1200">
                    <a:solidFill>
                      <a:schemeClr val="lt1"/>
                    </a:solidFill>
                    <a:latin typeface="+mn-lt"/>
                    <a:ea typeface="+mn-ea"/>
                    <a:cs typeface="+mn-cs"/>
                  </a:defRPr>
                </a:lvl3pPr>
                <a:lvl4pPr marL="1371600" algn="r" rtl="0" fontAlgn="base">
                  <a:spcBef>
                    <a:spcPct val="0"/>
                  </a:spcBef>
                  <a:spcAft>
                    <a:spcPct val="0"/>
                  </a:spcAft>
                  <a:defRPr b="1" kern="1200">
                    <a:solidFill>
                      <a:schemeClr val="lt1"/>
                    </a:solidFill>
                    <a:latin typeface="+mn-lt"/>
                    <a:ea typeface="+mn-ea"/>
                    <a:cs typeface="+mn-cs"/>
                  </a:defRPr>
                </a:lvl4pPr>
                <a:lvl5pPr marL="1828800" algn="r" rtl="0" fontAlgn="base">
                  <a:spcBef>
                    <a:spcPct val="0"/>
                  </a:spcBef>
                  <a:spcAft>
                    <a:spcPct val="0"/>
                  </a:spcAft>
                  <a:defRPr b="1" kern="1200">
                    <a:solidFill>
                      <a:schemeClr val="lt1"/>
                    </a:solidFill>
                    <a:latin typeface="+mn-lt"/>
                    <a:ea typeface="+mn-ea"/>
                    <a:cs typeface="+mn-cs"/>
                  </a:defRPr>
                </a:lvl5pPr>
                <a:lvl6pPr marL="2286000" algn="l" defTabSz="914400" rtl="0" eaLnBrk="1" latinLnBrk="0" hangingPunct="1">
                  <a:defRPr b="1" kern="1200">
                    <a:solidFill>
                      <a:schemeClr val="lt1"/>
                    </a:solidFill>
                    <a:latin typeface="+mn-lt"/>
                    <a:ea typeface="+mn-ea"/>
                    <a:cs typeface="+mn-cs"/>
                  </a:defRPr>
                </a:lvl6pPr>
                <a:lvl7pPr marL="2743200" algn="l" defTabSz="914400" rtl="0" eaLnBrk="1" latinLnBrk="0" hangingPunct="1">
                  <a:defRPr b="1" kern="1200">
                    <a:solidFill>
                      <a:schemeClr val="lt1"/>
                    </a:solidFill>
                    <a:latin typeface="+mn-lt"/>
                    <a:ea typeface="+mn-ea"/>
                    <a:cs typeface="+mn-cs"/>
                  </a:defRPr>
                </a:lvl7pPr>
                <a:lvl8pPr marL="3200400" algn="l" defTabSz="914400" rtl="0" eaLnBrk="1" latinLnBrk="0" hangingPunct="1">
                  <a:defRPr b="1" kern="1200">
                    <a:solidFill>
                      <a:schemeClr val="lt1"/>
                    </a:solidFill>
                    <a:latin typeface="+mn-lt"/>
                    <a:ea typeface="+mn-ea"/>
                    <a:cs typeface="+mn-cs"/>
                  </a:defRPr>
                </a:lvl8pPr>
                <a:lvl9pPr marL="3657600" algn="l" defTabSz="914400" rtl="0" eaLnBrk="1" latinLnBrk="0" hangingPunct="1">
                  <a:defRPr b="1" kern="1200">
                    <a:solidFill>
                      <a:schemeClr val="lt1"/>
                    </a:solidFill>
                    <a:latin typeface="+mn-lt"/>
                    <a:ea typeface="+mn-ea"/>
                    <a:cs typeface="+mn-cs"/>
                  </a:defRPr>
                </a:lvl9pPr>
              </a:lstStyle>
              <a:p>
                <a:pPr algn="ctr"/>
                <a:endParaRPr lang="en-US" sz="2400">
                  <a:solidFill>
                    <a:prstClr val="white"/>
                  </a:solidFill>
                </a:endParaRPr>
              </a:p>
            </p:txBody>
          </p:sp>
          <p:sp>
            <p:nvSpPr>
              <p:cNvPr id="22" name="TextBox 151"/>
              <p:cNvSpPr txBox="1"/>
              <p:nvPr/>
            </p:nvSpPr>
            <p:spPr>
              <a:xfrm>
                <a:off x="4808473" y="1664622"/>
                <a:ext cx="658941" cy="258739"/>
              </a:xfrm>
              <a:prstGeom prst="rect">
                <a:avLst/>
              </a:prstGeom>
              <a:noFill/>
            </p:spPr>
            <p:txBody>
              <a:bodyPr wrap="square" rtlCol="0">
                <a:spAutoFit/>
              </a:bodyPr>
              <a:lstStyle>
                <a:defPPr>
                  <a:defRPr lang="en-US"/>
                </a:defPPr>
                <a:lvl1pPr algn="r" rtl="0" fontAlgn="base">
                  <a:spcBef>
                    <a:spcPct val="0"/>
                  </a:spcBef>
                  <a:spcAft>
                    <a:spcPct val="0"/>
                  </a:spcAft>
                  <a:defRPr b="1" kern="1200">
                    <a:solidFill>
                      <a:schemeClr val="tx1"/>
                    </a:solidFill>
                    <a:latin typeface="Arial" charset="0"/>
                    <a:ea typeface="+mn-ea"/>
                    <a:cs typeface="+mn-cs"/>
                  </a:defRPr>
                </a:lvl1pPr>
                <a:lvl2pPr marL="457200" algn="r" rtl="0" fontAlgn="base">
                  <a:spcBef>
                    <a:spcPct val="0"/>
                  </a:spcBef>
                  <a:spcAft>
                    <a:spcPct val="0"/>
                  </a:spcAft>
                  <a:defRPr b="1" kern="1200">
                    <a:solidFill>
                      <a:schemeClr val="tx1"/>
                    </a:solidFill>
                    <a:latin typeface="Arial" charset="0"/>
                    <a:ea typeface="+mn-ea"/>
                    <a:cs typeface="+mn-cs"/>
                  </a:defRPr>
                </a:lvl2pPr>
                <a:lvl3pPr marL="914400" algn="r" rtl="0" fontAlgn="base">
                  <a:spcBef>
                    <a:spcPct val="0"/>
                  </a:spcBef>
                  <a:spcAft>
                    <a:spcPct val="0"/>
                  </a:spcAft>
                  <a:defRPr b="1" kern="1200">
                    <a:solidFill>
                      <a:schemeClr val="tx1"/>
                    </a:solidFill>
                    <a:latin typeface="Arial" charset="0"/>
                    <a:ea typeface="+mn-ea"/>
                    <a:cs typeface="+mn-cs"/>
                  </a:defRPr>
                </a:lvl3pPr>
                <a:lvl4pPr marL="1371600" algn="r" rtl="0" fontAlgn="base">
                  <a:spcBef>
                    <a:spcPct val="0"/>
                  </a:spcBef>
                  <a:spcAft>
                    <a:spcPct val="0"/>
                  </a:spcAft>
                  <a:defRPr b="1" kern="1200">
                    <a:solidFill>
                      <a:schemeClr val="tx1"/>
                    </a:solidFill>
                    <a:latin typeface="Arial" charset="0"/>
                    <a:ea typeface="+mn-ea"/>
                    <a:cs typeface="+mn-cs"/>
                  </a:defRPr>
                </a:lvl4pPr>
                <a:lvl5pPr marL="1828800" algn="r"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a:lstStyle>
              <a:p>
                <a:pPr algn="l"/>
                <a:r>
                  <a:rPr lang="en-US" sz="1050" dirty="0" err="1" smtClean="0">
                    <a:solidFill>
                      <a:srgbClr val="FF0000"/>
                    </a:solidFill>
                  </a:rPr>
                  <a:t>Pairwise</a:t>
                </a:r>
                <a:endParaRPr lang="en-US" sz="1050" dirty="0" smtClean="0">
                  <a:solidFill>
                    <a:srgbClr val="FF0000"/>
                  </a:solidFill>
                </a:endParaRPr>
              </a:p>
              <a:p>
                <a:pPr algn="l"/>
                <a:r>
                  <a:rPr lang="en-US" sz="1050" dirty="0" smtClean="0">
                    <a:solidFill>
                      <a:srgbClr val="FF0000"/>
                    </a:solidFill>
                  </a:rPr>
                  <a:t>clustering</a:t>
                </a:r>
              </a:p>
            </p:txBody>
          </p:sp>
        </p:grpSp>
        <p:cxnSp>
          <p:nvCxnSpPr>
            <p:cNvPr id="18" name="Straight Arrow Connector 263"/>
            <p:cNvCxnSpPr/>
            <p:nvPr/>
          </p:nvCxnSpPr>
          <p:spPr>
            <a:xfrm>
              <a:off x="7133905" y="2802092"/>
              <a:ext cx="356480" cy="274956"/>
            </a:xfrm>
            <a:prstGeom prst="bentConnector3">
              <a:avLst>
                <a:gd name="adj1" fmla="val 44346"/>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19" name="Straight Arrow Connector 264"/>
            <p:cNvCxnSpPr>
              <a:stCxn id="31" idx="3"/>
              <a:endCxn id="32" idx="2"/>
            </p:cNvCxnSpPr>
            <p:nvPr/>
          </p:nvCxnSpPr>
          <p:spPr>
            <a:xfrm>
              <a:off x="6010261" y="3116136"/>
              <a:ext cx="513301" cy="421451"/>
            </a:xfrm>
            <a:prstGeom prst="bentConnector3">
              <a:avLst>
                <a:gd name="adj1" fmla="val 50000"/>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36" idx="6"/>
            </p:cNvCxnSpPr>
            <p:nvPr/>
          </p:nvCxnSpPr>
          <p:spPr>
            <a:xfrm>
              <a:off x="3185408" y="3248006"/>
              <a:ext cx="114660" cy="4610"/>
            </a:xfrm>
            <a:prstGeom prst="straightConnector1">
              <a:avLst/>
            </a:prstGeom>
            <a:ln w="6350" cmpd="sng">
              <a:solidFill>
                <a:schemeClr val="tx1"/>
              </a:solidFill>
              <a:headEnd type="none"/>
              <a:tailEnd type="triangle" w="sm" len="sm"/>
            </a:ln>
          </p:spPr>
          <p:style>
            <a:lnRef idx="1">
              <a:schemeClr val="accent1"/>
            </a:lnRef>
            <a:fillRef idx="0">
              <a:schemeClr val="accent1"/>
            </a:fillRef>
            <a:effectRef idx="0">
              <a:schemeClr val="accent1"/>
            </a:effectRef>
            <a:fontRef idx="minor">
              <a:schemeClr val="tx1"/>
            </a:fontRef>
          </p:style>
        </p:cxnSp>
      </p:grpSp>
      <p:cxnSp>
        <p:nvCxnSpPr>
          <p:cNvPr id="57" name="Straight Arrow Connector 56"/>
          <p:cNvCxnSpPr/>
          <p:nvPr/>
        </p:nvCxnSpPr>
        <p:spPr>
          <a:xfrm flipV="1">
            <a:off x="4572000" y="5791200"/>
            <a:ext cx="179194" cy="8532"/>
          </a:xfrm>
          <a:prstGeom prst="straightConnector1">
            <a:avLst/>
          </a:prstGeom>
          <a:ln w="3175">
            <a:solidFill>
              <a:schemeClr val="tx1"/>
            </a:solidFill>
            <a:tailEnd type="triangle" w="sm" len="sm"/>
          </a:ln>
        </p:spPr>
        <p:style>
          <a:lnRef idx="1">
            <a:schemeClr val="accent1"/>
          </a:lnRef>
          <a:fillRef idx="0">
            <a:schemeClr val="accent1"/>
          </a:fillRef>
          <a:effectRef idx="0">
            <a:schemeClr val="accent1"/>
          </a:effectRef>
          <a:fontRef idx="minor">
            <a:schemeClr val="tx1"/>
          </a:fontRef>
        </p:style>
      </p:cxnSp>
      <p:grpSp>
        <p:nvGrpSpPr>
          <p:cNvPr id="67" name="Group 66"/>
          <p:cNvGrpSpPr/>
          <p:nvPr/>
        </p:nvGrpSpPr>
        <p:grpSpPr>
          <a:xfrm>
            <a:off x="1261382" y="990600"/>
            <a:ext cx="7654018" cy="2743200"/>
            <a:chOff x="609600" y="990600"/>
            <a:chExt cx="7654018" cy="2743200"/>
          </a:xfrm>
        </p:grpSpPr>
        <p:sp>
          <p:nvSpPr>
            <p:cNvPr id="61" name="TextBox 60"/>
            <p:cNvSpPr txBox="1"/>
            <p:nvPr/>
          </p:nvSpPr>
          <p:spPr>
            <a:xfrm>
              <a:off x="609600" y="990600"/>
              <a:ext cx="7654018" cy="369332"/>
            </a:xfrm>
            <a:prstGeom prst="rect">
              <a:avLst/>
            </a:prstGeom>
            <a:noFill/>
          </p:spPr>
          <p:txBody>
            <a:bodyPr wrap="none" rtlCol="0">
              <a:spAutoFit/>
            </a:bodyPr>
            <a:lstStyle/>
            <a:p>
              <a:r>
                <a:rPr lang="en-US" dirty="0" err="1">
                  <a:solidFill>
                    <a:prstClr val="black"/>
                  </a:solidFill>
                </a:rPr>
                <a:t>Illumina</a:t>
              </a:r>
              <a:r>
                <a:rPr lang="en-US" dirty="0">
                  <a:solidFill>
                    <a:prstClr val="black"/>
                  </a:solidFill>
                </a:rPr>
                <a:t>/</a:t>
              </a:r>
              <a:r>
                <a:rPr lang="en-US" dirty="0" err="1">
                  <a:solidFill>
                    <a:prstClr val="black"/>
                  </a:solidFill>
                </a:rPr>
                <a:t>Solexa</a:t>
              </a:r>
              <a:r>
                <a:rPr lang="en-US" dirty="0">
                  <a:solidFill>
                    <a:prstClr val="black"/>
                  </a:solidFill>
                </a:rPr>
                <a:t>                     Roche/454 Life Sciences     Applied </a:t>
              </a:r>
              <a:r>
                <a:rPr lang="en-US" dirty="0" err="1">
                  <a:solidFill>
                    <a:prstClr val="black"/>
                  </a:solidFill>
                </a:rPr>
                <a:t>Biosystems</a:t>
              </a:r>
              <a:r>
                <a:rPr lang="en-US" dirty="0">
                  <a:solidFill>
                    <a:prstClr val="black"/>
                  </a:solidFill>
                </a:rPr>
                <a:t>/</a:t>
              </a:r>
              <a:r>
                <a:rPr lang="en-US" dirty="0" err="1">
                  <a:solidFill>
                    <a:prstClr val="black"/>
                  </a:solidFill>
                </a:rPr>
                <a:t>SOLiD</a:t>
              </a:r>
              <a:endParaRPr lang="en-US" dirty="0">
                <a:solidFill>
                  <a:prstClr val="black"/>
                </a:solidFill>
              </a:endParaRPr>
            </a:p>
          </p:txBody>
        </p:sp>
        <p:grpSp>
          <p:nvGrpSpPr>
            <p:cNvPr id="64" name="Group 63"/>
            <p:cNvGrpSpPr/>
            <p:nvPr/>
          </p:nvGrpSpPr>
          <p:grpSpPr>
            <a:xfrm>
              <a:off x="609600" y="1385824"/>
              <a:ext cx="7162800" cy="2347976"/>
              <a:chOff x="609600" y="1385824"/>
              <a:chExt cx="6705600" cy="2067052"/>
            </a:xfrm>
          </p:grpSpPr>
          <p:pic>
            <p:nvPicPr>
              <p:cNvPr id="262146" name="Picture 2"/>
              <p:cNvPicPr>
                <a:picLocks noChangeAspect="1" noChangeArrowheads="1"/>
              </p:cNvPicPr>
              <p:nvPr/>
            </p:nvPicPr>
            <p:blipFill>
              <a:blip r:embed="rId3" cstate="print"/>
              <a:srcRect/>
              <a:stretch>
                <a:fillRect/>
              </a:stretch>
            </p:blipFill>
            <p:spPr bwMode="auto">
              <a:xfrm>
                <a:off x="609600" y="1395413"/>
                <a:ext cx="2286000" cy="2047875"/>
              </a:xfrm>
              <a:prstGeom prst="rect">
                <a:avLst/>
              </a:prstGeom>
              <a:noFill/>
              <a:ln w="9525">
                <a:noFill/>
                <a:miter lim="800000"/>
                <a:headEnd/>
                <a:tailEnd/>
              </a:ln>
            </p:spPr>
          </p:pic>
          <p:pic>
            <p:nvPicPr>
              <p:cNvPr id="262147" name="Picture 3"/>
              <p:cNvPicPr>
                <a:picLocks noChangeAspect="1" noChangeArrowheads="1"/>
              </p:cNvPicPr>
              <p:nvPr/>
            </p:nvPicPr>
            <p:blipFill>
              <a:blip r:embed="rId4" cstate="print"/>
              <a:srcRect/>
              <a:stretch>
                <a:fillRect/>
              </a:stretch>
            </p:blipFill>
            <p:spPr bwMode="auto">
              <a:xfrm>
                <a:off x="3086100" y="1390650"/>
                <a:ext cx="2057400" cy="2057400"/>
              </a:xfrm>
              <a:prstGeom prst="rect">
                <a:avLst/>
              </a:prstGeom>
              <a:noFill/>
              <a:ln w="9525">
                <a:noFill/>
                <a:miter lim="800000"/>
                <a:headEnd/>
                <a:tailEnd/>
              </a:ln>
            </p:spPr>
          </p:pic>
          <p:pic>
            <p:nvPicPr>
              <p:cNvPr id="262148" name="Picture 4"/>
              <p:cNvPicPr>
                <a:picLocks noChangeAspect="1" noChangeArrowheads="1"/>
              </p:cNvPicPr>
              <p:nvPr/>
            </p:nvPicPr>
            <p:blipFill>
              <a:blip r:embed="rId5" cstate="print"/>
              <a:srcRect/>
              <a:stretch>
                <a:fillRect/>
              </a:stretch>
            </p:blipFill>
            <p:spPr bwMode="auto">
              <a:xfrm>
                <a:off x="5334000" y="1385824"/>
                <a:ext cx="1981200" cy="2067052"/>
              </a:xfrm>
              <a:prstGeom prst="rect">
                <a:avLst/>
              </a:prstGeom>
              <a:noFill/>
              <a:ln w="9525">
                <a:noFill/>
                <a:miter lim="800000"/>
                <a:headEnd/>
                <a:tailEnd/>
              </a:ln>
            </p:spPr>
          </p:pic>
        </p:grpSp>
      </p:grpSp>
      <p:sp>
        <p:nvSpPr>
          <p:cNvPr id="65" name="Down Arrow 64"/>
          <p:cNvSpPr/>
          <p:nvPr/>
        </p:nvSpPr>
        <p:spPr>
          <a:xfrm rot="2951758">
            <a:off x="3628345" y="3741856"/>
            <a:ext cx="228600" cy="89264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pic>
        <p:nvPicPr>
          <p:cNvPr id="262149" name="Picture 5"/>
          <p:cNvPicPr>
            <a:picLocks noChangeAspect="1" noChangeArrowheads="1"/>
          </p:cNvPicPr>
          <p:nvPr/>
        </p:nvPicPr>
        <p:blipFill>
          <a:blip r:embed="rId6" cstate="print"/>
          <a:srcRect/>
          <a:stretch>
            <a:fillRect/>
          </a:stretch>
        </p:blipFill>
        <p:spPr bwMode="auto">
          <a:xfrm>
            <a:off x="152400" y="2209800"/>
            <a:ext cx="914400" cy="914400"/>
          </a:xfrm>
          <a:prstGeom prst="rect">
            <a:avLst/>
          </a:prstGeom>
          <a:noFill/>
          <a:ln w="9525">
            <a:noFill/>
            <a:miter lim="800000"/>
            <a:headEnd/>
            <a:tailEnd/>
          </a:ln>
        </p:spPr>
      </p:pic>
      <p:sp>
        <p:nvSpPr>
          <p:cNvPr id="68" name="TextBox 67"/>
          <p:cNvSpPr txBox="1"/>
          <p:nvPr/>
        </p:nvSpPr>
        <p:spPr>
          <a:xfrm>
            <a:off x="152400" y="1828800"/>
            <a:ext cx="945067" cy="369332"/>
          </a:xfrm>
          <a:prstGeom prst="rect">
            <a:avLst/>
          </a:prstGeom>
          <a:noFill/>
        </p:spPr>
        <p:txBody>
          <a:bodyPr wrap="none" rtlCol="0">
            <a:spAutoFit/>
          </a:bodyPr>
          <a:lstStyle/>
          <a:p>
            <a:r>
              <a:rPr lang="en-US" dirty="0">
                <a:solidFill>
                  <a:prstClr val="black"/>
                </a:solidFill>
              </a:rPr>
              <a:t>Internet</a:t>
            </a:r>
          </a:p>
        </p:txBody>
      </p:sp>
      <p:sp>
        <p:nvSpPr>
          <p:cNvPr id="69" name="Down Arrow 68"/>
          <p:cNvSpPr/>
          <p:nvPr/>
        </p:nvSpPr>
        <p:spPr>
          <a:xfrm>
            <a:off x="304800" y="3200400"/>
            <a:ext cx="228600" cy="1828800"/>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0" name="Oval 69"/>
          <p:cNvSpPr/>
          <p:nvPr/>
        </p:nvSpPr>
        <p:spPr>
          <a:xfrm>
            <a:off x="1371600" y="4419600"/>
            <a:ext cx="1828800" cy="609600"/>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B050"/>
                </a:solidFill>
              </a:rPr>
              <a:t>Read Alignment</a:t>
            </a:r>
          </a:p>
        </p:txBody>
      </p:sp>
      <p:sp>
        <p:nvSpPr>
          <p:cNvPr id="71" name="Down Arrow 70"/>
          <p:cNvSpPr/>
          <p:nvPr/>
        </p:nvSpPr>
        <p:spPr>
          <a:xfrm rot="19948085">
            <a:off x="861978" y="3169562"/>
            <a:ext cx="228600" cy="147767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cxnSp>
        <p:nvCxnSpPr>
          <p:cNvPr id="73" name="Straight Arrow Connector 72"/>
          <p:cNvCxnSpPr/>
          <p:nvPr/>
        </p:nvCxnSpPr>
        <p:spPr>
          <a:xfrm rot="5400000">
            <a:off x="1980406" y="5257800"/>
            <a:ext cx="305594" cy="794"/>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75" name="TextBox 74"/>
          <p:cNvSpPr txBox="1"/>
          <p:nvPr/>
        </p:nvSpPr>
        <p:spPr>
          <a:xfrm>
            <a:off x="4343400" y="3886200"/>
            <a:ext cx="4179670" cy="923330"/>
          </a:xfrm>
          <a:prstGeom prst="rect">
            <a:avLst/>
          </a:prstGeom>
          <a:noFill/>
        </p:spPr>
        <p:txBody>
          <a:bodyPr wrap="none" rtlCol="0">
            <a:spAutoFit/>
          </a:bodyPr>
          <a:lstStyle/>
          <a:p>
            <a:r>
              <a:rPr lang="en-US" dirty="0">
                <a:solidFill>
                  <a:prstClr val="black"/>
                </a:solidFill>
              </a:rPr>
              <a:t>~300 million base pairs per day leading to</a:t>
            </a:r>
          </a:p>
          <a:p>
            <a:r>
              <a:rPr lang="en-US" dirty="0">
                <a:solidFill>
                  <a:prstClr val="black"/>
                </a:solidFill>
              </a:rPr>
              <a:t>~3000 sequences per day per instrument</a:t>
            </a:r>
          </a:p>
          <a:p>
            <a:r>
              <a:rPr lang="en-US" dirty="0">
                <a:solidFill>
                  <a:prstClr val="black"/>
                </a:solidFill>
              </a:rPr>
              <a:t>? 500 instruments at ~0.5M</a:t>
            </a:r>
            <a:r>
              <a:rPr lang="en-US">
                <a:solidFill>
                  <a:prstClr val="black"/>
                </a:solidFill>
              </a:rPr>
              <a:t>$ each</a:t>
            </a:r>
            <a:endParaRPr lang="en-US" dirty="0">
              <a:solidFill>
                <a:prstClr val="black"/>
              </a:solidFill>
            </a:endParaRPr>
          </a:p>
        </p:txBody>
      </p:sp>
      <p:sp>
        <p:nvSpPr>
          <p:cNvPr id="76" name="TextBox 75"/>
          <p:cNvSpPr txBox="1"/>
          <p:nvPr/>
        </p:nvSpPr>
        <p:spPr>
          <a:xfrm>
            <a:off x="1981200" y="6400800"/>
            <a:ext cx="1307537" cy="369332"/>
          </a:xfrm>
          <a:prstGeom prst="rect">
            <a:avLst/>
          </a:prstGeom>
          <a:noFill/>
        </p:spPr>
        <p:txBody>
          <a:bodyPr wrap="none" rtlCol="0">
            <a:spAutoFit/>
          </a:bodyPr>
          <a:lstStyle/>
          <a:p>
            <a:r>
              <a:rPr lang="en-US" dirty="0">
                <a:solidFill>
                  <a:srgbClr val="00B050"/>
                </a:solidFill>
              </a:rPr>
              <a:t>MapReduce</a:t>
            </a:r>
          </a:p>
        </p:txBody>
      </p:sp>
      <p:sp>
        <p:nvSpPr>
          <p:cNvPr id="77" name="TextBox 76"/>
          <p:cNvSpPr txBox="1"/>
          <p:nvPr/>
        </p:nvSpPr>
        <p:spPr>
          <a:xfrm>
            <a:off x="6833234" y="5638800"/>
            <a:ext cx="558166" cy="369332"/>
          </a:xfrm>
          <a:prstGeom prst="rect">
            <a:avLst/>
          </a:prstGeom>
          <a:noFill/>
        </p:spPr>
        <p:txBody>
          <a:bodyPr wrap="none" rtlCol="0">
            <a:spAutoFit/>
          </a:bodyPr>
          <a:lstStyle/>
          <a:p>
            <a:r>
              <a:rPr lang="en-US" dirty="0">
                <a:solidFill>
                  <a:srgbClr val="FF0000"/>
                </a:solidFill>
              </a:rPr>
              <a:t>MPI</a:t>
            </a:r>
          </a:p>
        </p:txBody>
      </p:sp>
      <p:sp>
        <p:nvSpPr>
          <p:cNvPr id="3" name="TextBox 2"/>
          <p:cNvSpPr txBox="1"/>
          <p:nvPr/>
        </p:nvSpPr>
        <p:spPr>
          <a:xfrm>
            <a:off x="2121567" y="76200"/>
            <a:ext cx="5729582" cy="369332"/>
          </a:xfrm>
          <a:prstGeom prst="rect">
            <a:avLst/>
          </a:prstGeom>
          <a:noFill/>
        </p:spPr>
        <p:txBody>
          <a:bodyPr wrap="none" rtlCol="0">
            <a:spAutoFit/>
          </a:bodyPr>
          <a:lstStyle/>
          <a:p>
            <a:r>
              <a:rPr lang="en-US" b="1" dirty="0" smtClean="0">
                <a:solidFill>
                  <a:srgbClr val="FF0000"/>
                </a:solidFill>
              </a:rPr>
              <a:t>All Cloud Services. 3 Petabytes per day Personal Genomics</a:t>
            </a:r>
            <a:endParaRPr lang="en-US" b="1" dirty="0">
              <a:solidFill>
                <a:srgbClr val="FF0000"/>
              </a:solidFill>
            </a:endParaRPr>
          </a:p>
        </p:txBody>
      </p:sp>
    </p:spTree>
    <p:extLst>
      <p:ext uri="{BB962C8B-B14F-4D97-AF65-F5344CB8AC3E}">
        <p14:creationId xmlns:p14="http://schemas.microsoft.com/office/powerpoint/2010/main" val="3444611336"/>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Internet of Things</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84245404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990600"/>
          </a:xfrm>
        </p:spPr>
        <p:txBody>
          <a:bodyPr/>
          <a:lstStyle/>
          <a:p>
            <a:r>
              <a:rPr lang="en-US" dirty="0" smtClean="0"/>
              <a:t>Internet of Things and the Cloud </a:t>
            </a:r>
            <a:endParaRPr lang="en-US" dirty="0"/>
          </a:p>
        </p:txBody>
      </p:sp>
      <p:sp>
        <p:nvSpPr>
          <p:cNvPr id="3" name="Content Placeholder 2"/>
          <p:cNvSpPr>
            <a:spLocks noGrp="1"/>
          </p:cNvSpPr>
          <p:nvPr>
            <p:ph idx="1"/>
          </p:nvPr>
        </p:nvSpPr>
        <p:spPr>
          <a:xfrm>
            <a:off x="58132" y="838200"/>
            <a:ext cx="9110221" cy="5105400"/>
          </a:xfrm>
        </p:spPr>
        <p:txBody>
          <a:bodyPr>
            <a:normAutofit lnSpcReduction="10000"/>
          </a:bodyPr>
          <a:lstStyle/>
          <a:p>
            <a:r>
              <a:rPr lang="en-US" sz="2400" dirty="0" smtClean="0"/>
              <a:t>It </a:t>
            </a:r>
            <a:r>
              <a:rPr lang="en-US" sz="2400" dirty="0"/>
              <a:t>is projected that there will </a:t>
            </a:r>
            <a:r>
              <a:rPr lang="en-US" sz="2400" dirty="0" smtClean="0"/>
              <a:t>be </a:t>
            </a:r>
            <a:r>
              <a:rPr lang="en-US" sz="2400" b="1" dirty="0" smtClean="0">
                <a:solidFill>
                  <a:srgbClr val="FF0000"/>
                </a:solidFill>
              </a:rPr>
              <a:t>24 </a:t>
            </a:r>
            <a:r>
              <a:rPr lang="en-US" sz="2400" b="1" dirty="0">
                <a:solidFill>
                  <a:srgbClr val="FF0000"/>
                </a:solidFill>
              </a:rPr>
              <a:t>billion devices </a:t>
            </a:r>
            <a:r>
              <a:rPr lang="en-US" sz="2400" dirty="0"/>
              <a:t>on the </a:t>
            </a:r>
            <a:r>
              <a:rPr lang="en-US" sz="2400" dirty="0" smtClean="0"/>
              <a:t>Internet by 2020.  </a:t>
            </a:r>
            <a:r>
              <a:rPr lang="en-US" sz="2400" dirty="0"/>
              <a:t>Most will be small sensors that send streams of information into the cloud where it will be processed and integrated with other streams and turned into knowledge that will help our lives in a </a:t>
            </a:r>
            <a:r>
              <a:rPr lang="en-US" sz="2400" dirty="0" smtClean="0"/>
              <a:t>multitude of </a:t>
            </a:r>
            <a:r>
              <a:rPr lang="en-US" sz="2400" dirty="0"/>
              <a:t>small and big ways.  </a:t>
            </a:r>
            <a:endParaRPr lang="en-US" sz="2400" dirty="0" smtClean="0"/>
          </a:p>
          <a:p>
            <a:r>
              <a:rPr lang="en-US" sz="2400" dirty="0" smtClean="0"/>
              <a:t>The</a:t>
            </a:r>
            <a:r>
              <a:rPr lang="en-US" sz="2400" b="1" dirty="0" smtClean="0"/>
              <a:t> </a:t>
            </a:r>
            <a:r>
              <a:rPr lang="en-US" sz="2400" b="1" dirty="0"/>
              <a:t>cloud </a:t>
            </a:r>
            <a:r>
              <a:rPr lang="en-US" sz="2400" dirty="0"/>
              <a:t>will become increasing important as a controller of and </a:t>
            </a:r>
            <a:r>
              <a:rPr lang="en-US" sz="2400" b="1" dirty="0"/>
              <a:t>resource provider for the Internet of Things. </a:t>
            </a:r>
            <a:endParaRPr lang="en-US" sz="2400" b="1" dirty="0" smtClean="0"/>
          </a:p>
          <a:p>
            <a:r>
              <a:rPr lang="en-US" sz="2400" dirty="0" smtClean="0"/>
              <a:t>As </a:t>
            </a:r>
            <a:r>
              <a:rPr lang="en-US" sz="2400" dirty="0"/>
              <a:t>well as today’s use for smart phone and gaming console support, </a:t>
            </a:r>
            <a:r>
              <a:rPr lang="en-US" sz="2400" dirty="0" smtClean="0"/>
              <a:t>“Intelligent River” “smart homes and grid” </a:t>
            </a:r>
            <a:r>
              <a:rPr lang="en-US" sz="2400" dirty="0"/>
              <a:t>and “ubiquitous cities” build on this vision and we could expect a growth in cloud supported/controlled</a:t>
            </a:r>
            <a:r>
              <a:rPr lang="en-US" sz="2400" b="1" dirty="0"/>
              <a:t> robotics</a:t>
            </a:r>
            <a:r>
              <a:rPr lang="en-US" sz="2400" dirty="0" smtClean="0"/>
              <a:t>.</a:t>
            </a:r>
          </a:p>
          <a:p>
            <a:r>
              <a:rPr lang="en-US" sz="2400" dirty="0" smtClean="0"/>
              <a:t>Some of these “things” will be supporting science</a:t>
            </a:r>
          </a:p>
          <a:p>
            <a:r>
              <a:rPr lang="en-US" sz="2400" dirty="0" smtClean="0"/>
              <a:t>Natural parallelism over “things”</a:t>
            </a:r>
          </a:p>
          <a:p>
            <a:r>
              <a:rPr lang="en-US" sz="2400" dirty="0" smtClean="0"/>
              <a:t>“Things” are distributed and so form a Grid</a:t>
            </a:r>
            <a:endParaRPr lang="en-US" sz="2400" dirty="0"/>
          </a:p>
        </p:txBody>
      </p:sp>
      <p:sp>
        <p:nvSpPr>
          <p:cNvPr id="4" name="Slide Number Placeholder 3"/>
          <p:cNvSpPr>
            <a:spLocks noGrp="1"/>
          </p:cNvSpPr>
          <p:nvPr>
            <p:ph type="sldNum" sz="quarter" idx="12"/>
          </p:nvPr>
        </p:nvSpPr>
        <p:spPr/>
        <p:txBody>
          <a:bodyPr/>
          <a:lstStyle/>
          <a:p>
            <a:fld id="{94CC141A-9CC6-41A7-A7D0-011D836CC6E2}" type="slidenum">
              <a:rPr lang="en-US" smtClean="0">
                <a:solidFill>
                  <a:prstClr val="black">
                    <a:tint val="75000"/>
                  </a:prstClr>
                </a:solidFill>
              </a:rPr>
              <a:pPr/>
              <a:t>64</a:t>
            </a:fld>
            <a:endParaRPr lang="en-US">
              <a:solidFill>
                <a:prstClr val="black">
                  <a:tint val="75000"/>
                </a:prstClr>
              </a:solidFill>
            </a:endParaRPr>
          </a:p>
        </p:txBody>
      </p:sp>
    </p:spTree>
    <p:extLst>
      <p:ext uri="{BB962C8B-B14F-4D97-AF65-F5344CB8AC3E}">
        <p14:creationId xmlns:p14="http://schemas.microsoft.com/office/powerpoint/2010/main" val="2078474409"/>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7848600" cy="914400"/>
          </a:xfrm>
        </p:spPr>
        <p:txBody>
          <a:bodyPr>
            <a:normAutofit/>
          </a:bodyPr>
          <a:lstStyle/>
          <a:p>
            <a:r>
              <a:rPr lang="en-US" b="1" dirty="0" smtClean="0"/>
              <a:t>Sensors (Things) as a Service</a:t>
            </a:r>
            <a:endParaRPr lang="en-US" sz="3600" dirty="0"/>
          </a:p>
        </p:txBody>
      </p:sp>
      <p:pic>
        <p:nvPicPr>
          <p:cNvPr id="4" name="Picture 3" descr="clouds-0001.jpg"/>
          <p:cNvPicPr>
            <a:picLocks noChangeAspect="1"/>
          </p:cNvPicPr>
          <p:nvPr/>
        </p:nvPicPr>
        <p:blipFill>
          <a:blip r:embed="rId4" cstate="print"/>
          <a:stretch>
            <a:fillRect/>
          </a:stretch>
        </p:blipFill>
        <p:spPr>
          <a:xfrm>
            <a:off x="3886201" y="2895604"/>
            <a:ext cx="5257799" cy="3067050"/>
          </a:xfrm>
          <a:prstGeom prst="rect">
            <a:avLst/>
          </a:prstGeom>
        </p:spPr>
      </p:pic>
      <p:pic>
        <p:nvPicPr>
          <p:cNvPr id="1029" name="Picture 5"/>
          <p:cNvPicPr>
            <a:picLocks noChangeAspect="1" noChangeArrowheads="1"/>
          </p:cNvPicPr>
          <p:nvPr/>
        </p:nvPicPr>
        <p:blipFill>
          <a:blip r:embed="rId5" cstate="print"/>
          <a:srcRect/>
          <a:stretch>
            <a:fillRect/>
          </a:stretch>
        </p:blipFill>
        <p:spPr bwMode="auto">
          <a:xfrm>
            <a:off x="4295781" y="932878"/>
            <a:ext cx="1162050" cy="981076"/>
          </a:xfrm>
          <a:prstGeom prst="rect">
            <a:avLst/>
          </a:prstGeom>
          <a:noFill/>
          <a:ln w="9525">
            <a:noFill/>
            <a:miter lim="800000"/>
            <a:headEnd/>
            <a:tailEnd/>
          </a:ln>
        </p:spPr>
      </p:pic>
      <p:sp>
        <p:nvSpPr>
          <p:cNvPr id="12" name="Oval 11"/>
          <p:cNvSpPr/>
          <p:nvPr/>
        </p:nvSpPr>
        <p:spPr>
          <a:xfrm flipV="1">
            <a:off x="4419600" y="4343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3" name="Oval 12"/>
          <p:cNvSpPr/>
          <p:nvPr/>
        </p:nvSpPr>
        <p:spPr>
          <a:xfrm flipV="1">
            <a:off x="4572000" y="53340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4" name="Oval 13"/>
          <p:cNvSpPr/>
          <p:nvPr/>
        </p:nvSpPr>
        <p:spPr>
          <a:xfrm flipV="1">
            <a:off x="47244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5" name="Oval 14"/>
          <p:cNvSpPr/>
          <p:nvPr/>
        </p:nvSpPr>
        <p:spPr>
          <a:xfrm flipV="1">
            <a:off x="60198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6" name="Oval 15"/>
          <p:cNvSpPr/>
          <p:nvPr/>
        </p:nvSpPr>
        <p:spPr>
          <a:xfrm flipV="1">
            <a:off x="7086600" y="3200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sp>
        <p:nvSpPr>
          <p:cNvPr id="17" name="Oval 16"/>
          <p:cNvSpPr/>
          <p:nvPr/>
        </p:nvSpPr>
        <p:spPr>
          <a:xfrm flipV="1">
            <a:off x="4191000" y="358140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19" name="Straight Arrow Connector 18"/>
          <p:cNvCxnSpPr/>
          <p:nvPr/>
        </p:nvCxnSpPr>
        <p:spPr>
          <a:xfrm rot="16200000" flipH="1">
            <a:off x="3429000" y="1905001"/>
            <a:ext cx="1219200" cy="1219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2895600" y="3581401"/>
            <a:ext cx="14478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2209800" y="2133601"/>
            <a:ext cx="1981200" cy="1447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2895600" y="5410201"/>
            <a:ext cx="1524000" cy="76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6" name="Straight Arrow Connector 25"/>
          <p:cNvCxnSpPr/>
          <p:nvPr/>
        </p:nvCxnSpPr>
        <p:spPr>
          <a:xfrm rot="16200000" flipH="1">
            <a:off x="5029200" y="2133601"/>
            <a:ext cx="1143000" cy="8382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28" name="Straight Arrow Connector 27"/>
          <p:cNvCxnSpPr/>
          <p:nvPr/>
        </p:nvCxnSpPr>
        <p:spPr>
          <a:xfrm rot="16200000" flipH="1">
            <a:off x="6457950" y="2537460"/>
            <a:ext cx="838200" cy="30480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1" name="TextBox 30"/>
          <p:cNvSpPr txBox="1"/>
          <p:nvPr/>
        </p:nvSpPr>
        <p:spPr>
          <a:xfrm>
            <a:off x="4876806" y="3810001"/>
            <a:ext cx="2080249" cy="369332"/>
          </a:xfrm>
          <a:prstGeom prst="rect">
            <a:avLst/>
          </a:prstGeom>
          <a:noFill/>
          <a:ln w="38100">
            <a:solidFill>
              <a:srgbClr val="FF0000"/>
            </a:solidFill>
          </a:ln>
        </p:spPr>
        <p:txBody>
          <a:bodyPr wrap="none" rtlCol="0">
            <a:spAutoFit/>
          </a:bodyPr>
          <a:lstStyle/>
          <a:p>
            <a:r>
              <a:rPr lang="en-US" b="1" dirty="0">
                <a:solidFill>
                  <a:srgbClr val="FF0000"/>
                </a:solidFill>
              </a:rPr>
              <a:t>Sensors as a Service</a:t>
            </a:r>
          </a:p>
        </p:txBody>
      </p:sp>
      <p:sp>
        <p:nvSpPr>
          <p:cNvPr id="32" name="Rectangle 31"/>
          <p:cNvSpPr/>
          <p:nvPr/>
        </p:nvSpPr>
        <p:spPr>
          <a:xfrm>
            <a:off x="7086600" y="4259911"/>
            <a:ext cx="1752600" cy="171956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white"/>
                </a:solidFill>
              </a:rPr>
              <a:t>Sensor Processing as a Service (could use</a:t>
            </a:r>
            <a:br>
              <a:rPr lang="en-US" sz="2000" b="1" dirty="0">
                <a:solidFill>
                  <a:prstClr val="white"/>
                </a:solidFill>
              </a:rPr>
            </a:br>
            <a:r>
              <a:rPr lang="en-US" sz="2000" b="1" dirty="0">
                <a:solidFill>
                  <a:prstClr val="white"/>
                </a:solidFill>
              </a:rPr>
              <a:t>MapReduce)</a:t>
            </a:r>
          </a:p>
        </p:txBody>
      </p:sp>
      <p:pic>
        <p:nvPicPr>
          <p:cNvPr id="7169" name="Picture 1"/>
          <p:cNvPicPr>
            <a:picLocks noChangeAspect="1" noChangeArrowheads="1"/>
          </p:cNvPicPr>
          <p:nvPr/>
        </p:nvPicPr>
        <p:blipFill>
          <a:blip r:embed="rId6" cstate="print"/>
          <a:srcRect/>
          <a:stretch>
            <a:fillRect/>
          </a:stretch>
        </p:blipFill>
        <p:spPr bwMode="auto">
          <a:xfrm>
            <a:off x="1143000" y="2895601"/>
            <a:ext cx="1447800" cy="1447800"/>
          </a:xfrm>
          <a:prstGeom prst="rect">
            <a:avLst/>
          </a:prstGeom>
          <a:noFill/>
          <a:ln w="9525">
            <a:noFill/>
            <a:miter lim="800000"/>
            <a:headEnd/>
            <a:tailEnd/>
          </a:ln>
        </p:spPr>
      </p:pic>
      <p:pic>
        <p:nvPicPr>
          <p:cNvPr id="7170" name="Picture 2"/>
          <p:cNvPicPr>
            <a:picLocks noChangeAspect="1" noChangeArrowheads="1"/>
          </p:cNvPicPr>
          <p:nvPr/>
        </p:nvPicPr>
        <p:blipFill>
          <a:blip r:embed="rId7" cstate="print"/>
          <a:srcRect/>
          <a:stretch>
            <a:fillRect/>
          </a:stretch>
        </p:blipFill>
        <p:spPr bwMode="auto">
          <a:xfrm>
            <a:off x="152400" y="4876801"/>
            <a:ext cx="2743200" cy="1179576"/>
          </a:xfrm>
          <a:prstGeom prst="rect">
            <a:avLst/>
          </a:prstGeom>
          <a:noFill/>
          <a:ln w="9525">
            <a:noFill/>
            <a:miter lim="800000"/>
            <a:headEnd/>
            <a:tailEnd/>
          </a:ln>
        </p:spPr>
      </p:pic>
      <p:pic>
        <p:nvPicPr>
          <p:cNvPr id="7171" name="Picture 3"/>
          <p:cNvPicPr>
            <a:picLocks noChangeAspect="1" noChangeArrowheads="1"/>
          </p:cNvPicPr>
          <p:nvPr/>
        </p:nvPicPr>
        <p:blipFill>
          <a:blip r:embed="rId8" cstate="print"/>
          <a:srcRect/>
          <a:stretch>
            <a:fillRect/>
          </a:stretch>
        </p:blipFill>
        <p:spPr bwMode="auto">
          <a:xfrm>
            <a:off x="5029200" y="4276728"/>
            <a:ext cx="1714500" cy="1685926"/>
          </a:xfrm>
          <a:prstGeom prst="rect">
            <a:avLst/>
          </a:prstGeom>
          <a:noFill/>
          <a:ln w="9525">
            <a:noFill/>
            <a:miter lim="800000"/>
            <a:headEnd/>
            <a:tailEnd/>
          </a:ln>
        </p:spPr>
      </p:pic>
      <p:pic>
        <p:nvPicPr>
          <p:cNvPr id="7172" name="Picture 4"/>
          <p:cNvPicPr>
            <a:picLocks noChangeAspect="1" noChangeArrowheads="1"/>
          </p:cNvPicPr>
          <p:nvPr/>
        </p:nvPicPr>
        <p:blipFill>
          <a:blip r:embed="rId9" cstate="print"/>
          <a:srcRect/>
          <a:stretch>
            <a:fillRect/>
          </a:stretch>
        </p:blipFill>
        <p:spPr bwMode="auto">
          <a:xfrm>
            <a:off x="512443" y="1423416"/>
            <a:ext cx="1343027" cy="1343024"/>
          </a:xfrm>
          <a:prstGeom prst="rect">
            <a:avLst/>
          </a:prstGeom>
          <a:noFill/>
          <a:ln w="9525">
            <a:noFill/>
            <a:miter lim="800000"/>
            <a:headEnd/>
            <a:tailEnd/>
          </a:ln>
        </p:spPr>
      </p:pic>
      <p:sp>
        <p:nvSpPr>
          <p:cNvPr id="3" name="TextBox 2"/>
          <p:cNvSpPr txBox="1"/>
          <p:nvPr/>
        </p:nvSpPr>
        <p:spPr>
          <a:xfrm>
            <a:off x="161544" y="4429129"/>
            <a:ext cx="2758704" cy="461665"/>
          </a:xfrm>
          <a:prstGeom prst="rect">
            <a:avLst/>
          </a:prstGeom>
          <a:noFill/>
        </p:spPr>
        <p:txBody>
          <a:bodyPr wrap="none" rtlCol="0">
            <a:spAutoFit/>
          </a:bodyPr>
          <a:lstStyle/>
          <a:p>
            <a:r>
              <a:rPr lang="en-US" sz="2400" dirty="0">
                <a:solidFill>
                  <a:prstClr val="black"/>
                </a:solidFill>
              </a:rPr>
              <a:t>A larger sensor ………</a:t>
            </a:r>
          </a:p>
        </p:txBody>
      </p:sp>
      <p:sp>
        <p:nvSpPr>
          <p:cNvPr id="27" name="TextBox 26"/>
          <p:cNvSpPr txBox="1"/>
          <p:nvPr/>
        </p:nvSpPr>
        <p:spPr>
          <a:xfrm>
            <a:off x="152400" y="859536"/>
            <a:ext cx="1994457" cy="461665"/>
          </a:xfrm>
          <a:prstGeom prst="rect">
            <a:avLst/>
          </a:prstGeom>
          <a:noFill/>
        </p:spPr>
        <p:txBody>
          <a:bodyPr wrap="none" rtlCol="0">
            <a:spAutoFit/>
          </a:bodyPr>
          <a:lstStyle/>
          <a:p>
            <a:r>
              <a:rPr lang="en-US" sz="2400" dirty="0">
                <a:solidFill>
                  <a:prstClr val="black"/>
                </a:solidFill>
              </a:rPr>
              <a:t>Output Sensor</a:t>
            </a:r>
          </a:p>
        </p:txBody>
      </p:sp>
      <p:pic>
        <p:nvPicPr>
          <p:cNvPr id="29" name="Picture 2" descr="http://reviews.cnet.com/i/tim/2010/06/14/product_005_540x338.jpg"/>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2335477" y="859536"/>
            <a:ext cx="1550724" cy="970640"/>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7"/>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7661910" y="838200"/>
            <a:ext cx="1256728" cy="12567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33" name="Object 32"/>
          <p:cNvGraphicFramePr>
            <a:graphicFrameLocks noGrp="1" noChangeAspect="1"/>
          </p:cNvGraphicFramePr>
          <p:nvPr>
            <p:extLst/>
          </p:nvPr>
        </p:nvGraphicFramePr>
        <p:xfrm>
          <a:off x="5791194" y="859536"/>
          <a:ext cx="1620629" cy="1367765"/>
        </p:xfrm>
        <a:graphic>
          <a:graphicData uri="http://schemas.openxmlformats.org/presentationml/2006/ole">
            <mc:AlternateContent xmlns:mc="http://schemas.openxmlformats.org/markup-compatibility/2006">
              <mc:Choice xmlns:v="urn:schemas-microsoft-com:vml" Requires="v">
                <p:oleObj spid="_x0000_s4105" name="PhotoImpact" r:id="rId12" imgW="2685714" imgH="2266667" progId="">
                  <p:embed/>
                </p:oleObj>
              </mc:Choice>
              <mc:Fallback>
                <p:oleObj name="PhotoImpact" r:id="rId12" imgW="2685714" imgH="2266667" progId="">
                  <p:embed/>
                  <p:pic>
                    <p:nvPicPr>
                      <p:cNvPr id="0" name=""/>
                      <p:cNvPicPr>
                        <a:picLocks noGrp="1"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5791194" y="859536"/>
                        <a:ext cx="1620629" cy="1367765"/>
                      </a:xfrm>
                      <a:prstGeom prst="rect">
                        <a:avLst/>
                      </a:prstGeom>
                      <a:noFill/>
                      <a:ln>
                        <a:noFill/>
                      </a:ln>
                      <a:effectLst/>
                    </p:spPr>
                  </p:pic>
                </p:oleObj>
              </mc:Fallback>
            </mc:AlternateContent>
          </a:graphicData>
        </a:graphic>
      </p:graphicFrame>
      <p:sp>
        <p:nvSpPr>
          <p:cNvPr id="34" name="Oval 33"/>
          <p:cNvSpPr/>
          <p:nvPr/>
        </p:nvSpPr>
        <p:spPr>
          <a:xfrm flipV="1">
            <a:off x="8477250" y="3348991"/>
            <a:ext cx="304800" cy="304800"/>
          </a:xfrm>
          <a:prstGeom prst="ellips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0000"/>
              </a:solidFill>
            </a:endParaRPr>
          </a:p>
        </p:txBody>
      </p:sp>
      <p:cxnSp>
        <p:nvCxnSpPr>
          <p:cNvPr id="35" name="Straight Arrow Connector 34"/>
          <p:cNvCxnSpPr/>
          <p:nvPr/>
        </p:nvCxnSpPr>
        <p:spPr>
          <a:xfrm>
            <a:off x="8477250" y="2286001"/>
            <a:ext cx="76200" cy="910590"/>
          </a:xfrm>
          <a:prstGeom prst="straightConnector1">
            <a:avLst/>
          </a:prstGeom>
          <a:ln w="38100">
            <a:solidFill>
              <a:srgbClr val="FF000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86591" y="6362339"/>
            <a:ext cx="9034461" cy="400110"/>
          </a:xfrm>
          <a:prstGeom prst="rect">
            <a:avLst/>
          </a:prstGeom>
          <a:solidFill>
            <a:schemeClr val="bg1"/>
          </a:solidFill>
        </p:spPr>
        <p:txBody>
          <a:bodyPr wrap="none" rtlCol="0">
            <a:spAutoFit/>
          </a:bodyPr>
          <a:lstStyle/>
          <a:p>
            <a:r>
              <a:rPr lang="en-US" sz="2000" b="1" u="sng" dirty="0">
                <a:solidFill>
                  <a:prstClr val="black"/>
                </a:solidFill>
                <a:hlinkClick r:id="rId14"/>
              </a:rPr>
              <a:t>https://sites.google.com/site/opensourceiotcloud/</a:t>
            </a:r>
            <a:r>
              <a:rPr lang="en-US" sz="2000" b="1" dirty="0">
                <a:solidFill>
                  <a:prstClr val="black"/>
                </a:solidFill>
              </a:rPr>
              <a:t> Open Source Sensor (</a:t>
            </a:r>
            <a:r>
              <a:rPr lang="en-US" sz="2000" b="1" dirty="0" err="1">
                <a:solidFill>
                  <a:prstClr val="black"/>
                </a:solidFill>
              </a:rPr>
              <a:t>IoT</a:t>
            </a:r>
            <a:r>
              <a:rPr lang="en-US" sz="2000" b="1" dirty="0">
                <a:solidFill>
                  <a:prstClr val="black"/>
                </a:solidFill>
              </a:rPr>
              <a:t>) Cloud</a:t>
            </a:r>
          </a:p>
        </p:txBody>
      </p:sp>
    </p:spTree>
    <p:extLst>
      <p:ext uri="{BB962C8B-B14F-4D97-AF65-F5344CB8AC3E}">
        <p14:creationId xmlns:p14="http://schemas.microsoft.com/office/powerpoint/2010/main" val="162440788"/>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32657" y="6550223"/>
            <a:ext cx="6139543" cy="307777"/>
          </a:xfrm>
          <a:prstGeom prst="rect">
            <a:avLst/>
          </a:prstGeom>
          <a:solidFill>
            <a:schemeClr val="bg1"/>
          </a:solidFill>
        </p:spPr>
        <p:txBody>
          <a:bodyPr wrap="square">
            <a:spAutoFit/>
          </a:bodyPr>
          <a:lstStyle/>
          <a:p>
            <a:r>
              <a:rPr lang="en-US" sz="1400" dirty="0" err="1">
                <a:solidFill>
                  <a:prstClr val="black"/>
                </a:solidFill>
              </a:rPr>
              <a:t>Ruh</a:t>
            </a:r>
            <a:r>
              <a:rPr lang="en-US" sz="1400" dirty="0">
                <a:solidFill>
                  <a:prstClr val="black"/>
                </a:solidFill>
              </a:rPr>
              <a:t> VP Software GE </a:t>
            </a:r>
            <a:r>
              <a:rPr lang="en-US" sz="1400" u="sng" dirty="0">
                <a:solidFill>
                  <a:prstClr val="black"/>
                </a:solidFill>
                <a:hlinkClick r:id="rId3"/>
              </a:rPr>
              <a:t>http://fisheritcenter.haas.berkeley.edu/Big_Data/index.html</a:t>
            </a:r>
            <a:endParaRPr lang="en-US" sz="1400" dirty="0">
              <a:solidFill>
                <a:prstClr val="black"/>
              </a:solidFill>
            </a:endParaRPr>
          </a:p>
        </p:txBody>
      </p:sp>
    </p:spTree>
    <p:extLst>
      <p:ext uri="{BB962C8B-B14F-4D97-AF65-F5344CB8AC3E}">
        <p14:creationId xmlns:p14="http://schemas.microsoft.com/office/powerpoint/2010/main" val="90006581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Cloud Computing and Health</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263840320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title"/>
          </p:nvPr>
        </p:nvSpPr>
        <p:spPr>
          <a:xfrm>
            <a:off x="2131944" y="76200"/>
            <a:ext cx="6944239" cy="1143000"/>
          </a:xfrm>
        </p:spPr>
        <p:txBody>
          <a:bodyPr>
            <a:noAutofit/>
          </a:bodyPr>
          <a:lstStyle/>
          <a:p>
            <a:r>
              <a:rPr lang="en-GB" b="1" dirty="0" smtClean="0"/>
              <a:t>27 Venus-C Azure Applications</a:t>
            </a:r>
            <a:endParaRPr lang="en-GB" b="1" dirty="0"/>
          </a:p>
        </p:txBody>
      </p:sp>
      <p:sp>
        <p:nvSpPr>
          <p:cNvPr id="4" name="3 Marcador de número de diapositiva"/>
          <p:cNvSpPr>
            <a:spLocks noGrp="1"/>
          </p:cNvSpPr>
          <p:nvPr>
            <p:ph type="sldNum" sz="quarter" idx="4294967295"/>
          </p:nvPr>
        </p:nvSpPr>
        <p:spPr>
          <a:xfrm>
            <a:off x="0" y="6492875"/>
            <a:ext cx="635000" cy="365125"/>
          </a:xfrm>
          <a:prstGeom prst="rect">
            <a:avLst/>
          </a:prstGeom>
        </p:spPr>
        <p:txBody>
          <a:bodyPr/>
          <a:lstStyle/>
          <a:p>
            <a:fld id="{5CAD0137-A6C9-432D-8888-8878A5138444}" type="slidenum">
              <a:rPr lang="en-GB" smtClean="0">
                <a:solidFill>
                  <a:prstClr val="white"/>
                </a:solidFill>
              </a:rPr>
              <a:pPr/>
              <a:t>68</a:t>
            </a:fld>
            <a:endParaRPr lang="en-GB">
              <a:solidFill>
                <a:prstClr val="white"/>
              </a:solidFill>
            </a:endParaRPr>
          </a:p>
        </p:txBody>
      </p:sp>
      <p:graphicFrame>
        <p:nvGraphicFramePr>
          <p:cNvPr id="21" name="20 Gráfico"/>
          <p:cNvGraphicFramePr/>
          <p:nvPr>
            <p:extLst/>
          </p:nvPr>
        </p:nvGraphicFramePr>
        <p:xfrm>
          <a:off x="1691680" y="2051448"/>
          <a:ext cx="5619969" cy="3727571"/>
        </p:xfrm>
        <a:graphic>
          <a:graphicData uri="http://schemas.openxmlformats.org/drawingml/2006/chart">
            <c:chart xmlns:c="http://schemas.openxmlformats.org/drawingml/2006/chart" xmlns:r="http://schemas.openxmlformats.org/officeDocument/2006/relationships" r:id="rId3"/>
          </a:graphicData>
        </a:graphic>
      </p:graphicFrame>
      <p:sp>
        <p:nvSpPr>
          <p:cNvPr id="22" name="1 Llamada con línea 1 (barra de énfasis)"/>
          <p:cNvSpPr/>
          <p:nvPr/>
        </p:nvSpPr>
        <p:spPr>
          <a:xfrm>
            <a:off x="5868144" y="1462788"/>
            <a:ext cx="1643761" cy="851564"/>
          </a:xfrm>
          <a:prstGeom prst="accentCallout1">
            <a:avLst>
              <a:gd name="adj1" fmla="val 17018"/>
              <a:gd name="adj2" fmla="val -2264"/>
              <a:gd name="adj3" fmla="val 147912"/>
              <a:gd name="adj4" fmla="val -4075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215968"/>
                </a:solidFill>
              </a:rPr>
              <a:t>Chemistry (3)</a:t>
            </a:r>
            <a:endParaRPr lang="en-GB" b="1" dirty="0" smtClean="0">
              <a:solidFill>
                <a:srgbClr val="215968"/>
              </a:solidFill>
            </a:endParaRPr>
          </a:p>
          <a:p>
            <a:pPr marL="176213" indent="-176213"/>
            <a:r>
              <a:rPr lang="en-GB" dirty="0" smtClean="0">
                <a:solidFill>
                  <a:srgbClr val="215968"/>
                </a:solidFill>
              </a:rPr>
              <a:t>•	Lead Optimization in Drug Discovery</a:t>
            </a:r>
          </a:p>
          <a:p>
            <a:pPr marL="176213" indent="-176213"/>
            <a:r>
              <a:rPr lang="en-GB" dirty="0" smtClean="0">
                <a:solidFill>
                  <a:srgbClr val="215968"/>
                </a:solidFill>
              </a:rPr>
              <a:t>•	Molecular Docking</a:t>
            </a:r>
          </a:p>
          <a:p>
            <a:endParaRPr lang="en-GB" dirty="0">
              <a:solidFill>
                <a:srgbClr val="215968"/>
              </a:solidFill>
            </a:endParaRPr>
          </a:p>
        </p:txBody>
      </p:sp>
      <p:sp>
        <p:nvSpPr>
          <p:cNvPr id="23" name="1 Llamada con línea 1 (barra de énfasis)"/>
          <p:cNvSpPr/>
          <p:nvPr/>
        </p:nvSpPr>
        <p:spPr>
          <a:xfrm>
            <a:off x="6956284" y="2394536"/>
            <a:ext cx="2225558" cy="1080120"/>
          </a:xfrm>
          <a:prstGeom prst="accentCallout1">
            <a:avLst>
              <a:gd name="adj1" fmla="val 46059"/>
              <a:gd name="adj2" fmla="val -2264"/>
              <a:gd name="adj3" fmla="val 77000"/>
              <a:gd name="adj4" fmla="val -2695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215968"/>
                </a:solidFill>
              </a:rPr>
              <a:t>Civil</a:t>
            </a:r>
            <a:r>
              <a:rPr lang="en-GB" dirty="0" smtClean="0">
                <a:solidFill>
                  <a:srgbClr val="215968"/>
                </a:solidFill>
              </a:rPr>
              <a:t> </a:t>
            </a:r>
            <a:r>
              <a:rPr lang="en-GB" sz="1400" b="1" dirty="0" smtClean="0">
                <a:solidFill>
                  <a:srgbClr val="215968"/>
                </a:solidFill>
              </a:rPr>
              <a:t>Eng. and Arch. (4)</a:t>
            </a:r>
          </a:p>
          <a:p>
            <a:pPr marL="176213" indent="-176213"/>
            <a:r>
              <a:rPr lang="en-GB" dirty="0" smtClean="0">
                <a:solidFill>
                  <a:srgbClr val="215968"/>
                </a:solidFill>
              </a:rPr>
              <a:t>•	Structural Analysis</a:t>
            </a:r>
          </a:p>
          <a:p>
            <a:pPr marL="176213" indent="-176213"/>
            <a:r>
              <a:rPr lang="en-GB" dirty="0" smtClean="0">
                <a:solidFill>
                  <a:srgbClr val="215968"/>
                </a:solidFill>
              </a:rPr>
              <a:t>•	Building information Management</a:t>
            </a:r>
          </a:p>
          <a:p>
            <a:pPr marL="176213" indent="-176213"/>
            <a:r>
              <a:rPr lang="en-GB" dirty="0" smtClean="0">
                <a:solidFill>
                  <a:srgbClr val="215968"/>
                </a:solidFill>
              </a:rPr>
              <a:t>•	Energy Efficiency in Buildings</a:t>
            </a:r>
          </a:p>
          <a:p>
            <a:pPr marL="176213" indent="-176213"/>
            <a:r>
              <a:rPr lang="en-GB" dirty="0" smtClean="0">
                <a:solidFill>
                  <a:srgbClr val="215968"/>
                </a:solidFill>
              </a:rPr>
              <a:t>•	Soil structure simulation</a:t>
            </a:r>
          </a:p>
          <a:p>
            <a:endParaRPr lang="en-GB" dirty="0" smtClean="0">
              <a:solidFill>
                <a:srgbClr val="215968"/>
              </a:solidFill>
            </a:endParaRPr>
          </a:p>
          <a:p>
            <a:endParaRPr lang="en-GB" dirty="0">
              <a:solidFill>
                <a:srgbClr val="215968"/>
              </a:solidFill>
            </a:endParaRPr>
          </a:p>
        </p:txBody>
      </p:sp>
      <p:sp>
        <p:nvSpPr>
          <p:cNvPr id="24" name="1 Llamada con línea 1 (barra de énfasis)"/>
          <p:cNvSpPr/>
          <p:nvPr/>
        </p:nvSpPr>
        <p:spPr>
          <a:xfrm>
            <a:off x="7392972" y="3548156"/>
            <a:ext cx="1683212" cy="540060"/>
          </a:xfrm>
          <a:prstGeom prst="accentCallout1">
            <a:avLst>
              <a:gd name="adj1" fmla="val 18750"/>
              <a:gd name="adj2" fmla="val -8333"/>
              <a:gd name="adj3" fmla="val 67540"/>
              <a:gd name="adj4" fmla="val -46469"/>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Earth Sciences (1)</a:t>
            </a:r>
          </a:p>
          <a:p>
            <a:pPr marL="176213" indent="-176213"/>
            <a:r>
              <a:rPr lang="en-GB" dirty="0" smtClean="0">
                <a:solidFill>
                  <a:srgbClr val="4BACC6">
                    <a:lumMod val="50000"/>
                  </a:srgbClr>
                </a:solidFill>
              </a:rPr>
              <a:t>•	Seismic propagation</a:t>
            </a:r>
          </a:p>
          <a:p>
            <a:pPr marL="176213" indent="-176213"/>
            <a:endParaRPr lang="en-GB" dirty="0">
              <a:solidFill>
                <a:srgbClr val="4BACC6">
                  <a:lumMod val="50000"/>
                </a:srgbClr>
              </a:solidFill>
            </a:endParaRPr>
          </a:p>
        </p:txBody>
      </p:sp>
      <p:sp>
        <p:nvSpPr>
          <p:cNvPr id="25" name="1 Llamada con línea 1 (barra de énfasis)"/>
          <p:cNvSpPr/>
          <p:nvPr/>
        </p:nvSpPr>
        <p:spPr>
          <a:xfrm>
            <a:off x="7377350" y="4164712"/>
            <a:ext cx="1583344" cy="1080120"/>
          </a:xfrm>
          <a:prstGeom prst="accentCallout1">
            <a:avLst>
              <a:gd name="adj1" fmla="val 18750"/>
              <a:gd name="adj2" fmla="val -8333"/>
              <a:gd name="adj3" fmla="val 23065"/>
              <a:gd name="adj4" fmla="val -612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4BACC6">
                    <a:lumMod val="50000"/>
                  </a:srgbClr>
                </a:solidFill>
              </a:rPr>
              <a:t>ICT</a:t>
            </a:r>
            <a:r>
              <a:rPr lang="en-GB" sz="1400" b="1" dirty="0" smtClean="0">
                <a:solidFill>
                  <a:srgbClr val="4BACC6">
                    <a:lumMod val="50000"/>
                  </a:srgbClr>
                </a:solidFill>
              </a:rPr>
              <a:t> (2)</a:t>
            </a:r>
          </a:p>
          <a:p>
            <a:pPr marL="176213" indent="-176213"/>
            <a:r>
              <a:rPr lang="en-GB" dirty="0" smtClean="0">
                <a:solidFill>
                  <a:srgbClr val="4BACC6">
                    <a:lumMod val="50000"/>
                  </a:srgbClr>
                </a:solidFill>
              </a:rPr>
              <a:t> •	Logistics and vehicle routing</a:t>
            </a:r>
          </a:p>
          <a:p>
            <a:pPr marL="176213" indent="-176213"/>
            <a:r>
              <a:rPr lang="en-GB" dirty="0" smtClean="0">
                <a:solidFill>
                  <a:srgbClr val="4BACC6">
                    <a:lumMod val="50000"/>
                  </a:srgbClr>
                </a:solidFill>
              </a:rPr>
              <a:t>•	Social networks analysis</a:t>
            </a:r>
          </a:p>
          <a:p>
            <a:endParaRPr lang="en-GB" dirty="0">
              <a:solidFill>
                <a:srgbClr val="4BACC6">
                  <a:lumMod val="50000"/>
                </a:srgbClr>
              </a:solidFill>
            </a:endParaRPr>
          </a:p>
        </p:txBody>
      </p:sp>
      <p:sp>
        <p:nvSpPr>
          <p:cNvPr id="26" name="1 Llamada con línea 1 (barra de énfasis)"/>
          <p:cNvSpPr/>
          <p:nvPr/>
        </p:nvSpPr>
        <p:spPr>
          <a:xfrm>
            <a:off x="6804248" y="5244832"/>
            <a:ext cx="1944216" cy="540060"/>
          </a:xfrm>
          <a:prstGeom prst="accentCallout1">
            <a:avLst>
              <a:gd name="adj1" fmla="val 18750"/>
              <a:gd name="adj2" fmla="val -8333"/>
              <a:gd name="adj3" fmla="val -96862"/>
              <a:gd name="adj4" fmla="val -54826"/>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smtClean="0">
                <a:solidFill>
                  <a:srgbClr val="4BACC6">
                    <a:lumMod val="50000"/>
                  </a:srgbClr>
                </a:solidFill>
              </a:rPr>
              <a:t>Mathematics (1)</a:t>
            </a:r>
          </a:p>
          <a:p>
            <a:pPr marL="176213" indent="-176213"/>
            <a:r>
              <a:rPr lang="en-GB" dirty="0" smtClean="0">
                <a:solidFill>
                  <a:srgbClr val="4BACC6">
                    <a:lumMod val="50000"/>
                  </a:srgbClr>
                </a:solidFill>
              </a:rPr>
              <a:t>•	Computational Algebra</a:t>
            </a:r>
            <a:endParaRPr lang="en-GB" dirty="0">
              <a:solidFill>
                <a:srgbClr val="4BACC6">
                  <a:lumMod val="50000"/>
                </a:srgbClr>
              </a:solidFill>
            </a:endParaRPr>
          </a:p>
        </p:txBody>
      </p:sp>
      <p:sp>
        <p:nvSpPr>
          <p:cNvPr id="27" name="1 Llamada con línea 1 (barra de énfasis)"/>
          <p:cNvSpPr/>
          <p:nvPr/>
        </p:nvSpPr>
        <p:spPr>
          <a:xfrm>
            <a:off x="1105459" y="5220242"/>
            <a:ext cx="2137718" cy="1104358"/>
          </a:xfrm>
          <a:prstGeom prst="accentCallout1">
            <a:avLst>
              <a:gd name="adj1" fmla="val 17385"/>
              <a:gd name="adj2" fmla="val 97868"/>
              <a:gd name="adj3" fmla="val -39255"/>
              <a:gd name="adj4" fmla="val 158592"/>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marL="179388" indent="-177800"/>
            <a:r>
              <a:rPr lang="en-GB" sz="1400" b="1" dirty="0" smtClean="0">
                <a:solidFill>
                  <a:srgbClr val="215968"/>
                </a:solidFill>
              </a:rPr>
              <a:t>Medicine (3) </a:t>
            </a:r>
            <a:endParaRPr lang="en-GB" sz="1400" b="1" dirty="0">
              <a:solidFill>
                <a:srgbClr val="215968"/>
              </a:solidFill>
            </a:endParaRPr>
          </a:p>
          <a:p>
            <a:pPr marL="179388" indent="-177800"/>
            <a:r>
              <a:rPr lang="en-GB" sz="1400" b="1" dirty="0" smtClean="0">
                <a:solidFill>
                  <a:srgbClr val="215968"/>
                </a:solidFill>
              </a:rPr>
              <a:t>  </a:t>
            </a:r>
            <a:r>
              <a:rPr lang="en-GB" dirty="0" smtClean="0">
                <a:solidFill>
                  <a:srgbClr val="215968"/>
                </a:solidFill>
              </a:rPr>
              <a:t>• Intensive Care Units decision support.</a:t>
            </a:r>
          </a:p>
          <a:p>
            <a:pPr marL="265113" indent="-177800"/>
            <a:r>
              <a:rPr lang="en-GB" dirty="0" smtClean="0">
                <a:solidFill>
                  <a:srgbClr val="215968"/>
                </a:solidFill>
              </a:rPr>
              <a:t>•	IM Radiotherapy planning.</a:t>
            </a:r>
          </a:p>
          <a:p>
            <a:pPr marL="265113" indent="-177800"/>
            <a:r>
              <a:rPr lang="en-GB" dirty="0" smtClean="0">
                <a:solidFill>
                  <a:srgbClr val="215968"/>
                </a:solidFill>
              </a:rPr>
              <a:t>•	Brain Imaging</a:t>
            </a:r>
          </a:p>
          <a:p>
            <a:pPr marL="265113" indent="-177800"/>
            <a:endParaRPr lang="en-GB" dirty="0">
              <a:solidFill>
                <a:srgbClr val="215968"/>
              </a:solidFill>
            </a:endParaRPr>
          </a:p>
        </p:txBody>
      </p:sp>
      <p:sp>
        <p:nvSpPr>
          <p:cNvPr id="28" name="1 Llamada con línea 1 (barra de énfasis)"/>
          <p:cNvSpPr/>
          <p:nvPr/>
        </p:nvSpPr>
        <p:spPr>
          <a:xfrm>
            <a:off x="48979" y="3820443"/>
            <a:ext cx="2182761" cy="1080120"/>
          </a:xfrm>
          <a:prstGeom prst="accentCallout1">
            <a:avLst>
              <a:gd name="adj1" fmla="val 50156"/>
              <a:gd name="adj2" fmla="val 97868"/>
              <a:gd name="adj3" fmla="val 31939"/>
              <a:gd name="adj4" fmla="val 126075"/>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dirty="0" err="1" smtClean="0">
                <a:solidFill>
                  <a:srgbClr val="215968"/>
                </a:solidFill>
              </a:rPr>
              <a:t>Mol</a:t>
            </a:r>
            <a:r>
              <a:rPr lang="en-GB" sz="1400" b="1" dirty="0" smtClean="0">
                <a:solidFill>
                  <a:srgbClr val="215968"/>
                </a:solidFill>
              </a:rPr>
              <a:t>, Cell. &amp; Gen. Bio. (7)</a:t>
            </a:r>
          </a:p>
          <a:p>
            <a:pPr marL="265113" indent="-177800"/>
            <a:r>
              <a:rPr lang="en-GB" dirty="0" smtClean="0">
                <a:solidFill>
                  <a:srgbClr val="4BACC6">
                    <a:lumMod val="50000"/>
                  </a:srgbClr>
                </a:solidFill>
              </a:rPr>
              <a:t>•	Genomic sequence analysis</a:t>
            </a:r>
          </a:p>
          <a:p>
            <a:pPr marL="265113" indent="-177800"/>
            <a:r>
              <a:rPr lang="en-GB" dirty="0" smtClean="0">
                <a:solidFill>
                  <a:srgbClr val="4BACC6">
                    <a:lumMod val="50000"/>
                  </a:srgbClr>
                </a:solidFill>
              </a:rPr>
              <a:t>•	RNA prediction and analysis</a:t>
            </a:r>
          </a:p>
          <a:p>
            <a:pPr marL="265113" indent="-177800"/>
            <a:r>
              <a:rPr lang="en-GB" dirty="0" smtClean="0">
                <a:solidFill>
                  <a:srgbClr val="4BACC6">
                    <a:lumMod val="50000"/>
                  </a:srgbClr>
                </a:solidFill>
              </a:rPr>
              <a:t>•	System Biology</a:t>
            </a:r>
          </a:p>
          <a:p>
            <a:pPr marL="265113" indent="-177800"/>
            <a:r>
              <a:rPr lang="en-GB" dirty="0" smtClean="0">
                <a:solidFill>
                  <a:srgbClr val="4BACC6">
                    <a:lumMod val="50000"/>
                  </a:srgbClr>
                </a:solidFill>
              </a:rPr>
              <a:t>•	Loci Mapping</a:t>
            </a:r>
          </a:p>
          <a:p>
            <a:pPr marL="265113" indent="-177800"/>
            <a:r>
              <a:rPr lang="en-GB" dirty="0" smtClean="0">
                <a:solidFill>
                  <a:srgbClr val="4BACC6">
                    <a:lumMod val="50000"/>
                  </a:srgbClr>
                </a:solidFill>
              </a:rPr>
              <a:t>•	Micro-arrays quality.</a:t>
            </a:r>
          </a:p>
          <a:p>
            <a:pPr marL="265113" indent="-177800"/>
            <a:endParaRPr lang="en-GB" dirty="0">
              <a:solidFill>
                <a:srgbClr val="4BACC6">
                  <a:lumMod val="50000"/>
                </a:srgbClr>
              </a:solidFill>
            </a:endParaRPr>
          </a:p>
        </p:txBody>
      </p:sp>
      <p:sp>
        <p:nvSpPr>
          <p:cNvPr id="29" name="1 Llamada con línea 1 (barra de énfasis)"/>
          <p:cNvSpPr/>
          <p:nvPr/>
        </p:nvSpPr>
        <p:spPr>
          <a:xfrm>
            <a:off x="57820" y="2934596"/>
            <a:ext cx="1944216" cy="691574"/>
          </a:xfrm>
          <a:prstGeom prst="accentCallout1">
            <a:avLst>
              <a:gd name="adj1" fmla="val 33954"/>
              <a:gd name="adj2" fmla="val 97109"/>
              <a:gd name="adj3" fmla="val -6871"/>
              <a:gd name="adj4" fmla="val 163823"/>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dirty="0" smtClean="0">
                <a:solidFill>
                  <a:srgbClr val="4BACC6">
                    <a:lumMod val="50000"/>
                  </a:srgbClr>
                </a:solidFill>
              </a:rPr>
              <a:t>Physics (1)</a:t>
            </a:r>
          </a:p>
          <a:p>
            <a:pPr marL="265113" indent="-177800"/>
            <a:r>
              <a:rPr lang="en-GB" dirty="0" smtClean="0">
                <a:solidFill>
                  <a:srgbClr val="4BACC6">
                    <a:lumMod val="50000"/>
                  </a:srgbClr>
                </a:solidFill>
              </a:rPr>
              <a:t>•	Simulation of Galaxies configuration</a:t>
            </a:r>
            <a:endParaRPr lang="en-GB" dirty="0">
              <a:solidFill>
                <a:srgbClr val="4BACC6">
                  <a:lumMod val="50000"/>
                </a:srgbClr>
              </a:solidFill>
            </a:endParaRPr>
          </a:p>
        </p:txBody>
      </p:sp>
      <p:sp>
        <p:nvSpPr>
          <p:cNvPr id="30" name="1 Llamada con línea 1 (barra de énfasis)"/>
          <p:cNvSpPr/>
          <p:nvPr/>
        </p:nvSpPr>
        <p:spPr>
          <a:xfrm>
            <a:off x="395536" y="1897202"/>
            <a:ext cx="1944216" cy="701282"/>
          </a:xfrm>
          <a:prstGeom prst="accentCallout1">
            <a:avLst>
              <a:gd name="adj1" fmla="val 46839"/>
              <a:gd name="adj2" fmla="val 86489"/>
              <a:gd name="adj3" fmla="val 97368"/>
              <a:gd name="adj4" fmla="val 16460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r>
              <a:rPr lang="en-GB" sz="1400" b="1" smtClean="0">
                <a:solidFill>
                  <a:srgbClr val="4BACC6">
                    <a:lumMod val="50000"/>
                  </a:srgbClr>
                </a:solidFill>
              </a:rPr>
              <a:t>Biodiversity &amp; </a:t>
            </a:r>
          </a:p>
          <a:p>
            <a:r>
              <a:rPr lang="en-GB" sz="1400" b="1" smtClean="0">
                <a:solidFill>
                  <a:srgbClr val="4BACC6">
                    <a:lumMod val="50000"/>
                  </a:srgbClr>
                </a:solidFill>
              </a:rPr>
              <a:t>Biology (2)</a:t>
            </a:r>
          </a:p>
          <a:p>
            <a:pPr marL="265113" indent="-177800"/>
            <a:r>
              <a:rPr lang="en-GB" smtClean="0">
                <a:solidFill>
                  <a:srgbClr val="4BACC6">
                    <a:lumMod val="50000"/>
                  </a:srgbClr>
                </a:solidFill>
              </a:rPr>
              <a:t>•	Biodiversity maps in marine species</a:t>
            </a:r>
          </a:p>
          <a:p>
            <a:pPr marL="265113" indent="-177800"/>
            <a:r>
              <a:rPr lang="en-GB" smtClean="0">
                <a:solidFill>
                  <a:srgbClr val="4BACC6">
                    <a:lumMod val="50000"/>
                  </a:srgbClr>
                </a:solidFill>
              </a:rPr>
              <a:t>•	Gait simulation</a:t>
            </a:r>
            <a:endParaRPr lang="en-GB">
              <a:solidFill>
                <a:srgbClr val="4BACC6">
                  <a:lumMod val="50000"/>
                </a:srgbClr>
              </a:solidFill>
            </a:endParaRPr>
          </a:p>
        </p:txBody>
      </p:sp>
      <p:sp>
        <p:nvSpPr>
          <p:cNvPr id="31" name="1 Llamada con línea 1 (barra de énfasis)"/>
          <p:cNvSpPr/>
          <p:nvPr/>
        </p:nvSpPr>
        <p:spPr>
          <a:xfrm>
            <a:off x="2339752" y="1611594"/>
            <a:ext cx="1944216" cy="665278"/>
          </a:xfrm>
          <a:prstGeom prst="accentCallout1">
            <a:avLst>
              <a:gd name="adj1" fmla="val 63810"/>
              <a:gd name="adj2" fmla="val 97868"/>
              <a:gd name="adj3" fmla="val 162314"/>
              <a:gd name="adj4" fmla="val 103234"/>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Aft>
                <a:spcPts val="400"/>
              </a:spcAft>
            </a:pPr>
            <a:r>
              <a:rPr lang="en-GB" sz="1400" b="1" smtClean="0">
                <a:solidFill>
                  <a:srgbClr val="215968"/>
                </a:solidFill>
              </a:rPr>
              <a:t>Civil Protection (1)</a:t>
            </a:r>
          </a:p>
          <a:p>
            <a:pPr marL="265113" indent="-177800"/>
            <a:r>
              <a:rPr lang="en-GB" smtClean="0">
                <a:solidFill>
                  <a:srgbClr val="4BACC6">
                    <a:lumMod val="50000"/>
                  </a:srgbClr>
                </a:solidFill>
              </a:rPr>
              <a:t>•	Fire Risk estimation and fire propagation</a:t>
            </a:r>
            <a:endParaRPr lang="en-GB">
              <a:solidFill>
                <a:srgbClr val="4BACC6">
                  <a:lumMod val="50000"/>
                </a:srgbClr>
              </a:solidFill>
            </a:endParaRPr>
          </a:p>
        </p:txBody>
      </p:sp>
      <p:sp>
        <p:nvSpPr>
          <p:cNvPr id="32" name="1 Llamada con línea 1 (barra de énfasis)"/>
          <p:cNvSpPr/>
          <p:nvPr/>
        </p:nvSpPr>
        <p:spPr>
          <a:xfrm>
            <a:off x="3995936" y="5784892"/>
            <a:ext cx="2520280" cy="757354"/>
          </a:xfrm>
          <a:prstGeom prst="accentCallout1">
            <a:avLst>
              <a:gd name="adj1" fmla="val 13719"/>
              <a:gd name="adj2" fmla="val 97782"/>
              <a:gd name="adj3" fmla="val -121118"/>
              <a:gd name="adj4" fmla="val 58730"/>
            </a:avLst>
          </a:prstGeom>
          <a:noFill/>
          <a:ln w="19050">
            <a:solidFill>
              <a:schemeClr val="tx1">
                <a:lumMod val="50000"/>
                <a:lumOff val="50000"/>
              </a:schemeClr>
            </a:solidFill>
          </a:ln>
          <a:effectLst/>
        </p:spPr>
        <p:style>
          <a:lnRef idx="1">
            <a:schemeClr val="accent1"/>
          </a:lnRef>
          <a:fillRef idx="3">
            <a:schemeClr val="accent1"/>
          </a:fillRef>
          <a:effectRef idx="2">
            <a:schemeClr val="accent1"/>
          </a:effectRef>
          <a:fontRef idx="minor">
            <a:schemeClr val="lt1"/>
          </a:fontRef>
        </p:style>
        <p:txBody>
          <a:bodyPr/>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spcBef>
                <a:spcPts val="300"/>
              </a:spcBef>
            </a:pPr>
            <a:r>
              <a:rPr lang="en-GB" sz="1400" b="1" dirty="0" err="1" smtClean="0">
                <a:solidFill>
                  <a:srgbClr val="4BACC6">
                    <a:lumMod val="50000"/>
                  </a:srgbClr>
                </a:solidFill>
              </a:rPr>
              <a:t>Mech</a:t>
            </a:r>
            <a:r>
              <a:rPr lang="en-GB" sz="1400" b="1" dirty="0" smtClean="0">
                <a:solidFill>
                  <a:srgbClr val="4BACC6">
                    <a:lumMod val="50000"/>
                  </a:srgbClr>
                </a:solidFill>
              </a:rPr>
              <a:t>, Naval &amp; Aero. Eng. (2)</a:t>
            </a:r>
          </a:p>
          <a:p>
            <a:pPr marL="176213" indent="-176213"/>
            <a:r>
              <a:rPr lang="en-GB" dirty="0" smtClean="0">
                <a:solidFill>
                  <a:srgbClr val="4BACC6">
                    <a:lumMod val="50000"/>
                  </a:srgbClr>
                </a:solidFill>
              </a:rPr>
              <a:t>•	Vessels monitoring</a:t>
            </a:r>
          </a:p>
          <a:p>
            <a:pPr marL="176213" indent="-176213"/>
            <a:r>
              <a:rPr lang="en-GB" dirty="0" smtClean="0">
                <a:solidFill>
                  <a:srgbClr val="4BACC6">
                    <a:lumMod val="50000"/>
                  </a:srgbClr>
                </a:solidFill>
              </a:rPr>
              <a:t>•	Bevel gear manufacturing simulation</a:t>
            </a:r>
          </a:p>
          <a:p>
            <a:pPr marL="176213" indent="-176213"/>
            <a:r>
              <a:rPr lang="en-GB" dirty="0" smtClean="0">
                <a:solidFill>
                  <a:srgbClr val="4BACC6">
                    <a:lumMod val="50000"/>
                  </a:srgbClr>
                </a:solidFill>
              </a:rPr>
              <a:t> </a:t>
            </a:r>
            <a:endParaRPr lang="en-GB" dirty="0">
              <a:solidFill>
                <a:srgbClr val="4BACC6">
                  <a:lumMod val="50000"/>
                </a:srgbClr>
              </a:solidFill>
            </a:endParaRPr>
          </a:p>
        </p:txBody>
      </p:sp>
      <p:sp>
        <p:nvSpPr>
          <p:cNvPr id="6" name="5 Marcador de pie de página"/>
          <p:cNvSpPr>
            <a:spLocks noGrp="1"/>
          </p:cNvSpPr>
          <p:nvPr>
            <p:ph type="ftr" sz="quarter" idx="4294967295"/>
          </p:nvPr>
        </p:nvSpPr>
        <p:spPr>
          <a:xfrm>
            <a:off x="1371600" y="6597352"/>
            <a:ext cx="7772400" cy="189715"/>
          </a:xfrm>
          <a:prstGeom prst="rect">
            <a:avLst/>
          </a:prstGeom>
        </p:spPr>
        <p:txBody>
          <a:bodyPr/>
          <a:lstStyle/>
          <a:p>
            <a:r>
              <a:rPr lang="en-US" dirty="0">
                <a:solidFill>
                  <a:prstClr val="white"/>
                </a:solidFill>
              </a:rPr>
              <a:t>VENUS-C Final Review: The User Perspective  11-12/7 </a:t>
            </a:r>
            <a:r>
              <a:rPr lang="en-US" dirty="0" err="1">
                <a:solidFill>
                  <a:prstClr val="white"/>
                </a:solidFill>
              </a:rPr>
              <a:t>EBC</a:t>
            </a:r>
            <a:r>
              <a:rPr lang="en-US" dirty="0">
                <a:solidFill>
                  <a:prstClr val="white"/>
                </a:solidFill>
              </a:rPr>
              <a:t> Brussels</a:t>
            </a:r>
            <a:endParaRPr lang="es-ES" dirty="0">
              <a:solidFill>
                <a:prstClr val="white"/>
              </a:solidFill>
            </a:endParaRPr>
          </a:p>
        </p:txBody>
      </p:sp>
    </p:spTree>
    <p:extLst>
      <p:ext uri="{BB962C8B-B14F-4D97-AF65-F5344CB8AC3E}">
        <p14:creationId xmlns:p14="http://schemas.microsoft.com/office/powerpoint/2010/main" val="363776131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13063" y="14143"/>
            <a:ext cx="8305800" cy="338554"/>
          </a:xfrm>
          <a:prstGeom prst="rect">
            <a:avLst/>
          </a:prstGeom>
          <a:solidFill>
            <a:schemeClr val="bg1"/>
          </a:solidFill>
        </p:spPr>
        <p:txBody>
          <a:bodyPr wrap="square">
            <a:spAutoFit/>
          </a:bodyPr>
          <a:lstStyle/>
          <a:p>
            <a:r>
              <a:rPr lang="en-US" sz="1600" dirty="0" err="1">
                <a:solidFill>
                  <a:prstClr val="black"/>
                </a:solidFill>
              </a:rPr>
              <a:t>Anjul</a:t>
            </a:r>
            <a:r>
              <a:rPr lang="en-US" sz="1600" dirty="0">
                <a:solidFill>
                  <a:prstClr val="black"/>
                </a:solidFill>
              </a:rPr>
              <a:t> </a:t>
            </a:r>
            <a:r>
              <a:rPr lang="en-US" sz="1600" dirty="0" err="1">
                <a:solidFill>
                  <a:prstClr val="black"/>
                </a:solidFill>
              </a:rPr>
              <a:t>Bhambhri</a:t>
            </a:r>
            <a:r>
              <a:rPr lang="en-US" sz="1600" dirty="0">
                <a:solidFill>
                  <a:prstClr val="black"/>
                </a:solidFill>
              </a:rPr>
              <a:t>, VP of Big Data, IBM    </a:t>
            </a:r>
            <a:r>
              <a:rPr lang="en-US" sz="1600" u="sng" dirty="0">
                <a:solidFill>
                  <a:prstClr val="black"/>
                </a:solidFill>
                <a:hlinkClick r:id="rId3"/>
              </a:rPr>
              <a:t>http://fisheritcenter.haas.berkeley.edu/Big_Data/index.html</a:t>
            </a:r>
            <a:r>
              <a:rPr lang="en-US" sz="1600" dirty="0">
                <a:solidFill>
                  <a:prstClr val="black"/>
                </a:solidFill>
              </a:rPr>
              <a:t> </a:t>
            </a:r>
          </a:p>
        </p:txBody>
      </p:sp>
    </p:spTree>
    <p:extLst>
      <p:ext uri="{BB962C8B-B14F-4D97-AF65-F5344CB8AC3E}">
        <p14:creationId xmlns:p14="http://schemas.microsoft.com/office/powerpoint/2010/main" val="41658082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34834" y="0"/>
            <a:ext cx="9144000" cy="6858000"/>
            <a:chOff x="34834" y="0"/>
            <a:chExt cx="9144000" cy="6858000"/>
          </a:xfrm>
        </p:grpSpPr>
        <p:pic>
          <p:nvPicPr>
            <p:cNvPr id="2"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34"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562600" y="423147"/>
              <a:ext cx="2615652" cy="461665"/>
            </a:xfrm>
            <a:prstGeom prst="rect">
              <a:avLst/>
            </a:prstGeom>
            <a:noFill/>
          </p:spPr>
          <p:txBody>
            <a:bodyPr wrap="none" rtlCol="0">
              <a:spAutoFit/>
            </a:bodyPr>
            <a:lstStyle/>
            <a:p>
              <a:r>
                <a:rPr lang="en-US" sz="2400" b="1" dirty="0">
                  <a:solidFill>
                    <a:prstClr val="black"/>
                  </a:solidFill>
                </a:rPr>
                <a:t>LinkedIn Data Sizes</a:t>
              </a:r>
            </a:p>
          </p:txBody>
        </p:sp>
        <p:sp>
          <p:nvSpPr>
            <p:cNvPr id="4" name="Rectangle 3"/>
            <p:cNvSpPr/>
            <p:nvPr/>
          </p:nvSpPr>
          <p:spPr>
            <a:xfrm>
              <a:off x="329652" y="6190565"/>
              <a:ext cx="8814348" cy="646331"/>
            </a:xfrm>
            <a:prstGeom prst="rect">
              <a:avLst/>
            </a:prstGeom>
            <a:solidFill>
              <a:schemeClr val="bg1"/>
            </a:solidFill>
          </p:spPr>
          <p:txBody>
            <a:bodyPr wrap="square">
              <a:spAutoFit/>
            </a:bodyPr>
            <a:lstStyle/>
            <a:p>
              <a:r>
                <a:rPr lang="en-US" dirty="0">
                  <a:solidFill>
                    <a:prstClr val="black"/>
                  </a:solidFill>
                </a:rPr>
                <a:t>Henke Senior Vice President of Operations LinkedIn </a:t>
              </a:r>
              <a:r>
                <a:rPr lang="en-US" u="sng" dirty="0">
                  <a:solidFill>
                    <a:prstClr val="black"/>
                  </a:solidFill>
                  <a:hlinkClick r:id="rId3"/>
                </a:rPr>
                <a:t>http://fisheritcenter.haas.berkeley.edu/Big_Data/index.html</a:t>
              </a:r>
              <a:r>
                <a:rPr lang="en-US" dirty="0">
                  <a:solidFill>
                    <a:prstClr val="black"/>
                  </a:solidFill>
                </a:rPr>
                <a:t> Nov 2012</a:t>
              </a:r>
            </a:p>
          </p:txBody>
        </p:sp>
      </p:grpSp>
    </p:spTree>
    <p:extLst>
      <p:ext uri="{BB962C8B-B14F-4D97-AF65-F5344CB8AC3E}">
        <p14:creationId xmlns:p14="http://schemas.microsoft.com/office/powerpoint/2010/main" val="143778969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5216" b="5971"/>
          <a:stretch/>
        </p:blipFill>
        <p:spPr bwMode="auto">
          <a:xfrm>
            <a:off x="0" y="1038311"/>
            <a:ext cx="9144000" cy="5075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76200" y="6351431"/>
            <a:ext cx="3795847" cy="369332"/>
          </a:xfrm>
          <a:prstGeom prst="rect">
            <a:avLst/>
          </a:prstGeom>
        </p:spPr>
        <p:txBody>
          <a:bodyPr wrap="none">
            <a:spAutoFit/>
          </a:bodyPr>
          <a:lstStyle/>
          <a:p>
            <a:r>
              <a:rPr lang="en-US" u="sng" dirty="0">
                <a:solidFill>
                  <a:prstClr val="black"/>
                </a:solidFill>
                <a:hlinkClick r:id="rId3"/>
              </a:rPr>
              <a:t>http://cs.metrostate.edu/~sbd/</a:t>
            </a:r>
            <a:r>
              <a:rPr lang="en-US" dirty="0">
                <a:solidFill>
                  <a:prstClr val="black"/>
                </a:solidFill>
              </a:rPr>
              <a:t> Oracle</a:t>
            </a:r>
          </a:p>
        </p:txBody>
      </p:sp>
    </p:spTree>
    <p:extLst>
      <p:ext uri="{BB962C8B-B14F-4D97-AF65-F5344CB8AC3E}">
        <p14:creationId xmlns:p14="http://schemas.microsoft.com/office/powerpoint/2010/main" val="2400790214"/>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r>
              <a:rPr lang="en-US" smtClean="0"/>
              <a:t>Healthcare &amp; Cloud Computing</a:t>
            </a:r>
          </a:p>
        </p:txBody>
      </p:sp>
      <p:sp>
        <p:nvSpPr>
          <p:cNvPr id="28675" name="Rectangle 3"/>
          <p:cNvSpPr>
            <a:spLocks noGrp="1" noChangeArrowheads="1"/>
          </p:cNvSpPr>
          <p:nvPr>
            <p:ph type="body" idx="1"/>
          </p:nvPr>
        </p:nvSpPr>
        <p:spPr/>
        <p:txBody>
          <a:bodyPr/>
          <a:lstStyle/>
          <a:p>
            <a:pPr>
              <a:lnSpc>
                <a:spcPct val="90000"/>
              </a:lnSpc>
            </a:pPr>
            <a:r>
              <a:rPr lang="en-US" sz="2400" dirty="0" smtClean="0">
                <a:solidFill>
                  <a:schemeClr val="tx1"/>
                </a:solidFill>
              </a:rPr>
              <a:t>Patient’s information would be stored in a cloud</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Accessed and managed over the Internet</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Since we are on a paperless route, this is a great idea to store information</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Authorized users </a:t>
            </a:r>
          </a:p>
          <a:p>
            <a:pPr>
              <a:lnSpc>
                <a:spcPct val="90000"/>
              </a:lnSpc>
            </a:pPr>
            <a:endParaRPr lang="en-US" sz="2400" dirty="0" smtClean="0">
              <a:solidFill>
                <a:schemeClr val="tx1"/>
              </a:solidFill>
            </a:endParaRPr>
          </a:p>
          <a:p>
            <a:pPr>
              <a:lnSpc>
                <a:spcPct val="90000"/>
              </a:lnSpc>
            </a:pPr>
            <a:r>
              <a:rPr lang="en-US" sz="2400" dirty="0" smtClean="0">
                <a:solidFill>
                  <a:schemeClr val="tx1"/>
                </a:solidFill>
              </a:rPr>
              <a:t>Information on one cloud is connected to bigger clouds</a:t>
            </a:r>
          </a:p>
          <a:p>
            <a:pPr lvl="1">
              <a:lnSpc>
                <a:spcPct val="90000"/>
              </a:lnSpc>
            </a:pPr>
            <a:r>
              <a:rPr lang="en-US" sz="2400" dirty="0" smtClean="0">
                <a:solidFill>
                  <a:schemeClr val="tx1"/>
                </a:solidFill>
              </a:rPr>
              <a:t>Ex. Big Bend RHIO connected to the NHIN</a:t>
            </a:r>
          </a:p>
          <a:p>
            <a:endParaRPr lang="en-US" dirty="0" smtClean="0"/>
          </a:p>
        </p:txBody>
      </p:sp>
      <p:sp>
        <p:nvSpPr>
          <p:cNvPr id="2" name="Rectangle 1"/>
          <p:cNvSpPr/>
          <p:nvPr/>
        </p:nvSpPr>
        <p:spPr>
          <a:xfrm>
            <a:off x="1094704" y="6328847"/>
            <a:ext cx="7276564" cy="369332"/>
          </a:xfrm>
          <a:prstGeom prst="rect">
            <a:avLst/>
          </a:prstGeom>
        </p:spPr>
        <p:txBody>
          <a:bodyPr wrap="square">
            <a:spAutoFit/>
          </a:bodyPr>
          <a:lstStyle/>
          <a:p>
            <a:r>
              <a:rPr lang="en-US" dirty="0">
                <a:solidFill>
                  <a:srgbClr val="000000"/>
                </a:solidFill>
              </a:rPr>
              <a:t>http://healthinformatics.wikispaces.com/file/view/cloud_computing.ppt</a:t>
            </a:r>
          </a:p>
        </p:txBody>
      </p:sp>
    </p:spTree>
    <p:extLst>
      <p:ext uri="{BB962C8B-B14F-4D97-AF65-F5344CB8AC3E}">
        <p14:creationId xmlns:p14="http://schemas.microsoft.com/office/powerpoint/2010/main" val="1586967824"/>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p:txBody>
          <a:bodyPr/>
          <a:lstStyle/>
          <a:p>
            <a:r>
              <a:rPr lang="en-US" sz="2800" smtClean="0"/>
              <a:t>Considerations With Cloud Computing in Healthcare</a:t>
            </a:r>
          </a:p>
        </p:txBody>
      </p:sp>
      <p:sp>
        <p:nvSpPr>
          <p:cNvPr id="29699" name="Rectangle 3"/>
          <p:cNvSpPr>
            <a:spLocks noGrp="1" noChangeArrowheads="1"/>
          </p:cNvSpPr>
          <p:nvPr>
            <p:ph type="body" idx="1"/>
          </p:nvPr>
        </p:nvSpPr>
        <p:spPr/>
        <p:txBody>
          <a:bodyPr/>
          <a:lstStyle/>
          <a:p>
            <a:r>
              <a:rPr lang="en-US" sz="2400" smtClean="0">
                <a:solidFill>
                  <a:schemeClr val="tx1"/>
                </a:solidFill>
              </a:rPr>
              <a:t>Since information is stored over the Internet, precautions must be taken</a:t>
            </a:r>
          </a:p>
          <a:p>
            <a:endParaRPr lang="en-US" sz="2400" smtClean="0">
              <a:solidFill>
                <a:schemeClr val="tx1"/>
              </a:solidFill>
            </a:endParaRPr>
          </a:p>
          <a:p>
            <a:r>
              <a:rPr lang="en-US" sz="2400" smtClean="0">
                <a:solidFill>
                  <a:schemeClr val="tx1"/>
                </a:solidFill>
              </a:rPr>
              <a:t>Cloud system must conform to the HIPAA act</a:t>
            </a:r>
          </a:p>
          <a:p>
            <a:pPr lvl="1"/>
            <a:r>
              <a:rPr lang="en-US" sz="2400" smtClean="0">
                <a:solidFill>
                  <a:schemeClr val="tx1"/>
                </a:solidFill>
              </a:rPr>
              <a:t>Personal Health Information</a:t>
            </a:r>
          </a:p>
          <a:p>
            <a:pPr lvl="1"/>
            <a:r>
              <a:rPr lang="en-US" sz="2400" smtClean="0">
                <a:solidFill>
                  <a:schemeClr val="tx1"/>
                </a:solidFill>
              </a:rPr>
              <a:t>Secure transmission of PHI over the Internet</a:t>
            </a:r>
          </a:p>
          <a:p>
            <a:pPr lvl="1"/>
            <a:r>
              <a:rPr lang="en-US" sz="2400" smtClean="0">
                <a:solidFill>
                  <a:schemeClr val="tx1"/>
                </a:solidFill>
              </a:rPr>
              <a:t>Need to maintain a secure, safe, and authorized environment for the prevention of information leakage</a:t>
            </a:r>
          </a:p>
          <a:p>
            <a:endParaRPr lang="en-US" sz="2400" smtClean="0">
              <a:solidFill>
                <a:schemeClr val="tx1"/>
              </a:solidFill>
            </a:endParaRPr>
          </a:p>
        </p:txBody>
      </p:sp>
    </p:spTree>
    <p:extLst>
      <p:ext uri="{BB962C8B-B14F-4D97-AF65-F5344CB8AC3E}">
        <p14:creationId xmlns:p14="http://schemas.microsoft.com/office/powerpoint/2010/main" val="1218091909"/>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p:txBody>
          <a:bodyPr/>
          <a:lstStyle/>
          <a:p>
            <a:r>
              <a:rPr lang="en-US" smtClean="0"/>
              <a:t>Advantages of Cloud Computing</a:t>
            </a:r>
          </a:p>
        </p:txBody>
      </p:sp>
      <p:sp>
        <p:nvSpPr>
          <p:cNvPr id="18435" name="Rectangle 3"/>
          <p:cNvSpPr>
            <a:spLocks noGrp="1" noChangeArrowheads="1"/>
          </p:cNvSpPr>
          <p:nvPr>
            <p:ph type="body" idx="1"/>
          </p:nvPr>
        </p:nvSpPr>
        <p:spPr/>
        <p:txBody>
          <a:bodyPr/>
          <a:lstStyle/>
          <a:p>
            <a:r>
              <a:rPr lang="en-US" smtClean="0">
                <a:solidFill>
                  <a:schemeClr val="tx1"/>
                </a:solidFill>
              </a:rPr>
              <a:t>Low costs</a:t>
            </a:r>
          </a:p>
          <a:p>
            <a:pPr lvl="1"/>
            <a:r>
              <a:rPr lang="en-US" smtClean="0">
                <a:solidFill>
                  <a:schemeClr val="tx1"/>
                </a:solidFill>
              </a:rPr>
              <a:t>Outsourcing information reduces amount spent on new technology</a:t>
            </a:r>
          </a:p>
          <a:p>
            <a:pPr lvl="1"/>
            <a:r>
              <a:rPr lang="en-US" smtClean="0">
                <a:solidFill>
                  <a:schemeClr val="tx1"/>
                </a:solidFill>
              </a:rPr>
              <a:t>Easier to maintain</a:t>
            </a:r>
          </a:p>
          <a:p>
            <a:endParaRPr lang="en-US" smtClean="0">
              <a:solidFill>
                <a:schemeClr val="tx1"/>
              </a:solidFill>
            </a:endParaRPr>
          </a:p>
          <a:p>
            <a:r>
              <a:rPr lang="en-US" smtClean="0">
                <a:solidFill>
                  <a:schemeClr val="tx1"/>
                </a:solidFill>
              </a:rPr>
              <a:t>More secure</a:t>
            </a:r>
          </a:p>
          <a:p>
            <a:pPr lvl="1"/>
            <a:r>
              <a:rPr lang="en-US" smtClean="0">
                <a:solidFill>
                  <a:schemeClr val="tx1"/>
                </a:solidFill>
              </a:rPr>
              <a:t>Companies are hired to watch over the information</a:t>
            </a:r>
          </a:p>
          <a:p>
            <a:endParaRPr lang="en-US" smtClean="0">
              <a:solidFill>
                <a:schemeClr val="tx1"/>
              </a:solidFill>
            </a:endParaRPr>
          </a:p>
          <a:p>
            <a:r>
              <a:rPr lang="en-US" smtClean="0">
                <a:solidFill>
                  <a:schemeClr val="tx1"/>
                </a:solidFill>
              </a:rPr>
              <a:t>Interoperability</a:t>
            </a:r>
          </a:p>
          <a:p>
            <a:pPr lvl="1"/>
            <a:r>
              <a:rPr lang="en-US" smtClean="0">
                <a:solidFill>
                  <a:schemeClr val="tx1"/>
                </a:solidFill>
              </a:rPr>
              <a:t>Access information from anywhere</a:t>
            </a:r>
          </a:p>
          <a:p>
            <a:pPr lvl="1"/>
            <a:r>
              <a:rPr lang="en-US" smtClean="0">
                <a:solidFill>
                  <a:schemeClr val="tx1"/>
                </a:solidFill>
              </a:rPr>
              <a:t>Can be accessed using different devices</a:t>
            </a:r>
          </a:p>
        </p:txBody>
      </p:sp>
    </p:spTree>
    <p:extLst>
      <p:ext uri="{BB962C8B-B14F-4D97-AF65-F5344CB8AC3E}">
        <p14:creationId xmlns:p14="http://schemas.microsoft.com/office/powerpoint/2010/main" val="2039306467"/>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r>
              <a:rPr lang="en-US" smtClean="0"/>
              <a:t>Advantages of Cloud Computing</a:t>
            </a:r>
          </a:p>
        </p:txBody>
      </p:sp>
      <p:sp>
        <p:nvSpPr>
          <p:cNvPr id="19459" name="Rectangle 3"/>
          <p:cNvSpPr>
            <a:spLocks noGrp="1" noChangeArrowheads="1"/>
          </p:cNvSpPr>
          <p:nvPr>
            <p:ph type="body" idx="1"/>
          </p:nvPr>
        </p:nvSpPr>
        <p:spPr/>
        <p:txBody>
          <a:bodyPr/>
          <a:lstStyle/>
          <a:p>
            <a:r>
              <a:rPr lang="en-US" smtClean="0">
                <a:solidFill>
                  <a:schemeClr val="tx1"/>
                </a:solidFill>
              </a:rPr>
              <a:t>Increases the adoption of EMRs</a:t>
            </a:r>
          </a:p>
          <a:p>
            <a:endParaRPr lang="en-US" smtClean="0">
              <a:solidFill>
                <a:schemeClr val="tx1"/>
              </a:solidFill>
            </a:endParaRPr>
          </a:p>
          <a:p>
            <a:r>
              <a:rPr lang="en-US" smtClean="0">
                <a:solidFill>
                  <a:schemeClr val="tx1"/>
                </a:solidFill>
              </a:rPr>
              <a:t>Beneficial for small companies</a:t>
            </a:r>
          </a:p>
          <a:p>
            <a:endParaRPr lang="en-US" smtClean="0">
              <a:solidFill>
                <a:schemeClr val="tx1"/>
              </a:solidFill>
            </a:endParaRPr>
          </a:p>
          <a:p>
            <a:r>
              <a:rPr lang="en-US" smtClean="0">
                <a:solidFill>
                  <a:schemeClr val="tx1"/>
                </a:solidFill>
              </a:rPr>
              <a:t>Easy to share information among different organizations and doctors</a:t>
            </a:r>
          </a:p>
          <a:p>
            <a:endParaRPr lang="en-US" smtClean="0">
              <a:solidFill>
                <a:schemeClr val="tx1"/>
              </a:solidFill>
            </a:endParaRPr>
          </a:p>
        </p:txBody>
      </p:sp>
      <p:pic>
        <p:nvPicPr>
          <p:cNvPr id="19460"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7000" y="4000500"/>
            <a:ext cx="3810000" cy="2857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75669186"/>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r>
              <a:rPr lang="en-US" smtClean="0"/>
              <a:t>Cloud Computing Disadvantages</a:t>
            </a:r>
          </a:p>
        </p:txBody>
      </p:sp>
      <p:sp>
        <p:nvSpPr>
          <p:cNvPr id="20483" name="Rectangle 3"/>
          <p:cNvSpPr>
            <a:spLocks noGrp="1" noChangeArrowheads="1"/>
          </p:cNvSpPr>
          <p:nvPr>
            <p:ph type="body" idx="1"/>
          </p:nvPr>
        </p:nvSpPr>
        <p:spPr/>
        <p:txBody>
          <a:bodyPr/>
          <a:lstStyle/>
          <a:p>
            <a:pPr>
              <a:lnSpc>
                <a:spcPct val="80000"/>
              </a:lnSpc>
            </a:pPr>
            <a:r>
              <a:rPr lang="en-US" sz="2400" smtClean="0">
                <a:solidFill>
                  <a:schemeClr val="tx1"/>
                </a:solidFill>
              </a:rPr>
              <a:t>Security is the main disadvantage of cloud computing </a:t>
            </a:r>
          </a:p>
          <a:p>
            <a:pPr>
              <a:lnSpc>
                <a:spcPct val="80000"/>
              </a:lnSpc>
            </a:pPr>
            <a:endParaRPr lang="en-US" sz="2400" smtClean="0">
              <a:solidFill>
                <a:schemeClr val="tx1"/>
              </a:solidFill>
            </a:endParaRPr>
          </a:p>
          <a:p>
            <a:pPr>
              <a:lnSpc>
                <a:spcPct val="80000"/>
              </a:lnSpc>
            </a:pPr>
            <a:r>
              <a:rPr lang="en-US" sz="2400" smtClean="0">
                <a:solidFill>
                  <a:schemeClr val="tx1"/>
                </a:solidFill>
              </a:rPr>
              <a:t>Consumers are worried about Insurance companies getting a hold of there information and discriminating based upon current medical conditions they may have or medical conditions that they could develop later in life.</a:t>
            </a:r>
          </a:p>
          <a:p>
            <a:pPr>
              <a:lnSpc>
                <a:spcPct val="80000"/>
              </a:lnSpc>
            </a:pPr>
            <a:endParaRPr lang="en-US" sz="2400" smtClean="0">
              <a:solidFill>
                <a:schemeClr val="tx1"/>
              </a:solidFill>
            </a:endParaRPr>
          </a:p>
          <a:p>
            <a:pPr>
              <a:lnSpc>
                <a:spcPct val="80000"/>
              </a:lnSpc>
            </a:pPr>
            <a:r>
              <a:rPr lang="en-US" sz="2400" smtClean="0">
                <a:solidFill>
                  <a:schemeClr val="tx1"/>
                </a:solidFill>
              </a:rPr>
              <a:t>They are also worried about government agencies getting a hold of there information and exploiting it to third party vendors, or there place of work.</a:t>
            </a:r>
          </a:p>
          <a:p>
            <a:pPr>
              <a:buFontTx/>
              <a:buNone/>
            </a:pPr>
            <a:endParaRPr lang="en-US" sz="2400" smtClean="0">
              <a:solidFill>
                <a:schemeClr val="tx1"/>
              </a:solidFill>
            </a:endParaRPr>
          </a:p>
        </p:txBody>
      </p:sp>
    </p:spTree>
    <p:extLst>
      <p:ext uri="{BB962C8B-B14F-4D97-AF65-F5344CB8AC3E}">
        <p14:creationId xmlns:p14="http://schemas.microsoft.com/office/powerpoint/2010/main" val="761907517"/>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p:txBody>
          <a:bodyPr/>
          <a:lstStyle/>
          <a:p>
            <a:r>
              <a:rPr lang="en-US" smtClean="0"/>
              <a:t>Disadvantages Cont.</a:t>
            </a:r>
          </a:p>
        </p:txBody>
      </p:sp>
      <p:sp>
        <p:nvSpPr>
          <p:cNvPr id="21507" name="Rectangle 3"/>
          <p:cNvSpPr>
            <a:spLocks noGrp="1" noChangeArrowheads="1"/>
          </p:cNvSpPr>
          <p:nvPr>
            <p:ph type="body" idx="1"/>
          </p:nvPr>
        </p:nvSpPr>
        <p:spPr/>
        <p:txBody>
          <a:bodyPr/>
          <a:lstStyle/>
          <a:p>
            <a:pPr>
              <a:lnSpc>
                <a:spcPct val="80000"/>
              </a:lnSpc>
            </a:pPr>
            <a:r>
              <a:rPr lang="en-US" sz="2400" smtClean="0">
                <a:solidFill>
                  <a:schemeClr val="tx1"/>
                </a:solidFill>
              </a:rPr>
              <a:t>The cloud companies do not always handle all of the security themselves and sometimes pass it off to third party vendors</a:t>
            </a:r>
          </a:p>
          <a:p>
            <a:pPr>
              <a:lnSpc>
                <a:spcPct val="80000"/>
              </a:lnSpc>
            </a:pPr>
            <a:endParaRPr lang="en-US" sz="2400" smtClean="0">
              <a:solidFill>
                <a:schemeClr val="tx1"/>
              </a:solidFill>
            </a:endParaRPr>
          </a:p>
          <a:p>
            <a:pPr>
              <a:lnSpc>
                <a:spcPct val="80000"/>
              </a:lnSpc>
            </a:pPr>
            <a:r>
              <a:rPr lang="en-US" sz="2400" smtClean="0">
                <a:solidFill>
                  <a:schemeClr val="tx1"/>
                </a:solidFill>
              </a:rPr>
              <a:t>Consumers need to make sure to thoroughly check out these companies to see who else they are involved with and check out there reputation to see if you trust them to not share your information with any other outside sources. If the third party vendor looks trustworthy then you are probably safe to send your medical records over the cloud safely.</a:t>
            </a:r>
          </a:p>
          <a:p>
            <a:endParaRPr lang="en-US" sz="2400" smtClean="0">
              <a:solidFill>
                <a:schemeClr val="tx1"/>
              </a:solidFill>
            </a:endParaRPr>
          </a:p>
        </p:txBody>
      </p:sp>
    </p:spTree>
    <p:extLst>
      <p:ext uri="{BB962C8B-B14F-4D97-AF65-F5344CB8AC3E}">
        <p14:creationId xmlns:p14="http://schemas.microsoft.com/office/powerpoint/2010/main" val="7562094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a:bodyPr>
          <a:lstStyle/>
          <a:p>
            <a:r>
              <a:rPr lang="en-US" sz="6600" b="1" dirty="0" smtClean="0"/>
              <a:t>MapReduce</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3774720200"/>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676400" y="76200"/>
            <a:ext cx="7467600" cy="685800"/>
          </a:xfrm>
        </p:spPr>
        <p:txBody>
          <a:bodyPr>
            <a:normAutofit fontScale="90000"/>
          </a:bodyPr>
          <a:lstStyle/>
          <a:p>
            <a:r>
              <a:rPr lang="en-US" sz="3200" b="1" dirty="0" smtClean="0"/>
              <a:t>MapReduce “File/Data Repository” Parallelism</a:t>
            </a:r>
            <a:endParaRPr lang="en-US" sz="3200" b="1" dirty="0"/>
          </a:p>
        </p:txBody>
      </p:sp>
      <p:grpSp>
        <p:nvGrpSpPr>
          <p:cNvPr id="3" name="Group 65"/>
          <p:cNvGrpSpPr/>
          <p:nvPr/>
        </p:nvGrpSpPr>
        <p:grpSpPr>
          <a:xfrm>
            <a:off x="228600" y="2819400"/>
            <a:ext cx="7696200" cy="3810000"/>
            <a:chOff x="228600" y="3048000"/>
            <a:chExt cx="7696200" cy="3810000"/>
          </a:xfrm>
        </p:grpSpPr>
        <p:grpSp>
          <p:nvGrpSpPr>
            <p:cNvPr id="4" name="Group 51"/>
            <p:cNvGrpSpPr/>
            <p:nvPr/>
          </p:nvGrpSpPr>
          <p:grpSpPr>
            <a:xfrm>
              <a:off x="228600" y="3048000"/>
              <a:ext cx="7696200" cy="3810000"/>
              <a:chOff x="228600" y="3048000"/>
              <a:chExt cx="7696200" cy="3810000"/>
            </a:xfrm>
          </p:grpSpPr>
          <p:pic>
            <p:nvPicPr>
              <p:cNvPr id="2050" name="Picture 2"/>
              <p:cNvPicPr>
                <a:picLocks noChangeAspect="1" noChangeArrowheads="1"/>
              </p:cNvPicPr>
              <p:nvPr/>
            </p:nvPicPr>
            <p:blipFill>
              <a:blip r:embed="rId3" cstate="print"/>
              <a:srcRect/>
              <a:stretch>
                <a:fillRect/>
              </a:stretch>
            </p:blipFill>
            <p:spPr bwMode="auto">
              <a:xfrm>
                <a:off x="228600" y="3048000"/>
                <a:ext cx="2857500" cy="3810000"/>
              </a:xfrm>
              <a:prstGeom prst="rect">
                <a:avLst/>
              </a:prstGeom>
              <a:noFill/>
              <a:ln w="9525">
                <a:noFill/>
                <a:miter lim="800000"/>
                <a:headEnd/>
                <a:tailEnd/>
              </a:ln>
              <a:effectLst/>
            </p:spPr>
          </p:pic>
          <p:grpSp>
            <p:nvGrpSpPr>
              <p:cNvPr id="9" name="Group 13"/>
              <p:cNvGrpSpPr/>
              <p:nvPr/>
            </p:nvGrpSpPr>
            <p:grpSpPr>
              <a:xfrm>
                <a:off x="3581400" y="3080658"/>
                <a:ext cx="457200" cy="3668485"/>
                <a:chOff x="3581400" y="3037115"/>
                <a:chExt cx="457200" cy="3668485"/>
              </a:xfrm>
              <a:solidFill>
                <a:srgbClr val="92D050"/>
              </a:solidFill>
            </p:grpSpPr>
            <p:sp>
              <p:nvSpPr>
                <p:cNvPr id="5" name="Oval 4"/>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6"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7"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8"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1" name="Oval 10"/>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2" name="Oval 11"/>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0" name="Group 14"/>
              <p:cNvGrpSpPr/>
              <p:nvPr/>
            </p:nvGrpSpPr>
            <p:grpSpPr>
              <a:xfrm>
                <a:off x="4838700" y="3080658"/>
                <a:ext cx="457200" cy="3668485"/>
                <a:chOff x="3581400" y="3037115"/>
                <a:chExt cx="457200" cy="3668485"/>
              </a:xfrm>
              <a:solidFill>
                <a:srgbClr val="92D050"/>
              </a:solidFill>
            </p:grpSpPr>
            <p:sp>
              <p:nvSpPr>
                <p:cNvPr id="16" name="Oval 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7" name="Oval 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8" name="Oval 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19" name="Oval 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0" name="Oval 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1" name="Oval 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grpSp>
            <p:nvGrpSpPr>
              <p:cNvPr id="13" name="Group 21"/>
              <p:cNvGrpSpPr/>
              <p:nvPr/>
            </p:nvGrpSpPr>
            <p:grpSpPr>
              <a:xfrm>
                <a:off x="6096000" y="3080658"/>
                <a:ext cx="457200" cy="3668485"/>
                <a:chOff x="3581400" y="3037115"/>
                <a:chExt cx="457200" cy="3668485"/>
              </a:xfrm>
              <a:solidFill>
                <a:srgbClr val="92D050"/>
              </a:solidFill>
            </p:grpSpPr>
            <p:sp>
              <p:nvSpPr>
                <p:cNvPr id="23" name="Oval 22"/>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4" name="Oval 23"/>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5" name="Oval 24"/>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6" name="Oval 25"/>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7" name="Oval 26"/>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sp>
              <p:nvSpPr>
                <p:cNvPr id="28" name="Oval 27"/>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sp>
            <p:nvSpPr>
              <p:cNvPr id="29" name="Oval 28"/>
              <p:cNvSpPr/>
              <p:nvPr/>
            </p:nvSpPr>
            <p:spPr>
              <a:xfrm>
                <a:off x="7467600" y="3048000"/>
                <a:ext cx="457200" cy="3733800"/>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white"/>
                  </a:solidFill>
                </a:endParaRPr>
              </a:p>
            </p:txBody>
          </p:sp>
        </p:grpSp>
        <p:cxnSp>
          <p:nvCxnSpPr>
            <p:cNvPr id="54" name="Straight Arrow Connector 53"/>
            <p:cNvCxnSpPr/>
            <p:nvPr/>
          </p:nvCxnSpPr>
          <p:spPr>
            <a:xfrm>
              <a:off x="1219200" y="6553200"/>
              <a:ext cx="22860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a:off x="1447800" y="5867400"/>
              <a:ext cx="20574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a:off x="1524000" y="5257800"/>
              <a:ext cx="19812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0" name="Straight Arrow Connector 59"/>
            <p:cNvCxnSpPr/>
            <p:nvPr/>
          </p:nvCxnSpPr>
          <p:spPr>
            <a:xfrm>
              <a:off x="2133600" y="4572000"/>
              <a:ext cx="13716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2" name="Straight Arrow Connector 61"/>
            <p:cNvCxnSpPr/>
            <p:nvPr/>
          </p:nvCxnSpPr>
          <p:spPr>
            <a:xfrm flipV="1">
              <a:off x="2438400" y="3963988"/>
              <a:ext cx="1066800" cy="37941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rot="5400000" flipH="1" flipV="1">
              <a:off x="2667000" y="3276600"/>
              <a:ext cx="838200" cy="8382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grpSp>
        <p:nvGrpSpPr>
          <p:cNvPr id="14" name="Group 72"/>
          <p:cNvGrpSpPr/>
          <p:nvPr/>
        </p:nvGrpSpPr>
        <p:grpSpPr>
          <a:xfrm>
            <a:off x="4114800" y="3048000"/>
            <a:ext cx="685800" cy="3278188"/>
            <a:chOff x="4114800" y="3276600"/>
            <a:chExt cx="685800" cy="3278188"/>
          </a:xfrm>
        </p:grpSpPr>
        <p:cxnSp>
          <p:nvCxnSpPr>
            <p:cNvPr id="55" name="Straight Arrow Connector 54"/>
            <p:cNvCxnSpPr/>
            <p:nvPr/>
          </p:nvCxnSpPr>
          <p:spPr>
            <a:xfrm>
              <a:off x="4114800" y="65532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8" name="Straight Arrow Connector 67"/>
            <p:cNvCxnSpPr/>
            <p:nvPr/>
          </p:nvCxnSpPr>
          <p:spPr>
            <a:xfrm>
              <a:off x="4114800" y="58978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69" name="Straight Arrow Connector 68"/>
            <p:cNvCxnSpPr/>
            <p:nvPr/>
          </p:nvCxnSpPr>
          <p:spPr>
            <a:xfrm>
              <a:off x="4114800" y="52425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p:nvPr/>
          </p:nvCxnSpPr>
          <p:spPr>
            <a:xfrm>
              <a:off x="4114800" y="458724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1" name="Straight Arrow Connector 70"/>
            <p:cNvCxnSpPr/>
            <p:nvPr/>
          </p:nvCxnSpPr>
          <p:spPr>
            <a:xfrm>
              <a:off x="4114800" y="393192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p:nvPr/>
          </p:nvCxnSpPr>
          <p:spPr>
            <a:xfrm>
              <a:off x="4114800" y="3276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grpSp>
      <p:cxnSp>
        <p:nvCxnSpPr>
          <p:cNvPr id="75" name="Straight Arrow Connector 74"/>
          <p:cNvCxnSpPr/>
          <p:nvPr/>
        </p:nvCxnSpPr>
        <p:spPr>
          <a:xfrm>
            <a:off x="5334000" y="63246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p:nvPr/>
        </p:nvCxnSpPr>
        <p:spPr>
          <a:xfrm>
            <a:off x="5334000" y="566928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7" name="Straight Arrow Connector 76"/>
          <p:cNvCxnSpPr/>
          <p:nvPr/>
        </p:nvCxnSpPr>
        <p:spPr>
          <a:xfrm>
            <a:off x="5334000" y="501396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endCxn id="26" idx="0"/>
          </p:cNvCxnSpPr>
          <p:nvPr/>
        </p:nvCxnSpPr>
        <p:spPr>
          <a:xfrm>
            <a:off x="5334000" y="4358640"/>
            <a:ext cx="762000" cy="6532"/>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79" name="Straight Arrow Connector 78"/>
          <p:cNvCxnSpPr>
            <a:endCxn id="28" idx="0"/>
          </p:cNvCxnSpPr>
          <p:nvPr/>
        </p:nvCxnSpPr>
        <p:spPr>
          <a:xfrm>
            <a:off x="5334000" y="3703320"/>
            <a:ext cx="762000" cy="19595"/>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5334000" y="3048000"/>
            <a:ext cx="685800" cy="1588"/>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85" name="Straight Arrow Connector 84"/>
          <p:cNvCxnSpPr/>
          <p:nvPr/>
        </p:nvCxnSpPr>
        <p:spPr>
          <a:xfrm>
            <a:off x="6629400" y="3124200"/>
            <a:ext cx="8382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a:off x="6629400" y="37338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89" name="Straight Arrow Connector 88"/>
          <p:cNvCxnSpPr/>
          <p:nvPr/>
        </p:nvCxnSpPr>
        <p:spPr>
          <a:xfrm>
            <a:off x="6629400" y="44196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6629400" y="5029200"/>
            <a:ext cx="762000" cy="1588"/>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p:nvPr/>
        </p:nvCxnSpPr>
        <p:spPr>
          <a:xfrm flipV="1">
            <a:off x="6629400" y="5410200"/>
            <a:ext cx="685800" cy="2286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94" name="Straight Arrow Connector 93"/>
          <p:cNvCxnSpPr/>
          <p:nvPr/>
        </p:nvCxnSpPr>
        <p:spPr>
          <a:xfrm flipV="1">
            <a:off x="6629400" y="5943600"/>
            <a:ext cx="762000" cy="304800"/>
          </a:xfrm>
          <a:prstGeom prst="straightConnector1">
            <a:avLst/>
          </a:prstGeom>
          <a:ln w="38100">
            <a:solidFill>
              <a:srgbClr val="FFC000"/>
            </a:solidFill>
            <a:tailEnd type="arrow"/>
          </a:ln>
        </p:spPr>
        <p:style>
          <a:lnRef idx="1">
            <a:schemeClr val="accent1"/>
          </a:lnRef>
          <a:fillRef idx="0">
            <a:schemeClr val="accent1"/>
          </a:fillRef>
          <a:effectRef idx="0">
            <a:schemeClr val="accent1"/>
          </a:effectRef>
          <a:fontRef idx="minor">
            <a:schemeClr val="tx1"/>
          </a:fontRef>
        </p:style>
      </p:cxnSp>
      <p:grpSp>
        <p:nvGrpSpPr>
          <p:cNvPr id="15" name="Group 98"/>
          <p:cNvGrpSpPr/>
          <p:nvPr/>
        </p:nvGrpSpPr>
        <p:grpSpPr>
          <a:xfrm>
            <a:off x="228600" y="1218177"/>
            <a:ext cx="2743200" cy="915423"/>
            <a:chOff x="152400" y="1371600"/>
            <a:chExt cx="3048000" cy="1067823"/>
          </a:xfrm>
        </p:grpSpPr>
        <p:pic>
          <p:nvPicPr>
            <p:cNvPr id="2051" name="Picture 3"/>
            <p:cNvPicPr>
              <a:picLocks noChangeAspect="1" noChangeArrowheads="1"/>
            </p:cNvPicPr>
            <p:nvPr/>
          </p:nvPicPr>
          <p:blipFill>
            <a:blip r:embed="rId4" cstate="print"/>
            <a:srcRect/>
            <a:stretch>
              <a:fillRect/>
            </a:stretch>
          </p:blipFill>
          <p:spPr bwMode="auto">
            <a:xfrm>
              <a:off x="152400" y="1371600"/>
              <a:ext cx="1100137" cy="1035423"/>
            </a:xfrm>
            <a:prstGeom prst="rect">
              <a:avLst/>
            </a:prstGeom>
            <a:noFill/>
            <a:ln w="9525">
              <a:noFill/>
              <a:miter lim="800000"/>
              <a:headEnd/>
              <a:tailEnd/>
            </a:ln>
            <a:effectLst/>
          </p:spPr>
        </p:pic>
        <p:pic>
          <p:nvPicPr>
            <p:cNvPr id="2052" name="Picture 4"/>
            <p:cNvPicPr>
              <a:picLocks noChangeAspect="1" noChangeArrowheads="1"/>
            </p:cNvPicPr>
            <p:nvPr/>
          </p:nvPicPr>
          <p:blipFill>
            <a:blip r:embed="rId5" cstate="print"/>
            <a:srcRect t="42278"/>
            <a:stretch>
              <a:fillRect/>
            </a:stretch>
          </p:blipFill>
          <p:spPr bwMode="auto">
            <a:xfrm>
              <a:off x="1371600" y="1371600"/>
              <a:ext cx="1828800" cy="1067823"/>
            </a:xfrm>
            <a:prstGeom prst="rect">
              <a:avLst/>
            </a:prstGeom>
            <a:noFill/>
            <a:ln w="9525">
              <a:noFill/>
              <a:miter lim="800000"/>
              <a:headEnd/>
              <a:tailEnd/>
            </a:ln>
            <a:effectLst/>
          </p:spPr>
        </p:pic>
      </p:grpSp>
      <p:sp>
        <p:nvSpPr>
          <p:cNvPr id="100" name="TextBox 99"/>
          <p:cNvSpPr txBox="1"/>
          <p:nvPr/>
        </p:nvSpPr>
        <p:spPr>
          <a:xfrm>
            <a:off x="914400" y="838200"/>
            <a:ext cx="1390124"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Instruments</a:t>
            </a:r>
          </a:p>
        </p:txBody>
      </p:sp>
      <p:sp>
        <p:nvSpPr>
          <p:cNvPr id="101" name="TextBox 100"/>
          <p:cNvSpPr txBox="1"/>
          <p:nvPr/>
        </p:nvSpPr>
        <p:spPr>
          <a:xfrm>
            <a:off x="990600" y="2438400"/>
            <a:ext cx="748923"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Disks</a:t>
            </a:r>
          </a:p>
        </p:txBody>
      </p:sp>
      <p:cxnSp>
        <p:nvCxnSpPr>
          <p:cNvPr id="102" name="Straight Arrow Connector 101"/>
          <p:cNvCxnSpPr/>
          <p:nvPr/>
        </p:nvCxnSpPr>
        <p:spPr>
          <a:xfrm rot="5400000">
            <a:off x="380206"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cxnSp>
        <p:nvCxnSpPr>
          <p:cNvPr id="106" name="Straight Arrow Connector 105"/>
          <p:cNvCxnSpPr/>
          <p:nvPr/>
        </p:nvCxnSpPr>
        <p:spPr>
          <a:xfrm rot="5400000">
            <a:off x="1905000" y="2438400"/>
            <a:ext cx="610394" cy="794"/>
          </a:xfrm>
          <a:prstGeom prst="straightConnector1">
            <a:avLst/>
          </a:prstGeom>
          <a:ln w="76200">
            <a:solidFill>
              <a:srgbClr val="002060"/>
            </a:solidFill>
            <a:tailEnd type="arrow"/>
          </a:ln>
        </p:spPr>
        <p:style>
          <a:lnRef idx="1">
            <a:schemeClr val="accent1"/>
          </a:lnRef>
          <a:fillRef idx="0">
            <a:schemeClr val="accent1"/>
          </a:fillRef>
          <a:effectRef idx="0">
            <a:schemeClr val="accent1"/>
          </a:effectRef>
          <a:fontRef idx="minor">
            <a:schemeClr val="tx1"/>
          </a:fontRef>
        </p:style>
      </p:cxnSp>
      <p:sp>
        <p:nvSpPr>
          <p:cNvPr id="108" name="TextBox 107"/>
          <p:cNvSpPr txBox="1"/>
          <p:nvPr/>
        </p:nvSpPr>
        <p:spPr>
          <a:xfrm>
            <a:off x="34290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1</a:t>
            </a:r>
            <a:endParaRPr lang="en-US" b="1" baseline="-25000" dirty="0">
              <a:solidFill>
                <a:srgbClr val="00B050"/>
              </a:solidFill>
            </a:endParaRPr>
          </a:p>
        </p:txBody>
      </p:sp>
      <p:sp>
        <p:nvSpPr>
          <p:cNvPr id="109" name="TextBox 108"/>
          <p:cNvSpPr txBox="1"/>
          <p:nvPr/>
        </p:nvSpPr>
        <p:spPr>
          <a:xfrm>
            <a:off x="47244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2</a:t>
            </a:r>
            <a:endParaRPr lang="en-US" b="1" baseline="-25000" dirty="0">
              <a:solidFill>
                <a:srgbClr val="00B050"/>
              </a:solidFill>
            </a:endParaRPr>
          </a:p>
        </p:txBody>
      </p:sp>
      <p:sp>
        <p:nvSpPr>
          <p:cNvPr id="110" name="TextBox 109"/>
          <p:cNvSpPr txBox="1"/>
          <p:nvPr/>
        </p:nvSpPr>
        <p:spPr>
          <a:xfrm>
            <a:off x="5943600" y="2373868"/>
            <a:ext cx="710451" cy="369332"/>
          </a:xfrm>
          <a:prstGeom prst="rect">
            <a:avLst/>
          </a:prstGeom>
          <a:noFill/>
        </p:spPr>
        <p:txBody>
          <a:bodyPr wrap="none" rtlCol="0">
            <a:spAutoFit/>
          </a:bodyPr>
          <a:lstStyle/>
          <a:p>
            <a:r>
              <a:rPr lang="en-US" b="1" dirty="0">
                <a:solidFill>
                  <a:srgbClr val="00B050"/>
                </a:solidFill>
              </a:rPr>
              <a:t>Map</a:t>
            </a:r>
            <a:r>
              <a:rPr lang="en-US" sz="2000" b="1" baseline="-25000" dirty="0">
                <a:solidFill>
                  <a:srgbClr val="00B050"/>
                </a:solidFill>
              </a:rPr>
              <a:t>3</a:t>
            </a:r>
            <a:endParaRPr lang="en-US" b="1" baseline="-25000" dirty="0">
              <a:solidFill>
                <a:srgbClr val="00B050"/>
              </a:solidFill>
            </a:endParaRPr>
          </a:p>
        </p:txBody>
      </p:sp>
      <p:sp>
        <p:nvSpPr>
          <p:cNvPr id="111" name="TextBox 110"/>
          <p:cNvSpPr txBox="1"/>
          <p:nvPr/>
        </p:nvSpPr>
        <p:spPr>
          <a:xfrm>
            <a:off x="6858000" y="2209800"/>
            <a:ext cx="884986" cy="369332"/>
          </a:xfrm>
          <a:prstGeom prst="rect">
            <a:avLst/>
          </a:prstGeom>
          <a:noFill/>
        </p:spPr>
        <p:txBody>
          <a:bodyPr wrap="none" rtlCol="0">
            <a:spAutoFit/>
          </a:bodyPr>
          <a:lstStyle/>
          <a:p>
            <a:r>
              <a:rPr lang="en-US" b="1" dirty="0">
                <a:solidFill>
                  <a:srgbClr val="FFC000"/>
                </a:solidFill>
              </a:rPr>
              <a:t>Reduce</a:t>
            </a:r>
            <a:endParaRPr lang="en-US" b="1" baseline="-25000" dirty="0">
              <a:solidFill>
                <a:srgbClr val="FFC000"/>
              </a:solidFill>
            </a:endParaRPr>
          </a:p>
        </p:txBody>
      </p:sp>
      <p:sp>
        <p:nvSpPr>
          <p:cNvPr id="112" name="TextBox 111"/>
          <p:cNvSpPr txBox="1"/>
          <p:nvPr/>
        </p:nvSpPr>
        <p:spPr>
          <a:xfrm>
            <a:off x="4648200" y="1828800"/>
            <a:ext cx="1787669" cy="369332"/>
          </a:xfrm>
          <a:prstGeom prst="rect">
            <a:avLst/>
          </a:prstGeom>
          <a:noFill/>
        </p:spPr>
        <p:txBody>
          <a:bodyPr wrap="none" rtlCol="0">
            <a:spAutoFit/>
          </a:bodyPr>
          <a:lstStyle/>
          <a:p>
            <a:r>
              <a:rPr lang="en-US" dirty="0">
                <a:solidFill>
                  <a:prstClr val="black"/>
                </a:solidFill>
                <a:latin typeface="Arial" pitchFamily="34" charset="0"/>
                <a:cs typeface="Arial" pitchFamily="34" charset="0"/>
              </a:rPr>
              <a:t>Communication</a:t>
            </a:r>
          </a:p>
        </p:txBody>
      </p:sp>
      <p:cxnSp>
        <p:nvCxnSpPr>
          <p:cNvPr id="114" name="Straight Arrow Connector 113"/>
          <p:cNvCxnSpPr/>
          <p:nvPr/>
        </p:nvCxnSpPr>
        <p:spPr>
          <a:xfrm rot="5400000">
            <a:off x="4114800"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5" name="Straight Arrow Connector 114"/>
          <p:cNvCxnSpPr/>
          <p:nvPr/>
        </p:nvCxnSpPr>
        <p:spPr>
          <a:xfrm rot="5400000">
            <a:off x="5334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cxnSp>
        <p:nvCxnSpPr>
          <p:cNvPr id="116" name="Straight Arrow Connector 115"/>
          <p:cNvCxnSpPr/>
          <p:nvPr/>
        </p:nvCxnSpPr>
        <p:spPr>
          <a:xfrm rot="5400000">
            <a:off x="6477794" y="2513806"/>
            <a:ext cx="609600" cy="1588"/>
          </a:xfrm>
          <a:prstGeom prst="straightConnector1">
            <a:avLst/>
          </a:prstGeom>
          <a:ln w="38100">
            <a:solidFill>
              <a:srgbClr val="002060"/>
            </a:solidFill>
            <a:prstDash val="sysDash"/>
            <a:tailEnd type="arrow"/>
          </a:ln>
        </p:spPr>
        <p:style>
          <a:lnRef idx="1">
            <a:schemeClr val="accent1"/>
          </a:lnRef>
          <a:fillRef idx="0">
            <a:schemeClr val="accent1"/>
          </a:fillRef>
          <a:effectRef idx="0">
            <a:schemeClr val="accent1"/>
          </a:effectRef>
          <a:fontRef idx="minor">
            <a:schemeClr val="tx1"/>
          </a:fontRef>
        </p:style>
      </p:cxnSp>
      <p:sp>
        <p:nvSpPr>
          <p:cNvPr id="117" name="TextBox 116"/>
          <p:cNvSpPr txBox="1"/>
          <p:nvPr/>
        </p:nvSpPr>
        <p:spPr>
          <a:xfrm>
            <a:off x="3048000" y="685800"/>
            <a:ext cx="6096000" cy="923330"/>
          </a:xfrm>
          <a:prstGeom prst="rect">
            <a:avLst/>
          </a:prstGeom>
          <a:noFill/>
        </p:spPr>
        <p:txBody>
          <a:bodyPr wrap="square" rtlCol="0">
            <a:spAutoFit/>
          </a:bodyPr>
          <a:lstStyle/>
          <a:p>
            <a:r>
              <a:rPr lang="en-US" b="1" dirty="0">
                <a:solidFill>
                  <a:prstClr val="black"/>
                </a:solidFill>
              </a:rPr>
              <a:t>Map</a:t>
            </a:r>
            <a:r>
              <a:rPr lang="en-US" dirty="0">
                <a:solidFill>
                  <a:prstClr val="black"/>
                </a:solidFill>
              </a:rPr>
              <a:t>      = (data parallel) computation reading and writing data</a:t>
            </a:r>
          </a:p>
          <a:p>
            <a:r>
              <a:rPr lang="en-US" b="1" dirty="0">
                <a:solidFill>
                  <a:prstClr val="black"/>
                </a:solidFill>
              </a:rPr>
              <a:t>Reduce</a:t>
            </a:r>
            <a:r>
              <a:rPr lang="en-US" dirty="0">
                <a:solidFill>
                  <a:prstClr val="black"/>
                </a:solidFill>
              </a:rPr>
              <a:t> = Collective/Consolidation phase e.g. forming multiple global sums as in histogram</a:t>
            </a:r>
          </a:p>
        </p:txBody>
      </p:sp>
      <p:sp>
        <p:nvSpPr>
          <p:cNvPr id="118" name="TextBox 117"/>
          <p:cNvSpPr txBox="1"/>
          <p:nvPr/>
        </p:nvSpPr>
        <p:spPr>
          <a:xfrm>
            <a:off x="8153400" y="2133600"/>
            <a:ext cx="848758" cy="646331"/>
          </a:xfrm>
          <a:prstGeom prst="rect">
            <a:avLst/>
          </a:prstGeom>
          <a:noFill/>
        </p:spPr>
        <p:txBody>
          <a:bodyPr wrap="none" rtlCol="0">
            <a:spAutoFit/>
          </a:bodyPr>
          <a:lstStyle/>
          <a:p>
            <a:r>
              <a:rPr lang="en-US" b="1" dirty="0">
                <a:solidFill>
                  <a:prstClr val="black"/>
                </a:solidFill>
              </a:rPr>
              <a:t>Portals</a:t>
            </a:r>
            <a:br>
              <a:rPr lang="en-US" b="1" dirty="0">
                <a:solidFill>
                  <a:prstClr val="black"/>
                </a:solidFill>
              </a:rPr>
            </a:br>
            <a:r>
              <a:rPr lang="en-US" b="1" dirty="0">
                <a:solidFill>
                  <a:prstClr val="black"/>
                </a:solidFill>
              </a:rPr>
              <a:t>/Users</a:t>
            </a:r>
          </a:p>
        </p:txBody>
      </p:sp>
      <p:pic>
        <p:nvPicPr>
          <p:cNvPr id="2053" name="Picture 5"/>
          <p:cNvPicPr>
            <a:picLocks noChangeAspect="1" noChangeArrowheads="1"/>
          </p:cNvPicPr>
          <p:nvPr/>
        </p:nvPicPr>
        <p:blipFill>
          <a:blip r:embed="rId6" cstate="print"/>
          <a:srcRect/>
          <a:stretch>
            <a:fillRect/>
          </a:stretch>
        </p:blipFill>
        <p:spPr bwMode="auto">
          <a:xfrm>
            <a:off x="8229600" y="3124200"/>
            <a:ext cx="765149" cy="771525"/>
          </a:xfrm>
          <a:prstGeom prst="rect">
            <a:avLst/>
          </a:prstGeom>
          <a:noFill/>
          <a:ln w="9525">
            <a:noFill/>
            <a:miter lim="800000"/>
            <a:headEnd/>
            <a:tailEnd/>
          </a:ln>
          <a:effectLst/>
        </p:spPr>
      </p:pic>
      <p:pic>
        <p:nvPicPr>
          <p:cNvPr id="2054" name="Picture 6"/>
          <p:cNvPicPr>
            <a:picLocks noChangeAspect="1" noChangeArrowheads="1"/>
          </p:cNvPicPr>
          <p:nvPr/>
        </p:nvPicPr>
        <p:blipFill>
          <a:blip r:embed="rId7" cstate="print"/>
          <a:srcRect/>
          <a:stretch>
            <a:fillRect/>
          </a:stretch>
        </p:blipFill>
        <p:spPr bwMode="auto">
          <a:xfrm flipH="1">
            <a:off x="8229600" y="4191000"/>
            <a:ext cx="762000" cy="762000"/>
          </a:xfrm>
          <a:prstGeom prst="rect">
            <a:avLst/>
          </a:prstGeom>
          <a:noFill/>
          <a:ln w="9525">
            <a:noFill/>
            <a:miter lim="800000"/>
            <a:headEnd/>
            <a:tailEnd/>
          </a:ln>
          <a:effectLst/>
        </p:spPr>
      </p:pic>
      <p:pic>
        <p:nvPicPr>
          <p:cNvPr id="2055" name="Picture 7"/>
          <p:cNvPicPr>
            <a:picLocks noChangeAspect="1" noChangeArrowheads="1"/>
          </p:cNvPicPr>
          <p:nvPr/>
        </p:nvPicPr>
        <p:blipFill>
          <a:blip r:embed="rId8" cstate="print"/>
          <a:srcRect/>
          <a:stretch>
            <a:fillRect/>
          </a:stretch>
        </p:blipFill>
        <p:spPr bwMode="auto">
          <a:xfrm>
            <a:off x="8153400" y="5257800"/>
            <a:ext cx="866775" cy="733425"/>
          </a:xfrm>
          <a:prstGeom prst="rect">
            <a:avLst/>
          </a:prstGeom>
          <a:noFill/>
          <a:ln w="9525">
            <a:noFill/>
            <a:miter lim="800000"/>
            <a:headEnd/>
            <a:tailEnd/>
          </a:ln>
          <a:effectLst/>
        </p:spPr>
      </p:pic>
      <p:grpSp>
        <p:nvGrpSpPr>
          <p:cNvPr id="22" name="Group 291"/>
          <p:cNvGrpSpPr/>
          <p:nvPr/>
        </p:nvGrpSpPr>
        <p:grpSpPr>
          <a:xfrm>
            <a:off x="3429000" y="1676400"/>
            <a:ext cx="3505200" cy="4876800"/>
            <a:chOff x="157595" y="1905000"/>
            <a:chExt cx="3266210" cy="4724400"/>
          </a:xfrm>
        </p:grpSpPr>
        <p:grpSp>
          <p:nvGrpSpPr>
            <p:cNvPr id="30" name="Group 163"/>
            <p:cNvGrpSpPr/>
            <p:nvPr/>
          </p:nvGrpSpPr>
          <p:grpSpPr>
            <a:xfrm>
              <a:off x="228600" y="1905000"/>
              <a:ext cx="3124200" cy="4724400"/>
              <a:chOff x="228600" y="1905000"/>
              <a:chExt cx="3124200" cy="4724400"/>
            </a:xfrm>
          </p:grpSpPr>
          <p:sp>
            <p:nvSpPr>
              <p:cNvPr id="295" name="Rectangle 294"/>
              <p:cNvSpPr/>
              <p:nvPr/>
            </p:nvSpPr>
            <p:spPr>
              <a:xfrm>
                <a:off x="228600" y="1905000"/>
                <a:ext cx="3124200" cy="472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nvGrpSpPr>
              <p:cNvPr id="31" name="Group 94"/>
              <p:cNvGrpSpPr/>
              <p:nvPr/>
            </p:nvGrpSpPr>
            <p:grpSpPr>
              <a:xfrm>
                <a:off x="304800" y="2895600"/>
                <a:ext cx="685801" cy="3668485"/>
                <a:chOff x="304800" y="2895600"/>
                <a:chExt cx="685801" cy="3668485"/>
              </a:xfrm>
            </p:grpSpPr>
            <p:grpSp>
              <p:nvGrpSpPr>
                <p:cNvPr id="2048" name="Group 13"/>
                <p:cNvGrpSpPr/>
                <p:nvPr/>
              </p:nvGrpSpPr>
              <p:grpSpPr>
                <a:xfrm>
                  <a:off x="304800" y="2895600"/>
                  <a:ext cx="457200" cy="3668485"/>
                  <a:chOff x="3581400" y="3037115"/>
                  <a:chExt cx="457200" cy="3668485"/>
                </a:xfrm>
                <a:solidFill>
                  <a:srgbClr val="92D050"/>
                </a:solidFill>
              </p:grpSpPr>
              <p:sp>
                <p:nvSpPr>
                  <p:cNvPr id="348" name="Oval 347"/>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49" name="Oval 5"/>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0" name="Oval 6"/>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1" name="Oval 7"/>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2" name="Oval 351"/>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53" name="Oval 352"/>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49" name="Group 81"/>
                <p:cNvGrpSpPr/>
                <p:nvPr/>
              </p:nvGrpSpPr>
              <p:grpSpPr>
                <a:xfrm>
                  <a:off x="838200" y="3048000"/>
                  <a:ext cx="152401" cy="838200"/>
                  <a:chOff x="838200" y="3048000"/>
                  <a:chExt cx="152401" cy="838200"/>
                </a:xfrm>
              </p:grpSpPr>
              <p:cxnSp>
                <p:nvCxnSpPr>
                  <p:cNvPr id="346" name="Straight Arrow Connector 34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7" name="Straight Arrow Connector 34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6" name="Group 82"/>
                <p:cNvGrpSpPr/>
                <p:nvPr/>
              </p:nvGrpSpPr>
              <p:grpSpPr>
                <a:xfrm>
                  <a:off x="838200" y="4343400"/>
                  <a:ext cx="152401" cy="838200"/>
                  <a:chOff x="838200" y="3048000"/>
                  <a:chExt cx="152401" cy="838200"/>
                </a:xfrm>
              </p:grpSpPr>
              <p:cxnSp>
                <p:nvCxnSpPr>
                  <p:cNvPr id="344" name="Straight Arrow Connector 34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5" name="Straight Arrow Connector 34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57" name="Group 87"/>
                <p:cNvGrpSpPr/>
                <p:nvPr/>
              </p:nvGrpSpPr>
              <p:grpSpPr>
                <a:xfrm>
                  <a:off x="838200" y="5638800"/>
                  <a:ext cx="152401" cy="838200"/>
                  <a:chOff x="838200" y="3048000"/>
                  <a:chExt cx="152401" cy="838200"/>
                </a:xfrm>
              </p:grpSpPr>
              <p:cxnSp>
                <p:nvCxnSpPr>
                  <p:cNvPr id="342" name="Straight Arrow Connector 34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43" name="Straight Arrow Connector 34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58" name="Group 95"/>
              <p:cNvGrpSpPr/>
              <p:nvPr/>
            </p:nvGrpSpPr>
            <p:grpSpPr>
              <a:xfrm>
                <a:off x="1143000" y="2895600"/>
                <a:ext cx="685801" cy="3668485"/>
                <a:chOff x="304800" y="2895600"/>
                <a:chExt cx="685801" cy="3668485"/>
              </a:xfrm>
            </p:grpSpPr>
            <p:grpSp>
              <p:nvGrpSpPr>
                <p:cNvPr id="2059" name="Group 13"/>
                <p:cNvGrpSpPr/>
                <p:nvPr/>
              </p:nvGrpSpPr>
              <p:grpSpPr>
                <a:xfrm>
                  <a:off x="304800" y="2895600"/>
                  <a:ext cx="457200" cy="3668485"/>
                  <a:chOff x="3581400" y="3037115"/>
                  <a:chExt cx="457200" cy="3668485"/>
                </a:xfrm>
                <a:solidFill>
                  <a:srgbClr val="92D050"/>
                </a:solidFill>
              </p:grpSpPr>
              <p:sp>
                <p:nvSpPr>
                  <p:cNvPr id="332" name="Oval 331"/>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3" name="Oval 332"/>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4" name="Oval 333"/>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5" name="Oval 334"/>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6" name="Oval 335"/>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37" name="Oval 336"/>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60" name="Group 97"/>
                <p:cNvGrpSpPr/>
                <p:nvPr/>
              </p:nvGrpSpPr>
              <p:grpSpPr>
                <a:xfrm>
                  <a:off x="838200" y="3048000"/>
                  <a:ext cx="152401" cy="838200"/>
                  <a:chOff x="838200" y="3048000"/>
                  <a:chExt cx="152401" cy="838200"/>
                </a:xfrm>
              </p:grpSpPr>
              <p:cxnSp>
                <p:nvCxnSpPr>
                  <p:cNvPr id="330" name="Straight Arrow Connector 32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31" name="Straight Arrow Connector 33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1" name="Group 98"/>
                <p:cNvGrpSpPr/>
                <p:nvPr/>
              </p:nvGrpSpPr>
              <p:grpSpPr>
                <a:xfrm>
                  <a:off x="838200" y="4343400"/>
                  <a:ext cx="152401" cy="838200"/>
                  <a:chOff x="838200" y="3048000"/>
                  <a:chExt cx="152401" cy="838200"/>
                </a:xfrm>
              </p:grpSpPr>
              <p:cxnSp>
                <p:nvCxnSpPr>
                  <p:cNvPr id="328" name="Straight Arrow Connector 327"/>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9" name="Straight Arrow Connector 328"/>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2" name="Group 102"/>
                <p:cNvGrpSpPr/>
                <p:nvPr/>
              </p:nvGrpSpPr>
              <p:grpSpPr>
                <a:xfrm>
                  <a:off x="838200" y="5638800"/>
                  <a:ext cx="152401" cy="838200"/>
                  <a:chOff x="838200" y="3048000"/>
                  <a:chExt cx="152401" cy="838200"/>
                </a:xfrm>
              </p:grpSpPr>
              <p:cxnSp>
                <p:nvCxnSpPr>
                  <p:cNvPr id="326" name="Straight Arrow Connector 325"/>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27" name="Straight Arrow Connector 326"/>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3" name="Group 127"/>
              <p:cNvGrpSpPr/>
              <p:nvPr/>
            </p:nvGrpSpPr>
            <p:grpSpPr>
              <a:xfrm>
                <a:off x="1981200" y="2895600"/>
                <a:ext cx="685801" cy="3668485"/>
                <a:chOff x="304800" y="2895600"/>
                <a:chExt cx="685801" cy="3668485"/>
              </a:xfrm>
            </p:grpSpPr>
            <p:grpSp>
              <p:nvGrpSpPr>
                <p:cNvPr id="2064" name="Group 13"/>
                <p:cNvGrpSpPr/>
                <p:nvPr/>
              </p:nvGrpSpPr>
              <p:grpSpPr>
                <a:xfrm>
                  <a:off x="304800" y="2895600"/>
                  <a:ext cx="457200" cy="3668485"/>
                  <a:chOff x="3581400" y="3037115"/>
                  <a:chExt cx="457200" cy="3668485"/>
                </a:xfrm>
                <a:solidFill>
                  <a:srgbClr val="92D050"/>
                </a:solidFill>
              </p:grpSpPr>
              <p:sp>
                <p:nvSpPr>
                  <p:cNvPr id="316" name="Oval 315"/>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7" name="Oval 316"/>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8" name="Oval 317"/>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19" name="Oval 318"/>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0" name="Oval 319"/>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21" name="Oval 320"/>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nvGrpSpPr>
                <p:cNvPr id="2065" name="Group 129"/>
                <p:cNvGrpSpPr/>
                <p:nvPr/>
              </p:nvGrpSpPr>
              <p:grpSpPr>
                <a:xfrm>
                  <a:off x="838200" y="3048000"/>
                  <a:ext cx="152401" cy="838200"/>
                  <a:chOff x="838200" y="3048000"/>
                  <a:chExt cx="152401" cy="838200"/>
                </a:xfrm>
              </p:grpSpPr>
              <p:cxnSp>
                <p:nvCxnSpPr>
                  <p:cNvPr id="314" name="Straight Arrow Connector 313"/>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5" name="Straight Arrow Connector 314"/>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6" name="Group 130"/>
                <p:cNvGrpSpPr/>
                <p:nvPr/>
              </p:nvGrpSpPr>
              <p:grpSpPr>
                <a:xfrm>
                  <a:off x="838200" y="4343400"/>
                  <a:ext cx="152401" cy="838200"/>
                  <a:chOff x="838200" y="3048000"/>
                  <a:chExt cx="152401" cy="838200"/>
                </a:xfrm>
              </p:grpSpPr>
              <p:cxnSp>
                <p:nvCxnSpPr>
                  <p:cNvPr id="312" name="Straight Arrow Connector 311"/>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3" name="Straight Arrow Connector 312"/>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nvGrpSpPr>
                <p:cNvPr id="2067" name="Group 131"/>
                <p:cNvGrpSpPr/>
                <p:nvPr/>
              </p:nvGrpSpPr>
              <p:grpSpPr>
                <a:xfrm>
                  <a:off x="838200" y="5638800"/>
                  <a:ext cx="152401" cy="838200"/>
                  <a:chOff x="838200" y="3048000"/>
                  <a:chExt cx="152401" cy="838200"/>
                </a:xfrm>
              </p:grpSpPr>
              <p:cxnSp>
                <p:nvCxnSpPr>
                  <p:cNvPr id="310" name="Straight Arrow Connector 309"/>
                  <p:cNvCxnSpPr/>
                  <p:nvPr/>
                </p:nvCxnSpPr>
                <p:spPr>
                  <a:xfrm rot="16200000" flipH="1">
                    <a:off x="495301" y="3390900"/>
                    <a:ext cx="838200" cy="152400"/>
                  </a:xfrm>
                  <a:prstGeom prst="straightConnector1">
                    <a:avLst/>
                  </a:prstGeom>
                  <a:ln w="38100">
                    <a:solidFill>
                      <a:srgbClr val="92D050"/>
                    </a:solidFill>
                    <a:tailEnd type="arrow"/>
                  </a:ln>
                </p:spPr>
                <p:style>
                  <a:lnRef idx="1">
                    <a:schemeClr val="accent1"/>
                  </a:lnRef>
                  <a:fillRef idx="0">
                    <a:schemeClr val="accent1"/>
                  </a:fillRef>
                  <a:effectRef idx="0">
                    <a:schemeClr val="accent1"/>
                  </a:effectRef>
                  <a:fontRef idx="minor">
                    <a:schemeClr val="tx1"/>
                  </a:fontRef>
                </p:style>
              </p:cxnSp>
              <p:cxnSp>
                <p:nvCxnSpPr>
                  <p:cNvPr id="311" name="Straight Arrow Connector 310"/>
                  <p:cNvCxnSpPr/>
                  <p:nvPr/>
                </p:nvCxnSpPr>
                <p:spPr>
                  <a:xfrm rot="5400000" flipH="1" flipV="1">
                    <a:off x="495300" y="3390900"/>
                    <a:ext cx="838200" cy="152400"/>
                  </a:xfrm>
                  <a:prstGeom prst="straightConnector1">
                    <a:avLst/>
                  </a:prstGeom>
                  <a:ln w="38100">
                    <a:solidFill>
                      <a:srgbClr val="92D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grpSp>
          </p:grpSp>
          <p:grpSp>
            <p:nvGrpSpPr>
              <p:cNvPr id="2068" name="Group 13"/>
              <p:cNvGrpSpPr/>
              <p:nvPr/>
            </p:nvGrpSpPr>
            <p:grpSpPr>
              <a:xfrm>
                <a:off x="2819400" y="2895600"/>
                <a:ext cx="457200" cy="3668485"/>
                <a:chOff x="3581400" y="3037115"/>
                <a:chExt cx="457200" cy="3668485"/>
              </a:xfrm>
              <a:solidFill>
                <a:srgbClr val="92D050"/>
              </a:solidFill>
            </p:grpSpPr>
            <p:sp>
              <p:nvSpPr>
                <p:cNvPr id="300" name="Oval 299"/>
                <p:cNvSpPr/>
                <p:nvPr/>
              </p:nvSpPr>
              <p:spPr>
                <a:xfrm rot="16200000">
                  <a:off x="3581400" y="6248400"/>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1" name="Oval 300"/>
                <p:cNvSpPr/>
                <p:nvPr/>
              </p:nvSpPr>
              <p:spPr>
                <a:xfrm rot="16200000">
                  <a:off x="3581400" y="5606143"/>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2" name="Oval 301"/>
                <p:cNvSpPr/>
                <p:nvPr/>
              </p:nvSpPr>
              <p:spPr>
                <a:xfrm rot="16200000">
                  <a:off x="3581400" y="4963886"/>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3" name="Oval 302"/>
                <p:cNvSpPr/>
                <p:nvPr/>
              </p:nvSpPr>
              <p:spPr>
                <a:xfrm rot="16200000">
                  <a:off x="3581400" y="4321629"/>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4" name="Oval 303"/>
                <p:cNvSpPr/>
                <p:nvPr/>
              </p:nvSpPr>
              <p:spPr>
                <a:xfrm rot="16200000">
                  <a:off x="3581400" y="3037115"/>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sp>
              <p:nvSpPr>
                <p:cNvPr id="305" name="Oval 304"/>
                <p:cNvSpPr/>
                <p:nvPr/>
              </p:nvSpPr>
              <p:spPr>
                <a:xfrm rot="16200000">
                  <a:off x="3581400" y="3679372"/>
                  <a:ext cx="457200" cy="457200"/>
                </a:xfrm>
                <a:prstGeom prst="ellipse">
                  <a:avLst/>
                </a:prstGeom>
                <a:grp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prstClr val="black"/>
                    </a:solidFill>
                  </a:endParaRPr>
                </a:p>
              </p:txBody>
            </p:sp>
          </p:grpSp>
        </p:grpSp>
        <p:sp>
          <p:nvSpPr>
            <p:cNvPr id="294" name="Rectangle 293"/>
            <p:cNvSpPr/>
            <p:nvPr/>
          </p:nvSpPr>
          <p:spPr>
            <a:xfrm>
              <a:off x="157595" y="1905000"/>
              <a:ext cx="3266210" cy="9144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prstClr val="black"/>
                  </a:solidFill>
                </a:rPr>
                <a:t>MPI  and Iterative MapReduce</a:t>
              </a:r>
            </a:p>
            <a:p>
              <a:r>
                <a:rPr lang="en-US" dirty="0">
                  <a:solidFill>
                    <a:prstClr val="black"/>
                  </a:solidFill>
                </a:rPr>
                <a:t>Map        </a:t>
              </a:r>
              <a:r>
                <a:rPr lang="en-US" dirty="0" err="1">
                  <a:solidFill>
                    <a:prstClr val="black"/>
                  </a:solidFill>
                </a:rPr>
                <a:t>Map</a:t>
              </a:r>
              <a:r>
                <a:rPr lang="en-US" dirty="0">
                  <a:solidFill>
                    <a:prstClr val="black"/>
                  </a:solidFill>
                </a:rPr>
                <a:t>         </a:t>
              </a:r>
              <a:r>
                <a:rPr lang="en-US" dirty="0" err="1">
                  <a:solidFill>
                    <a:prstClr val="black"/>
                  </a:solidFill>
                </a:rPr>
                <a:t>Map</a:t>
              </a:r>
              <a:r>
                <a:rPr lang="en-US" dirty="0">
                  <a:solidFill>
                    <a:prstClr val="black"/>
                  </a:solidFill>
                </a:rPr>
                <a:t>         </a:t>
              </a:r>
              <a:r>
                <a:rPr lang="en-US" dirty="0" err="1">
                  <a:solidFill>
                    <a:prstClr val="black"/>
                  </a:solidFill>
                </a:rPr>
                <a:t>Map</a:t>
              </a:r>
              <a:endParaRPr lang="en-US" dirty="0">
                <a:solidFill>
                  <a:prstClr val="black"/>
                </a:solidFill>
              </a:endParaRPr>
            </a:p>
            <a:p>
              <a:r>
                <a:rPr lang="en-US" dirty="0">
                  <a:solidFill>
                    <a:prstClr val="black"/>
                  </a:solidFill>
                </a:rPr>
                <a:t>      Reduce    </a:t>
              </a:r>
              <a:r>
                <a:rPr lang="en-US" dirty="0" err="1">
                  <a:solidFill>
                    <a:prstClr val="black"/>
                  </a:solidFill>
                </a:rPr>
                <a:t>Reduce</a:t>
              </a:r>
              <a:r>
                <a:rPr lang="en-US" dirty="0">
                  <a:solidFill>
                    <a:prstClr val="black"/>
                  </a:solidFill>
                </a:rPr>
                <a:t>    </a:t>
              </a:r>
              <a:r>
                <a:rPr lang="en-US" dirty="0" err="1">
                  <a:solidFill>
                    <a:prstClr val="black"/>
                  </a:solidFill>
                </a:rPr>
                <a:t>Reduce</a:t>
              </a:r>
              <a:endParaRPr lang="en-US" dirty="0">
                <a:solidFill>
                  <a:prstClr val="black"/>
                </a:solidFill>
              </a:endParaRPr>
            </a:p>
          </p:txBody>
        </p:sp>
      </p:grpSp>
    </p:spTree>
    <p:extLst>
      <p:ext uri="{BB962C8B-B14F-4D97-AF65-F5344CB8AC3E}">
        <p14:creationId xmlns:p14="http://schemas.microsoft.com/office/powerpoint/2010/main" val="1377177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 name="Slide Number Placeholder 54"/>
          <p:cNvSpPr>
            <a:spLocks noGrp="1"/>
          </p:cNvSpPr>
          <p:nvPr>
            <p:ph type="sldNum" sz="quarter" idx="12"/>
          </p:nvPr>
        </p:nvSpPr>
        <p:spPr/>
        <p:txBody>
          <a:bodyPr/>
          <a:lstStyle/>
          <a:p>
            <a:fld id="{B3999606-967B-419A-9AEC-8752E61A74DA}" type="slidenum">
              <a:rPr lang="en-US" smtClean="0">
                <a:solidFill>
                  <a:prstClr val="black">
                    <a:tint val="75000"/>
                  </a:prstClr>
                </a:solidFill>
              </a:rPr>
              <a:pPr/>
              <a:t>79</a:t>
            </a:fld>
            <a:endParaRPr lang="en-US" dirty="0">
              <a:solidFill>
                <a:prstClr val="black">
                  <a:tint val="75000"/>
                </a:prstClr>
              </a:solidFill>
            </a:endParaRPr>
          </a:p>
        </p:txBody>
      </p:sp>
      <p:sp>
        <p:nvSpPr>
          <p:cNvPr id="4" name="Title 1"/>
          <p:cNvSpPr>
            <a:spLocks noGrp="1"/>
          </p:cNvSpPr>
          <p:nvPr>
            <p:ph type="title" idx="4294967295"/>
          </p:nvPr>
        </p:nvSpPr>
        <p:spPr>
          <a:xfrm>
            <a:off x="0" y="0"/>
            <a:ext cx="8229600" cy="1143000"/>
          </a:xfrm>
        </p:spPr>
        <p:txBody>
          <a:bodyPr/>
          <a:lstStyle/>
          <a:p>
            <a:r>
              <a:rPr lang="en-US" dirty="0" smtClean="0">
                <a:solidFill>
                  <a:srgbClr val="002060"/>
                </a:solidFill>
              </a:rPr>
              <a:t>MapReduce</a:t>
            </a:r>
            <a:endParaRPr lang="en-US" dirty="0">
              <a:solidFill>
                <a:srgbClr val="002060"/>
              </a:solidFill>
            </a:endParaRPr>
          </a:p>
        </p:txBody>
      </p:sp>
      <p:sp>
        <p:nvSpPr>
          <p:cNvPr id="5" name="Content Placeholder 2"/>
          <p:cNvSpPr>
            <a:spLocks noGrp="1"/>
          </p:cNvSpPr>
          <p:nvPr>
            <p:ph idx="4294967295"/>
          </p:nvPr>
        </p:nvSpPr>
        <p:spPr>
          <a:xfrm>
            <a:off x="0" y="4114800"/>
            <a:ext cx="8077200" cy="2438400"/>
          </a:xfrm>
        </p:spPr>
        <p:txBody>
          <a:bodyPr>
            <a:normAutofit fontScale="85000" lnSpcReduction="10000"/>
          </a:bodyPr>
          <a:lstStyle/>
          <a:p>
            <a:r>
              <a:rPr lang="en-US" dirty="0" smtClean="0">
                <a:solidFill>
                  <a:srgbClr val="002060"/>
                </a:solidFill>
              </a:rPr>
              <a:t>Implementations support:</a:t>
            </a:r>
          </a:p>
          <a:p>
            <a:pPr lvl="1"/>
            <a:r>
              <a:rPr lang="en-US" dirty="0" smtClean="0">
                <a:solidFill>
                  <a:srgbClr val="002060"/>
                </a:solidFill>
              </a:rPr>
              <a:t>Splitting of data</a:t>
            </a:r>
          </a:p>
          <a:p>
            <a:pPr lvl="1"/>
            <a:r>
              <a:rPr lang="en-US" dirty="0" smtClean="0">
                <a:solidFill>
                  <a:srgbClr val="002060"/>
                </a:solidFill>
              </a:rPr>
              <a:t>Passing the output of map functions to reduce functions</a:t>
            </a:r>
          </a:p>
          <a:p>
            <a:pPr lvl="1"/>
            <a:r>
              <a:rPr lang="en-US" dirty="0" smtClean="0">
                <a:solidFill>
                  <a:srgbClr val="002060"/>
                </a:solidFill>
              </a:rPr>
              <a:t>Sorting the inputs to the reduce function based on the intermediate keys</a:t>
            </a:r>
          </a:p>
          <a:p>
            <a:pPr lvl="1"/>
            <a:r>
              <a:rPr lang="en-US" dirty="0" smtClean="0">
                <a:solidFill>
                  <a:srgbClr val="002060"/>
                </a:solidFill>
              </a:rPr>
              <a:t>Quality of services</a:t>
            </a:r>
          </a:p>
          <a:p>
            <a:endParaRPr lang="en-US" dirty="0"/>
          </a:p>
        </p:txBody>
      </p:sp>
      <p:grpSp>
        <p:nvGrpSpPr>
          <p:cNvPr id="2" name="Group 5"/>
          <p:cNvGrpSpPr/>
          <p:nvPr/>
        </p:nvGrpSpPr>
        <p:grpSpPr>
          <a:xfrm>
            <a:off x="609600" y="1295400"/>
            <a:ext cx="7848600" cy="2590800"/>
            <a:chOff x="685800" y="1447800"/>
            <a:chExt cx="7848600" cy="2590800"/>
          </a:xfrm>
        </p:grpSpPr>
        <p:sp>
          <p:nvSpPr>
            <p:cNvPr id="7" name="AutoShape 9"/>
            <p:cNvSpPr>
              <a:spLocks noChangeArrowheads="1"/>
            </p:cNvSpPr>
            <p:nvPr/>
          </p:nvSpPr>
          <p:spPr bwMode="auto">
            <a:xfrm>
              <a:off x="685800" y="1447800"/>
              <a:ext cx="7848600" cy="2590800"/>
            </a:xfrm>
            <a:prstGeom prst="roundRect">
              <a:avLst>
                <a:gd name="adj" fmla="val 7556"/>
              </a:avLst>
            </a:prstGeom>
            <a:gradFill rotWithShape="0">
              <a:gsLst>
                <a:gs pos="0">
                  <a:srgbClr val="FFFFFF"/>
                </a:gs>
                <a:gs pos="100000">
                  <a:srgbClr val="B8CCE4"/>
                </a:gs>
              </a:gsLst>
              <a:lin ang="5400000" scaled="1"/>
            </a:gradFill>
            <a:ln w="12700">
              <a:solidFill>
                <a:srgbClr val="95B3D7"/>
              </a:solidFill>
              <a:round/>
              <a:headEnd/>
              <a:tailEnd/>
            </a:ln>
            <a:effectLst>
              <a:outerShdw dist="28398" dir="3806097" algn="ctr" rotWithShape="0">
                <a:srgbClr val="243F60">
                  <a:alpha val="50000"/>
                </a:srgbClr>
              </a:outerShdw>
            </a:effectLst>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8" name="Oval 10"/>
            <p:cNvSpPr>
              <a:spLocks noChangeArrowheads="1"/>
            </p:cNvSpPr>
            <p:nvPr/>
          </p:nvSpPr>
          <p:spPr bwMode="auto">
            <a:xfrm>
              <a:off x="4345907"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9" name="Oval 11"/>
            <p:cNvSpPr>
              <a:spLocks noChangeArrowheads="1"/>
            </p:cNvSpPr>
            <p:nvPr/>
          </p:nvSpPr>
          <p:spPr bwMode="auto">
            <a:xfrm>
              <a:off x="4960269"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0" name="Oval 12"/>
            <p:cNvSpPr>
              <a:spLocks noChangeArrowheads="1"/>
            </p:cNvSpPr>
            <p:nvPr/>
          </p:nvSpPr>
          <p:spPr bwMode="auto">
            <a:xfrm>
              <a:off x="400746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1" name="Oval 13"/>
            <p:cNvSpPr>
              <a:spLocks noChangeArrowheads="1"/>
            </p:cNvSpPr>
            <p:nvPr/>
          </p:nvSpPr>
          <p:spPr bwMode="auto">
            <a:xfrm>
              <a:off x="5619900" y="3036369"/>
              <a:ext cx="269457" cy="280236"/>
            </a:xfrm>
            <a:prstGeom prst="ellipse">
              <a:avLst/>
            </a:prstGeom>
            <a:solidFill>
              <a:srgbClr val="00B0F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2" name="Oval 14"/>
            <p:cNvSpPr>
              <a:spLocks noChangeArrowheads="1"/>
            </p:cNvSpPr>
            <p:nvPr/>
          </p:nvSpPr>
          <p:spPr bwMode="auto">
            <a:xfrm>
              <a:off x="4615364"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grpSp>
          <p:nvGrpSpPr>
            <p:cNvPr id="3" name="Group 15"/>
            <p:cNvGrpSpPr>
              <a:grpSpLocks/>
            </p:cNvGrpSpPr>
            <p:nvPr/>
          </p:nvGrpSpPr>
          <p:grpSpPr bwMode="auto">
            <a:xfrm>
              <a:off x="990600" y="2362200"/>
              <a:ext cx="2590383" cy="304513"/>
              <a:chOff x="1453" y="5453"/>
              <a:chExt cx="3605" cy="353"/>
            </a:xfrm>
          </p:grpSpPr>
          <p:sp>
            <p:nvSpPr>
              <p:cNvPr id="52" name="Text Box 16"/>
              <p:cNvSpPr txBox="1">
                <a:spLocks noChangeArrowheads="1"/>
              </p:cNvSpPr>
              <p:nvPr/>
            </p:nvSpPr>
            <p:spPr bwMode="auto">
              <a:xfrm>
                <a:off x="1453" y="5453"/>
                <a:ext cx="2863"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a:solidFill>
                      <a:prstClr val="black"/>
                    </a:solidFill>
                    <a:cs typeface="Courier New" pitchFamily="49" charset="0"/>
                  </a:rPr>
                  <a:t>Map(Key, Value)  </a:t>
                </a:r>
              </a:p>
            </p:txBody>
          </p:sp>
          <p:cxnSp>
            <p:nvCxnSpPr>
              <p:cNvPr id="53"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sp>
          <p:nvSpPr>
            <p:cNvPr id="14" name="Oval 18"/>
            <p:cNvSpPr>
              <a:spLocks noChangeArrowheads="1"/>
            </p:cNvSpPr>
            <p:nvPr/>
          </p:nvSpPr>
          <p:spPr bwMode="auto">
            <a:xfrm>
              <a:off x="5943249"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sp>
          <p:nvSpPr>
            <p:cNvPr id="15" name="Oval 19"/>
            <p:cNvSpPr>
              <a:spLocks noChangeArrowheads="1"/>
            </p:cNvSpPr>
            <p:nvPr/>
          </p:nvSpPr>
          <p:spPr bwMode="auto">
            <a:xfrm>
              <a:off x="5268528" y="2325002"/>
              <a:ext cx="269457" cy="280236"/>
            </a:xfrm>
            <a:prstGeom prst="ellipse">
              <a:avLst/>
            </a:prstGeom>
            <a:solidFill>
              <a:srgbClr val="92D050"/>
            </a:solidFill>
            <a:ln w="9525">
              <a:solidFill>
                <a:srgbClr val="000000"/>
              </a:solidFill>
              <a:round/>
              <a:headEnd/>
              <a:tailEnd/>
            </a:ln>
          </p:spPr>
          <p:txBody>
            <a:bodyPr vert="horz" wrap="square" lIns="91440" tIns="45720" rIns="91440" bIns="45720" numCol="1" anchor="t" anchorCtr="0" compatLnSpc="1">
              <a:prstTxWarp prst="textNoShape">
                <a:avLst/>
              </a:prstTxWarp>
            </a:bodyPr>
            <a:lstStyle/>
            <a:p>
              <a:endParaRPr lang="en-US">
                <a:solidFill>
                  <a:prstClr val="black"/>
                </a:solidFill>
              </a:endParaRPr>
            </a:p>
          </p:txBody>
        </p:sp>
        <p:cxnSp>
          <p:nvCxnSpPr>
            <p:cNvPr id="16" name="AutoShape 20"/>
            <p:cNvCxnSpPr>
              <a:cxnSpLocks noChangeShapeType="1"/>
            </p:cNvCxnSpPr>
            <p:nvPr/>
          </p:nvCxnSpPr>
          <p:spPr bwMode="auto">
            <a:xfrm>
              <a:off x="4464468" y="2874695"/>
              <a:ext cx="0" cy="161674"/>
            </a:xfrm>
            <a:prstGeom prst="straightConnector1">
              <a:avLst/>
            </a:prstGeom>
            <a:noFill/>
            <a:ln w="9525">
              <a:solidFill>
                <a:srgbClr val="000000"/>
              </a:solidFill>
              <a:round/>
              <a:headEnd/>
              <a:tailEnd type="triangle" w="med" len="med"/>
            </a:ln>
          </p:spPr>
        </p:cxnSp>
        <p:cxnSp>
          <p:nvCxnSpPr>
            <p:cNvPr id="17" name="AutoShape 21"/>
            <p:cNvCxnSpPr>
              <a:cxnSpLocks noChangeShapeType="1"/>
            </p:cNvCxnSpPr>
            <p:nvPr/>
          </p:nvCxnSpPr>
          <p:spPr bwMode="auto">
            <a:xfrm>
              <a:off x="5096076" y="2874695"/>
              <a:ext cx="0" cy="161674"/>
            </a:xfrm>
            <a:prstGeom prst="straightConnector1">
              <a:avLst/>
            </a:prstGeom>
            <a:noFill/>
            <a:ln w="9525">
              <a:solidFill>
                <a:srgbClr val="000000"/>
              </a:solidFill>
              <a:round/>
              <a:headEnd/>
              <a:tailEnd type="triangle" w="med" len="med"/>
            </a:ln>
          </p:spPr>
        </p:cxnSp>
        <p:cxnSp>
          <p:nvCxnSpPr>
            <p:cNvPr id="18" name="AutoShape 22"/>
            <p:cNvCxnSpPr>
              <a:cxnSpLocks noChangeShapeType="1"/>
            </p:cNvCxnSpPr>
            <p:nvPr/>
          </p:nvCxnSpPr>
          <p:spPr bwMode="auto">
            <a:xfrm>
              <a:off x="5731995" y="2874695"/>
              <a:ext cx="0" cy="161674"/>
            </a:xfrm>
            <a:prstGeom prst="straightConnector1">
              <a:avLst/>
            </a:prstGeom>
            <a:noFill/>
            <a:ln w="9525">
              <a:solidFill>
                <a:srgbClr val="000000"/>
              </a:solidFill>
              <a:round/>
              <a:headEnd/>
              <a:tailEnd type="triangle" w="med" len="med"/>
            </a:ln>
          </p:spPr>
        </p:cxnSp>
        <p:cxnSp>
          <p:nvCxnSpPr>
            <p:cNvPr id="19" name="AutoShape 23"/>
            <p:cNvCxnSpPr>
              <a:cxnSpLocks noChangeShapeType="1"/>
            </p:cNvCxnSpPr>
            <p:nvPr/>
          </p:nvCxnSpPr>
          <p:spPr bwMode="auto">
            <a:xfrm>
              <a:off x="4190699" y="2605238"/>
              <a:ext cx="273769" cy="269457"/>
            </a:xfrm>
            <a:prstGeom prst="straightConnector1">
              <a:avLst/>
            </a:prstGeom>
            <a:noFill/>
            <a:ln w="9525">
              <a:solidFill>
                <a:srgbClr val="000000"/>
              </a:solidFill>
              <a:round/>
              <a:headEnd/>
              <a:tailEnd/>
            </a:ln>
          </p:spPr>
        </p:cxnSp>
        <p:cxnSp>
          <p:nvCxnSpPr>
            <p:cNvPr id="20" name="AutoShape 24"/>
            <p:cNvCxnSpPr>
              <a:cxnSpLocks noChangeShapeType="1"/>
            </p:cNvCxnSpPr>
            <p:nvPr/>
          </p:nvCxnSpPr>
          <p:spPr bwMode="auto">
            <a:xfrm flipH="1">
              <a:off x="4464468" y="2605238"/>
              <a:ext cx="269457" cy="269457"/>
            </a:xfrm>
            <a:prstGeom prst="straightConnector1">
              <a:avLst/>
            </a:prstGeom>
            <a:noFill/>
            <a:ln w="9525">
              <a:solidFill>
                <a:srgbClr val="000000"/>
              </a:solidFill>
              <a:round/>
              <a:headEnd/>
              <a:tailEnd/>
            </a:ln>
          </p:spPr>
        </p:cxnSp>
        <p:cxnSp>
          <p:nvCxnSpPr>
            <p:cNvPr id="21" name="AutoShape 25"/>
            <p:cNvCxnSpPr>
              <a:cxnSpLocks noChangeShapeType="1"/>
            </p:cNvCxnSpPr>
            <p:nvPr/>
          </p:nvCxnSpPr>
          <p:spPr bwMode="auto">
            <a:xfrm flipH="1">
              <a:off x="4464468" y="2605238"/>
              <a:ext cx="901065" cy="269457"/>
            </a:xfrm>
            <a:prstGeom prst="straightConnector1">
              <a:avLst/>
            </a:prstGeom>
            <a:noFill/>
            <a:ln w="9525">
              <a:solidFill>
                <a:srgbClr val="000000"/>
              </a:solidFill>
              <a:round/>
              <a:headEnd/>
              <a:tailEnd/>
            </a:ln>
          </p:spPr>
        </p:cxnSp>
        <p:cxnSp>
          <p:nvCxnSpPr>
            <p:cNvPr id="22" name="AutoShape 26"/>
            <p:cNvCxnSpPr>
              <a:cxnSpLocks noChangeShapeType="1"/>
            </p:cNvCxnSpPr>
            <p:nvPr/>
          </p:nvCxnSpPr>
          <p:spPr bwMode="auto">
            <a:xfrm flipH="1">
              <a:off x="4464468" y="2605238"/>
              <a:ext cx="1595187" cy="269457"/>
            </a:xfrm>
            <a:prstGeom prst="straightConnector1">
              <a:avLst/>
            </a:prstGeom>
            <a:noFill/>
            <a:ln w="9525">
              <a:solidFill>
                <a:srgbClr val="000000"/>
              </a:solidFill>
              <a:round/>
              <a:headEnd/>
              <a:tailEnd/>
            </a:ln>
          </p:spPr>
        </p:cxnSp>
        <p:cxnSp>
          <p:nvCxnSpPr>
            <p:cNvPr id="23" name="AutoShape 27"/>
            <p:cNvCxnSpPr>
              <a:cxnSpLocks noChangeShapeType="1"/>
            </p:cNvCxnSpPr>
            <p:nvPr/>
          </p:nvCxnSpPr>
          <p:spPr bwMode="auto">
            <a:xfrm>
              <a:off x="4190699" y="2605238"/>
              <a:ext cx="905376" cy="269457"/>
            </a:xfrm>
            <a:prstGeom prst="straightConnector1">
              <a:avLst/>
            </a:prstGeom>
            <a:noFill/>
            <a:ln w="9525">
              <a:solidFill>
                <a:srgbClr val="000000"/>
              </a:solidFill>
              <a:round/>
              <a:headEnd/>
              <a:tailEnd/>
            </a:ln>
          </p:spPr>
        </p:cxnSp>
        <p:cxnSp>
          <p:nvCxnSpPr>
            <p:cNvPr id="24" name="AutoShape 28"/>
            <p:cNvCxnSpPr>
              <a:cxnSpLocks noChangeShapeType="1"/>
            </p:cNvCxnSpPr>
            <p:nvPr/>
          </p:nvCxnSpPr>
          <p:spPr bwMode="auto">
            <a:xfrm>
              <a:off x="4733925" y="2605238"/>
              <a:ext cx="362151" cy="269457"/>
            </a:xfrm>
            <a:prstGeom prst="straightConnector1">
              <a:avLst/>
            </a:prstGeom>
            <a:noFill/>
            <a:ln w="9525">
              <a:solidFill>
                <a:srgbClr val="000000"/>
              </a:solidFill>
              <a:round/>
              <a:headEnd/>
              <a:tailEnd/>
            </a:ln>
          </p:spPr>
        </p:cxnSp>
        <p:cxnSp>
          <p:nvCxnSpPr>
            <p:cNvPr id="25" name="AutoShape 29"/>
            <p:cNvCxnSpPr>
              <a:cxnSpLocks noChangeShapeType="1"/>
            </p:cNvCxnSpPr>
            <p:nvPr/>
          </p:nvCxnSpPr>
          <p:spPr bwMode="auto">
            <a:xfrm flipH="1">
              <a:off x="5096076" y="2605238"/>
              <a:ext cx="269457" cy="269457"/>
            </a:xfrm>
            <a:prstGeom prst="straightConnector1">
              <a:avLst/>
            </a:prstGeom>
            <a:noFill/>
            <a:ln w="9525">
              <a:solidFill>
                <a:srgbClr val="000000"/>
              </a:solidFill>
              <a:round/>
              <a:headEnd/>
              <a:tailEnd/>
            </a:ln>
          </p:spPr>
        </p:cxnSp>
        <p:cxnSp>
          <p:nvCxnSpPr>
            <p:cNvPr id="26" name="AutoShape 30"/>
            <p:cNvCxnSpPr>
              <a:cxnSpLocks noChangeShapeType="1"/>
            </p:cNvCxnSpPr>
            <p:nvPr/>
          </p:nvCxnSpPr>
          <p:spPr bwMode="auto">
            <a:xfrm flipH="1">
              <a:off x="5096076" y="2605238"/>
              <a:ext cx="905376" cy="269457"/>
            </a:xfrm>
            <a:prstGeom prst="straightConnector1">
              <a:avLst/>
            </a:prstGeom>
            <a:noFill/>
            <a:ln w="9525">
              <a:solidFill>
                <a:srgbClr val="000000"/>
              </a:solidFill>
              <a:round/>
              <a:headEnd/>
              <a:tailEnd/>
            </a:ln>
          </p:spPr>
        </p:cxnSp>
        <p:cxnSp>
          <p:nvCxnSpPr>
            <p:cNvPr id="27" name="AutoShape 31"/>
            <p:cNvCxnSpPr>
              <a:cxnSpLocks noChangeShapeType="1"/>
            </p:cNvCxnSpPr>
            <p:nvPr/>
          </p:nvCxnSpPr>
          <p:spPr bwMode="auto">
            <a:xfrm>
              <a:off x="4190699" y="2605238"/>
              <a:ext cx="1541295" cy="269457"/>
            </a:xfrm>
            <a:prstGeom prst="straightConnector1">
              <a:avLst/>
            </a:prstGeom>
            <a:noFill/>
            <a:ln w="9525">
              <a:solidFill>
                <a:srgbClr val="000000"/>
              </a:solidFill>
              <a:round/>
              <a:headEnd/>
              <a:tailEnd/>
            </a:ln>
          </p:spPr>
        </p:cxnSp>
        <p:cxnSp>
          <p:nvCxnSpPr>
            <p:cNvPr id="28" name="AutoShape 32"/>
            <p:cNvCxnSpPr>
              <a:cxnSpLocks noChangeShapeType="1"/>
            </p:cNvCxnSpPr>
            <p:nvPr/>
          </p:nvCxnSpPr>
          <p:spPr bwMode="auto">
            <a:xfrm>
              <a:off x="4733925" y="2605238"/>
              <a:ext cx="998070" cy="269457"/>
            </a:xfrm>
            <a:prstGeom prst="straightConnector1">
              <a:avLst/>
            </a:prstGeom>
            <a:noFill/>
            <a:ln w="9525">
              <a:solidFill>
                <a:srgbClr val="000000"/>
              </a:solidFill>
              <a:round/>
              <a:headEnd/>
              <a:tailEnd/>
            </a:ln>
          </p:spPr>
        </p:cxnSp>
        <p:cxnSp>
          <p:nvCxnSpPr>
            <p:cNvPr id="29" name="AutoShape 33"/>
            <p:cNvCxnSpPr>
              <a:cxnSpLocks noChangeShapeType="1"/>
            </p:cNvCxnSpPr>
            <p:nvPr/>
          </p:nvCxnSpPr>
          <p:spPr bwMode="auto">
            <a:xfrm>
              <a:off x="5365533" y="2605238"/>
              <a:ext cx="366462" cy="269457"/>
            </a:xfrm>
            <a:prstGeom prst="straightConnector1">
              <a:avLst/>
            </a:prstGeom>
            <a:noFill/>
            <a:ln w="9525">
              <a:solidFill>
                <a:srgbClr val="000000"/>
              </a:solidFill>
              <a:round/>
              <a:headEnd/>
              <a:tailEnd/>
            </a:ln>
          </p:spPr>
        </p:cxnSp>
        <p:cxnSp>
          <p:nvCxnSpPr>
            <p:cNvPr id="30" name="AutoShape 34"/>
            <p:cNvCxnSpPr>
              <a:cxnSpLocks noChangeShapeType="1"/>
            </p:cNvCxnSpPr>
            <p:nvPr/>
          </p:nvCxnSpPr>
          <p:spPr bwMode="auto">
            <a:xfrm flipH="1">
              <a:off x="5731995" y="2605238"/>
              <a:ext cx="327660" cy="269457"/>
            </a:xfrm>
            <a:prstGeom prst="straightConnector1">
              <a:avLst/>
            </a:prstGeom>
            <a:noFill/>
            <a:ln w="9525">
              <a:solidFill>
                <a:srgbClr val="000000"/>
              </a:solidFill>
              <a:round/>
              <a:headEnd/>
              <a:tailEnd/>
            </a:ln>
          </p:spPr>
        </p:cxnSp>
        <p:cxnSp>
          <p:nvCxnSpPr>
            <p:cNvPr id="31" name="AutoShape 35"/>
            <p:cNvCxnSpPr>
              <a:cxnSpLocks noChangeShapeType="1"/>
            </p:cNvCxnSpPr>
            <p:nvPr/>
          </p:nvCxnSpPr>
          <p:spPr bwMode="auto">
            <a:xfrm>
              <a:off x="4119563" y="2055545"/>
              <a:ext cx="0" cy="269457"/>
            </a:xfrm>
            <a:prstGeom prst="straightConnector1">
              <a:avLst/>
            </a:prstGeom>
            <a:noFill/>
            <a:ln w="9525">
              <a:solidFill>
                <a:srgbClr val="000000"/>
              </a:solidFill>
              <a:round/>
              <a:headEnd/>
              <a:tailEnd type="triangle" w="med" len="med"/>
            </a:ln>
          </p:spPr>
        </p:cxnSp>
        <p:cxnSp>
          <p:nvCxnSpPr>
            <p:cNvPr id="32" name="AutoShape 36"/>
            <p:cNvCxnSpPr>
              <a:cxnSpLocks noChangeShapeType="1"/>
            </p:cNvCxnSpPr>
            <p:nvPr/>
          </p:nvCxnSpPr>
          <p:spPr bwMode="auto">
            <a:xfrm>
              <a:off x="4733925" y="2055545"/>
              <a:ext cx="0" cy="269457"/>
            </a:xfrm>
            <a:prstGeom prst="straightConnector1">
              <a:avLst/>
            </a:prstGeom>
            <a:noFill/>
            <a:ln w="9525">
              <a:solidFill>
                <a:srgbClr val="000000"/>
              </a:solidFill>
              <a:round/>
              <a:headEnd/>
              <a:tailEnd type="triangle" w="med" len="med"/>
            </a:ln>
          </p:spPr>
        </p:cxnSp>
        <p:cxnSp>
          <p:nvCxnSpPr>
            <p:cNvPr id="33" name="AutoShape 37"/>
            <p:cNvCxnSpPr>
              <a:cxnSpLocks noChangeShapeType="1"/>
            </p:cNvCxnSpPr>
            <p:nvPr/>
          </p:nvCxnSpPr>
          <p:spPr bwMode="auto">
            <a:xfrm>
              <a:off x="5365533" y="2044767"/>
              <a:ext cx="0" cy="269457"/>
            </a:xfrm>
            <a:prstGeom prst="straightConnector1">
              <a:avLst/>
            </a:prstGeom>
            <a:noFill/>
            <a:ln w="9525">
              <a:solidFill>
                <a:srgbClr val="000000"/>
              </a:solidFill>
              <a:round/>
              <a:headEnd/>
              <a:tailEnd type="triangle" w="med" len="med"/>
            </a:ln>
          </p:spPr>
        </p:cxnSp>
        <p:cxnSp>
          <p:nvCxnSpPr>
            <p:cNvPr id="34" name="AutoShape 38"/>
            <p:cNvCxnSpPr>
              <a:cxnSpLocks noChangeShapeType="1"/>
            </p:cNvCxnSpPr>
            <p:nvPr/>
          </p:nvCxnSpPr>
          <p:spPr bwMode="auto">
            <a:xfrm>
              <a:off x="6059655" y="2044767"/>
              <a:ext cx="0" cy="269457"/>
            </a:xfrm>
            <a:prstGeom prst="straightConnector1">
              <a:avLst/>
            </a:prstGeom>
            <a:noFill/>
            <a:ln w="9525">
              <a:solidFill>
                <a:srgbClr val="000000"/>
              </a:solidFill>
              <a:round/>
              <a:headEnd/>
              <a:tailEnd type="triangle" w="med" len="med"/>
            </a:ln>
          </p:spPr>
        </p:cxnSp>
        <p:cxnSp>
          <p:nvCxnSpPr>
            <p:cNvPr id="35" name="AutoShape 73"/>
            <p:cNvCxnSpPr>
              <a:cxnSpLocks noChangeShapeType="1"/>
            </p:cNvCxnSpPr>
            <p:nvPr/>
          </p:nvCxnSpPr>
          <p:spPr bwMode="auto">
            <a:xfrm>
              <a:off x="4464468" y="3316605"/>
              <a:ext cx="0" cy="237122"/>
            </a:xfrm>
            <a:prstGeom prst="straightConnector1">
              <a:avLst/>
            </a:prstGeom>
            <a:noFill/>
            <a:ln w="9525">
              <a:solidFill>
                <a:srgbClr val="000000"/>
              </a:solidFill>
              <a:round/>
              <a:headEnd/>
              <a:tailEnd type="triangle" w="med" len="med"/>
            </a:ln>
          </p:spPr>
        </p:cxnSp>
        <p:cxnSp>
          <p:nvCxnSpPr>
            <p:cNvPr id="36" name="AutoShape 74"/>
            <p:cNvCxnSpPr>
              <a:cxnSpLocks noChangeShapeType="1"/>
            </p:cNvCxnSpPr>
            <p:nvPr/>
          </p:nvCxnSpPr>
          <p:spPr bwMode="auto">
            <a:xfrm>
              <a:off x="5080986" y="3316605"/>
              <a:ext cx="0" cy="237122"/>
            </a:xfrm>
            <a:prstGeom prst="straightConnector1">
              <a:avLst/>
            </a:prstGeom>
            <a:noFill/>
            <a:ln w="9525">
              <a:solidFill>
                <a:srgbClr val="000000"/>
              </a:solidFill>
              <a:round/>
              <a:headEnd/>
              <a:tailEnd type="triangle" w="med" len="med"/>
            </a:ln>
          </p:spPr>
        </p:cxnSp>
        <p:cxnSp>
          <p:nvCxnSpPr>
            <p:cNvPr id="37" name="AutoShape 75"/>
            <p:cNvCxnSpPr>
              <a:cxnSpLocks noChangeShapeType="1"/>
            </p:cNvCxnSpPr>
            <p:nvPr/>
          </p:nvCxnSpPr>
          <p:spPr bwMode="auto">
            <a:xfrm>
              <a:off x="5731995" y="3316605"/>
              <a:ext cx="0" cy="237122"/>
            </a:xfrm>
            <a:prstGeom prst="straightConnector1">
              <a:avLst/>
            </a:prstGeom>
            <a:noFill/>
            <a:ln w="9525">
              <a:solidFill>
                <a:srgbClr val="000000"/>
              </a:solidFill>
              <a:round/>
              <a:headEnd/>
              <a:tailEnd type="triangle" w="med" len="med"/>
            </a:ln>
          </p:spPr>
        </p:cxnSp>
        <p:grpSp>
          <p:nvGrpSpPr>
            <p:cNvPr id="6" name="Group 15"/>
            <p:cNvGrpSpPr>
              <a:grpSpLocks/>
            </p:cNvGrpSpPr>
            <p:nvPr/>
          </p:nvGrpSpPr>
          <p:grpSpPr bwMode="auto">
            <a:xfrm>
              <a:off x="990600" y="3048000"/>
              <a:ext cx="3275883" cy="304513"/>
              <a:chOff x="499" y="5453"/>
              <a:chExt cx="4559" cy="353"/>
            </a:xfrm>
          </p:grpSpPr>
          <p:sp>
            <p:nvSpPr>
              <p:cNvPr id="50" name="Text Box 16"/>
              <p:cNvSpPr txBox="1">
                <a:spLocks noChangeArrowheads="1"/>
              </p:cNvSpPr>
              <p:nvPr/>
            </p:nvSpPr>
            <p:spPr bwMode="auto">
              <a:xfrm>
                <a:off x="499" y="5453"/>
                <a:ext cx="3817" cy="353"/>
              </a:xfrm>
              <a:prstGeom prst="rect">
                <a:avLst/>
              </a:prstGeom>
              <a:solidFill>
                <a:srgbClr val="DDD8C2"/>
              </a:solidFill>
              <a:ln w="9525">
                <a:solidFill>
                  <a:srgbClr val="000000"/>
                </a:solidFill>
                <a:miter lim="800000"/>
                <a:headEnd/>
                <a:tailEnd/>
              </a:ln>
            </p:spPr>
            <p:txBody>
              <a:bodyPr vert="horz" wrap="square" lIns="91440" tIns="45720" rIns="91440" bIns="45720" numCol="1" anchor="t" anchorCtr="0" compatLnSpc="1">
                <a:prstTxWarp prst="textNoShape">
                  <a:avLst/>
                </a:prstTxWarp>
              </a:bodyPr>
              <a:lstStyle/>
              <a:p>
                <a:r>
                  <a:rPr lang="en-US" sz="1600" b="1" dirty="0">
                    <a:solidFill>
                      <a:prstClr val="black"/>
                    </a:solidFill>
                    <a:cs typeface="Courier New" pitchFamily="49" charset="0"/>
                  </a:rPr>
                  <a:t>Reduce(Key, List&lt;Value&gt;)  </a:t>
                </a:r>
              </a:p>
            </p:txBody>
          </p:sp>
          <p:cxnSp>
            <p:nvCxnSpPr>
              <p:cNvPr id="51" name="AutoShape 17"/>
              <p:cNvCxnSpPr>
                <a:cxnSpLocks noChangeShapeType="1"/>
              </p:cNvCxnSpPr>
              <p:nvPr/>
            </p:nvCxnSpPr>
            <p:spPr bwMode="auto">
              <a:xfrm>
                <a:off x="4316" y="5630"/>
                <a:ext cx="742" cy="2"/>
              </a:xfrm>
              <a:prstGeom prst="straightConnector1">
                <a:avLst/>
              </a:prstGeom>
              <a:noFill/>
              <a:ln w="9525">
                <a:solidFill>
                  <a:srgbClr val="000000"/>
                </a:solidFill>
                <a:round/>
                <a:headEnd/>
                <a:tailEnd type="triangle" w="med" len="med"/>
              </a:ln>
            </p:spPr>
          </p:cxnSp>
        </p:grpSp>
        <p:grpSp>
          <p:nvGrpSpPr>
            <p:cNvPr id="13" name="Group 188"/>
            <p:cNvGrpSpPr/>
            <p:nvPr/>
          </p:nvGrpSpPr>
          <p:grpSpPr>
            <a:xfrm>
              <a:off x="3810000" y="1600200"/>
              <a:ext cx="2590800" cy="381000"/>
              <a:chOff x="5181600" y="1600200"/>
              <a:chExt cx="2590800" cy="381000"/>
            </a:xfrm>
          </p:grpSpPr>
          <p:sp>
            <p:nvSpPr>
              <p:cNvPr id="45" name="Rectangle 44"/>
              <p:cNvSpPr/>
              <p:nvPr/>
            </p:nvSpPr>
            <p:spPr>
              <a:xfrm>
                <a:off x="5181600" y="1600200"/>
                <a:ext cx="25908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cxnSp>
            <p:nvCxnSpPr>
              <p:cNvPr id="46" name="Straight Connector 45"/>
              <p:cNvCxnSpPr/>
              <p:nvPr/>
            </p:nvCxnSpPr>
            <p:spPr>
              <a:xfrm rot="5400000">
                <a:off x="52959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7" name="Straight Connector 46"/>
              <p:cNvCxnSpPr/>
              <p:nvPr/>
            </p:nvCxnSpPr>
            <p:spPr>
              <a:xfrm rot="5400000">
                <a:off x="56007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8" name="Straight Connector 47"/>
              <p:cNvCxnSpPr/>
              <p:nvPr/>
            </p:nvCxnSpPr>
            <p:spPr>
              <a:xfrm rot="5400000">
                <a:off x="7277100" y="1790700"/>
                <a:ext cx="381000"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9" name="Text Box 82"/>
              <p:cNvSpPr txBox="1">
                <a:spLocks noChangeArrowheads="1"/>
              </p:cNvSpPr>
              <p:nvPr/>
            </p:nvSpPr>
            <p:spPr bwMode="auto">
              <a:xfrm>
                <a:off x="5791200" y="1600200"/>
                <a:ext cx="16002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a:solidFill>
                      <a:prstClr val="black"/>
                    </a:solidFill>
                    <a:latin typeface="Cambria" pitchFamily="18" charset="0"/>
                    <a:cs typeface="Arial" pitchFamily="34" charset="0"/>
                  </a:rPr>
                  <a:t>Data Partitions</a:t>
                </a:r>
                <a:endParaRPr lang="en-US" sz="1600" b="1" dirty="0">
                  <a:solidFill>
                    <a:prstClr val="black"/>
                  </a:solidFill>
                  <a:latin typeface="Arial" pitchFamily="34" charset="0"/>
                  <a:cs typeface="Arial" pitchFamily="34" charset="0"/>
                </a:endParaRPr>
              </a:p>
            </p:txBody>
          </p:sp>
        </p:grpSp>
        <p:sp>
          <p:nvSpPr>
            <p:cNvPr id="40" name="Rectangle 39"/>
            <p:cNvSpPr/>
            <p:nvPr/>
          </p:nvSpPr>
          <p:spPr>
            <a:xfrm>
              <a:off x="43434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1" name="Rectangle 40"/>
            <p:cNvSpPr/>
            <p:nvPr/>
          </p:nvSpPr>
          <p:spPr>
            <a:xfrm>
              <a:off x="49530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2" name="Rectangle 41"/>
            <p:cNvSpPr/>
            <p:nvPr/>
          </p:nvSpPr>
          <p:spPr>
            <a:xfrm>
              <a:off x="5638800" y="3581400"/>
              <a:ext cx="228600" cy="381000"/>
            </a:xfrm>
            <a:prstGeom prst="rect">
              <a:avLst/>
            </a:prstGeom>
            <a:ln>
              <a:solidFill>
                <a:schemeClr val="tx1"/>
              </a:solidFill>
            </a:ln>
          </p:spPr>
          <p:style>
            <a:lnRef idx="1">
              <a:schemeClr val="accent6"/>
            </a:lnRef>
            <a:fillRef idx="2">
              <a:schemeClr val="accent6"/>
            </a:fillRef>
            <a:effectRef idx="1">
              <a:schemeClr val="accent6"/>
            </a:effectRef>
            <a:fontRef idx="minor">
              <a:schemeClr val="dk1"/>
            </a:fontRef>
          </p:style>
          <p:txBody>
            <a:bodyPr rtlCol="0" anchor="ctr"/>
            <a:lstStyle/>
            <a:p>
              <a:pPr algn="ctr"/>
              <a:endParaRPr lang="en-US">
                <a:solidFill>
                  <a:prstClr val="black"/>
                </a:solidFill>
              </a:endParaRPr>
            </a:p>
          </p:txBody>
        </p:sp>
        <p:sp>
          <p:nvSpPr>
            <p:cNvPr id="43" name="Text Box 82"/>
            <p:cNvSpPr txBox="1">
              <a:spLocks noChangeArrowheads="1"/>
            </p:cNvSpPr>
            <p:nvPr/>
          </p:nvSpPr>
          <p:spPr bwMode="auto">
            <a:xfrm>
              <a:off x="2590800" y="3581400"/>
              <a:ext cx="1676400" cy="3810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fontAlgn="base">
                <a:spcBef>
                  <a:spcPct val="0"/>
                </a:spcBef>
                <a:spcAft>
                  <a:spcPts val="1000"/>
                </a:spcAft>
              </a:pPr>
              <a:r>
                <a:rPr lang="en-US" sz="1600" b="1" dirty="0">
                  <a:solidFill>
                    <a:prstClr val="black"/>
                  </a:solidFill>
                  <a:latin typeface="Cambria" pitchFamily="18" charset="0"/>
                  <a:cs typeface="Arial" pitchFamily="34" charset="0"/>
                </a:rPr>
                <a:t>Reduce Outputs</a:t>
              </a:r>
              <a:endParaRPr lang="en-US" sz="1600" b="1" dirty="0">
                <a:solidFill>
                  <a:prstClr val="black"/>
                </a:solidFill>
                <a:latin typeface="Arial" pitchFamily="34" charset="0"/>
                <a:cs typeface="Arial" pitchFamily="34" charset="0"/>
              </a:endParaRPr>
            </a:p>
          </p:txBody>
        </p:sp>
        <p:sp>
          <p:nvSpPr>
            <p:cNvPr id="44" name="Text Box 82"/>
            <p:cNvSpPr txBox="1">
              <a:spLocks noChangeArrowheads="1"/>
            </p:cNvSpPr>
            <p:nvPr/>
          </p:nvSpPr>
          <p:spPr bwMode="auto">
            <a:xfrm>
              <a:off x="6019800" y="2590800"/>
              <a:ext cx="2514600" cy="1066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r>
                <a:rPr lang="en-US" sz="1600" b="1" dirty="0">
                  <a:solidFill>
                    <a:prstClr val="black"/>
                  </a:solidFill>
                  <a:latin typeface="Cambria" pitchFamily="18" charset="0"/>
                </a:rPr>
                <a:t>A hash function maps the results of the map tasks to r  reduce tasks</a:t>
              </a:r>
            </a:p>
          </p:txBody>
        </p:sp>
      </p:grpSp>
      <p:sp>
        <p:nvSpPr>
          <p:cNvPr id="54" name="TextBox 53"/>
          <p:cNvSpPr txBox="1"/>
          <p:nvPr/>
        </p:nvSpPr>
        <p:spPr>
          <a:xfrm>
            <a:off x="2209800" y="838200"/>
            <a:ext cx="5251566" cy="369332"/>
          </a:xfrm>
          <a:prstGeom prst="rect">
            <a:avLst/>
          </a:prstGeom>
          <a:noFill/>
        </p:spPr>
        <p:txBody>
          <a:bodyPr wrap="none" rtlCol="0">
            <a:spAutoFit/>
          </a:bodyPr>
          <a:lstStyle/>
          <a:p>
            <a:r>
              <a:rPr lang="en-US" dirty="0">
                <a:solidFill>
                  <a:srgbClr val="8064A2"/>
                </a:solidFill>
              </a:rPr>
              <a:t>A parallel Runtime coming from Information Retrieval</a:t>
            </a:r>
          </a:p>
        </p:txBody>
      </p:sp>
    </p:spTree>
    <p:extLst>
      <p:ext uri="{BB962C8B-B14F-4D97-AF65-F5344CB8AC3E}">
        <p14:creationId xmlns:p14="http://schemas.microsoft.com/office/powerpoint/2010/main" val="257011353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381000" y="1600200"/>
            <a:ext cx="8610600" cy="1470025"/>
          </a:xfrm>
        </p:spPr>
        <p:txBody>
          <a:bodyPr>
            <a:normAutofit fontScale="90000"/>
          </a:bodyPr>
          <a:lstStyle/>
          <a:p>
            <a:r>
              <a:rPr lang="en-US" sz="6600" b="1" dirty="0" smtClean="0"/>
              <a:t>Cyberinfrastructure</a:t>
            </a:r>
            <a:br>
              <a:rPr lang="en-US" sz="6600" b="1" dirty="0" smtClean="0"/>
            </a:br>
            <a:r>
              <a:rPr lang="en-US" sz="6600" b="1" dirty="0" smtClean="0"/>
              <a:t>e-</a:t>
            </a:r>
            <a:r>
              <a:rPr lang="en-US" sz="6600" b="1" dirty="0" err="1" smtClean="0"/>
              <a:t>moreorlessanything</a:t>
            </a:r>
            <a:r>
              <a:rPr lang="en-US" sz="6600" b="1" dirty="0" smtClean="0"/>
              <a:t/>
            </a:r>
            <a:br>
              <a:rPr lang="en-US" sz="6600" b="1" dirty="0" smtClean="0"/>
            </a:br>
            <a:r>
              <a:rPr lang="en-US" sz="6600" b="1" dirty="0" smtClean="0"/>
              <a:t>X = </a:t>
            </a:r>
            <a:r>
              <a:rPr lang="en-US" sz="6600" b="1" dirty="0" err="1" smtClean="0"/>
              <a:t>moreorlessanything</a:t>
            </a:r>
            <a:endParaRPr lang="en-US" sz="6600" b="1" dirty="0"/>
          </a:p>
        </p:txBody>
      </p:sp>
      <p:sp>
        <p:nvSpPr>
          <p:cNvPr id="6" name="Subtitle 5"/>
          <p:cNvSpPr>
            <a:spLocks noGrp="1"/>
          </p:cNvSpPr>
          <p:nvPr>
            <p:ph type="subTitle" idx="1"/>
          </p:nvPr>
        </p:nvSpPr>
        <p:spPr/>
        <p:txBody>
          <a:bodyPr/>
          <a:lstStyle/>
          <a:p>
            <a:r>
              <a:rPr lang="en-US" smtClean="0"/>
              <a:t>e-X </a:t>
            </a:r>
            <a:r>
              <a:rPr lang="en-US" dirty="0" smtClean="0"/>
              <a:t>is roughly X-Informatics</a:t>
            </a:r>
            <a:endParaRPr lang="en-US" dirty="0"/>
          </a:p>
        </p:txBody>
      </p:sp>
    </p:spTree>
    <p:extLst>
      <p:ext uri="{BB962C8B-B14F-4D97-AF65-F5344CB8AC3E}">
        <p14:creationId xmlns:p14="http://schemas.microsoft.com/office/powerpoint/2010/main" val="203169466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5600" y="0"/>
            <a:ext cx="8229600" cy="1143000"/>
          </a:xfrm>
        </p:spPr>
        <p:txBody>
          <a:bodyPr/>
          <a:lstStyle/>
          <a:p>
            <a:r>
              <a:rPr lang="en-US" dirty="0" smtClean="0"/>
              <a:t>4 Forms of MapReduce</a:t>
            </a:r>
            <a:endParaRPr lang="en-US" dirty="0"/>
          </a:p>
        </p:txBody>
      </p:sp>
      <p:sp>
        <p:nvSpPr>
          <p:cNvPr id="4" name="Slide Number Placeholder 3"/>
          <p:cNvSpPr>
            <a:spLocks noGrp="1"/>
          </p:cNvSpPr>
          <p:nvPr>
            <p:ph type="sldNum" sz="quarter" idx="12"/>
          </p:nvPr>
        </p:nvSpPr>
        <p:spPr/>
        <p:txBody>
          <a:bodyPr/>
          <a:lstStyle/>
          <a:p>
            <a:fld id="{94CC141A-9CC6-41A7-A7D0-011D836CC6E2}" type="slidenum">
              <a:rPr lang="en-US">
                <a:solidFill>
                  <a:prstClr val="black">
                    <a:tint val="75000"/>
                  </a:prstClr>
                </a:solidFill>
              </a:rPr>
              <a:pPr/>
              <a:t>80</a:t>
            </a:fld>
            <a:endParaRPr lang="en-US">
              <a:solidFill>
                <a:prstClr val="black">
                  <a:tint val="75000"/>
                </a:prstClr>
              </a:solidFill>
            </a:endParaRPr>
          </a:p>
        </p:txBody>
      </p:sp>
      <p:grpSp>
        <p:nvGrpSpPr>
          <p:cNvPr id="5" name="Canvas 17"/>
          <p:cNvGrpSpPr/>
          <p:nvPr/>
        </p:nvGrpSpPr>
        <p:grpSpPr>
          <a:xfrm>
            <a:off x="0" y="877755"/>
            <a:ext cx="9159814" cy="5105867"/>
            <a:chOff x="0" y="0"/>
            <a:chExt cx="6191250" cy="2872050"/>
          </a:xfrm>
          <a:effectLst>
            <a:outerShdw blurRad="50800" dist="38100" dir="2700000" algn="tl" rotWithShape="0">
              <a:prstClr val="black">
                <a:alpha val="40000"/>
              </a:prstClr>
            </a:outerShdw>
          </a:effectLst>
        </p:grpSpPr>
        <p:sp>
          <p:nvSpPr>
            <p:cNvPr id="6" name="Rectangle 5"/>
            <p:cNvSpPr/>
            <p:nvPr/>
          </p:nvSpPr>
          <p:spPr>
            <a:xfrm>
              <a:off x="4607862" y="543201"/>
              <a:ext cx="1383363"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a:lnSpc>
                  <a:spcPct val="115000"/>
                </a:lnSpc>
                <a:spcAft>
                  <a:spcPts val="1000"/>
                </a:spcAft>
              </a:pPr>
              <a:r>
                <a:rPr lang="en-US" sz="1200">
                  <a:solidFill>
                    <a:prstClr val="black"/>
                  </a:solidFill>
                  <a:latin typeface="Times New Roman"/>
                  <a:ea typeface="Times New Roman"/>
                </a:rPr>
                <a:t> </a:t>
              </a:r>
            </a:p>
          </p:txBody>
        </p:sp>
        <p:sp>
          <p:nvSpPr>
            <p:cNvPr id="7" name="Rectangle 6"/>
            <p:cNvSpPr/>
            <p:nvPr/>
          </p:nvSpPr>
          <p:spPr>
            <a:xfrm>
              <a:off x="0" y="0"/>
              <a:ext cx="6191250" cy="2872050"/>
            </a:xfrm>
            <a:prstGeom prst="rect">
              <a:avLst/>
            </a:prstGeom>
          </p:spPr>
          <p:style>
            <a:lnRef idx="1">
              <a:schemeClr val="dk1"/>
            </a:lnRef>
            <a:fillRef idx="2">
              <a:schemeClr val="dk1"/>
            </a:fillRef>
            <a:effectRef idx="1">
              <a:schemeClr val="dk1"/>
            </a:effectRef>
            <a:fontRef idx="minor">
              <a:schemeClr val="dk1"/>
            </a:fontRef>
          </p:style>
        </p:sp>
        <p:sp>
          <p:nvSpPr>
            <p:cNvPr id="8" name="Rectangle 7"/>
            <p:cNvSpPr/>
            <p:nvPr/>
          </p:nvSpPr>
          <p:spPr>
            <a:xfrm>
              <a:off x="90090" y="57151"/>
              <a:ext cx="1356156"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algn="ctr">
                <a:lnSpc>
                  <a:spcPct val="115000"/>
                </a:lnSpc>
                <a:spcAft>
                  <a:spcPts val="1000"/>
                </a:spcAft>
              </a:pPr>
              <a:r>
                <a:rPr lang="en-US" b="1" dirty="0">
                  <a:solidFill>
                    <a:srgbClr val="000000"/>
                  </a:solidFill>
                  <a:latin typeface="Arial"/>
                  <a:ea typeface="Times New Roman"/>
                  <a:cs typeface="Times New Roman"/>
                </a:rPr>
                <a:t>(a) Map Only</a:t>
              </a:r>
              <a:endParaRPr lang="en-US" sz="2400" b="1" dirty="0">
                <a:solidFill>
                  <a:prstClr val="black"/>
                </a:solidFill>
                <a:ea typeface="Times New Roman"/>
                <a:cs typeface="Times New Roman"/>
              </a:endParaRPr>
            </a:p>
          </p:txBody>
        </p:sp>
        <p:sp>
          <p:nvSpPr>
            <p:cNvPr id="9" name="Rectangle 8"/>
            <p:cNvSpPr/>
            <p:nvPr/>
          </p:nvSpPr>
          <p:spPr>
            <a:xfrm>
              <a:off x="4607862" y="57151"/>
              <a:ext cx="1383363"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27432" rIns="91440" bIns="45720" numCol="1" spcCol="0" rtlCol="0" fromWordArt="0" anchor="ctr" anchorCtr="0" forceAA="0" compatLnSpc="1">
              <a:noAutofit/>
            </a:bodyPr>
            <a:lstStyle/>
            <a:p>
              <a:pPr algn="ctr">
                <a:lnSpc>
                  <a:spcPct val="115000"/>
                </a:lnSpc>
                <a:spcAft>
                  <a:spcPts val="1000"/>
                </a:spcAft>
              </a:pPr>
              <a:r>
                <a:rPr lang="en-US" b="1" dirty="0">
                  <a:solidFill>
                    <a:srgbClr val="000000"/>
                  </a:solidFill>
                  <a:latin typeface="Arial"/>
                  <a:ea typeface="Times New Roman"/>
                  <a:cs typeface="Times New Roman"/>
                </a:rPr>
                <a:t>(d) Loosely Synchronous</a:t>
              </a:r>
              <a:endParaRPr lang="en-US" sz="2800" b="1" dirty="0">
                <a:solidFill>
                  <a:prstClr val="black"/>
                </a:solidFill>
                <a:latin typeface="Times New Roman"/>
                <a:ea typeface="Times New Roman"/>
              </a:endParaRPr>
            </a:p>
          </p:txBody>
        </p:sp>
        <p:sp>
          <p:nvSpPr>
            <p:cNvPr id="10" name="Rectangle 9"/>
            <p:cNvSpPr/>
            <p:nvPr/>
          </p:nvSpPr>
          <p:spPr>
            <a:xfrm>
              <a:off x="2979435" y="57151"/>
              <a:ext cx="1628427" cy="48775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algn="ctr">
                <a:lnSpc>
                  <a:spcPct val="115000"/>
                </a:lnSpc>
                <a:spcAft>
                  <a:spcPts val="1000"/>
                </a:spcAft>
              </a:pPr>
              <a:r>
                <a:rPr lang="en-US" b="1" dirty="0">
                  <a:solidFill>
                    <a:srgbClr val="000000"/>
                  </a:solidFill>
                  <a:latin typeface="Arial"/>
                  <a:ea typeface="Times New Roman"/>
                  <a:cs typeface="Times New Roman"/>
                </a:rPr>
                <a:t>(c) Iterative MapReduce</a:t>
              </a:r>
              <a:endParaRPr lang="en-US" sz="2800" b="1" dirty="0">
                <a:solidFill>
                  <a:prstClr val="black"/>
                </a:solidFill>
                <a:latin typeface="Times New Roman"/>
                <a:ea typeface="Times New Roman"/>
              </a:endParaRPr>
            </a:p>
          </p:txBody>
        </p:sp>
        <p:sp>
          <p:nvSpPr>
            <p:cNvPr id="11" name="Rectangle 10"/>
            <p:cNvSpPr/>
            <p:nvPr/>
          </p:nvSpPr>
          <p:spPr>
            <a:xfrm>
              <a:off x="1446245" y="57150"/>
              <a:ext cx="1533193" cy="487752"/>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37160" rIns="91440" bIns="45720" numCol="1" spcCol="0" rtlCol="0" fromWordArt="0" anchor="ctr" anchorCtr="0" forceAA="0" compatLnSpc="1">
              <a:noAutofit/>
            </a:bodyPr>
            <a:lstStyle/>
            <a:p>
              <a:pPr algn="ctr">
                <a:lnSpc>
                  <a:spcPct val="115000"/>
                </a:lnSpc>
                <a:spcAft>
                  <a:spcPts val="1000"/>
                </a:spcAft>
              </a:pPr>
              <a:r>
                <a:rPr lang="en-US" b="1">
                  <a:solidFill>
                    <a:srgbClr val="000000"/>
                  </a:solidFill>
                  <a:latin typeface="Arial"/>
                  <a:ea typeface="Times New Roman"/>
                  <a:cs typeface="Times New Roman"/>
                </a:rPr>
                <a:t>(b) Classic MapReduce</a:t>
              </a:r>
              <a:endParaRPr lang="en-US" sz="2800" b="1">
                <a:solidFill>
                  <a:prstClr val="black"/>
                </a:solidFill>
                <a:latin typeface="Times New Roman"/>
                <a:ea typeface="Times New Roman"/>
              </a:endParaRPr>
            </a:p>
          </p:txBody>
        </p:sp>
        <p:sp>
          <p:nvSpPr>
            <p:cNvPr id="12" name="Rectangle 11"/>
            <p:cNvSpPr/>
            <p:nvPr/>
          </p:nvSpPr>
          <p:spPr>
            <a:xfrm>
              <a:off x="90090" y="544901"/>
              <a:ext cx="1356155" cy="1359905"/>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a:lnSpc>
                  <a:spcPct val="115000"/>
                </a:lnSpc>
                <a:spcAft>
                  <a:spcPts val="1000"/>
                </a:spcAft>
              </a:pPr>
              <a:r>
                <a:rPr lang="en-US" sz="1200">
                  <a:solidFill>
                    <a:prstClr val="black"/>
                  </a:solidFill>
                  <a:latin typeface="Times New Roman"/>
                  <a:ea typeface="Times New Roman"/>
                </a:rPr>
                <a:t> </a:t>
              </a:r>
            </a:p>
          </p:txBody>
        </p:sp>
        <p:sp>
          <p:nvSpPr>
            <p:cNvPr id="13" name="Rectangle 12"/>
            <p:cNvSpPr/>
            <p:nvPr/>
          </p:nvSpPr>
          <p:spPr>
            <a:xfrm>
              <a:off x="1452542" y="546757"/>
              <a:ext cx="1533192"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a:lnSpc>
                  <a:spcPct val="115000"/>
                </a:lnSpc>
                <a:spcAft>
                  <a:spcPts val="1000"/>
                </a:spcAft>
              </a:pPr>
              <a:r>
                <a:rPr lang="en-US" sz="1200">
                  <a:solidFill>
                    <a:prstClr val="black"/>
                  </a:solidFill>
                  <a:latin typeface="Times New Roman"/>
                  <a:ea typeface="Times New Roman"/>
                </a:rPr>
                <a:t> </a:t>
              </a:r>
            </a:p>
          </p:txBody>
        </p:sp>
        <p:grpSp>
          <p:nvGrpSpPr>
            <p:cNvPr id="14" name="Group 13"/>
            <p:cNvGrpSpPr/>
            <p:nvPr/>
          </p:nvGrpSpPr>
          <p:grpSpPr>
            <a:xfrm>
              <a:off x="1488648" y="592084"/>
              <a:ext cx="1621694" cy="1252943"/>
              <a:chOff x="4697170" y="1719596"/>
              <a:chExt cx="1622044" cy="1316378"/>
            </a:xfrm>
          </p:grpSpPr>
          <p:sp>
            <p:nvSpPr>
              <p:cNvPr id="78" name="TextBox 36"/>
              <p:cNvSpPr txBox="1"/>
              <p:nvPr/>
            </p:nvSpPr>
            <p:spPr>
              <a:xfrm>
                <a:off x="5197273" y="1719596"/>
                <a:ext cx="52635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a:solidFill>
                      <a:srgbClr val="000000"/>
                    </a:solidFill>
                    <a:latin typeface="Arial"/>
                    <a:ea typeface="Times New Roman"/>
                  </a:rPr>
                  <a:t>Input</a:t>
                </a:r>
                <a:endParaRPr lang="en-US" sz="2000">
                  <a:solidFill>
                    <a:prstClr val="black"/>
                  </a:solidFill>
                  <a:latin typeface="Times New Roman"/>
                  <a:ea typeface="Times New Roman"/>
                </a:endParaRPr>
              </a:p>
            </p:txBody>
          </p:sp>
          <p:sp>
            <p:nvSpPr>
              <p:cNvPr id="79" name="Oval 78"/>
              <p:cNvSpPr/>
              <p:nvPr/>
            </p:nvSpPr>
            <p:spPr>
              <a:xfrm>
                <a:off x="5672629"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80" name="Straight Arrow Connector 79"/>
              <p:cNvCxnSpPr/>
              <p:nvPr/>
            </p:nvCxnSpPr>
            <p:spPr>
              <a:xfrm>
                <a:off x="5786879" y="1893768"/>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nvGrpSpPr>
              <p:cNvPr id="81" name="Group 80"/>
              <p:cNvGrpSpPr/>
              <p:nvPr/>
            </p:nvGrpSpPr>
            <p:grpSpPr>
              <a:xfrm>
                <a:off x="5358435" y="2227111"/>
                <a:ext cx="170613" cy="18288"/>
                <a:chOff x="661555" y="648462"/>
                <a:chExt cx="170688" cy="18288"/>
              </a:xfrm>
            </p:grpSpPr>
            <p:sp>
              <p:nvSpPr>
                <p:cNvPr id="101" name="Oval 100"/>
                <p:cNvSpPr/>
                <p:nvPr/>
              </p:nvSpPr>
              <p:spPr>
                <a:xfrm>
                  <a:off x="6615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102" name="Oval 101"/>
                <p:cNvSpPr/>
                <p:nvPr/>
              </p:nvSpPr>
              <p:spPr>
                <a:xfrm>
                  <a:off x="813955" y="648462"/>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sp>
            <p:nvSpPr>
              <p:cNvPr id="82" name="TextBox 48"/>
              <p:cNvSpPr txBox="1"/>
              <p:nvPr/>
            </p:nvSpPr>
            <p:spPr>
              <a:xfrm>
                <a:off x="5834738" y="2005819"/>
                <a:ext cx="453839"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map</a:t>
                </a:r>
                <a:endParaRPr lang="en-US" sz="2000" dirty="0">
                  <a:solidFill>
                    <a:prstClr val="black"/>
                  </a:solidFill>
                  <a:latin typeface="Times New Roman"/>
                  <a:ea typeface="Times New Roman"/>
                </a:endParaRPr>
              </a:p>
            </p:txBody>
          </p:sp>
          <p:cxnSp>
            <p:nvCxnSpPr>
              <p:cNvPr id="83" name="Straight Arrow Connector 82"/>
              <p:cNvCxnSpPr>
                <a:stCxn id="79" idx="4"/>
                <a:endCxn id="91" idx="7"/>
              </p:cNvCxnSpPr>
              <p:nvPr/>
            </p:nvCxnSpPr>
            <p:spPr>
              <a:xfrm flipH="1">
                <a:off x="5723633" y="2349380"/>
                <a:ext cx="6324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4" name="Oval 83"/>
              <p:cNvSpPr/>
              <p:nvPr/>
            </p:nvSpPr>
            <p:spPr>
              <a:xfrm>
                <a:off x="4697170"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85" name="Straight Arrow Connector 84"/>
              <p:cNvCxnSpPr/>
              <p:nvPr/>
            </p:nvCxnSpPr>
            <p:spPr>
              <a:xfrm>
                <a:off x="4811421"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6" name="Straight Arrow Connector 85"/>
              <p:cNvCxnSpPr>
                <a:stCxn id="84" idx="4"/>
                <a:endCxn id="90" idx="1"/>
              </p:cNvCxnSpPr>
              <p:nvPr/>
            </p:nvCxnSpPr>
            <p:spPr>
              <a:xfrm>
                <a:off x="4811421" y="2349380"/>
                <a:ext cx="186638"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87" name="Oval 86"/>
              <p:cNvSpPr/>
              <p:nvPr/>
            </p:nvSpPr>
            <p:spPr>
              <a:xfrm>
                <a:off x="4966474" y="2120780"/>
                <a:ext cx="228501"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88" name="Straight Arrow Connector 87"/>
              <p:cNvCxnSpPr/>
              <p:nvPr/>
            </p:nvCxnSpPr>
            <p:spPr>
              <a:xfrm>
                <a:off x="5080724" y="1894085"/>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89" name="Straight Arrow Connector 88"/>
              <p:cNvCxnSpPr>
                <a:stCxn id="87" idx="4"/>
                <a:endCxn id="90" idx="0"/>
              </p:cNvCxnSpPr>
              <p:nvPr/>
            </p:nvCxnSpPr>
            <p:spPr>
              <a:xfrm flipH="1">
                <a:off x="5078657" y="2349380"/>
                <a:ext cx="2068" cy="23778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0" name="Oval 89"/>
              <p:cNvSpPr/>
              <p:nvPr/>
            </p:nvSpPr>
            <p:spPr>
              <a:xfrm>
                <a:off x="4964674" y="258716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91" name="Oval 90"/>
              <p:cNvSpPr/>
              <p:nvPr/>
            </p:nvSpPr>
            <p:spPr>
              <a:xfrm>
                <a:off x="5529053" y="2578614"/>
                <a:ext cx="227965" cy="228600"/>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nvGrpSpPr>
              <p:cNvPr id="92" name="Group 91"/>
              <p:cNvGrpSpPr/>
              <p:nvPr/>
            </p:nvGrpSpPr>
            <p:grpSpPr>
              <a:xfrm>
                <a:off x="5291814" y="2739565"/>
                <a:ext cx="170184" cy="17780"/>
                <a:chOff x="0" y="0"/>
                <a:chExt cx="170688" cy="18288"/>
              </a:xfrm>
            </p:grpSpPr>
            <p:sp>
              <p:nvSpPr>
                <p:cNvPr id="99" name="Oval 98"/>
                <p:cNvSpPr/>
                <p:nvPr/>
              </p:nvSpPr>
              <p:spPr>
                <a:xfrm>
                  <a:off x="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100" name="Oval 99"/>
                <p:cNvSpPr/>
                <p:nvPr/>
              </p:nvSpPr>
              <p:spPr>
                <a:xfrm>
                  <a:off x="152400" y="0"/>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cxnSp>
            <p:nvCxnSpPr>
              <p:cNvPr id="93" name="Straight Arrow Connector 92"/>
              <p:cNvCxnSpPr>
                <a:stCxn id="84" idx="4"/>
                <a:endCxn id="91" idx="1"/>
              </p:cNvCxnSpPr>
              <p:nvPr/>
            </p:nvCxnSpPr>
            <p:spPr>
              <a:xfrm>
                <a:off x="4811421" y="2349380"/>
                <a:ext cx="751017" cy="2627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4" name="Straight Arrow Connector 93"/>
              <p:cNvCxnSpPr>
                <a:stCxn id="87" idx="4"/>
                <a:endCxn id="91" idx="0"/>
              </p:cNvCxnSpPr>
              <p:nvPr/>
            </p:nvCxnSpPr>
            <p:spPr>
              <a:xfrm>
                <a:off x="5080725" y="2349380"/>
                <a:ext cx="562311" cy="229234"/>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5" name="Straight Arrow Connector 94"/>
              <p:cNvCxnSpPr>
                <a:stCxn id="79" idx="4"/>
                <a:endCxn id="90" idx="7"/>
              </p:cNvCxnSpPr>
              <p:nvPr/>
            </p:nvCxnSpPr>
            <p:spPr>
              <a:xfrm flipH="1">
                <a:off x="5159254" y="2349380"/>
                <a:ext cx="627626" cy="27126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96" name="TextBox 48"/>
              <p:cNvSpPr txBox="1"/>
              <p:nvPr/>
            </p:nvSpPr>
            <p:spPr>
              <a:xfrm>
                <a:off x="5732474" y="2578274"/>
                <a:ext cx="58674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reduce</a:t>
                </a:r>
                <a:endParaRPr lang="en-US" sz="2000" dirty="0">
                  <a:solidFill>
                    <a:prstClr val="black"/>
                  </a:solidFill>
                  <a:latin typeface="Times New Roman"/>
                  <a:ea typeface="Times New Roman"/>
                </a:endParaRPr>
              </a:p>
            </p:txBody>
          </p:sp>
          <p:cxnSp>
            <p:nvCxnSpPr>
              <p:cNvPr id="97" name="Straight Arrow Connector 96"/>
              <p:cNvCxnSpPr>
                <a:stCxn id="90" idx="4"/>
              </p:cNvCxnSpPr>
              <p:nvPr/>
            </p:nvCxnSpPr>
            <p:spPr>
              <a:xfrm>
                <a:off x="5078657" y="2815764"/>
                <a:ext cx="2068" cy="22021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98" name="Straight Arrow Connector 97"/>
              <p:cNvCxnSpPr>
                <a:stCxn id="91" idx="4"/>
              </p:cNvCxnSpPr>
              <p:nvPr/>
            </p:nvCxnSpPr>
            <p:spPr>
              <a:xfrm flipH="1">
                <a:off x="5641120" y="2807214"/>
                <a:ext cx="1916" cy="22876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5" name="Rectangle 14"/>
            <p:cNvSpPr/>
            <p:nvPr/>
          </p:nvSpPr>
          <p:spPr>
            <a:xfrm>
              <a:off x="2979316" y="543201"/>
              <a:ext cx="1628546" cy="13599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182880" rIns="91440" bIns="45720" numCol="1" spcCol="0" rtlCol="0" fromWordArt="0" anchor="ctr" anchorCtr="0" forceAA="0" compatLnSpc="1">
              <a:noAutofit/>
            </a:bodyPr>
            <a:lstStyle/>
            <a:p>
              <a:pPr marL="228600">
                <a:lnSpc>
                  <a:spcPct val="115000"/>
                </a:lnSpc>
                <a:spcAft>
                  <a:spcPts val="1000"/>
                </a:spcAft>
              </a:pPr>
              <a:r>
                <a:rPr lang="en-US" sz="1200">
                  <a:solidFill>
                    <a:prstClr val="black"/>
                  </a:solidFill>
                  <a:latin typeface="Times New Roman"/>
                  <a:ea typeface="Times New Roman"/>
                </a:rPr>
                <a:t> </a:t>
              </a:r>
            </a:p>
          </p:txBody>
        </p:sp>
        <p:grpSp>
          <p:nvGrpSpPr>
            <p:cNvPr id="16" name="Group 15"/>
            <p:cNvGrpSpPr/>
            <p:nvPr/>
          </p:nvGrpSpPr>
          <p:grpSpPr>
            <a:xfrm>
              <a:off x="2967247" y="539684"/>
              <a:ext cx="1564537" cy="1366075"/>
              <a:chOff x="4658943" y="1765169"/>
              <a:chExt cx="1564875" cy="1435231"/>
            </a:xfrm>
          </p:grpSpPr>
          <p:sp>
            <p:nvSpPr>
              <p:cNvPr id="51" name="Arc 50"/>
              <p:cNvSpPr/>
              <p:nvPr/>
            </p:nvSpPr>
            <p:spPr>
              <a:xfrm rot="1016732">
                <a:off x="5498175" y="1860873"/>
                <a:ext cx="725643" cy="1339527"/>
              </a:xfrm>
              <a:prstGeom prst="arc">
                <a:avLst>
                  <a:gd name="adj1" fmla="val 13599321"/>
                  <a:gd name="adj2" fmla="val 6208161"/>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ctr" anchorCtr="0" forceAA="0" compatLnSpc="1">
                <a:noAutofit/>
              </a:bodyPr>
              <a:lstStyle/>
              <a:p>
                <a:endParaRPr lang="en-US">
                  <a:solidFill>
                    <a:prstClr val="black"/>
                  </a:solidFill>
                </a:endParaRPr>
              </a:p>
            </p:txBody>
          </p:sp>
          <p:sp>
            <p:nvSpPr>
              <p:cNvPr id="52" name="TextBox 36"/>
              <p:cNvSpPr txBox="1"/>
              <p:nvPr/>
            </p:nvSpPr>
            <p:spPr>
              <a:xfrm>
                <a:off x="4843706" y="1765169"/>
                <a:ext cx="526326"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a:solidFill>
                      <a:srgbClr val="000000"/>
                    </a:solidFill>
                    <a:latin typeface="Arial"/>
                    <a:ea typeface="Times New Roman"/>
                  </a:rPr>
                  <a:t>Input</a:t>
                </a:r>
                <a:endParaRPr lang="en-US" sz="2000">
                  <a:solidFill>
                    <a:prstClr val="black"/>
                  </a:solidFill>
                  <a:latin typeface="Times New Roman"/>
                  <a:ea typeface="Times New Roman"/>
                </a:endParaRPr>
              </a:p>
            </p:txBody>
          </p:sp>
          <p:sp>
            <p:nvSpPr>
              <p:cNvPr id="53" name="Oval 52"/>
              <p:cNvSpPr/>
              <p:nvPr/>
            </p:nvSpPr>
            <p:spPr>
              <a:xfrm>
                <a:off x="5785757"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54" name="Straight Arrow Connector 53"/>
              <p:cNvCxnSpPr/>
              <p:nvPr/>
            </p:nvCxnSpPr>
            <p:spPr>
              <a:xfrm>
                <a:off x="5900000" y="1986945"/>
                <a:ext cx="0" cy="226984"/>
              </a:xfrm>
              <a:prstGeom prst="straightConnector1">
                <a:avLst/>
              </a:prstGeom>
              <a:ln>
                <a:tailEnd type="triangle" w="lg" len="med"/>
              </a:ln>
            </p:spPr>
            <p:style>
              <a:lnRef idx="1">
                <a:schemeClr val="dk1"/>
              </a:lnRef>
              <a:fillRef idx="2">
                <a:schemeClr val="dk1"/>
              </a:fillRef>
              <a:effectRef idx="1">
                <a:schemeClr val="dk1"/>
              </a:effectRef>
              <a:fontRef idx="minor">
                <a:schemeClr val="dk1"/>
              </a:fontRef>
            </p:style>
          </p:cxnSp>
          <p:grpSp>
            <p:nvGrpSpPr>
              <p:cNvPr id="55" name="Group 54"/>
              <p:cNvGrpSpPr/>
              <p:nvPr/>
            </p:nvGrpSpPr>
            <p:grpSpPr>
              <a:xfrm>
                <a:off x="5471591" y="2320247"/>
                <a:ext cx="170604" cy="18286"/>
                <a:chOff x="661269" y="507515"/>
                <a:chExt cx="170688" cy="18288"/>
              </a:xfrm>
            </p:grpSpPr>
            <p:sp>
              <p:nvSpPr>
                <p:cNvPr id="76" name="Oval 75"/>
                <p:cNvSpPr/>
                <p:nvPr/>
              </p:nvSpPr>
              <p:spPr>
                <a:xfrm>
                  <a:off x="6612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77" name="Oval 76"/>
                <p:cNvSpPr/>
                <p:nvPr/>
              </p:nvSpPr>
              <p:spPr>
                <a:xfrm>
                  <a:off x="813669" y="507515"/>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sp>
            <p:nvSpPr>
              <p:cNvPr id="56" name="TextBox 48"/>
              <p:cNvSpPr txBox="1"/>
              <p:nvPr/>
            </p:nvSpPr>
            <p:spPr>
              <a:xfrm>
                <a:off x="5202023" y="2002630"/>
                <a:ext cx="473549" cy="303986"/>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a:solidFill>
                      <a:srgbClr val="000000"/>
                    </a:solidFill>
                    <a:latin typeface="Arial"/>
                    <a:ea typeface="Times New Roman"/>
                  </a:rPr>
                  <a:t>map</a:t>
                </a:r>
                <a:endParaRPr lang="en-US" sz="2000">
                  <a:solidFill>
                    <a:prstClr val="black"/>
                  </a:solidFill>
                  <a:latin typeface="Times New Roman"/>
                  <a:ea typeface="Times New Roman"/>
                </a:endParaRPr>
              </a:p>
            </p:txBody>
          </p:sp>
          <p:cxnSp>
            <p:nvCxnSpPr>
              <p:cNvPr id="57" name="Straight Arrow Connector 56"/>
              <p:cNvCxnSpPr/>
              <p:nvPr/>
            </p:nvCxnSpPr>
            <p:spPr>
              <a:xfrm flipH="1">
                <a:off x="5836758" y="2442501"/>
                <a:ext cx="63243"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58" name="Oval 57"/>
              <p:cNvSpPr/>
              <p:nvPr/>
            </p:nvSpPr>
            <p:spPr>
              <a:xfrm>
                <a:off x="4810359"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59" name="Straight Arrow Connector 58"/>
              <p:cNvCxnSpPr/>
              <p:nvPr/>
            </p:nvCxnSpPr>
            <p:spPr>
              <a:xfrm>
                <a:off x="4924603"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0" name="Straight Arrow Connector 59"/>
              <p:cNvCxnSpPr/>
              <p:nvPr/>
            </p:nvCxnSpPr>
            <p:spPr>
              <a:xfrm>
                <a:off x="4924603" y="2442501"/>
                <a:ext cx="186626"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1" name="Oval 60"/>
              <p:cNvSpPr/>
              <p:nvPr/>
            </p:nvSpPr>
            <p:spPr>
              <a:xfrm>
                <a:off x="5079646" y="2213929"/>
                <a:ext cx="228487" cy="228572"/>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62" name="Straight Arrow Connector 61"/>
              <p:cNvCxnSpPr/>
              <p:nvPr/>
            </p:nvCxnSpPr>
            <p:spPr>
              <a:xfrm>
                <a:off x="5193889" y="1987262"/>
                <a:ext cx="0" cy="226667"/>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3" name="Straight Arrow Connector 62"/>
              <p:cNvCxnSpPr/>
              <p:nvPr/>
            </p:nvCxnSpPr>
            <p:spPr>
              <a:xfrm flipH="1">
                <a:off x="5191822" y="2442501"/>
                <a:ext cx="2068" cy="23775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64" name="Oval 63"/>
              <p:cNvSpPr/>
              <p:nvPr/>
            </p:nvSpPr>
            <p:spPr>
              <a:xfrm>
                <a:off x="5077846" y="2680256"/>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65" name="Oval 64"/>
              <p:cNvSpPr/>
              <p:nvPr/>
            </p:nvSpPr>
            <p:spPr>
              <a:xfrm>
                <a:off x="5642190" y="2671707"/>
                <a:ext cx="227951" cy="228572"/>
              </a:xfrm>
              <a:prstGeom prst="ellipse">
                <a:avLst/>
              </a:prstGeom>
              <a:ln/>
            </p:spPr>
            <p:style>
              <a:lnRef idx="1">
                <a:schemeClr val="accent2"/>
              </a:lnRef>
              <a:fillRef idx="2">
                <a:schemeClr val="accent2"/>
              </a:fillRef>
              <a:effectRef idx="1">
                <a:schemeClr val="accent2"/>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nvGrpSpPr>
              <p:cNvPr id="66" name="Group 65"/>
              <p:cNvGrpSpPr/>
              <p:nvPr/>
            </p:nvGrpSpPr>
            <p:grpSpPr>
              <a:xfrm>
                <a:off x="5404973" y="2832638"/>
                <a:ext cx="170175" cy="17778"/>
                <a:chOff x="594644" y="1019969"/>
                <a:chExt cx="170688" cy="18288"/>
              </a:xfrm>
            </p:grpSpPr>
            <p:sp>
              <p:nvSpPr>
                <p:cNvPr id="74" name="Oval 73"/>
                <p:cNvSpPr/>
                <p:nvPr/>
              </p:nvSpPr>
              <p:spPr>
                <a:xfrm>
                  <a:off x="5946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sp>
              <p:nvSpPr>
                <p:cNvPr id="75" name="Oval 74"/>
                <p:cNvSpPr/>
                <p:nvPr/>
              </p:nvSpPr>
              <p:spPr>
                <a:xfrm>
                  <a:off x="747044" y="1019969"/>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latin typeface="Times New Roman"/>
                      <a:ea typeface="Times New Roman"/>
                    </a:rPr>
                    <a:t> </a:t>
                  </a:r>
                  <a:endParaRPr lang="en-US" sz="1200">
                    <a:solidFill>
                      <a:prstClr val="black"/>
                    </a:solidFill>
                    <a:latin typeface="Times New Roman"/>
                    <a:ea typeface="Times New Roman"/>
                  </a:endParaRPr>
                </a:p>
              </p:txBody>
            </p:sp>
          </p:grpSp>
          <p:cxnSp>
            <p:nvCxnSpPr>
              <p:cNvPr id="67" name="Straight Arrow Connector 66"/>
              <p:cNvCxnSpPr/>
              <p:nvPr/>
            </p:nvCxnSpPr>
            <p:spPr>
              <a:xfrm>
                <a:off x="4924603" y="2442501"/>
                <a:ext cx="750970" cy="26268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8" name="Straight Arrow Connector 67"/>
              <p:cNvCxnSpPr/>
              <p:nvPr/>
            </p:nvCxnSpPr>
            <p:spPr>
              <a:xfrm>
                <a:off x="5193890" y="2442501"/>
                <a:ext cx="562276" cy="229206"/>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69" name="Straight Arrow Connector 68"/>
              <p:cNvCxnSpPr/>
              <p:nvPr/>
            </p:nvCxnSpPr>
            <p:spPr>
              <a:xfrm flipH="1">
                <a:off x="5272414" y="2442501"/>
                <a:ext cx="627587" cy="271229"/>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0" name="TextBox 48"/>
              <p:cNvSpPr txBox="1"/>
              <p:nvPr/>
            </p:nvSpPr>
            <p:spPr>
              <a:xfrm>
                <a:off x="4658943" y="2789025"/>
                <a:ext cx="586704" cy="237461"/>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reduce</a:t>
                </a:r>
                <a:endParaRPr lang="en-US" sz="2000" dirty="0">
                  <a:solidFill>
                    <a:prstClr val="black"/>
                  </a:solidFill>
                  <a:latin typeface="Times New Roman"/>
                  <a:ea typeface="Times New Roman"/>
                </a:endParaRPr>
              </a:p>
            </p:txBody>
          </p:sp>
          <p:cxnSp>
            <p:nvCxnSpPr>
              <p:cNvPr id="71" name="Straight Arrow Connector 70"/>
              <p:cNvCxnSpPr/>
              <p:nvPr/>
            </p:nvCxnSpPr>
            <p:spPr>
              <a:xfrm>
                <a:off x="5191822" y="2908828"/>
                <a:ext cx="2068" cy="22018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72" name="Straight Arrow Connector 71"/>
              <p:cNvCxnSpPr/>
              <p:nvPr/>
            </p:nvCxnSpPr>
            <p:spPr>
              <a:xfrm flipH="1">
                <a:off x="5754250" y="2900279"/>
                <a:ext cx="1916" cy="22873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73" name="TextBox 36"/>
              <p:cNvSpPr txBox="1"/>
              <p:nvPr/>
            </p:nvSpPr>
            <p:spPr>
              <a:xfrm>
                <a:off x="5318971" y="1778126"/>
                <a:ext cx="71437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Iterations</a:t>
                </a:r>
                <a:endParaRPr lang="en-US" sz="2000" dirty="0">
                  <a:solidFill>
                    <a:prstClr val="black"/>
                  </a:solidFill>
                  <a:latin typeface="Times New Roman"/>
                  <a:ea typeface="Times New Roman"/>
                </a:endParaRPr>
              </a:p>
            </p:txBody>
          </p:sp>
        </p:grpSp>
        <p:grpSp>
          <p:nvGrpSpPr>
            <p:cNvPr id="17" name="Group 16"/>
            <p:cNvGrpSpPr/>
            <p:nvPr/>
          </p:nvGrpSpPr>
          <p:grpSpPr>
            <a:xfrm>
              <a:off x="187860" y="632890"/>
              <a:ext cx="1204219" cy="1250507"/>
              <a:chOff x="5025142" y="1886585"/>
              <a:chExt cx="1204480" cy="1313815"/>
            </a:xfrm>
          </p:grpSpPr>
          <p:sp>
            <p:nvSpPr>
              <p:cNvPr id="36" name="TextBox 36"/>
              <p:cNvSpPr txBox="1"/>
              <p:nvPr/>
            </p:nvSpPr>
            <p:spPr>
              <a:xfrm>
                <a:off x="5372372" y="1886585"/>
                <a:ext cx="485013"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Input</a:t>
                </a:r>
                <a:endParaRPr lang="en-US" sz="2000" dirty="0">
                  <a:solidFill>
                    <a:prstClr val="black"/>
                  </a:solidFill>
                  <a:latin typeface="Times New Roman"/>
                  <a:ea typeface="Times New Roman"/>
                </a:endParaRPr>
              </a:p>
            </p:txBody>
          </p:sp>
          <p:sp>
            <p:nvSpPr>
              <p:cNvPr id="37" name="Oval 36"/>
              <p:cNvSpPr/>
              <p:nvPr/>
            </p:nvSpPr>
            <p:spPr>
              <a:xfrm>
                <a:off x="600102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ea typeface="Times New Roman"/>
                    <a:cs typeface="Times New Roman"/>
                  </a:rPr>
                  <a:t> </a:t>
                </a:r>
              </a:p>
            </p:txBody>
          </p:sp>
          <p:cxnSp>
            <p:nvCxnSpPr>
              <p:cNvPr id="38" name="Straight Arrow Connector 37"/>
              <p:cNvCxnSpPr>
                <a:endCxn id="37" idx="0"/>
              </p:cNvCxnSpPr>
              <p:nvPr/>
            </p:nvCxnSpPr>
            <p:spPr>
              <a:xfrm>
                <a:off x="6115322" y="2201704"/>
                <a:ext cx="0" cy="227012"/>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9" name="TextBox 45"/>
              <p:cNvSpPr txBox="1"/>
              <p:nvPr/>
            </p:nvSpPr>
            <p:spPr>
              <a:xfrm>
                <a:off x="5368042" y="2962910"/>
                <a:ext cx="564515"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a:solidFill>
                      <a:srgbClr val="000000"/>
                    </a:solidFill>
                    <a:latin typeface="Arial"/>
                    <a:ea typeface="Times New Roman"/>
                  </a:rPr>
                  <a:t>Output</a:t>
                </a:r>
                <a:endParaRPr lang="en-US" sz="2000">
                  <a:solidFill>
                    <a:prstClr val="black"/>
                  </a:solidFill>
                  <a:latin typeface="Times New Roman"/>
                  <a:ea typeface="Times New Roman"/>
                </a:endParaRPr>
              </a:p>
            </p:txBody>
          </p:sp>
          <p:grpSp>
            <p:nvGrpSpPr>
              <p:cNvPr id="40" name="Group 39"/>
              <p:cNvGrpSpPr/>
              <p:nvPr/>
            </p:nvGrpSpPr>
            <p:grpSpPr>
              <a:xfrm>
                <a:off x="5686697" y="2535047"/>
                <a:ext cx="170688" cy="18288"/>
                <a:chOff x="2753360" y="2094366"/>
                <a:chExt cx="170688" cy="18288"/>
              </a:xfrm>
            </p:grpSpPr>
            <p:sp>
              <p:nvSpPr>
                <p:cNvPr id="49" name="Oval 48"/>
                <p:cNvSpPr/>
                <p:nvPr/>
              </p:nvSpPr>
              <p:spPr>
                <a:xfrm>
                  <a:off x="27533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ea typeface="Times New Roman"/>
                      <a:cs typeface="Times New Roman"/>
                    </a:rPr>
                    <a:t> </a:t>
                  </a:r>
                </a:p>
              </p:txBody>
            </p:sp>
            <p:sp>
              <p:nvSpPr>
                <p:cNvPr id="50" name="Oval 49"/>
                <p:cNvSpPr/>
                <p:nvPr/>
              </p:nvSpPr>
              <p:spPr>
                <a:xfrm>
                  <a:off x="2905760" y="2094366"/>
                  <a:ext cx="18288" cy="18288"/>
                </a:xfrm>
                <a:prstGeom prst="ellipse">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ea typeface="Times New Roman"/>
                      <a:cs typeface="Times New Roman"/>
                    </a:rPr>
                    <a:t> </a:t>
                  </a:r>
                </a:p>
              </p:txBody>
            </p:sp>
          </p:grpSp>
          <p:sp>
            <p:nvSpPr>
              <p:cNvPr id="41" name="TextBox 48"/>
              <p:cNvSpPr txBox="1"/>
              <p:nvPr/>
            </p:nvSpPr>
            <p:spPr>
              <a:xfrm>
                <a:off x="5572397" y="2200910"/>
                <a:ext cx="430530" cy="237490"/>
              </a:xfrm>
              <a:prstGeom prst="rect">
                <a:avLst/>
              </a:prstGeom>
              <a:noFill/>
              <a:ln>
                <a:noFill/>
              </a:ln>
            </p:spPr>
            <p:style>
              <a:lnRef idx="1">
                <a:schemeClr val="dk1"/>
              </a:lnRef>
              <a:fillRef idx="2">
                <a:schemeClr val="dk1"/>
              </a:fillRef>
              <a:effectRef idx="1">
                <a:schemeClr val="dk1"/>
              </a:effectRef>
              <a:fontRef idx="minor">
                <a:schemeClr val="dk1"/>
              </a:fontRef>
            </p:style>
            <p:txBody>
              <a:bodyPr wrap="square" rtlCol="0">
                <a:noAutofit/>
              </a:bodyPr>
              <a:lstStyle/>
              <a:p>
                <a:r>
                  <a:rPr lang="en-US" sz="1400" dirty="0">
                    <a:solidFill>
                      <a:srgbClr val="000000"/>
                    </a:solidFill>
                    <a:latin typeface="Arial"/>
                    <a:ea typeface="Times New Roman"/>
                  </a:rPr>
                  <a:t>map</a:t>
                </a:r>
                <a:endParaRPr lang="en-US" sz="2000" dirty="0">
                  <a:solidFill>
                    <a:prstClr val="black"/>
                  </a:solidFill>
                  <a:latin typeface="Times New Roman"/>
                  <a:ea typeface="Times New Roman"/>
                </a:endParaRPr>
              </a:p>
            </p:txBody>
          </p:sp>
          <p:cxnSp>
            <p:nvCxnSpPr>
              <p:cNvPr id="42" name="Straight Arrow Connector 41"/>
              <p:cNvCxnSpPr>
                <a:stCxn id="37" idx="4"/>
              </p:cNvCxnSpPr>
              <p:nvPr/>
            </p:nvCxnSpPr>
            <p:spPr>
              <a:xfrm>
                <a:off x="6115322" y="2657316"/>
                <a:ext cx="0" cy="240053"/>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3" name="Oval 42"/>
              <p:cNvSpPr/>
              <p:nvPr/>
            </p:nvSpPr>
            <p:spPr>
              <a:xfrm>
                <a:off x="502514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a:solidFill>
                      <a:prstClr val="white"/>
                    </a:solidFill>
                    <a:latin typeface="Times New Roman"/>
                    <a:ea typeface="Times New Roman"/>
                  </a:rPr>
                  <a:t> </a:t>
                </a:r>
                <a:endParaRPr lang="en-US" sz="1200">
                  <a:solidFill>
                    <a:prstClr val="white"/>
                  </a:solidFill>
                  <a:latin typeface="Times New Roman"/>
                  <a:ea typeface="Times New Roman"/>
                </a:endParaRPr>
              </a:p>
            </p:txBody>
          </p:sp>
          <p:cxnSp>
            <p:nvCxnSpPr>
              <p:cNvPr id="44" name="Straight Arrow Connector 43"/>
              <p:cNvCxnSpPr/>
              <p:nvPr/>
            </p:nvCxnSpPr>
            <p:spPr>
              <a:xfrm>
                <a:off x="513944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5" name="Straight Arrow Connector 44"/>
              <p:cNvCxnSpPr/>
              <p:nvPr/>
            </p:nvCxnSpPr>
            <p:spPr>
              <a:xfrm>
                <a:off x="513944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46" name="Oval 45"/>
              <p:cNvSpPr/>
              <p:nvPr/>
            </p:nvSpPr>
            <p:spPr>
              <a:xfrm>
                <a:off x="5294562" y="2428716"/>
                <a:ext cx="228600" cy="228600"/>
              </a:xfrm>
              <a:prstGeom prst="ellipse">
                <a:avLst/>
              </a:prstGeom>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nSpc>
                    <a:spcPct val="115000"/>
                  </a:lnSpc>
                  <a:spcAft>
                    <a:spcPts val="1000"/>
                  </a:spcAft>
                </a:pPr>
                <a:r>
                  <a:rPr lang="en-US" sz="1100" dirty="0">
                    <a:solidFill>
                      <a:prstClr val="white"/>
                    </a:solidFill>
                    <a:latin typeface="Times New Roman"/>
                    <a:ea typeface="Times New Roman"/>
                  </a:rPr>
                  <a:t> </a:t>
                </a:r>
                <a:endParaRPr lang="en-US" sz="1200" dirty="0">
                  <a:solidFill>
                    <a:prstClr val="white"/>
                  </a:solidFill>
                  <a:latin typeface="Times New Roman"/>
                  <a:ea typeface="Times New Roman"/>
                </a:endParaRPr>
              </a:p>
            </p:txBody>
          </p:sp>
          <p:cxnSp>
            <p:nvCxnSpPr>
              <p:cNvPr id="47" name="Straight Arrow Connector 46"/>
              <p:cNvCxnSpPr/>
              <p:nvPr/>
            </p:nvCxnSpPr>
            <p:spPr>
              <a:xfrm>
                <a:off x="5408862" y="2202021"/>
                <a:ext cx="0" cy="226695"/>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48" name="Straight Arrow Connector 47"/>
              <p:cNvCxnSpPr/>
              <p:nvPr/>
            </p:nvCxnSpPr>
            <p:spPr>
              <a:xfrm>
                <a:off x="5408862" y="2657316"/>
                <a:ext cx="0" cy="24003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grpSp>
        <p:sp>
          <p:nvSpPr>
            <p:cNvPr id="18" name="Rectangle 17"/>
            <p:cNvSpPr/>
            <p:nvPr/>
          </p:nvSpPr>
          <p:spPr>
            <a:xfrm>
              <a:off x="4820094" y="696000"/>
              <a:ext cx="989087" cy="975762"/>
            </a:xfrm>
            <a:prstGeom prst="rect">
              <a:avLst/>
            </a:prstGeom>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ea typeface="Times New Roman"/>
                  <a:cs typeface="Times New Roman"/>
                </a:rPr>
                <a:t> </a:t>
              </a:r>
            </a:p>
          </p:txBody>
        </p:sp>
        <p:sp>
          <p:nvSpPr>
            <p:cNvPr id="19" name="Arc 18"/>
            <p:cNvSpPr/>
            <p:nvPr/>
          </p:nvSpPr>
          <p:spPr>
            <a:xfrm flipV="1">
              <a:off x="4772025" y="1094688"/>
              <a:ext cx="1123950" cy="435169"/>
            </a:xfrm>
            <a:prstGeom prst="arc">
              <a:avLst>
                <a:gd name="adj1" fmla="val 10327336"/>
                <a:gd name="adj2" fmla="val 598130"/>
              </a:avLst>
            </a:prstGeom>
            <a:noFill/>
            <a:ln>
              <a:headEnd type="none" w="med" len="med"/>
              <a:tailEnd type="triangle" w="med" len="med"/>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ea typeface="Times New Roman"/>
                  <a:cs typeface="Times New Roman"/>
                </a:rPr>
                <a:t> </a:t>
              </a:r>
            </a:p>
          </p:txBody>
        </p:sp>
        <p:sp>
          <p:nvSpPr>
            <p:cNvPr id="20" name="Arc 19"/>
            <p:cNvSpPr/>
            <p:nvPr/>
          </p:nvSpPr>
          <p:spPr>
            <a:xfrm rot="16200000" flipV="1">
              <a:off x="4893613" y="958004"/>
              <a:ext cx="1107331" cy="457101"/>
            </a:xfrm>
            <a:prstGeom prst="arc">
              <a:avLst>
                <a:gd name="adj1" fmla="val 10327336"/>
                <a:gd name="adj2" fmla="val 598130"/>
              </a:avLst>
            </a:prstGeom>
            <a:noFill/>
            <a:ln>
              <a:headEnd type="triangle" w="med" len="med"/>
              <a:tailEnd type="none" w="med" len="med"/>
            </a:ln>
          </p:spPr>
          <p:style>
            <a:lnRef idx="1">
              <a:schemeClr val="dk1"/>
            </a:lnRef>
            <a:fillRef idx="2">
              <a:schemeClr val="dk1"/>
            </a:fillRef>
            <a:effectRef idx="1">
              <a:schemeClr val="dk1"/>
            </a:effectRef>
            <a:fontRef idx="minor">
              <a:schemeClr val="dk1"/>
            </a:fontRef>
          </p:style>
          <p:txBody>
            <a:bodyPr rtlCol="0" anchor="ctr"/>
            <a:lstStyle/>
            <a:p>
              <a:pPr>
                <a:lnSpc>
                  <a:spcPct val="115000"/>
                </a:lnSpc>
                <a:spcAft>
                  <a:spcPts val="1000"/>
                </a:spcAft>
              </a:pPr>
              <a:r>
                <a:rPr lang="en-US" sz="1100">
                  <a:solidFill>
                    <a:prstClr val="black"/>
                  </a:solidFill>
                  <a:ea typeface="Times New Roman"/>
                  <a:cs typeface="Times New Roman"/>
                </a:rPr>
                <a:t> </a:t>
              </a:r>
            </a:p>
          </p:txBody>
        </p:sp>
        <p:cxnSp>
          <p:nvCxnSpPr>
            <p:cNvPr id="21" name="Straight Connector 20"/>
            <p:cNvCxnSpPr/>
            <p:nvPr/>
          </p:nvCxnSpPr>
          <p:spPr>
            <a:xfrm>
              <a:off x="5199713" y="709945"/>
              <a:ext cx="0" cy="969137"/>
            </a:xfrm>
            <a:prstGeom prst="line">
              <a:avLst/>
            </a:prstGeom>
            <a:ln/>
          </p:spPr>
          <p:style>
            <a:lnRef idx="1">
              <a:schemeClr val="dk1"/>
            </a:lnRef>
            <a:fillRef idx="2">
              <a:schemeClr val="dk1"/>
            </a:fillRef>
            <a:effectRef idx="1">
              <a:schemeClr val="dk1"/>
            </a:effectRef>
            <a:fontRef idx="minor">
              <a:schemeClr val="dk1"/>
            </a:fontRef>
          </p:style>
        </p:cxnSp>
        <p:cxnSp>
          <p:nvCxnSpPr>
            <p:cNvPr id="22" name="Straight Connector 21"/>
            <p:cNvCxnSpPr/>
            <p:nvPr/>
          </p:nvCxnSpPr>
          <p:spPr>
            <a:xfrm>
              <a:off x="4820094" y="1055038"/>
              <a:ext cx="989087" cy="0"/>
            </a:xfrm>
            <a:prstGeom prst="line">
              <a:avLst/>
            </a:prstGeom>
            <a:ln/>
          </p:spPr>
          <p:style>
            <a:lnRef idx="1">
              <a:schemeClr val="dk1"/>
            </a:lnRef>
            <a:fillRef idx="2">
              <a:schemeClr val="dk1"/>
            </a:fillRef>
            <a:effectRef idx="1">
              <a:schemeClr val="dk1"/>
            </a:effectRef>
            <a:fontRef idx="minor">
              <a:schemeClr val="dk1"/>
            </a:fontRef>
          </p:style>
        </p:cxnSp>
        <p:cxnSp>
          <p:nvCxnSpPr>
            <p:cNvPr id="23" name="Straight Connector 22"/>
            <p:cNvCxnSpPr/>
            <p:nvPr/>
          </p:nvCxnSpPr>
          <p:spPr>
            <a:xfrm>
              <a:off x="4820094" y="1343640"/>
              <a:ext cx="989087" cy="0"/>
            </a:xfrm>
            <a:prstGeom prst="line">
              <a:avLst/>
            </a:prstGeom>
            <a:ln/>
          </p:spPr>
          <p:style>
            <a:lnRef idx="1">
              <a:schemeClr val="dk1"/>
            </a:lnRef>
            <a:fillRef idx="2">
              <a:schemeClr val="dk1"/>
            </a:fillRef>
            <a:effectRef idx="1">
              <a:schemeClr val="dk1"/>
            </a:effectRef>
            <a:fontRef idx="minor">
              <a:schemeClr val="dk1"/>
            </a:fontRef>
          </p:style>
        </p:cxnSp>
        <p:sp>
          <p:nvSpPr>
            <p:cNvPr id="24" name="TextBox 144"/>
            <p:cNvSpPr txBox="1"/>
            <p:nvPr/>
          </p:nvSpPr>
          <p:spPr>
            <a:xfrm>
              <a:off x="5170030" y="980998"/>
              <a:ext cx="369490" cy="406763"/>
            </a:xfrm>
            <a:prstGeom prst="rect">
              <a:avLst/>
            </a:prstGeom>
          </p:spPr>
          <p:style>
            <a:lnRef idx="1">
              <a:schemeClr val="dk1"/>
            </a:lnRef>
            <a:fillRef idx="2">
              <a:schemeClr val="dk1"/>
            </a:fillRef>
            <a:effectRef idx="1">
              <a:schemeClr val="dk1"/>
            </a:effectRef>
            <a:fontRef idx="minor">
              <a:schemeClr val="dk1"/>
            </a:fontRef>
          </p:style>
          <p:txBody>
            <a:bodyPr wrap="square" rtlCol="0">
              <a:noAutofit/>
            </a:bodyPr>
            <a:lstStyle/>
            <a:p>
              <a:r>
                <a:rPr lang="en-US">
                  <a:solidFill>
                    <a:srgbClr val="000000"/>
                  </a:solidFill>
                  <a:ea typeface="Times New Roman"/>
                  <a:cs typeface="Times New Roman"/>
                </a:rPr>
                <a:t>P</a:t>
              </a:r>
              <a:r>
                <a:rPr lang="en-US" baseline="-25000">
                  <a:solidFill>
                    <a:srgbClr val="000000"/>
                  </a:solidFill>
                  <a:ea typeface="Times New Roman"/>
                  <a:cs typeface="Times New Roman"/>
                </a:rPr>
                <a:t>ij</a:t>
              </a:r>
              <a:endParaRPr lang="en-US" sz="1200">
                <a:solidFill>
                  <a:prstClr val="black"/>
                </a:solidFill>
                <a:latin typeface="Times New Roman"/>
                <a:ea typeface="Times New Roman"/>
              </a:endParaRPr>
            </a:p>
          </p:txBody>
        </p:sp>
        <p:cxnSp>
          <p:nvCxnSpPr>
            <p:cNvPr id="25" name="Straight Arrow Connector 24"/>
            <p:cNvCxnSpPr/>
            <p:nvPr/>
          </p:nvCxnSpPr>
          <p:spPr>
            <a:xfrm rot="5400000" flipH="1" flipV="1">
              <a:off x="5273170" y="862346"/>
              <a:ext cx="217585" cy="1588"/>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6" name="Straight Arrow Connector 25"/>
            <p:cNvCxnSpPr/>
            <p:nvPr/>
          </p:nvCxnSpPr>
          <p:spPr>
            <a:xfrm rot="10800000">
              <a:off x="4918111" y="1198583"/>
              <a:ext cx="228551" cy="1511"/>
            </a:xfrm>
            <a:prstGeom prst="straightConnector1">
              <a:avLst/>
            </a:prstGeom>
            <a:ln>
              <a:tailEnd type="arrow"/>
            </a:ln>
          </p:spPr>
          <p:style>
            <a:lnRef idx="1">
              <a:schemeClr val="dk1"/>
            </a:lnRef>
            <a:fillRef idx="2">
              <a:schemeClr val="dk1"/>
            </a:fillRef>
            <a:effectRef idx="1">
              <a:schemeClr val="dk1"/>
            </a:effectRef>
            <a:fontRef idx="minor">
              <a:schemeClr val="dk1"/>
            </a:fontRef>
          </p:style>
        </p:cxnSp>
        <p:cxnSp>
          <p:nvCxnSpPr>
            <p:cNvPr id="27" name="Straight Connector 26"/>
            <p:cNvCxnSpPr/>
            <p:nvPr/>
          </p:nvCxnSpPr>
          <p:spPr>
            <a:xfrm>
              <a:off x="5503294" y="709017"/>
              <a:ext cx="0" cy="968856"/>
            </a:xfrm>
            <a:prstGeom prst="line">
              <a:avLst/>
            </a:prstGeom>
            <a:ln/>
          </p:spPr>
          <p:style>
            <a:lnRef idx="1">
              <a:schemeClr val="dk1"/>
            </a:lnRef>
            <a:fillRef idx="2">
              <a:schemeClr val="dk1"/>
            </a:fillRef>
            <a:effectRef idx="1">
              <a:schemeClr val="dk1"/>
            </a:effectRef>
            <a:fontRef idx="minor">
              <a:schemeClr val="dk1"/>
            </a:fontRef>
          </p:style>
        </p:cxnSp>
        <p:sp>
          <p:nvSpPr>
            <p:cNvPr id="28" name="Rectangle 27"/>
            <p:cNvSpPr/>
            <p:nvPr/>
          </p:nvSpPr>
          <p:spPr>
            <a:xfrm>
              <a:off x="90090" y="1904806"/>
              <a:ext cx="1360465" cy="586966"/>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nSpc>
                  <a:spcPct val="150000"/>
                </a:lnSpc>
              </a:pPr>
              <a:r>
                <a:rPr lang="en-US" sz="1400" dirty="0">
                  <a:solidFill>
                    <a:srgbClr val="000000"/>
                  </a:solidFill>
                  <a:latin typeface="Arial" pitchFamily="34" charset="0"/>
                  <a:ea typeface="Times New Roman"/>
                  <a:cs typeface="Arial" pitchFamily="34" charset="0"/>
                </a:rPr>
                <a:t>BLAST Analysis</a:t>
              </a:r>
              <a:endParaRPr lang="en-US" sz="1400" dirty="0">
                <a:solidFill>
                  <a:prstClr val="black"/>
                </a:solidFill>
                <a:latin typeface="Arial" pitchFamily="34" charset="0"/>
                <a:ea typeface="Times New Roman"/>
                <a:cs typeface="Arial" pitchFamily="34" charset="0"/>
              </a:endParaRPr>
            </a:p>
            <a:p>
              <a:pPr>
                <a:lnSpc>
                  <a:spcPct val="150000"/>
                </a:lnSpc>
              </a:pPr>
              <a:r>
                <a:rPr lang="en-US" sz="1400" dirty="0">
                  <a:solidFill>
                    <a:srgbClr val="000000"/>
                  </a:solidFill>
                  <a:latin typeface="Arial" pitchFamily="34" charset="0"/>
                  <a:ea typeface="Times New Roman"/>
                  <a:cs typeface="Arial" pitchFamily="34" charset="0"/>
                </a:rPr>
                <a:t>Parametric sweep</a:t>
              </a:r>
            </a:p>
            <a:p>
              <a:pPr>
                <a:lnSpc>
                  <a:spcPct val="150000"/>
                </a:lnSpc>
              </a:pPr>
              <a:r>
                <a:rPr lang="en-US" sz="1400" dirty="0">
                  <a:solidFill>
                    <a:srgbClr val="000000"/>
                  </a:solidFill>
                  <a:latin typeface="Arial" pitchFamily="34" charset="0"/>
                  <a:ea typeface="Times New Roman"/>
                  <a:cs typeface="Arial" pitchFamily="34" charset="0"/>
                </a:rPr>
                <a:t>Pleasingly Parallel</a:t>
              </a:r>
              <a:endParaRPr lang="en-US" sz="1400" dirty="0">
                <a:solidFill>
                  <a:prstClr val="black"/>
                </a:solidFill>
                <a:latin typeface="Arial" pitchFamily="34" charset="0"/>
                <a:ea typeface="Times New Roman"/>
                <a:cs typeface="Arial" pitchFamily="34" charset="0"/>
              </a:endParaRPr>
            </a:p>
          </p:txBody>
        </p:sp>
        <p:sp>
          <p:nvSpPr>
            <p:cNvPr id="29" name="Rectangle 28"/>
            <p:cNvSpPr/>
            <p:nvPr/>
          </p:nvSpPr>
          <p:spPr>
            <a:xfrm>
              <a:off x="1446245" y="1906661"/>
              <a:ext cx="1533071" cy="585111"/>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45720" rIns="91440" bIns="45720" numCol="1" spcCol="0" rtlCol="0" fromWordArt="0" anchor="t" anchorCtr="0" forceAA="0" compatLnSpc="1">
              <a:noAutofit/>
            </a:bodyPr>
            <a:lstStyle/>
            <a:p>
              <a:pPr>
                <a:lnSpc>
                  <a:spcPct val="150000"/>
                </a:lnSpc>
              </a:pPr>
              <a:r>
                <a:rPr lang="en-US" sz="1400" dirty="0">
                  <a:solidFill>
                    <a:srgbClr val="000000"/>
                  </a:solidFill>
                  <a:latin typeface="Arial" pitchFamily="34" charset="0"/>
                  <a:ea typeface="Times New Roman"/>
                  <a:cs typeface="Arial" pitchFamily="34" charset="0"/>
                </a:rPr>
                <a:t>High Energy Physics (HEP) Histograms</a:t>
              </a:r>
              <a:endParaRPr lang="en-US" sz="1400" dirty="0">
                <a:solidFill>
                  <a:prstClr val="black"/>
                </a:solidFill>
                <a:latin typeface="Arial" pitchFamily="34" charset="0"/>
                <a:ea typeface="Times New Roman"/>
                <a:cs typeface="Arial" pitchFamily="34" charset="0"/>
              </a:endParaRPr>
            </a:p>
            <a:p>
              <a:pPr>
                <a:lnSpc>
                  <a:spcPct val="150000"/>
                </a:lnSpc>
              </a:pPr>
              <a:r>
                <a:rPr lang="en-US" sz="1400" dirty="0">
                  <a:solidFill>
                    <a:srgbClr val="000000"/>
                  </a:solidFill>
                  <a:latin typeface="Arial" pitchFamily="34" charset="0"/>
                  <a:ea typeface="Times New Roman"/>
                  <a:cs typeface="Arial" pitchFamily="34" charset="0"/>
                </a:rPr>
                <a:t>Distributed search</a:t>
              </a:r>
              <a:endParaRPr lang="en-US" sz="1400" dirty="0">
                <a:solidFill>
                  <a:prstClr val="black"/>
                </a:solidFill>
                <a:latin typeface="Arial" pitchFamily="34" charset="0"/>
                <a:ea typeface="Times New Roman"/>
                <a:cs typeface="Arial" pitchFamily="34" charset="0"/>
              </a:endParaRPr>
            </a:p>
            <a:p>
              <a:pPr>
                <a:lnSpc>
                  <a:spcPct val="150000"/>
                </a:lnSpc>
              </a:pPr>
              <a:r>
                <a:rPr lang="en-US" sz="1400" dirty="0">
                  <a:solidFill>
                    <a:prstClr val="black"/>
                  </a:solidFill>
                  <a:latin typeface="Arial" pitchFamily="34" charset="0"/>
                  <a:ea typeface="Times New Roman"/>
                  <a:cs typeface="Arial" pitchFamily="34" charset="0"/>
                </a:rPr>
                <a:t> </a:t>
              </a:r>
            </a:p>
          </p:txBody>
        </p:sp>
        <p:sp>
          <p:nvSpPr>
            <p:cNvPr id="30" name="Rectangle 29"/>
            <p:cNvSpPr/>
            <p:nvPr/>
          </p:nvSpPr>
          <p:spPr>
            <a:xfrm>
              <a:off x="4607862" y="1900603"/>
              <a:ext cx="1383363" cy="594199"/>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a:lnSpc>
                  <a:spcPct val="150000"/>
                </a:lnSpc>
              </a:pPr>
              <a:r>
                <a:rPr lang="en-US" sz="1400" dirty="0">
                  <a:solidFill>
                    <a:srgbClr val="000000"/>
                  </a:solidFill>
                  <a:latin typeface="Arial" pitchFamily="34" charset="0"/>
                  <a:ea typeface="Times New Roman"/>
                  <a:cs typeface="Arial" pitchFamily="34" charset="0"/>
                </a:rPr>
                <a:t>Classic MPI</a:t>
              </a:r>
            </a:p>
            <a:p>
              <a:pPr>
                <a:lnSpc>
                  <a:spcPct val="150000"/>
                </a:lnSpc>
              </a:pPr>
              <a:r>
                <a:rPr lang="en-US" sz="1400" dirty="0">
                  <a:solidFill>
                    <a:srgbClr val="000000"/>
                  </a:solidFill>
                  <a:latin typeface="Arial" pitchFamily="34" charset="0"/>
                  <a:ea typeface="Times New Roman"/>
                  <a:cs typeface="Arial" pitchFamily="34" charset="0"/>
                </a:rPr>
                <a:t>PDE Solvers and particle dynamics</a:t>
              </a:r>
              <a:endParaRPr lang="en-US" sz="1400" dirty="0">
                <a:solidFill>
                  <a:prstClr val="black"/>
                </a:solidFill>
                <a:latin typeface="Arial" pitchFamily="34" charset="0"/>
                <a:ea typeface="Times New Roman"/>
                <a:cs typeface="Arial" pitchFamily="34" charset="0"/>
              </a:endParaRPr>
            </a:p>
            <a:p>
              <a:pPr>
                <a:lnSpc>
                  <a:spcPct val="150000"/>
                </a:lnSpc>
              </a:pPr>
              <a:r>
                <a:rPr lang="en-US" sz="1400" dirty="0">
                  <a:solidFill>
                    <a:prstClr val="black"/>
                  </a:solidFill>
                  <a:latin typeface="Arial" pitchFamily="34" charset="0"/>
                  <a:ea typeface="Times New Roman"/>
                  <a:cs typeface="Arial" pitchFamily="34" charset="0"/>
                </a:rPr>
                <a:t> </a:t>
              </a:r>
            </a:p>
          </p:txBody>
        </p:sp>
        <p:sp>
          <p:nvSpPr>
            <p:cNvPr id="31" name="Rectangle 30"/>
            <p:cNvSpPr/>
            <p:nvPr/>
          </p:nvSpPr>
          <p:spPr>
            <a:xfrm>
              <a:off x="90090" y="2508846"/>
              <a:ext cx="4517773" cy="363204"/>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algn="ctr">
                <a:lnSpc>
                  <a:spcPct val="150000"/>
                </a:lnSpc>
              </a:pPr>
              <a:r>
                <a:rPr lang="en-US" sz="1600" b="1" dirty="0">
                  <a:solidFill>
                    <a:srgbClr val="000000"/>
                  </a:solidFill>
                  <a:latin typeface="Arial"/>
                  <a:ea typeface="Times New Roman"/>
                </a:rPr>
                <a:t>Domain of MapReduce and Iterative Extensions</a:t>
              </a:r>
            </a:p>
            <a:p>
              <a:pPr algn="ctr">
                <a:lnSpc>
                  <a:spcPct val="150000"/>
                </a:lnSpc>
              </a:pPr>
              <a:r>
                <a:rPr lang="en-US" sz="1600" b="1" dirty="0">
                  <a:solidFill>
                    <a:srgbClr val="000000"/>
                  </a:solidFill>
                  <a:latin typeface="Arial"/>
                  <a:ea typeface="Times New Roman"/>
                </a:rPr>
                <a:t>Science Clouds</a:t>
              </a:r>
              <a:endParaRPr lang="en-US" b="1" dirty="0">
                <a:solidFill>
                  <a:prstClr val="black"/>
                </a:solidFill>
                <a:latin typeface="Times New Roman"/>
                <a:ea typeface="Times New Roman"/>
              </a:endParaRPr>
            </a:p>
          </p:txBody>
        </p:sp>
        <p:sp>
          <p:nvSpPr>
            <p:cNvPr id="32" name="Rectangle 31"/>
            <p:cNvSpPr/>
            <p:nvPr/>
          </p:nvSpPr>
          <p:spPr>
            <a:xfrm>
              <a:off x="4607862" y="2507092"/>
              <a:ext cx="1383363" cy="364957"/>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ctr" anchorCtr="0" forceAA="0" compatLnSpc="1">
              <a:noAutofit/>
            </a:bodyPr>
            <a:lstStyle/>
            <a:p>
              <a:pPr algn="ctr">
                <a:lnSpc>
                  <a:spcPct val="150000"/>
                </a:lnSpc>
              </a:pPr>
              <a:r>
                <a:rPr lang="en-US" sz="1400" b="1">
                  <a:solidFill>
                    <a:srgbClr val="000000"/>
                  </a:solidFill>
                  <a:latin typeface="Arial"/>
                  <a:ea typeface="Times New Roman"/>
                </a:rPr>
                <a:t>MPI</a:t>
              </a:r>
              <a:endParaRPr lang="en-US" sz="1400" b="1" dirty="0">
                <a:solidFill>
                  <a:srgbClr val="000000"/>
                </a:solidFill>
                <a:latin typeface="Arial"/>
                <a:ea typeface="Times New Roman"/>
              </a:endParaRPr>
            </a:p>
            <a:p>
              <a:pPr algn="ctr">
                <a:lnSpc>
                  <a:spcPct val="150000"/>
                </a:lnSpc>
              </a:pPr>
              <a:r>
                <a:rPr lang="en-US" sz="1400" b="1" dirty="0">
                  <a:solidFill>
                    <a:srgbClr val="000000"/>
                  </a:solidFill>
                  <a:latin typeface="Arial"/>
                  <a:ea typeface="Times New Roman"/>
                </a:rPr>
                <a:t>Exascale</a:t>
              </a:r>
            </a:p>
          </p:txBody>
        </p:sp>
        <p:cxnSp>
          <p:nvCxnSpPr>
            <p:cNvPr id="33" name="Straight Arrow Connector 32"/>
            <p:cNvCxnSpPr/>
            <p:nvPr/>
          </p:nvCxnSpPr>
          <p:spPr>
            <a:xfrm>
              <a:off x="4208035" y="2692336"/>
              <a:ext cx="29507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cxnSp>
          <p:nvCxnSpPr>
            <p:cNvPr id="34" name="Straight Arrow Connector 33"/>
            <p:cNvCxnSpPr/>
            <p:nvPr/>
          </p:nvCxnSpPr>
          <p:spPr>
            <a:xfrm flipH="1">
              <a:off x="175816" y="2683268"/>
              <a:ext cx="281405" cy="0"/>
            </a:xfrm>
            <a:prstGeom prst="straightConnector1">
              <a:avLst/>
            </a:prstGeom>
            <a:ln>
              <a:headEnd type="none" w="med" len="med"/>
              <a:tailEnd type="triangle" w="med" len="med"/>
            </a:ln>
          </p:spPr>
          <p:style>
            <a:lnRef idx="1">
              <a:schemeClr val="dk1"/>
            </a:lnRef>
            <a:fillRef idx="2">
              <a:schemeClr val="dk1"/>
            </a:fillRef>
            <a:effectRef idx="1">
              <a:schemeClr val="dk1"/>
            </a:effectRef>
            <a:fontRef idx="minor">
              <a:schemeClr val="dk1"/>
            </a:fontRef>
          </p:style>
        </p:cxnSp>
        <p:sp>
          <p:nvSpPr>
            <p:cNvPr id="35" name="Rectangle 34"/>
            <p:cNvSpPr/>
            <p:nvPr/>
          </p:nvSpPr>
          <p:spPr>
            <a:xfrm>
              <a:off x="2979437" y="1906662"/>
              <a:ext cx="1628425" cy="588140"/>
            </a:xfrm>
            <a:prstGeom prst="rect">
              <a:avLst/>
            </a:prstGeom>
            <a:ln/>
          </p:spPr>
          <p:style>
            <a:lnRef idx="1">
              <a:schemeClr val="dk1"/>
            </a:lnRef>
            <a:fillRef idx="2">
              <a:schemeClr val="dk1"/>
            </a:fillRef>
            <a:effectRef idx="1">
              <a:schemeClr val="dk1"/>
            </a:effectRef>
            <a:fontRef idx="minor">
              <a:schemeClr val="dk1"/>
            </a:fontRef>
          </p:style>
          <p:txBody>
            <a:bodyPr rot="0" spcFirstLastPara="0" vert="horz" wrap="square" lIns="91440" tIns="91440" rIns="91440" bIns="45720" numCol="1" spcCol="0" rtlCol="0" fromWordArt="0" anchor="t" anchorCtr="0" forceAA="0" compatLnSpc="1">
              <a:noAutofit/>
            </a:bodyPr>
            <a:lstStyle/>
            <a:p>
              <a:pPr>
                <a:lnSpc>
                  <a:spcPct val="150000"/>
                </a:lnSpc>
              </a:pPr>
              <a:r>
                <a:rPr lang="en-US" sz="1400" dirty="0">
                  <a:solidFill>
                    <a:srgbClr val="000000"/>
                  </a:solidFill>
                  <a:latin typeface="Arial" pitchFamily="34" charset="0"/>
                  <a:ea typeface="Times New Roman"/>
                  <a:cs typeface="Arial" pitchFamily="34" charset="0"/>
                </a:rPr>
                <a:t>Expectation maximization Clustering e.g. </a:t>
              </a:r>
              <a:r>
                <a:rPr lang="en-US" sz="1400" dirty="0" err="1">
                  <a:solidFill>
                    <a:srgbClr val="000000"/>
                  </a:solidFill>
                  <a:latin typeface="Arial" pitchFamily="34" charset="0"/>
                  <a:ea typeface="Times New Roman"/>
                  <a:cs typeface="Arial" pitchFamily="34" charset="0"/>
                </a:rPr>
                <a:t>Kmeans</a:t>
              </a:r>
              <a:endParaRPr lang="en-US" sz="1400" dirty="0">
                <a:solidFill>
                  <a:prstClr val="black"/>
                </a:solidFill>
                <a:latin typeface="Arial" pitchFamily="34" charset="0"/>
                <a:ea typeface="Times New Roman"/>
                <a:cs typeface="Arial" pitchFamily="34" charset="0"/>
              </a:endParaRPr>
            </a:p>
            <a:p>
              <a:pPr>
                <a:lnSpc>
                  <a:spcPct val="150000"/>
                </a:lnSpc>
              </a:pPr>
              <a:r>
                <a:rPr lang="en-US" sz="1400" dirty="0">
                  <a:solidFill>
                    <a:srgbClr val="000000"/>
                  </a:solidFill>
                  <a:latin typeface="Arial" pitchFamily="34" charset="0"/>
                  <a:ea typeface="Times New Roman"/>
                  <a:cs typeface="Arial" pitchFamily="34" charset="0"/>
                </a:rPr>
                <a:t>Linear Algebra</a:t>
              </a:r>
              <a:r>
                <a:rPr lang="en-US" sz="1400" dirty="0">
                  <a:solidFill>
                    <a:prstClr val="black"/>
                  </a:solidFill>
                  <a:latin typeface="Arial" pitchFamily="34" charset="0"/>
                  <a:ea typeface="Times New Roman"/>
                  <a:cs typeface="Arial" pitchFamily="34" charset="0"/>
                </a:rPr>
                <a:t>, </a:t>
              </a:r>
              <a:r>
                <a:rPr lang="en-US" sz="1400" dirty="0">
                  <a:solidFill>
                    <a:srgbClr val="000000"/>
                  </a:solidFill>
                  <a:latin typeface="Arial" pitchFamily="34" charset="0"/>
                  <a:ea typeface="Times New Roman"/>
                  <a:cs typeface="Arial" pitchFamily="34" charset="0"/>
                </a:rPr>
                <a:t>Page Rank</a:t>
              </a:r>
              <a:endParaRPr lang="en-US" sz="1400" dirty="0">
                <a:solidFill>
                  <a:prstClr val="black"/>
                </a:solidFill>
                <a:latin typeface="Arial" pitchFamily="34" charset="0"/>
                <a:ea typeface="Times New Roman"/>
                <a:cs typeface="Arial" pitchFamily="34" charset="0"/>
              </a:endParaRPr>
            </a:p>
            <a:p>
              <a:pPr>
                <a:lnSpc>
                  <a:spcPct val="115000"/>
                </a:lnSpc>
              </a:pPr>
              <a:r>
                <a:rPr lang="en-US" sz="1400" dirty="0">
                  <a:solidFill>
                    <a:srgbClr val="000000"/>
                  </a:solidFill>
                  <a:latin typeface="Arial" pitchFamily="34" charset="0"/>
                  <a:ea typeface="Times New Roman"/>
                  <a:cs typeface="Arial" pitchFamily="34" charset="0"/>
                </a:rPr>
                <a:t> </a:t>
              </a:r>
              <a:endParaRPr lang="en-US" sz="1400" dirty="0">
                <a:solidFill>
                  <a:prstClr val="black"/>
                </a:solidFill>
                <a:latin typeface="Arial" pitchFamily="34" charset="0"/>
                <a:ea typeface="Times New Roman"/>
                <a:cs typeface="Arial" pitchFamily="34" charset="0"/>
              </a:endParaRPr>
            </a:p>
          </p:txBody>
        </p:sp>
      </p:grpSp>
      <p:sp>
        <p:nvSpPr>
          <p:cNvPr id="103" name="TextBox 102"/>
          <p:cNvSpPr txBox="1"/>
          <p:nvPr/>
        </p:nvSpPr>
        <p:spPr>
          <a:xfrm>
            <a:off x="0" y="6123955"/>
            <a:ext cx="8976240" cy="461665"/>
          </a:xfrm>
          <a:prstGeom prst="rect">
            <a:avLst/>
          </a:prstGeom>
          <a:solidFill>
            <a:schemeClr val="bg1"/>
          </a:solidFill>
        </p:spPr>
        <p:txBody>
          <a:bodyPr wrap="none" rtlCol="0">
            <a:spAutoFit/>
          </a:bodyPr>
          <a:lstStyle/>
          <a:p>
            <a:r>
              <a:rPr lang="en-US" sz="2400" b="1" dirty="0">
                <a:solidFill>
                  <a:prstClr val="black"/>
                </a:solidFill>
              </a:rPr>
              <a:t>MPI is Map followed by Point to Point Communication – as in style d)</a:t>
            </a:r>
          </a:p>
        </p:txBody>
      </p:sp>
    </p:spTree>
    <p:extLst>
      <p:ext uri="{BB962C8B-B14F-4D97-AF65-F5344CB8AC3E}">
        <p14:creationId xmlns:p14="http://schemas.microsoft.com/office/powerpoint/2010/main" val="45043248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knife2.jpg"/>
          <p:cNvPicPr>
            <a:picLocks noChangeAspect="1"/>
          </p:cNvPicPr>
          <p:nvPr/>
        </p:nvPicPr>
        <p:blipFill>
          <a:blip r:embed="rId3" cstate="print"/>
          <a:stretch>
            <a:fillRect/>
          </a:stretch>
        </p:blipFill>
        <p:spPr>
          <a:xfrm rot="20472147">
            <a:off x="6568538" y="2481770"/>
            <a:ext cx="872067" cy="784860"/>
          </a:xfrm>
          <a:prstGeom prst="rect">
            <a:avLst/>
          </a:prstGeom>
        </p:spPr>
      </p:pic>
      <p:sp>
        <p:nvSpPr>
          <p:cNvPr id="2" name="Content Placeholder 1"/>
          <p:cNvSpPr>
            <a:spLocks noGrp="1"/>
          </p:cNvSpPr>
          <p:nvPr>
            <p:ph idx="1"/>
          </p:nvPr>
        </p:nvSpPr>
        <p:spPr>
          <a:xfrm>
            <a:off x="457200" y="1524000"/>
            <a:ext cx="8229600" cy="838200"/>
          </a:xfrm>
        </p:spPr>
        <p:txBody>
          <a:bodyPr/>
          <a:lstStyle/>
          <a:p>
            <a:r>
              <a:rPr lang="en-US" dirty="0" smtClean="0"/>
              <a:t>Sam thought of “drinking” the apple</a:t>
            </a:r>
            <a:endParaRPr lang="en-US" dirty="0"/>
          </a:p>
        </p:txBody>
      </p:sp>
      <p:sp>
        <p:nvSpPr>
          <p:cNvPr id="3" name="Title 2"/>
          <p:cNvSpPr>
            <a:spLocks noGrp="1"/>
          </p:cNvSpPr>
          <p:nvPr>
            <p:ph type="title"/>
          </p:nvPr>
        </p:nvSpPr>
        <p:spPr>
          <a:xfrm>
            <a:off x="457200" y="274638"/>
            <a:ext cx="8686800" cy="1143000"/>
          </a:xfrm>
        </p:spPr>
        <p:txBody>
          <a:bodyPr>
            <a:noAutofit/>
          </a:bodyPr>
          <a:lstStyle/>
          <a:p>
            <a:r>
              <a:rPr lang="en-US" sz="4000" dirty="0" smtClean="0"/>
              <a:t>Sam’s Problem</a:t>
            </a:r>
            <a:r>
              <a:rPr lang="en-US" sz="2400" dirty="0" smtClean="0"/>
              <a:t/>
            </a:r>
            <a:br>
              <a:rPr lang="en-US" sz="2400" dirty="0" smtClean="0"/>
            </a:br>
            <a:r>
              <a:rPr lang="en-US" sz="2400" dirty="0" smtClean="0"/>
              <a:t>http://www.slideshare.net/esaliya/mapreduce-in-simple-terms</a:t>
            </a:r>
            <a:endParaRPr lang="en-US" sz="2400" dirty="0"/>
          </a:p>
        </p:txBody>
      </p:sp>
      <p:sp>
        <p:nvSpPr>
          <p:cNvPr id="4" name="Content Placeholder 1"/>
          <p:cNvSpPr txBox="1">
            <a:spLocks/>
          </p:cNvSpPr>
          <p:nvPr/>
        </p:nvSpPr>
        <p:spPr>
          <a:xfrm>
            <a:off x="5143500" y="2617270"/>
            <a:ext cx="3276600" cy="1905000"/>
          </a:xfrm>
          <a:prstGeom prst="rect">
            <a:avLst/>
          </a:prstGeom>
        </p:spPr>
        <p:txBody>
          <a:bodyPr vert="horz">
            <a:normAutofit/>
          </a:bodyPr>
          <a:lstStyle/>
          <a:p>
            <a:pPr marL="365760" indent="-256032">
              <a:lnSpc>
                <a:spcPct val="200000"/>
              </a:lnSpc>
              <a:spcBef>
                <a:spcPts val="400"/>
              </a:spcBef>
              <a:buClr>
                <a:srgbClr val="4F81BD"/>
              </a:buClr>
              <a:buSzPct val="68000"/>
              <a:buFont typeface="Wingdings 3"/>
              <a:buChar char=""/>
              <a:defRPr/>
            </a:pPr>
            <a:r>
              <a:rPr lang="en-US" sz="2000" dirty="0">
                <a:solidFill>
                  <a:prstClr val="black"/>
                </a:solidFill>
              </a:rPr>
              <a:t>He used a        to cut  the          and a            to make juice.     </a:t>
            </a:r>
          </a:p>
        </p:txBody>
      </p:sp>
      <p:pic>
        <p:nvPicPr>
          <p:cNvPr id="5" name="Picture 4" descr="sam.jpg"/>
          <p:cNvPicPr>
            <a:picLocks noChangeAspect="1"/>
          </p:cNvPicPr>
          <p:nvPr/>
        </p:nvPicPr>
        <p:blipFill>
          <a:blip r:embed="rId4" cstate="print"/>
          <a:stretch>
            <a:fillRect/>
          </a:stretch>
        </p:blipFill>
        <p:spPr>
          <a:xfrm>
            <a:off x="1066800" y="4267200"/>
            <a:ext cx="1097280" cy="1371600"/>
          </a:xfrm>
          <a:prstGeom prst="rect">
            <a:avLst/>
          </a:prstGeom>
        </p:spPr>
      </p:pic>
      <p:sp>
        <p:nvSpPr>
          <p:cNvPr id="6" name="Cloud Callout 5"/>
          <p:cNvSpPr/>
          <p:nvPr/>
        </p:nvSpPr>
        <p:spPr>
          <a:xfrm>
            <a:off x="1371600" y="1981200"/>
            <a:ext cx="2438400" cy="1600200"/>
          </a:xfrm>
          <a:prstGeom prst="cloudCallout">
            <a:avLst>
              <a:gd name="adj1" fmla="val -31459"/>
              <a:gd name="adj2" fmla="val 81862"/>
            </a:avLst>
          </a:prstGeom>
          <a:noFill/>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a:solidFill>
                <a:prstClr val="black"/>
              </a:solidFill>
            </a:endParaRPr>
          </a:p>
        </p:txBody>
      </p:sp>
      <p:pic>
        <p:nvPicPr>
          <p:cNvPr id="8" name="Picture 7"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1664746" y="2438400"/>
            <a:ext cx="555453" cy="655743"/>
          </a:xfrm>
          <a:prstGeom prst="rect">
            <a:avLst/>
          </a:prstGeom>
        </p:spPr>
      </p:pic>
      <p:sp>
        <p:nvSpPr>
          <p:cNvPr id="10" name="Right Arrow 9"/>
          <p:cNvSpPr/>
          <p:nvPr/>
        </p:nvSpPr>
        <p:spPr>
          <a:xfrm>
            <a:off x="2362200" y="2667000"/>
            <a:ext cx="3810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 name="Picture 10"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2590800" y="2286000"/>
            <a:ext cx="843160" cy="838200"/>
          </a:xfrm>
          <a:prstGeom prst="rect">
            <a:avLst/>
          </a:prstGeom>
        </p:spPr>
      </p:pic>
      <p:pic>
        <p:nvPicPr>
          <p:cNvPr id="12" name="Picture 11"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226347" y="3241898"/>
            <a:ext cx="555453" cy="655743"/>
          </a:xfrm>
          <a:prstGeom prst="rect">
            <a:avLst/>
          </a:prstGeom>
        </p:spPr>
      </p:pic>
      <p:pic>
        <p:nvPicPr>
          <p:cNvPr id="13" name="Picture 12" descr="blender.jpg"/>
          <p:cNvPicPr>
            <a:picLocks noChangeAspect="1"/>
          </p:cNvPicPr>
          <p:nvPr/>
        </p:nvPicPr>
        <p:blipFill>
          <a:blip r:embed="rId7" cstate="print"/>
          <a:stretch>
            <a:fillRect/>
          </a:stretch>
        </p:blipFill>
        <p:spPr>
          <a:xfrm>
            <a:off x="8364682" y="3222167"/>
            <a:ext cx="609600" cy="822449"/>
          </a:xfrm>
          <a:prstGeom prst="rect">
            <a:avLst/>
          </a:prstGeom>
        </p:spPr>
      </p:pic>
      <p:pic>
        <p:nvPicPr>
          <p:cNvPr id="14" name="Picture 13" descr="apple-pieces.jpg"/>
          <p:cNvPicPr>
            <a:picLocks noChangeAspect="1"/>
          </p:cNvPicPr>
          <p:nvPr/>
        </p:nvPicPr>
        <p:blipFill>
          <a:blip r:embed="rId8" cstate="print">
            <a:clrChange>
              <a:clrFrom>
                <a:srgbClr val="FFFFFF"/>
              </a:clrFrom>
              <a:clrTo>
                <a:srgbClr val="FFFFFF">
                  <a:alpha val="0"/>
                </a:srgbClr>
              </a:clrTo>
            </a:clrChange>
          </a:blip>
          <a:stretch>
            <a:fillRect/>
          </a:stretch>
        </p:blipFill>
        <p:spPr>
          <a:xfrm>
            <a:off x="5791200" y="5562600"/>
            <a:ext cx="990600" cy="990600"/>
          </a:xfrm>
          <a:prstGeom prst="rect">
            <a:avLst/>
          </a:prstGeom>
        </p:spPr>
      </p:pic>
      <p:pic>
        <p:nvPicPr>
          <p:cNvPr id="15" name="Picture 14" descr="apple2.jpg"/>
          <p:cNvPicPr>
            <a:picLocks noChangeAspect="1"/>
          </p:cNvPicPr>
          <p:nvPr/>
        </p:nvPicPr>
        <p:blipFill>
          <a:blip r:embed="rId5" cstate="print">
            <a:clrChange>
              <a:clrFrom>
                <a:srgbClr val="FFFFFF"/>
              </a:clrFrom>
              <a:clrTo>
                <a:srgbClr val="FFFFFF">
                  <a:alpha val="0"/>
                </a:srgbClr>
              </a:clrTo>
            </a:clrChange>
          </a:blip>
          <a:stretch>
            <a:fillRect/>
          </a:stretch>
        </p:blipFill>
        <p:spPr>
          <a:xfrm>
            <a:off x="3733800" y="5715000"/>
            <a:ext cx="555453" cy="655743"/>
          </a:xfrm>
          <a:prstGeom prst="rect">
            <a:avLst/>
          </a:prstGeom>
        </p:spPr>
      </p:pic>
      <p:pic>
        <p:nvPicPr>
          <p:cNvPr id="16" name="Picture 15" descr="knife2.jpg"/>
          <p:cNvPicPr>
            <a:picLocks noChangeAspect="1"/>
          </p:cNvPicPr>
          <p:nvPr/>
        </p:nvPicPr>
        <p:blipFill>
          <a:blip r:embed="rId3" cstate="print"/>
          <a:stretch>
            <a:fillRect/>
          </a:stretch>
        </p:blipFill>
        <p:spPr>
          <a:xfrm rot="20472147">
            <a:off x="4751394" y="5224970"/>
            <a:ext cx="872067" cy="784860"/>
          </a:xfrm>
          <a:prstGeom prst="rect">
            <a:avLst/>
          </a:prstGeom>
        </p:spPr>
      </p:pic>
      <p:pic>
        <p:nvPicPr>
          <p:cNvPr id="17" name="Picture 16" descr="juice.jpg"/>
          <p:cNvPicPr>
            <a:picLocks noChangeAspect="1"/>
          </p:cNvPicPr>
          <p:nvPr/>
        </p:nvPicPr>
        <p:blipFill>
          <a:blip r:embed="rId6" cstate="print">
            <a:clrChange>
              <a:clrFrom>
                <a:srgbClr val="FFFFFF"/>
              </a:clrFrom>
              <a:clrTo>
                <a:srgbClr val="FFFFFF">
                  <a:alpha val="0"/>
                </a:srgbClr>
              </a:clrTo>
            </a:clrChange>
          </a:blip>
          <a:stretch>
            <a:fillRect/>
          </a:stretch>
        </p:blipFill>
        <p:spPr>
          <a:xfrm>
            <a:off x="8001000" y="5562600"/>
            <a:ext cx="843160" cy="838200"/>
          </a:xfrm>
          <a:prstGeom prst="rect">
            <a:avLst/>
          </a:prstGeom>
        </p:spPr>
      </p:pic>
      <p:pic>
        <p:nvPicPr>
          <p:cNvPr id="18" name="Picture 17" descr="blender.jpg"/>
          <p:cNvPicPr>
            <a:picLocks noChangeAspect="1"/>
          </p:cNvPicPr>
          <p:nvPr/>
        </p:nvPicPr>
        <p:blipFill>
          <a:blip r:embed="rId7" cstate="print"/>
          <a:stretch>
            <a:fillRect/>
          </a:stretch>
        </p:blipFill>
        <p:spPr>
          <a:xfrm>
            <a:off x="7010400" y="5181600"/>
            <a:ext cx="609600" cy="822449"/>
          </a:xfrm>
          <a:prstGeom prst="rect">
            <a:avLst/>
          </a:prstGeom>
        </p:spPr>
      </p:pic>
      <p:sp>
        <p:nvSpPr>
          <p:cNvPr id="19" name="Right Arrow 18"/>
          <p:cNvSpPr/>
          <p:nvPr/>
        </p:nvSpPr>
        <p:spPr>
          <a:xfrm>
            <a:off x="45720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21" name="Right Arrow 20"/>
          <p:cNvSpPr/>
          <p:nvPr/>
        </p:nvSpPr>
        <p:spPr>
          <a:xfrm>
            <a:off x="6781800" y="6019800"/>
            <a:ext cx="1219200" cy="1524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Tree>
    <p:extLst>
      <p:ext uri="{BB962C8B-B14F-4D97-AF65-F5344CB8AC3E}">
        <p14:creationId xmlns:p14="http://schemas.microsoft.com/office/powerpoint/2010/main" val="1901807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1000"/>
                                        <p:tgtEl>
                                          <p:spTgt spid="6"/>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10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1000"/>
                                        <p:tgtEl>
                                          <p:spTgt spid="10"/>
                                        </p:tgtEl>
                                      </p:cBhvr>
                                    </p:animEffect>
                                  </p:childTnLst>
                                </p:cTn>
                              </p:par>
                              <p:par>
                                <p:cTn id="17" presetID="10"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1000"/>
                                        <p:tgtEl>
                                          <p:spTgt spid="11"/>
                                        </p:tgtEl>
                                      </p:cBhvr>
                                    </p:animEffect>
                                  </p:childTnLst>
                                </p:cTn>
                              </p:par>
                            </p:childTnLst>
                          </p:cTn>
                        </p:par>
                        <p:par>
                          <p:cTn id="20" fill="hold">
                            <p:stCondLst>
                              <p:cond delay="1000"/>
                            </p:stCondLst>
                            <p:childTnLst>
                              <p:par>
                                <p:cTn id="21" presetID="10" presetClass="entr" presetSubtype="0" fill="hold" grpId="0" nodeType="afterEffect">
                                  <p:stCondLst>
                                    <p:cond delay="200"/>
                                  </p:stCondLst>
                                  <p:childTnLst>
                                    <p:set>
                                      <p:cBhvr>
                                        <p:cTn id="22" dur="1" fill="hold">
                                          <p:stCondLst>
                                            <p:cond delay="0"/>
                                          </p:stCondLst>
                                        </p:cTn>
                                        <p:tgtEl>
                                          <p:spTgt spid="4"/>
                                        </p:tgtEl>
                                        <p:attrNameLst>
                                          <p:attrName>style.visibility</p:attrName>
                                        </p:attrNameLst>
                                      </p:cBhvr>
                                      <p:to>
                                        <p:strVal val="visible"/>
                                      </p:to>
                                    </p:set>
                                    <p:animEffect transition="in" filter="fade">
                                      <p:cBhvr>
                                        <p:cTn id="23" dur="1000"/>
                                        <p:tgtEl>
                                          <p:spTgt spid="4"/>
                                        </p:tgtEl>
                                      </p:cBhvr>
                                    </p:animEffect>
                                  </p:childTnLst>
                                </p:cTn>
                              </p:par>
                              <p:par>
                                <p:cTn id="24" presetID="1" presetClass="entr" presetSubtype="0" fill="hold" nodeType="withEffect">
                                  <p:stCondLst>
                                    <p:cond delay="1200"/>
                                  </p:stCondLst>
                                  <p:childTnLst>
                                    <p:set>
                                      <p:cBhvr>
                                        <p:cTn id="25" dur="1" fill="hold">
                                          <p:stCondLst>
                                            <p:cond delay="0"/>
                                          </p:stCondLst>
                                        </p:cTn>
                                        <p:tgtEl>
                                          <p:spTgt spid="9"/>
                                        </p:tgtEl>
                                        <p:attrNameLst>
                                          <p:attrName>style.visibility</p:attrName>
                                        </p:attrNameLst>
                                      </p:cBhvr>
                                      <p:to>
                                        <p:strVal val="visible"/>
                                      </p:to>
                                    </p:set>
                                  </p:childTnLst>
                                </p:cTn>
                              </p:par>
                              <p:par>
                                <p:cTn id="26" presetID="1" presetClass="entr" presetSubtype="0" fill="hold" nodeType="withEffect">
                                  <p:stCondLst>
                                    <p:cond delay="1600"/>
                                  </p:stCondLst>
                                  <p:childTnLst>
                                    <p:set>
                                      <p:cBhvr>
                                        <p:cTn id="27" dur="1" fill="hold">
                                          <p:stCondLst>
                                            <p:cond delay="0"/>
                                          </p:stCondLst>
                                        </p:cTn>
                                        <p:tgtEl>
                                          <p:spTgt spid="12"/>
                                        </p:tgtEl>
                                        <p:attrNameLst>
                                          <p:attrName>style.visibility</p:attrName>
                                        </p:attrNameLst>
                                      </p:cBhvr>
                                      <p:to>
                                        <p:strVal val="visible"/>
                                      </p:to>
                                    </p:set>
                                  </p:childTnLst>
                                </p:cTn>
                              </p:par>
                              <p:par>
                                <p:cTn id="28" presetID="1" presetClass="entr" presetSubtype="0" fill="hold" nodeType="withEffect">
                                  <p:stCondLst>
                                    <p:cond delay="2100"/>
                                  </p:stCondLst>
                                  <p:childTnLst>
                                    <p:set>
                                      <p:cBhvr>
                                        <p:cTn id="29" dur="1" fill="hold">
                                          <p:stCondLst>
                                            <p:cond delay="0"/>
                                          </p:stCondLst>
                                        </p:cTn>
                                        <p:tgtEl>
                                          <p:spTgt spid="13"/>
                                        </p:tgtEl>
                                        <p:attrNameLst>
                                          <p:attrName>style.visibility</p:attrName>
                                        </p:attrNameLst>
                                      </p:cBhvr>
                                      <p:to>
                                        <p:strVal val="visible"/>
                                      </p:to>
                                    </p:set>
                                  </p:childTnLst>
                                </p:cTn>
                              </p:par>
                            </p:childTnLst>
                          </p:cTn>
                        </p:par>
                        <p:par>
                          <p:cTn id="30" fill="hold">
                            <p:stCondLst>
                              <p:cond delay="3100"/>
                            </p:stCondLst>
                            <p:childTnLst>
                              <p:par>
                                <p:cTn id="31" presetID="1" presetClass="entr" presetSubtype="0" fill="hold" nodeType="afterEffect">
                                  <p:stCondLst>
                                    <p:cond delay="500"/>
                                  </p:stCondLst>
                                  <p:childTnLst>
                                    <p:set>
                                      <p:cBhvr>
                                        <p:cTn id="32" dur="1" fill="hold">
                                          <p:stCondLst>
                                            <p:cond delay="0"/>
                                          </p:stCondLst>
                                        </p:cTn>
                                        <p:tgtEl>
                                          <p:spTgt spid="15"/>
                                        </p:tgtEl>
                                        <p:attrNameLst>
                                          <p:attrName>style.visibility</p:attrName>
                                        </p:attrNameLst>
                                      </p:cBhvr>
                                      <p:to>
                                        <p:strVal val="visible"/>
                                      </p:to>
                                    </p:set>
                                  </p:childTnLst>
                                </p:cTn>
                              </p:par>
                            </p:childTnLst>
                          </p:cTn>
                        </p:par>
                        <p:par>
                          <p:cTn id="33" fill="hold">
                            <p:stCondLst>
                              <p:cond delay="3600"/>
                            </p:stCondLst>
                            <p:childTnLst>
                              <p:par>
                                <p:cTn id="34" presetID="17" presetClass="entr" presetSubtype="8" fill="hold" grpId="0" nodeType="afterEffect">
                                  <p:stCondLst>
                                    <p:cond delay="200"/>
                                  </p:stCondLst>
                                  <p:childTnLst>
                                    <p:set>
                                      <p:cBhvr>
                                        <p:cTn id="35" dur="1" fill="hold">
                                          <p:stCondLst>
                                            <p:cond delay="0"/>
                                          </p:stCondLst>
                                        </p:cTn>
                                        <p:tgtEl>
                                          <p:spTgt spid="19"/>
                                        </p:tgtEl>
                                        <p:attrNameLst>
                                          <p:attrName>style.visibility</p:attrName>
                                        </p:attrNameLst>
                                      </p:cBhvr>
                                      <p:to>
                                        <p:strVal val="visible"/>
                                      </p:to>
                                    </p:set>
                                    <p:anim calcmode="lin" valueType="num">
                                      <p:cBhvr>
                                        <p:cTn id="36" dur="500" fill="hold"/>
                                        <p:tgtEl>
                                          <p:spTgt spid="19"/>
                                        </p:tgtEl>
                                        <p:attrNameLst>
                                          <p:attrName>ppt_x</p:attrName>
                                        </p:attrNameLst>
                                      </p:cBhvr>
                                      <p:tavLst>
                                        <p:tav tm="0">
                                          <p:val>
                                            <p:strVal val="#ppt_x-#ppt_w/2"/>
                                          </p:val>
                                        </p:tav>
                                        <p:tav tm="100000">
                                          <p:val>
                                            <p:strVal val="#ppt_x"/>
                                          </p:val>
                                        </p:tav>
                                      </p:tavLst>
                                    </p:anim>
                                    <p:anim calcmode="lin" valueType="num">
                                      <p:cBhvr>
                                        <p:cTn id="37" dur="500" fill="hold"/>
                                        <p:tgtEl>
                                          <p:spTgt spid="19"/>
                                        </p:tgtEl>
                                        <p:attrNameLst>
                                          <p:attrName>ppt_y</p:attrName>
                                        </p:attrNameLst>
                                      </p:cBhvr>
                                      <p:tavLst>
                                        <p:tav tm="0">
                                          <p:val>
                                            <p:strVal val="#ppt_y"/>
                                          </p:val>
                                        </p:tav>
                                        <p:tav tm="100000">
                                          <p:val>
                                            <p:strVal val="#ppt_y"/>
                                          </p:val>
                                        </p:tav>
                                      </p:tavLst>
                                    </p:anim>
                                    <p:anim calcmode="lin" valueType="num">
                                      <p:cBhvr>
                                        <p:cTn id="38" dur="500" fill="hold"/>
                                        <p:tgtEl>
                                          <p:spTgt spid="19"/>
                                        </p:tgtEl>
                                        <p:attrNameLst>
                                          <p:attrName>ppt_w</p:attrName>
                                        </p:attrNameLst>
                                      </p:cBhvr>
                                      <p:tavLst>
                                        <p:tav tm="0">
                                          <p:val>
                                            <p:fltVal val="0"/>
                                          </p:val>
                                        </p:tav>
                                        <p:tav tm="100000">
                                          <p:val>
                                            <p:strVal val="#ppt_w"/>
                                          </p:val>
                                        </p:tav>
                                      </p:tavLst>
                                    </p:anim>
                                    <p:anim calcmode="lin" valueType="num">
                                      <p:cBhvr>
                                        <p:cTn id="39" dur="500" fill="hold"/>
                                        <p:tgtEl>
                                          <p:spTgt spid="19"/>
                                        </p:tgtEl>
                                        <p:attrNameLst>
                                          <p:attrName>ppt_h</p:attrName>
                                        </p:attrNameLst>
                                      </p:cBhvr>
                                      <p:tavLst>
                                        <p:tav tm="0">
                                          <p:val>
                                            <p:strVal val="#ppt_h"/>
                                          </p:val>
                                        </p:tav>
                                        <p:tav tm="100000">
                                          <p:val>
                                            <p:strVal val="#ppt_h"/>
                                          </p:val>
                                        </p:tav>
                                      </p:tavLst>
                                    </p:anim>
                                  </p:childTnLst>
                                </p:cTn>
                              </p:par>
                            </p:childTnLst>
                          </p:cTn>
                        </p:par>
                        <p:par>
                          <p:cTn id="40" fill="hold">
                            <p:stCondLst>
                              <p:cond delay="4300"/>
                            </p:stCondLst>
                            <p:childTnLst>
                              <p:par>
                                <p:cTn id="41" presetID="1" presetClass="entr" presetSubtype="0" fill="hold" nodeType="after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par>
                          <p:cTn id="43" fill="hold">
                            <p:stCondLst>
                              <p:cond delay="4300"/>
                            </p:stCondLst>
                            <p:childTnLst>
                              <p:par>
                                <p:cTn id="44" presetID="1" presetClass="entr" presetSubtype="0" fill="hold" nodeType="afterEffect">
                                  <p:stCondLst>
                                    <p:cond delay="100"/>
                                  </p:stCondLst>
                                  <p:childTnLst>
                                    <p:set>
                                      <p:cBhvr>
                                        <p:cTn id="45" dur="1" fill="hold">
                                          <p:stCondLst>
                                            <p:cond delay="0"/>
                                          </p:stCondLst>
                                        </p:cTn>
                                        <p:tgtEl>
                                          <p:spTgt spid="14"/>
                                        </p:tgtEl>
                                        <p:attrNameLst>
                                          <p:attrName>style.visibility</p:attrName>
                                        </p:attrNameLst>
                                      </p:cBhvr>
                                      <p:to>
                                        <p:strVal val="visible"/>
                                      </p:to>
                                    </p:set>
                                  </p:childTnLst>
                                </p:cTn>
                              </p:par>
                            </p:childTnLst>
                          </p:cTn>
                        </p:par>
                        <p:par>
                          <p:cTn id="46" fill="hold">
                            <p:stCondLst>
                              <p:cond delay="4400"/>
                            </p:stCondLst>
                            <p:childTnLst>
                              <p:par>
                                <p:cTn id="47" presetID="17" presetClass="entr" presetSubtype="8" fill="hold" grpId="0" nodeType="afterEffect">
                                  <p:stCondLst>
                                    <p:cond delay="200"/>
                                  </p:stCondLst>
                                  <p:childTnLst>
                                    <p:set>
                                      <p:cBhvr>
                                        <p:cTn id="48" dur="1" fill="hold">
                                          <p:stCondLst>
                                            <p:cond delay="0"/>
                                          </p:stCondLst>
                                        </p:cTn>
                                        <p:tgtEl>
                                          <p:spTgt spid="21"/>
                                        </p:tgtEl>
                                        <p:attrNameLst>
                                          <p:attrName>style.visibility</p:attrName>
                                        </p:attrNameLst>
                                      </p:cBhvr>
                                      <p:to>
                                        <p:strVal val="visible"/>
                                      </p:to>
                                    </p:set>
                                    <p:anim calcmode="lin" valueType="num">
                                      <p:cBhvr>
                                        <p:cTn id="49" dur="500" fill="hold"/>
                                        <p:tgtEl>
                                          <p:spTgt spid="21"/>
                                        </p:tgtEl>
                                        <p:attrNameLst>
                                          <p:attrName>ppt_x</p:attrName>
                                        </p:attrNameLst>
                                      </p:cBhvr>
                                      <p:tavLst>
                                        <p:tav tm="0">
                                          <p:val>
                                            <p:strVal val="#ppt_x-#ppt_w/2"/>
                                          </p:val>
                                        </p:tav>
                                        <p:tav tm="100000">
                                          <p:val>
                                            <p:strVal val="#ppt_x"/>
                                          </p:val>
                                        </p:tav>
                                      </p:tavLst>
                                    </p:anim>
                                    <p:anim calcmode="lin" valueType="num">
                                      <p:cBhvr>
                                        <p:cTn id="50" dur="500" fill="hold"/>
                                        <p:tgtEl>
                                          <p:spTgt spid="21"/>
                                        </p:tgtEl>
                                        <p:attrNameLst>
                                          <p:attrName>ppt_y</p:attrName>
                                        </p:attrNameLst>
                                      </p:cBhvr>
                                      <p:tavLst>
                                        <p:tav tm="0">
                                          <p:val>
                                            <p:strVal val="#ppt_y"/>
                                          </p:val>
                                        </p:tav>
                                        <p:tav tm="100000">
                                          <p:val>
                                            <p:strVal val="#ppt_y"/>
                                          </p:val>
                                        </p:tav>
                                      </p:tavLst>
                                    </p:anim>
                                    <p:anim calcmode="lin" valueType="num">
                                      <p:cBhvr>
                                        <p:cTn id="51" dur="500" fill="hold"/>
                                        <p:tgtEl>
                                          <p:spTgt spid="21"/>
                                        </p:tgtEl>
                                        <p:attrNameLst>
                                          <p:attrName>ppt_w</p:attrName>
                                        </p:attrNameLst>
                                      </p:cBhvr>
                                      <p:tavLst>
                                        <p:tav tm="0">
                                          <p:val>
                                            <p:fltVal val="0"/>
                                          </p:val>
                                        </p:tav>
                                        <p:tav tm="100000">
                                          <p:val>
                                            <p:strVal val="#ppt_w"/>
                                          </p:val>
                                        </p:tav>
                                      </p:tavLst>
                                    </p:anim>
                                    <p:anim calcmode="lin" valueType="num">
                                      <p:cBhvr>
                                        <p:cTn id="52" dur="500" fill="hold"/>
                                        <p:tgtEl>
                                          <p:spTgt spid="21"/>
                                        </p:tgtEl>
                                        <p:attrNameLst>
                                          <p:attrName>ppt_h</p:attrName>
                                        </p:attrNameLst>
                                      </p:cBhvr>
                                      <p:tavLst>
                                        <p:tav tm="0">
                                          <p:val>
                                            <p:strVal val="#ppt_h"/>
                                          </p:val>
                                        </p:tav>
                                        <p:tav tm="100000">
                                          <p:val>
                                            <p:strVal val="#ppt_h"/>
                                          </p:val>
                                        </p:tav>
                                      </p:tavLst>
                                    </p:anim>
                                  </p:childTnLst>
                                </p:cTn>
                              </p:par>
                            </p:childTnLst>
                          </p:cTn>
                        </p:par>
                        <p:par>
                          <p:cTn id="53" fill="hold">
                            <p:stCondLst>
                              <p:cond delay="5100"/>
                            </p:stCondLst>
                            <p:childTnLst>
                              <p:par>
                                <p:cTn id="54" presetID="1" presetClass="entr" presetSubtype="0" fill="hold" nodeType="afterEffect">
                                  <p:stCondLst>
                                    <p:cond delay="0"/>
                                  </p:stCondLst>
                                  <p:childTnLst>
                                    <p:set>
                                      <p:cBhvr>
                                        <p:cTn id="55" dur="1" fill="hold">
                                          <p:stCondLst>
                                            <p:cond delay="0"/>
                                          </p:stCondLst>
                                        </p:cTn>
                                        <p:tgtEl>
                                          <p:spTgt spid="18"/>
                                        </p:tgtEl>
                                        <p:attrNameLst>
                                          <p:attrName>style.visibility</p:attrName>
                                        </p:attrNameLst>
                                      </p:cBhvr>
                                      <p:to>
                                        <p:strVal val="visible"/>
                                      </p:to>
                                    </p:set>
                                  </p:childTnLst>
                                </p:cTn>
                              </p:par>
                            </p:childTnLst>
                          </p:cTn>
                        </p:par>
                        <p:par>
                          <p:cTn id="56" fill="hold">
                            <p:stCondLst>
                              <p:cond delay="5100"/>
                            </p:stCondLst>
                            <p:childTnLst>
                              <p:par>
                                <p:cTn id="57" presetID="1" presetClass="entr" presetSubtype="0" fill="hold" nodeType="afterEffect">
                                  <p:stCondLst>
                                    <p:cond delay="100"/>
                                  </p:stCondLst>
                                  <p:childTnLst>
                                    <p:set>
                                      <p:cBhvr>
                                        <p:cTn id="58"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animBg="1"/>
      <p:bldP spid="10" grpId="0" animBg="1"/>
      <p:bldP spid="19" grpId="0" animBg="1"/>
      <p:bldP spid="21"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170"/>
          <p:cNvGrpSpPr/>
          <p:nvPr/>
        </p:nvGrpSpPr>
        <p:grpSpPr>
          <a:xfrm>
            <a:off x="4443876" y="3669268"/>
            <a:ext cx="2725939" cy="369332"/>
            <a:chOff x="4443876" y="3669268"/>
            <a:chExt cx="2725939" cy="369332"/>
          </a:xfrm>
        </p:grpSpPr>
        <p:sp>
          <p:nvSpPr>
            <p:cNvPr id="163" name="TextBox 162"/>
            <p:cNvSpPr txBox="1"/>
            <p:nvPr/>
          </p:nvSpPr>
          <p:spPr>
            <a:xfrm>
              <a:off x="4443876" y="3669268"/>
              <a:ext cx="2725939" cy="369332"/>
            </a:xfrm>
            <a:prstGeom prst="rect">
              <a:avLst/>
            </a:prstGeom>
            <a:noFill/>
          </p:spPr>
          <p:txBody>
            <a:bodyPr wrap="none" rtlCol="0">
              <a:spAutoFit/>
            </a:bodyPr>
            <a:lstStyle/>
            <a:p>
              <a:r>
                <a:rPr lang="en-US" dirty="0">
                  <a:solidFill>
                    <a:prstClr val="black"/>
                  </a:solidFill>
                </a:rPr>
                <a:t>(&lt;a’,     &gt; , &lt;o’,    &gt; , &lt;p’,    &gt; )</a:t>
              </a:r>
            </a:p>
          </p:txBody>
        </p:sp>
        <p:pic>
          <p:nvPicPr>
            <p:cNvPr id="168" name="Picture 167"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4975673" y="3733800"/>
              <a:ext cx="228600" cy="228600"/>
            </a:xfrm>
            <a:prstGeom prst="rect">
              <a:avLst/>
            </a:prstGeom>
          </p:spPr>
        </p:pic>
        <p:pic>
          <p:nvPicPr>
            <p:cNvPr id="169" name="Picture 168"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791200" y="3788734"/>
              <a:ext cx="188694" cy="152506"/>
            </a:xfrm>
            <a:prstGeom prst="rect">
              <a:avLst/>
            </a:prstGeom>
          </p:spPr>
        </p:pic>
        <p:pic>
          <p:nvPicPr>
            <p:cNvPr id="170" name="Picture 169" descr="pineappleslice.jpg"/>
            <p:cNvPicPr>
              <a:picLocks noChangeAspect="1"/>
            </p:cNvPicPr>
            <p:nvPr/>
          </p:nvPicPr>
          <p:blipFill>
            <a:blip r:embed="rId5" cstate="print">
              <a:clrChange>
                <a:clrFrom>
                  <a:srgbClr val="FFFFFF"/>
                </a:clrFrom>
                <a:clrTo>
                  <a:srgbClr val="FFFFFF">
                    <a:alpha val="0"/>
                  </a:srgbClr>
                </a:clrTo>
              </a:clrChange>
            </a:blip>
            <a:stretch>
              <a:fillRect/>
            </a:stretch>
          </p:blipFill>
          <p:spPr>
            <a:xfrm>
              <a:off x="6569383" y="3733800"/>
              <a:ext cx="212417" cy="223037"/>
            </a:xfrm>
            <a:prstGeom prst="rect">
              <a:avLst/>
            </a:prstGeom>
          </p:spPr>
        </p:pic>
      </p:grpSp>
      <p:sp>
        <p:nvSpPr>
          <p:cNvPr id="2" name="Content Placeholder 1"/>
          <p:cNvSpPr>
            <a:spLocks noGrp="1"/>
          </p:cNvSpPr>
          <p:nvPr>
            <p:ph idx="1"/>
          </p:nvPr>
        </p:nvSpPr>
        <p:spPr>
          <a:xfrm>
            <a:off x="457200" y="1481329"/>
            <a:ext cx="8229600" cy="804672"/>
          </a:xfrm>
        </p:spPr>
        <p:txBody>
          <a:bodyPr>
            <a:normAutofit fontScale="92500"/>
          </a:bodyPr>
          <a:lstStyle/>
          <a:p>
            <a:r>
              <a:rPr lang="en-US" dirty="0" smtClean="0"/>
              <a:t>Implemented a </a:t>
            </a:r>
            <a:r>
              <a:rPr lang="en-US" i="1" dirty="0" smtClean="0">
                <a:solidFill>
                  <a:srgbClr val="0070C0"/>
                </a:solidFill>
              </a:rPr>
              <a:t>parallel</a:t>
            </a:r>
            <a:r>
              <a:rPr lang="en-US" i="1" dirty="0" smtClean="0"/>
              <a:t> </a:t>
            </a:r>
            <a:r>
              <a:rPr lang="en-US" dirty="0" smtClean="0"/>
              <a:t>version of his innovation </a:t>
            </a:r>
            <a:endParaRPr lang="en-US" dirty="0"/>
          </a:p>
        </p:txBody>
      </p:sp>
      <p:sp>
        <p:nvSpPr>
          <p:cNvPr id="3" name="Title 2"/>
          <p:cNvSpPr>
            <a:spLocks noGrp="1"/>
          </p:cNvSpPr>
          <p:nvPr>
            <p:ph type="title"/>
          </p:nvPr>
        </p:nvSpPr>
        <p:spPr/>
        <p:txBody>
          <a:bodyPr/>
          <a:lstStyle/>
          <a:p>
            <a:r>
              <a:rPr lang="en-US" dirty="0" smtClean="0"/>
              <a:t>Creative Sam</a:t>
            </a:r>
            <a:endParaRPr lang="en-US" dirty="0"/>
          </a:p>
        </p:txBody>
      </p:sp>
      <p:grpSp>
        <p:nvGrpSpPr>
          <p:cNvPr id="13" name="Group 3"/>
          <p:cNvGrpSpPr/>
          <p:nvPr/>
        </p:nvGrpSpPr>
        <p:grpSpPr>
          <a:xfrm>
            <a:off x="1956924" y="1971418"/>
            <a:ext cx="1066800" cy="533400"/>
            <a:chOff x="4038600" y="2362200"/>
            <a:chExt cx="1300167" cy="946230"/>
          </a:xfrm>
        </p:grpSpPr>
        <p:pic>
          <p:nvPicPr>
            <p:cNvPr id="5" name="Picture 4" descr="container2.jpg"/>
            <p:cNvPicPr>
              <a:picLocks noChangeAspect="1"/>
            </p:cNvPicPr>
            <p:nvPr/>
          </p:nvPicPr>
          <p:blipFill>
            <a:blip r:embed="rId6" cstate="print">
              <a:clrChange>
                <a:clrFrom>
                  <a:srgbClr val="FEFEFE"/>
                </a:clrFrom>
                <a:clrTo>
                  <a:srgbClr val="FEFEFE">
                    <a:alpha val="0"/>
                  </a:srgbClr>
                </a:clrTo>
              </a:clrChange>
            </a:blip>
            <a:stretch>
              <a:fillRect/>
            </a:stretch>
          </p:blipFill>
          <p:spPr>
            <a:xfrm flipH="1">
              <a:off x="4038600" y="2362200"/>
              <a:ext cx="1143000" cy="946230"/>
            </a:xfrm>
            <a:prstGeom prst="rect">
              <a:avLst/>
            </a:prstGeom>
          </p:spPr>
        </p:pic>
        <p:sp>
          <p:nvSpPr>
            <p:cNvPr id="6" name="TextBox 5"/>
            <p:cNvSpPr txBox="1"/>
            <p:nvPr/>
          </p:nvSpPr>
          <p:spPr>
            <a:xfrm rot="948003">
              <a:off x="4451986" y="2650859"/>
              <a:ext cx="886781" cy="400109"/>
            </a:xfrm>
            <a:prstGeom prst="rect">
              <a:avLst/>
            </a:prstGeom>
            <a:noFill/>
            <a:scene3d>
              <a:camera prst="isometricOffAxis2Right"/>
              <a:lightRig rig="threePt" dir="t"/>
            </a:scene3d>
          </p:spPr>
          <p:txBody>
            <a:bodyPr wrap="none" rtlCol="0">
              <a:spAutoFit/>
            </a:bodyPr>
            <a:lstStyle/>
            <a:p>
              <a:pPr algn="ctr"/>
              <a:r>
                <a:rPr lang="en-US" sz="2000" dirty="0">
                  <a:solidFill>
                    <a:prstClr val="white"/>
                  </a:solidFill>
                </a:rPr>
                <a:t>Fruits</a:t>
              </a:r>
            </a:p>
          </p:txBody>
        </p:sp>
      </p:grpSp>
      <p:pic>
        <p:nvPicPr>
          <p:cNvPr id="7" name="Picture 6"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838201" y="2642300"/>
            <a:ext cx="395932" cy="483582"/>
          </a:xfrm>
          <a:prstGeom prst="rect">
            <a:avLst/>
          </a:prstGeom>
        </p:spPr>
      </p:pic>
      <p:pic>
        <p:nvPicPr>
          <p:cNvPr id="8" name="Picture 7"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1535465" y="2642300"/>
            <a:ext cx="395932" cy="483582"/>
          </a:xfrm>
          <a:prstGeom prst="rect">
            <a:avLst/>
          </a:prstGeom>
        </p:spPr>
      </p:pic>
      <p:pic>
        <p:nvPicPr>
          <p:cNvPr id="9" name="Picture 8"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225984" y="2642300"/>
            <a:ext cx="395932" cy="483582"/>
          </a:xfrm>
          <a:prstGeom prst="rect">
            <a:avLst/>
          </a:prstGeom>
        </p:spPr>
      </p:pic>
      <p:pic>
        <p:nvPicPr>
          <p:cNvPr id="10" name="Picture 9"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2915157" y="2642300"/>
            <a:ext cx="395932" cy="483582"/>
          </a:xfrm>
          <a:prstGeom prst="rect">
            <a:avLst/>
          </a:prstGeom>
        </p:spPr>
      </p:pic>
      <p:pic>
        <p:nvPicPr>
          <p:cNvPr id="11" name="Picture 10" descr="fruitbasket.jpg"/>
          <p:cNvPicPr>
            <a:picLocks noChangeAspect="1"/>
          </p:cNvPicPr>
          <p:nvPr/>
        </p:nvPicPr>
        <p:blipFill>
          <a:blip r:embed="rId7" cstate="print">
            <a:clrChange>
              <a:clrFrom>
                <a:srgbClr val="FEFEFE"/>
              </a:clrFrom>
              <a:clrTo>
                <a:srgbClr val="FEFEFE">
                  <a:alpha val="0"/>
                </a:srgbClr>
              </a:clrTo>
            </a:clrChange>
          </a:blip>
          <a:stretch>
            <a:fillRect/>
          </a:stretch>
        </p:blipFill>
        <p:spPr>
          <a:xfrm>
            <a:off x="3590744" y="2642300"/>
            <a:ext cx="395932" cy="483582"/>
          </a:xfrm>
          <a:prstGeom prst="rect">
            <a:avLst/>
          </a:prstGeom>
        </p:spPr>
      </p:pic>
      <p:pic>
        <p:nvPicPr>
          <p:cNvPr id="12" name="Picture 11"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1387785" y="5016790"/>
            <a:ext cx="364816" cy="492196"/>
          </a:xfrm>
          <a:prstGeom prst="rect">
            <a:avLst/>
          </a:prstGeom>
        </p:spPr>
      </p:pic>
      <p:pic>
        <p:nvPicPr>
          <p:cNvPr id="26" name="Picture 25"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803844" y="3162902"/>
            <a:ext cx="353608" cy="318247"/>
          </a:xfrm>
          <a:prstGeom prst="rect">
            <a:avLst/>
          </a:prstGeom>
        </p:spPr>
      </p:pic>
      <p:pic>
        <p:nvPicPr>
          <p:cNvPr id="27" name="Picture 26"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1509549" y="3162902"/>
            <a:ext cx="353608" cy="318247"/>
          </a:xfrm>
          <a:prstGeom prst="rect">
            <a:avLst/>
          </a:prstGeom>
        </p:spPr>
      </p:pic>
      <p:pic>
        <p:nvPicPr>
          <p:cNvPr id="28" name="Picture 27"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175445" y="3162902"/>
            <a:ext cx="353608" cy="318247"/>
          </a:xfrm>
          <a:prstGeom prst="rect">
            <a:avLst/>
          </a:prstGeom>
        </p:spPr>
      </p:pic>
      <p:pic>
        <p:nvPicPr>
          <p:cNvPr id="29" name="Picture 28"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2861245" y="3162902"/>
            <a:ext cx="353608" cy="318247"/>
          </a:xfrm>
          <a:prstGeom prst="rect">
            <a:avLst/>
          </a:prstGeom>
        </p:spPr>
      </p:pic>
      <p:pic>
        <p:nvPicPr>
          <p:cNvPr id="30" name="Picture 29" descr="knife2.jpg"/>
          <p:cNvPicPr>
            <a:picLocks noChangeAspect="1"/>
          </p:cNvPicPr>
          <p:nvPr/>
        </p:nvPicPr>
        <p:blipFill>
          <a:blip r:embed="rId9" cstate="print">
            <a:clrChange>
              <a:clrFrom>
                <a:srgbClr val="FFFFFF"/>
              </a:clrFrom>
              <a:clrTo>
                <a:srgbClr val="FFFFFF">
                  <a:alpha val="0"/>
                </a:srgbClr>
              </a:clrTo>
            </a:clrChange>
          </a:blip>
          <a:stretch>
            <a:fillRect/>
          </a:stretch>
        </p:blipFill>
        <p:spPr>
          <a:xfrm rot="20472147">
            <a:off x="3547045" y="3162902"/>
            <a:ext cx="353608" cy="318247"/>
          </a:xfrm>
          <a:prstGeom prst="rect">
            <a:avLst/>
          </a:prstGeom>
        </p:spPr>
      </p:pic>
      <p:grpSp>
        <p:nvGrpSpPr>
          <p:cNvPr id="14" name="Group 58"/>
          <p:cNvGrpSpPr/>
          <p:nvPr/>
        </p:nvGrpSpPr>
        <p:grpSpPr>
          <a:xfrm>
            <a:off x="878660" y="3498790"/>
            <a:ext cx="432924" cy="440981"/>
            <a:chOff x="2157876" y="3432372"/>
            <a:chExt cx="432924" cy="440981"/>
          </a:xfrm>
        </p:grpSpPr>
        <p:pic>
          <p:nvPicPr>
            <p:cNvPr id="31" name="Picture 30"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402106" y="3480818"/>
              <a:ext cx="188694" cy="152506"/>
            </a:xfrm>
            <a:prstGeom prst="rect">
              <a:avLst/>
            </a:prstGeom>
          </p:spPr>
        </p:pic>
        <p:pic>
          <p:nvPicPr>
            <p:cNvPr id="32" name="Picture 31"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286000" y="3633324"/>
              <a:ext cx="228600" cy="240029"/>
            </a:xfrm>
            <a:prstGeom prst="rect">
              <a:avLst/>
            </a:prstGeom>
          </p:spPr>
        </p:pic>
        <p:pic>
          <p:nvPicPr>
            <p:cNvPr id="33" name="Picture 32"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157876" y="3432372"/>
              <a:ext cx="228600" cy="228600"/>
            </a:xfrm>
            <a:prstGeom prst="rect">
              <a:avLst/>
            </a:prstGeom>
          </p:spPr>
        </p:pic>
      </p:grpSp>
      <p:grpSp>
        <p:nvGrpSpPr>
          <p:cNvPr id="18" name="Group 57"/>
          <p:cNvGrpSpPr/>
          <p:nvPr/>
        </p:nvGrpSpPr>
        <p:grpSpPr>
          <a:xfrm>
            <a:off x="1600200" y="3495418"/>
            <a:ext cx="432924" cy="440981"/>
            <a:chOff x="2895600" y="3429000"/>
            <a:chExt cx="432924" cy="440981"/>
          </a:xfrm>
        </p:grpSpPr>
        <p:pic>
          <p:nvPicPr>
            <p:cNvPr id="37" name="Picture 36"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139830" y="3477446"/>
              <a:ext cx="188694" cy="152506"/>
            </a:xfrm>
            <a:prstGeom prst="rect">
              <a:avLst/>
            </a:prstGeom>
          </p:spPr>
        </p:pic>
        <p:pic>
          <p:nvPicPr>
            <p:cNvPr id="38" name="Picture 37"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023724" y="3629952"/>
              <a:ext cx="228600" cy="240029"/>
            </a:xfrm>
            <a:prstGeom prst="rect">
              <a:avLst/>
            </a:prstGeom>
          </p:spPr>
        </p:pic>
        <p:pic>
          <p:nvPicPr>
            <p:cNvPr id="39" name="Picture 38"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2895600" y="3429000"/>
              <a:ext cx="228600" cy="228600"/>
            </a:xfrm>
            <a:prstGeom prst="rect">
              <a:avLst/>
            </a:prstGeom>
          </p:spPr>
        </p:pic>
      </p:grpSp>
      <p:grpSp>
        <p:nvGrpSpPr>
          <p:cNvPr id="19" name="Group 56"/>
          <p:cNvGrpSpPr/>
          <p:nvPr/>
        </p:nvGrpSpPr>
        <p:grpSpPr>
          <a:xfrm>
            <a:off x="2258353" y="3498790"/>
            <a:ext cx="432924" cy="440981"/>
            <a:chOff x="3629952" y="3432372"/>
            <a:chExt cx="432924" cy="440981"/>
          </a:xfrm>
        </p:grpSpPr>
        <p:pic>
          <p:nvPicPr>
            <p:cNvPr id="40" name="Picture 39"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3874182" y="3480818"/>
              <a:ext cx="188694" cy="152506"/>
            </a:xfrm>
            <a:prstGeom prst="rect">
              <a:avLst/>
            </a:prstGeom>
          </p:spPr>
        </p:pic>
        <p:pic>
          <p:nvPicPr>
            <p:cNvPr id="41" name="Picture 40"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758076" y="3633324"/>
              <a:ext cx="228600" cy="240029"/>
            </a:xfrm>
            <a:prstGeom prst="rect">
              <a:avLst/>
            </a:prstGeom>
          </p:spPr>
        </p:pic>
        <p:pic>
          <p:nvPicPr>
            <p:cNvPr id="42" name="Picture 41"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3629952" y="3432372"/>
              <a:ext cx="228600" cy="228600"/>
            </a:xfrm>
            <a:prstGeom prst="rect">
              <a:avLst/>
            </a:prstGeom>
          </p:spPr>
        </p:pic>
      </p:grpSp>
      <p:grpSp>
        <p:nvGrpSpPr>
          <p:cNvPr id="20" name="Group 55"/>
          <p:cNvGrpSpPr/>
          <p:nvPr/>
        </p:nvGrpSpPr>
        <p:grpSpPr>
          <a:xfrm>
            <a:off x="2979893" y="3495418"/>
            <a:ext cx="432924" cy="440981"/>
            <a:chOff x="4367676" y="3429000"/>
            <a:chExt cx="432924" cy="440981"/>
          </a:xfrm>
        </p:grpSpPr>
        <p:pic>
          <p:nvPicPr>
            <p:cNvPr id="43" name="Picture 4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4611906" y="3477446"/>
              <a:ext cx="188694" cy="152506"/>
            </a:xfrm>
            <a:prstGeom prst="rect">
              <a:avLst/>
            </a:prstGeom>
          </p:spPr>
        </p:pic>
        <p:pic>
          <p:nvPicPr>
            <p:cNvPr id="44" name="Picture 43"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4495800" y="3629952"/>
              <a:ext cx="228600" cy="240029"/>
            </a:xfrm>
            <a:prstGeom prst="rect">
              <a:avLst/>
            </a:prstGeom>
          </p:spPr>
        </p:pic>
        <p:pic>
          <p:nvPicPr>
            <p:cNvPr id="45" name="Picture 44"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4367676" y="3429000"/>
              <a:ext cx="228600" cy="228600"/>
            </a:xfrm>
            <a:prstGeom prst="rect">
              <a:avLst/>
            </a:prstGeom>
          </p:spPr>
        </p:pic>
      </p:grpSp>
      <p:grpSp>
        <p:nvGrpSpPr>
          <p:cNvPr id="21" name="Group 54"/>
          <p:cNvGrpSpPr/>
          <p:nvPr/>
        </p:nvGrpSpPr>
        <p:grpSpPr>
          <a:xfrm>
            <a:off x="3649509" y="3495453"/>
            <a:ext cx="432924" cy="440981"/>
            <a:chOff x="5077752" y="3429035"/>
            <a:chExt cx="432924" cy="440981"/>
          </a:xfrm>
        </p:grpSpPr>
        <p:pic>
          <p:nvPicPr>
            <p:cNvPr id="46" name="Picture 45"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5321982" y="3477481"/>
              <a:ext cx="188694" cy="152506"/>
            </a:xfrm>
            <a:prstGeom prst="rect">
              <a:avLst/>
            </a:prstGeom>
          </p:spPr>
        </p:pic>
        <p:pic>
          <p:nvPicPr>
            <p:cNvPr id="47" name="Picture 46"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5205876" y="3629987"/>
              <a:ext cx="228600" cy="240029"/>
            </a:xfrm>
            <a:prstGeom prst="rect">
              <a:avLst/>
            </a:prstGeom>
          </p:spPr>
        </p:pic>
        <p:pic>
          <p:nvPicPr>
            <p:cNvPr id="48" name="Picture 47" descr="apple-pieces.jpg"/>
            <p:cNvPicPr>
              <a:picLocks noChangeAspect="1"/>
            </p:cNvPicPr>
            <p:nvPr/>
          </p:nvPicPr>
          <p:blipFill>
            <a:blip r:embed="rId3" cstate="print">
              <a:clrChange>
                <a:clrFrom>
                  <a:srgbClr val="FEFEFE"/>
                </a:clrFrom>
                <a:clrTo>
                  <a:srgbClr val="FEFEFE">
                    <a:alpha val="0"/>
                  </a:srgbClr>
                </a:clrTo>
              </a:clrChange>
            </a:blip>
            <a:srcRect l="14286" t="14286" r="14286" b="14286"/>
            <a:stretch>
              <a:fillRect/>
            </a:stretch>
          </p:blipFill>
          <p:spPr>
            <a:xfrm>
              <a:off x="5077752" y="3429035"/>
              <a:ext cx="228600" cy="228600"/>
            </a:xfrm>
            <a:prstGeom prst="rect">
              <a:avLst/>
            </a:prstGeom>
          </p:spPr>
        </p:pic>
      </p:grpSp>
      <p:cxnSp>
        <p:nvCxnSpPr>
          <p:cNvPr id="66" name="Straight Arrow Connector 65"/>
          <p:cNvCxnSpPr>
            <a:stCxn id="32" idx="2"/>
            <a:endCxn id="17" idx="0"/>
          </p:cNvCxnSpPr>
          <p:nvPr/>
        </p:nvCxnSpPr>
        <p:spPr>
          <a:xfrm rot="16200000" flipH="1">
            <a:off x="1027923" y="4032931"/>
            <a:ext cx="556029" cy="369707"/>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68" name="Straight Arrow Connector 67"/>
          <p:cNvCxnSpPr>
            <a:stCxn id="32" idx="2"/>
            <a:endCxn id="15" idx="0"/>
          </p:cNvCxnSpPr>
          <p:nvPr/>
        </p:nvCxnSpPr>
        <p:spPr>
          <a:xfrm rot="16200000" flipH="1">
            <a:off x="1453515" y="3607339"/>
            <a:ext cx="622447" cy="128730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0" name="Straight Arrow Connector 69"/>
          <p:cNvCxnSpPr>
            <a:stCxn id="32" idx="2"/>
            <a:endCxn id="16" idx="0"/>
          </p:cNvCxnSpPr>
          <p:nvPr/>
        </p:nvCxnSpPr>
        <p:spPr>
          <a:xfrm rot="16200000" flipH="1">
            <a:off x="1913686" y="3147168"/>
            <a:ext cx="602969" cy="218817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2" name="Straight Arrow Connector 71"/>
          <p:cNvCxnSpPr>
            <a:stCxn id="38" idx="2"/>
            <a:endCxn id="17" idx="0"/>
          </p:cNvCxnSpPr>
          <p:nvPr/>
        </p:nvCxnSpPr>
        <p:spPr>
          <a:xfrm rot="5400000">
            <a:off x="1387008" y="4040183"/>
            <a:ext cx="559401" cy="351833"/>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74" name="Straight Arrow Connector 73"/>
          <p:cNvCxnSpPr>
            <a:stCxn id="38" idx="2"/>
            <a:endCxn id="15" idx="0"/>
          </p:cNvCxnSpPr>
          <p:nvPr/>
        </p:nvCxnSpPr>
        <p:spPr>
          <a:xfrm rot="16200000" flipH="1">
            <a:off x="1812599" y="3966423"/>
            <a:ext cx="625819" cy="565769"/>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6" name="Straight Arrow Connector 75"/>
          <p:cNvCxnSpPr>
            <a:stCxn id="41" idx="2"/>
            <a:endCxn id="15" idx="0"/>
          </p:cNvCxnSpPr>
          <p:nvPr/>
        </p:nvCxnSpPr>
        <p:spPr>
          <a:xfrm rot="5400000">
            <a:off x="2143362" y="4204802"/>
            <a:ext cx="622447" cy="9238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a:stCxn id="38" idx="2"/>
            <a:endCxn id="16" idx="0"/>
          </p:cNvCxnSpPr>
          <p:nvPr/>
        </p:nvCxnSpPr>
        <p:spPr>
          <a:xfrm rot="16200000" flipH="1">
            <a:off x="2272770" y="3506252"/>
            <a:ext cx="606341" cy="1466633"/>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1" name="Straight Arrow Connector 80"/>
          <p:cNvCxnSpPr>
            <a:stCxn id="41" idx="2"/>
            <a:endCxn id="17" idx="0"/>
          </p:cNvCxnSpPr>
          <p:nvPr/>
        </p:nvCxnSpPr>
        <p:spPr>
          <a:xfrm rot="5400000">
            <a:off x="1717770" y="3712792"/>
            <a:ext cx="556029" cy="100998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4" name="Straight Arrow Connector 83"/>
          <p:cNvCxnSpPr>
            <a:stCxn id="41" idx="2"/>
            <a:endCxn id="16" idx="0"/>
          </p:cNvCxnSpPr>
          <p:nvPr/>
        </p:nvCxnSpPr>
        <p:spPr>
          <a:xfrm rot="16200000" flipH="1">
            <a:off x="2603533" y="3837015"/>
            <a:ext cx="602969" cy="80848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86" name="Straight Arrow Connector 85"/>
          <p:cNvCxnSpPr>
            <a:stCxn id="44" idx="2"/>
            <a:endCxn id="17" idx="0"/>
          </p:cNvCxnSpPr>
          <p:nvPr/>
        </p:nvCxnSpPr>
        <p:spPr>
          <a:xfrm rot="5400000">
            <a:off x="2076854" y="3350336"/>
            <a:ext cx="559401" cy="1731526"/>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88" name="Straight Arrow Connector 87"/>
          <p:cNvCxnSpPr>
            <a:stCxn id="44" idx="2"/>
            <a:endCxn id="15" idx="0"/>
          </p:cNvCxnSpPr>
          <p:nvPr/>
        </p:nvCxnSpPr>
        <p:spPr>
          <a:xfrm rot="5400000">
            <a:off x="2502446" y="3842346"/>
            <a:ext cx="625819" cy="813924"/>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0" name="Straight Arrow Connector 89"/>
          <p:cNvCxnSpPr>
            <a:stCxn id="44" idx="2"/>
            <a:endCxn id="16" idx="0"/>
          </p:cNvCxnSpPr>
          <p:nvPr/>
        </p:nvCxnSpPr>
        <p:spPr>
          <a:xfrm rot="16200000" flipH="1">
            <a:off x="2962617" y="4196099"/>
            <a:ext cx="606341" cy="86940"/>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3" name="Straight Arrow Connector 92"/>
          <p:cNvCxnSpPr>
            <a:stCxn id="47" idx="2"/>
            <a:endCxn id="17" idx="0"/>
          </p:cNvCxnSpPr>
          <p:nvPr/>
        </p:nvCxnSpPr>
        <p:spPr>
          <a:xfrm rot="5400000">
            <a:off x="2411679" y="3015546"/>
            <a:ext cx="559366" cy="2401142"/>
          </a:xfrm>
          <a:prstGeom prst="straightConnector1">
            <a:avLst/>
          </a:prstGeom>
          <a:ln w="9525">
            <a:solidFill>
              <a:schemeClr val="accent2">
                <a:lumMod val="75000"/>
              </a:schemeClr>
            </a:solidFill>
            <a:headEnd type="none" w="med" len="med"/>
            <a:tailEnd type="none" w="med" len="med"/>
          </a:ln>
        </p:spPr>
        <p:style>
          <a:lnRef idx="1">
            <a:schemeClr val="accent2"/>
          </a:lnRef>
          <a:fillRef idx="0">
            <a:schemeClr val="accent2"/>
          </a:fillRef>
          <a:effectRef idx="0">
            <a:schemeClr val="accent2"/>
          </a:effectRef>
          <a:fontRef idx="minor">
            <a:schemeClr val="tx1"/>
          </a:fontRef>
        </p:style>
      </p:cxnSp>
      <p:cxnSp>
        <p:nvCxnSpPr>
          <p:cNvPr id="95" name="Straight Arrow Connector 94"/>
          <p:cNvCxnSpPr>
            <a:stCxn id="47" idx="2"/>
            <a:endCxn id="15" idx="0"/>
          </p:cNvCxnSpPr>
          <p:nvPr/>
        </p:nvCxnSpPr>
        <p:spPr>
          <a:xfrm rot="5400000">
            <a:off x="2837271" y="3507556"/>
            <a:ext cx="625784" cy="1483540"/>
          </a:xfrm>
          <a:prstGeom prst="straightConnector1">
            <a:avLst/>
          </a:prstGeom>
          <a:ln w="9525">
            <a:solidFill>
              <a:srgbClr val="FF990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97" name="Straight Arrow Connector 96"/>
          <p:cNvCxnSpPr>
            <a:stCxn id="47" idx="2"/>
            <a:endCxn id="16" idx="0"/>
          </p:cNvCxnSpPr>
          <p:nvPr/>
        </p:nvCxnSpPr>
        <p:spPr>
          <a:xfrm rot="5400000">
            <a:off x="3297442" y="3948249"/>
            <a:ext cx="606306" cy="582676"/>
          </a:xfrm>
          <a:prstGeom prst="straightConnector1">
            <a:avLst/>
          </a:prstGeom>
          <a:ln w="9525">
            <a:solidFill>
              <a:srgbClr val="00B050"/>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sp>
        <p:nvSpPr>
          <p:cNvPr id="103" name="Right Arrow 102"/>
          <p:cNvSpPr/>
          <p:nvPr/>
        </p:nvSpPr>
        <p:spPr>
          <a:xfrm rot="5400000">
            <a:off x="8763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4" name="Right Arrow 103"/>
          <p:cNvSpPr/>
          <p:nvPr/>
        </p:nvSpPr>
        <p:spPr>
          <a:xfrm rot="5400000">
            <a:off x="10287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5" name="Right Arrow 104"/>
          <p:cNvSpPr/>
          <p:nvPr/>
        </p:nvSpPr>
        <p:spPr>
          <a:xfrm rot="5400000">
            <a:off x="15621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6" name="Right Arrow 105"/>
          <p:cNvSpPr/>
          <p:nvPr/>
        </p:nvSpPr>
        <p:spPr>
          <a:xfrm rot="5400000">
            <a:off x="17145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7" name="Right Arrow 106"/>
          <p:cNvSpPr/>
          <p:nvPr/>
        </p:nvSpPr>
        <p:spPr>
          <a:xfrm rot="5400000">
            <a:off x="22479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8" name="Right Arrow 107"/>
          <p:cNvSpPr/>
          <p:nvPr/>
        </p:nvSpPr>
        <p:spPr>
          <a:xfrm rot="5400000">
            <a:off x="24003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09" name="Right Arrow 108"/>
          <p:cNvSpPr/>
          <p:nvPr/>
        </p:nvSpPr>
        <p:spPr>
          <a:xfrm rot="5400000">
            <a:off x="2933700"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0" name="Right Arrow 109"/>
          <p:cNvSpPr/>
          <p:nvPr/>
        </p:nvSpPr>
        <p:spPr>
          <a:xfrm rot="5400000">
            <a:off x="3086100"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1" name="Right Arrow 110"/>
          <p:cNvSpPr/>
          <p:nvPr/>
        </p:nvSpPr>
        <p:spPr>
          <a:xfrm rot="5400000">
            <a:off x="3619499" y="316230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2" name="Right Arrow 111"/>
          <p:cNvSpPr/>
          <p:nvPr/>
        </p:nvSpPr>
        <p:spPr>
          <a:xfrm rot="5400000">
            <a:off x="3771899" y="3347068"/>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3" name="Right Arrow 112"/>
          <p:cNvSpPr/>
          <p:nvPr/>
        </p:nvSpPr>
        <p:spPr>
          <a:xfrm rot="5400000">
            <a:off x="1485900" y="486297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4" name="Right Arrow 113"/>
          <p:cNvSpPr/>
          <p:nvPr/>
        </p:nvSpPr>
        <p:spPr>
          <a:xfrm rot="5400000">
            <a:off x="1638300" y="5568332"/>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pic>
        <p:nvPicPr>
          <p:cNvPr id="115" name="Picture 114"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2302184" y="5029200"/>
            <a:ext cx="364816" cy="492196"/>
          </a:xfrm>
          <a:prstGeom prst="rect">
            <a:avLst/>
          </a:prstGeom>
        </p:spPr>
      </p:pic>
      <p:pic>
        <p:nvPicPr>
          <p:cNvPr id="116" name="Picture 115" descr="blender.jpg"/>
          <p:cNvPicPr>
            <a:picLocks noChangeAspect="1"/>
          </p:cNvPicPr>
          <p:nvPr/>
        </p:nvPicPr>
        <p:blipFill>
          <a:blip r:embed="rId8" cstate="print">
            <a:clrChange>
              <a:clrFrom>
                <a:srgbClr val="FEFEFE"/>
              </a:clrFrom>
              <a:clrTo>
                <a:srgbClr val="FEFEFE">
                  <a:alpha val="0"/>
                </a:srgbClr>
              </a:clrTo>
            </a:clrChange>
          </a:blip>
          <a:stretch>
            <a:fillRect/>
          </a:stretch>
        </p:blipFill>
        <p:spPr>
          <a:xfrm>
            <a:off x="3216584" y="5021108"/>
            <a:ext cx="364816" cy="492196"/>
          </a:xfrm>
          <a:prstGeom prst="rect">
            <a:avLst/>
          </a:prstGeom>
        </p:spPr>
      </p:pic>
      <p:sp>
        <p:nvSpPr>
          <p:cNvPr id="117" name="Right Arrow 116"/>
          <p:cNvSpPr/>
          <p:nvPr/>
        </p:nvSpPr>
        <p:spPr>
          <a:xfrm rot="5400000">
            <a:off x="2392208" y="487916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8" name="Right Arrow 117"/>
          <p:cNvSpPr/>
          <p:nvPr/>
        </p:nvSpPr>
        <p:spPr>
          <a:xfrm rot="5400000">
            <a:off x="2544608" y="5584516"/>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19" name="Right Arrow 118"/>
          <p:cNvSpPr/>
          <p:nvPr/>
        </p:nvSpPr>
        <p:spPr>
          <a:xfrm rot="5400000">
            <a:off x="3278960" y="4854884"/>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20" name="Right Arrow 119"/>
          <p:cNvSpPr/>
          <p:nvPr/>
        </p:nvSpPr>
        <p:spPr>
          <a:xfrm rot="5400000">
            <a:off x="3431360" y="5560240"/>
            <a:ext cx="152400" cy="76200"/>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cxnSp>
        <p:nvCxnSpPr>
          <p:cNvPr id="125" name="Straight Arrow Connector 124"/>
          <p:cNvCxnSpPr>
            <a:stCxn id="5" idx="2"/>
            <a:endCxn id="7" idx="0"/>
          </p:cNvCxnSpPr>
          <p:nvPr/>
        </p:nvCxnSpPr>
        <p:spPr>
          <a:xfrm rot="5400000">
            <a:off x="1662265" y="1878720"/>
            <a:ext cx="137482" cy="1389678"/>
          </a:xfrm>
          <a:prstGeom prst="straightConnector1">
            <a:avLst/>
          </a:prstGeom>
          <a:ln w="9525">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7" name="Straight Arrow Connector 126"/>
          <p:cNvCxnSpPr>
            <a:stCxn id="5" idx="2"/>
            <a:endCxn id="8" idx="0"/>
          </p:cNvCxnSpPr>
          <p:nvPr/>
        </p:nvCxnSpPr>
        <p:spPr>
          <a:xfrm rot="5400000">
            <a:off x="2010897" y="2227352"/>
            <a:ext cx="137482" cy="692414"/>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29" name="Straight Arrow Connector 128"/>
          <p:cNvCxnSpPr>
            <a:stCxn id="5" idx="2"/>
            <a:endCxn id="9" idx="0"/>
          </p:cNvCxnSpPr>
          <p:nvPr/>
        </p:nvCxnSpPr>
        <p:spPr>
          <a:xfrm rot="5400000">
            <a:off x="2356157" y="2572612"/>
            <a:ext cx="137482" cy="189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1" name="Straight Arrow Connector 130"/>
          <p:cNvCxnSpPr>
            <a:stCxn id="5" idx="2"/>
            <a:endCxn id="10" idx="0"/>
          </p:cNvCxnSpPr>
          <p:nvPr/>
        </p:nvCxnSpPr>
        <p:spPr>
          <a:xfrm rot="16200000" flipH="1">
            <a:off x="2700743" y="2229920"/>
            <a:ext cx="137482" cy="687278"/>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133" name="Straight Arrow Connector 132"/>
          <p:cNvCxnSpPr>
            <a:stCxn id="5" idx="2"/>
            <a:endCxn id="11" idx="0"/>
          </p:cNvCxnSpPr>
          <p:nvPr/>
        </p:nvCxnSpPr>
        <p:spPr>
          <a:xfrm rot="16200000" flipH="1">
            <a:off x="3038536" y="1892126"/>
            <a:ext cx="137482" cy="1362865"/>
          </a:xfrm>
          <a:prstGeom prst="straightConnector1">
            <a:avLst/>
          </a:prstGeom>
          <a:ln>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143" name="Right Arrow 142"/>
          <p:cNvSpPr/>
          <p:nvPr/>
        </p:nvSpPr>
        <p:spPr>
          <a:xfrm rot="10800000">
            <a:off x="4191000" y="2770848"/>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grpSp>
        <p:nvGrpSpPr>
          <p:cNvPr id="22" name="Group 147"/>
          <p:cNvGrpSpPr/>
          <p:nvPr/>
        </p:nvGrpSpPr>
        <p:grpSpPr>
          <a:xfrm>
            <a:off x="4443876" y="2743200"/>
            <a:ext cx="2984150" cy="444388"/>
            <a:chOff x="4648200" y="2847048"/>
            <a:chExt cx="2984150" cy="444388"/>
          </a:xfrm>
        </p:grpSpPr>
        <p:sp>
          <p:nvSpPr>
            <p:cNvPr id="144" name="TextBox 143"/>
            <p:cNvSpPr txBox="1"/>
            <p:nvPr/>
          </p:nvSpPr>
          <p:spPr>
            <a:xfrm>
              <a:off x="4648200" y="2922104"/>
              <a:ext cx="2984150" cy="369332"/>
            </a:xfrm>
            <a:prstGeom prst="rect">
              <a:avLst/>
            </a:prstGeom>
            <a:noFill/>
          </p:spPr>
          <p:txBody>
            <a:bodyPr wrap="none" rtlCol="0">
              <a:spAutoFit/>
            </a:bodyPr>
            <a:lstStyle/>
            <a:p>
              <a:r>
                <a:rPr lang="en-US" dirty="0">
                  <a:solidFill>
                    <a:prstClr val="black"/>
                  </a:solidFill>
                </a:rPr>
                <a:t>(&lt;a,     &gt; , &lt;o,     &gt; , &lt;p,     &gt; , …)</a:t>
              </a:r>
            </a:p>
          </p:txBody>
        </p:sp>
        <p:pic>
          <p:nvPicPr>
            <p:cNvPr id="145" name="Picture 144" descr="apple2.jpg"/>
            <p:cNvPicPr>
              <a:picLocks noChangeAspect="1"/>
            </p:cNvPicPr>
            <p:nvPr/>
          </p:nvPicPr>
          <p:blipFill>
            <a:blip r:embed="rId10" cstate="print">
              <a:clrChange>
                <a:clrFrom>
                  <a:srgbClr val="FFFFFF"/>
                </a:clrFrom>
                <a:clrTo>
                  <a:srgbClr val="FFFFFF">
                    <a:alpha val="0"/>
                  </a:srgbClr>
                </a:clrTo>
              </a:clrChange>
            </a:blip>
            <a:stretch>
              <a:fillRect/>
            </a:stretch>
          </p:blipFill>
          <p:spPr>
            <a:xfrm>
              <a:off x="5157324" y="2994966"/>
              <a:ext cx="152400" cy="179917"/>
            </a:xfrm>
            <a:prstGeom prst="rect">
              <a:avLst/>
            </a:prstGeom>
          </p:spPr>
        </p:pic>
        <p:pic>
          <p:nvPicPr>
            <p:cNvPr id="146" name="Picture 145"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5963625" y="3032840"/>
              <a:ext cx="152400" cy="148366"/>
            </a:xfrm>
            <a:prstGeom prst="rect">
              <a:avLst/>
            </a:prstGeom>
          </p:spPr>
        </p:pic>
        <p:pic>
          <p:nvPicPr>
            <p:cNvPr id="147" name="Picture 146" descr="pineapple.jpg"/>
            <p:cNvPicPr>
              <a:picLocks noChangeAspect="1"/>
            </p:cNvPicPr>
            <p:nvPr/>
          </p:nvPicPr>
          <p:blipFill>
            <a:blip r:embed="rId12" cstate="print">
              <a:clrChange>
                <a:clrFrom>
                  <a:srgbClr val="FFFFFF"/>
                </a:clrFrom>
                <a:clrTo>
                  <a:srgbClr val="FFFFFF">
                    <a:alpha val="0"/>
                  </a:srgbClr>
                </a:clrTo>
              </a:clrChange>
            </a:blip>
            <a:stretch>
              <a:fillRect/>
            </a:stretch>
          </p:blipFill>
          <p:spPr>
            <a:xfrm>
              <a:off x="6833724" y="2847048"/>
              <a:ext cx="169881" cy="367893"/>
            </a:xfrm>
            <a:prstGeom prst="rect">
              <a:avLst/>
            </a:prstGeom>
          </p:spPr>
        </p:pic>
      </p:grpSp>
      <p:sp>
        <p:nvSpPr>
          <p:cNvPr id="160" name="TextBox 159"/>
          <p:cNvSpPr txBox="1"/>
          <p:nvPr/>
        </p:nvSpPr>
        <p:spPr>
          <a:xfrm>
            <a:off x="4443876" y="2501788"/>
            <a:ext cx="4517583" cy="307777"/>
          </a:xfrm>
          <a:prstGeom prst="rect">
            <a:avLst/>
          </a:prstGeom>
          <a:noFill/>
        </p:spPr>
        <p:txBody>
          <a:bodyPr wrap="none" rtlCol="0">
            <a:spAutoFit/>
          </a:bodyPr>
          <a:lstStyle/>
          <a:p>
            <a:r>
              <a:rPr lang="en-US" sz="1400" dirty="0">
                <a:solidFill>
                  <a:prstClr val="black"/>
                </a:solidFill>
              </a:rPr>
              <a:t>Each input to a map is a </a:t>
            </a:r>
            <a:r>
              <a:rPr lang="en-US" sz="1400" dirty="0">
                <a:solidFill>
                  <a:srgbClr val="C00000"/>
                </a:solidFill>
              </a:rPr>
              <a:t>list of &lt;key, value&gt; pairs</a:t>
            </a:r>
          </a:p>
        </p:txBody>
      </p:sp>
      <p:sp>
        <p:nvSpPr>
          <p:cNvPr id="161" name="Right Arrow 160"/>
          <p:cNvSpPr/>
          <p:nvPr/>
        </p:nvSpPr>
        <p:spPr>
          <a:xfrm rot="10800000">
            <a:off x="4191000" y="3597584"/>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67" name="TextBox 166"/>
          <p:cNvSpPr txBox="1"/>
          <p:nvPr/>
        </p:nvSpPr>
        <p:spPr>
          <a:xfrm>
            <a:off x="4443876" y="3352800"/>
            <a:ext cx="3658437" cy="307777"/>
          </a:xfrm>
          <a:prstGeom prst="rect">
            <a:avLst/>
          </a:prstGeom>
          <a:noFill/>
        </p:spPr>
        <p:txBody>
          <a:bodyPr wrap="none" rtlCol="0">
            <a:spAutoFit/>
          </a:bodyPr>
          <a:lstStyle/>
          <a:p>
            <a:r>
              <a:rPr lang="en-US" sz="1400" dirty="0">
                <a:solidFill>
                  <a:prstClr val="black"/>
                </a:solidFill>
              </a:rPr>
              <a:t>Each output of slice is a </a:t>
            </a:r>
            <a:r>
              <a:rPr lang="en-US" sz="1400" dirty="0">
                <a:solidFill>
                  <a:srgbClr val="C00000"/>
                </a:solidFill>
              </a:rPr>
              <a:t>list of &lt;key, value&gt; pairs</a:t>
            </a:r>
          </a:p>
        </p:txBody>
      </p:sp>
      <p:sp>
        <p:nvSpPr>
          <p:cNvPr id="172" name="Right Arrow 171"/>
          <p:cNvSpPr/>
          <p:nvPr/>
        </p:nvSpPr>
        <p:spPr>
          <a:xfrm rot="10800000">
            <a:off x="4172306" y="42152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3" name="TextBox 172"/>
          <p:cNvSpPr txBox="1"/>
          <p:nvPr/>
        </p:nvSpPr>
        <p:spPr>
          <a:xfrm>
            <a:off x="4425182" y="4139076"/>
            <a:ext cx="1552028" cy="307777"/>
          </a:xfrm>
          <a:prstGeom prst="rect">
            <a:avLst/>
          </a:prstGeom>
          <a:noFill/>
        </p:spPr>
        <p:txBody>
          <a:bodyPr wrap="none" rtlCol="0">
            <a:spAutoFit/>
          </a:bodyPr>
          <a:lstStyle/>
          <a:p>
            <a:r>
              <a:rPr lang="en-US" sz="1400" dirty="0">
                <a:solidFill>
                  <a:prstClr val="black"/>
                </a:solidFill>
              </a:rPr>
              <a:t>Grouped by key</a:t>
            </a:r>
          </a:p>
        </p:txBody>
      </p:sp>
      <p:sp>
        <p:nvSpPr>
          <p:cNvPr id="175" name="Right Arrow 174"/>
          <p:cNvSpPr/>
          <p:nvPr/>
        </p:nvSpPr>
        <p:spPr>
          <a:xfrm rot="10800000">
            <a:off x="4191001" y="4800599"/>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76" name="TextBox 175"/>
          <p:cNvSpPr txBox="1"/>
          <p:nvPr/>
        </p:nvSpPr>
        <p:spPr>
          <a:xfrm>
            <a:off x="4443877" y="4492823"/>
            <a:ext cx="4090523" cy="954107"/>
          </a:xfrm>
          <a:prstGeom prst="rect">
            <a:avLst/>
          </a:prstGeom>
          <a:noFill/>
        </p:spPr>
        <p:txBody>
          <a:bodyPr wrap="square" rtlCol="0">
            <a:spAutoFit/>
          </a:bodyPr>
          <a:lstStyle/>
          <a:p>
            <a:r>
              <a:rPr lang="en-US" sz="1400" dirty="0">
                <a:solidFill>
                  <a:prstClr val="black"/>
                </a:solidFill>
              </a:rPr>
              <a:t>Each input to a reduce is a &lt;key, value-list&gt; (possibly a list of these, depending on the grouping/hashing mechanism)</a:t>
            </a:r>
          </a:p>
          <a:p>
            <a:r>
              <a:rPr lang="en-US" sz="1400" dirty="0">
                <a:solidFill>
                  <a:prstClr val="black"/>
                </a:solidFill>
              </a:rPr>
              <a:t>e.g. &lt;</a:t>
            </a:r>
            <a:r>
              <a:rPr lang="en-US" sz="1400" dirty="0" err="1">
                <a:solidFill>
                  <a:prstClr val="black"/>
                </a:solidFill>
              </a:rPr>
              <a:t>ao</a:t>
            </a:r>
            <a:r>
              <a:rPr lang="en-US" sz="1400" dirty="0">
                <a:solidFill>
                  <a:prstClr val="black"/>
                </a:solidFill>
              </a:rPr>
              <a:t>, (                        …)&gt;</a:t>
            </a:r>
          </a:p>
        </p:txBody>
      </p:sp>
      <p:pic>
        <p:nvPicPr>
          <p:cNvPr id="177" name="Picture 17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219700" y="5165416"/>
            <a:ext cx="228600" cy="228600"/>
          </a:xfrm>
          <a:prstGeom prst="rect">
            <a:avLst/>
          </a:prstGeom>
        </p:spPr>
      </p:pic>
      <p:sp>
        <p:nvSpPr>
          <p:cNvPr id="180" name="Right Arrow 179"/>
          <p:cNvSpPr/>
          <p:nvPr/>
        </p:nvSpPr>
        <p:spPr>
          <a:xfrm rot="10800000">
            <a:off x="4191001" y="5641776"/>
            <a:ext cx="273540" cy="152400"/>
          </a:xfrm>
          <a:prstGeom prst="rightArrow">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solidFill>
                <a:prstClr val="white"/>
              </a:solidFill>
            </a:endParaRPr>
          </a:p>
        </p:txBody>
      </p:sp>
      <p:sp>
        <p:nvSpPr>
          <p:cNvPr id="181" name="TextBox 180"/>
          <p:cNvSpPr txBox="1"/>
          <p:nvPr/>
        </p:nvSpPr>
        <p:spPr>
          <a:xfrm>
            <a:off x="4419600" y="5562600"/>
            <a:ext cx="2630848" cy="307777"/>
          </a:xfrm>
          <a:prstGeom prst="rect">
            <a:avLst/>
          </a:prstGeom>
          <a:noFill/>
        </p:spPr>
        <p:txBody>
          <a:bodyPr wrap="none" rtlCol="0">
            <a:spAutoFit/>
          </a:bodyPr>
          <a:lstStyle/>
          <a:p>
            <a:r>
              <a:rPr lang="en-US" sz="1400" dirty="0">
                <a:solidFill>
                  <a:prstClr val="black"/>
                </a:solidFill>
              </a:rPr>
              <a:t>Reduced into a </a:t>
            </a:r>
            <a:r>
              <a:rPr lang="en-US" sz="1400" dirty="0">
                <a:solidFill>
                  <a:srgbClr val="C00000"/>
                </a:solidFill>
              </a:rPr>
              <a:t>list of values</a:t>
            </a:r>
          </a:p>
        </p:txBody>
      </p:sp>
      <p:sp>
        <p:nvSpPr>
          <p:cNvPr id="194" name="TextBox 193"/>
          <p:cNvSpPr txBox="1"/>
          <p:nvPr/>
        </p:nvSpPr>
        <p:spPr>
          <a:xfrm>
            <a:off x="4648200" y="4426000"/>
            <a:ext cx="3200400" cy="523220"/>
          </a:xfrm>
          <a:prstGeom prst="rect">
            <a:avLst/>
          </a:prstGeom>
        </p:spPr>
        <p:style>
          <a:lnRef idx="1">
            <a:schemeClr val="dk1"/>
          </a:lnRef>
          <a:fillRef idx="3">
            <a:schemeClr val="dk1"/>
          </a:fillRef>
          <a:effectRef idx="2">
            <a:schemeClr val="dk1"/>
          </a:effectRef>
          <a:fontRef idx="minor">
            <a:schemeClr val="lt1"/>
          </a:fontRef>
        </p:style>
        <p:txBody>
          <a:bodyPr wrap="square" rtlCol="0">
            <a:spAutoFit/>
          </a:bodyPr>
          <a:lstStyle/>
          <a:p>
            <a:pPr algn="ctr"/>
            <a:r>
              <a:rPr lang="en-US" sz="1400" dirty="0">
                <a:solidFill>
                  <a:prstClr val="white"/>
                </a:solidFill>
              </a:rPr>
              <a:t>The idea of Map Reduce in Data Intensive Computing</a:t>
            </a:r>
          </a:p>
        </p:txBody>
      </p:sp>
      <p:sp>
        <p:nvSpPr>
          <p:cNvPr id="195" name="TextBox 194"/>
          <p:cNvSpPr txBox="1"/>
          <p:nvPr/>
        </p:nvSpPr>
        <p:spPr>
          <a:xfrm>
            <a:off x="4495800" y="2743200"/>
            <a:ext cx="3733800" cy="954107"/>
          </a:xfrm>
          <a:prstGeom prst="rect">
            <a:avLst/>
          </a:prstGeom>
          <a:noFill/>
        </p:spPr>
        <p:txBody>
          <a:bodyPr wrap="square" rtlCol="0">
            <a:spAutoFit/>
          </a:bodyPr>
          <a:lstStyle/>
          <a:p>
            <a:pPr algn="ctr"/>
            <a:r>
              <a:rPr lang="en-US" sz="1400" dirty="0">
                <a:solidFill>
                  <a:prstClr val="black"/>
                </a:solidFill>
              </a:rPr>
              <a:t>A </a:t>
            </a:r>
            <a:r>
              <a:rPr lang="en-US" sz="1400" i="1" dirty="0">
                <a:solidFill>
                  <a:srgbClr val="C0504D">
                    <a:lumMod val="75000"/>
                  </a:srgbClr>
                </a:solidFill>
              </a:rPr>
              <a:t>list of  &lt;key, value&gt; </a:t>
            </a:r>
            <a:r>
              <a:rPr lang="en-US" sz="1400" dirty="0">
                <a:solidFill>
                  <a:prstClr val="black"/>
                </a:solidFill>
              </a:rPr>
              <a:t> pairs mapped into another </a:t>
            </a:r>
            <a:r>
              <a:rPr lang="en-US" sz="1400" i="1" dirty="0">
                <a:solidFill>
                  <a:srgbClr val="C0504D">
                    <a:lumMod val="75000"/>
                  </a:srgbClr>
                </a:solidFill>
              </a:rPr>
              <a:t>list of &lt;key, value&gt; </a:t>
            </a:r>
            <a:r>
              <a:rPr lang="en-US" sz="1400" dirty="0">
                <a:solidFill>
                  <a:prstClr val="black"/>
                </a:solidFill>
              </a:rPr>
              <a:t> pairs which gets grouped by the key and reduced into a </a:t>
            </a:r>
            <a:r>
              <a:rPr lang="en-US" sz="1400" i="1" dirty="0">
                <a:solidFill>
                  <a:srgbClr val="C0504D">
                    <a:lumMod val="75000"/>
                  </a:srgbClr>
                </a:solidFill>
              </a:rPr>
              <a:t>list of values</a:t>
            </a:r>
          </a:p>
        </p:txBody>
      </p:sp>
      <p:sp>
        <p:nvSpPr>
          <p:cNvPr id="196" name="Right Arrow 195"/>
          <p:cNvSpPr/>
          <p:nvPr/>
        </p:nvSpPr>
        <p:spPr>
          <a:xfrm rot="16200000">
            <a:off x="6035430" y="3923435"/>
            <a:ext cx="425940" cy="152400"/>
          </a:xfrm>
          <a:prstGeom prst="rightArrow">
            <a:avLst/>
          </a:prstGeom>
        </p:spPr>
        <p:style>
          <a:lnRef idx="1">
            <a:schemeClr val="dk1"/>
          </a:lnRef>
          <a:fillRef idx="3">
            <a:schemeClr val="dk1"/>
          </a:fillRef>
          <a:effectRef idx="2">
            <a:schemeClr val="dk1"/>
          </a:effectRef>
          <a:fontRef idx="minor">
            <a:schemeClr val="lt1"/>
          </a:fontRef>
        </p:style>
        <p:txBody>
          <a:bodyPr rtlCol="0" anchor="ctr"/>
          <a:lstStyle/>
          <a:p>
            <a:pPr algn="ctr"/>
            <a:endParaRPr lang="en-US">
              <a:solidFill>
                <a:prstClr val="white"/>
              </a:solidFill>
            </a:endParaRPr>
          </a:p>
        </p:txBody>
      </p:sp>
      <p:grpSp>
        <p:nvGrpSpPr>
          <p:cNvPr id="34" name="Group 133"/>
          <p:cNvGrpSpPr/>
          <p:nvPr/>
        </p:nvGrpSpPr>
        <p:grpSpPr>
          <a:xfrm>
            <a:off x="1371600" y="4495800"/>
            <a:ext cx="441016" cy="270741"/>
            <a:chOff x="1463984" y="4486018"/>
            <a:chExt cx="441016" cy="270741"/>
          </a:xfrm>
        </p:grpSpPr>
        <p:pic>
          <p:nvPicPr>
            <p:cNvPr id="17" name="Picture 16"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1463984" y="4486018"/>
              <a:ext cx="238382" cy="238382"/>
            </a:xfrm>
            <a:prstGeom prst="rect">
              <a:avLst/>
            </a:prstGeom>
          </p:spPr>
        </p:pic>
        <p:pic>
          <p:nvPicPr>
            <p:cNvPr id="123" name="Picture 122"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1676400" y="4572000"/>
              <a:ext cx="228600" cy="184759"/>
            </a:xfrm>
            <a:prstGeom prst="rect">
              <a:avLst/>
            </a:prstGeom>
          </p:spPr>
        </p:pic>
      </p:grpSp>
      <p:grpSp>
        <p:nvGrpSpPr>
          <p:cNvPr id="35" name="Group 140"/>
          <p:cNvGrpSpPr/>
          <p:nvPr/>
        </p:nvGrpSpPr>
        <p:grpSpPr>
          <a:xfrm>
            <a:off x="2302185" y="4562218"/>
            <a:ext cx="462438" cy="238381"/>
            <a:chOff x="2302185" y="4562218"/>
            <a:chExt cx="462438" cy="238381"/>
          </a:xfrm>
        </p:grpSpPr>
        <p:pic>
          <p:nvPicPr>
            <p:cNvPr id="15" name="Picture 14" descr="orangeslice.jpg"/>
            <p:cNvPicPr>
              <a:picLocks noChangeAspect="1"/>
            </p:cNvPicPr>
            <p:nvPr/>
          </p:nvPicPr>
          <p:blipFill>
            <a:blip r:embed="rId4" cstate="print">
              <a:clrChange>
                <a:clrFrom>
                  <a:srgbClr val="FEFEFE"/>
                </a:clrFrom>
                <a:clrTo>
                  <a:srgbClr val="FEFEFE">
                    <a:alpha val="0"/>
                  </a:srgbClr>
                </a:clrTo>
              </a:clrChange>
            </a:blip>
            <a:stretch>
              <a:fillRect/>
            </a:stretch>
          </p:blipFill>
          <p:spPr>
            <a:xfrm>
              <a:off x="2302185" y="4562218"/>
              <a:ext cx="212416" cy="171678"/>
            </a:xfrm>
            <a:prstGeom prst="rect">
              <a:avLst/>
            </a:prstGeom>
          </p:spPr>
        </p:pic>
        <p:pic>
          <p:nvPicPr>
            <p:cNvPr id="135" name="Picture 134"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2546910" y="4572000"/>
              <a:ext cx="217713" cy="228599"/>
            </a:xfrm>
            <a:prstGeom prst="rect">
              <a:avLst/>
            </a:prstGeom>
          </p:spPr>
        </p:pic>
      </p:grpSp>
      <p:grpSp>
        <p:nvGrpSpPr>
          <p:cNvPr id="36" name="Group 165"/>
          <p:cNvGrpSpPr/>
          <p:nvPr/>
        </p:nvGrpSpPr>
        <p:grpSpPr>
          <a:xfrm>
            <a:off x="3200400" y="4542740"/>
            <a:ext cx="466982" cy="267642"/>
            <a:chOff x="3200400" y="4542740"/>
            <a:chExt cx="466982" cy="267642"/>
          </a:xfrm>
        </p:grpSpPr>
        <p:pic>
          <p:nvPicPr>
            <p:cNvPr id="16" name="Picture 15" descr="pineappleslice.jpg"/>
            <p:cNvPicPr>
              <a:picLocks noChangeAspect="1"/>
            </p:cNvPicPr>
            <p:nvPr/>
          </p:nvPicPr>
          <p:blipFill>
            <a:blip r:embed="rId5" cstate="print">
              <a:clrChange>
                <a:clrFrom>
                  <a:srgbClr val="FEFEFE"/>
                </a:clrFrom>
                <a:clrTo>
                  <a:srgbClr val="FEFEFE">
                    <a:alpha val="0"/>
                  </a:srgbClr>
                </a:clrTo>
              </a:clrChange>
            </a:blip>
            <a:stretch>
              <a:fillRect/>
            </a:stretch>
          </p:blipFill>
          <p:spPr>
            <a:xfrm>
              <a:off x="3200400" y="4542740"/>
              <a:ext cx="217714" cy="228599"/>
            </a:xfrm>
            <a:prstGeom prst="rect">
              <a:avLst/>
            </a:prstGeom>
          </p:spPr>
        </p:pic>
        <p:pic>
          <p:nvPicPr>
            <p:cNvPr id="142" name="Picture 14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3429000" y="4572000"/>
              <a:ext cx="238382" cy="238382"/>
            </a:xfrm>
            <a:prstGeom prst="rect">
              <a:avLst/>
            </a:prstGeom>
          </p:spPr>
        </p:pic>
      </p:grpSp>
      <p:grpSp>
        <p:nvGrpSpPr>
          <p:cNvPr id="49" name="Group 190"/>
          <p:cNvGrpSpPr/>
          <p:nvPr/>
        </p:nvGrpSpPr>
        <p:grpSpPr>
          <a:xfrm>
            <a:off x="1524662" y="5552818"/>
            <a:ext cx="181144" cy="609855"/>
            <a:chOff x="1524662" y="5552818"/>
            <a:chExt cx="181144" cy="609855"/>
          </a:xfrm>
        </p:grpSpPr>
        <p:grpSp>
          <p:nvGrpSpPr>
            <p:cNvPr id="50" name="Group 139"/>
            <p:cNvGrpSpPr/>
            <p:nvPr/>
          </p:nvGrpSpPr>
          <p:grpSpPr>
            <a:xfrm>
              <a:off x="1524662" y="5552818"/>
              <a:ext cx="181144" cy="609855"/>
              <a:chOff x="1524662" y="5552818"/>
              <a:chExt cx="181144" cy="609855"/>
            </a:xfrm>
          </p:grpSpPr>
          <p:pic>
            <p:nvPicPr>
              <p:cNvPr id="23" name="Picture 22"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52" name="Picture 5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71" name="Picture 170"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51" name="Group 187"/>
          <p:cNvGrpSpPr/>
          <p:nvPr/>
        </p:nvGrpSpPr>
        <p:grpSpPr>
          <a:xfrm>
            <a:off x="2390720" y="5552818"/>
            <a:ext cx="193556" cy="619382"/>
            <a:chOff x="2390720" y="5552818"/>
            <a:chExt cx="193556" cy="619382"/>
          </a:xfrm>
        </p:grpSpPr>
        <p:grpSp>
          <p:nvGrpSpPr>
            <p:cNvPr id="55" name="Group 122"/>
            <p:cNvGrpSpPr/>
            <p:nvPr/>
          </p:nvGrpSpPr>
          <p:grpSpPr>
            <a:xfrm>
              <a:off x="2390720" y="5552818"/>
              <a:ext cx="193556" cy="619382"/>
              <a:chOff x="2390720" y="5552818"/>
              <a:chExt cx="193556" cy="619382"/>
            </a:xfrm>
          </p:grpSpPr>
          <p:pic>
            <p:nvPicPr>
              <p:cNvPr id="24" name="Picture 23"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53" name="Picture 52"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174" name="Picture 17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56" name="Group 184"/>
          <p:cNvGrpSpPr/>
          <p:nvPr/>
        </p:nvGrpSpPr>
        <p:grpSpPr>
          <a:xfrm>
            <a:off x="3329411" y="5581393"/>
            <a:ext cx="173601" cy="581025"/>
            <a:chOff x="3329411" y="5581393"/>
            <a:chExt cx="173601" cy="581025"/>
          </a:xfrm>
        </p:grpSpPr>
        <p:grpSp>
          <p:nvGrpSpPr>
            <p:cNvPr id="57" name="Group 141"/>
            <p:cNvGrpSpPr/>
            <p:nvPr/>
          </p:nvGrpSpPr>
          <p:grpSpPr>
            <a:xfrm>
              <a:off x="3329411" y="5581393"/>
              <a:ext cx="170199" cy="581025"/>
              <a:chOff x="3329411" y="5581393"/>
              <a:chExt cx="170199" cy="581025"/>
            </a:xfrm>
          </p:grpSpPr>
          <p:pic>
            <p:nvPicPr>
              <p:cNvPr id="25" name="Picture 24"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54" name="Picture 5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182" name="Picture 18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grpSp>
        <p:nvGrpSpPr>
          <p:cNvPr id="58" name="Group 191"/>
          <p:cNvGrpSpPr/>
          <p:nvPr/>
        </p:nvGrpSpPr>
        <p:grpSpPr>
          <a:xfrm>
            <a:off x="4572000" y="5791200"/>
            <a:ext cx="181144" cy="609855"/>
            <a:chOff x="1524662" y="5552818"/>
            <a:chExt cx="181144" cy="609855"/>
          </a:xfrm>
        </p:grpSpPr>
        <p:grpSp>
          <p:nvGrpSpPr>
            <p:cNvPr id="59" name="Group 139"/>
            <p:cNvGrpSpPr/>
            <p:nvPr/>
          </p:nvGrpSpPr>
          <p:grpSpPr>
            <a:xfrm>
              <a:off x="1524662" y="5552818"/>
              <a:ext cx="181144" cy="609855"/>
              <a:chOff x="1524662" y="5552818"/>
              <a:chExt cx="181144" cy="609855"/>
            </a:xfrm>
          </p:grpSpPr>
          <p:pic>
            <p:nvPicPr>
              <p:cNvPr id="198" name="Picture 197" descr="applejuice.png"/>
              <p:cNvPicPr>
                <a:picLocks noChangeAspect="1"/>
              </p:cNvPicPr>
              <p:nvPr/>
            </p:nvPicPr>
            <p:blipFill>
              <a:blip r:embed="rId13" cstate="print"/>
              <a:stretch>
                <a:fillRect/>
              </a:stretch>
            </p:blipFill>
            <p:spPr>
              <a:xfrm>
                <a:off x="1524662" y="5552818"/>
                <a:ext cx="181144" cy="609855"/>
              </a:xfrm>
              <a:prstGeom prst="rect">
                <a:avLst/>
              </a:prstGeom>
            </p:spPr>
          </p:pic>
          <p:pic>
            <p:nvPicPr>
              <p:cNvPr id="199" name="Picture 198"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1532092" y="5784526"/>
                <a:ext cx="152400" cy="179917"/>
              </a:xfrm>
              <a:prstGeom prst="rect">
                <a:avLst/>
              </a:prstGeom>
            </p:spPr>
          </p:pic>
        </p:grpSp>
        <p:pic>
          <p:nvPicPr>
            <p:cNvPr id="197" name="Picture 196"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1548995" y="5867400"/>
              <a:ext cx="152400" cy="148366"/>
            </a:xfrm>
            <a:prstGeom prst="rect">
              <a:avLst/>
            </a:prstGeom>
          </p:spPr>
        </p:pic>
      </p:grpSp>
      <p:grpSp>
        <p:nvGrpSpPr>
          <p:cNvPr id="60" name="Group 199"/>
          <p:cNvGrpSpPr/>
          <p:nvPr/>
        </p:nvGrpSpPr>
        <p:grpSpPr>
          <a:xfrm>
            <a:off x="4800600" y="5791200"/>
            <a:ext cx="193556" cy="619382"/>
            <a:chOff x="2390720" y="5552818"/>
            <a:chExt cx="193556" cy="619382"/>
          </a:xfrm>
        </p:grpSpPr>
        <p:grpSp>
          <p:nvGrpSpPr>
            <p:cNvPr id="61" name="Group 122"/>
            <p:cNvGrpSpPr/>
            <p:nvPr/>
          </p:nvGrpSpPr>
          <p:grpSpPr>
            <a:xfrm>
              <a:off x="2390720" y="5552818"/>
              <a:ext cx="193556" cy="619382"/>
              <a:chOff x="2390720" y="5552818"/>
              <a:chExt cx="193556" cy="619382"/>
            </a:xfrm>
          </p:grpSpPr>
          <p:pic>
            <p:nvPicPr>
              <p:cNvPr id="203" name="Picture 202" descr="orangejuice.png"/>
              <p:cNvPicPr>
                <a:picLocks noChangeAspect="1"/>
              </p:cNvPicPr>
              <p:nvPr/>
            </p:nvPicPr>
            <p:blipFill>
              <a:blip r:embed="rId14" cstate="print"/>
              <a:stretch>
                <a:fillRect/>
              </a:stretch>
            </p:blipFill>
            <p:spPr>
              <a:xfrm>
                <a:off x="2390720" y="5552818"/>
                <a:ext cx="193556" cy="619382"/>
              </a:xfrm>
              <a:prstGeom prst="rect">
                <a:avLst/>
              </a:prstGeom>
            </p:spPr>
          </p:pic>
          <p:pic>
            <p:nvPicPr>
              <p:cNvPr id="204" name="Picture 203" descr="orange.jpg"/>
              <p:cNvPicPr>
                <a:picLocks noChangeAspect="1"/>
              </p:cNvPicPr>
              <p:nvPr/>
            </p:nvPicPr>
            <p:blipFill>
              <a:blip r:embed="rId11" cstate="print">
                <a:clrChange>
                  <a:clrFrom>
                    <a:srgbClr val="FFFFFF"/>
                  </a:clrFrom>
                  <a:clrTo>
                    <a:srgbClr val="FFFFFF">
                      <a:alpha val="0"/>
                    </a:srgbClr>
                  </a:clrTo>
                </a:clrChange>
              </a:blip>
              <a:stretch>
                <a:fillRect/>
              </a:stretch>
            </p:blipFill>
            <p:spPr>
              <a:xfrm flipH="1">
                <a:off x="2410752" y="5839417"/>
                <a:ext cx="152400" cy="148366"/>
              </a:xfrm>
              <a:prstGeom prst="rect">
                <a:avLst/>
              </a:prstGeom>
            </p:spPr>
          </p:pic>
        </p:grpSp>
        <p:pic>
          <p:nvPicPr>
            <p:cNvPr id="202" name="Picture 201"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2409140" y="5791200"/>
              <a:ext cx="93681" cy="202875"/>
            </a:xfrm>
            <a:prstGeom prst="rect">
              <a:avLst/>
            </a:prstGeom>
          </p:spPr>
        </p:pic>
      </p:grpSp>
      <p:grpSp>
        <p:nvGrpSpPr>
          <p:cNvPr id="62" name="Group 209"/>
          <p:cNvGrpSpPr/>
          <p:nvPr/>
        </p:nvGrpSpPr>
        <p:grpSpPr>
          <a:xfrm>
            <a:off x="5029200" y="5791200"/>
            <a:ext cx="228600" cy="609600"/>
            <a:chOff x="3329411" y="5581393"/>
            <a:chExt cx="173601" cy="581025"/>
          </a:xfrm>
        </p:grpSpPr>
        <p:grpSp>
          <p:nvGrpSpPr>
            <p:cNvPr id="63" name="Group 141"/>
            <p:cNvGrpSpPr/>
            <p:nvPr/>
          </p:nvGrpSpPr>
          <p:grpSpPr>
            <a:xfrm>
              <a:off x="3329411" y="5581393"/>
              <a:ext cx="170199" cy="581025"/>
              <a:chOff x="3329411" y="5581393"/>
              <a:chExt cx="170199" cy="581025"/>
            </a:xfrm>
          </p:grpSpPr>
          <p:pic>
            <p:nvPicPr>
              <p:cNvPr id="213" name="Picture 212" descr="pineapplejuice.jpg"/>
              <p:cNvPicPr>
                <a:picLocks noChangeAspect="1"/>
              </p:cNvPicPr>
              <p:nvPr/>
            </p:nvPicPr>
            <p:blipFill>
              <a:blip r:embed="rId15" cstate="print"/>
              <a:stretch>
                <a:fillRect/>
              </a:stretch>
            </p:blipFill>
            <p:spPr>
              <a:xfrm>
                <a:off x="3329411" y="5581393"/>
                <a:ext cx="170199" cy="581025"/>
              </a:xfrm>
              <a:prstGeom prst="rect">
                <a:avLst/>
              </a:prstGeom>
            </p:spPr>
          </p:pic>
          <p:pic>
            <p:nvPicPr>
              <p:cNvPr id="214" name="Picture 213" descr="pineapple.jpg"/>
              <p:cNvPicPr>
                <a:picLocks noChangeAspect="1"/>
              </p:cNvPicPr>
              <p:nvPr/>
            </p:nvPicPr>
            <p:blipFill>
              <a:blip r:embed="rId12" cstate="print">
                <a:clrChange>
                  <a:clrFrom>
                    <a:srgbClr val="FEFEFE"/>
                  </a:clrFrom>
                  <a:clrTo>
                    <a:srgbClr val="FEFEFE">
                      <a:alpha val="0"/>
                    </a:srgbClr>
                  </a:clrTo>
                </a:clrChange>
              </a:blip>
              <a:stretch>
                <a:fillRect/>
              </a:stretch>
            </p:blipFill>
            <p:spPr>
              <a:xfrm>
                <a:off x="3357264" y="5809843"/>
                <a:ext cx="93681" cy="202875"/>
              </a:xfrm>
              <a:prstGeom prst="rect">
                <a:avLst/>
              </a:prstGeom>
            </p:spPr>
          </p:pic>
        </p:grpSp>
        <p:pic>
          <p:nvPicPr>
            <p:cNvPr id="212" name="Picture 211" descr="apple2.jpg"/>
            <p:cNvPicPr>
              <a:picLocks noChangeAspect="1"/>
            </p:cNvPicPr>
            <p:nvPr/>
          </p:nvPicPr>
          <p:blipFill>
            <a:blip r:embed="rId10" cstate="print">
              <a:clrChange>
                <a:clrFrom>
                  <a:srgbClr val="FEFEFE"/>
                </a:clrFrom>
                <a:clrTo>
                  <a:srgbClr val="FEFEFE">
                    <a:alpha val="0"/>
                  </a:srgbClr>
                </a:clrTo>
              </a:clrChange>
            </a:blip>
            <a:stretch>
              <a:fillRect/>
            </a:stretch>
          </p:blipFill>
          <p:spPr>
            <a:xfrm>
              <a:off x="3380117" y="5874714"/>
              <a:ext cx="122895" cy="145085"/>
            </a:xfrm>
            <a:prstGeom prst="rect">
              <a:avLst/>
            </a:prstGeom>
          </p:spPr>
        </p:pic>
      </p:grpSp>
      <p:pic>
        <p:nvPicPr>
          <p:cNvPr id="151" name="Picture 150"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457140" y="5188915"/>
            <a:ext cx="188694" cy="152506"/>
          </a:xfrm>
          <a:prstGeom prst="rect">
            <a:avLst/>
          </a:prstGeom>
        </p:spPr>
      </p:pic>
      <p:pic>
        <p:nvPicPr>
          <p:cNvPr id="152" name="Picture 151" descr="apple-pieces.jpg"/>
          <p:cNvPicPr>
            <a:picLocks noChangeAspect="1"/>
          </p:cNvPicPr>
          <p:nvPr/>
        </p:nvPicPr>
        <p:blipFill>
          <a:blip r:embed="rId3" cstate="print">
            <a:clrChange>
              <a:clrFrom>
                <a:srgbClr val="FFFFFF"/>
              </a:clrFrom>
              <a:clrTo>
                <a:srgbClr val="FFFFFF">
                  <a:alpha val="0"/>
                </a:srgbClr>
              </a:clrTo>
            </a:clrChange>
          </a:blip>
          <a:srcRect l="14286" t="14286" r="14286" b="14286"/>
          <a:stretch>
            <a:fillRect/>
          </a:stretch>
        </p:blipFill>
        <p:spPr>
          <a:xfrm>
            <a:off x="5669866" y="5181600"/>
            <a:ext cx="228600" cy="228600"/>
          </a:xfrm>
          <a:prstGeom prst="rect">
            <a:avLst/>
          </a:prstGeom>
        </p:spPr>
      </p:pic>
      <p:pic>
        <p:nvPicPr>
          <p:cNvPr id="153" name="Picture 152" descr="orangeslice.jpg"/>
          <p:cNvPicPr>
            <a:picLocks noChangeAspect="1"/>
          </p:cNvPicPr>
          <p:nvPr/>
        </p:nvPicPr>
        <p:blipFill>
          <a:blip r:embed="rId4" cstate="print">
            <a:clrChange>
              <a:clrFrom>
                <a:srgbClr val="FFFFFF"/>
              </a:clrFrom>
              <a:clrTo>
                <a:srgbClr val="FFFFFF">
                  <a:alpha val="0"/>
                </a:srgbClr>
              </a:clrTo>
            </a:clrChange>
          </a:blip>
          <a:stretch>
            <a:fillRect/>
          </a:stretch>
        </p:blipFill>
        <p:spPr>
          <a:xfrm>
            <a:off x="5907306" y="5205099"/>
            <a:ext cx="188694" cy="152506"/>
          </a:xfrm>
          <a:prstGeom prst="rect">
            <a:avLst/>
          </a:prstGeom>
        </p:spPr>
      </p:pic>
    </p:spTree>
    <p:extLst>
      <p:ext uri="{BB962C8B-B14F-4D97-AF65-F5344CB8AC3E}">
        <p14:creationId xmlns:p14="http://schemas.microsoft.com/office/powerpoint/2010/main" val="2490326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1000"/>
                                        <p:tgtEl>
                                          <p:spTgt spid="2">
                                            <p:txEl>
                                              <p:pRg st="0" end="0"/>
                                            </p:txEl>
                                          </p:spTgt>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1000"/>
                                        <p:tgtEl>
                                          <p:spTgt spid="13"/>
                                        </p:tgtEl>
                                      </p:cBhvr>
                                    </p:animEffect>
                                  </p:childTnLst>
                                </p:cTn>
                              </p:par>
                            </p:childTnLst>
                          </p:cTn>
                        </p:par>
                        <p:par>
                          <p:cTn id="12" fill="hold">
                            <p:stCondLst>
                              <p:cond delay="2000"/>
                            </p:stCondLst>
                            <p:childTnLst>
                              <p:par>
                                <p:cTn id="13" presetID="17" presetClass="entr" presetSubtype="2" fill="hold" nodeType="afterEffect">
                                  <p:stCondLst>
                                    <p:cond delay="300"/>
                                  </p:stCondLst>
                                  <p:childTnLst>
                                    <p:set>
                                      <p:cBhvr>
                                        <p:cTn id="14" dur="1" fill="hold">
                                          <p:stCondLst>
                                            <p:cond delay="0"/>
                                          </p:stCondLst>
                                        </p:cTn>
                                        <p:tgtEl>
                                          <p:spTgt spid="125"/>
                                        </p:tgtEl>
                                        <p:attrNameLst>
                                          <p:attrName>style.visibility</p:attrName>
                                        </p:attrNameLst>
                                      </p:cBhvr>
                                      <p:to>
                                        <p:strVal val="visible"/>
                                      </p:to>
                                    </p:set>
                                    <p:anim calcmode="lin" valueType="num">
                                      <p:cBhvr>
                                        <p:cTn id="15" dur="500" fill="hold"/>
                                        <p:tgtEl>
                                          <p:spTgt spid="125"/>
                                        </p:tgtEl>
                                        <p:attrNameLst>
                                          <p:attrName>ppt_x</p:attrName>
                                        </p:attrNameLst>
                                      </p:cBhvr>
                                      <p:tavLst>
                                        <p:tav tm="0">
                                          <p:val>
                                            <p:strVal val="#ppt_x+#ppt_w/2"/>
                                          </p:val>
                                        </p:tav>
                                        <p:tav tm="100000">
                                          <p:val>
                                            <p:strVal val="#ppt_x"/>
                                          </p:val>
                                        </p:tav>
                                      </p:tavLst>
                                    </p:anim>
                                    <p:anim calcmode="lin" valueType="num">
                                      <p:cBhvr>
                                        <p:cTn id="16" dur="500" fill="hold"/>
                                        <p:tgtEl>
                                          <p:spTgt spid="125"/>
                                        </p:tgtEl>
                                        <p:attrNameLst>
                                          <p:attrName>ppt_y</p:attrName>
                                        </p:attrNameLst>
                                      </p:cBhvr>
                                      <p:tavLst>
                                        <p:tav tm="0">
                                          <p:val>
                                            <p:strVal val="#ppt_y"/>
                                          </p:val>
                                        </p:tav>
                                        <p:tav tm="100000">
                                          <p:val>
                                            <p:strVal val="#ppt_y"/>
                                          </p:val>
                                        </p:tav>
                                      </p:tavLst>
                                    </p:anim>
                                    <p:anim calcmode="lin" valueType="num">
                                      <p:cBhvr>
                                        <p:cTn id="17" dur="500" fill="hold"/>
                                        <p:tgtEl>
                                          <p:spTgt spid="125"/>
                                        </p:tgtEl>
                                        <p:attrNameLst>
                                          <p:attrName>ppt_w</p:attrName>
                                        </p:attrNameLst>
                                      </p:cBhvr>
                                      <p:tavLst>
                                        <p:tav tm="0">
                                          <p:val>
                                            <p:fltVal val="0"/>
                                          </p:val>
                                        </p:tav>
                                        <p:tav tm="100000">
                                          <p:val>
                                            <p:strVal val="#ppt_w"/>
                                          </p:val>
                                        </p:tav>
                                      </p:tavLst>
                                    </p:anim>
                                    <p:anim calcmode="lin" valueType="num">
                                      <p:cBhvr>
                                        <p:cTn id="18" dur="500" fill="hold"/>
                                        <p:tgtEl>
                                          <p:spTgt spid="125"/>
                                        </p:tgtEl>
                                        <p:attrNameLst>
                                          <p:attrName>ppt_h</p:attrName>
                                        </p:attrNameLst>
                                      </p:cBhvr>
                                      <p:tavLst>
                                        <p:tav tm="0">
                                          <p:val>
                                            <p:strVal val="#ppt_h"/>
                                          </p:val>
                                        </p:tav>
                                        <p:tav tm="100000">
                                          <p:val>
                                            <p:strVal val="#ppt_h"/>
                                          </p:val>
                                        </p:tav>
                                      </p:tavLst>
                                    </p:anim>
                                  </p:childTnLst>
                                </p:cTn>
                              </p:par>
                              <p:par>
                                <p:cTn id="19" presetID="17" presetClass="entr" presetSubtype="2" fill="hold" nodeType="withEffect">
                                  <p:stCondLst>
                                    <p:cond delay="300"/>
                                  </p:stCondLst>
                                  <p:childTnLst>
                                    <p:set>
                                      <p:cBhvr>
                                        <p:cTn id="20" dur="1" fill="hold">
                                          <p:stCondLst>
                                            <p:cond delay="0"/>
                                          </p:stCondLst>
                                        </p:cTn>
                                        <p:tgtEl>
                                          <p:spTgt spid="127"/>
                                        </p:tgtEl>
                                        <p:attrNameLst>
                                          <p:attrName>style.visibility</p:attrName>
                                        </p:attrNameLst>
                                      </p:cBhvr>
                                      <p:to>
                                        <p:strVal val="visible"/>
                                      </p:to>
                                    </p:set>
                                    <p:anim calcmode="lin" valueType="num">
                                      <p:cBhvr>
                                        <p:cTn id="21" dur="500" fill="hold"/>
                                        <p:tgtEl>
                                          <p:spTgt spid="127"/>
                                        </p:tgtEl>
                                        <p:attrNameLst>
                                          <p:attrName>ppt_x</p:attrName>
                                        </p:attrNameLst>
                                      </p:cBhvr>
                                      <p:tavLst>
                                        <p:tav tm="0">
                                          <p:val>
                                            <p:strVal val="#ppt_x+#ppt_w/2"/>
                                          </p:val>
                                        </p:tav>
                                        <p:tav tm="100000">
                                          <p:val>
                                            <p:strVal val="#ppt_x"/>
                                          </p:val>
                                        </p:tav>
                                      </p:tavLst>
                                    </p:anim>
                                    <p:anim calcmode="lin" valueType="num">
                                      <p:cBhvr>
                                        <p:cTn id="22" dur="500" fill="hold"/>
                                        <p:tgtEl>
                                          <p:spTgt spid="127"/>
                                        </p:tgtEl>
                                        <p:attrNameLst>
                                          <p:attrName>ppt_y</p:attrName>
                                        </p:attrNameLst>
                                      </p:cBhvr>
                                      <p:tavLst>
                                        <p:tav tm="0">
                                          <p:val>
                                            <p:strVal val="#ppt_y"/>
                                          </p:val>
                                        </p:tav>
                                        <p:tav tm="100000">
                                          <p:val>
                                            <p:strVal val="#ppt_y"/>
                                          </p:val>
                                        </p:tav>
                                      </p:tavLst>
                                    </p:anim>
                                    <p:anim calcmode="lin" valueType="num">
                                      <p:cBhvr>
                                        <p:cTn id="23" dur="500" fill="hold"/>
                                        <p:tgtEl>
                                          <p:spTgt spid="127"/>
                                        </p:tgtEl>
                                        <p:attrNameLst>
                                          <p:attrName>ppt_w</p:attrName>
                                        </p:attrNameLst>
                                      </p:cBhvr>
                                      <p:tavLst>
                                        <p:tav tm="0">
                                          <p:val>
                                            <p:fltVal val="0"/>
                                          </p:val>
                                        </p:tav>
                                        <p:tav tm="100000">
                                          <p:val>
                                            <p:strVal val="#ppt_w"/>
                                          </p:val>
                                        </p:tav>
                                      </p:tavLst>
                                    </p:anim>
                                    <p:anim calcmode="lin" valueType="num">
                                      <p:cBhvr>
                                        <p:cTn id="24" dur="500" fill="hold"/>
                                        <p:tgtEl>
                                          <p:spTgt spid="127"/>
                                        </p:tgtEl>
                                        <p:attrNameLst>
                                          <p:attrName>ppt_h</p:attrName>
                                        </p:attrNameLst>
                                      </p:cBhvr>
                                      <p:tavLst>
                                        <p:tav tm="0">
                                          <p:val>
                                            <p:strVal val="#ppt_h"/>
                                          </p:val>
                                        </p:tav>
                                        <p:tav tm="100000">
                                          <p:val>
                                            <p:strVal val="#ppt_h"/>
                                          </p:val>
                                        </p:tav>
                                      </p:tavLst>
                                    </p:anim>
                                  </p:childTnLst>
                                </p:cTn>
                              </p:par>
                              <p:par>
                                <p:cTn id="25" presetID="17" presetClass="entr" presetSubtype="1" fill="hold" nodeType="withEffect">
                                  <p:stCondLst>
                                    <p:cond delay="300"/>
                                  </p:stCondLst>
                                  <p:childTnLst>
                                    <p:set>
                                      <p:cBhvr>
                                        <p:cTn id="26" dur="1" fill="hold">
                                          <p:stCondLst>
                                            <p:cond delay="0"/>
                                          </p:stCondLst>
                                        </p:cTn>
                                        <p:tgtEl>
                                          <p:spTgt spid="129"/>
                                        </p:tgtEl>
                                        <p:attrNameLst>
                                          <p:attrName>style.visibility</p:attrName>
                                        </p:attrNameLst>
                                      </p:cBhvr>
                                      <p:to>
                                        <p:strVal val="visible"/>
                                      </p:to>
                                    </p:set>
                                    <p:anim calcmode="lin" valueType="num">
                                      <p:cBhvr>
                                        <p:cTn id="27" dur="500" fill="hold"/>
                                        <p:tgtEl>
                                          <p:spTgt spid="129"/>
                                        </p:tgtEl>
                                        <p:attrNameLst>
                                          <p:attrName>ppt_x</p:attrName>
                                        </p:attrNameLst>
                                      </p:cBhvr>
                                      <p:tavLst>
                                        <p:tav tm="0">
                                          <p:val>
                                            <p:strVal val="#ppt_x"/>
                                          </p:val>
                                        </p:tav>
                                        <p:tav tm="100000">
                                          <p:val>
                                            <p:strVal val="#ppt_x"/>
                                          </p:val>
                                        </p:tav>
                                      </p:tavLst>
                                    </p:anim>
                                    <p:anim calcmode="lin" valueType="num">
                                      <p:cBhvr>
                                        <p:cTn id="28" dur="500" fill="hold"/>
                                        <p:tgtEl>
                                          <p:spTgt spid="129"/>
                                        </p:tgtEl>
                                        <p:attrNameLst>
                                          <p:attrName>ppt_y</p:attrName>
                                        </p:attrNameLst>
                                      </p:cBhvr>
                                      <p:tavLst>
                                        <p:tav tm="0">
                                          <p:val>
                                            <p:strVal val="#ppt_y-#ppt_h/2"/>
                                          </p:val>
                                        </p:tav>
                                        <p:tav tm="100000">
                                          <p:val>
                                            <p:strVal val="#ppt_y"/>
                                          </p:val>
                                        </p:tav>
                                      </p:tavLst>
                                    </p:anim>
                                    <p:anim calcmode="lin" valueType="num">
                                      <p:cBhvr>
                                        <p:cTn id="29" dur="500" fill="hold"/>
                                        <p:tgtEl>
                                          <p:spTgt spid="129"/>
                                        </p:tgtEl>
                                        <p:attrNameLst>
                                          <p:attrName>ppt_w</p:attrName>
                                        </p:attrNameLst>
                                      </p:cBhvr>
                                      <p:tavLst>
                                        <p:tav tm="0">
                                          <p:val>
                                            <p:strVal val="#ppt_w"/>
                                          </p:val>
                                        </p:tav>
                                        <p:tav tm="100000">
                                          <p:val>
                                            <p:strVal val="#ppt_w"/>
                                          </p:val>
                                        </p:tav>
                                      </p:tavLst>
                                    </p:anim>
                                    <p:anim calcmode="lin" valueType="num">
                                      <p:cBhvr>
                                        <p:cTn id="30" dur="500" fill="hold"/>
                                        <p:tgtEl>
                                          <p:spTgt spid="129"/>
                                        </p:tgtEl>
                                        <p:attrNameLst>
                                          <p:attrName>ppt_h</p:attrName>
                                        </p:attrNameLst>
                                      </p:cBhvr>
                                      <p:tavLst>
                                        <p:tav tm="0">
                                          <p:val>
                                            <p:fltVal val="0"/>
                                          </p:val>
                                        </p:tav>
                                        <p:tav tm="100000">
                                          <p:val>
                                            <p:strVal val="#ppt_h"/>
                                          </p:val>
                                        </p:tav>
                                      </p:tavLst>
                                    </p:anim>
                                  </p:childTnLst>
                                </p:cTn>
                              </p:par>
                              <p:par>
                                <p:cTn id="31" presetID="17" presetClass="entr" presetSubtype="8" fill="hold" nodeType="withEffect">
                                  <p:stCondLst>
                                    <p:cond delay="300"/>
                                  </p:stCondLst>
                                  <p:childTnLst>
                                    <p:set>
                                      <p:cBhvr>
                                        <p:cTn id="32" dur="1" fill="hold">
                                          <p:stCondLst>
                                            <p:cond delay="0"/>
                                          </p:stCondLst>
                                        </p:cTn>
                                        <p:tgtEl>
                                          <p:spTgt spid="131"/>
                                        </p:tgtEl>
                                        <p:attrNameLst>
                                          <p:attrName>style.visibility</p:attrName>
                                        </p:attrNameLst>
                                      </p:cBhvr>
                                      <p:to>
                                        <p:strVal val="visible"/>
                                      </p:to>
                                    </p:set>
                                    <p:anim calcmode="lin" valueType="num">
                                      <p:cBhvr>
                                        <p:cTn id="33" dur="500" fill="hold"/>
                                        <p:tgtEl>
                                          <p:spTgt spid="131"/>
                                        </p:tgtEl>
                                        <p:attrNameLst>
                                          <p:attrName>ppt_x</p:attrName>
                                        </p:attrNameLst>
                                      </p:cBhvr>
                                      <p:tavLst>
                                        <p:tav tm="0">
                                          <p:val>
                                            <p:strVal val="#ppt_x-#ppt_w/2"/>
                                          </p:val>
                                        </p:tav>
                                        <p:tav tm="100000">
                                          <p:val>
                                            <p:strVal val="#ppt_x"/>
                                          </p:val>
                                        </p:tav>
                                      </p:tavLst>
                                    </p:anim>
                                    <p:anim calcmode="lin" valueType="num">
                                      <p:cBhvr>
                                        <p:cTn id="34" dur="500" fill="hold"/>
                                        <p:tgtEl>
                                          <p:spTgt spid="131"/>
                                        </p:tgtEl>
                                        <p:attrNameLst>
                                          <p:attrName>ppt_y</p:attrName>
                                        </p:attrNameLst>
                                      </p:cBhvr>
                                      <p:tavLst>
                                        <p:tav tm="0">
                                          <p:val>
                                            <p:strVal val="#ppt_y"/>
                                          </p:val>
                                        </p:tav>
                                        <p:tav tm="100000">
                                          <p:val>
                                            <p:strVal val="#ppt_y"/>
                                          </p:val>
                                        </p:tav>
                                      </p:tavLst>
                                    </p:anim>
                                    <p:anim calcmode="lin" valueType="num">
                                      <p:cBhvr>
                                        <p:cTn id="35" dur="500" fill="hold"/>
                                        <p:tgtEl>
                                          <p:spTgt spid="131"/>
                                        </p:tgtEl>
                                        <p:attrNameLst>
                                          <p:attrName>ppt_w</p:attrName>
                                        </p:attrNameLst>
                                      </p:cBhvr>
                                      <p:tavLst>
                                        <p:tav tm="0">
                                          <p:val>
                                            <p:fltVal val="0"/>
                                          </p:val>
                                        </p:tav>
                                        <p:tav tm="100000">
                                          <p:val>
                                            <p:strVal val="#ppt_w"/>
                                          </p:val>
                                        </p:tav>
                                      </p:tavLst>
                                    </p:anim>
                                    <p:anim calcmode="lin" valueType="num">
                                      <p:cBhvr>
                                        <p:cTn id="36" dur="500" fill="hold"/>
                                        <p:tgtEl>
                                          <p:spTgt spid="131"/>
                                        </p:tgtEl>
                                        <p:attrNameLst>
                                          <p:attrName>ppt_h</p:attrName>
                                        </p:attrNameLst>
                                      </p:cBhvr>
                                      <p:tavLst>
                                        <p:tav tm="0">
                                          <p:val>
                                            <p:strVal val="#ppt_h"/>
                                          </p:val>
                                        </p:tav>
                                        <p:tav tm="100000">
                                          <p:val>
                                            <p:strVal val="#ppt_h"/>
                                          </p:val>
                                        </p:tav>
                                      </p:tavLst>
                                    </p:anim>
                                  </p:childTnLst>
                                </p:cTn>
                              </p:par>
                              <p:par>
                                <p:cTn id="37" presetID="17" presetClass="entr" presetSubtype="8" fill="hold" nodeType="withEffect">
                                  <p:stCondLst>
                                    <p:cond delay="300"/>
                                  </p:stCondLst>
                                  <p:childTnLst>
                                    <p:set>
                                      <p:cBhvr>
                                        <p:cTn id="38" dur="1" fill="hold">
                                          <p:stCondLst>
                                            <p:cond delay="0"/>
                                          </p:stCondLst>
                                        </p:cTn>
                                        <p:tgtEl>
                                          <p:spTgt spid="133"/>
                                        </p:tgtEl>
                                        <p:attrNameLst>
                                          <p:attrName>style.visibility</p:attrName>
                                        </p:attrNameLst>
                                      </p:cBhvr>
                                      <p:to>
                                        <p:strVal val="visible"/>
                                      </p:to>
                                    </p:set>
                                    <p:anim calcmode="lin" valueType="num">
                                      <p:cBhvr>
                                        <p:cTn id="39" dur="500" fill="hold"/>
                                        <p:tgtEl>
                                          <p:spTgt spid="133"/>
                                        </p:tgtEl>
                                        <p:attrNameLst>
                                          <p:attrName>ppt_x</p:attrName>
                                        </p:attrNameLst>
                                      </p:cBhvr>
                                      <p:tavLst>
                                        <p:tav tm="0">
                                          <p:val>
                                            <p:strVal val="#ppt_x-#ppt_w/2"/>
                                          </p:val>
                                        </p:tav>
                                        <p:tav tm="100000">
                                          <p:val>
                                            <p:strVal val="#ppt_x"/>
                                          </p:val>
                                        </p:tav>
                                      </p:tavLst>
                                    </p:anim>
                                    <p:anim calcmode="lin" valueType="num">
                                      <p:cBhvr>
                                        <p:cTn id="40" dur="500" fill="hold"/>
                                        <p:tgtEl>
                                          <p:spTgt spid="133"/>
                                        </p:tgtEl>
                                        <p:attrNameLst>
                                          <p:attrName>ppt_y</p:attrName>
                                        </p:attrNameLst>
                                      </p:cBhvr>
                                      <p:tavLst>
                                        <p:tav tm="0">
                                          <p:val>
                                            <p:strVal val="#ppt_y"/>
                                          </p:val>
                                        </p:tav>
                                        <p:tav tm="100000">
                                          <p:val>
                                            <p:strVal val="#ppt_y"/>
                                          </p:val>
                                        </p:tav>
                                      </p:tavLst>
                                    </p:anim>
                                    <p:anim calcmode="lin" valueType="num">
                                      <p:cBhvr>
                                        <p:cTn id="41" dur="500" fill="hold"/>
                                        <p:tgtEl>
                                          <p:spTgt spid="133"/>
                                        </p:tgtEl>
                                        <p:attrNameLst>
                                          <p:attrName>ppt_w</p:attrName>
                                        </p:attrNameLst>
                                      </p:cBhvr>
                                      <p:tavLst>
                                        <p:tav tm="0">
                                          <p:val>
                                            <p:fltVal val="0"/>
                                          </p:val>
                                        </p:tav>
                                        <p:tav tm="100000">
                                          <p:val>
                                            <p:strVal val="#ppt_w"/>
                                          </p:val>
                                        </p:tav>
                                      </p:tavLst>
                                    </p:anim>
                                    <p:anim calcmode="lin" valueType="num">
                                      <p:cBhvr>
                                        <p:cTn id="42" dur="500" fill="hold"/>
                                        <p:tgtEl>
                                          <p:spTgt spid="133"/>
                                        </p:tgtEl>
                                        <p:attrNameLst>
                                          <p:attrName>ppt_h</p:attrName>
                                        </p:attrNameLst>
                                      </p:cBhvr>
                                      <p:tavLst>
                                        <p:tav tm="0">
                                          <p:val>
                                            <p:strVal val="#ppt_h"/>
                                          </p:val>
                                        </p:tav>
                                        <p:tav tm="100000">
                                          <p:val>
                                            <p:strVal val="#ppt_h"/>
                                          </p:val>
                                        </p:tav>
                                      </p:tavLst>
                                    </p:anim>
                                  </p:childTnLst>
                                </p:cTn>
                              </p:par>
                            </p:childTnLst>
                          </p:cTn>
                        </p:par>
                        <p:par>
                          <p:cTn id="43" fill="hold">
                            <p:stCondLst>
                              <p:cond delay="2800"/>
                            </p:stCondLst>
                            <p:childTnLst>
                              <p:par>
                                <p:cTn id="44" presetID="10" presetClass="entr" presetSubtype="0" fill="hold" nodeType="after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childTnLst>
                                </p:cTn>
                              </p:par>
                              <p:par>
                                <p:cTn id="47" presetID="10" presetClass="entr" presetSubtype="0" fill="hold" nodeType="withEffect">
                                  <p:stCondLst>
                                    <p:cond delay="0"/>
                                  </p:stCondLst>
                                  <p:childTnLst>
                                    <p:set>
                                      <p:cBhvr>
                                        <p:cTn id="48" dur="1" fill="hold">
                                          <p:stCondLst>
                                            <p:cond delay="0"/>
                                          </p:stCondLst>
                                        </p:cTn>
                                        <p:tgtEl>
                                          <p:spTgt spid="8"/>
                                        </p:tgtEl>
                                        <p:attrNameLst>
                                          <p:attrName>style.visibility</p:attrName>
                                        </p:attrNameLst>
                                      </p:cBhvr>
                                      <p:to>
                                        <p:strVal val="visible"/>
                                      </p:to>
                                    </p:set>
                                    <p:animEffect transition="in" filter="fade">
                                      <p:cBhvr>
                                        <p:cTn id="49" dur="1000"/>
                                        <p:tgtEl>
                                          <p:spTgt spid="8"/>
                                        </p:tgtEl>
                                      </p:cBhvr>
                                    </p:animEffect>
                                  </p:childTnLst>
                                </p:cTn>
                              </p:par>
                              <p:par>
                                <p:cTn id="50" presetID="10" presetClass="entr" presetSubtype="0" fill="hold" nodeType="withEffect">
                                  <p:stCondLst>
                                    <p:cond delay="0"/>
                                  </p:stCondLst>
                                  <p:childTnLst>
                                    <p:set>
                                      <p:cBhvr>
                                        <p:cTn id="51" dur="1" fill="hold">
                                          <p:stCondLst>
                                            <p:cond delay="0"/>
                                          </p:stCondLst>
                                        </p:cTn>
                                        <p:tgtEl>
                                          <p:spTgt spid="9"/>
                                        </p:tgtEl>
                                        <p:attrNameLst>
                                          <p:attrName>style.visibility</p:attrName>
                                        </p:attrNameLst>
                                      </p:cBhvr>
                                      <p:to>
                                        <p:strVal val="visible"/>
                                      </p:to>
                                    </p:set>
                                    <p:animEffect transition="in" filter="fade">
                                      <p:cBhvr>
                                        <p:cTn id="52" dur="1000"/>
                                        <p:tgtEl>
                                          <p:spTgt spid="9"/>
                                        </p:tgtEl>
                                      </p:cBhvr>
                                    </p:animEffect>
                                  </p:childTnLst>
                                </p:cTn>
                              </p:par>
                              <p:par>
                                <p:cTn id="53" presetID="10" presetClass="entr" presetSubtype="0" fill="hold" nodeType="withEffect">
                                  <p:stCondLst>
                                    <p:cond delay="0"/>
                                  </p:stCondLst>
                                  <p:childTnLst>
                                    <p:set>
                                      <p:cBhvr>
                                        <p:cTn id="54" dur="1" fill="hold">
                                          <p:stCondLst>
                                            <p:cond delay="0"/>
                                          </p:stCondLst>
                                        </p:cTn>
                                        <p:tgtEl>
                                          <p:spTgt spid="10"/>
                                        </p:tgtEl>
                                        <p:attrNameLst>
                                          <p:attrName>style.visibility</p:attrName>
                                        </p:attrNameLst>
                                      </p:cBhvr>
                                      <p:to>
                                        <p:strVal val="visible"/>
                                      </p:to>
                                    </p:set>
                                    <p:animEffect transition="in" filter="fade">
                                      <p:cBhvr>
                                        <p:cTn id="55" dur="1000"/>
                                        <p:tgtEl>
                                          <p:spTgt spid="10"/>
                                        </p:tgtEl>
                                      </p:cBhvr>
                                    </p:animEffect>
                                  </p:childTnLst>
                                </p:cTn>
                              </p:par>
                              <p:par>
                                <p:cTn id="56" presetID="10" presetClass="entr" presetSubtype="0" fill="hold" nodeType="withEffect">
                                  <p:stCondLst>
                                    <p:cond delay="0"/>
                                  </p:stCondLst>
                                  <p:childTnLst>
                                    <p:set>
                                      <p:cBhvr>
                                        <p:cTn id="57" dur="1" fill="hold">
                                          <p:stCondLst>
                                            <p:cond delay="0"/>
                                          </p:stCondLst>
                                        </p:cTn>
                                        <p:tgtEl>
                                          <p:spTgt spid="11"/>
                                        </p:tgtEl>
                                        <p:attrNameLst>
                                          <p:attrName>style.visibility</p:attrName>
                                        </p:attrNameLst>
                                      </p:cBhvr>
                                      <p:to>
                                        <p:strVal val="visible"/>
                                      </p:to>
                                    </p:set>
                                    <p:animEffect transition="in" filter="fade">
                                      <p:cBhvr>
                                        <p:cTn id="58" dur="1000"/>
                                        <p:tgtEl>
                                          <p:spTgt spid="11"/>
                                        </p:tgtEl>
                                      </p:cBhvr>
                                    </p:animEffect>
                                  </p:childTnLst>
                                </p:cTn>
                              </p:par>
                            </p:childTnLst>
                          </p:cTn>
                        </p:par>
                        <p:par>
                          <p:cTn id="59" fill="hold">
                            <p:stCondLst>
                              <p:cond delay="3800"/>
                            </p:stCondLst>
                            <p:childTnLst>
                              <p:par>
                                <p:cTn id="60" presetID="10" presetClass="entr" presetSubtype="0" fill="hold" grpId="0" nodeType="afterEffect">
                                  <p:stCondLst>
                                    <p:cond delay="0"/>
                                  </p:stCondLst>
                                  <p:childTnLst>
                                    <p:set>
                                      <p:cBhvr>
                                        <p:cTn id="61" dur="1" fill="hold">
                                          <p:stCondLst>
                                            <p:cond delay="0"/>
                                          </p:stCondLst>
                                        </p:cTn>
                                        <p:tgtEl>
                                          <p:spTgt spid="103"/>
                                        </p:tgtEl>
                                        <p:attrNameLst>
                                          <p:attrName>style.visibility</p:attrName>
                                        </p:attrNameLst>
                                      </p:cBhvr>
                                      <p:to>
                                        <p:strVal val="visible"/>
                                      </p:to>
                                    </p:set>
                                    <p:animEffect transition="in" filter="fade">
                                      <p:cBhvr>
                                        <p:cTn id="62" dur="1000"/>
                                        <p:tgtEl>
                                          <p:spTgt spid="103"/>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
                                        </p:tgtEl>
                                        <p:attrNameLst>
                                          <p:attrName>style.visibility</p:attrName>
                                        </p:attrNameLst>
                                      </p:cBhvr>
                                      <p:to>
                                        <p:strVal val="visible"/>
                                      </p:to>
                                    </p:set>
                                    <p:animEffect transition="in" filter="fade">
                                      <p:cBhvr>
                                        <p:cTn id="65" dur="1000"/>
                                        <p:tgtEl>
                                          <p:spTgt spid="105"/>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7"/>
                                        </p:tgtEl>
                                        <p:attrNameLst>
                                          <p:attrName>style.visibility</p:attrName>
                                        </p:attrNameLst>
                                      </p:cBhvr>
                                      <p:to>
                                        <p:strVal val="visible"/>
                                      </p:to>
                                    </p:set>
                                    <p:animEffect transition="in" filter="fade">
                                      <p:cBhvr>
                                        <p:cTn id="68" dur="1000"/>
                                        <p:tgtEl>
                                          <p:spTgt spid="107"/>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9"/>
                                        </p:tgtEl>
                                        <p:attrNameLst>
                                          <p:attrName>style.visibility</p:attrName>
                                        </p:attrNameLst>
                                      </p:cBhvr>
                                      <p:to>
                                        <p:strVal val="visible"/>
                                      </p:to>
                                    </p:set>
                                    <p:animEffect transition="in" filter="fade">
                                      <p:cBhvr>
                                        <p:cTn id="71" dur="1000"/>
                                        <p:tgtEl>
                                          <p:spTgt spid="109"/>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11"/>
                                        </p:tgtEl>
                                        <p:attrNameLst>
                                          <p:attrName>style.visibility</p:attrName>
                                        </p:attrNameLst>
                                      </p:cBhvr>
                                      <p:to>
                                        <p:strVal val="visible"/>
                                      </p:to>
                                    </p:set>
                                    <p:animEffect transition="in" filter="fade">
                                      <p:cBhvr>
                                        <p:cTn id="74" dur="1000"/>
                                        <p:tgtEl>
                                          <p:spTgt spid="111"/>
                                        </p:tgtEl>
                                      </p:cBhvr>
                                    </p:animEffect>
                                  </p:childTnLst>
                                </p:cTn>
                              </p:par>
                            </p:childTnLst>
                          </p:cTn>
                        </p:par>
                        <p:par>
                          <p:cTn id="75" fill="hold">
                            <p:stCondLst>
                              <p:cond delay="4800"/>
                            </p:stCondLst>
                            <p:childTnLst>
                              <p:par>
                                <p:cTn id="76" presetID="10" presetClass="entr" presetSubtype="0" fill="hold" nodeType="after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fade">
                                      <p:cBhvr>
                                        <p:cTn id="78" dur="1000"/>
                                        <p:tgtEl>
                                          <p:spTgt spid="26"/>
                                        </p:tgtEl>
                                      </p:cBhvr>
                                    </p:animEffect>
                                  </p:childTnLst>
                                </p:cTn>
                              </p:par>
                              <p:par>
                                <p:cTn id="79" presetID="10" presetClass="entr" presetSubtype="0" fill="hold" nodeType="withEffect">
                                  <p:stCondLst>
                                    <p:cond delay="0"/>
                                  </p:stCondLst>
                                  <p:childTnLst>
                                    <p:set>
                                      <p:cBhvr>
                                        <p:cTn id="80" dur="1" fill="hold">
                                          <p:stCondLst>
                                            <p:cond delay="0"/>
                                          </p:stCondLst>
                                        </p:cTn>
                                        <p:tgtEl>
                                          <p:spTgt spid="27"/>
                                        </p:tgtEl>
                                        <p:attrNameLst>
                                          <p:attrName>style.visibility</p:attrName>
                                        </p:attrNameLst>
                                      </p:cBhvr>
                                      <p:to>
                                        <p:strVal val="visible"/>
                                      </p:to>
                                    </p:set>
                                    <p:animEffect transition="in" filter="fade">
                                      <p:cBhvr>
                                        <p:cTn id="81" dur="1000"/>
                                        <p:tgtEl>
                                          <p:spTgt spid="27"/>
                                        </p:tgtEl>
                                      </p:cBhvr>
                                    </p:animEffect>
                                  </p:childTnLst>
                                </p:cTn>
                              </p:par>
                              <p:par>
                                <p:cTn id="82" presetID="10" presetClass="entr" presetSubtype="0" fill="hold" nodeType="withEffect">
                                  <p:stCondLst>
                                    <p:cond delay="0"/>
                                  </p:stCondLst>
                                  <p:childTnLst>
                                    <p:set>
                                      <p:cBhvr>
                                        <p:cTn id="83" dur="1" fill="hold">
                                          <p:stCondLst>
                                            <p:cond delay="0"/>
                                          </p:stCondLst>
                                        </p:cTn>
                                        <p:tgtEl>
                                          <p:spTgt spid="28"/>
                                        </p:tgtEl>
                                        <p:attrNameLst>
                                          <p:attrName>style.visibility</p:attrName>
                                        </p:attrNameLst>
                                      </p:cBhvr>
                                      <p:to>
                                        <p:strVal val="visible"/>
                                      </p:to>
                                    </p:set>
                                    <p:animEffect transition="in" filter="fade">
                                      <p:cBhvr>
                                        <p:cTn id="84" dur="1000"/>
                                        <p:tgtEl>
                                          <p:spTgt spid="28"/>
                                        </p:tgtEl>
                                      </p:cBhvr>
                                    </p:animEffect>
                                  </p:childTnLst>
                                </p:cTn>
                              </p:par>
                              <p:par>
                                <p:cTn id="85" presetID="10" presetClass="entr" presetSubtype="0" fill="hold" nodeType="withEffect">
                                  <p:stCondLst>
                                    <p:cond delay="0"/>
                                  </p:stCondLst>
                                  <p:childTnLst>
                                    <p:set>
                                      <p:cBhvr>
                                        <p:cTn id="86" dur="1" fill="hold">
                                          <p:stCondLst>
                                            <p:cond delay="0"/>
                                          </p:stCondLst>
                                        </p:cTn>
                                        <p:tgtEl>
                                          <p:spTgt spid="29"/>
                                        </p:tgtEl>
                                        <p:attrNameLst>
                                          <p:attrName>style.visibility</p:attrName>
                                        </p:attrNameLst>
                                      </p:cBhvr>
                                      <p:to>
                                        <p:strVal val="visible"/>
                                      </p:to>
                                    </p:set>
                                    <p:animEffect transition="in" filter="fade">
                                      <p:cBhvr>
                                        <p:cTn id="87" dur="1000"/>
                                        <p:tgtEl>
                                          <p:spTgt spid="29"/>
                                        </p:tgtEl>
                                      </p:cBhvr>
                                    </p:animEffect>
                                  </p:childTnLst>
                                </p:cTn>
                              </p:par>
                              <p:par>
                                <p:cTn id="88" presetID="10" presetClass="entr" presetSubtype="0" fill="hold" nodeType="with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fade">
                                      <p:cBhvr>
                                        <p:cTn id="90" dur="1000"/>
                                        <p:tgtEl>
                                          <p:spTgt spid="30"/>
                                        </p:tgtEl>
                                      </p:cBhvr>
                                    </p:animEffect>
                                  </p:childTnLst>
                                </p:cTn>
                              </p:par>
                            </p:childTnLst>
                          </p:cTn>
                        </p:par>
                        <p:par>
                          <p:cTn id="91" fill="hold">
                            <p:stCondLst>
                              <p:cond delay="5800"/>
                            </p:stCondLst>
                            <p:childTnLst>
                              <p:par>
                                <p:cTn id="92" presetID="10" presetClass="entr" presetSubtype="0" fill="hold" grpId="0" nodeType="afterEffect">
                                  <p:stCondLst>
                                    <p:cond delay="0"/>
                                  </p:stCondLst>
                                  <p:childTnLst>
                                    <p:set>
                                      <p:cBhvr>
                                        <p:cTn id="93" dur="1" fill="hold">
                                          <p:stCondLst>
                                            <p:cond delay="0"/>
                                          </p:stCondLst>
                                        </p:cTn>
                                        <p:tgtEl>
                                          <p:spTgt spid="104"/>
                                        </p:tgtEl>
                                        <p:attrNameLst>
                                          <p:attrName>style.visibility</p:attrName>
                                        </p:attrNameLst>
                                      </p:cBhvr>
                                      <p:to>
                                        <p:strVal val="visible"/>
                                      </p:to>
                                    </p:set>
                                    <p:animEffect transition="in" filter="fade">
                                      <p:cBhvr>
                                        <p:cTn id="94" dur="1000"/>
                                        <p:tgtEl>
                                          <p:spTgt spid="104"/>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
                                        </p:tgtEl>
                                        <p:attrNameLst>
                                          <p:attrName>style.visibility</p:attrName>
                                        </p:attrNameLst>
                                      </p:cBhvr>
                                      <p:to>
                                        <p:strVal val="visible"/>
                                      </p:to>
                                    </p:set>
                                    <p:animEffect transition="in" filter="fade">
                                      <p:cBhvr>
                                        <p:cTn id="97" dur="1000"/>
                                        <p:tgtEl>
                                          <p:spTgt spid="10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8"/>
                                        </p:tgtEl>
                                        <p:attrNameLst>
                                          <p:attrName>style.visibility</p:attrName>
                                        </p:attrNameLst>
                                      </p:cBhvr>
                                      <p:to>
                                        <p:strVal val="visible"/>
                                      </p:to>
                                    </p:set>
                                    <p:animEffect transition="in" filter="fade">
                                      <p:cBhvr>
                                        <p:cTn id="100" dur="1000"/>
                                        <p:tgtEl>
                                          <p:spTgt spid="108"/>
                                        </p:tgtEl>
                                      </p:cBhvr>
                                    </p:animEffect>
                                  </p:childTnLst>
                                </p:cTn>
                              </p:par>
                              <p:par>
                                <p:cTn id="101" presetID="10" presetClass="entr" presetSubtype="0" fill="hold" grpId="0" nodeType="withEffect">
                                  <p:stCondLst>
                                    <p:cond delay="0"/>
                                  </p:stCondLst>
                                  <p:childTnLst>
                                    <p:set>
                                      <p:cBhvr>
                                        <p:cTn id="102" dur="1" fill="hold">
                                          <p:stCondLst>
                                            <p:cond delay="0"/>
                                          </p:stCondLst>
                                        </p:cTn>
                                        <p:tgtEl>
                                          <p:spTgt spid="110"/>
                                        </p:tgtEl>
                                        <p:attrNameLst>
                                          <p:attrName>style.visibility</p:attrName>
                                        </p:attrNameLst>
                                      </p:cBhvr>
                                      <p:to>
                                        <p:strVal val="visible"/>
                                      </p:to>
                                    </p:set>
                                    <p:animEffect transition="in" filter="fade">
                                      <p:cBhvr>
                                        <p:cTn id="103" dur="1000"/>
                                        <p:tgtEl>
                                          <p:spTgt spid="110"/>
                                        </p:tgtEl>
                                      </p:cBhvr>
                                    </p:animEffect>
                                  </p:childTnLst>
                                </p:cTn>
                              </p:par>
                              <p:par>
                                <p:cTn id="104" presetID="10" presetClass="entr" presetSubtype="0" fill="hold" grpId="0" nodeType="withEffect">
                                  <p:stCondLst>
                                    <p:cond delay="0"/>
                                  </p:stCondLst>
                                  <p:childTnLst>
                                    <p:set>
                                      <p:cBhvr>
                                        <p:cTn id="105" dur="1" fill="hold">
                                          <p:stCondLst>
                                            <p:cond delay="0"/>
                                          </p:stCondLst>
                                        </p:cTn>
                                        <p:tgtEl>
                                          <p:spTgt spid="112"/>
                                        </p:tgtEl>
                                        <p:attrNameLst>
                                          <p:attrName>style.visibility</p:attrName>
                                        </p:attrNameLst>
                                      </p:cBhvr>
                                      <p:to>
                                        <p:strVal val="visible"/>
                                      </p:to>
                                    </p:set>
                                    <p:animEffect transition="in" filter="fade">
                                      <p:cBhvr>
                                        <p:cTn id="106" dur="1000"/>
                                        <p:tgtEl>
                                          <p:spTgt spid="112"/>
                                        </p:tgtEl>
                                      </p:cBhvr>
                                    </p:animEffect>
                                  </p:childTnLst>
                                </p:cTn>
                              </p:par>
                            </p:childTnLst>
                          </p:cTn>
                        </p:par>
                        <p:par>
                          <p:cTn id="107" fill="hold">
                            <p:stCondLst>
                              <p:cond delay="6800"/>
                            </p:stCondLst>
                            <p:childTnLst>
                              <p:par>
                                <p:cTn id="108" presetID="10" presetClass="entr" presetSubtype="0" fill="hold" nodeType="afterEffect">
                                  <p:stCondLst>
                                    <p:cond delay="0"/>
                                  </p:stCondLst>
                                  <p:childTnLst>
                                    <p:set>
                                      <p:cBhvr>
                                        <p:cTn id="109" dur="1" fill="hold">
                                          <p:stCondLst>
                                            <p:cond delay="0"/>
                                          </p:stCondLst>
                                        </p:cTn>
                                        <p:tgtEl>
                                          <p:spTgt spid="14"/>
                                        </p:tgtEl>
                                        <p:attrNameLst>
                                          <p:attrName>style.visibility</p:attrName>
                                        </p:attrNameLst>
                                      </p:cBhvr>
                                      <p:to>
                                        <p:strVal val="visible"/>
                                      </p:to>
                                    </p:set>
                                    <p:animEffect transition="in" filter="fade">
                                      <p:cBhvr>
                                        <p:cTn id="110" dur="1000"/>
                                        <p:tgtEl>
                                          <p:spTgt spid="14"/>
                                        </p:tgtEl>
                                      </p:cBhvr>
                                    </p:animEffect>
                                  </p:childTnLst>
                                </p:cTn>
                              </p:par>
                              <p:par>
                                <p:cTn id="111" presetID="10" presetClass="entr" presetSubtype="0" fill="hold" nodeType="withEffect">
                                  <p:stCondLst>
                                    <p:cond delay="0"/>
                                  </p:stCondLst>
                                  <p:childTnLst>
                                    <p:set>
                                      <p:cBhvr>
                                        <p:cTn id="112" dur="1" fill="hold">
                                          <p:stCondLst>
                                            <p:cond delay="0"/>
                                          </p:stCondLst>
                                        </p:cTn>
                                        <p:tgtEl>
                                          <p:spTgt spid="18"/>
                                        </p:tgtEl>
                                        <p:attrNameLst>
                                          <p:attrName>style.visibility</p:attrName>
                                        </p:attrNameLst>
                                      </p:cBhvr>
                                      <p:to>
                                        <p:strVal val="visible"/>
                                      </p:to>
                                    </p:set>
                                    <p:animEffect transition="in" filter="fade">
                                      <p:cBhvr>
                                        <p:cTn id="113" dur="1000"/>
                                        <p:tgtEl>
                                          <p:spTgt spid="18"/>
                                        </p:tgtEl>
                                      </p:cBhvr>
                                    </p:animEffect>
                                  </p:childTnLst>
                                </p:cTn>
                              </p:par>
                              <p:par>
                                <p:cTn id="114" presetID="10" presetClass="entr" presetSubtype="0" fill="hold" nodeType="withEffect">
                                  <p:stCondLst>
                                    <p:cond delay="0"/>
                                  </p:stCondLst>
                                  <p:childTnLst>
                                    <p:set>
                                      <p:cBhvr>
                                        <p:cTn id="115" dur="1" fill="hold">
                                          <p:stCondLst>
                                            <p:cond delay="0"/>
                                          </p:stCondLst>
                                        </p:cTn>
                                        <p:tgtEl>
                                          <p:spTgt spid="19"/>
                                        </p:tgtEl>
                                        <p:attrNameLst>
                                          <p:attrName>style.visibility</p:attrName>
                                        </p:attrNameLst>
                                      </p:cBhvr>
                                      <p:to>
                                        <p:strVal val="visible"/>
                                      </p:to>
                                    </p:set>
                                    <p:animEffect transition="in" filter="fade">
                                      <p:cBhvr>
                                        <p:cTn id="116" dur="1000"/>
                                        <p:tgtEl>
                                          <p:spTgt spid="19"/>
                                        </p:tgtEl>
                                      </p:cBhvr>
                                    </p:animEffect>
                                  </p:childTnLst>
                                </p:cTn>
                              </p:par>
                              <p:par>
                                <p:cTn id="117" presetID="10" presetClass="entr" presetSubtype="0" fill="hold" nodeType="withEffect">
                                  <p:stCondLst>
                                    <p:cond delay="0"/>
                                  </p:stCondLst>
                                  <p:childTnLst>
                                    <p:set>
                                      <p:cBhvr>
                                        <p:cTn id="118" dur="1" fill="hold">
                                          <p:stCondLst>
                                            <p:cond delay="0"/>
                                          </p:stCondLst>
                                        </p:cTn>
                                        <p:tgtEl>
                                          <p:spTgt spid="20"/>
                                        </p:tgtEl>
                                        <p:attrNameLst>
                                          <p:attrName>style.visibility</p:attrName>
                                        </p:attrNameLst>
                                      </p:cBhvr>
                                      <p:to>
                                        <p:strVal val="visible"/>
                                      </p:to>
                                    </p:set>
                                    <p:animEffect transition="in" filter="fade">
                                      <p:cBhvr>
                                        <p:cTn id="119" dur="1000"/>
                                        <p:tgtEl>
                                          <p:spTgt spid="20"/>
                                        </p:tgtEl>
                                      </p:cBhvr>
                                    </p:animEffect>
                                  </p:childTnLst>
                                </p:cTn>
                              </p:par>
                              <p:par>
                                <p:cTn id="120" presetID="10" presetClass="entr" presetSubtype="0" fill="hold" nodeType="withEffect">
                                  <p:stCondLst>
                                    <p:cond delay="0"/>
                                  </p:stCondLst>
                                  <p:childTnLst>
                                    <p:set>
                                      <p:cBhvr>
                                        <p:cTn id="121" dur="1" fill="hold">
                                          <p:stCondLst>
                                            <p:cond delay="0"/>
                                          </p:stCondLst>
                                        </p:cTn>
                                        <p:tgtEl>
                                          <p:spTgt spid="21"/>
                                        </p:tgtEl>
                                        <p:attrNameLst>
                                          <p:attrName>style.visibility</p:attrName>
                                        </p:attrNameLst>
                                      </p:cBhvr>
                                      <p:to>
                                        <p:strVal val="visible"/>
                                      </p:to>
                                    </p:set>
                                    <p:animEffect transition="in" filter="fade">
                                      <p:cBhvr>
                                        <p:cTn id="122" dur="1000"/>
                                        <p:tgtEl>
                                          <p:spTgt spid="21"/>
                                        </p:tgtEl>
                                      </p:cBhvr>
                                    </p:animEffect>
                                  </p:childTnLst>
                                </p:cTn>
                              </p:par>
                            </p:childTnLst>
                          </p:cTn>
                        </p:par>
                        <p:par>
                          <p:cTn id="123" fill="hold">
                            <p:stCondLst>
                              <p:cond delay="7800"/>
                            </p:stCondLst>
                            <p:childTnLst>
                              <p:par>
                                <p:cTn id="124" presetID="17" presetClass="entr" presetSubtype="8" fill="hold" nodeType="afterEffect">
                                  <p:stCondLst>
                                    <p:cond delay="0"/>
                                  </p:stCondLst>
                                  <p:childTnLst>
                                    <p:set>
                                      <p:cBhvr>
                                        <p:cTn id="125" dur="1" fill="hold">
                                          <p:stCondLst>
                                            <p:cond delay="0"/>
                                          </p:stCondLst>
                                        </p:cTn>
                                        <p:tgtEl>
                                          <p:spTgt spid="66"/>
                                        </p:tgtEl>
                                        <p:attrNameLst>
                                          <p:attrName>style.visibility</p:attrName>
                                        </p:attrNameLst>
                                      </p:cBhvr>
                                      <p:to>
                                        <p:strVal val="visible"/>
                                      </p:to>
                                    </p:set>
                                    <p:anim calcmode="lin" valueType="num">
                                      <p:cBhvr>
                                        <p:cTn id="126" dur="500" fill="hold"/>
                                        <p:tgtEl>
                                          <p:spTgt spid="66"/>
                                        </p:tgtEl>
                                        <p:attrNameLst>
                                          <p:attrName>ppt_x</p:attrName>
                                        </p:attrNameLst>
                                      </p:cBhvr>
                                      <p:tavLst>
                                        <p:tav tm="0">
                                          <p:val>
                                            <p:strVal val="#ppt_x-#ppt_w/2"/>
                                          </p:val>
                                        </p:tav>
                                        <p:tav tm="100000">
                                          <p:val>
                                            <p:strVal val="#ppt_x"/>
                                          </p:val>
                                        </p:tav>
                                      </p:tavLst>
                                    </p:anim>
                                    <p:anim calcmode="lin" valueType="num">
                                      <p:cBhvr>
                                        <p:cTn id="127" dur="500" fill="hold"/>
                                        <p:tgtEl>
                                          <p:spTgt spid="66"/>
                                        </p:tgtEl>
                                        <p:attrNameLst>
                                          <p:attrName>ppt_y</p:attrName>
                                        </p:attrNameLst>
                                      </p:cBhvr>
                                      <p:tavLst>
                                        <p:tav tm="0">
                                          <p:val>
                                            <p:strVal val="#ppt_y"/>
                                          </p:val>
                                        </p:tav>
                                        <p:tav tm="100000">
                                          <p:val>
                                            <p:strVal val="#ppt_y"/>
                                          </p:val>
                                        </p:tav>
                                      </p:tavLst>
                                    </p:anim>
                                    <p:anim calcmode="lin" valueType="num">
                                      <p:cBhvr>
                                        <p:cTn id="128" dur="500" fill="hold"/>
                                        <p:tgtEl>
                                          <p:spTgt spid="66"/>
                                        </p:tgtEl>
                                        <p:attrNameLst>
                                          <p:attrName>ppt_w</p:attrName>
                                        </p:attrNameLst>
                                      </p:cBhvr>
                                      <p:tavLst>
                                        <p:tav tm="0">
                                          <p:val>
                                            <p:fltVal val="0"/>
                                          </p:val>
                                        </p:tav>
                                        <p:tav tm="100000">
                                          <p:val>
                                            <p:strVal val="#ppt_w"/>
                                          </p:val>
                                        </p:tav>
                                      </p:tavLst>
                                    </p:anim>
                                    <p:anim calcmode="lin" valueType="num">
                                      <p:cBhvr>
                                        <p:cTn id="129" dur="500" fill="hold"/>
                                        <p:tgtEl>
                                          <p:spTgt spid="66"/>
                                        </p:tgtEl>
                                        <p:attrNameLst>
                                          <p:attrName>ppt_h</p:attrName>
                                        </p:attrNameLst>
                                      </p:cBhvr>
                                      <p:tavLst>
                                        <p:tav tm="0">
                                          <p:val>
                                            <p:strVal val="#ppt_h"/>
                                          </p:val>
                                        </p:tav>
                                        <p:tav tm="100000">
                                          <p:val>
                                            <p:strVal val="#ppt_h"/>
                                          </p:val>
                                        </p:tav>
                                      </p:tavLst>
                                    </p:anim>
                                  </p:childTnLst>
                                </p:cTn>
                              </p:par>
                              <p:par>
                                <p:cTn id="130" presetID="17" presetClass="entr" presetSubtype="8" fill="hold" nodeType="withEffect">
                                  <p:stCondLst>
                                    <p:cond delay="0"/>
                                  </p:stCondLst>
                                  <p:childTnLst>
                                    <p:set>
                                      <p:cBhvr>
                                        <p:cTn id="131" dur="1" fill="hold">
                                          <p:stCondLst>
                                            <p:cond delay="0"/>
                                          </p:stCondLst>
                                        </p:cTn>
                                        <p:tgtEl>
                                          <p:spTgt spid="68"/>
                                        </p:tgtEl>
                                        <p:attrNameLst>
                                          <p:attrName>style.visibility</p:attrName>
                                        </p:attrNameLst>
                                      </p:cBhvr>
                                      <p:to>
                                        <p:strVal val="visible"/>
                                      </p:to>
                                    </p:set>
                                    <p:anim calcmode="lin" valueType="num">
                                      <p:cBhvr>
                                        <p:cTn id="132" dur="500" fill="hold"/>
                                        <p:tgtEl>
                                          <p:spTgt spid="68"/>
                                        </p:tgtEl>
                                        <p:attrNameLst>
                                          <p:attrName>ppt_x</p:attrName>
                                        </p:attrNameLst>
                                      </p:cBhvr>
                                      <p:tavLst>
                                        <p:tav tm="0">
                                          <p:val>
                                            <p:strVal val="#ppt_x-#ppt_w/2"/>
                                          </p:val>
                                        </p:tav>
                                        <p:tav tm="100000">
                                          <p:val>
                                            <p:strVal val="#ppt_x"/>
                                          </p:val>
                                        </p:tav>
                                      </p:tavLst>
                                    </p:anim>
                                    <p:anim calcmode="lin" valueType="num">
                                      <p:cBhvr>
                                        <p:cTn id="133" dur="500" fill="hold"/>
                                        <p:tgtEl>
                                          <p:spTgt spid="68"/>
                                        </p:tgtEl>
                                        <p:attrNameLst>
                                          <p:attrName>ppt_y</p:attrName>
                                        </p:attrNameLst>
                                      </p:cBhvr>
                                      <p:tavLst>
                                        <p:tav tm="0">
                                          <p:val>
                                            <p:strVal val="#ppt_y"/>
                                          </p:val>
                                        </p:tav>
                                        <p:tav tm="100000">
                                          <p:val>
                                            <p:strVal val="#ppt_y"/>
                                          </p:val>
                                        </p:tav>
                                      </p:tavLst>
                                    </p:anim>
                                    <p:anim calcmode="lin" valueType="num">
                                      <p:cBhvr>
                                        <p:cTn id="134" dur="500" fill="hold"/>
                                        <p:tgtEl>
                                          <p:spTgt spid="68"/>
                                        </p:tgtEl>
                                        <p:attrNameLst>
                                          <p:attrName>ppt_w</p:attrName>
                                        </p:attrNameLst>
                                      </p:cBhvr>
                                      <p:tavLst>
                                        <p:tav tm="0">
                                          <p:val>
                                            <p:fltVal val="0"/>
                                          </p:val>
                                        </p:tav>
                                        <p:tav tm="100000">
                                          <p:val>
                                            <p:strVal val="#ppt_w"/>
                                          </p:val>
                                        </p:tav>
                                      </p:tavLst>
                                    </p:anim>
                                    <p:anim calcmode="lin" valueType="num">
                                      <p:cBhvr>
                                        <p:cTn id="135" dur="500" fill="hold"/>
                                        <p:tgtEl>
                                          <p:spTgt spid="68"/>
                                        </p:tgtEl>
                                        <p:attrNameLst>
                                          <p:attrName>ppt_h</p:attrName>
                                        </p:attrNameLst>
                                      </p:cBhvr>
                                      <p:tavLst>
                                        <p:tav tm="0">
                                          <p:val>
                                            <p:strVal val="#ppt_h"/>
                                          </p:val>
                                        </p:tav>
                                        <p:tav tm="100000">
                                          <p:val>
                                            <p:strVal val="#ppt_h"/>
                                          </p:val>
                                        </p:tav>
                                      </p:tavLst>
                                    </p:anim>
                                  </p:childTnLst>
                                </p:cTn>
                              </p:par>
                              <p:par>
                                <p:cTn id="136" presetID="17" presetClass="entr" presetSubtype="8" fill="hold" nodeType="withEffect">
                                  <p:stCondLst>
                                    <p:cond delay="0"/>
                                  </p:stCondLst>
                                  <p:childTnLst>
                                    <p:set>
                                      <p:cBhvr>
                                        <p:cTn id="137" dur="1" fill="hold">
                                          <p:stCondLst>
                                            <p:cond delay="0"/>
                                          </p:stCondLst>
                                        </p:cTn>
                                        <p:tgtEl>
                                          <p:spTgt spid="70"/>
                                        </p:tgtEl>
                                        <p:attrNameLst>
                                          <p:attrName>style.visibility</p:attrName>
                                        </p:attrNameLst>
                                      </p:cBhvr>
                                      <p:to>
                                        <p:strVal val="visible"/>
                                      </p:to>
                                    </p:set>
                                    <p:anim calcmode="lin" valueType="num">
                                      <p:cBhvr>
                                        <p:cTn id="138" dur="500" fill="hold"/>
                                        <p:tgtEl>
                                          <p:spTgt spid="70"/>
                                        </p:tgtEl>
                                        <p:attrNameLst>
                                          <p:attrName>ppt_x</p:attrName>
                                        </p:attrNameLst>
                                      </p:cBhvr>
                                      <p:tavLst>
                                        <p:tav tm="0">
                                          <p:val>
                                            <p:strVal val="#ppt_x-#ppt_w/2"/>
                                          </p:val>
                                        </p:tav>
                                        <p:tav tm="100000">
                                          <p:val>
                                            <p:strVal val="#ppt_x"/>
                                          </p:val>
                                        </p:tav>
                                      </p:tavLst>
                                    </p:anim>
                                    <p:anim calcmode="lin" valueType="num">
                                      <p:cBhvr>
                                        <p:cTn id="139" dur="500" fill="hold"/>
                                        <p:tgtEl>
                                          <p:spTgt spid="70"/>
                                        </p:tgtEl>
                                        <p:attrNameLst>
                                          <p:attrName>ppt_y</p:attrName>
                                        </p:attrNameLst>
                                      </p:cBhvr>
                                      <p:tavLst>
                                        <p:tav tm="0">
                                          <p:val>
                                            <p:strVal val="#ppt_y"/>
                                          </p:val>
                                        </p:tav>
                                        <p:tav tm="100000">
                                          <p:val>
                                            <p:strVal val="#ppt_y"/>
                                          </p:val>
                                        </p:tav>
                                      </p:tavLst>
                                    </p:anim>
                                    <p:anim calcmode="lin" valueType="num">
                                      <p:cBhvr>
                                        <p:cTn id="140" dur="500" fill="hold"/>
                                        <p:tgtEl>
                                          <p:spTgt spid="70"/>
                                        </p:tgtEl>
                                        <p:attrNameLst>
                                          <p:attrName>ppt_w</p:attrName>
                                        </p:attrNameLst>
                                      </p:cBhvr>
                                      <p:tavLst>
                                        <p:tav tm="0">
                                          <p:val>
                                            <p:fltVal val="0"/>
                                          </p:val>
                                        </p:tav>
                                        <p:tav tm="100000">
                                          <p:val>
                                            <p:strVal val="#ppt_w"/>
                                          </p:val>
                                        </p:tav>
                                      </p:tavLst>
                                    </p:anim>
                                    <p:anim calcmode="lin" valueType="num">
                                      <p:cBhvr>
                                        <p:cTn id="141" dur="500" fill="hold"/>
                                        <p:tgtEl>
                                          <p:spTgt spid="70"/>
                                        </p:tgtEl>
                                        <p:attrNameLst>
                                          <p:attrName>ppt_h</p:attrName>
                                        </p:attrNameLst>
                                      </p:cBhvr>
                                      <p:tavLst>
                                        <p:tav tm="0">
                                          <p:val>
                                            <p:strVal val="#ppt_h"/>
                                          </p:val>
                                        </p:tav>
                                        <p:tav tm="100000">
                                          <p:val>
                                            <p:strVal val="#ppt_h"/>
                                          </p:val>
                                        </p:tav>
                                      </p:tavLst>
                                    </p:anim>
                                  </p:childTnLst>
                                </p:cTn>
                              </p:par>
                              <p:par>
                                <p:cTn id="142" presetID="17" presetClass="entr" presetSubtype="2" fill="hold" nodeType="withEffect">
                                  <p:stCondLst>
                                    <p:cond delay="0"/>
                                  </p:stCondLst>
                                  <p:childTnLst>
                                    <p:set>
                                      <p:cBhvr>
                                        <p:cTn id="143" dur="1" fill="hold">
                                          <p:stCondLst>
                                            <p:cond delay="0"/>
                                          </p:stCondLst>
                                        </p:cTn>
                                        <p:tgtEl>
                                          <p:spTgt spid="72"/>
                                        </p:tgtEl>
                                        <p:attrNameLst>
                                          <p:attrName>style.visibility</p:attrName>
                                        </p:attrNameLst>
                                      </p:cBhvr>
                                      <p:to>
                                        <p:strVal val="visible"/>
                                      </p:to>
                                    </p:set>
                                    <p:anim calcmode="lin" valueType="num">
                                      <p:cBhvr>
                                        <p:cTn id="144" dur="500" fill="hold"/>
                                        <p:tgtEl>
                                          <p:spTgt spid="72"/>
                                        </p:tgtEl>
                                        <p:attrNameLst>
                                          <p:attrName>ppt_x</p:attrName>
                                        </p:attrNameLst>
                                      </p:cBhvr>
                                      <p:tavLst>
                                        <p:tav tm="0">
                                          <p:val>
                                            <p:strVal val="#ppt_x+#ppt_w/2"/>
                                          </p:val>
                                        </p:tav>
                                        <p:tav tm="100000">
                                          <p:val>
                                            <p:strVal val="#ppt_x"/>
                                          </p:val>
                                        </p:tav>
                                      </p:tavLst>
                                    </p:anim>
                                    <p:anim calcmode="lin" valueType="num">
                                      <p:cBhvr>
                                        <p:cTn id="145" dur="500" fill="hold"/>
                                        <p:tgtEl>
                                          <p:spTgt spid="72"/>
                                        </p:tgtEl>
                                        <p:attrNameLst>
                                          <p:attrName>ppt_y</p:attrName>
                                        </p:attrNameLst>
                                      </p:cBhvr>
                                      <p:tavLst>
                                        <p:tav tm="0">
                                          <p:val>
                                            <p:strVal val="#ppt_y"/>
                                          </p:val>
                                        </p:tav>
                                        <p:tav tm="100000">
                                          <p:val>
                                            <p:strVal val="#ppt_y"/>
                                          </p:val>
                                        </p:tav>
                                      </p:tavLst>
                                    </p:anim>
                                    <p:anim calcmode="lin" valueType="num">
                                      <p:cBhvr>
                                        <p:cTn id="146" dur="500" fill="hold"/>
                                        <p:tgtEl>
                                          <p:spTgt spid="72"/>
                                        </p:tgtEl>
                                        <p:attrNameLst>
                                          <p:attrName>ppt_w</p:attrName>
                                        </p:attrNameLst>
                                      </p:cBhvr>
                                      <p:tavLst>
                                        <p:tav tm="0">
                                          <p:val>
                                            <p:fltVal val="0"/>
                                          </p:val>
                                        </p:tav>
                                        <p:tav tm="100000">
                                          <p:val>
                                            <p:strVal val="#ppt_w"/>
                                          </p:val>
                                        </p:tav>
                                      </p:tavLst>
                                    </p:anim>
                                    <p:anim calcmode="lin" valueType="num">
                                      <p:cBhvr>
                                        <p:cTn id="147" dur="500" fill="hold"/>
                                        <p:tgtEl>
                                          <p:spTgt spid="72"/>
                                        </p:tgtEl>
                                        <p:attrNameLst>
                                          <p:attrName>ppt_h</p:attrName>
                                        </p:attrNameLst>
                                      </p:cBhvr>
                                      <p:tavLst>
                                        <p:tav tm="0">
                                          <p:val>
                                            <p:strVal val="#ppt_h"/>
                                          </p:val>
                                        </p:tav>
                                        <p:tav tm="100000">
                                          <p:val>
                                            <p:strVal val="#ppt_h"/>
                                          </p:val>
                                        </p:tav>
                                      </p:tavLst>
                                    </p:anim>
                                  </p:childTnLst>
                                </p:cTn>
                              </p:par>
                              <p:par>
                                <p:cTn id="148" presetID="17" presetClass="entr" presetSubtype="8" fill="hold" nodeType="withEffect">
                                  <p:stCondLst>
                                    <p:cond delay="0"/>
                                  </p:stCondLst>
                                  <p:childTnLst>
                                    <p:set>
                                      <p:cBhvr>
                                        <p:cTn id="149" dur="1" fill="hold">
                                          <p:stCondLst>
                                            <p:cond delay="0"/>
                                          </p:stCondLst>
                                        </p:cTn>
                                        <p:tgtEl>
                                          <p:spTgt spid="74"/>
                                        </p:tgtEl>
                                        <p:attrNameLst>
                                          <p:attrName>style.visibility</p:attrName>
                                        </p:attrNameLst>
                                      </p:cBhvr>
                                      <p:to>
                                        <p:strVal val="visible"/>
                                      </p:to>
                                    </p:set>
                                    <p:anim calcmode="lin" valueType="num">
                                      <p:cBhvr>
                                        <p:cTn id="150" dur="500" fill="hold"/>
                                        <p:tgtEl>
                                          <p:spTgt spid="74"/>
                                        </p:tgtEl>
                                        <p:attrNameLst>
                                          <p:attrName>ppt_x</p:attrName>
                                        </p:attrNameLst>
                                      </p:cBhvr>
                                      <p:tavLst>
                                        <p:tav tm="0">
                                          <p:val>
                                            <p:strVal val="#ppt_x-#ppt_w/2"/>
                                          </p:val>
                                        </p:tav>
                                        <p:tav tm="100000">
                                          <p:val>
                                            <p:strVal val="#ppt_x"/>
                                          </p:val>
                                        </p:tav>
                                      </p:tavLst>
                                    </p:anim>
                                    <p:anim calcmode="lin" valueType="num">
                                      <p:cBhvr>
                                        <p:cTn id="151" dur="500" fill="hold"/>
                                        <p:tgtEl>
                                          <p:spTgt spid="74"/>
                                        </p:tgtEl>
                                        <p:attrNameLst>
                                          <p:attrName>ppt_y</p:attrName>
                                        </p:attrNameLst>
                                      </p:cBhvr>
                                      <p:tavLst>
                                        <p:tav tm="0">
                                          <p:val>
                                            <p:strVal val="#ppt_y"/>
                                          </p:val>
                                        </p:tav>
                                        <p:tav tm="100000">
                                          <p:val>
                                            <p:strVal val="#ppt_y"/>
                                          </p:val>
                                        </p:tav>
                                      </p:tavLst>
                                    </p:anim>
                                    <p:anim calcmode="lin" valueType="num">
                                      <p:cBhvr>
                                        <p:cTn id="152" dur="500" fill="hold"/>
                                        <p:tgtEl>
                                          <p:spTgt spid="74"/>
                                        </p:tgtEl>
                                        <p:attrNameLst>
                                          <p:attrName>ppt_w</p:attrName>
                                        </p:attrNameLst>
                                      </p:cBhvr>
                                      <p:tavLst>
                                        <p:tav tm="0">
                                          <p:val>
                                            <p:fltVal val="0"/>
                                          </p:val>
                                        </p:tav>
                                        <p:tav tm="100000">
                                          <p:val>
                                            <p:strVal val="#ppt_w"/>
                                          </p:val>
                                        </p:tav>
                                      </p:tavLst>
                                    </p:anim>
                                    <p:anim calcmode="lin" valueType="num">
                                      <p:cBhvr>
                                        <p:cTn id="153" dur="500" fill="hold"/>
                                        <p:tgtEl>
                                          <p:spTgt spid="74"/>
                                        </p:tgtEl>
                                        <p:attrNameLst>
                                          <p:attrName>ppt_h</p:attrName>
                                        </p:attrNameLst>
                                      </p:cBhvr>
                                      <p:tavLst>
                                        <p:tav tm="0">
                                          <p:val>
                                            <p:strVal val="#ppt_h"/>
                                          </p:val>
                                        </p:tav>
                                        <p:tav tm="100000">
                                          <p:val>
                                            <p:strVal val="#ppt_h"/>
                                          </p:val>
                                        </p:tav>
                                      </p:tavLst>
                                    </p:anim>
                                  </p:childTnLst>
                                </p:cTn>
                              </p:par>
                              <p:par>
                                <p:cTn id="154" presetID="17" presetClass="entr" presetSubtype="1" fill="hold" nodeType="withEffect">
                                  <p:stCondLst>
                                    <p:cond delay="0"/>
                                  </p:stCondLst>
                                  <p:childTnLst>
                                    <p:set>
                                      <p:cBhvr>
                                        <p:cTn id="155" dur="1" fill="hold">
                                          <p:stCondLst>
                                            <p:cond delay="0"/>
                                          </p:stCondLst>
                                        </p:cTn>
                                        <p:tgtEl>
                                          <p:spTgt spid="76"/>
                                        </p:tgtEl>
                                        <p:attrNameLst>
                                          <p:attrName>style.visibility</p:attrName>
                                        </p:attrNameLst>
                                      </p:cBhvr>
                                      <p:to>
                                        <p:strVal val="visible"/>
                                      </p:to>
                                    </p:set>
                                    <p:anim calcmode="lin" valueType="num">
                                      <p:cBhvr>
                                        <p:cTn id="156" dur="500" fill="hold"/>
                                        <p:tgtEl>
                                          <p:spTgt spid="76"/>
                                        </p:tgtEl>
                                        <p:attrNameLst>
                                          <p:attrName>ppt_x</p:attrName>
                                        </p:attrNameLst>
                                      </p:cBhvr>
                                      <p:tavLst>
                                        <p:tav tm="0">
                                          <p:val>
                                            <p:strVal val="#ppt_x"/>
                                          </p:val>
                                        </p:tav>
                                        <p:tav tm="100000">
                                          <p:val>
                                            <p:strVal val="#ppt_x"/>
                                          </p:val>
                                        </p:tav>
                                      </p:tavLst>
                                    </p:anim>
                                    <p:anim calcmode="lin" valueType="num">
                                      <p:cBhvr>
                                        <p:cTn id="157" dur="500" fill="hold"/>
                                        <p:tgtEl>
                                          <p:spTgt spid="76"/>
                                        </p:tgtEl>
                                        <p:attrNameLst>
                                          <p:attrName>ppt_y</p:attrName>
                                        </p:attrNameLst>
                                      </p:cBhvr>
                                      <p:tavLst>
                                        <p:tav tm="0">
                                          <p:val>
                                            <p:strVal val="#ppt_y-#ppt_h/2"/>
                                          </p:val>
                                        </p:tav>
                                        <p:tav tm="100000">
                                          <p:val>
                                            <p:strVal val="#ppt_y"/>
                                          </p:val>
                                        </p:tav>
                                      </p:tavLst>
                                    </p:anim>
                                    <p:anim calcmode="lin" valueType="num">
                                      <p:cBhvr>
                                        <p:cTn id="158" dur="500" fill="hold"/>
                                        <p:tgtEl>
                                          <p:spTgt spid="76"/>
                                        </p:tgtEl>
                                        <p:attrNameLst>
                                          <p:attrName>ppt_w</p:attrName>
                                        </p:attrNameLst>
                                      </p:cBhvr>
                                      <p:tavLst>
                                        <p:tav tm="0">
                                          <p:val>
                                            <p:strVal val="#ppt_w"/>
                                          </p:val>
                                        </p:tav>
                                        <p:tav tm="100000">
                                          <p:val>
                                            <p:strVal val="#ppt_w"/>
                                          </p:val>
                                        </p:tav>
                                      </p:tavLst>
                                    </p:anim>
                                    <p:anim calcmode="lin" valueType="num">
                                      <p:cBhvr>
                                        <p:cTn id="159" dur="500" fill="hold"/>
                                        <p:tgtEl>
                                          <p:spTgt spid="76"/>
                                        </p:tgtEl>
                                        <p:attrNameLst>
                                          <p:attrName>ppt_h</p:attrName>
                                        </p:attrNameLst>
                                      </p:cBhvr>
                                      <p:tavLst>
                                        <p:tav tm="0">
                                          <p:val>
                                            <p:fltVal val="0"/>
                                          </p:val>
                                        </p:tav>
                                        <p:tav tm="100000">
                                          <p:val>
                                            <p:strVal val="#ppt_h"/>
                                          </p:val>
                                        </p:tav>
                                      </p:tavLst>
                                    </p:anim>
                                  </p:childTnLst>
                                </p:cTn>
                              </p:par>
                              <p:par>
                                <p:cTn id="160" presetID="17" presetClass="entr" presetSubtype="8" fill="hold" nodeType="withEffect">
                                  <p:stCondLst>
                                    <p:cond delay="0"/>
                                  </p:stCondLst>
                                  <p:childTnLst>
                                    <p:set>
                                      <p:cBhvr>
                                        <p:cTn id="161" dur="1" fill="hold">
                                          <p:stCondLst>
                                            <p:cond delay="0"/>
                                          </p:stCondLst>
                                        </p:cTn>
                                        <p:tgtEl>
                                          <p:spTgt spid="78"/>
                                        </p:tgtEl>
                                        <p:attrNameLst>
                                          <p:attrName>style.visibility</p:attrName>
                                        </p:attrNameLst>
                                      </p:cBhvr>
                                      <p:to>
                                        <p:strVal val="visible"/>
                                      </p:to>
                                    </p:set>
                                    <p:anim calcmode="lin" valueType="num">
                                      <p:cBhvr>
                                        <p:cTn id="162" dur="500" fill="hold"/>
                                        <p:tgtEl>
                                          <p:spTgt spid="78"/>
                                        </p:tgtEl>
                                        <p:attrNameLst>
                                          <p:attrName>ppt_x</p:attrName>
                                        </p:attrNameLst>
                                      </p:cBhvr>
                                      <p:tavLst>
                                        <p:tav tm="0">
                                          <p:val>
                                            <p:strVal val="#ppt_x-#ppt_w/2"/>
                                          </p:val>
                                        </p:tav>
                                        <p:tav tm="100000">
                                          <p:val>
                                            <p:strVal val="#ppt_x"/>
                                          </p:val>
                                        </p:tav>
                                      </p:tavLst>
                                    </p:anim>
                                    <p:anim calcmode="lin" valueType="num">
                                      <p:cBhvr>
                                        <p:cTn id="163" dur="500" fill="hold"/>
                                        <p:tgtEl>
                                          <p:spTgt spid="78"/>
                                        </p:tgtEl>
                                        <p:attrNameLst>
                                          <p:attrName>ppt_y</p:attrName>
                                        </p:attrNameLst>
                                      </p:cBhvr>
                                      <p:tavLst>
                                        <p:tav tm="0">
                                          <p:val>
                                            <p:strVal val="#ppt_y"/>
                                          </p:val>
                                        </p:tav>
                                        <p:tav tm="100000">
                                          <p:val>
                                            <p:strVal val="#ppt_y"/>
                                          </p:val>
                                        </p:tav>
                                      </p:tavLst>
                                    </p:anim>
                                    <p:anim calcmode="lin" valueType="num">
                                      <p:cBhvr>
                                        <p:cTn id="164" dur="500" fill="hold"/>
                                        <p:tgtEl>
                                          <p:spTgt spid="78"/>
                                        </p:tgtEl>
                                        <p:attrNameLst>
                                          <p:attrName>ppt_w</p:attrName>
                                        </p:attrNameLst>
                                      </p:cBhvr>
                                      <p:tavLst>
                                        <p:tav tm="0">
                                          <p:val>
                                            <p:fltVal val="0"/>
                                          </p:val>
                                        </p:tav>
                                        <p:tav tm="100000">
                                          <p:val>
                                            <p:strVal val="#ppt_w"/>
                                          </p:val>
                                        </p:tav>
                                      </p:tavLst>
                                    </p:anim>
                                    <p:anim calcmode="lin" valueType="num">
                                      <p:cBhvr>
                                        <p:cTn id="165" dur="500" fill="hold"/>
                                        <p:tgtEl>
                                          <p:spTgt spid="78"/>
                                        </p:tgtEl>
                                        <p:attrNameLst>
                                          <p:attrName>ppt_h</p:attrName>
                                        </p:attrNameLst>
                                      </p:cBhvr>
                                      <p:tavLst>
                                        <p:tav tm="0">
                                          <p:val>
                                            <p:strVal val="#ppt_h"/>
                                          </p:val>
                                        </p:tav>
                                        <p:tav tm="100000">
                                          <p:val>
                                            <p:strVal val="#ppt_h"/>
                                          </p:val>
                                        </p:tav>
                                      </p:tavLst>
                                    </p:anim>
                                  </p:childTnLst>
                                </p:cTn>
                              </p:par>
                              <p:par>
                                <p:cTn id="166" presetID="17" presetClass="entr" presetSubtype="2" fill="hold" nodeType="withEffect">
                                  <p:stCondLst>
                                    <p:cond delay="0"/>
                                  </p:stCondLst>
                                  <p:childTnLst>
                                    <p:set>
                                      <p:cBhvr>
                                        <p:cTn id="167" dur="1" fill="hold">
                                          <p:stCondLst>
                                            <p:cond delay="0"/>
                                          </p:stCondLst>
                                        </p:cTn>
                                        <p:tgtEl>
                                          <p:spTgt spid="81"/>
                                        </p:tgtEl>
                                        <p:attrNameLst>
                                          <p:attrName>style.visibility</p:attrName>
                                        </p:attrNameLst>
                                      </p:cBhvr>
                                      <p:to>
                                        <p:strVal val="visible"/>
                                      </p:to>
                                    </p:set>
                                    <p:anim calcmode="lin" valueType="num">
                                      <p:cBhvr>
                                        <p:cTn id="168" dur="500" fill="hold"/>
                                        <p:tgtEl>
                                          <p:spTgt spid="81"/>
                                        </p:tgtEl>
                                        <p:attrNameLst>
                                          <p:attrName>ppt_x</p:attrName>
                                        </p:attrNameLst>
                                      </p:cBhvr>
                                      <p:tavLst>
                                        <p:tav tm="0">
                                          <p:val>
                                            <p:strVal val="#ppt_x+#ppt_w/2"/>
                                          </p:val>
                                        </p:tav>
                                        <p:tav tm="100000">
                                          <p:val>
                                            <p:strVal val="#ppt_x"/>
                                          </p:val>
                                        </p:tav>
                                      </p:tavLst>
                                    </p:anim>
                                    <p:anim calcmode="lin" valueType="num">
                                      <p:cBhvr>
                                        <p:cTn id="169" dur="500" fill="hold"/>
                                        <p:tgtEl>
                                          <p:spTgt spid="81"/>
                                        </p:tgtEl>
                                        <p:attrNameLst>
                                          <p:attrName>ppt_y</p:attrName>
                                        </p:attrNameLst>
                                      </p:cBhvr>
                                      <p:tavLst>
                                        <p:tav tm="0">
                                          <p:val>
                                            <p:strVal val="#ppt_y"/>
                                          </p:val>
                                        </p:tav>
                                        <p:tav tm="100000">
                                          <p:val>
                                            <p:strVal val="#ppt_y"/>
                                          </p:val>
                                        </p:tav>
                                      </p:tavLst>
                                    </p:anim>
                                    <p:anim calcmode="lin" valueType="num">
                                      <p:cBhvr>
                                        <p:cTn id="170" dur="500" fill="hold"/>
                                        <p:tgtEl>
                                          <p:spTgt spid="81"/>
                                        </p:tgtEl>
                                        <p:attrNameLst>
                                          <p:attrName>ppt_w</p:attrName>
                                        </p:attrNameLst>
                                      </p:cBhvr>
                                      <p:tavLst>
                                        <p:tav tm="0">
                                          <p:val>
                                            <p:fltVal val="0"/>
                                          </p:val>
                                        </p:tav>
                                        <p:tav tm="100000">
                                          <p:val>
                                            <p:strVal val="#ppt_w"/>
                                          </p:val>
                                        </p:tav>
                                      </p:tavLst>
                                    </p:anim>
                                    <p:anim calcmode="lin" valueType="num">
                                      <p:cBhvr>
                                        <p:cTn id="171" dur="500" fill="hold"/>
                                        <p:tgtEl>
                                          <p:spTgt spid="81"/>
                                        </p:tgtEl>
                                        <p:attrNameLst>
                                          <p:attrName>ppt_h</p:attrName>
                                        </p:attrNameLst>
                                      </p:cBhvr>
                                      <p:tavLst>
                                        <p:tav tm="0">
                                          <p:val>
                                            <p:strVal val="#ppt_h"/>
                                          </p:val>
                                        </p:tav>
                                        <p:tav tm="100000">
                                          <p:val>
                                            <p:strVal val="#ppt_h"/>
                                          </p:val>
                                        </p:tav>
                                      </p:tavLst>
                                    </p:anim>
                                  </p:childTnLst>
                                </p:cTn>
                              </p:par>
                              <p:par>
                                <p:cTn id="172" presetID="17" presetClass="entr" presetSubtype="8" fill="hold" nodeType="withEffect">
                                  <p:stCondLst>
                                    <p:cond delay="0"/>
                                  </p:stCondLst>
                                  <p:childTnLst>
                                    <p:set>
                                      <p:cBhvr>
                                        <p:cTn id="173" dur="1" fill="hold">
                                          <p:stCondLst>
                                            <p:cond delay="0"/>
                                          </p:stCondLst>
                                        </p:cTn>
                                        <p:tgtEl>
                                          <p:spTgt spid="84"/>
                                        </p:tgtEl>
                                        <p:attrNameLst>
                                          <p:attrName>style.visibility</p:attrName>
                                        </p:attrNameLst>
                                      </p:cBhvr>
                                      <p:to>
                                        <p:strVal val="visible"/>
                                      </p:to>
                                    </p:set>
                                    <p:anim calcmode="lin" valueType="num">
                                      <p:cBhvr>
                                        <p:cTn id="174" dur="500" fill="hold"/>
                                        <p:tgtEl>
                                          <p:spTgt spid="84"/>
                                        </p:tgtEl>
                                        <p:attrNameLst>
                                          <p:attrName>ppt_x</p:attrName>
                                        </p:attrNameLst>
                                      </p:cBhvr>
                                      <p:tavLst>
                                        <p:tav tm="0">
                                          <p:val>
                                            <p:strVal val="#ppt_x-#ppt_w/2"/>
                                          </p:val>
                                        </p:tav>
                                        <p:tav tm="100000">
                                          <p:val>
                                            <p:strVal val="#ppt_x"/>
                                          </p:val>
                                        </p:tav>
                                      </p:tavLst>
                                    </p:anim>
                                    <p:anim calcmode="lin" valueType="num">
                                      <p:cBhvr>
                                        <p:cTn id="175" dur="500" fill="hold"/>
                                        <p:tgtEl>
                                          <p:spTgt spid="84"/>
                                        </p:tgtEl>
                                        <p:attrNameLst>
                                          <p:attrName>ppt_y</p:attrName>
                                        </p:attrNameLst>
                                      </p:cBhvr>
                                      <p:tavLst>
                                        <p:tav tm="0">
                                          <p:val>
                                            <p:strVal val="#ppt_y"/>
                                          </p:val>
                                        </p:tav>
                                        <p:tav tm="100000">
                                          <p:val>
                                            <p:strVal val="#ppt_y"/>
                                          </p:val>
                                        </p:tav>
                                      </p:tavLst>
                                    </p:anim>
                                    <p:anim calcmode="lin" valueType="num">
                                      <p:cBhvr>
                                        <p:cTn id="176" dur="500" fill="hold"/>
                                        <p:tgtEl>
                                          <p:spTgt spid="84"/>
                                        </p:tgtEl>
                                        <p:attrNameLst>
                                          <p:attrName>ppt_w</p:attrName>
                                        </p:attrNameLst>
                                      </p:cBhvr>
                                      <p:tavLst>
                                        <p:tav tm="0">
                                          <p:val>
                                            <p:fltVal val="0"/>
                                          </p:val>
                                        </p:tav>
                                        <p:tav tm="100000">
                                          <p:val>
                                            <p:strVal val="#ppt_w"/>
                                          </p:val>
                                        </p:tav>
                                      </p:tavLst>
                                    </p:anim>
                                    <p:anim calcmode="lin" valueType="num">
                                      <p:cBhvr>
                                        <p:cTn id="177" dur="500" fill="hold"/>
                                        <p:tgtEl>
                                          <p:spTgt spid="84"/>
                                        </p:tgtEl>
                                        <p:attrNameLst>
                                          <p:attrName>ppt_h</p:attrName>
                                        </p:attrNameLst>
                                      </p:cBhvr>
                                      <p:tavLst>
                                        <p:tav tm="0">
                                          <p:val>
                                            <p:strVal val="#ppt_h"/>
                                          </p:val>
                                        </p:tav>
                                        <p:tav tm="100000">
                                          <p:val>
                                            <p:strVal val="#ppt_h"/>
                                          </p:val>
                                        </p:tav>
                                      </p:tavLst>
                                    </p:anim>
                                  </p:childTnLst>
                                </p:cTn>
                              </p:par>
                              <p:par>
                                <p:cTn id="178" presetID="17" presetClass="entr" presetSubtype="2" fill="hold" nodeType="withEffect">
                                  <p:stCondLst>
                                    <p:cond delay="0"/>
                                  </p:stCondLst>
                                  <p:childTnLst>
                                    <p:set>
                                      <p:cBhvr>
                                        <p:cTn id="179" dur="1" fill="hold">
                                          <p:stCondLst>
                                            <p:cond delay="0"/>
                                          </p:stCondLst>
                                        </p:cTn>
                                        <p:tgtEl>
                                          <p:spTgt spid="86"/>
                                        </p:tgtEl>
                                        <p:attrNameLst>
                                          <p:attrName>style.visibility</p:attrName>
                                        </p:attrNameLst>
                                      </p:cBhvr>
                                      <p:to>
                                        <p:strVal val="visible"/>
                                      </p:to>
                                    </p:set>
                                    <p:anim calcmode="lin" valueType="num">
                                      <p:cBhvr>
                                        <p:cTn id="180" dur="500" fill="hold"/>
                                        <p:tgtEl>
                                          <p:spTgt spid="86"/>
                                        </p:tgtEl>
                                        <p:attrNameLst>
                                          <p:attrName>ppt_x</p:attrName>
                                        </p:attrNameLst>
                                      </p:cBhvr>
                                      <p:tavLst>
                                        <p:tav tm="0">
                                          <p:val>
                                            <p:strVal val="#ppt_x+#ppt_w/2"/>
                                          </p:val>
                                        </p:tav>
                                        <p:tav tm="100000">
                                          <p:val>
                                            <p:strVal val="#ppt_x"/>
                                          </p:val>
                                        </p:tav>
                                      </p:tavLst>
                                    </p:anim>
                                    <p:anim calcmode="lin" valueType="num">
                                      <p:cBhvr>
                                        <p:cTn id="181" dur="500" fill="hold"/>
                                        <p:tgtEl>
                                          <p:spTgt spid="86"/>
                                        </p:tgtEl>
                                        <p:attrNameLst>
                                          <p:attrName>ppt_y</p:attrName>
                                        </p:attrNameLst>
                                      </p:cBhvr>
                                      <p:tavLst>
                                        <p:tav tm="0">
                                          <p:val>
                                            <p:strVal val="#ppt_y"/>
                                          </p:val>
                                        </p:tav>
                                        <p:tav tm="100000">
                                          <p:val>
                                            <p:strVal val="#ppt_y"/>
                                          </p:val>
                                        </p:tav>
                                      </p:tavLst>
                                    </p:anim>
                                    <p:anim calcmode="lin" valueType="num">
                                      <p:cBhvr>
                                        <p:cTn id="182" dur="500" fill="hold"/>
                                        <p:tgtEl>
                                          <p:spTgt spid="86"/>
                                        </p:tgtEl>
                                        <p:attrNameLst>
                                          <p:attrName>ppt_w</p:attrName>
                                        </p:attrNameLst>
                                      </p:cBhvr>
                                      <p:tavLst>
                                        <p:tav tm="0">
                                          <p:val>
                                            <p:fltVal val="0"/>
                                          </p:val>
                                        </p:tav>
                                        <p:tav tm="100000">
                                          <p:val>
                                            <p:strVal val="#ppt_w"/>
                                          </p:val>
                                        </p:tav>
                                      </p:tavLst>
                                    </p:anim>
                                    <p:anim calcmode="lin" valueType="num">
                                      <p:cBhvr>
                                        <p:cTn id="183" dur="500" fill="hold"/>
                                        <p:tgtEl>
                                          <p:spTgt spid="86"/>
                                        </p:tgtEl>
                                        <p:attrNameLst>
                                          <p:attrName>ppt_h</p:attrName>
                                        </p:attrNameLst>
                                      </p:cBhvr>
                                      <p:tavLst>
                                        <p:tav tm="0">
                                          <p:val>
                                            <p:strVal val="#ppt_h"/>
                                          </p:val>
                                        </p:tav>
                                        <p:tav tm="100000">
                                          <p:val>
                                            <p:strVal val="#ppt_h"/>
                                          </p:val>
                                        </p:tav>
                                      </p:tavLst>
                                    </p:anim>
                                  </p:childTnLst>
                                </p:cTn>
                              </p:par>
                              <p:par>
                                <p:cTn id="184" presetID="17" presetClass="entr" presetSubtype="2" fill="hold" nodeType="withEffect">
                                  <p:stCondLst>
                                    <p:cond delay="0"/>
                                  </p:stCondLst>
                                  <p:childTnLst>
                                    <p:set>
                                      <p:cBhvr>
                                        <p:cTn id="185" dur="1" fill="hold">
                                          <p:stCondLst>
                                            <p:cond delay="0"/>
                                          </p:stCondLst>
                                        </p:cTn>
                                        <p:tgtEl>
                                          <p:spTgt spid="88"/>
                                        </p:tgtEl>
                                        <p:attrNameLst>
                                          <p:attrName>style.visibility</p:attrName>
                                        </p:attrNameLst>
                                      </p:cBhvr>
                                      <p:to>
                                        <p:strVal val="visible"/>
                                      </p:to>
                                    </p:set>
                                    <p:anim calcmode="lin" valueType="num">
                                      <p:cBhvr>
                                        <p:cTn id="186" dur="500" fill="hold"/>
                                        <p:tgtEl>
                                          <p:spTgt spid="88"/>
                                        </p:tgtEl>
                                        <p:attrNameLst>
                                          <p:attrName>ppt_x</p:attrName>
                                        </p:attrNameLst>
                                      </p:cBhvr>
                                      <p:tavLst>
                                        <p:tav tm="0">
                                          <p:val>
                                            <p:strVal val="#ppt_x+#ppt_w/2"/>
                                          </p:val>
                                        </p:tav>
                                        <p:tav tm="100000">
                                          <p:val>
                                            <p:strVal val="#ppt_x"/>
                                          </p:val>
                                        </p:tav>
                                      </p:tavLst>
                                    </p:anim>
                                    <p:anim calcmode="lin" valueType="num">
                                      <p:cBhvr>
                                        <p:cTn id="187" dur="500" fill="hold"/>
                                        <p:tgtEl>
                                          <p:spTgt spid="88"/>
                                        </p:tgtEl>
                                        <p:attrNameLst>
                                          <p:attrName>ppt_y</p:attrName>
                                        </p:attrNameLst>
                                      </p:cBhvr>
                                      <p:tavLst>
                                        <p:tav tm="0">
                                          <p:val>
                                            <p:strVal val="#ppt_y"/>
                                          </p:val>
                                        </p:tav>
                                        <p:tav tm="100000">
                                          <p:val>
                                            <p:strVal val="#ppt_y"/>
                                          </p:val>
                                        </p:tav>
                                      </p:tavLst>
                                    </p:anim>
                                    <p:anim calcmode="lin" valueType="num">
                                      <p:cBhvr>
                                        <p:cTn id="188" dur="500" fill="hold"/>
                                        <p:tgtEl>
                                          <p:spTgt spid="88"/>
                                        </p:tgtEl>
                                        <p:attrNameLst>
                                          <p:attrName>ppt_w</p:attrName>
                                        </p:attrNameLst>
                                      </p:cBhvr>
                                      <p:tavLst>
                                        <p:tav tm="0">
                                          <p:val>
                                            <p:fltVal val="0"/>
                                          </p:val>
                                        </p:tav>
                                        <p:tav tm="100000">
                                          <p:val>
                                            <p:strVal val="#ppt_w"/>
                                          </p:val>
                                        </p:tav>
                                      </p:tavLst>
                                    </p:anim>
                                    <p:anim calcmode="lin" valueType="num">
                                      <p:cBhvr>
                                        <p:cTn id="189" dur="500" fill="hold"/>
                                        <p:tgtEl>
                                          <p:spTgt spid="88"/>
                                        </p:tgtEl>
                                        <p:attrNameLst>
                                          <p:attrName>ppt_h</p:attrName>
                                        </p:attrNameLst>
                                      </p:cBhvr>
                                      <p:tavLst>
                                        <p:tav tm="0">
                                          <p:val>
                                            <p:strVal val="#ppt_h"/>
                                          </p:val>
                                        </p:tav>
                                        <p:tav tm="100000">
                                          <p:val>
                                            <p:strVal val="#ppt_h"/>
                                          </p:val>
                                        </p:tav>
                                      </p:tavLst>
                                    </p:anim>
                                  </p:childTnLst>
                                </p:cTn>
                              </p:par>
                              <p:par>
                                <p:cTn id="190" presetID="17" presetClass="entr" presetSubtype="8" fill="hold" nodeType="withEffect">
                                  <p:stCondLst>
                                    <p:cond delay="0"/>
                                  </p:stCondLst>
                                  <p:childTnLst>
                                    <p:set>
                                      <p:cBhvr>
                                        <p:cTn id="191" dur="1" fill="hold">
                                          <p:stCondLst>
                                            <p:cond delay="0"/>
                                          </p:stCondLst>
                                        </p:cTn>
                                        <p:tgtEl>
                                          <p:spTgt spid="90"/>
                                        </p:tgtEl>
                                        <p:attrNameLst>
                                          <p:attrName>style.visibility</p:attrName>
                                        </p:attrNameLst>
                                      </p:cBhvr>
                                      <p:to>
                                        <p:strVal val="visible"/>
                                      </p:to>
                                    </p:set>
                                    <p:anim calcmode="lin" valueType="num">
                                      <p:cBhvr>
                                        <p:cTn id="192" dur="500" fill="hold"/>
                                        <p:tgtEl>
                                          <p:spTgt spid="90"/>
                                        </p:tgtEl>
                                        <p:attrNameLst>
                                          <p:attrName>ppt_x</p:attrName>
                                        </p:attrNameLst>
                                      </p:cBhvr>
                                      <p:tavLst>
                                        <p:tav tm="0">
                                          <p:val>
                                            <p:strVal val="#ppt_x-#ppt_w/2"/>
                                          </p:val>
                                        </p:tav>
                                        <p:tav tm="100000">
                                          <p:val>
                                            <p:strVal val="#ppt_x"/>
                                          </p:val>
                                        </p:tav>
                                      </p:tavLst>
                                    </p:anim>
                                    <p:anim calcmode="lin" valueType="num">
                                      <p:cBhvr>
                                        <p:cTn id="193" dur="500" fill="hold"/>
                                        <p:tgtEl>
                                          <p:spTgt spid="90"/>
                                        </p:tgtEl>
                                        <p:attrNameLst>
                                          <p:attrName>ppt_y</p:attrName>
                                        </p:attrNameLst>
                                      </p:cBhvr>
                                      <p:tavLst>
                                        <p:tav tm="0">
                                          <p:val>
                                            <p:strVal val="#ppt_y"/>
                                          </p:val>
                                        </p:tav>
                                        <p:tav tm="100000">
                                          <p:val>
                                            <p:strVal val="#ppt_y"/>
                                          </p:val>
                                        </p:tav>
                                      </p:tavLst>
                                    </p:anim>
                                    <p:anim calcmode="lin" valueType="num">
                                      <p:cBhvr>
                                        <p:cTn id="194" dur="500" fill="hold"/>
                                        <p:tgtEl>
                                          <p:spTgt spid="90"/>
                                        </p:tgtEl>
                                        <p:attrNameLst>
                                          <p:attrName>ppt_w</p:attrName>
                                        </p:attrNameLst>
                                      </p:cBhvr>
                                      <p:tavLst>
                                        <p:tav tm="0">
                                          <p:val>
                                            <p:fltVal val="0"/>
                                          </p:val>
                                        </p:tav>
                                        <p:tav tm="100000">
                                          <p:val>
                                            <p:strVal val="#ppt_w"/>
                                          </p:val>
                                        </p:tav>
                                      </p:tavLst>
                                    </p:anim>
                                    <p:anim calcmode="lin" valueType="num">
                                      <p:cBhvr>
                                        <p:cTn id="195" dur="500" fill="hold"/>
                                        <p:tgtEl>
                                          <p:spTgt spid="90"/>
                                        </p:tgtEl>
                                        <p:attrNameLst>
                                          <p:attrName>ppt_h</p:attrName>
                                        </p:attrNameLst>
                                      </p:cBhvr>
                                      <p:tavLst>
                                        <p:tav tm="0">
                                          <p:val>
                                            <p:strVal val="#ppt_h"/>
                                          </p:val>
                                        </p:tav>
                                        <p:tav tm="100000">
                                          <p:val>
                                            <p:strVal val="#ppt_h"/>
                                          </p:val>
                                        </p:tav>
                                      </p:tavLst>
                                    </p:anim>
                                  </p:childTnLst>
                                </p:cTn>
                              </p:par>
                              <p:par>
                                <p:cTn id="196" presetID="17" presetClass="entr" presetSubtype="2" fill="hold" nodeType="withEffect">
                                  <p:stCondLst>
                                    <p:cond delay="0"/>
                                  </p:stCondLst>
                                  <p:childTnLst>
                                    <p:set>
                                      <p:cBhvr>
                                        <p:cTn id="197" dur="1" fill="hold">
                                          <p:stCondLst>
                                            <p:cond delay="0"/>
                                          </p:stCondLst>
                                        </p:cTn>
                                        <p:tgtEl>
                                          <p:spTgt spid="93"/>
                                        </p:tgtEl>
                                        <p:attrNameLst>
                                          <p:attrName>style.visibility</p:attrName>
                                        </p:attrNameLst>
                                      </p:cBhvr>
                                      <p:to>
                                        <p:strVal val="visible"/>
                                      </p:to>
                                    </p:set>
                                    <p:anim calcmode="lin" valueType="num">
                                      <p:cBhvr>
                                        <p:cTn id="198" dur="500" fill="hold"/>
                                        <p:tgtEl>
                                          <p:spTgt spid="93"/>
                                        </p:tgtEl>
                                        <p:attrNameLst>
                                          <p:attrName>ppt_x</p:attrName>
                                        </p:attrNameLst>
                                      </p:cBhvr>
                                      <p:tavLst>
                                        <p:tav tm="0">
                                          <p:val>
                                            <p:strVal val="#ppt_x+#ppt_w/2"/>
                                          </p:val>
                                        </p:tav>
                                        <p:tav tm="100000">
                                          <p:val>
                                            <p:strVal val="#ppt_x"/>
                                          </p:val>
                                        </p:tav>
                                      </p:tavLst>
                                    </p:anim>
                                    <p:anim calcmode="lin" valueType="num">
                                      <p:cBhvr>
                                        <p:cTn id="199" dur="500" fill="hold"/>
                                        <p:tgtEl>
                                          <p:spTgt spid="93"/>
                                        </p:tgtEl>
                                        <p:attrNameLst>
                                          <p:attrName>ppt_y</p:attrName>
                                        </p:attrNameLst>
                                      </p:cBhvr>
                                      <p:tavLst>
                                        <p:tav tm="0">
                                          <p:val>
                                            <p:strVal val="#ppt_y"/>
                                          </p:val>
                                        </p:tav>
                                        <p:tav tm="100000">
                                          <p:val>
                                            <p:strVal val="#ppt_y"/>
                                          </p:val>
                                        </p:tav>
                                      </p:tavLst>
                                    </p:anim>
                                    <p:anim calcmode="lin" valueType="num">
                                      <p:cBhvr>
                                        <p:cTn id="200" dur="500" fill="hold"/>
                                        <p:tgtEl>
                                          <p:spTgt spid="93"/>
                                        </p:tgtEl>
                                        <p:attrNameLst>
                                          <p:attrName>ppt_w</p:attrName>
                                        </p:attrNameLst>
                                      </p:cBhvr>
                                      <p:tavLst>
                                        <p:tav tm="0">
                                          <p:val>
                                            <p:fltVal val="0"/>
                                          </p:val>
                                        </p:tav>
                                        <p:tav tm="100000">
                                          <p:val>
                                            <p:strVal val="#ppt_w"/>
                                          </p:val>
                                        </p:tav>
                                      </p:tavLst>
                                    </p:anim>
                                    <p:anim calcmode="lin" valueType="num">
                                      <p:cBhvr>
                                        <p:cTn id="201" dur="500" fill="hold"/>
                                        <p:tgtEl>
                                          <p:spTgt spid="93"/>
                                        </p:tgtEl>
                                        <p:attrNameLst>
                                          <p:attrName>ppt_h</p:attrName>
                                        </p:attrNameLst>
                                      </p:cBhvr>
                                      <p:tavLst>
                                        <p:tav tm="0">
                                          <p:val>
                                            <p:strVal val="#ppt_h"/>
                                          </p:val>
                                        </p:tav>
                                        <p:tav tm="100000">
                                          <p:val>
                                            <p:strVal val="#ppt_h"/>
                                          </p:val>
                                        </p:tav>
                                      </p:tavLst>
                                    </p:anim>
                                  </p:childTnLst>
                                </p:cTn>
                              </p:par>
                              <p:par>
                                <p:cTn id="202" presetID="17" presetClass="entr" presetSubtype="2" fill="hold" nodeType="withEffect">
                                  <p:stCondLst>
                                    <p:cond delay="0"/>
                                  </p:stCondLst>
                                  <p:childTnLst>
                                    <p:set>
                                      <p:cBhvr>
                                        <p:cTn id="203" dur="1" fill="hold">
                                          <p:stCondLst>
                                            <p:cond delay="0"/>
                                          </p:stCondLst>
                                        </p:cTn>
                                        <p:tgtEl>
                                          <p:spTgt spid="95"/>
                                        </p:tgtEl>
                                        <p:attrNameLst>
                                          <p:attrName>style.visibility</p:attrName>
                                        </p:attrNameLst>
                                      </p:cBhvr>
                                      <p:to>
                                        <p:strVal val="visible"/>
                                      </p:to>
                                    </p:set>
                                    <p:anim calcmode="lin" valueType="num">
                                      <p:cBhvr>
                                        <p:cTn id="204" dur="500" fill="hold"/>
                                        <p:tgtEl>
                                          <p:spTgt spid="95"/>
                                        </p:tgtEl>
                                        <p:attrNameLst>
                                          <p:attrName>ppt_x</p:attrName>
                                        </p:attrNameLst>
                                      </p:cBhvr>
                                      <p:tavLst>
                                        <p:tav tm="0">
                                          <p:val>
                                            <p:strVal val="#ppt_x+#ppt_w/2"/>
                                          </p:val>
                                        </p:tav>
                                        <p:tav tm="100000">
                                          <p:val>
                                            <p:strVal val="#ppt_x"/>
                                          </p:val>
                                        </p:tav>
                                      </p:tavLst>
                                    </p:anim>
                                    <p:anim calcmode="lin" valueType="num">
                                      <p:cBhvr>
                                        <p:cTn id="205" dur="500" fill="hold"/>
                                        <p:tgtEl>
                                          <p:spTgt spid="95"/>
                                        </p:tgtEl>
                                        <p:attrNameLst>
                                          <p:attrName>ppt_y</p:attrName>
                                        </p:attrNameLst>
                                      </p:cBhvr>
                                      <p:tavLst>
                                        <p:tav tm="0">
                                          <p:val>
                                            <p:strVal val="#ppt_y"/>
                                          </p:val>
                                        </p:tav>
                                        <p:tav tm="100000">
                                          <p:val>
                                            <p:strVal val="#ppt_y"/>
                                          </p:val>
                                        </p:tav>
                                      </p:tavLst>
                                    </p:anim>
                                    <p:anim calcmode="lin" valueType="num">
                                      <p:cBhvr>
                                        <p:cTn id="206" dur="500" fill="hold"/>
                                        <p:tgtEl>
                                          <p:spTgt spid="95"/>
                                        </p:tgtEl>
                                        <p:attrNameLst>
                                          <p:attrName>ppt_w</p:attrName>
                                        </p:attrNameLst>
                                      </p:cBhvr>
                                      <p:tavLst>
                                        <p:tav tm="0">
                                          <p:val>
                                            <p:fltVal val="0"/>
                                          </p:val>
                                        </p:tav>
                                        <p:tav tm="100000">
                                          <p:val>
                                            <p:strVal val="#ppt_w"/>
                                          </p:val>
                                        </p:tav>
                                      </p:tavLst>
                                    </p:anim>
                                    <p:anim calcmode="lin" valueType="num">
                                      <p:cBhvr>
                                        <p:cTn id="207" dur="500" fill="hold"/>
                                        <p:tgtEl>
                                          <p:spTgt spid="95"/>
                                        </p:tgtEl>
                                        <p:attrNameLst>
                                          <p:attrName>ppt_h</p:attrName>
                                        </p:attrNameLst>
                                      </p:cBhvr>
                                      <p:tavLst>
                                        <p:tav tm="0">
                                          <p:val>
                                            <p:strVal val="#ppt_h"/>
                                          </p:val>
                                        </p:tav>
                                        <p:tav tm="100000">
                                          <p:val>
                                            <p:strVal val="#ppt_h"/>
                                          </p:val>
                                        </p:tav>
                                      </p:tavLst>
                                    </p:anim>
                                  </p:childTnLst>
                                </p:cTn>
                              </p:par>
                              <p:par>
                                <p:cTn id="208" presetID="17" presetClass="entr" presetSubtype="2" fill="hold" nodeType="withEffect">
                                  <p:stCondLst>
                                    <p:cond delay="0"/>
                                  </p:stCondLst>
                                  <p:childTnLst>
                                    <p:set>
                                      <p:cBhvr>
                                        <p:cTn id="209" dur="1" fill="hold">
                                          <p:stCondLst>
                                            <p:cond delay="0"/>
                                          </p:stCondLst>
                                        </p:cTn>
                                        <p:tgtEl>
                                          <p:spTgt spid="97"/>
                                        </p:tgtEl>
                                        <p:attrNameLst>
                                          <p:attrName>style.visibility</p:attrName>
                                        </p:attrNameLst>
                                      </p:cBhvr>
                                      <p:to>
                                        <p:strVal val="visible"/>
                                      </p:to>
                                    </p:set>
                                    <p:anim calcmode="lin" valueType="num">
                                      <p:cBhvr>
                                        <p:cTn id="210" dur="500" fill="hold"/>
                                        <p:tgtEl>
                                          <p:spTgt spid="97"/>
                                        </p:tgtEl>
                                        <p:attrNameLst>
                                          <p:attrName>ppt_x</p:attrName>
                                        </p:attrNameLst>
                                      </p:cBhvr>
                                      <p:tavLst>
                                        <p:tav tm="0">
                                          <p:val>
                                            <p:strVal val="#ppt_x+#ppt_w/2"/>
                                          </p:val>
                                        </p:tav>
                                        <p:tav tm="100000">
                                          <p:val>
                                            <p:strVal val="#ppt_x"/>
                                          </p:val>
                                        </p:tav>
                                      </p:tavLst>
                                    </p:anim>
                                    <p:anim calcmode="lin" valueType="num">
                                      <p:cBhvr>
                                        <p:cTn id="211" dur="500" fill="hold"/>
                                        <p:tgtEl>
                                          <p:spTgt spid="97"/>
                                        </p:tgtEl>
                                        <p:attrNameLst>
                                          <p:attrName>ppt_y</p:attrName>
                                        </p:attrNameLst>
                                      </p:cBhvr>
                                      <p:tavLst>
                                        <p:tav tm="0">
                                          <p:val>
                                            <p:strVal val="#ppt_y"/>
                                          </p:val>
                                        </p:tav>
                                        <p:tav tm="100000">
                                          <p:val>
                                            <p:strVal val="#ppt_y"/>
                                          </p:val>
                                        </p:tav>
                                      </p:tavLst>
                                    </p:anim>
                                    <p:anim calcmode="lin" valueType="num">
                                      <p:cBhvr>
                                        <p:cTn id="212" dur="500" fill="hold"/>
                                        <p:tgtEl>
                                          <p:spTgt spid="97"/>
                                        </p:tgtEl>
                                        <p:attrNameLst>
                                          <p:attrName>ppt_w</p:attrName>
                                        </p:attrNameLst>
                                      </p:cBhvr>
                                      <p:tavLst>
                                        <p:tav tm="0">
                                          <p:val>
                                            <p:fltVal val="0"/>
                                          </p:val>
                                        </p:tav>
                                        <p:tav tm="100000">
                                          <p:val>
                                            <p:strVal val="#ppt_w"/>
                                          </p:val>
                                        </p:tav>
                                      </p:tavLst>
                                    </p:anim>
                                    <p:anim calcmode="lin" valueType="num">
                                      <p:cBhvr>
                                        <p:cTn id="213" dur="500" fill="hold"/>
                                        <p:tgtEl>
                                          <p:spTgt spid="97"/>
                                        </p:tgtEl>
                                        <p:attrNameLst>
                                          <p:attrName>ppt_h</p:attrName>
                                        </p:attrNameLst>
                                      </p:cBhvr>
                                      <p:tavLst>
                                        <p:tav tm="0">
                                          <p:val>
                                            <p:strVal val="#ppt_h"/>
                                          </p:val>
                                        </p:tav>
                                        <p:tav tm="100000">
                                          <p:val>
                                            <p:strVal val="#ppt_h"/>
                                          </p:val>
                                        </p:tav>
                                      </p:tavLst>
                                    </p:anim>
                                  </p:childTnLst>
                                </p:cTn>
                              </p:par>
                              <p:par>
                                <p:cTn id="214" presetID="10" presetClass="entr" presetSubtype="0" fill="hold" nodeType="withEffect">
                                  <p:stCondLst>
                                    <p:cond delay="0"/>
                                  </p:stCondLst>
                                  <p:childTnLst>
                                    <p:set>
                                      <p:cBhvr>
                                        <p:cTn id="215" dur="1" fill="hold">
                                          <p:stCondLst>
                                            <p:cond delay="0"/>
                                          </p:stCondLst>
                                        </p:cTn>
                                        <p:tgtEl>
                                          <p:spTgt spid="34"/>
                                        </p:tgtEl>
                                        <p:attrNameLst>
                                          <p:attrName>style.visibility</p:attrName>
                                        </p:attrNameLst>
                                      </p:cBhvr>
                                      <p:to>
                                        <p:strVal val="visible"/>
                                      </p:to>
                                    </p:set>
                                    <p:animEffect transition="in" filter="fade">
                                      <p:cBhvr>
                                        <p:cTn id="216" dur="1000"/>
                                        <p:tgtEl>
                                          <p:spTgt spid="34"/>
                                        </p:tgtEl>
                                      </p:cBhvr>
                                    </p:animEffect>
                                  </p:childTnLst>
                                </p:cTn>
                              </p:par>
                              <p:par>
                                <p:cTn id="217" presetID="10" presetClass="entr" presetSubtype="0" fill="hold" nodeType="withEffect">
                                  <p:stCondLst>
                                    <p:cond delay="0"/>
                                  </p:stCondLst>
                                  <p:childTnLst>
                                    <p:set>
                                      <p:cBhvr>
                                        <p:cTn id="218" dur="1" fill="hold">
                                          <p:stCondLst>
                                            <p:cond delay="0"/>
                                          </p:stCondLst>
                                        </p:cTn>
                                        <p:tgtEl>
                                          <p:spTgt spid="35"/>
                                        </p:tgtEl>
                                        <p:attrNameLst>
                                          <p:attrName>style.visibility</p:attrName>
                                        </p:attrNameLst>
                                      </p:cBhvr>
                                      <p:to>
                                        <p:strVal val="visible"/>
                                      </p:to>
                                    </p:set>
                                    <p:animEffect transition="in" filter="fade">
                                      <p:cBhvr>
                                        <p:cTn id="219" dur="1000"/>
                                        <p:tgtEl>
                                          <p:spTgt spid="35"/>
                                        </p:tgtEl>
                                      </p:cBhvr>
                                    </p:animEffect>
                                  </p:childTnLst>
                                </p:cTn>
                              </p:par>
                              <p:par>
                                <p:cTn id="220" presetID="10" presetClass="entr" presetSubtype="0" fill="hold" nodeType="withEffect">
                                  <p:stCondLst>
                                    <p:cond delay="0"/>
                                  </p:stCondLst>
                                  <p:childTnLst>
                                    <p:set>
                                      <p:cBhvr>
                                        <p:cTn id="221" dur="1" fill="hold">
                                          <p:stCondLst>
                                            <p:cond delay="0"/>
                                          </p:stCondLst>
                                        </p:cTn>
                                        <p:tgtEl>
                                          <p:spTgt spid="36"/>
                                        </p:tgtEl>
                                        <p:attrNameLst>
                                          <p:attrName>style.visibility</p:attrName>
                                        </p:attrNameLst>
                                      </p:cBhvr>
                                      <p:to>
                                        <p:strVal val="visible"/>
                                      </p:to>
                                    </p:set>
                                    <p:animEffect transition="in" filter="fade">
                                      <p:cBhvr>
                                        <p:cTn id="222" dur="1000"/>
                                        <p:tgtEl>
                                          <p:spTgt spid="36"/>
                                        </p:tgtEl>
                                      </p:cBhvr>
                                    </p:animEffect>
                                  </p:childTnLst>
                                </p:cTn>
                              </p:par>
                            </p:childTnLst>
                          </p:cTn>
                        </p:par>
                        <p:par>
                          <p:cTn id="223" fill="hold">
                            <p:stCondLst>
                              <p:cond delay="8800"/>
                            </p:stCondLst>
                            <p:childTnLst>
                              <p:par>
                                <p:cTn id="224" presetID="10" presetClass="entr" presetSubtype="0" fill="hold" grpId="0" nodeType="afterEffect">
                                  <p:stCondLst>
                                    <p:cond delay="0"/>
                                  </p:stCondLst>
                                  <p:childTnLst>
                                    <p:set>
                                      <p:cBhvr>
                                        <p:cTn id="225" dur="1" fill="hold">
                                          <p:stCondLst>
                                            <p:cond delay="0"/>
                                          </p:stCondLst>
                                        </p:cTn>
                                        <p:tgtEl>
                                          <p:spTgt spid="113"/>
                                        </p:tgtEl>
                                        <p:attrNameLst>
                                          <p:attrName>style.visibility</p:attrName>
                                        </p:attrNameLst>
                                      </p:cBhvr>
                                      <p:to>
                                        <p:strVal val="visible"/>
                                      </p:to>
                                    </p:set>
                                    <p:animEffect transition="in" filter="fade">
                                      <p:cBhvr>
                                        <p:cTn id="226" dur="1000"/>
                                        <p:tgtEl>
                                          <p:spTgt spid="113"/>
                                        </p:tgtEl>
                                      </p:cBhvr>
                                    </p:animEffect>
                                  </p:childTnLst>
                                </p:cTn>
                              </p:par>
                              <p:par>
                                <p:cTn id="227" presetID="10" presetClass="entr" presetSubtype="0" fill="hold" grpId="0" nodeType="withEffect">
                                  <p:stCondLst>
                                    <p:cond delay="0"/>
                                  </p:stCondLst>
                                  <p:childTnLst>
                                    <p:set>
                                      <p:cBhvr>
                                        <p:cTn id="228" dur="1" fill="hold">
                                          <p:stCondLst>
                                            <p:cond delay="0"/>
                                          </p:stCondLst>
                                        </p:cTn>
                                        <p:tgtEl>
                                          <p:spTgt spid="117"/>
                                        </p:tgtEl>
                                        <p:attrNameLst>
                                          <p:attrName>style.visibility</p:attrName>
                                        </p:attrNameLst>
                                      </p:cBhvr>
                                      <p:to>
                                        <p:strVal val="visible"/>
                                      </p:to>
                                    </p:set>
                                    <p:animEffect transition="in" filter="fade">
                                      <p:cBhvr>
                                        <p:cTn id="229" dur="1000"/>
                                        <p:tgtEl>
                                          <p:spTgt spid="117"/>
                                        </p:tgtEl>
                                      </p:cBhvr>
                                    </p:animEffect>
                                  </p:childTnLst>
                                </p:cTn>
                              </p:par>
                              <p:par>
                                <p:cTn id="230" presetID="10" presetClass="entr" presetSubtype="0" fill="hold" grpId="0" nodeType="withEffect">
                                  <p:stCondLst>
                                    <p:cond delay="0"/>
                                  </p:stCondLst>
                                  <p:childTnLst>
                                    <p:set>
                                      <p:cBhvr>
                                        <p:cTn id="231" dur="1" fill="hold">
                                          <p:stCondLst>
                                            <p:cond delay="0"/>
                                          </p:stCondLst>
                                        </p:cTn>
                                        <p:tgtEl>
                                          <p:spTgt spid="119"/>
                                        </p:tgtEl>
                                        <p:attrNameLst>
                                          <p:attrName>style.visibility</p:attrName>
                                        </p:attrNameLst>
                                      </p:cBhvr>
                                      <p:to>
                                        <p:strVal val="visible"/>
                                      </p:to>
                                    </p:set>
                                    <p:animEffect transition="in" filter="fade">
                                      <p:cBhvr>
                                        <p:cTn id="232" dur="1000"/>
                                        <p:tgtEl>
                                          <p:spTgt spid="119"/>
                                        </p:tgtEl>
                                      </p:cBhvr>
                                    </p:animEffect>
                                  </p:childTnLst>
                                </p:cTn>
                              </p:par>
                            </p:childTnLst>
                          </p:cTn>
                        </p:par>
                        <p:par>
                          <p:cTn id="233" fill="hold">
                            <p:stCondLst>
                              <p:cond delay="9800"/>
                            </p:stCondLst>
                            <p:childTnLst>
                              <p:par>
                                <p:cTn id="234" presetID="10" presetClass="entr" presetSubtype="0" fill="hold" nodeType="afterEffect">
                                  <p:stCondLst>
                                    <p:cond delay="0"/>
                                  </p:stCondLst>
                                  <p:childTnLst>
                                    <p:set>
                                      <p:cBhvr>
                                        <p:cTn id="235" dur="1" fill="hold">
                                          <p:stCondLst>
                                            <p:cond delay="0"/>
                                          </p:stCondLst>
                                        </p:cTn>
                                        <p:tgtEl>
                                          <p:spTgt spid="12"/>
                                        </p:tgtEl>
                                        <p:attrNameLst>
                                          <p:attrName>style.visibility</p:attrName>
                                        </p:attrNameLst>
                                      </p:cBhvr>
                                      <p:to>
                                        <p:strVal val="visible"/>
                                      </p:to>
                                    </p:set>
                                    <p:animEffect transition="in" filter="fade">
                                      <p:cBhvr>
                                        <p:cTn id="236" dur="1000"/>
                                        <p:tgtEl>
                                          <p:spTgt spid="12"/>
                                        </p:tgtEl>
                                      </p:cBhvr>
                                    </p:animEffect>
                                  </p:childTnLst>
                                </p:cTn>
                              </p:par>
                              <p:par>
                                <p:cTn id="237" presetID="10" presetClass="entr" presetSubtype="0" fill="hold" nodeType="withEffect">
                                  <p:stCondLst>
                                    <p:cond delay="0"/>
                                  </p:stCondLst>
                                  <p:childTnLst>
                                    <p:set>
                                      <p:cBhvr>
                                        <p:cTn id="238" dur="1" fill="hold">
                                          <p:stCondLst>
                                            <p:cond delay="0"/>
                                          </p:stCondLst>
                                        </p:cTn>
                                        <p:tgtEl>
                                          <p:spTgt spid="115"/>
                                        </p:tgtEl>
                                        <p:attrNameLst>
                                          <p:attrName>style.visibility</p:attrName>
                                        </p:attrNameLst>
                                      </p:cBhvr>
                                      <p:to>
                                        <p:strVal val="visible"/>
                                      </p:to>
                                    </p:set>
                                    <p:animEffect transition="in" filter="fade">
                                      <p:cBhvr>
                                        <p:cTn id="239" dur="1000"/>
                                        <p:tgtEl>
                                          <p:spTgt spid="115"/>
                                        </p:tgtEl>
                                      </p:cBhvr>
                                    </p:animEffect>
                                  </p:childTnLst>
                                </p:cTn>
                              </p:par>
                              <p:par>
                                <p:cTn id="240" presetID="10" presetClass="entr" presetSubtype="0" fill="hold" nodeType="withEffect">
                                  <p:stCondLst>
                                    <p:cond delay="0"/>
                                  </p:stCondLst>
                                  <p:childTnLst>
                                    <p:set>
                                      <p:cBhvr>
                                        <p:cTn id="241" dur="1" fill="hold">
                                          <p:stCondLst>
                                            <p:cond delay="0"/>
                                          </p:stCondLst>
                                        </p:cTn>
                                        <p:tgtEl>
                                          <p:spTgt spid="116"/>
                                        </p:tgtEl>
                                        <p:attrNameLst>
                                          <p:attrName>style.visibility</p:attrName>
                                        </p:attrNameLst>
                                      </p:cBhvr>
                                      <p:to>
                                        <p:strVal val="visible"/>
                                      </p:to>
                                    </p:set>
                                    <p:animEffect transition="in" filter="fade">
                                      <p:cBhvr>
                                        <p:cTn id="242" dur="1000"/>
                                        <p:tgtEl>
                                          <p:spTgt spid="116"/>
                                        </p:tgtEl>
                                      </p:cBhvr>
                                    </p:animEffect>
                                  </p:childTnLst>
                                </p:cTn>
                              </p:par>
                            </p:childTnLst>
                          </p:cTn>
                        </p:par>
                        <p:par>
                          <p:cTn id="243" fill="hold">
                            <p:stCondLst>
                              <p:cond delay="10800"/>
                            </p:stCondLst>
                            <p:childTnLst>
                              <p:par>
                                <p:cTn id="244" presetID="10" presetClass="entr" presetSubtype="0" fill="hold" grpId="0" nodeType="afterEffect">
                                  <p:stCondLst>
                                    <p:cond delay="0"/>
                                  </p:stCondLst>
                                  <p:childTnLst>
                                    <p:set>
                                      <p:cBhvr>
                                        <p:cTn id="245" dur="1" fill="hold">
                                          <p:stCondLst>
                                            <p:cond delay="0"/>
                                          </p:stCondLst>
                                        </p:cTn>
                                        <p:tgtEl>
                                          <p:spTgt spid="114"/>
                                        </p:tgtEl>
                                        <p:attrNameLst>
                                          <p:attrName>style.visibility</p:attrName>
                                        </p:attrNameLst>
                                      </p:cBhvr>
                                      <p:to>
                                        <p:strVal val="visible"/>
                                      </p:to>
                                    </p:set>
                                    <p:animEffect transition="in" filter="fade">
                                      <p:cBhvr>
                                        <p:cTn id="246" dur="1000"/>
                                        <p:tgtEl>
                                          <p:spTgt spid="114"/>
                                        </p:tgtEl>
                                      </p:cBhvr>
                                    </p:animEffect>
                                  </p:childTnLst>
                                </p:cTn>
                              </p:par>
                              <p:par>
                                <p:cTn id="247" presetID="10" presetClass="entr" presetSubtype="0" fill="hold" grpId="0" nodeType="withEffect">
                                  <p:stCondLst>
                                    <p:cond delay="0"/>
                                  </p:stCondLst>
                                  <p:childTnLst>
                                    <p:set>
                                      <p:cBhvr>
                                        <p:cTn id="248" dur="1" fill="hold">
                                          <p:stCondLst>
                                            <p:cond delay="0"/>
                                          </p:stCondLst>
                                        </p:cTn>
                                        <p:tgtEl>
                                          <p:spTgt spid="118"/>
                                        </p:tgtEl>
                                        <p:attrNameLst>
                                          <p:attrName>style.visibility</p:attrName>
                                        </p:attrNameLst>
                                      </p:cBhvr>
                                      <p:to>
                                        <p:strVal val="visible"/>
                                      </p:to>
                                    </p:set>
                                    <p:animEffect transition="in" filter="fade">
                                      <p:cBhvr>
                                        <p:cTn id="249" dur="1000"/>
                                        <p:tgtEl>
                                          <p:spTgt spid="118"/>
                                        </p:tgtEl>
                                      </p:cBhvr>
                                    </p:animEffect>
                                  </p:childTnLst>
                                </p:cTn>
                              </p:par>
                              <p:par>
                                <p:cTn id="250" presetID="10" presetClass="entr" presetSubtype="0" fill="hold" grpId="0" nodeType="withEffect">
                                  <p:stCondLst>
                                    <p:cond delay="0"/>
                                  </p:stCondLst>
                                  <p:childTnLst>
                                    <p:set>
                                      <p:cBhvr>
                                        <p:cTn id="251" dur="1" fill="hold">
                                          <p:stCondLst>
                                            <p:cond delay="0"/>
                                          </p:stCondLst>
                                        </p:cTn>
                                        <p:tgtEl>
                                          <p:spTgt spid="120"/>
                                        </p:tgtEl>
                                        <p:attrNameLst>
                                          <p:attrName>style.visibility</p:attrName>
                                        </p:attrNameLst>
                                      </p:cBhvr>
                                      <p:to>
                                        <p:strVal val="visible"/>
                                      </p:to>
                                    </p:set>
                                    <p:animEffect transition="in" filter="fade">
                                      <p:cBhvr>
                                        <p:cTn id="252" dur="1000"/>
                                        <p:tgtEl>
                                          <p:spTgt spid="120"/>
                                        </p:tgtEl>
                                      </p:cBhvr>
                                    </p:animEffect>
                                  </p:childTnLst>
                                </p:cTn>
                              </p:par>
                              <p:par>
                                <p:cTn id="253" presetID="10" presetClass="entr" presetSubtype="0" fill="hold" nodeType="withEffect">
                                  <p:stCondLst>
                                    <p:cond delay="0"/>
                                  </p:stCondLst>
                                  <p:childTnLst>
                                    <p:set>
                                      <p:cBhvr>
                                        <p:cTn id="254" dur="1" fill="hold">
                                          <p:stCondLst>
                                            <p:cond delay="0"/>
                                          </p:stCondLst>
                                        </p:cTn>
                                        <p:tgtEl>
                                          <p:spTgt spid="56"/>
                                        </p:tgtEl>
                                        <p:attrNameLst>
                                          <p:attrName>style.visibility</p:attrName>
                                        </p:attrNameLst>
                                      </p:cBhvr>
                                      <p:to>
                                        <p:strVal val="visible"/>
                                      </p:to>
                                    </p:set>
                                    <p:animEffect transition="in" filter="fade">
                                      <p:cBhvr>
                                        <p:cTn id="255" dur="1000"/>
                                        <p:tgtEl>
                                          <p:spTgt spid="56"/>
                                        </p:tgtEl>
                                      </p:cBhvr>
                                    </p:animEffect>
                                  </p:childTnLst>
                                </p:cTn>
                              </p:par>
                              <p:par>
                                <p:cTn id="256" presetID="10" presetClass="entr" presetSubtype="0" fill="hold" nodeType="withEffect">
                                  <p:stCondLst>
                                    <p:cond delay="0"/>
                                  </p:stCondLst>
                                  <p:childTnLst>
                                    <p:set>
                                      <p:cBhvr>
                                        <p:cTn id="257" dur="1" fill="hold">
                                          <p:stCondLst>
                                            <p:cond delay="0"/>
                                          </p:stCondLst>
                                        </p:cTn>
                                        <p:tgtEl>
                                          <p:spTgt spid="49"/>
                                        </p:tgtEl>
                                        <p:attrNameLst>
                                          <p:attrName>style.visibility</p:attrName>
                                        </p:attrNameLst>
                                      </p:cBhvr>
                                      <p:to>
                                        <p:strVal val="visible"/>
                                      </p:to>
                                    </p:set>
                                    <p:animEffect transition="in" filter="fade">
                                      <p:cBhvr>
                                        <p:cTn id="258" dur="1000"/>
                                        <p:tgtEl>
                                          <p:spTgt spid="49"/>
                                        </p:tgtEl>
                                      </p:cBhvr>
                                    </p:animEffect>
                                  </p:childTnLst>
                                </p:cTn>
                              </p:par>
                              <p:par>
                                <p:cTn id="259" presetID="10" presetClass="entr" presetSubtype="0" fill="hold" nodeType="withEffect">
                                  <p:stCondLst>
                                    <p:cond delay="0"/>
                                  </p:stCondLst>
                                  <p:childTnLst>
                                    <p:set>
                                      <p:cBhvr>
                                        <p:cTn id="260" dur="1" fill="hold">
                                          <p:stCondLst>
                                            <p:cond delay="0"/>
                                          </p:stCondLst>
                                        </p:cTn>
                                        <p:tgtEl>
                                          <p:spTgt spid="51"/>
                                        </p:tgtEl>
                                        <p:attrNameLst>
                                          <p:attrName>style.visibility</p:attrName>
                                        </p:attrNameLst>
                                      </p:cBhvr>
                                      <p:to>
                                        <p:strVal val="visible"/>
                                      </p:to>
                                    </p:set>
                                    <p:animEffect transition="in" filter="fade">
                                      <p:cBhvr>
                                        <p:cTn id="261" dur="1000"/>
                                        <p:tgtEl>
                                          <p:spTgt spid="51"/>
                                        </p:tgtEl>
                                      </p:cBhvr>
                                    </p:animEffect>
                                  </p:childTnLst>
                                </p:cTn>
                              </p:par>
                            </p:childTnLst>
                          </p:cTn>
                        </p:par>
                        <p:par>
                          <p:cTn id="262" fill="hold">
                            <p:stCondLst>
                              <p:cond delay="11800"/>
                            </p:stCondLst>
                            <p:childTnLst>
                              <p:par>
                                <p:cTn id="263" presetID="10" presetClass="entr" presetSubtype="0" fill="hold" nodeType="afterEffect">
                                  <p:stCondLst>
                                    <p:cond delay="0"/>
                                  </p:stCondLst>
                                  <p:childTnLst>
                                    <p:set>
                                      <p:cBhvr>
                                        <p:cTn id="264" dur="1" fill="hold">
                                          <p:stCondLst>
                                            <p:cond delay="0"/>
                                          </p:stCondLst>
                                        </p:cTn>
                                        <p:tgtEl>
                                          <p:spTgt spid="22"/>
                                        </p:tgtEl>
                                        <p:attrNameLst>
                                          <p:attrName>style.visibility</p:attrName>
                                        </p:attrNameLst>
                                      </p:cBhvr>
                                      <p:to>
                                        <p:strVal val="visible"/>
                                      </p:to>
                                    </p:set>
                                    <p:animEffect transition="in" filter="fade">
                                      <p:cBhvr>
                                        <p:cTn id="265" dur="1000"/>
                                        <p:tgtEl>
                                          <p:spTgt spid="22"/>
                                        </p:tgtEl>
                                      </p:cBhvr>
                                    </p:animEffect>
                                  </p:childTnLst>
                                </p:cTn>
                              </p:par>
                              <p:par>
                                <p:cTn id="266" presetID="10" presetClass="entr" presetSubtype="0" fill="hold" grpId="0" nodeType="withEffect">
                                  <p:stCondLst>
                                    <p:cond delay="0"/>
                                  </p:stCondLst>
                                  <p:childTnLst>
                                    <p:set>
                                      <p:cBhvr>
                                        <p:cTn id="267" dur="1" fill="hold">
                                          <p:stCondLst>
                                            <p:cond delay="0"/>
                                          </p:stCondLst>
                                        </p:cTn>
                                        <p:tgtEl>
                                          <p:spTgt spid="160"/>
                                        </p:tgtEl>
                                        <p:attrNameLst>
                                          <p:attrName>style.visibility</p:attrName>
                                        </p:attrNameLst>
                                      </p:cBhvr>
                                      <p:to>
                                        <p:strVal val="visible"/>
                                      </p:to>
                                    </p:set>
                                    <p:animEffect transition="in" filter="fade">
                                      <p:cBhvr>
                                        <p:cTn id="268" dur="1000"/>
                                        <p:tgtEl>
                                          <p:spTgt spid="160"/>
                                        </p:tgtEl>
                                      </p:cBhvr>
                                    </p:animEffect>
                                  </p:childTnLst>
                                </p:cTn>
                              </p:par>
                              <p:par>
                                <p:cTn id="269" presetID="10" presetClass="entr" presetSubtype="0" fill="hold" grpId="0" nodeType="withEffect">
                                  <p:stCondLst>
                                    <p:cond delay="0"/>
                                  </p:stCondLst>
                                  <p:childTnLst>
                                    <p:set>
                                      <p:cBhvr>
                                        <p:cTn id="270" dur="1" fill="hold">
                                          <p:stCondLst>
                                            <p:cond delay="0"/>
                                          </p:stCondLst>
                                        </p:cTn>
                                        <p:tgtEl>
                                          <p:spTgt spid="143"/>
                                        </p:tgtEl>
                                        <p:attrNameLst>
                                          <p:attrName>style.visibility</p:attrName>
                                        </p:attrNameLst>
                                      </p:cBhvr>
                                      <p:to>
                                        <p:strVal val="visible"/>
                                      </p:to>
                                    </p:set>
                                    <p:animEffect transition="in" filter="fade">
                                      <p:cBhvr>
                                        <p:cTn id="271" dur="1000"/>
                                        <p:tgtEl>
                                          <p:spTgt spid="143"/>
                                        </p:tgtEl>
                                      </p:cBhvr>
                                    </p:animEffect>
                                  </p:childTnLst>
                                </p:cTn>
                              </p:par>
                            </p:childTnLst>
                          </p:cTn>
                        </p:par>
                        <p:par>
                          <p:cTn id="272" fill="hold">
                            <p:stCondLst>
                              <p:cond delay="12800"/>
                            </p:stCondLst>
                            <p:childTnLst>
                              <p:par>
                                <p:cTn id="273" presetID="10" presetClass="entr" presetSubtype="0" fill="hold" grpId="0" nodeType="afterEffect">
                                  <p:stCondLst>
                                    <p:cond delay="500"/>
                                  </p:stCondLst>
                                  <p:childTnLst>
                                    <p:set>
                                      <p:cBhvr>
                                        <p:cTn id="274" dur="1" fill="hold">
                                          <p:stCondLst>
                                            <p:cond delay="0"/>
                                          </p:stCondLst>
                                        </p:cTn>
                                        <p:tgtEl>
                                          <p:spTgt spid="161"/>
                                        </p:tgtEl>
                                        <p:attrNameLst>
                                          <p:attrName>style.visibility</p:attrName>
                                        </p:attrNameLst>
                                      </p:cBhvr>
                                      <p:to>
                                        <p:strVal val="visible"/>
                                      </p:to>
                                    </p:set>
                                    <p:animEffect transition="in" filter="fade">
                                      <p:cBhvr>
                                        <p:cTn id="275" dur="1000"/>
                                        <p:tgtEl>
                                          <p:spTgt spid="161"/>
                                        </p:tgtEl>
                                      </p:cBhvr>
                                    </p:animEffect>
                                  </p:childTnLst>
                                </p:cTn>
                              </p:par>
                              <p:par>
                                <p:cTn id="276" presetID="10" presetClass="entr" presetSubtype="0" fill="hold" grpId="0" nodeType="withEffect">
                                  <p:stCondLst>
                                    <p:cond delay="500"/>
                                  </p:stCondLst>
                                  <p:childTnLst>
                                    <p:set>
                                      <p:cBhvr>
                                        <p:cTn id="277" dur="1" fill="hold">
                                          <p:stCondLst>
                                            <p:cond delay="0"/>
                                          </p:stCondLst>
                                        </p:cTn>
                                        <p:tgtEl>
                                          <p:spTgt spid="167"/>
                                        </p:tgtEl>
                                        <p:attrNameLst>
                                          <p:attrName>style.visibility</p:attrName>
                                        </p:attrNameLst>
                                      </p:cBhvr>
                                      <p:to>
                                        <p:strVal val="visible"/>
                                      </p:to>
                                    </p:set>
                                    <p:animEffect transition="in" filter="fade">
                                      <p:cBhvr>
                                        <p:cTn id="278" dur="1000"/>
                                        <p:tgtEl>
                                          <p:spTgt spid="167"/>
                                        </p:tgtEl>
                                      </p:cBhvr>
                                    </p:animEffect>
                                  </p:childTnLst>
                                </p:cTn>
                              </p:par>
                              <p:par>
                                <p:cTn id="279" presetID="10" presetClass="entr" presetSubtype="0" fill="hold" nodeType="withEffect">
                                  <p:stCondLst>
                                    <p:cond delay="500"/>
                                  </p:stCondLst>
                                  <p:childTnLst>
                                    <p:set>
                                      <p:cBhvr>
                                        <p:cTn id="280" dur="1" fill="hold">
                                          <p:stCondLst>
                                            <p:cond delay="0"/>
                                          </p:stCondLst>
                                        </p:cTn>
                                        <p:tgtEl>
                                          <p:spTgt spid="4"/>
                                        </p:tgtEl>
                                        <p:attrNameLst>
                                          <p:attrName>style.visibility</p:attrName>
                                        </p:attrNameLst>
                                      </p:cBhvr>
                                      <p:to>
                                        <p:strVal val="visible"/>
                                      </p:to>
                                    </p:set>
                                    <p:animEffect transition="in" filter="fade">
                                      <p:cBhvr>
                                        <p:cTn id="281" dur="1000"/>
                                        <p:tgtEl>
                                          <p:spTgt spid="4"/>
                                        </p:tgtEl>
                                      </p:cBhvr>
                                    </p:animEffect>
                                  </p:childTnLst>
                                </p:cTn>
                              </p:par>
                            </p:childTnLst>
                          </p:cTn>
                        </p:par>
                        <p:par>
                          <p:cTn id="282" fill="hold">
                            <p:stCondLst>
                              <p:cond delay="14300"/>
                            </p:stCondLst>
                            <p:childTnLst>
                              <p:par>
                                <p:cTn id="283" presetID="10" presetClass="entr" presetSubtype="0" fill="hold" grpId="0" nodeType="afterEffect">
                                  <p:stCondLst>
                                    <p:cond delay="500"/>
                                  </p:stCondLst>
                                  <p:childTnLst>
                                    <p:set>
                                      <p:cBhvr>
                                        <p:cTn id="284" dur="1" fill="hold">
                                          <p:stCondLst>
                                            <p:cond delay="0"/>
                                          </p:stCondLst>
                                        </p:cTn>
                                        <p:tgtEl>
                                          <p:spTgt spid="173"/>
                                        </p:tgtEl>
                                        <p:attrNameLst>
                                          <p:attrName>style.visibility</p:attrName>
                                        </p:attrNameLst>
                                      </p:cBhvr>
                                      <p:to>
                                        <p:strVal val="visible"/>
                                      </p:to>
                                    </p:set>
                                    <p:animEffect transition="in" filter="fade">
                                      <p:cBhvr>
                                        <p:cTn id="285" dur="1000"/>
                                        <p:tgtEl>
                                          <p:spTgt spid="173"/>
                                        </p:tgtEl>
                                      </p:cBhvr>
                                    </p:animEffect>
                                  </p:childTnLst>
                                </p:cTn>
                              </p:par>
                              <p:par>
                                <p:cTn id="286" presetID="10" presetClass="entr" presetSubtype="0" fill="hold" grpId="0" nodeType="withEffect">
                                  <p:stCondLst>
                                    <p:cond delay="500"/>
                                  </p:stCondLst>
                                  <p:childTnLst>
                                    <p:set>
                                      <p:cBhvr>
                                        <p:cTn id="287" dur="1" fill="hold">
                                          <p:stCondLst>
                                            <p:cond delay="0"/>
                                          </p:stCondLst>
                                        </p:cTn>
                                        <p:tgtEl>
                                          <p:spTgt spid="172"/>
                                        </p:tgtEl>
                                        <p:attrNameLst>
                                          <p:attrName>style.visibility</p:attrName>
                                        </p:attrNameLst>
                                      </p:cBhvr>
                                      <p:to>
                                        <p:strVal val="visible"/>
                                      </p:to>
                                    </p:set>
                                    <p:animEffect transition="in" filter="fade">
                                      <p:cBhvr>
                                        <p:cTn id="288" dur="1000"/>
                                        <p:tgtEl>
                                          <p:spTgt spid="172"/>
                                        </p:tgtEl>
                                      </p:cBhvr>
                                    </p:animEffect>
                                  </p:childTnLst>
                                </p:cTn>
                              </p:par>
                            </p:childTnLst>
                          </p:cTn>
                        </p:par>
                        <p:par>
                          <p:cTn id="289" fill="hold">
                            <p:stCondLst>
                              <p:cond delay="15800"/>
                            </p:stCondLst>
                            <p:childTnLst>
                              <p:par>
                                <p:cTn id="290" presetID="10" presetClass="entr" presetSubtype="0" fill="hold" grpId="0" nodeType="afterEffect">
                                  <p:stCondLst>
                                    <p:cond delay="500"/>
                                  </p:stCondLst>
                                  <p:childTnLst>
                                    <p:set>
                                      <p:cBhvr>
                                        <p:cTn id="291" dur="1" fill="hold">
                                          <p:stCondLst>
                                            <p:cond delay="0"/>
                                          </p:stCondLst>
                                        </p:cTn>
                                        <p:tgtEl>
                                          <p:spTgt spid="175"/>
                                        </p:tgtEl>
                                        <p:attrNameLst>
                                          <p:attrName>style.visibility</p:attrName>
                                        </p:attrNameLst>
                                      </p:cBhvr>
                                      <p:to>
                                        <p:strVal val="visible"/>
                                      </p:to>
                                    </p:set>
                                    <p:animEffect transition="in" filter="fade">
                                      <p:cBhvr>
                                        <p:cTn id="292" dur="1000"/>
                                        <p:tgtEl>
                                          <p:spTgt spid="175"/>
                                        </p:tgtEl>
                                      </p:cBhvr>
                                    </p:animEffect>
                                  </p:childTnLst>
                                </p:cTn>
                              </p:par>
                              <p:par>
                                <p:cTn id="293" presetID="10" presetClass="entr" presetSubtype="0" fill="hold" grpId="0" nodeType="withEffect">
                                  <p:stCondLst>
                                    <p:cond delay="500"/>
                                  </p:stCondLst>
                                  <p:childTnLst>
                                    <p:set>
                                      <p:cBhvr>
                                        <p:cTn id="294" dur="1" fill="hold">
                                          <p:stCondLst>
                                            <p:cond delay="0"/>
                                          </p:stCondLst>
                                        </p:cTn>
                                        <p:tgtEl>
                                          <p:spTgt spid="176"/>
                                        </p:tgtEl>
                                        <p:attrNameLst>
                                          <p:attrName>style.visibility</p:attrName>
                                        </p:attrNameLst>
                                      </p:cBhvr>
                                      <p:to>
                                        <p:strVal val="visible"/>
                                      </p:to>
                                    </p:set>
                                    <p:animEffect transition="in" filter="fade">
                                      <p:cBhvr>
                                        <p:cTn id="295" dur="1000"/>
                                        <p:tgtEl>
                                          <p:spTgt spid="176"/>
                                        </p:tgtEl>
                                      </p:cBhvr>
                                    </p:animEffect>
                                  </p:childTnLst>
                                </p:cTn>
                              </p:par>
                              <p:par>
                                <p:cTn id="296" presetID="10" presetClass="entr" presetSubtype="0" fill="hold" nodeType="withEffect">
                                  <p:stCondLst>
                                    <p:cond delay="500"/>
                                  </p:stCondLst>
                                  <p:childTnLst>
                                    <p:set>
                                      <p:cBhvr>
                                        <p:cTn id="297" dur="1" fill="hold">
                                          <p:stCondLst>
                                            <p:cond delay="0"/>
                                          </p:stCondLst>
                                        </p:cTn>
                                        <p:tgtEl>
                                          <p:spTgt spid="152"/>
                                        </p:tgtEl>
                                        <p:attrNameLst>
                                          <p:attrName>style.visibility</p:attrName>
                                        </p:attrNameLst>
                                      </p:cBhvr>
                                      <p:to>
                                        <p:strVal val="visible"/>
                                      </p:to>
                                    </p:set>
                                    <p:animEffect transition="in" filter="fade">
                                      <p:cBhvr>
                                        <p:cTn id="298" dur="1000"/>
                                        <p:tgtEl>
                                          <p:spTgt spid="152"/>
                                        </p:tgtEl>
                                      </p:cBhvr>
                                    </p:animEffect>
                                  </p:childTnLst>
                                </p:cTn>
                              </p:par>
                              <p:par>
                                <p:cTn id="299" presetID="10" presetClass="entr" presetSubtype="0" fill="hold" nodeType="withEffect">
                                  <p:stCondLst>
                                    <p:cond delay="500"/>
                                  </p:stCondLst>
                                  <p:childTnLst>
                                    <p:set>
                                      <p:cBhvr>
                                        <p:cTn id="300" dur="1" fill="hold">
                                          <p:stCondLst>
                                            <p:cond delay="0"/>
                                          </p:stCondLst>
                                        </p:cTn>
                                        <p:tgtEl>
                                          <p:spTgt spid="151"/>
                                        </p:tgtEl>
                                        <p:attrNameLst>
                                          <p:attrName>style.visibility</p:attrName>
                                        </p:attrNameLst>
                                      </p:cBhvr>
                                      <p:to>
                                        <p:strVal val="visible"/>
                                      </p:to>
                                    </p:set>
                                    <p:animEffect transition="in" filter="fade">
                                      <p:cBhvr>
                                        <p:cTn id="301" dur="1000"/>
                                        <p:tgtEl>
                                          <p:spTgt spid="151"/>
                                        </p:tgtEl>
                                      </p:cBhvr>
                                    </p:animEffect>
                                  </p:childTnLst>
                                </p:cTn>
                              </p:par>
                              <p:par>
                                <p:cTn id="302" presetID="10" presetClass="entr" presetSubtype="0" fill="hold" nodeType="withEffect">
                                  <p:stCondLst>
                                    <p:cond delay="500"/>
                                  </p:stCondLst>
                                  <p:childTnLst>
                                    <p:set>
                                      <p:cBhvr>
                                        <p:cTn id="303" dur="1" fill="hold">
                                          <p:stCondLst>
                                            <p:cond delay="0"/>
                                          </p:stCondLst>
                                        </p:cTn>
                                        <p:tgtEl>
                                          <p:spTgt spid="153"/>
                                        </p:tgtEl>
                                        <p:attrNameLst>
                                          <p:attrName>style.visibility</p:attrName>
                                        </p:attrNameLst>
                                      </p:cBhvr>
                                      <p:to>
                                        <p:strVal val="visible"/>
                                      </p:to>
                                    </p:set>
                                    <p:animEffect transition="in" filter="fade">
                                      <p:cBhvr>
                                        <p:cTn id="304" dur="1000"/>
                                        <p:tgtEl>
                                          <p:spTgt spid="153"/>
                                        </p:tgtEl>
                                      </p:cBhvr>
                                    </p:animEffect>
                                  </p:childTnLst>
                                </p:cTn>
                              </p:par>
                              <p:par>
                                <p:cTn id="305" presetID="10" presetClass="entr" presetSubtype="0" fill="hold" nodeType="withEffect">
                                  <p:stCondLst>
                                    <p:cond delay="500"/>
                                  </p:stCondLst>
                                  <p:childTnLst>
                                    <p:set>
                                      <p:cBhvr>
                                        <p:cTn id="306" dur="1" fill="hold">
                                          <p:stCondLst>
                                            <p:cond delay="0"/>
                                          </p:stCondLst>
                                        </p:cTn>
                                        <p:tgtEl>
                                          <p:spTgt spid="177"/>
                                        </p:tgtEl>
                                        <p:attrNameLst>
                                          <p:attrName>style.visibility</p:attrName>
                                        </p:attrNameLst>
                                      </p:cBhvr>
                                      <p:to>
                                        <p:strVal val="visible"/>
                                      </p:to>
                                    </p:set>
                                    <p:animEffect transition="in" filter="fade">
                                      <p:cBhvr>
                                        <p:cTn id="307" dur="1000"/>
                                        <p:tgtEl>
                                          <p:spTgt spid="177"/>
                                        </p:tgtEl>
                                      </p:cBhvr>
                                    </p:animEffect>
                                  </p:childTnLst>
                                </p:cTn>
                              </p:par>
                            </p:childTnLst>
                          </p:cTn>
                        </p:par>
                        <p:par>
                          <p:cTn id="308" fill="hold">
                            <p:stCondLst>
                              <p:cond delay="17300"/>
                            </p:stCondLst>
                            <p:childTnLst>
                              <p:par>
                                <p:cTn id="309" presetID="10" presetClass="entr" presetSubtype="0" fill="hold" grpId="0" nodeType="afterEffect">
                                  <p:stCondLst>
                                    <p:cond delay="500"/>
                                  </p:stCondLst>
                                  <p:childTnLst>
                                    <p:set>
                                      <p:cBhvr>
                                        <p:cTn id="310" dur="1" fill="hold">
                                          <p:stCondLst>
                                            <p:cond delay="0"/>
                                          </p:stCondLst>
                                        </p:cTn>
                                        <p:tgtEl>
                                          <p:spTgt spid="180"/>
                                        </p:tgtEl>
                                        <p:attrNameLst>
                                          <p:attrName>style.visibility</p:attrName>
                                        </p:attrNameLst>
                                      </p:cBhvr>
                                      <p:to>
                                        <p:strVal val="visible"/>
                                      </p:to>
                                    </p:set>
                                    <p:animEffect transition="in" filter="fade">
                                      <p:cBhvr>
                                        <p:cTn id="311" dur="2000"/>
                                        <p:tgtEl>
                                          <p:spTgt spid="180"/>
                                        </p:tgtEl>
                                      </p:cBhvr>
                                    </p:animEffect>
                                  </p:childTnLst>
                                </p:cTn>
                              </p:par>
                              <p:par>
                                <p:cTn id="312" presetID="10" presetClass="entr" presetSubtype="0" fill="hold" grpId="0" nodeType="withEffect">
                                  <p:stCondLst>
                                    <p:cond delay="500"/>
                                  </p:stCondLst>
                                  <p:childTnLst>
                                    <p:set>
                                      <p:cBhvr>
                                        <p:cTn id="313" dur="1" fill="hold">
                                          <p:stCondLst>
                                            <p:cond delay="0"/>
                                          </p:stCondLst>
                                        </p:cTn>
                                        <p:tgtEl>
                                          <p:spTgt spid="181"/>
                                        </p:tgtEl>
                                        <p:attrNameLst>
                                          <p:attrName>style.visibility</p:attrName>
                                        </p:attrNameLst>
                                      </p:cBhvr>
                                      <p:to>
                                        <p:strVal val="visible"/>
                                      </p:to>
                                    </p:set>
                                    <p:animEffect transition="in" filter="fade">
                                      <p:cBhvr>
                                        <p:cTn id="314" dur="2000"/>
                                        <p:tgtEl>
                                          <p:spTgt spid="181"/>
                                        </p:tgtEl>
                                      </p:cBhvr>
                                    </p:animEffect>
                                  </p:childTnLst>
                                </p:cTn>
                              </p:par>
                              <p:par>
                                <p:cTn id="315" presetID="10" presetClass="entr" presetSubtype="0" fill="hold" nodeType="withEffect">
                                  <p:stCondLst>
                                    <p:cond delay="500"/>
                                  </p:stCondLst>
                                  <p:childTnLst>
                                    <p:set>
                                      <p:cBhvr>
                                        <p:cTn id="316" dur="1" fill="hold">
                                          <p:stCondLst>
                                            <p:cond delay="0"/>
                                          </p:stCondLst>
                                        </p:cTn>
                                        <p:tgtEl>
                                          <p:spTgt spid="58"/>
                                        </p:tgtEl>
                                        <p:attrNameLst>
                                          <p:attrName>style.visibility</p:attrName>
                                        </p:attrNameLst>
                                      </p:cBhvr>
                                      <p:to>
                                        <p:strVal val="visible"/>
                                      </p:to>
                                    </p:set>
                                    <p:animEffect transition="in" filter="fade">
                                      <p:cBhvr>
                                        <p:cTn id="317" dur="1000"/>
                                        <p:tgtEl>
                                          <p:spTgt spid="58"/>
                                        </p:tgtEl>
                                      </p:cBhvr>
                                    </p:animEffect>
                                  </p:childTnLst>
                                </p:cTn>
                              </p:par>
                              <p:par>
                                <p:cTn id="318" presetID="10" presetClass="entr" presetSubtype="0" fill="hold" nodeType="withEffect">
                                  <p:stCondLst>
                                    <p:cond delay="500"/>
                                  </p:stCondLst>
                                  <p:childTnLst>
                                    <p:set>
                                      <p:cBhvr>
                                        <p:cTn id="319" dur="1" fill="hold">
                                          <p:stCondLst>
                                            <p:cond delay="0"/>
                                          </p:stCondLst>
                                        </p:cTn>
                                        <p:tgtEl>
                                          <p:spTgt spid="60"/>
                                        </p:tgtEl>
                                        <p:attrNameLst>
                                          <p:attrName>style.visibility</p:attrName>
                                        </p:attrNameLst>
                                      </p:cBhvr>
                                      <p:to>
                                        <p:strVal val="visible"/>
                                      </p:to>
                                    </p:set>
                                    <p:animEffect transition="in" filter="fade">
                                      <p:cBhvr>
                                        <p:cTn id="320" dur="1000"/>
                                        <p:tgtEl>
                                          <p:spTgt spid="60"/>
                                        </p:tgtEl>
                                      </p:cBhvr>
                                    </p:animEffect>
                                  </p:childTnLst>
                                </p:cTn>
                              </p:par>
                              <p:par>
                                <p:cTn id="321" presetID="10" presetClass="entr" presetSubtype="0" fill="hold" nodeType="withEffect">
                                  <p:stCondLst>
                                    <p:cond delay="500"/>
                                  </p:stCondLst>
                                  <p:childTnLst>
                                    <p:set>
                                      <p:cBhvr>
                                        <p:cTn id="322" dur="1" fill="hold">
                                          <p:stCondLst>
                                            <p:cond delay="0"/>
                                          </p:stCondLst>
                                        </p:cTn>
                                        <p:tgtEl>
                                          <p:spTgt spid="62"/>
                                        </p:tgtEl>
                                        <p:attrNameLst>
                                          <p:attrName>style.visibility</p:attrName>
                                        </p:attrNameLst>
                                      </p:cBhvr>
                                      <p:to>
                                        <p:strVal val="visible"/>
                                      </p:to>
                                    </p:set>
                                    <p:animEffect transition="in" filter="fade">
                                      <p:cBhvr>
                                        <p:cTn id="323" dur="1000"/>
                                        <p:tgtEl>
                                          <p:spTgt spid="62"/>
                                        </p:tgtEl>
                                      </p:cBhvr>
                                    </p:animEffect>
                                  </p:childTnLst>
                                </p:cTn>
                              </p:par>
                            </p:childTnLst>
                          </p:cTn>
                        </p:par>
                      </p:childTnLst>
                    </p:cTn>
                  </p:par>
                  <p:par>
                    <p:cTn id="324" fill="hold">
                      <p:stCondLst>
                        <p:cond delay="indefinite"/>
                      </p:stCondLst>
                      <p:childTnLst>
                        <p:par>
                          <p:cTn id="325" fill="hold">
                            <p:stCondLst>
                              <p:cond delay="0"/>
                            </p:stCondLst>
                            <p:childTnLst>
                              <p:par>
                                <p:cTn id="326" presetID="1" presetClass="exit" presetSubtype="0" fill="hold" grpId="1" nodeType="clickEffect">
                                  <p:stCondLst>
                                    <p:cond delay="0"/>
                                  </p:stCondLst>
                                  <p:childTnLst>
                                    <p:set>
                                      <p:cBhvr>
                                        <p:cTn id="327" dur="1" fill="hold">
                                          <p:stCondLst>
                                            <p:cond delay="0"/>
                                          </p:stCondLst>
                                        </p:cTn>
                                        <p:tgtEl>
                                          <p:spTgt spid="143"/>
                                        </p:tgtEl>
                                        <p:attrNameLst>
                                          <p:attrName>style.visibility</p:attrName>
                                        </p:attrNameLst>
                                      </p:cBhvr>
                                      <p:to>
                                        <p:strVal val="hidden"/>
                                      </p:to>
                                    </p:set>
                                  </p:childTnLst>
                                </p:cTn>
                              </p:par>
                              <p:par>
                                <p:cTn id="328" presetID="1" presetClass="exit" presetSubtype="0" fill="hold" nodeType="withEffect">
                                  <p:stCondLst>
                                    <p:cond delay="0"/>
                                  </p:stCondLst>
                                  <p:childTnLst>
                                    <p:set>
                                      <p:cBhvr>
                                        <p:cTn id="329" dur="1" fill="hold">
                                          <p:stCondLst>
                                            <p:cond delay="0"/>
                                          </p:stCondLst>
                                        </p:cTn>
                                        <p:tgtEl>
                                          <p:spTgt spid="22"/>
                                        </p:tgtEl>
                                        <p:attrNameLst>
                                          <p:attrName>style.visibility</p:attrName>
                                        </p:attrNameLst>
                                      </p:cBhvr>
                                      <p:to>
                                        <p:strVal val="hidden"/>
                                      </p:to>
                                    </p:set>
                                  </p:childTnLst>
                                </p:cTn>
                              </p:par>
                              <p:par>
                                <p:cTn id="330" presetID="1" presetClass="exit" presetSubtype="0" fill="hold" grpId="1" nodeType="withEffect">
                                  <p:stCondLst>
                                    <p:cond delay="0"/>
                                  </p:stCondLst>
                                  <p:childTnLst>
                                    <p:set>
                                      <p:cBhvr>
                                        <p:cTn id="331" dur="1" fill="hold">
                                          <p:stCondLst>
                                            <p:cond delay="0"/>
                                          </p:stCondLst>
                                        </p:cTn>
                                        <p:tgtEl>
                                          <p:spTgt spid="160"/>
                                        </p:tgtEl>
                                        <p:attrNameLst>
                                          <p:attrName>style.visibility</p:attrName>
                                        </p:attrNameLst>
                                      </p:cBhvr>
                                      <p:to>
                                        <p:strVal val="hidden"/>
                                      </p:to>
                                    </p:set>
                                  </p:childTnLst>
                                </p:cTn>
                              </p:par>
                              <p:par>
                                <p:cTn id="332" presetID="1" presetClass="exit" presetSubtype="0" fill="hold" grpId="1" nodeType="withEffect">
                                  <p:stCondLst>
                                    <p:cond delay="0"/>
                                  </p:stCondLst>
                                  <p:childTnLst>
                                    <p:set>
                                      <p:cBhvr>
                                        <p:cTn id="333" dur="1" fill="hold">
                                          <p:stCondLst>
                                            <p:cond delay="0"/>
                                          </p:stCondLst>
                                        </p:cTn>
                                        <p:tgtEl>
                                          <p:spTgt spid="161"/>
                                        </p:tgtEl>
                                        <p:attrNameLst>
                                          <p:attrName>style.visibility</p:attrName>
                                        </p:attrNameLst>
                                      </p:cBhvr>
                                      <p:to>
                                        <p:strVal val="hidden"/>
                                      </p:to>
                                    </p:set>
                                  </p:childTnLst>
                                </p:cTn>
                              </p:par>
                              <p:par>
                                <p:cTn id="334" presetID="1" presetClass="exit" presetSubtype="0" fill="hold" nodeType="withEffect">
                                  <p:stCondLst>
                                    <p:cond delay="0"/>
                                  </p:stCondLst>
                                  <p:childTnLst>
                                    <p:set>
                                      <p:cBhvr>
                                        <p:cTn id="335" dur="1" fill="hold">
                                          <p:stCondLst>
                                            <p:cond delay="0"/>
                                          </p:stCondLst>
                                        </p:cTn>
                                        <p:tgtEl>
                                          <p:spTgt spid="4"/>
                                        </p:tgtEl>
                                        <p:attrNameLst>
                                          <p:attrName>style.visibility</p:attrName>
                                        </p:attrNameLst>
                                      </p:cBhvr>
                                      <p:to>
                                        <p:strVal val="hidden"/>
                                      </p:to>
                                    </p:set>
                                  </p:childTnLst>
                                </p:cTn>
                              </p:par>
                              <p:par>
                                <p:cTn id="336" presetID="1" presetClass="exit" presetSubtype="0" fill="hold" grpId="1" nodeType="withEffect">
                                  <p:stCondLst>
                                    <p:cond delay="0"/>
                                  </p:stCondLst>
                                  <p:childTnLst>
                                    <p:set>
                                      <p:cBhvr>
                                        <p:cTn id="337" dur="1" fill="hold">
                                          <p:stCondLst>
                                            <p:cond delay="0"/>
                                          </p:stCondLst>
                                        </p:cTn>
                                        <p:tgtEl>
                                          <p:spTgt spid="172"/>
                                        </p:tgtEl>
                                        <p:attrNameLst>
                                          <p:attrName>style.visibility</p:attrName>
                                        </p:attrNameLst>
                                      </p:cBhvr>
                                      <p:to>
                                        <p:strVal val="hidden"/>
                                      </p:to>
                                    </p:set>
                                  </p:childTnLst>
                                </p:cTn>
                              </p:par>
                              <p:par>
                                <p:cTn id="338" presetID="1" presetClass="exit" presetSubtype="0" fill="hold" grpId="1" nodeType="withEffect">
                                  <p:stCondLst>
                                    <p:cond delay="0"/>
                                  </p:stCondLst>
                                  <p:childTnLst>
                                    <p:set>
                                      <p:cBhvr>
                                        <p:cTn id="339" dur="1" fill="hold">
                                          <p:stCondLst>
                                            <p:cond delay="0"/>
                                          </p:stCondLst>
                                        </p:cTn>
                                        <p:tgtEl>
                                          <p:spTgt spid="173"/>
                                        </p:tgtEl>
                                        <p:attrNameLst>
                                          <p:attrName>style.visibility</p:attrName>
                                        </p:attrNameLst>
                                      </p:cBhvr>
                                      <p:to>
                                        <p:strVal val="hidden"/>
                                      </p:to>
                                    </p:set>
                                  </p:childTnLst>
                                </p:cTn>
                              </p:par>
                              <p:par>
                                <p:cTn id="340" presetID="1" presetClass="exit" presetSubtype="0" fill="hold" grpId="1" nodeType="withEffect">
                                  <p:stCondLst>
                                    <p:cond delay="0"/>
                                  </p:stCondLst>
                                  <p:childTnLst>
                                    <p:set>
                                      <p:cBhvr>
                                        <p:cTn id="341" dur="1" fill="hold">
                                          <p:stCondLst>
                                            <p:cond delay="0"/>
                                          </p:stCondLst>
                                        </p:cTn>
                                        <p:tgtEl>
                                          <p:spTgt spid="175"/>
                                        </p:tgtEl>
                                        <p:attrNameLst>
                                          <p:attrName>style.visibility</p:attrName>
                                        </p:attrNameLst>
                                      </p:cBhvr>
                                      <p:to>
                                        <p:strVal val="hidden"/>
                                      </p:to>
                                    </p:set>
                                  </p:childTnLst>
                                </p:cTn>
                              </p:par>
                              <p:par>
                                <p:cTn id="342" presetID="1" presetClass="exit" presetSubtype="0" fill="hold" grpId="1" nodeType="withEffect">
                                  <p:stCondLst>
                                    <p:cond delay="0"/>
                                  </p:stCondLst>
                                  <p:childTnLst>
                                    <p:set>
                                      <p:cBhvr>
                                        <p:cTn id="343" dur="1" fill="hold">
                                          <p:stCondLst>
                                            <p:cond delay="0"/>
                                          </p:stCondLst>
                                        </p:cTn>
                                        <p:tgtEl>
                                          <p:spTgt spid="176"/>
                                        </p:tgtEl>
                                        <p:attrNameLst>
                                          <p:attrName>style.visibility</p:attrName>
                                        </p:attrNameLst>
                                      </p:cBhvr>
                                      <p:to>
                                        <p:strVal val="hidden"/>
                                      </p:to>
                                    </p:set>
                                  </p:childTnLst>
                                </p:cTn>
                              </p:par>
                              <p:par>
                                <p:cTn id="344" presetID="1" presetClass="exit" presetSubtype="0" fill="hold" nodeType="withEffect">
                                  <p:stCondLst>
                                    <p:cond delay="0"/>
                                  </p:stCondLst>
                                  <p:childTnLst>
                                    <p:set>
                                      <p:cBhvr>
                                        <p:cTn id="345" dur="1" fill="hold">
                                          <p:stCondLst>
                                            <p:cond delay="0"/>
                                          </p:stCondLst>
                                        </p:cTn>
                                        <p:tgtEl>
                                          <p:spTgt spid="177"/>
                                        </p:tgtEl>
                                        <p:attrNameLst>
                                          <p:attrName>style.visibility</p:attrName>
                                        </p:attrNameLst>
                                      </p:cBhvr>
                                      <p:to>
                                        <p:strVal val="hidden"/>
                                      </p:to>
                                    </p:set>
                                  </p:childTnLst>
                                </p:cTn>
                              </p:par>
                              <p:par>
                                <p:cTn id="346" presetID="1" presetClass="exit" presetSubtype="0" fill="hold" nodeType="withEffect">
                                  <p:stCondLst>
                                    <p:cond delay="0"/>
                                  </p:stCondLst>
                                  <p:childTnLst>
                                    <p:set>
                                      <p:cBhvr>
                                        <p:cTn id="347" dur="1" fill="hold">
                                          <p:stCondLst>
                                            <p:cond delay="0"/>
                                          </p:stCondLst>
                                        </p:cTn>
                                        <p:tgtEl>
                                          <p:spTgt spid="180"/>
                                        </p:tgtEl>
                                        <p:attrNameLst>
                                          <p:attrName>style.visibility</p:attrName>
                                        </p:attrNameLst>
                                      </p:cBhvr>
                                      <p:to>
                                        <p:strVal val="hidden"/>
                                      </p:to>
                                    </p:set>
                                  </p:childTnLst>
                                </p:cTn>
                              </p:par>
                              <p:par>
                                <p:cTn id="348" presetID="1" presetClass="exit" presetSubtype="0" fill="hold" nodeType="withEffect">
                                  <p:stCondLst>
                                    <p:cond delay="0"/>
                                  </p:stCondLst>
                                  <p:childTnLst>
                                    <p:set>
                                      <p:cBhvr>
                                        <p:cTn id="349" dur="1" fill="hold">
                                          <p:stCondLst>
                                            <p:cond delay="0"/>
                                          </p:stCondLst>
                                        </p:cTn>
                                        <p:tgtEl>
                                          <p:spTgt spid="181"/>
                                        </p:tgtEl>
                                        <p:attrNameLst>
                                          <p:attrName>style.visibility</p:attrName>
                                        </p:attrNameLst>
                                      </p:cBhvr>
                                      <p:to>
                                        <p:strVal val="hidden"/>
                                      </p:to>
                                    </p:set>
                                  </p:childTnLst>
                                </p:cTn>
                              </p:par>
                              <p:par>
                                <p:cTn id="350" presetID="1" presetClass="exit" presetSubtype="0" fill="hold" nodeType="withEffect">
                                  <p:stCondLst>
                                    <p:cond delay="0"/>
                                  </p:stCondLst>
                                  <p:childTnLst>
                                    <p:set>
                                      <p:cBhvr>
                                        <p:cTn id="351" dur="1" fill="hold">
                                          <p:stCondLst>
                                            <p:cond delay="0"/>
                                          </p:stCondLst>
                                        </p:cTn>
                                        <p:tgtEl>
                                          <p:spTgt spid="167"/>
                                        </p:tgtEl>
                                        <p:attrNameLst>
                                          <p:attrName>style.visibility</p:attrName>
                                        </p:attrNameLst>
                                      </p:cBhvr>
                                      <p:to>
                                        <p:strVal val="hidden"/>
                                      </p:to>
                                    </p:set>
                                  </p:childTnLst>
                                </p:cTn>
                              </p:par>
                              <p:par>
                                <p:cTn id="352" presetID="1" presetClass="exit" presetSubtype="0" fill="hold" nodeType="withEffect">
                                  <p:stCondLst>
                                    <p:cond delay="0"/>
                                  </p:stCondLst>
                                  <p:childTnLst>
                                    <p:set>
                                      <p:cBhvr>
                                        <p:cTn id="353" dur="1" fill="hold">
                                          <p:stCondLst>
                                            <p:cond delay="0"/>
                                          </p:stCondLst>
                                        </p:cTn>
                                        <p:tgtEl>
                                          <p:spTgt spid="58"/>
                                        </p:tgtEl>
                                        <p:attrNameLst>
                                          <p:attrName>style.visibility</p:attrName>
                                        </p:attrNameLst>
                                      </p:cBhvr>
                                      <p:to>
                                        <p:strVal val="hidden"/>
                                      </p:to>
                                    </p:set>
                                  </p:childTnLst>
                                </p:cTn>
                              </p:par>
                              <p:par>
                                <p:cTn id="354" presetID="1" presetClass="exit" presetSubtype="0" fill="hold" nodeType="withEffect">
                                  <p:stCondLst>
                                    <p:cond delay="0"/>
                                  </p:stCondLst>
                                  <p:childTnLst>
                                    <p:set>
                                      <p:cBhvr>
                                        <p:cTn id="355" dur="1" fill="hold">
                                          <p:stCondLst>
                                            <p:cond delay="0"/>
                                          </p:stCondLst>
                                        </p:cTn>
                                        <p:tgtEl>
                                          <p:spTgt spid="60"/>
                                        </p:tgtEl>
                                        <p:attrNameLst>
                                          <p:attrName>style.visibility</p:attrName>
                                        </p:attrNameLst>
                                      </p:cBhvr>
                                      <p:to>
                                        <p:strVal val="hidden"/>
                                      </p:to>
                                    </p:set>
                                  </p:childTnLst>
                                </p:cTn>
                              </p:par>
                              <p:par>
                                <p:cTn id="356" presetID="1" presetClass="exit" presetSubtype="0" fill="hold" nodeType="withEffect">
                                  <p:stCondLst>
                                    <p:cond delay="0"/>
                                  </p:stCondLst>
                                  <p:childTnLst>
                                    <p:set>
                                      <p:cBhvr>
                                        <p:cTn id="357" dur="1" fill="hold">
                                          <p:stCondLst>
                                            <p:cond delay="0"/>
                                          </p:stCondLst>
                                        </p:cTn>
                                        <p:tgtEl>
                                          <p:spTgt spid="62"/>
                                        </p:tgtEl>
                                        <p:attrNameLst>
                                          <p:attrName>style.visibility</p:attrName>
                                        </p:attrNameLst>
                                      </p:cBhvr>
                                      <p:to>
                                        <p:strVal val="hidden"/>
                                      </p:to>
                                    </p:set>
                                  </p:childTnLst>
                                </p:cTn>
                              </p:par>
                              <p:par>
                                <p:cTn id="358" presetID="1" presetClass="exit" presetSubtype="0" fill="hold" nodeType="withEffect">
                                  <p:stCondLst>
                                    <p:cond delay="0"/>
                                  </p:stCondLst>
                                  <p:childTnLst>
                                    <p:set>
                                      <p:cBhvr>
                                        <p:cTn id="359" dur="1" fill="hold">
                                          <p:stCondLst>
                                            <p:cond delay="0"/>
                                          </p:stCondLst>
                                        </p:cTn>
                                        <p:tgtEl>
                                          <p:spTgt spid="152"/>
                                        </p:tgtEl>
                                        <p:attrNameLst>
                                          <p:attrName>style.visibility</p:attrName>
                                        </p:attrNameLst>
                                      </p:cBhvr>
                                      <p:to>
                                        <p:strVal val="hidden"/>
                                      </p:to>
                                    </p:set>
                                  </p:childTnLst>
                                </p:cTn>
                              </p:par>
                              <p:par>
                                <p:cTn id="360" presetID="1" presetClass="exit" presetSubtype="0" fill="hold" nodeType="withEffect">
                                  <p:stCondLst>
                                    <p:cond delay="0"/>
                                  </p:stCondLst>
                                  <p:childTnLst>
                                    <p:set>
                                      <p:cBhvr>
                                        <p:cTn id="361" dur="1" fill="hold">
                                          <p:stCondLst>
                                            <p:cond delay="0"/>
                                          </p:stCondLst>
                                        </p:cTn>
                                        <p:tgtEl>
                                          <p:spTgt spid="153"/>
                                        </p:tgtEl>
                                        <p:attrNameLst>
                                          <p:attrName>style.visibility</p:attrName>
                                        </p:attrNameLst>
                                      </p:cBhvr>
                                      <p:to>
                                        <p:strVal val="hidden"/>
                                      </p:to>
                                    </p:set>
                                  </p:childTnLst>
                                </p:cTn>
                              </p:par>
                              <p:par>
                                <p:cTn id="362" presetID="1" presetClass="exit" presetSubtype="0" fill="hold" nodeType="withEffect">
                                  <p:stCondLst>
                                    <p:cond delay="0"/>
                                  </p:stCondLst>
                                  <p:childTnLst>
                                    <p:set>
                                      <p:cBhvr>
                                        <p:cTn id="363" dur="1" fill="hold">
                                          <p:stCondLst>
                                            <p:cond delay="0"/>
                                          </p:stCondLst>
                                        </p:cTn>
                                        <p:tgtEl>
                                          <p:spTgt spid="151"/>
                                        </p:tgtEl>
                                        <p:attrNameLst>
                                          <p:attrName>style.visibility</p:attrName>
                                        </p:attrNameLst>
                                      </p:cBhvr>
                                      <p:to>
                                        <p:strVal val="hidden"/>
                                      </p:to>
                                    </p:set>
                                  </p:childTnLst>
                                </p:cTn>
                              </p:par>
                            </p:childTnLst>
                          </p:cTn>
                        </p:par>
                        <p:par>
                          <p:cTn id="364" fill="hold">
                            <p:stCondLst>
                              <p:cond delay="0"/>
                            </p:stCondLst>
                            <p:childTnLst>
                              <p:par>
                                <p:cTn id="365" presetID="10" presetClass="entr" presetSubtype="0" fill="hold" grpId="0" nodeType="afterEffect">
                                  <p:stCondLst>
                                    <p:cond delay="400"/>
                                  </p:stCondLst>
                                  <p:childTnLst>
                                    <p:set>
                                      <p:cBhvr>
                                        <p:cTn id="366" dur="1" fill="hold">
                                          <p:stCondLst>
                                            <p:cond delay="0"/>
                                          </p:stCondLst>
                                        </p:cTn>
                                        <p:tgtEl>
                                          <p:spTgt spid="194"/>
                                        </p:tgtEl>
                                        <p:attrNameLst>
                                          <p:attrName>style.visibility</p:attrName>
                                        </p:attrNameLst>
                                      </p:cBhvr>
                                      <p:to>
                                        <p:strVal val="visible"/>
                                      </p:to>
                                    </p:set>
                                    <p:animEffect transition="in" filter="fade">
                                      <p:cBhvr>
                                        <p:cTn id="367" dur="2000"/>
                                        <p:tgtEl>
                                          <p:spTgt spid="194"/>
                                        </p:tgtEl>
                                      </p:cBhvr>
                                    </p:animEffect>
                                  </p:childTnLst>
                                </p:cTn>
                              </p:par>
                              <p:par>
                                <p:cTn id="368" presetID="10" presetClass="entr" presetSubtype="0" fill="hold" grpId="0" nodeType="withEffect">
                                  <p:stCondLst>
                                    <p:cond delay="400"/>
                                  </p:stCondLst>
                                  <p:childTnLst>
                                    <p:set>
                                      <p:cBhvr>
                                        <p:cTn id="369" dur="1" fill="hold">
                                          <p:stCondLst>
                                            <p:cond delay="0"/>
                                          </p:stCondLst>
                                        </p:cTn>
                                        <p:tgtEl>
                                          <p:spTgt spid="195"/>
                                        </p:tgtEl>
                                        <p:attrNameLst>
                                          <p:attrName>style.visibility</p:attrName>
                                        </p:attrNameLst>
                                      </p:cBhvr>
                                      <p:to>
                                        <p:strVal val="visible"/>
                                      </p:to>
                                    </p:set>
                                    <p:animEffect transition="in" filter="fade">
                                      <p:cBhvr>
                                        <p:cTn id="370" dur="2000"/>
                                        <p:tgtEl>
                                          <p:spTgt spid="195"/>
                                        </p:tgtEl>
                                      </p:cBhvr>
                                    </p:animEffect>
                                  </p:childTnLst>
                                </p:cTn>
                              </p:par>
                              <p:par>
                                <p:cTn id="371" presetID="10" presetClass="entr" presetSubtype="0" fill="hold" grpId="0" nodeType="withEffect">
                                  <p:stCondLst>
                                    <p:cond delay="400"/>
                                  </p:stCondLst>
                                  <p:childTnLst>
                                    <p:set>
                                      <p:cBhvr>
                                        <p:cTn id="372" dur="1" fill="hold">
                                          <p:stCondLst>
                                            <p:cond delay="0"/>
                                          </p:stCondLst>
                                        </p:cTn>
                                        <p:tgtEl>
                                          <p:spTgt spid="196"/>
                                        </p:tgtEl>
                                        <p:attrNameLst>
                                          <p:attrName>style.visibility</p:attrName>
                                        </p:attrNameLst>
                                      </p:cBhvr>
                                      <p:to>
                                        <p:strVal val="visible"/>
                                      </p:to>
                                    </p:set>
                                    <p:animEffect transition="in" filter="fade">
                                      <p:cBhvr>
                                        <p:cTn id="373" dur="2000"/>
                                        <p:tgtEl>
                                          <p:spTgt spid="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P spid="103"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P spid="114" grpId="0" animBg="1"/>
      <p:bldP spid="117" grpId="0" animBg="1"/>
      <p:bldP spid="118" grpId="0" animBg="1"/>
      <p:bldP spid="119" grpId="0" animBg="1"/>
      <p:bldP spid="120" grpId="0" animBg="1"/>
      <p:bldP spid="143" grpId="0" animBg="1"/>
      <p:bldP spid="143" grpId="1" animBg="1"/>
      <p:bldP spid="160" grpId="0"/>
      <p:bldP spid="160" grpId="1"/>
      <p:bldP spid="161" grpId="0" animBg="1"/>
      <p:bldP spid="161" grpId="1" animBg="1"/>
      <p:bldP spid="167" grpId="0"/>
      <p:bldP spid="172" grpId="0" animBg="1"/>
      <p:bldP spid="172" grpId="1" animBg="1"/>
      <p:bldP spid="173" grpId="0"/>
      <p:bldP spid="173" grpId="1"/>
      <p:bldP spid="175" grpId="0" animBg="1"/>
      <p:bldP spid="175" grpId="1" animBg="1"/>
      <p:bldP spid="176" grpId="0"/>
      <p:bldP spid="176" grpId="1"/>
      <p:bldP spid="180" grpId="0" animBg="1"/>
      <p:bldP spid="181" grpId="0"/>
      <p:bldP spid="194" grpId="0" animBg="1"/>
      <p:bldP spid="195" grpId="0"/>
      <p:bldP spid="19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normAutofit fontScale="90000"/>
          </a:bodyPr>
          <a:lstStyle/>
          <a:p>
            <a:r>
              <a:rPr lang="en-US" sz="6600" b="1" dirty="0" smtClean="0"/>
              <a:t>Genomic Proteomics and Information Visualization</a:t>
            </a:r>
            <a:endParaRPr lang="en-US" sz="6600" b="1" dirty="0"/>
          </a:p>
        </p:txBody>
      </p:sp>
      <p:sp>
        <p:nvSpPr>
          <p:cNvPr id="6" name="Subtitle 5"/>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7242822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normAutofit fontScale="90000"/>
          </a:bodyPr>
          <a:lstStyle/>
          <a:p>
            <a:pPr eaLnBrk="1" fontAlgn="auto" hangingPunct="1">
              <a:spcAft>
                <a:spcPts val="0"/>
              </a:spcAft>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a:t>COG: Clusters of </a:t>
            </a:r>
            <a:r>
              <a:rPr lang="en-US" dirty="0" err="1"/>
              <a:t>Orthologous</a:t>
            </a:r>
            <a:r>
              <a:rPr lang="en-US" dirty="0"/>
              <a:t> </a:t>
            </a:r>
            <a:r>
              <a:rPr lang="en-US" dirty="0" smtClean="0"/>
              <a:t>Groups</a:t>
            </a:r>
            <a:endParaRPr lang="en-US" dirty="0"/>
          </a:p>
        </p:txBody>
      </p:sp>
      <p:sp>
        <p:nvSpPr>
          <p:cNvPr id="13315"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normAutofit/>
          </a:bodyPr>
          <a:lstStyle/>
          <a:p>
            <a:pPr>
              <a:lnSpc>
                <a:spcPct val="73000"/>
              </a:lnSpc>
            </a:pPr>
            <a:fld id="{F46ECBFA-4BBC-4FD9-A98D-3F431C66B98F}" type="slidenum">
              <a:rPr lang="en-US" sz="1270"/>
              <a:pPr>
                <a:lnSpc>
                  <a:spcPct val="73000"/>
                </a:lnSpc>
              </a:pPr>
              <a:t>84</a:t>
            </a:fld>
            <a:endParaRPr lang="en-US" sz="1270"/>
          </a:p>
        </p:txBody>
      </p:sp>
      <p:sp>
        <p:nvSpPr>
          <p:cNvPr id="13317" name="Rectangle 2"/>
          <p:cNvSpPr>
            <a:spLocks noGrp="1" noChangeArrowheads="1"/>
          </p:cNvSpPr>
          <p:nvPr>
            <p:ph sz="quarter" idx="1"/>
          </p:nvPr>
        </p:nvSpPr>
        <p:spPr>
          <a:xfrm>
            <a:off x="456481" y="1604521"/>
            <a:ext cx="8470080" cy="39772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COG database was developed by NCBI.</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Proteins classified into groups with common function encoded in complete genomes.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Prokaryotes (COG): 66 genomes, 200K proteins, 5K clusters.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Eukaryotes (KOG): 7 genomes, 113K proteins, 5K clusters.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Valuable scientific resource: 5K citations.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Last updated: 2006.</a:t>
            </a:r>
          </a:p>
        </p:txBody>
      </p:sp>
      <p:sp>
        <p:nvSpPr>
          <p:cNvPr id="13318"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323619183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Protein Sequence Universe</a:t>
            </a:r>
          </a:p>
        </p:txBody>
      </p:sp>
      <p:sp>
        <p:nvSpPr>
          <p:cNvPr id="1433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F00E6F3F-7283-44C4-8BD1-0828ADC15158}" type="slidenum">
              <a:rPr lang="en-US" sz="1270"/>
              <a:pPr>
                <a:lnSpc>
                  <a:spcPct val="73000"/>
                </a:lnSpc>
              </a:pPr>
              <a:t>85</a:t>
            </a:fld>
            <a:endParaRPr lang="en-US" sz="1270"/>
          </a:p>
        </p:txBody>
      </p:sp>
      <p:sp>
        <p:nvSpPr>
          <p:cNvPr id="14341" name="Rectangle 2"/>
          <p:cNvSpPr>
            <a:spLocks noGrp="1" noChangeArrowheads="1"/>
          </p:cNvSpPr>
          <p:nvPr>
            <p:ph sz="quarter" idx="1"/>
          </p:nvPr>
        </p:nvSpPr>
        <p:spPr>
          <a:xfrm>
            <a:off x="456481" y="1604521"/>
            <a:ext cx="8045280" cy="39772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PSU Goal: Enhance annotation resources with analytic and visualization (browser) tools.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One component of PSU is to project sequence data into 3D using multidimensional scaling (MDS).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MDS </a:t>
            </a:r>
            <a:r>
              <a:rPr lang="en-US" b="1" smtClean="0"/>
              <a:t>interpolation</a:t>
            </a:r>
            <a:r>
              <a:rPr lang="en-US" smtClean="0"/>
              <a:t> allows expanding the universe without time consuming all vs all O(N</a:t>
            </a:r>
            <a:r>
              <a:rPr lang="en-US" baseline="30000" smtClean="0"/>
              <a:t>2</a:t>
            </a:r>
            <a:r>
              <a:rPr lang="en-US" smtClean="0"/>
              <a:t>)</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3D map allows much faster interpolation</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Use set of pairwise dissimilarities – don’t do MSA – so don’t have vectors in some space</a:t>
            </a:r>
          </a:p>
        </p:txBody>
      </p:sp>
      <p:sp>
        <p:nvSpPr>
          <p:cNvPr id="14342"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1717097273"/>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43000" y="152400"/>
            <a:ext cx="6324600" cy="1143000"/>
          </a:xfrm>
        </p:spPr>
        <p:txBody>
          <a:bodyPr>
            <a:noAutofit/>
          </a:bodyPr>
          <a:lstStyle/>
          <a:p>
            <a:r>
              <a:rPr lang="en-US" sz="3200" b="1" dirty="0" smtClean="0"/>
              <a:t>High Performance Dimension Reduction and Visualization</a:t>
            </a:r>
            <a:endParaRPr lang="en-US" sz="3200" b="1" dirty="0"/>
          </a:p>
        </p:txBody>
      </p:sp>
      <p:sp>
        <p:nvSpPr>
          <p:cNvPr id="3" name="Content Placeholder 2"/>
          <p:cNvSpPr>
            <a:spLocks noGrp="1"/>
          </p:cNvSpPr>
          <p:nvPr>
            <p:ph idx="1"/>
          </p:nvPr>
        </p:nvSpPr>
        <p:spPr>
          <a:xfrm>
            <a:off x="0" y="1066800"/>
            <a:ext cx="9220200" cy="5181599"/>
          </a:xfrm>
        </p:spPr>
        <p:txBody>
          <a:bodyPr>
            <a:noAutofit/>
          </a:bodyPr>
          <a:lstStyle/>
          <a:p>
            <a:r>
              <a:rPr lang="en-US" sz="2400" dirty="0" smtClean="0"/>
              <a:t>Need is pervasive</a:t>
            </a:r>
          </a:p>
          <a:p>
            <a:pPr lvl="1"/>
            <a:r>
              <a:rPr lang="en-US" sz="2400" dirty="0" smtClean="0"/>
              <a:t>Large and high dimensional data are everywhere: biology, physics, Internet, …</a:t>
            </a:r>
          </a:p>
          <a:p>
            <a:pPr lvl="1"/>
            <a:r>
              <a:rPr lang="en-US" sz="2400" b="1" dirty="0" smtClean="0"/>
              <a:t>Visualization can help data analysis</a:t>
            </a:r>
          </a:p>
          <a:p>
            <a:r>
              <a:rPr lang="en-US" sz="2400" dirty="0" smtClean="0"/>
              <a:t> Visualization of large datasets with high performance</a:t>
            </a:r>
          </a:p>
          <a:p>
            <a:pPr lvl="1"/>
            <a:r>
              <a:rPr lang="en-US" sz="2400" dirty="0" smtClean="0"/>
              <a:t>Map high-dimensional data into low dimensions (2D or 3D).</a:t>
            </a:r>
          </a:p>
          <a:p>
            <a:pPr lvl="1"/>
            <a:r>
              <a:rPr lang="en-US" sz="2400" dirty="0" smtClean="0"/>
              <a:t>Need Parallel programming for processing large data sets</a:t>
            </a:r>
          </a:p>
          <a:p>
            <a:pPr lvl="1">
              <a:lnSpc>
                <a:spcPct val="120000"/>
              </a:lnSpc>
              <a:spcBef>
                <a:spcPts val="0"/>
              </a:spcBef>
            </a:pPr>
            <a:r>
              <a:rPr lang="en-US" sz="2400" dirty="0" smtClean="0"/>
              <a:t>Developing high performance dimension reduction algorithms: </a:t>
            </a:r>
          </a:p>
          <a:p>
            <a:pPr lvl="2">
              <a:lnSpc>
                <a:spcPct val="120000"/>
              </a:lnSpc>
              <a:spcBef>
                <a:spcPts val="0"/>
              </a:spcBef>
            </a:pPr>
            <a:r>
              <a:rPr lang="en-US" sz="2000" dirty="0" smtClean="0"/>
              <a:t>MDS(Multi-dimensional Scaling)</a:t>
            </a:r>
          </a:p>
          <a:p>
            <a:pPr lvl="2">
              <a:lnSpc>
                <a:spcPct val="120000"/>
              </a:lnSpc>
              <a:spcBef>
                <a:spcPts val="0"/>
              </a:spcBef>
            </a:pPr>
            <a:r>
              <a:rPr lang="en-US" sz="2000" dirty="0" smtClean="0"/>
              <a:t>GTM(Generative Topographic Mapping)</a:t>
            </a:r>
          </a:p>
          <a:p>
            <a:pPr lvl="2">
              <a:lnSpc>
                <a:spcPct val="120000"/>
              </a:lnSpc>
              <a:spcBef>
                <a:spcPts val="0"/>
              </a:spcBef>
            </a:pPr>
            <a:r>
              <a:rPr lang="en-US" sz="2000" dirty="0" smtClean="0"/>
              <a:t>DA-MDS(Deterministic Annealing MDS) </a:t>
            </a:r>
          </a:p>
          <a:p>
            <a:pPr lvl="2">
              <a:lnSpc>
                <a:spcPct val="120000"/>
              </a:lnSpc>
              <a:spcBef>
                <a:spcPts val="0"/>
              </a:spcBef>
            </a:pPr>
            <a:r>
              <a:rPr lang="en-US" sz="2000" dirty="0" smtClean="0"/>
              <a:t>DA-GTM(Deterministic Annealing GTM) </a:t>
            </a:r>
          </a:p>
          <a:p>
            <a:pPr lvl="1">
              <a:lnSpc>
                <a:spcPct val="120000"/>
              </a:lnSpc>
              <a:spcBef>
                <a:spcPts val="0"/>
              </a:spcBef>
            </a:pPr>
            <a:r>
              <a:rPr lang="en-US" sz="2400" dirty="0" smtClean="0"/>
              <a:t>Interactive visualization tool </a:t>
            </a:r>
            <a:r>
              <a:rPr lang="en-US" sz="2400" dirty="0" err="1" smtClean="0">
                <a:solidFill>
                  <a:srgbClr val="990033"/>
                </a:solidFill>
              </a:rPr>
              <a:t>PlotViz</a:t>
            </a:r>
            <a:endParaRPr lang="en-US" sz="2400" dirty="0" smtClean="0">
              <a:solidFill>
                <a:srgbClr val="990033"/>
              </a:solidFill>
            </a:endParaRPr>
          </a:p>
        </p:txBody>
      </p:sp>
    </p:spTree>
    <p:extLst>
      <p:ext uri="{BB962C8B-B14F-4D97-AF65-F5344CB8AC3E}">
        <p14:creationId xmlns:p14="http://schemas.microsoft.com/office/powerpoint/2010/main" val="550339877"/>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Multi-Dimensional Scaling (MDS)</a:t>
            </a:r>
          </a:p>
        </p:txBody>
      </p:sp>
      <p:sp>
        <p:nvSpPr>
          <p:cNvPr id="15363"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AEE6D732-ACBC-472A-9713-EF41995B0FBD}" type="slidenum">
              <a:rPr lang="en-US" sz="1270"/>
              <a:pPr>
                <a:lnSpc>
                  <a:spcPct val="73000"/>
                </a:lnSpc>
              </a:pPr>
              <a:t>87</a:t>
            </a:fld>
            <a:endParaRPr lang="en-US" sz="1270"/>
          </a:p>
        </p:txBody>
      </p:sp>
      <p:sp>
        <p:nvSpPr>
          <p:cNvPr id="20485" name="Rectangle 2"/>
          <p:cNvSpPr>
            <a:spLocks noGrp="1" noChangeArrowheads="1"/>
          </p:cNvSpPr>
          <p:nvPr>
            <p:ph sz="quarter" idx="1"/>
          </p:nvPr>
        </p:nvSpPr>
        <p:spPr>
          <a:xfrm>
            <a:off x="31681" y="1493641"/>
            <a:ext cx="9033120" cy="438192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err="1" smtClean="0"/>
              <a:t>Sammon‘s</a:t>
            </a:r>
            <a:r>
              <a:rPr lang="en-US" dirty="0" smtClean="0"/>
              <a:t> objective function</a:t>
            </a:r>
          </a:p>
          <a:p>
            <a:pPr marL="97921" indent="0" eaLnBrk="1" hangingPunct="1">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dirty="0"/>
          </a:p>
          <a:p>
            <a:pPr marL="97921" indent="0" eaLnBrk="1" hangingPunct="1">
              <a:buSzPct val="45000"/>
              <a:buNone/>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     is dissimilarity </a:t>
            </a:r>
            <a:r>
              <a:rPr lang="en-US" b="1" dirty="0" smtClean="0"/>
              <a:t>measure</a:t>
            </a:r>
            <a:r>
              <a:rPr lang="en-US" dirty="0" smtClean="0"/>
              <a:t> between sequences </a:t>
            </a:r>
            <a:r>
              <a:rPr lang="en-US" b="1" i="1" dirty="0" err="1" smtClean="0"/>
              <a:t>i</a:t>
            </a:r>
            <a:r>
              <a:rPr lang="en-US" dirty="0" smtClean="0"/>
              <a:t> and </a:t>
            </a:r>
            <a:r>
              <a:rPr lang="en-US" b="1" i="1" dirty="0" smtClean="0"/>
              <a:t>j</a:t>
            </a:r>
            <a:r>
              <a:rPr lang="en-US" dirty="0" smtClean="0"/>
              <a:t>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d</a:t>
            </a:r>
            <a:r>
              <a:rPr lang="en-US" dirty="0" smtClean="0"/>
              <a:t> is Euclidean distance (here in 3D for visualization) between projections </a:t>
            </a:r>
            <a:r>
              <a:rPr lang="en-US" b="1" i="1" dirty="0" smtClean="0"/>
              <a:t>x</a:t>
            </a:r>
            <a:r>
              <a:rPr lang="en-US" b="1" i="1" baseline="-25000" dirty="0" smtClean="0"/>
              <a:t>i</a:t>
            </a:r>
            <a:r>
              <a:rPr lang="en-US" dirty="0" smtClean="0"/>
              <a:t> and </a:t>
            </a:r>
            <a:r>
              <a:rPr lang="en-US" b="1" i="1" dirty="0" err="1" smtClean="0"/>
              <a:t>x</a:t>
            </a:r>
            <a:r>
              <a:rPr lang="en-US" b="1" i="1" baseline="-25000" dirty="0" err="1" smtClean="0"/>
              <a:t>j</a:t>
            </a:r>
            <a:endParaRPr lang="en-US" b="1" i="1" baseline="-25000" dirty="0" smtClean="0"/>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Denominator chosen to get larger contribution in objective function from smaller dissimilarities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f</a:t>
            </a:r>
            <a:r>
              <a:rPr lang="en-US" dirty="0" smtClean="0"/>
              <a:t> is monotone transformation of dissimilarity measure                   chosen “artistically” </a:t>
            </a:r>
          </a:p>
        </p:txBody>
      </p:sp>
      <p:sp>
        <p:nvSpPr>
          <p:cNvPr id="15366"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graphicFrame>
        <p:nvGraphicFramePr>
          <p:cNvPr id="15367" name="Object 4"/>
          <p:cNvGraphicFramePr>
            <a:graphicFrameLocks noChangeAspect="1"/>
          </p:cNvGraphicFramePr>
          <p:nvPr/>
        </p:nvGraphicFramePr>
        <p:xfrm>
          <a:off x="2844001" y="1977481"/>
          <a:ext cx="4337280" cy="1244160"/>
        </p:xfrm>
        <a:graphic>
          <a:graphicData uri="http://schemas.openxmlformats.org/presentationml/2006/ole">
            <mc:AlternateContent xmlns:mc="http://schemas.openxmlformats.org/markup-compatibility/2006">
              <mc:Choice xmlns:v="urn:schemas-microsoft-com:vml" Requires="v">
                <p:oleObj spid="_x0000_s2068" name="Equation" r:id="rId4" imgW="1638300" imgH="469900" progId="Equation.3">
                  <p:embed/>
                </p:oleObj>
              </mc:Choice>
              <mc:Fallback>
                <p:oleObj name="Equation" r:id="rId4" imgW="1638300" imgH="4699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44001" y="1977481"/>
                        <a:ext cx="4337280" cy="12441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aphicFrame>
        <p:nvGraphicFramePr>
          <p:cNvPr id="15368" name="Object 6"/>
          <p:cNvGraphicFramePr>
            <a:graphicFrameLocks noChangeAspect="1"/>
          </p:cNvGraphicFramePr>
          <p:nvPr/>
        </p:nvGraphicFramePr>
        <p:xfrm>
          <a:off x="563041" y="3083401"/>
          <a:ext cx="345600" cy="567360"/>
        </p:xfrm>
        <a:graphic>
          <a:graphicData uri="http://schemas.openxmlformats.org/presentationml/2006/ole">
            <mc:AlternateContent xmlns:mc="http://schemas.openxmlformats.org/markup-compatibility/2006">
              <mc:Choice xmlns:v="urn:schemas-microsoft-com:vml" Requires="v">
                <p:oleObj spid="_x0000_s2069" name="Equation" r:id="rId6" imgW="177646" imgH="241091" progId="Equation.3">
                  <p:embed/>
                </p:oleObj>
              </mc:Choice>
              <mc:Fallback>
                <p:oleObj name="Equation" r:id="rId6" imgW="177646" imgH="241091" progId="Equation.3">
                  <p:embed/>
                  <p:pic>
                    <p:nvPicPr>
                      <p:cNvPr id="0" nam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63041" y="3083401"/>
                        <a:ext cx="345600" cy="56736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2851929476"/>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a:xfrm>
            <a:off x="612001" y="229321"/>
            <a:ext cx="8154720" cy="990720"/>
          </a:xfrm>
        </p:spPr>
        <p:txBody>
          <a:bodyPr/>
          <a:lstStyle/>
          <a:p>
            <a:r>
              <a:rPr lang="en-US" smtClean="0"/>
              <a:t>Typical Metagenomics MDS</a:t>
            </a:r>
          </a:p>
        </p:txBody>
      </p:sp>
      <p:sp>
        <p:nvSpPr>
          <p:cNvPr id="16387" name="Date Placeholder 3"/>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6388"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6" name="Slide Number Placeholder 5"/>
          <p:cNvSpPr>
            <a:spLocks noGrp="1"/>
          </p:cNvSpPr>
          <p:nvPr>
            <p:ph type="sldNum" sz="quarter" idx="12"/>
          </p:nvPr>
        </p:nvSpPr>
        <p:spPr/>
        <p:txBody>
          <a:bodyPr/>
          <a:lstStyle/>
          <a:p>
            <a:pPr>
              <a:lnSpc>
                <a:spcPct val="73000"/>
              </a:lnSpc>
            </a:pPr>
            <a:fld id="{3F200E49-2F6E-43DB-B8E0-A356421D735D}" type="slidenum">
              <a:rPr lang="en-US" sz="1270"/>
              <a:pPr>
                <a:lnSpc>
                  <a:spcPct val="73000"/>
                </a:lnSpc>
              </a:pPr>
              <a:t>88</a:t>
            </a:fld>
            <a:endParaRPr lang="en-US" sz="1270"/>
          </a:p>
        </p:txBody>
      </p:sp>
      <p:pic>
        <p:nvPicPr>
          <p:cNvPr id="16390" name="Picture 2" descr="Mega-region View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040" y="1349641"/>
            <a:ext cx="9123840" cy="550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43844253"/>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28045" y="12879"/>
            <a:ext cx="4192073" cy="690619"/>
          </a:xfrm>
        </p:spPr>
        <p:txBody>
          <a:bodyPr/>
          <a:lstStyle/>
          <a:p>
            <a:r>
              <a:rPr lang="en-US" dirty="0" smtClean="0"/>
              <a:t>Metagenomics</a:t>
            </a:r>
            <a:endParaRPr lang="en-US"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89</a:t>
            </a:fld>
            <a:endParaRPr lang="en-US"/>
          </a:p>
        </p:txBody>
      </p:sp>
      <p:pic>
        <p:nvPicPr>
          <p:cNvPr id="15362" name="Picture 2" descr="C:\Users\Geoffrey Fox\Desktop\680k_hierarchical_k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565" y="1012591"/>
            <a:ext cx="9144000" cy="5845409"/>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654935" y="643259"/>
            <a:ext cx="6523150" cy="369332"/>
          </a:xfrm>
          <a:prstGeom prst="rect">
            <a:avLst/>
          </a:prstGeom>
        </p:spPr>
        <p:txBody>
          <a:bodyPr wrap="square">
            <a:spAutoFit/>
          </a:bodyPr>
          <a:lstStyle/>
          <a:p>
            <a:r>
              <a:rPr lang="en-US" dirty="0" smtClean="0"/>
              <a:t>http://salsahpc.indiana.edu/millionseq/mina/16SrRNA_index.html</a:t>
            </a:r>
            <a:endParaRPr lang="en-US" dirty="0"/>
          </a:p>
        </p:txBody>
      </p:sp>
    </p:spTree>
    <p:extLst>
      <p:ext uri="{BB962C8B-B14F-4D97-AF65-F5344CB8AC3E}">
        <p14:creationId xmlns:p14="http://schemas.microsoft.com/office/powerpoint/2010/main" val="114696859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Number Placeholder 3"/>
          <p:cNvSpPr>
            <a:spLocks noGrp="1"/>
          </p:cNvSpPr>
          <p:nvPr>
            <p:ph type="sldNum" sz="quarter" idx="12"/>
          </p:nvPr>
        </p:nvSpPr>
        <p:spPr/>
        <p:txBody>
          <a:bodyPr/>
          <a:lstStyle/>
          <a:p>
            <a:pPr>
              <a:defRPr/>
            </a:pPr>
            <a:fld id="{AAA53467-3A83-4390-AFDC-39710604A0CA}" type="slidenum">
              <a:rPr lang="en-US">
                <a:solidFill>
                  <a:srgbClr val="FFFFFF"/>
                </a:solidFill>
              </a:rPr>
              <a:pPr>
                <a:defRPr/>
              </a:pPr>
              <a:t>9</a:t>
            </a:fld>
            <a:endParaRPr lang="en-US">
              <a:solidFill>
                <a:srgbClr val="FFFFFF"/>
              </a:solidFill>
            </a:endParaRPr>
          </a:p>
        </p:txBody>
      </p:sp>
      <p:sp>
        <p:nvSpPr>
          <p:cNvPr id="6" name="Slide Number Placeholder 5"/>
          <p:cNvSpPr txBox="1">
            <a:spLocks noGrp="1"/>
          </p:cNvSpPr>
          <p:nvPr/>
        </p:nvSpPr>
        <p:spPr bwMode="auto">
          <a:xfrm>
            <a:off x="6858000" y="6553200"/>
            <a:ext cx="2133600" cy="304800"/>
          </a:xfrm>
          <a:prstGeom prst="rect">
            <a:avLst/>
          </a:prstGeom>
          <a:noFill/>
          <a:ln>
            <a:miter lim="800000"/>
            <a:headEnd/>
            <a:tailEnd/>
          </a:ln>
        </p:spPr>
        <p:txBody>
          <a:bodyPr/>
          <a:lstStyle/>
          <a:p>
            <a:pPr algn="r" fontAlgn="base">
              <a:spcBef>
                <a:spcPct val="0"/>
              </a:spcBef>
              <a:spcAft>
                <a:spcPct val="0"/>
              </a:spcAft>
              <a:defRPr/>
            </a:pPr>
            <a:fld id="{FF24BA25-D65D-403A-85C2-9B54B8BAC290}" type="slidenum">
              <a:rPr lang="en-US" sz="1000">
                <a:solidFill>
                  <a:srgbClr val="FFFFFF"/>
                </a:solidFill>
                <a:effectLst>
                  <a:outerShdw blurRad="38100" dist="38100" dir="2700000" algn="tl">
                    <a:srgbClr val="000000"/>
                  </a:outerShdw>
                </a:effectLst>
                <a:latin typeface="Verdana" pitchFamily="34" charset="0"/>
              </a:rPr>
              <a:pPr algn="r" fontAlgn="base">
                <a:spcBef>
                  <a:spcPct val="0"/>
                </a:spcBef>
                <a:spcAft>
                  <a:spcPct val="0"/>
                </a:spcAft>
                <a:defRPr/>
              </a:pPr>
              <a:t>9</a:t>
            </a:fld>
            <a:endParaRPr lang="en-US" sz="1000">
              <a:solidFill>
                <a:srgbClr val="FFFFFF"/>
              </a:solidFill>
              <a:effectLst>
                <a:outerShdw blurRad="38100" dist="38100" dir="2700000" algn="tl">
                  <a:srgbClr val="000000"/>
                </a:outerShdw>
              </a:effectLst>
              <a:latin typeface="Verdana" pitchFamily="34" charset="0"/>
            </a:endParaRPr>
          </a:p>
        </p:txBody>
      </p:sp>
      <p:sp>
        <p:nvSpPr>
          <p:cNvPr id="26628" name="Rectangle 2"/>
          <p:cNvSpPr>
            <a:spLocks noGrp="1" noChangeArrowheads="1"/>
          </p:cNvSpPr>
          <p:nvPr>
            <p:ph type="title" idx="4294967295"/>
          </p:nvPr>
        </p:nvSpPr>
        <p:spPr>
          <a:xfrm>
            <a:off x="0" y="0"/>
            <a:ext cx="9144000" cy="838200"/>
          </a:xfrm>
        </p:spPr>
        <p:txBody>
          <a:bodyPr/>
          <a:lstStyle/>
          <a:p>
            <a:pPr eaLnBrk="1" hangingPunct="1"/>
            <a:r>
              <a:rPr lang="en-US" smtClean="0"/>
              <a:t>What is Cyberinfrastructure</a:t>
            </a:r>
          </a:p>
        </p:txBody>
      </p:sp>
      <p:sp>
        <p:nvSpPr>
          <p:cNvPr id="26629" name="Rectangle 3"/>
          <p:cNvSpPr>
            <a:spLocks noGrp="1" noChangeArrowheads="1"/>
          </p:cNvSpPr>
          <p:nvPr>
            <p:ph type="body" idx="4294967295"/>
          </p:nvPr>
        </p:nvSpPr>
        <p:spPr>
          <a:xfrm>
            <a:off x="0" y="990600"/>
            <a:ext cx="8991600" cy="5638800"/>
          </a:xfrm>
        </p:spPr>
        <p:txBody>
          <a:bodyPr/>
          <a:lstStyle/>
          <a:p>
            <a:pPr eaLnBrk="1" hangingPunct="1"/>
            <a:r>
              <a:rPr lang="en-US" sz="2400" smtClean="0"/>
              <a:t>Cyberinfrastructure is (from NSF) infrastructure that supports </a:t>
            </a:r>
            <a:r>
              <a:rPr lang="en-US" sz="2400" smtClean="0">
                <a:solidFill>
                  <a:srgbClr val="FFFF00"/>
                </a:solidFill>
              </a:rPr>
              <a:t>distributed research and learning</a:t>
            </a:r>
            <a:r>
              <a:rPr lang="en-US" sz="2400" smtClean="0"/>
              <a:t> (</a:t>
            </a:r>
            <a:r>
              <a:rPr lang="en-US" sz="2400" smtClean="0">
                <a:solidFill>
                  <a:srgbClr val="FFFF00"/>
                </a:solidFill>
              </a:rPr>
              <a:t>e-Science, e-Research, e-Education</a:t>
            </a:r>
            <a:r>
              <a:rPr lang="en-US" sz="2400" smtClean="0"/>
              <a:t>) </a:t>
            </a:r>
          </a:p>
          <a:p>
            <a:pPr lvl="1" eaLnBrk="1" hangingPunct="1"/>
            <a:r>
              <a:rPr lang="en-US" smtClean="0"/>
              <a:t>Links data, people, computers</a:t>
            </a:r>
          </a:p>
          <a:p>
            <a:pPr eaLnBrk="1" hangingPunct="1"/>
            <a:r>
              <a:rPr lang="en-US" sz="2400" smtClean="0"/>
              <a:t>Exploits </a:t>
            </a:r>
            <a:r>
              <a:rPr lang="en-US" sz="2400" smtClean="0">
                <a:solidFill>
                  <a:srgbClr val="FFFF00"/>
                </a:solidFill>
              </a:rPr>
              <a:t>Internet technology</a:t>
            </a:r>
            <a:r>
              <a:rPr lang="en-US" sz="2400" smtClean="0"/>
              <a:t> (</a:t>
            </a:r>
            <a:r>
              <a:rPr lang="en-US" sz="2400" smtClean="0">
                <a:solidFill>
                  <a:srgbClr val="FFFF00"/>
                </a:solidFill>
              </a:rPr>
              <a:t>Web2.0 </a:t>
            </a:r>
            <a:r>
              <a:rPr lang="en-US" sz="2400" smtClean="0"/>
              <a:t>and </a:t>
            </a:r>
            <a:r>
              <a:rPr lang="en-US" sz="2400" smtClean="0">
                <a:solidFill>
                  <a:srgbClr val="FFFF00"/>
                </a:solidFill>
              </a:rPr>
              <a:t>Clouds</a:t>
            </a:r>
            <a:r>
              <a:rPr lang="en-US" sz="2400" smtClean="0"/>
              <a:t>) adding (via </a:t>
            </a:r>
            <a:r>
              <a:rPr lang="en-US" sz="2400" smtClean="0">
                <a:solidFill>
                  <a:srgbClr val="FFFF00"/>
                </a:solidFill>
              </a:rPr>
              <a:t>Grid</a:t>
            </a:r>
            <a:r>
              <a:rPr lang="en-US" sz="2400" smtClean="0"/>
              <a:t> technology) management, security, supercomputers etc.</a:t>
            </a:r>
          </a:p>
          <a:p>
            <a:pPr eaLnBrk="1" hangingPunct="1"/>
            <a:r>
              <a:rPr lang="en-US" sz="2400" smtClean="0"/>
              <a:t>It has two aspects: </a:t>
            </a:r>
            <a:r>
              <a:rPr lang="en-US" sz="2400" smtClean="0">
                <a:solidFill>
                  <a:srgbClr val="FFFF00"/>
                </a:solidFill>
              </a:rPr>
              <a:t>parallel </a:t>
            </a:r>
            <a:r>
              <a:rPr lang="en-US" sz="2400" smtClean="0"/>
              <a:t>– low latency (microseconds) between nodes and </a:t>
            </a:r>
            <a:r>
              <a:rPr lang="en-US" sz="2400" smtClean="0">
                <a:solidFill>
                  <a:srgbClr val="FFFF00"/>
                </a:solidFill>
              </a:rPr>
              <a:t>distributed</a:t>
            </a:r>
            <a:r>
              <a:rPr lang="en-US" sz="2400" smtClean="0"/>
              <a:t> – highish latency (milliseconds) between nodes</a:t>
            </a:r>
          </a:p>
          <a:p>
            <a:pPr eaLnBrk="1" hangingPunct="1"/>
            <a:r>
              <a:rPr lang="en-US" sz="2400" smtClean="0"/>
              <a:t>Parallel needed to get </a:t>
            </a:r>
            <a:r>
              <a:rPr lang="en-US" sz="2400" smtClean="0">
                <a:solidFill>
                  <a:srgbClr val="FFFF00"/>
                </a:solidFill>
              </a:rPr>
              <a:t>high performance</a:t>
            </a:r>
            <a:r>
              <a:rPr lang="en-US" sz="2400" smtClean="0"/>
              <a:t> on </a:t>
            </a:r>
            <a:r>
              <a:rPr lang="en-US" sz="2400" smtClean="0">
                <a:solidFill>
                  <a:srgbClr val="FFFF00"/>
                </a:solidFill>
              </a:rPr>
              <a:t>individual</a:t>
            </a:r>
            <a:r>
              <a:rPr lang="en-US" sz="2400" smtClean="0"/>
              <a:t> large simulations, data analysis etc.; must </a:t>
            </a:r>
            <a:r>
              <a:rPr lang="en-US" sz="2400" smtClean="0">
                <a:solidFill>
                  <a:srgbClr val="FFFF00"/>
                </a:solidFill>
              </a:rPr>
              <a:t>decompose problem</a:t>
            </a:r>
          </a:p>
          <a:p>
            <a:pPr eaLnBrk="1" hangingPunct="1"/>
            <a:r>
              <a:rPr lang="en-US" sz="2400" smtClean="0"/>
              <a:t>Distributed aspect </a:t>
            </a:r>
            <a:r>
              <a:rPr lang="en-US" sz="2400" smtClean="0">
                <a:solidFill>
                  <a:srgbClr val="FFFF00"/>
                </a:solidFill>
              </a:rPr>
              <a:t>integrates</a:t>
            </a:r>
            <a:r>
              <a:rPr lang="en-US" sz="2400" smtClean="0"/>
              <a:t> already distinct components – especially natural for data (as in biology databases etc.)</a:t>
            </a:r>
          </a:p>
        </p:txBody>
      </p:sp>
    </p:spTree>
    <p:extLst>
      <p:ext uri="{BB962C8B-B14F-4D97-AF65-F5344CB8AC3E}">
        <p14:creationId xmlns:p14="http://schemas.microsoft.com/office/powerpoint/2010/main" val="1096788741"/>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a:xfrm>
            <a:off x="612001" y="229321"/>
            <a:ext cx="8154720" cy="990720"/>
          </a:xfrm>
        </p:spPr>
        <p:txBody>
          <a:bodyPr/>
          <a:lstStyle/>
          <a:p>
            <a:pPr eaLnBrk="1" hangingPunct="1"/>
            <a:r>
              <a:rPr lang="en-US" smtClean="0"/>
              <a:t>MDS Details</a:t>
            </a:r>
          </a:p>
        </p:txBody>
      </p:sp>
      <p:sp>
        <p:nvSpPr>
          <p:cNvPr id="17411"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7412"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4"/>
          <p:cNvSpPr>
            <a:spLocks noGrp="1"/>
          </p:cNvSpPr>
          <p:nvPr>
            <p:ph type="sldNum" sz="quarter" idx="12"/>
          </p:nvPr>
        </p:nvSpPr>
        <p:spPr/>
        <p:txBody>
          <a:bodyPr/>
          <a:lstStyle/>
          <a:p>
            <a:pPr>
              <a:lnSpc>
                <a:spcPct val="73000"/>
              </a:lnSpc>
            </a:pPr>
            <a:fld id="{4FE55F67-E30A-409A-8B29-B101FE79BF41}" type="slidenum">
              <a:rPr lang="en-US" sz="1270"/>
              <a:pPr>
                <a:lnSpc>
                  <a:spcPct val="73000"/>
                </a:lnSpc>
              </a:pPr>
              <a:t>90</a:t>
            </a:fld>
            <a:endParaRPr lang="en-US" sz="1270"/>
          </a:p>
        </p:txBody>
      </p:sp>
      <p:sp>
        <p:nvSpPr>
          <p:cNvPr id="6" name="Content Placeholder 5"/>
          <p:cNvSpPr>
            <a:spLocks noGrp="1"/>
          </p:cNvSpPr>
          <p:nvPr>
            <p:ph sz="quarter" idx="1"/>
          </p:nvPr>
        </p:nvSpPr>
        <p:spPr>
          <a:xfrm>
            <a:off x="148321" y="1600201"/>
            <a:ext cx="8995680" cy="4495680"/>
          </a:xfrm>
        </p:spPr>
        <p:txBody>
          <a:bodyPr>
            <a:noAutofit/>
          </a:bodyPr>
          <a:lstStyle/>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f</a:t>
            </a:r>
            <a:r>
              <a:rPr lang="en-US" dirty="0" smtClean="0"/>
              <a:t> chosen heuristically to increase the ratio of standard deviation to mean for         and to increase the range of dissimilarity measures.</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b="1" i="1" dirty="0" smtClean="0"/>
              <a:t>O(n</a:t>
            </a:r>
            <a:r>
              <a:rPr lang="en-US" b="1" i="1" baseline="30000" dirty="0" smtClean="0"/>
              <a:t>2</a:t>
            </a:r>
            <a:r>
              <a:rPr lang="en-US" b="1" i="1" dirty="0" smtClean="0"/>
              <a:t>)</a:t>
            </a:r>
            <a:r>
              <a:rPr lang="en-US" dirty="0" smtClean="0"/>
              <a:t> complexity to map </a:t>
            </a:r>
            <a:r>
              <a:rPr lang="en-US" b="1" i="1" dirty="0" smtClean="0"/>
              <a:t>n</a:t>
            </a:r>
            <a:r>
              <a:rPr lang="en-US" dirty="0" smtClean="0"/>
              <a:t> sequences into 3D.</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MDS can be solved using EM (SMACOF – fastest but limited) or directly by Newton's method (it’s just </a:t>
            </a:r>
            <a:r>
              <a:rPr lang="en-US" dirty="0" smtClean="0">
                <a:sym typeface="Symbol"/>
              </a:rPr>
              <a:t></a:t>
            </a:r>
            <a:r>
              <a:rPr lang="en-US" baseline="30000" dirty="0" smtClean="0">
                <a:sym typeface="Symbol"/>
              </a:rPr>
              <a:t>2</a:t>
            </a:r>
            <a:r>
              <a:rPr lang="en-US" dirty="0" smtClean="0">
                <a:sym typeface="Symbol"/>
              </a:rPr>
              <a:t> )</a:t>
            </a:r>
            <a:endParaRPr lang="en-US" dirty="0" smtClean="0"/>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Used robust implementation of nonlinear </a:t>
            </a:r>
            <a:r>
              <a:rPr lang="en-US" dirty="0">
                <a:sym typeface="Symbol"/>
              </a:rPr>
              <a:t></a:t>
            </a:r>
            <a:r>
              <a:rPr lang="en-US" baseline="30000" dirty="0">
                <a:sym typeface="Symbol"/>
              </a:rPr>
              <a:t>2</a:t>
            </a:r>
            <a:r>
              <a:rPr lang="en-US" dirty="0">
                <a:sym typeface="Symbol"/>
              </a:rPr>
              <a:t> </a:t>
            </a:r>
            <a:r>
              <a:rPr lang="en-US" dirty="0" smtClean="0"/>
              <a:t>minimization with Levenberg-Marquardt</a:t>
            </a:r>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r>
              <a:rPr lang="en-US" dirty="0" smtClean="0"/>
              <a:t>3D projections visualized  in </a:t>
            </a:r>
            <a:r>
              <a:rPr lang="en-US" dirty="0" err="1" smtClean="0"/>
              <a:t>PlotViz</a:t>
            </a:r>
            <a:endParaRPr lang="en-US" dirty="0" smtClean="0"/>
          </a:p>
          <a:p>
            <a:pPr marL="391686" indent="-293764" eaLnBrk="1" fontAlgn="auto" hangingPunct="1">
              <a:spcBef>
                <a:spcPts val="700"/>
              </a:spcBef>
              <a:spcAft>
                <a:spcPts val="0"/>
              </a:spcAft>
              <a:buSzPct val="45000"/>
              <a:buFont typeface="Wingdings"/>
              <a:buChar char=""/>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defRPr/>
            </a:pPr>
            <a:endParaRPr lang="en-US" sz="635" dirty="0"/>
          </a:p>
          <a:p>
            <a:pPr marL="320007" indent="-320007" eaLnBrk="1" fontAlgn="auto" hangingPunct="1">
              <a:spcBef>
                <a:spcPts val="700"/>
              </a:spcBef>
              <a:spcAft>
                <a:spcPts val="0"/>
              </a:spcAft>
              <a:buFont typeface="Wingdings"/>
              <a:buChar char=""/>
              <a:defRPr/>
            </a:pPr>
            <a:endParaRPr lang="en-US" dirty="0"/>
          </a:p>
        </p:txBody>
      </p:sp>
      <p:graphicFrame>
        <p:nvGraphicFramePr>
          <p:cNvPr id="17415" name="Object 6"/>
          <p:cNvGraphicFramePr>
            <a:graphicFrameLocks noChangeAspect="1"/>
          </p:cNvGraphicFramePr>
          <p:nvPr/>
        </p:nvGraphicFramePr>
        <p:xfrm>
          <a:off x="3811681" y="2115721"/>
          <a:ext cx="807840" cy="479520"/>
        </p:xfrm>
        <a:graphic>
          <a:graphicData uri="http://schemas.openxmlformats.org/presentationml/2006/ole">
            <mc:AlternateContent xmlns:mc="http://schemas.openxmlformats.org/markup-compatibility/2006">
              <mc:Choice xmlns:v="urn:schemas-microsoft-com:vml" Requires="v">
                <p:oleObj spid="_x0000_s3083" name="Equation" r:id="rId3" imgW="406224" imgH="241195" progId="Equation.3">
                  <p:embed/>
                </p:oleObj>
              </mc:Choice>
              <mc:Fallback>
                <p:oleObj name="Equation" r:id="rId3" imgW="406224" imgH="241195"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1681" y="2115721"/>
                        <a:ext cx="807840" cy="4795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Tree>
    <p:extLst>
      <p:ext uri="{BB962C8B-B14F-4D97-AF65-F5344CB8AC3E}">
        <p14:creationId xmlns:p14="http://schemas.microsoft.com/office/powerpoint/2010/main" val="525885713"/>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12001" y="229321"/>
            <a:ext cx="8154720" cy="990720"/>
          </a:xfrm>
        </p:spPr>
        <p:txBody>
          <a:bodyPr/>
          <a:lstStyle/>
          <a:p>
            <a:pPr eaLnBrk="1" hangingPunct="1"/>
            <a:r>
              <a:rPr lang="en-US" smtClean="0"/>
              <a:t>MDS Details</a:t>
            </a:r>
          </a:p>
        </p:txBody>
      </p:sp>
      <p:sp>
        <p:nvSpPr>
          <p:cNvPr id="18435" name="Date Placeholder 2"/>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
        <p:nvSpPr>
          <p:cNvPr id="18436" name="Footer Placeholder 3"/>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4"/>
          <p:cNvSpPr>
            <a:spLocks noGrp="1"/>
          </p:cNvSpPr>
          <p:nvPr>
            <p:ph type="sldNum" sz="quarter" idx="12"/>
          </p:nvPr>
        </p:nvSpPr>
        <p:spPr/>
        <p:txBody>
          <a:bodyPr/>
          <a:lstStyle/>
          <a:p>
            <a:pPr>
              <a:lnSpc>
                <a:spcPct val="73000"/>
              </a:lnSpc>
            </a:pPr>
            <a:fld id="{ECAAC178-3AA1-4BE9-9314-73A354D0DE8B}" type="slidenum">
              <a:rPr lang="en-US" sz="1270"/>
              <a:pPr>
                <a:lnSpc>
                  <a:spcPct val="73000"/>
                </a:lnSpc>
              </a:pPr>
              <a:t>91</a:t>
            </a:fld>
            <a:endParaRPr lang="en-US" sz="1270"/>
          </a:p>
        </p:txBody>
      </p:sp>
      <p:sp>
        <p:nvSpPr>
          <p:cNvPr id="18438" name="Content Placeholder 5"/>
          <p:cNvSpPr>
            <a:spLocks noGrp="1"/>
          </p:cNvSpPr>
          <p:nvPr>
            <p:ph sz="quarter" idx="1"/>
          </p:nvPr>
        </p:nvSpPr>
        <p:spPr>
          <a:xfrm>
            <a:off x="148321" y="1424521"/>
            <a:ext cx="8847360" cy="4495680"/>
          </a:xfrm>
        </p:spPr>
        <p:txBody>
          <a:bodyPr/>
          <a:lstStyle/>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Input Data: 100K sequences from well-characterized prokaryotic COGs. </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Proximity measure: sequence alignment % scores</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Scores calculated using Needleman-Wunsch</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Scores “</a:t>
            </a:r>
            <a:r>
              <a:rPr lang="en-US" smtClean="0">
                <a:latin typeface="Courier New" panose="02070309020205020404" pitchFamily="49" charset="0"/>
                <a:cs typeface="Courier New" panose="02070309020205020404" pitchFamily="49" charset="0"/>
              </a:rPr>
              <a:t>sqrt 4D”</a:t>
            </a:r>
            <a:r>
              <a:rPr lang="en-US" smtClean="0"/>
              <a:t> transformed and fed into MDS</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Analytic form for transformation to 4D</a:t>
            </a:r>
          </a:p>
          <a:p>
            <a:pPr marL="711370" lvl="1"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sym typeface="Symbol" panose="05050102010706020507" pitchFamily="18" charset="2"/>
              </a:rPr>
              <a:t></a:t>
            </a:r>
            <a:r>
              <a:rPr lang="en-US" i="1" baseline="-25000" smtClean="0">
                <a:sym typeface="Symbol" panose="05050102010706020507" pitchFamily="18" charset="2"/>
              </a:rPr>
              <a:t>ij</a:t>
            </a:r>
            <a:r>
              <a:rPr lang="en-US" i="1" baseline="30000" smtClean="0">
                <a:sym typeface="Symbol" panose="05050102010706020507" pitchFamily="18" charset="2"/>
              </a:rPr>
              <a:t>n </a:t>
            </a:r>
            <a:r>
              <a:rPr lang="en-US" i="1" smtClean="0">
                <a:sym typeface="Symbol" panose="05050102010706020507" pitchFamily="18" charset="2"/>
              </a:rPr>
              <a:t>decreases dimension n &gt; 1; increases n &lt; 1</a:t>
            </a:r>
            <a:endParaRPr lang="en-US" baseline="30000" smtClean="0"/>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latin typeface="Courier New" panose="02070309020205020404" pitchFamily="49" charset="0"/>
                <a:cs typeface="Courier New" panose="02070309020205020404" pitchFamily="49" charset="0"/>
              </a:rPr>
              <a:t>“sqrt</a:t>
            </a:r>
            <a:r>
              <a:rPr lang="en-US" smtClean="0"/>
              <a:t> 4D” reduced dimension of distance data from 244 for  </a:t>
            </a:r>
            <a:r>
              <a:rPr lang="en-US" smtClean="0">
                <a:sym typeface="Symbol" panose="05050102010706020507" pitchFamily="18" charset="2"/>
              </a:rPr>
              <a:t></a:t>
            </a:r>
            <a:r>
              <a:rPr lang="en-US" i="1" baseline="-25000" smtClean="0">
                <a:sym typeface="Symbol" panose="05050102010706020507" pitchFamily="18" charset="2"/>
              </a:rPr>
              <a:t>ij</a:t>
            </a:r>
            <a:r>
              <a:rPr lang="en-US" smtClean="0"/>
              <a:t>  to14 for   </a:t>
            </a:r>
            <a:r>
              <a:rPr lang="en-US" i="1" smtClean="0"/>
              <a:t>f</a:t>
            </a:r>
            <a:r>
              <a:rPr lang="en-US" smtClean="0"/>
              <a:t>(</a:t>
            </a:r>
            <a:r>
              <a:rPr lang="en-US" smtClean="0">
                <a:sym typeface="Symbol" panose="05050102010706020507" pitchFamily="18" charset="2"/>
              </a:rPr>
              <a:t></a:t>
            </a:r>
            <a:r>
              <a:rPr lang="en-US" i="1" baseline="-25000" smtClean="0">
                <a:sym typeface="Symbol" panose="05050102010706020507" pitchFamily="18" charset="2"/>
              </a:rPr>
              <a:t>ij</a:t>
            </a:r>
            <a:r>
              <a:rPr lang="en-US" smtClean="0"/>
              <a:t>)</a:t>
            </a:r>
          </a:p>
          <a:p>
            <a:pPr marL="391686" indent="-293764" eaLnBrk="1" hangingPunct="1">
              <a:buSzPct val="45000"/>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Hence more uniform coverage of Euclidean space</a:t>
            </a:r>
          </a:p>
        </p:txBody>
      </p:sp>
    </p:spTree>
    <p:extLst>
      <p:ext uri="{BB962C8B-B14F-4D97-AF65-F5344CB8AC3E}">
        <p14:creationId xmlns:p14="http://schemas.microsoft.com/office/powerpoint/2010/main" val="70478328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3D View of 100K COG Sequences</a:t>
            </a:r>
          </a:p>
        </p:txBody>
      </p:sp>
      <p:sp>
        <p:nvSpPr>
          <p:cNvPr id="19459"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0AC073B1-9238-43AB-AC67-3B16E1F5FAA3}" type="slidenum">
              <a:rPr lang="en-US" sz="1270"/>
              <a:pPr>
                <a:lnSpc>
                  <a:spcPct val="73000"/>
                </a:lnSpc>
              </a:pPr>
              <a:t>92</a:t>
            </a:fld>
            <a:endParaRPr lang="en-US" sz="1270"/>
          </a:p>
        </p:txBody>
      </p:sp>
      <p:pic>
        <p:nvPicPr>
          <p:cNvPr id="1946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16001" y="1562761"/>
            <a:ext cx="7084800" cy="4646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19462"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422431357"/>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Cluster Annotation</a:t>
            </a:r>
          </a:p>
        </p:txBody>
      </p:sp>
      <p:sp>
        <p:nvSpPr>
          <p:cNvPr id="21507"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41" name="Slide Number Placeholder 5"/>
          <p:cNvSpPr>
            <a:spLocks noGrp="1"/>
          </p:cNvSpPr>
          <p:nvPr>
            <p:ph type="sldNum" sz="quarter" idx="12"/>
          </p:nvPr>
        </p:nvSpPr>
        <p:spPr/>
        <p:txBody>
          <a:bodyPr/>
          <a:lstStyle/>
          <a:p>
            <a:pPr>
              <a:lnSpc>
                <a:spcPct val="73000"/>
              </a:lnSpc>
            </a:pPr>
            <a:fld id="{4EA6CCF2-4C19-415A-8BDA-C05F83814CC8}" type="slidenum">
              <a:rPr lang="en-US" sz="1270"/>
              <a:pPr>
                <a:lnSpc>
                  <a:spcPct val="73000"/>
                </a:lnSpc>
              </a:pPr>
              <a:t>93</a:t>
            </a:fld>
            <a:endParaRPr lang="en-US" sz="1270"/>
          </a:p>
        </p:txBody>
      </p:sp>
      <p:graphicFrame>
        <p:nvGraphicFramePr>
          <p:cNvPr id="15362" name="Group 2"/>
          <p:cNvGraphicFramePr>
            <a:graphicFrameLocks noGrp="1"/>
          </p:cNvGraphicFramePr>
          <p:nvPr/>
        </p:nvGraphicFramePr>
        <p:xfrm>
          <a:off x="424801" y="1562761"/>
          <a:ext cx="8432640" cy="4599359"/>
        </p:xfrm>
        <a:graphic>
          <a:graphicData uri="http://schemas.openxmlformats.org/drawingml/2006/table">
            <a:tbl>
              <a:tblPr/>
              <a:tblGrid>
                <a:gridCol w="1175040"/>
                <a:gridCol w="6151680"/>
                <a:gridCol w="1105920"/>
              </a:tblGrid>
              <a:tr h="340050">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Annotation</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Uniref100</a:t>
                      </a:r>
                    </a:p>
                  </a:txBody>
                  <a:tcPr marL="81638" marR="81638" marT="55259" marB="42456" anchor="b" horzOverflow="overflow">
                    <a:lnL>
                      <a:noFill/>
                    </a:lnL>
                    <a:lnR>
                      <a:noFill/>
                    </a:lnR>
                    <a:lnT>
                      <a:noFill/>
                    </a:lnT>
                    <a:lnB>
                      <a:noFill/>
                    </a:lnB>
                    <a:lnTlToBr>
                      <a:noFill/>
                    </a:lnTlToBr>
                    <a:lnBlToTr>
                      <a:noFill/>
                    </a:lnBlToTr>
                    <a:solidFill>
                      <a:schemeClr val="accent1">
                        <a:lumMod val="40000"/>
                        <a:lumOff val="60000"/>
                      </a:schemeClr>
                    </a:solid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chemeClr val="tx1"/>
                          </a:solidFill>
                          <a:effectLst/>
                          <a:latin typeface="Times New Roman" pitchFamily="16" charset="0"/>
                          <a:cs typeface="Times New Roman" pitchFamily="16" charset="0"/>
                        </a:rPr>
                        <a:t>COG1131</a:t>
                      </a:r>
                    </a:p>
                  </a:txBody>
                  <a:tcPr marL="81638" marR="81638" marT="55259" marB="42456" anchor="b" horzOverflow="overflow">
                    <a:lnL>
                      <a:noFill/>
                    </a:lnL>
                    <a:lnR>
                      <a:noFill/>
                    </a:lnR>
                    <a:lnT>
                      <a:noFill/>
                    </a:lnT>
                    <a:lnB>
                      <a:noFill/>
                    </a:lnB>
                    <a:lnTlToBr>
                      <a:noFill/>
                    </a:lnTlToBr>
                    <a:lnBlToTr>
                      <a:noFill/>
                    </a:lnBlToTr>
                    <a:solidFill>
                      <a:srgbClr val="FFFF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chemeClr val="tx1"/>
                          </a:solidFill>
                          <a:effectLst/>
                          <a:latin typeface="Times New Roman" pitchFamily="16" charset="0"/>
                          <a:cs typeface="Times New Roman" pitchFamily="16" charset="0"/>
                        </a:rPr>
                        <a:t>ABC-type multidrug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chemeClr val="tx1"/>
                          </a:solidFill>
                          <a:effectLst/>
                          <a:latin typeface="Times New Roman" pitchFamily="16" charset="0"/>
                          <a:cs typeface="Times New Roman" pitchFamily="16" charset="0"/>
                        </a:rPr>
                        <a:t>14406</a:t>
                      </a:r>
                    </a:p>
                  </a:txBody>
                  <a:tcPr marL="81638" marR="81638" marT="55259" marB="42456" anchor="b" horzOverflow="overflow">
                    <a:lnL>
                      <a:noFill/>
                    </a:lnL>
                    <a:lnR>
                      <a:noFill/>
                    </a:lnR>
                    <a:lnT>
                      <a:noFill/>
                    </a:lnT>
                    <a:lnB>
                      <a:noFill/>
                    </a:lnB>
                    <a:lnTlToBr>
                      <a:noFill/>
                    </a:lnTlToBr>
                    <a:lnBlToTr>
                      <a:noFill/>
                    </a:lnBlToTr>
                    <a:noFill/>
                  </a:tcPr>
                </a:tc>
              </a:tr>
              <a:tr h="560639">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COG1136</a:t>
                      </a:r>
                    </a:p>
                  </a:txBody>
                  <a:tcPr marL="81638" marR="81638" marT="55259" marB="42456" anchor="b" horzOverflow="overflow">
                    <a:lnL>
                      <a:noFill/>
                    </a:lnL>
                    <a:lnR>
                      <a:noFill/>
                    </a:lnR>
                    <a:lnT>
                      <a:noFill/>
                    </a:lnT>
                    <a:lnB>
                      <a:noFill/>
                    </a:lnB>
                    <a:lnTlToBr>
                      <a:noFill/>
                    </a:lnTlToBr>
                    <a:lnBlToTr>
                      <a:noFill/>
                    </a:lnBlToTr>
                    <a:solidFill>
                      <a:srgbClr val="00FF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antimicrobial peptide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7306</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COG1126</a:t>
                      </a:r>
                    </a:p>
                  </a:txBody>
                  <a:tcPr marL="81638" marR="81638" marT="55259" marB="42456" anchor="b" horzOverflow="overflow">
                    <a:lnL>
                      <a:noFill/>
                    </a:lnL>
                    <a:lnR>
                      <a:noFill/>
                    </a:lnR>
                    <a:lnT>
                      <a:noFill/>
                    </a:lnT>
                    <a:lnB>
                      <a:noFill/>
                    </a:lnB>
                    <a:lnTlToBr>
                      <a:noFill/>
                    </a:lnTlToBr>
                    <a:lnBlToTr>
                      <a:noFill/>
                    </a:lnBlToTr>
                    <a:solidFill>
                      <a:schemeClr val="accent3">
                        <a:lumMod val="75000"/>
                      </a:schemeClr>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polar amino acid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4061</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COG3839</a:t>
                      </a:r>
                    </a:p>
                  </a:txBody>
                  <a:tcPr marL="81638" marR="81638" marT="55259" marB="42456" anchor="b" horzOverflow="overflow">
                    <a:lnL>
                      <a:noFill/>
                    </a:lnL>
                    <a:lnR>
                      <a:noFill/>
                    </a:lnR>
                    <a:lnT>
                      <a:noFill/>
                    </a:lnT>
                    <a:lnB>
                      <a:noFill/>
                    </a:lnB>
                    <a:lnTlToBr>
                      <a:noFill/>
                    </a:lnTlToBr>
                    <a:lnBlToTr>
                      <a:noFill/>
                    </a:lnBlToTr>
                    <a:solidFill>
                      <a:srgbClr val="00B05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sugar transport systems,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4121</a:t>
                      </a:r>
                    </a:p>
                  </a:txBody>
                  <a:tcPr marL="81638" marR="81638" marT="55259" marB="42456" anchor="b" horzOverflow="overflow">
                    <a:lnL>
                      <a:noFill/>
                    </a:lnL>
                    <a:lnR>
                      <a:noFill/>
                    </a:lnR>
                    <a:lnT>
                      <a:noFill/>
                    </a:lnT>
                    <a:lnB>
                      <a:noFill/>
                    </a:lnB>
                    <a:lnTlToBr>
                      <a:noFill/>
                    </a:lnTlToBr>
                    <a:lnBlToTr>
                      <a:noFill/>
                    </a:lnBlToTr>
                    <a:noFill/>
                  </a:tcPr>
                </a:tc>
              </a:tr>
              <a:tr h="560639">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COG0444</a:t>
                      </a:r>
                    </a:p>
                  </a:txBody>
                  <a:tcPr marL="81638" marR="81638" marT="55259" marB="42456" anchor="b" horzOverflow="overflow">
                    <a:lnL>
                      <a:noFill/>
                    </a:lnL>
                    <a:lnR>
                      <a:noFill/>
                    </a:lnR>
                    <a:lnT>
                      <a:noFill/>
                    </a:lnT>
                    <a:lnB>
                      <a:noFill/>
                    </a:lnB>
                    <a:lnTlToBr>
                      <a:noFill/>
                    </a:lnTlToBr>
                    <a:lnBlToTr>
                      <a:noFill/>
                    </a:lnBlToTr>
                    <a:solidFill>
                      <a:srgbClr val="FF00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dipeptide/oligopeptide/nickel transport system ATPase comp</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3520</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COG4608</a:t>
                      </a:r>
                    </a:p>
                  </a:txBody>
                  <a:tcPr marL="81638" marR="81638" marT="55259" marB="42456" anchor="b" horzOverflow="overflow">
                    <a:lnL>
                      <a:noFill/>
                    </a:lnL>
                    <a:lnR>
                      <a:noFill/>
                    </a:lnR>
                    <a:lnT>
                      <a:noFill/>
                    </a:lnT>
                    <a:lnB>
                      <a:noFill/>
                    </a:lnB>
                    <a:lnTlToBr>
                      <a:noFill/>
                    </a:lnTlToBr>
                    <a:lnBlToTr>
                      <a:noFill/>
                    </a:lnBlToTr>
                    <a:solidFill>
                      <a:srgbClr val="7030A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oligopeptide transport system, ATPase component</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3074</a:t>
                      </a:r>
                    </a:p>
                  </a:txBody>
                  <a:tcPr marL="81638" marR="81638" marT="55259" marB="42456" anchor="b" horzOverflow="overflow">
                    <a:lnL>
                      <a:noFill/>
                    </a:lnL>
                    <a:lnR>
                      <a:noFill/>
                    </a:lnR>
                    <a:lnT>
                      <a:noFill/>
                    </a:lnT>
                    <a:lnB>
                      <a:noFill/>
                    </a:lnB>
                    <a:lnTlToBr>
                      <a:noFill/>
                    </a:lnTlToBr>
                    <a:lnBlToTr>
                      <a:noFill/>
                    </a:lnBlToTr>
                    <a:noFill/>
                  </a:tcPr>
                </a:tc>
              </a:tr>
              <a:tr h="362994">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COG3842</a:t>
                      </a:r>
                    </a:p>
                  </a:txBody>
                  <a:tcPr marL="81638" marR="81638" marT="55259" marB="42456" anchor="b" horzOverflow="overflow">
                    <a:lnL>
                      <a:noFill/>
                    </a:lnL>
                    <a:lnR>
                      <a:noFill/>
                    </a:lnR>
                    <a:lnT>
                      <a:noFill/>
                    </a:lnT>
                    <a:lnB>
                      <a:noFill/>
                    </a:lnB>
                    <a:lnTlToBr>
                      <a:noFill/>
                    </a:lnTlToBr>
                    <a:lnBlToTr>
                      <a:noFill/>
                    </a:lnBlToTr>
                    <a:solidFill>
                      <a:srgbClr val="FFC0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ABC-type spermidine/putrescine transport systems, ATPase comp</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3665</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COG0333</a:t>
                      </a:r>
                    </a:p>
                  </a:txBody>
                  <a:tcPr marL="81638" marR="81638" marT="55259" marB="42456" anchor="b" horzOverflow="overflow">
                    <a:lnL>
                      <a:noFill/>
                    </a:lnL>
                    <a:lnR>
                      <a:noFill/>
                    </a:lnR>
                    <a:lnT>
                      <a:noFill/>
                    </a:lnT>
                    <a:lnB>
                      <a:noFill/>
                    </a:lnB>
                    <a:lnTlToBr>
                      <a:noFill/>
                    </a:lnTlToBr>
                    <a:lnBlToTr>
                      <a:noFill/>
                    </a:lnBlToTr>
                    <a:solidFill>
                      <a:srgbClr val="FF9900"/>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Ribosomal protein L32</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1148</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COG0454</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Histone acetyltransferase HPA2 and Related acetyltransferases</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14085</a:t>
                      </a:r>
                    </a:p>
                  </a:txBody>
                  <a:tcPr marL="81638" marR="81638" marT="55259" marB="42456" anchor="b" horzOverflow="overflow">
                    <a:lnL>
                      <a:noFill/>
                    </a:lnL>
                    <a:lnR>
                      <a:noFill/>
                    </a:lnR>
                    <a:lnT>
                      <a:noFill/>
                    </a:lnT>
                    <a:lnB>
                      <a:noFill/>
                    </a:lnB>
                    <a:lnTlToBr>
                      <a:noFill/>
                    </a:lnTlToBr>
                    <a:lnBlToTr>
                      <a:noFill/>
                    </a:lnBlToTr>
                    <a:noFill/>
                  </a:tcPr>
                </a:tc>
              </a:tr>
              <a:tr h="338887">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COG0477</a:t>
                      </a:r>
                    </a:p>
                  </a:txBody>
                  <a:tcPr marL="81638" marR="81638" marT="55259" marB="42456" anchor="b" horzOverflow="overflow">
                    <a:lnL>
                      <a:noFill/>
                    </a:lnL>
                    <a:lnR>
                      <a:noFill/>
                    </a:lnR>
                    <a:lnT>
                      <a:noFill/>
                    </a:lnT>
                    <a:lnB>
                      <a:noFill/>
                    </a:lnB>
                    <a:lnTlToBr>
                      <a:noFill/>
                    </a:lnTlToBr>
                    <a:lnBlToTr>
                      <a:noFill/>
                    </a:lnBlToTr>
                    <a:solidFill>
                      <a:srgbClr val="0000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Permeases of the major facilitator superfamily</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smtClean="0">
                          <a:ln>
                            <a:noFill/>
                          </a:ln>
                          <a:solidFill>
                            <a:srgbClr val="000000"/>
                          </a:solidFill>
                          <a:effectLst/>
                          <a:latin typeface="Times New Roman" pitchFamily="16" charset="0"/>
                          <a:cs typeface="Times New Roman" pitchFamily="16" charset="0"/>
                        </a:rPr>
                        <a:t>48590</a:t>
                      </a:r>
                    </a:p>
                  </a:txBody>
                  <a:tcPr marL="81638" marR="81638" marT="55259" marB="42456" anchor="b" horzOverflow="overflow">
                    <a:lnL>
                      <a:noFill/>
                    </a:lnL>
                    <a:lnR>
                      <a:noFill/>
                    </a:lnR>
                    <a:lnT>
                      <a:noFill/>
                    </a:lnT>
                    <a:lnB>
                      <a:noFill/>
                    </a:lnB>
                    <a:lnTlToBr>
                      <a:noFill/>
                    </a:lnTlToBr>
                    <a:lnBlToTr>
                      <a:noFill/>
                    </a:lnBlToTr>
                    <a:noFill/>
                  </a:tcPr>
                </a:tc>
              </a:tr>
              <a:tr h="402828">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1" i="0" u="none" strike="noStrike" cap="none" normalizeH="0" baseline="0" dirty="0" smtClean="0">
                          <a:ln>
                            <a:noFill/>
                          </a:ln>
                          <a:solidFill>
                            <a:srgbClr val="000000"/>
                          </a:solidFill>
                          <a:effectLst/>
                          <a:latin typeface="Times New Roman" pitchFamily="16" charset="0"/>
                          <a:cs typeface="Times New Roman" pitchFamily="16" charset="0"/>
                        </a:rPr>
                        <a:t>COG1028</a:t>
                      </a:r>
                    </a:p>
                  </a:txBody>
                  <a:tcPr marL="81638" marR="81638" marT="55259" marB="42456" anchor="b" horzOverflow="overflow">
                    <a:lnL>
                      <a:noFill/>
                    </a:lnL>
                    <a:lnR>
                      <a:noFill/>
                    </a:lnR>
                    <a:lnT>
                      <a:noFill/>
                    </a:lnT>
                    <a:lnB>
                      <a:noFill/>
                    </a:lnB>
                    <a:lnTlToBr>
                      <a:noFill/>
                    </a:lnTlToBr>
                    <a:lnBlToTr>
                      <a:noFill/>
                    </a:lnBlToTr>
                    <a:solidFill>
                      <a:srgbClr val="FF00FF"/>
                    </a:solidFill>
                  </a:tcPr>
                </a:tc>
                <a:tc>
                  <a:txBody>
                    <a:bodyPr/>
                    <a:lstStyle/>
                    <a:p>
                      <a:pPr marL="342900" marR="0" lvl="0" indent="-341313" algn="l"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Dehydrogenases with different specificities</a:t>
                      </a:r>
                    </a:p>
                  </a:txBody>
                  <a:tcPr marL="81638" marR="81638" marT="55259" marB="42456" anchor="b" horzOverflow="overflow">
                    <a:lnL>
                      <a:noFill/>
                    </a:lnL>
                    <a:lnR>
                      <a:noFill/>
                    </a:lnR>
                    <a:lnT>
                      <a:noFill/>
                    </a:lnT>
                    <a:lnB>
                      <a:noFill/>
                    </a:lnB>
                    <a:lnTlToBr>
                      <a:noFill/>
                    </a:lnTlToBr>
                    <a:lnBlToTr>
                      <a:noFill/>
                    </a:lnBlToTr>
                    <a:noFill/>
                  </a:tcPr>
                </a:tc>
                <a:tc>
                  <a:txBody>
                    <a:bodyPr/>
                    <a:lstStyle/>
                    <a:p>
                      <a:pPr marL="342900" marR="0" lvl="0" indent="-341313" algn="ctr" defTabSz="457200" rtl="0" eaLnBrk="1" fontAlgn="base" latinLnBrk="0" hangingPunct="0">
                        <a:lnSpc>
                          <a:spcPct val="93000"/>
                        </a:lnSpc>
                        <a:spcBef>
                          <a:spcPct val="0"/>
                        </a:spcBef>
                        <a:spcAft>
                          <a:spcPct val="0"/>
                        </a:spcAft>
                        <a:buClrTx/>
                        <a:buSzPct val="100000"/>
                        <a:buFontTx/>
                        <a:buNone/>
                        <a:tabLst>
                          <a:tab pos="723900" algn="l"/>
                          <a:tab pos="1447800" algn="l"/>
                          <a:tab pos="2171700" algn="l"/>
                          <a:tab pos="2895600" algn="l"/>
                          <a:tab pos="3619500" algn="l"/>
                          <a:tab pos="4343400" algn="l"/>
                          <a:tab pos="5067300" algn="l"/>
                          <a:tab pos="5791200" algn="l"/>
                          <a:tab pos="6515100" algn="l"/>
                          <a:tab pos="7239000" algn="l"/>
                          <a:tab pos="7962900" algn="l"/>
                        </a:tabLst>
                      </a:pPr>
                      <a:r>
                        <a:rPr kumimoji="0" lang="en-US" sz="1600" b="0" i="0" u="none" strike="noStrike" cap="none" normalizeH="0" baseline="0" dirty="0" smtClean="0">
                          <a:ln>
                            <a:noFill/>
                          </a:ln>
                          <a:solidFill>
                            <a:srgbClr val="000000"/>
                          </a:solidFill>
                          <a:effectLst/>
                          <a:latin typeface="Times New Roman" pitchFamily="16" charset="0"/>
                          <a:cs typeface="Times New Roman" pitchFamily="16" charset="0"/>
                        </a:rPr>
                        <a:t>37461</a:t>
                      </a:r>
                    </a:p>
                  </a:txBody>
                  <a:tcPr marL="81638" marR="81638" marT="55259" marB="42456" anchor="b" horzOverflow="overflow">
                    <a:lnL>
                      <a:noFill/>
                    </a:lnL>
                    <a:lnR>
                      <a:noFill/>
                    </a:lnR>
                    <a:lnT>
                      <a:noFill/>
                    </a:lnT>
                    <a:lnB>
                      <a:noFill/>
                    </a:lnB>
                    <a:lnTlToBr>
                      <a:noFill/>
                    </a:lnTlToBr>
                    <a:lnBlToTr>
                      <a:noFill/>
                    </a:lnBlToTr>
                    <a:noFill/>
                  </a:tcPr>
                </a:tc>
              </a:tr>
            </a:tbl>
          </a:graphicData>
        </a:graphic>
      </p:graphicFrame>
      <p:sp>
        <p:nvSpPr>
          <p:cNvPr id="21546" name="Date Placeholder 41"/>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1499356398"/>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1"/>
          <p:cNvSpPr>
            <a:spLocks noGrp="1" noChangeArrowheads="1"/>
          </p:cNvSpPr>
          <p:nvPr>
            <p:ph type="title"/>
          </p:nvPr>
        </p:nvSpPr>
        <p:spPr>
          <a:xfrm>
            <a:off x="456481" y="273961"/>
            <a:ext cx="8228160" cy="1144800"/>
          </a:xfrm>
        </p:spPr>
        <p:txBody>
          <a:bodyPr vert="horz" wrap="square" lIns="100794" tIns="35202" rIns="100794" bIns="50397" numCol="1" anchor="ctr" anchorCtr="0" compatLnSpc="1">
            <a:prstTxWarp prst="textNoShape">
              <a:avLst/>
            </a:prstTxWarp>
          </a:bodyPr>
          <a:lstStyle/>
          <a:p>
            <a:pPr eaLnBrk="1" hangingPunct="1">
              <a:tabLst>
                <a:tab pos="656650" algn="l"/>
                <a:tab pos="1313299" algn="l"/>
                <a:tab pos="1969949" algn="l"/>
                <a:tab pos="2626599" algn="l"/>
                <a:tab pos="3283248" algn="l"/>
                <a:tab pos="3939898" algn="l"/>
                <a:tab pos="4596548" algn="l"/>
                <a:tab pos="5253198" algn="l"/>
                <a:tab pos="5909847" algn="l"/>
                <a:tab pos="6566497" algn="l"/>
                <a:tab pos="7223147" algn="l"/>
                <a:tab pos="7879796" algn="l"/>
              </a:tabLst>
            </a:pPr>
            <a:r>
              <a:rPr lang="en-US" smtClean="0"/>
              <a:t>Selected Clusters</a:t>
            </a:r>
          </a:p>
        </p:txBody>
      </p:sp>
      <p:sp>
        <p:nvSpPr>
          <p:cNvPr id="22531" name="Footer Placeholder 4"/>
          <p:cNvSpPr>
            <a:spLocks noGrp="1"/>
          </p:cNvSpPr>
          <p:nvPr>
            <p:ph type="ftr" sz="quarter" idx="1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p>
            <a:pPr algn="l">
              <a:buFont typeface="Times New Roman" panose="02020603050405020304" pitchFamily="18" charset="0"/>
              <a:buNone/>
            </a:pPr>
            <a:r>
              <a:rPr lang="en-US" smtClean="0">
                <a:solidFill>
                  <a:srgbClr val="775F55"/>
                </a:solidFill>
                <a:latin typeface="Arial" panose="020B0604020202020204" pitchFamily="34" charset="0"/>
              </a:rPr>
              <a:t>Visualizing PSU</a:t>
            </a:r>
          </a:p>
        </p:txBody>
      </p:sp>
      <p:sp>
        <p:nvSpPr>
          <p:cNvPr id="5" name="Slide Number Placeholder 5"/>
          <p:cNvSpPr>
            <a:spLocks noGrp="1"/>
          </p:cNvSpPr>
          <p:nvPr>
            <p:ph type="sldNum" sz="quarter" idx="12"/>
          </p:nvPr>
        </p:nvSpPr>
        <p:spPr/>
        <p:txBody>
          <a:bodyPr/>
          <a:lstStyle/>
          <a:p>
            <a:pPr>
              <a:lnSpc>
                <a:spcPct val="73000"/>
              </a:lnSpc>
            </a:pPr>
            <a:fld id="{E7859ED8-0BC4-4754-BE36-E1CD42F6F0FD}" type="slidenum">
              <a:rPr lang="en-US" sz="1270"/>
              <a:pPr>
                <a:lnSpc>
                  <a:spcPct val="73000"/>
                </a:lnSpc>
              </a:pPr>
              <a:t>94</a:t>
            </a:fld>
            <a:endParaRPr lang="en-US" sz="1270"/>
          </a:p>
        </p:txBody>
      </p:sp>
      <p:pic>
        <p:nvPicPr>
          <p:cNvPr id="2253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07201" y="1562761"/>
            <a:ext cx="5875200" cy="45835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pic>
      <p:sp>
        <p:nvSpPr>
          <p:cNvPr id="22534" name="Date Placeholder 5"/>
          <p:cNvSpPr>
            <a:spLocks noGrp="1"/>
          </p:cNvSpPr>
          <p:nvPr>
            <p:ph type="dt" sz="quarter" idx="10"/>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compatLnSpc="1">
            <a:prstTxWarp prst="textNoShape">
              <a:avLst/>
            </a:prstTxWarp>
          </a:bodyPr>
          <a:lstStyle/>
          <a:p>
            <a:pPr algn="r">
              <a:buFont typeface="Times New Roman" panose="02020603050405020304" pitchFamily="18" charset="0"/>
              <a:buNone/>
            </a:pPr>
            <a:r>
              <a:rPr lang="en-US" smtClean="0">
                <a:solidFill>
                  <a:srgbClr val="775F55"/>
                </a:solidFill>
                <a:latin typeface="Arial" panose="020B0604020202020204" pitchFamily="34" charset="0"/>
              </a:rPr>
              <a:t>ECMLS 2012</a:t>
            </a:r>
          </a:p>
        </p:txBody>
      </p:sp>
    </p:spTree>
    <p:extLst>
      <p:ext uri="{BB962C8B-B14F-4D97-AF65-F5344CB8AC3E}">
        <p14:creationId xmlns:p14="http://schemas.microsoft.com/office/powerpoint/2010/main" val="3852623465"/>
      </p:ext>
    </p:extLst>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570" y="152400"/>
            <a:ext cx="9144000" cy="762000"/>
          </a:xfrm>
        </p:spPr>
        <p:txBody>
          <a:bodyPr/>
          <a:lstStyle/>
          <a:p>
            <a:r>
              <a:rPr lang="en-US" sz="4000" dirty="0" smtClean="0"/>
              <a:t>Metagenomics with 3 Clustering Methods</a:t>
            </a:r>
            <a:endParaRPr lang="en-US" sz="4000" dirty="0"/>
          </a:p>
        </p:txBody>
      </p:sp>
      <p:sp>
        <p:nvSpPr>
          <p:cNvPr id="5" name="Content Placeholder 4"/>
          <p:cNvSpPr>
            <a:spLocks noGrp="1"/>
          </p:cNvSpPr>
          <p:nvPr>
            <p:ph idx="1"/>
          </p:nvPr>
        </p:nvSpPr>
        <p:spPr>
          <a:xfrm>
            <a:off x="152400" y="838200"/>
            <a:ext cx="8991600" cy="1219200"/>
          </a:xfrm>
        </p:spPr>
        <p:txBody>
          <a:bodyPr/>
          <a:lstStyle/>
          <a:p>
            <a:r>
              <a:rPr lang="en-US" sz="2400" b="1" dirty="0" smtClean="0"/>
              <a:t>DA-PWC 188 Clusters; CD-Hit 6000; UCLUST 8418</a:t>
            </a:r>
          </a:p>
          <a:p>
            <a:r>
              <a:rPr lang="en-US" sz="2400" b="1" dirty="0" smtClean="0"/>
              <a:t>DA-PWC doesn’t need seeding like other methods – All clusters found by splitting</a:t>
            </a:r>
            <a:endParaRPr lang="en-US" sz="2400" b="1" dirty="0"/>
          </a:p>
        </p:txBody>
      </p:sp>
      <p:sp>
        <p:nvSpPr>
          <p:cNvPr id="3" name="Slide Number Placeholder 2"/>
          <p:cNvSpPr>
            <a:spLocks noGrp="1"/>
          </p:cNvSpPr>
          <p:nvPr>
            <p:ph type="sldNum" sz="quarter" idx="12"/>
          </p:nvPr>
        </p:nvSpPr>
        <p:spPr/>
        <p:txBody>
          <a:bodyPr/>
          <a:lstStyle/>
          <a:p>
            <a:fld id="{D8CFE096-9650-498C-990C-20F2420C253B}" type="slidenum">
              <a:rPr lang="en-US" smtClean="0"/>
              <a:pPr/>
              <a:t>95</a:t>
            </a:fld>
            <a:endParaRPr lang="en-US"/>
          </a:p>
        </p:txBody>
      </p:sp>
      <p:graphicFrame>
        <p:nvGraphicFramePr>
          <p:cNvPr id="4" name="Chart 3"/>
          <p:cNvGraphicFramePr/>
          <p:nvPr>
            <p:extLst/>
          </p:nvPr>
        </p:nvGraphicFramePr>
        <p:xfrm>
          <a:off x="0" y="2133600"/>
          <a:ext cx="9144000" cy="4724400"/>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5"/>
          <p:cNvSpPr txBox="1"/>
          <p:nvPr/>
        </p:nvSpPr>
        <p:spPr>
          <a:xfrm>
            <a:off x="1219200" y="2290128"/>
            <a:ext cx="1106200" cy="369332"/>
          </a:xfrm>
          <a:prstGeom prst="rect">
            <a:avLst/>
          </a:prstGeom>
          <a:noFill/>
        </p:spPr>
        <p:txBody>
          <a:bodyPr wrap="none" rtlCol="0">
            <a:spAutoFit/>
          </a:bodyPr>
          <a:lstStyle/>
          <a:p>
            <a:r>
              <a:rPr lang="en-US" b="1" dirty="0">
                <a:solidFill>
                  <a:prstClr val="black"/>
                </a:solidFill>
              </a:rPr>
              <a:t># Clusters</a:t>
            </a:r>
          </a:p>
        </p:txBody>
      </p:sp>
    </p:spTree>
    <p:extLst>
      <p:ext uri="{BB962C8B-B14F-4D97-AF65-F5344CB8AC3E}">
        <p14:creationId xmlns:p14="http://schemas.microsoft.com/office/powerpoint/2010/main" val="3032753566"/>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oil2d_pca.pdf"/>
          <p:cNvPicPr>
            <a:picLocks noChangeAspect="1"/>
          </p:cNvPicPr>
          <p:nvPr/>
        </p:nvPicPr>
        <p:blipFill>
          <a:blip r:embed="rId3"/>
          <a:srcRect l="5868" t="4082" b="7352"/>
          <a:stretch>
            <a:fillRect/>
          </a:stretch>
        </p:blipFill>
        <p:spPr>
          <a:xfrm>
            <a:off x="228600" y="3505200"/>
            <a:ext cx="3514711" cy="3306879"/>
          </a:xfrm>
          <a:prstGeom prst="rect">
            <a:avLst/>
          </a:prstGeom>
        </p:spPr>
      </p:pic>
      <p:pic>
        <p:nvPicPr>
          <p:cNvPr id="5" name="Picture 4" descr="oil2d_da_auto.pdf"/>
          <p:cNvPicPr>
            <a:picLocks noChangeAspect="1"/>
          </p:cNvPicPr>
          <p:nvPr/>
        </p:nvPicPr>
        <p:blipFill>
          <a:blip r:embed="rId4"/>
          <a:srcRect l="7329" t="9156" r="2723" b="5219"/>
          <a:stretch>
            <a:fillRect/>
          </a:stretch>
        </p:blipFill>
        <p:spPr>
          <a:xfrm>
            <a:off x="3852504" y="3525296"/>
            <a:ext cx="3460158" cy="3293830"/>
          </a:xfrm>
          <a:prstGeom prst="rect">
            <a:avLst/>
          </a:prstGeom>
        </p:spPr>
      </p:pic>
      <p:sp>
        <p:nvSpPr>
          <p:cNvPr id="2" name="Title 1"/>
          <p:cNvSpPr>
            <a:spLocks noGrp="1"/>
          </p:cNvSpPr>
          <p:nvPr>
            <p:ph type="title"/>
          </p:nvPr>
        </p:nvSpPr>
        <p:spPr/>
        <p:txBody>
          <a:bodyPr anchor="t"/>
          <a:lstStyle/>
          <a:p>
            <a:r>
              <a:rPr lang="en-US" dirty="0" smtClean="0"/>
              <a:t>Advantages of GTM</a:t>
            </a:r>
            <a:endParaRPr lang="en-US" dirty="0"/>
          </a:p>
        </p:txBody>
      </p:sp>
      <p:sp>
        <p:nvSpPr>
          <p:cNvPr id="3" name="Content Placeholder 2"/>
          <p:cNvSpPr>
            <a:spLocks noGrp="1"/>
          </p:cNvSpPr>
          <p:nvPr>
            <p:ph idx="1"/>
          </p:nvPr>
        </p:nvSpPr>
        <p:spPr>
          <a:xfrm>
            <a:off x="457200" y="1143000"/>
            <a:ext cx="8382000" cy="2362200"/>
          </a:xfrm>
        </p:spPr>
        <p:txBody>
          <a:bodyPr>
            <a:normAutofit fontScale="85000" lnSpcReduction="10000"/>
          </a:bodyPr>
          <a:lstStyle/>
          <a:p>
            <a:r>
              <a:rPr lang="en-US" dirty="0" smtClean="0"/>
              <a:t>Computational complexity is </a:t>
            </a:r>
            <a:r>
              <a:rPr lang="en-US" i="1" dirty="0" smtClean="0"/>
              <a:t>O</a:t>
            </a:r>
            <a:r>
              <a:rPr lang="en-US" dirty="0" smtClean="0"/>
              <a:t>(KN), where </a:t>
            </a:r>
          </a:p>
          <a:p>
            <a:pPr lvl="1"/>
            <a:r>
              <a:rPr lang="en-US" dirty="0" smtClean="0"/>
              <a:t>N is the number of data points </a:t>
            </a:r>
          </a:p>
          <a:p>
            <a:pPr lvl="1"/>
            <a:r>
              <a:rPr lang="en-US" dirty="0" smtClean="0"/>
              <a:t>K is the number of latent variables or </a:t>
            </a:r>
            <a:r>
              <a:rPr lang="en-US" i="1" dirty="0" smtClean="0"/>
              <a:t>clusters</a:t>
            </a:r>
            <a:r>
              <a:rPr lang="en-US" dirty="0" smtClean="0"/>
              <a:t>. K &lt;&lt; N </a:t>
            </a:r>
          </a:p>
          <a:p>
            <a:r>
              <a:rPr lang="en-US" dirty="0" smtClean="0"/>
              <a:t>Efficient, compared with MDS which is </a:t>
            </a:r>
            <a:r>
              <a:rPr lang="en-US" i="1" dirty="0" smtClean="0"/>
              <a:t>O</a:t>
            </a:r>
            <a:r>
              <a:rPr lang="en-US" dirty="0" smtClean="0"/>
              <a:t>(N</a:t>
            </a:r>
            <a:r>
              <a:rPr lang="en-US" baseline="30000" dirty="0" smtClean="0"/>
              <a:t>2</a:t>
            </a:r>
            <a:r>
              <a:rPr lang="en-US" dirty="0" smtClean="0"/>
              <a:t>)</a:t>
            </a:r>
          </a:p>
          <a:p>
            <a:r>
              <a:rPr lang="en-US" dirty="0" smtClean="0"/>
              <a:t>Produce more separable map (right) than PCA (left)</a:t>
            </a:r>
          </a:p>
          <a:p>
            <a:endParaRPr lang="en-US" dirty="0"/>
          </a:p>
        </p:txBody>
      </p:sp>
      <p:sp>
        <p:nvSpPr>
          <p:cNvPr id="6" name="Slide Number Placeholder 5"/>
          <p:cNvSpPr>
            <a:spLocks noGrp="1"/>
          </p:cNvSpPr>
          <p:nvPr>
            <p:ph type="sldNum" sz="quarter" idx="12"/>
          </p:nvPr>
        </p:nvSpPr>
        <p:spPr/>
        <p:txBody>
          <a:bodyPr/>
          <a:lstStyle/>
          <a:p>
            <a:fld id="{52F0F68C-E4B4-0944-B06C-4EB1693564AD}" type="slidenum">
              <a:rPr lang="en-US" smtClean="0"/>
              <a:pPr/>
              <a:t>96</a:t>
            </a:fld>
            <a:endParaRPr lang="en-US"/>
          </a:p>
        </p:txBody>
      </p:sp>
      <p:sp>
        <p:nvSpPr>
          <p:cNvPr id="7" name="TextBox 6"/>
          <p:cNvSpPr txBox="1"/>
          <p:nvPr/>
        </p:nvSpPr>
        <p:spPr>
          <a:xfrm>
            <a:off x="533400" y="3415518"/>
            <a:ext cx="1066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prstClr val="white"/>
                </a:solidFill>
              </a:rPr>
              <a:t>PCA</a:t>
            </a:r>
          </a:p>
        </p:txBody>
      </p:sp>
      <p:sp>
        <p:nvSpPr>
          <p:cNvPr id="8" name="TextBox 7"/>
          <p:cNvSpPr txBox="1"/>
          <p:nvPr/>
        </p:nvSpPr>
        <p:spPr>
          <a:xfrm>
            <a:off x="4189446" y="3390126"/>
            <a:ext cx="1066800" cy="369332"/>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en-US" dirty="0">
                <a:solidFill>
                  <a:prstClr val="white"/>
                </a:solidFill>
              </a:rPr>
              <a:t>GTM</a:t>
            </a:r>
          </a:p>
        </p:txBody>
      </p:sp>
      <p:sp>
        <p:nvSpPr>
          <p:cNvPr id="10" name="TextBox 9"/>
          <p:cNvSpPr txBox="1"/>
          <p:nvPr/>
        </p:nvSpPr>
        <p:spPr>
          <a:xfrm>
            <a:off x="7319522" y="3657600"/>
            <a:ext cx="1828800" cy="1200329"/>
          </a:xfrm>
          <a:prstGeom prst="rect">
            <a:avLst/>
          </a:prstGeom>
          <a:noFill/>
        </p:spPr>
        <p:txBody>
          <a:bodyPr wrap="square" rtlCol="0">
            <a:spAutoFit/>
          </a:bodyPr>
          <a:lstStyle/>
          <a:p>
            <a:r>
              <a:rPr lang="en-US" b="1" dirty="0">
                <a:solidFill>
                  <a:prstClr val="black"/>
                </a:solidFill>
              </a:rPr>
              <a:t>Oil flow data</a:t>
            </a:r>
          </a:p>
          <a:p>
            <a:r>
              <a:rPr lang="en-US" dirty="0">
                <a:solidFill>
                  <a:prstClr val="black"/>
                </a:solidFill>
              </a:rPr>
              <a:t>1000 points</a:t>
            </a:r>
          </a:p>
          <a:p>
            <a:r>
              <a:rPr lang="en-US" dirty="0">
                <a:solidFill>
                  <a:prstClr val="black"/>
                </a:solidFill>
              </a:rPr>
              <a:t>12 Dimensions</a:t>
            </a:r>
          </a:p>
          <a:p>
            <a:r>
              <a:rPr lang="en-US" dirty="0">
                <a:solidFill>
                  <a:prstClr val="black"/>
                </a:solidFill>
              </a:rPr>
              <a:t>3 Clusters</a:t>
            </a:r>
          </a:p>
        </p:txBody>
      </p:sp>
    </p:spTree>
    <p:extLst>
      <p:ext uri="{BB962C8B-B14F-4D97-AF65-F5344CB8AC3E}">
        <p14:creationId xmlns:p14="http://schemas.microsoft.com/office/powerpoint/2010/main" val="3031914106"/>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normAutofit/>
          </a:bodyPr>
          <a:lstStyle/>
          <a:p>
            <a:r>
              <a:rPr lang="en-US" dirty="0" smtClean="0"/>
              <a:t>Data Mining Projects using GTM</a:t>
            </a:r>
            <a:endParaRPr lang="en-US" dirty="0"/>
          </a:p>
        </p:txBody>
      </p:sp>
      <p:pic>
        <p:nvPicPr>
          <p:cNvPr id="9" name="Picture 5"/>
          <p:cNvPicPr>
            <a:picLocks noChangeAspect="1" noChangeArrowheads="1"/>
          </p:cNvPicPr>
          <p:nvPr/>
        </p:nvPicPr>
        <p:blipFill>
          <a:blip r:embed="rId2" cstate="print"/>
          <a:srcRect/>
          <a:stretch>
            <a:fillRect/>
          </a:stretch>
        </p:blipFill>
        <p:spPr bwMode="auto">
          <a:xfrm>
            <a:off x="104225" y="1114961"/>
            <a:ext cx="3914225" cy="3505200"/>
          </a:xfrm>
          <a:prstGeom prst="rect">
            <a:avLst/>
          </a:prstGeom>
          <a:ln>
            <a:noFill/>
          </a:ln>
          <a:effectLst>
            <a:outerShdw blurRad="292100" dist="139700" dir="2700000" algn="tl" rotWithShape="0">
              <a:srgbClr val="333333">
                <a:alpha val="65000"/>
              </a:srgbClr>
            </a:outerShdw>
          </a:effectLst>
        </p:spPr>
      </p:pic>
      <p:sp>
        <p:nvSpPr>
          <p:cNvPr id="11" name="Rectangle 8"/>
          <p:cNvSpPr>
            <a:spLocks noChangeArrowheads="1"/>
          </p:cNvSpPr>
          <p:nvPr/>
        </p:nvSpPr>
        <p:spPr bwMode="auto">
          <a:xfrm>
            <a:off x="76200" y="4620161"/>
            <a:ext cx="3914225" cy="1323439"/>
          </a:xfrm>
          <a:prstGeom prst="rect">
            <a:avLst/>
          </a:prstGeom>
          <a:noFill/>
          <a:ln w="9525">
            <a:noFill/>
            <a:miter lim="800000"/>
            <a:headEnd/>
            <a:tailEnd/>
          </a:ln>
        </p:spPr>
        <p:txBody>
          <a:bodyPr wrap="square">
            <a:spAutoFit/>
          </a:bodyPr>
          <a:lstStyle/>
          <a:p>
            <a:r>
              <a:rPr lang="en-US" sz="1600" b="1" i="1" dirty="0" err="1">
                <a:solidFill>
                  <a:prstClr val="black"/>
                </a:solidFill>
              </a:rPr>
              <a:t>PubChem</a:t>
            </a:r>
            <a:r>
              <a:rPr lang="en-US" sz="1600" b="1" i="1" dirty="0">
                <a:solidFill>
                  <a:prstClr val="black"/>
                </a:solidFill>
              </a:rPr>
              <a:t> data with CTD visualization </a:t>
            </a:r>
            <a:br>
              <a:rPr lang="en-US" sz="1600" b="1" i="1" dirty="0">
                <a:solidFill>
                  <a:prstClr val="black"/>
                </a:solidFill>
              </a:rPr>
            </a:br>
            <a:r>
              <a:rPr lang="en-US" sz="1600" dirty="0">
                <a:solidFill>
                  <a:prstClr val="black"/>
                </a:solidFill>
              </a:rPr>
              <a:t>About 930,000 chemical compounds are visualized in a 3D space, annotated by the related genes in Comparative </a:t>
            </a:r>
            <a:r>
              <a:rPr lang="en-US" sz="1600" dirty="0" err="1">
                <a:solidFill>
                  <a:prstClr val="black"/>
                </a:solidFill>
              </a:rPr>
              <a:t>Toxicogenomics</a:t>
            </a:r>
            <a:r>
              <a:rPr lang="en-US" sz="1600" dirty="0">
                <a:solidFill>
                  <a:prstClr val="black"/>
                </a:solidFill>
              </a:rPr>
              <a:t> Database (CTD)</a:t>
            </a:r>
          </a:p>
        </p:txBody>
      </p:sp>
      <p:pic>
        <p:nvPicPr>
          <p:cNvPr id="7" name="Picture 6"/>
          <p:cNvPicPr>
            <a:picLocks noChangeAspect="1" noChangeArrowheads="1"/>
          </p:cNvPicPr>
          <p:nvPr/>
        </p:nvPicPr>
        <p:blipFill>
          <a:blip r:embed="rId3" cstate="print"/>
          <a:srcRect/>
          <a:stretch>
            <a:fillRect/>
          </a:stretch>
        </p:blipFill>
        <p:spPr bwMode="auto">
          <a:xfrm>
            <a:off x="4165600" y="3850738"/>
            <a:ext cx="2692400" cy="2692400"/>
          </a:xfrm>
          <a:prstGeom prst="rect">
            <a:avLst/>
          </a:prstGeom>
          <a:ln>
            <a:noFill/>
          </a:ln>
          <a:effectLst>
            <a:outerShdw blurRad="292100" dist="139700" dir="2700000" algn="tl" rotWithShape="0">
              <a:srgbClr val="333333">
                <a:alpha val="65000"/>
              </a:srgbClr>
            </a:outerShdw>
          </a:effectLst>
        </p:spPr>
      </p:pic>
      <p:sp>
        <p:nvSpPr>
          <p:cNvPr id="8" name="Rectangle 8"/>
          <p:cNvSpPr>
            <a:spLocks noChangeArrowheads="1"/>
          </p:cNvSpPr>
          <p:nvPr/>
        </p:nvSpPr>
        <p:spPr bwMode="auto">
          <a:xfrm>
            <a:off x="6908800" y="3846610"/>
            <a:ext cx="2235200" cy="2800766"/>
          </a:xfrm>
          <a:prstGeom prst="rect">
            <a:avLst/>
          </a:prstGeom>
          <a:noFill/>
          <a:ln w="9525">
            <a:noFill/>
            <a:miter lim="800000"/>
            <a:headEnd/>
            <a:tailEnd/>
          </a:ln>
        </p:spPr>
        <p:txBody>
          <a:bodyPr wrap="square">
            <a:spAutoFit/>
          </a:bodyPr>
          <a:lstStyle/>
          <a:p>
            <a:r>
              <a:rPr lang="en-US" sz="1600" b="1" i="1" dirty="0">
                <a:solidFill>
                  <a:prstClr val="black"/>
                </a:solidFill>
              </a:rPr>
              <a:t>Chemical compounds reported in literatures</a:t>
            </a:r>
          </a:p>
          <a:p>
            <a:r>
              <a:rPr lang="en-US" sz="1600" dirty="0">
                <a:solidFill>
                  <a:prstClr val="black"/>
                </a:solidFill>
              </a:rPr>
              <a:t>Visualized 234,000 chemical compounds which may be related with a set of 5 genes of interest (ABCB1, CHRNB2, DRD2, ESR1, and F2) based on the dataset collected from major journal literatures</a:t>
            </a:r>
          </a:p>
        </p:txBody>
      </p:sp>
      <p:pic>
        <p:nvPicPr>
          <p:cNvPr id="12" name="Picture 11"/>
          <p:cNvPicPr>
            <a:picLocks noChangeAspect="1"/>
          </p:cNvPicPr>
          <p:nvPr/>
        </p:nvPicPr>
        <p:blipFill>
          <a:blip r:embed="rId4"/>
          <a:stretch>
            <a:fillRect/>
          </a:stretch>
        </p:blipFill>
        <p:spPr>
          <a:xfrm>
            <a:off x="4165600" y="1143000"/>
            <a:ext cx="3031520" cy="2514600"/>
          </a:xfrm>
          <a:prstGeom prst="rect">
            <a:avLst/>
          </a:prstGeom>
          <a:ln>
            <a:noFill/>
          </a:ln>
          <a:effectLst>
            <a:outerShdw blurRad="292100" dist="139700" dir="2700000" algn="tl" rotWithShape="0">
              <a:srgbClr val="333333">
                <a:alpha val="65000"/>
              </a:srgbClr>
            </a:outerShdw>
          </a:effectLst>
        </p:spPr>
      </p:pic>
      <p:sp>
        <p:nvSpPr>
          <p:cNvPr id="13" name="Rectangle 8"/>
          <p:cNvSpPr>
            <a:spLocks noChangeArrowheads="1"/>
          </p:cNvSpPr>
          <p:nvPr/>
        </p:nvSpPr>
        <p:spPr bwMode="auto">
          <a:xfrm>
            <a:off x="7247920" y="1009234"/>
            <a:ext cx="1896080" cy="2800766"/>
          </a:xfrm>
          <a:prstGeom prst="rect">
            <a:avLst/>
          </a:prstGeom>
          <a:noFill/>
          <a:ln w="9525">
            <a:noFill/>
            <a:miter lim="800000"/>
            <a:headEnd/>
            <a:tailEnd/>
          </a:ln>
        </p:spPr>
        <p:txBody>
          <a:bodyPr wrap="square">
            <a:spAutoFit/>
          </a:bodyPr>
          <a:lstStyle/>
          <a:p>
            <a:r>
              <a:rPr lang="en-US" sz="1600" b="1" i="1" dirty="0">
                <a:solidFill>
                  <a:prstClr val="black"/>
                </a:solidFill>
              </a:rPr>
              <a:t>Visualizing 215 solvents by GTM-Interpolation</a:t>
            </a:r>
          </a:p>
          <a:p>
            <a:r>
              <a:rPr lang="en-US" sz="1600" dirty="0">
                <a:solidFill>
                  <a:prstClr val="black"/>
                </a:solidFill>
              </a:rPr>
              <a:t>215 solvents (colored and labeled) are embedded with 100,000 chemical compounds (colored in grey) in </a:t>
            </a:r>
            <a:r>
              <a:rPr lang="en-US" sz="1600" dirty="0" err="1">
                <a:solidFill>
                  <a:prstClr val="black"/>
                </a:solidFill>
              </a:rPr>
              <a:t>PubChem</a:t>
            </a:r>
            <a:r>
              <a:rPr lang="en-US" sz="1600" dirty="0">
                <a:solidFill>
                  <a:prstClr val="black"/>
                </a:solidFill>
              </a:rPr>
              <a:t> database </a:t>
            </a:r>
          </a:p>
        </p:txBody>
      </p:sp>
      <p:sp>
        <p:nvSpPr>
          <p:cNvPr id="14" name="Slide Number Placeholder 2"/>
          <p:cNvSpPr>
            <a:spLocks noGrp="1"/>
          </p:cNvSpPr>
          <p:nvPr>
            <p:ph type="sldNum" sz="quarter" idx="12"/>
          </p:nvPr>
        </p:nvSpPr>
        <p:spPr>
          <a:xfrm>
            <a:off x="6553200" y="6356350"/>
            <a:ext cx="2133600" cy="365125"/>
          </a:xfrm>
        </p:spPr>
        <p:txBody>
          <a:bodyPr/>
          <a:lstStyle/>
          <a:p>
            <a:fld id="{52F0F68C-E4B4-0944-B06C-4EB1693564AD}" type="slidenum">
              <a:rPr lang="en-US" smtClean="0"/>
              <a:pPr/>
              <a:t>97</a:t>
            </a:fld>
            <a:endParaRPr lang="en-US" dirty="0"/>
          </a:p>
        </p:txBody>
      </p:sp>
    </p:spTree>
    <p:extLst>
      <p:ext uri="{BB962C8B-B14F-4D97-AF65-F5344CB8AC3E}">
        <p14:creationId xmlns:p14="http://schemas.microsoft.com/office/powerpoint/2010/main" val="487071933"/>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chor="t"/>
          <a:lstStyle/>
          <a:p>
            <a:r>
              <a:rPr lang="en-US" dirty="0" smtClean="0"/>
              <a:t>DA-PLSA with DA-GTM</a:t>
            </a:r>
            <a:endParaRPr lang="en-US" dirty="0"/>
          </a:p>
        </p:txBody>
      </p:sp>
      <p:sp>
        <p:nvSpPr>
          <p:cNvPr id="3" name="Rectangle 2"/>
          <p:cNvSpPr/>
          <p:nvPr/>
        </p:nvSpPr>
        <p:spPr>
          <a:xfrm>
            <a:off x="457200" y="17526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Corpus</a:t>
            </a:r>
          </a:p>
          <a:p>
            <a:pPr algn="ctr"/>
            <a:r>
              <a:rPr lang="en-US" dirty="0">
                <a:solidFill>
                  <a:prstClr val="white"/>
                </a:solidFill>
              </a:rPr>
              <a:t>(Set of documents)</a:t>
            </a:r>
          </a:p>
        </p:txBody>
      </p:sp>
      <p:sp>
        <p:nvSpPr>
          <p:cNvPr id="6" name="Rectangle 5"/>
          <p:cNvSpPr/>
          <p:nvPr/>
        </p:nvSpPr>
        <p:spPr>
          <a:xfrm>
            <a:off x="457200" y="54864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Embedded Corpus in 3D</a:t>
            </a:r>
          </a:p>
        </p:txBody>
      </p:sp>
      <p:sp>
        <p:nvSpPr>
          <p:cNvPr id="7" name="Rectangle 6"/>
          <p:cNvSpPr/>
          <p:nvPr/>
        </p:nvSpPr>
        <p:spPr>
          <a:xfrm>
            <a:off x="457200" y="3619500"/>
            <a:ext cx="1981200" cy="838200"/>
          </a:xfrm>
          <a:prstGeom prst="rect">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dirty="0">
                <a:solidFill>
                  <a:prstClr val="white"/>
                </a:solidFill>
              </a:rPr>
              <a:t>Corpus </a:t>
            </a:r>
            <a:br>
              <a:rPr lang="en-US" dirty="0">
                <a:solidFill>
                  <a:prstClr val="white"/>
                </a:solidFill>
              </a:rPr>
            </a:br>
            <a:r>
              <a:rPr lang="en-US" dirty="0">
                <a:solidFill>
                  <a:prstClr val="white"/>
                </a:solidFill>
              </a:rPr>
              <a:t>in K-dimension</a:t>
            </a:r>
          </a:p>
        </p:txBody>
      </p:sp>
      <p:sp>
        <p:nvSpPr>
          <p:cNvPr id="12" name="Down Arrow 11"/>
          <p:cNvSpPr/>
          <p:nvPr/>
        </p:nvSpPr>
        <p:spPr>
          <a:xfrm>
            <a:off x="1257300" y="4495800"/>
            <a:ext cx="381000" cy="952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15" name="Down Arrow 14"/>
          <p:cNvSpPr/>
          <p:nvPr/>
        </p:nvSpPr>
        <p:spPr>
          <a:xfrm>
            <a:off x="1257300" y="2667000"/>
            <a:ext cx="381000" cy="952500"/>
          </a:xfrm>
          <a:prstGeom prst="down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prstClr val="white"/>
              </a:solidFill>
            </a:endParaRPr>
          </a:p>
        </p:txBody>
      </p:sp>
      <p:sp>
        <p:nvSpPr>
          <p:cNvPr id="4" name="Rectangle 3"/>
          <p:cNvSpPr/>
          <p:nvPr/>
        </p:nvSpPr>
        <p:spPr>
          <a:xfrm>
            <a:off x="685800" y="2819400"/>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DA-PLSA</a:t>
            </a:r>
          </a:p>
        </p:txBody>
      </p:sp>
      <p:sp>
        <p:nvSpPr>
          <p:cNvPr id="5" name="Rectangle 4"/>
          <p:cNvSpPr/>
          <p:nvPr/>
        </p:nvSpPr>
        <p:spPr>
          <a:xfrm>
            <a:off x="685800" y="4648200"/>
            <a:ext cx="1524000" cy="533400"/>
          </a:xfrm>
          <a:prstGeom prst="rect">
            <a:avLst/>
          </a:prstGeom>
        </p:spPr>
        <p:style>
          <a:lnRef idx="1">
            <a:schemeClr val="accent1"/>
          </a:lnRef>
          <a:fillRef idx="2">
            <a:schemeClr val="accent1"/>
          </a:fillRef>
          <a:effectRef idx="1">
            <a:schemeClr val="accent1"/>
          </a:effectRef>
          <a:fontRef idx="minor">
            <a:schemeClr val="dk1"/>
          </a:fontRef>
        </p:style>
        <p:txBody>
          <a:bodyPr rtlCol="0" anchor="ctr"/>
          <a:lstStyle/>
          <a:p>
            <a:pPr algn="ctr"/>
            <a:r>
              <a:rPr lang="en-US" dirty="0">
                <a:solidFill>
                  <a:prstClr val="black"/>
                </a:solidFill>
              </a:rPr>
              <a:t>DA-GTM</a:t>
            </a:r>
          </a:p>
        </p:txBody>
      </p:sp>
      <p:pic>
        <p:nvPicPr>
          <p:cNvPr id="10" name="Picture 9" descr="AP.plsa.10pct.K500.935.reduced.g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95600" y="1066800"/>
            <a:ext cx="6252150" cy="5791200"/>
          </a:xfrm>
          <a:prstGeom prst="rect">
            <a:avLst/>
          </a:prstGeom>
        </p:spPr>
      </p:pic>
    </p:spTree>
    <p:extLst>
      <p:ext uri="{BB962C8B-B14F-4D97-AF65-F5344CB8AC3E}">
        <p14:creationId xmlns:p14="http://schemas.microsoft.com/office/powerpoint/2010/main" val="3792530888"/>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pic>
        <p:nvPicPr>
          <p:cNvPr id="4" name="Picture 3" descr="AP.plsa.10pct.K20.590.reduced.g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0"/>
            <a:ext cx="7560623" cy="6858000"/>
          </a:xfrm>
          <a:prstGeom prst="rect">
            <a:avLst/>
          </a:prstGeom>
        </p:spPr>
      </p:pic>
    </p:spTree>
    <p:extLst>
      <p:ext uri="{BB962C8B-B14F-4D97-AF65-F5344CB8AC3E}">
        <p14:creationId xmlns:p14="http://schemas.microsoft.com/office/powerpoint/2010/main" val="3897752155"/>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8.0&quot;&gt;&lt;object type=&quot;1&quot; unique_id=&quot;10001&quot;&gt;&lt;object type=&quot;8&quot; unique_id=&quot;15619&quot;&gt;&lt;/object&gt;&lt;object type=&quot;2&quot; unique_id=&quot;15620&quot;&gt;&lt;object type=&quot;3&quot; unique_id=&quot;15621&quot;&gt;&lt;property id=&quot;20148&quot; value=&quot;5&quot;/&gt;&lt;property id=&quot;20300&quot; value=&quot;Slide 33&quot;/&gt;&lt;property id=&quot;20307&quot; value=&quot;257&quot;/&gt;&lt;/object&gt;&lt;object type=&quot;3&quot; unique_id=&quot;15622&quot;&gt;&lt;property id=&quot;20148&quot; value=&quot;5&quot;/&gt;&lt;property id=&quot;20300&quot; value=&quot;Slide 32&quot;/&gt;&lt;property id=&quot;20307&quot; value=&quot;258&quot;/&gt;&lt;/object&gt;&lt;object type=&quot;3&quot; unique_id=&quot;15623&quot;&gt;&lt;property id=&quot;20148&quot; value=&quot;5&quot;/&gt;&lt;property id=&quot;20300&quot; value=&quot;Slide 40&quot;/&gt;&lt;property id=&quot;20307&quot; value=&quot;259&quot;/&gt;&lt;/object&gt;&lt;object type=&quot;3&quot; unique_id=&quot;15624&quot;&gt;&lt;property id=&quot;20148&quot; value=&quot;5&quot;/&gt;&lt;property id=&quot;20300&quot; value=&quot;Slide 41&quot;/&gt;&lt;property id=&quot;20307&quot; value=&quot;260&quot;/&gt;&lt;/object&gt;&lt;object type=&quot;3&quot; unique_id=&quot;15625&quot;&gt;&lt;property id=&quot;20148&quot; value=&quot;5&quot;/&gt;&lt;property id=&quot;20300&quot; value=&quot;Slide 42 - &amp;quot;Big Data opportunities in health&amp;quot;&quot;/&gt;&lt;property id=&quot;20307&quot; value=&quot;261&quot;/&gt;&lt;/object&gt;&lt;object type=&quot;3&quot; unique_id=&quot;16089&quot;&gt;&lt;property id=&quot;20148&quot; value=&quot;5&quot;/&gt;&lt;property id=&quot;20300&quot; value=&quot;Slide 43 - &amp;quot;New possibilities with Big Data&amp;quot;&quot;/&gt;&lt;property id=&quot;20307&quot; value=&quot;262&quot;/&gt;&lt;/object&gt;&lt;object type=&quot;3&quot; unique_id=&quot;16090&quot;&gt;&lt;property id=&quot;20148&quot; value=&quot;5&quot;/&gt;&lt;property id=&quot;20300&quot; value=&quot;Slide 44 - &amp;quot;Use the power of data&amp;quot;&quot;/&gt;&lt;property id=&quot;20307&quot; value=&quot;263&quot;/&gt;&lt;/object&gt;&lt;object type=&quot;3&quot; unique_id=&quot;16091&quot;&gt;&lt;property id=&quot;20148&quot; value=&quot;5&quot;/&gt;&lt;property id=&quot;20300&quot; value=&quot;Slide 45&quot;/&gt;&lt;property id=&quot;20307&quot; value=&quot;264&quot;/&gt;&lt;/object&gt;&lt;object type=&quot;3&quot; unique_id=&quot;16092&quot;&gt;&lt;property id=&quot;20148&quot; value=&quot;5&quot;/&gt;&lt;property id=&quot;20300&quot; value=&quot;Slide 46&quot;/&gt;&lt;property id=&quot;20307&quot; value=&quot;265&quot;/&gt;&lt;/object&gt;&lt;object type=&quot;3&quot; unique_id=&quot;16093&quot;&gt;&lt;property id=&quot;20148&quot; value=&quot;5&quot;/&gt;&lt;property id=&quot;20300&quot; value=&quot;Slide 47&quot;/&gt;&lt;property id=&quot;20307&quot; value=&quot;266&quot;/&gt;&lt;/object&gt;&lt;object type=&quot;3&quot; unique_id=&quot;16094&quot;&gt;&lt;property id=&quot;20148&quot; value=&quot;5&quot;/&gt;&lt;property id=&quot;20300&quot; value=&quot;Slide 48&quot;/&gt;&lt;property id=&quot;20307&quot; value=&quot;268&quot;/&gt;&lt;/object&gt;&lt;object type=&quot;3&quot; unique_id=&quot;16095&quot;&gt;&lt;property id=&quot;20148&quot; value=&quot;5&quot;/&gt;&lt;property id=&quot;20300&quot; value=&quot;Slide 49&quot;/&gt;&lt;property id=&quot;20307&quot; value=&quot;267&quot;/&gt;&lt;/object&gt;&lt;object type=&quot;3&quot; unique_id=&quot;62438&quot;&gt;&lt;property id=&quot;20148&quot; value=&quot;5&quot;/&gt;&lt;property id=&quot;20300&quot; value=&quot;Slide 2&quot;/&gt;&lt;property id=&quot;20307&quot; value=&quot;291&quot;/&gt;&lt;/object&gt;&lt;object type=&quot;3&quot; unique_id=&quot;62439&quot;&gt;&lt;property id=&quot;20148&quot; value=&quot;5&quot;/&gt;&lt;property id=&quot;20300&quot; value=&quot;Slide 3 - &amp;quot;Big Data Ecosystem in One Sentence&amp;quot;&quot;/&gt;&lt;property id=&quot;20307&quot; value=&quot;290&quot;/&gt;&lt;/object&gt;&lt;object type=&quot;3&quot; unique_id=&quot;62440&quot;&gt;&lt;property id=&quot;20148&quot; value=&quot;5&quot;/&gt;&lt;property id=&quot;20300&quot; value=&quot;Slide 4 - &amp;quot;Some Data sizes&amp;quot;&quot;/&gt;&lt;property id=&quot;20307&quot; value=&quot;306&quot;/&gt;&lt;/object&gt;&lt;object type=&quot;3&quot; unique_id=&quot;62441&quot;&gt;&lt;property id=&quot;20148&quot; value=&quot;5&quot;/&gt;&lt;property id=&quot;20300&quot; value=&quot;Slide 5&quot;/&gt;&lt;property id=&quot;20307&quot; value=&quot;303&quot;/&gt;&lt;/object&gt;&lt;object type=&quot;3&quot; unique_id=&quot;62442&quot;&gt;&lt;property id=&quot;20148&quot; value=&quot;5&quot;/&gt;&lt;property id=&quot;20300&quot; value=&quot;Slide 6&quot;/&gt;&lt;property id=&quot;20307&quot; value=&quot;304&quot;/&gt;&lt;/object&gt;&lt;object type=&quot;3&quot; unique_id=&quot;62443&quot;&gt;&lt;property id=&quot;20148&quot; value=&quot;5&quot;/&gt;&lt;property id=&quot;20300&quot; value=&quot;Slide 7&quot;/&gt;&lt;property id=&quot;20307&quot; value=&quot;305&quot;/&gt;&lt;/object&gt;&lt;object type=&quot;3&quot; unique_id=&quot;62444&quot;&gt;&lt;property id=&quot;20148&quot; value=&quot;5&quot;/&gt;&lt;property id=&quot;20300&quot; value=&quot;Slide 16 - &amp;quot;Some Terms&amp;quot;&quot;/&gt;&lt;property id=&quot;20307&quot; value=&quot;289&quot;/&gt;&lt;/object&gt;&lt;object type=&quot;3&quot; unique_id=&quot;62445&quot;&gt;&lt;property id=&quot;20148&quot; value=&quot;5&quot;/&gt;&lt;property id=&quot;20300&quot; value=&quot;Slide 20&quot;/&gt;&lt;property id=&quot;20307&quot; value=&quot;277&quot;/&gt;&lt;/object&gt;&lt;object type=&quot;3&quot; unique_id=&quot;62446&quot;&gt;&lt;property id=&quot;20148&quot; value=&quot;5&quot;/&gt;&lt;property id=&quot;20300&quot; value=&quot;Slide 21&quot;/&gt;&lt;property id=&quot;20307&quot; value=&quot;278&quot;/&gt;&lt;/object&gt;&lt;object type=&quot;3&quot; unique_id=&quot;62447&quot;&gt;&lt;property id=&quot;20148&quot; value=&quot;5&quot;/&gt;&lt;property id=&quot;20300&quot; value=&quot;Slide 22 - &amp;quot;Models and Theory&amp;quot;&quot;/&gt;&lt;property id=&quot;20307&quot; value=&quot;279&quot;/&gt;&lt;/object&gt;&lt;object type=&quot;3&quot; unique_id=&quot;62448&quot;&gt;&lt;property id=&quot;20148&quot; value=&quot;5&quot;/&gt;&lt;property id=&quot;20300&quot; value=&quot;Slide 23 - &amp;quot;The 4 paradigms of Scientific Research&amp;quot;&quot;/&gt;&lt;property id=&quot;20307&quot; value=&quot;280&quot;/&gt;&lt;/object&gt;&lt;object type=&quot;3&quot; unique_id=&quot;62449&quot;&gt;&lt;property id=&quot;20148&quot; value=&quot;5&quot;/&gt;&lt;property id=&quot;20300&quot; value=&quot;Slide 27&quot;/&gt;&lt;property id=&quot;20307&quot; value=&quot;282&quot;/&gt;&lt;/object&gt;&lt;object type=&quot;3&quot; unique_id=&quot;62450&quot;&gt;&lt;property id=&quot;20148&quot; value=&quot;5&quot;/&gt;&lt;property id=&quot;20300&quot; value=&quot;Slide 28&quot;/&gt;&lt;property id=&quot;20307&quot; value=&quot;283&quot;/&gt;&lt;/object&gt;&lt;object type=&quot;3&quot; unique_id=&quot;62451&quot;&gt;&lt;property id=&quot;20148&quot; value=&quot;5&quot;/&gt;&lt;property id=&quot;20300&quot; value=&quot;Slide 29 - &amp;quot;Semantic Web/Grid v. Big Data&amp;quot;&quot;/&gt;&lt;property id=&quot;20307&quot; value=&quot;281&quot;/&gt;&lt;/object&gt;&lt;object type=&quot;3&quot; unique_id=&quot;62457&quot;&gt;&lt;property id=&quot;20148&quot; value=&quot;5&quot;/&gt;&lt;property id=&quot;20300&quot; value=&quot;Slide 50 - &amp;quot;Jobs v. Countries&amp;quot;&quot;/&gt;&lt;property id=&quot;20307&quot; value=&quot;287&quot;/&gt;&lt;/object&gt;&lt;object type=&quot;3&quot; unique_id=&quot;62458&quot;&gt;&lt;property id=&quot;20148&quot; value=&quot;5&quot;/&gt;&lt;property id=&quot;20300&quot; value=&quot;Slide 51 - &amp;quot;McKinsey Institute on Big Data Jobs&amp;quot;&quot;/&gt;&lt;property id=&quot;20307&quot; value=&quot;288&quot;/&gt;&lt;/object&gt;&lt;object type=&quot;3&quot; unique_id=&quot;62459&quot;&gt;&lt;property id=&quot;20148&quot; value=&quot;5&quot;/&gt;&lt;property id=&quot;20300&quot; value=&quot;Slide 52 - &amp;quot;What is Cloud Computing&amp;quot;&quot;/&gt;&lt;property id=&quot;20307&quot; value=&quot;292&quot;/&gt;&lt;/object&gt;&lt;object type=&quot;3&quot; unique_id=&quot;62460&quot;&gt;&lt;property id=&quot;20148&quot; value=&quot;5&quot;/&gt;&lt;property id=&quot;20300&quot; value=&quot;Slide 53 - &amp;quot;Physically Clouds are Clear&amp;quot;&quot;/&gt;&lt;property id=&quot;20307&quot; value=&quot;293&quot;/&gt;&lt;/object&gt;&lt;object type=&quot;3&quot; unique_id=&quot;62461&quot;&gt;&lt;property id=&quot;20148&quot; value=&quot;5&quot;/&gt;&lt;property id=&quot;20300&quot; value=&quot;Slide 54 - &amp;quot;Virtualization made several things more convenient&amp;quot;&quot;/&gt;&lt;property id=&quot;20307&quot; value=&quot;294&quot;/&gt;&lt;/object&gt;&lt;object type=&quot;3&quot; unique_id=&quot;62462&quot;&gt;&lt;property id=&quot;20148&quot; value=&quot;5&quot;/&gt;&lt;property id=&quot;20300&quot; value=&quot;Slide 55 - &amp;quot;Next Step is Renting out Idle Clouds&amp;quot;&quot;/&gt;&lt;property id=&quot;20307&quot; value=&quot;295&quot;/&gt;&lt;/object&gt;&lt;object type=&quot;3&quot; unique_id=&quot;62463&quot;&gt;&lt;property id=&quot;20148&quot; value=&quot;5&quot;/&gt;&lt;property id=&quot;20300&quot; value=&quot;Slide 56 - &amp;quot;Service Model&amp;quot;&quot;/&gt;&lt;property id=&quot;20307&quot; value=&quot;296&quot;/&gt;&lt;/object&gt;&lt;object type=&quot;3&quot; unique_id=&quot;62464&quot;&gt;&lt;property id=&quot;20148&quot; value=&quot;5&quot;/&gt;&lt;property id=&quot;20300&quot; value=&quot;Slide 57 - &amp;quot;Different aaS (as aService)’s&amp;quot;&quot;/&gt;&lt;property id=&quot;20307&quot; value=&quot;297&quot;/&gt;&lt;/object&gt;&lt;object type=&quot;3&quot; unique_id=&quot;62465&quot;&gt;&lt;property id=&quot;20148&quot; value=&quot;5&quot;/&gt;&lt;property id=&quot;20300&quot; value=&quot;Slide 58&quot;/&gt;&lt;property id=&quot;20307&quot; value=&quot;298&quot;/&gt;&lt;/object&gt;&lt;object type=&quot;3&quot; unique_id=&quot;62466&quot;&gt;&lt;property id=&quot;20148&quot; value=&quot;5&quot;/&gt;&lt;property id=&quot;20300&quot; value=&quot;Slide 59 - &amp;quot;X as a Service&amp;quot;&quot;/&gt;&lt;property id=&quot;20307&quot; value=&quot;299&quot;/&gt;&lt;/object&gt;&lt;object type=&quot;3&quot; unique_id=&quot;62467&quot;&gt;&lt;property id=&quot;20148&quot; value=&quot;5&quot;/&gt;&lt;property id=&quot;20300&quot; value=&quot;Slide 60&quot;/&gt;&lt;property id=&quot;20307&quot; value=&quot;300&quot;/&gt;&lt;/object&gt;&lt;object type=&quot;3&quot; unique_id=&quot;62468&quot;&gt;&lt;property id=&quot;20148&quot; value=&quot;5&quot;/&gt;&lt;property id=&quot;20300&quot; value=&quot;Slide 61&quot;/&gt;&lt;property id=&quot;20307&quot; value=&quot;301&quot;/&gt;&lt;/object&gt;&lt;object type=&quot;3&quot; unique_id=&quot;62938&quot;&gt;&lt;property id=&quot;20148&quot; value=&quot;5&quot;/&gt;&lt;property id=&quot;20300&quot; value=&quot;Slide 24&quot;/&gt;&lt;property id=&quot;20307&quot; value=&quot;307&quot;/&gt;&lt;/object&gt;&lt;object type=&quot;3&quot; unique_id=&quot;62939&quot;&gt;&lt;property id=&quot;20148&quot; value=&quot;5&quot;/&gt;&lt;property id=&quot;20300&quot; value=&quot;Slide 25&quot;/&gt;&lt;property id=&quot;20307&quot; value=&quot;308&quot;/&gt;&lt;/object&gt;&lt;object type=&quot;3&quot; unique_id=&quot;62940&quot;&gt;&lt;property id=&quot;20148&quot; value=&quot;5&quot;/&gt;&lt;property id=&quot;20300&quot; value=&quot;Slide 26&quot;/&gt;&lt;property id=&quot;20307&quot; value=&quot;309&quot;/&gt;&lt;/object&gt;&lt;object type=&quot;3&quot; unique_id=&quot;64324&quot;&gt;&lt;property id=&quot;20148&quot; value=&quot;5&quot;/&gt;&lt;property id=&quot;20300&quot; value=&quot;Slide 1 - &amp;quot;Health Informatics, Big Data, Clouds, Data Analytics&amp;quot;&quot;/&gt;&lt;property id=&quot;20307&quot; value=&quot;313&quot;/&gt;&lt;/object&gt;&lt;object type=&quot;3&quot; unique_id=&quot;64325&quot;&gt;&lt;property id=&quot;20148&quot; value=&quot;5&quot;/&gt;&lt;property id=&quot;20300&quot; value=&quot;Slide 34&quot;/&gt;&lt;property id=&quot;20307&quot; value=&quot;310&quot;/&gt;&lt;/object&gt;&lt;object type=&quot;3&quot; unique_id=&quot;64326&quot;&gt;&lt;property id=&quot;20148&quot; value=&quot;5&quot;/&gt;&lt;property id=&quot;20300&quot; value=&quot;Slide 35&quot;/&gt;&lt;property id=&quot;20307&quot; value=&quot;311&quot;/&gt;&lt;/object&gt;&lt;object type=&quot;3&quot; unique_id=&quot;64327&quot;&gt;&lt;property id=&quot;20148&quot; value=&quot;5&quot;/&gt;&lt;property id=&quot;20300&quot; value=&quot;Slide 62 - &amp;quot;DNA Sequencing Pipeline&amp;quot;&quot;/&gt;&lt;property id=&quot;20307&quot; value=&quot;312&quot;/&gt;&lt;/object&gt;&lt;object type=&quot;3&quot; unique_id=&quot;64328&quot;&gt;&lt;property id=&quot;20148&quot; value=&quot;5&quot;/&gt;&lt;property id=&quot;20300&quot; value=&quot;Slide 63 - &amp;quot;Internet of Things&amp;quot;&quot;/&gt;&lt;property id=&quot;20307&quot; value=&quot;314&quot;/&gt;&lt;/object&gt;&lt;object type=&quot;3&quot; unique_id=&quot;64329&quot;&gt;&lt;property id=&quot;20148&quot; value=&quot;5&quot;/&gt;&lt;property id=&quot;20300&quot; value=&quot;Slide 78 - &amp;quot;MapReduce “File/Data Repository” Parallelism&amp;quot;&quot;/&gt;&lt;property id=&quot;20307&quot; value=&quot;315&quot;/&gt;&lt;/object&gt;&lt;object type=&quot;3&quot; unique_id=&quot;64330&quot;&gt;&lt;property id=&quot;20148&quot; value=&quot;5&quot;/&gt;&lt;property id=&quot;20300&quot; value=&quot;Slide 79 - &amp;quot;MapReduce&amp;quot;&quot;/&gt;&lt;property id=&quot;20307&quot; value=&quot;316&quot;/&gt;&lt;/object&gt;&lt;object type=&quot;3&quot; unique_id=&quot;64331&quot;&gt;&lt;property id=&quot;20148&quot; value=&quot;5&quot;/&gt;&lt;property id=&quot;20300&quot; value=&quot;Slide 80 - &amp;quot;4 Forms of MapReduce&amp;quot;&quot;/&gt;&lt;property id=&quot;20307&quot; value=&quot;317&quot;/&gt;&lt;/object&gt;&lt;object type=&quot;3&quot; unique_id=&quot;64332&quot;&gt;&lt;property id=&quot;20148&quot; value=&quot;5&quot;/&gt;&lt;property id=&quot;20300&quot; value=&quot;Slide 81 - &amp;quot;Sam’s Problem http://www.slideshare.net/esaliya/mapreduce-in-simple-terms&amp;quot;&quot;/&gt;&lt;property id=&quot;20307&quot; value=&quot;318&quot;/&gt;&lt;/object&gt;&lt;object type=&quot;3&quot; unique_id=&quot;64333&quot;&gt;&lt;property id=&quot;20148&quot; value=&quot;5&quot;/&gt;&lt;property id=&quot;20300&quot; value=&quot;Slide 82 - &amp;quot;Creative Sam&amp;quot;&quot;/&gt;&lt;property id=&quot;20307&quot; value=&quot;319&quot;/&gt;&lt;/object&gt;&lt;object type=&quot;3&quot; unique_id=&quot;65309&quot;&gt;&lt;property id=&quot;20148&quot; value=&quot;5&quot;/&gt;&lt;property id=&quot;20300&quot; value=&quot;Slide 68 - &amp;quot;27 Venus-C Azure Applications&amp;quot;&quot;/&gt;&lt;property id=&quot;20307&quot; value=&quot;320&quot;/&gt;&lt;/object&gt;&lt;object type=&quot;3&quot; unique_id=&quot;65310&quot;&gt;&lt;property id=&quot;20148&quot; value=&quot;5&quot;/&gt;&lt;property id=&quot;20300&quot; value=&quot;Slide 89 - &amp;quot;Metagenomics&amp;quot;&quot;/&gt;&lt;property id=&quot;20307&quot; value=&quot;324&quot;/&gt;&lt;/object&gt;&lt;object type=&quot;3&quot; unique_id=&quot;65311&quot;&gt;&lt;property id=&quot;20148&quot; value=&quot;5&quot;/&gt;&lt;property id=&quot;20300&quot; value=&quot;Slide 95 - &amp;quot;Metagenomics with 3 Clustering Methods&amp;quot;&quot;/&gt;&lt;property id=&quot;20307&quot; value=&quot;325&quot;/&gt;&lt;/object&gt;&lt;object type=&quot;3&quot; unique_id=&quot;65312&quot;&gt;&lt;property id=&quot;20148&quot; value=&quot;5&quot;/&gt;&lt;property id=&quot;20300&quot; value=&quot;Slide 100&quot;/&gt;&lt;property id=&quot;20307&quot; value=&quot;321&quot;/&gt;&lt;/object&gt;&lt;object type=&quot;3&quot; unique_id=&quot;65314&quot;&gt;&lt;property id=&quot;20148&quot; value=&quot;5&quot;/&gt;&lt;property id=&quot;20300&quot; value=&quot;Slide 101 - &amp;quot;Phylogenetic tree using MDS&amp;quot;&quot;/&gt;&lt;property id=&quot;20307&quot; value=&quot;323&quot;/&gt;&lt;/object&gt;&lt;object type=&quot;3&quot; unique_id=&quot;67211&quot;&gt;&lt;property id=&quot;20148&quot; value=&quot;5&quot;/&gt;&lt;property id=&quot;20300&quot; value=&quot;Slide 8 - &amp;quot;Cyberinfrastructure e-moreorlessanything X = moreorlessanything&amp;quot;&quot;/&gt;&lt;property id=&quot;20307&quot; value=&quot;326&quot;/&gt;&lt;/object&gt;&lt;object type=&quot;3&quot; unique_id=&quot;67212&quot;&gt;&lt;property id=&quot;20148&quot; value=&quot;5&quot;/&gt;&lt;property id=&quot;20300&quot; value=&quot;Slide 9 - &amp;quot;What is Cyberinfrastructure&amp;quot;&quot;/&gt;&lt;property id=&quot;20307&quot; value=&quot;327&quot;/&gt;&lt;/object&gt;&lt;object type=&quot;3&quot; unique_id=&quot;67213&quot;&gt;&lt;property id=&quot;20148&quot; value=&quot;5&quot;/&gt;&lt;property id=&quot;20300&quot; value=&quot;Slide 10 - &amp;quot;e-moreorlessanything&amp;quot;&quot;/&gt;&lt;property id=&quot;20307&quot; value=&quot;328&quot;/&gt;&lt;/object&gt;&lt;object type=&quot;3&quot; unique_id=&quot;67214&quot;&gt;&lt;property id=&quot;20148&quot; value=&quot;5&quot;/&gt;&lt;property id=&quot;20300&quot; value=&quot;Slide 11&quot;/&gt;&lt;property id=&quot;20307&quot; value=&quot;329&quot;/&gt;&lt;/object&gt;&lt;object type=&quot;3&quot; unique_id=&quot;67215&quot;&gt;&lt;property id=&quot;20148&quot; value=&quot;5&quot;/&gt;&lt;property id=&quot;20300&quot; value=&quot;Slide 12&quot;/&gt;&lt;property id=&quot;20307&quot; value=&quot;330&quot;/&gt;&lt;/object&gt;&lt;object type=&quot;3&quot; unique_id=&quot;67217&quot;&gt;&lt;property id=&quot;20148&quot; value=&quot;5&quot;/&gt;&lt;property id=&quot;20300&quot; value=&quot;Slide 17 - &amp;quot;DIKW Process&amp;quot;&quot;/&gt;&lt;property id=&quot;20307&quot; value=&quot;332&quot;/&gt;&lt;/object&gt;&lt;object type=&quot;3&quot; unique_id=&quot;67218&quot;&gt;&lt;property id=&quot;20148&quot; value=&quot;5&quot;/&gt;&lt;property id=&quot;20300&quot; value=&quot;Slide 18&quot;/&gt;&lt;property id=&quot;20307&quot; value=&quot;333&quot;/&gt;&lt;/object&gt;&lt;object type=&quot;3&quot; unique_id=&quot;67219&quot;&gt;&lt;property id=&quot;20148&quot; value=&quot;5&quot;/&gt;&lt;property id=&quot;20300&quot; value=&quot;Slide 19 - &amp;quot;Example of Google Maps/Navigation&amp;quot;&quot;/&gt;&lt;property id=&quot;20307&quot; value=&quot;334&quot;/&gt;&lt;/object&gt;&lt;object type=&quot;3&quot; unique_id=&quot;71007&quot;&gt;&lt;property id=&quot;20148&quot; value=&quot;5&quot;/&gt;&lt;property id=&quot;20300&quot; value=&quot;Slide 13&quot;/&gt;&lt;property id=&quot;20307&quot; value=&quot;337&quot;/&gt;&lt;/object&gt;&lt;object type=&quot;3&quot; unique_id=&quot;71008&quot;&gt;&lt;property id=&quot;20148&quot; value=&quot;5&quot;/&gt;&lt;property id=&quot;20300&quot; value=&quot;Slide 14&quot;/&gt;&lt;property id=&quot;20307&quot; value=&quot;338&quot;/&gt;&lt;/object&gt;&lt;object type=&quot;3&quot; unique_id=&quot;71009&quot;&gt;&lt;property id=&quot;20148&quot; value=&quot;5&quot;/&gt;&lt;property id=&quot;20300&quot; value=&quot;Slide 31 - &amp;quot;Types of Biomedical Big Data Problems&amp;quot;&quot;/&gt;&lt;property id=&quot;20307&quot; value=&quot;354&quot;/&gt;&lt;/object&gt;&lt;object type=&quot;3&quot; unique_id=&quot;71010&quot;&gt;&lt;property id=&quot;20148&quot; value=&quot;5&quot;/&gt;&lt;property id=&quot;20300&quot; value=&quot;Slide 36 - &amp;quot;Tracking the Heavens&amp;quot;&quot;/&gt;&lt;property id=&quot;20307&quot; value=&quot;335&quot;/&gt;&lt;/object&gt;&lt;object type=&quot;3&quot; unique_id=&quot;71011&quot;&gt;&lt;property id=&quot;20148&quot; value=&quot;5&quot;/&gt;&lt;property id=&quot;20300&quot; value=&quot;Slide 37 - &amp;quot;Virtual Observatory Astronomy Grid Integrate Experiments&amp;quot;&quot;/&gt;&lt;property id=&quot;20307&quot; value=&quot;336&quot;/&gt;&lt;/object&gt;&lt;object type=&quot;3&quot; unique_id=&quot;71012&quot;&gt;&lt;property id=&quot;20148&quot; value=&quot;5&quot;/&gt;&lt;property id=&quot;20300&quot; value=&quot;Slide 84 - &amp;quot;COG: Clusters of Orthologous Groups&amp;quot;&quot;/&gt;&lt;property id=&quot;20307&quot; value=&quot;345&quot;/&gt;&lt;/object&gt;&lt;object type=&quot;3&quot; unique_id=&quot;71013&quot;&gt;&lt;property id=&quot;20148&quot; value=&quot;5&quot;/&gt;&lt;property id=&quot;20300&quot; value=&quot;Slide 85 - &amp;quot;Protein Sequence Universe&amp;quot;&quot;/&gt;&lt;property id=&quot;20307&quot; value=&quot;346&quot;/&gt;&lt;/object&gt;&lt;object type=&quot;3&quot; unique_id=&quot;71014&quot;&gt;&lt;property id=&quot;20148&quot; value=&quot;5&quot;/&gt;&lt;property id=&quot;20300&quot; value=&quot;Slide 86 - &amp;quot;High Performance Dimension Reduction and Visualization&amp;quot;&quot;/&gt;&lt;property id=&quot;20307&quot; value=&quot;339&quot;/&gt;&lt;/object&gt;&lt;object type=&quot;3&quot; unique_id=&quot;71015&quot;&gt;&lt;property id=&quot;20148&quot; value=&quot;5&quot;/&gt;&lt;property id=&quot;20300&quot; value=&quot;Slide 87 - &amp;quot;Multi-Dimensional Scaling (MDS)&amp;quot;&quot;/&gt;&lt;property id=&quot;20307&quot; value=&quot;347&quot;/&gt;&lt;/object&gt;&lt;object type=&quot;3&quot; unique_id=&quot;71016&quot;&gt;&lt;property id=&quot;20148&quot; value=&quot;5&quot;/&gt;&lt;property id=&quot;20300&quot; value=&quot;Slide 88 - &amp;quot;Typical Metagenomics MDS&amp;quot;&quot;/&gt;&lt;property id=&quot;20307&quot; value=&quot;348&quot;/&gt;&lt;/object&gt;&lt;object type=&quot;3&quot; unique_id=&quot;71017&quot;&gt;&lt;property id=&quot;20148&quot; value=&quot;5&quot;/&gt;&lt;property id=&quot;20300&quot; value=&quot;Slide 90 - &amp;quot;MDS Details&amp;quot;&quot;/&gt;&lt;property id=&quot;20307&quot; value=&quot;349&quot;/&gt;&lt;/object&gt;&lt;object type=&quot;3&quot; unique_id=&quot;71018&quot;&gt;&lt;property id=&quot;20148&quot; value=&quot;5&quot;/&gt;&lt;property id=&quot;20300&quot; value=&quot;Slide 91 - &amp;quot;MDS Details&amp;quot;&quot;/&gt;&lt;property id=&quot;20307&quot; value=&quot;350&quot;/&gt;&lt;/object&gt;&lt;object type=&quot;3&quot; unique_id=&quot;71019&quot;&gt;&lt;property id=&quot;20148&quot; value=&quot;5&quot;/&gt;&lt;property id=&quot;20300&quot; value=&quot;Slide 92 - &amp;quot;3D View of 100K COG Sequences&amp;quot;&quot;/&gt;&lt;property id=&quot;20307&quot; value=&quot;351&quot;/&gt;&lt;/object&gt;&lt;object type=&quot;3&quot; unique_id=&quot;71020&quot;&gt;&lt;property id=&quot;20148&quot; value=&quot;5&quot;/&gt;&lt;property id=&quot;20300&quot; value=&quot;Slide 93 - &amp;quot;Cluster Annotation&amp;quot;&quot;/&gt;&lt;property id=&quot;20307&quot; value=&quot;352&quot;/&gt;&lt;/object&gt;&lt;object type=&quot;3&quot; unique_id=&quot;71021&quot;&gt;&lt;property id=&quot;20148&quot; value=&quot;5&quot;/&gt;&lt;property id=&quot;20300&quot; value=&quot;Slide 94 - &amp;quot;Selected Clusters&amp;quot;&quot;/&gt;&lt;property id=&quot;20307&quot; value=&quot;353&quot;/&gt;&lt;/object&gt;&lt;object type=&quot;3&quot; unique_id=&quot;71022&quot;&gt;&lt;property id=&quot;20148&quot; value=&quot;5&quot;/&gt;&lt;property id=&quot;20300&quot; value=&quot;Slide 96 - &amp;quot;Advantages of GTM&amp;quot;&quot;/&gt;&lt;property id=&quot;20307&quot; value=&quot;341&quot;/&gt;&lt;/object&gt;&lt;object type=&quot;3&quot; unique_id=&quot;71023&quot;&gt;&lt;property id=&quot;20148&quot; value=&quot;5&quot;/&gt;&lt;property id=&quot;20300&quot; value=&quot;Slide 97 - &amp;quot;Data Mining Projects using GTM&amp;quot;&quot;/&gt;&lt;property id=&quot;20307&quot; value=&quot;342&quot;/&gt;&lt;/object&gt;&lt;object type=&quot;3&quot; unique_id=&quot;71024&quot;&gt;&lt;property id=&quot;20148&quot; value=&quot;5&quot;/&gt;&lt;property id=&quot;20300&quot; value=&quot;Slide 98 - &amp;quot;DA-PLSA with DA-GTM&amp;quot;&quot;/&gt;&lt;property id=&quot;20307&quot; value=&quot;343&quot;/&gt;&lt;/object&gt;&lt;object type=&quot;3&quot; unique_id=&quot;71025&quot;&gt;&lt;property id=&quot;20148&quot; value=&quot;5&quot;/&gt;&lt;property id=&quot;20300&quot; value=&quot;Slide 99&quot;/&gt;&lt;property id=&quot;20307&quot; value=&quot;344&quot;/&gt;&lt;/object&gt;&lt;object type=&quot;3&quot; unique_id=&quot;74522&quot;&gt;&lt;property id=&quot;20148&quot; value=&quot;5&quot;/&gt;&lt;property id=&quot;20300&quot; value=&quot;Slide 15 - &amp;quot;Big Data Process&amp;quot;&quot;/&gt;&lt;property id=&quot;20307&quot; value=&quot;366&quot;/&gt;&lt;/object&gt;&lt;object type=&quot;3&quot; unique_id=&quot;74523&quot;&gt;&lt;property id=&quot;20148&quot; value=&quot;5&quot;/&gt;&lt;property id=&quot;20300&quot; value=&quot;Slide 30 - &amp;quot;Big Data and Health&amp;quot;&quot;/&gt;&lt;property id=&quot;20307&quot; value=&quot;365&quot;/&gt;&lt;/object&gt;&lt;object type=&quot;3&quot; unique_id=&quot;74524&quot;&gt;&lt;property id=&quot;20148&quot; value=&quot;5&quot;/&gt;&lt;property id=&quot;20300&quot; value=&quot;Slide 64 - &amp;quot;Internet of Things and the Cloud &amp;quot;&quot;/&gt;&lt;property id=&quot;20307&quot; value=&quot;367&quot;/&gt;&lt;/object&gt;&lt;object type=&quot;3&quot; unique_id=&quot;74525&quot;&gt;&lt;property id=&quot;20148&quot; value=&quot;5&quot;/&gt;&lt;property id=&quot;20300&quot; value=&quot;Slide 65 - &amp;quot;Sensors (Things) as a Service&amp;quot;&quot;/&gt;&lt;property id=&quot;20307&quot; value=&quot;368&quot;/&gt;&lt;/object&gt;&lt;object type=&quot;3&quot; unique_id=&quot;74526&quot;&gt;&lt;property id=&quot;20148&quot; value=&quot;5&quot;/&gt;&lt;property id=&quot;20300&quot; value=&quot;Slide 66&quot;/&gt;&lt;property id=&quot;20307&quot; value=&quot;369&quot;/&gt;&lt;/object&gt;&lt;object type=&quot;3&quot; unique_id=&quot;74527&quot;&gt;&lt;property id=&quot;20148&quot; value=&quot;5&quot;/&gt;&lt;property id=&quot;20300&quot; value=&quot;Slide 67 - &amp;quot;Cloud Computing and Health&amp;quot;&quot;/&gt;&lt;property id=&quot;20307&quot; value=&quot;370&quot;/&gt;&lt;/object&gt;&lt;object type=&quot;3&quot; unique_id=&quot;74528&quot;&gt;&lt;property id=&quot;20148&quot; value=&quot;5&quot;/&gt;&lt;property id=&quot;20300&quot; value=&quot;Slide 69&quot;/&gt;&lt;property id=&quot;20307&quot; value=&quot;362&quot;/&gt;&lt;/object&gt;&lt;object type=&quot;3&quot; unique_id=&quot;74529&quot;&gt;&lt;property id=&quot;20148&quot; value=&quot;5&quot;/&gt;&lt;property id=&quot;20300&quot; value=&quot;Slide 70&quot;/&gt;&lt;property id=&quot;20307&quot; value=&quot;363&quot;/&gt;&lt;/object&gt;&lt;object type=&quot;3&quot; unique_id=&quot;74530&quot;&gt;&lt;property id=&quot;20148&quot; value=&quot;5&quot;/&gt;&lt;property id=&quot;20300&quot; value=&quot;Slide 71 - &amp;quot;Healthcare &amp;amp; Cloud Computing&amp;quot;&quot;/&gt;&lt;property id=&quot;20307&quot; value=&quot;356&quot;/&gt;&lt;/object&gt;&lt;object type=&quot;3&quot; unique_id=&quot;74531&quot;&gt;&lt;property id=&quot;20148&quot; value=&quot;5&quot;/&gt;&lt;property id=&quot;20300&quot; value=&quot;Slide 72 - &amp;quot;Considerations With Cloud Computing in Healthcare&amp;quot;&quot;/&gt;&lt;property id=&quot;20307&quot; value=&quot;358&quot;/&gt;&lt;/object&gt;&lt;object type=&quot;3&quot; unique_id=&quot;74532&quot;&gt;&lt;property id=&quot;20148&quot; value=&quot;5&quot;/&gt;&lt;property id=&quot;20300&quot; value=&quot;Slide 73 - &amp;quot;Advantages of Cloud Computing&amp;quot;&quot;/&gt;&lt;property id=&quot;20307&quot; value=&quot;359&quot;/&gt;&lt;/object&gt;&lt;object type=&quot;3&quot; unique_id=&quot;74533&quot;&gt;&lt;property id=&quot;20148&quot; value=&quot;5&quot;/&gt;&lt;property id=&quot;20300&quot; value=&quot;Slide 74 - &amp;quot;Advantages of Cloud Computing&amp;quot;&quot;/&gt;&lt;property id=&quot;20307&quot; value=&quot;360&quot;/&gt;&lt;/object&gt;&lt;object type=&quot;3&quot; unique_id=&quot;74534&quot;&gt;&lt;property id=&quot;20148&quot; value=&quot;5&quot;/&gt;&lt;property id=&quot;20300&quot; value=&quot;Slide 75 - &amp;quot;Cloud Computing Disadvantages&amp;quot;&quot;/&gt;&lt;property id=&quot;20307&quot; value=&quot;361&quot;/&gt;&lt;/object&gt;&lt;object type=&quot;3&quot; unique_id=&quot;74535&quot;&gt;&lt;property id=&quot;20148&quot; value=&quot;5&quot;/&gt;&lt;property id=&quot;20300&quot; value=&quot;Slide 76 - &amp;quot;Disadvantages Cont.&amp;quot;&quot;/&gt;&lt;property id=&quot;20307&quot; value=&quot;357&quot;/&gt;&lt;/object&gt;&lt;object type=&quot;3&quot; unique_id=&quot;74536&quot;&gt;&lt;property id=&quot;20148&quot; value=&quot;5&quot;/&gt;&lt;property id=&quot;20300&quot; value=&quot;Slide 77 - &amp;quot;MapReduce&amp;quot;&quot;/&gt;&lt;property id=&quot;20307&quot; value=&quot;355&quot;/&gt;&lt;/object&gt;&lt;object type=&quot;3&quot; unique_id=&quot;74537&quot;&gt;&lt;property id=&quot;20148&quot; value=&quot;5&quot;/&gt;&lt;property id=&quot;20300&quot; value=&quot;Slide 83 - &amp;quot;Genomic Proteomics and Information Visualization&amp;quot;&quot;/&gt;&lt;property id=&quot;20307&quot; value=&quot;364&quot;/&gt;&lt;/object&gt;&lt;object type=&quot;3&quot; unique_id=&quot;74742&quot;&gt;&lt;property id=&quot;20148&quot; value=&quot;5&quot;/&gt;&lt;property id=&quot;20300&quot; value=&quot;Slide 38 - &amp;quot;Big Data Ecosystem in One Sentence&amp;quot;&quot;/&gt;&lt;property id=&quot;20307&quot; value=&quot;372&quot;/&gt;&lt;/object&gt;&lt;object type=&quot;3&quot; unique_id=&quot;74743&quot;&gt;&lt;property id=&quot;20148&quot; value=&quot;5&quot;/&gt;&lt;property id=&quot;20300&quot; value=&quot;Slide 39&quot;/&gt;&lt;property id=&quot;20307&quot; value=&quot;371&quot;/&gt;&lt;/object&gt;&lt;/object&gt;&lt;/object&gt;&lt;/database&gt;"/>
  <p:tag name="SECTOMILLISECCONVERTED" val="1"/>
</p:tagLst>
</file>

<file path=ppt/theme/_rels/theme29.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image" Target="../media/image13.jpeg"/></Relationships>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1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5.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6.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7.xml><?xml version="1.0" encoding="utf-8"?>
<a:theme xmlns:a="http://schemas.openxmlformats.org/drawingml/2006/main" name="1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8.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9.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Metro">
      <a:dk1>
        <a:srgbClr val="000000"/>
      </a:dk1>
      <a:lt1>
        <a:srgbClr val="FFFFFF"/>
      </a:lt1>
      <a:dk2>
        <a:srgbClr val="505050"/>
      </a:dk2>
      <a:lt2>
        <a:srgbClr val="D2D2D2"/>
      </a:lt2>
      <a:accent1>
        <a:srgbClr val="00AEEF"/>
      </a:accent1>
      <a:accent2>
        <a:srgbClr val="00B050"/>
      </a:accent2>
      <a:accent3>
        <a:srgbClr val="FF8A00"/>
      </a:accent3>
      <a:accent4>
        <a:srgbClr val="FF0097"/>
      </a:accent4>
      <a:accent5>
        <a:srgbClr val="0071BC"/>
      </a:accent5>
      <a:accent6>
        <a:srgbClr val="910091"/>
      </a:accent6>
      <a:hlink>
        <a:srgbClr val="000000"/>
      </a:hlink>
      <a:folHlink>
        <a:srgbClr val="00AEEF"/>
      </a:folHlink>
    </a:clrScheme>
    <a:fontScheme name="Segoe UI &amp; Ligh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82880" rIns="182880" bIns="182880" rtlCol="0" anchor="ctr">
        <a:noAutofit/>
      </a:bodyP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20.xml><?xml version="1.0" encoding="utf-8"?>
<a:theme xmlns:a="http://schemas.openxmlformats.org/drawingml/2006/main" name="20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1.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2.xml><?xml version="1.0" encoding="utf-8"?>
<a:theme xmlns:a="http://schemas.openxmlformats.org/drawingml/2006/main" name="Globe">
  <a:themeElements>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fontScheme name="Globe">
      <a:majorFont>
        <a:latin typeface="Arial"/>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Globe 1">
        <a:dk1>
          <a:srgbClr val="622100"/>
        </a:dk1>
        <a:lt1>
          <a:srgbClr val="FFFFFF"/>
        </a:lt1>
        <a:dk2>
          <a:srgbClr val="800000"/>
        </a:dk2>
        <a:lt2>
          <a:srgbClr val="FFFFCC"/>
        </a:lt2>
        <a:accent1>
          <a:srgbClr val="E42B00"/>
        </a:accent1>
        <a:accent2>
          <a:srgbClr val="996600"/>
        </a:accent2>
        <a:accent3>
          <a:srgbClr val="C0AAAA"/>
        </a:accent3>
        <a:accent4>
          <a:srgbClr val="DADADA"/>
        </a:accent4>
        <a:accent5>
          <a:srgbClr val="EFACAA"/>
        </a:accent5>
        <a:accent6>
          <a:srgbClr val="8A5C00"/>
        </a:accent6>
        <a:hlink>
          <a:srgbClr val="FADF6C"/>
        </a:hlink>
        <a:folHlink>
          <a:srgbClr val="FF9900"/>
        </a:folHlink>
      </a:clrScheme>
      <a:clrMap bg1="dk2" tx1="lt1" bg2="dk1" tx2="lt2" accent1="accent1" accent2="accent2" accent3="accent3" accent4="accent4" accent5="accent5" accent6="accent6" hlink="hlink" folHlink="folHlink"/>
    </a:extraClrScheme>
    <a:extraClrScheme>
      <a:clrScheme name="Globe 2">
        <a:dk1>
          <a:srgbClr val="5F4545"/>
        </a:dk1>
        <a:lt1>
          <a:srgbClr val="FFFFFF"/>
        </a:lt1>
        <a:dk2>
          <a:srgbClr val="8F6969"/>
        </a:dk2>
        <a:lt2>
          <a:srgbClr val="FFFFCC"/>
        </a:lt2>
        <a:accent1>
          <a:srgbClr val="CC6600"/>
        </a:accent1>
        <a:accent2>
          <a:srgbClr val="924C0C"/>
        </a:accent2>
        <a:accent3>
          <a:srgbClr val="C6B9B9"/>
        </a:accent3>
        <a:accent4>
          <a:srgbClr val="DADADA"/>
        </a:accent4>
        <a:accent5>
          <a:srgbClr val="E2B8AA"/>
        </a:accent5>
        <a:accent6>
          <a:srgbClr val="84440A"/>
        </a:accent6>
        <a:hlink>
          <a:srgbClr val="CFD375"/>
        </a:hlink>
        <a:folHlink>
          <a:srgbClr val="98BB91"/>
        </a:folHlink>
      </a:clrScheme>
      <a:clrMap bg1="dk2" tx1="lt1" bg2="dk1" tx2="lt2" accent1="accent1" accent2="accent2" accent3="accent3" accent4="accent4" accent5="accent5" accent6="accent6" hlink="hlink" folHlink="folHlink"/>
    </a:extraClrScheme>
    <a:extraClrScheme>
      <a:clrScheme name="Globe 3">
        <a:dk1>
          <a:srgbClr val="003B76"/>
        </a:dk1>
        <a:lt1>
          <a:srgbClr val="FFFFFF"/>
        </a:lt1>
        <a:dk2>
          <a:srgbClr val="0066CC"/>
        </a:dk2>
        <a:lt2>
          <a:srgbClr val="CCECFF"/>
        </a:lt2>
        <a:accent1>
          <a:srgbClr val="33CCCC"/>
        </a:accent1>
        <a:accent2>
          <a:srgbClr val="66CCFF"/>
        </a:accent2>
        <a:accent3>
          <a:srgbClr val="AAB8E2"/>
        </a:accent3>
        <a:accent4>
          <a:srgbClr val="DADADA"/>
        </a:accent4>
        <a:accent5>
          <a:srgbClr val="ADE2E2"/>
        </a:accent5>
        <a:accent6>
          <a:srgbClr val="5CB9E7"/>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Globe 4">
        <a:dk1>
          <a:srgbClr val="005856"/>
        </a:dk1>
        <a:lt1>
          <a:srgbClr val="FFFFFF"/>
        </a:lt1>
        <a:dk2>
          <a:srgbClr val="008080"/>
        </a:dk2>
        <a:lt2>
          <a:srgbClr val="FFFFCC"/>
        </a:lt2>
        <a:accent1>
          <a:srgbClr val="0099CC"/>
        </a:accent1>
        <a:accent2>
          <a:srgbClr val="00CCFF"/>
        </a:accent2>
        <a:accent3>
          <a:srgbClr val="AAC0C0"/>
        </a:accent3>
        <a:accent4>
          <a:srgbClr val="DADADA"/>
        </a:accent4>
        <a:accent5>
          <a:srgbClr val="AACAE2"/>
        </a:accent5>
        <a:accent6>
          <a:srgbClr val="00B9E7"/>
        </a:accent6>
        <a:hlink>
          <a:srgbClr val="1ACE9F"/>
        </a:hlink>
        <a:folHlink>
          <a:srgbClr val="948CCE"/>
        </a:folHlink>
      </a:clrScheme>
      <a:clrMap bg1="dk2" tx1="lt1" bg2="dk1" tx2="lt2" accent1="accent1" accent2="accent2" accent3="accent3" accent4="accent4" accent5="accent5" accent6="accent6" hlink="hlink" folHlink="folHlink"/>
    </a:extraClrScheme>
    <a:extraClrScheme>
      <a:clrScheme name="Globe 5">
        <a:dk1>
          <a:srgbClr val="3C5436"/>
        </a:dk1>
        <a:lt1>
          <a:srgbClr val="FFFFFF"/>
        </a:lt1>
        <a:dk2>
          <a:srgbClr val="5F8656"/>
        </a:dk2>
        <a:lt2>
          <a:srgbClr val="D6D8C0"/>
        </a:lt2>
        <a:accent1>
          <a:srgbClr val="61733D"/>
        </a:accent1>
        <a:accent2>
          <a:srgbClr val="324A39"/>
        </a:accent2>
        <a:accent3>
          <a:srgbClr val="B6C3B4"/>
        </a:accent3>
        <a:accent4>
          <a:srgbClr val="DADADA"/>
        </a:accent4>
        <a:accent5>
          <a:srgbClr val="B7BCAF"/>
        </a:accent5>
        <a:accent6>
          <a:srgbClr val="2C4233"/>
        </a:accent6>
        <a:hlink>
          <a:srgbClr val="73D588"/>
        </a:hlink>
        <a:folHlink>
          <a:srgbClr val="6F99B9"/>
        </a:folHlink>
      </a:clrScheme>
      <a:clrMap bg1="dk2" tx1="lt1" bg2="dk1" tx2="lt2" accent1="accent1" accent2="accent2" accent3="accent3" accent4="accent4" accent5="accent5" accent6="accent6" hlink="hlink" folHlink="folHlink"/>
    </a:extraClrScheme>
    <a:extraClrScheme>
      <a:clrScheme name="Globe 6">
        <a:dk1>
          <a:srgbClr val="5B7B65"/>
        </a:dk1>
        <a:lt1>
          <a:srgbClr val="FFFFFF"/>
        </a:lt1>
        <a:dk2>
          <a:srgbClr val="9ABE9D"/>
        </a:dk2>
        <a:lt2>
          <a:srgbClr val="336600"/>
        </a:lt2>
        <a:accent1>
          <a:srgbClr val="00CC66"/>
        </a:accent1>
        <a:accent2>
          <a:srgbClr val="4E7050"/>
        </a:accent2>
        <a:accent3>
          <a:srgbClr val="CADBCC"/>
        </a:accent3>
        <a:accent4>
          <a:srgbClr val="DADADA"/>
        </a:accent4>
        <a:accent5>
          <a:srgbClr val="AAE2B8"/>
        </a:accent5>
        <a:accent6>
          <a:srgbClr val="466548"/>
        </a:accent6>
        <a:hlink>
          <a:srgbClr val="FFFFCC"/>
        </a:hlink>
        <a:folHlink>
          <a:srgbClr val="9CE8A3"/>
        </a:folHlink>
      </a:clrScheme>
      <a:clrMap bg1="dk2" tx1="lt1" bg2="dk1" tx2="lt2" accent1="accent1" accent2="accent2" accent3="accent3" accent4="accent4" accent5="accent5" accent6="accent6" hlink="hlink" folHlink="folHlink"/>
    </a:extraClrScheme>
    <a:extraClrScheme>
      <a:clrScheme name="Globe 7">
        <a:dk1>
          <a:srgbClr val="4C4E44"/>
        </a:dk1>
        <a:lt1>
          <a:srgbClr val="FFFFFF"/>
        </a:lt1>
        <a:dk2>
          <a:srgbClr val="686B5D"/>
        </a:dk2>
        <a:lt2>
          <a:srgbClr val="D6D5C6"/>
        </a:lt2>
        <a:accent1>
          <a:srgbClr val="898D79"/>
        </a:accent1>
        <a:accent2>
          <a:srgbClr val="4D4F45"/>
        </a:accent2>
        <a:accent3>
          <a:srgbClr val="B9BAB6"/>
        </a:accent3>
        <a:accent4>
          <a:srgbClr val="DADADA"/>
        </a:accent4>
        <a:accent5>
          <a:srgbClr val="C4C5BE"/>
        </a:accent5>
        <a:accent6>
          <a:srgbClr val="45473E"/>
        </a:accent6>
        <a:hlink>
          <a:srgbClr val="58BE67"/>
        </a:hlink>
        <a:folHlink>
          <a:srgbClr val="C0C640"/>
        </a:folHlink>
      </a:clrScheme>
      <a:clrMap bg1="dk2" tx1="lt1" bg2="dk1" tx2="lt2" accent1="accent1" accent2="accent2" accent3="accent3" accent4="accent4" accent5="accent5" accent6="accent6" hlink="hlink" folHlink="folHlink"/>
    </a:extraClrScheme>
    <a:extraClrScheme>
      <a:clrScheme name="Globe 8">
        <a:dk1>
          <a:srgbClr val="000000"/>
        </a:dk1>
        <a:lt1>
          <a:srgbClr val="FFFFDD"/>
        </a:lt1>
        <a:dk2>
          <a:srgbClr val="000000"/>
        </a:dk2>
        <a:lt2>
          <a:srgbClr val="98977A"/>
        </a:lt2>
        <a:accent1>
          <a:srgbClr val="BDCDA7"/>
        </a:accent1>
        <a:accent2>
          <a:srgbClr val="A0D060"/>
        </a:accent2>
        <a:accent3>
          <a:srgbClr val="FFFFEB"/>
        </a:accent3>
        <a:accent4>
          <a:srgbClr val="000000"/>
        </a:accent4>
        <a:accent5>
          <a:srgbClr val="DBE3D0"/>
        </a:accent5>
        <a:accent6>
          <a:srgbClr val="91BC56"/>
        </a:accent6>
        <a:hlink>
          <a:srgbClr val="FADD4E"/>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2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_NPACI/SDSC (logo) template">
  <a:themeElements>
    <a:clrScheme name="">
      <a:dk1>
        <a:srgbClr val="000000"/>
      </a:dk1>
      <a:lt1>
        <a:srgbClr val="FFFFFF"/>
      </a:lt1>
      <a:dk2>
        <a:srgbClr val="081D58"/>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1_NPACI/SDSC (logo) template">
      <a:majorFont>
        <a:latin typeface="Helvetica"/>
        <a:ea typeface=""/>
        <a:cs typeface=""/>
      </a:majorFont>
      <a:minorFont>
        <a:latin typeface="Helvetic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NPACI/SDSC (logo) templat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NPACI/SDSC (logo) templat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NPACI/SDSC (logo) templat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NPACI/SDSC (logo) templat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NPACI/SDSC (logo) templat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NPACI/SDSC (logo) templat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NPACI/SDSC (logo) templat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a:themeElements>
    <a:clrScheme name="">
      <a:dk1>
        <a:srgbClr val="000000"/>
      </a:dk1>
      <a:lt1>
        <a:srgbClr val="FFFFFF"/>
      </a:lt1>
      <a:dk2>
        <a:srgbClr val="080551"/>
      </a:dk2>
      <a:lt2>
        <a:srgbClr val="777777"/>
      </a:lt2>
      <a:accent1>
        <a:srgbClr val="FFFFF7"/>
      </a:accent1>
      <a:accent2>
        <a:srgbClr val="2A24CC"/>
      </a:accent2>
      <a:accent3>
        <a:srgbClr val="FFFFFF"/>
      </a:accent3>
      <a:accent4>
        <a:srgbClr val="000000"/>
      </a:accent4>
      <a:accent5>
        <a:srgbClr val="FFFFFA"/>
      </a:accent5>
      <a:accent6>
        <a:srgbClr val="2520B9"/>
      </a:accent6>
      <a:hlink>
        <a:srgbClr val="510302"/>
      </a:hlink>
      <a:folHlink>
        <a:srgbClr val="5C0205"/>
      </a:folHlink>
    </a:clrScheme>
    <a:fontScheme name="Blank">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
      <a:clrScheme name="Blank 13">
        <a:dk1>
          <a:srgbClr val="F8E111"/>
        </a:dk1>
        <a:lt1>
          <a:srgbClr val="FFFF05"/>
        </a:lt1>
        <a:dk2>
          <a:srgbClr val="0B0C7A"/>
        </a:dk2>
        <a:lt2>
          <a:srgbClr val="FFFB0A"/>
        </a:lt2>
        <a:accent1>
          <a:srgbClr val="BBE0E3"/>
        </a:accent1>
        <a:accent2>
          <a:srgbClr val="333399"/>
        </a:accent2>
        <a:accent3>
          <a:srgbClr val="AAAABE"/>
        </a:accent3>
        <a:accent4>
          <a:srgbClr val="DADA03"/>
        </a:accent4>
        <a:accent5>
          <a:srgbClr val="DAEDEF"/>
        </a:accent5>
        <a:accent6>
          <a:srgbClr val="2D2D8A"/>
        </a:accent6>
        <a:hlink>
          <a:srgbClr val="F7FFD4"/>
        </a:hlink>
        <a:folHlink>
          <a:srgbClr val="99CC0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2_Default Design">
  <a:themeElements>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2_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ctr" anchorCtr="0" compatLnSpc="1">
        <a:prstTxWarp prst="textNoShape">
          <a:avLst/>
        </a:prstTxWarp>
        <a:spAutoFit/>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1600" b="1"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2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2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2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9.xml><?xml version="1.0" encoding="utf-8"?>
<a:theme xmlns:a="http://schemas.openxmlformats.org/drawingml/2006/main" name="Median">
  <a:themeElements>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fontScheme name="Median">
      <a:maj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w Cen MT"/>
        <a:ea typeface=""/>
        <a:cs typeface=""/>
        <a:font script="Grek" typeface="Calibri"/>
        <a:font script="Cyrl" typeface="Calibri"/>
        <a:font script="Jpan" typeface="HGPｺﾞｼｯｸE"/>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inorFont>
    </a:fontScheme>
    <a:fmtScheme name="Media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blipFill>
          <a:blip xmlns:r="http://schemas.openxmlformats.org/officeDocument/2006/relationships" r:embed="rId1">
            <a:duotone>
              <a:schemeClr val="phClr">
                <a:shade val="90000"/>
                <a:satMod val="140000"/>
              </a:schemeClr>
              <a:schemeClr val="phClr">
                <a:satMod val="120000"/>
              </a:schemeClr>
            </a:duotone>
          </a:blip>
          <a:tile tx="0" ty="0" sx="100000" sy="100000" flip="none" algn="tl"/>
        </a:blipFill>
        <a:blipFill>
          <a:blip xmlns:r="http://schemas.openxmlformats.org/officeDocument/2006/relationships" r:embed="rId2">
            <a:duotone>
              <a:schemeClr val="phClr">
                <a:shade val="90000"/>
                <a:satMod val="140000"/>
              </a:schemeClr>
              <a:schemeClr val="phClr">
                <a:satMod val="120000"/>
              </a:schemeClr>
            </a:duotone>
          </a:blip>
          <a:tile tx="0" ty="0" sx="100000" sy="100000" flip="none" algn="tl"/>
        </a:blipFill>
      </a:bgFillStyleLst>
    </a:fmtScheme>
  </a:themeElements>
  <a:objectDefaults/>
  <a:extraClrSchemeLst/>
</a:theme>
</file>

<file path=ppt/theme/theme3.xml><?xml version="1.0" encoding="utf-8"?>
<a:theme xmlns:a="http://schemas.openxmlformats.org/drawingml/2006/main" name="2_Office Theme">
  <a:themeElements>
    <a:clrScheme name="Metro">
      <a:dk1>
        <a:srgbClr val="000000"/>
      </a:dk1>
      <a:lt1>
        <a:srgbClr val="FFFFFF"/>
      </a:lt1>
      <a:dk2>
        <a:srgbClr val="505050"/>
      </a:dk2>
      <a:lt2>
        <a:srgbClr val="D2D2D2"/>
      </a:lt2>
      <a:accent1>
        <a:srgbClr val="00AEEF"/>
      </a:accent1>
      <a:accent2>
        <a:srgbClr val="00B050"/>
      </a:accent2>
      <a:accent3>
        <a:srgbClr val="FF8A00"/>
      </a:accent3>
      <a:accent4>
        <a:srgbClr val="FF0097"/>
      </a:accent4>
      <a:accent5>
        <a:srgbClr val="0071BC"/>
      </a:accent5>
      <a:accent6>
        <a:srgbClr val="910091"/>
      </a:accent6>
      <a:hlink>
        <a:srgbClr val="000000"/>
      </a:hlink>
      <a:folHlink>
        <a:srgbClr val="00AEEF"/>
      </a:folHlink>
    </a:clrScheme>
    <a:fontScheme name="Segoe UI &amp; Light">
      <a:majorFont>
        <a:latin typeface="Segoe UI Light"/>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effectLst/>
      </a:spPr>
      <a:bodyPr wrap="square" lIns="182880" tIns="182880" rIns="182880" bIns="182880" rtlCol="0" anchor="ctr">
        <a:noAutofit/>
      </a:bodyPr>
      <a:lstStyle>
        <a:defPPr algn="ctr">
          <a:defRPr dirty="0"/>
        </a:defPPr>
      </a:lstStyle>
      <a:style>
        <a:lnRef idx="1">
          <a:schemeClr val="accent1"/>
        </a:lnRef>
        <a:fillRef idx="3">
          <a:schemeClr val="accent1"/>
        </a:fillRef>
        <a:effectRef idx="2">
          <a:schemeClr val="accent1"/>
        </a:effectRef>
        <a:fontRef idx="minor">
          <a:schemeClr val="lt1"/>
        </a:fontRef>
      </a:style>
    </a:spDef>
  </a:objectDefaults>
  <a:extraClrSchemeLst/>
</a:theme>
</file>

<file path=ppt/theme/theme3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0286214">
  <a:themeElements>
    <a:clrScheme name="">
      <a:dk1>
        <a:srgbClr val="000000"/>
      </a:dk1>
      <a:lt1>
        <a:srgbClr val="C0C0C0"/>
      </a:lt1>
      <a:dk2>
        <a:srgbClr val="000000"/>
      </a:dk2>
      <a:lt2>
        <a:srgbClr val="808080"/>
      </a:lt2>
      <a:accent1>
        <a:srgbClr val="00CC99"/>
      </a:accent1>
      <a:accent2>
        <a:srgbClr val="3333CC"/>
      </a:accent2>
      <a:accent3>
        <a:srgbClr val="DCDCDC"/>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Office Theme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Median">
    <a:dk1>
      <a:sysClr val="windowText" lastClr="000000"/>
    </a:dk1>
    <a:lt1>
      <a:sysClr val="window" lastClr="FFFFFF"/>
    </a:lt1>
    <a:dk2>
      <a:srgbClr val="775F55"/>
    </a:dk2>
    <a:lt2>
      <a:srgbClr val="EBDDC3"/>
    </a:lt2>
    <a:accent1>
      <a:srgbClr val="94B6D2"/>
    </a:accent1>
    <a:accent2>
      <a:srgbClr val="DD8047"/>
    </a:accent2>
    <a:accent3>
      <a:srgbClr val="A5AB81"/>
    </a:accent3>
    <a:accent4>
      <a:srgbClr val="D8B25C"/>
    </a:accent4>
    <a:accent5>
      <a:srgbClr val="7BA79D"/>
    </a:accent5>
    <a:accent6>
      <a:srgbClr val="968C8C"/>
    </a:accent6>
    <a:hlink>
      <a:srgbClr val="F7B615"/>
    </a:hlink>
    <a:folHlink>
      <a:srgbClr val="704404"/>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明朝"/>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emplate>Office Theme</Template>
  <TotalTime>1067</TotalTime>
  <Words>4806</Words>
  <Application>Microsoft Office PowerPoint</Application>
  <PresentationFormat>On-screen Show (4:3)</PresentationFormat>
  <Paragraphs>815</Paragraphs>
  <Slides>101</Slides>
  <Notes>34</Notes>
  <HiddenSlides>0</HiddenSlides>
  <MMClips>0</MMClips>
  <ScaleCrop>false</ScaleCrop>
  <HeadingPairs>
    <vt:vector size="8" baseType="variant">
      <vt:variant>
        <vt:lpstr>Fonts Used</vt:lpstr>
      </vt:variant>
      <vt:variant>
        <vt:i4>19</vt:i4>
      </vt:variant>
      <vt:variant>
        <vt:lpstr>Theme</vt:lpstr>
      </vt:variant>
      <vt:variant>
        <vt:i4>29</vt:i4>
      </vt:variant>
      <vt:variant>
        <vt:lpstr>Embedded OLE Servers</vt:lpstr>
      </vt:variant>
      <vt:variant>
        <vt:i4>2</vt:i4>
      </vt:variant>
      <vt:variant>
        <vt:lpstr>Slide Titles</vt:lpstr>
      </vt:variant>
      <vt:variant>
        <vt:i4>101</vt:i4>
      </vt:variant>
    </vt:vector>
  </HeadingPairs>
  <TitlesOfParts>
    <vt:vector size="151" baseType="lpstr">
      <vt:lpstr>Adobe Gothic Std B</vt:lpstr>
      <vt:lpstr>ＭＳ Ｐゴシック</vt:lpstr>
      <vt:lpstr>Arial</vt:lpstr>
      <vt:lpstr>Calibri</vt:lpstr>
      <vt:lpstr>Cambria</vt:lpstr>
      <vt:lpstr>Cooper Std Black</vt:lpstr>
      <vt:lpstr>Corbel</vt:lpstr>
      <vt:lpstr>Courier New</vt:lpstr>
      <vt:lpstr>Helvetica</vt:lpstr>
      <vt:lpstr>Segoe UI</vt:lpstr>
      <vt:lpstr>Segoe UI Light</vt:lpstr>
      <vt:lpstr>Symbol</vt:lpstr>
      <vt:lpstr>Times</vt:lpstr>
      <vt:lpstr>Times New Roman</vt:lpstr>
      <vt:lpstr>Tw Cen MT</vt:lpstr>
      <vt:lpstr>Verdana</vt:lpstr>
      <vt:lpstr>Wingdings</vt:lpstr>
      <vt:lpstr>Wingdings 2</vt:lpstr>
      <vt:lpstr>Wingdings 3</vt:lpstr>
      <vt:lpstr>1_Office Theme</vt:lpstr>
      <vt:lpstr>Office Theme</vt:lpstr>
      <vt:lpstr>2_Office Theme</vt:lpstr>
      <vt:lpstr>10286214</vt:lpstr>
      <vt:lpstr>5_Office Theme</vt:lpstr>
      <vt:lpstr>6_Office Theme</vt:lpstr>
      <vt:lpstr>7_Office Theme</vt:lpstr>
      <vt:lpstr>8_Office Theme</vt:lpstr>
      <vt:lpstr>9_Office Theme</vt:lpstr>
      <vt:lpstr>10_Office Theme</vt:lpstr>
      <vt:lpstr>11_Office Theme</vt:lpstr>
      <vt:lpstr>12_Office Theme</vt:lpstr>
      <vt:lpstr>13_Office Theme</vt:lpstr>
      <vt:lpstr>14_Office Theme</vt:lpstr>
      <vt:lpstr>15_Office Theme</vt:lpstr>
      <vt:lpstr>16_Office Theme</vt:lpstr>
      <vt:lpstr>17_Office Theme</vt:lpstr>
      <vt:lpstr>18_Office Theme</vt:lpstr>
      <vt:lpstr>19_Office Theme</vt:lpstr>
      <vt:lpstr>20_Office Theme</vt:lpstr>
      <vt:lpstr>21_Office Theme</vt:lpstr>
      <vt:lpstr>Globe</vt:lpstr>
      <vt:lpstr>22_Office Theme</vt:lpstr>
      <vt:lpstr>23_Office Theme</vt:lpstr>
      <vt:lpstr>1_NPACI/SDSC (logo) template</vt:lpstr>
      <vt:lpstr>Blank</vt:lpstr>
      <vt:lpstr>2_Default Design</vt:lpstr>
      <vt:lpstr>24_Office Theme</vt:lpstr>
      <vt:lpstr>Median</vt:lpstr>
      <vt:lpstr>PhotoImpact</vt:lpstr>
      <vt:lpstr>Equation</vt:lpstr>
      <vt:lpstr>Health Informatics, Big Data, Clouds, Data Analytics</vt:lpstr>
      <vt:lpstr>PowerPoint Presentation</vt:lpstr>
      <vt:lpstr>Big Data Ecosystem in One Sentence</vt:lpstr>
      <vt:lpstr>Some Data sizes</vt:lpstr>
      <vt:lpstr>PowerPoint Presentation</vt:lpstr>
      <vt:lpstr>PowerPoint Presentation</vt:lpstr>
      <vt:lpstr>PowerPoint Presentation</vt:lpstr>
      <vt:lpstr>Cyberinfrastructure e-moreorlessanything X = moreorlessanything</vt:lpstr>
      <vt:lpstr>What is Cyberinfrastructure</vt:lpstr>
      <vt:lpstr>e-moreorlessanything</vt:lpstr>
      <vt:lpstr>PowerPoint Presentation</vt:lpstr>
      <vt:lpstr>PowerPoint Presentation</vt:lpstr>
      <vt:lpstr>PowerPoint Presentation</vt:lpstr>
      <vt:lpstr>PowerPoint Presentation</vt:lpstr>
      <vt:lpstr>Big Data Process</vt:lpstr>
      <vt:lpstr>Some Terms</vt:lpstr>
      <vt:lpstr>DIKW Process</vt:lpstr>
      <vt:lpstr>PowerPoint Presentation</vt:lpstr>
      <vt:lpstr>Example of Google Maps/Navigation</vt:lpstr>
      <vt:lpstr>PowerPoint Presentation</vt:lpstr>
      <vt:lpstr>PowerPoint Presentation</vt:lpstr>
      <vt:lpstr>Models and Theory</vt:lpstr>
      <vt:lpstr>The 4 paradigms of Scientific Research</vt:lpstr>
      <vt:lpstr>PowerPoint Presentation</vt:lpstr>
      <vt:lpstr>PowerPoint Presentation</vt:lpstr>
      <vt:lpstr>PowerPoint Presentation</vt:lpstr>
      <vt:lpstr>PowerPoint Presentation</vt:lpstr>
      <vt:lpstr>PowerPoint Presentation</vt:lpstr>
      <vt:lpstr>Semantic Web/Grid v. Big Data</vt:lpstr>
      <vt:lpstr>Big Data and Health</vt:lpstr>
      <vt:lpstr>Types of Biomedical Big Data Problems</vt:lpstr>
      <vt:lpstr>PowerPoint Presentation</vt:lpstr>
      <vt:lpstr>PowerPoint Presentation</vt:lpstr>
      <vt:lpstr>PowerPoint Presentation</vt:lpstr>
      <vt:lpstr>PowerPoint Presentation</vt:lpstr>
      <vt:lpstr>Tracking the Heavens</vt:lpstr>
      <vt:lpstr>Virtual Observatory Astronomy Grid Integrate Experiments</vt:lpstr>
      <vt:lpstr>Big Data Ecosystem in One Sentence</vt:lpstr>
      <vt:lpstr>PowerPoint Presentation</vt:lpstr>
      <vt:lpstr>PowerPoint Presentation</vt:lpstr>
      <vt:lpstr>PowerPoint Presentation</vt:lpstr>
      <vt:lpstr>Big Data opportunities in health</vt:lpstr>
      <vt:lpstr>New possibilities with Big Data</vt:lpstr>
      <vt:lpstr>Use the power of data</vt:lpstr>
      <vt:lpstr>PowerPoint Presentation</vt:lpstr>
      <vt:lpstr>PowerPoint Presentation</vt:lpstr>
      <vt:lpstr>PowerPoint Presentation</vt:lpstr>
      <vt:lpstr>PowerPoint Presentation</vt:lpstr>
      <vt:lpstr>PowerPoint Presentation</vt:lpstr>
      <vt:lpstr>Jobs v. Countries</vt:lpstr>
      <vt:lpstr>McKinsey Institute on Big Data Jobs</vt:lpstr>
      <vt:lpstr>What is Cloud Computing</vt:lpstr>
      <vt:lpstr>Physically Clouds are Clear</vt:lpstr>
      <vt:lpstr>Virtualization made several things more convenient</vt:lpstr>
      <vt:lpstr>Next Step is Renting out Idle Clouds</vt:lpstr>
      <vt:lpstr>Service Model</vt:lpstr>
      <vt:lpstr>Different aaS (as aService)’s</vt:lpstr>
      <vt:lpstr>PowerPoint Presentation</vt:lpstr>
      <vt:lpstr>X as a Service</vt:lpstr>
      <vt:lpstr>PowerPoint Presentation</vt:lpstr>
      <vt:lpstr>PowerPoint Presentation</vt:lpstr>
      <vt:lpstr>DNA Sequencing Pipeline</vt:lpstr>
      <vt:lpstr>Internet of Things</vt:lpstr>
      <vt:lpstr>Internet of Things and the Cloud </vt:lpstr>
      <vt:lpstr>Sensors (Things) as a Service</vt:lpstr>
      <vt:lpstr>PowerPoint Presentation</vt:lpstr>
      <vt:lpstr>Cloud Computing and Health</vt:lpstr>
      <vt:lpstr>27 Venus-C Azure Applications</vt:lpstr>
      <vt:lpstr>PowerPoint Presentation</vt:lpstr>
      <vt:lpstr>PowerPoint Presentation</vt:lpstr>
      <vt:lpstr>Healthcare &amp; Cloud Computing</vt:lpstr>
      <vt:lpstr>Considerations With Cloud Computing in Healthcare</vt:lpstr>
      <vt:lpstr>Advantages of Cloud Computing</vt:lpstr>
      <vt:lpstr>Advantages of Cloud Computing</vt:lpstr>
      <vt:lpstr>Cloud Computing Disadvantages</vt:lpstr>
      <vt:lpstr>Disadvantages Cont.</vt:lpstr>
      <vt:lpstr>MapReduce</vt:lpstr>
      <vt:lpstr>MapReduce “File/Data Repository” Parallelism</vt:lpstr>
      <vt:lpstr>MapReduce</vt:lpstr>
      <vt:lpstr>4 Forms of MapReduce</vt:lpstr>
      <vt:lpstr>Sam’s Problem http://www.slideshare.net/esaliya/mapreduce-in-simple-terms</vt:lpstr>
      <vt:lpstr>Creative Sam</vt:lpstr>
      <vt:lpstr>Genomic Proteomics and Information Visualization</vt:lpstr>
      <vt:lpstr>COG: Clusters of Orthologous Groups</vt:lpstr>
      <vt:lpstr>Protein Sequence Universe</vt:lpstr>
      <vt:lpstr>High Performance Dimension Reduction and Visualization</vt:lpstr>
      <vt:lpstr>Multi-Dimensional Scaling (MDS)</vt:lpstr>
      <vt:lpstr>Typical Metagenomics MDS</vt:lpstr>
      <vt:lpstr>Metagenomics</vt:lpstr>
      <vt:lpstr>MDS Details</vt:lpstr>
      <vt:lpstr>MDS Details</vt:lpstr>
      <vt:lpstr>3D View of 100K COG Sequences</vt:lpstr>
      <vt:lpstr>Cluster Annotation</vt:lpstr>
      <vt:lpstr>Selected Clusters</vt:lpstr>
      <vt:lpstr>Metagenomics with 3 Clustering Methods</vt:lpstr>
      <vt:lpstr>Advantages of GTM</vt:lpstr>
      <vt:lpstr>Data Mining Projects using GTM</vt:lpstr>
      <vt:lpstr>DA-PLSA with DA-GTM</vt:lpstr>
      <vt:lpstr>PowerPoint Presentation</vt:lpstr>
      <vt:lpstr>PowerPoint Presentation</vt:lpstr>
      <vt:lpstr>Phylogenetic tree using MDS</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Geoffrey Fox</dc:creator>
  <cp:lastModifiedBy>Geoffrey Fox</cp:lastModifiedBy>
  <cp:revision>31</cp:revision>
  <dcterms:created xsi:type="dcterms:W3CDTF">2013-02-27T23:52:01Z</dcterms:created>
  <dcterms:modified xsi:type="dcterms:W3CDTF">2013-03-07T23:46:56Z</dcterms:modified>
</cp:coreProperties>
</file>