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10" r:id="rId3"/>
  </p:sldMasterIdLst>
  <p:notesMasterIdLst>
    <p:notesMasterId r:id="rId70"/>
  </p:notesMasterIdLst>
  <p:sldIdLst>
    <p:sldId id="424" r:id="rId4"/>
    <p:sldId id="333" r:id="rId5"/>
    <p:sldId id="420" r:id="rId6"/>
    <p:sldId id="404" r:id="rId7"/>
    <p:sldId id="292" r:id="rId8"/>
    <p:sldId id="406" r:id="rId9"/>
    <p:sldId id="407" r:id="rId10"/>
    <p:sldId id="408" r:id="rId11"/>
    <p:sldId id="298" r:id="rId12"/>
    <p:sldId id="409" r:id="rId13"/>
    <p:sldId id="336" r:id="rId14"/>
    <p:sldId id="300" r:id="rId15"/>
    <p:sldId id="275" r:id="rId16"/>
    <p:sldId id="299" r:id="rId17"/>
    <p:sldId id="310" r:id="rId18"/>
    <p:sldId id="311" r:id="rId19"/>
    <p:sldId id="339" r:id="rId20"/>
    <p:sldId id="282" r:id="rId21"/>
    <p:sldId id="283" r:id="rId22"/>
    <p:sldId id="277" r:id="rId23"/>
    <p:sldId id="313" r:id="rId24"/>
    <p:sldId id="314" r:id="rId25"/>
    <p:sldId id="390" r:id="rId26"/>
    <p:sldId id="391" r:id="rId27"/>
    <p:sldId id="316" r:id="rId28"/>
    <p:sldId id="317" r:id="rId29"/>
    <p:sldId id="318" r:id="rId30"/>
    <p:sldId id="319" r:id="rId31"/>
    <p:sldId id="322" r:id="rId32"/>
    <p:sldId id="288" r:id="rId33"/>
    <p:sldId id="289" r:id="rId34"/>
    <p:sldId id="278" r:id="rId35"/>
    <p:sldId id="343" r:id="rId36"/>
    <p:sldId id="321" r:id="rId37"/>
    <p:sldId id="325" r:id="rId38"/>
    <p:sldId id="324" r:id="rId39"/>
    <p:sldId id="340" r:id="rId40"/>
    <p:sldId id="344" r:id="rId41"/>
    <p:sldId id="364" r:id="rId42"/>
    <p:sldId id="363" r:id="rId43"/>
    <p:sldId id="358" r:id="rId44"/>
    <p:sldId id="359" r:id="rId45"/>
    <p:sldId id="422" r:id="rId46"/>
    <p:sldId id="365" r:id="rId47"/>
    <p:sldId id="366" r:id="rId48"/>
    <p:sldId id="367" r:id="rId49"/>
    <p:sldId id="368" r:id="rId50"/>
    <p:sldId id="369" r:id="rId51"/>
    <p:sldId id="370" r:id="rId52"/>
    <p:sldId id="371" r:id="rId53"/>
    <p:sldId id="373" r:id="rId54"/>
    <p:sldId id="374" r:id="rId55"/>
    <p:sldId id="375" r:id="rId56"/>
    <p:sldId id="376" r:id="rId57"/>
    <p:sldId id="378" r:id="rId58"/>
    <p:sldId id="379" r:id="rId59"/>
    <p:sldId id="380" r:id="rId60"/>
    <p:sldId id="381" r:id="rId61"/>
    <p:sldId id="382" r:id="rId62"/>
    <p:sldId id="386" r:id="rId63"/>
    <p:sldId id="387" r:id="rId64"/>
    <p:sldId id="388" r:id="rId65"/>
    <p:sldId id="389" r:id="rId66"/>
    <p:sldId id="384" r:id="rId67"/>
    <p:sldId id="385" r:id="rId68"/>
    <p:sldId id="42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89277" autoAdjust="0"/>
  </p:normalViewPr>
  <p:slideViewPr>
    <p:cSldViewPr>
      <p:cViewPr varScale="1">
        <p:scale>
          <a:sx n="94" d="100"/>
          <a:sy n="94" d="100"/>
        </p:scale>
        <p:origin x="-1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gunarat\Desktop\CloudCom_Temp_resul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8510.4749999997384</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5872512"/>
        <c:axId val="95874048"/>
      </c:barChart>
      <c:catAx>
        <c:axId val="95872512"/>
        <c:scaling>
          <c:orientation val="minMax"/>
        </c:scaling>
        <c:axPos val="b"/>
        <c:numFmt formatCode="0" sourceLinked="1"/>
        <c:tickLblPos val="nextTo"/>
        <c:txPr>
          <a:bodyPr/>
          <a:lstStyle/>
          <a:p>
            <a:pPr>
              <a:defRPr sz="1200"/>
            </a:pPr>
            <a:endParaRPr lang="en-US"/>
          </a:p>
        </c:txPr>
        <c:crossAx val="95874048"/>
        <c:crosses val="autoZero"/>
        <c:auto val="1"/>
        <c:lblAlgn val="ctr"/>
        <c:lblOffset val="100"/>
      </c:catAx>
      <c:valAx>
        <c:axId val="95874048"/>
        <c:scaling>
          <c:orientation val="minMax"/>
        </c:scaling>
        <c:axPos val="l"/>
        <c:majorGridlines/>
        <c:numFmt formatCode="0" sourceLinked="1"/>
        <c:tickLblPos val="nextTo"/>
        <c:txPr>
          <a:bodyPr/>
          <a:lstStyle/>
          <a:p>
            <a:pPr>
              <a:defRPr sz="1200"/>
            </a:pPr>
            <a:endParaRPr lang="en-US"/>
          </a:p>
        </c:txPr>
        <c:crossAx val="95872512"/>
        <c:crosses val="autoZero"/>
        <c:crossBetween val="between"/>
      </c:valAx>
    </c:plotArea>
    <c:legend>
      <c:legendPos val="r"/>
      <c:layout>
        <c:manualLayout>
          <c:xMode val="edge"/>
          <c:yMode val="edge"/>
          <c:x val="0.19739632545931826"/>
          <c:y val="6.368427736855474E-2"/>
          <c:w val="0.32490354330709276"/>
          <c:h val="0.19694564389129157"/>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414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1619.9356016916797</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1824.4357939254285</c:v>
                </c:pt>
                <c:pt idx="5">
                  <c:v>1761.6188710969957</c:v>
                </c:pt>
              </c:numCache>
            </c:numRef>
          </c:yVal>
        </c:ser>
        <c:axId val="101202560"/>
        <c:axId val="101225216"/>
      </c:scatterChart>
      <c:valAx>
        <c:axId val="101202560"/>
        <c:scaling>
          <c:orientation val="minMax"/>
        </c:scaling>
        <c:axPos val="b"/>
        <c:title>
          <c:tx>
            <c:rich>
              <a:bodyPr/>
              <a:lstStyle/>
              <a:p>
                <a:pPr>
                  <a:defRPr/>
                </a:pPr>
                <a:r>
                  <a:rPr lang="en-US"/>
                  <a:t>Standard Deviation</a:t>
                </a:r>
              </a:p>
            </c:rich>
          </c:tx>
          <c:layout>
            <c:manualLayout>
              <c:xMode val="edge"/>
              <c:yMode val="edge"/>
              <c:x val="0.42637488133133006"/>
              <c:y val="0.80371152469578355"/>
            </c:manualLayout>
          </c:layout>
        </c:title>
        <c:numFmt formatCode="General" sourceLinked="1"/>
        <c:majorTickMark val="none"/>
        <c:tickLblPos val="nextTo"/>
        <c:txPr>
          <a:bodyPr/>
          <a:lstStyle/>
          <a:p>
            <a:pPr>
              <a:defRPr sz="1400"/>
            </a:pPr>
            <a:endParaRPr lang="en-US"/>
          </a:p>
        </c:txPr>
        <c:crossAx val="101225216"/>
        <c:crosses val="autoZero"/>
        <c:crossBetween val="midCat"/>
      </c:valAx>
      <c:valAx>
        <c:axId val="101225216"/>
        <c:scaling>
          <c:orientation val="minMax"/>
          <c:min val="1500"/>
        </c:scaling>
        <c:axPos val="l"/>
        <c:majorGridlines/>
        <c:title>
          <c:tx>
            <c:rich>
              <a:bodyPr/>
              <a:lstStyle/>
              <a:p>
                <a:pPr>
                  <a:defRPr/>
                </a:pPr>
                <a:r>
                  <a:rPr lang="en-US"/>
                  <a:t>Time (s)</a:t>
                </a:r>
              </a:p>
            </c:rich>
          </c:tx>
        </c:title>
        <c:numFmt formatCode="General" sourceLinked="1"/>
        <c:majorTickMark val="none"/>
        <c:tickLblPos val="nextTo"/>
        <c:txPr>
          <a:bodyPr/>
          <a:lstStyle/>
          <a:p>
            <a:pPr>
              <a:defRPr sz="1400"/>
            </a:pPr>
            <a:endParaRPr lang="en-US"/>
          </a:p>
        </c:txPr>
        <c:crossAx val="101202560"/>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88"/>
          <c:y val="0.05"/>
        </c:manualLayout>
      </c:layout>
    </c:title>
    <c:plotArea>
      <c:layout>
        <c:manualLayout>
          <c:layoutTarget val="inner"/>
          <c:xMode val="edge"/>
          <c:yMode val="edge"/>
          <c:x val="0.19953115327435259"/>
          <c:y val="0.18399826707837463"/>
          <c:w val="0.76629360783027844"/>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223.86240000000197</c:v>
                </c:pt>
                <c:pt idx="6">
                  <c:v>251.5008</c:v>
                </c:pt>
              </c:numCache>
            </c:numRef>
          </c:xVal>
          <c:yVal>
            <c:numRef>
              <c:f>Sheet1!$F$3:$F$9</c:f>
              <c:numCache>
                <c:formatCode>#,##0.000</c:formatCode>
                <c:ptCount val="7"/>
                <c:pt idx="0">
                  <c:v>1706.0681109222437</c:v>
                </c:pt>
                <c:pt idx="1">
                  <c:v>2242.821506933873</c:v>
                </c:pt>
                <c:pt idx="2">
                  <c:v>2958.9847893560054</c:v>
                </c:pt>
                <c:pt idx="3">
                  <c:v>3667.5901052476902</c:v>
                </c:pt>
                <c:pt idx="4">
                  <c:v>4505.9049936328565</c:v>
                </c:pt>
                <c:pt idx="5">
                  <c:v>5050.9011299555532</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223.86240000000197</c:v>
                </c:pt>
                <c:pt idx="6">
                  <c:v>251.5008</c:v>
                </c:pt>
              </c:numCache>
            </c:numRef>
          </c:xVal>
          <c:yVal>
            <c:numRef>
              <c:f>Sheet1!$H$3:$H$9</c:f>
              <c:numCache>
                <c:formatCode>#,##0.000</c:formatCode>
                <c:ptCount val="7"/>
                <c:pt idx="0">
                  <c:v>1453.4970000000001</c:v>
                </c:pt>
                <c:pt idx="1">
                  <c:v>1459.1425716801261</c:v>
                </c:pt>
                <c:pt idx="2">
                  <c:v>1497.4150530436038</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223.86240000000197</c:v>
                </c:pt>
                <c:pt idx="6">
                  <c:v>251.5008</c:v>
                </c:pt>
              </c:numCache>
            </c:numRef>
          </c:xVal>
          <c:yVal>
            <c:numRef>
              <c:f>Sheet1!$J$3:$J$9</c:f>
              <c:numCache>
                <c:formatCode>#,##0.000</c:formatCode>
                <c:ptCount val="7"/>
                <c:pt idx="0">
                  <c:v>1786.8619999999999</c:v>
                </c:pt>
                <c:pt idx="1">
                  <c:v>1885.7500583303058</c:v>
                </c:pt>
                <c:pt idx="2">
                  <c:v>1914.7735180075579</c:v>
                </c:pt>
                <c:pt idx="3">
                  <c:v>1933.9306211782666</c:v>
                </c:pt>
                <c:pt idx="4">
                  <c:v>2030.2572986593698</c:v>
                </c:pt>
                <c:pt idx="5">
                  <c:v>1970.0290970097769</c:v>
                </c:pt>
                <c:pt idx="6">
                  <c:v>2039.3518310450993</c:v>
                </c:pt>
              </c:numCache>
            </c:numRef>
          </c:yVal>
        </c:ser>
        <c:axId val="101141120"/>
        <c:axId val="101147392"/>
      </c:scatterChart>
      <c:valAx>
        <c:axId val="101141120"/>
        <c:scaling>
          <c:orientation val="minMax"/>
          <c:max val="300"/>
        </c:scaling>
        <c:axPos val="b"/>
        <c:title>
          <c:tx>
            <c:rich>
              <a:bodyPr/>
              <a:lstStyle/>
              <a:p>
                <a:pPr>
                  <a:defRPr/>
                </a:pPr>
                <a:r>
                  <a:rPr lang="en-US"/>
                  <a:t>Standard Deviation</a:t>
                </a:r>
              </a:p>
            </c:rich>
          </c:tx>
          <c:layout>
            <c:manualLayout>
              <c:xMode val="edge"/>
              <c:yMode val="edge"/>
              <c:x val="0.43137224919845779"/>
              <c:y val="0.81684142607174925"/>
            </c:manualLayout>
          </c:layout>
        </c:title>
        <c:numFmt formatCode="General" sourceLinked="1"/>
        <c:majorTickMark val="none"/>
        <c:tickLblPos val="nextTo"/>
        <c:txPr>
          <a:bodyPr/>
          <a:lstStyle/>
          <a:p>
            <a:pPr>
              <a:defRPr sz="1400"/>
            </a:pPr>
            <a:endParaRPr lang="en-US"/>
          </a:p>
        </c:txPr>
        <c:crossAx val="101147392"/>
        <c:crosses val="autoZero"/>
        <c:crossBetween val="midCat"/>
      </c:valAx>
      <c:valAx>
        <c:axId val="101147392"/>
        <c:scaling>
          <c:orientation val="minMax"/>
        </c:scaling>
        <c:axPos val="l"/>
        <c:majorGridlines/>
        <c:title>
          <c:tx>
            <c:rich>
              <a:bodyPr rot="-5400000" vert="horz"/>
              <a:lstStyle/>
              <a:p>
                <a:pPr>
                  <a:defRPr/>
                </a:pPr>
                <a:r>
                  <a:rPr lang="en-US"/>
                  <a:t>Total Time (s)</a:t>
                </a:r>
              </a:p>
            </c:rich>
          </c:tx>
        </c:title>
        <c:numFmt formatCode="#,##0" sourceLinked="0"/>
        <c:majorTickMark val="none"/>
        <c:tickLblPos val="nextTo"/>
        <c:txPr>
          <a:bodyPr/>
          <a:lstStyle/>
          <a:p>
            <a:pPr>
              <a:defRPr sz="1400"/>
            </a:pPr>
            <a:endParaRPr lang="en-US"/>
          </a:p>
        </c:txPr>
        <c:crossAx val="101141120"/>
        <c:crosses val="autoZero"/>
        <c:crossBetween val="midCat"/>
      </c:valAx>
    </c:plotArea>
    <c:legend>
      <c:legendPos val="b"/>
      <c:layout>
        <c:manualLayout>
          <c:xMode val="edge"/>
          <c:yMode val="edge"/>
          <c:x val="6.2152777777777772E-2"/>
          <c:y val="0.88401334208223015"/>
          <c:w val="0.9"/>
          <c:h val="7.7097769028872123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92"/>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0.26020281035905968</c:v>
                </c:pt>
                <c:pt idx="1">
                  <c:v>0.19666569328339961</c:v>
                </c:pt>
                <c:pt idx="2">
                  <c:v>0.16730746351220682</c:v>
                </c:pt>
                <c:pt idx="3">
                  <c:v>0.17009335031696704</c:v>
                </c:pt>
                <c:pt idx="4">
                  <c:v>0.15329492392700494</c:v>
                </c:pt>
              </c:numCache>
            </c:numRef>
          </c:val>
        </c:ser>
        <c:gapWidth val="295"/>
        <c:overlap val="-25"/>
        <c:axId val="101267712"/>
        <c:axId val="101266176"/>
      </c:barChart>
      <c:valAx>
        <c:axId val="101266176"/>
        <c:scaling>
          <c:orientation val="minMax"/>
          <c:max val="0.30000000000000032"/>
        </c:scaling>
        <c:axPos val="r"/>
        <c:majorGridlines/>
        <c:numFmt formatCode="0%" sourceLinked="0"/>
        <c:majorTickMark val="none"/>
        <c:tickLblPos val="nextTo"/>
        <c:crossAx val="101267712"/>
        <c:crosses val="max"/>
        <c:crossBetween val="between"/>
      </c:valAx>
      <c:catAx>
        <c:axId val="101267712"/>
        <c:scaling>
          <c:orientation val="minMax"/>
        </c:scaling>
        <c:axPos val="b"/>
        <c:title>
          <c:tx>
            <c:rich>
              <a:bodyPr/>
              <a:lstStyle/>
              <a:p>
                <a:pPr>
                  <a:defRPr sz="1800"/>
                </a:pPr>
                <a:r>
                  <a:rPr lang="en-US" sz="1800"/>
                  <a:t>No. of Sequences</a:t>
                </a:r>
              </a:p>
            </c:rich>
          </c:tx>
          <c:layout>
            <c:manualLayout>
              <c:xMode val="edge"/>
              <c:yMode val="edge"/>
              <c:x val="0.34166144185247882"/>
              <c:y val="0.7784640615583821"/>
            </c:manualLayout>
          </c:layout>
        </c:title>
        <c:numFmt formatCode="General" sourceLinked="1"/>
        <c:majorTickMark val="none"/>
        <c:tickLblPos val="nextTo"/>
        <c:crossAx val="101266176"/>
        <c:crosses val="autoZero"/>
        <c:auto val="1"/>
        <c:lblAlgn val="ctr"/>
        <c:lblOffset val="100"/>
      </c:catAx>
    </c:plotArea>
    <c:legend>
      <c:legendPos val="b"/>
      <c:layout>
        <c:manualLayout>
          <c:xMode val="edge"/>
          <c:yMode val="edge"/>
          <c:x val="2.9421051340545037E-2"/>
          <c:y val="0.82562430395380515"/>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175"/>
          <c:y val="0.22025778027746773"/>
          <c:w val="0.67189324548718576"/>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103822848"/>
        <c:axId val="103824384"/>
      </c:barChart>
      <c:catAx>
        <c:axId val="103822848"/>
        <c:scaling>
          <c:orientation val="minMax"/>
        </c:scaling>
        <c:delete val="1"/>
        <c:axPos val="b"/>
        <c:numFmt formatCode="General" sourceLinked="1"/>
        <c:majorTickMark val="none"/>
        <c:tickLblPos val="none"/>
        <c:crossAx val="103824384"/>
        <c:crosses val="autoZero"/>
        <c:auto val="1"/>
        <c:lblAlgn val="ctr"/>
        <c:lblOffset val="100"/>
      </c:catAx>
      <c:valAx>
        <c:axId val="103824384"/>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title>
        <c:numFmt formatCode="General" sourceLinked="1"/>
        <c:majorTickMark val="none"/>
        <c:tickLblPos val="nextTo"/>
        <c:txPr>
          <a:bodyPr/>
          <a:lstStyle/>
          <a:p>
            <a:pPr>
              <a:defRPr sz="1200"/>
            </a:pPr>
            <a:endParaRPr lang="en-US"/>
          </a:p>
        </c:txPr>
        <c:crossAx val="103822848"/>
        <c:crosses val="autoZero"/>
        <c:crossBetween val="between"/>
      </c:valAx>
    </c:plotArea>
    <c:plotVisOnly val="1"/>
  </c:chart>
  <c:txPr>
    <a:bodyPr/>
    <a:lstStyle/>
    <a:p>
      <a:pPr>
        <a:defRPr sz="1800"/>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8882"/>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1.1763100888888955</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101744640"/>
        <c:axId val="101668736"/>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101644544"/>
        <c:axId val="101666816"/>
      </c:lineChart>
      <c:catAx>
        <c:axId val="101644544"/>
        <c:scaling>
          <c:orientation val="minMax"/>
        </c:scaling>
        <c:axPos val="b"/>
        <c:numFmt formatCode="@" sourceLinked="1"/>
        <c:tickLblPos val="nextTo"/>
        <c:txPr>
          <a:bodyPr rot="-2700000"/>
          <a:lstStyle/>
          <a:p>
            <a:pPr>
              <a:defRPr/>
            </a:pPr>
            <a:endParaRPr lang="en-US"/>
          </a:p>
        </c:txPr>
        <c:crossAx val="101666816"/>
        <c:crosses val="autoZero"/>
        <c:auto val="1"/>
        <c:lblAlgn val="ctr"/>
        <c:lblOffset val="100"/>
      </c:catAx>
      <c:valAx>
        <c:axId val="101666816"/>
        <c:scaling>
          <c:orientation val="minMax"/>
          <c:max val="2400"/>
          <c:min val="0"/>
        </c:scaling>
        <c:axPos val="l"/>
        <c:title>
          <c:tx>
            <c:rich>
              <a:bodyPr rot="-5400000" vert="horz"/>
              <a:lstStyle/>
              <a:p>
                <a:pPr>
                  <a:defRPr/>
                </a:pPr>
                <a:r>
                  <a:rPr lang="en-US"/>
                  <a:t>Compute Time (s)</a:t>
                </a:r>
              </a:p>
            </c:rich>
          </c:tx>
        </c:title>
        <c:numFmt formatCode="General" sourceLinked="1"/>
        <c:tickLblPos val="nextTo"/>
        <c:crossAx val="101644544"/>
        <c:crosses val="autoZero"/>
        <c:crossBetween val="between"/>
      </c:valAx>
      <c:valAx>
        <c:axId val="101668736"/>
        <c:scaling>
          <c:orientation val="minMax"/>
        </c:scaling>
        <c:axPos val="r"/>
        <c:title>
          <c:tx>
            <c:rich>
              <a:bodyPr rot="-5400000" vert="horz"/>
              <a:lstStyle/>
              <a:p>
                <a:pPr>
                  <a:defRPr/>
                </a:pPr>
                <a:r>
                  <a:rPr lang="en-US"/>
                  <a:t>Cost ($)</a:t>
                </a:r>
              </a:p>
            </c:rich>
          </c:tx>
        </c:title>
        <c:numFmt formatCode="#,##0.00" sourceLinked="1"/>
        <c:tickLblPos val="nextTo"/>
        <c:crossAx val="101744640"/>
        <c:crosses val="max"/>
        <c:crossBetween val="between"/>
      </c:valAx>
      <c:catAx>
        <c:axId val="101744640"/>
        <c:scaling>
          <c:orientation val="minMax"/>
        </c:scaling>
        <c:delete val="1"/>
        <c:axPos val="b"/>
        <c:tickLblPos val="none"/>
        <c:crossAx val="101668736"/>
        <c:crosses val="autoZero"/>
        <c:auto val="1"/>
        <c:lblAlgn val="ctr"/>
        <c:lblOffset val="100"/>
      </c:catAx>
    </c:plotArea>
    <c:legend>
      <c:legendPos val="r"/>
      <c:layout>
        <c:manualLayout>
          <c:xMode val="edge"/>
          <c:yMode val="edge"/>
          <c:x val="0.13662590705573568"/>
          <c:y val="1.8314733410303981E-2"/>
          <c:w val="0.6178628994905081"/>
          <c:h val="0.18684020942953444"/>
        </c:manualLayout>
      </c:layout>
    </c:legend>
    <c:plotVisOnly val="1"/>
    <c:dispBlanksAs val="gap"/>
  </c:chart>
  <c:txPr>
    <a:bodyPr/>
    <a:lstStyle/>
    <a:p>
      <a:pPr>
        <a:defRPr sz="1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Cap3 Sequence Assembly</a:t>
            </a:r>
          </a:p>
        </c:rich>
      </c:tx>
      <c:layout>
        <c:manualLayout>
          <c:xMode val="edge"/>
          <c:yMode val="edge"/>
          <c:x val="0.33395133420822398"/>
          <c:y val="2.7027027027027046E-2"/>
        </c:manualLayout>
      </c:layout>
      <c:overlay val="1"/>
    </c:title>
    <c:plotArea>
      <c:layout>
        <c:manualLayout>
          <c:layoutTarget val="inner"/>
          <c:xMode val="edge"/>
          <c:yMode val="edge"/>
          <c:x val="0.11836382770994207"/>
          <c:y val="0.14609296788721113"/>
          <c:w val="0.81983203790347559"/>
          <c:h val="0.63895931041406828"/>
        </c:manualLayout>
      </c:layout>
      <c:lineChart>
        <c:grouping val="standard"/>
        <c:ser>
          <c:idx val="0"/>
          <c:order val="0"/>
          <c:tx>
            <c:strRef>
              <c:f>'Cap3'!$G$27</c:f>
              <c:strCache>
                <c:ptCount val="1"/>
                <c:pt idx="0">
                  <c:v>Azure MapReduce</c:v>
                </c:pt>
              </c:strCache>
            </c:strRef>
          </c:tx>
          <c:cat>
            <c:strRef>
              <c:f>'Cap3'!$F$28:$F$32</c:f>
              <c:strCache>
                <c:ptCount val="5"/>
                <c:pt idx="0">
                  <c:v>64 * 1024</c:v>
                </c:pt>
                <c:pt idx="1">
                  <c:v>96 * 1536</c:v>
                </c:pt>
                <c:pt idx="2">
                  <c:v>128 * 2048</c:v>
                </c:pt>
                <c:pt idx="3">
                  <c:v>160 * 2560</c:v>
                </c:pt>
                <c:pt idx="4">
                  <c:v>192 * 3072</c:v>
                </c:pt>
              </c:strCache>
            </c:strRef>
          </c:cat>
          <c:val>
            <c:numRef>
              <c:f>'Cap3'!$G$28:$G$32</c:f>
              <c:numCache>
                <c:formatCode>General</c:formatCode>
                <c:ptCount val="5"/>
                <c:pt idx="0">
                  <c:v>1835.9280000000001</c:v>
                </c:pt>
                <c:pt idx="1">
                  <c:v>1835.471</c:v>
                </c:pt>
                <c:pt idx="2">
                  <c:v>1811.8739999999998</c:v>
                </c:pt>
                <c:pt idx="3">
                  <c:v>1844.6959999999999</c:v>
                </c:pt>
                <c:pt idx="4">
                  <c:v>1807.6029999999998</c:v>
                </c:pt>
              </c:numCache>
            </c:numRef>
          </c:val>
          <c:smooth val="1"/>
        </c:ser>
        <c:ser>
          <c:idx val="1"/>
          <c:order val="1"/>
          <c:tx>
            <c:strRef>
              <c:f>'Cap3'!$H$27</c:f>
              <c:strCache>
                <c:ptCount val="1"/>
                <c:pt idx="0">
                  <c:v>Amazon EMR</c:v>
                </c:pt>
              </c:strCache>
            </c:strRef>
          </c:tx>
          <c:cat>
            <c:strRef>
              <c:f>'Cap3'!$F$28:$F$32</c:f>
              <c:strCache>
                <c:ptCount val="5"/>
                <c:pt idx="0">
                  <c:v>64 * 1024</c:v>
                </c:pt>
                <c:pt idx="1">
                  <c:v>96 * 1536</c:v>
                </c:pt>
                <c:pt idx="2">
                  <c:v>128 * 2048</c:v>
                </c:pt>
                <c:pt idx="3">
                  <c:v>160 * 2560</c:v>
                </c:pt>
                <c:pt idx="4">
                  <c:v>192 * 3072</c:v>
                </c:pt>
              </c:strCache>
            </c:strRef>
          </c:cat>
          <c:val>
            <c:numRef>
              <c:f>'Cap3'!$H$28:$H$32</c:f>
              <c:numCache>
                <c:formatCode>#,##0.000</c:formatCode>
                <c:ptCount val="5"/>
                <c:pt idx="0">
                  <c:v>1772.625</c:v>
                </c:pt>
                <c:pt idx="1">
                  <c:v>1808.829</c:v>
                </c:pt>
                <c:pt idx="2">
                  <c:v>1790.9839999999999</c:v>
                </c:pt>
                <c:pt idx="3">
                  <c:v>1786.797</c:v>
                </c:pt>
                <c:pt idx="4">
                  <c:v>1843.2380000000001</c:v>
                </c:pt>
              </c:numCache>
            </c:numRef>
          </c:val>
          <c:smooth val="1"/>
        </c:ser>
        <c:ser>
          <c:idx val="2"/>
          <c:order val="2"/>
          <c:tx>
            <c:strRef>
              <c:f>'Cap3'!$I$27</c:f>
              <c:strCache>
                <c:ptCount val="1"/>
                <c:pt idx="0">
                  <c:v>Hadoop Bare Metal</c:v>
                </c:pt>
              </c:strCache>
            </c:strRef>
          </c:tx>
          <c:cat>
            <c:strRef>
              <c:f>'Cap3'!$F$28:$F$32</c:f>
              <c:strCache>
                <c:ptCount val="5"/>
                <c:pt idx="0">
                  <c:v>64 * 1024</c:v>
                </c:pt>
                <c:pt idx="1">
                  <c:v>96 * 1536</c:v>
                </c:pt>
                <c:pt idx="2">
                  <c:v>128 * 2048</c:v>
                </c:pt>
                <c:pt idx="3">
                  <c:v>160 * 2560</c:v>
                </c:pt>
                <c:pt idx="4">
                  <c:v>192 * 3072</c:v>
                </c:pt>
              </c:strCache>
            </c:strRef>
          </c:cat>
          <c:val>
            <c:numRef>
              <c:f>'Cap3'!$I$28:$I$32</c:f>
              <c:numCache>
                <c:formatCode>#,##0.000</c:formatCode>
                <c:ptCount val="5"/>
                <c:pt idx="0" formatCode="General">
                  <c:v>1740.3329999999999</c:v>
                </c:pt>
                <c:pt idx="1">
                  <c:v>1744.777</c:v>
                </c:pt>
                <c:pt idx="2">
                  <c:v>1744.9870000000001</c:v>
                </c:pt>
                <c:pt idx="3">
                  <c:v>1743.3679999999999</c:v>
                </c:pt>
                <c:pt idx="4">
                  <c:v>1741.2650000000001</c:v>
                </c:pt>
              </c:numCache>
            </c:numRef>
          </c:val>
          <c:smooth val="1"/>
        </c:ser>
        <c:ser>
          <c:idx val="3"/>
          <c:order val="3"/>
          <c:tx>
            <c:strRef>
              <c:f>'Cap3'!$J$27</c:f>
              <c:strCache>
                <c:ptCount val="1"/>
                <c:pt idx="0">
                  <c:v>Hadoop on EC2</c:v>
                </c:pt>
              </c:strCache>
            </c:strRef>
          </c:tx>
          <c:cat>
            <c:strRef>
              <c:f>'Cap3'!$F$28:$F$32</c:f>
              <c:strCache>
                <c:ptCount val="5"/>
                <c:pt idx="0">
                  <c:v>64 * 1024</c:v>
                </c:pt>
                <c:pt idx="1">
                  <c:v>96 * 1536</c:v>
                </c:pt>
                <c:pt idx="2">
                  <c:v>128 * 2048</c:v>
                </c:pt>
                <c:pt idx="3">
                  <c:v>160 * 2560</c:v>
                </c:pt>
                <c:pt idx="4">
                  <c:v>192 * 3072</c:v>
                </c:pt>
              </c:strCache>
            </c:strRef>
          </c:cat>
          <c:val>
            <c:numRef>
              <c:f>'Cap3'!$J$28:$J$32</c:f>
              <c:numCache>
                <c:formatCode>General</c:formatCode>
                <c:ptCount val="5"/>
                <c:pt idx="0">
                  <c:v>1807.7280000000001</c:v>
                </c:pt>
                <c:pt idx="1">
                  <c:v>1806.84</c:v>
                </c:pt>
                <c:pt idx="2">
                  <c:v>1815.7180000000001</c:v>
                </c:pt>
                <c:pt idx="3">
                  <c:v>1821.548</c:v>
                </c:pt>
                <c:pt idx="4">
                  <c:v>1823.1829999999998</c:v>
                </c:pt>
              </c:numCache>
            </c:numRef>
          </c:val>
          <c:smooth val="1"/>
        </c:ser>
        <c:marker val="1"/>
        <c:axId val="103847808"/>
        <c:axId val="95883264"/>
      </c:lineChart>
      <c:catAx>
        <c:axId val="103847808"/>
        <c:scaling>
          <c:orientation val="minMax"/>
        </c:scaling>
        <c:axPos val="b"/>
        <c:title>
          <c:tx>
            <c:rich>
              <a:bodyPr/>
              <a:lstStyle/>
              <a:p>
                <a:pPr>
                  <a:defRPr/>
                </a:pPr>
                <a:r>
                  <a:rPr lang="en-US"/>
                  <a:t>Number of Cores * Number of files</a:t>
                </a:r>
              </a:p>
            </c:rich>
          </c:tx>
        </c:title>
        <c:numFmt formatCode="General" sourceLinked="1"/>
        <c:tickLblPos val="nextTo"/>
        <c:txPr>
          <a:bodyPr rot="-2460000" vert="horz"/>
          <a:lstStyle/>
          <a:p>
            <a:pPr>
              <a:defRPr/>
            </a:pPr>
            <a:endParaRPr lang="en-US"/>
          </a:p>
        </c:txPr>
        <c:crossAx val="95883264"/>
        <c:crosses val="autoZero"/>
        <c:auto val="1"/>
        <c:lblAlgn val="ctr"/>
        <c:lblOffset val="100"/>
        <c:tickMarkSkip val="1"/>
      </c:catAx>
      <c:valAx>
        <c:axId val="95883264"/>
        <c:scaling>
          <c:orientation val="minMax"/>
          <c:min val="1000"/>
        </c:scaling>
        <c:axPos val="l"/>
        <c:majorGridlines/>
        <c:title>
          <c:tx>
            <c:rich>
              <a:bodyPr rot="-5400000" vert="horz"/>
              <a:lstStyle/>
              <a:p>
                <a:pPr>
                  <a:defRPr/>
                </a:pPr>
                <a:r>
                  <a:rPr lang="en-US"/>
                  <a:t>Time (s)</a:t>
                </a:r>
              </a:p>
            </c:rich>
          </c:tx>
        </c:title>
        <c:numFmt formatCode="General" sourceLinked="1"/>
        <c:tickLblPos val="nextTo"/>
        <c:crossAx val="103847808"/>
        <c:crosses val="autoZero"/>
        <c:crossBetween val="midCat"/>
      </c:valAx>
    </c:plotArea>
    <c:legend>
      <c:legendPos val="r"/>
      <c:layout>
        <c:manualLayout>
          <c:xMode val="edge"/>
          <c:yMode val="edge"/>
          <c:x val="0.54963943569553853"/>
          <c:y val="0.42050560402922621"/>
          <c:w val="0.32484569116360479"/>
          <c:h val="0.26350329159674712"/>
        </c:manualLayout>
      </c:layout>
      <c:spPr>
        <a:solidFill>
          <a:schemeClr val="bg1"/>
        </a:solidFill>
      </c:spPr>
      <c:txPr>
        <a:bodyPr/>
        <a:lstStyle/>
        <a:p>
          <a:pPr>
            <a:defRPr sz="2000" b="1"/>
          </a:pPr>
          <a:endParaRPr lang="en-US"/>
        </a:p>
      </c:txPr>
    </c:legend>
    <c:plotVisOnly val="1"/>
  </c:chart>
  <c:txPr>
    <a:bodyPr/>
    <a:lstStyle/>
    <a:p>
      <a:pPr>
        <a:defRPr sz="12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Total Provisioning Time</a:t>
            </a:r>
          </a:p>
        </c:rich>
      </c:tx>
    </c:title>
    <c:plotArea>
      <c:layout/>
      <c:lineChart>
        <c:grouping val="stacked"/>
        <c:ser>
          <c:idx val="1"/>
          <c:order val="0"/>
          <c:tx>
            <c:strRef>
              <c:f>Sheet1!$B$1</c:f>
              <c:strCache>
                <c:ptCount val="1"/>
                <c:pt idx="0">
                  <c:v>Time</c:v>
                </c:pt>
              </c:strCache>
            </c:strRef>
          </c:tx>
          <c:marker>
            <c:symbol val="none"/>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2.6388888888889744E-3</c:v>
                </c:pt>
                <c:pt idx="1">
                  <c:v>2.5347222222222845E-3</c:v>
                </c:pt>
                <c:pt idx="2">
                  <c:v>2.7083333333334245E-3</c:v>
                </c:pt>
                <c:pt idx="3">
                  <c:v>2.8124999999999908E-3</c:v>
                </c:pt>
              </c:numCache>
            </c:numRef>
          </c:val>
        </c:ser>
        <c:marker val="1"/>
        <c:axId val="101746944"/>
        <c:axId val="95932800"/>
      </c:lineChart>
      <c:catAx>
        <c:axId val="101746944"/>
        <c:scaling>
          <c:orientation val="minMax"/>
        </c:scaling>
        <c:axPos val="b"/>
        <c:numFmt formatCode="General" sourceLinked="1"/>
        <c:tickLblPos val="nextTo"/>
        <c:crossAx val="95932800"/>
        <c:crosses val="autoZero"/>
        <c:auto val="1"/>
        <c:lblAlgn val="ctr"/>
        <c:lblOffset val="100"/>
      </c:catAx>
      <c:valAx>
        <c:axId val="95932800"/>
        <c:scaling>
          <c:orientation val="minMax"/>
          <c:min val="0"/>
        </c:scaling>
        <c:axPos val="l"/>
        <c:majorGridlines/>
        <c:numFmt formatCode="h:mm:ss" sourceLinked="1"/>
        <c:tickLblPos val="nextTo"/>
        <c:crossAx val="101746944"/>
        <c:crosses val="autoZero"/>
        <c:crossBetween val="between"/>
      </c:valAx>
    </c:plotArea>
    <c:legend>
      <c:legendPos val="r"/>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Node Provisioning Times for RHEL stateless image</a:t>
            </a:r>
          </a:p>
        </c:rich>
      </c:tx>
    </c:title>
    <c:plotArea>
      <c:layout/>
      <c:barChart>
        <c:barDir val="col"/>
        <c:grouping val="clustered"/>
        <c:ser>
          <c:idx val="1"/>
          <c:order val="0"/>
          <c:tx>
            <c:strRef>
              <c:f>'32'!$B$1</c:f>
              <c:strCache>
                <c:ptCount val="1"/>
                <c:pt idx="0">
                  <c:v>Node Times</c:v>
                </c:pt>
              </c:strCache>
            </c:strRef>
          </c:tx>
          <c:cat>
            <c:numRef>
              <c:f>'32'!$A$2:$A$33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'32'!$B$2:$B$33</c:f>
              <c:numCache>
                <c:formatCode>h:mm:ss</c:formatCode>
                <c:ptCount val="32"/>
                <c:pt idx="0">
                  <c:v>2.743055555555565E-3</c:v>
                </c:pt>
                <c:pt idx="1">
                  <c:v>2.5578703703703766E-3</c:v>
                </c:pt>
                <c:pt idx="2">
                  <c:v>2.6041666666666787E-3</c:v>
                </c:pt>
                <c:pt idx="3">
                  <c:v>2.4884259259259339E-3</c:v>
                </c:pt>
                <c:pt idx="4">
                  <c:v>2.4884259259259339E-3</c:v>
                </c:pt>
                <c:pt idx="5">
                  <c:v>2.5578703703703766E-3</c:v>
                </c:pt>
                <c:pt idx="6">
                  <c:v>2.0833333333333359E-3</c:v>
                </c:pt>
                <c:pt idx="7">
                  <c:v>2.6041666666666787E-3</c:v>
                </c:pt>
                <c:pt idx="8">
                  <c:v>2.743055555555565E-3</c:v>
                </c:pt>
                <c:pt idx="9">
                  <c:v>2.8125000000000008E-3</c:v>
                </c:pt>
                <c:pt idx="10">
                  <c:v>2.6041666666666787E-3</c:v>
                </c:pt>
                <c:pt idx="11">
                  <c:v>2.743055555555565E-3</c:v>
                </c:pt>
                <c:pt idx="12">
                  <c:v>2.5462962962963069E-3</c:v>
                </c:pt>
                <c:pt idx="13">
                  <c:v>2.6041666666666787E-3</c:v>
                </c:pt>
                <c:pt idx="14">
                  <c:v>2.6041666666666787E-3</c:v>
                </c:pt>
                <c:pt idx="15">
                  <c:v>2.6736111111111162E-3</c:v>
                </c:pt>
                <c:pt idx="16">
                  <c:v>2.6736111111111162E-3</c:v>
                </c:pt>
                <c:pt idx="17">
                  <c:v>2.6736111111111162E-3</c:v>
                </c:pt>
                <c:pt idx="18">
                  <c:v>2.743055555555565E-3</c:v>
                </c:pt>
                <c:pt idx="19">
                  <c:v>2.6736111111111162E-3</c:v>
                </c:pt>
                <c:pt idx="20">
                  <c:v>2.6041666666666787E-3</c:v>
                </c:pt>
                <c:pt idx="21">
                  <c:v>2.743055555555565E-3</c:v>
                </c:pt>
                <c:pt idx="22">
                  <c:v>2.5462962962963069E-3</c:v>
                </c:pt>
                <c:pt idx="23">
                  <c:v>2.5462962962963069E-3</c:v>
                </c:pt>
                <c:pt idx="24">
                  <c:v>2.6041666666666787E-3</c:v>
                </c:pt>
                <c:pt idx="25">
                  <c:v>2.6736111111111162E-3</c:v>
                </c:pt>
                <c:pt idx="26">
                  <c:v>2.6736111111111162E-3</c:v>
                </c:pt>
                <c:pt idx="27">
                  <c:v>2.2685185185185278E-3</c:v>
                </c:pt>
                <c:pt idx="28">
                  <c:v>2.2685185185185278E-3</c:v>
                </c:pt>
                <c:pt idx="29">
                  <c:v>2.743055555555565E-3</c:v>
                </c:pt>
                <c:pt idx="30">
                  <c:v>2.5462962962963069E-3</c:v>
                </c:pt>
                <c:pt idx="31">
                  <c:v>2.8125000000000008E-3</c:v>
                </c:pt>
              </c:numCache>
            </c:numRef>
          </c:val>
        </c:ser>
        <c:axId val="103891712"/>
        <c:axId val="103893248"/>
      </c:barChart>
      <c:catAx>
        <c:axId val="103891712"/>
        <c:scaling>
          <c:orientation val="minMax"/>
        </c:scaling>
        <c:axPos val="b"/>
        <c:numFmt formatCode="General" sourceLinked="1"/>
        <c:tickLblPos val="nextTo"/>
        <c:crossAx val="103893248"/>
        <c:crosses val="autoZero"/>
        <c:auto val="1"/>
        <c:lblAlgn val="ctr"/>
        <c:lblOffset val="100"/>
      </c:catAx>
      <c:valAx>
        <c:axId val="103893248"/>
        <c:scaling>
          <c:orientation val="minMax"/>
        </c:scaling>
        <c:axPos val="l"/>
        <c:majorGridlines/>
        <c:numFmt formatCode="h:mm:ss" sourceLinked="1"/>
        <c:tickLblPos val="nextTo"/>
        <c:crossAx val="103891712"/>
        <c:crosses val="autoZero"/>
        <c:crossBetween val="between"/>
      </c:valAx>
    </c:plotArea>
    <c:legend>
      <c:legendPos val="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9A301C54-0DC6-485A-859B-804BE04D6158}" type="presOf" srcId="{4CACBA08-CE71-4AA1-897E-742989903C60}" destId="{78F1FF08-C20D-49B0-B75F-07D108D0A83C}" srcOrd="0" destOrd="0" presId="urn:microsoft.com/office/officeart/2005/8/layout/gear1"/>
    <dgm:cxn modelId="{E0979D7D-E316-494D-A0A1-BDEF46E9802E}" type="presOf" srcId="{08C9E0A0-152E-4A32-9D22-D5C5F728CB6B}" destId="{58B3DCBC-B637-4B29-85A6-2C48BC4AF47C}" srcOrd="1" destOrd="0" presId="urn:microsoft.com/office/officeart/2005/8/layout/gear1"/>
    <dgm:cxn modelId="{C73D7F1F-AA48-4622-8CE2-72BDCAD00D04}" type="presOf" srcId="{0218F697-4CBE-4C0C-AF58-C286B54C9059}" destId="{0F6D8C90-16C7-42D6-9F9D-BF026488E359}" srcOrd="1" destOrd="0" presId="urn:microsoft.com/office/officeart/2005/8/layout/gear1"/>
    <dgm:cxn modelId="{0F7FD60F-2711-40AB-92E2-61FD9FDE37C1}" type="presOf" srcId="{0218F697-4CBE-4C0C-AF58-C286B54C9059}" destId="{E6A9C372-B334-4B3C-AA83-DF4E47E9249C}" srcOrd="2" destOrd="0" presId="urn:microsoft.com/office/officeart/2005/8/layout/gear1"/>
    <dgm:cxn modelId="{CC750E75-EC23-4AFC-95F6-BD475AA2EEAE}" type="presOf" srcId="{0218F697-4CBE-4C0C-AF58-C286B54C9059}" destId="{6D3374D2-C99A-4581-A802-C87DD13E12BB}" srcOrd="0" destOrd="0" presId="urn:microsoft.com/office/officeart/2005/8/layout/gear1"/>
    <dgm:cxn modelId="{6E0B0ACF-19C7-4EE7-8FEB-9E3CC6DB541A}" type="presOf" srcId="{08C9E0A0-152E-4A32-9D22-D5C5F728CB6B}" destId="{C583A7DA-50CE-4044-9423-AB553E59E267}" srcOrd="2" destOrd="0" presId="urn:microsoft.com/office/officeart/2005/8/layout/gear1"/>
    <dgm:cxn modelId="{D987279D-035A-4F39-9564-2C190B29E7DD}" type="presOf" srcId="{AB250563-8AD6-4C26-85DD-3AAE44EE9668}" destId="{A377D33A-F578-4119-8EA1-6060677C6653}" srcOrd="3" destOrd="0" presId="urn:microsoft.com/office/officeart/2005/8/layout/gear1"/>
    <dgm:cxn modelId="{47A90E7D-62D6-42DA-B9E2-2F5F5348205A}" type="presOf" srcId="{AB250563-8AD6-4C26-85DD-3AAE44EE9668}" destId="{211B5417-98E0-47A9-B06D-B14C08C8830D}"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BFD642F2-F035-40FD-A9D1-65AA063EDE27}" type="presOf" srcId="{0531585E-CEBE-41B8-B3FF-4709D4A8A600}" destId="{1CFE3FCB-9A8A-4C97-BE6D-EF29F46EDD25}" srcOrd="0" destOrd="0" presId="urn:microsoft.com/office/officeart/2005/8/layout/gear1"/>
    <dgm:cxn modelId="{0C4D809B-0447-48F3-A4B4-E721747249C4}" type="presOf" srcId="{AB250563-8AD6-4C26-85DD-3AAE44EE9668}" destId="{1D72DCD1-6D11-4AB9-A15D-F84334CE9938}" srcOrd="1" destOrd="0" presId="urn:microsoft.com/office/officeart/2005/8/layout/gear1"/>
    <dgm:cxn modelId="{4CA4E64A-19A4-42DF-8697-D9868EC96412}" type="presOf" srcId="{28CDD406-BBC9-41DF-B545-264B5E5498E6}" destId="{3E3C3B26-C72A-43C7-803F-E2A4950DC1FC}" srcOrd="0" destOrd="0" presId="urn:microsoft.com/office/officeart/2005/8/layout/gear1"/>
    <dgm:cxn modelId="{19ECA36B-931C-44CF-9A87-D3278C94B5FA}" type="presOf" srcId="{AB250563-8AD6-4C26-85DD-3AAE44EE9668}" destId="{C9120FCF-4908-40AD-B782-ECC3DD3C6EFE}" srcOrd="2" destOrd="0" presId="urn:microsoft.com/office/officeart/2005/8/layout/gear1"/>
    <dgm:cxn modelId="{51C664C7-8B5B-45E0-8695-E8A9535F632B}" type="presOf" srcId="{08C9E0A0-152E-4A32-9D22-D5C5F728CB6B}" destId="{176A518A-F69D-4996-9A2C-68DB036C749D}" srcOrd="0" destOrd="0" presId="urn:microsoft.com/office/officeart/2005/8/layout/gear1"/>
    <dgm:cxn modelId="{AA4C7AB5-DF1A-4394-882D-D183CE257F10}" type="presOf" srcId="{299C7145-7777-4205-843A-E1FE08E5307A}" destId="{9E90F593-217C-49A2-A49E-D19075CCCFB7}" srcOrd="0" destOrd="0" presId="urn:microsoft.com/office/officeart/2005/8/layout/gear1"/>
    <dgm:cxn modelId="{3672BA96-7976-424D-A652-708B2D28E22F}" type="presParOf" srcId="{3E3C3B26-C72A-43C7-803F-E2A4950DC1FC}" destId="{6D3374D2-C99A-4581-A802-C87DD13E12BB}" srcOrd="0" destOrd="0" presId="urn:microsoft.com/office/officeart/2005/8/layout/gear1"/>
    <dgm:cxn modelId="{582EF654-C0D3-4A31-A038-F0E2D0623103}" type="presParOf" srcId="{3E3C3B26-C72A-43C7-803F-E2A4950DC1FC}" destId="{0F6D8C90-16C7-42D6-9F9D-BF026488E359}" srcOrd="1" destOrd="0" presId="urn:microsoft.com/office/officeart/2005/8/layout/gear1"/>
    <dgm:cxn modelId="{EAC833CD-71F4-428B-9CB8-83BF8D7930E3}" type="presParOf" srcId="{3E3C3B26-C72A-43C7-803F-E2A4950DC1FC}" destId="{E6A9C372-B334-4B3C-AA83-DF4E47E9249C}" srcOrd="2" destOrd="0" presId="urn:microsoft.com/office/officeart/2005/8/layout/gear1"/>
    <dgm:cxn modelId="{A62A4330-9F5B-4F65-82C1-B72BBF418F57}" type="presParOf" srcId="{3E3C3B26-C72A-43C7-803F-E2A4950DC1FC}" destId="{176A518A-F69D-4996-9A2C-68DB036C749D}" srcOrd="3" destOrd="0" presId="urn:microsoft.com/office/officeart/2005/8/layout/gear1"/>
    <dgm:cxn modelId="{611C4BDA-51D8-4234-A5ED-3A748F8D0269}" type="presParOf" srcId="{3E3C3B26-C72A-43C7-803F-E2A4950DC1FC}" destId="{58B3DCBC-B637-4B29-85A6-2C48BC4AF47C}" srcOrd="4" destOrd="0" presId="urn:microsoft.com/office/officeart/2005/8/layout/gear1"/>
    <dgm:cxn modelId="{0529228B-BD8E-4C97-899B-1C71D16859F1}" type="presParOf" srcId="{3E3C3B26-C72A-43C7-803F-E2A4950DC1FC}" destId="{C583A7DA-50CE-4044-9423-AB553E59E267}" srcOrd="5" destOrd="0" presId="urn:microsoft.com/office/officeart/2005/8/layout/gear1"/>
    <dgm:cxn modelId="{2358F8B5-0F61-4C81-B875-D867CCA3BC57}" type="presParOf" srcId="{3E3C3B26-C72A-43C7-803F-E2A4950DC1FC}" destId="{211B5417-98E0-47A9-B06D-B14C08C8830D}" srcOrd="6" destOrd="0" presId="urn:microsoft.com/office/officeart/2005/8/layout/gear1"/>
    <dgm:cxn modelId="{0D4260BD-EB15-43AE-9610-52CB8A2DEF6C}" type="presParOf" srcId="{3E3C3B26-C72A-43C7-803F-E2A4950DC1FC}" destId="{1D72DCD1-6D11-4AB9-A15D-F84334CE9938}" srcOrd="7" destOrd="0" presId="urn:microsoft.com/office/officeart/2005/8/layout/gear1"/>
    <dgm:cxn modelId="{D2DF664A-E8CC-4636-802F-C4C4BD1428E8}" type="presParOf" srcId="{3E3C3B26-C72A-43C7-803F-E2A4950DC1FC}" destId="{C9120FCF-4908-40AD-B782-ECC3DD3C6EFE}" srcOrd="8" destOrd="0" presId="urn:microsoft.com/office/officeart/2005/8/layout/gear1"/>
    <dgm:cxn modelId="{75925366-76C1-4722-BEAE-FCBDA5A0F029}" type="presParOf" srcId="{3E3C3B26-C72A-43C7-803F-E2A4950DC1FC}" destId="{A377D33A-F578-4119-8EA1-6060677C6653}" srcOrd="9" destOrd="0" presId="urn:microsoft.com/office/officeart/2005/8/layout/gear1"/>
    <dgm:cxn modelId="{4F6A3F4C-E1D5-4DDF-9C2B-C5DE79270EC7}" type="presParOf" srcId="{3E3C3B26-C72A-43C7-803F-E2A4950DC1FC}" destId="{9E90F593-217C-49A2-A49E-D19075CCCFB7}" srcOrd="10" destOrd="0" presId="urn:microsoft.com/office/officeart/2005/8/layout/gear1"/>
    <dgm:cxn modelId="{1C047290-D3DC-4405-8CCA-F0F4EF2A03CE}" type="presParOf" srcId="{3E3C3B26-C72A-43C7-803F-E2A4950DC1FC}" destId="{1CFE3FCB-9A8A-4C97-BE6D-EF29F46EDD25}" srcOrd="11" destOrd="0" presId="urn:microsoft.com/office/officeart/2005/8/layout/gear1"/>
    <dgm:cxn modelId="{A522816B-2E76-455C-8959-A3BF9940E31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ED3E34E6-62F8-4437-B7FC-043352A28711}" type="presOf" srcId="{28CDD406-BBC9-41DF-B545-264B5E5498E6}" destId="{3E3C3B26-C72A-43C7-803F-E2A4950DC1FC}" srcOrd="0" destOrd="0" presId="urn:microsoft.com/office/officeart/2005/8/layout/gear1"/>
    <dgm:cxn modelId="{AA291191-A861-4930-B3CE-52474FE714A0}" srcId="{28CDD406-BBC9-41DF-B545-264B5E5498E6}" destId="{AB250563-8AD6-4C26-85DD-3AAE44EE9668}" srcOrd="2" destOrd="0" parTransId="{5C1E5509-16DD-4F3F-A834-0F66DCA91F81}" sibTransId="{4CACBA08-CE71-4AA1-897E-742989903C60}"/>
    <dgm:cxn modelId="{B3D67C57-7BAA-409F-9781-DD56126157BC}" type="presOf" srcId="{AB250563-8AD6-4C26-85DD-3AAE44EE9668}" destId="{C9120FCF-4908-40AD-B782-ECC3DD3C6EFE}" srcOrd="2" destOrd="0" presId="urn:microsoft.com/office/officeart/2005/8/layout/gear1"/>
    <dgm:cxn modelId="{BB414F8C-BAD0-442D-B18E-E801E5BD498F}" type="presOf" srcId="{299C7145-7777-4205-843A-E1FE08E5307A}" destId="{9E90F593-217C-49A2-A49E-D19075CCCFB7}" srcOrd="0" destOrd="0" presId="urn:microsoft.com/office/officeart/2005/8/layout/gear1"/>
    <dgm:cxn modelId="{A46B46FD-B4F1-4DF7-B10F-B43F2B613DCF}" type="presOf" srcId="{08C9E0A0-152E-4A32-9D22-D5C5F728CB6B}" destId="{58B3DCBC-B637-4B29-85A6-2C48BC4AF47C}" srcOrd="1" destOrd="0" presId="urn:microsoft.com/office/officeart/2005/8/layout/gear1"/>
    <dgm:cxn modelId="{F6AF7927-0E20-4075-A9DB-95128409B516}" type="presOf" srcId="{0218F697-4CBE-4C0C-AF58-C286B54C9059}" destId="{6D3374D2-C99A-4581-A802-C87DD13E12BB}" srcOrd="0" destOrd="0" presId="urn:microsoft.com/office/officeart/2005/8/layout/gear1"/>
    <dgm:cxn modelId="{54A85C8E-D3DB-4DF3-93B1-F7DFCF30B0E8}" type="presOf" srcId="{0531585E-CEBE-41B8-B3FF-4709D4A8A600}" destId="{1CFE3FCB-9A8A-4C97-BE6D-EF29F46EDD25}" srcOrd="0"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802A1A71-98A6-4702-A334-DE0BD51DC760}" type="presOf" srcId="{0218F697-4CBE-4C0C-AF58-C286B54C9059}" destId="{0F6D8C90-16C7-42D6-9F9D-BF026488E359}" srcOrd="1" destOrd="0" presId="urn:microsoft.com/office/officeart/2005/8/layout/gear1"/>
    <dgm:cxn modelId="{7DDB51EF-1E42-4571-A743-A226DE27A942}" type="presOf" srcId="{0218F697-4CBE-4C0C-AF58-C286B54C9059}" destId="{E6A9C372-B334-4B3C-AA83-DF4E47E9249C}" srcOrd="2" destOrd="0" presId="urn:microsoft.com/office/officeart/2005/8/layout/gear1"/>
    <dgm:cxn modelId="{36323EB3-9361-4804-98A1-4E16320AF76D}" type="presOf" srcId="{AB250563-8AD6-4C26-85DD-3AAE44EE9668}" destId="{A377D33A-F578-4119-8EA1-6060677C6653}" srcOrd="3" destOrd="0" presId="urn:microsoft.com/office/officeart/2005/8/layout/gear1"/>
    <dgm:cxn modelId="{3243CB38-A2F6-4D21-B9C5-CCB67ABF9729}" type="presOf" srcId="{08C9E0A0-152E-4A32-9D22-D5C5F728CB6B}" destId="{176A518A-F69D-4996-9A2C-68DB036C749D}" srcOrd="0" destOrd="0" presId="urn:microsoft.com/office/officeart/2005/8/layout/gear1"/>
    <dgm:cxn modelId="{9B4892A9-C580-465E-883E-F59060B0FE4E}" type="presOf" srcId="{AB250563-8AD6-4C26-85DD-3AAE44EE9668}" destId="{211B5417-98E0-47A9-B06D-B14C08C8830D}" srcOrd="0" destOrd="0" presId="urn:microsoft.com/office/officeart/2005/8/layout/gear1"/>
    <dgm:cxn modelId="{03EBAE54-7008-45E8-BEAD-BF618B301CA8}" type="presOf" srcId="{08C9E0A0-152E-4A32-9D22-D5C5F728CB6B}" destId="{C583A7DA-50CE-4044-9423-AB553E59E267}" srcOrd="2" destOrd="0" presId="urn:microsoft.com/office/officeart/2005/8/layout/gear1"/>
    <dgm:cxn modelId="{FB027116-51FA-4B54-82F5-E6B2656DCFD0}" type="presOf" srcId="{4CACBA08-CE71-4AA1-897E-742989903C60}" destId="{78F1FF08-C20D-49B0-B75F-07D108D0A83C}" srcOrd="0" destOrd="0" presId="urn:microsoft.com/office/officeart/2005/8/layout/gear1"/>
    <dgm:cxn modelId="{B74EECEC-3CCC-48DC-A544-06EBF2B1B2AE}" type="presOf" srcId="{AB250563-8AD6-4C26-85DD-3AAE44EE9668}" destId="{1D72DCD1-6D11-4AB9-A15D-F84334CE9938}" srcOrd="1" destOrd="0" presId="urn:microsoft.com/office/officeart/2005/8/layout/gear1"/>
    <dgm:cxn modelId="{32597449-964C-4AD5-94BD-73031B1ECB24}" type="presParOf" srcId="{3E3C3B26-C72A-43C7-803F-E2A4950DC1FC}" destId="{6D3374D2-C99A-4581-A802-C87DD13E12BB}" srcOrd="0" destOrd="0" presId="urn:microsoft.com/office/officeart/2005/8/layout/gear1"/>
    <dgm:cxn modelId="{A6F3EA09-7AF9-4465-8702-E61AC4290BB1}" type="presParOf" srcId="{3E3C3B26-C72A-43C7-803F-E2A4950DC1FC}" destId="{0F6D8C90-16C7-42D6-9F9D-BF026488E359}" srcOrd="1" destOrd="0" presId="urn:microsoft.com/office/officeart/2005/8/layout/gear1"/>
    <dgm:cxn modelId="{BA273CD1-5273-4BB2-9A47-85E26D55B7DF}" type="presParOf" srcId="{3E3C3B26-C72A-43C7-803F-E2A4950DC1FC}" destId="{E6A9C372-B334-4B3C-AA83-DF4E47E9249C}" srcOrd="2" destOrd="0" presId="urn:microsoft.com/office/officeart/2005/8/layout/gear1"/>
    <dgm:cxn modelId="{6A21700F-187C-41E9-BA66-F184FCBB95C6}" type="presParOf" srcId="{3E3C3B26-C72A-43C7-803F-E2A4950DC1FC}" destId="{176A518A-F69D-4996-9A2C-68DB036C749D}" srcOrd="3" destOrd="0" presId="urn:microsoft.com/office/officeart/2005/8/layout/gear1"/>
    <dgm:cxn modelId="{53870473-4DFD-4F38-A5E1-2250C4F3EFCE}" type="presParOf" srcId="{3E3C3B26-C72A-43C7-803F-E2A4950DC1FC}" destId="{58B3DCBC-B637-4B29-85A6-2C48BC4AF47C}" srcOrd="4" destOrd="0" presId="urn:microsoft.com/office/officeart/2005/8/layout/gear1"/>
    <dgm:cxn modelId="{E2B4697D-E962-4707-8D35-C399F5492518}" type="presParOf" srcId="{3E3C3B26-C72A-43C7-803F-E2A4950DC1FC}" destId="{C583A7DA-50CE-4044-9423-AB553E59E267}" srcOrd="5" destOrd="0" presId="urn:microsoft.com/office/officeart/2005/8/layout/gear1"/>
    <dgm:cxn modelId="{BEBD58A5-E9D8-4584-9681-5612D204DA4E}" type="presParOf" srcId="{3E3C3B26-C72A-43C7-803F-E2A4950DC1FC}" destId="{211B5417-98E0-47A9-B06D-B14C08C8830D}" srcOrd="6" destOrd="0" presId="urn:microsoft.com/office/officeart/2005/8/layout/gear1"/>
    <dgm:cxn modelId="{700C6150-DE45-4F05-A75C-9C2104937D23}" type="presParOf" srcId="{3E3C3B26-C72A-43C7-803F-E2A4950DC1FC}" destId="{1D72DCD1-6D11-4AB9-A15D-F84334CE9938}" srcOrd="7" destOrd="0" presId="urn:microsoft.com/office/officeart/2005/8/layout/gear1"/>
    <dgm:cxn modelId="{31A31455-449E-4530-AEC6-0701FCA65409}" type="presParOf" srcId="{3E3C3B26-C72A-43C7-803F-E2A4950DC1FC}" destId="{C9120FCF-4908-40AD-B782-ECC3DD3C6EFE}" srcOrd="8" destOrd="0" presId="urn:microsoft.com/office/officeart/2005/8/layout/gear1"/>
    <dgm:cxn modelId="{158EFF2E-2055-4D17-B04B-D4D020233CED}" type="presParOf" srcId="{3E3C3B26-C72A-43C7-803F-E2A4950DC1FC}" destId="{A377D33A-F578-4119-8EA1-6060677C6653}" srcOrd="9" destOrd="0" presId="urn:microsoft.com/office/officeart/2005/8/layout/gear1"/>
    <dgm:cxn modelId="{BBA21B0C-7C0E-45ED-BD74-60AABCD7EFC1}" type="presParOf" srcId="{3E3C3B26-C72A-43C7-803F-E2A4950DC1FC}" destId="{9E90F593-217C-49A2-A49E-D19075CCCFB7}" srcOrd="10" destOrd="0" presId="urn:microsoft.com/office/officeart/2005/8/layout/gear1"/>
    <dgm:cxn modelId="{7F9C3422-1790-4EA6-A441-9297562097BE}" type="presParOf" srcId="{3E3C3B26-C72A-43C7-803F-E2A4950DC1FC}" destId="{1CFE3FCB-9A8A-4C97-BE6D-EF29F46EDD25}" srcOrd="11" destOrd="0" presId="urn:microsoft.com/office/officeart/2005/8/layout/gear1"/>
    <dgm:cxn modelId="{EA5C85CE-798A-419E-A99F-0447D612C49C}"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F8182F86-1627-4D39-96F3-75DE3ABB7292}" type="presOf" srcId="{08C9E0A0-152E-4A32-9D22-D5C5F728CB6B}" destId="{176A518A-F69D-4996-9A2C-68DB036C749D}" srcOrd="0" destOrd="0" presId="urn:microsoft.com/office/officeart/2005/8/layout/gear1"/>
    <dgm:cxn modelId="{6F138437-B12E-45EC-AB0C-EE4BEC2B1A68}" type="presOf" srcId="{28CDD406-BBC9-41DF-B545-264B5E5498E6}" destId="{3E3C3B26-C72A-43C7-803F-E2A4950DC1FC}" srcOrd="0" destOrd="0" presId="urn:microsoft.com/office/officeart/2005/8/layout/gear1"/>
    <dgm:cxn modelId="{5CF2ADCE-9B59-405A-852C-F13BFC1AF804}" type="presOf" srcId="{0218F697-4CBE-4C0C-AF58-C286B54C9059}" destId="{6D3374D2-C99A-4581-A802-C87DD13E12BB}" srcOrd="0" destOrd="0" presId="urn:microsoft.com/office/officeart/2005/8/layout/gear1"/>
    <dgm:cxn modelId="{8E09F491-5533-4A63-B7BE-01257666CFC5}" type="presOf" srcId="{4CACBA08-CE71-4AA1-897E-742989903C60}" destId="{78F1FF08-C20D-49B0-B75F-07D108D0A83C}" srcOrd="0" destOrd="0" presId="urn:microsoft.com/office/officeart/2005/8/layout/gear1"/>
    <dgm:cxn modelId="{B9AD9550-3910-4A18-9390-115C14BC7985}" type="presOf" srcId="{AB250563-8AD6-4C26-85DD-3AAE44EE9668}" destId="{C9120FCF-4908-40AD-B782-ECC3DD3C6EFE}" srcOrd="2"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3ABC2B74-8196-4916-BD7A-60DC75ADBBA3}" type="presOf" srcId="{AB250563-8AD6-4C26-85DD-3AAE44EE9668}" destId="{A377D33A-F578-4119-8EA1-6060677C6653}" srcOrd="3" destOrd="0" presId="urn:microsoft.com/office/officeart/2005/8/layout/gear1"/>
    <dgm:cxn modelId="{BEF9D24E-49A0-432D-9F82-6A61ADBA129C}" type="presOf" srcId="{AB250563-8AD6-4C26-85DD-3AAE44EE9668}" destId="{211B5417-98E0-47A9-B06D-B14C08C8830D}" srcOrd="0" destOrd="0" presId="urn:microsoft.com/office/officeart/2005/8/layout/gear1"/>
    <dgm:cxn modelId="{6D937FBE-458B-472F-97BC-78D6EF133C88}" type="presOf" srcId="{0218F697-4CBE-4C0C-AF58-C286B54C9059}" destId="{0F6D8C90-16C7-42D6-9F9D-BF026488E359}" srcOrd="1" destOrd="0" presId="urn:microsoft.com/office/officeart/2005/8/layout/gear1"/>
    <dgm:cxn modelId="{37DF1A00-B778-4A6F-BD8D-414FEB53DD00}" type="presOf" srcId="{0531585E-CEBE-41B8-B3FF-4709D4A8A600}" destId="{1CFE3FCB-9A8A-4C97-BE6D-EF29F46EDD25}" srcOrd="0" destOrd="0" presId="urn:microsoft.com/office/officeart/2005/8/layout/gear1"/>
    <dgm:cxn modelId="{E5251C35-201B-429D-A2D3-0A34C49ED475}" type="presOf" srcId="{0218F697-4CBE-4C0C-AF58-C286B54C9059}" destId="{E6A9C372-B334-4B3C-AA83-DF4E47E9249C}" srcOrd="2" destOrd="0" presId="urn:microsoft.com/office/officeart/2005/8/layout/gear1"/>
    <dgm:cxn modelId="{07E8DE52-F1F2-4866-AA69-7C3E795D05BC}" type="presOf" srcId="{AB250563-8AD6-4C26-85DD-3AAE44EE9668}" destId="{1D72DCD1-6D11-4AB9-A15D-F84334CE9938}" srcOrd="1" destOrd="0" presId="urn:microsoft.com/office/officeart/2005/8/layout/gear1"/>
    <dgm:cxn modelId="{E9CE997F-0BE6-4EF7-80B8-14A21229E351}" type="presOf" srcId="{299C7145-7777-4205-843A-E1FE08E5307A}" destId="{9E90F593-217C-49A2-A49E-D19075CCCFB7}" srcOrd="0" destOrd="0" presId="urn:microsoft.com/office/officeart/2005/8/layout/gear1"/>
    <dgm:cxn modelId="{D6B30B01-0E34-4ECE-90F5-88F01B67733E}" type="presOf" srcId="{08C9E0A0-152E-4A32-9D22-D5C5F728CB6B}" destId="{58B3DCBC-B637-4B29-85A6-2C48BC4AF47C}" srcOrd="1" destOrd="0" presId="urn:microsoft.com/office/officeart/2005/8/layout/gear1"/>
    <dgm:cxn modelId="{F277AA21-7C19-4884-9177-02050099E328}" type="presOf" srcId="{08C9E0A0-152E-4A32-9D22-D5C5F728CB6B}" destId="{C583A7DA-50CE-4044-9423-AB553E59E267}" srcOrd="2" destOrd="0" presId="urn:microsoft.com/office/officeart/2005/8/layout/gear1"/>
    <dgm:cxn modelId="{C00E332B-A2CE-4C92-988D-E657F08E324F}" type="presParOf" srcId="{3E3C3B26-C72A-43C7-803F-E2A4950DC1FC}" destId="{6D3374D2-C99A-4581-A802-C87DD13E12BB}" srcOrd="0" destOrd="0" presId="urn:microsoft.com/office/officeart/2005/8/layout/gear1"/>
    <dgm:cxn modelId="{B9484E78-AF7D-48D0-B428-2FB30070C6EF}" type="presParOf" srcId="{3E3C3B26-C72A-43C7-803F-E2A4950DC1FC}" destId="{0F6D8C90-16C7-42D6-9F9D-BF026488E359}" srcOrd="1" destOrd="0" presId="urn:microsoft.com/office/officeart/2005/8/layout/gear1"/>
    <dgm:cxn modelId="{908558FB-2236-4C7A-9FB8-5DFB16F5DC9A}" type="presParOf" srcId="{3E3C3B26-C72A-43C7-803F-E2A4950DC1FC}" destId="{E6A9C372-B334-4B3C-AA83-DF4E47E9249C}" srcOrd="2" destOrd="0" presId="urn:microsoft.com/office/officeart/2005/8/layout/gear1"/>
    <dgm:cxn modelId="{2DDEDE8D-32BD-47FA-9AA4-8AADDF83B80C}" type="presParOf" srcId="{3E3C3B26-C72A-43C7-803F-E2A4950DC1FC}" destId="{176A518A-F69D-4996-9A2C-68DB036C749D}" srcOrd="3" destOrd="0" presId="urn:microsoft.com/office/officeart/2005/8/layout/gear1"/>
    <dgm:cxn modelId="{1B74226B-950B-4FF3-85A4-A5EFC3833F2C}" type="presParOf" srcId="{3E3C3B26-C72A-43C7-803F-E2A4950DC1FC}" destId="{58B3DCBC-B637-4B29-85A6-2C48BC4AF47C}" srcOrd="4" destOrd="0" presId="urn:microsoft.com/office/officeart/2005/8/layout/gear1"/>
    <dgm:cxn modelId="{8D6CF3B6-34EC-439F-A229-74BA0FFF023D}" type="presParOf" srcId="{3E3C3B26-C72A-43C7-803F-E2A4950DC1FC}" destId="{C583A7DA-50CE-4044-9423-AB553E59E267}" srcOrd="5" destOrd="0" presId="urn:microsoft.com/office/officeart/2005/8/layout/gear1"/>
    <dgm:cxn modelId="{0ED83E24-6ABC-424C-9994-E3B6A6136D1B}" type="presParOf" srcId="{3E3C3B26-C72A-43C7-803F-E2A4950DC1FC}" destId="{211B5417-98E0-47A9-B06D-B14C08C8830D}" srcOrd="6" destOrd="0" presId="urn:microsoft.com/office/officeart/2005/8/layout/gear1"/>
    <dgm:cxn modelId="{92F1E600-EBF8-4B22-B904-E3EC47292ED2}" type="presParOf" srcId="{3E3C3B26-C72A-43C7-803F-E2A4950DC1FC}" destId="{1D72DCD1-6D11-4AB9-A15D-F84334CE9938}" srcOrd="7" destOrd="0" presId="urn:microsoft.com/office/officeart/2005/8/layout/gear1"/>
    <dgm:cxn modelId="{26116558-6C4D-433F-B17E-A63B30234B51}" type="presParOf" srcId="{3E3C3B26-C72A-43C7-803F-E2A4950DC1FC}" destId="{C9120FCF-4908-40AD-B782-ECC3DD3C6EFE}" srcOrd="8" destOrd="0" presId="urn:microsoft.com/office/officeart/2005/8/layout/gear1"/>
    <dgm:cxn modelId="{BE8CEB26-1F61-41DB-A978-C420F8628F2B}" type="presParOf" srcId="{3E3C3B26-C72A-43C7-803F-E2A4950DC1FC}" destId="{A377D33A-F578-4119-8EA1-6060677C6653}" srcOrd="9" destOrd="0" presId="urn:microsoft.com/office/officeart/2005/8/layout/gear1"/>
    <dgm:cxn modelId="{4EB26F73-D26A-458A-8E12-CF47D41D9294}" type="presParOf" srcId="{3E3C3B26-C72A-43C7-803F-E2A4950DC1FC}" destId="{9E90F593-217C-49A2-A49E-D19075CCCFB7}" srcOrd="10" destOrd="0" presId="urn:microsoft.com/office/officeart/2005/8/layout/gear1"/>
    <dgm:cxn modelId="{8AE745FC-A2E1-4395-8C18-65F718364188}" type="presParOf" srcId="{3E3C3B26-C72A-43C7-803F-E2A4950DC1FC}" destId="{1CFE3FCB-9A8A-4C97-BE6D-EF29F46EDD25}" srcOrd="11" destOrd="0" presId="urn:microsoft.com/office/officeart/2005/8/layout/gear1"/>
    <dgm:cxn modelId="{AD7CCA87-0619-40D5-8C8F-F35B592D25EE}"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ABAD3964-6545-4678-B475-2E10C9B4C9A0}" type="presOf" srcId="{28CDD406-BBC9-41DF-B545-264B5E5498E6}" destId="{3E3C3B26-C72A-43C7-803F-E2A4950DC1FC}" srcOrd="0" destOrd="0" presId="urn:microsoft.com/office/officeart/2005/8/layout/gear1"/>
    <dgm:cxn modelId="{79003696-6BA4-475D-88C2-4FEB6DDA9376}" type="presOf" srcId="{AB250563-8AD6-4C26-85DD-3AAE44EE9668}" destId="{1D72DCD1-6D11-4AB9-A15D-F84334CE9938}" srcOrd="1" destOrd="0" presId="urn:microsoft.com/office/officeart/2005/8/layout/gear1"/>
    <dgm:cxn modelId="{84601FA1-2A29-44A4-8F08-80AEED832DC5}" type="presOf" srcId="{299C7145-7777-4205-843A-E1FE08E5307A}" destId="{9E90F593-217C-49A2-A49E-D19075CCCFB7}" srcOrd="0" destOrd="0" presId="urn:microsoft.com/office/officeart/2005/8/layout/gear1"/>
    <dgm:cxn modelId="{70179435-CDAF-483E-B42D-1110489E6065}" type="presOf" srcId="{0531585E-CEBE-41B8-B3FF-4709D4A8A600}" destId="{1CFE3FCB-9A8A-4C97-BE6D-EF29F46EDD25}" srcOrd="0" destOrd="0" presId="urn:microsoft.com/office/officeart/2005/8/layout/gear1"/>
    <dgm:cxn modelId="{67479915-BDBD-4FED-B396-F49282D2D053}" type="presOf" srcId="{AB250563-8AD6-4C26-85DD-3AAE44EE9668}" destId="{C9120FCF-4908-40AD-B782-ECC3DD3C6EFE}" srcOrd="2" destOrd="0" presId="urn:microsoft.com/office/officeart/2005/8/layout/gear1"/>
    <dgm:cxn modelId="{5BEF02DE-1FEF-4E13-A6A5-ADBFBE81BECF}" type="presOf" srcId="{08C9E0A0-152E-4A32-9D22-D5C5F728CB6B}" destId="{C583A7DA-50CE-4044-9423-AB553E59E267}" srcOrd="2" destOrd="0" presId="urn:microsoft.com/office/officeart/2005/8/layout/gear1"/>
    <dgm:cxn modelId="{B4593319-FDDD-4BF1-A15C-B4125DC16247}" type="presOf" srcId="{08C9E0A0-152E-4A32-9D22-D5C5F728CB6B}" destId="{58B3DCBC-B637-4B29-85A6-2C48BC4AF47C}" srcOrd="1" destOrd="0" presId="urn:microsoft.com/office/officeart/2005/8/layout/gear1"/>
    <dgm:cxn modelId="{F7A7953A-3275-4DC1-953D-4F4613D7EA97}" srcId="{28CDD406-BBC9-41DF-B545-264B5E5498E6}" destId="{08C9E0A0-152E-4A32-9D22-D5C5F728CB6B}" srcOrd="1" destOrd="0" parTransId="{D7641B3A-049C-4C98-A16C-18BFA1BB43B3}" sibTransId="{0531585E-CEBE-41B8-B3FF-4709D4A8A600}"/>
    <dgm:cxn modelId="{906F09DB-0A46-4415-BF1B-2D1617A51094}" srcId="{28CDD406-BBC9-41DF-B545-264B5E5498E6}" destId="{0218F697-4CBE-4C0C-AF58-C286B54C9059}" srcOrd="0" destOrd="0" parTransId="{BD60233B-3BC9-48ED-A37B-867C1C2360C2}" sibTransId="{299C7145-7777-4205-843A-E1FE08E5307A}"/>
    <dgm:cxn modelId="{642B78DA-87D4-4113-8BF5-CDD026A11889}" type="presOf" srcId="{AB250563-8AD6-4C26-85DD-3AAE44EE9668}" destId="{A377D33A-F578-4119-8EA1-6060677C6653}" srcOrd="3" destOrd="0" presId="urn:microsoft.com/office/officeart/2005/8/layout/gear1"/>
    <dgm:cxn modelId="{E955A9CF-DC21-46DF-83E6-EA3FFF3E3CC7}" type="presOf" srcId="{0218F697-4CBE-4C0C-AF58-C286B54C9059}" destId="{E6A9C372-B334-4B3C-AA83-DF4E47E9249C}" srcOrd="2" destOrd="0" presId="urn:microsoft.com/office/officeart/2005/8/layout/gear1"/>
    <dgm:cxn modelId="{920A01CA-2487-4AC7-829C-AF5AB7ACD0EC}" type="presOf" srcId="{08C9E0A0-152E-4A32-9D22-D5C5F728CB6B}" destId="{176A518A-F69D-4996-9A2C-68DB036C749D}" srcOrd="0" destOrd="0" presId="urn:microsoft.com/office/officeart/2005/8/layout/gear1"/>
    <dgm:cxn modelId="{A78B9B18-05B7-4C93-9BF2-9D0FED4D2DCD}" type="presOf" srcId="{0218F697-4CBE-4C0C-AF58-C286B54C9059}" destId="{6D3374D2-C99A-4581-A802-C87DD13E12BB}" srcOrd="0" destOrd="0" presId="urn:microsoft.com/office/officeart/2005/8/layout/gear1"/>
    <dgm:cxn modelId="{5EF45CBA-E437-4418-87A8-545881D8A4E3}" type="presOf" srcId="{4CACBA08-CE71-4AA1-897E-742989903C60}" destId="{78F1FF08-C20D-49B0-B75F-07D108D0A83C}" srcOrd="0" destOrd="0" presId="urn:microsoft.com/office/officeart/2005/8/layout/gear1"/>
    <dgm:cxn modelId="{C138EE75-173C-4557-8DF8-197706611D97}" type="presOf" srcId="{AB250563-8AD6-4C26-85DD-3AAE44EE9668}" destId="{211B5417-98E0-47A9-B06D-B14C08C8830D}" srcOrd="0" destOrd="0" presId="urn:microsoft.com/office/officeart/2005/8/layout/gear1"/>
    <dgm:cxn modelId="{E0B97BAB-D2B0-48E3-8067-898388AD2733}" type="presOf" srcId="{0218F697-4CBE-4C0C-AF58-C286B54C9059}" destId="{0F6D8C90-16C7-42D6-9F9D-BF026488E359}" srcOrd="1" destOrd="0" presId="urn:microsoft.com/office/officeart/2005/8/layout/gear1"/>
    <dgm:cxn modelId="{74C7E073-739A-4229-82B0-128777C43078}" type="presParOf" srcId="{3E3C3B26-C72A-43C7-803F-E2A4950DC1FC}" destId="{6D3374D2-C99A-4581-A802-C87DD13E12BB}" srcOrd="0" destOrd="0" presId="urn:microsoft.com/office/officeart/2005/8/layout/gear1"/>
    <dgm:cxn modelId="{CD9B1F43-FB9E-4A78-8599-F1351913B424}" type="presParOf" srcId="{3E3C3B26-C72A-43C7-803F-E2A4950DC1FC}" destId="{0F6D8C90-16C7-42D6-9F9D-BF026488E359}" srcOrd="1" destOrd="0" presId="urn:microsoft.com/office/officeart/2005/8/layout/gear1"/>
    <dgm:cxn modelId="{B3DE7DEE-448E-40CA-A659-7C18F27A046D}" type="presParOf" srcId="{3E3C3B26-C72A-43C7-803F-E2A4950DC1FC}" destId="{E6A9C372-B334-4B3C-AA83-DF4E47E9249C}" srcOrd="2" destOrd="0" presId="urn:microsoft.com/office/officeart/2005/8/layout/gear1"/>
    <dgm:cxn modelId="{FCB6637F-0FA3-4C55-A6AD-89F2BFB68D14}" type="presParOf" srcId="{3E3C3B26-C72A-43C7-803F-E2A4950DC1FC}" destId="{176A518A-F69D-4996-9A2C-68DB036C749D}" srcOrd="3" destOrd="0" presId="urn:microsoft.com/office/officeart/2005/8/layout/gear1"/>
    <dgm:cxn modelId="{0B3F9C81-B54B-4CAC-B8EB-AF5F86044A1E}" type="presParOf" srcId="{3E3C3B26-C72A-43C7-803F-E2A4950DC1FC}" destId="{58B3DCBC-B637-4B29-85A6-2C48BC4AF47C}" srcOrd="4" destOrd="0" presId="urn:microsoft.com/office/officeart/2005/8/layout/gear1"/>
    <dgm:cxn modelId="{40FBC3EB-16D3-42A0-A293-5BAE60E7B8E5}" type="presParOf" srcId="{3E3C3B26-C72A-43C7-803F-E2A4950DC1FC}" destId="{C583A7DA-50CE-4044-9423-AB553E59E267}" srcOrd="5" destOrd="0" presId="urn:microsoft.com/office/officeart/2005/8/layout/gear1"/>
    <dgm:cxn modelId="{F79EBE35-F4AA-4B28-B979-C771130C7115}" type="presParOf" srcId="{3E3C3B26-C72A-43C7-803F-E2A4950DC1FC}" destId="{211B5417-98E0-47A9-B06D-B14C08C8830D}" srcOrd="6" destOrd="0" presId="urn:microsoft.com/office/officeart/2005/8/layout/gear1"/>
    <dgm:cxn modelId="{AF4CD2FC-3B9B-4F52-AD29-F045FA68566C}" type="presParOf" srcId="{3E3C3B26-C72A-43C7-803F-E2A4950DC1FC}" destId="{1D72DCD1-6D11-4AB9-A15D-F84334CE9938}" srcOrd="7" destOrd="0" presId="urn:microsoft.com/office/officeart/2005/8/layout/gear1"/>
    <dgm:cxn modelId="{3891F168-8934-463C-8680-6A0A0BBA920F}" type="presParOf" srcId="{3E3C3B26-C72A-43C7-803F-E2A4950DC1FC}" destId="{C9120FCF-4908-40AD-B782-ECC3DD3C6EFE}" srcOrd="8" destOrd="0" presId="urn:microsoft.com/office/officeart/2005/8/layout/gear1"/>
    <dgm:cxn modelId="{9BD24640-62BA-4F3F-8EDD-C35ECD774DC4}" type="presParOf" srcId="{3E3C3B26-C72A-43C7-803F-E2A4950DC1FC}" destId="{A377D33A-F578-4119-8EA1-6060677C6653}" srcOrd="9" destOrd="0" presId="urn:microsoft.com/office/officeart/2005/8/layout/gear1"/>
    <dgm:cxn modelId="{F4BF96F5-E9C6-45A7-B486-3C48C045C258}" type="presParOf" srcId="{3E3C3B26-C72A-43C7-803F-E2A4950DC1FC}" destId="{9E90F593-217C-49A2-A49E-D19075CCCFB7}" srcOrd="10" destOrd="0" presId="urn:microsoft.com/office/officeart/2005/8/layout/gear1"/>
    <dgm:cxn modelId="{4D180D36-E9CD-4C58-8DD9-E6842A670ABB}" type="presParOf" srcId="{3E3C3B26-C72A-43C7-803F-E2A4950DC1FC}" destId="{1CFE3FCB-9A8A-4C97-BE6D-EF29F46EDD25}" srcOrd="11" destOrd="0" presId="urn:microsoft.com/office/officeart/2005/8/layout/gear1"/>
    <dgm:cxn modelId="{D5CD0DB7-CEEA-4657-AC53-9FB45A0AF03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10/28/2010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b="1">
                <a:solidFill>
                  <a:prstClr val="black"/>
                </a:solidFill>
                <a:latin typeface="Times New Roman" pitchFamily="18" charset="0"/>
              </a:rPr>
              <a:pPr algn="r" rtl="0" fontAlgn="base">
                <a:spcBef>
                  <a:spcPct val="0"/>
                </a:spcBef>
                <a:spcAft>
                  <a:spcPct val="0"/>
                </a:spcAft>
              </a:pPr>
              <a:t>7</a:t>
            </a:fld>
            <a:endParaRPr lang="en-US" b="1" dirty="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10/28/2010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10/28/2010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10/28/2010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10/28/2010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10/28/2010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10.xml"/><Relationship Id="rId16" Type="http://schemas.openxmlformats.org/officeDocument/2006/relationships/image" Target="../media/image34.jpe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wmf"/><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chart" Target="../charts/chart5.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45.xml"/><Relationship Id="rId1" Type="http://schemas.openxmlformats.org/officeDocument/2006/relationships/slideLayout" Target="../slideLayouts/slideLayout25.xml"/><Relationship Id="rId5" Type="http://schemas.openxmlformats.org/officeDocument/2006/relationships/hyperlink" Target="mailto:gcf@indiana.edu" TargetMode="External"/><Relationship Id="rId4" Type="http://schemas.openxmlformats.org/officeDocument/2006/relationships/hyperlink" Target="mailto:help@futuregrid.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25.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notesSlide" Target="../notesSlides/notesSlide56.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slideLayout" Target="../slideLayouts/slideLayout24.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19"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docs.amazonwebservices.com/AWSEC2/latest/DeveloperGuide/" TargetMode="External"/><Relationship Id="rId13" Type="http://schemas.openxmlformats.org/officeDocument/2006/relationships/hyperlink" Target="http://software.intel.com/en-us/intel-compilers/" TargetMode="External"/><Relationship Id="rId18" Type="http://schemas.openxmlformats.org/officeDocument/2006/relationships/image" Target="../media/image14.jpeg"/><Relationship Id="rId3" Type="http://schemas.openxmlformats.org/officeDocument/2006/relationships/image" Target="../media/image11.png"/><Relationship Id="rId21" Type="http://schemas.openxmlformats.org/officeDocument/2006/relationships/image" Target="../media/image17.jpeg"/><Relationship Id="rId7" Type="http://schemas.openxmlformats.org/officeDocument/2006/relationships/hyperlink" Target="http://docs.amazonwebservices.com/AWSEC2/latest/UserGuide/" TargetMode="External"/><Relationship Id="rId12" Type="http://schemas.openxmlformats.org/officeDocument/2006/relationships/hyperlink" Target="http://software.intel.com/en-us/intel-mkl/" TargetMode="External"/><Relationship Id="rId17" Type="http://schemas.openxmlformats.org/officeDocument/2006/relationships/image" Target="../media/image13.jpeg"/><Relationship Id="rId2" Type="http://schemas.openxmlformats.org/officeDocument/2006/relationships/notesSlide" Target="../notesSlides/notesSlide8.xml"/><Relationship Id="rId16" Type="http://schemas.openxmlformats.org/officeDocument/2006/relationships/hyperlink" Target="http://d1nqddva888cns.cloudfront.net/Amazon_EC2_Cluster_Compute_Instances_Top500_hpccoutf.txt" TargetMode="External"/><Relationship Id="rId20"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en.wikipedia.org/wiki/Paravirtualization" TargetMode="External"/><Relationship Id="rId11" Type="http://schemas.openxmlformats.org/officeDocument/2006/relationships/hyperlink" Target="http://software.intel.com/en-us/intel-mpi-library/" TargetMode="External"/><Relationship Id="rId24" Type="http://schemas.openxmlformats.org/officeDocument/2006/relationships/image" Target="../media/image20.jpeg"/><Relationship Id="rId5" Type="http://schemas.openxmlformats.org/officeDocument/2006/relationships/hyperlink" Target="http://en.wikipedia.org/wiki/Hardware-assisted_virtualization" TargetMode="External"/><Relationship Id="rId15" Type="http://schemas.openxmlformats.org/officeDocument/2006/relationships/hyperlink" Target="http://d1nqddva888cns.cloudfront.net/Amazon_EC2_Cluster_Compute_Instances_Top500_hpccinf.txt" TargetMode="External"/><Relationship Id="rId23" Type="http://schemas.openxmlformats.org/officeDocument/2006/relationships/image" Target="../media/image19.jpeg"/><Relationship Id="rId10" Type="http://schemas.openxmlformats.org/officeDocument/2006/relationships/hyperlink" Target="http://en.wikipedia.org/wiki/FLOPS" TargetMode="External"/><Relationship Id="rId19"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hyperlink" Target="http://www.netlib.org/benchmark/hpl/" TargetMode="External"/><Relationship Id="rId14" Type="http://schemas.openxmlformats.org/officeDocument/2006/relationships/hyperlink" Target="http://www.top500.org/" TargetMode="External"/><Relationship Id="rId22"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Autofit/>
          </a:bodyPr>
          <a:lstStyle/>
          <a:p>
            <a:r>
              <a:rPr lang="en-US" sz="4000" b="1" dirty="0" smtClean="0"/>
              <a:t>HPCC with Grids </a:t>
            </a:r>
            <a:r>
              <a:rPr lang="en-US" sz="4000" b="1" dirty="0" smtClean="0"/>
              <a:t>and Clouds</a:t>
            </a:r>
            <a:endParaRPr lang="en-US" sz="4000" dirty="0"/>
          </a:p>
        </p:txBody>
      </p:sp>
      <p:sp>
        <p:nvSpPr>
          <p:cNvPr id="3" name="Subtitle 2"/>
          <p:cNvSpPr>
            <a:spLocks noGrp="1"/>
          </p:cNvSpPr>
          <p:nvPr>
            <p:ph type="subTitle" idx="1"/>
          </p:nvPr>
        </p:nvSpPr>
        <p:spPr>
          <a:xfrm>
            <a:off x="0" y="1905000"/>
            <a:ext cx="9144000" cy="2667000"/>
          </a:xfrm>
        </p:spPr>
        <p:txBody>
          <a:bodyPr>
            <a:noAutofit/>
          </a:bodyPr>
          <a:lstStyle/>
          <a:p>
            <a:r>
              <a:rPr lang="it-IT" sz="2400" b="1" dirty="0" smtClean="0"/>
              <a:t>HPCC’10</a:t>
            </a:r>
          </a:p>
          <a:p>
            <a:r>
              <a:rPr lang="it-IT" sz="2400" b="1" dirty="0" smtClean="0"/>
              <a:t>Melbourne</a:t>
            </a:r>
          </a:p>
          <a:p>
            <a:r>
              <a:rPr lang="it-IT" sz="2400" b="1" dirty="0" smtClean="0"/>
              <a:t>September </a:t>
            </a:r>
            <a:r>
              <a:rPr lang="it-IT" sz="2400" b="1" dirty="0" smtClean="0"/>
              <a:t>1 </a:t>
            </a:r>
            <a:r>
              <a:rPr lang="it-IT" sz="2400" b="1" dirty="0" smtClean="0"/>
              <a:t>2010</a:t>
            </a:r>
          </a:p>
        </p:txBody>
      </p:sp>
      <p:sp>
        <p:nvSpPr>
          <p:cNvPr id="5" name="Subtitle 2"/>
          <p:cNvSpPr txBox="1">
            <a:spLocks/>
          </p:cNvSpPr>
          <p:nvPr/>
        </p:nvSpPr>
        <p:spPr>
          <a:xfrm>
            <a:off x="0" y="32004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762000"/>
            <a:ext cx="8915400" cy="3429000"/>
          </a:xfrm>
        </p:spPr>
        <p:txBody>
          <a:bodyPr>
            <a:normAutofit fontScale="92500" lnSpcReduction="20000"/>
          </a:bodyPr>
          <a:lstStyle/>
          <a:p>
            <a:r>
              <a:rPr lang="en-US" sz="2400" dirty="0" smtClean="0">
                <a:solidFill>
                  <a:srgbClr val="FF0000"/>
                </a:solidFill>
              </a:rPr>
              <a:t>         </a:t>
            </a:r>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(Instruments) </a:t>
            </a:r>
            <a:r>
              <a:rPr lang="en-US" sz="2400" dirty="0" smtClean="0"/>
              <a:t>as a </a:t>
            </a:r>
            <a:r>
              <a:rPr lang="en-US" sz="2400" dirty="0" smtClean="0">
                <a:solidFill>
                  <a:srgbClr val="FF0000"/>
                </a:solidFill>
              </a:rPr>
              <a:t>Service </a:t>
            </a:r>
            <a:r>
              <a:rPr lang="en-US" sz="2400" dirty="0" smtClean="0"/>
              <a:t>(cf. </a:t>
            </a:r>
            <a:r>
              <a:rPr lang="en-US" sz="2400" dirty="0" smtClean="0">
                <a:solidFill>
                  <a:srgbClr val="FF0000"/>
                </a:solidFill>
              </a:rPr>
              <a:t>Data </a:t>
            </a:r>
            <a:r>
              <a:rPr lang="en-US" sz="2400" dirty="0" smtClean="0"/>
              <a:t>as a </a:t>
            </a:r>
            <a:r>
              <a:rPr lang="en-US" sz="2400" dirty="0" smtClean="0">
                <a:solidFill>
                  <a:srgbClr val="FF0000"/>
                </a:solidFill>
              </a:rPr>
              <a:t>Service</a:t>
            </a:r>
            <a:r>
              <a:rPr lang="en-US" sz="2400" dirty="0" smtClean="0"/>
              <a:t>)</a:t>
            </a:r>
          </a:p>
          <a:p>
            <a:endParaRPr lang="en-US" sz="2400" dirty="0"/>
          </a:p>
        </p:txBody>
      </p:sp>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4" name="Group 19"/>
          <p:cNvGrpSpPr/>
          <p:nvPr/>
        </p:nvGrpSpPr>
        <p:grpSpPr>
          <a:xfrm>
            <a:off x="6324600" y="4191000"/>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5"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0"/>
            <a:ext cx="1547731" cy="369332"/>
          </a:xfrm>
          <a:prstGeom prst="rect">
            <a:avLst/>
          </a:prstGeom>
          <a:noFill/>
        </p:spPr>
        <p:txBody>
          <a:bodyPr wrap="none" rtlCol="0">
            <a:spAutoFit/>
          </a:bodyPr>
          <a:lstStyle/>
          <a:p>
            <a:r>
              <a:rPr lang="en-US" dirty="0" smtClean="0"/>
              <a:t>Other Services</a:t>
            </a:r>
            <a:endParaRPr lang="en-US" dirty="0"/>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t>Clients</a:t>
            </a:r>
            <a:endParaRPr lang="en-US" dirty="0"/>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smtClean="0"/>
              <a:t>Grids and Clouds + and -</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Grids</a:t>
            </a:r>
            <a:r>
              <a:rPr lang="en-US" dirty="0" smtClean="0"/>
              <a:t> are useful for managing distributed systems</a:t>
            </a:r>
          </a:p>
          <a:p>
            <a:pPr lvl="1"/>
            <a:r>
              <a:rPr lang="en-US" dirty="0" smtClean="0"/>
              <a:t>Pioneered service model for Science</a:t>
            </a:r>
          </a:p>
          <a:p>
            <a:pPr lvl="1"/>
            <a:r>
              <a:rPr lang="en-US" dirty="0" smtClean="0"/>
              <a:t>Developed importance of Workflow</a:t>
            </a:r>
          </a:p>
          <a:p>
            <a:pPr lvl="1"/>
            <a:r>
              <a:rPr lang="en-US" dirty="0" smtClean="0"/>
              <a:t>Performance issues – communication latency – intrinsic to distributed systems</a:t>
            </a:r>
          </a:p>
          <a:p>
            <a:r>
              <a:rPr lang="en-US" dirty="0" smtClean="0">
                <a:solidFill>
                  <a:srgbClr val="FF0000"/>
                </a:solidFill>
              </a:rPr>
              <a:t>Clouds</a:t>
            </a:r>
            <a:r>
              <a:rPr lang="en-US" dirty="0" smtClean="0"/>
              <a:t> can execute any job class that was good for Grids plus</a:t>
            </a:r>
          </a:p>
          <a:p>
            <a:pPr lvl="1"/>
            <a:r>
              <a:rPr lang="en-US" dirty="0" smtClean="0"/>
              <a:t>More attractive due to platform plus elasticity</a:t>
            </a:r>
          </a:p>
          <a:p>
            <a:pPr lvl="1"/>
            <a:r>
              <a:rPr lang="en-US" dirty="0" smtClean="0"/>
              <a:t>Currently have performance limitations due to poor affinity (locality) for compute-compute (MPI) and Compute-data</a:t>
            </a:r>
          </a:p>
          <a:p>
            <a:pPr lvl="1"/>
            <a:r>
              <a:rPr lang="en-US" dirty="0" smtClean="0"/>
              <a:t>These limitations are not “inevitable” and should  gradually improve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762000"/>
          </a:xfrm>
        </p:spPr>
        <p:txBody>
          <a:bodyPr>
            <a:normAutofit/>
          </a:bodyPr>
          <a:lstStyle/>
          <a:p>
            <a:r>
              <a:rPr lang="en-US" sz="3600" b="1" dirty="0" smtClean="0"/>
              <a:t>High Energy Physics Data Analysis</a:t>
            </a:r>
            <a:endParaRPr lang="en-US" sz="3600" b="1"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1447800" y="609600"/>
            <a:ext cx="4953407" cy="584775"/>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br>
              <a:rPr lang="en-US" sz="1600" dirty="0" smtClean="0">
                <a:solidFill>
                  <a:srgbClr val="009900"/>
                </a:solidFill>
              </a:rPr>
            </a:b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010400" cy="1143000"/>
          </a:xfrm>
        </p:spPr>
        <p:txBody>
          <a:bodyPr>
            <a:normAutofit/>
          </a:bodyPr>
          <a:lstStyle/>
          <a:p>
            <a:r>
              <a:rPr lang="en-US" sz="3200" b="1" dirty="0" smtClean="0"/>
              <a:t>Reduce Phase of Particle Physics </a:t>
            </a:r>
            <a:br>
              <a:rPr lang="en-US" sz="3200" b="1" dirty="0" smtClean="0"/>
            </a:br>
            <a:r>
              <a:rPr lang="en-US" sz="3200" b="1" dirty="0" smtClean="0"/>
              <a:t>“Find the Higgs” using Dryad</a:t>
            </a:r>
            <a:endParaRPr lang="en-US" sz="3200" b="1"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sz="3600" b="1" dirty="0" smtClean="0"/>
              <a:t>Broad Architecture Components</a:t>
            </a:r>
            <a:endParaRPr lang="en-US" sz="3600" b="1" dirty="0"/>
          </a:p>
        </p:txBody>
      </p:sp>
      <p:sp>
        <p:nvSpPr>
          <p:cNvPr id="3" name="Content Placeholder 2"/>
          <p:cNvSpPr>
            <a:spLocks noGrp="1"/>
          </p:cNvSpPr>
          <p:nvPr>
            <p:ph idx="1"/>
          </p:nvPr>
        </p:nvSpPr>
        <p:spPr>
          <a:xfrm>
            <a:off x="152400" y="1066800"/>
            <a:ext cx="8991600" cy="4525963"/>
          </a:xfrm>
        </p:spPr>
        <p:txBody>
          <a:bodyPr>
            <a:noAutofit/>
          </a:bodyPr>
          <a:lstStyle/>
          <a:p>
            <a:r>
              <a:rPr lang="en-US" sz="2000" dirty="0" smtClean="0"/>
              <a:t>Traditional </a:t>
            </a:r>
            <a:r>
              <a:rPr lang="en-US" sz="2000" dirty="0" smtClean="0">
                <a:solidFill>
                  <a:srgbClr val="FF0000"/>
                </a:solidFill>
              </a:rPr>
              <a:t>Supercomputers</a:t>
            </a:r>
            <a:r>
              <a:rPr lang="en-US" sz="2000" dirty="0" smtClean="0"/>
              <a:t> (TeraGrid and DEISA) for large scale parallel computing – mainly simulations</a:t>
            </a:r>
          </a:p>
          <a:p>
            <a:pPr lvl="1"/>
            <a:r>
              <a:rPr lang="en-US" sz="2000" dirty="0" smtClean="0"/>
              <a:t>Likely to offer major GPU enhanced systems</a:t>
            </a:r>
          </a:p>
          <a:p>
            <a:r>
              <a:rPr lang="en-US" sz="2000" dirty="0" smtClean="0"/>
              <a:t>Traditional </a:t>
            </a:r>
            <a:r>
              <a:rPr lang="en-US" sz="2000" dirty="0" smtClean="0">
                <a:solidFill>
                  <a:srgbClr val="FF0000"/>
                </a:solidFill>
              </a:rPr>
              <a:t>Grids</a:t>
            </a:r>
            <a:r>
              <a:rPr lang="en-US" sz="2000" dirty="0" smtClean="0"/>
              <a:t> for handling distributed data – especially </a:t>
            </a:r>
            <a:r>
              <a:rPr lang="en-US" sz="2000" dirty="0" smtClean="0">
                <a:solidFill>
                  <a:srgbClr val="FF0000"/>
                </a:solidFill>
              </a:rPr>
              <a:t>instruments and sensors</a:t>
            </a:r>
          </a:p>
          <a:p>
            <a:r>
              <a:rPr lang="en-US" sz="2000" dirty="0" smtClean="0"/>
              <a:t>Clouds for “</a:t>
            </a:r>
            <a:r>
              <a:rPr lang="en-US" sz="2000" dirty="0" smtClean="0">
                <a:solidFill>
                  <a:srgbClr val="FF0000"/>
                </a:solidFill>
              </a:rPr>
              <a:t>high throughput computing</a:t>
            </a:r>
            <a:r>
              <a:rPr lang="en-US" sz="2000" dirty="0" smtClean="0"/>
              <a:t>” including much data analysis and emerging areas such as Life Sciences using loosely coupled parallel computations</a:t>
            </a:r>
          </a:p>
          <a:p>
            <a:pPr lvl="1"/>
            <a:r>
              <a:rPr lang="en-US" sz="2000" dirty="0" smtClean="0"/>
              <a:t>May offer </a:t>
            </a:r>
            <a:r>
              <a:rPr lang="en-US" sz="2000" dirty="0" smtClean="0">
                <a:solidFill>
                  <a:srgbClr val="FF0000"/>
                </a:solidFill>
              </a:rPr>
              <a:t>small clusters </a:t>
            </a:r>
            <a:r>
              <a:rPr lang="en-US" sz="2000" dirty="0" smtClean="0"/>
              <a:t>for MPI style jobs</a:t>
            </a:r>
          </a:p>
          <a:p>
            <a:pPr lvl="1"/>
            <a:r>
              <a:rPr lang="en-US" sz="2000" dirty="0" smtClean="0"/>
              <a:t>Certainly offer </a:t>
            </a:r>
            <a:r>
              <a:rPr lang="en-US" sz="2000" dirty="0" smtClean="0">
                <a:solidFill>
                  <a:srgbClr val="FF0000"/>
                </a:solidFill>
              </a:rPr>
              <a:t>MapReduce</a:t>
            </a:r>
          </a:p>
          <a:p>
            <a:r>
              <a:rPr lang="en-US" sz="2000" dirty="0" smtClean="0"/>
              <a:t>Integrating these needs new work on </a:t>
            </a:r>
            <a:r>
              <a:rPr lang="en-US" sz="2000" dirty="0" smtClean="0">
                <a:solidFill>
                  <a:srgbClr val="FF0000"/>
                </a:solidFill>
              </a:rPr>
              <a:t>distributed file systems </a:t>
            </a:r>
            <a:r>
              <a:rPr lang="en-US" sz="2000" dirty="0" smtClean="0"/>
              <a:t>and high quality data </a:t>
            </a:r>
            <a:r>
              <a:rPr lang="en-US" sz="2000" dirty="0" smtClean="0">
                <a:solidFill>
                  <a:srgbClr val="FF0000"/>
                </a:solidFill>
              </a:rPr>
              <a:t>transfer</a:t>
            </a:r>
            <a:r>
              <a:rPr lang="en-US" sz="2000" dirty="0" smtClean="0"/>
              <a:t> service</a:t>
            </a:r>
          </a:p>
          <a:p>
            <a:pPr lvl="1"/>
            <a:r>
              <a:rPr lang="en-US" sz="2000" dirty="0" smtClean="0"/>
              <a:t>Link Lustre WAN, Amazon/Google/</a:t>
            </a:r>
            <a:r>
              <a:rPr lang="en-US" sz="2000" dirty="0" err="1" smtClean="0"/>
              <a:t>Hadoop</a:t>
            </a:r>
            <a:r>
              <a:rPr lang="en-US" sz="2000" dirty="0" smtClean="0"/>
              <a:t>/Dryad </a:t>
            </a:r>
            <a:r>
              <a:rPr lang="en-US" sz="2000" dirty="0" smtClean="0">
                <a:solidFill>
                  <a:srgbClr val="FF0000"/>
                </a:solidFill>
              </a:rPr>
              <a:t>File System</a:t>
            </a:r>
          </a:p>
          <a:p>
            <a:pPr lvl="1"/>
            <a:r>
              <a:rPr lang="en-US" sz="2000" dirty="0" smtClean="0"/>
              <a:t>Offer </a:t>
            </a:r>
            <a:r>
              <a:rPr lang="en-US" sz="2000" dirty="0" err="1" smtClean="0">
                <a:solidFill>
                  <a:srgbClr val="FF0000"/>
                </a:solidFill>
              </a:rPr>
              <a:t>Bigtable</a:t>
            </a:r>
            <a:r>
              <a:rPr lang="en-US" sz="2000" dirty="0" smtClean="0"/>
              <a:t> (distributed scalable Excel)</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r>
                        <a:rPr lang="en-US" b="1" dirty="0" smtClean="0">
                          <a:solidFill>
                            <a:schemeClr val="tx1"/>
                          </a:solidFill>
                        </a:rPr>
                        <a:t>SIMD</a:t>
                      </a:r>
                      <a:endParaRPr lang="en-US" b="1"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Computer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352573"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 in terms of </a:t>
            </a:r>
          </a:p>
          <a:p>
            <a:r>
              <a:rPr lang="en-US" sz="2000" dirty="0" smtClean="0">
                <a:cs typeface="Arial" pitchFamily="34" charset="0"/>
              </a:rPr>
              <a:t>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553200" cy="762000"/>
          </a:xfrm>
        </p:spPr>
        <p:txBody>
          <a:bodyPr>
            <a:noAutofit/>
          </a:bodyPr>
          <a:lstStyle/>
          <a:p>
            <a:r>
              <a:rPr lang="en-US" sz="2400" b="1" dirty="0" smtClean="0">
                <a:latin typeface="+mn-lt"/>
              </a:rPr>
              <a:t>Applications &amp; Different</a:t>
            </a:r>
            <a:r>
              <a:rPr lang="en-US" sz="2400" b="1" dirty="0" smtClean="0"/>
              <a:t> Interconnection Patterns</a:t>
            </a:r>
            <a:endParaRPr lang="en-US" sz="2400" b="1"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77200" cy="1143000"/>
          </a:xfrm>
        </p:spPr>
        <p:txBody>
          <a:bodyPr>
            <a:noAutofit/>
          </a:bodyPr>
          <a:lstStyle/>
          <a:p>
            <a:r>
              <a:rPr lang="en-US" sz="3600" b="1" dirty="0" smtClean="0"/>
              <a:t>HPCC with Grids and Clouds</a:t>
            </a:r>
            <a:endParaRPr lang="en-US" sz="3600" b="1"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sz="2800" dirty="0" smtClean="0"/>
              <a:t>We discuss the impact of clouds and grid technology on HPCC using examples from a variety of fields -- especially the life sciences. </a:t>
            </a:r>
          </a:p>
          <a:p>
            <a:r>
              <a:rPr lang="en-US" sz="2800" dirty="0" smtClean="0"/>
              <a:t>We cover the impact of the growing importance of data analysis and note that it is more suitable for these modern architectures than the large simulations (particle dynamics and partial differential equation solution) that are mainstream use of large scale "massively parallel" supercomputers. </a:t>
            </a:r>
          </a:p>
          <a:p>
            <a:r>
              <a:rPr lang="en-US" sz="2800" dirty="0" smtClean="0"/>
              <a:t>The importance of grids is seen in the support of distributed data collection and archiving while clouds should replace grids for the large scale analysis of the data.</a:t>
            </a:r>
          </a:p>
          <a:p>
            <a:r>
              <a:rPr lang="en-US" sz="2800" dirty="0" smtClean="0"/>
              <a:t>We discuss the structure of applications that will run on current clouds and use either the basic "on-demand" computing paradigm or higher level frameworks based on MapReduce and its extensions. Current MapReduce implementations run well on algorithms that are a "Map" followed by a "Reduce" but perform poorly on algorithms that iterate over many such phases. Several important algorithms including parallel linear algebra falls into latter class. </a:t>
            </a:r>
          </a:p>
          <a:p>
            <a:r>
              <a:rPr lang="en-US" sz="2800" dirty="0" smtClean="0"/>
              <a:t>One can define MapReduce extensions to accommodate iterative map and reduce but these have less fault tolerance than basic MapReduce. Both clouds and </a:t>
            </a:r>
            <a:r>
              <a:rPr lang="en-US" sz="2800" dirty="0" err="1" smtClean="0"/>
              <a:t>exascale</a:t>
            </a:r>
            <a:r>
              <a:rPr lang="en-US" sz="2800" dirty="0" smtClean="0"/>
              <a:t> computing suggest research into a new generation of run times that lie between MapReduce and MPI and trade-off performance, fault-tolerance and </a:t>
            </a:r>
            <a:r>
              <a:rPr lang="en-US" sz="2800" dirty="0" err="1" smtClean="0"/>
              <a:t>asynchronicity</a:t>
            </a:r>
            <a:r>
              <a:rPr lang="en-US" sz="2800" dirty="0" smtClean="0"/>
              <a:t>. </a:t>
            </a:r>
          </a:p>
          <a:p>
            <a:r>
              <a:rPr lang="en-US" sz="2800" dirty="0" smtClean="0"/>
              <a:t>We conclude with a description of FutureGrid -- a TeraGrid system for prototyping new middleware and applications. </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229600" cy="1143000"/>
          </a:xfrm>
        </p:spPr>
        <p:txBody>
          <a:bodyPr>
            <a:normAutofit/>
          </a:bodyPr>
          <a:lstStyle/>
          <a:p>
            <a:r>
              <a:rPr lang="en-US" sz="3600" b="1" dirty="0" smtClean="0"/>
              <a:t>Fault Tolerance and MapReduce</a:t>
            </a:r>
            <a:endParaRPr lang="en-US" sz="3600" b="1" dirty="0"/>
          </a:p>
        </p:txBody>
      </p:sp>
      <p:sp>
        <p:nvSpPr>
          <p:cNvPr id="6" name="Content Placeholder 5"/>
          <p:cNvSpPr>
            <a:spLocks noGrp="1"/>
          </p:cNvSpPr>
          <p:nvPr>
            <p:ph idx="1"/>
          </p:nvPr>
        </p:nvSpPr>
        <p:spPr>
          <a:xfrm>
            <a:off x="304800" y="1371600"/>
            <a:ext cx="8686800" cy="4525963"/>
          </a:xfrm>
        </p:spPr>
        <p:txBody>
          <a:bodyPr>
            <a:normAutofit fontScale="775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Twister will interpolate between MPI and MapReduce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000" b="1" dirty="0" smtClean="0"/>
              <a:t>DNA Sequencing Pipeline</a:t>
            </a:r>
            <a:endParaRPr lang="en-US" sz="4000" b="1"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fontScale="90000"/>
          </a:bodyPr>
          <a:lstStyle/>
          <a:p>
            <a:r>
              <a:rPr lang="en-US" sz="3600" b="1" dirty="0" smtClean="0"/>
              <a:t>Alu and Metagenomics Workflow</a:t>
            </a:r>
            <a:br>
              <a:rPr lang="en-US" sz="3600" b="1" dirty="0" smtClean="0"/>
            </a:br>
            <a:r>
              <a:rPr lang="en-US" sz="3600" b="1" dirty="0" smtClean="0"/>
              <a:t>All Pairs </a:t>
            </a:r>
            <a:endParaRPr lang="en-US" sz="3600" b="1" dirty="0"/>
          </a:p>
        </p:txBody>
      </p:sp>
      <p:sp>
        <p:nvSpPr>
          <p:cNvPr id="4" name="Content Placeholder 3"/>
          <p:cNvSpPr>
            <a:spLocks noGrp="1"/>
          </p:cNvSpPr>
          <p:nvPr>
            <p:ph idx="1"/>
          </p:nvPr>
        </p:nvSpPr>
        <p:spPr>
          <a:xfrm>
            <a:off x="0" y="1143000"/>
            <a:ext cx="9144000" cy="5562600"/>
          </a:xfrm>
        </p:spPr>
        <p:txBody>
          <a:bodyPr>
            <a:noAutofit/>
          </a:bodyPr>
          <a:lstStyle/>
          <a:p>
            <a:pPr>
              <a:spcBef>
                <a:spcPts val="0"/>
              </a:spcBef>
            </a:pPr>
            <a:r>
              <a:rPr lang="en-US" sz="2200" dirty="0" smtClean="0"/>
              <a:t>Data is a collection of N sequences. Need to calculate N</a:t>
            </a:r>
            <a:r>
              <a:rPr lang="en-US" sz="2200" baseline="30000" dirty="0" smtClean="0"/>
              <a:t>2</a:t>
            </a:r>
            <a:r>
              <a:rPr lang="en-US" sz="2200" dirty="0" smtClean="0"/>
              <a:t> dissimilarities (distances) between sequences.</a:t>
            </a:r>
          </a:p>
          <a:p>
            <a:pPr lvl="1">
              <a:spcBef>
                <a:spcPts val="0"/>
              </a:spcBef>
            </a:pPr>
            <a:r>
              <a:rPr lang="en-US" sz="2200" dirty="0" smtClean="0"/>
              <a:t>These cannot be thought of as vectors because there are missing characters</a:t>
            </a:r>
          </a:p>
          <a:p>
            <a:pPr>
              <a:spcBef>
                <a:spcPts val="0"/>
              </a:spcBef>
            </a:pPr>
            <a:r>
              <a:rPr lang="en-US" sz="2200" dirty="0" smtClean="0">
                <a:solidFill>
                  <a:srgbClr val="FF0000"/>
                </a:solidFill>
              </a:rPr>
              <a:t>Step 1: Calculate N</a:t>
            </a:r>
            <a:r>
              <a:rPr lang="en-US" sz="2200" baseline="30000" dirty="0" smtClean="0">
                <a:solidFill>
                  <a:srgbClr val="FF0000"/>
                </a:solidFill>
              </a:rPr>
              <a:t>2</a:t>
            </a:r>
            <a:r>
              <a:rPr lang="en-US" sz="2200" dirty="0" smtClean="0">
                <a:solidFill>
                  <a:srgbClr val="FF0000"/>
                </a:solidFill>
              </a:rPr>
              <a:t> dissimilarities (distances) between sequences</a:t>
            </a:r>
          </a:p>
          <a:p>
            <a:pPr>
              <a:spcBef>
                <a:spcPts val="0"/>
              </a:spcBef>
            </a:pPr>
            <a:r>
              <a:rPr lang="en-US" sz="2200" dirty="0" smtClean="0"/>
              <a:t>Step 2: Find families by clustering (using much better methods than </a:t>
            </a:r>
            <a:r>
              <a:rPr lang="en-US" sz="2200" dirty="0" err="1" smtClean="0"/>
              <a:t>Kmeans</a:t>
            </a:r>
            <a:r>
              <a:rPr lang="en-US" sz="2200" dirty="0" smtClean="0"/>
              <a:t>). As no vectors, use vector free O(N</a:t>
            </a:r>
            <a:r>
              <a:rPr lang="en-US" sz="2200" baseline="30000" dirty="0" smtClean="0"/>
              <a:t>2</a:t>
            </a:r>
            <a:r>
              <a:rPr lang="en-US" sz="2200" dirty="0" smtClean="0"/>
              <a:t>) methods</a:t>
            </a:r>
          </a:p>
          <a:p>
            <a:pPr>
              <a:spcBef>
                <a:spcPts val="0"/>
              </a:spcBef>
            </a:pPr>
            <a:r>
              <a:rPr lang="en-US" sz="2200" dirty="0" smtClean="0"/>
              <a:t>Step 3: Map to 3D for visualization using Multidimensional Scaling (MDS) – also O(N</a:t>
            </a:r>
            <a:r>
              <a:rPr lang="en-US" sz="2200" baseline="30000" dirty="0" smtClean="0"/>
              <a:t>2</a:t>
            </a:r>
            <a:r>
              <a:rPr lang="en-US" sz="2200" dirty="0" smtClean="0"/>
              <a:t>)</a:t>
            </a:r>
          </a:p>
          <a:p>
            <a:pPr>
              <a:spcBef>
                <a:spcPts val="0"/>
              </a:spcBef>
            </a:pPr>
            <a:r>
              <a:rPr lang="en-US" sz="2200" dirty="0" smtClean="0"/>
              <a:t>Note N = 50,000 runs in 10 hours (the complete pipeline above) on 768 cores</a:t>
            </a:r>
          </a:p>
          <a:p>
            <a:pPr>
              <a:spcBef>
                <a:spcPts val="0"/>
              </a:spcBef>
            </a:pPr>
            <a:r>
              <a:rPr lang="en-US" sz="2200" dirty="0" smtClean="0"/>
              <a:t>Need to address millions of sequences; develop new O(</a:t>
            </a:r>
            <a:r>
              <a:rPr lang="en-US" sz="2200" dirty="0" err="1" smtClean="0"/>
              <a:t>NlogN</a:t>
            </a:r>
            <a:r>
              <a:rPr lang="en-US" sz="2200" dirty="0" smtClean="0"/>
              <a:t>) algorithms</a:t>
            </a:r>
          </a:p>
          <a:p>
            <a:pPr>
              <a:spcBef>
                <a:spcPts val="0"/>
              </a:spcBef>
            </a:pPr>
            <a:r>
              <a:rPr lang="en-US" sz="2200" dirty="0" smtClean="0"/>
              <a:t>Currently using a mix of </a:t>
            </a:r>
            <a:r>
              <a:rPr lang="en-US" sz="2200" dirty="0" smtClean="0">
                <a:solidFill>
                  <a:srgbClr val="FF0000"/>
                </a:solidFill>
              </a:rPr>
              <a:t>MapReduce (step 1) </a:t>
            </a:r>
            <a:r>
              <a:rPr lang="en-US" sz="2200" dirty="0" smtClean="0"/>
              <a:t>and MPI as steps 2,3 use classic matrix algorithms</a:t>
            </a:r>
          </a:p>
          <a:p>
            <a:pPr>
              <a:spcBef>
                <a:spcPts val="0"/>
              </a:spcBef>
            </a:pPr>
            <a:r>
              <a:rPr lang="en-US" sz="2200" dirty="0" smtClean="0"/>
              <a:t>Twister could do all steps as MDS, Clustering just need MPI Broadcast/Reduce</a:t>
            </a:r>
          </a:p>
          <a:p>
            <a:pPr>
              <a:spcBef>
                <a:spcPts val="0"/>
              </a:spcBef>
            </a:pPr>
            <a:endParaRPr 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
        <p:nvSpPr>
          <p:cNvPr id="3" name="TextBox 2"/>
          <p:cNvSpPr txBox="1"/>
          <p:nvPr/>
        </p:nvSpPr>
        <p:spPr>
          <a:xfrm>
            <a:off x="5943600" y="0"/>
            <a:ext cx="3200400" cy="1600438"/>
          </a:xfrm>
          <a:prstGeom prst="rect">
            <a:avLst/>
          </a:prstGeom>
          <a:solidFill>
            <a:schemeClr val="bg1"/>
          </a:solidFill>
        </p:spPr>
        <p:txBody>
          <a:bodyPr wrap="square" rtlCol="0">
            <a:spAutoFit/>
          </a:bodyPr>
          <a:lstStyle/>
          <a:p>
            <a:pPr algn="ctr"/>
            <a:r>
              <a:rPr lang="en-US" sz="1400" b="1" dirty="0" smtClean="0"/>
              <a:t>Alu Families</a:t>
            </a: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
        <p:nvSpPr>
          <p:cNvPr id="3" name="TextBox 2"/>
          <p:cNvSpPr txBox="1"/>
          <p:nvPr/>
        </p:nvSpPr>
        <p:spPr>
          <a:xfrm>
            <a:off x="0" y="4090987"/>
            <a:ext cx="1981200" cy="2462213"/>
          </a:xfrm>
          <a:prstGeom prst="rect">
            <a:avLst/>
          </a:prstGeom>
          <a:solidFill>
            <a:schemeClr val="bg1"/>
          </a:solidFill>
        </p:spPr>
        <p:txBody>
          <a:bodyPr wrap="square" rtlCol="0">
            <a:spAutoFit/>
          </a:bodyPr>
          <a:lstStyle/>
          <a:p>
            <a:pPr algn="ctr"/>
            <a:r>
              <a:rPr lang="en-US" sz="1400" b="1" dirty="0" smtClean="0"/>
              <a:t>Metagenomics</a:t>
            </a: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248400" cy="990600"/>
          </a:xfrm>
        </p:spPr>
        <p:txBody>
          <a:bodyPr>
            <a:normAutofit/>
          </a:bodyPr>
          <a:lstStyle/>
          <a:p>
            <a:r>
              <a:rPr lang="en-US" sz="3200" b="1" dirty="0" smtClean="0"/>
              <a:t>Hadoop/Dryad Comparison</a:t>
            </a:r>
            <a:br>
              <a:rPr lang="en-US" sz="3200" b="1" dirty="0" smtClean="0"/>
            </a:br>
            <a:r>
              <a:rPr lang="en-US" sz="2000" b="1" dirty="0" smtClean="0"/>
              <a:t>Inhomogeneous Data I</a:t>
            </a:r>
            <a:endParaRPr lang="en-US" sz="2000" b="1"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Hadoop/Dryad Comparison</a:t>
            </a:r>
            <a:br>
              <a:rPr lang="en-US" sz="3200" b="1" dirty="0" smtClean="0"/>
            </a:br>
            <a:r>
              <a:rPr lang="en-US" sz="2000" b="1" dirty="0" smtClean="0"/>
              <a:t>Inhomogeneous Data II</a:t>
            </a:r>
            <a:endParaRPr lang="en-US" sz="2000" b="1"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200" b="1" dirty="0" smtClean="0">
                <a:solidFill>
                  <a:prstClr val="black"/>
                </a:solidFill>
              </a:rPr>
              <a:t>Applications using Dryad &amp; </a:t>
            </a:r>
            <a:r>
              <a:rPr lang="en-US" sz="3200" b="1" dirty="0" err="1" smtClean="0">
                <a:solidFill>
                  <a:prstClr val="black"/>
                </a:solidFill>
              </a:rPr>
              <a:t>DryadLINQ</a:t>
            </a:r>
            <a:endParaRPr lang="en-US" sz="3200" b="1" dirty="0">
              <a:solidFill>
                <a:prstClr val="black"/>
              </a:solidFill>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r>
              <a:rPr lang="en-US" b="1" dirty="0" smtClean="0">
                <a:solidFill>
                  <a:srgbClr val="B3110D"/>
                </a:solidFill>
              </a:rPr>
              <a:t>CAP3</a:t>
            </a:r>
            <a:r>
              <a:rPr lang="en-US" b="1" dirty="0" smtClean="0">
                <a:solidFill>
                  <a:srgbClr val="1F497D"/>
                </a:solidFill>
              </a:rPr>
              <a:t> - </a:t>
            </a:r>
            <a:r>
              <a:rPr lang="en-US" b="1" dirty="0" smtClean="0">
                <a:solidFill>
                  <a:srgbClr val="0033CC"/>
                </a:solidFill>
              </a:rPr>
              <a:t>Expressed Sequence Tag assembly  to re-construct full-length mRNA</a:t>
            </a:r>
          </a:p>
          <a:p>
            <a:endParaRPr lang="en-US" b="1" dirty="0">
              <a:solidFill>
                <a:prstClr val="white"/>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solidFill>
                    <a:prstClr val="black"/>
                  </a:solidFill>
                </a:rPr>
                <a:t>Input files (FASTA)</a:t>
              </a:r>
              <a:endParaRPr lang="en-US" sz="1400" b="1" dirty="0">
                <a:solidFill>
                  <a:prstClr val="black"/>
                </a:solidFill>
              </a:endParaRPr>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solidFill>
                    <a:prstClr val="black"/>
                  </a:solidFill>
                </a:rPr>
                <a:t>Output files</a:t>
              </a:r>
              <a:endParaRPr lang="en-US" sz="1400" b="1" dirty="0">
                <a:solidFill>
                  <a:prstClr val="black"/>
                </a:solidFill>
              </a:endParaRPr>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prstClr val="black"/>
                </a:solidFill>
              </a:rPr>
              <a:t>DryadLINQ</a:t>
            </a:r>
            <a:endParaRPr lang="en-US" sz="1200" b="1" dirty="0">
              <a:solidFill>
                <a:prstClr val="black"/>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rgbClr val="1F497D">
                    <a:lumMod val="50000"/>
                  </a:srgbClr>
                </a:solidFill>
              </a:rPr>
              <a:t> X. Huang, A. </a:t>
            </a:r>
            <a:r>
              <a:rPr lang="en-US" sz="1200" dirty="0" err="1" smtClean="0">
                <a:solidFill>
                  <a:srgbClr val="1F497D">
                    <a:lumMod val="50000"/>
                  </a:srgbClr>
                </a:solidFill>
              </a:rPr>
              <a:t>Madan</a:t>
            </a:r>
            <a:r>
              <a:rPr lang="en-US" sz="1200" dirty="0" smtClean="0">
                <a:solidFill>
                  <a:srgbClr val="1F497D">
                    <a:lumMod val="50000"/>
                  </a:srgbClr>
                </a:solidFill>
              </a:rPr>
              <a:t>, “CAP3: A DNA Sequence Assembly Program,” Genome Research, vol. 9, no. 9, pp. 868-877, 1999.</a:t>
            </a:r>
          </a:p>
          <a:p>
            <a:endParaRPr lang="en-US" dirty="0">
              <a:solidFill>
                <a:srgbClr val="1F497D">
                  <a:lumMod val="50000"/>
                </a:srgb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3600" b="1" dirty="0" smtClean="0"/>
              <a:t>Talk Components</a:t>
            </a:r>
            <a:endParaRPr lang="en-US" sz="3600" b="1" dirty="0"/>
          </a:p>
        </p:txBody>
      </p:sp>
      <p:sp>
        <p:nvSpPr>
          <p:cNvPr id="3" name="Content Placeholder 2"/>
          <p:cNvSpPr>
            <a:spLocks noGrp="1"/>
          </p:cNvSpPr>
          <p:nvPr>
            <p:ph idx="1"/>
          </p:nvPr>
        </p:nvSpPr>
        <p:spPr/>
        <p:txBody>
          <a:bodyPr/>
          <a:lstStyle/>
          <a:p>
            <a:r>
              <a:rPr lang="en-US" dirty="0" smtClean="0"/>
              <a:t>Important Trends</a:t>
            </a:r>
          </a:p>
          <a:p>
            <a:r>
              <a:rPr lang="en-US" dirty="0" smtClean="0"/>
              <a:t>Clouds and Cloud Technologies</a:t>
            </a:r>
          </a:p>
          <a:p>
            <a:r>
              <a:rPr lang="en-US" dirty="0" smtClean="0"/>
              <a:t>Data Intensive Science Applications</a:t>
            </a:r>
          </a:p>
          <a:p>
            <a:pPr lvl="1"/>
            <a:r>
              <a:rPr lang="en-US" dirty="0" smtClean="0"/>
              <a:t>Use of Clouds</a:t>
            </a:r>
          </a:p>
          <a:p>
            <a:r>
              <a:rPr lang="en-US" dirty="0" smtClean="0"/>
              <a:t>Summary</a:t>
            </a:r>
          </a:p>
          <a:p>
            <a:r>
              <a:rPr lang="en-US" dirty="0" smtClean="0"/>
              <a:t>FutureGrid</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762000"/>
          </a:xfrm>
        </p:spPr>
        <p:txBody>
          <a:bodyPr>
            <a:normAutofit/>
          </a:bodyPr>
          <a:lstStyle/>
          <a:p>
            <a:r>
              <a:rPr lang="en-US" sz="4000" b="1" dirty="0" smtClean="0"/>
              <a:t>Twister(MapReduce++)</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6858000" y="152400"/>
            <a:ext cx="501094" cy="609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normAutofit/>
          </a:bodyPr>
          <a:lstStyle/>
          <a:p>
            <a:r>
              <a:rPr lang="en-US" sz="3600" b="1" dirty="0" smtClean="0"/>
              <a:t>Iterative Computations</a:t>
            </a:r>
            <a:endParaRPr lang="en-US" sz="3600" b="1" dirty="0"/>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858000" y="685800"/>
            <a:ext cx="2286000" cy="2843349"/>
          </a:xfrm>
          <a:prstGeom prst="rect">
            <a:avLst/>
          </a:prstGeom>
          <a:solidFill>
            <a:schemeClr val="bg1"/>
          </a:solid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953000" y="3581400"/>
            <a:ext cx="3552639" cy="369332"/>
          </a:xfrm>
          <a:prstGeom prst="rect">
            <a:avLst/>
          </a:prstGeom>
          <a:noFill/>
        </p:spPr>
        <p:txBody>
          <a:bodyPr wrap="none" rtlCol="0">
            <a:spAutoFit/>
          </a:bodyPr>
          <a:lstStyle/>
          <a:p>
            <a:r>
              <a:rPr lang="en-US" b="1" dirty="0" smtClean="0"/>
              <a:t> Performance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grpSp>
        <p:nvGrpSpPr>
          <p:cNvPr id="18" name="Group 17"/>
          <p:cNvGrpSpPr/>
          <p:nvPr/>
        </p:nvGrpSpPr>
        <p:grpSpPr>
          <a:xfrm>
            <a:off x="4648200" y="3276600"/>
            <a:ext cx="4495800" cy="3213485"/>
            <a:chOff x="4191000" y="2667000"/>
            <a:chExt cx="4495800" cy="3213485"/>
          </a:xfrm>
        </p:grpSpPr>
        <p:pic>
          <p:nvPicPr>
            <p:cNvPr id="14" name="Picture 3"/>
            <p:cNvPicPr>
              <a:picLocks noChangeAspect="1" noChangeArrowheads="1"/>
            </p:cNvPicPr>
            <p:nvPr/>
          </p:nvPicPr>
          <p:blipFill>
            <a:blip r:embed="rId7" cstate="print"/>
            <a:srcRect/>
            <a:stretch>
              <a:fillRect/>
            </a:stretch>
          </p:blipFill>
          <p:spPr bwMode="auto">
            <a:xfrm>
              <a:off x="4191000" y="3048000"/>
              <a:ext cx="4495800" cy="2832485"/>
            </a:xfrm>
            <a:prstGeom prst="rect">
              <a:avLst/>
            </a:prstGeom>
            <a:noFill/>
            <a:ln w="9525">
              <a:noFill/>
              <a:miter lim="800000"/>
              <a:headEnd/>
              <a:tailEnd/>
            </a:ln>
          </p:spPr>
        </p:pic>
        <p:sp>
          <p:nvSpPr>
            <p:cNvPr id="17" name="TextBox 16"/>
            <p:cNvSpPr txBox="1"/>
            <p:nvPr/>
          </p:nvSpPr>
          <p:spPr>
            <a:xfrm>
              <a:off x="4191000" y="2667000"/>
              <a:ext cx="1912255" cy="369332"/>
            </a:xfrm>
            <a:prstGeom prst="rect">
              <a:avLst/>
            </a:prstGeom>
            <a:noFill/>
          </p:spPr>
          <p:txBody>
            <a:bodyPr wrap="none" rtlCol="0">
              <a:spAutoFit/>
            </a:bodyPr>
            <a:lstStyle/>
            <a:p>
              <a:r>
                <a:rPr lang="en-US" dirty="0" smtClean="0"/>
                <a:t>  </a:t>
              </a:r>
              <a:r>
                <a:rPr lang="en-US" b="1" dirty="0" smtClean="0"/>
                <a:t>Smith Waterman</a:t>
              </a:r>
              <a:endParaRPr lang="en-US" b="1" dirty="0"/>
            </a:p>
          </p:txBody>
        </p:sp>
      </p:grpSp>
      <p:pic>
        <p:nvPicPr>
          <p:cNvPr id="3075" name="Picture 3"/>
          <p:cNvPicPr>
            <a:picLocks noChangeAspect="1" noChangeArrowheads="1"/>
          </p:cNvPicPr>
          <p:nvPr/>
        </p:nvPicPr>
        <p:blipFill>
          <a:blip r:embed="rId8" cstate="print"/>
          <a:srcRect l="6643" t="12560" r="26932" b="12077"/>
          <a:stretch>
            <a:fillRect/>
          </a:stretch>
        </p:blipFill>
        <p:spPr bwMode="auto">
          <a:xfrm>
            <a:off x="4572000" y="3616036"/>
            <a:ext cx="4572000" cy="3241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6400800" cy="1200329"/>
          </a:xfrm>
          <a:prstGeom prst="rect">
            <a:avLst/>
          </a:prstGeom>
        </p:spPr>
        <p:txBody>
          <a:bodyPr wrap="square">
            <a:spAutoFit/>
          </a:bodyPr>
          <a:lstStyle/>
          <a:p>
            <a:pPr algn="ctr"/>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 </a:t>
            </a:r>
            <a:br>
              <a:rPr lang="en-US" sz="2400" b="1" dirty="0" smtClean="0">
                <a:latin typeface="Arial" pitchFamily="34" charset="0"/>
                <a:cs typeface="Arial" pitchFamily="34" charset="0"/>
              </a:rPr>
            </a:br>
            <a:r>
              <a:rPr lang="en-US" sz="2400" b="1" dirty="0" err="1" smtClean="0">
                <a:latin typeface="Arial" pitchFamily="34" charset="0"/>
                <a:cs typeface="Arial" pitchFamily="34" charset="0"/>
              </a:rPr>
              <a:t>ClueWeb</a:t>
            </a:r>
            <a:r>
              <a:rPr lang="en-US" sz="2400" b="1" dirty="0" smtClean="0">
                <a:latin typeface="Arial" pitchFamily="34" charset="0"/>
                <a:cs typeface="Arial" pitchFamily="34" charset="0"/>
              </a:rPr>
              <a:t> Data (Time for 20 iterations)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using </a:t>
            </a:r>
            <a:r>
              <a:rPr lang="fr-FR" sz="2400" dirty="0" smtClean="0">
                <a:latin typeface="Arial" pitchFamily="34" charset="0"/>
                <a:cs typeface="Arial" pitchFamily="34" charset="0"/>
              </a:rPr>
              <a:t>32 </a:t>
            </a:r>
            <a:r>
              <a:rPr lang="fr-FR" sz="2400" dirty="0" err="1" smtClean="0">
                <a:latin typeface="Arial" pitchFamily="34" charset="0"/>
                <a:cs typeface="Arial" pitchFamily="34" charset="0"/>
              </a:rPr>
              <a:t>nodes</a:t>
            </a:r>
            <a:r>
              <a:rPr lang="fr-FR" sz="2400" dirty="0" smtClean="0">
                <a:latin typeface="Arial" pitchFamily="34" charset="0"/>
                <a:cs typeface="Arial" pitchFamily="34" charset="0"/>
              </a:rPr>
              <a:t> (256 CPU </a:t>
            </a:r>
            <a:r>
              <a:rPr lang="fr-FR" sz="2400" dirty="0" err="1" smtClean="0">
                <a:latin typeface="Arial" pitchFamily="34" charset="0"/>
                <a:cs typeface="Arial" pitchFamily="34" charset="0"/>
              </a:rPr>
              <a:t>cores</a:t>
            </a:r>
            <a:r>
              <a:rPr lang="fr-FR" sz="2400" dirty="0" smtClean="0">
                <a:latin typeface="Arial" pitchFamily="34" charset="0"/>
                <a:cs typeface="Arial" pitchFamily="34" charset="0"/>
              </a:rPr>
              <a:t>) of Crevasse</a:t>
            </a:r>
            <a:endParaRPr lang="en-US" sz="2400" dirty="0" smtClean="0">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smtClean="0"/>
              <a:t>TwisterMPIReduce</a:t>
            </a:r>
            <a:endParaRPr lang="en-US" b="1" dirty="0"/>
          </a:p>
        </p:txBody>
      </p:sp>
      <p:sp>
        <p:nvSpPr>
          <p:cNvPr id="22" name="Content Placeholder 21"/>
          <p:cNvSpPr>
            <a:spLocks noGrp="1"/>
          </p:cNvSpPr>
          <p:nvPr>
            <p:ph idx="1"/>
          </p:nvPr>
        </p:nvSpPr>
        <p:spPr>
          <a:xfrm>
            <a:off x="152400" y="4267200"/>
            <a:ext cx="8839200" cy="2209800"/>
          </a:xfrm>
        </p:spPr>
        <p:txBody>
          <a:bodyPr>
            <a:normAutofit/>
          </a:bodyPr>
          <a:lstStyle/>
          <a:p>
            <a:r>
              <a:rPr lang="en-US" dirty="0" smtClean="0"/>
              <a:t>Runtime package supporting subset of MPI mapped to Twister</a:t>
            </a:r>
          </a:p>
          <a:p>
            <a:r>
              <a:rPr lang="en-US" dirty="0" smtClean="0"/>
              <a:t>Set-up, Barrier, Broadcast, Reduce</a:t>
            </a:r>
          </a:p>
          <a:p>
            <a:pPr>
              <a:buNone/>
            </a:pPr>
            <a:endParaRPr lang="en-US" dirty="0"/>
          </a:p>
        </p:txBody>
      </p:sp>
      <p:grpSp>
        <p:nvGrpSpPr>
          <p:cNvPr id="21" name="Group 20"/>
          <p:cNvGrpSpPr/>
          <p:nvPr/>
        </p:nvGrpSpPr>
        <p:grpSpPr>
          <a:xfrm>
            <a:off x="304800" y="1066800"/>
            <a:ext cx="8534400" cy="3042751"/>
            <a:chOff x="1251857" y="2245862"/>
            <a:chExt cx="6640286" cy="2362200"/>
          </a:xfrm>
        </p:grpSpPr>
        <p:sp>
          <p:nvSpPr>
            <p:cNvPr id="3" name="AutoShape 2"/>
            <p:cNvSpPr>
              <a:spLocks noChangeArrowheads="1"/>
            </p:cNvSpPr>
            <p:nvPr/>
          </p:nvSpPr>
          <p:spPr bwMode="auto">
            <a:xfrm>
              <a:off x="4604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nvGraphicFramePr>
          <p:xfrm>
            <a:off x="4942115" y="3933148"/>
            <a:ext cx="68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251857" y="3084062"/>
              <a:ext cx="6629400" cy="304800"/>
            </a:xfrm>
            <a:prstGeom prst="roundRect">
              <a:avLst>
                <a:gd name="adj" fmla="val 16667"/>
              </a:avLst>
            </a:prstGeom>
            <a:ln w="19050">
              <a:solidFill>
                <a:schemeClr val="tx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TwisterMPIReduce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1251857" y="2245862"/>
              <a:ext cx="1589089"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2"/>
            </a:lnRef>
            <a:fillRef idx="2">
              <a:schemeClr val="accent2"/>
            </a:fillRef>
            <a:effectRef idx="1">
              <a:schemeClr val="accent2"/>
            </a:effectRef>
            <a:fontRef idx="minor">
              <a:schemeClr val="dk1"/>
            </a:fontRef>
          </p:style>
          <p:txBody>
            <a:bodyPr vert="horz" wrap="square" lIns="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cs typeface="Arial" pitchFamily="34" charset="0"/>
                </a:rPr>
                <a:t>PairwiseClustering</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br>
                <a:rPr kumimoji="0" lang="en-US" sz="1600" b="1" i="0" u="none" strike="noStrike" cap="none" normalizeH="0" baseline="0" dirty="0" smtClean="0">
                  <a:ln>
                    <a:noFill/>
                  </a:ln>
                  <a:solidFill>
                    <a:schemeClr val="tx1"/>
                  </a:solidFill>
                  <a:effectLst/>
                  <a:latin typeface="Calibri" pitchFamily="34" charset="0"/>
                  <a:cs typeface="Arial" pitchFamily="34" charset="0"/>
                </a:rPr>
              </a:br>
              <a:r>
                <a:rPr kumimoji="0" lang="en-US" sz="1600" b="1" i="0" u="none" strike="noStrike" cap="none" normalizeH="0" baseline="0" dirty="0" smtClean="0">
                  <a:ln>
                    <a:noFill/>
                  </a:ln>
                  <a:solidFill>
                    <a:schemeClr val="tx1"/>
                  </a:solidFill>
                  <a:effectLst/>
                  <a:latin typeface="Calibri" pitchFamily="34" charset="0"/>
                  <a:cs typeface="Arial" pitchFamily="34" charset="0"/>
                </a:rPr>
                <a:t>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29282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Multi Dimensional Scaling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
            <p:cNvSpPr>
              <a:spLocks noChangeArrowheads="1"/>
            </p:cNvSpPr>
            <p:nvPr/>
          </p:nvSpPr>
          <p:spPr bwMode="auto">
            <a:xfrm>
              <a:off x="46046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Generative</a:t>
              </a:r>
              <a:r>
                <a:rPr kumimoji="0" lang="en-US" sz="1600" b="1" i="0" u="none" strike="noStrike" cap="none" normalizeH="0" dirty="0" smtClean="0">
                  <a:ln>
                    <a:noFill/>
                  </a:ln>
                  <a:solidFill>
                    <a:schemeClr val="tx1"/>
                  </a:solidFill>
                  <a:effectLst/>
                  <a:latin typeface="Calibri" pitchFamily="34" charset="0"/>
                  <a:cs typeface="Arial" pitchFamily="34" charset="0"/>
                </a:rPr>
                <a:t> Topographic Mappin</a:t>
              </a:r>
              <a:r>
                <a:rPr lang="en-US" sz="1600" b="1" dirty="0" smtClean="0">
                  <a:latin typeface="Calibri" pitchFamily="34" charset="0"/>
                  <a:cs typeface="Arial" pitchFamily="34" charset="0"/>
                </a:rPr>
                <a:t>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62810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dk1"/>
            </a:lnRef>
            <a:fillRef idx="2">
              <a:schemeClr val="dk1"/>
            </a:fillRef>
            <a:effectRef idx="1">
              <a:schemeClr val="dk1"/>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Other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p:cNvSpPr>
              <a:spLocks noChangeArrowheads="1"/>
            </p:cNvSpPr>
            <p:nvPr/>
          </p:nvSpPr>
          <p:spPr bwMode="auto">
            <a:xfrm>
              <a:off x="1251857" y="3465062"/>
              <a:ext cx="3276600" cy="381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Azure Twister (C# C++)</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604657" y="3465062"/>
              <a:ext cx="3276600" cy="3810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 Java Twister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
            <p:cNvSpPr>
              <a:spLocks noChangeArrowheads="1"/>
            </p:cNvSpPr>
            <p:nvPr/>
          </p:nvSpPr>
          <p:spPr bwMode="auto">
            <a:xfrm>
              <a:off x="1251857" y="3922262"/>
              <a:ext cx="3276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Microsoft </a:t>
              </a:r>
              <a:r>
                <a:rPr kumimoji="0" lang="en-US" sz="2000" b="1" i="0" u="none" strike="noStrike" cap="none" normalizeH="0" dirty="0" smtClean="0">
                  <a:ln>
                    <a:noFill/>
                  </a:ln>
                  <a:solidFill>
                    <a:schemeClr val="tx1"/>
                  </a:solidFill>
                  <a:effectLst/>
                  <a:latin typeface="Calibri" pitchFamily="34" charset="0"/>
                  <a:cs typeface="Arial" pitchFamily="34" charset="0"/>
                </a:rPr>
                <a:t>Azure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5671457" y="3922262"/>
              <a:ext cx="11430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
            <p:cNvSpPr>
              <a:spLocks noChangeArrowheads="1"/>
            </p:cNvSpPr>
            <p:nvPr/>
          </p:nvSpPr>
          <p:spPr bwMode="auto">
            <a:xfrm>
              <a:off x="6890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3766457" y="3922262"/>
            <a:ext cx="6858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4528457" y="3961731"/>
              <a:ext cx="1051443" cy="310620"/>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err="1" smtClean="0">
                  <a:ln>
                    <a:noFill/>
                  </a:ln>
                  <a:solidFill>
                    <a:schemeClr val="tx1"/>
                  </a:solidFill>
                  <a:effectLst/>
                  <a:latin typeface="Calibri" pitchFamily="34" charset="0"/>
                  <a:cs typeface="Arial" pitchFamily="34" charset="0"/>
                </a:rPr>
                <a:t>FutureGrid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Diagram 16"/>
            <p:cNvGraphicFramePr/>
            <p:nvPr/>
          </p:nvGraphicFramePr>
          <p:xfrm>
            <a:off x="6161313" y="3944034"/>
            <a:ext cx="6858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Rectangle 17"/>
            <p:cNvSpPr/>
            <p:nvPr/>
          </p:nvSpPr>
          <p:spPr>
            <a:xfrm>
              <a:off x="5638799" y="3965806"/>
              <a:ext cx="990600"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Local </a:t>
              </a:r>
              <a:r>
                <a:rPr kumimoji="0" lang="en-US" sz="2000" b="1" i="0" u="none" strike="noStrike" cap="none" normalizeH="0" dirty="0" smtClean="0">
                  <a:ln>
                    <a:noFill/>
                  </a:ln>
                  <a:solidFill>
                    <a:schemeClr val="tx1"/>
                  </a:solidFill>
                  <a:effectLst/>
                  <a:latin typeface="Calibri" pitchFamily="34" charset="0"/>
                  <a:cs typeface="Arial" pitchFamily="34" charset="0"/>
                </a:rPr>
                <a:t>Cluster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7206343" y="3965804"/>
            <a:ext cx="685800" cy="609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Rectangle 19"/>
            <p:cNvSpPr/>
            <p:nvPr/>
          </p:nvSpPr>
          <p:spPr>
            <a:xfrm>
              <a:off x="6847518" y="3961731"/>
              <a:ext cx="979309"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Amazon EC2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8277715" cy="2585323"/>
          </a:xfrm>
          <a:prstGeom prst="rect">
            <a:avLst/>
          </a:prstGeom>
          <a:solidFill>
            <a:schemeClr val="tx1"/>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Various Approaches to </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Pleasingly Parallel or</a:t>
            </a: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Master-Worker Applications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4" name="Content Placeholder 3"/>
          <p:cNvGraphicFramePr>
            <a:graphicFrameLocks noGrp="1"/>
          </p:cNvGraphicFramePr>
          <p:nvPr>
            <p:ph idx="1"/>
          </p:nvPr>
        </p:nvGraphicFramePr>
        <p:xfrm>
          <a:off x="1" y="0"/>
          <a:ext cx="9143998" cy="6978212"/>
        </p:xfrm>
        <a:graphic>
          <a:graphicData uri="http://schemas.openxmlformats.org/drawingml/2006/table">
            <a:tbl>
              <a:tblPr>
                <a:tableStyleId>{3C2FFA5D-87B4-456A-9821-1D502468CF0F}</a:tableStyleId>
              </a:tblPr>
              <a:tblGrid>
                <a:gridCol w="1778000"/>
                <a:gridCol w="2540000"/>
                <a:gridCol w="2455333"/>
                <a:gridCol w="2370665"/>
              </a:tblGrid>
              <a:tr h="427704">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102649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84326">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940949">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83368">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83368">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847681">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
        <p:nvSpPr>
          <p:cNvPr id="3" name="TextBox 2"/>
          <p:cNvSpPr txBox="1"/>
          <p:nvPr/>
        </p:nvSpPr>
        <p:spPr>
          <a:xfrm>
            <a:off x="2590800" y="1219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normAutofit/>
          </a:bodyPr>
          <a:lstStyle/>
          <a:p>
            <a:r>
              <a:rPr lang="en-US" sz="3600" b="1" dirty="0" smtClean="0"/>
              <a:t>Sequence Assembly in the Clouds</a:t>
            </a:r>
            <a:endParaRPr lang="en-US" sz="3600" b="1"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a:t>
            </a:r>
            <a:r>
              <a:rPr lang="en-US" b="1" dirty="0" smtClean="0"/>
              <a:t>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a:t>
            </a:r>
            <a:r>
              <a:rPr lang="en-US" b="1" dirty="0" smtClean="0"/>
              <a:t>Time</a:t>
            </a:r>
            <a:r>
              <a:rPr lang="en-US" dirty="0" smtClean="0"/>
              <a:t> Per core per file (458 reads in each file) to process sequences</a:t>
            </a:r>
          </a:p>
          <a:p>
            <a:pPr>
              <a:buNone/>
            </a:pPr>
            <a:endParaRPr lang="en-US" dirty="0"/>
          </a:p>
        </p:txBody>
      </p:sp>
      <p:pic>
        <p:nvPicPr>
          <p:cNvPr id="8" name="Picture 7" descr="cap3_tempest_eff.png"/>
          <p:cNvPicPr/>
          <p:nvPr/>
        </p:nvPicPr>
        <p:blipFill>
          <a:blip r:embed="rId3" cstate="print"/>
          <a:stretch>
            <a:fillRect/>
          </a:stretch>
        </p:blipFill>
        <p:spPr>
          <a:xfrm>
            <a:off x="0" y="1600200"/>
            <a:ext cx="4419600" cy="3657600"/>
          </a:xfrm>
          <a:prstGeom prst="rect">
            <a:avLst/>
          </a:prstGeom>
        </p:spPr>
      </p:pic>
      <p:pic>
        <p:nvPicPr>
          <p:cNvPr id="11" name="Picture 10" descr="fig4.png"/>
          <p:cNvPicPr/>
          <p:nvPr/>
        </p:nvPicPr>
        <p:blipFill>
          <a:blip r:embed="rId4" cstate="print"/>
          <a:stretch>
            <a:fillRect/>
          </a:stretch>
        </p:blipFill>
        <p:spPr>
          <a:xfrm>
            <a:off x="4419600" y="1371600"/>
            <a:ext cx="4724400" cy="3886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r>
              <a:rPr lang="en-US" b="1" dirty="0" smtClean="0"/>
              <a:t>Cap3 Performance with </a:t>
            </a:r>
            <a:br>
              <a:rPr lang="en-US" b="1" dirty="0" smtClean="0"/>
            </a:br>
            <a:r>
              <a:rPr lang="en-US" b="1" dirty="0" smtClean="0"/>
              <a:t>Different EC2 Instance Types</a:t>
            </a:r>
            <a:endParaRPr lang="en-US" b="1"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b="1" dirty="0" err="1" smtClean="0"/>
              <a:t>AzureMapReduce</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91400" cy="1143000"/>
          </a:xfrm>
        </p:spPr>
        <p:txBody>
          <a:bodyPr>
            <a:normAutofit fontScale="90000"/>
          </a:bodyPr>
          <a:lstStyle/>
          <a:p>
            <a:r>
              <a:rPr lang="en-US" b="1" dirty="0" smtClean="0"/>
              <a:t>Early Results with </a:t>
            </a:r>
            <a:br>
              <a:rPr lang="en-US" b="1" dirty="0" smtClean="0"/>
            </a:br>
            <a:r>
              <a:rPr lang="en-US" b="1" dirty="0" smtClean="0"/>
              <a:t>Azure/Amazon MapReduce</a:t>
            </a:r>
            <a:endParaRPr lang="en-US" b="1" dirty="0"/>
          </a:p>
        </p:txBody>
      </p:sp>
      <p:graphicFrame>
        <p:nvGraphicFramePr>
          <p:cNvPr id="6" name="Chart 5"/>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858000" cy="1143000"/>
          </a:xfrm>
        </p:spPr>
        <p:txBody>
          <a:bodyPr>
            <a:normAutofit fontScale="90000"/>
          </a:bodyPr>
          <a:lstStyle/>
          <a:p>
            <a:r>
              <a:rPr lang="en-US" b="1" dirty="0" smtClean="0"/>
              <a:t>Some Issues with AzureTwister and AzureMapReduce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Transporting data to Azure</a:t>
            </a:r>
            <a:r>
              <a:rPr lang="en-US" dirty="0" smtClean="0"/>
              <a:t>: Blobs (HTTP), Drives (</a:t>
            </a:r>
            <a:r>
              <a:rPr lang="en-US" dirty="0" err="1" smtClean="0"/>
              <a:t>GridFTP</a:t>
            </a:r>
            <a:r>
              <a:rPr lang="en-US" dirty="0" smtClean="0"/>
              <a:t> etc.), </a:t>
            </a:r>
            <a:r>
              <a:rPr lang="en-US" dirty="0" err="1" smtClean="0"/>
              <a:t>Fedex</a:t>
            </a:r>
            <a:r>
              <a:rPr lang="en-US" dirty="0" smtClean="0"/>
              <a:t> disks</a:t>
            </a:r>
          </a:p>
          <a:p>
            <a:r>
              <a:rPr lang="en-US" dirty="0" smtClean="0">
                <a:solidFill>
                  <a:srgbClr val="FF0000"/>
                </a:solidFill>
              </a:rPr>
              <a:t>Intermediate data Transfer</a:t>
            </a:r>
            <a:r>
              <a:rPr lang="en-US" dirty="0" smtClean="0"/>
              <a:t>: Blobs (current choice) versus Drives (should be faster but don’t seem to be)</a:t>
            </a:r>
          </a:p>
          <a:p>
            <a:r>
              <a:rPr lang="en-US" dirty="0" smtClean="0">
                <a:solidFill>
                  <a:srgbClr val="FF0000"/>
                </a:solidFill>
              </a:rPr>
              <a:t>Azure Table v Azure SQL</a:t>
            </a:r>
            <a:r>
              <a:rPr lang="en-US" dirty="0" smtClean="0"/>
              <a:t>: Handle all metadata</a:t>
            </a:r>
          </a:p>
          <a:p>
            <a:r>
              <a:rPr lang="en-US" dirty="0" smtClean="0">
                <a:solidFill>
                  <a:srgbClr val="FF0000"/>
                </a:solidFill>
              </a:rPr>
              <a:t>Messaging Queues</a:t>
            </a:r>
            <a:r>
              <a:rPr lang="en-US" dirty="0" smtClean="0"/>
              <a:t>: Use real publish-subscribe system in place of Azure Queues</a:t>
            </a:r>
          </a:p>
          <a:p>
            <a:r>
              <a:rPr lang="en-US" dirty="0" smtClean="0">
                <a:solidFill>
                  <a:srgbClr val="FF0000"/>
                </a:solidFill>
              </a:rPr>
              <a:t>Azure Affinity Groups</a:t>
            </a:r>
            <a:r>
              <a:rPr lang="en-US" dirty="0" smtClean="0"/>
              <a:t>: Could allow better data-compute and compute-compute affinity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smtClean="0"/>
              <a:t>Research and Clouds I</a:t>
            </a:r>
            <a:endParaRPr lang="en-US" b="1" dirty="0"/>
          </a:p>
        </p:txBody>
      </p:sp>
      <p:sp>
        <p:nvSpPr>
          <p:cNvPr id="3" name="Content Placeholder 2"/>
          <p:cNvSpPr>
            <a:spLocks noGrp="1"/>
          </p:cNvSpPr>
          <p:nvPr>
            <p:ph idx="1"/>
          </p:nvPr>
        </p:nvSpPr>
        <p:spPr>
          <a:xfrm>
            <a:off x="152400" y="1219200"/>
            <a:ext cx="8991600" cy="4953000"/>
          </a:xfrm>
        </p:spPr>
        <p:txBody>
          <a:bodyPr>
            <a:noAutofit/>
          </a:bodyPr>
          <a:lstStyle/>
          <a:p>
            <a:r>
              <a:rPr lang="en-US" sz="2400" dirty="0" smtClean="0"/>
              <a:t>Clouds are suitable for “Loosely coupled” data parallel applications</a:t>
            </a:r>
          </a:p>
          <a:p>
            <a:r>
              <a:rPr lang="en-US" sz="2400" dirty="0" smtClean="0"/>
              <a:t>Quantify “loosely coupled” and define appropriate programming model</a:t>
            </a:r>
          </a:p>
          <a:p>
            <a:r>
              <a:rPr lang="en-US" sz="2400" dirty="0" smtClean="0"/>
              <a:t>“Map Only” (really pleasingly parallel) certainly run well on clouds (subject to data affinity) with many programming paradigms</a:t>
            </a:r>
          </a:p>
          <a:p>
            <a:r>
              <a:rPr lang="en-US" sz="2400" dirty="0" smtClean="0"/>
              <a:t>Parallel FFT and adaptive mesh PDA solver probably pretty bad on clouds but suitable for classic MPI engines</a:t>
            </a:r>
          </a:p>
          <a:p>
            <a:r>
              <a:rPr lang="en-US" sz="2400" dirty="0" smtClean="0"/>
              <a:t>MapReduce and Twister are candidates for “appropriate programming model”</a:t>
            </a:r>
          </a:p>
          <a:p>
            <a:r>
              <a:rPr lang="en-US" sz="2400" dirty="0" smtClean="0"/>
              <a:t>1 or 2 iterations (MapReduce) and Iterative with large messages (Twister) are “loosely coupled” applications</a:t>
            </a:r>
          </a:p>
          <a:p>
            <a:r>
              <a:rPr lang="en-US" sz="2400" dirty="0" smtClean="0"/>
              <a:t>How important is compute-data affinity and concepts like HDFS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0"/>
            <a:ext cx="8229600" cy="838200"/>
          </a:xfrm>
        </p:spPr>
        <p:txBody>
          <a:bodyPr/>
          <a:lstStyle/>
          <a:p>
            <a:r>
              <a:rPr lang="en-US" b="1" dirty="0" smtClean="0"/>
              <a:t>Research and Clouds II</a:t>
            </a:r>
            <a:endParaRPr lang="en-US" b="1" dirty="0"/>
          </a:p>
        </p:txBody>
      </p:sp>
      <p:sp>
        <p:nvSpPr>
          <p:cNvPr id="10" name="Content Placeholder 9"/>
          <p:cNvSpPr>
            <a:spLocks noGrp="1"/>
          </p:cNvSpPr>
          <p:nvPr>
            <p:ph idx="1"/>
          </p:nvPr>
        </p:nvSpPr>
        <p:spPr>
          <a:xfrm>
            <a:off x="228600" y="990600"/>
            <a:ext cx="8915400" cy="5562600"/>
          </a:xfrm>
        </p:spPr>
        <p:txBody>
          <a:bodyPr>
            <a:noAutofit/>
          </a:bodyPr>
          <a:lstStyle/>
          <a:p>
            <a:r>
              <a:rPr lang="en-US" sz="2400" dirty="0" smtClean="0"/>
              <a:t>Platforms: exploit Tables as in SHARD (Scalable, High-Performance, Robust and Distributed) Triple Store based on Hadoop</a:t>
            </a:r>
          </a:p>
          <a:p>
            <a:pPr lvl="1"/>
            <a:r>
              <a:rPr lang="en-US" sz="2000" dirty="0" smtClean="0"/>
              <a:t>What are needed features of tables</a:t>
            </a:r>
          </a:p>
          <a:p>
            <a:r>
              <a:rPr lang="en-US" sz="2400" dirty="0" smtClean="0"/>
              <a:t>Platforms: exploit MapReduce and its generalizations: are there other extensions that  preserve its robust and dynamic structure</a:t>
            </a:r>
          </a:p>
          <a:p>
            <a:pPr lvl="1"/>
            <a:r>
              <a:rPr lang="en-US" sz="2000" dirty="0" smtClean="0"/>
              <a:t>How important is the loose coupling of MapReduce</a:t>
            </a:r>
          </a:p>
          <a:p>
            <a:pPr lvl="1"/>
            <a:r>
              <a:rPr lang="en-US" sz="2000" dirty="0" smtClean="0"/>
              <a:t>Are there other paradigms supporting important application classes</a:t>
            </a:r>
          </a:p>
          <a:p>
            <a:r>
              <a:rPr lang="en-US" sz="2400" dirty="0" smtClean="0"/>
              <a:t>What are other platform features are useful</a:t>
            </a:r>
          </a:p>
          <a:p>
            <a:r>
              <a:rPr lang="en-US" sz="2400" dirty="0" smtClean="0"/>
              <a:t>Are “academic” private clouds interesting as they (currently) only have a few of Platform features of commercial clouds?</a:t>
            </a:r>
          </a:p>
          <a:p>
            <a:r>
              <a:rPr lang="en-US" sz="2400" dirty="0" smtClean="0"/>
              <a:t>Long history of search for latency tolerant algorithms for memory hierarchies </a:t>
            </a:r>
          </a:p>
          <a:p>
            <a:pPr lvl="1"/>
            <a:r>
              <a:rPr lang="en-US" sz="2000" dirty="0" smtClean="0"/>
              <a:t>Are there successes? Are they useful in clouds?</a:t>
            </a:r>
          </a:p>
          <a:p>
            <a:pPr lvl="1"/>
            <a:r>
              <a:rPr lang="en-US" sz="2000" dirty="0" smtClean="0"/>
              <a:t>In Twister, only support large complex messages</a:t>
            </a:r>
          </a:p>
          <a:p>
            <a:pPr lvl="1"/>
            <a:r>
              <a:rPr lang="en-US" sz="2000" dirty="0" smtClean="0"/>
              <a:t>What algorithms only need </a:t>
            </a:r>
            <a:r>
              <a:rPr lang="en-US" sz="2000" dirty="0" err="1" smtClean="0"/>
              <a:t>TwisterMPIReduce</a:t>
            </a:r>
            <a:endParaRPr lang="en-US" sz="2000" dirty="0" smtClean="0"/>
          </a:p>
          <a:p>
            <a:endParaRPr 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b="1" dirty="0" smtClean="0"/>
              <a:t>Research and Clouds III</a:t>
            </a:r>
            <a:endParaRPr lang="en-US" b="1" dirty="0"/>
          </a:p>
        </p:txBody>
      </p:sp>
      <p:sp>
        <p:nvSpPr>
          <p:cNvPr id="3" name="Content Placeholder 2"/>
          <p:cNvSpPr>
            <a:spLocks noGrp="1"/>
          </p:cNvSpPr>
          <p:nvPr>
            <p:ph idx="1"/>
          </p:nvPr>
        </p:nvSpPr>
        <p:spPr>
          <a:xfrm>
            <a:off x="381000" y="1066800"/>
            <a:ext cx="8610600" cy="5410200"/>
          </a:xfrm>
        </p:spPr>
        <p:txBody>
          <a:bodyPr>
            <a:normAutofit lnSpcReduction="10000"/>
          </a:bodyPr>
          <a:lstStyle/>
          <a:p>
            <a:r>
              <a:rPr lang="en-US" sz="2400" dirty="0" smtClean="0"/>
              <a:t>Can cloud deployment algorithms be devised to support compute-compute and compute-data affinity</a:t>
            </a:r>
          </a:p>
          <a:p>
            <a:r>
              <a:rPr lang="en-US" sz="2400" dirty="0" smtClean="0"/>
              <a:t>What platform primitives are needed by datamining?</a:t>
            </a:r>
          </a:p>
          <a:p>
            <a:pPr lvl="1"/>
            <a:r>
              <a:rPr lang="en-US" sz="2000" dirty="0" smtClean="0"/>
              <a:t>Clearer for partial differential equation solution?</a:t>
            </a:r>
          </a:p>
          <a:p>
            <a:r>
              <a:rPr lang="en-US" sz="2400" dirty="0" smtClean="0"/>
              <a:t>Note clouds have greater impact on programming paradigms than Grids</a:t>
            </a:r>
          </a:p>
          <a:p>
            <a:r>
              <a:rPr lang="en-US" sz="2400" dirty="0" smtClean="0"/>
              <a:t>Workflow came from Grids and will remain important</a:t>
            </a:r>
          </a:p>
          <a:p>
            <a:pPr lvl="1"/>
            <a:r>
              <a:rPr lang="en-US" sz="2000" dirty="0" smtClean="0"/>
              <a:t>Workflow is coupling coarse grain functionally distinct components together while MapReduce is data parallel scalable parallelism</a:t>
            </a:r>
          </a:p>
          <a:p>
            <a:r>
              <a:rPr lang="en-US" sz="2400" dirty="0" smtClean="0"/>
              <a:t>Finding subsets of MPI and algorithms that can use them probably more important than making MPI more complicated</a:t>
            </a:r>
          </a:p>
          <a:p>
            <a:r>
              <a:rPr lang="en-US" sz="2400" dirty="0" smtClean="0"/>
              <a:t>Note MapReduce can use multicore directly – don’t need hybrid MPI </a:t>
            </a:r>
            <a:r>
              <a:rPr lang="en-US" sz="2400" dirty="0" err="1" smtClean="0"/>
              <a:t>OpenMP</a:t>
            </a:r>
            <a:r>
              <a:rPr lang="en-US" sz="2400" dirty="0" smtClean="0"/>
              <a:t> Programming models</a:t>
            </a:r>
          </a:p>
          <a:p>
            <a:r>
              <a:rPr lang="en-US" sz="2400" dirty="0" smtClean="0"/>
              <a:t>Develop Publish-Subscribe  optimized for Twister communication</a:t>
            </a:r>
          </a:p>
          <a:p>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52600"/>
            <a:ext cx="8252644" cy="584775"/>
          </a:xfrm>
          <a:prstGeom prst="rect">
            <a:avLst/>
          </a:prstGeom>
          <a:solidFill>
            <a:schemeClr val="tx1"/>
          </a:solidFill>
        </p:spPr>
        <p:txBody>
          <a:bodyPr wrap="none" rtlCol="0">
            <a:spAutoFit/>
          </a:bodyPr>
          <a:lstStyle/>
          <a:p>
            <a:r>
              <a:rPr lang="en-US" sz="3200" b="1" dirty="0" smtClean="0">
                <a:ln w="1905"/>
                <a:solidFill>
                  <a:prstClr val="white"/>
                </a:solidFill>
                <a:effectLst>
                  <a:innerShdw blurRad="69850" dist="43180" dir="5400000">
                    <a:srgbClr val="000000">
                      <a:alpha val="65000"/>
                    </a:srgbClr>
                  </a:innerShdw>
                </a:effectLst>
              </a:rPr>
              <a:t>Components of a Scientific Computing Platform</a:t>
            </a:r>
            <a:endParaRPr lang="en-US" sz="3200" b="1" dirty="0">
              <a:ln w="1905"/>
              <a:solidFill>
                <a:prstClr val="white"/>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nvGraphicFramePr>
        <p:xfrm>
          <a:off x="0" y="1"/>
          <a:ext cx="9144000" cy="6940296"/>
        </p:xfrm>
        <a:graphic>
          <a:graphicData uri="http://schemas.openxmlformats.org/drawingml/2006/table">
            <a:tbl>
              <a:tblPr/>
              <a:tblGrid>
                <a:gridCol w="9144000"/>
              </a:tblGrid>
              <a:tr h="623454">
                <a:tc>
                  <a:txBody>
                    <a:bodyPr/>
                    <a:lstStyle/>
                    <a:p>
                      <a:pPr marL="0" marR="0" algn="just">
                        <a:lnSpc>
                          <a:spcPct val="115000"/>
                        </a:lnSpc>
                        <a:spcBef>
                          <a:spcPts val="0"/>
                        </a:spcBef>
                        <a:spcAft>
                          <a:spcPts val="0"/>
                        </a:spcAft>
                      </a:pPr>
                      <a:r>
                        <a:rPr lang="en-US" sz="1800" b="1" dirty="0">
                          <a:solidFill>
                            <a:srgbClr val="FF0000"/>
                          </a:solidFill>
                          <a:latin typeface="Calibri"/>
                          <a:ea typeface="Calibri"/>
                          <a:cs typeface="Times New Roman"/>
                        </a:rPr>
                        <a:t>Authentication and Authorization:</a:t>
                      </a:r>
                      <a:r>
                        <a:rPr lang="en-US" sz="1800" dirty="0">
                          <a:solidFill>
                            <a:srgbClr val="FF0000"/>
                          </a:solidFill>
                          <a:latin typeface="Calibri"/>
                          <a:ea typeface="Calibri"/>
                          <a:cs typeface="Times New Roman"/>
                        </a:rPr>
                        <a:t> </a:t>
                      </a:r>
                      <a:r>
                        <a:rPr lang="en-US" sz="1800" dirty="0">
                          <a:latin typeface="Calibri"/>
                          <a:ea typeface="Calibri"/>
                          <a:cs typeface="Times New Roman"/>
                        </a:rPr>
                        <a:t>Provide single sign in to both FutureGrid and Commercial Clouds linked by workflow</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Workflow:</a:t>
                      </a:r>
                      <a:r>
                        <a:rPr lang="en-US" sz="1800" dirty="0">
                          <a:solidFill>
                            <a:srgbClr val="FF0000"/>
                          </a:solidFill>
                          <a:latin typeface="Calibri"/>
                          <a:ea typeface="Calibri"/>
                          <a:cs typeface="Times New Roman"/>
                        </a:rPr>
                        <a:t> </a:t>
                      </a:r>
                      <a:r>
                        <a:rPr lang="en-US" sz="1800" dirty="0">
                          <a:latin typeface="Calibri"/>
                          <a:ea typeface="Calibri"/>
                          <a:cs typeface="Times New Roman"/>
                        </a:rPr>
                        <a:t>Support workflows that link job components between FutureGrid and Commercial Clouds. Trident from Microsoft Research is initial candidate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Data Transport:</a:t>
                      </a:r>
                      <a:r>
                        <a:rPr lang="en-US" sz="1800" dirty="0">
                          <a:solidFill>
                            <a:srgbClr val="FF0000"/>
                          </a:solidFill>
                          <a:latin typeface="Calibri"/>
                          <a:ea typeface="Calibri"/>
                          <a:cs typeface="Times New Roman"/>
                        </a:rPr>
                        <a:t> </a:t>
                      </a:r>
                      <a:r>
                        <a:rPr lang="en-US" sz="1800" dirty="0">
                          <a:latin typeface="Calibri"/>
                          <a:ea typeface="Calibri"/>
                          <a:cs typeface="Times New Roman"/>
                        </a:rPr>
                        <a:t>Transport data between job components on FutureGrid and Commercial Clouds respecting custom storage patterns</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Program Library: </a:t>
                      </a:r>
                      <a:r>
                        <a:rPr lang="en-US" sz="1800" dirty="0">
                          <a:latin typeface="Calibri"/>
                          <a:ea typeface="Calibri"/>
                          <a:cs typeface="Times New Roman"/>
                        </a:rPr>
                        <a:t>Store Images and other Program material (basic FutureGrid facility)</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Blob: </a:t>
                      </a:r>
                      <a:r>
                        <a:rPr lang="en-US" sz="1800" dirty="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DPFS Data Parallel File System: </a:t>
                      </a:r>
                      <a:r>
                        <a:rPr lang="en-US" sz="1800" dirty="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Table: </a:t>
                      </a:r>
                      <a:r>
                        <a:rPr lang="en-US" sz="1800" dirty="0">
                          <a:latin typeface="Calibri"/>
                          <a:ea typeface="Calibri"/>
                          <a:cs typeface="Times New Roman"/>
                        </a:rPr>
                        <a:t>Support of Table Data structures modeled on  Apache </a:t>
                      </a:r>
                      <a:r>
                        <a:rPr lang="en-US" sz="1800" dirty="0" err="1" smtClean="0">
                          <a:latin typeface="Calibri"/>
                          <a:ea typeface="Calibri"/>
                          <a:cs typeface="Times New Roman"/>
                        </a:rPr>
                        <a:t>Hbase</a:t>
                      </a:r>
                      <a:r>
                        <a:rPr lang="en-US" sz="1800" dirty="0" smtClean="0">
                          <a:latin typeface="Calibri"/>
                          <a:ea typeface="Calibri"/>
                          <a:cs typeface="Times New Roman"/>
                        </a:rPr>
                        <a:t>/</a:t>
                      </a:r>
                      <a:r>
                        <a:rPr lang="en-US" sz="1800" dirty="0" err="1" smtClean="0">
                          <a:latin typeface="Calibri"/>
                          <a:ea typeface="Calibri"/>
                          <a:cs typeface="Times New Roman"/>
                        </a:rPr>
                        <a:t>CouchDB</a:t>
                      </a:r>
                      <a:r>
                        <a:rPr lang="en-US" sz="1800" dirty="0" smtClean="0">
                          <a:latin typeface="Calibri"/>
                          <a:ea typeface="Calibri"/>
                          <a:cs typeface="Times New Roman"/>
                        </a:rPr>
                        <a:t> </a:t>
                      </a:r>
                      <a:r>
                        <a:rPr lang="en-US" sz="1800" dirty="0">
                          <a:latin typeface="Calibri"/>
                          <a:ea typeface="Calibri"/>
                          <a:cs typeface="Times New Roman"/>
                        </a:rPr>
                        <a:t>or Amazon SimpleDB/Azure </a:t>
                      </a:r>
                      <a:r>
                        <a:rPr lang="en-US" sz="1800" dirty="0" smtClean="0">
                          <a:latin typeface="Calibri"/>
                          <a:ea typeface="Calibri"/>
                          <a:cs typeface="Times New Roman"/>
                        </a:rPr>
                        <a:t>Table. There is “Big” and “Little” tables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SQL: </a:t>
                      </a:r>
                      <a:r>
                        <a:rPr lang="en-US" sz="1800" dirty="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Queues: </a:t>
                      </a:r>
                      <a:r>
                        <a:rPr lang="en-US" sz="1800" dirty="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Worker Role: </a:t>
                      </a:r>
                      <a:r>
                        <a:rPr lang="en-US" sz="1800" dirty="0">
                          <a:latin typeface="Calibri"/>
                          <a:ea typeface="Calibri"/>
                          <a:cs typeface="Times New Roman"/>
                        </a:rPr>
                        <a:t>This concept is implicitly used in both Amazon and TeraGrid but was first introduced as a high level construct by Azure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MapReduce: </a:t>
                      </a:r>
                      <a:r>
                        <a:rPr lang="en-US" sz="1800" dirty="0">
                          <a:latin typeface="Calibri"/>
                          <a:ea typeface="Calibri"/>
                          <a:cs typeface="Times New Roman"/>
                        </a:rPr>
                        <a:t>Support MapReduce Programming model including Hadoop on Linux, Dryad on Windows HPCS and Twister on Windows and Linux</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Software as a Service: </a:t>
                      </a:r>
                      <a:r>
                        <a:rPr lang="en-US" sz="1800" dirty="0">
                          <a:latin typeface="Calibri"/>
                          <a:ea typeface="Calibri"/>
                          <a:cs typeface="Times New Roman"/>
                        </a:rPr>
                        <a:t>This concept is shared between Clouds and Grids and can be supported without special attention</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Web Role: </a:t>
                      </a:r>
                      <a:r>
                        <a:rPr lang="en-US" sz="1800" dirty="0">
                          <a:latin typeface="Calibri"/>
                          <a:ea typeface="Calibri"/>
                          <a:cs typeface="Times New Roman"/>
                        </a:rPr>
                        <a:t>This is used in Azure to describe important link to user and can be supported in  FutureGrid with a Portal framework</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1109086"/>
            <a:ext cx="8686800" cy="5612389"/>
          </a:xfrm>
        </p:spPr>
        <p:txBody>
          <a:bodyPr>
            <a:normAutofit fontScale="85000" lnSpcReduction="20000"/>
          </a:bodyPr>
          <a:lstStyle/>
          <a:p>
            <a:r>
              <a:rPr lang="en-US" dirty="0" smtClean="0"/>
              <a:t>FutureGrid provides a testbed with a wide variety of computing services to its users</a:t>
            </a:r>
          </a:p>
          <a:p>
            <a:pPr lvl="1"/>
            <a:r>
              <a:rPr lang="en-US" dirty="0" smtClean="0"/>
              <a:t>Supporting users developing new applications and new middleware using </a:t>
            </a:r>
            <a:r>
              <a:rPr lang="en-US" dirty="0" smtClean="0">
                <a:solidFill>
                  <a:srgbClr val="FF0000"/>
                </a:solidFill>
              </a:rPr>
              <a:t>Cloud, Grid and Parallel computing </a:t>
            </a:r>
            <a:r>
              <a:rPr lang="en-US" dirty="0" smtClean="0"/>
              <a:t>(Hypervisors – </a:t>
            </a:r>
            <a:r>
              <a:rPr lang="en-US" dirty="0" err="1" smtClean="0"/>
              <a:t>Xen</a:t>
            </a:r>
            <a:r>
              <a:rPr lang="en-US" dirty="0" smtClean="0"/>
              <a:t>, KVM, </a:t>
            </a:r>
            <a:r>
              <a:rPr lang="en-US" dirty="0" err="1" smtClean="0"/>
              <a:t>ScaleMP</a:t>
            </a:r>
            <a:r>
              <a:rPr lang="en-US" dirty="0" smtClean="0"/>
              <a:t>, Linux, Windows, Nimbus, Eucalyptus, Hadoop, Globus, Unicore, MPI, </a:t>
            </a:r>
            <a:r>
              <a:rPr lang="en-US" dirty="0" err="1" smtClean="0"/>
              <a:t>OpenMP</a:t>
            </a:r>
            <a:r>
              <a:rPr lang="en-US" dirty="0" smtClean="0"/>
              <a:t> …) </a:t>
            </a:r>
          </a:p>
          <a:p>
            <a:pPr lvl="1"/>
            <a:r>
              <a:rPr lang="en-US" dirty="0" smtClean="0"/>
              <a:t>Software supported by FutureGrid or users</a:t>
            </a:r>
          </a:p>
          <a:p>
            <a:pPr lvl="1"/>
            <a:r>
              <a:rPr lang="en-US" dirty="0" smtClean="0"/>
              <a:t>~5000 dedicated cores distributed across country</a:t>
            </a:r>
          </a:p>
          <a:p>
            <a:r>
              <a:rPr lang="en-US" dirty="0" smtClean="0"/>
              <a:t>The FutureGrid testbed provides to its users:</a:t>
            </a:r>
          </a:p>
          <a:p>
            <a:pPr lvl="1"/>
            <a:r>
              <a:rPr lang="en-US" dirty="0" smtClean="0"/>
              <a:t>A rich development and testing platform for middleware and application users looking at </a:t>
            </a:r>
            <a:r>
              <a:rPr lang="en-US" dirty="0" smtClean="0">
                <a:solidFill>
                  <a:srgbClr val="FF0000"/>
                </a:solidFill>
              </a:rPr>
              <a:t>interoperability</a:t>
            </a:r>
            <a:r>
              <a:rPr lang="en-US" dirty="0" smtClean="0"/>
              <a:t>, </a:t>
            </a:r>
            <a:r>
              <a:rPr lang="en-US" dirty="0" smtClean="0">
                <a:solidFill>
                  <a:srgbClr val="FF0000"/>
                </a:solidFill>
              </a:rPr>
              <a:t>functionality</a:t>
            </a:r>
            <a:r>
              <a:rPr lang="en-US" dirty="0" smtClean="0"/>
              <a:t> and </a:t>
            </a:r>
            <a:r>
              <a:rPr lang="en-US" dirty="0" smtClean="0">
                <a:solidFill>
                  <a:srgbClr val="FF0000"/>
                </a:solidFill>
              </a:rPr>
              <a:t>performance</a:t>
            </a:r>
            <a:r>
              <a:rPr lang="en-US" dirty="0" smtClean="0"/>
              <a:t> </a:t>
            </a:r>
          </a:p>
          <a:p>
            <a:pPr lvl="1"/>
            <a:r>
              <a:rPr lang="en-US" dirty="0" smtClean="0"/>
              <a:t>Each use of FutureGrid is an</a:t>
            </a:r>
            <a:r>
              <a:rPr lang="en-US" dirty="0" smtClean="0">
                <a:solidFill>
                  <a:srgbClr val="FF0000"/>
                </a:solidFill>
              </a:rPr>
              <a:t> experiment </a:t>
            </a:r>
            <a:r>
              <a:rPr lang="en-US" dirty="0" smtClean="0"/>
              <a:t>that is </a:t>
            </a:r>
            <a:r>
              <a:rPr lang="en-US" dirty="0" smtClean="0">
                <a:solidFill>
                  <a:srgbClr val="FF0000"/>
                </a:solidFill>
              </a:rPr>
              <a:t>reproducible</a:t>
            </a:r>
          </a:p>
          <a:p>
            <a:pPr lvl="1"/>
            <a:r>
              <a:rPr lang="en-US" dirty="0" smtClean="0"/>
              <a:t>A rich </a:t>
            </a:r>
            <a:r>
              <a:rPr lang="en-US" dirty="0" smtClean="0">
                <a:solidFill>
                  <a:srgbClr val="FF0000"/>
                </a:solidFill>
              </a:rPr>
              <a:t>education and teaching </a:t>
            </a:r>
            <a:r>
              <a:rPr lang="en-US" dirty="0" smtClean="0"/>
              <a:t>platform for advanced cyberinfrastructure classes</a:t>
            </a:r>
          </a:p>
          <a:p>
            <a:pPr lvl="1"/>
            <a:r>
              <a:rPr lang="en-US" dirty="0" smtClean="0"/>
              <a:t>Ability to collaborate with the </a:t>
            </a:r>
            <a:r>
              <a:rPr lang="en-US" dirty="0" smtClean="0">
                <a:solidFill>
                  <a:srgbClr val="FF0000"/>
                </a:solidFill>
              </a:rPr>
              <a:t>US industry </a:t>
            </a:r>
            <a:r>
              <a:rPr lang="en-US" dirty="0" smtClean="0"/>
              <a:t>on research projects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5864441"/>
          </a:xfrm>
        </p:spPr>
        <p:txBody>
          <a:bodyPr>
            <a:normAutofit/>
          </a:bodyPr>
          <a:lstStyle/>
          <a:p>
            <a:r>
              <a:rPr lang="en-US" sz="2400" dirty="0" smtClean="0">
                <a:solidFill>
                  <a:srgbClr val="FF0000"/>
                </a:solidFill>
              </a:rPr>
              <a:t>Cloud</a:t>
            </a:r>
            <a:r>
              <a:rPr lang="en-US" sz="2400" dirty="0" smtClean="0"/>
              <a:t> infrastructure supports loading of general images on </a:t>
            </a:r>
            <a:r>
              <a:rPr lang="en-US" sz="2400" dirty="0" smtClean="0">
                <a:solidFill>
                  <a:srgbClr val="FF0000"/>
                </a:solidFill>
              </a:rPr>
              <a:t>Hypervisors</a:t>
            </a:r>
            <a:r>
              <a:rPr lang="en-US" sz="2400" dirty="0" smtClean="0"/>
              <a:t> like </a:t>
            </a:r>
            <a:r>
              <a:rPr lang="en-US" sz="2400" dirty="0" err="1" smtClean="0"/>
              <a:t>Xen</a:t>
            </a:r>
            <a:r>
              <a:rPr lang="en-US" sz="2400" dirty="0" smtClean="0"/>
              <a:t>; </a:t>
            </a:r>
            <a:r>
              <a:rPr lang="en-US" sz="2400" dirty="0" smtClean="0">
                <a:solidFill>
                  <a:srgbClr val="FF0000"/>
                </a:solidFill>
              </a:rPr>
              <a:t>FutureGrid dynamically provisions </a:t>
            </a:r>
            <a:r>
              <a:rPr lang="en-US" sz="2400" dirty="0" smtClean="0"/>
              <a:t>software as needed onto “bare-metal” using Moab/</a:t>
            </a:r>
            <a:r>
              <a:rPr lang="en-US" sz="2400" dirty="0" err="1" smtClean="0"/>
              <a:t>xCAT</a:t>
            </a:r>
            <a:r>
              <a:rPr lang="en-US" sz="2400" dirty="0" smtClean="0"/>
              <a:t> based environment</a:t>
            </a:r>
          </a:p>
          <a:p>
            <a:r>
              <a:rPr lang="en-US" sz="2400" b="1" dirty="0" smtClean="0"/>
              <a:t>Key early user oriented milestones:</a:t>
            </a:r>
          </a:p>
          <a:p>
            <a:pPr lvl="1"/>
            <a:r>
              <a:rPr lang="en-US" sz="2000" b="1" dirty="0" smtClean="0"/>
              <a:t>June 2010 </a:t>
            </a:r>
            <a:r>
              <a:rPr lang="en-US" sz="2000" dirty="0" smtClean="0"/>
              <a:t>Initial users</a:t>
            </a:r>
          </a:p>
          <a:p>
            <a:pPr lvl="1"/>
            <a:r>
              <a:rPr lang="en-US" sz="2000" b="1" dirty="0" smtClean="0"/>
              <a:t>October 2010-January 2011 </a:t>
            </a:r>
            <a:r>
              <a:rPr lang="en-US" sz="2000" dirty="0" smtClean="0"/>
              <a:t>Increasing not so early users allocated by FutureGrid</a:t>
            </a:r>
          </a:p>
          <a:p>
            <a:pPr lvl="1"/>
            <a:r>
              <a:rPr lang="en-US" sz="2000" b="1" dirty="0" smtClean="0"/>
              <a:t>October 2011</a:t>
            </a:r>
            <a:r>
              <a:rPr lang="en-US" sz="2000" dirty="0" smtClean="0"/>
              <a:t> FutureGrid allocatable via TeraGrid process </a:t>
            </a:r>
          </a:p>
          <a:p>
            <a:r>
              <a:rPr lang="en-US" sz="2400" dirty="0" smtClean="0">
                <a:solidFill>
                  <a:srgbClr val="FF0000"/>
                </a:solidFill>
              </a:rPr>
              <a:t>To apply for FutureGrid access or get help</a:t>
            </a:r>
            <a:r>
              <a:rPr lang="en-US" sz="2400" dirty="0" smtClean="0"/>
              <a:t>, go to homepage </a:t>
            </a:r>
            <a:r>
              <a:rPr lang="en-US" sz="2400" dirty="0" smtClean="0">
                <a:hlinkClick r:id="rId3"/>
              </a:rPr>
              <a:t>www.futuregrid.org</a:t>
            </a:r>
            <a:r>
              <a:rPr lang="en-US" sz="2400" dirty="0" smtClean="0"/>
              <a:t>. Alternatively for help send email to </a:t>
            </a:r>
            <a:r>
              <a:rPr lang="en-US" sz="2400" dirty="0" smtClean="0">
                <a:hlinkClick r:id="rId4"/>
              </a:rPr>
              <a:t>help@futuregrid.org</a:t>
            </a:r>
            <a:r>
              <a:rPr lang="en-US" sz="2400" dirty="0" smtClean="0"/>
              <a:t>. You should receive an automated reply to email within minutes, and contact clearly from a live human no later than next (U.S.) business day after sending an email message. Please send email to PI </a:t>
            </a:r>
            <a:r>
              <a:rPr lang="en-US" sz="2400" dirty="0" smtClean="0">
                <a:hlinkClick r:id="rId5"/>
              </a:rPr>
              <a:t>gcf@indiana.edu</a:t>
            </a:r>
            <a:r>
              <a:rPr lang="en-US" sz="2400" dirty="0" smtClean="0"/>
              <a:t> if problems</a:t>
            </a: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203200" y="1101725"/>
          <a:ext cx="8677275" cy="5471796"/>
        </p:xfrm>
        <a:graphic>
          <a:graphicData uri="http://schemas.openxmlformats.org/drawingml/2006/table">
            <a:tbl>
              <a:tblPr/>
              <a:tblGrid>
                <a:gridCol w="1384300"/>
                <a:gridCol w="784225"/>
                <a:gridCol w="1085850"/>
                <a:gridCol w="1084263"/>
                <a:gridCol w="1084262"/>
                <a:gridCol w="1084263"/>
                <a:gridCol w="782637"/>
                <a:gridCol w="1387475"/>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Times" charset="0"/>
                          <a:cs typeface="Times New Roman" charset="0"/>
                        </a:rPr>
                        <a:t> Dynamically configurable systems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Dell PowerEdge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Being installed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784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3136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33</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8928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585</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Systems not dynamically configurable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Shared memory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480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IBM </a:t>
                      </a:r>
                      <a:r>
                        <a:rPr kumimoji="0" lang="en-US" sz="1400" b="0"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464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1792</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2944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1248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4928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11872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586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186490"/>
            <a:ext cx="5495399" cy="953287"/>
          </a:xfrm>
        </p:spPr>
        <p:txBody>
          <a:bodyPr>
            <a:normAutofit fontScale="90000"/>
          </a:bodyPr>
          <a:lstStyle/>
          <a:p>
            <a:r>
              <a:rPr lang="en-US" b="1" dirty="0" smtClean="0"/>
              <a:t>Network &amp; Internal Interconnects</a:t>
            </a:r>
            <a:endParaRPr lang="en-US" b="1" dirty="0"/>
          </a:p>
        </p:txBody>
      </p:sp>
      <p:sp>
        <p:nvSpPr>
          <p:cNvPr id="3" name="Content Placeholder 2"/>
          <p:cNvSpPr>
            <a:spLocks noGrp="1"/>
          </p:cNvSpPr>
          <p:nvPr>
            <p:ph idx="1"/>
          </p:nvPr>
        </p:nvSpPr>
        <p:spPr>
          <a:xfrm>
            <a:off x="457200" y="1371601"/>
            <a:ext cx="8229600" cy="1904999"/>
          </a:xfrm>
        </p:spPr>
        <p:txBody>
          <a:bodyPr>
            <a:normAutofit fontScale="70000" lnSpcReduction="20000"/>
          </a:bodyPr>
          <a:lstStyle/>
          <a:p>
            <a:pPr>
              <a:buFont typeface="Arial"/>
              <a:buChar char="•"/>
            </a:pPr>
            <a:r>
              <a:rPr lang="en-US" dirty="0" smtClean="0">
                <a:solidFill>
                  <a:prstClr val="black"/>
                </a:solidFill>
              </a:rPr>
              <a:t>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Can isolate experiments on request; IU runs Network for NLR/Internet2</a:t>
            </a:r>
          </a:p>
          <a:p>
            <a:pPr>
              <a:buFont typeface="Arial"/>
              <a:buChar char="•"/>
            </a:pPr>
            <a:r>
              <a:rPr lang="en-US" dirty="0" smtClean="0">
                <a:solidFill>
                  <a:prstClr val="black"/>
                </a:solidFill>
              </a:rPr>
              <a:t>(Many)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None/>
            </a:pPr>
            <a:endParaRPr lang="en-US" dirty="0"/>
          </a:p>
        </p:txBody>
      </p:sp>
      <p:graphicFrame>
        <p:nvGraphicFramePr>
          <p:cNvPr id="4" name="Table 3"/>
          <p:cNvGraphicFramePr>
            <a:graphicFrameLocks noGrp="1"/>
          </p:cNvGraphicFramePr>
          <p:nvPr/>
        </p:nvGraphicFramePr>
        <p:xfrm>
          <a:off x="0" y="34544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dissolve">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dissolve">
                                      <p:cBhvr>
                                        <p:cTn id="12"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1" y="129778"/>
            <a:ext cx="5396380" cy="944847"/>
          </a:xfrm>
        </p:spPr>
        <p:txBody>
          <a:bodyPr/>
          <a:lstStyle/>
          <a:p>
            <a:r>
              <a:rPr lang="en-US" b="1" dirty="0" smtClean="0"/>
              <a:t>FutureGrid: a Grid/Cloud Testbed</a:t>
            </a:r>
            <a:endParaRPr lang="en-US" b="1"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running acceptance tests – ready ~September 1</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pPr defTabSz="457200"/>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smtClean="0">
                  <a:solidFill>
                    <a:prstClr val="black"/>
                  </a:solidFill>
                </a:rPr>
                <a:t>FG Network</a:t>
              </a:r>
              <a:endParaRPr lang="en-US" dirty="0">
                <a:solidFill>
                  <a:prstClr val="black"/>
                </a:solidFill>
              </a:endParaRPr>
            </a:p>
          </p:txBody>
        </p:sp>
      </p:grpSp>
      <p:pic>
        <p:nvPicPr>
          <p:cNvPr id="93186" name="Picture 2"/>
          <p:cNvPicPr>
            <a:picLocks noChangeAspect="1" noChangeArrowheads="1"/>
          </p:cNvPicPr>
          <p:nvPr/>
        </p:nvPicPr>
        <p:blipFill>
          <a:blip r:embed="rId4" cstate="print"/>
          <a:srcRect l="7558" t="32500" r="40698" b="15833"/>
          <a:stretch>
            <a:fillRect/>
          </a:stretch>
        </p:blipFill>
        <p:spPr bwMode="auto">
          <a:xfrm>
            <a:off x="0" y="2133600"/>
            <a:ext cx="67818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95399" cy="1061490"/>
          </a:xfrm>
        </p:spPr>
        <p:txBody>
          <a:bodyPr>
            <a:normAutofit fontScale="90000"/>
          </a:bodyPr>
          <a:lstStyle/>
          <a:p>
            <a:pPr eaLnBrk="1" hangingPunct="1"/>
            <a:r>
              <a:rPr lang="en-US" b="1"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lnSpcReduction="10000"/>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more proposals to use (have one from University of Delaware)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01" y="0"/>
            <a:ext cx="5488399" cy="996495"/>
          </a:xfrm>
        </p:spPr>
        <p:txBody>
          <a:bodyPr>
            <a:normAutofit/>
          </a:bodyPr>
          <a:lstStyle/>
          <a:p>
            <a:pPr eaLnBrk="1" hangingPunct="1"/>
            <a:r>
              <a:rPr lang="en-US" b="1"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86400"/>
          </a:xfrm>
        </p:spPr>
        <p:txBody>
          <a:bodyPr>
            <a:normAutofit fontScale="92500"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(but not part of formal TeraGrid process for first two years)</a:t>
            </a:r>
          </a:p>
          <a:p>
            <a:pPr lvl="1">
              <a:lnSpc>
                <a:spcPct val="80000"/>
              </a:lnSpc>
            </a:pPr>
            <a:r>
              <a:rPr lang="en-US" sz="2300" dirty="0" smtClean="0"/>
              <a:t>Supports Grids, Clouds, and classic HPC</a:t>
            </a:r>
          </a:p>
          <a:p>
            <a:pPr lvl="1">
              <a:lnSpc>
                <a:spcPct val="80000"/>
              </a:lnSpc>
            </a:pPr>
            <a:r>
              <a:rPr lang="en-US" sz="2300" dirty="0" smtClean="0"/>
              <a:t>It will mimic commercial clouds (initially </a:t>
            </a:r>
            <a:r>
              <a:rPr lang="en-US" sz="2300" dirty="0" err="1" smtClean="0"/>
              <a:t>IaaS</a:t>
            </a:r>
            <a:r>
              <a:rPr lang="en-US" sz="2300" dirty="0" smtClean="0"/>
              <a:t> not </a:t>
            </a:r>
            <a:r>
              <a:rPr lang="en-US" sz="2300" dirty="0" err="1" smtClean="0"/>
              <a:t>PaaS</a:t>
            </a:r>
            <a:r>
              <a:rPr lang="en-US" sz="2300" dirty="0" smtClean="0"/>
              <a:t>)</a:t>
            </a:r>
          </a:p>
          <a:p>
            <a:pPr lvl="1">
              <a:lnSpc>
                <a:spcPct val="80000"/>
              </a:lnSpc>
            </a:pPr>
            <a:r>
              <a:rPr lang="en-US" sz="2300" dirty="0" smtClean="0"/>
              <a:t>Expect FutureGrid </a:t>
            </a:r>
            <a:r>
              <a:rPr lang="en-US" sz="2300" dirty="0" err="1" smtClean="0"/>
              <a:t>PaaS</a:t>
            </a:r>
            <a:r>
              <a:rPr lang="en-US" sz="2300" dirty="0" smtClean="0"/>
              <a:t> to grow in importance</a:t>
            </a:r>
          </a:p>
          <a:p>
            <a:pPr eaLnBrk="1" hangingPunct="1">
              <a:lnSpc>
                <a:spcPct val="80000"/>
              </a:lnSpc>
            </a:pPr>
            <a:r>
              <a:rPr lang="en-US" sz="2700" dirty="0" smtClean="0"/>
              <a:t>FutureGrid can be considered as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a:lnSpc>
                <a:spcPct val="80000"/>
              </a:lnSpc>
            </a:pPr>
            <a:endParaRPr lang="en-US" sz="2700" dirty="0" smtClean="0"/>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985740"/>
          </a:xfrm>
        </p:spPr>
        <p:txBody>
          <a:bodyPr/>
          <a:lstStyle/>
          <a:p>
            <a:r>
              <a:rPr lang="en-US" b="1" dirty="0" smtClean="0"/>
              <a:t>Some Current FutureGrid early uses</a:t>
            </a:r>
            <a:endParaRPr lang="en-US" b="1" dirty="0"/>
          </a:p>
        </p:txBody>
      </p:sp>
      <p:sp>
        <p:nvSpPr>
          <p:cNvPr id="3" name="Content Placeholder 2"/>
          <p:cNvSpPr>
            <a:spLocks noGrp="1"/>
          </p:cNvSpPr>
          <p:nvPr>
            <p:ph idx="1"/>
          </p:nvPr>
        </p:nvSpPr>
        <p:spPr>
          <a:xfrm>
            <a:off x="0" y="985740"/>
            <a:ext cx="9144000" cy="5712410"/>
          </a:xfrm>
        </p:spPr>
        <p:txBody>
          <a:bodyPr>
            <a:noAutofit/>
          </a:bodyPr>
          <a:lstStyle/>
          <a:p>
            <a:pPr>
              <a:spcBef>
                <a:spcPts val="300"/>
              </a:spcBef>
            </a:pPr>
            <a:r>
              <a:rPr lang="en-US" sz="1800" dirty="0" smtClean="0"/>
              <a:t>Investigate </a:t>
            </a:r>
            <a:r>
              <a:rPr lang="en-US" sz="1800" dirty="0" err="1" smtClean="0"/>
              <a:t>metascheduling</a:t>
            </a:r>
            <a:r>
              <a:rPr lang="en-US" sz="1800" dirty="0" smtClean="0"/>
              <a:t> approaches on Cray and iDataPlex</a:t>
            </a:r>
          </a:p>
          <a:p>
            <a:pPr>
              <a:spcBef>
                <a:spcPts val="300"/>
              </a:spcBef>
            </a:pPr>
            <a:r>
              <a:rPr lang="en-US" sz="1800" dirty="0" smtClean="0"/>
              <a:t>Deploy Genesis II and Unicore end points on Cray and iDataPlex clusters</a:t>
            </a:r>
          </a:p>
          <a:p>
            <a:pPr>
              <a:spcBef>
                <a:spcPts val="300"/>
              </a:spcBef>
            </a:pPr>
            <a:r>
              <a:rPr lang="en-US" sz="1800" dirty="0" smtClean="0"/>
              <a:t>Develop new Nimbus cloud capabilities</a:t>
            </a:r>
          </a:p>
          <a:p>
            <a:pPr>
              <a:spcBef>
                <a:spcPts val="300"/>
              </a:spcBef>
            </a:pPr>
            <a:r>
              <a:rPr lang="en-US" sz="1800" dirty="0" smtClean="0"/>
              <a:t>Prototype applications (BLAST) across multiple FutureGrid clusters and Grid’5000</a:t>
            </a:r>
          </a:p>
          <a:p>
            <a:pPr>
              <a:spcBef>
                <a:spcPts val="300"/>
              </a:spcBef>
            </a:pPr>
            <a:r>
              <a:rPr lang="en-US" sz="1800" dirty="0" smtClean="0"/>
              <a:t>Compare Amazon, Azure with FutureGrid hardware running Linux, Linux on </a:t>
            </a:r>
            <a:r>
              <a:rPr lang="en-US" sz="1800" dirty="0" err="1" smtClean="0"/>
              <a:t>Xen</a:t>
            </a:r>
            <a:r>
              <a:rPr lang="en-US" sz="1800" dirty="0" smtClean="0"/>
              <a:t> or Windows for data intensive applications</a:t>
            </a:r>
          </a:p>
          <a:p>
            <a:pPr>
              <a:spcBef>
                <a:spcPts val="300"/>
              </a:spcBef>
            </a:pPr>
            <a:r>
              <a:rPr lang="en-US" sz="1800" dirty="0" smtClean="0"/>
              <a:t>Test </a:t>
            </a:r>
            <a:r>
              <a:rPr lang="en-US" sz="1800" dirty="0" err="1" smtClean="0"/>
              <a:t>ScaleMP</a:t>
            </a:r>
            <a:r>
              <a:rPr lang="en-US" sz="1800" dirty="0" smtClean="0"/>
              <a:t> software shared memory for genome assembly</a:t>
            </a:r>
          </a:p>
          <a:p>
            <a:pPr>
              <a:spcBef>
                <a:spcPts val="300"/>
              </a:spcBef>
            </a:pPr>
            <a:r>
              <a:rPr lang="en-US" sz="1800" dirty="0" smtClean="0"/>
              <a:t>Develop Genetic algorithms on Hadoop for optimization</a:t>
            </a:r>
          </a:p>
          <a:p>
            <a:pPr>
              <a:spcBef>
                <a:spcPts val="300"/>
              </a:spcBef>
            </a:pPr>
            <a:r>
              <a:rPr lang="en-US" sz="1800" dirty="0" smtClean="0"/>
              <a:t>Attach power monitoring equipment to iDataPlex nodes to study power use versus use characteristics</a:t>
            </a:r>
          </a:p>
          <a:p>
            <a:pPr>
              <a:spcBef>
                <a:spcPts val="300"/>
              </a:spcBef>
            </a:pPr>
            <a:r>
              <a:rPr lang="en-US" sz="1800" dirty="0" smtClean="0"/>
              <a:t>Industry (Columbus IN) running CFD codes to study combustion strategies to maximize energy efficiency</a:t>
            </a:r>
          </a:p>
          <a:p>
            <a:pPr>
              <a:spcBef>
                <a:spcPts val="300"/>
              </a:spcBef>
            </a:pPr>
            <a:r>
              <a:rPr lang="en-US" sz="1800" dirty="0" smtClean="0"/>
              <a:t>Support evaluation needed by XD TIS and TAS services</a:t>
            </a:r>
          </a:p>
          <a:p>
            <a:pPr>
              <a:spcBef>
                <a:spcPts val="300"/>
              </a:spcBef>
            </a:pPr>
            <a:r>
              <a:rPr lang="en-US" sz="1800" dirty="0" smtClean="0"/>
              <a:t>Investigate performance of </a:t>
            </a:r>
            <a:r>
              <a:rPr lang="en-US" sz="1800" dirty="0" err="1" smtClean="0"/>
              <a:t>Kepler</a:t>
            </a:r>
            <a:r>
              <a:rPr lang="en-US" sz="1800" dirty="0" smtClean="0"/>
              <a:t> workflow engine</a:t>
            </a:r>
          </a:p>
          <a:p>
            <a:pPr>
              <a:spcBef>
                <a:spcPts val="300"/>
              </a:spcBef>
            </a:pPr>
            <a:r>
              <a:rPr lang="en-US" sz="1800" dirty="0" smtClean="0"/>
              <a:t>Study scalability of SAGA in difference latency scenarios</a:t>
            </a:r>
          </a:p>
          <a:p>
            <a:pPr>
              <a:spcBef>
                <a:spcPts val="300"/>
              </a:spcBef>
            </a:pPr>
            <a:r>
              <a:rPr lang="en-US" sz="1800" dirty="0" smtClean="0"/>
              <a:t>Test and evaluate new algorithms for </a:t>
            </a:r>
            <a:r>
              <a:rPr lang="en-US" sz="1800" dirty="0" err="1" smtClean="0"/>
              <a:t>phylogenetics</a:t>
            </a:r>
            <a:r>
              <a:rPr lang="en-US" sz="1800" dirty="0" smtClean="0"/>
              <a:t>/</a:t>
            </a:r>
            <a:r>
              <a:rPr lang="en-US" sz="1800" dirty="0" err="1" smtClean="0"/>
              <a:t>systematics</a:t>
            </a:r>
            <a:r>
              <a:rPr lang="en-US" sz="1800" dirty="0" smtClean="0"/>
              <a:t> research in CIPRES portal</a:t>
            </a:r>
          </a:p>
          <a:p>
            <a:pPr>
              <a:spcBef>
                <a:spcPts val="300"/>
              </a:spcBef>
            </a:pPr>
            <a:r>
              <a:rPr lang="en-US" sz="1800" dirty="0" smtClean="0"/>
              <a:t>Investigate performance overheads of clouds in parallel and distributed environments</a:t>
            </a:r>
          </a:p>
          <a:p>
            <a:pPr>
              <a:spcBef>
                <a:spcPts val="300"/>
              </a:spcBef>
            </a:pPr>
            <a:r>
              <a:rPr lang="en-US" sz="1800" dirty="0" smtClean="0"/>
              <a:t>Support tutorials and classes in cloud, grid and parallel computing (IU, Florida, LSU)</a:t>
            </a:r>
          </a:p>
          <a:p>
            <a:pPr>
              <a:spcBef>
                <a:spcPts val="300"/>
              </a:spcBef>
            </a:pPr>
            <a:r>
              <a:rPr lang="en-US" sz="1800" dirty="0" smtClean="0"/>
              <a:t>~12 active/finished users out of ~32 early user applicants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SDSC</a:t>
            </a:r>
            <a:endParaRPr lang="en-US">
              <a:solidFill>
                <a:srgbClr val="000000"/>
              </a:solidFill>
            </a:endParaRP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UF</a:t>
            </a:r>
            <a:endParaRPr lang="en-US">
              <a:solidFill>
                <a:srgbClr val="000000"/>
              </a:solidFill>
            </a:endParaRP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UC</a:t>
            </a:r>
            <a:endParaRPr lang="en-US">
              <a:solidFill>
                <a:srgbClr val="000000"/>
              </a:solidFill>
            </a:endParaRP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Lille</a:t>
            </a:r>
            <a:endParaRPr lang="en-US">
              <a:solidFill>
                <a:srgbClr val="000000"/>
              </a:solidFill>
            </a:endParaRP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Rennes</a:t>
            </a:r>
            <a:endParaRPr lang="en-US">
              <a:solidFill>
                <a:srgbClr val="000000"/>
              </a:solidFill>
            </a:endParaRP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Sophia</a:t>
            </a:r>
            <a:endParaRPr lang="en-US">
              <a:solidFill>
                <a:srgbClr val="000000"/>
              </a:solidFill>
            </a:endParaRP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smtClean="0">
                <a:solidFill>
                  <a:prstClr val="black"/>
                </a:solidFill>
              </a:rPr>
              <a:t>ViNe provided the necessary inter-cloud connectivity to deploy CloudBLAST across 5 Nimbus sites, with a mix of public and private subnets.</a:t>
            </a:r>
            <a:endParaRPr lang="en-US">
              <a:solidFill>
                <a:prstClr val="black"/>
              </a:solidFill>
            </a:endParaRP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smtClean="0">
                <a:solidFill>
                  <a:prstClr val="black"/>
                </a:solidFill>
              </a:rPr>
              <a:t>Grid’5000 firewall</a:t>
            </a:r>
            <a:endParaRPr lang="en-US" sz="2000">
              <a:solidFill>
                <a:prstClr val="black"/>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495399" cy="1061490"/>
          </a:xfrm>
        </p:spPr>
        <p:txBody>
          <a:bodyPr/>
          <a:lstStyle/>
          <a:p>
            <a:r>
              <a:rPr lang="en-US" b="1" dirty="0" smtClean="0"/>
              <a:t>Education on FutureGrid</a:t>
            </a:r>
            <a:endParaRPr lang="en-US" b="1"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(customized VM based images) supporting online laboratories</a:t>
            </a:r>
          </a:p>
          <a:p>
            <a:r>
              <a:rPr lang="en-US" dirty="0" smtClean="0"/>
              <a:t>Supporting ~200 students in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smtClean="0">
                <a:solidFill>
                  <a:srgbClr val="FF0000"/>
                </a:solidFill>
              </a:rPr>
              <a:t>TeraGrid ‘10 </a:t>
            </a:r>
            <a:r>
              <a:rPr lang="en-US" dirty="0" smtClean="0"/>
              <a:t>“Cloud technologies, data-intensive science and the TG”; </a:t>
            </a:r>
            <a:r>
              <a:rPr lang="en-US" dirty="0" err="1" smtClean="0"/>
              <a:t>CloudCom</a:t>
            </a:r>
            <a:r>
              <a:rPr lang="en-US" dirty="0" smtClean="0"/>
              <a:t> conference tutorials Nov 30-Dec 3 2010</a:t>
            </a:r>
          </a:p>
          <a:p>
            <a:r>
              <a:rPr lang="en-US" dirty="0" smtClean="0"/>
              <a:t>Experimental </a:t>
            </a:r>
            <a:r>
              <a:rPr lang="en-US" dirty="0" smtClean="0">
                <a:solidFill>
                  <a:srgbClr val="FF0000"/>
                </a:solidFill>
              </a:rPr>
              <a:t>class use </a:t>
            </a:r>
            <a:r>
              <a:rPr lang="en-US" dirty="0" smtClean="0"/>
              <a:t>fall semester at Indiana, Florida and LSU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smtClean="0">
                    <a:solidFill>
                      <a:prstClr val="black"/>
                    </a:solidFill>
                  </a:rPr>
                  <a:t>University of</a:t>
                </a:r>
              </a:p>
              <a:p>
                <a:pPr defTabSz="457200"/>
                <a:r>
                  <a:rPr lang="en-US" sz="1100" dirty="0" smtClean="0">
                    <a:solidFill>
                      <a:prstClr val="black"/>
                    </a:solidFill>
                  </a:rPr>
                  <a:t>Arkansas</a:t>
                </a:r>
                <a:endParaRPr lang="en-US" sz="1100" dirty="0">
                  <a:solidFill>
                    <a:prstClr val="black"/>
                  </a:solidFill>
                </a:endParaRP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smtClean="0">
                    <a:solidFill>
                      <a:prstClr val="black"/>
                    </a:solidFill>
                  </a:rPr>
                  <a:t>Indiana </a:t>
                </a:r>
              </a:p>
              <a:p>
                <a:pPr defTabSz="457200"/>
                <a:r>
                  <a:rPr lang="en-US" sz="1200" dirty="0" smtClean="0">
                    <a:solidFill>
                      <a:prstClr val="black"/>
                    </a:solidFill>
                  </a:rPr>
                  <a:t>University</a:t>
                </a:r>
                <a:endParaRPr lang="en-US" sz="1200" dirty="0">
                  <a:solidFill>
                    <a:prstClr val="black"/>
                  </a:solidFill>
                </a:endParaRP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smtClean="0">
                    <a:solidFill>
                      <a:prstClr val="black"/>
                    </a:solidFill>
                  </a:rPr>
                  <a:t>University of</a:t>
                </a:r>
              </a:p>
              <a:p>
                <a:pPr defTabSz="457200"/>
                <a:r>
                  <a:rPr lang="en-US" sz="1050" dirty="0" smtClean="0">
                    <a:solidFill>
                      <a:prstClr val="black"/>
                    </a:solidFill>
                  </a:rPr>
                  <a:t>California at</a:t>
                </a:r>
              </a:p>
              <a:p>
                <a:pPr defTabSz="457200"/>
                <a:r>
                  <a:rPr lang="en-US" sz="1050" dirty="0" smtClean="0">
                    <a:solidFill>
                      <a:prstClr val="black"/>
                    </a:solidFill>
                  </a:rPr>
                  <a:t>Los Angeles</a:t>
                </a:r>
                <a:endParaRPr lang="en-US" sz="1050" dirty="0">
                  <a:solidFill>
                    <a:prstClr val="black"/>
                  </a:solidFill>
                </a:endParaRP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smtClean="0">
                    <a:solidFill>
                      <a:prstClr val="black"/>
                    </a:solidFill>
                  </a:rPr>
                  <a:t>Penn </a:t>
                </a:r>
              </a:p>
              <a:p>
                <a:pPr defTabSz="457200"/>
                <a:r>
                  <a:rPr lang="en-US" sz="1100" dirty="0" smtClean="0">
                    <a:solidFill>
                      <a:prstClr val="black"/>
                    </a:solidFill>
                  </a:rPr>
                  <a:t>State</a:t>
                </a:r>
                <a:endParaRPr lang="en-US" sz="1100" dirty="0">
                  <a:solidFill>
                    <a:prstClr val="black"/>
                  </a:solidFill>
                </a:endParaRP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pPr defTabSz="457200"/>
                <a:r>
                  <a:rPr lang="en-US" sz="1100" dirty="0" smtClean="0">
                    <a:solidFill>
                      <a:prstClr val="black"/>
                    </a:solidFill>
                  </a:rPr>
                  <a:t>Iowa</a:t>
                </a:r>
              </a:p>
              <a:p>
                <a:pPr defTabSz="457200"/>
                <a:r>
                  <a:rPr lang="en-US" sz="1100" dirty="0" smtClean="0">
                    <a:solidFill>
                      <a:prstClr val="black"/>
                    </a:solidFill>
                  </a:rPr>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smtClean="0">
                    <a:solidFill>
                      <a:prstClr val="black"/>
                    </a:solidFill>
                  </a:rPr>
                  <a:t>Univ.Illinois</a:t>
                </a:r>
                <a:r>
                  <a:rPr lang="en-US" sz="1050" dirty="0" smtClean="0">
                    <a:solidFill>
                      <a:prstClr val="black"/>
                    </a:solidFill>
                  </a:rPr>
                  <a:t> </a:t>
                </a:r>
              </a:p>
              <a:p>
                <a:pPr defTabSz="457200"/>
                <a:r>
                  <a:rPr lang="en-US" sz="1050" dirty="0" smtClean="0">
                    <a:solidFill>
                      <a:prstClr val="black"/>
                    </a:solidFill>
                  </a:rPr>
                  <a:t>at Chicago</a:t>
                </a:r>
                <a:endParaRPr lang="en-US" sz="1050" dirty="0">
                  <a:solidFill>
                    <a:prstClr val="black"/>
                  </a:solidFill>
                </a:endParaRP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smtClean="0">
                    <a:solidFill>
                      <a:prstClr val="black"/>
                    </a:solidFill>
                  </a:rPr>
                  <a:t>University of</a:t>
                </a:r>
              </a:p>
              <a:p>
                <a:pPr defTabSz="457200"/>
                <a:r>
                  <a:rPr lang="en-US" sz="1000" dirty="0" smtClean="0">
                    <a:solidFill>
                      <a:prstClr val="black"/>
                    </a:solidFill>
                  </a:rPr>
                  <a:t>Minnesota</a:t>
                </a:r>
                <a:endParaRPr lang="en-US" sz="1000" dirty="0">
                  <a:solidFill>
                    <a:prstClr val="black"/>
                  </a:solidFill>
                </a:endParaRP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smtClean="0">
                    <a:solidFill>
                      <a:prstClr val="black"/>
                    </a:solidFill>
                  </a:rPr>
                  <a:t>Michigan </a:t>
                </a:r>
              </a:p>
              <a:p>
                <a:pPr defTabSz="457200"/>
                <a:r>
                  <a:rPr lang="en-US" sz="1000" dirty="0" smtClean="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smtClean="0">
                    <a:solidFill>
                      <a:prstClr val="black"/>
                    </a:solidFill>
                  </a:rPr>
                  <a:t>Notre</a:t>
                </a:r>
              </a:p>
              <a:p>
                <a:pPr defTabSz="457200"/>
                <a:r>
                  <a:rPr lang="en-US" sz="1100" dirty="0" smtClean="0">
                    <a:solidFill>
                      <a:prstClr val="black"/>
                    </a:solidFill>
                  </a:rPr>
                  <a:t>Dame</a:t>
                </a:r>
                <a:endParaRPr lang="en-US" sz="1100" dirty="0">
                  <a:solidFill>
                    <a:prstClr val="black"/>
                  </a:solidFill>
                </a:endParaRP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smtClean="0">
                    <a:solidFill>
                      <a:prstClr val="black"/>
                    </a:solidFill>
                  </a:rPr>
                  <a:t>University of </a:t>
                </a:r>
              </a:p>
              <a:p>
                <a:pPr defTabSz="457200"/>
                <a:r>
                  <a:rPr lang="en-US" sz="1050" dirty="0" smtClean="0">
                    <a:solidFill>
                      <a:prstClr val="black"/>
                    </a:solidFill>
                  </a:rPr>
                  <a:t>Texas</a:t>
                </a:r>
                <a:r>
                  <a:rPr lang="en-US" sz="1050" dirty="0">
                    <a:solidFill>
                      <a:prstClr val="black"/>
                    </a:solidFill>
                  </a:rPr>
                  <a:t> a</a:t>
                </a:r>
                <a:r>
                  <a:rPr lang="en-US" sz="1050" dirty="0" smtClean="0">
                    <a:solidFill>
                      <a:prstClr val="black"/>
                    </a:solidFill>
                  </a:rPr>
                  <a:t>t El Paso</a:t>
                </a:r>
                <a:endParaRPr lang="en-US" sz="1050" dirty="0">
                  <a:solidFill>
                    <a:prstClr val="black"/>
                  </a:solidFill>
                </a:endParaRP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smtClean="0">
                    <a:solidFill>
                      <a:prstClr val="black"/>
                    </a:solidFill>
                  </a:rPr>
                  <a:t>IBM </a:t>
                </a:r>
                <a:r>
                  <a:rPr lang="en-US" sz="1050" dirty="0" err="1" smtClean="0">
                    <a:solidFill>
                      <a:prstClr val="black"/>
                    </a:solidFill>
                  </a:rPr>
                  <a:t>Almaden</a:t>
                </a:r>
                <a:endParaRPr lang="en-US" sz="1050" dirty="0" smtClean="0">
                  <a:solidFill>
                    <a:prstClr val="black"/>
                  </a:solidFill>
                </a:endParaRPr>
              </a:p>
              <a:p>
                <a:pPr defTabSz="457200"/>
                <a:r>
                  <a:rPr lang="en-US" sz="1050" dirty="0" smtClean="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smtClean="0">
                    <a:solidFill>
                      <a:prstClr val="black"/>
                    </a:solidFill>
                  </a:rPr>
                  <a:t>Washington</a:t>
                </a:r>
              </a:p>
              <a:p>
                <a:pPr defTabSz="457200"/>
                <a:r>
                  <a:rPr lang="en-US" sz="1100" dirty="0" smtClean="0">
                    <a:solidFill>
                      <a:prstClr val="black"/>
                    </a:solidFill>
                  </a:rPr>
                  <a:t>University</a:t>
                </a:r>
                <a:endParaRPr lang="en-US" sz="1100" dirty="0">
                  <a:solidFill>
                    <a:prstClr val="black"/>
                  </a:solidFill>
                </a:endParaRP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smtClean="0">
                    <a:solidFill>
                      <a:prstClr val="black"/>
                    </a:solidFill>
                  </a:rPr>
                  <a:t>San Diego</a:t>
                </a:r>
              </a:p>
              <a:p>
                <a:pPr defTabSz="457200"/>
                <a:r>
                  <a:rPr lang="en-US" sz="1000" dirty="0" smtClean="0">
                    <a:solidFill>
                      <a:prstClr val="black"/>
                    </a:solidFill>
                  </a:rPr>
                  <a:t>Supercomputer</a:t>
                </a:r>
              </a:p>
              <a:p>
                <a:pPr defTabSz="457200"/>
                <a:r>
                  <a:rPr lang="en-US" sz="1000" dirty="0" smtClean="0">
                    <a:solidFill>
                      <a:prstClr val="black"/>
                    </a:solidFill>
                  </a:rPr>
                  <a:t>Center</a:t>
                </a:r>
                <a:endParaRPr lang="en-US" sz="1000" dirty="0">
                  <a:solidFill>
                    <a:prstClr val="black"/>
                  </a:solidFill>
                </a:endParaRP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smtClean="0">
                      <a:solidFill>
                        <a:prstClr val="black"/>
                      </a:solidFill>
                    </a:rPr>
                    <a:t>University</a:t>
                  </a:r>
                </a:p>
                <a:p>
                  <a:pPr defTabSz="457200"/>
                  <a:r>
                    <a:rPr lang="en-US" sz="1100" dirty="0" smtClean="0">
                      <a:solidFill>
                        <a:prstClr val="black"/>
                      </a:solidFill>
                    </a:rPr>
                    <a:t>of Florida</a:t>
                  </a:r>
                  <a:endParaRPr lang="en-US" sz="1100" dirty="0">
                    <a:solidFill>
                      <a:prstClr val="black"/>
                    </a:solidFill>
                  </a:endParaRP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smtClean="0">
                    <a:solidFill>
                      <a:prstClr val="black"/>
                    </a:solidFill>
                  </a:rPr>
                  <a:t>Johns </a:t>
                </a:r>
              </a:p>
              <a:p>
                <a:pPr defTabSz="457200"/>
                <a:r>
                  <a:rPr lang="en-US" sz="1100" dirty="0" smtClean="0">
                    <a:solidFill>
                      <a:prstClr val="black"/>
                    </a:solidFill>
                  </a:rPr>
                  <a:t>Hopkins</a:t>
                </a:r>
                <a:endParaRPr lang="en-US" sz="1100" dirty="0">
                  <a:solidFill>
                    <a:prstClr val="black"/>
                  </a:solidFill>
                </a:endParaRP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smtClean="0">
                <a:solidFill>
                  <a:srgbClr val="990000"/>
                </a:solidFill>
              </a:rPr>
              <a:t>July 26-30, 2010  NCSA Summer School Workshop</a:t>
            </a:r>
          </a:p>
          <a:p>
            <a:pPr algn="r" defTabSz="457200"/>
            <a:r>
              <a:rPr lang="en-US" sz="1600" dirty="0" smtClean="0">
                <a:solidFill>
                  <a:srgbClr val="7030A0"/>
                </a:solidFill>
              </a:rPr>
              <a:t>http://salsahpc.indiana.edu/tutorial</a:t>
            </a:r>
            <a:endParaRPr lang="en-US" sz="1600" i="1" dirty="0" smtClean="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smtClean="0">
                <a:solidFill>
                  <a:prstClr val="black"/>
                </a:solidFill>
              </a:rPr>
              <a:t>300+ Students learning about Twister &amp; </a:t>
            </a:r>
            <a:r>
              <a:rPr lang="en-US" sz="1600" i="1" dirty="0" err="1" smtClean="0">
                <a:solidFill>
                  <a:prstClr val="black"/>
                </a:solidFill>
              </a:rPr>
              <a:t>Hadoop</a:t>
            </a:r>
            <a:r>
              <a:rPr lang="en-US" sz="1600" i="1" dirty="0" smtClean="0">
                <a:solidFill>
                  <a:prstClr val="black"/>
                </a:solidFill>
              </a:rPr>
              <a:t> </a:t>
            </a:r>
          </a:p>
          <a:p>
            <a:pPr defTabSz="457200"/>
            <a:r>
              <a:rPr lang="en-US" sz="1600" i="1" dirty="0" err="1" smtClean="0">
                <a:solidFill>
                  <a:prstClr val="black"/>
                </a:solidFill>
              </a:rPr>
              <a:t>MapReduce</a:t>
            </a:r>
            <a:r>
              <a:rPr lang="en-US" sz="1600" i="1" dirty="0" smtClean="0">
                <a:solidFill>
                  <a:prstClr val="black"/>
                </a:solidFill>
              </a:rPr>
              <a:t> technologies, supported by </a:t>
            </a:r>
            <a:r>
              <a:rPr lang="en-US" sz="1600" i="1" dirty="0" err="1" smtClean="0">
                <a:solidFill>
                  <a:prstClr val="black"/>
                </a:solidFill>
              </a:rPr>
              <a:t>FutureGrid</a:t>
            </a:r>
            <a:r>
              <a:rPr lang="en-US" sz="1600" i="1" dirty="0" smtClean="0">
                <a:solidFill>
                  <a:prstClr val="black"/>
                </a:solidFill>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9144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457200" y="1600200"/>
            <a:ext cx="8229600" cy="5017883"/>
          </a:xfrm>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dirty="0" smtClean="0">
                <a:solidFill>
                  <a:srgbClr val="FF0000"/>
                </a:solidFill>
              </a:rPr>
              <a:t>Experiment</a:t>
            </a:r>
            <a:r>
              <a:rPr lang="en-US" dirty="0" smtClean="0"/>
              <a:t> </a:t>
            </a:r>
            <a:r>
              <a:rPr lang="en-US"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388308" cy="1143000"/>
          </a:xfrm>
        </p:spPr>
        <p:txBody>
          <a:bodyPr/>
          <a:lstStyle/>
          <a:p>
            <a:r>
              <a:rPr lang="en-US" b="1" dirty="0" smtClean="0"/>
              <a:t>FutureGrid Software </a:t>
            </a:r>
            <a:br>
              <a:rPr lang="en-US" b="1" dirty="0" smtClean="0"/>
            </a:br>
            <a:r>
              <a:rPr lang="en-US" b="1" dirty="0" smtClean="0"/>
              <a:t>Architecture</a:t>
            </a:r>
            <a:endParaRPr lang="en-US" b="1" dirty="0"/>
          </a:p>
        </p:txBody>
      </p:sp>
      <p:sp>
        <p:nvSpPr>
          <p:cNvPr id="3" name="Content Placeholder 2"/>
          <p:cNvSpPr>
            <a:spLocks noGrp="1"/>
          </p:cNvSpPr>
          <p:nvPr>
            <p:ph idx="1"/>
          </p:nvPr>
        </p:nvSpPr>
        <p:spPr>
          <a:xfrm>
            <a:off x="152400" y="1066800"/>
            <a:ext cx="8991600" cy="5791200"/>
          </a:xfrm>
        </p:spPr>
        <p:txBody>
          <a:bodyPr>
            <a:normAutofit fontScale="77500" lnSpcReduction="20000"/>
          </a:bodyPr>
          <a:lstStyle/>
          <a:p>
            <a:r>
              <a:rPr lang="en-US" dirty="0" smtClean="0"/>
              <a:t>Flexible Architecture allows one </a:t>
            </a:r>
            <a:r>
              <a:rPr lang="en-US" dirty="0" smtClean="0">
                <a:solidFill>
                  <a:srgbClr val="FF0000"/>
                </a:solidFill>
              </a:rPr>
              <a:t>to configure </a:t>
            </a:r>
            <a:r>
              <a:rPr lang="en-US" dirty="0" smtClean="0"/>
              <a:t>resources based on images</a:t>
            </a:r>
          </a:p>
          <a:p>
            <a:r>
              <a:rPr lang="en-US" dirty="0" smtClean="0"/>
              <a:t>Managed images allows </a:t>
            </a:r>
            <a:r>
              <a:rPr lang="en-US" dirty="0" smtClean="0">
                <a:solidFill>
                  <a:srgbClr val="FF0000"/>
                </a:solidFill>
              </a:rPr>
              <a:t>to create </a:t>
            </a:r>
            <a:r>
              <a:rPr lang="en-US" dirty="0" smtClean="0"/>
              <a:t>similar experiment environments</a:t>
            </a:r>
          </a:p>
          <a:p>
            <a:r>
              <a:rPr lang="en-US" dirty="0" smtClean="0"/>
              <a:t>Experiment management allows </a:t>
            </a:r>
            <a:r>
              <a:rPr lang="en-US" dirty="0" smtClean="0">
                <a:solidFill>
                  <a:srgbClr val="FF0000"/>
                </a:solidFill>
              </a:rPr>
              <a:t>reproducible activities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Note will eventually be </a:t>
            </a:r>
            <a:r>
              <a:rPr lang="en-US" dirty="0" smtClean="0">
                <a:solidFill>
                  <a:srgbClr val="FF0000"/>
                </a:solidFill>
              </a:rPr>
              <a:t>supported </a:t>
            </a:r>
            <a:r>
              <a:rPr lang="en-US" dirty="0" smtClean="0"/>
              <a:t>at “TeraGrid Production Quality” </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II, MapReduce, </a:t>
            </a:r>
            <a:r>
              <a:rPr lang="en-US" dirty="0" err="1" smtClean="0"/>
              <a:t>Bigtable</a:t>
            </a:r>
            <a:r>
              <a:rPr lang="en-US" dirty="0" smtClean="0"/>
              <a:t> …..</a:t>
            </a:r>
          </a:p>
          <a:p>
            <a:pPr lvl="1"/>
            <a:r>
              <a:rPr lang="en-US" dirty="0" smtClean="0">
                <a:solidFill>
                  <a:srgbClr val="FF0000"/>
                </a:solidFill>
              </a:rPr>
              <a:t>Will accumulate more supported software as system used!</a:t>
            </a:r>
          </a:p>
          <a:p>
            <a:r>
              <a:rPr lang="en-US" dirty="0" smtClean="0"/>
              <a:t>Will support links to external clouds, GPU clusters etc.</a:t>
            </a:r>
          </a:p>
          <a:p>
            <a:pPr lvl="1"/>
            <a:r>
              <a:rPr lang="en-US" dirty="0" smtClean="0"/>
              <a:t>Grid5000 initial highlight with OGF29 Hadoop deployment over Grid5000 and FutureGrid</a:t>
            </a:r>
          </a:p>
          <a:p>
            <a:pPr lvl="1"/>
            <a:r>
              <a:rPr lang="en-US" dirty="0" smtClean="0">
                <a:solidFill>
                  <a:srgbClr val="FF0000"/>
                </a:solidFill>
              </a:rPr>
              <a:t>Interested in more external system collaborators!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78288"/>
            <a:ext cx="5495399" cy="1061490"/>
          </a:xfrm>
        </p:spPr>
        <p:txBody>
          <a:bodyPr/>
          <a:lstStyle/>
          <a:p>
            <a:r>
              <a:rPr lang="en-US" b="1" dirty="0" smtClean="0"/>
              <a:t>Dynamic provisioning Examples</a:t>
            </a:r>
            <a:endParaRPr lang="en-US" b="1" dirty="0"/>
          </a:p>
        </p:txBody>
      </p:sp>
      <p:sp>
        <p:nvSpPr>
          <p:cNvPr id="3" name="Content Placeholder 2"/>
          <p:cNvSpPr>
            <a:spLocks noGrp="1"/>
          </p:cNvSpPr>
          <p:nvPr>
            <p:ph idx="1"/>
          </p:nvPr>
        </p:nvSpPr>
        <p:spPr>
          <a:xfrm>
            <a:off x="228600" y="1600200"/>
            <a:ext cx="8915400" cy="4525963"/>
          </a:xfrm>
        </p:spPr>
        <p:txBody>
          <a:bodyPr>
            <a:normAutofit fontScale="70000" lnSpcReduction="20000"/>
          </a:bodyPr>
          <a:lstStyle/>
          <a:p>
            <a:r>
              <a:rPr lang="en-US" dirty="0" smtClean="0"/>
              <a:t>Need to provision </a:t>
            </a:r>
          </a:p>
          <a:p>
            <a:pPr lvl="1"/>
            <a:r>
              <a:rPr lang="en-US" dirty="0" smtClean="0"/>
              <a:t>Linux or Windows O/S</a:t>
            </a:r>
          </a:p>
          <a:p>
            <a:pPr lvl="1"/>
            <a:r>
              <a:rPr lang="en-US" dirty="0" smtClean="0"/>
              <a:t>Linux or (Windows O/S) on Hypervisors (KVM, </a:t>
            </a:r>
            <a:r>
              <a:rPr lang="en-US" dirty="0" err="1" smtClean="0"/>
              <a:t>Xen</a:t>
            </a:r>
            <a:r>
              <a:rPr lang="en-US" dirty="0" smtClean="0"/>
              <a:t>, </a:t>
            </a:r>
            <a:r>
              <a:rPr lang="en-US" dirty="0" err="1" smtClean="0"/>
              <a:t>ScaleMP</a:t>
            </a:r>
            <a:r>
              <a:rPr lang="en-US" dirty="0" smtClean="0"/>
              <a:t>)</a:t>
            </a:r>
          </a:p>
          <a:p>
            <a:pPr lvl="1"/>
            <a:r>
              <a:rPr lang="en-US" dirty="0" smtClean="0"/>
              <a:t>Appliances – O/S plus application/middleware on bare-metal or hypervisors</a:t>
            </a:r>
          </a:p>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first Linux and then Windows with Cray iDataPlex Dell comparisons</a:t>
            </a:r>
          </a:p>
          <a:p>
            <a:r>
              <a:rPr lang="en-US" dirty="0" smtClean="0"/>
              <a:t>Give me a Hadoop or Dryad environment with 160 nodes</a:t>
            </a:r>
          </a:p>
          <a:p>
            <a:pPr lvl="1"/>
            <a:r>
              <a:rPr lang="en-US" dirty="0" smtClean="0"/>
              <a:t>Compare with Amazon and Azure</a:t>
            </a:r>
          </a:p>
          <a:p>
            <a:r>
              <a:rPr lang="en-US" dirty="0" smtClean="0"/>
              <a:t>Give me a 1000 BLAST instances linked to Grid5000</a:t>
            </a:r>
          </a:p>
          <a:p>
            <a:r>
              <a:rPr lang="en-US" dirty="0" smtClean="0"/>
              <a:t>Give me two 8 node (64 core) </a:t>
            </a:r>
            <a:r>
              <a:rPr lang="en-US" dirty="0" err="1" smtClean="0"/>
              <a:t>ScaleMP</a:t>
            </a:r>
            <a:r>
              <a:rPr lang="en-US" dirty="0" smtClean="0"/>
              <a:t> instances on Alamo and India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046988"/>
            <a:chOff x="-1" y="3943350"/>
            <a:chExt cx="9144001" cy="3046988"/>
          </a:xfrm>
        </p:grpSpPr>
        <p:sp>
          <p:nvSpPr>
            <p:cNvPr id="13" name="TextBox 12"/>
            <p:cNvSpPr txBox="1"/>
            <p:nvPr/>
          </p:nvSpPr>
          <p:spPr>
            <a:xfrm>
              <a:off x="-1" y="3943350"/>
              <a:ext cx="4991725" cy="3046988"/>
            </a:xfrm>
            <a:prstGeom prst="rect">
              <a:avLst/>
            </a:prstGeom>
            <a:solidFill>
              <a:schemeClr val="bg1"/>
            </a:solidFill>
          </p:spPr>
          <p:txBody>
            <a:bodyPr wrap="square" rtlCol="0">
              <a:spAutoFit/>
            </a:bodyPr>
            <a:lstStyle/>
            <a:p>
              <a:pPr algn="l"/>
              <a:r>
                <a:rPr lang="en-US" sz="2400" dirty="0" smtClean="0"/>
                <a:t>2 Google warehouses of computers on the banks of the Columbia River, in The </a:t>
              </a:r>
              <a:r>
                <a:rPr lang="en-US" sz="2400" dirty="0" err="1" smtClean="0"/>
                <a:t>Dalles</a:t>
              </a:r>
              <a:r>
                <a:rPr lang="en-US" sz="2400" dirty="0" smtClean="0"/>
                <a:t>, Oregon</a:t>
              </a:r>
            </a:p>
            <a:p>
              <a:pPr algn="l"/>
              <a:r>
                <a:rPr lang="en-US" sz="2400" dirty="0" smtClean="0"/>
                <a:t>Such centers use 20MW-200MW </a:t>
              </a:r>
            </a:p>
            <a:p>
              <a:pPr algn="l"/>
              <a:r>
                <a:rPr lang="en-US" sz="2400" dirty="0" smtClean="0"/>
                <a:t>(Future) each  with 150 watts per CPU</a:t>
              </a:r>
            </a:p>
            <a:p>
              <a:pPr algn="l"/>
              <a:r>
                <a:rPr lang="en-US" sz="2400" dirty="0" smtClean="0"/>
                <a:t>Save money from large size, positioning with cheap power and access with Internet</a:t>
              </a:r>
              <a:endParaRPr lang="en-US" sz="2400" dirty="0"/>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64369" cy="1143000"/>
          </a:xfrm>
        </p:spPr>
        <p:txBody>
          <a:bodyPr>
            <a:normAutofit fontScale="90000"/>
          </a:bodyPr>
          <a:lstStyle/>
          <a:p>
            <a:r>
              <a:rPr lang="en-US" b="1" dirty="0" smtClean="0"/>
              <a:t>Dynamic Provisioning Experiment </a:t>
            </a:r>
            <a:br>
              <a:rPr lang="en-US" b="1" dirty="0" smtClean="0"/>
            </a:br>
            <a:r>
              <a:rPr lang="en-US" b="1" dirty="0" smtClean="0"/>
              <a:t>Logical View</a:t>
            </a:r>
            <a:endParaRPr lang="en-US" b="1" dirty="0"/>
          </a:p>
        </p:txBody>
      </p:sp>
      <p:pic>
        <p:nvPicPr>
          <p:cNvPr id="4" name="Content Placeholder 3"/>
          <p:cNvPicPr>
            <a:picLocks noGrp="1" noChangeAspect="1"/>
          </p:cNvPicPr>
          <p:nvPr>
            <p:ph idx="1"/>
          </p:nvPr>
        </p:nvPicPr>
        <p:blipFill>
          <a:blip r:embed="rId3" cstate="print"/>
          <a:srcRect t="-2678" b="-2678"/>
          <a:stretch>
            <a:fillRect/>
          </a:stretch>
        </p:blipFill>
        <p:spPr>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685973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166398280"/>
              </p:ext>
            </p:extLst>
          </p:nvPr>
        </p:nvGraphicFramePr>
        <p:xfrm>
          <a:off x="457200" y="1600200"/>
          <a:ext cx="8229600" cy="276925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51466" y="4574276"/>
            <a:ext cx="6841358" cy="923330"/>
          </a:xfrm>
          <a:prstGeom prst="rect">
            <a:avLst/>
          </a:prstGeom>
          <a:noFill/>
        </p:spPr>
        <p:txBody>
          <a:bodyPr wrap="square" rtlCol="0">
            <a:spAutoFit/>
          </a:bodyPr>
          <a:lstStyle/>
          <a:p>
            <a:r>
              <a:rPr lang="en-US" dirty="0" smtClean="0"/>
              <a:t>Time elapsed between requesting a job and the jobs reported start time on the provisioned node. The numbers here are an average of 2 sets of experiments.</a:t>
            </a:r>
            <a:endParaRPr lang="en-US" dirty="0"/>
          </a:p>
        </p:txBody>
      </p:sp>
      <p:sp>
        <p:nvSpPr>
          <p:cNvPr id="5" name="TextBox 4"/>
          <p:cNvSpPr txBox="1"/>
          <p:nvPr/>
        </p:nvSpPr>
        <p:spPr>
          <a:xfrm>
            <a:off x="228600" y="1676400"/>
            <a:ext cx="1485087" cy="369332"/>
          </a:xfrm>
          <a:prstGeom prst="rect">
            <a:avLst/>
          </a:prstGeom>
          <a:noFill/>
        </p:spPr>
        <p:txBody>
          <a:bodyPr wrap="none" rtlCol="0">
            <a:spAutoFit/>
          </a:bodyPr>
          <a:lstStyle/>
          <a:p>
            <a:r>
              <a:rPr lang="en-US" b="1" dirty="0" smtClean="0"/>
              <a:t>Time minutes</a:t>
            </a:r>
            <a:endParaRPr lang="en-US" b="1" dirty="0"/>
          </a:p>
        </p:txBody>
      </p:sp>
      <p:sp>
        <p:nvSpPr>
          <p:cNvPr id="7" name="TextBox 6"/>
          <p:cNvSpPr txBox="1"/>
          <p:nvPr/>
        </p:nvSpPr>
        <p:spPr>
          <a:xfrm>
            <a:off x="3200400" y="4191000"/>
            <a:ext cx="1848583" cy="369332"/>
          </a:xfrm>
          <a:prstGeom prst="rect">
            <a:avLst/>
          </a:prstGeom>
          <a:noFill/>
        </p:spPr>
        <p:txBody>
          <a:bodyPr wrap="none" rtlCol="0">
            <a:spAutoFit/>
          </a:bodyPr>
          <a:lstStyle/>
          <a:p>
            <a:r>
              <a:rPr lang="en-US" b="1" dirty="0" smtClean="0"/>
              <a:t>Number of nodes</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fontScale="90000"/>
          </a:bodyPr>
          <a:lstStyle/>
          <a:p>
            <a:r>
              <a:rPr lang="en-US" b="1" dirty="0" smtClean="0"/>
              <a:t>Provisioning times for nodes </a:t>
            </a:r>
            <a:br>
              <a:rPr lang="en-US" b="1" dirty="0" smtClean="0"/>
            </a:br>
            <a:r>
              <a:rPr lang="en-US" b="1" dirty="0" smtClean="0"/>
              <a:t>in a 32 node request</a:t>
            </a:r>
            <a:endParaRPr lang="en-US" b="1" dirty="0"/>
          </a:p>
        </p:txBody>
      </p:sp>
      <p:graphicFrame>
        <p:nvGraphicFramePr>
          <p:cNvPr id="4" name="Content Placeholder 3"/>
          <p:cNvGraphicFramePr>
            <a:graphicFrameLocks noGrp="1"/>
          </p:cNvGraphicFramePr>
          <p:nvPr>
            <p:ph idx="1"/>
          </p:nvPr>
        </p:nvGraphicFramePr>
        <p:xfrm>
          <a:off x="457200" y="1818674"/>
          <a:ext cx="8229600" cy="32198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9743" y="5243349"/>
            <a:ext cx="6499973" cy="923330"/>
          </a:xfrm>
          <a:prstGeom prst="rect">
            <a:avLst/>
          </a:prstGeom>
          <a:noFill/>
        </p:spPr>
        <p:txBody>
          <a:bodyPr wrap="square" rtlCol="0">
            <a:spAutoFit/>
          </a:bodyPr>
          <a:lstStyle/>
          <a:p>
            <a:r>
              <a:rPr lang="en-US" dirty="0" smtClean="0"/>
              <a:t>The nodes took an average of 3 minutes and 45 seconds to switch from the </a:t>
            </a:r>
            <a:r>
              <a:rPr lang="en-US" dirty="0" err="1" smtClean="0"/>
              <a:t>stateful</a:t>
            </a:r>
            <a:r>
              <a:rPr lang="en-US" dirty="0" smtClean="0"/>
              <a:t> to stateless image with a standard deviation of 14 seconds. </a:t>
            </a:r>
            <a:endParaRPr lang="en-US" dirty="0"/>
          </a:p>
        </p:txBody>
      </p:sp>
      <p:sp>
        <p:nvSpPr>
          <p:cNvPr id="6" name="TextBox 5"/>
          <p:cNvSpPr txBox="1"/>
          <p:nvPr/>
        </p:nvSpPr>
        <p:spPr>
          <a:xfrm>
            <a:off x="228600" y="1676400"/>
            <a:ext cx="1485087" cy="369332"/>
          </a:xfrm>
          <a:prstGeom prst="rect">
            <a:avLst/>
          </a:prstGeom>
          <a:noFill/>
        </p:spPr>
        <p:txBody>
          <a:bodyPr wrap="none" rtlCol="0">
            <a:spAutoFit/>
          </a:bodyPr>
          <a:lstStyle/>
          <a:p>
            <a:r>
              <a:rPr lang="en-US" b="1" dirty="0" smtClean="0"/>
              <a:t>Time minutes</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rcRect l="-6695" r="-8026" b="30965"/>
          <a:stretch>
            <a:fillRect/>
          </a:stretch>
        </p:blipFill>
        <p:spPr>
          <a:xfrm>
            <a:off x="764703" y="931127"/>
            <a:ext cx="7537783" cy="5926873"/>
          </a:xfrm>
          <a:prstGeom prst="rect">
            <a:avLst/>
          </a:prstGeom>
        </p:spPr>
      </p:pic>
      <p:sp>
        <p:nvSpPr>
          <p:cNvPr id="2" name="Title 1"/>
          <p:cNvSpPr>
            <a:spLocks noGrp="1"/>
          </p:cNvSpPr>
          <p:nvPr>
            <p:ph type="title"/>
          </p:nvPr>
        </p:nvSpPr>
        <p:spPr>
          <a:xfrm>
            <a:off x="1676400" y="152400"/>
            <a:ext cx="5412699" cy="1143000"/>
          </a:xfrm>
        </p:spPr>
        <p:txBody>
          <a:bodyPr/>
          <a:lstStyle/>
          <a:p>
            <a:r>
              <a:rPr lang="en-US" b="1" dirty="0" smtClean="0"/>
              <a:t>Phase III Process View</a:t>
            </a:r>
            <a:endParaRPr lang="en-US" b="1" dirty="0"/>
          </a:p>
        </p:txBody>
      </p:sp>
    </p:spTree>
    <p:extLst>
      <p:ext uri="{BB962C8B-B14F-4D97-AF65-F5344CB8AC3E}">
        <p14:creationId xmlns="" xmlns:p14="http://schemas.microsoft.com/office/powerpoint/2010/main" xmlns:mv="urn:schemas-microsoft-com:mac:vml" xmlns:mc="http://schemas.openxmlformats.org/markup-compatibility/2006" val="3089639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0"/>
            <a:ext cx="5488399" cy="929390"/>
          </a:xfrm>
        </p:spPr>
        <p:txBody>
          <a:bodyPr/>
          <a:lstStyle/>
          <a:p>
            <a:r>
              <a:rPr lang="en-US" sz="4000" b="1" dirty="0" smtClean="0"/>
              <a:t>Security Issues</a:t>
            </a:r>
            <a:endParaRPr lang="en-US" sz="4000" b="1" dirty="0"/>
          </a:p>
        </p:txBody>
      </p:sp>
      <p:sp>
        <p:nvSpPr>
          <p:cNvPr id="3" name="Content Placeholder 2"/>
          <p:cNvSpPr>
            <a:spLocks noGrp="1"/>
          </p:cNvSpPr>
          <p:nvPr>
            <p:ph idx="1"/>
          </p:nvPr>
        </p:nvSpPr>
        <p:spPr>
          <a:xfrm>
            <a:off x="152400" y="1143000"/>
            <a:ext cx="8839200" cy="5562600"/>
          </a:xfrm>
        </p:spPr>
        <p:txBody>
          <a:bodyPr>
            <a:normAutofit/>
          </a:bodyPr>
          <a:lstStyle/>
          <a:p>
            <a:r>
              <a:rPr lang="en-US" sz="2000" dirty="0" smtClean="0"/>
              <a:t>Need to provide dynamic flexible usability and preserve system security</a:t>
            </a:r>
          </a:p>
          <a:p>
            <a:r>
              <a:rPr lang="en-US" sz="2000" dirty="0" smtClean="0"/>
              <a:t>Still evolving process but initial approach involves </a:t>
            </a:r>
          </a:p>
          <a:p>
            <a:r>
              <a:rPr lang="en-US" sz="2000" dirty="0" smtClean="0"/>
              <a:t>Encouraging use of “</a:t>
            </a:r>
            <a:r>
              <a:rPr lang="en-US" sz="2000" dirty="0" smtClean="0">
                <a:solidFill>
                  <a:srgbClr val="FF0000"/>
                </a:solidFill>
              </a:rPr>
              <a:t>as a Service</a:t>
            </a:r>
            <a:r>
              <a:rPr lang="en-US" sz="2000" dirty="0" smtClean="0"/>
              <a:t>” approach e.g. “Database as a Software” not “Database in your image”; clearly possible for some cases as in “Hadoop as a  Service”</a:t>
            </a:r>
          </a:p>
          <a:p>
            <a:pPr lvl="1"/>
            <a:r>
              <a:rPr lang="en-US" sz="2000" dirty="0" smtClean="0"/>
              <a:t>Commercial clouds use </a:t>
            </a:r>
            <a:r>
              <a:rPr lang="en-US" sz="2000" dirty="0" err="1" smtClean="0">
                <a:solidFill>
                  <a:srgbClr val="FF0000"/>
                </a:solidFill>
              </a:rPr>
              <a:t>aaS</a:t>
            </a:r>
            <a:r>
              <a:rPr lang="en-US" sz="2000" dirty="0" smtClean="0"/>
              <a:t> for database, queues, tables, storage …..</a:t>
            </a:r>
          </a:p>
          <a:p>
            <a:pPr lvl="1"/>
            <a:r>
              <a:rPr lang="en-US" sz="2000" dirty="0" smtClean="0"/>
              <a:t>Makes complexity linear in #features rather than exponential if need to support all images with or without all features</a:t>
            </a:r>
          </a:p>
          <a:p>
            <a:r>
              <a:rPr lang="en-US" sz="2000" dirty="0" smtClean="0"/>
              <a:t>Have a </a:t>
            </a:r>
            <a:r>
              <a:rPr lang="en-US" sz="2000" dirty="0" smtClean="0">
                <a:solidFill>
                  <a:srgbClr val="FF0000"/>
                </a:solidFill>
              </a:rPr>
              <a:t>suite of vetted images </a:t>
            </a:r>
            <a:r>
              <a:rPr lang="en-US" sz="2000" dirty="0" smtClean="0"/>
              <a:t>(here images includes customized </a:t>
            </a:r>
            <a:r>
              <a:rPr lang="en-US" sz="2000" dirty="0" smtClean="0">
                <a:solidFill>
                  <a:srgbClr val="FF0000"/>
                </a:solidFill>
              </a:rPr>
              <a:t>appliances</a:t>
            </a:r>
            <a:r>
              <a:rPr lang="en-US" sz="2000" dirty="0" smtClean="0"/>
              <a:t>)</a:t>
            </a:r>
            <a:r>
              <a:rPr lang="en-US" sz="2000" dirty="0" smtClean="0">
                <a:solidFill>
                  <a:srgbClr val="FF0000"/>
                </a:solidFill>
              </a:rPr>
              <a:t> </a:t>
            </a:r>
            <a:r>
              <a:rPr lang="en-US" sz="2000" dirty="0" smtClean="0"/>
              <a:t>that can be used by users with suitable roles</a:t>
            </a:r>
          </a:p>
          <a:p>
            <a:pPr lvl="1"/>
            <a:r>
              <a:rPr lang="en-US" sz="2000" dirty="0" smtClean="0"/>
              <a:t>Typically do not allow root access; can be VM or not VM based</a:t>
            </a:r>
          </a:p>
          <a:p>
            <a:pPr lvl="1"/>
            <a:r>
              <a:rPr lang="en-US" sz="2000" dirty="0" smtClean="0"/>
              <a:t>Can create images and requested that they be vetted</a:t>
            </a:r>
          </a:p>
          <a:p>
            <a:r>
              <a:rPr lang="en-US" sz="2000" dirty="0" smtClean="0"/>
              <a:t>“</a:t>
            </a:r>
            <a:r>
              <a:rPr lang="en-US" sz="2000" dirty="0" smtClean="0">
                <a:solidFill>
                  <a:srgbClr val="FF0000"/>
                </a:solidFill>
              </a:rPr>
              <a:t>Privileged images</a:t>
            </a:r>
            <a:r>
              <a:rPr lang="en-US" sz="2000" dirty="0" smtClean="0"/>
              <a:t>” (e.g. allow root access) use VM’s and network isolation</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8" y="0"/>
            <a:ext cx="5412699" cy="1143000"/>
          </a:xfrm>
        </p:spPr>
        <p:txBody>
          <a:bodyPr/>
          <a:lstStyle/>
          <a:p>
            <a:r>
              <a:rPr lang="en-US" b="1" dirty="0" smtClean="0"/>
              <a:t>FutureGrid Interaction with Commercial Clouds</a:t>
            </a:r>
            <a:endParaRPr lang="en-US" b="1" dirty="0"/>
          </a:p>
        </p:txBody>
      </p:sp>
      <p:sp>
        <p:nvSpPr>
          <p:cNvPr id="6" name="Content Placeholder 5"/>
          <p:cNvSpPr>
            <a:spLocks noGrp="1"/>
          </p:cNvSpPr>
          <p:nvPr>
            <p:ph idx="1"/>
          </p:nvPr>
        </p:nvSpPr>
        <p:spPr>
          <a:xfrm>
            <a:off x="533400" y="1143000"/>
            <a:ext cx="8153400" cy="5715000"/>
          </a:xfrm>
        </p:spPr>
        <p:txBody>
          <a:bodyPr>
            <a:noAutofit/>
          </a:bodyPr>
          <a:lstStyle/>
          <a:p>
            <a:pPr marL="91440">
              <a:lnSpc>
                <a:spcPts val="2200"/>
              </a:lnSpc>
              <a:spcBef>
                <a:spcPts val="376"/>
              </a:spcBef>
            </a:pPr>
            <a:r>
              <a:rPr lang="en-US" sz="2000" dirty="0" smtClean="0"/>
              <a:t>We support experiments that link Commercial Clouds and FutureGrid with one or more workflow environments and portal technology  installed to link components across these platforms</a:t>
            </a:r>
          </a:p>
          <a:p>
            <a:pPr marL="91440">
              <a:lnSpc>
                <a:spcPts val="2200"/>
              </a:lnSpc>
              <a:spcBef>
                <a:spcPts val="376"/>
              </a:spcBef>
            </a:pPr>
            <a:r>
              <a:rPr lang="en-US" sz="2000" dirty="0" smtClean="0"/>
              <a:t>We support environments on FutureGrid that are similar to Commercial Clouds and natural for performance and functionality comparisons </a:t>
            </a:r>
          </a:p>
          <a:p>
            <a:pPr marL="91440" lvl="1">
              <a:lnSpc>
                <a:spcPts val="2200"/>
              </a:lnSpc>
              <a:spcBef>
                <a:spcPts val="376"/>
              </a:spcBef>
            </a:pPr>
            <a:r>
              <a:rPr lang="en-US" sz="2000" dirty="0" smtClean="0"/>
              <a:t>These can both be used to prepare for using Commercial Clouds and as the most likely starting point for porting to them</a:t>
            </a:r>
          </a:p>
          <a:p>
            <a:pPr marL="91440" lvl="1">
              <a:lnSpc>
                <a:spcPts val="2200"/>
              </a:lnSpc>
              <a:spcBef>
                <a:spcPts val="376"/>
              </a:spcBef>
            </a:pPr>
            <a:r>
              <a:rPr lang="en-US" sz="2000" dirty="0" smtClean="0"/>
              <a:t>One example would be support of MapReduce-like environments on FutureGrid including Hadoop on Linux and Dryad on Windows HPCS which are already part of FutureGrid portfolio of supported software</a:t>
            </a:r>
          </a:p>
          <a:p>
            <a:pPr marL="91440">
              <a:lnSpc>
                <a:spcPts val="2200"/>
              </a:lnSpc>
              <a:spcBef>
                <a:spcPts val="376"/>
              </a:spcBef>
            </a:pPr>
            <a:r>
              <a:rPr lang="en-US" sz="2000" dirty="0" smtClean="0"/>
              <a:t>We develop expertise and support porting to Commercial Clouds from other Windows or Linux environments</a:t>
            </a:r>
          </a:p>
          <a:p>
            <a:pPr marL="91440">
              <a:lnSpc>
                <a:spcPts val="2200"/>
              </a:lnSpc>
              <a:spcBef>
                <a:spcPts val="376"/>
              </a:spcBef>
            </a:pPr>
            <a:r>
              <a:rPr lang="en-US" sz="2000" dirty="0" smtClean="0"/>
              <a:t>We support comparisons between and integration of multiple commercial Cloud environments – especially Amazon and Azure in the immediate future </a:t>
            </a:r>
          </a:p>
          <a:p>
            <a:pPr marL="91440">
              <a:lnSpc>
                <a:spcPts val="2200"/>
              </a:lnSpc>
              <a:spcBef>
                <a:spcPts val="376"/>
              </a:spcBef>
            </a:pPr>
            <a:r>
              <a:rPr lang="en-US" sz="2000" dirty="0" smtClean="0"/>
              <a:t>We develop tutorials and expertise to help users move to Commercial Clouds from other environments</a:t>
            </a:r>
          </a:p>
          <a:p>
            <a:pPr marL="91440">
              <a:lnSpc>
                <a:spcPts val="2200"/>
              </a:lnSpc>
              <a:spcBef>
                <a:spcPts val="376"/>
              </a:spcBef>
            </a:pP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72192" cy="1143000"/>
          </a:xfrm>
        </p:spPr>
        <p:txBody>
          <a:bodyPr/>
          <a:lstStyle/>
          <a:p>
            <a:r>
              <a:rPr lang="en-US" b="1" dirty="0" smtClean="0"/>
              <a:t>FutureGrid Viral Growth Model</a:t>
            </a:r>
            <a:endParaRPr lang="en-US" b="1" dirty="0"/>
          </a:p>
        </p:txBody>
      </p:sp>
      <p:sp>
        <p:nvSpPr>
          <p:cNvPr id="3" name="Content Placeholder 2"/>
          <p:cNvSpPr>
            <a:spLocks noGrp="1"/>
          </p:cNvSpPr>
          <p:nvPr>
            <p:ph idx="1"/>
          </p:nvPr>
        </p:nvSpPr>
        <p:spPr>
          <a:xfrm>
            <a:off x="0" y="1143000"/>
            <a:ext cx="90678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in FutureGrid repository</a:t>
            </a:r>
          </a:p>
          <a:p>
            <a:r>
              <a:rPr lang="en-US" dirty="0" smtClean="0"/>
              <a:t>Project report and other web pages document use of new images</a:t>
            </a:r>
          </a:p>
          <a:p>
            <a:r>
              <a:rPr lang="en-US" dirty="0" smtClean="0"/>
              <a:t>Images are used by other users</a:t>
            </a:r>
          </a:p>
          <a:p>
            <a:r>
              <a:rPr lang="en-US" dirty="0" smtClean="0"/>
              <a:t>And so on ad infinitum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66</a:t>
            </a:fld>
            <a:endParaRPr lang="en-US">
              <a:solidFill>
                <a:prstClr val="black">
                  <a:tint val="75000"/>
                </a:prst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7</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0"/>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0"/>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0"/>
            <a:ext cx="9144000" cy="5071462"/>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t="30174" r="2141" b="3288"/>
          <a:stretch>
            <a:fillRect/>
          </a:stretch>
        </p:blipFill>
        <p:spPr bwMode="auto">
          <a:xfrm>
            <a:off x="0" y="0"/>
            <a:ext cx="9144000" cy="6553200"/>
          </a:xfrm>
          <a:prstGeom prst="rect">
            <a:avLst/>
          </a:prstGeom>
          <a:noFill/>
          <a:ln w="9525">
            <a:noFill/>
            <a:miter lim="800000"/>
            <a:headEnd/>
            <a:tailEnd/>
          </a:ln>
        </p:spPr>
      </p:pic>
      <p:sp>
        <p:nvSpPr>
          <p:cNvPr id="20" name="TextBox 19"/>
          <p:cNvSpPr txBox="1"/>
          <p:nvPr/>
        </p:nvSpPr>
        <p:spPr>
          <a:xfrm>
            <a:off x="152400" y="551557"/>
            <a:ext cx="8991600" cy="6001643"/>
          </a:xfrm>
          <a:prstGeom prst="rect">
            <a:avLst/>
          </a:prstGeom>
          <a:solidFill>
            <a:schemeClr val="bg1"/>
          </a:solidFill>
        </p:spPr>
        <p:txBody>
          <a:bodyPr wrap="square" rtlCol="0">
            <a:spAutoFit/>
          </a:bodyPr>
          <a:lstStyle/>
          <a:p>
            <a:r>
              <a:rPr lang="en-US" sz="2400" dirty="0" smtClean="0"/>
              <a:t>The Cluster Compute Instances use hardware-assisted (</a:t>
            </a:r>
            <a:r>
              <a:rPr lang="en-US" sz="2400" dirty="0" smtClean="0">
                <a:hlinkClick r:id="rId5"/>
              </a:rPr>
              <a:t>HVM</a:t>
            </a:r>
            <a:r>
              <a:rPr lang="en-US" sz="2400" dirty="0" smtClean="0"/>
              <a:t>) virtualization instead of the </a:t>
            </a:r>
            <a:r>
              <a:rPr lang="en-US" sz="2400" dirty="0" err="1" smtClean="0">
                <a:hlinkClick r:id="rId6"/>
              </a:rPr>
              <a:t>paravirtualization</a:t>
            </a:r>
            <a:r>
              <a:rPr lang="en-US" sz="2400" dirty="0" smtClean="0"/>
              <a:t> used by the other instance types and requires booting from EBS, so you will need to create a new AMI in order to use them. We suggest that you use our Centos-based AMI as a base for your own AMIs for optimal performance. See the </a:t>
            </a:r>
            <a:r>
              <a:rPr lang="en-US" sz="2400" dirty="0" smtClean="0">
                <a:hlinkClick r:id="rId7"/>
              </a:rPr>
              <a:t>EC2 User Guide</a:t>
            </a:r>
            <a:r>
              <a:rPr lang="en-US" sz="2400" dirty="0" smtClean="0"/>
              <a:t> or the </a:t>
            </a:r>
            <a:r>
              <a:rPr lang="en-US" sz="2400" dirty="0" smtClean="0">
                <a:hlinkClick r:id="rId8"/>
              </a:rPr>
              <a:t>EC2 Developer Guide</a:t>
            </a:r>
            <a:r>
              <a:rPr lang="en-US" sz="2400" dirty="0" smtClean="0"/>
              <a:t> for more information. </a:t>
            </a:r>
          </a:p>
          <a:p>
            <a:r>
              <a:rPr lang="en-US" sz="2400" dirty="0" smtClean="0"/>
              <a:t>The only way to know if this is a genuine HPC setup is to benchmark it, and we've just finished doing so. We ran the gold-standard </a:t>
            </a:r>
            <a:r>
              <a:rPr lang="en-US" sz="2400" dirty="0" smtClean="0">
                <a:hlinkClick r:id="rId9"/>
              </a:rPr>
              <a:t>High Performance </a:t>
            </a:r>
            <a:r>
              <a:rPr lang="en-US" sz="2400" dirty="0" err="1" smtClean="0">
                <a:hlinkClick r:id="rId9"/>
              </a:rPr>
              <a:t>Linpack</a:t>
            </a:r>
            <a:r>
              <a:rPr lang="en-US" sz="2400" dirty="0" smtClean="0"/>
              <a:t> benchmark on 880 Cluster Compute instances (7040 cores) and measured the overall performance at 41.82 </a:t>
            </a:r>
            <a:r>
              <a:rPr lang="en-US" sz="2400" dirty="0" err="1" smtClean="0">
                <a:hlinkClick r:id="rId10"/>
              </a:rPr>
              <a:t>TeraFLOPS</a:t>
            </a:r>
            <a:r>
              <a:rPr lang="en-US" sz="2400" dirty="0" smtClean="0"/>
              <a:t> using Intel's </a:t>
            </a:r>
            <a:r>
              <a:rPr lang="en-US" sz="2400" dirty="0" smtClean="0">
                <a:hlinkClick r:id="rId11"/>
              </a:rPr>
              <a:t>MPI</a:t>
            </a:r>
            <a:r>
              <a:rPr lang="en-US" sz="2400" dirty="0" smtClean="0"/>
              <a:t> (Message Passing Interface) and </a:t>
            </a:r>
            <a:r>
              <a:rPr lang="en-US" sz="2400" dirty="0" smtClean="0">
                <a:hlinkClick r:id="rId12"/>
              </a:rPr>
              <a:t>MKL</a:t>
            </a:r>
            <a:r>
              <a:rPr lang="en-US" sz="2400" dirty="0" smtClean="0"/>
              <a:t> (Math Kernel Library) libraries, along with their </a:t>
            </a:r>
            <a:r>
              <a:rPr lang="en-US" sz="2400" dirty="0" smtClean="0">
                <a:hlinkClick r:id="rId13"/>
              </a:rPr>
              <a:t>compiler suite</a:t>
            </a:r>
            <a:r>
              <a:rPr lang="en-US" sz="2400" dirty="0" smtClean="0"/>
              <a:t>. </a:t>
            </a:r>
            <a:r>
              <a:rPr lang="en-US" sz="2400" b="1" dirty="0" smtClean="0"/>
              <a:t>This result places us at position 146 on the </a:t>
            </a:r>
            <a:r>
              <a:rPr lang="en-US" sz="2400" b="1" dirty="0" smtClean="0">
                <a:hlinkClick r:id="rId14"/>
              </a:rPr>
              <a:t>Top500</a:t>
            </a:r>
            <a:r>
              <a:rPr lang="en-US" sz="2400" b="1" dirty="0" smtClean="0"/>
              <a:t> list of supercomputers. </a:t>
            </a:r>
            <a:r>
              <a:rPr lang="en-US" sz="2400" dirty="0" smtClean="0"/>
              <a:t>The input file for the benchmark is </a:t>
            </a:r>
            <a:r>
              <a:rPr lang="en-US" sz="2400" dirty="0" smtClean="0">
                <a:hlinkClick r:id="rId15"/>
              </a:rPr>
              <a:t>here</a:t>
            </a:r>
            <a:r>
              <a:rPr lang="en-US" sz="2400" dirty="0" smtClean="0"/>
              <a:t> and the output file is </a:t>
            </a:r>
            <a:r>
              <a:rPr lang="en-US" sz="2400" dirty="0" smtClean="0">
                <a:hlinkClick r:id="rId16"/>
              </a:rPr>
              <a:t>here</a:t>
            </a:r>
            <a:r>
              <a:rPr lang="en-US" sz="2400" dirty="0" smtClean="0"/>
              <a:t>.</a:t>
            </a:r>
          </a:p>
          <a:p>
            <a:endParaRPr lang="en-US" sz="2400" dirty="0"/>
          </a:p>
        </p:txBody>
      </p:sp>
      <p:grpSp>
        <p:nvGrpSpPr>
          <p:cNvPr id="6" name="Group 12"/>
          <p:cNvGrpSpPr/>
          <p:nvPr/>
        </p:nvGrpSpPr>
        <p:grpSpPr>
          <a:xfrm>
            <a:off x="0" y="152400"/>
            <a:ext cx="9144000" cy="6172200"/>
            <a:chOff x="0" y="1295400"/>
            <a:chExt cx="9144000" cy="5181600"/>
          </a:xfrm>
        </p:grpSpPr>
        <p:pic>
          <p:nvPicPr>
            <p:cNvPr id="7" name="Picture 6" descr="clouds-0001.jpg"/>
            <p:cNvPicPr>
              <a:picLocks noChangeAspect="1"/>
            </p:cNvPicPr>
            <p:nvPr/>
          </p:nvPicPr>
          <p:blipFill>
            <a:blip r:embed="rId17" cstate="print"/>
            <a:stretch>
              <a:fillRect/>
            </a:stretch>
          </p:blipFill>
          <p:spPr>
            <a:xfrm>
              <a:off x="0" y="1295400"/>
              <a:ext cx="9144000" cy="5181600"/>
            </a:xfrm>
            <a:prstGeom prst="rect">
              <a:avLst/>
            </a:prstGeom>
          </p:spPr>
        </p:pic>
        <p:pic>
          <p:nvPicPr>
            <p:cNvPr id="8" name="Picture 7" descr="3tera.jpg"/>
            <p:cNvPicPr>
              <a:picLocks noChangeAspect="1"/>
            </p:cNvPicPr>
            <p:nvPr/>
          </p:nvPicPr>
          <p:blipFill>
            <a:blip r:embed="rId18" cstate="print"/>
            <a:stretch>
              <a:fillRect/>
            </a:stretch>
          </p:blipFill>
          <p:spPr>
            <a:xfrm>
              <a:off x="7391400" y="6096000"/>
              <a:ext cx="1688758" cy="381000"/>
            </a:xfrm>
            <a:prstGeom prst="rect">
              <a:avLst/>
            </a:prstGeom>
          </p:spPr>
        </p:pic>
        <p:pic>
          <p:nvPicPr>
            <p:cNvPr id="9" name="Picture 8" descr="AmazonEC2.jpg"/>
            <p:cNvPicPr>
              <a:picLocks noChangeAspect="1"/>
            </p:cNvPicPr>
            <p:nvPr/>
          </p:nvPicPr>
          <p:blipFill>
            <a:blip r:embed="rId19" cstate="print"/>
            <a:stretch>
              <a:fillRect/>
            </a:stretch>
          </p:blipFill>
          <p:spPr>
            <a:xfrm>
              <a:off x="3200400" y="2895600"/>
              <a:ext cx="2105799" cy="685800"/>
            </a:xfrm>
            <a:prstGeom prst="rect">
              <a:avLst/>
            </a:prstGeom>
          </p:spPr>
        </p:pic>
        <p:pic>
          <p:nvPicPr>
            <p:cNvPr id="10" name="Picture 9" descr="Azure.jpg"/>
            <p:cNvPicPr>
              <a:picLocks noChangeAspect="1"/>
            </p:cNvPicPr>
            <p:nvPr/>
          </p:nvPicPr>
          <p:blipFill>
            <a:blip r:embed="rId20" cstate="print"/>
            <a:stretch>
              <a:fillRect/>
            </a:stretch>
          </p:blipFill>
          <p:spPr>
            <a:xfrm>
              <a:off x="5116314" y="1600200"/>
              <a:ext cx="3951486" cy="381000"/>
            </a:xfrm>
            <a:prstGeom prst="rect">
              <a:avLst/>
            </a:prstGeom>
          </p:spPr>
        </p:pic>
        <p:pic>
          <p:nvPicPr>
            <p:cNvPr id="11" name="Picture 10" descr="b-hive.jpg"/>
            <p:cNvPicPr>
              <a:picLocks noChangeAspect="1"/>
            </p:cNvPicPr>
            <p:nvPr/>
          </p:nvPicPr>
          <p:blipFill>
            <a:blip r:embed="rId21" cstate="print"/>
            <a:stretch>
              <a:fillRect/>
            </a:stretch>
          </p:blipFill>
          <p:spPr>
            <a:xfrm>
              <a:off x="1828800" y="4648200"/>
              <a:ext cx="1416907" cy="219894"/>
            </a:xfrm>
            <a:prstGeom prst="rect">
              <a:avLst/>
            </a:prstGeom>
          </p:spPr>
        </p:pic>
        <p:pic>
          <p:nvPicPr>
            <p:cNvPr id="13" name="Picture 12" descr="engineyard.jpg"/>
            <p:cNvPicPr>
              <a:picLocks noChangeAspect="1"/>
            </p:cNvPicPr>
            <p:nvPr/>
          </p:nvPicPr>
          <p:blipFill>
            <a:blip r:embed="rId22" cstate="print"/>
            <a:stretch>
              <a:fillRect/>
            </a:stretch>
          </p:blipFill>
          <p:spPr>
            <a:xfrm>
              <a:off x="8184848" y="4267200"/>
              <a:ext cx="959152" cy="1179871"/>
            </a:xfrm>
            <a:prstGeom prst="rect">
              <a:avLst/>
            </a:prstGeom>
          </p:spPr>
        </p:pic>
        <p:pic>
          <p:nvPicPr>
            <p:cNvPr id="14" name="Picture 13" descr="Eucalyptus.jpg"/>
            <p:cNvPicPr>
              <a:picLocks noChangeAspect="1"/>
            </p:cNvPicPr>
            <p:nvPr/>
          </p:nvPicPr>
          <p:blipFill>
            <a:blip r:embed="rId23" cstate="print"/>
            <a:stretch>
              <a:fillRect/>
            </a:stretch>
          </p:blipFill>
          <p:spPr>
            <a:xfrm>
              <a:off x="0" y="1524000"/>
              <a:ext cx="1524000" cy="533400"/>
            </a:xfrm>
            <a:prstGeom prst="rect">
              <a:avLst/>
            </a:prstGeom>
          </p:spPr>
        </p:pic>
        <p:pic>
          <p:nvPicPr>
            <p:cNvPr id="15" name="Picture 14" descr="GoGrid.jpg"/>
            <p:cNvPicPr>
              <a:picLocks noChangeAspect="1"/>
            </p:cNvPicPr>
            <p:nvPr/>
          </p:nvPicPr>
          <p:blipFill>
            <a:blip r:embed="rId24" cstate="print"/>
            <a:stretch>
              <a:fillRect/>
            </a:stretch>
          </p:blipFill>
          <p:spPr>
            <a:xfrm>
              <a:off x="4419600" y="5562600"/>
              <a:ext cx="1977081" cy="25563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781800" cy="1143000"/>
          </a:xfrm>
        </p:spPr>
        <p:txBody>
          <a:bodyPr>
            <a:normAutofit/>
          </a:bodyPr>
          <a:lstStyle/>
          <a:p>
            <a:r>
              <a:rPr lang="en-US" sz="4000" b="1" dirty="0" smtClean="0"/>
              <a:t>Philosophy of Clouds and Grids</a:t>
            </a:r>
            <a:endParaRPr lang="en-US" sz="4000" b="1"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6344</TotalTime>
  <Words>5729</Words>
  <Application>Microsoft Office PowerPoint</Application>
  <PresentationFormat>On-screen Show (4:3)</PresentationFormat>
  <Paragraphs>909</Paragraphs>
  <Slides>66</Slides>
  <Notes>66</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3_Office Theme</vt:lpstr>
      <vt:lpstr>4_Office Theme</vt:lpstr>
      <vt:lpstr>Office Theme</vt:lpstr>
      <vt:lpstr>HPCC with Grids and Clouds</vt:lpstr>
      <vt:lpstr>HPCC with Grids and Clouds</vt:lpstr>
      <vt:lpstr>Talk Components</vt:lpstr>
      <vt:lpstr>Important Trends</vt:lpstr>
      <vt:lpstr>Slide 5</vt:lpstr>
      <vt:lpstr>Data Centers Clouds &amp;  Economies of Scale I</vt:lpstr>
      <vt:lpstr>Data Centers, Clouds  &amp; Economies of Scale II</vt:lpstr>
      <vt:lpstr>Slide 8</vt:lpstr>
      <vt:lpstr>Philosophy of Clouds and Grids</vt:lpstr>
      <vt:lpstr>X as a Service</vt:lpstr>
      <vt:lpstr>Grids and Clouds + and -</vt:lpstr>
      <vt:lpstr>Cloud Computing:  Infrastructure and Runtimes</vt:lpstr>
      <vt:lpstr>MapReduce</vt:lpstr>
      <vt:lpstr>MapReduce “File/Data Repository” Parallelism</vt:lpstr>
      <vt:lpstr>High Energy Physics Data Analysis</vt:lpstr>
      <vt:lpstr>Reduce Phase of Particle Physics  “Find the Higgs” using Dryad</vt:lpstr>
      <vt:lpstr>Broad Architecture Components</vt:lpstr>
      <vt:lpstr>Application Classes </vt:lpstr>
      <vt:lpstr>Applications &amp; Different Interconnection Patterns</vt:lpstr>
      <vt:lpstr>Fault Tolerance and MapReduce</vt:lpstr>
      <vt:lpstr>DNA Sequencing Pipeline</vt:lpstr>
      <vt:lpstr>Alu and Metagenomics Workflow All Pairs </vt:lpstr>
      <vt:lpstr>Slide 23</vt:lpstr>
      <vt:lpstr>Slide 24</vt:lpstr>
      <vt:lpstr>All-Pairs Using DryadLINQ</vt:lpstr>
      <vt:lpstr>Hadoop/Dryad Comparison Inhomogeneous Data I</vt:lpstr>
      <vt:lpstr>Hadoop/Dryad Comparison Inhomogeneous Data II</vt:lpstr>
      <vt:lpstr>Hadoop VM Performance Degradation</vt:lpstr>
      <vt:lpstr>Slide 29</vt:lpstr>
      <vt:lpstr>Twister(MapReduce++)</vt:lpstr>
      <vt:lpstr>Iterative Computations</vt:lpstr>
      <vt:lpstr>Slide 32</vt:lpstr>
      <vt:lpstr>TwisterMPIReduce</vt:lpstr>
      <vt:lpstr>Slide 34</vt:lpstr>
      <vt:lpstr>Sequence Assembly in the Clouds</vt:lpstr>
      <vt:lpstr>Cap3 Performance with  Different EC2 Instance Types</vt:lpstr>
      <vt:lpstr>AzureMapReduce</vt:lpstr>
      <vt:lpstr>Early Results with  Azure/Amazon MapReduce</vt:lpstr>
      <vt:lpstr>Some Issues with AzureTwister and AzureMapReduce</vt:lpstr>
      <vt:lpstr>Research and Clouds I</vt:lpstr>
      <vt:lpstr>Research and Clouds II</vt:lpstr>
      <vt:lpstr>Research and Clouds III</vt:lpstr>
      <vt:lpstr>Slide 43</vt:lpstr>
      <vt:lpstr>FutureGrid key Concepts I</vt:lpstr>
      <vt:lpstr>FutureGrid key Concepts II</vt:lpstr>
      <vt:lpstr>FutureGrid Partners</vt:lpstr>
      <vt:lpstr>Compute Hardware</vt:lpstr>
      <vt:lpstr>Storage Hardware</vt:lpstr>
      <vt:lpstr>Network &amp; Internal Interconnects</vt:lpstr>
      <vt:lpstr>FutureGrid: a Grid/Cloud Testbed</vt:lpstr>
      <vt:lpstr>Network Impairment Device</vt:lpstr>
      <vt:lpstr>FutureGrid Usage Model</vt:lpstr>
      <vt:lpstr>Some Current FutureGrid early uses</vt:lpstr>
      <vt:lpstr>OGF’10 Demo</vt:lpstr>
      <vt:lpstr>Education on FutureGrid</vt:lpstr>
      <vt:lpstr>Slide 56</vt:lpstr>
      <vt:lpstr>Software Components</vt:lpstr>
      <vt:lpstr>FutureGrid Software  Architecture</vt:lpstr>
      <vt:lpstr>Dynamic provisioning Examples</vt:lpstr>
      <vt:lpstr>Dynamic Provisioning Experiment  Logical View</vt:lpstr>
      <vt:lpstr>Dynamic Provisioning Results</vt:lpstr>
      <vt:lpstr>Provisioning times for nodes  in a 32 node request</vt:lpstr>
      <vt:lpstr>Phase III Process View</vt:lpstr>
      <vt:lpstr>Security Issues</vt:lpstr>
      <vt:lpstr>FutureGrid Interaction with Commercial Clouds</vt:lpstr>
      <vt:lpstr>FutureGrid Viral Growth Model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245</cp:revision>
  <dcterms:created xsi:type="dcterms:W3CDTF">2010-05-04T01:29:55Z</dcterms:created>
  <dcterms:modified xsi:type="dcterms:W3CDTF">2010-10-28T17:35:53Z</dcterms:modified>
</cp:coreProperties>
</file>